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tags/tag6.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6" r:id="rId2"/>
    <p:sldId id="450" r:id="rId3"/>
    <p:sldId id="508" r:id="rId4"/>
    <p:sldId id="457" r:id="rId5"/>
    <p:sldId id="507" r:id="rId6"/>
    <p:sldId id="454" r:id="rId7"/>
    <p:sldId id="458" r:id="rId8"/>
    <p:sldId id="501" r:id="rId9"/>
    <p:sldId id="459" r:id="rId10"/>
    <p:sldId id="460" r:id="rId11"/>
    <p:sldId id="461" r:id="rId12"/>
    <p:sldId id="462" r:id="rId13"/>
    <p:sldId id="463" r:id="rId14"/>
    <p:sldId id="464" r:id="rId15"/>
    <p:sldId id="465" r:id="rId16"/>
    <p:sldId id="466" r:id="rId17"/>
    <p:sldId id="509" r:id="rId18"/>
    <p:sldId id="469" r:id="rId19"/>
    <p:sldId id="504" r:id="rId20"/>
    <p:sldId id="506" r:id="rId21"/>
    <p:sldId id="470" r:id="rId22"/>
    <p:sldId id="510" r:id="rId23"/>
    <p:sldId id="515" r:id="rId24"/>
    <p:sldId id="516" r:id="rId25"/>
    <p:sldId id="517" r:id="rId26"/>
    <p:sldId id="518" r:id="rId27"/>
    <p:sldId id="512" r:id="rId28"/>
    <p:sldId id="511" r:id="rId29"/>
    <p:sldId id="527" r:id="rId30"/>
    <p:sldId id="513" r:id="rId31"/>
    <p:sldId id="519" r:id="rId32"/>
    <p:sldId id="514" r:id="rId33"/>
    <p:sldId id="520" r:id="rId34"/>
    <p:sldId id="521" r:id="rId35"/>
    <p:sldId id="522" r:id="rId36"/>
    <p:sldId id="523" r:id="rId37"/>
    <p:sldId id="525" r:id="rId38"/>
    <p:sldId id="473" r:id="rId39"/>
    <p:sldId id="474" r:id="rId40"/>
    <p:sldId id="475" r:id="rId41"/>
    <p:sldId id="476" r:id="rId42"/>
    <p:sldId id="477" r:id="rId43"/>
    <p:sldId id="478" r:id="rId44"/>
    <p:sldId id="479" r:id="rId45"/>
    <p:sldId id="526" r:id="rId46"/>
    <p:sldId id="448" r:id="rId47"/>
  </p:sldIdLst>
  <p:sldSz cx="9144000" cy="6858000" type="screen4x3"/>
  <p:notesSz cx="7315200" cy="9601200"/>
  <p:defaultTextStyle>
    <a:defPPr>
      <a:defRPr lang="en-US"/>
    </a:defPPr>
    <a:lvl1pPr algn="l" rtl="0" fontAlgn="base">
      <a:spcBef>
        <a:spcPct val="0"/>
      </a:spcBef>
      <a:spcAft>
        <a:spcPct val="0"/>
      </a:spcAft>
      <a:defRPr b="1" kern="1200">
        <a:solidFill>
          <a:srgbClr val="000000"/>
        </a:solidFill>
        <a:latin typeface="Arial" pitchFamily="34" charset="0"/>
        <a:ea typeface="+mn-ea"/>
        <a:cs typeface="Times New Roman" pitchFamily="18" charset="0"/>
      </a:defRPr>
    </a:lvl1pPr>
    <a:lvl2pPr marL="457200" algn="l" rtl="0" fontAlgn="base">
      <a:spcBef>
        <a:spcPct val="0"/>
      </a:spcBef>
      <a:spcAft>
        <a:spcPct val="0"/>
      </a:spcAft>
      <a:defRPr b="1" kern="1200">
        <a:solidFill>
          <a:srgbClr val="000000"/>
        </a:solidFill>
        <a:latin typeface="Arial" pitchFamily="34" charset="0"/>
        <a:ea typeface="+mn-ea"/>
        <a:cs typeface="Times New Roman" pitchFamily="18" charset="0"/>
      </a:defRPr>
    </a:lvl2pPr>
    <a:lvl3pPr marL="914400" algn="l" rtl="0" fontAlgn="base">
      <a:spcBef>
        <a:spcPct val="0"/>
      </a:spcBef>
      <a:spcAft>
        <a:spcPct val="0"/>
      </a:spcAft>
      <a:defRPr b="1" kern="1200">
        <a:solidFill>
          <a:srgbClr val="000000"/>
        </a:solidFill>
        <a:latin typeface="Arial" pitchFamily="34" charset="0"/>
        <a:ea typeface="+mn-ea"/>
        <a:cs typeface="Times New Roman" pitchFamily="18" charset="0"/>
      </a:defRPr>
    </a:lvl3pPr>
    <a:lvl4pPr marL="1371600" algn="l" rtl="0" fontAlgn="base">
      <a:spcBef>
        <a:spcPct val="0"/>
      </a:spcBef>
      <a:spcAft>
        <a:spcPct val="0"/>
      </a:spcAft>
      <a:defRPr b="1" kern="1200">
        <a:solidFill>
          <a:srgbClr val="000000"/>
        </a:solidFill>
        <a:latin typeface="Arial" pitchFamily="34" charset="0"/>
        <a:ea typeface="+mn-ea"/>
        <a:cs typeface="Times New Roman" pitchFamily="18" charset="0"/>
      </a:defRPr>
    </a:lvl4pPr>
    <a:lvl5pPr marL="1828800" algn="l" rtl="0" fontAlgn="base">
      <a:spcBef>
        <a:spcPct val="0"/>
      </a:spcBef>
      <a:spcAft>
        <a:spcPct val="0"/>
      </a:spcAft>
      <a:defRPr b="1" kern="1200">
        <a:solidFill>
          <a:srgbClr val="000000"/>
        </a:solidFill>
        <a:latin typeface="Arial" pitchFamily="34" charset="0"/>
        <a:ea typeface="+mn-ea"/>
        <a:cs typeface="Times New Roman" pitchFamily="18" charset="0"/>
      </a:defRPr>
    </a:lvl5pPr>
    <a:lvl6pPr marL="2286000" algn="l" defTabSz="914400" rtl="0" eaLnBrk="1" latinLnBrk="0" hangingPunct="1">
      <a:defRPr b="1" kern="1200">
        <a:solidFill>
          <a:srgbClr val="000000"/>
        </a:solidFill>
        <a:latin typeface="Arial" pitchFamily="34" charset="0"/>
        <a:ea typeface="+mn-ea"/>
        <a:cs typeface="Times New Roman" pitchFamily="18" charset="0"/>
      </a:defRPr>
    </a:lvl6pPr>
    <a:lvl7pPr marL="2743200" algn="l" defTabSz="914400" rtl="0" eaLnBrk="1" latinLnBrk="0" hangingPunct="1">
      <a:defRPr b="1" kern="1200">
        <a:solidFill>
          <a:srgbClr val="000000"/>
        </a:solidFill>
        <a:latin typeface="Arial" pitchFamily="34" charset="0"/>
        <a:ea typeface="+mn-ea"/>
        <a:cs typeface="Times New Roman" pitchFamily="18" charset="0"/>
      </a:defRPr>
    </a:lvl7pPr>
    <a:lvl8pPr marL="3200400" algn="l" defTabSz="914400" rtl="0" eaLnBrk="1" latinLnBrk="0" hangingPunct="1">
      <a:defRPr b="1" kern="1200">
        <a:solidFill>
          <a:srgbClr val="000000"/>
        </a:solidFill>
        <a:latin typeface="Arial" pitchFamily="34" charset="0"/>
        <a:ea typeface="+mn-ea"/>
        <a:cs typeface="Times New Roman" pitchFamily="18" charset="0"/>
      </a:defRPr>
    </a:lvl8pPr>
    <a:lvl9pPr marL="3657600" algn="l" defTabSz="914400" rtl="0" eaLnBrk="1" latinLnBrk="0" hangingPunct="1">
      <a:defRPr b="1" kern="1200">
        <a:solidFill>
          <a:srgbClr val="000000"/>
        </a:solidFill>
        <a:latin typeface="Arial" pitchFamily="34" charset="0"/>
        <a:ea typeface="+mn-ea"/>
        <a:cs typeface="Times New Roman" pitchFamily="18"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D86"/>
    <a:srgbClr val="006699"/>
    <a:srgbClr val="CC3300"/>
    <a:srgbClr val="FF6600"/>
    <a:srgbClr val="FF9900"/>
    <a:srgbClr val="996600"/>
    <a:srgbClr val="66FFFF"/>
    <a:srgbClr val="0066CC"/>
    <a:srgbClr val="DDDDDD"/>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39" autoAdjust="0"/>
    <p:restoredTop sz="89456" autoAdjust="0"/>
  </p:normalViewPr>
  <p:slideViewPr>
    <p:cSldViewPr snapToGrid="0">
      <p:cViewPr varScale="1">
        <p:scale>
          <a:sx n="89" d="100"/>
          <a:sy n="89" d="100"/>
        </p:scale>
        <p:origin x="-108" y="-294"/>
      </p:cViewPr>
      <p:guideLst>
        <p:guide orient="horz" pos="2251"/>
        <p:guide pos="52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57.wmf"/><Relationship Id="rId1" Type="http://schemas.openxmlformats.org/officeDocument/2006/relationships/image" Target="../media/image56.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image" Target="../media/image61.wmf"/><Relationship Id="rId1" Type="http://schemas.openxmlformats.org/officeDocument/2006/relationships/image" Target="../media/image60.wmf"/><Relationship Id="rId4" Type="http://schemas.openxmlformats.org/officeDocument/2006/relationships/image" Target="../media/image63.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65.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71.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74.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78.emf"/><Relationship Id="rId1" Type="http://schemas.openxmlformats.org/officeDocument/2006/relationships/image" Target="../media/image77.e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79.wmf"/><Relationship Id="rId2" Type="http://schemas.openxmlformats.org/officeDocument/2006/relationships/image" Target="../media/image78.emf"/><Relationship Id="rId1" Type="http://schemas.openxmlformats.org/officeDocument/2006/relationships/image" Target="../media/image77.e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83.wmf"/><Relationship Id="rId2" Type="http://schemas.openxmlformats.org/officeDocument/2006/relationships/image" Target="../media/image82.wmf"/><Relationship Id="rId1" Type="http://schemas.openxmlformats.org/officeDocument/2006/relationships/image" Target="../media/image81.wmf"/><Relationship Id="rId5" Type="http://schemas.openxmlformats.org/officeDocument/2006/relationships/image" Target="../media/image84.wmf"/><Relationship Id="rId4" Type="http://schemas.openxmlformats.org/officeDocument/2006/relationships/image" Target="../media/image79.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85.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image" Target="../media/image6.wmf"/><Relationship Id="rId4" Type="http://schemas.openxmlformats.org/officeDocument/2006/relationships/image" Target="../media/image9.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94.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2.wmf"/><Relationship Id="rId7" Type="http://schemas.openxmlformats.org/officeDocument/2006/relationships/image" Target="../media/image16.emf"/><Relationship Id="rId2" Type="http://schemas.openxmlformats.org/officeDocument/2006/relationships/image" Target="../media/image11.wmf"/><Relationship Id="rId1" Type="http://schemas.openxmlformats.org/officeDocument/2006/relationships/image" Target="../media/image10.emf"/><Relationship Id="rId6" Type="http://schemas.openxmlformats.org/officeDocument/2006/relationships/image" Target="../media/image15.emf"/><Relationship Id="rId5" Type="http://schemas.openxmlformats.org/officeDocument/2006/relationships/image" Target="../media/image14.wmf"/><Relationship Id="rId4" Type="http://schemas.openxmlformats.org/officeDocument/2006/relationships/image" Target="../media/image13.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image" Target="../media/image14.wmf"/><Relationship Id="rId7" Type="http://schemas.openxmlformats.org/officeDocument/2006/relationships/image" Target="../media/image18.wmf"/><Relationship Id="rId2" Type="http://schemas.openxmlformats.org/officeDocument/2006/relationships/image" Target="../media/image13.wmf"/><Relationship Id="rId1" Type="http://schemas.openxmlformats.org/officeDocument/2006/relationships/image" Target="../media/image12.wmf"/><Relationship Id="rId6" Type="http://schemas.openxmlformats.org/officeDocument/2006/relationships/image" Target="../media/image17.wmf"/><Relationship Id="rId5" Type="http://schemas.openxmlformats.org/officeDocument/2006/relationships/image" Target="../media/image16.emf"/><Relationship Id="rId4" Type="http://schemas.openxmlformats.org/officeDocument/2006/relationships/image" Target="../media/image15.emf"/><Relationship Id="rId9" Type="http://schemas.openxmlformats.org/officeDocument/2006/relationships/image" Target="../media/image20.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image" Target="../media/image14.wmf"/><Relationship Id="rId7" Type="http://schemas.openxmlformats.org/officeDocument/2006/relationships/image" Target="../media/image20.wmf"/><Relationship Id="rId2" Type="http://schemas.openxmlformats.org/officeDocument/2006/relationships/image" Target="../media/image13.wmf"/><Relationship Id="rId1" Type="http://schemas.openxmlformats.org/officeDocument/2006/relationships/image" Target="../media/image12.wmf"/><Relationship Id="rId6" Type="http://schemas.openxmlformats.org/officeDocument/2006/relationships/image" Target="../media/image19.wmf"/><Relationship Id="rId5" Type="http://schemas.openxmlformats.org/officeDocument/2006/relationships/image" Target="../media/image18.wmf"/><Relationship Id="rId4" Type="http://schemas.openxmlformats.org/officeDocument/2006/relationships/image" Target="../media/image17.w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image" Target="../media/image14.wmf"/><Relationship Id="rId7" Type="http://schemas.openxmlformats.org/officeDocument/2006/relationships/image" Target="../media/image20.wmf"/><Relationship Id="rId2" Type="http://schemas.openxmlformats.org/officeDocument/2006/relationships/image" Target="../media/image13.wmf"/><Relationship Id="rId1" Type="http://schemas.openxmlformats.org/officeDocument/2006/relationships/image" Target="../media/image12.wmf"/><Relationship Id="rId6" Type="http://schemas.openxmlformats.org/officeDocument/2006/relationships/image" Target="../media/image19.wmf"/><Relationship Id="rId5" Type="http://schemas.openxmlformats.org/officeDocument/2006/relationships/image" Target="../media/image18.wmf"/><Relationship Id="rId10" Type="http://schemas.openxmlformats.org/officeDocument/2006/relationships/image" Target="../media/image24.wmf"/><Relationship Id="rId4" Type="http://schemas.openxmlformats.org/officeDocument/2006/relationships/image" Target="../media/image17.wmf"/><Relationship Id="rId9" Type="http://schemas.openxmlformats.org/officeDocument/2006/relationships/image" Target="../media/image23.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48.wmf"/><Relationship Id="rId1" Type="http://schemas.openxmlformats.org/officeDocument/2006/relationships/image" Target="../media/image47.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image" Target="../media/image5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b="0">
                <a:solidFill>
                  <a:schemeClr val="tx1"/>
                </a:solidFill>
              </a:defRPr>
            </a:lvl1pPr>
          </a:lstStyle>
          <a:p>
            <a:pPr>
              <a:defRPr/>
            </a:pPr>
            <a:endParaRPr lang="en-GB"/>
          </a:p>
        </p:txBody>
      </p:sp>
      <p:sp>
        <p:nvSpPr>
          <p:cNvPr id="22531"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b="0">
                <a:solidFill>
                  <a:schemeClr val="tx1"/>
                </a:solidFill>
              </a:defRPr>
            </a:lvl1pPr>
          </a:lstStyle>
          <a:p>
            <a:pPr>
              <a:defRPr/>
            </a:pPr>
            <a:endParaRPr lang="en-GB"/>
          </a:p>
        </p:txBody>
      </p:sp>
      <p:sp>
        <p:nvSpPr>
          <p:cNvPr id="48132"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22533"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2534"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b="0">
                <a:solidFill>
                  <a:schemeClr val="tx1"/>
                </a:solidFill>
              </a:defRPr>
            </a:lvl1pPr>
          </a:lstStyle>
          <a:p>
            <a:pPr>
              <a:defRPr/>
            </a:pPr>
            <a:endParaRPr lang="en-GB"/>
          </a:p>
        </p:txBody>
      </p:sp>
      <p:sp>
        <p:nvSpPr>
          <p:cNvPr id="22535"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b="0">
                <a:solidFill>
                  <a:schemeClr val="tx1"/>
                </a:solidFill>
              </a:defRPr>
            </a:lvl1pPr>
          </a:lstStyle>
          <a:p>
            <a:pPr>
              <a:defRPr/>
            </a:pPr>
            <a:fld id="{CB7E2943-2553-4946-BC28-96C1D4EC8519}" type="slidenum">
              <a:rPr lang="en-US"/>
              <a:pPr>
                <a:defRPr/>
              </a:pPr>
              <a:t>‹#›</a:t>
            </a:fld>
            <a:endParaRPr lang="en-US"/>
          </a:p>
        </p:txBody>
      </p:sp>
    </p:spTree>
    <p:extLst>
      <p:ext uri="{BB962C8B-B14F-4D97-AF65-F5344CB8AC3E}">
        <p14:creationId xmlns="" xmlns:p14="http://schemas.microsoft.com/office/powerpoint/2010/main" val="6591061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en.wikipedia.org/wiki/Discrete_distribution" TargetMode="External"/><Relationship Id="rId3" Type="http://schemas.openxmlformats.org/officeDocument/2006/relationships/hyperlink" Target="http://en.wikipedia.org/wiki/Conjugate_prior" TargetMode="External"/><Relationship Id="rId7" Type="http://schemas.openxmlformats.org/officeDocument/2006/relationships/hyperlink" Target="http://en.wikipedia.org/wiki/Probability_distribution" TargetMode="External"/><Relationship Id="rId12" Type="http://schemas.openxmlformats.org/officeDocument/2006/relationships/hyperlink" Target="http://en.wikipedia.org/wiki/Bernoulli_trial"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en.wikipedia.org/wiki/Support_(mathematics)" TargetMode="External"/><Relationship Id="rId11" Type="http://schemas.openxmlformats.org/officeDocument/2006/relationships/hyperlink" Target="http://en.wikipedia.org/wiki/Statistical_independence" TargetMode="External"/><Relationship Id="rId5" Type="http://schemas.openxmlformats.org/officeDocument/2006/relationships/hyperlink" Target="http://en.wikipedia.org/wiki/Multinomial_distribution" TargetMode="External"/><Relationship Id="rId10" Type="http://schemas.openxmlformats.org/officeDocument/2006/relationships/hyperlink" Target="http://en.wikipedia.org/wiki/Binomial_distribution" TargetMode="External"/><Relationship Id="rId4" Type="http://schemas.openxmlformats.org/officeDocument/2006/relationships/hyperlink" Target="http://en.wikipedia.org/wiki/Categorical_distribution" TargetMode="External"/><Relationship Id="rId9" Type="http://schemas.openxmlformats.org/officeDocument/2006/relationships/hyperlink" Target="http://en.wikipedia.org/wiki/Probability_theory" TargetMode="Externa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en.wikipedia.org/wiki/Discrete_distribution" TargetMode="External"/><Relationship Id="rId3" Type="http://schemas.openxmlformats.org/officeDocument/2006/relationships/hyperlink" Target="http://en.wikipedia.org/wiki/Conjugate_prior" TargetMode="External"/><Relationship Id="rId7" Type="http://schemas.openxmlformats.org/officeDocument/2006/relationships/hyperlink" Target="http://en.wikipedia.org/wiki/Probability_distribution" TargetMode="External"/><Relationship Id="rId12" Type="http://schemas.openxmlformats.org/officeDocument/2006/relationships/hyperlink" Target="http://en.wikipedia.org/wiki/Bernoulli_trial"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en.wikipedia.org/wiki/Support_(mathematics)" TargetMode="External"/><Relationship Id="rId11" Type="http://schemas.openxmlformats.org/officeDocument/2006/relationships/hyperlink" Target="http://en.wikipedia.org/wiki/Statistical_independence" TargetMode="External"/><Relationship Id="rId5" Type="http://schemas.openxmlformats.org/officeDocument/2006/relationships/hyperlink" Target="http://en.wikipedia.org/wiki/Multinomial_distribution" TargetMode="External"/><Relationship Id="rId10" Type="http://schemas.openxmlformats.org/officeDocument/2006/relationships/hyperlink" Target="http://en.wikipedia.org/wiki/Binomial_distribution" TargetMode="External"/><Relationship Id="rId4" Type="http://schemas.openxmlformats.org/officeDocument/2006/relationships/hyperlink" Target="http://en.wikipedia.org/wiki/Categorical_distribution" TargetMode="External"/><Relationship Id="rId9" Type="http://schemas.openxmlformats.org/officeDocument/2006/relationships/hyperlink" Target="http://en.wikipedia.org/wiki/Probability_theory"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p:spPr>
        <p:txBody>
          <a:bodyPr/>
          <a:lstStyle/>
          <a:p>
            <a:r>
              <a:rPr lang="de-CH" smtClean="0"/>
              <a:t>Posterior model probability in lower plot is a normalised probability:</a:t>
            </a:r>
          </a:p>
          <a:p>
            <a:r>
              <a:rPr lang="de-CH" smtClean="0"/>
              <a:t>p(m_i|y) = p(y|m_i)/sum(p(y|m_i))</a:t>
            </a:r>
          </a:p>
          <a:p>
            <a:r>
              <a:rPr lang="de-CH" smtClean="0"/>
              <a:t>Note that under flat model priors  p(m_i|y) = p(y|m_i)</a:t>
            </a:r>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Using</a:t>
            </a:r>
            <a:r>
              <a:rPr lang="en-US" baseline="0" dirty="0" smtClean="0"/>
              <a:t> BMA within a family we can </a:t>
            </a:r>
            <a:r>
              <a:rPr lang="en-US" baseline="0" dirty="0" err="1" smtClean="0"/>
              <a:t>summarise</a:t>
            </a:r>
            <a:r>
              <a:rPr lang="en-US" baseline="0" dirty="0" smtClean="0"/>
              <a:t> family-specific coupling parameters in a way that avoids brittle assumptions about any particular model</a:t>
            </a:r>
            <a:endParaRPr lang="en-US" dirty="0"/>
          </a:p>
        </p:txBody>
      </p:sp>
      <p:sp>
        <p:nvSpPr>
          <p:cNvPr id="4" name="Slide Number Placeholder 3"/>
          <p:cNvSpPr>
            <a:spLocks noGrp="1"/>
          </p:cNvSpPr>
          <p:nvPr>
            <p:ph type="sldNum" sz="quarter" idx="10"/>
          </p:nvPr>
        </p:nvSpPr>
        <p:spPr/>
        <p:txBody>
          <a:bodyPr/>
          <a:lstStyle/>
          <a:p>
            <a:pPr>
              <a:defRPr/>
            </a:pPr>
            <a:fld id="{CB7E2943-2553-4946-BC28-96C1D4EC8519}" type="slidenum">
              <a:rPr lang="en-US" smtClean="0"/>
              <a:pPr>
                <a:defRPr/>
              </a:pPr>
              <a:t>21</a:t>
            </a:fld>
            <a:endParaRPr lang="en-US"/>
          </a:p>
        </p:txBody>
      </p:sp>
    </p:spTree>
    <p:extLst>
      <p:ext uri="{BB962C8B-B14F-4D97-AF65-F5344CB8AC3E}">
        <p14:creationId xmlns="" xmlns:p14="http://schemas.microsoft.com/office/powerpoint/2010/main" val="288119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Change image !!</a:t>
            </a:r>
            <a:endParaRPr lang="en-US" dirty="0"/>
          </a:p>
        </p:txBody>
      </p:sp>
      <p:sp>
        <p:nvSpPr>
          <p:cNvPr id="4" name="Slide Number Placeholder 3"/>
          <p:cNvSpPr>
            <a:spLocks noGrp="1"/>
          </p:cNvSpPr>
          <p:nvPr>
            <p:ph type="sldNum" sz="quarter" idx="10"/>
          </p:nvPr>
        </p:nvSpPr>
        <p:spPr/>
        <p:txBody>
          <a:bodyPr/>
          <a:lstStyle/>
          <a:p>
            <a:pPr>
              <a:defRPr/>
            </a:pPr>
            <a:fld id="{CB7E2943-2553-4946-BC28-96C1D4EC8519}" type="slidenum">
              <a:rPr lang="en-US" smtClean="0"/>
              <a:pPr>
                <a:defRPr/>
              </a:pPr>
              <a:t>42</a:t>
            </a:fld>
            <a:endParaRPr lang="en-US"/>
          </a:p>
        </p:txBody>
      </p:sp>
    </p:spTree>
    <p:extLst>
      <p:ext uri="{BB962C8B-B14F-4D97-AF65-F5344CB8AC3E}">
        <p14:creationId xmlns="" xmlns:p14="http://schemas.microsoft.com/office/powerpoint/2010/main" val="40377517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Fixed effects!!</a:t>
            </a:r>
            <a:endParaRPr lang="en-US" dirty="0"/>
          </a:p>
        </p:txBody>
      </p:sp>
      <p:sp>
        <p:nvSpPr>
          <p:cNvPr id="4" name="Slide Number Placeholder 3"/>
          <p:cNvSpPr>
            <a:spLocks noGrp="1"/>
          </p:cNvSpPr>
          <p:nvPr>
            <p:ph type="sldNum" sz="quarter" idx="10"/>
          </p:nvPr>
        </p:nvSpPr>
        <p:spPr/>
        <p:txBody>
          <a:bodyPr/>
          <a:lstStyle/>
          <a:p>
            <a:pPr>
              <a:defRPr/>
            </a:pPr>
            <a:fld id="{CB7E2943-2553-4946-BC28-96C1D4EC8519}" type="slidenum">
              <a:rPr lang="en-US" smtClean="0"/>
              <a:pPr>
                <a:defRPr/>
              </a:pPr>
              <a:t>43</a:t>
            </a:fld>
            <a:endParaRPr lang="en-US"/>
          </a:p>
        </p:txBody>
      </p:sp>
    </p:spTree>
    <p:extLst>
      <p:ext uri="{BB962C8B-B14F-4D97-AF65-F5344CB8AC3E}">
        <p14:creationId xmlns="" xmlns:p14="http://schemas.microsoft.com/office/powerpoint/2010/main" val="3077097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p:spPr>
        <p:txBody>
          <a:bodyPr/>
          <a:lstStyle/>
          <a:p>
            <a:pPr>
              <a:lnSpc>
                <a:spcPct val="80000"/>
              </a:lnSpc>
            </a:pPr>
            <a:r>
              <a:rPr lang="en-GB" sz="800" dirty="0" smtClean="0"/>
              <a:t>Want: the density from which models are sampled to generate subject-specific data.  </a:t>
            </a:r>
          </a:p>
          <a:p>
            <a:pPr>
              <a:lnSpc>
                <a:spcPct val="80000"/>
              </a:lnSpc>
            </a:pPr>
            <a:r>
              <a:rPr lang="en-GB" sz="800" dirty="0" smtClean="0"/>
              <a:t>we seek the conditional estimates of the multinomial parameters, </a:t>
            </a:r>
            <a:r>
              <a:rPr lang="en-GB" sz="800" i="1" dirty="0" smtClean="0"/>
              <a:t>i.e.</a:t>
            </a:r>
            <a:r>
              <a:rPr lang="en-GB" sz="800" dirty="0" smtClean="0"/>
              <a:t> the model probabilities , that generate switches or indicator variables, , prescribing the model for the</a:t>
            </a:r>
            <a:r>
              <a:rPr lang="en-GB" sz="800" i="1" dirty="0" smtClean="0"/>
              <a:t> </a:t>
            </a:r>
            <a:r>
              <a:rPr lang="en-GB" sz="800" i="1" dirty="0" err="1" smtClean="0"/>
              <a:t>i</a:t>
            </a:r>
            <a:r>
              <a:rPr lang="en-GB" sz="800" dirty="0" err="1" smtClean="0"/>
              <a:t>-th</a:t>
            </a:r>
            <a:r>
              <a:rPr lang="en-GB" sz="800" dirty="0" smtClean="0"/>
              <a:t> subject; where . Since the model probabilities </a:t>
            </a:r>
            <a:r>
              <a:rPr lang="en-GB" sz="800" i="1" dirty="0" smtClean="0"/>
              <a:t>r</a:t>
            </a:r>
            <a:r>
              <a:rPr lang="en-GB" sz="800" dirty="0" smtClean="0"/>
              <a:t> follow a </a:t>
            </a:r>
            <a:r>
              <a:rPr lang="en-GB" sz="800" dirty="0" err="1" smtClean="0"/>
              <a:t>Dirichlet</a:t>
            </a:r>
            <a:r>
              <a:rPr lang="en-GB" sz="800" dirty="0" smtClean="0"/>
              <a:t> distribution , the conditional expectations  encode the expected probability that the </a:t>
            </a:r>
            <a:r>
              <a:rPr lang="en-GB" sz="800" i="1" dirty="0" smtClean="0"/>
              <a:t>k</a:t>
            </a:r>
            <a:r>
              <a:rPr lang="en-GB" sz="800" dirty="0" smtClean="0"/>
              <a:t>-</a:t>
            </a:r>
            <a:r>
              <a:rPr lang="en-GB" sz="800" dirty="0" err="1" smtClean="0"/>
              <a:t>th</a:t>
            </a:r>
            <a:r>
              <a:rPr lang="en-GB" sz="800" dirty="0" smtClean="0"/>
              <a:t> model will be selected for any randomly selected subject.  Also, the cumulative probability density of  can be used to quantify our belief that a given model </a:t>
            </a:r>
            <a:r>
              <a:rPr lang="en-GB" sz="800" i="1" dirty="0" smtClean="0"/>
              <a:t>m</a:t>
            </a:r>
            <a:r>
              <a:rPr lang="en-GB" sz="800" dirty="0" smtClean="0"/>
              <a:t>1 has a higher probability of having generated the observed data across the group than a second model </a:t>
            </a:r>
            <a:r>
              <a:rPr lang="en-GB" sz="800" i="1" dirty="0" smtClean="0"/>
              <a:t>m</a:t>
            </a:r>
            <a:r>
              <a:rPr lang="en-GB" sz="800" dirty="0" smtClean="0"/>
              <a:t>2; below, we will call this the "</a:t>
            </a:r>
            <a:r>
              <a:rPr lang="en-GB" sz="800" dirty="0" err="1" smtClean="0"/>
              <a:t>exceedance</a:t>
            </a:r>
            <a:r>
              <a:rPr lang="en-GB" sz="800" dirty="0" smtClean="0"/>
              <a:t> probability".  In the following, we describe a hierarchical Bayesian model that can be inverted to obtain the </a:t>
            </a:r>
            <a:r>
              <a:rPr lang="en-GB" sz="800" dirty="0" err="1" smtClean="0"/>
              <a:t>Dirichlet</a:t>
            </a:r>
            <a:r>
              <a:rPr lang="en-GB" sz="800" dirty="0" smtClean="0"/>
              <a:t> parameters .</a:t>
            </a:r>
          </a:p>
          <a:p>
            <a:pPr>
              <a:lnSpc>
                <a:spcPct val="80000"/>
              </a:lnSpc>
            </a:pPr>
            <a:endParaRPr lang="en-GB" sz="800" dirty="0" smtClean="0"/>
          </a:p>
          <a:p>
            <a:pPr>
              <a:lnSpc>
                <a:spcPct val="80000"/>
              </a:lnSpc>
            </a:pPr>
            <a:r>
              <a:rPr lang="en-GB" sz="800" b="1" dirty="0" smtClean="0"/>
              <a:t>Using the </a:t>
            </a:r>
            <a:r>
              <a:rPr lang="en-GB" sz="800" b="1" dirty="0" err="1" smtClean="0"/>
              <a:t>Dirichlet</a:t>
            </a:r>
            <a:r>
              <a:rPr lang="en-GB" sz="800" b="1" dirty="0" smtClean="0"/>
              <a:t> density </a:t>
            </a:r>
            <a:r>
              <a:rPr lang="en-GB" sz="800" dirty="0" smtClean="0"/>
              <a:t> </a:t>
            </a:r>
            <a:r>
              <a:rPr lang="en-GB" sz="800" b="1" dirty="0" smtClean="0"/>
              <a:t>for model comparison</a:t>
            </a:r>
            <a:endParaRPr lang="en-GB" sz="800" dirty="0" smtClean="0"/>
          </a:p>
          <a:p>
            <a:pPr>
              <a:lnSpc>
                <a:spcPct val="80000"/>
              </a:lnSpc>
            </a:pPr>
            <a:r>
              <a:rPr lang="en-GB" sz="800" dirty="0" smtClean="0"/>
              <a:t>After the above optimization of the </a:t>
            </a:r>
            <a:r>
              <a:rPr lang="en-GB" sz="800" dirty="0" err="1" smtClean="0"/>
              <a:t>Dirichlet</a:t>
            </a:r>
            <a:r>
              <a:rPr lang="en-GB" sz="800" dirty="0" smtClean="0"/>
              <a:t> parameters, </a:t>
            </a:r>
            <a:r>
              <a:rPr lang="en-GB" sz="800" i="1" dirty="0" smtClean="0">
                <a:sym typeface="Symbol" pitchFamily="18" charset="2"/>
              </a:rPr>
              <a:t></a:t>
            </a:r>
            <a:r>
              <a:rPr lang="en-GB" sz="800" dirty="0" smtClean="0"/>
              <a:t>, the </a:t>
            </a:r>
            <a:r>
              <a:rPr lang="en-GB" sz="800" dirty="0" err="1" smtClean="0"/>
              <a:t>Dirichlet</a:t>
            </a:r>
            <a:r>
              <a:rPr lang="en-GB" sz="800" dirty="0" smtClean="0"/>
              <a:t> density  can be used for model comparisons at the group level.  There are several ways to report the results of this comparison.  The simplest option is to report the  </a:t>
            </a:r>
            <a:r>
              <a:rPr lang="en-GB" sz="800" dirty="0" err="1" smtClean="0"/>
              <a:t>Dirichlet</a:t>
            </a:r>
            <a:r>
              <a:rPr lang="en-GB" sz="800" dirty="0" smtClean="0"/>
              <a:t> parameter estimates (</a:t>
            </a:r>
            <a:r>
              <a:rPr lang="en-GB" sz="800" i="1" dirty="0" smtClean="0"/>
              <a:t>c.f.</a:t>
            </a:r>
            <a:r>
              <a:rPr lang="en-GB" sz="800" dirty="0" smtClean="0"/>
              <a:t> Eq. 20).  Another possibility is to use  to compute the expected multinomial parameters  and thus the expected likelihood of obtaining a particular model, </a:t>
            </a:r>
            <a:r>
              <a:rPr lang="en-GB" sz="800" i="1" dirty="0" smtClean="0"/>
              <a:t>i.e.</a:t>
            </a:r>
            <a:r>
              <a:rPr lang="en-GB" sz="800" dirty="0" smtClean="0"/>
              <a:t>  for any randomly selected subject </a:t>
            </a:r>
            <a:r>
              <a:rPr lang="en-GB" sz="800" dirty="0" smtClean="0">
                <a:hlinkClick r:id="" action="ppaction://noaction"/>
              </a:rPr>
              <a:t>[1]</a:t>
            </a:r>
            <a:endParaRPr lang="en-GB" sz="800" dirty="0" smtClean="0"/>
          </a:p>
          <a:p>
            <a:pPr>
              <a:lnSpc>
                <a:spcPct val="80000"/>
              </a:lnSpc>
            </a:pPr>
            <a:r>
              <a:rPr lang="en-GB" sz="800" dirty="0" smtClean="0"/>
              <a:t>							(20)</a:t>
            </a:r>
          </a:p>
          <a:p>
            <a:pPr>
              <a:lnSpc>
                <a:spcPct val="80000"/>
              </a:lnSpc>
            </a:pPr>
            <a:r>
              <a:rPr lang="en-GB" sz="800" dirty="0" smtClean="0"/>
              <a:t>Either the </a:t>
            </a:r>
            <a:r>
              <a:rPr lang="en-GB" sz="800" dirty="0" err="1" smtClean="0"/>
              <a:t>Dirichlet</a:t>
            </a:r>
            <a:r>
              <a:rPr lang="en-GB" sz="800" dirty="0" smtClean="0"/>
              <a:t> parameter estimates </a:t>
            </a:r>
            <a:r>
              <a:rPr lang="en-GB" sz="800" i="1" dirty="0" smtClean="0">
                <a:sym typeface="Symbol" pitchFamily="18" charset="2"/>
              </a:rPr>
              <a:t></a:t>
            </a:r>
            <a:r>
              <a:rPr lang="en-GB" sz="800" dirty="0" smtClean="0"/>
              <a:t> or the expected multinomial parameters  can be used, with equivalent results, to rank models at the group level.</a:t>
            </a:r>
          </a:p>
          <a:p>
            <a:pPr>
              <a:lnSpc>
                <a:spcPct val="80000"/>
              </a:lnSpc>
            </a:pPr>
            <a:r>
              <a:rPr lang="en-GB" sz="800" dirty="0" smtClean="0"/>
              <a:t>A third option, which is perhaps the most useful one when two models (or model subsets, see below) are compared against each other, is to use the cumulative probability density of  to quantify our belief that one model is more likely than a second one, given the group data.  For example, when comparing two models, </a:t>
            </a:r>
            <a:r>
              <a:rPr lang="en-GB" sz="800" i="1" dirty="0" smtClean="0"/>
              <a:t>m</a:t>
            </a:r>
            <a:r>
              <a:rPr lang="en-GB" sz="800" dirty="0" smtClean="0"/>
              <a:t>1 and </a:t>
            </a:r>
            <a:r>
              <a:rPr lang="en-GB" sz="800" i="1" dirty="0" smtClean="0"/>
              <a:t>m</a:t>
            </a:r>
            <a:r>
              <a:rPr lang="en-GB" sz="800" dirty="0" smtClean="0"/>
              <a:t>2, the belief that </a:t>
            </a:r>
            <a:r>
              <a:rPr lang="en-GB" sz="800" i="1" dirty="0" smtClean="0"/>
              <a:t>m</a:t>
            </a:r>
            <a:r>
              <a:rPr lang="en-GB" sz="800" dirty="0" smtClean="0"/>
              <a:t>1 has the higher probability of having generated the observed data across the group corresponds to the "</a:t>
            </a:r>
            <a:r>
              <a:rPr lang="en-GB" sz="800" dirty="0" err="1" smtClean="0"/>
              <a:t>exceedance</a:t>
            </a:r>
            <a:r>
              <a:rPr lang="en-GB" sz="800" dirty="0" smtClean="0"/>
              <a:t> probability"</a:t>
            </a:r>
          </a:p>
          <a:p>
            <a:pPr>
              <a:lnSpc>
                <a:spcPct val="80000"/>
              </a:lnSpc>
            </a:pPr>
            <a:r>
              <a:rPr lang="en-GB" sz="800" dirty="0" smtClean="0"/>
              <a:t>				</a:t>
            </a:r>
            <a:r>
              <a:rPr lang="en-US" sz="800" dirty="0" smtClean="0"/>
              <a:t> </a:t>
            </a:r>
            <a:br>
              <a:rPr lang="en-US" sz="800" dirty="0" smtClean="0"/>
            </a:br>
            <a:r>
              <a:rPr lang="en-GB" sz="800" dirty="0" smtClean="0">
                <a:hlinkClick r:id="" action="ppaction://noaction"/>
              </a:rPr>
              <a:t>[1]</a:t>
            </a:r>
            <a:r>
              <a:rPr lang="en-GB" sz="800" dirty="0" smtClean="0"/>
              <a:t> Note that for the special case of "drawing" a single "sample" (model), the multinomial distribution of models reduces to .  Therefore, for any given subject,  represents the conditional expectation that the </a:t>
            </a:r>
            <a:r>
              <a:rPr lang="en-GB" sz="800" i="1" dirty="0" smtClean="0"/>
              <a:t>k</a:t>
            </a:r>
            <a:r>
              <a:rPr lang="en-GB" sz="800" dirty="0" smtClean="0"/>
              <a:t>-</a:t>
            </a:r>
            <a:r>
              <a:rPr lang="en-GB" sz="800" dirty="0" err="1" smtClean="0"/>
              <a:t>th</a:t>
            </a:r>
            <a:r>
              <a:rPr lang="en-GB" sz="800" dirty="0" smtClean="0"/>
              <a:t> model generated her/his data.</a:t>
            </a:r>
          </a:p>
          <a:p>
            <a:pPr>
              <a:lnSpc>
                <a:spcPct val="80000"/>
              </a:lnSpc>
            </a:pPr>
            <a:endParaRPr lang="en-GB" sz="800" dirty="0" smtClean="0"/>
          </a:p>
          <a:p>
            <a:pPr>
              <a:lnSpc>
                <a:spcPct val="80000"/>
              </a:lnSpc>
            </a:pPr>
            <a:r>
              <a:rPr lang="en-GB" dirty="0" smtClean="0"/>
              <a:t>This enables us to estimate the </a:t>
            </a:r>
            <a:r>
              <a:rPr lang="en-GB" dirty="0" err="1" smtClean="0"/>
              <a:t>Dirichlet</a:t>
            </a:r>
            <a:r>
              <a:rPr lang="en-GB" dirty="0" smtClean="0"/>
              <a:t> parameters given observations or samples from a multinomial distribution</a:t>
            </a:r>
            <a:r>
              <a:rPr lang="en-US" dirty="0" smtClean="0"/>
              <a:t> </a:t>
            </a:r>
            <a:endParaRPr lang="en-GB" sz="800" dirty="0" smtClean="0"/>
          </a:p>
          <a:p>
            <a:pPr>
              <a:lnSpc>
                <a:spcPct val="80000"/>
              </a:lnSpc>
            </a:pPr>
            <a:endParaRPr lang="en-GB" sz="800" dirty="0" smtClean="0"/>
          </a:p>
          <a:p>
            <a:pPr>
              <a:lnSpc>
                <a:spcPct val="80000"/>
              </a:lnSpc>
            </a:pPr>
            <a:r>
              <a:rPr lang="en-GB" sz="800" dirty="0" smtClean="0"/>
              <a:t>We consider the same problem in Bayesian terms and describe a novel hierarchical model, which is optimised to furnish a probability density on the models themselves.  This new method rests on a </a:t>
            </a:r>
            <a:r>
              <a:rPr lang="en-GB" sz="800" dirty="0" err="1" smtClean="0"/>
              <a:t>variational</a:t>
            </a:r>
            <a:r>
              <a:rPr lang="en-GB" sz="800" dirty="0" smtClean="0"/>
              <a:t> approach to estimating the parameters of a </a:t>
            </a:r>
            <a:r>
              <a:rPr lang="en-GB" sz="800" dirty="0" err="1" smtClean="0"/>
              <a:t>Dirichlet</a:t>
            </a:r>
            <a:r>
              <a:rPr lang="en-GB" sz="800" dirty="0" smtClean="0"/>
              <a:t> distribution, which define a multinomial distribution of how likely it is that a specific model generated the data from a specific subject.  Using empirical and synthetic data, we show that optimising a conditional density of the model probabilities, given the log-evidences for each model over subjects</a:t>
            </a:r>
            <a:r>
              <a:rPr lang="en-US" sz="800" dirty="0" smtClean="0"/>
              <a:t> </a:t>
            </a:r>
          </a:p>
          <a:p>
            <a:pPr>
              <a:lnSpc>
                <a:spcPct val="80000"/>
              </a:lnSpc>
            </a:pPr>
            <a:endParaRPr lang="en-US" sz="800" dirty="0" smtClean="0"/>
          </a:p>
          <a:p>
            <a:pPr>
              <a:lnSpc>
                <a:spcPct val="80000"/>
              </a:lnSpc>
            </a:pPr>
            <a:r>
              <a:rPr lang="en-US" sz="800" dirty="0" smtClean="0"/>
              <a:t>the </a:t>
            </a:r>
            <a:r>
              <a:rPr lang="en-US" sz="800" dirty="0" err="1" smtClean="0"/>
              <a:t>Dirichlet</a:t>
            </a:r>
            <a:r>
              <a:rPr lang="en-US" sz="800" dirty="0" smtClean="0"/>
              <a:t> distribution is the </a:t>
            </a:r>
            <a:r>
              <a:rPr lang="en-US" sz="800" dirty="0" smtClean="0">
                <a:hlinkClick r:id="rId3" tooltip="Conjugate prior"/>
              </a:rPr>
              <a:t>conjugate prior</a:t>
            </a:r>
            <a:r>
              <a:rPr lang="en-US" sz="800" dirty="0" smtClean="0"/>
              <a:t> of the </a:t>
            </a:r>
            <a:r>
              <a:rPr lang="en-US" sz="800" dirty="0" smtClean="0">
                <a:hlinkClick r:id="rId4" tooltip="Categorical distribution"/>
              </a:rPr>
              <a:t>categorical distribution</a:t>
            </a:r>
            <a:r>
              <a:rPr lang="en-US" sz="800" dirty="0" smtClean="0"/>
              <a:t> and </a:t>
            </a:r>
            <a:r>
              <a:rPr lang="en-US" sz="800" dirty="0" smtClean="0">
                <a:hlinkClick r:id="rId5" tooltip="Multinomial distribution"/>
              </a:rPr>
              <a:t>multinomial distribution</a:t>
            </a:r>
            <a:r>
              <a:rPr lang="en-US" sz="800" dirty="0" smtClean="0"/>
              <a:t>. That is, its probability density function returns the belief that the probabilities of </a:t>
            </a:r>
            <a:r>
              <a:rPr lang="en-US" sz="800" i="1" dirty="0" smtClean="0"/>
              <a:t>K</a:t>
            </a:r>
            <a:r>
              <a:rPr lang="en-US" sz="800" dirty="0" smtClean="0"/>
              <a:t> rival events are </a:t>
            </a:r>
            <a:r>
              <a:rPr lang="en-US" sz="800" i="1" dirty="0" smtClean="0"/>
              <a:t>xi</a:t>
            </a:r>
            <a:r>
              <a:rPr lang="en-US" sz="800" dirty="0" smtClean="0"/>
              <a:t> given that each event has been observed </a:t>
            </a:r>
            <a:r>
              <a:rPr lang="en-US" sz="800" dirty="0" err="1" smtClean="0"/>
              <a:t>α</a:t>
            </a:r>
            <a:r>
              <a:rPr lang="en-US" sz="800" i="1" dirty="0" err="1" smtClean="0"/>
              <a:t>i</a:t>
            </a:r>
            <a:r>
              <a:rPr lang="en-US" sz="800" dirty="0" smtClean="0"/>
              <a:t> − 1 times.</a:t>
            </a:r>
          </a:p>
          <a:p>
            <a:pPr>
              <a:lnSpc>
                <a:spcPct val="80000"/>
              </a:lnSpc>
            </a:pPr>
            <a:r>
              <a:rPr lang="en-US" sz="800" dirty="0" smtClean="0"/>
              <a:t>The </a:t>
            </a:r>
            <a:r>
              <a:rPr lang="en-US" sz="800" dirty="0" smtClean="0">
                <a:hlinkClick r:id="rId6" tooltip="Support (mathematics)"/>
              </a:rPr>
              <a:t>support</a:t>
            </a:r>
            <a:r>
              <a:rPr lang="en-US" sz="800" dirty="0" smtClean="0"/>
              <a:t> of the </a:t>
            </a:r>
            <a:r>
              <a:rPr lang="en-US" sz="800" dirty="0" err="1" smtClean="0"/>
              <a:t>Dirichlet</a:t>
            </a:r>
            <a:r>
              <a:rPr lang="en-US" sz="800" dirty="0" smtClean="0"/>
              <a:t> distribution is a </a:t>
            </a:r>
            <a:r>
              <a:rPr lang="en-US" sz="800" i="1" dirty="0" smtClean="0"/>
              <a:t>K</a:t>
            </a:r>
            <a:r>
              <a:rPr lang="en-US" sz="800" dirty="0" smtClean="0"/>
              <a:t>-dimensional vector of real numbers in the range (0,1), all of which sum to 1. These can be viewed as the probabilities of a </a:t>
            </a:r>
            <a:r>
              <a:rPr lang="en-US" sz="800" i="1" dirty="0" smtClean="0"/>
              <a:t>K</a:t>
            </a:r>
            <a:r>
              <a:rPr lang="en-US" sz="800" dirty="0" smtClean="0"/>
              <a:t>-way </a:t>
            </a:r>
            <a:r>
              <a:rPr lang="en-US" sz="800" dirty="0" smtClean="0">
                <a:hlinkClick r:id="rId4" tooltip="Categorical distribution"/>
              </a:rPr>
              <a:t>categorical</a:t>
            </a:r>
            <a:r>
              <a:rPr lang="en-US" sz="800" dirty="0" smtClean="0"/>
              <a:t> event. Another way to express this is that the domain of the </a:t>
            </a:r>
            <a:r>
              <a:rPr lang="en-US" sz="800" dirty="0" err="1" smtClean="0"/>
              <a:t>Dirichlet</a:t>
            </a:r>
            <a:r>
              <a:rPr lang="en-US" sz="800" dirty="0" smtClean="0"/>
              <a:t> distribution is itself a </a:t>
            </a:r>
            <a:r>
              <a:rPr lang="en-US" sz="800" dirty="0" smtClean="0">
                <a:hlinkClick r:id="rId7" tooltip="Probability distribution"/>
              </a:rPr>
              <a:t>probability distribution</a:t>
            </a:r>
            <a:r>
              <a:rPr lang="en-US" sz="800" dirty="0" smtClean="0"/>
              <a:t>, specifically a </a:t>
            </a:r>
            <a:r>
              <a:rPr lang="en-US" sz="800" i="1" dirty="0" smtClean="0"/>
              <a:t>K</a:t>
            </a:r>
            <a:r>
              <a:rPr lang="en-US" sz="800" dirty="0" smtClean="0"/>
              <a:t>-dimensional </a:t>
            </a:r>
            <a:r>
              <a:rPr lang="en-US" sz="800" dirty="0" smtClean="0">
                <a:hlinkClick r:id="rId8" tooltip="Discrete distribution"/>
              </a:rPr>
              <a:t>discrete distribution</a:t>
            </a:r>
            <a:endParaRPr lang="en-US" sz="800" dirty="0" smtClean="0"/>
          </a:p>
          <a:p>
            <a:pPr>
              <a:lnSpc>
                <a:spcPct val="80000"/>
              </a:lnSpc>
            </a:pPr>
            <a:endParaRPr lang="en-GB" sz="800" dirty="0" smtClean="0"/>
          </a:p>
          <a:p>
            <a:pPr>
              <a:lnSpc>
                <a:spcPct val="80000"/>
              </a:lnSpc>
            </a:pPr>
            <a:r>
              <a:rPr lang="en-US" sz="800" dirty="0" smtClean="0"/>
              <a:t>In </a:t>
            </a:r>
            <a:r>
              <a:rPr lang="en-US" sz="800" dirty="0" smtClean="0">
                <a:hlinkClick r:id="rId9"/>
              </a:rPr>
              <a:t>probability theory</a:t>
            </a:r>
            <a:r>
              <a:rPr lang="en-US" sz="800" dirty="0" smtClean="0"/>
              <a:t>, the </a:t>
            </a:r>
            <a:r>
              <a:rPr lang="en-US" sz="800" b="1" dirty="0" smtClean="0"/>
              <a:t>multinomial distribution</a:t>
            </a:r>
            <a:r>
              <a:rPr lang="en-US" sz="800" dirty="0" smtClean="0"/>
              <a:t> is a generalization of the </a:t>
            </a:r>
            <a:r>
              <a:rPr lang="en-US" sz="800" dirty="0" smtClean="0">
                <a:hlinkClick r:id="rId10"/>
              </a:rPr>
              <a:t>binomial distribution</a:t>
            </a:r>
            <a:r>
              <a:rPr lang="en-US" sz="800" dirty="0" smtClean="0"/>
              <a:t>.</a:t>
            </a:r>
          </a:p>
          <a:p>
            <a:pPr>
              <a:lnSpc>
                <a:spcPct val="80000"/>
              </a:lnSpc>
            </a:pPr>
            <a:r>
              <a:rPr lang="en-US" sz="800" dirty="0" smtClean="0"/>
              <a:t>The binomial distribution is the </a:t>
            </a:r>
            <a:r>
              <a:rPr lang="en-US" sz="800" dirty="0" smtClean="0">
                <a:hlinkClick r:id="rId7"/>
              </a:rPr>
              <a:t>probability distribution</a:t>
            </a:r>
            <a:r>
              <a:rPr lang="en-US" sz="800" dirty="0" smtClean="0"/>
              <a:t> of the number of "successes" in </a:t>
            </a:r>
            <a:r>
              <a:rPr lang="en-US" sz="800" i="1" dirty="0" smtClean="0"/>
              <a:t>n</a:t>
            </a:r>
            <a:r>
              <a:rPr lang="en-US" sz="800" dirty="0" smtClean="0"/>
              <a:t> </a:t>
            </a:r>
            <a:r>
              <a:rPr lang="en-US" sz="800" dirty="0" smtClean="0">
                <a:hlinkClick r:id="rId11" tooltip="Statistical independence"/>
              </a:rPr>
              <a:t>independent</a:t>
            </a:r>
            <a:r>
              <a:rPr lang="en-US" sz="800" dirty="0" smtClean="0"/>
              <a:t> </a:t>
            </a:r>
            <a:r>
              <a:rPr lang="en-US" sz="800" dirty="0" smtClean="0">
                <a:hlinkClick r:id="rId12" tooltip="Bernoulli trial"/>
              </a:rPr>
              <a:t>Bernoulli trials</a:t>
            </a:r>
            <a:r>
              <a:rPr lang="en-US" sz="800" dirty="0" smtClean="0"/>
              <a:t>, with the same probability of "success" on each trial. In a multinomial distribution, the analog of the Bernoulli distribution is the </a:t>
            </a:r>
            <a:r>
              <a:rPr lang="en-US" sz="800" dirty="0" smtClean="0">
                <a:hlinkClick r:id="rId4"/>
              </a:rPr>
              <a:t>categorical distribution</a:t>
            </a:r>
            <a:r>
              <a:rPr lang="en-US" sz="800" dirty="0" smtClean="0"/>
              <a:t>, where each trial results in exactly one of some fixed finite number </a:t>
            </a:r>
            <a:r>
              <a:rPr lang="en-US" sz="800" i="1" dirty="0" smtClean="0"/>
              <a:t>k</a:t>
            </a:r>
            <a:r>
              <a:rPr lang="en-US" sz="800" dirty="0" smtClean="0"/>
              <a:t> of possible outcomes, with probabilities </a:t>
            </a:r>
            <a:r>
              <a:rPr lang="en-US" sz="800" i="1" dirty="0" smtClean="0"/>
              <a:t>p</a:t>
            </a:r>
            <a:r>
              <a:rPr lang="en-US" sz="800" dirty="0" smtClean="0"/>
              <a:t>1, ..., </a:t>
            </a:r>
            <a:r>
              <a:rPr lang="en-US" sz="800" i="1" dirty="0" err="1" smtClean="0"/>
              <a:t>pk</a:t>
            </a:r>
            <a:r>
              <a:rPr lang="en-US" sz="800" dirty="0" smtClean="0"/>
              <a:t> (so that </a:t>
            </a:r>
            <a:r>
              <a:rPr lang="en-US" sz="800" i="1" dirty="0" smtClean="0"/>
              <a:t>pi</a:t>
            </a:r>
            <a:r>
              <a:rPr lang="en-US" sz="800" dirty="0" smtClean="0"/>
              <a:t> ≥ 0 for </a:t>
            </a:r>
            <a:r>
              <a:rPr lang="en-US" sz="800" i="1" dirty="0" err="1" smtClean="0"/>
              <a:t>i</a:t>
            </a:r>
            <a:r>
              <a:rPr lang="en-US" sz="800" dirty="0" smtClean="0"/>
              <a:t> = 1, ..., </a:t>
            </a:r>
            <a:r>
              <a:rPr lang="en-US" sz="800" i="1" dirty="0" smtClean="0"/>
              <a:t>k</a:t>
            </a:r>
            <a:r>
              <a:rPr lang="en-US" sz="800" dirty="0" smtClean="0"/>
              <a:t> and  ), and there are </a:t>
            </a:r>
            <a:r>
              <a:rPr lang="en-US" sz="800" i="1" dirty="0" smtClean="0"/>
              <a:t>n</a:t>
            </a:r>
            <a:r>
              <a:rPr lang="en-US" sz="800" dirty="0" smtClean="0"/>
              <a:t> independent trials. Then let the random variables </a:t>
            </a:r>
            <a:r>
              <a:rPr lang="en-US" sz="800" i="1" dirty="0" smtClean="0"/>
              <a:t>Xi</a:t>
            </a:r>
            <a:r>
              <a:rPr lang="en-US" sz="800" dirty="0" smtClean="0"/>
              <a:t> indicate the number of times outcome number </a:t>
            </a:r>
            <a:r>
              <a:rPr lang="en-US" sz="800" i="1" dirty="0" err="1" smtClean="0"/>
              <a:t>i</a:t>
            </a:r>
            <a:r>
              <a:rPr lang="en-US" sz="800" dirty="0" smtClean="0"/>
              <a:t> was observed over the </a:t>
            </a:r>
            <a:r>
              <a:rPr lang="en-US" sz="800" i="1" dirty="0" smtClean="0"/>
              <a:t>n</a:t>
            </a:r>
            <a:r>
              <a:rPr lang="en-US" sz="800" dirty="0" smtClean="0"/>
              <a:t> trials. The vector </a:t>
            </a:r>
            <a:r>
              <a:rPr lang="en-US" sz="800" i="1" dirty="0" smtClean="0"/>
              <a:t>X</a:t>
            </a:r>
            <a:r>
              <a:rPr lang="en-US" sz="800" dirty="0" smtClean="0"/>
              <a:t> = (</a:t>
            </a:r>
            <a:r>
              <a:rPr lang="en-US" sz="800" i="1" dirty="0" smtClean="0"/>
              <a:t>X</a:t>
            </a:r>
            <a:r>
              <a:rPr lang="en-US" sz="800" dirty="0" smtClean="0"/>
              <a:t>1, ..., </a:t>
            </a:r>
            <a:r>
              <a:rPr lang="en-US" sz="800" i="1" dirty="0" err="1" smtClean="0"/>
              <a:t>Xk</a:t>
            </a:r>
            <a:r>
              <a:rPr lang="en-US" sz="800" dirty="0" smtClean="0"/>
              <a:t>) follows a multinomial distribution with parameters </a:t>
            </a:r>
            <a:r>
              <a:rPr lang="en-US" sz="800" i="1" dirty="0" smtClean="0"/>
              <a:t>n</a:t>
            </a:r>
            <a:r>
              <a:rPr lang="en-US" sz="800" dirty="0" smtClean="0"/>
              <a:t> and </a:t>
            </a:r>
            <a:r>
              <a:rPr lang="en-US" sz="800" b="1" dirty="0" smtClean="0"/>
              <a:t>p</a:t>
            </a:r>
            <a:r>
              <a:rPr lang="en-US" sz="800" dirty="0" smtClean="0"/>
              <a:t>, where </a:t>
            </a:r>
            <a:r>
              <a:rPr lang="en-US" sz="800" b="1" dirty="0" smtClean="0"/>
              <a:t>p</a:t>
            </a:r>
            <a:r>
              <a:rPr lang="en-US" sz="800" dirty="0" smtClean="0"/>
              <a:t> = (</a:t>
            </a:r>
            <a:r>
              <a:rPr lang="en-US" sz="800" i="1" dirty="0" smtClean="0"/>
              <a:t>p</a:t>
            </a:r>
            <a:r>
              <a:rPr lang="en-US" sz="800" dirty="0" smtClean="0"/>
              <a:t>1, ..., </a:t>
            </a:r>
            <a:r>
              <a:rPr lang="en-US" sz="800" i="1" dirty="0" err="1" smtClean="0"/>
              <a:t>pk</a:t>
            </a:r>
            <a:r>
              <a:rPr lang="en-US" sz="800" dirty="0" smtClean="0"/>
              <a:t>).</a:t>
            </a:r>
          </a:p>
          <a:p>
            <a:pPr>
              <a:lnSpc>
                <a:spcPct val="80000"/>
              </a:lnSpc>
            </a:pPr>
            <a:endParaRPr lang="en-GB" sz="800" dirty="0" smtClean="0"/>
          </a:p>
          <a:p>
            <a:pPr>
              <a:lnSpc>
                <a:spcPct val="80000"/>
              </a:lnSpc>
            </a:pPr>
            <a:r>
              <a:rPr lang="en-US" sz="800" dirty="0" err="1" smtClean="0"/>
              <a:t>rm</a:t>
            </a:r>
            <a:r>
              <a:rPr lang="en-US" sz="800" dirty="0" smtClean="0"/>
              <a:t> as the frequency with which</a:t>
            </a:r>
          </a:p>
          <a:p>
            <a:pPr>
              <a:lnSpc>
                <a:spcPct val="80000"/>
              </a:lnSpc>
            </a:pPr>
            <a:r>
              <a:rPr lang="en-US" sz="800" dirty="0" smtClean="0"/>
              <a:t>model m is used in the population.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p:spPr>
        <p:txBody>
          <a:bodyPr/>
          <a:lstStyle/>
          <a:p>
            <a:pPr>
              <a:lnSpc>
                <a:spcPct val="80000"/>
              </a:lnSpc>
            </a:pPr>
            <a:r>
              <a:rPr lang="en-GB" sz="800" dirty="0" smtClean="0"/>
              <a:t>Want: the density from which models are sampled to generate subject-specific data.  </a:t>
            </a:r>
          </a:p>
          <a:p>
            <a:pPr>
              <a:lnSpc>
                <a:spcPct val="80000"/>
              </a:lnSpc>
            </a:pPr>
            <a:r>
              <a:rPr lang="en-GB" sz="800" dirty="0" smtClean="0"/>
              <a:t>we seek the conditional estimates of the multinomial parameters, </a:t>
            </a:r>
            <a:r>
              <a:rPr lang="en-GB" sz="800" i="1" dirty="0" smtClean="0"/>
              <a:t>i.e.</a:t>
            </a:r>
            <a:r>
              <a:rPr lang="en-GB" sz="800" dirty="0" smtClean="0"/>
              <a:t> the model probabilities , that generate switches or indicator variables, , prescribing the model for the</a:t>
            </a:r>
            <a:r>
              <a:rPr lang="en-GB" sz="800" i="1" dirty="0" smtClean="0"/>
              <a:t> </a:t>
            </a:r>
            <a:r>
              <a:rPr lang="en-GB" sz="800" i="1" dirty="0" err="1" smtClean="0"/>
              <a:t>i</a:t>
            </a:r>
            <a:r>
              <a:rPr lang="en-GB" sz="800" dirty="0" err="1" smtClean="0"/>
              <a:t>-th</a:t>
            </a:r>
            <a:r>
              <a:rPr lang="en-GB" sz="800" dirty="0" smtClean="0"/>
              <a:t> subject; where . Since the model probabilities </a:t>
            </a:r>
            <a:r>
              <a:rPr lang="en-GB" sz="800" i="1" dirty="0" smtClean="0"/>
              <a:t>r</a:t>
            </a:r>
            <a:r>
              <a:rPr lang="en-GB" sz="800" dirty="0" smtClean="0"/>
              <a:t> follow a </a:t>
            </a:r>
            <a:r>
              <a:rPr lang="en-GB" sz="800" dirty="0" err="1" smtClean="0"/>
              <a:t>Dirichlet</a:t>
            </a:r>
            <a:r>
              <a:rPr lang="en-GB" sz="800" dirty="0" smtClean="0"/>
              <a:t> distribution , the conditional expectations  encode the expected probability that the </a:t>
            </a:r>
            <a:r>
              <a:rPr lang="en-GB" sz="800" i="1" dirty="0" smtClean="0"/>
              <a:t>k</a:t>
            </a:r>
            <a:r>
              <a:rPr lang="en-GB" sz="800" dirty="0" smtClean="0"/>
              <a:t>-</a:t>
            </a:r>
            <a:r>
              <a:rPr lang="en-GB" sz="800" dirty="0" err="1" smtClean="0"/>
              <a:t>th</a:t>
            </a:r>
            <a:r>
              <a:rPr lang="en-GB" sz="800" dirty="0" smtClean="0"/>
              <a:t> model will be selected for any randomly selected subject.  Also, the cumulative probability density of  can be used to quantify our belief that a given model </a:t>
            </a:r>
            <a:r>
              <a:rPr lang="en-GB" sz="800" i="1" dirty="0" smtClean="0"/>
              <a:t>m</a:t>
            </a:r>
            <a:r>
              <a:rPr lang="en-GB" sz="800" dirty="0" smtClean="0"/>
              <a:t>1 has a higher probability of having generated the observed data across the group than a second model </a:t>
            </a:r>
            <a:r>
              <a:rPr lang="en-GB" sz="800" i="1" dirty="0" smtClean="0"/>
              <a:t>m</a:t>
            </a:r>
            <a:r>
              <a:rPr lang="en-GB" sz="800" dirty="0" smtClean="0"/>
              <a:t>2; below, we will call this the "</a:t>
            </a:r>
            <a:r>
              <a:rPr lang="en-GB" sz="800" dirty="0" err="1" smtClean="0"/>
              <a:t>exceedance</a:t>
            </a:r>
            <a:r>
              <a:rPr lang="en-GB" sz="800" dirty="0" smtClean="0"/>
              <a:t> probability".  In the following, we describe a hierarchical Bayesian model that can be inverted to obtain the </a:t>
            </a:r>
            <a:r>
              <a:rPr lang="en-GB" sz="800" dirty="0" err="1" smtClean="0"/>
              <a:t>Dirichlet</a:t>
            </a:r>
            <a:r>
              <a:rPr lang="en-GB" sz="800" dirty="0" smtClean="0"/>
              <a:t> parameters .</a:t>
            </a:r>
          </a:p>
          <a:p>
            <a:pPr>
              <a:lnSpc>
                <a:spcPct val="80000"/>
              </a:lnSpc>
            </a:pPr>
            <a:endParaRPr lang="en-GB" sz="800" dirty="0" smtClean="0"/>
          </a:p>
          <a:p>
            <a:pPr>
              <a:lnSpc>
                <a:spcPct val="80000"/>
              </a:lnSpc>
            </a:pPr>
            <a:r>
              <a:rPr lang="en-GB" sz="800" b="1" dirty="0" smtClean="0"/>
              <a:t>Using the </a:t>
            </a:r>
            <a:r>
              <a:rPr lang="en-GB" sz="800" b="1" dirty="0" err="1" smtClean="0"/>
              <a:t>Dirichlet</a:t>
            </a:r>
            <a:r>
              <a:rPr lang="en-GB" sz="800" b="1" dirty="0" smtClean="0"/>
              <a:t> density </a:t>
            </a:r>
            <a:r>
              <a:rPr lang="en-GB" sz="800" dirty="0" smtClean="0"/>
              <a:t> </a:t>
            </a:r>
            <a:r>
              <a:rPr lang="en-GB" sz="800" b="1" dirty="0" smtClean="0"/>
              <a:t>for model comparison</a:t>
            </a:r>
            <a:endParaRPr lang="en-GB" sz="800" dirty="0" smtClean="0"/>
          </a:p>
          <a:p>
            <a:pPr>
              <a:lnSpc>
                <a:spcPct val="80000"/>
              </a:lnSpc>
            </a:pPr>
            <a:r>
              <a:rPr lang="en-GB" sz="800" dirty="0" smtClean="0"/>
              <a:t>After the above optimization of the </a:t>
            </a:r>
            <a:r>
              <a:rPr lang="en-GB" sz="800" dirty="0" err="1" smtClean="0"/>
              <a:t>Dirichlet</a:t>
            </a:r>
            <a:r>
              <a:rPr lang="en-GB" sz="800" dirty="0" smtClean="0"/>
              <a:t> parameters, </a:t>
            </a:r>
            <a:r>
              <a:rPr lang="en-GB" sz="800" i="1" dirty="0" smtClean="0">
                <a:sym typeface="Symbol" pitchFamily="18" charset="2"/>
              </a:rPr>
              <a:t></a:t>
            </a:r>
            <a:r>
              <a:rPr lang="en-GB" sz="800" dirty="0" smtClean="0"/>
              <a:t>, the </a:t>
            </a:r>
            <a:r>
              <a:rPr lang="en-GB" sz="800" dirty="0" err="1" smtClean="0"/>
              <a:t>Dirichlet</a:t>
            </a:r>
            <a:r>
              <a:rPr lang="en-GB" sz="800" dirty="0" smtClean="0"/>
              <a:t> density  can be used for model comparisons at the group level.  There are several ways to report the results of this comparison.  The simplest option is to report the  </a:t>
            </a:r>
            <a:r>
              <a:rPr lang="en-GB" sz="800" dirty="0" err="1" smtClean="0"/>
              <a:t>Dirichlet</a:t>
            </a:r>
            <a:r>
              <a:rPr lang="en-GB" sz="800" dirty="0" smtClean="0"/>
              <a:t> parameter estimates (</a:t>
            </a:r>
            <a:r>
              <a:rPr lang="en-GB" sz="800" i="1" dirty="0" smtClean="0"/>
              <a:t>c.f.</a:t>
            </a:r>
            <a:r>
              <a:rPr lang="en-GB" sz="800" dirty="0" smtClean="0"/>
              <a:t> Eq. 20).  Another possibility is to use  to compute the expected multinomial parameters  and thus the expected likelihood of obtaining a particular model, </a:t>
            </a:r>
            <a:r>
              <a:rPr lang="en-GB" sz="800" i="1" dirty="0" smtClean="0"/>
              <a:t>i.e.</a:t>
            </a:r>
            <a:r>
              <a:rPr lang="en-GB" sz="800" dirty="0" smtClean="0"/>
              <a:t>  for any randomly selected subject </a:t>
            </a:r>
            <a:r>
              <a:rPr lang="en-GB" sz="800" dirty="0" smtClean="0">
                <a:hlinkClick r:id="" action="ppaction://noaction"/>
              </a:rPr>
              <a:t>[1]</a:t>
            </a:r>
            <a:endParaRPr lang="en-GB" sz="800" dirty="0" smtClean="0"/>
          </a:p>
          <a:p>
            <a:pPr>
              <a:lnSpc>
                <a:spcPct val="80000"/>
              </a:lnSpc>
            </a:pPr>
            <a:r>
              <a:rPr lang="en-GB" sz="800" dirty="0" smtClean="0"/>
              <a:t>							(20)</a:t>
            </a:r>
          </a:p>
          <a:p>
            <a:pPr>
              <a:lnSpc>
                <a:spcPct val="80000"/>
              </a:lnSpc>
            </a:pPr>
            <a:r>
              <a:rPr lang="en-GB" sz="800" dirty="0" smtClean="0"/>
              <a:t>Either the </a:t>
            </a:r>
            <a:r>
              <a:rPr lang="en-GB" sz="800" dirty="0" err="1" smtClean="0"/>
              <a:t>Dirichlet</a:t>
            </a:r>
            <a:r>
              <a:rPr lang="en-GB" sz="800" dirty="0" smtClean="0"/>
              <a:t> parameter estimates </a:t>
            </a:r>
            <a:r>
              <a:rPr lang="en-GB" sz="800" i="1" dirty="0" smtClean="0">
                <a:sym typeface="Symbol" pitchFamily="18" charset="2"/>
              </a:rPr>
              <a:t></a:t>
            </a:r>
            <a:r>
              <a:rPr lang="en-GB" sz="800" dirty="0" smtClean="0"/>
              <a:t> or the expected multinomial parameters  can be used, with equivalent results, to rank models at the group level.</a:t>
            </a:r>
          </a:p>
          <a:p>
            <a:pPr>
              <a:lnSpc>
                <a:spcPct val="80000"/>
              </a:lnSpc>
            </a:pPr>
            <a:r>
              <a:rPr lang="en-GB" sz="800" dirty="0" smtClean="0"/>
              <a:t>A third option, which is perhaps the most useful one when two models (or model subsets, see below) are compared against each other, is to use the cumulative probability density of  to quantify our belief that one model is more likely than a second one, given the group data.  For example, when comparing two models, </a:t>
            </a:r>
            <a:r>
              <a:rPr lang="en-GB" sz="800" i="1" dirty="0" smtClean="0"/>
              <a:t>m</a:t>
            </a:r>
            <a:r>
              <a:rPr lang="en-GB" sz="800" dirty="0" smtClean="0"/>
              <a:t>1 and </a:t>
            </a:r>
            <a:r>
              <a:rPr lang="en-GB" sz="800" i="1" dirty="0" smtClean="0"/>
              <a:t>m</a:t>
            </a:r>
            <a:r>
              <a:rPr lang="en-GB" sz="800" dirty="0" smtClean="0"/>
              <a:t>2, the belief that </a:t>
            </a:r>
            <a:r>
              <a:rPr lang="en-GB" sz="800" i="1" dirty="0" smtClean="0"/>
              <a:t>m</a:t>
            </a:r>
            <a:r>
              <a:rPr lang="en-GB" sz="800" dirty="0" smtClean="0"/>
              <a:t>1 has the higher probability of having generated the observed data across the group corresponds to the "</a:t>
            </a:r>
            <a:r>
              <a:rPr lang="en-GB" sz="800" dirty="0" err="1" smtClean="0"/>
              <a:t>exceedance</a:t>
            </a:r>
            <a:r>
              <a:rPr lang="en-GB" sz="800" dirty="0" smtClean="0"/>
              <a:t> probability"</a:t>
            </a:r>
          </a:p>
          <a:p>
            <a:pPr>
              <a:lnSpc>
                <a:spcPct val="80000"/>
              </a:lnSpc>
            </a:pPr>
            <a:r>
              <a:rPr lang="en-GB" sz="800" dirty="0" smtClean="0"/>
              <a:t>				</a:t>
            </a:r>
            <a:r>
              <a:rPr lang="en-US" sz="800" dirty="0" smtClean="0"/>
              <a:t> </a:t>
            </a:r>
            <a:br>
              <a:rPr lang="en-US" sz="800" dirty="0" smtClean="0"/>
            </a:br>
            <a:r>
              <a:rPr lang="en-GB" sz="800" dirty="0" smtClean="0">
                <a:hlinkClick r:id="" action="ppaction://noaction"/>
              </a:rPr>
              <a:t>[1]</a:t>
            </a:r>
            <a:r>
              <a:rPr lang="en-GB" sz="800" dirty="0" smtClean="0"/>
              <a:t> Note that for the special case of "drawing" a single "sample" (model), the multinomial distribution of models reduces to .  Therefore, for any given subject,  represents the conditional expectation that the </a:t>
            </a:r>
            <a:r>
              <a:rPr lang="en-GB" sz="800" i="1" dirty="0" smtClean="0"/>
              <a:t>k</a:t>
            </a:r>
            <a:r>
              <a:rPr lang="en-GB" sz="800" dirty="0" smtClean="0"/>
              <a:t>-</a:t>
            </a:r>
            <a:r>
              <a:rPr lang="en-GB" sz="800" dirty="0" err="1" smtClean="0"/>
              <a:t>th</a:t>
            </a:r>
            <a:r>
              <a:rPr lang="en-GB" sz="800" dirty="0" smtClean="0"/>
              <a:t> model generated her/his data.</a:t>
            </a:r>
          </a:p>
          <a:p>
            <a:pPr>
              <a:lnSpc>
                <a:spcPct val="80000"/>
              </a:lnSpc>
            </a:pPr>
            <a:endParaRPr lang="en-GB" sz="800" dirty="0" smtClean="0"/>
          </a:p>
          <a:p>
            <a:pPr>
              <a:lnSpc>
                <a:spcPct val="80000"/>
              </a:lnSpc>
            </a:pPr>
            <a:r>
              <a:rPr lang="en-GB" dirty="0" smtClean="0"/>
              <a:t>This enables us to estimate the </a:t>
            </a:r>
            <a:r>
              <a:rPr lang="en-GB" dirty="0" err="1" smtClean="0"/>
              <a:t>Dirichlet</a:t>
            </a:r>
            <a:r>
              <a:rPr lang="en-GB" dirty="0" smtClean="0"/>
              <a:t> parameters given observations or samples from a multinomial distribution</a:t>
            </a:r>
            <a:r>
              <a:rPr lang="en-US" dirty="0" smtClean="0"/>
              <a:t> </a:t>
            </a:r>
            <a:endParaRPr lang="en-GB" sz="800" dirty="0" smtClean="0"/>
          </a:p>
          <a:p>
            <a:pPr>
              <a:lnSpc>
                <a:spcPct val="80000"/>
              </a:lnSpc>
            </a:pPr>
            <a:endParaRPr lang="en-GB" sz="800" dirty="0" smtClean="0"/>
          </a:p>
          <a:p>
            <a:pPr>
              <a:lnSpc>
                <a:spcPct val="80000"/>
              </a:lnSpc>
            </a:pPr>
            <a:r>
              <a:rPr lang="en-GB" sz="800" dirty="0" smtClean="0"/>
              <a:t>We consider the same problem in Bayesian terms and describe a novel hierarchical model, which is optimised to furnish a probability density on the models themselves.  This new method rests on a </a:t>
            </a:r>
            <a:r>
              <a:rPr lang="en-GB" sz="800" dirty="0" err="1" smtClean="0"/>
              <a:t>variational</a:t>
            </a:r>
            <a:r>
              <a:rPr lang="en-GB" sz="800" dirty="0" smtClean="0"/>
              <a:t> approach to estimating the parameters of a </a:t>
            </a:r>
            <a:r>
              <a:rPr lang="en-GB" sz="800" dirty="0" err="1" smtClean="0"/>
              <a:t>Dirichlet</a:t>
            </a:r>
            <a:r>
              <a:rPr lang="en-GB" sz="800" dirty="0" smtClean="0"/>
              <a:t> distribution, which define a multinomial distribution of how likely it is that a specific model generated the data from a specific subject.  Using empirical and synthetic data, we show that optimising a conditional density of the model probabilities, given the log-evidences for each model over subjects</a:t>
            </a:r>
            <a:r>
              <a:rPr lang="en-US" sz="800" dirty="0" smtClean="0"/>
              <a:t> </a:t>
            </a:r>
          </a:p>
          <a:p>
            <a:pPr>
              <a:lnSpc>
                <a:spcPct val="80000"/>
              </a:lnSpc>
            </a:pPr>
            <a:endParaRPr lang="en-US" sz="800" dirty="0" smtClean="0"/>
          </a:p>
          <a:p>
            <a:pPr>
              <a:lnSpc>
                <a:spcPct val="80000"/>
              </a:lnSpc>
            </a:pPr>
            <a:r>
              <a:rPr lang="en-US" sz="800" dirty="0" smtClean="0"/>
              <a:t>the </a:t>
            </a:r>
            <a:r>
              <a:rPr lang="en-US" sz="800" dirty="0" err="1" smtClean="0"/>
              <a:t>Dirichlet</a:t>
            </a:r>
            <a:r>
              <a:rPr lang="en-US" sz="800" dirty="0" smtClean="0"/>
              <a:t> distribution is the </a:t>
            </a:r>
            <a:r>
              <a:rPr lang="en-US" sz="800" dirty="0" smtClean="0">
                <a:hlinkClick r:id="rId3" tooltip="Conjugate prior"/>
              </a:rPr>
              <a:t>conjugate prior</a:t>
            </a:r>
            <a:r>
              <a:rPr lang="en-US" sz="800" dirty="0" smtClean="0"/>
              <a:t> of the </a:t>
            </a:r>
            <a:r>
              <a:rPr lang="en-US" sz="800" dirty="0" smtClean="0">
                <a:hlinkClick r:id="rId4" tooltip="Categorical distribution"/>
              </a:rPr>
              <a:t>categorical distribution</a:t>
            </a:r>
            <a:r>
              <a:rPr lang="en-US" sz="800" dirty="0" smtClean="0"/>
              <a:t> and </a:t>
            </a:r>
            <a:r>
              <a:rPr lang="en-US" sz="800" dirty="0" smtClean="0">
                <a:hlinkClick r:id="rId5" tooltip="Multinomial distribution"/>
              </a:rPr>
              <a:t>multinomial distribution</a:t>
            </a:r>
            <a:r>
              <a:rPr lang="en-US" sz="800" dirty="0" smtClean="0"/>
              <a:t>. That is, its probability density function returns the belief that the probabilities of </a:t>
            </a:r>
            <a:r>
              <a:rPr lang="en-US" sz="800" i="1" dirty="0" smtClean="0"/>
              <a:t>K</a:t>
            </a:r>
            <a:r>
              <a:rPr lang="en-US" sz="800" dirty="0" smtClean="0"/>
              <a:t> rival events are </a:t>
            </a:r>
            <a:r>
              <a:rPr lang="en-US" sz="800" i="1" dirty="0" smtClean="0"/>
              <a:t>xi</a:t>
            </a:r>
            <a:r>
              <a:rPr lang="en-US" sz="800" dirty="0" smtClean="0"/>
              <a:t> given that each event has been observed </a:t>
            </a:r>
            <a:r>
              <a:rPr lang="en-US" sz="800" dirty="0" err="1" smtClean="0"/>
              <a:t>α</a:t>
            </a:r>
            <a:r>
              <a:rPr lang="en-US" sz="800" i="1" dirty="0" err="1" smtClean="0"/>
              <a:t>i</a:t>
            </a:r>
            <a:r>
              <a:rPr lang="en-US" sz="800" dirty="0" smtClean="0"/>
              <a:t> − 1 times.</a:t>
            </a:r>
          </a:p>
          <a:p>
            <a:pPr>
              <a:lnSpc>
                <a:spcPct val="80000"/>
              </a:lnSpc>
            </a:pPr>
            <a:r>
              <a:rPr lang="en-US" sz="800" dirty="0" smtClean="0"/>
              <a:t>The </a:t>
            </a:r>
            <a:r>
              <a:rPr lang="en-US" sz="800" dirty="0" smtClean="0">
                <a:hlinkClick r:id="rId6" tooltip="Support (mathematics)"/>
              </a:rPr>
              <a:t>support</a:t>
            </a:r>
            <a:r>
              <a:rPr lang="en-US" sz="800" dirty="0" smtClean="0"/>
              <a:t> of the </a:t>
            </a:r>
            <a:r>
              <a:rPr lang="en-US" sz="800" dirty="0" err="1" smtClean="0"/>
              <a:t>Dirichlet</a:t>
            </a:r>
            <a:r>
              <a:rPr lang="en-US" sz="800" dirty="0" smtClean="0"/>
              <a:t> distribution is a </a:t>
            </a:r>
            <a:r>
              <a:rPr lang="en-US" sz="800" i="1" dirty="0" smtClean="0"/>
              <a:t>K</a:t>
            </a:r>
            <a:r>
              <a:rPr lang="en-US" sz="800" dirty="0" smtClean="0"/>
              <a:t>-dimensional vector of real numbers in the range (0,1), all of which sum to 1. These can be viewed as the probabilities of a </a:t>
            </a:r>
            <a:r>
              <a:rPr lang="en-US" sz="800" i="1" dirty="0" smtClean="0"/>
              <a:t>K</a:t>
            </a:r>
            <a:r>
              <a:rPr lang="en-US" sz="800" dirty="0" smtClean="0"/>
              <a:t>-way </a:t>
            </a:r>
            <a:r>
              <a:rPr lang="en-US" sz="800" dirty="0" smtClean="0">
                <a:hlinkClick r:id="rId4" tooltip="Categorical distribution"/>
              </a:rPr>
              <a:t>categorical</a:t>
            </a:r>
            <a:r>
              <a:rPr lang="en-US" sz="800" dirty="0" smtClean="0"/>
              <a:t> event. Another way to express this is that the domain of the </a:t>
            </a:r>
            <a:r>
              <a:rPr lang="en-US" sz="800" dirty="0" err="1" smtClean="0"/>
              <a:t>Dirichlet</a:t>
            </a:r>
            <a:r>
              <a:rPr lang="en-US" sz="800" dirty="0" smtClean="0"/>
              <a:t> distribution is itself a </a:t>
            </a:r>
            <a:r>
              <a:rPr lang="en-US" sz="800" dirty="0" smtClean="0">
                <a:hlinkClick r:id="rId7" tooltip="Probability distribution"/>
              </a:rPr>
              <a:t>probability distribution</a:t>
            </a:r>
            <a:r>
              <a:rPr lang="en-US" sz="800" dirty="0" smtClean="0"/>
              <a:t>, specifically a </a:t>
            </a:r>
            <a:r>
              <a:rPr lang="en-US" sz="800" i="1" dirty="0" smtClean="0"/>
              <a:t>K</a:t>
            </a:r>
            <a:r>
              <a:rPr lang="en-US" sz="800" dirty="0" smtClean="0"/>
              <a:t>-dimensional </a:t>
            </a:r>
            <a:r>
              <a:rPr lang="en-US" sz="800" dirty="0" smtClean="0">
                <a:hlinkClick r:id="rId8" tooltip="Discrete distribution"/>
              </a:rPr>
              <a:t>discrete distribution</a:t>
            </a:r>
            <a:endParaRPr lang="en-US" sz="800" dirty="0" smtClean="0"/>
          </a:p>
          <a:p>
            <a:pPr>
              <a:lnSpc>
                <a:spcPct val="80000"/>
              </a:lnSpc>
            </a:pPr>
            <a:endParaRPr lang="en-GB" sz="800" dirty="0" smtClean="0"/>
          </a:p>
          <a:p>
            <a:pPr>
              <a:lnSpc>
                <a:spcPct val="80000"/>
              </a:lnSpc>
            </a:pPr>
            <a:r>
              <a:rPr lang="en-US" sz="800" dirty="0" smtClean="0"/>
              <a:t>In </a:t>
            </a:r>
            <a:r>
              <a:rPr lang="en-US" sz="800" dirty="0" smtClean="0">
                <a:hlinkClick r:id="rId9"/>
              </a:rPr>
              <a:t>probability theory</a:t>
            </a:r>
            <a:r>
              <a:rPr lang="en-US" sz="800" dirty="0" smtClean="0"/>
              <a:t>, the </a:t>
            </a:r>
            <a:r>
              <a:rPr lang="en-US" sz="800" b="1" dirty="0" smtClean="0"/>
              <a:t>multinomial distribution</a:t>
            </a:r>
            <a:r>
              <a:rPr lang="en-US" sz="800" dirty="0" smtClean="0"/>
              <a:t> is a generalization of the </a:t>
            </a:r>
            <a:r>
              <a:rPr lang="en-US" sz="800" dirty="0" smtClean="0">
                <a:hlinkClick r:id="rId10"/>
              </a:rPr>
              <a:t>binomial distribution</a:t>
            </a:r>
            <a:r>
              <a:rPr lang="en-US" sz="800" dirty="0" smtClean="0"/>
              <a:t>.</a:t>
            </a:r>
          </a:p>
          <a:p>
            <a:pPr>
              <a:lnSpc>
                <a:spcPct val="80000"/>
              </a:lnSpc>
            </a:pPr>
            <a:r>
              <a:rPr lang="en-US" sz="800" dirty="0" smtClean="0"/>
              <a:t>The binomial distribution is the </a:t>
            </a:r>
            <a:r>
              <a:rPr lang="en-US" sz="800" dirty="0" smtClean="0">
                <a:hlinkClick r:id="rId7"/>
              </a:rPr>
              <a:t>probability distribution</a:t>
            </a:r>
            <a:r>
              <a:rPr lang="en-US" sz="800" dirty="0" smtClean="0"/>
              <a:t> of the number of "successes" in </a:t>
            </a:r>
            <a:r>
              <a:rPr lang="en-US" sz="800" i="1" dirty="0" smtClean="0"/>
              <a:t>n</a:t>
            </a:r>
            <a:r>
              <a:rPr lang="en-US" sz="800" dirty="0" smtClean="0"/>
              <a:t> </a:t>
            </a:r>
            <a:r>
              <a:rPr lang="en-US" sz="800" dirty="0" smtClean="0">
                <a:hlinkClick r:id="rId11" tooltip="Statistical independence"/>
              </a:rPr>
              <a:t>independent</a:t>
            </a:r>
            <a:r>
              <a:rPr lang="en-US" sz="800" dirty="0" smtClean="0"/>
              <a:t> </a:t>
            </a:r>
            <a:r>
              <a:rPr lang="en-US" sz="800" dirty="0" smtClean="0">
                <a:hlinkClick r:id="rId12" tooltip="Bernoulli trial"/>
              </a:rPr>
              <a:t>Bernoulli trials</a:t>
            </a:r>
            <a:r>
              <a:rPr lang="en-US" sz="800" dirty="0" smtClean="0"/>
              <a:t>, with the same probability of "success" on each trial. In a multinomial distribution, the analog of the Bernoulli distribution is the </a:t>
            </a:r>
            <a:r>
              <a:rPr lang="en-US" sz="800" dirty="0" smtClean="0">
                <a:hlinkClick r:id="rId4"/>
              </a:rPr>
              <a:t>categorical distribution</a:t>
            </a:r>
            <a:r>
              <a:rPr lang="en-US" sz="800" dirty="0" smtClean="0"/>
              <a:t>, where each trial results in exactly one of some fixed finite number </a:t>
            </a:r>
            <a:r>
              <a:rPr lang="en-US" sz="800" i="1" dirty="0" smtClean="0"/>
              <a:t>k</a:t>
            </a:r>
            <a:r>
              <a:rPr lang="en-US" sz="800" dirty="0" smtClean="0"/>
              <a:t> of possible outcomes, with probabilities </a:t>
            </a:r>
            <a:r>
              <a:rPr lang="en-US" sz="800" i="1" dirty="0" smtClean="0"/>
              <a:t>p</a:t>
            </a:r>
            <a:r>
              <a:rPr lang="en-US" sz="800" dirty="0" smtClean="0"/>
              <a:t>1, ..., </a:t>
            </a:r>
            <a:r>
              <a:rPr lang="en-US" sz="800" i="1" dirty="0" err="1" smtClean="0"/>
              <a:t>pk</a:t>
            </a:r>
            <a:r>
              <a:rPr lang="en-US" sz="800" dirty="0" smtClean="0"/>
              <a:t> (so that </a:t>
            </a:r>
            <a:r>
              <a:rPr lang="en-US" sz="800" i="1" dirty="0" smtClean="0"/>
              <a:t>pi</a:t>
            </a:r>
            <a:r>
              <a:rPr lang="en-US" sz="800" dirty="0" smtClean="0"/>
              <a:t> ≥ 0 for </a:t>
            </a:r>
            <a:r>
              <a:rPr lang="en-US" sz="800" i="1" dirty="0" err="1" smtClean="0"/>
              <a:t>i</a:t>
            </a:r>
            <a:r>
              <a:rPr lang="en-US" sz="800" dirty="0" smtClean="0"/>
              <a:t> = 1, ..., </a:t>
            </a:r>
            <a:r>
              <a:rPr lang="en-US" sz="800" i="1" dirty="0" smtClean="0"/>
              <a:t>k</a:t>
            </a:r>
            <a:r>
              <a:rPr lang="en-US" sz="800" dirty="0" smtClean="0"/>
              <a:t> and  ), and there are </a:t>
            </a:r>
            <a:r>
              <a:rPr lang="en-US" sz="800" i="1" dirty="0" smtClean="0"/>
              <a:t>n</a:t>
            </a:r>
            <a:r>
              <a:rPr lang="en-US" sz="800" dirty="0" smtClean="0"/>
              <a:t> independent trials. Then let the random variables </a:t>
            </a:r>
            <a:r>
              <a:rPr lang="en-US" sz="800" i="1" dirty="0" smtClean="0"/>
              <a:t>Xi</a:t>
            </a:r>
            <a:r>
              <a:rPr lang="en-US" sz="800" dirty="0" smtClean="0"/>
              <a:t> indicate the number of times outcome number </a:t>
            </a:r>
            <a:r>
              <a:rPr lang="en-US" sz="800" i="1" dirty="0" err="1" smtClean="0"/>
              <a:t>i</a:t>
            </a:r>
            <a:r>
              <a:rPr lang="en-US" sz="800" dirty="0" smtClean="0"/>
              <a:t> was observed over the </a:t>
            </a:r>
            <a:r>
              <a:rPr lang="en-US" sz="800" i="1" dirty="0" smtClean="0"/>
              <a:t>n</a:t>
            </a:r>
            <a:r>
              <a:rPr lang="en-US" sz="800" dirty="0" smtClean="0"/>
              <a:t> trials. The vector </a:t>
            </a:r>
            <a:r>
              <a:rPr lang="en-US" sz="800" i="1" dirty="0" smtClean="0"/>
              <a:t>X</a:t>
            </a:r>
            <a:r>
              <a:rPr lang="en-US" sz="800" dirty="0" smtClean="0"/>
              <a:t> = (</a:t>
            </a:r>
            <a:r>
              <a:rPr lang="en-US" sz="800" i="1" dirty="0" smtClean="0"/>
              <a:t>X</a:t>
            </a:r>
            <a:r>
              <a:rPr lang="en-US" sz="800" dirty="0" smtClean="0"/>
              <a:t>1, ..., </a:t>
            </a:r>
            <a:r>
              <a:rPr lang="en-US" sz="800" i="1" dirty="0" err="1" smtClean="0"/>
              <a:t>Xk</a:t>
            </a:r>
            <a:r>
              <a:rPr lang="en-US" sz="800" dirty="0" smtClean="0"/>
              <a:t>) follows a multinomial distribution with parameters </a:t>
            </a:r>
            <a:r>
              <a:rPr lang="en-US" sz="800" i="1" dirty="0" smtClean="0"/>
              <a:t>n</a:t>
            </a:r>
            <a:r>
              <a:rPr lang="en-US" sz="800" dirty="0" smtClean="0"/>
              <a:t> and </a:t>
            </a:r>
            <a:r>
              <a:rPr lang="en-US" sz="800" b="1" dirty="0" smtClean="0"/>
              <a:t>p</a:t>
            </a:r>
            <a:r>
              <a:rPr lang="en-US" sz="800" dirty="0" smtClean="0"/>
              <a:t>, where </a:t>
            </a:r>
            <a:r>
              <a:rPr lang="en-US" sz="800" b="1" dirty="0" smtClean="0"/>
              <a:t>p</a:t>
            </a:r>
            <a:r>
              <a:rPr lang="en-US" sz="800" dirty="0" smtClean="0"/>
              <a:t> = (</a:t>
            </a:r>
            <a:r>
              <a:rPr lang="en-US" sz="800" i="1" dirty="0" smtClean="0"/>
              <a:t>p</a:t>
            </a:r>
            <a:r>
              <a:rPr lang="en-US" sz="800" dirty="0" smtClean="0"/>
              <a:t>1, ..., </a:t>
            </a:r>
            <a:r>
              <a:rPr lang="en-US" sz="800" i="1" dirty="0" err="1" smtClean="0"/>
              <a:t>pk</a:t>
            </a:r>
            <a:r>
              <a:rPr lang="en-US" sz="800" dirty="0" smtClean="0"/>
              <a:t>).</a:t>
            </a:r>
          </a:p>
          <a:p>
            <a:pPr>
              <a:lnSpc>
                <a:spcPct val="80000"/>
              </a:lnSpc>
            </a:pPr>
            <a:endParaRPr lang="en-GB" sz="800" dirty="0" smtClean="0"/>
          </a:p>
          <a:p>
            <a:pPr>
              <a:lnSpc>
                <a:spcPct val="80000"/>
              </a:lnSpc>
            </a:pPr>
            <a:r>
              <a:rPr lang="en-US" sz="800" dirty="0" err="1" smtClean="0"/>
              <a:t>rm</a:t>
            </a:r>
            <a:r>
              <a:rPr lang="en-US" sz="800" dirty="0" smtClean="0"/>
              <a:t> as the frequency with which</a:t>
            </a:r>
          </a:p>
          <a:p>
            <a:pPr>
              <a:lnSpc>
                <a:spcPct val="80000"/>
              </a:lnSpc>
            </a:pPr>
            <a:r>
              <a:rPr lang="en-US" sz="800" dirty="0" smtClean="0"/>
              <a:t>model m is used in the population.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p:spPr>
        <p:txBody>
          <a:bodyPr/>
          <a:lstStyle/>
          <a:p>
            <a:r>
              <a:rPr lang="en-GB" smtClean="0"/>
              <a:t>Alpha, the occurences,</a:t>
            </a:r>
          </a:p>
          <a:p>
            <a:endParaRPr lang="en-GB" smtClean="0"/>
          </a:p>
          <a:p>
            <a:r>
              <a:rPr lang="en-GB" smtClean="0"/>
              <a:t>&lt;r&gt; the expected likelihood of obtaining a particular model for any randomly selected subject</a:t>
            </a:r>
          </a:p>
          <a:p>
            <a:endParaRPr lang="en-GB" smtClean="0"/>
          </a:p>
          <a:p>
            <a:r>
              <a:rPr lang="en-GB" smtClean="0"/>
              <a:t>.  For example, when comparing two models, </a:t>
            </a:r>
            <a:r>
              <a:rPr lang="en-GB" i="1" smtClean="0"/>
              <a:t>m</a:t>
            </a:r>
            <a:r>
              <a:rPr lang="en-GB" smtClean="0"/>
              <a:t>1 and </a:t>
            </a:r>
            <a:r>
              <a:rPr lang="en-GB" i="1" smtClean="0"/>
              <a:t>m</a:t>
            </a:r>
            <a:r>
              <a:rPr lang="en-GB" smtClean="0"/>
              <a:t>2, the belief that </a:t>
            </a:r>
            <a:r>
              <a:rPr lang="en-GB" i="1" smtClean="0"/>
              <a:t>m</a:t>
            </a:r>
            <a:r>
              <a:rPr lang="en-GB" smtClean="0"/>
              <a:t>1 has the higher probability of having generated the observed data across the group corresponds to the "exceedance probability</a:t>
            </a:r>
            <a:r>
              <a:rPr lang="en-US" smtClean="0"/>
              <a: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Testing</a:t>
            </a:r>
            <a:r>
              <a:rPr lang="en-US" baseline="0" dirty="0" smtClean="0"/>
              <a:t> whether hemispheric </a:t>
            </a:r>
            <a:r>
              <a:rPr lang="en-US" baseline="0" dirty="0" err="1" smtClean="0"/>
              <a:t>specialisation</a:t>
            </a:r>
            <a:r>
              <a:rPr lang="en-US" baseline="0" dirty="0" smtClean="0"/>
              <a:t> was processing-dependent rather than stimulus dependent</a:t>
            </a:r>
            <a:endParaRPr lang="en-US" dirty="0"/>
          </a:p>
        </p:txBody>
      </p:sp>
      <p:sp>
        <p:nvSpPr>
          <p:cNvPr id="4" name="Slide Number Placeholder 3"/>
          <p:cNvSpPr>
            <a:spLocks noGrp="1"/>
          </p:cNvSpPr>
          <p:nvPr>
            <p:ph type="sldNum" sz="quarter" idx="10"/>
          </p:nvPr>
        </p:nvSpPr>
        <p:spPr/>
        <p:txBody>
          <a:bodyPr/>
          <a:lstStyle/>
          <a:p>
            <a:pPr>
              <a:defRPr/>
            </a:pPr>
            <a:fld id="{CB7E2943-2553-4946-BC28-96C1D4EC8519}" type="slidenum">
              <a:rPr lang="en-US" smtClean="0"/>
              <a:pPr>
                <a:defRPr/>
              </a:pPr>
              <a:t>11</a:t>
            </a:fld>
            <a:endParaRPr lang="en-US"/>
          </a:p>
        </p:txBody>
      </p:sp>
    </p:spTree>
    <p:extLst>
      <p:ext uri="{BB962C8B-B14F-4D97-AF65-F5344CB8AC3E}">
        <p14:creationId xmlns="" xmlns:p14="http://schemas.microsoft.com/office/powerpoint/2010/main" val="32058439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Left </a:t>
            </a:r>
            <a:r>
              <a:rPr lang="en-US" dirty="0" err="1" smtClean="0"/>
              <a:t>lateralisized</a:t>
            </a:r>
            <a:r>
              <a:rPr lang="en-US" dirty="0" smtClean="0"/>
              <a:t> task language: letter decisions</a:t>
            </a:r>
            <a:endParaRPr lang="en-US" dirty="0"/>
          </a:p>
        </p:txBody>
      </p:sp>
      <p:sp>
        <p:nvSpPr>
          <p:cNvPr id="4" name="Slide Number Placeholder 3"/>
          <p:cNvSpPr>
            <a:spLocks noGrp="1"/>
          </p:cNvSpPr>
          <p:nvPr>
            <p:ph type="sldNum" sz="quarter" idx="10"/>
          </p:nvPr>
        </p:nvSpPr>
        <p:spPr/>
        <p:txBody>
          <a:bodyPr/>
          <a:lstStyle/>
          <a:p>
            <a:pPr>
              <a:defRPr/>
            </a:pPr>
            <a:fld id="{CB7E2943-2553-4946-BC28-96C1D4EC8519}" type="slidenum">
              <a:rPr lang="en-US" smtClean="0"/>
              <a:pPr>
                <a:defRPr/>
              </a:pPr>
              <a:t>12</a:t>
            </a:fld>
            <a:endParaRPr lang="en-US"/>
          </a:p>
        </p:txBody>
      </p:sp>
    </p:spTree>
    <p:extLst>
      <p:ext uri="{BB962C8B-B14F-4D97-AF65-F5344CB8AC3E}">
        <p14:creationId xmlns="" xmlns:p14="http://schemas.microsoft.com/office/powerpoint/2010/main" val="41157890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p:spPr>
        <p:txBody>
          <a:bodyPr/>
          <a:lstStyle/>
          <a:p>
            <a:r>
              <a:rPr lang="en-US" smtClean="0"/>
              <a:t>the cortical dynamics of intelligible</a:t>
            </a:r>
          </a:p>
          <a:p>
            <a:r>
              <a:rPr lang="en-US" smtClean="0"/>
              <a:t>Speech</a:t>
            </a:r>
          </a:p>
          <a:p>
            <a:endParaRPr lang="en-GB" smtClean="0"/>
          </a:p>
          <a:p>
            <a:r>
              <a:rPr lang="en-US" smtClean="0"/>
              <a:t>activity among three key multimodal</a:t>
            </a:r>
          </a:p>
          <a:p>
            <a:r>
              <a:rPr lang="en-US" smtClean="0"/>
              <a:t>regions: the left posterior and anterior superior temporal sulcus</a:t>
            </a:r>
          </a:p>
          <a:p>
            <a:r>
              <a:rPr lang="en-US" smtClean="0"/>
              <a:t>(subsequently referred to as regions P and A respectively) and pars</a:t>
            </a:r>
          </a:p>
          <a:p>
            <a:r>
              <a:rPr lang="en-US" smtClean="0"/>
              <a:t>orbitalis of the inferior frontal gyrus (region F). The aim of the</a:t>
            </a:r>
          </a:p>
          <a:p>
            <a:r>
              <a:rPr lang="en-US" smtClean="0"/>
              <a:t>study was to see how connections among regions depended on</a:t>
            </a:r>
          </a:p>
          <a:p>
            <a:r>
              <a:rPr lang="en-US" smtClean="0"/>
              <a:t>whether the auditory input was intelligible speech or time-reversed</a:t>
            </a:r>
          </a:p>
          <a:p>
            <a:r>
              <a:rPr lang="en-US" smtClean="0"/>
              <a:t>speech.</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p:spPr>
        <p:txBody>
          <a:bodyPr/>
          <a:lstStyle/>
          <a:p>
            <a:r>
              <a:rPr lang="en-US" smtClean="0"/>
              <a:t>the cortical dynamics of intelligible</a:t>
            </a:r>
          </a:p>
          <a:p>
            <a:r>
              <a:rPr lang="en-US" smtClean="0"/>
              <a:t>Speech</a:t>
            </a:r>
          </a:p>
          <a:p>
            <a:endParaRPr lang="en-GB" smtClean="0"/>
          </a:p>
          <a:p>
            <a:r>
              <a:rPr lang="en-US" smtClean="0"/>
              <a:t>activity among three key multimodal</a:t>
            </a:r>
          </a:p>
          <a:p>
            <a:r>
              <a:rPr lang="en-US" smtClean="0"/>
              <a:t>regions: the left posterior and anterior superior temporal sulcus</a:t>
            </a:r>
          </a:p>
          <a:p>
            <a:r>
              <a:rPr lang="en-US" smtClean="0"/>
              <a:t>(subsequently referred to as regions P and A respectively) and pars</a:t>
            </a:r>
          </a:p>
          <a:p>
            <a:r>
              <a:rPr lang="en-US" smtClean="0"/>
              <a:t>orbitalis of the inferior frontal gyrus (region F). The aim of the</a:t>
            </a:r>
          </a:p>
          <a:p>
            <a:r>
              <a:rPr lang="en-US" smtClean="0"/>
              <a:t>study was to see how connections among regions depended on</a:t>
            </a:r>
          </a:p>
          <a:p>
            <a:r>
              <a:rPr lang="en-US" smtClean="0"/>
              <a:t>whether the auditory input was intelligible speech or time-reversed</a:t>
            </a:r>
          </a:p>
          <a:p>
            <a:r>
              <a:rPr lang="en-US" smtClean="0"/>
              <a:t>speech.</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0" dirty="0" err="1" smtClean="0"/>
              <a:t>Dirichlet</a:t>
            </a:r>
            <a:r>
              <a:rPr lang="en-US" b="0" dirty="0" smtClean="0"/>
              <a:t> distribution has agglomerative property:</a:t>
            </a:r>
          </a:p>
          <a:p>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i-FI"/>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i-FI"/>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CEE7E5A3-435F-4234-93BA-15A6191BCE5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EDDB6DCC-F20C-42E0-9B9C-63A3EFF2105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i-FI"/>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A81BE371-459F-4F01-9C14-7697BC9579F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3BEB9BE3-775F-4F65-8015-6172FF2BBB2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i-FI"/>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F25C2661-6BF9-491F-AB97-7D3B15AECB7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5BF0A388-0F2F-4443-B683-877A41AB957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i-FI"/>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4D559324-369F-4E77-AD33-5D86B682179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1877293F-9E87-4420-B4DC-0CB018623BC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A082D2CF-9393-404F-9676-71EE7FF791A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i-FI"/>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44131000-DF56-4A80-8FB6-1118A05A1FE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i-FI"/>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EF7D3BBE-069C-431D-B02B-E4A5E3AC09F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chemeClr val="tx1"/>
                </a:solidFill>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chemeClr val="tx1"/>
                </a:solidFill>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defRPr>
            </a:lvl1pPr>
          </a:lstStyle>
          <a:p>
            <a:pPr>
              <a:defRPr/>
            </a:pPr>
            <a:fld id="{77AA9CEE-9689-4071-B879-1967BDD9C3C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46.bin"/><Relationship Id="rId13" Type="http://schemas.openxmlformats.org/officeDocument/2006/relationships/oleObject" Target="../embeddings/oleObject51.bin"/><Relationship Id="rId3" Type="http://schemas.openxmlformats.org/officeDocument/2006/relationships/notesSlide" Target="../notesSlides/notesSlide4.xml"/><Relationship Id="rId7" Type="http://schemas.openxmlformats.org/officeDocument/2006/relationships/oleObject" Target="../embeddings/oleObject45.bin"/><Relationship Id="rId12" Type="http://schemas.openxmlformats.org/officeDocument/2006/relationships/oleObject" Target="../embeddings/oleObject50.bin"/><Relationship Id="rId2" Type="http://schemas.openxmlformats.org/officeDocument/2006/relationships/slideLayout" Target="../slideLayouts/slideLayout7.xml"/><Relationship Id="rId16" Type="http://schemas.openxmlformats.org/officeDocument/2006/relationships/oleObject" Target="../embeddings/oleObject54.bin"/><Relationship Id="rId1" Type="http://schemas.openxmlformats.org/officeDocument/2006/relationships/vmlDrawing" Target="../drawings/vmlDrawing6.vml"/><Relationship Id="rId6" Type="http://schemas.openxmlformats.org/officeDocument/2006/relationships/oleObject" Target="../embeddings/oleObject44.bin"/><Relationship Id="rId11" Type="http://schemas.openxmlformats.org/officeDocument/2006/relationships/oleObject" Target="../embeddings/oleObject49.bin"/><Relationship Id="rId5" Type="http://schemas.openxmlformats.org/officeDocument/2006/relationships/oleObject" Target="../embeddings/oleObject43.bin"/><Relationship Id="rId15" Type="http://schemas.openxmlformats.org/officeDocument/2006/relationships/oleObject" Target="../embeddings/oleObject53.bin"/><Relationship Id="rId10" Type="http://schemas.openxmlformats.org/officeDocument/2006/relationships/oleObject" Target="../embeddings/oleObject48.bin"/><Relationship Id="rId4" Type="http://schemas.openxmlformats.org/officeDocument/2006/relationships/oleObject" Target="../embeddings/oleObject42.bin"/><Relationship Id="rId9" Type="http://schemas.openxmlformats.org/officeDocument/2006/relationships/oleObject" Target="../embeddings/oleObject47.bin"/><Relationship Id="rId14" Type="http://schemas.openxmlformats.org/officeDocument/2006/relationships/oleObject" Target="../embeddings/oleObject52.bin"/></Relationships>
</file>

<file path=ppt/slides/_rels/slide11.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3" Type="http://schemas.openxmlformats.org/officeDocument/2006/relationships/notesSlide" Target="../notesSlides/notesSlide5.xml"/><Relationship Id="rId7" Type="http://schemas.openxmlformats.org/officeDocument/2006/relationships/image" Target="../media/image28.png"/><Relationship Id="rId12" Type="http://schemas.openxmlformats.org/officeDocument/2006/relationships/image" Target="../media/image33.png"/><Relationship Id="rId17" Type="http://schemas.openxmlformats.org/officeDocument/2006/relationships/image" Target="../media/image38.jpeg"/><Relationship Id="rId2" Type="http://schemas.openxmlformats.org/officeDocument/2006/relationships/slideLayout" Target="../slideLayouts/slideLayout1.xml"/><Relationship Id="rId16" Type="http://schemas.openxmlformats.org/officeDocument/2006/relationships/image" Target="../media/image37.png"/><Relationship Id="rId1" Type="http://schemas.openxmlformats.org/officeDocument/2006/relationships/tags" Target="../tags/tag1.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5" Type="http://schemas.openxmlformats.org/officeDocument/2006/relationships/image" Target="../media/image3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image" Target="../media/image35.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39.png"/></Relationships>
</file>

<file path=ppt/slides/_rels/slide13.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4.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5.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oleObject" Target="../embeddings/oleObject57.bin"/><Relationship Id="rId5" Type="http://schemas.openxmlformats.org/officeDocument/2006/relationships/oleObject" Target="../embeddings/oleObject56.bin"/><Relationship Id="rId4" Type="http://schemas.openxmlformats.org/officeDocument/2006/relationships/oleObject" Target="../embeddings/oleObject55.bin"/></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oleObject" Target="../embeddings/oleObject59.bin"/><Relationship Id="rId4" Type="http://schemas.openxmlformats.org/officeDocument/2006/relationships/oleObject" Target="../embeddings/oleObject58.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oleObject" Target="../embeddings/oleObject60.bin"/><Relationship Id="rId4" Type="http://schemas.openxmlformats.org/officeDocument/2006/relationships/image" Target="../media/image5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oleObject" Target="../embeddings/oleObject62.bin"/></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66.bin"/><Relationship Id="rId3" Type="http://schemas.openxmlformats.org/officeDocument/2006/relationships/slideLayout" Target="../slideLayouts/slideLayout7.xml"/><Relationship Id="rId7" Type="http://schemas.openxmlformats.org/officeDocument/2006/relationships/oleObject" Target="../embeddings/oleObject65.bin"/><Relationship Id="rId2" Type="http://schemas.openxmlformats.org/officeDocument/2006/relationships/tags" Target="../tags/tag5.xml"/><Relationship Id="rId1" Type="http://schemas.openxmlformats.org/officeDocument/2006/relationships/vmlDrawing" Target="../drawings/vmlDrawing11.vml"/><Relationship Id="rId6" Type="http://schemas.openxmlformats.org/officeDocument/2006/relationships/oleObject" Target="../embeddings/oleObject64.bin"/><Relationship Id="rId5" Type="http://schemas.openxmlformats.org/officeDocument/2006/relationships/oleObject" Target="../embeddings/oleObject63.bin"/><Relationship Id="rId4" Type="http://schemas.openxmlformats.org/officeDocument/2006/relationships/image" Target="../media/image64.jpeg"/></Relationships>
</file>

<file path=ppt/slides/_rels/slide25.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slideLayout" Target="../slideLayouts/slideLayout7.xml"/><Relationship Id="rId7" Type="http://schemas.openxmlformats.org/officeDocument/2006/relationships/image" Target="../media/image68.jpeg"/><Relationship Id="rId2" Type="http://schemas.openxmlformats.org/officeDocument/2006/relationships/tags" Target="../tags/tag6.xml"/><Relationship Id="rId1" Type="http://schemas.openxmlformats.org/officeDocument/2006/relationships/vmlDrawing" Target="../drawings/vmlDrawing12.vml"/><Relationship Id="rId6" Type="http://schemas.openxmlformats.org/officeDocument/2006/relationships/oleObject" Target="../embeddings/oleObject67.bin"/><Relationship Id="rId5" Type="http://schemas.openxmlformats.org/officeDocument/2006/relationships/image" Target="../media/image67.emf"/><Relationship Id="rId4" Type="http://schemas.openxmlformats.org/officeDocument/2006/relationships/image" Target="../media/image66.emf"/><Relationship Id="rId9" Type="http://schemas.openxmlformats.org/officeDocument/2006/relationships/image" Target="../media/image7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72.wmf"/><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oleObject" Target="../embeddings/oleObject68.bin"/><Relationship Id="rId4" Type="http://schemas.openxmlformats.org/officeDocument/2006/relationships/image" Target="../media/image73.wmf"/></Relationships>
</file>

<file path=ppt/slides/_rels/slide2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76.png"/><Relationship Id="rId5" Type="http://schemas.openxmlformats.org/officeDocument/2006/relationships/oleObject" Target="../embeddings/oleObject69.bin"/><Relationship Id="rId4" Type="http://schemas.openxmlformats.org/officeDocument/2006/relationships/image" Target="../media/image5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70.bin"/><Relationship Id="rId2" Type="http://schemas.openxmlformats.org/officeDocument/2006/relationships/slideLayout" Target="../slideLayouts/slideLayout7.xml"/><Relationship Id="rId1" Type="http://schemas.openxmlformats.org/officeDocument/2006/relationships/vmlDrawing" Target="../drawings/vmlDrawing15.vml"/><Relationship Id="rId4" Type="http://schemas.openxmlformats.org/officeDocument/2006/relationships/oleObject" Target="../embeddings/oleObject71.bin"/></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72.bin"/><Relationship Id="rId2" Type="http://schemas.openxmlformats.org/officeDocument/2006/relationships/slideLayout" Target="../slideLayouts/slideLayout7.xml"/><Relationship Id="rId1" Type="http://schemas.openxmlformats.org/officeDocument/2006/relationships/vmlDrawing" Target="../drawings/vmlDrawing16.vml"/><Relationship Id="rId5" Type="http://schemas.openxmlformats.org/officeDocument/2006/relationships/oleObject" Target="../embeddings/oleObject74.bin"/><Relationship Id="rId4" Type="http://schemas.openxmlformats.org/officeDocument/2006/relationships/oleObject" Target="../embeddings/oleObject73.bin"/></Relationships>
</file>

<file path=ppt/slides/_rels/slide34.xml.rels><?xml version="1.0" encoding="UTF-8" standalone="yes"?>
<Relationships xmlns="http://schemas.openxmlformats.org/package/2006/relationships"><Relationship Id="rId2" Type="http://schemas.openxmlformats.org/officeDocument/2006/relationships/image" Target="../media/image80.e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75.bin"/><Relationship Id="rId7" Type="http://schemas.openxmlformats.org/officeDocument/2006/relationships/oleObject" Target="../embeddings/oleObject79.bin"/><Relationship Id="rId2" Type="http://schemas.openxmlformats.org/officeDocument/2006/relationships/slideLayout" Target="../slideLayouts/slideLayout7.xml"/><Relationship Id="rId1" Type="http://schemas.openxmlformats.org/officeDocument/2006/relationships/vmlDrawing" Target="../drawings/vmlDrawing17.vml"/><Relationship Id="rId6" Type="http://schemas.openxmlformats.org/officeDocument/2006/relationships/oleObject" Target="../embeddings/oleObject78.bin"/><Relationship Id="rId5" Type="http://schemas.openxmlformats.org/officeDocument/2006/relationships/oleObject" Target="../embeddings/oleObject77.bin"/><Relationship Id="rId4" Type="http://schemas.openxmlformats.org/officeDocument/2006/relationships/oleObject" Target="../embeddings/oleObject76.bin"/></Relationships>
</file>

<file path=ppt/slides/_rels/slide36.xml.rels><?xml version="1.0" encoding="UTF-8" standalone="yes"?>
<Relationships xmlns="http://schemas.openxmlformats.org/package/2006/relationships"><Relationship Id="rId3" Type="http://schemas.openxmlformats.org/officeDocument/2006/relationships/image" Target="../media/image86.emf"/><Relationship Id="rId2" Type="http://schemas.openxmlformats.org/officeDocument/2006/relationships/slideLayout" Target="../slideLayouts/slideLayout7.xml"/><Relationship Id="rId1" Type="http://schemas.openxmlformats.org/officeDocument/2006/relationships/vmlDrawing" Target="../drawings/vmlDrawing18.vml"/><Relationship Id="rId4" Type="http://schemas.openxmlformats.org/officeDocument/2006/relationships/oleObject" Target="../embeddings/oleObject80.bin"/></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88.wmf"/><Relationship Id="rId2" Type="http://schemas.openxmlformats.org/officeDocument/2006/relationships/image" Target="../media/image87.png"/><Relationship Id="rId1" Type="http://schemas.openxmlformats.org/officeDocument/2006/relationships/slideLayout" Target="../slideLayouts/slideLayout2.xml"/><Relationship Id="rId4" Type="http://schemas.openxmlformats.org/officeDocument/2006/relationships/image" Target="../media/image89.png"/></Relationships>
</file>

<file path=ppt/slides/_rels/slide39.xml.rels><?xml version="1.0" encoding="UTF-8" standalone="yes"?>
<Relationships xmlns="http://schemas.openxmlformats.org/package/2006/relationships"><Relationship Id="rId2" Type="http://schemas.openxmlformats.org/officeDocument/2006/relationships/image" Target="../media/image90.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92.emf"/><Relationship Id="rId2" Type="http://schemas.openxmlformats.org/officeDocument/2006/relationships/image" Target="../media/image91.em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93.emf"/><Relationship Id="rId2" Type="http://schemas.openxmlformats.org/officeDocument/2006/relationships/slideLayout" Target="../slideLayouts/slideLayout7.xml"/><Relationship Id="rId1" Type="http://schemas.openxmlformats.org/officeDocument/2006/relationships/vmlDrawing" Target="../drawings/vmlDrawing19.v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vmlDrawing" Target="../drawings/vmlDrawing20.vml"/><Relationship Id="rId4" Type="http://schemas.openxmlformats.org/officeDocument/2006/relationships/oleObject" Target="../embeddings/oleObject81.bin"/></Relationships>
</file>

<file path=ppt/slides/_rels/slide43.xml.rels><?xml version="1.0" encoding="UTF-8" standalone="yes"?>
<Relationships xmlns="http://schemas.openxmlformats.org/package/2006/relationships"><Relationship Id="rId3" Type="http://schemas.openxmlformats.org/officeDocument/2006/relationships/image" Target="../media/image95.em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image" Target="../media/image9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6.bin"/><Relationship Id="rId5" Type="http://schemas.openxmlformats.org/officeDocument/2006/relationships/oleObject" Target="../embeddings/oleObject5.bin"/><Relationship Id="rId4" Type="http://schemas.openxmlformats.org/officeDocument/2006/relationships/oleObject" Target="../embeddings/oleObject4.bin"/></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oleObject" Target="../embeddings/oleObject7.bin"/><Relationship Id="rId7"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10.bin"/><Relationship Id="rId5" Type="http://schemas.openxmlformats.org/officeDocument/2006/relationships/oleObject" Target="../embeddings/oleObject9.bin"/><Relationship Id="rId10" Type="http://schemas.openxmlformats.org/officeDocument/2006/relationships/oleObject" Target="../embeddings/oleObject14.bin"/><Relationship Id="rId4" Type="http://schemas.openxmlformats.org/officeDocument/2006/relationships/oleObject" Target="../embeddings/oleObject8.bin"/><Relationship Id="rId9" Type="http://schemas.openxmlformats.org/officeDocument/2006/relationships/oleObject" Target="../embeddings/oleObject13.bin"/></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19.bin"/><Relationship Id="rId13" Type="http://schemas.openxmlformats.org/officeDocument/2006/relationships/oleObject" Target="../embeddings/oleObject24.bin"/><Relationship Id="rId18" Type="http://schemas.openxmlformats.org/officeDocument/2006/relationships/oleObject" Target="../embeddings/oleObject29.bin"/><Relationship Id="rId3" Type="http://schemas.openxmlformats.org/officeDocument/2006/relationships/notesSlide" Target="../notesSlides/notesSlide2.xml"/><Relationship Id="rId7" Type="http://schemas.openxmlformats.org/officeDocument/2006/relationships/oleObject" Target="../embeddings/oleObject18.bin"/><Relationship Id="rId12" Type="http://schemas.openxmlformats.org/officeDocument/2006/relationships/oleObject" Target="../embeddings/oleObject23.bin"/><Relationship Id="rId17" Type="http://schemas.openxmlformats.org/officeDocument/2006/relationships/oleObject" Target="../embeddings/oleObject28.bin"/><Relationship Id="rId2" Type="http://schemas.openxmlformats.org/officeDocument/2006/relationships/slideLayout" Target="../slideLayouts/slideLayout7.xml"/><Relationship Id="rId16" Type="http://schemas.openxmlformats.org/officeDocument/2006/relationships/oleObject" Target="../embeddings/oleObject27.bin"/><Relationship Id="rId1" Type="http://schemas.openxmlformats.org/officeDocument/2006/relationships/vmlDrawing" Target="../drawings/vmlDrawing4.vml"/><Relationship Id="rId6" Type="http://schemas.openxmlformats.org/officeDocument/2006/relationships/oleObject" Target="../embeddings/oleObject17.bin"/><Relationship Id="rId11" Type="http://schemas.openxmlformats.org/officeDocument/2006/relationships/oleObject" Target="../embeddings/oleObject22.bin"/><Relationship Id="rId5" Type="http://schemas.openxmlformats.org/officeDocument/2006/relationships/oleObject" Target="../embeddings/oleObject16.bin"/><Relationship Id="rId15" Type="http://schemas.openxmlformats.org/officeDocument/2006/relationships/oleObject" Target="../embeddings/oleObject26.bin"/><Relationship Id="rId10" Type="http://schemas.openxmlformats.org/officeDocument/2006/relationships/oleObject" Target="../embeddings/oleObject21.bin"/><Relationship Id="rId19" Type="http://schemas.openxmlformats.org/officeDocument/2006/relationships/oleObject" Target="../embeddings/oleObject30.bin"/><Relationship Id="rId4" Type="http://schemas.openxmlformats.org/officeDocument/2006/relationships/oleObject" Target="../embeddings/oleObject15.bin"/><Relationship Id="rId9" Type="http://schemas.openxmlformats.org/officeDocument/2006/relationships/oleObject" Target="../embeddings/oleObject20.bin"/><Relationship Id="rId14" Type="http://schemas.openxmlformats.org/officeDocument/2006/relationships/oleObject" Target="../embeddings/oleObject25.bin"/></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35.bin"/><Relationship Id="rId13" Type="http://schemas.openxmlformats.org/officeDocument/2006/relationships/oleObject" Target="../embeddings/oleObject40.bin"/><Relationship Id="rId3" Type="http://schemas.openxmlformats.org/officeDocument/2006/relationships/notesSlide" Target="../notesSlides/notesSlide3.xml"/><Relationship Id="rId7" Type="http://schemas.openxmlformats.org/officeDocument/2006/relationships/oleObject" Target="../embeddings/oleObject34.bin"/><Relationship Id="rId12" Type="http://schemas.openxmlformats.org/officeDocument/2006/relationships/oleObject" Target="../embeddings/oleObject39.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33.bin"/><Relationship Id="rId11" Type="http://schemas.openxmlformats.org/officeDocument/2006/relationships/oleObject" Target="../embeddings/oleObject38.bin"/><Relationship Id="rId5" Type="http://schemas.openxmlformats.org/officeDocument/2006/relationships/oleObject" Target="../embeddings/oleObject32.bin"/><Relationship Id="rId10" Type="http://schemas.openxmlformats.org/officeDocument/2006/relationships/oleObject" Target="../embeddings/oleObject37.bin"/><Relationship Id="rId4" Type="http://schemas.openxmlformats.org/officeDocument/2006/relationships/oleObject" Target="../embeddings/oleObject31.bin"/><Relationship Id="rId9" Type="http://schemas.openxmlformats.org/officeDocument/2006/relationships/oleObject" Target="../embeddings/oleObject36.bin"/><Relationship Id="rId14" Type="http://schemas.openxmlformats.org/officeDocument/2006/relationships/oleObject" Target="../embeddings/oleObject4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ChangeArrowheads="1"/>
          </p:cNvSpPr>
          <p:nvPr/>
        </p:nvSpPr>
        <p:spPr bwMode="auto">
          <a:xfrm>
            <a:off x="3336494" y="1126630"/>
            <a:ext cx="7772400" cy="1901825"/>
          </a:xfrm>
          <a:prstGeom prst="rect">
            <a:avLst/>
          </a:prstGeom>
          <a:noFill/>
          <a:ln w="9525">
            <a:noFill/>
            <a:miter lim="800000"/>
            <a:headEnd/>
            <a:tailEnd/>
          </a:ln>
        </p:spPr>
        <p:txBody>
          <a:bodyPr anchor="ctr"/>
          <a:lstStyle/>
          <a:p>
            <a:pPr algn="ctr"/>
            <a:r>
              <a:rPr lang="en-GB" sz="3600" b="0" dirty="0" smtClean="0">
                <a:solidFill>
                  <a:srgbClr val="336699"/>
                </a:solidFill>
              </a:rPr>
              <a:t>DCM: </a:t>
            </a:r>
          </a:p>
          <a:p>
            <a:pPr algn="ctr"/>
            <a:r>
              <a:rPr lang="en-GB" sz="3600" b="0" dirty="0" smtClean="0">
                <a:solidFill>
                  <a:srgbClr val="336699"/>
                </a:solidFill>
              </a:rPr>
              <a:t>Advanced Topics</a:t>
            </a:r>
            <a:endParaRPr lang="en-GB" sz="3600" b="0" dirty="0">
              <a:solidFill>
                <a:srgbClr val="336699"/>
              </a:solidFill>
            </a:endParaRPr>
          </a:p>
        </p:txBody>
      </p:sp>
      <p:sp>
        <p:nvSpPr>
          <p:cNvPr id="14339" name="Rectangle 5"/>
          <p:cNvSpPr>
            <a:spLocks noChangeArrowheads="1"/>
          </p:cNvSpPr>
          <p:nvPr/>
        </p:nvSpPr>
        <p:spPr bwMode="auto">
          <a:xfrm>
            <a:off x="604393" y="4730496"/>
            <a:ext cx="8256143" cy="1752600"/>
          </a:xfrm>
          <a:prstGeom prst="rect">
            <a:avLst/>
          </a:prstGeom>
          <a:noFill/>
          <a:ln w="9525">
            <a:noFill/>
            <a:miter lim="800000"/>
            <a:headEnd/>
            <a:tailEnd/>
          </a:ln>
        </p:spPr>
        <p:txBody>
          <a:bodyPr/>
          <a:lstStyle/>
          <a:p>
            <a:pPr marL="342900" indent="-342900" algn="r">
              <a:spcBef>
                <a:spcPct val="20000"/>
              </a:spcBef>
            </a:pPr>
            <a:r>
              <a:rPr lang="en-GB" b="0" dirty="0">
                <a:solidFill>
                  <a:schemeClr val="tx1"/>
                </a:solidFill>
                <a:cs typeface="Arial" pitchFamily="34" charset="0"/>
              </a:rPr>
              <a:t>Rosalyn Moran</a:t>
            </a:r>
          </a:p>
          <a:p>
            <a:pPr marL="342900" indent="-342900" algn="ctr">
              <a:spcBef>
                <a:spcPct val="20000"/>
              </a:spcBef>
            </a:pPr>
            <a:endParaRPr lang="en-GB" i="1" dirty="0" smtClean="0">
              <a:solidFill>
                <a:schemeClr val="tx1"/>
              </a:solidFill>
              <a:cs typeface="Arial" pitchFamily="34" charset="0"/>
            </a:endParaRPr>
          </a:p>
          <a:p>
            <a:pPr marL="342900" indent="-342900" algn="ctr">
              <a:spcBef>
                <a:spcPct val="20000"/>
              </a:spcBef>
            </a:pPr>
            <a:r>
              <a:rPr lang="en-GB" i="1" dirty="0" smtClean="0">
                <a:solidFill>
                  <a:schemeClr val="tx1"/>
                </a:solidFill>
                <a:cs typeface="Arial" pitchFamily="34" charset="0"/>
              </a:rPr>
              <a:t>SPM Course October 20th – 22</a:t>
            </a:r>
            <a:r>
              <a:rPr lang="en-GB" i="1" baseline="30000" dirty="0" smtClean="0">
                <a:solidFill>
                  <a:schemeClr val="tx1"/>
                </a:solidFill>
                <a:cs typeface="Arial" pitchFamily="34" charset="0"/>
              </a:rPr>
              <a:t>nd</a:t>
            </a:r>
            <a:r>
              <a:rPr lang="en-GB" i="1" dirty="0" smtClean="0">
                <a:solidFill>
                  <a:schemeClr val="tx1"/>
                </a:solidFill>
                <a:cs typeface="Arial" pitchFamily="34" charset="0"/>
              </a:rPr>
              <a:t> 2011</a:t>
            </a:r>
            <a:endParaRPr lang="en-GB" i="1" dirty="0">
              <a:solidFill>
                <a:schemeClr val="tx1"/>
              </a:solidFill>
              <a:cs typeface="Arial" pitchFamily="34" charset="0"/>
            </a:endParaRPr>
          </a:p>
          <a:p>
            <a:pPr marL="342900" indent="-342900" algn="r">
              <a:spcBef>
                <a:spcPct val="20000"/>
              </a:spcBef>
            </a:pPr>
            <a:endParaRPr lang="en-GB" b="0" dirty="0">
              <a:solidFill>
                <a:schemeClr val="tx1"/>
              </a:solidFill>
              <a:cs typeface="Arial" pitchFamily="34" charset="0"/>
            </a:endParaRPr>
          </a:p>
          <a:p>
            <a:pPr marL="342900" indent="-342900" algn="r">
              <a:spcBef>
                <a:spcPct val="20000"/>
              </a:spcBef>
            </a:pPr>
            <a:endParaRPr lang="en-US" b="0" dirty="0">
              <a:solidFill>
                <a:schemeClr val="tx1"/>
              </a:solidFill>
              <a:cs typeface="Arial" pitchFamily="34" charset="0"/>
            </a:endParaRPr>
          </a:p>
        </p:txBody>
      </p:sp>
      <p:pic>
        <p:nvPicPr>
          <p:cNvPr id="14340" name="Picture 6"/>
          <p:cNvPicPr>
            <a:picLocks noChangeAspect="1" noChangeArrowheads="1"/>
          </p:cNvPicPr>
          <p:nvPr/>
        </p:nvPicPr>
        <p:blipFill>
          <a:blip r:embed="rId2" cstate="print"/>
          <a:srcRect/>
          <a:stretch>
            <a:fillRect/>
          </a:stretch>
        </p:blipFill>
        <p:spPr bwMode="auto">
          <a:xfrm>
            <a:off x="357188" y="5357813"/>
            <a:ext cx="946150" cy="1073150"/>
          </a:xfrm>
          <a:prstGeom prst="rect">
            <a:avLst/>
          </a:prstGeom>
          <a:noFill/>
          <a:ln w="9525">
            <a:noFill/>
            <a:miter lim="800000"/>
            <a:headEnd/>
            <a:tailEnd/>
          </a:ln>
        </p:spPr>
      </p:pic>
      <p:pic>
        <p:nvPicPr>
          <p:cNvPr id="5" name="Picture 3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76565" y="1055292"/>
            <a:ext cx="4395788" cy="2954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626534" y="4938714"/>
            <a:ext cx="1910644" cy="935037"/>
            <a:chOff x="431" y="2750"/>
            <a:chExt cx="1406" cy="589"/>
          </a:xfrm>
        </p:grpSpPr>
        <p:sp>
          <p:nvSpPr>
            <p:cNvPr id="8244" name="Oval 3"/>
            <p:cNvSpPr>
              <a:spLocks noChangeArrowheads="1"/>
            </p:cNvSpPr>
            <p:nvPr/>
          </p:nvSpPr>
          <p:spPr bwMode="auto">
            <a:xfrm>
              <a:off x="431" y="2750"/>
              <a:ext cx="1406" cy="589"/>
            </a:xfrm>
            <a:prstGeom prst="ellipse">
              <a:avLst/>
            </a:prstGeom>
            <a:solidFill>
              <a:schemeClr val="bg1"/>
            </a:solidFill>
            <a:ln w="9525">
              <a:solidFill>
                <a:schemeClr val="tx1"/>
              </a:solidFill>
              <a:round/>
              <a:headEnd/>
              <a:tailEnd/>
            </a:ln>
          </p:spPr>
          <p:txBody>
            <a:bodyPr wrap="none" anchor="ctr"/>
            <a:lstStyle/>
            <a:p>
              <a:endParaRPr lang="en-US"/>
            </a:p>
          </p:txBody>
        </p:sp>
        <p:graphicFrame>
          <p:nvGraphicFramePr>
            <p:cNvPr id="8206" name="Object 4"/>
            <p:cNvGraphicFramePr>
              <a:graphicFrameLocks noChangeAspect="1"/>
            </p:cNvGraphicFramePr>
            <p:nvPr/>
          </p:nvGraphicFramePr>
          <p:xfrm>
            <a:off x="565" y="2886"/>
            <a:ext cx="1136" cy="272"/>
          </p:xfrm>
          <a:graphic>
            <a:graphicData uri="http://schemas.openxmlformats.org/presentationml/2006/ole">
              <p:oleObj spid="_x0000_s160952" name="Equation" r:id="rId4" imgW="901180" imgH="215931" progId="Equation.3">
                <p:embed/>
              </p:oleObj>
            </a:graphicData>
          </a:graphic>
        </p:graphicFrame>
      </p:grpSp>
      <p:grpSp>
        <p:nvGrpSpPr>
          <p:cNvPr id="3" name="Group 5"/>
          <p:cNvGrpSpPr>
            <a:grpSpLocks/>
          </p:cNvGrpSpPr>
          <p:nvPr/>
        </p:nvGrpSpPr>
        <p:grpSpPr bwMode="auto">
          <a:xfrm>
            <a:off x="935568" y="5154614"/>
            <a:ext cx="1910644" cy="935037"/>
            <a:chOff x="431" y="2750"/>
            <a:chExt cx="1406" cy="589"/>
          </a:xfrm>
        </p:grpSpPr>
        <p:sp>
          <p:nvSpPr>
            <p:cNvPr id="8243" name="Oval 6"/>
            <p:cNvSpPr>
              <a:spLocks noChangeArrowheads="1"/>
            </p:cNvSpPr>
            <p:nvPr/>
          </p:nvSpPr>
          <p:spPr bwMode="auto">
            <a:xfrm>
              <a:off x="431" y="2750"/>
              <a:ext cx="1406" cy="589"/>
            </a:xfrm>
            <a:prstGeom prst="ellipse">
              <a:avLst/>
            </a:prstGeom>
            <a:solidFill>
              <a:schemeClr val="bg1"/>
            </a:solidFill>
            <a:ln w="9525">
              <a:solidFill>
                <a:schemeClr val="tx1"/>
              </a:solidFill>
              <a:round/>
              <a:headEnd/>
              <a:tailEnd/>
            </a:ln>
          </p:spPr>
          <p:txBody>
            <a:bodyPr wrap="none" anchor="ctr"/>
            <a:lstStyle/>
            <a:p>
              <a:endParaRPr lang="en-US"/>
            </a:p>
          </p:txBody>
        </p:sp>
        <p:graphicFrame>
          <p:nvGraphicFramePr>
            <p:cNvPr id="8205" name="Object 7"/>
            <p:cNvGraphicFramePr>
              <a:graphicFrameLocks noChangeAspect="1"/>
            </p:cNvGraphicFramePr>
            <p:nvPr/>
          </p:nvGraphicFramePr>
          <p:xfrm>
            <a:off x="565" y="2886"/>
            <a:ext cx="1136" cy="272"/>
          </p:xfrm>
          <a:graphic>
            <a:graphicData uri="http://schemas.openxmlformats.org/presentationml/2006/ole">
              <p:oleObj spid="_x0000_s160953" name="Equation" r:id="rId5" imgW="901180" imgH="215931" progId="Equation.3">
                <p:embed/>
              </p:oleObj>
            </a:graphicData>
          </a:graphic>
        </p:graphicFrame>
      </p:grpSp>
      <p:grpSp>
        <p:nvGrpSpPr>
          <p:cNvPr id="4" name="Group 8"/>
          <p:cNvGrpSpPr>
            <a:grpSpLocks/>
          </p:cNvGrpSpPr>
          <p:nvPr/>
        </p:nvGrpSpPr>
        <p:grpSpPr bwMode="auto">
          <a:xfrm>
            <a:off x="1243190" y="5372100"/>
            <a:ext cx="1909233" cy="935038"/>
            <a:chOff x="431" y="2750"/>
            <a:chExt cx="1406" cy="589"/>
          </a:xfrm>
        </p:grpSpPr>
        <p:sp>
          <p:nvSpPr>
            <p:cNvPr id="8242" name="Oval 9"/>
            <p:cNvSpPr>
              <a:spLocks noChangeArrowheads="1"/>
            </p:cNvSpPr>
            <p:nvPr/>
          </p:nvSpPr>
          <p:spPr bwMode="auto">
            <a:xfrm>
              <a:off x="431" y="2750"/>
              <a:ext cx="1406" cy="589"/>
            </a:xfrm>
            <a:prstGeom prst="ellipse">
              <a:avLst/>
            </a:prstGeom>
            <a:solidFill>
              <a:schemeClr val="bg1"/>
            </a:solidFill>
            <a:ln w="9525">
              <a:solidFill>
                <a:schemeClr val="tx1"/>
              </a:solidFill>
              <a:round/>
              <a:headEnd/>
              <a:tailEnd/>
            </a:ln>
          </p:spPr>
          <p:txBody>
            <a:bodyPr wrap="none" anchor="ctr"/>
            <a:lstStyle/>
            <a:p>
              <a:endParaRPr lang="en-US"/>
            </a:p>
          </p:txBody>
        </p:sp>
        <p:graphicFrame>
          <p:nvGraphicFramePr>
            <p:cNvPr id="8204" name="Object 10"/>
            <p:cNvGraphicFramePr>
              <a:graphicFrameLocks noChangeAspect="1"/>
            </p:cNvGraphicFramePr>
            <p:nvPr/>
          </p:nvGraphicFramePr>
          <p:xfrm>
            <a:off x="533" y="2886"/>
            <a:ext cx="1200" cy="272"/>
          </p:xfrm>
          <a:graphic>
            <a:graphicData uri="http://schemas.openxmlformats.org/presentationml/2006/ole">
              <p:oleObj spid="_x0000_s160954" name="Equation" r:id="rId6" imgW="951857" imgH="215931" progId="Equation.3">
                <p:embed/>
              </p:oleObj>
            </a:graphicData>
          </a:graphic>
        </p:graphicFrame>
      </p:grpSp>
      <p:grpSp>
        <p:nvGrpSpPr>
          <p:cNvPr id="5" name="Group 11"/>
          <p:cNvGrpSpPr>
            <a:grpSpLocks/>
          </p:cNvGrpSpPr>
          <p:nvPr/>
        </p:nvGrpSpPr>
        <p:grpSpPr bwMode="auto">
          <a:xfrm>
            <a:off x="1611490" y="5586414"/>
            <a:ext cx="1910644" cy="935037"/>
            <a:chOff x="431" y="2750"/>
            <a:chExt cx="1406" cy="589"/>
          </a:xfrm>
        </p:grpSpPr>
        <p:sp>
          <p:nvSpPr>
            <p:cNvPr id="8241" name="Oval 12"/>
            <p:cNvSpPr>
              <a:spLocks noChangeArrowheads="1"/>
            </p:cNvSpPr>
            <p:nvPr/>
          </p:nvSpPr>
          <p:spPr bwMode="auto">
            <a:xfrm>
              <a:off x="431" y="2750"/>
              <a:ext cx="1406" cy="589"/>
            </a:xfrm>
            <a:prstGeom prst="ellipse">
              <a:avLst/>
            </a:prstGeom>
            <a:solidFill>
              <a:schemeClr val="bg1"/>
            </a:solidFill>
            <a:ln w="9525">
              <a:solidFill>
                <a:schemeClr val="tx1"/>
              </a:solidFill>
              <a:round/>
              <a:headEnd/>
              <a:tailEnd/>
            </a:ln>
          </p:spPr>
          <p:txBody>
            <a:bodyPr wrap="none" anchor="ctr"/>
            <a:lstStyle/>
            <a:p>
              <a:endParaRPr lang="en-US"/>
            </a:p>
          </p:txBody>
        </p:sp>
        <p:graphicFrame>
          <p:nvGraphicFramePr>
            <p:cNvPr id="8203" name="Object 13"/>
            <p:cNvGraphicFramePr>
              <a:graphicFrameLocks noChangeAspect="1"/>
            </p:cNvGraphicFramePr>
            <p:nvPr/>
          </p:nvGraphicFramePr>
          <p:xfrm>
            <a:off x="565" y="2886"/>
            <a:ext cx="1136" cy="272"/>
          </p:xfrm>
          <a:graphic>
            <a:graphicData uri="http://schemas.openxmlformats.org/presentationml/2006/ole">
              <p:oleObj spid="_x0000_s160955" name="Equation" r:id="rId7" imgW="901180" imgH="215931" progId="Equation.3">
                <p:embed/>
              </p:oleObj>
            </a:graphicData>
          </a:graphic>
        </p:graphicFrame>
      </p:grpSp>
      <p:grpSp>
        <p:nvGrpSpPr>
          <p:cNvPr id="6" name="Group 14"/>
          <p:cNvGrpSpPr>
            <a:grpSpLocks/>
          </p:cNvGrpSpPr>
          <p:nvPr/>
        </p:nvGrpSpPr>
        <p:grpSpPr bwMode="auto">
          <a:xfrm>
            <a:off x="687212" y="3643314"/>
            <a:ext cx="1910644" cy="935037"/>
            <a:chOff x="431" y="2750"/>
            <a:chExt cx="1406" cy="589"/>
          </a:xfrm>
        </p:grpSpPr>
        <p:sp>
          <p:nvSpPr>
            <p:cNvPr id="8240" name="Oval 15"/>
            <p:cNvSpPr>
              <a:spLocks noChangeArrowheads="1"/>
            </p:cNvSpPr>
            <p:nvPr/>
          </p:nvSpPr>
          <p:spPr bwMode="auto">
            <a:xfrm>
              <a:off x="431" y="2750"/>
              <a:ext cx="1406" cy="589"/>
            </a:xfrm>
            <a:prstGeom prst="ellipse">
              <a:avLst/>
            </a:prstGeom>
            <a:solidFill>
              <a:schemeClr val="bg1"/>
            </a:solidFill>
            <a:ln w="9525">
              <a:solidFill>
                <a:schemeClr val="tx1"/>
              </a:solidFill>
              <a:round/>
              <a:headEnd/>
              <a:tailEnd/>
            </a:ln>
          </p:spPr>
          <p:txBody>
            <a:bodyPr wrap="none" anchor="ctr"/>
            <a:lstStyle/>
            <a:p>
              <a:endParaRPr lang="en-US"/>
            </a:p>
          </p:txBody>
        </p:sp>
        <p:graphicFrame>
          <p:nvGraphicFramePr>
            <p:cNvPr id="8202" name="Object 16"/>
            <p:cNvGraphicFramePr>
              <a:graphicFrameLocks noChangeAspect="1"/>
            </p:cNvGraphicFramePr>
            <p:nvPr/>
          </p:nvGraphicFramePr>
          <p:xfrm>
            <a:off x="541" y="2878"/>
            <a:ext cx="1184" cy="288"/>
          </p:xfrm>
          <a:graphic>
            <a:graphicData uri="http://schemas.openxmlformats.org/presentationml/2006/ole">
              <p:oleObj spid="_x0000_s160956" name="Equation" r:id="rId8" imgW="939754" imgH="228738" progId="Equation.3">
                <p:embed/>
              </p:oleObj>
            </a:graphicData>
          </a:graphic>
        </p:graphicFrame>
      </p:grpSp>
      <p:grpSp>
        <p:nvGrpSpPr>
          <p:cNvPr id="7" name="Group 17"/>
          <p:cNvGrpSpPr>
            <a:grpSpLocks/>
          </p:cNvGrpSpPr>
          <p:nvPr/>
        </p:nvGrpSpPr>
        <p:grpSpPr bwMode="auto">
          <a:xfrm>
            <a:off x="1119012" y="2346325"/>
            <a:ext cx="1910644" cy="935038"/>
            <a:chOff x="3379" y="1117"/>
            <a:chExt cx="1406" cy="589"/>
          </a:xfrm>
        </p:grpSpPr>
        <p:sp>
          <p:nvSpPr>
            <p:cNvPr id="8239" name="Oval 18"/>
            <p:cNvSpPr>
              <a:spLocks noChangeArrowheads="1"/>
            </p:cNvSpPr>
            <p:nvPr/>
          </p:nvSpPr>
          <p:spPr bwMode="auto">
            <a:xfrm>
              <a:off x="3379" y="1117"/>
              <a:ext cx="1406" cy="589"/>
            </a:xfrm>
            <a:prstGeom prst="ellipse">
              <a:avLst/>
            </a:prstGeom>
            <a:solidFill>
              <a:schemeClr val="bg1"/>
            </a:solidFill>
            <a:ln w="9525">
              <a:solidFill>
                <a:schemeClr val="tx1"/>
              </a:solidFill>
              <a:round/>
              <a:headEnd/>
              <a:tailEnd/>
            </a:ln>
          </p:spPr>
          <p:txBody>
            <a:bodyPr wrap="none" anchor="ctr"/>
            <a:lstStyle/>
            <a:p>
              <a:endParaRPr lang="en-US"/>
            </a:p>
          </p:txBody>
        </p:sp>
        <p:graphicFrame>
          <p:nvGraphicFramePr>
            <p:cNvPr id="8201" name="Object 19"/>
            <p:cNvGraphicFramePr>
              <a:graphicFrameLocks noChangeAspect="1"/>
            </p:cNvGraphicFramePr>
            <p:nvPr/>
          </p:nvGraphicFramePr>
          <p:xfrm>
            <a:off x="3588" y="1279"/>
            <a:ext cx="1040" cy="256"/>
          </p:xfrm>
          <a:graphic>
            <a:graphicData uri="http://schemas.openxmlformats.org/presentationml/2006/ole">
              <p:oleObj spid="_x0000_s160957" name="Equation" r:id="rId9" imgW="825110" imgH="203384" progId="Equation.3">
                <p:embed/>
              </p:oleObj>
            </a:graphicData>
          </a:graphic>
        </p:graphicFrame>
      </p:grpSp>
      <p:grpSp>
        <p:nvGrpSpPr>
          <p:cNvPr id="8" name="Group 20"/>
          <p:cNvGrpSpPr>
            <a:grpSpLocks/>
          </p:cNvGrpSpPr>
          <p:nvPr/>
        </p:nvGrpSpPr>
        <p:grpSpPr bwMode="auto">
          <a:xfrm>
            <a:off x="1735667" y="1135064"/>
            <a:ext cx="739422" cy="720725"/>
            <a:chOff x="839" y="300"/>
            <a:chExt cx="544" cy="454"/>
          </a:xfrm>
        </p:grpSpPr>
        <p:sp>
          <p:nvSpPr>
            <p:cNvPr id="8238" name="Oval 21"/>
            <p:cNvSpPr>
              <a:spLocks noChangeArrowheads="1"/>
            </p:cNvSpPr>
            <p:nvPr/>
          </p:nvSpPr>
          <p:spPr bwMode="auto">
            <a:xfrm>
              <a:off x="839" y="300"/>
              <a:ext cx="544" cy="454"/>
            </a:xfrm>
            <a:prstGeom prst="ellipse">
              <a:avLst/>
            </a:prstGeom>
            <a:solidFill>
              <a:schemeClr val="bg1"/>
            </a:solidFill>
            <a:ln w="9525">
              <a:solidFill>
                <a:schemeClr val="tx1"/>
              </a:solidFill>
              <a:round/>
              <a:headEnd/>
              <a:tailEnd/>
            </a:ln>
          </p:spPr>
          <p:txBody>
            <a:bodyPr wrap="none" anchor="ctr"/>
            <a:lstStyle/>
            <a:p>
              <a:endParaRPr lang="en-US"/>
            </a:p>
          </p:txBody>
        </p:sp>
        <p:graphicFrame>
          <p:nvGraphicFramePr>
            <p:cNvPr id="8200" name="Object 22"/>
            <p:cNvGraphicFramePr>
              <a:graphicFrameLocks noChangeAspect="1"/>
            </p:cNvGraphicFramePr>
            <p:nvPr/>
          </p:nvGraphicFramePr>
          <p:xfrm>
            <a:off x="1020" y="436"/>
            <a:ext cx="192" cy="176"/>
          </p:xfrm>
          <a:graphic>
            <a:graphicData uri="http://schemas.openxmlformats.org/presentationml/2006/ole">
              <p:oleObj spid="_x0000_s160958" name="Equation" r:id="rId10" imgW="152308" imgH="139616" progId="Equation.3">
                <p:embed/>
              </p:oleObj>
            </a:graphicData>
          </a:graphic>
        </p:graphicFrame>
      </p:grpSp>
      <p:sp>
        <p:nvSpPr>
          <p:cNvPr id="8214" name="Line 23"/>
          <p:cNvSpPr>
            <a:spLocks noChangeShapeType="1"/>
          </p:cNvSpPr>
          <p:nvPr/>
        </p:nvSpPr>
        <p:spPr bwMode="auto">
          <a:xfrm>
            <a:off x="2105378" y="1855789"/>
            <a:ext cx="0" cy="503237"/>
          </a:xfrm>
          <a:prstGeom prst="line">
            <a:avLst/>
          </a:prstGeom>
          <a:noFill/>
          <a:ln w="9525">
            <a:solidFill>
              <a:schemeClr val="bg2"/>
            </a:solidFill>
            <a:round/>
            <a:headEnd/>
            <a:tailEnd type="triangle" w="med" len="med"/>
          </a:ln>
        </p:spPr>
        <p:txBody>
          <a:bodyPr/>
          <a:lstStyle/>
          <a:p>
            <a:endParaRPr lang="en-GB"/>
          </a:p>
        </p:txBody>
      </p:sp>
      <p:grpSp>
        <p:nvGrpSpPr>
          <p:cNvPr id="9" name="Group 24"/>
          <p:cNvGrpSpPr>
            <a:grpSpLocks/>
          </p:cNvGrpSpPr>
          <p:nvPr/>
        </p:nvGrpSpPr>
        <p:grpSpPr bwMode="auto">
          <a:xfrm>
            <a:off x="994834" y="3859214"/>
            <a:ext cx="1912055" cy="935037"/>
            <a:chOff x="431" y="2750"/>
            <a:chExt cx="1406" cy="589"/>
          </a:xfrm>
        </p:grpSpPr>
        <p:sp>
          <p:nvSpPr>
            <p:cNvPr id="8237" name="Oval 25"/>
            <p:cNvSpPr>
              <a:spLocks noChangeArrowheads="1"/>
            </p:cNvSpPr>
            <p:nvPr/>
          </p:nvSpPr>
          <p:spPr bwMode="auto">
            <a:xfrm>
              <a:off x="431" y="2750"/>
              <a:ext cx="1406" cy="589"/>
            </a:xfrm>
            <a:prstGeom prst="ellipse">
              <a:avLst/>
            </a:prstGeom>
            <a:solidFill>
              <a:schemeClr val="bg1"/>
            </a:solidFill>
            <a:ln w="9525">
              <a:solidFill>
                <a:schemeClr val="tx1"/>
              </a:solidFill>
              <a:round/>
              <a:headEnd/>
              <a:tailEnd/>
            </a:ln>
          </p:spPr>
          <p:txBody>
            <a:bodyPr wrap="none" anchor="ctr"/>
            <a:lstStyle/>
            <a:p>
              <a:endParaRPr lang="en-US"/>
            </a:p>
          </p:txBody>
        </p:sp>
        <p:graphicFrame>
          <p:nvGraphicFramePr>
            <p:cNvPr id="8199" name="Object 26"/>
            <p:cNvGraphicFramePr>
              <a:graphicFrameLocks noChangeAspect="1"/>
            </p:cNvGraphicFramePr>
            <p:nvPr/>
          </p:nvGraphicFramePr>
          <p:xfrm>
            <a:off x="541" y="2878"/>
            <a:ext cx="1184" cy="288"/>
          </p:xfrm>
          <a:graphic>
            <a:graphicData uri="http://schemas.openxmlformats.org/presentationml/2006/ole">
              <p:oleObj spid="_x0000_s160959" name="Equation" r:id="rId11" imgW="939754" imgH="228738" progId="Equation.3">
                <p:embed/>
              </p:oleObj>
            </a:graphicData>
          </a:graphic>
        </p:graphicFrame>
      </p:grpSp>
      <p:grpSp>
        <p:nvGrpSpPr>
          <p:cNvPr id="10" name="Group 27"/>
          <p:cNvGrpSpPr>
            <a:grpSpLocks/>
          </p:cNvGrpSpPr>
          <p:nvPr/>
        </p:nvGrpSpPr>
        <p:grpSpPr bwMode="auto">
          <a:xfrm>
            <a:off x="1305279" y="4075114"/>
            <a:ext cx="1909233" cy="935037"/>
            <a:chOff x="431" y="2750"/>
            <a:chExt cx="1406" cy="589"/>
          </a:xfrm>
        </p:grpSpPr>
        <p:sp>
          <p:nvSpPr>
            <p:cNvPr id="8236" name="Oval 28"/>
            <p:cNvSpPr>
              <a:spLocks noChangeArrowheads="1"/>
            </p:cNvSpPr>
            <p:nvPr/>
          </p:nvSpPr>
          <p:spPr bwMode="auto">
            <a:xfrm>
              <a:off x="431" y="2750"/>
              <a:ext cx="1406" cy="589"/>
            </a:xfrm>
            <a:prstGeom prst="ellipse">
              <a:avLst/>
            </a:prstGeom>
            <a:solidFill>
              <a:schemeClr val="bg1"/>
            </a:solidFill>
            <a:ln w="9525">
              <a:solidFill>
                <a:schemeClr val="tx1"/>
              </a:solidFill>
              <a:round/>
              <a:headEnd/>
              <a:tailEnd/>
            </a:ln>
          </p:spPr>
          <p:txBody>
            <a:bodyPr wrap="none" anchor="ctr"/>
            <a:lstStyle/>
            <a:p>
              <a:endParaRPr lang="en-US"/>
            </a:p>
          </p:txBody>
        </p:sp>
        <p:graphicFrame>
          <p:nvGraphicFramePr>
            <p:cNvPr id="8198" name="Object 29"/>
            <p:cNvGraphicFramePr>
              <a:graphicFrameLocks noChangeAspect="1"/>
            </p:cNvGraphicFramePr>
            <p:nvPr/>
          </p:nvGraphicFramePr>
          <p:xfrm>
            <a:off x="541" y="2878"/>
            <a:ext cx="1184" cy="288"/>
          </p:xfrm>
          <a:graphic>
            <a:graphicData uri="http://schemas.openxmlformats.org/presentationml/2006/ole">
              <p:oleObj spid="_x0000_s160960" name="Equation" r:id="rId12" imgW="939754" imgH="228738" progId="Equation.3">
                <p:embed/>
              </p:oleObj>
            </a:graphicData>
          </a:graphic>
        </p:graphicFrame>
      </p:grpSp>
      <p:sp>
        <p:nvSpPr>
          <p:cNvPr id="8217" name="Line 30"/>
          <p:cNvSpPr>
            <a:spLocks noChangeShapeType="1"/>
          </p:cNvSpPr>
          <p:nvPr/>
        </p:nvSpPr>
        <p:spPr bwMode="auto">
          <a:xfrm>
            <a:off x="2105378" y="3209925"/>
            <a:ext cx="431800" cy="1079500"/>
          </a:xfrm>
          <a:prstGeom prst="line">
            <a:avLst/>
          </a:prstGeom>
          <a:noFill/>
          <a:ln w="9525">
            <a:solidFill>
              <a:schemeClr val="bg2"/>
            </a:solidFill>
            <a:round/>
            <a:headEnd/>
            <a:tailEnd type="triangle" w="med" len="med"/>
          </a:ln>
        </p:spPr>
        <p:txBody>
          <a:bodyPr/>
          <a:lstStyle/>
          <a:p>
            <a:endParaRPr lang="en-GB"/>
          </a:p>
        </p:txBody>
      </p:sp>
      <p:sp>
        <p:nvSpPr>
          <p:cNvPr id="8218" name="Line 31"/>
          <p:cNvSpPr>
            <a:spLocks noChangeShapeType="1"/>
          </p:cNvSpPr>
          <p:nvPr/>
        </p:nvSpPr>
        <p:spPr bwMode="auto">
          <a:xfrm flipH="1">
            <a:off x="1674990" y="3209925"/>
            <a:ext cx="430388" cy="431800"/>
          </a:xfrm>
          <a:prstGeom prst="line">
            <a:avLst/>
          </a:prstGeom>
          <a:noFill/>
          <a:ln w="9525">
            <a:solidFill>
              <a:schemeClr val="bg2"/>
            </a:solidFill>
            <a:round/>
            <a:headEnd/>
            <a:tailEnd type="triangle" w="med" len="med"/>
          </a:ln>
        </p:spPr>
        <p:txBody>
          <a:bodyPr/>
          <a:lstStyle/>
          <a:p>
            <a:endParaRPr lang="en-GB"/>
          </a:p>
        </p:txBody>
      </p:sp>
      <p:sp>
        <p:nvSpPr>
          <p:cNvPr id="8219" name="Line 32"/>
          <p:cNvSpPr>
            <a:spLocks noChangeShapeType="1"/>
          </p:cNvSpPr>
          <p:nvPr/>
        </p:nvSpPr>
        <p:spPr bwMode="auto">
          <a:xfrm>
            <a:off x="2105378" y="3209925"/>
            <a:ext cx="124178" cy="863600"/>
          </a:xfrm>
          <a:prstGeom prst="line">
            <a:avLst/>
          </a:prstGeom>
          <a:noFill/>
          <a:ln w="9525">
            <a:solidFill>
              <a:schemeClr val="bg2"/>
            </a:solidFill>
            <a:round/>
            <a:headEnd/>
            <a:tailEnd type="triangle" w="med" len="med"/>
          </a:ln>
        </p:spPr>
        <p:txBody>
          <a:bodyPr/>
          <a:lstStyle/>
          <a:p>
            <a:endParaRPr lang="en-GB"/>
          </a:p>
        </p:txBody>
      </p:sp>
      <p:sp>
        <p:nvSpPr>
          <p:cNvPr id="8220" name="Line 33"/>
          <p:cNvSpPr>
            <a:spLocks noChangeShapeType="1"/>
          </p:cNvSpPr>
          <p:nvPr/>
        </p:nvSpPr>
        <p:spPr bwMode="auto">
          <a:xfrm flipH="1">
            <a:off x="1920523" y="3209925"/>
            <a:ext cx="184855" cy="647700"/>
          </a:xfrm>
          <a:prstGeom prst="line">
            <a:avLst/>
          </a:prstGeom>
          <a:noFill/>
          <a:ln w="9525">
            <a:solidFill>
              <a:schemeClr val="bg2"/>
            </a:solidFill>
            <a:round/>
            <a:headEnd/>
            <a:tailEnd type="triangle" w="med" len="med"/>
          </a:ln>
        </p:spPr>
        <p:txBody>
          <a:bodyPr/>
          <a:lstStyle/>
          <a:p>
            <a:endParaRPr lang="en-GB"/>
          </a:p>
        </p:txBody>
      </p:sp>
      <p:sp>
        <p:nvSpPr>
          <p:cNvPr id="8221" name="Line 34"/>
          <p:cNvSpPr>
            <a:spLocks noChangeShapeType="1"/>
          </p:cNvSpPr>
          <p:nvPr/>
        </p:nvSpPr>
        <p:spPr bwMode="auto">
          <a:xfrm>
            <a:off x="2535767" y="5081589"/>
            <a:ext cx="0" cy="503237"/>
          </a:xfrm>
          <a:prstGeom prst="line">
            <a:avLst/>
          </a:prstGeom>
          <a:noFill/>
          <a:ln w="9525">
            <a:solidFill>
              <a:schemeClr val="bg2"/>
            </a:solidFill>
            <a:round/>
            <a:headEnd/>
            <a:tailEnd type="triangle" w="med" len="med"/>
          </a:ln>
        </p:spPr>
        <p:txBody>
          <a:bodyPr/>
          <a:lstStyle/>
          <a:p>
            <a:endParaRPr lang="en-GB"/>
          </a:p>
        </p:txBody>
      </p:sp>
      <p:sp>
        <p:nvSpPr>
          <p:cNvPr id="8222" name="Line 35"/>
          <p:cNvSpPr>
            <a:spLocks noChangeShapeType="1"/>
          </p:cNvSpPr>
          <p:nvPr/>
        </p:nvSpPr>
        <p:spPr bwMode="auto">
          <a:xfrm>
            <a:off x="2229556" y="4867275"/>
            <a:ext cx="0" cy="503238"/>
          </a:xfrm>
          <a:prstGeom prst="line">
            <a:avLst/>
          </a:prstGeom>
          <a:noFill/>
          <a:ln w="9525">
            <a:solidFill>
              <a:schemeClr val="bg2"/>
            </a:solidFill>
            <a:round/>
            <a:headEnd/>
            <a:tailEnd type="triangle" w="med" len="med"/>
          </a:ln>
        </p:spPr>
        <p:txBody>
          <a:bodyPr/>
          <a:lstStyle/>
          <a:p>
            <a:endParaRPr lang="en-GB"/>
          </a:p>
        </p:txBody>
      </p:sp>
      <p:sp>
        <p:nvSpPr>
          <p:cNvPr id="8223" name="Line 36"/>
          <p:cNvSpPr>
            <a:spLocks noChangeShapeType="1"/>
          </p:cNvSpPr>
          <p:nvPr/>
        </p:nvSpPr>
        <p:spPr bwMode="auto">
          <a:xfrm>
            <a:off x="1920523" y="4649789"/>
            <a:ext cx="0" cy="503237"/>
          </a:xfrm>
          <a:prstGeom prst="line">
            <a:avLst/>
          </a:prstGeom>
          <a:noFill/>
          <a:ln w="9525">
            <a:solidFill>
              <a:schemeClr val="bg2"/>
            </a:solidFill>
            <a:round/>
            <a:headEnd/>
            <a:tailEnd type="triangle" w="med" len="med"/>
          </a:ln>
        </p:spPr>
        <p:txBody>
          <a:bodyPr/>
          <a:lstStyle/>
          <a:p>
            <a:endParaRPr lang="en-GB"/>
          </a:p>
        </p:txBody>
      </p:sp>
      <p:grpSp>
        <p:nvGrpSpPr>
          <p:cNvPr id="11" name="Group 37"/>
          <p:cNvGrpSpPr>
            <a:grpSpLocks/>
          </p:cNvGrpSpPr>
          <p:nvPr/>
        </p:nvGrpSpPr>
        <p:grpSpPr bwMode="auto">
          <a:xfrm>
            <a:off x="1610079" y="4291014"/>
            <a:ext cx="1914877" cy="935037"/>
            <a:chOff x="3741" y="2342"/>
            <a:chExt cx="1409" cy="589"/>
          </a:xfrm>
        </p:grpSpPr>
        <p:sp>
          <p:nvSpPr>
            <p:cNvPr id="8235" name="Oval 38"/>
            <p:cNvSpPr>
              <a:spLocks noChangeArrowheads="1"/>
            </p:cNvSpPr>
            <p:nvPr/>
          </p:nvSpPr>
          <p:spPr bwMode="auto">
            <a:xfrm>
              <a:off x="3741" y="2342"/>
              <a:ext cx="1406" cy="589"/>
            </a:xfrm>
            <a:prstGeom prst="ellipse">
              <a:avLst/>
            </a:prstGeom>
            <a:solidFill>
              <a:schemeClr val="bg1"/>
            </a:solidFill>
            <a:ln w="9525">
              <a:solidFill>
                <a:schemeClr val="tx1"/>
              </a:solidFill>
              <a:round/>
              <a:headEnd/>
              <a:tailEnd/>
            </a:ln>
          </p:spPr>
          <p:txBody>
            <a:bodyPr wrap="none" anchor="ctr"/>
            <a:lstStyle/>
            <a:p>
              <a:endParaRPr lang="en-US"/>
            </a:p>
          </p:txBody>
        </p:sp>
        <p:graphicFrame>
          <p:nvGraphicFramePr>
            <p:cNvPr id="8197" name="Object 39"/>
            <p:cNvGraphicFramePr>
              <a:graphicFrameLocks noChangeAspect="1"/>
            </p:cNvGraphicFramePr>
            <p:nvPr/>
          </p:nvGraphicFramePr>
          <p:xfrm>
            <a:off x="3790" y="2496"/>
            <a:ext cx="1360" cy="272"/>
          </p:xfrm>
          <a:graphic>
            <a:graphicData uri="http://schemas.openxmlformats.org/presentationml/2006/ole">
              <p:oleObj spid="_x0000_s160961" name="Equation" r:id="rId13" imgW="1079201" imgH="216061" progId="Equation.3">
                <p:embed/>
              </p:oleObj>
            </a:graphicData>
          </a:graphic>
        </p:graphicFrame>
      </p:grpSp>
      <p:sp>
        <p:nvSpPr>
          <p:cNvPr id="8225" name="Rectangle 40"/>
          <p:cNvSpPr>
            <a:spLocks noChangeArrowheads="1"/>
          </p:cNvSpPr>
          <p:nvPr/>
        </p:nvSpPr>
        <p:spPr bwMode="auto">
          <a:xfrm>
            <a:off x="632178" y="69850"/>
            <a:ext cx="7924800" cy="1143000"/>
          </a:xfrm>
          <a:prstGeom prst="rect">
            <a:avLst/>
          </a:prstGeom>
          <a:noFill/>
          <a:ln w="9525">
            <a:noFill/>
            <a:miter lim="800000"/>
            <a:headEnd/>
            <a:tailEnd/>
          </a:ln>
        </p:spPr>
        <p:txBody>
          <a:bodyPr anchor="ctr"/>
          <a:lstStyle/>
          <a:p>
            <a:pPr algn="ctr"/>
            <a:r>
              <a:rPr lang="de-CH" sz="3200" dirty="0" smtClean="0">
                <a:solidFill>
                  <a:schemeClr val="tx2"/>
                </a:solidFill>
                <a:latin typeface="Arial Unicode MS" pitchFamily="34" charset="-128"/>
              </a:rPr>
              <a:t>Reporting RXF </a:t>
            </a:r>
            <a:r>
              <a:rPr lang="de-CH" sz="3200" dirty="0" err="1" smtClean="0">
                <a:solidFill>
                  <a:schemeClr val="tx2"/>
                </a:solidFill>
                <a:latin typeface="Arial Unicode MS" pitchFamily="34" charset="-128"/>
              </a:rPr>
              <a:t>for</a:t>
            </a:r>
            <a:r>
              <a:rPr lang="de-CH" sz="3200" dirty="0" smtClean="0">
                <a:solidFill>
                  <a:schemeClr val="tx2"/>
                </a:solidFill>
                <a:latin typeface="Arial Unicode MS" pitchFamily="34" charset="-128"/>
              </a:rPr>
              <a:t> </a:t>
            </a:r>
            <a:r>
              <a:rPr lang="de-CH" sz="3200" dirty="0" err="1">
                <a:solidFill>
                  <a:schemeClr val="tx2"/>
                </a:solidFill>
                <a:latin typeface="Arial Unicode MS" pitchFamily="34" charset="-128"/>
              </a:rPr>
              <a:t>group</a:t>
            </a:r>
            <a:r>
              <a:rPr lang="de-CH" sz="3200" dirty="0">
                <a:solidFill>
                  <a:schemeClr val="tx2"/>
                </a:solidFill>
                <a:latin typeface="Arial Unicode MS" pitchFamily="34" charset="-128"/>
              </a:rPr>
              <a:t> </a:t>
            </a:r>
            <a:r>
              <a:rPr lang="de-CH" sz="3200" dirty="0" err="1">
                <a:solidFill>
                  <a:schemeClr val="tx2"/>
                </a:solidFill>
                <a:latin typeface="Arial Unicode MS" pitchFamily="34" charset="-128"/>
              </a:rPr>
              <a:t>studies</a:t>
            </a:r>
            <a:endParaRPr lang="en-US" sz="3200" dirty="0">
              <a:solidFill>
                <a:schemeClr val="tx2"/>
              </a:solidFill>
              <a:latin typeface="Arial Unicode MS" pitchFamily="34" charset="-128"/>
            </a:endParaRPr>
          </a:p>
        </p:txBody>
      </p:sp>
      <p:sp>
        <p:nvSpPr>
          <p:cNvPr id="8227" name="Rectangle 53"/>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en-GB"/>
          </a:p>
        </p:txBody>
      </p:sp>
      <p:graphicFrame>
        <p:nvGraphicFramePr>
          <p:cNvPr id="8194" name="Object 52"/>
          <p:cNvGraphicFramePr>
            <a:graphicFrameLocks noChangeAspect="1"/>
          </p:cNvGraphicFramePr>
          <p:nvPr>
            <p:extLst>
              <p:ext uri="{D42A27DB-BD31-4B8C-83A1-F6EECF244321}">
                <p14:modId xmlns="" xmlns:p14="http://schemas.microsoft.com/office/powerpoint/2010/main" val="4240431792"/>
              </p:ext>
            </p:extLst>
          </p:nvPr>
        </p:nvGraphicFramePr>
        <p:xfrm>
          <a:off x="4659536" y="3320892"/>
          <a:ext cx="2926644" cy="568325"/>
        </p:xfrm>
        <a:graphic>
          <a:graphicData uri="http://schemas.openxmlformats.org/presentationml/2006/ole">
            <p:oleObj spid="_x0000_s160962" name="Equation" r:id="rId14" imgW="1600062" imgH="279446" progId="Equation.3">
              <p:embed/>
            </p:oleObj>
          </a:graphicData>
        </a:graphic>
      </p:graphicFrame>
      <p:graphicFrame>
        <p:nvGraphicFramePr>
          <p:cNvPr id="8195" name="Object 54"/>
          <p:cNvGraphicFramePr>
            <a:graphicFrameLocks noChangeAspect="1"/>
          </p:cNvGraphicFramePr>
          <p:nvPr>
            <p:extLst>
              <p:ext uri="{D42A27DB-BD31-4B8C-83A1-F6EECF244321}">
                <p14:modId xmlns="" xmlns:p14="http://schemas.microsoft.com/office/powerpoint/2010/main" val="866303984"/>
              </p:ext>
            </p:extLst>
          </p:nvPr>
        </p:nvGraphicFramePr>
        <p:xfrm>
          <a:off x="5838802" y="1559262"/>
          <a:ext cx="534811" cy="465138"/>
        </p:xfrm>
        <a:graphic>
          <a:graphicData uri="http://schemas.openxmlformats.org/presentationml/2006/ole">
            <p:oleObj spid="_x0000_s160963" name="Equation" r:id="rId15" imgW="291947" imgH="228600" progId="Equation.3">
              <p:embed/>
            </p:oleObj>
          </a:graphicData>
        </a:graphic>
      </p:graphicFrame>
      <p:sp>
        <p:nvSpPr>
          <p:cNvPr id="8228" name="Rectangle 56"/>
          <p:cNvSpPr>
            <a:spLocks noChangeArrowheads="1"/>
          </p:cNvSpPr>
          <p:nvPr/>
        </p:nvSpPr>
        <p:spPr bwMode="auto">
          <a:xfrm>
            <a:off x="0" y="3125272"/>
            <a:ext cx="184731" cy="369332"/>
          </a:xfrm>
          <a:prstGeom prst="rect">
            <a:avLst/>
          </a:prstGeom>
          <a:noFill/>
          <a:ln w="9525">
            <a:noFill/>
            <a:miter lim="800000"/>
            <a:headEnd/>
            <a:tailEnd/>
          </a:ln>
        </p:spPr>
        <p:txBody>
          <a:bodyPr wrap="none" anchor="ctr">
            <a:spAutoFit/>
          </a:bodyPr>
          <a:lstStyle/>
          <a:p>
            <a:endParaRPr lang="en-GB"/>
          </a:p>
        </p:txBody>
      </p:sp>
      <p:graphicFrame>
        <p:nvGraphicFramePr>
          <p:cNvPr id="8196" name="Object 55"/>
          <p:cNvGraphicFramePr>
            <a:graphicFrameLocks noChangeAspect="1"/>
          </p:cNvGraphicFramePr>
          <p:nvPr>
            <p:extLst>
              <p:ext uri="{D42A27DB-BD31-4B8C-83A1-F6EECF244321}">
                <p14:modId xmlns="" xmlns:p14="http://schemas.microsoft.com/office/powerpoint/2010/main" val="4258728994"/>
              </p:ext>
            </p:extLst>
          </p:nvPr>
        </p:nvGraphicFramePr>
        <p:xfrm>
          <a:off x="5075321" y="5802889"/>
          <a:ext cx="2455333" cy="479425"/>
        </p:xfrm>
        <a:graphic>
          <a:graphicData uri="http://schemas.openxmlformats.org/presentationml/2006/ole">
            <p:oleObj spid="_x0000_s160964" r:id="rId16" imgW="1371324" imgH="241415" progId="">
              <p:embed/>
            </p:oleObj>
          </a:graphicData>
        </a:graphic>
      </p:graphicFrame>
      <p:sp>
        <p:nvSpPr>
          <p:cNvPr id="8229" name="Rectangle 57"/>
          <p:cNvSpPr>
            <a:spLocks noChangeArrowheads="1"/>
          </p:cNvSpPr>
          <p:nvPr/>
        </p:nvSpPr>
        <p:spPr bwMode="auto">
          <a:xfrm>
            <a:off x="4188178" y="1282700"/>
            <a:ext cx="4315742" cy="777616"/>
          </a:xfrm>
          <a:prstGeom prst="rect">
            <a:avLst/>
          </a:prstGeom>
          <a:noFill/>
          <a:ln w="25400">
            <a:solidFill>
              <a:srgbClr val="FF0000"/>
            </a:solidFill>
            <a:miter lim="800000"/>
            <a:headEnd/>
            <a:tailEnd/>
          </a:ln>
        </p:spPr>
        <p:txBody>
          <a:bodyPr wrap="none" anchor="ctr"/>
          <a:lstStyle/>
          <a:p>
            <a:endParaRPr lang="en-GB"/>
          </a:p>
        </p:txBody>
      </p:sp>
      <p:sp>
        <p:nvSpPr>
          <p:cNvPr id="8230" name="Rectangle 58"/>
          <p:cNvSpPr>
            <a:spLocks noChangeArrowheads="1"/>
          </p:cNvSpPr>
          <p:nvPr/>
        </p:nvSpPr>
        <p:spPr bwMode="auto">
          <a:xfrm>
            <a:off x="4140084" y="2332433"/>
            <a:ext cx="4373799" cy="1645661"/>
          </a:xfrm>
          <a:prstGeom prst="rect">
            <a:avLst/>
          </a:prstGeom>
          <a:noFill/>
          <a:ln w="25400">
            <a:solidFill>
              <a:srgbClr val="FF0000"/>
            </a:solidFill>
            <a:miter lim="800000"/>
            <a:headEnd/>
            <a:tailEnd/>
          </a:ln>
        </p:spPr>
        <p:txBody>
          <a:bodyPr wrap="none" anchor="ctr"/>
          <a:lstStyle/>
          <a:p>
            <a:endParaRPr lang="en-GB"/>
          </a:p>
        </p:txBody>
      </p:sp>
      <p:sp>
        <p:nvSpPr>
          <p:cNvPr id="8231" name="Rectangle 59"/>
          <p:cNvSpPr>
            <a:spLocks noChangeArrowheads="1"/>
          </p:cNvSpPr>
          <p:nvPr/>
        </p:nvSpPr>
        <p:spPr bwMode="auto">
          <a:xfrm>
            <a:off x="4075289" y="4547313"/>
            <a:ext cx="4428631" cy="1840961"/>
          </a:xfrm>
          <a:prstGeom prst="rect">
            <a:avLst/>
          </a:prstGeom>
          <a:noFill/>
          <a:ln w="25400">
            <a:solidFill>
              <a:srgbClr val="FF0000"/>
            </a:solidFill>
            <a:miter lim="800000"/>
            <a:headEnd/>
            <a:tailEnd/>
          </a:ln>
        </p:spPr>
        <p:txBody>
          <a:bodyPr wrap="none" anchor="ctr"/>
          <a:lstStyle/>
          <a:p>
            <a:endParaRPr lang="en-GB"/>
          </a:p>
        </p:txBody>
      </p:sp>
      <p:sp>
        <p:nvSpPr>
          <p:cNvPr id="8232" name="Text Box 60"/>
          <p:cNvSpPr txBox="1">
            <a:spLocks noChangeArrowheads="1"/>
          </p:cNvSpPr>
          <p:nvPr/>
        </p:nvSpPr>
        <p:spPr bwMode="auto">
          <a:xfrm>
            <a:off x="4387496" y="1371045"/>
            <a:ext cx="3865587" cy="369332"/>
          </a:xfrm>
          <a:prstGeom prst="rect">
            <a:avLst/>
          </a:prstGeom>
          <a:noFill/>
          <a:ln w="9525">
            <a:noFill/>
            <a:miter lim="800000"/>
            <a:headEnd/>
            <a:tailEnd/>
          </a:ln>
        </p:spPr>
        <p:txBody>
          <a:bodyPr wrap="none">
            <a:spAutoFit/>
          </a:bodyPr>
          <a:lstStyle/>
          <a:p>
            <a:r>
              <a:rPr lang="en-GB" dirty="0"/>
              <a:t>T</a:t>
            </a:r>
            <a:r>
              <a:rPr lang="en-GB" dirty="0" smtClean="0"/>
              <a:t>he </a:t>
            </a:r>
            <a:r>
              <a:rPr lang="en-GB" dirty="0" err="1" smtClean="0"/>
              <a:t>occurences</a:t>
            </a:r>
            <a:r>
              <a:rPr lang="en-GB" dirty="0"/>
              <a:t> </a:t>
            </a:r>
            <a:r>
              <a:rPr lang="en-GB" dirty="0" smtClean="0"/>
              <a:t>in the population</a:t>
            </a:r>
            <a:endParaRPr lang="en-US" dirty="0"/>
          </a:p>
        </p:txBody>
      </p:sp>
      <p:sp>
        <p:nvSpPr>
          <p:cNvPr id="8233" name="Text Box 61"/>
          <p:cNvSpPr txBox="1">
            <a:spLocks noChangeArrowheads="1"/>
          </p:cNvSpPr>
          <p:nvPr/>
        </p:nvSpPr>
        <p:spPr bwMode="auto">
          <a:xfrm>
            <a:off x="4139539" y="2380080"/>
            <a:ext cx="4776063" cy="923330"/>
          </a:xfrm>
          <a:prstGeom prst="rect">
            <a:avLst/>
          </a:prstGeom>
          <a:noFill/>
          <a:ln w="9525">
            <a:noFill/>
            <a:miter lim="800000"/>
            <a:headEnd/>
            <a:tailEnd/>
          </a:ln>
        </p:spPr>
        <p:txBody>
          <a:bodyPr wrap="square">
            <a:spAutoFit/>
          </a:bodyPr>
          <a:lstStyle/>
          <a:p>
            <a:r>
              <a:rPr lang="en-GB" dirty="0"/>
              <a:t>T</a:t>
            </a:r>
            <a:r>
              <a:rPr lang="en-GB" dirty="0" smtClean="0"/>
              <a:t>he </a:t>
            </a:r>
            <a:r>
              <a:rPr lang="en-GB" dirty="0"/>
              <a:t>expected </a:t>
            </a:r>
            <a:r>
              <a:rPr lang="en-GB" dirty="0" smtClean="0"/>
              <a:t>likelihood: of obtaining</a:t>
            </a:r>
          </a:p>
          <a:p>
            <a:r>
              <a:rPr lang="en-GB" dirty="0" smtClean="0"/>
              <a:t>the k-</a:t>
            </a:r>
            <a:r>
              <a:rPr lang="en-GB" dirty="0" err="1" smtClean="0"/>
              <a:t>th</a:t>
            </a:r>
            <a:r>
              <a:rPr lang="en-GB" dirty="0" smtClean="0"/>
              <a:t> model for any randomly</a:t>
            </a:r>
          </a:p>
          <a:p>
            <a:r>
              <a:rPr lang="en-GB" dirty="0" smtClean="0"/>
              <a:t>selected member of the population</a:t>
            </a:r>
            <a:endParaRPr lang="en-US" dirty="0"/>
          </a:p>
        </p:txBody>
      </p:sp>
      <p:sp>
        <p:nvSpPr>
          <p:cNvPr id="8234" name="Text Box 62"/>
          <p:cNvSpPr txBox="1">
            <a:spLocks noChangeArrowheads="1"/>
          </p:cNvSpPr>
          <p:nvPr/>
        </p:nvSpPr>
        <p:spPr bwMode="auto">
          <a:xfrm>
            <a:off x="4126981" y="4583826"/>
            <a:ext cx="4283231" cy="1200329"/>
          </a:xfrm>
          <a:prstGeom prst="rect">
            <a:avLst/>
          </a:prstGeom>
          <a:noFill/>
          <a:ln w="9525">
            <a:noFill/>
            <a:miter lim="800000"/>
            <a:headEnd/>
            <a:tailEnd/>
          </a:ln>
        </p:spPr>
        <p:txBody>
          <a:bodyPr wrap="square">
            <a:spAutoFit/>
          </a:bodyPr>
          <a:lstStyle/>
          <a:p>
            <a:r>
              <a:rPr lang="en-GB" dirty="0"/>
              <a:t>T</a:t>
            </a:r>
            <a:r>
              <a:rPr lang="en-GB" dirty="0" smtClean="0"/>
              <a:t>he </a:t>
            </a:r>
            <a:r>
              <a:rPr lang="en-GB" dirty="0" err="1"/>
              <a:t>exceedance</a:t>
            </a:r>
            <a:r>
              <a:rPr lang="en-GB" dirty="0"/>
              <a:t> </a:t>
            </a:r>
            <a:r>
              <a:rPr lang="en-GB" dirty="0" smtClean="0"/>
              <a:t>probability: belief that a model is more likely than another model (of the K tested) given the group data</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23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2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9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23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2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30" grpId="0" animBg="1"/>
      <p:bldP spid="8231" grpId="0" animBg="1"/>
      <p:bldP spid="8233" grpId="0"/>
      <p:bldP spid="823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4" cstate="print"/>
          <a:srcRect/>
          <a:stretch>
            <a:fillRect/>
          </a:stretch>
        </p:blipFill>
        <p:spPr bwMode="auto">
          <a:xfrm>
            <a:off x="5308600" y="549276"/>
            <a:ext cx="1658056" cy="1489075"/>
          </a:xfrm>
          <a:prstGeom prst="rect">
            <a:avLst/>
          </a:prstGeom>
          <a:noFill/>
          <a:ln w="9525">
            <a:noFill/>
            <a:miter lim="800000"/>
            <a:headEnd/>
            <a:tailEnd/>
          </a:ln>
        </p:spPr>
      </p:pic>
      <p:grpSp>
        <p:nvGrpSpPr>
          <p:cNvPr id="2" name="Group 3"/>
          <p:cNvGrpSpPr>
            <a:grpSpLocks/>
          </p:cNvGrpSpPr>
          <p:nvPr/>
        </p:nvGrpSpPr>
        <p:grpSpPr bwMode="auto">
          <a:xfrm>
            <a:off x="946857" y="3962400"/>
            <a:ext cx="2367844" cy="2205038"/>
            <a:chOff x="65" y="2840"/>
            <a:chExt cx="1678" cy="1389"/>
          </a:xfrm>
        </p:grpSpPr>
        <p:grpSp>
          <p:nvGrpSpPr>
            <p:cNvPr id="3" name="Group 4"/>
            <p:cNvGrpSpPr>
              <a:grpSpLocks/>
            </p:cNvGrpSpPr>
            <p:nvPr/>
          </p:nvGrpSpPr>
          <p:grpSpPr bwMode="auto">
            <a:xfrm>
              <a:off x="609" y="2840"/>
              <a:ext cx="1134" cy="436"/>
              <a:chOff x="2764" y="3022"/>
              <a:chExt cx="1134" cy="436"/>
            </a:xfrm>
          </p:grpSpPr>
          <p:sp>
            <p:nvSpPr>
              <p:cNvPr id="31793" name="Rectangle 5"/>
              <p:cNvSpPr>
                <a:spLocks noChangeArrowheads="1"/>
              </p:cNvSpPr>
              <p:nvPr/>
            </p:nvSpPr>
            <p:spPr bwMode="auto">
              <a:xfrm>
                <a:off x="2764" y="3022"/>
                <a:ext cx="1134" cy="436"/>
              </a:xfrm>
              <a:prstGeom prst="rect">
                <a:avLst/>
              </a:prstGeom>
              <a:solidFill>
                <a:srgbClr val="FFFFFF"/>
              </a:solidFill>
              <a:ln w="9525">
                <a:solidFill>
                  <a:srgbClr val="000000"/>
                </a:solidFill>
                <a:miter lim="800000"/>
                <a:headEnd/>
                <a:tailEnd/>
              </a:ln>
            </p:spPr>
            <p:txBody>
              <a:bodyPr wrap="none" anchor="ctr"/>
              <a:lstStyle/>
              <a:p>
                <a:endParaRPr lang="en-US"/>
              </a:p>
            </p:txBody>
          </p:sp>
          <p:grpSp>
            <p:nvGrpSpPr>
              <p:cNvPr id="4" name="Group 6"/>
              <p:cNvGrpSpPr>
                <a:grpSpLocks/>
              </p:cNvGrpSpPr>
              <p:nvPr/>
            </p:nvGrpSpPr>
            <p:grpSpPr bwMode="auto">
              <a:xfrm>
                <a:off x="2856" y="3158"/>
                <a:ext cx="955" cy="154"/>
                <a:chOff x="2875" y="3158"/>
                <a:chExt cx="955" cy="154"/>
              </a:xfrm>
            </p:grpSpPr>
            <p:pic>
              <p:nvPicPr>
                <p:cNvPr id="31795" name="Picture 7" descr="fixationCross"/>
                <p:cNvPicPr>
                  <a:picLocks noChangeAspect="1" noChangeArrowheads="1"/>
                </p:cNvPicPr>
                <p:nvPr/>
              </p:nvPicPr>
              <p:blipFill>
                <a:blip r:embed="rId5" cstate="print"/>
                <a:srcRect/>
                <a:stretch>
                  <a:fillRect/>
                </a:stretch>
              </p:blipFill>
              <p:spPr bwMode="auto">
                <a:xfrm>
                  <a:off x="2875" y="3158"/>
                  <a:ext cx="152" cy="153"/>
                </a:xfrm>
                <a:prstGeom prst="rect">
                  <a:avLst/>
                </a:prstGeom>
                <a:noFill/>
                <a:ln w="9525">
                  <a:noFill/>
                  <a:miter lim="800000"/>
                  <a:headEnd/>
                  <a:tailEnd/>
                </a:ln>
              </p:spPr>
            </p:pic>
            <p:pic>
              <p:nvPicPr>
                <p:cNvPr id="31796" name="Picture 8" descr="haus2"/>
                <p:cNvPicPr>
                  <a:picLocks noChangeAspect="1" noChangeArrowheads="1"/>
                </p:cNvPicPr>
                <p:nvPr/>
              </p:nvPicPr>
              <p:blipFill>
                <a:blip r:embed="rId6" cstate="print"/>
                <a:srcRect/>
                <a:stretch>
                  <a:fillRect/>
                </a:stretch>
              </p:blipFill>
              <p:spPr bwMode="auto">
                <a:xfrm>
                  <a:off x="3238" y="3158"/>
                  <a:ext cx="592" cy="154"/>
                </a:xfrm>
                <a:prstGeom prst="rect">
                  <a:avLst/>
                </a:prstGeom>
                <a:noFill/>
                <a:ln w="9525">
                  <a:noFill/>
                  <a:miter lim="800000"/>
                  <a:headEnd/>
                  <a:tailEnd/>
                </a:ln>
              </p:spPr>
            </p:pic>
          </p:grpSp>
        </p:grpSp>
        <p:grpSp>
          <p:nvGrpSpPr>
            <p:cNvPr id="5" name="Group 9"/>
            <p:cNvGrpSpPr>
              <a:grpSpLocks/>
            </p:cNvGrpSpPr>
            <p:nvPr/>
          </p:nvGrpSpPr>
          <p:grpSpPr bwMode="auto">
            <a:xfrm>
              <a:off x="428" y="3158"/>
              <a:ext cx="1134" cy="436"/>
              <a:chOff x="745" y="2886"/>
              <a:chExt cx="1134" cy="436"/>
            </a:xfrm>
          </p:grpSpPr>
          <p:sp>
            <p:nvSpPr>
              <p:cNvPr id="31790" name="Rectangle 10"/>
              <p:cNvSpPr>
                <a:spLocks noChangeArrowheads="1"/>
              </p:cNvSpPr>
              <p:nvPr/>
            </p:nvSpPr>
            <p:spPr bwMode="auto">
              <a:xfrm>
                <a:off x="745" y="2886"/>
                <a:ext cx="1134" cy="436"/>
              </a:xfrm>
              <a:prstGeom prst="rect">
                <a:avLst/>
              </a:prstGeom>
              <a:solidFill>
                <a:srgbClr val="FFFFFF"/>
              </a:solidFill>
              <a:ln w="9525">
                <a:solidFill>
                  <a:srgbClr val="000000"/>
                </a:solidFill>
                <a:miter lim="800000"/>
                <a:headEnd/>
                <a:tailEnd/>
              </a:ln>
            </p:spPr>
            <p:txBody>
              <a:bodyPr wrap="none" anchor="ctr"/>
              <a:lstStyle/>
              <a:p>
                <a:endParaRPr lang="en-US"/>
              </a:p>
            </p:txBody>
          </p:sp>
          <p:pic>
            <p:nvPicPr>
              <p:cNvPr id="31791" name="Picture 11" descr="dorf2"/>
              <p:cNvPicPr>
                <a:picLocks noChangeAspect="1" noChangeArrowheads="1"/>
              </p:cNvPicPr>
              <p:nvPr/>
            </p:nvPicPr>
            <p:blipFill>
              <a:blip r:embed="rId7" cstate="print"/>
              <a:srcRect/>
              <a:stretch>
                <a:fillRect/>
              </a:stretch>
            </p:blipFill>
            <p:spPr bwMode="auto">
              <a:xfrm>
                <a:off x="1199" y="3022"/>
                <a:ext cx="592" cy="154"/>
              </a:xfrm>
              <a:prstGeom prst="rect">
                <a:avLst/>
              </a:prstGeom>
              <a:noFill/>
              <a:ln w="9525">
                <a:noFill/>
                <a:miter lim="800000"/>
                <a:headEnd/>
                <a:tailEnd/>
              </a:ln>
            </p:spPr>
          </p:pic>
          <p:pic>
            <p:nvPicPr>
              <p:cNvPr id="31792" name="Picture 12" descr="fixationCross"/>
              <p:cNvPicPr>
                <a:picLocks noChangeAspect="1" noChangeArrowheads="1"/>
              </p:cNvPicPr>
              <p:nvPr/>
            </p:nvPicPr>
            <p:blipFill>
              <a:blip r:embed="rId5" cstate="print"/>
              <a:srcRect/>
              <a:stretch>
                <a:fillRect/>
              </a:stretch>
            </p:blipFill>
            <p:spPr bwMode="auto">
              <a:xfrm>
                <a:off x="836" y="3022"/>
                <a:ext cx="152" cy="153"/>
              </a:xfrm>
              <a:prstGeom prst="rect">
                <a:avLst/>
              </a:prstGeom>
              <a:noFill/>
              <a:ln w="9525">
                <a:noFill/>
                <a:miter lim="800000"/>
                <a:headEnd/>
                <a:tailEnd/>
              </a:ln>
            </p:spPr>
          </p:pic>
        </p:grpSp>
        <p:grpSp>
          <p:nvGrpSpPr>
            <p:cNvPr id="6" name="Group 13"/>
            <p:cNvGrpSpPr>
              <a:grpSpLocks/>
            </p:cNvGrpSpPr>
            <p:nvPr/>
          </p:nvGrpSpPr>
          <p:grpSpPr bwMode="auto">
            <a:xfrm>
              <a:off x="247" y="3475"/>
              <a:ext cx="1134" cy="436"/>
              <a:chOff x="655" y="3475"/>
              <a:chExt cx="1134" cy="436"/>
            </a:xfrm>
          </p:grpSpPr>
          <p:sp>
            <p:nvSpPr>
              <p:cNvPr id="31787" name="Rectangle 14"/>
              <p:cNvSpPr>
                <a:spLocks noChangeArrowheads="1"/>
              </p:cNvSpPr>
              <p:nvPr/>
            </p:nvSpPr>
            <p:spPr bwMode="auto">
              <a:xfrm>
                <a:off x="655" y="3475"/>
                <a:ext cx="1134" cy="436"/>
              </a:xfrm>
              <a:prstGeom prst="rect">
                <a:avLst/>
              </a:prstGeom>
              <a:solidFill>
                <a:srgbClr val="FFFFFF"/>
              </a:solidFill>
              <a:ln w="9525">
                <a:solidFill>
                  <a:srgbClr val="000000"/>
                </a:solidFill>
                <a:miter lim="800000"/>
                <a:headEnd/>
                <a:tailEnd/>
              </a:ln>
            </p:spPr>
            <p:txBody>
              <a:bodyPr wrap="none" anchor="ctr"/>
              <a:lstStyle/>
              <a:p>
                <a:endParaRPr lang="en-US"/>
              </a:p>
            </p:txBody>
          </p:sp>
          <p:pic>
            <p:nvPicPr>
              <p:cNvPr id="31788" name="Picture 15" descr="mond3"/>
              <p:cNvPicPr>
                <a:picLocks noChangeAspect="1" noChangeArrowheads="1"/>
              </p:cNvPicPr>
              <p:nvPr/>
            </p:nvPicPr>
            <p:blipFill>
              <a:blip r:embed="rId8" cstate="print"/>
              <a:srcRect/>
              <a:stretch>
                <a:fillRect/>
              </a:stretch>
            </p:blipFill>
            <p:spPr bwMode="auto">
              <a:xfrm>
                <a:off x="1108" y="3612"/>
                <a:ext cx="588" cy="154"/>
              </a:xfrm>
              <a:prstGeom prst="rect">
                <a:avLst/>
              </a:prstGeom>
              <a:noFill/>
              <a:ln w="9525">
                <a:noFill/>
                <a:miter lim="800000"/>
                <a:headEnd/>
                <a:tailEnd/>
              </a:ln>
            </p:spPr>
          </p:pic>
          <p:pic>
            <p:nvPicPr>
              <p:cNvPr id="31789" name="Picture 16" descr="fixationCross"/>
              <p:cNvPicPr>
                <a:picLocks noChangeAspect="1" noChangeArrowheads="1"/>
              </p:cNvPicPr>
              <p:nvPr/>
            </p:nvPicPr>
            <p:blipFill>
              <a:blip r:embed="rId9" cstate="print"/>
              <a:srcRect/>
              <a:stretch>
                <a:fillRect/>
              </a:stretch>
            </p:blipFill>
            <p:spPr bwMode="auto">
              <a:xfrm>
                <a:off x="745" y="3612"/>
                <a:ext cx="152" cy="153"/>
              </a:xfrm>
              <a:prstGeom prst="rect">
                <a:avLst/>
              </a:prstGeom>
              <a:noFill/>
              <a:ln w="9525">
                <a:noFill/>
                <a:miter lim="800000"/>
                <a:headEnd/>
                <a:tailEnd/>
              </a:ln>
            </p:spPr>
          </p:pic>
        </p:grpSp>
        <p:grpSp>
          <p:nvGrpSpPr>
            <p:cNvPr id="7" name="Group 17"/>
            <p:cNvGrpSpPr>
              <a:grpSpLocks/>
            </p:cNvGrpSpPr>
            <p:nvPr/>
          </p:nvGrpSpPr>
          <p:grpSpPr bwMode="auto">
            <a:xfrm>
              <a:off x="65" y="3793"/>
              <a:ext cx="1134" cy="436"/>
              <a:chOff x="473" y="3748"/>
              <a:chExt cx="1134" cy="436"/>
            </a:xfrm>
          </p:grpSpPr>
          <p:sp>
            <p:nvSpPr>
              <p:cNvPr id="31784" name="Rectangle 18"/>
              <p:cNvSpPr>
                <a:spLocks noChangeArrowheads="1"/>
              </p:cNvSpPr>
              <p:nvPr/>
            </p:nvSpPr>
            <p:spPr bwMode="auto">
              <a:xfrm>
                <a:off x="473" y="3748"/>
                <a:ext cx="1134" cy="436"/>
              </a:xfrm>
              <a:prstGeom prst="rect">
                <a:avLst/>
              </a:prstGeom>
              <a:solidFill>
                <a:srgbClr val="FFFFFF"/>
              </a:solidFill>
              <a:ln w="9525">
                <a:solidFill>
                  <a:srgbClr val="000000"/>
                </a:solidFill>
                <a:miter lim="800000"/>
                <a:headEnd/>
                <a:tailEnd/>
              </a:ln>
            </p:spPr>
            <p:txBody>
              <a:bodyPr wrap="none" anchor="ctr"/>
              <a:lstStyle/>
              <a:p>
                <a:endParaRPr lang="en-US"/>
              </a:p>
            </p:txBody>
          </p:sp>
          <p:pic>
            <p:nvPicPr>
              <p:cNvPr id="31785" name="Picture 19" descr="fixationCross"/>
              <p:cNvPicPr>
                <a:picLocks noChangeAspect="1" noChangeArrowheads="1"/>
              </p:cNvPicPr>
              <p:nvPr/>
            </p:nvPicPr>
            <p:blipFill>
              <a:blip r:embed="rId9" cstate="print"/>
              <a:srcRect/>
              <a:stretch>
                <a:fillRect/>
              </a:stretch>
            </p:blipFill>
            <p:spPr bwMode="auto">
              <a:xfrm>
                <a:off x="564" y="3884"/>
                <a:ext cx="152" cy="152"/>
              </a:xfrm>
              <a:prstGeom prst="rect">
                <a:avLst/>
              </a:prstGeom>
              <a:noFill/>
              <a:ln w="9525">
                <a:noFill/>
                <a:miter lim="800000"/>
                <a:headEnd/>
                <a:tailEnd/>
              </a:ln>
            </p:spPr>
          </p:pic>
          <p:pic>
            <p:nvPicPr>
              <p:cNvPr id="31786" name="Picture 20" descr="baum3"/>
              <p:cNvPicPr>
                <a:picLocks noChangeAspect="1" noChangeArrowheads="1"/>
              </p:cNvPicPr>
              <p:nvPr/>
            </p:nvPicPr>
            <p:blipFill>
              <a:blip r:embed="rId10" cstate="print"/>
              <a:srcRect/>
              <a:stretch>
                <a:fillRect/>
              </a:stretch>
            </p:blipFill>
            <p:spPr bwMode="auto">
              <a:xfrm>
                <a:off x="927" y="3884"/>
                <a:ext cx="592" cy="154"/>
              </a:xfrm>
              <a:prstGeom prst="rect">
                <a:avLst/>
              </a:prstGeom>
              <a:noFill/>
              <a:ln w="9525">
                <a:noFill/>
                <a:miter lim="800000"/>
                <a:headEnd/>
                <a:tailEnd/>
              </a:ln>
            </p:spPr>
          </p:pic>
        </p:grpSp>
      </p:grpSp>
      <p:sp>
        <p:nvSpPr>
          <p:cNvPr id="31748" name="Text Box 21"/>
          <p:cNvSpPr txBox="1">
            <a:spLocks noChangeArrowheads="1"/>
          </p:cNvSpPr>
          <p:nvPr/>
        </p:nvSpPr>
        <p:spPr bwMode="auto">
          <a:xfrm>
            <a:off x="2877256" y="5311776"/>
            <a:ext cx="1727200" cy="1069975"/>
          </a:xfrm>
          <a:prstGeom prst="rect">
            <a:avLst/>
          </a:prstGeom>
          <a:noFill/>
          <a:ln w="9525">
            <a:noFill/>
            <a:miter lim="800000"/>
            <a:headEnd/>
            <a:tailEnd/>
          </a:ln>
        </p:spPr>
        <p:txBody>
          <a:bodyPr>
            <a:spAutoFit/>
          </a:bodyPr>
          <a:lstStyle/>
          <a:p>
            <a:pPr eaLnBrk="0" hangingPunct="0"/>
            <a:r>
              <a:rPr lang="en-US" sz="1600" dirty="0">
                <a:latin typeface="Arial Unicode MS" pitchFamily="34" charset="-128"/>
              </a:rPr>
              <a:t>Is the red letter left or right from the midline of the word?</a:t>
            </a:r>
            <a:endParaRPr lang="de-DE" sz="1600" dirty="0">
              <a:latin typeface="Arial Unicode MS" pitchFamily="34" charset="-128"/>
            </a:endParaRPr>
          </a:p>
        </p:txBody>
      </p:sp>
      <p:sp>
        <p:nvSpPr>
          <p:cNvPr id="31749" name="AutoShape 22"/>
          <p:cNvSpPr>
            <a:spLocks noChangeArrowheads="1"/>
          </p:cNvSpPr>
          <p:nvPr/>
        </p:nvSpPr>
        <p:spPr bwMode="auto">
          <a:xfrm>
            <a:off x="4411134" y="4800600"/>
            <a:ext cx="862189" cy="357188"/>
          </a:xfrm>
          <a:prstGeom prst="rightArrow">
            <a:avLst>
              <a:gd name="adj1" fmla="val 50000"/>
              <a:gd name="adj2" fmla="val 67889"/>
            </a:avLst>
          </a:prstGeom>
          <a:solidFill>
            <a:srgbClr val="FF0000"/>
          </a:solidFill>
          <a:ln w="9525">
            <a:solidFill>
              <a:srgbClr val="000000"/>
            </a:solidFill>
            <a:miter lim="800000"/>
            <a:headEnd/>
            <a:tailEnd/>
          </a:ln>
        </p:spPr>
        <p:txBody>
          <a:bodyPr wrap="none" anchor="ctr"/>
          <a:lstStyle/>
          <a:p>
            <a:endParaRPr lang="en-US"/>
          </a:p>
        </p:txBody>
      </p:sp>
      <p:sp>
        <p:nvSpPr>
          <p:cNvPr id="1985559" name="Text Box 23"/>
          <p:cNvSpPr txBox="1">
            <a:spLocks noChangeArrowheads="1"/>
          </p:cNvSpPr>
          <p:nvPr/>
        </p:nvSpPr>
        <p:spPr bwMode="auto">
          <a:xfrm>
            <a:off x="5056397" y="2981325"/>
            <a:ext cx="3480441" cy="923330"/>
          </a:xfrm>
          <a:prstGeom prst="rect">
            <a:avLst/>
          </a:prstGeom>
          <a:solidFill>
            <a:srgbClr val="969696"/>
          </a:solidFill>
          <a:ln w="9525">
            <a:noFill/>
            <a:miter lim="800000"/>
            <a:headEnd/>
            <a:tailEnd/>
          </a:ln>
          <a:effectLst>
            <a:outerShdw dist="107763" dir="18900000" algn="ctr" rotWithShape="0">
              <a:srgbClr val="808080">
                <a:alpha val="50000"/>
              </a:srgbClr>
            </a:outerShdw>
          </a:effectLst>
        </p:spPr>
        <p:txBody>
          <a:bodyPr wrap="none">
            <a:spAutoFit/>
          </a:bodyPr>
          <a:lstStyle/>
          <a:p>
            <a:pPr algn="ctr" eaLnBrk="0" hangingPunct="0">
              <a:defRPr/>
            </a:pPr>
            <a:r>
              <a:rPr lang="de-DE" sz="1800" dirty="0" err="1">
                <a:latin typeface="Arial Unicode MS" pitchFamily="34" charset="-128"/>
                <a:cs typeface="+mn-cs"/>
              </a:rPr>
              <a:t>group</a:t>
            </a:r>
            <a:r>
              <a:rPr lang="de-DE" sz="1800" dirty="0">
                <a:latin typeface="Arial Unicode MS" pitchFamily="34" charset="-128"/>
                <a:cs typeface="+mn-cs"/>
              </a:rPr>
              <a:t> </a:t>
            </a:r>
            <a:r>
              <a:rPr lang="de-DE" sz="1800" dirty="0" err="1">
                <a:latin typeface="Arial Unicode MS" pitchFamily="34" charset="-128"/>
                <a:cs typeface="+mn-cs"/>
              </a:rPr>
              <a:t>analysis</a:t>
            </a:r>
            <a:r>
              <a:rPr lang="de-DE" sz="1800" dirty="0">
                <a:latin typeface="Arial Unicode MS" pitchFamily="34" charset="-128"/>
                <a:cs typeface="+mn-cs"/>
              </a:rPr>
              <a:t> (</a:t>
            </a:r>
            <a:r>
              <a:rPr lang="de-DE" sz="1800" dirty="0" err="1">
                <a:latin typeface="Arial Unicode MS" pitchFamily="34" charset="-128"/>
                <a:cs typeface="+mn-cs"/>
              </a:rPr>
              <a:t>random</a:t>
            </a:r>
            <a:r>
              <a:rPr lang="de-DE" sz="1800" dirty="0">
                <a:latin typeface="Arial Unicode MS" pitchFamily="34" charset="-128"/>
                <a:cs typeface="+mn-cs"/>
              </a:rPr>
              <a:t> </a:t>
            </a:r>
            <a:r>
              <a:rPr lang="de-DE" sz="1800" dirty="0" err="1">
                <a:latin typeface="Arial Unicode MS" pitchFamily="34" charset="-128"/>
                <a:cs typeface="+mn-cs"/>
              </a:rPr>
              <a:t>effects</a:t>
            </a:r>
            <a:r>
              <a:rPr lang="de-DE" sz="1800" dirty="0">
                <a:latin typeface="Arial Unicode MS" pitchFamily="34" charset="-128"/>
                <a:cs typeface="+mn-cs"/>
              </a:rPr>
              <a:t>),</a:t>
            </a:r>
            <a:br>
              <a:rPr lang="de-DE" sz="1800" dirty="0">
                <a:latin typeface="Arial Unicode MS" pitchFamily="34" charset="-128"/>
                <a:cs typeface="+mn-cs"/>
              </a:rPr>
            </a:br>
            <a:r>
              <a:rPr lang="de-DE" sz="1800" dirty="0" err="1">
                <a:latin typeface="Arial Unicode MS" pitchFamily="34" charset="-128"/>
                <a:cs typeface="+mn-cs"/>
              </a:rPr>
              <a:t>n</a:t>
            </a:r>
            <a:r>
              <a:rPr lang="de-DE" sz="1800" dirty="0">
                <a:latin typeface="Arial Unicode MS" pitchFamily="34" charset="-128"/>
                <a:cs typeface="+mn-cs"/>
              </a:rPr>
              <a:t>=16, p&lt;0.05 </a:t>
            </a:r>
            <a:r>
              <a:rPr lang="de-DE" sz="1800" dirty="0" err="1">
                <a:latin typeface="Arial Unicode MS" pitchFamily="34" charset="-128"/>
                <a:cs typeface="+mn-cs"/>
              </a:rPr>
              <a:t>corrected</a:t>
            </a:r>
            <a:endParaRPr lang="de-DE" sz="1800" dirty="0">
              <a:latin typeface="Arial Unicode MS" pitchFamily="34" charset="-128"/>
              <a:cs typeface="+mn-cs"/>
            </a:endParaRPr>
          </a:p>
          <a:p>
            <a:pPr algn="ctr" eaLnBrk="0" hangingPunct="0">
              <a:defRPr/>
            </a:pPr>
            <a:r>
              <a:rPr lang="de-DE" sz="1800" dirty="0" err="1">
                <a:latin typeface="Arial Unicode MS" pitchFamily="34" charset="-128"/>
                <a:cs typeface="+mn-cs"/>
              </a:rPr>
              <a:t>analysis</a:t>
            </a:r>
            <a:r>
              <a:rPr lang="de-DE" sz="1800" dirty="0">
                <a:latin typeface="Arial Unicode MS" pitchFamily="34" charset="-128"/>
                <a:cs typeface="+mn-cs"/>
              </a:rPr>
              <a:t> </a:t>
            </a:r>
            <a:r>
              <a:rPr lang="de-DE" sz="1800" dirty="0" err="1">
                <a:latin typeface="Arial Unicode MS" pitchFamily="34" charset="-128"/>
                <a:cs typeface="+mn-cs"/>
              </a:rPr>
              <a:t>with</a:t>
            </a:r>
            <a:r>
              <a:rPr lang="de-DE" sz="1800" dirty="0">
                <a:latin typeface="Arial Unicode MS" pitchFamily="34" charset="-128"/>
                <a:cs typeface="+mn-cs"/>
              </a:rPr>
              <a:t> SPM2</a:t>
            </a:r>
          </a:p>
        </p:txBody>
      </p:sp>
      <p:sp>
        <p:nvSpPr>
          <p:cNvPr id="31751" name="Rectangle 24"/>
          <p:cNvSpPr>
            <a:spLocks noChangeArrowheads="1"/>
          </p:cNvSpPr>
          <p:nvPr/>
        </p:nvSpPr>
        <p:spPr bwMode="auto">
          <a:xfrm>
            <a:off x="155222" y="163513"/>
            <a:ext cx="2573867" cy="1066800"/>
          </a:xfrm>
          <a:prstGeom prst="rect">
            <a:avLst/>
          </a:prstGeom>
          <a:noFill/>
          <a:ln w="9525">
            <a:noFill/>
            <a:miter lim="800000"/>
            <a:headEnd/>
            <a:tailEnd/>
          </a:ln>
        </p:spPr>
        <p:txBody>
          <a:bodyPr anchor="ctr"/>
          <a:lstStyle/>
          <a:p>
            <a:r>
              <a:rPr lang="de-DE" sz="3200" dirty="0" err="1" smtClean="0">
                <a:latin typeface="Arial Unicode MS" pitchFamily="34" charset="-128"/>
              </a:rPr>
              <a:t>Eg</a:t>
            </a:r>
            <a:r>
              <a:rPr lang="de-DE" sz="3200" dirty="0" smtClean="0">
                <a:latin typeface="Arial Unicode MS" pitchFamily="34" charset="-128"/>
              </a:rPr>
              <a:t>: </a:t>
            </a:r>
          </a:p>
          <a:p>
            <a:r>
              <a:rPr lang="de-DE" sz="3200" dirty="0" smtClean="0">
                <a:latin typeface="Arial Unicode MS" pitchFamily="34" charset="-128"/>
              </a:rPr>
              <a:t>Task</a:t>
            </a:r>
            <a:r>
              <a:rPr lang="de-DE" sz="3200" dirty="0">
                <a:latin typeface="Arial Unicode MS" pitchFamily="34" charset="-128"/>
              </a:rPr>
              <a:t>-</a:t>
            </a:r>
            <a:r>
              <a:rPr lang="de-DE" sz="3200" dirty="0" err="1">
                <a:latin typeface="Arial Unicode MS" pitchFamily="34" charset="-128"/>
              </a:rPr>
              <a:t>driven</a:t>
            </a:r>
            <a:r>
              <a:rPr lang="de-DE" sz="3200" dirty="0">
                <a:latin typeface="Arial Unicode MS" pitchFamily="34" charset="-128"/>
              </a:rPr>
              <a:t> </a:t>
            </a:r>
            <a:r>
              <a:rPr lang="de-DE" sz="3200" dirty="0" err="1">
                <a:latin typeface="Arial Unicode MS" pitchFamily="34" charset="-128"/>
              </a:rPr>
              <a:t>lateralisation</a:t>
            </a:r>
            <a:endParaRPr lang="de-DE" sz="3200" dirty="0">
              <a:latin typeface="Arial Unicode MS" pitchFamily="34" charset="-128"/>
            </a:endParaRPr>
          </a:p>
        </p:txBody>
      </p:sp>
      <p:sp>
        <p:nvSpPr>
          <p:cNvPr id="31752" name="Text Box 25"/>
          <p:cNvSpPr txBox="1">
            <a:spLocks noChangeArrowheads="1"/>
          </p:cNvSpPr>
          <p:nvPr/>
        </p:nvSpPr>
        <p:spPr bwMode="auto">
          <a:xfrm>
            <a:off x="5384800" y="2043113"/>
            <a:ext cx="3300904" cy="338554"/>
          </a:xfrm>
          <a:prstGeom prst="rect">
            <a:avLst/>
          </a:prstGeom>
          <a:noFill/>
          <a:ln w="9525">
            <a:noFill/>
            <a:miter lim="800000"/>
            <a:headEnd/>
            <a:tailEnd/>
          </a:ln>
        </p:spPr>
        <p:txBody>
          <a:bodyPr wrap="none">
            <a:spAutoFit/>
          </a:bodyPr>
          <a:lstStyle/>
          <a:p>
            <a:pPr eaLnBrk="0" hangingPunct="0"/>
            <a:r>
              <a:rPr lang="de-DE" sz="1600">
                <a:latin typeface="Arial Unicode MS" pitchFamily="34" charset="-128"/>
              </a:rPr>
              <a:t>letter decisions &gt; spatial decisions</a:t>
            </a:r>
          </a:p>
        </p:txBody>
      </p:sp>
      <p:sp>
        <p:nvSpPr>
          <p:cNvPr id="31753" name="AutoShape 26"/>
          <p:cNvSpPr>
            <a:spLocks noChangeArrowheads="1"/>
          </p:cNvSpPr>
          <p:nvPr/>
        </p:nvSpPr>
        <p:spPr bwMode="auto">
          <a:xfrm>
            <a:off x="4413956" y="1185864"/>
            <a:ext cx="860778" cy="357187"/>
          </a:xfrm>
          <a:prstGeom prst="rightArrow">
            <a:avLst>
              <a:gd name="adj1" fmla="val 50000"/>
              <a:gd name="adj2" fmla="val 67778"/>
            </a:avLst>
          </a:prstGeom>
          <a:solidFill>
            <a:srgbClr val="FF0000"/>
          </a:solidFill>
          <a:ln w="9525">
            <a:solidFill>
              <a:srgbClr val="000000"/>
            </a:solidFill>
            <a:miter lim="800000"/>
            <a:headEnd/>
            <a:tailEnd/>
          </a:ln>
        </p:spPr>
        <p:txBody>
          <a:bodyPr wrap="none" anchor="ctr"/>
          <a:lstStyle/>
          <a:p>
            <a:endParaRPr lang="en-US"/>
          </a:p>
        </p:txBody>
      </p:sp>
      <p:sp>
        <p:nvSpPr>
          <p:cNvPr id="31754" name="Text Box 27"/>
          <p:cNvSpPr txBox="1">
            <a:spLocks noChangeAspect="1" noChangeArrowheads="1"/>
          </p:cNvSpPr>
          <p:nvPr/>
        </p:nvSpPr>
        <p:spPr bwMode="auto">
          <a:xfrm rot="-3537666">
            <a:off x="2981076" y="3082409"/>
            <a:ext cx="620683" cy="369332"/>
          </a:xfrm>
          <a:prstGeom prst="rect">
            <a:avLst/>
          </a:prstGeom>
          <a:noFill/>
          <a:ln w="9525">
            <a:noFill/>
            <a:miter lim="800000"/>
            <a:headEnd/>
            <a:tailEnd/>
          </a:ln>
        </p:spPr>
        <p:txBody>
          <a:bodyPr wrap="none">
            <a:spAutoFit/>
          </a:bodyPr>
          <a:lstStyle/>
          <a:p>
            <a:pPr eaLnBrk="0" hangingPunct="0"/>
            <a:r>
              <a:rPr lang="de-DE" sz="1800" b="0">
                <a:latin typeface="Arial Unicode MS" pitchFamily="34" charset="-128"/>
              </a:rPr>
              <a:t>time</a:t>
            </a:r>
          </a:p>
        </p:txBody>
      </p:sp>
      <p:sp>
        <p:nvSpPr>
          <p:cNvPr id="31755" name="Line 28"/>
          <p:cNvSpPr>
            <a:spLocks noChangeShapeType="1"/>
          </p:cNvSpPr>
          <p:nvPr/>
        </p:nvSpPr>
        <p:spPr bwMode="auto">
          <a:xfrm flipV="1">
            <a:off x="2802467" y="2493963"/>
            <a:ext cx="769056" cy="1295400"/>
          </a:xfrm>
          <a:prstGeom prst="line">
            <a:avLst/>
          </a:prstGeom>
          <a:noFill/>
          <a:ln w="57150">
            <a:solidFill>
              <a:schemeClr val="tx1"/>
            </a:solidFill>
            <a:round/>
            <a:headEnd type="triangle" w="med" len="med"/>
            <a:tailEnd/>
          </a:ln>
        </p:spPr>
        <p:txBody>
          <a:bodyPr/>
          <a:lstStyle/>
          <a:p>
            <a:endParaRPr lang="en-GB"/>
          </a:p>
        </p:txBody>
      </p:sp>
      <p:grpSp>
        <p:nvGrpSpPr>
          <p:cNvPr id="8" name="Group 29"/>
          <p:cNvGrpSpPr>
            <a:grpSpLocks/>
          </p:cNvGrpSpPr>
          <p:nvPr/>
        </p:nvGrpSpPr>
        <p:grpSpPr bwMode="auto">
          <a:xfrm>
            <a:off x="2356556" y="2641601"/>
            <a:ext cx="547418" cy="919163"/>
            <a:chOff x="1283" y="1012"/>
            <a:chExt cx="389" cy="579"/>
          </a:xfrm>
        </p:grpSpPr>
        <p:sp>
          <p:nvSpPr>
            <p:cNvPr id="31777" name="Text Box 30"/>
            <p:cNvSpPr txBox="1">
              <a:spLocks noChangeArrowheads="1"/>
            </p:cNvSpPr>
            <p:nvPr/>
          </p:nvSpPr>
          <p:spPr bwMode="auto">
            <a:xfrm>
              <a:off x="1283" y="1300"/>
              <a:ext cx="208" cy="291"/>
            </a:xfrm>
            <a:prstGeom prst="rect">
              <a:avLst/>
            </a:prstGeom>
            <a:noFill/>
            <a:ln w="9525">
              <a:noFill/>
              <a:miter lim="800000"/>
              <a:headEnd/>
              <a:tailEnd/>
            </a:ln>
          </p:spPr>
          <p:txBody>
            <a:bodyPr wrap="none">
              <a:spAutoFit/>
            </a:bodyPr>
            <a:lstStyle/>
            <a:p>
              <a:pPr eaLnBrk="0" hangingPunct="0"/>
              <a:r>
                <a:rPr lang="en-US" sz="2400" b="0">
                  <a:latin typeface="Arial Unicode MS" pitchFamily="34" charset="-128"/>
                  <a:cs typeface="Times New Roman" pitchFamily="18" charset="0"/>
                </a:rPr>
                <a:t>•</a:t>
              </a:r>
            </a:p>
          </p:txBody>
        </p:sp>
        <p:sp>
          <p:nvSpPr>
            <p:cNvPr id="31778" name="Text Box 31"/>
            <p:cNvSpPr txBox="1">
              <a:spLocks noChangeArrowheads="1"/>
            </p:cNvSpPr>
            <p:nvPr/>
          </p:nvSpPr>
          <p:spPr bwMode="auto">
            <a:xfrm>
              <a:off x="1374" y="1164"/>
              <a:ext cx="208" cy="291"/>
            </a:xfrm>
            <a:prstGeom prst="rect">
              <a:avLst/>
            </a:prstGeom>
            <a:noFill/>
            <a:ln w="9525">
              <a:noFill/>
              <a:miter lim="800000"/>
              <a:headEnd/>
              <a:tailEnd/>
            </a:ln>
          </p:spPr>
          <p:txBody>
            <a:bodyPr wrap="none">
              <a:spAutoFit/>
            </a:bodyPr>
            <a:lstStyle/>
            <a:p>
              <a:pPr eaLnBrk="0" hangingPunct="0"/>
              <a:r>
                <a:rPr lang="en-US" sz="2400" b="0">
                  <a:latin typeface="Arial Unicode MS" pitchFamily="34" charset="-128"/>
                  <a:cs typeface="Times New Roman" pitchFamily="18" charset="0"/>
                </a:rPr>
                <a:t>•</a:t>
              </a:r>
            </a:p>
          </p:txBody>
        </p:sp>
        <p:sp>
          <p:nvSpPr>
            <p:cNvPr id="31779" name="Text Box 32"/>
            <p:cNvSpPr txBox="1">
              <a:spLocks noChangeArrowheads="1"/>
            </p:cNvSpPr>
            <p:nvPr/>
          </p:nvSpPr>
          <p:spPr bwMode="auto">
            <a:xfrm>
              <a:off x="1464" y="1012"/>
              <a:ext cx="208" cy="291"/>
            </a:xfrm>
            <a:prstGeom prst="rect">
              <a:avLst/>
            </a:prstGeom>
            <a:noFill/>
            <a:ln w="9525">
              <a:noFill/>
              <a:miter lim="800000"/>
              <a:headEnd/>
              <a:tailEnd/>
            </a:ln>
          </p:spPr>
          <p:txBody>
            <a:bodyPr wrap="none">
              <a:spAutoFit/>
            </a:bodyPr>
            <a:lstStyle/>
            <a:p>
              <a:pPr eaLnBrk="0" hangingPunct="0"/>
              <a:r>
                <a:rPr lang="en-US" sz="2400" b="0">
                  <a:latin typeface="Arial Unicode MS" pitchFamily="34" charset="-128"/>
                  <a:cs typeface="Times New Roman" pitchFamily="18" charset="0"/>
                </a:rPr>
                <a:t>•</a:t>
              </a:r>
            </a:p>
          </p:txBody>
        </p:sp>
      </p:grpSp>
      <p:sp>
        <p:nvSpPr>
          <p:cNvPr id="31757" name="Text Box 33"/>
          <p:cNvSpPr txBox="1">
            <a:spLocks noChangeArrowheads="1"/>
          </p:cNvSpPr>
          <p:nvPr/>
        </p:nvSpPr>
        <p:spPr bwMode="auto">
          <a:xfrm>
            <a:off x="835120" y="1725018"/>
            <a:ext cx="1698978" cy="825500"/>
          </a:xfrm>
          <a:prstGeom prst="rect">
            <a:avLst/>
          </a:prstGeom>
          <a:noFill/>
          <a:ln w="9525">
            <a:noFill/>
            <a:miter lim="800000"/>
            <a:headEnd/>
            <a:tailEnd/>
          </a:ln>
        </p:spPr>
        <p:txBody>
          <a:bodyPr>
            <a:spAutoFit/>
          </a:bodyPr>
          <a:lstStyle/>
          <a:p>
            <a:pPr eaLnBrk="0" hangingPunct="0"/>
            <a:r>
              <a:rPr lang="en-US" sz="1600" dirty="0">
                <a:latin typeface="Arial Unicode MS" pitchFamily="34" charset="-128"/>
              </a:rPr>
              <a:t>Does the word contain the letter A or not?</a:t>
            </a:r>
            <a:endParaRPr lang="de-DE" sz="1600" dirty="0">
              <a:latin typeface="Arial Unicode MS" pitchFamily="34" charset="-128"/>
            </a:endParaRPr>
          </a:p>
        </p:txBody>
      </p:sp>
      <p:grpSp>
        <p:nvGrpSpPr>
          <p:cNvPr id="9" name="Group 34"/>
          <p:cNvGrpSpPr>
            <a:grpSpLocks/>
          </p:cNvGrpSpPr>
          <p:nvPr/>
        </p:nvGrpSpPr>
        <p:grpSpPr bwMode="auto">
          <a:xfrm>
            <a:off x="2576690" y="155575"/>
            <a:ext cx="2367844" cy="2205038"/>
            <a:chOff x="1562" y="119"/>
            <a:chExt cx="1678" cy="1389"/>
          </a:xfrm>
        </p:grpSpPr>
        <p:sp>
          <p:nvSpPr>
            <p:cNvPr id="31765" name="Rectangle 35"/>
            <p:cNvSpPr>
              <a:spLocks noChangeArrowheads="1"/>
            </p:cNvSpPr>
            <p:nvPr/>
          </p:nvSpPr>
          <p:spPr bwMode="auto">
            <a:xfrm>
              <a:off x="2106" y="119"/>
              <a:ext cx="1134" cy="436"/>
            </a:xfrm>
            <a:prstGeom prst="rect">
              <a:avLst/>
            </a:prstGeom>
            <a:solidFill>
              <a:srgbClr val="FFFFFF"/>
            </a:solidFill>
            <a:ln w="9525">
              <a:solidFill>
                <a:srgbClr val="000000"/>
              </a:solidFill>
              <a:miter lim="800000"/>
              <a:headEnd/>
              <a:tailEnd/>
            </a:ln>
          </p:spPr>
          <p:txBody>
            <a:bodyPr wrap="none" anchor="ctr"/>
            <a:lstStyle/>
            <a:p>
              <a:endParaRPr lang="en-US"/>
            </a:p>
          </p:txBody>
        </p:sp>
        <p:pic>
          <p:nvPicPr>
            <p:cNvPr id="31766" name="Picture 36" descr="fixationCross"/>
            <p:cNvPicPr>
              <a:picLocks noChangeAspect="1" noChangeArrowheads="1"/>
            </p:cNvPicPr>
            <p:nvPr/>
          </p:nvPicPr>
          <p:blipFill>
            <a:blip r:embed="rId5" cstate="print"/>
            <a:srcRect/>
            <a:stretch>
              <a:fillRect/>
            </a:stretch>
          </p:blipFill>
          <p:spPr bwMode="auto">
            <a:xfrm>
              <a:off x="2198" y="255"/>
              <a:ext cx="152" cy="153"/>
            </a:xfrm>
            <a:prstGeom prst="rect">
              <a:avLst/>
            </a:prstGeom>
            <a:noFill/>
            <a:ln w="9525">
              <a:noFill/>
              <a:miter lim="800000"/>
              <a:headEnd/>
              <a:tailEnd/>
            </a:ln>
          </p:spPr>
        </p:pic>
        <p:sp>
          <p:nvSpPr>
            <p:cNvPr id="31767" name="Rectangle 37"/>
            <p:cNvSpPr>
              <a:spLocks noChangeArrowheads="1"/>
            </p:cNvSpPr>
            <p:nvPr/>
          </p:nvSpPr>
          <p:spPr bwMode="auto">
            <a:xfrm>
              <a:off x="1925" y="437"/>
              <a:ext cx="1134" cy="436"/>
            </a:xfrm>
            <a:prstGeom prst="rect">
              <a:avLst/>
            </a:prstGeom>
            <a:solidFill>
              <a:srgbClr val="FFFFFF"/>
            </a:solidFill>
            <a:ln w="9525">
              <a:solidFill>
                <a:srgbClr val="000000"/>
              </a:solidFill>
              <a:miter lim="800000"/>
              <a:headEnd/>
              <a:tailEnd/>
            </a:ln>
          </p:spPr>
          <p:txBody>
            <a:bodyPr wrap="none" anchor="ctr"/>
            <a:lstStyle/>
            <a:p>
              <a:endParaRPr lang="en-US"/>
            </a:p>
          </p:txBody>
        </p:sp>
        <p:pic>
          <p:nvPicPr>
            <p:cNvPr id="31768" name="Picture 38" descr="fixationCross"/>
            <p:cNvPicPr>
              <a:picLocks noChangeAspect="1" noChangeArrowheads="1"/>
            </p:cNvPicPr>
            <p:nvPr/>
          </p:nvPicPr>
          <p:blipFill>
            <a:blip r:embed="rId5" cstate="print"/>
            <a:srcRect/>
            <a:stretch>
              <a:fillRect/>
            </a:stretch>
          </p:blipFill>
          <p:spPr bwMode="auto">
            <a:xfrm>
              <a:off x="2016" y="573"/>
              <a:ext cx="152" cy="153"/>
            </a:xfrm>
            <a:prstGeom prst="rect">
              <a:avLst/>
            </a:prstGeom>
            <a:noFill/>
            <a:ln w="9525">
              <a:noFill/>
              <a:miter lim="800000"/>
              <a:headEnd/>
              <a:tailEnd/>
            </a:ln>
          </p:spPr>
        </p:pic>
        <p:sp>
          <p:nvSpPr>
            <p:cNvPr id="31769" name="Rectangle 39"/>
            <p:cNvSpPr>
              <a:spLocks noChangeArrowheads="1"/>
            </p:cNvSpPr>
            <p:nvPr/>
          </p:nvSpPr>
          <p:spPr bwMode="auto">
            <a:xfrm>
              <a:off x="1744" y="754"/>
              <a:ext cx="1134" cy="436"/>
            </a:xfrm>
            <a:prstGeom prst="rect">
              <a:avLst/>
            </a:prstGeom>
            <a:solidFill>
              <a:srgbClr val="FFFFFF"/>
            </a:solidFill>
            <a:ln w="9525">
              <a:solidFill>
                <a:srgbClr val="000000"/>
              </a:solidFill>
              <a:miter lim="800000"/>
              <a:headEnd/>
              <a:tailEnd/>
            </a:ln>
          </p:spPr>
          <p:txBody>
            <a:bodyPr wrap="none" anchor="ctr"/>
            <a:lstStyle/>
            <a:p>
              <a:endParaRPr lang="en-US"/>
            </a:p>
          </p:txBody>
        </p:sp>
        <p:pic>
          <p:nvPicPr>
            <p:cNvPr id="31770" name="Picture 40" descr="fixationCross"/>
            <p:cNvPicPr>
              <a:picLocks noChangeAspect="1" noChangeArrowheads="1"/>
            </p:cNvPicPr>
            <p:nvPr/>
          </p:nvPicPr>
          <p:blipFill>
            <a:blip r:embed="rId9" cstate="print"/>
            <a:srcRect/>
            <a:stretch>
              <a:fillRect/>
            </a:stretch>
          </p:blipFill>
          <p:spPr bwMode="auto">
            <a:xfrm>
              <a:off x="1834" y="891"/>
              <a:ext cx="152" cy="153"/>
            </a:xfrm>
            <a:prstGeom prst="rect">
              <a:avLst/>
            </a:prstGeom>
            <a:noFill/>
            <a:ln w="9525">
              <a:noFill/>
              <a:miter lim="800000"/>
              <a:headEnd/>
              <a:tailEnd/>
            </a:ln>
          </p:spPr>
        </p:pic>
        <p:sp>
          <p:nvSpPr>
            <p:cNvPr id="31771" name="Rectangle 41"/>
            <p:cNvSpPr>
              <a:spLocks noChangeArrowheads="1"/>
            </p:cNvSpPr>
            <p:nvPr/>
          </p:nvSpPr>
          <p:spPr bwMode="auto">
            <a:xfrm>
              <a:off x="1562" y="1072"/>
              <a:ext cx="1134" cy="436"/>
            </a:xfrm>
            <a:prstGeom prst="rect">
              <a:avLst/>
            </a:prstGeom>
            <a:solidFill>
              <a:srgbClr val="FFFFFF"/>
            </a:solidFill>
            <a:ln w="9525">
              <a:solidFill>
                <a:srgbClr val="000000"/>
              </a:solidFill>
              <a:miter lim="800000"/>
              <a:headEnd/>
              <a:tailEnd/>
            </a:ln>
          </p:spPr>
          <p:txBody>
            <a:bodyPr wrap="none" anchor="ctr"/>
            <a:lstStyle/>
            <a:p>
              <a:endParaRPr lang="en-US"/>
            </a:p>
          </p:txBody>
        </p:sp>
        <p:pic>
          <p:nvPicPr>
            <p:cNvPr id="31772" name="Picture 42" descr="fixationCross"/>
            <p:cNvPicPr>
              <a:picLocks noChangeAspect="1" noChangeArrowheads="1"/>
            </p:cNvPicPr>
            <p:nvPr/>
          </p:nvPicPr>
          <p:blipFill>
            <a:blip r:embed="rId9" cstate="print"/>
            <a:srcRect/>
            <a:stretch>
              <a:fillRect/>
            </a:stretch>
          </p:blipFill>
          <p:spPr bwMode="auto">
            <a:xfrm>
              <a:off x="1653" y="1208"/>
              <a:ext cx="152" cy="152"/>
            </a:xfrm>
            <a:prstGeom prst="rect">
              <a:avLst/>
            </a:prstGeom>
            <a:noFill/>
            <a:ln w="9525">
              <a:noFill/>
              <a:miter lim="800000"/>
              <a:headEnd/>
              <a:tailEnd/>
            </a:ln>
          </p:spPr>
        </p:pic>
        <p:pic>
          <p:nvPicPr>
            <p:cNvPr id="31773" name="Picture 43" descr="baum2"/>
            <p:cNvPicPr>
              <a:picLocks noChangeAspect="1" noChangeArrowheads="1"/>
            </p:cNvPicPr>
            <p:nvPr/>
          </p:nvPicPr>
          <p:blipFill>
            <a:blip r:embed="rId11" cstate="print"/>
            <a:srcRect/>
            <a:stretch>
              <a:fillRect/>
            </a:stretch>
          </p:blipFill>
          <p:spPr bwMode="auto">
            <a:xfrm>
              <a:off x="2015" y="1210"/>
              <a:ext cx="592" cy="154"/>
            </a:xfrm>
            <a:prstGeom prst="rect">
              <a:avLst/>
            </a:prstGeom>
            <a:noFill/>
            <a:ln w="9525">
              <a:noFill/>
              <a:miter lim="800000"/>
              <a:headEnd/>
              <a:tailEnd/>
            </a:ln>
          </p:spPr>
        </p:pic>
        <p:pic>
          <p:nvPicPr>
            <p:cNvPr id="31774" name="Picture 44" descr="mond2"/>
            <p:cNvPicPr>
              <a:picLocks noChangeAspect="1" noChangeArrowheads="1"/>
            </p:cNvPicPr>
            <p:nvPr/>
          </p:nvPicPr>
          <p:blipFill>
            <a:blip r:embed="rId12" cstate="print"/>
            <a:srcRect/>
            <a:stretch>
              <a:fillRect/>
            </a:stretch>
          </p:blipFill>
          <p:spPr bwMode="auto">
            <a:xfrm>
              <a:off x="2197" y="890"/>
              <a:ext cx="592" cy="154"/>
            </a:xfrm>
            <a:prstGeom prst="rect">
              <a:avLst/>
            </a:prstGeom>
            <a:noFill/>
            <a:ln w="9525">
              <a:noFill/>
              <a:miter lim="800000"/>
              <a:headEnd/>
              <a:tailEnd/>
            </a:ln>
          </p:spPr>
        </p:pic>
        <p:pic>
          <p:nvPicPr>
            <p:cNvPr id="31775" name="Picture 45" descr="dorf3"/>
            <p:cNvPicPr>
              <a:picLocks noChangeAspect="1" noChangeArrowheads="1"/>
            </p:cNvPicPr>
            <p:nvPr/>
          </p:nvPicPr>
          <p:blipFill>
            <a:blip r:embed="rId13" cstate="print"/>
            <a:srcRect/>
            <a:stretch>
              <a:fillRect/>
            </a:stretch>
          </p:blipFill>
          <p:spPr bwMode="auto">
            <a:xfrm>
              <a:off x="2378" y="572"/>
              <a:ext cx="592" cy="154"/>
            </a:xfrm>
            <a:prstGeom prst="rect">
              <a:avLst/>
            </a:prstGeom>
            <a:noFill/>
            <a:ln w="9525">
              <a:noFill/>
              <a:miter lim="800000"/>
              <a:headEnd/>
              <a:tailEnd/>
            </a:ln>
          </p:spPr>
        </p:pic>
        <p:pic>
          <p:nvPicPr>
            <p:cNvPr id="31776" name="Picture 46" descr="haus3"/>
            <p:cNvPicPr>
              <a:picLocks noChangeAspect="1" noChangeArrowheads="1"/>
            </p:cNvPicPr>
            <p:nvPr/>
          </p:nvPicPr>
          <p:blipFill>
            <a:blip r:embed="rId14" cstate="print"/>
            <a:srcRect/>
            <a:stretch>
              <a:fillRect/>
            </a:stretch>
          </p:blipFill>
          <p:spPr bwMode="auto">
            <a:xfrm>
              <a:off x="2560" y="255"/>
              <a:ext cx="592" cy="154"/>
            </a:xfrm>
            <a:prstGeom prst="rect">
              <a:avLst/>
            </a:prstGeom>
            <a:noFill/>
            <a:ln w="9525">
              <a:noFill/>
              <a:miter lim="800000"/>
              <a:headEnd/>
              <a:tailEnd/>
            </a:ln>
          </p:spPr>
        </p:pic>
      </p:grpSp>
      <p:sp>
        <p:nvSpPr>
          <p:cNvPr id="31759" name="Text Box 47"/>
          <p:cNvSpPr txBox="1">
            <a:spLocks noChangeArrowheads="1"/>
          </p:cNvSpPr>
          <p:nvPr/>
        </p:nvSpPr>
        <p:spPr bwMode="auto">
          <a:xfrm>
            <a:off x="5387622" y="5856288"/>
            <a:ext cx="3300904" cy="338554"/>
          </a:xfrm>
          <a:prstGeom prst="rect">
            <a:avLst/>
          </a:prstGeom>
          <a:noFill/>
          <a:ln w="9525">
            <a:noFill/>
            <a:miter lim="800000"/>
            <a:headEnd/>
            <a:tailEnd/>
          </a:ln>
        </p:spPr>
        <p:txBody>
          <a:bodyPr wrap="none">
            <a:spAutoFit/>
          </a:bodyPr>
          <a:lstStyle/>
          <a:p>
            <a:pPr eaLnBrk="0" hangingPunct="0"/>
            <a:r>
              <a:rPr lang="de-DE" sz="1600">
                <a:latin typeface="Arial Unicode MS" pitchFamily="34" charset="-128"/>
              </a:rPr>
              <a:t>spatial decisions &gt; letter decisions</a:t>
            </a:r>
          </a:p>
        </p:txBody>
      </p:sp>
      <p:sp>
        <p:nvSpPr>
          <p:cNvPr id="1985584" name="Oval 48"/>
          <p:cNvSpPr>
            <a:spLocks noChangeArrowheads="1"/>
          </p:cNvSpPr>
          <p:nvPr/>
        </p:nvSpPr>
        <p:spPr bwMode="auto">
          <a:xfrm rot="-1137337">
            <a:off x="6166556" y="1274764"/>
            <a:ext cx="832556" cy="433387"/>
          </a:xfrm>
          <a:prstGeom prst="ellipse">
            <a:avLst/>
          </a:prstGeom>
          <a:noFill/>
          <a:ln w="38100">
            <a:solidFill>
              <a:srgbClr val="FFFF00"/>
            </a:solidFill>
            <a:round/>
            <a:headEnd/>
            <a:tailEnd/>
          </a:ln>
        </p:spPr>
        <p:txBody>
          <a:bodyPr wrap="none" anchor="ctr"/>
          <a:lstStyle/>
          <a:p>
            <a:endParaRPr lang="en-US"/>
          </a:p>
        </p:txBody>
      </p:sp>
      <p:pic>
        <p:nvPicPr>
          <p:cNvPr id="31761" name="Picture 49"/>
          <p:cNvPicPr>
            <a:picLocks noChangeAspect="1" noChangeArrowheads="1"/>
          </p:cNvPicPr>
          <p:nvPr/>
        </p:nvPicPr>
        <p:blipFill>
          <a:blip r:embed="rId15" cstate="print"/>
          <a:srcRect/>
          <a:stretch>
            <a:fillRect/>
          </a:stretch>
        </p:blipFill>
        <p:spPr bwMode="auto">
          <a:xfrm>
            <a:off x="5321301" y="4389438"/>
            <a:ext cx="1651000" cy="1490662"/>
          </a:xfrm>
          <a:prstGeom prst="rect">
            <a:avLst/>
          </a:prstGeom>
          <a:noFill/>
          <a:ln w="9525">
            <a:noFill/>
            <a:miter lim="800000"/>
            <a:headEnd/>
            <a:tailEnd/>
          </a:ln>
        </p:spPr>
      </p:pic>
      <p:pic>
        <p:nvPicPr>
          <p:cNvPr id="31762" name="Picture 50"/>
          <p:cNvPicPr>
            <a:picLocks noChangeAspect="1" noChangeArrowheads="1"/>
          </p:cNvPicPr>
          <p:nvPr/>
        </p:nvPicPr>
        <p:blipFill>
          <a:blip r:embed="rId16" cstate="print"/>
          <a:srcRect/>
          <a:stretch>
            <a:fillRect/>
          </a:stretch>
        </p:blipFill>
        <p:spPr bwMode="auto">
          <a:xfrm>
            <a:off x="7069667" y="549276"/>
            <a:ext cx="1310923" cy="1489075"/>
          </a:xfrm>
          <a:prstGeom prst="rect">
            <a:avLst/>
          </a:prstGeom>
          <a:noFill/>
          <a:ln w="9525">
            <a:noFill/>
            <a:miter lim="800000"/>
            <a:headEnd/>
            <a:tailEnd/>
          </a:ln>
        </p:spPr>
      </p:pic>
      <p:pic>
        <p:nvPicPr>
          <p:cNvPr id="31763" name="Picture 51"/>
          <p:cNvPicPr>
            <a:picLocks noChangeAspect="1" noChangeArrowheads="1"/>
          </p:cNvPicPr>
          <p:nvPr/>
        </p:nvPicPr>
        <p:blipFill>
          <a:blip r:embed="rId17" cstate="print"/>
          <a:srcRect/>
          <a:stretch>
            <a:fillRect/>
          </a:stretch>
        </p:blipFill>
        <p:spPr bwMode="auto">
          <a:xfrm>
            <a:off x="7037212" y="4395788"/>
            <a:ext cx="1326444" cy="1490662"/>
          </a:xfrm>
          <a:prstGeom prst="rect">
            <a:avLst/>
          </a:prstGeom>
          <a:noFill/>
          <a:ln w="9525">
            <a:noFill/>
            <a:miter lim="800000"/>
            <a:headEnd/>
            <a:tailEnd/>
          </a:ln>
        </p:spPr>
      </p:pic>
      <p:sp>
        <p:nvSpPr>
          <p:cNvPr id="31764" name="Rectangle 52"/>
          <p:cNvSpPr>
            <a:spLocks noChangeArrowheads="1"/>
          </p:cNvSpPr>
          <p:nvPr/>
        </p:nvSpPr>
        <p:spPr bwMode="auto">
          <a:xfrm>
            <a:off x="6280856" y="6288088"/>
            <a:ext cx="2491388" cy="338554"/>
          </a:xfrm>
          <a:prstGeom prst="rect">
            <a:avLst/>
          </a:prstGeom>
          <a:noFill/>
          <a:ln w="9525">
            <a:noFill/>
            <a:miter lim="800000"/>
            <a:headEnd/>
            <a:tailEnd/>
          </a:ln>
        </p:spPr>
        <p:txBody>
          <a:bodyPr wrap="none">
            <a:spAutoFit/>
          </a:bodyPr>
          <a:lstStyle/>
          <a:p>
            <a:pPr eaLnBrk="0" hangingPunct="0">
              <a:spcBef>
                <a:spcPct val="80000"/>
              </a:spcBef>
            </a:pPr>
            <a:r>
              <a:rPr lang="en-GB" sz="1600" b="0">
                <a:latin typeface="Times New Roman" pitchFamily="18" charset="0"/>
              </a:rPr>
              <a:t>Stephan et al. 2003, </a:t>
            </a:r>
            <a:r>
              <a:rPr lang="en-GB" sz="1600" b="0" i="1">
                <a:latin typeface="Times New Roman" pitchFamily="18" charset="0"/>
              </a:rPr>
              <a:t>Science</a:t>
            </a:r>
            <a:endParaRPr lang="de-DE" sz="1600" b="0">
              <a:latin typeface="Times New Roman" pitchFamily="18" charset="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74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8555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175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175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175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8558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176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176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176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17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9" grpId="0" animBg="1"/>
      <p:bldP spid="1985559" grpId="0" animBg="1"/>
      <p:bldP spid="31752" grpId="0"/>
      <p:bldP spid="31753" grpId="0" animBg="1"/>
      <p:bldP spid="31759" grpId="0"/>
      <p:bldP spid="1985584" grpId="0" animBg="1"/>
      <p:bldP spid="3176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992012" y="130176"/>
            <a:ext cx="6908800" cy="995363"/>
          </a:xfrm>
          <a:prstGeom prst="rect">
            <a:avLst/>
          </a:prstGeom>
          <a:noFill/>
          <a:ln w="9525">
            <a:noFill/>
            <a:miter lim="800000"/>
            <a:headEnd/>
            <a:tailEnd/>
          </a:ln>
        </p:spPr>
        <p:txBody>
          <a:bodyPr anchor="ctr"/>
          <a:lstStyle/>
          <a:p>
            <a:pPr algn="ctr">
              <a:lnSpc>
                <a:spcPct val="90000"/>
              </a:lnSpc>
            </a:pPr>
            <a:r>
              <a:rPr lang="en-GB" sz="3200" dirty="0">
                <a:solidFill>
                  <a:schemeClr val="tx2"/>
                </a:solidFill>
                <a:latin typeface="Arial Unicode MS" pitchFamily="34" charset="-128"/>
              </a:rPr>
              <a:t>Theories on inter-hemispheric integration during lateralised tasks</a:t>
            </a:r>
            <a:endParaRPr lang="en-US" sz="3200" dirty="0">
              <a:solidFill>
                <a:schemeClr val="tx2"/>
              </a:solidFill>
              <a:latin typeface="Arial Unicode MS" pitchFamily="34" charset="-128"/>
            </a:endParaRPr>
          </a:p>
        </p:txBody>
      </p:sp>
      <p:sp>
        <p:nvSpPr>
          <p:cNvPr id="32771" name="Text Box 3"/>
          <p:cNvSpPr txBox="1">
            <a:spLocks noChangeArrowheads="1"/>
          </p:cNvSpPr>
          <p:nvPr/>
        </p:nvSpPr>
        <p:spPr bwMode="auto">
          <a:xfrm>
            <a:off x="3267154" y="1562100"/>
            <a:ext cx="2595582" cy="560153"/>
          </a:xfrm>
          <a:prstGeom prst="rect">
            <a:avLst/>
          </a:prstGeom>
          <a:noFill/>
          <a:ln w="9525" algn="ctr">
            <a:noFill/>
            <a:miter lim="800000"/>
            <a:headEnd/>
            <a:tailEnd/>
          </a:ln>
        </p:spPr>
        <p:txBody>
          <a:bodyPr wrap="none">
            <a:spAutoFit/>
          </a:bodyPr>
          <a:lstStyle/>
          <a:p>
            <a:pPr algn="ctr">
              <a:lnSpc>
                <a:spcPct val="80000"/>
              </a:lnSpc>
              <a:spcBef>
                <a:spcPct val="50000"/>
              </a:spcBef>
            </a:pPr>
            <a:r>
              <a:rPr lang="en-GB" sz="2000">
                <a:latin typeface="Arial Unicode MS" pitchFamily="34" charset="-128"/>
              </a:rPr>
              <a:t>Information transfer</a:t>
            </a:r>
            <a:br>
              <a:rPr lang="en-GB" sz="2000">
                <a:latin typeface="Arial Unicode MS" pitchFamily="34" charset="-128"/>
              </a:rPr>
            </a:br>
            <a:r>
              <a:rPr lang="en-GB">
                <a:latin typeface="Arial Unicode MS" pitchFamily="34" charset="-128"/>
              </a:rPr>
              <a:t>(for left-lateralised task)</a:t>
            </a:r>
            <a:endParaRPr lang="en-US">
              <a:latin typeface="Arial Unicode MS" pitchFamily="34" charset="-128"/>
            </a:endParaRPr>
          </a:p>
        </p:txBody>
      </p:sp>
      <p:pic>
        <p:nvPicPr>
          <p:cNvPr id="32772" name="Picture 6"/>
          <p:cNvPicPr>
            <a:picLocks noChangeAspect="1" noChangeArrowheads="1"/>
          </p:cNvPicPr>
          <p:nvPr/>
        </p:nvPicPr>
        <p:blipFill>
          <a:blip r:embed="rId4" cstate="print"/>
          <a:srcRect/>
          <a:stretch>
            <a:fillRect/>
          </a:stretch>
        </p:blipFill>
        <p:spPr bwMode="auto">
          <a:xfrm>
            <a:off x="3506612" y="2166938"/>
            <a:ext cx="2140655" cy="2952750"/>
          </a:xfrm>
          <a:prstGeom prst="rect">
            <a:avLst/>
          </a:prstGeom>
          <a:noFill/>
          <a:ln w="9525" algn="ctr">
            <a:noFill/>
            <a:miter lim="800000"/>
            <a:headEnd/>
            <a:tailEnd/>
          </a:ln>
        </p:spPr>
      </p:pic>
      <p:sp>
        <p:nvSpPr>
          <p:cNvPr id="32773" name="Line 7"/>
          <p:cNvSpPr>
            <a:spLocks noChangeShapeType="1"/>
          </p:cNvSpPr>
          <p:nvPr/>
        </p:nvSpPr>
        <p:spPr bwMode="auto">
          <a:xfrm>
            <a:off x="4035778" y="3375025"/>
            <a:ext cx="1119012" cy="0"/>
          </a:xfrm>
          <a:prstGeom prst="line">
            <a:avLst/>
          </a:prstGeom>
          <a:noFill/>
          <a:ln w="28575">
            <a:solidFill>
              <a:srgbClr val="FF0000"/>
            </a:solidFill>
            <a:round/>
            <a:headEnd/>
            <a:tailEnd type="triangle" w="med" len="med"/>
          </a:ln>
        </p:spPr>
        <p:txBody>
          <a:bodyPr/>
          <a:lstStyle/>
          <a:p>
            <a:endParaRPr lang="en-GB"/>
          </a:p>
        </p:txBody>
      </p:sp>
      <p:sp>
        <p:nvSpPr>
          <p:cNvPr id="32774" name="Line 8"/>
          <p:cNvSpPr>
            <a:spLocks noChangeShapeType="1"/>
          </p:cNvSpPr>
          <p:nvPr/>
        </p:nvSpPr>
        <p:spPr bwMode="auto">
          <a:xfrm>
            <a:off x="4016023" y="3751263"/>
            <a:ext cx="1120422" cy="0"/>
          </a:xfrm>
          <a:prstGeom prst="line">
            <a:avLst/>
          </a:prstGeom>
          <a:noFill/>
          <a:ln w="76200">
            <a:solidFill>
              <a:srgbClr val="FF0000"/>
            </a:solidFill>
            <a:round/>
            <a:headEnd type="triangle" w="med" len="med"/>
            <a:tailEnd/>
          </a:ln>
        </p:spPr>
        <p:txBody>
          <a:bodyPr/>
          <a:lstStyle/>
          <a:p>
            <a:endParaRPr lang="en-GB"/>
          </a:p>
        </p:txBody>
      </p:sp>
      <p:sp>
        <p:nvSpPr>
          <p:cNvPr id="32775" name="Line 9"/>
          <p:cNvSpPr>
            <a:spLocks noChangeShapeType="1"/>
          </p:cNvSpPr>
          <p:nvPr/>
        </p:nvSpPr>
        <p:spPr bwMode="auto">
          <a:xfrm>
            <a:off x="4598812" y="3008313"/>
            <a:ext cx="0" cy="360362"/>
          </a:xfrm>
          <a:prstGeom prst="line">
            <a:avLst/>
          </a:prstGeom>
          <a:noFill/>
          <a:ln w="38100">
            <a:solidFill>
              <a:schemeClr val="bg1"/>
            </a:solidFill>
            <a:round/>
            <a:headEnd/>
            <a:tailEnd type="oval" w="med" len="med"/>
          </a:ln>
        </p:spPr>
        <p:txBody>
          <a:bodyPr/>
          <a:lstStyle/>
          <a:p>
            <a:endParaRPr lang="en-GB"/>
          </a:p>
        </p:txBody>
      </p:sp>
      <p:sp>
        <p:nvSpPr>
          <p:cNvPr id="32776" name="Text Box 10"/>
          <p:cNvSpPr txBox="1">
            <a:spLocks noChangeArrowheads="1"/>
          </p:cNvSpPr>
          <p:nvPr/>
        </p:nvSpPr>
        <p:spPr bwMode="auto">
          <a:xfrm>
            <a:off x="3409245" y="5194300"/>
            <a:ext cx="655949" cy="338554"/>
          </a:xfrm>
          <a:prstGeom prst="rect">
            <a:avLst/>
          </a:prstGeom>
          <a:noFill/>
          <a:ln w="9525" algn="ctr">
            <a:noFill/>
            <a:miter lim="800000"/>
            <a:headEnd/>
            <a:tailEnd/>
          </a:ln>
        </p:spPr>
        <p:txBody>
          <a:bodyPr wrap="none">
            <a:spAutoFit/>
          </a:bodyPr>
          <a:lstStyle/>
          <a:p>
            <a:pPr>
              <a:lnSpc>
                <a:spcPct val="80000"/>
              </a:lnSpc>
              <a:spcBef>
                <a:spcPct val="50000"/>
              </a:spcBef>
            </a:pPr>
            <a:r>
              <a:rPr lang="en-GB" sz="2000" b="0">
                <a:latin typeface="Arial Unicode MS" pitchFamily="34" charset="-128"/>
              </a:rPr>
              <a:t>LVF</a:t>
            </a:r>
            <a:endParaRPr lang="en-US" sz="2000" b="0">
              <a:latin typeface="Arial Unicode MS" pitchFamily="34" charset="-128"/>
            </a:endParaRPr>
          </a:p>
        </p:txBody>
      </p:sp>
      <p:sp>
        <p:nvSpPr>
          <p:cNvPr id="32777" name="Text Box 11"/>
          <p:cNvSpPr txBox="1">
            <a:spLocks noChangeArrowheads="1"/>
          </p:cNvSpPr>
          <p:nvPr/>
        </p:nvSpPr>
        <p:spPr bwMode="auto">
          <a:xfrm>
            <a:off x="5199945" y="5194300"/>
            <a:ext cx="699230" cy="338554"/>
          </a:xfrm>
          <a:prstGeom prst="rect">
            <a:avLst/>
          </a:prstGeom>
          <a:noFill/>
          <a:ln w="9525" algn="ctr">
            <a:noFill/>
            <a:miter lim="800000"/>
            <a:headEnd/>
            <a:tailEnd/>
          </a:ln>
        </p:spPr>
        <p:txBody>
          <a:bodyPr wrap="none">
            <a:spAutoFit/>
          </a:bodyPr>
          <a:lstStyle/>
          <a:p>
            <a:pPr>
              <a:lnSpc>
                <a:spcPct val="80000"/>
              </a:lnSpc>
              <a:spcBef>
                <a:spcPct val="50000"/>
              </a:spcBef>
            </a:pPr>
            <a:r>
              <a:rPr lang="en-GB" sz="2000" b="0">
                <a:latin typeface="Arial Unicode MS" pitchFamily="34" charset="-128"/>
              </a:rPr>
              <a:t>RVF</a:t>
            </a:r>
            <a:endParaRPr lang="en-US" sz="2000" b="0">
              <a:latin typeface="Arial Unicode MS" pitchFamily="34" charset="-128"/>
            </a:endParaRPr>
          </a:p>
        </p:txBody>
      </p:sp>
      <p:sp>
        <p:nvSpPr>
          <p:cNvPr id="32778" name="Line 12"/>
          <p:cNvSpPr>
            <a:spLocks noChangeShapeType="1"/>
          </p:cNvSpPr>
          <p:nvPr/>
        </p:nvSpPr>
        <p:spPr bwMode="auto">
          <a:xfrm flipV="1">
            <a:off x="3756378" y="4543425"/>
            <a:ext cx="1344789" cy="647700"/>
          </a:xfrm>
          <a:prstGeom prst="line">
            <a:avLst/>
          </a:prstGeom>
          <a:noFill/>
          <a:ln w="38100">
            <a:solidFill>
              <a:srgbClr val="FFFF00"/>
            </a:solidFill>
            <a:prstDash val="sysDot"/>
            <a:round/>
            <a:headEnd/>
            <a:tailEnd type="triangle" w="med" len="med"/>
          </a:ln>
        </p:spPr>
        <p:txBody>
          <a:bodyPr/>
          <a:lstStyle/>
          <a:p>
            <a:endParaRPr lang="en-GB"/>
          </a:p>
        </p:txBody>
      </p:sp>
      <p:sp>
        <p:nvSpPr>
          <p:cNvPr id="32779" name="Line 13"/>
          <p:cNvSpPr>
            <a:spLocks noChangeShapeType="1"/>
          </p:cNvSpPr>
          <p:nvPr/>
        </p:nvSpPr>
        <p:spPr bwMode="auto">
          <a:xfrm flipH="1" flipV="1">
            <a:off x="4140200" y="4543425"/>
            <a:ext cx="1344789" cy="647700"/>
          </a:xfrm>
          <a:prstGeom prst="line">
            <a:avLst/>
          </a:prstGeom>
          <a:noFill/>
          <a:ln w="38100">
            <a:solidFill>
              <a:srgbClr val="FFFF00"/>
            </a:solidFill>
            <a:prstDash val="sysDot"/>
            <a:round/>
            <a:headEnd/>
            <a:tailEnd type="triangle" w="med" len="med"/>
          </a:ln>
        </p:spPr>
        <p:txBody>
          <a:bodyPr/>
          <a:lstStyle/>
          <a:p>
            <a:endParaRPr lang="en-GB"/>
          </a:p>
        </p:txBody>
      </p:sp>
      <p:sp>
        <p:nvSpPr>
          <p:cNvPr id="32780" name="Line 14"/>
          <p:cNvSpPr>
            <a:spLocks noChangeShapeType="1"/>
          </p:cNvSpPr>
          <p:nvPr/>
        </p:nvSpPr>
        <p:spPr bwMode="auto">
          <a:xfrm flipV="1">
            <a:off x="4603044" y="3751263"/>
            <a:ext cx="0" cy="360362"/>
          </a:xfrm>
          <a:prstGeom prst="line">
            <a:avLst/>
          </a:prstGeom>
          <a:noFill/>
          <a:ln w="38100">
            <a:solidFill>
              <a:schemeClr val="bg1"/>
            </a:solidFill>
            <a:round/>
            <a:headEnd/>
            <a:tailEnd type="oval" w="med" len="med"/>
          </a:ln>
        </p:spPr>
        <p:txBody>
          <a:bodyPr/>
          <a:lstStyle/>
          <a:p>
            <a:endParaRPr lang="en-GB"/>
          </a:p>
        </p:txBody>
      </p:sp>
      <p:sp>
        <p:nvSpPr>
          <p:cNvPr id="32781" name="Text Box 15"/>
          <p:cNvSpPr txBox="1">
            <a:spLocks noChangeArrowheads="1"/>
          </p:cNvSpPr>
          <p:nvPr/>
        </p:nvSpPr>
        <p:spPr bwMode="auto">
          <a:xfrm>
            <a:off x="4205111" y="2697163"/>
            <a:ext cx="341760" cy="338554"/>
          </a:xfrm>
          <a:prstGeom prst="rect">
            <a:avLst/>
          </a:prstGeom>
          <a:noFill/>
          <a:ln w="9525" algn="ctr">
            <a:noFill/>
            <a:miter lim="800000"/>
            <a:headEnd/>
            <a:tailEnd/>
          </a:ln>
        </p:spPr>
        <p:txBody>
          <a:bodyPr wrap="none">
            <a:spAutoFit/>
          </a:bodyPr>
          <a:lstStyle/>
          <a:p>
            <a:pPr>
              <a:lnSpc>
                <a:spcPct val="80000"/>
              </a:lnSpc>
              <a:spcBef>
                <a:spcPct val="50000"/>
              </a:spcBef>
            </a:pPr>
            <a:r>
              <a:rPr lang="en-GB" sz="2000" b="0">
                <a:solidFill>
                  <a:schemeClr val="bg1"/>
                </a:solidFill>
                <a:latin typeface="Arial Unicode MS" pitchFamily="34" charset="-128"/>
              </a:rPr>
              <a:t>T</a:t>
            </a:r>
            <a:endParaRPr lang="en-GB" sz="2000" b="0">
              <a:solidFill>
                <a:schemeClr val="bg1"/>
              </a:solidFill>
              <a:latin typeface="Arial Unicode MS" pitchFamily="34" charset="-128"/>
              <a:sym typeface="Symbol" pitchFamily="18" charset="2"/>
            </a:endParaRPr>
          </a:p>
        </p:txBody>
      </p:sp>
      <p:sp>
        <p:nvSpPr>
          <p:cNvPr id="32782" name="Text Box 16"/>
          <p:cNvSpPr txBox="1">
            <a:spLocks noChangeArrowheads="1"/>
          </p:cNvSpPr>
          <p:nvPr/>
        </p:nvSpPr>
        <p:spPr bwMode="auto">
          <a:xfrm>
            <a:off x="4205111" y="4110038"/>
            <a:ext cx="341760" cy="338554"/>
          </a:xfrm>
          <a:prstGeom prst="rect">
            <a:avLst/>
          </a:prstGeom>
          <a:noFill/>
          <a:ln w="9525" algn="ctr">
            <a:noFill/>
            <a:miter lim="800000"/>
            <a:headEnd/>
            <a:tailEnd/>
          </a:ln>
        </p:spPr>
        <p:txBody>
          <a:bodyPr wrap="none">
            <a:spAutoFit/>
          </a:bodyPr>
          <a:lstStyle/>
          <a:p>
            <a:pPr>
              <a:lnSpc>
                <a:spcPct val="80000"/>
              </a:lnSpc>
              <a:spcBef>
                <a:spcPct val="50000"/>
              </a:spcBef>
            </a:pPr>
            <a:r>
              <a:rPr lang="en-GB" sz="2000" b="0">
                <a:solidFill>
                  <a:schemeClr val="bg1"/>
                </a:solidFill>
                <a:latin typeface="Arial Unicode MS" pitchFamily="34" charset="-128"/>
              </a:rPr>
              <a:t>T</a:t>
            </a:r>
            <a:endParaRPr lang="en-GB" sz="2000" b="0">
              <a:solidFill>
                <a:schemeClr val="bg1"/>
              </a:solidFill>
              <a:latin typeface="Arial Unicode MS" pitchFamily="34" charset="-128"/>
              <a:sym typeface="Symbol" pitchFamily="18" charset="2"/>
            </a:endParaRPr>
          </a:p>
        </p:txBody>
      </p:sp>
      <p:sp>
        <p:nvSpPr>
          <p:cNvPr id="32783" name="Text Box 24"/>
          <p:cNvSpPr txBox="1">
            <a:spLocks noChangeArrowheads="1"/>
          </p:cNvSpPr>
          <p:nvPr/>
        </p:nvSpPr>
        <p:spPr bwMode="auto">
          <a:xfrm>
            <a:off x="4076700" y="3695701"/>
            <a:ext cx="453970" cy="535531"/>
          </a:xfrm>
          <a:prstGeom prst="rect">
            <a:avLst/>
          </a:prstGeom>
          <a:noFill/>
          <a:ln w="9525" algn="ctr">
            <a:noFill/>
            <a:miter lim="800000"/>
            <a:headEnd/>
            <a:tailEnd/>
          </a:ln>
        </p:spPr>
        <p:txBody>
          <a:bodyPr wrap="none">
            <a:spAutoFit/>
          </a:bodyPr>
          <a:lstStyle/>
          <a:p>
            <a:pPr>
              <a:lnSpc>
                <a:spcPct val="80000"/>
              </a:lnSpc>
              <a:spcBef>
                <a:spcPct val="50000"/>
              </a:spcBef>
            </a:pPr>
            <a:r>
              <a:rPr lang="en-GB" sz="3600">
                <a:solidFill>
                  <a:schemeClr val="bg1"/>
                </a:solidFill>
                <a:latin typeface="Arial Unicode MS" pitchFamily="34" charset="-128"/>
              </a:rPr>
              <a:t>+</a:t>
            </a:r>
            <a:endParaRPr lang="en-US" sz="3600">
              <a:solidFill>
                <a:schemeClr val="bg1"/>
              </a:solidFill>
              <a:latin typeface="Arial Unicode MS" pitchFamily="34" charset="-128"/>
            </a:endParaRPr>
          </a:p>
        </p:txBody>
      </p:sp>
      <p:sp>
        <p:nvSpPr>
          <p:cNvPr id="32784" name="Text Box 36"/>
          <p:cNvSpPr txBox="1">
            <a:spLocks noChangeArrowheads="1"/>
          </p:cNvSpPr>
          <p:nvPr/>
        </p:nvSpPr>
        <p:spPr bwMode="auto">
          <a:xfrm>
            <a:off x="2746023" y="5688014"/>
            <a:ext cx="4203700" cy="847725"/>
          </a:xfrm>
          <a:prstGeom prst="rect">
            <a:avLst/>
          </a:prstGeom>
          <a:noFill/>
          <a:ln w="9525" algn="ctr">
            <a:noFill/>
            <a:miter lim="800000"/>
            <a:headEnd/>
            <a:tailEnd/>
          </a:ln>
        </p:spPr>
        <p:txBody>
          <a:bodyPr>
            <a:spAutoFit/>
          </a:bodyPr>
          <a:lstStyle/>
          <a:p>
            <a:pPr>
              <a:lnSpc>
                <a:spcPct val="80000"/>
              </a:lnSpc>
              <a:spcBef>
                <a:spcPct val="50000"/>
              </a:spcBef>
            </a:pPr>
            <a:r>
              <a:rPr lang="en-GB" sz="1800">
                <a:latin typeface="Arial Unicode MS" pitchFamily="34" charset="-128"/>
              </a:rPr>
              <a:t>Predictions:</a:t>
            </a:r>
          </a:p>
          <a:p>
            <a:pPr>
              <a:lnSpc>
                <a:spcPct val="80000"/>
              </a:lnSpc>
              <a:spcBef>
                <a:spcPct val="30000"/>
              </a:spcBef>
            </a:pPr>
            <a:r>
              <a:rPr lang="en-GB" sz="1600" b="0">
                <a:latin typeface="Arial Unicode MS" pitchFamily="34" charset="-128"/>
              </a:rPr>
              <a:t>modulation by task conditional on visual field</a:t>
            </a:r>
          </a:p>
          <a:p>
            <a:pPr>
              <a:lnSpc>
                <a:spcPct val="80000"/>
              </a:lnSpc>
              <a:spcBef>
                <a:spcPct val="30000"/>
              </a:spcBef>
            </a:pPr>
            <a:r>
              <a:rPr lang="en-GB" sz="1600" b="0">
                <a:latin typeface="Arial Unicode MS" pitchFamily="34" charset="-128"/>
              </a:rPr>
              <a:t>asymmetric connection strengths</a:t>
            </a:r>
            <a:endParaRPr lang="en-US" sz="1600" b="0">
              <a:latin typeface="Arial Unicode MS" pitchFamily="34" charset="-128"/>
            </a:endParaRPr>
          </a:p>
        </p:txBody>
      </p:sp>
      <p:sp>
        <p:nvSpPr>
          <p:cNvPr id="32785" name="Text Box 39"/>
          <p:cNvSpPr txBox="1">
            <a:spLocks noChangeArrowheads="1"/>
          </p:cNvSpPr>
          <p:nvPr/>
        </p:nvSpPr>
        <p:spPr bwMode="auto">
          <a:xfrm>
            <a:off x="4687711" y="3009901"/>
            <a:ext cx="429926" cy="387798"/>
          </a:xfrm>
          <a:prstGeom prst="rect">
            <a:avLst/>
          </a:prstGeom>
          <a:noFill/>
          <a:ln w="9525" algn="ctr">
            <a:noFill/>
            <a:miter lim="800000"/>
            <a:headEnd/>
            <a:tailEnd/>
          </a:ln>
        </p:spPr>
        <p:txBody>
          <a:bodyPr wrap="none">
            <a:spAutoFit/>
          </a:bodyPr>
          <a:lstStyle/>
          <a:p>
            <a:pPr>
              <a:lnSpc>
                <a:spcPct val="80000"/>
              </a:lnSpc>
              <a:spcBef>
                <a:spcPct val="50000"/>
              </a:spcBef>
            </a:pPr>
            <a:r>
              <a:rPr lang="en-GB" sz="2400">
                <a:solidFill>
                  <a:schemeClr val="bg1"/>
                </a:solidFill>
                <a:latin typeface="Arial Unicode MS" pitchFamily="34" charset="-128"/>
                <a:sym typeface="Symbol" pitchFamily="18" charset="2"/>
              </a:rPr>
              <a:t></a:t>
            </a:r>
            <a:endParaRPr lang="en-US" sz="2400">
              <a:solidFill>
                <a:schemeClr val="bg1"/>
              </a:solidFill>
              <a:latin typeface="Arial Unicode MS" pitchFamily="34" charset="-128"/>
            </a:endParaRPr>
          </a:p>
        </p:txBody>
      </p:sp>
      <p:sp>
        <p:nvSpPr>
          <p:cNvPr id="32786" name="Rectangle 40"/>
          <p:cNvSpPr>
            <a:spLocks noChangeArrowheads="1"/>
          </p:cNvSpPr>
          <p:nvPr/>
        </p:nvSpPr>
        <p:spPr bwMode="auto">
          <a:xfrm>
            <a:off x="4323645" y="4110038"/>
            <a:ext cx="723275" cy="338554"/>
          </a:xfrm>
          <a:prstGeom prst="rect">
            <a:avLst/>
          </a:prstGeom>
          <a:noFill/>
          <a:ln w="9525" algn="ctr">
            <a:noFill/>
            <a:miter lim="800000"/>
            <a:headEnd/>
            <a:tailEnd/>
          </a:ln>
        </p:spPr>
        <p:txBody>
          <a:bodyPr wrap="none">
            <a:spAutoFit/>
          </a:bodyPr>
          <a:lstStyle/>
          <a:p>
            <a:pPr>
              <a:lnSpc>
                <a:spcPct val="80000"/>
              </a:lnSpc>
              <a:spcBef>
                <a:spcPct val="50000"/>
              </a:spcBef>
            </a:pPr>
            <a:r>
              <a:rPr lang="en-GB" sz="2000" b="0">
                <a:solidFill>
                  <a:schemeClr val="bg1"/>
                </a:solidFill>
                <a:latin typeface="Arial Unicode MS" pitchFamily="34" charset="-128"/>
                <a:sym typeface="Symbol" pitchFamily="18" charset="2"/>
              </a:rPr>
              <a:t>|LVF</a:t>
            </a:r>
            <a:endParaRPr lang="en-US" sz="2000" b="0">
              <a:solidFill>
                <a:schemeClr val="bg1"/>
              </a:solidFill>
              <a:latin typeface="Arial Unicode MS" pitchFamily="34" charset="-128"/>
              <a:sym typeface="Symbol" pitchFamily="18" charset="2"/>
            </a:endParaRPr>
          </a:p>
        </p:txBody>
      </p:sp>
      <p:sp>
        <p:nvSpPr>
          <p:cNvPr id="32787" name="Rectangle 41"/>
          <p:cNvSpPr>
            <a:spLocks noChangeArrowheads="1"/>
          </p:cNvSpPr>
          <p:nvPr/>
        </p:nvSpPr>
        <p:spPr bwMode="auto">
          <a:xfrm>
            <a:off x="4333523" y="2690813"/>
            <a:ext cx="766557" cy="338554"/>
          </a:xfrm>
          <a:prstGeom prst="rect">
            <a:avLst/>
          </a:prstGeom>
          <a:noFill/>
          <a:ln w="9525" algn="ctr">
            <a:noFill/>
            <a:miter lim="800000"/>
            <a:headEnd/>
            <a:tailEnd/>
          </a:ln>
        </p:spPr>
        <p:txBody>
          <a:bodyPr wrap="none">
            <a:spAutoFit/>
          </a:bodyPr>
          <a:lstStyle/>
          <a:p>
            <a:pPr>
              <a:lnSpc>
                <a:spcPct val="80000"/>
              </a:lnSpc>
              <a:spcBef>
                <a:spcPct val="50000"/>
              </a:spcBef>
            </a:pPr>
            <a:r>
              <a:rPr lang="en-GB" sz="2000" b="0">
                <a:solidFill>
                  <a:schemeClr val="bg1"/>
                </a:solidFill>
                <a:latin typeface="Arial Unicode MS" pitchFamily="34" charset="-128"/>
                <a:sym typeface="Symbol" pitchFamily="18" charset="2"/>
              </a:rPr>
              <a:t>|RVF</a:t>
            </a:r>
            <a:endParaRPr lang="en-US" sz="2000" b="0">
              <a:solidFill>
                <a:schemeClr val="bg1"/>
              </a:solidFill>
              <a:latin typeface="Arial Unicode MS" pitchFamily="34" charset="-128"/>
              <a:sym typeface="Symbol" pitchFamily="18" charset="2"/>
            </a:endParaRPr>
          </a:p>
        </p:txBody>
      </p:sp>
    </p:spTree>
    <p:custDataLst>
      <p:tags r:id="rId1"/>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311401" y="2797175"/>
            <a:ext cx="677333" cy="719138"/>
            <a:chOff x="826" y="3119"/>
            <a:chExt cx="480" cy="453"/>
          </a:xfrm>
        </p:grpSpPr>
        <p:sp>
          <p:nvSpPr>
            <p:cNvPr id="33863" name="Oval 3"/>
            <p:cNvSpPr>
              <a:spLocks noChangeAspect="1" noChangeArrowheads="1"/>
            </p:cNvSpPr>
            <p:nvPr/>
          </p:nvSpPr>
          <p:spPr bwMode="auto">
            <a:xfrm>
              <a:off x="841" y="3119"/>
              <a:ext cx="453" cy="453"/>
            </a:xfrm>
            <a:prstGeom prst="ellipse">
              <a:avLst/>
            </a:prstGeom>
            <a:gradFill rotWithShape="1">
              <a:gsLst>
                <a:gs pos="0">
                  <a:srgbClr val="FFFFFF"/>
                </a:gs>
                <a:gs pos="100000">
                  <a:srgbClr val="B2B2B2"/>
                </a:gs>
              </a:gsLst>
              <a:path path="shape">
                <a:fillToRect l="50000" t="50000" r="50000" b="50000"/>
              </a:path>
            </a:gradFill>
            <a:ln w="12700">
              <a:noFill/>
              <a:round/>
              <a:headEnd/>
              <a:tailEnd/>
            </a:ln>
          </p:spPr>
          <p:txBody>
            <a:bodyPr wrap="none" anchor="ctr"/>
            <a:lstStyle/>
            <a:p>
              <a:endParaRPr lang="en-US"/>
            </a:p>
          </p:txBody>
        </p:sp>
        <p:sp>
          <p:nvSpPr>
            <p:cNvPr id="33864" name="Text Box 4"/>
            <p:cNvSpPr txBox="1">
              <a:spLocks noChangeArrowheads="1"/>
            </p:cNvSpPr>
            <p:nvPr/>
          </p:nvSpPr>
          <p:spPr bwMode="auto">
            <a:xfrm>
              <a:off x="826" y="3158"/>
              <a:ext cx="480" cy="368"/>
            </a:xfrm>
            <a:prstGeom prst="rect">
              <a:avLst/>
            </a:prstGeom>
            <a:noFill/>
            <a:ln w="9525">
              <a:noFill/>
              <a:miter lim="800000"/>
              <a:headEnd/>
              <a:tailEnd/>
            </a:ln>
          </p:spPr>
          <p:txBody>
            <a:bodyPr wrap="none">
              <a:spAutoFit/>
            </a:bodyPr>
            <a:lstStyle/>
            <a:p>
              <a:pPr algn="ctr" eaLnBrk="0" hangingPunct="0"/>
              <a:r>
                <a:rPr lang="de-DE" sz="1600">
                  <a:solidFill>
                    <a:srgbClr val="000000"/>
                  </a:solidFill>
                  <a:latin typeface="Arial Unicode MS" pitchFamily="34" charset="-128"/>
                </a:rPr>
                <a:t>MOG</a:t>
              </a:r>
            </a:p>
            <a:p>
              <a:pPr algn="ctr" eaLnBrk="0" hangingPunct="0"/>
              <a:r>
                <a:rPr lang="de-DE" sz="1600">
                  <a:solidFill>
                    <a:srgbClr val="000000"/>
                  </a:solidFill>
                  <a:latin typeface="Arial Unicode MS" pitchFamily="34" charset="-128"/>
                </a:rPr>
                <a:t>left</a:t>
              </a:r>
            </a:p>
          </p:txBody>
        </p:sp>
      </p:grpSp>
      <p:cxnSp>
        <p:nvCxnSpPr>
          <p:cNvPr id="33795" name="AutoShape 5"/>
          <p:cNvCxnSpPr>
            <a:cxnSpLocks noChangeShapeType="1"/>
            <a:stCxn id="33863" idx="3"/>
            <a:endCxn id="33861" idx="3"/>
          </p:cNvCxnSpPr>
          <p:nvPr/>
        </p:nvCxnSpPr>
        <p:spPr bwMode="auto">
          <a:xfrm>
            <a:off x="2425700" y="3411538"/>
            <a:ext cx="1253067" cy="1439862"/>
          </a:xfrm>
          <a:prstGeom prst="straightConnector1">
            <a:avLst/>
          </a:prstGeom>
          <a:noFill/>
          <a:ln w="38100">
            <a:solidFill>
              <a:schemeClr val="tx1"/>
            </a:solidFill>
            <a:round/>
            <a:headEnd type="triangle" w="med" len="med"/>
            <a:tailEnd/>
          </a:ln>
        </p:spPr>
      </p:cxnSp>
      <p:cxnSp>
        <p:nvCxnSpPr>
          <p:cNvPr id="33796" name="AutoShape 6"/>
          <p:cNvCxnSpPr>
            <a:cxnSpLocks noChangeShapeType="1"/>
            <a:stCxn id="33861" idx="1"/>
            <a:endCxn id="33863" idx="5"/>
          </p:cNvCxnSpPr>
          <p:nvPr/>
        </p:nvCxnSpPr>
        <p:spPr bwMode="auto">
          <a:xfrm flipH="1" flipV="1">
            <a:off x="2878667" y="3411539"/>
            <a:ext cx="800100" cy="930275"/>
          </a:xfrm>
          <a:prstGeom prst="straightConnector1">
            <a:avLst/>
          </a:prstGeom>
          <a:noFill/>
          <a:ln w="38100">
            <a:solidFill>
              <a:schemeClr val="tx1"/>
            </a:solidFill>
            <a:round/>
            <a:headEnd type="triangle" w="med" len="med"/>
            <a:tailEnd/>
          </a:ln>
        </p:spPr>
      </p:cxnSp>
      <p:sp>
        <p:nvSpPr>
          <p:cNvPr id="33797" name="Oval 7"/>
          <p:cNvSpPr>
            <a:spLocks noChangeArrowheads="1"/>
          </p:cNvSpPr>
          <p:nvPr/>
        </p:nvSpPr>
        <p:spPr bwMode="auto">
          <a:xfrm>
            <a:off x="4557890" y="3089951"/>
            <a:ext cx="259766" cy="519351"/>
          </a:xfrm>
          <a:prstGeom prst="ellipse">
            <a:avLst/>
          </a:prstGeom>
          <a:noFill/>
          <a:ln w="3175" algn="ctr">
            <a:noFill/>
            <a:round/>
            <a:headEnd/>
            <a:tailEnd/>
          </a:ln>
        </p:spPr>
        <p:txBody>
          <a:bodyPr wrap="none" anchor="ctr">
            <a:spAutoFit/>
          </a:bodyPr>
          <a:lstStyle/>
          <a:p>
            <a:endParaRPr lang="en-US"/>
          </a:p>
        </p:txBody>
      </p:sp>
      <p:sp>
        <p:nvSpPr>
          <p:cNvPr id="33798" name="Oval 8"/>
          <p:cNvSpPr>
            <a:spLocks noChangeArrowheads="1"/>
          </p:cNvSpPr>
          <p:nvPr/>
        </p:nvSpPr>
        <p:spPr bwMode="auto">
          <a:xfrm>
            <a:off x="4673600" y="4523463"/>
            <a:ext cx="259766" cy="519351"/>
          </a:xfrm>
          <a:prstGeom prst="ellipse">
            <a:avLst/>
          </a:prstGeom>
          <a:noFill/>
          <a:ln w="3175" algn="ctr">
            <a:noFill/>
            <a:round/>
            <a:headEnd/>
            <a:tailEnd/>
          </a:ln>
        </p:spPr>
        <p:txBody>
          <a:bodyPr wrap="none" anchor="ctr">
            <a:spAutoFit/>
          </a:bodyPr>
          <a:lstStyle/>
          <a:p>
            <a:endParaRPr lang="en-US"/>
          </a:p>
        </p:txBody>
      </p:sp>
      <p:cxnSp>
        <p:nvCxnSpPr>
          <p:cNvPr id="33799" name="AutoShape 9"/>
          <p:cNvCxnSpPr>
            <a:cxnSpLocks noChangeShapeType="1"/>
            <a:stCxn id="33861" idx="4"/>
            <a:endCxn id="33805" idx="0"/>
          </p:cNvCxnSpPr>
          <p:nvPr/>
        </p:nvCxnSpPr>
        <p:spPr bwMode="auto">
          <a:xfrm rot="5400000">
            <a:off x="3461406" y="5001279"/>
            <a:ext cx="488949" cy="398742"/>
          </a:xfrm>
          <a:prstGeom prst="straightConnector1">
            <a:avLst/>
          </a:prstGeom>
          <a:noFill/>
          <a:ln w="38100">
            <a:solidFill>
              <a:schemeClr val="tx1"/>
            </a:solidFill>
            <a:round/>
            <a:headEnd type="triangle" w="med" len="med"/>
            <a:tailEnd/>
          </a:ln>
        </p:spPr>
      </p:cxnSp>
      <p:cxnSp>
        <p:nvCxnSpPr>
          <p:cNvPr id="33800" name="AutoShape 10"/>
          <p:cNvCxnSpPr>
            <a:cxnSpLocks noChangeShapeType="1"/>
            <a:stCxn id="33855" idx="3"/>
            <a:endCxn id="33861" idx="1"/>
          </p:cNvCxnSpPr>
          <p:nvPr/>
        </p:nvCxnSpPr>
        <p:spPr bwMode="auto">
          <a:xfrm>
            <a:off x="3677355" y="3411539"/>
            <a:ext cx="1412" cy="930275"/>
          </a:xfrm>
          <a:prstGeom prst="straightConnector1">
            <a:avLst/>
          </a:prstGeom>
          <a:noFill/>
          <a:ln w="38100">
            <a:solidFill>
              <a:schemeClr val="tx1"/>
            </a:solidFill>
            <a:round/>
            <a:headEnd type="triangle" w="med" len="med"/>
            <a:tailEnd/>
          </a:ln>
        </p:spPr>
      </p:cxnSp>
      <p:cxnSp>
        <p:nvCxnSpPr>
          <p:cNvPr id="33801" name="AutoShape 11"/>
          <p:cNvCxnSpPr>
            <a:cxnSpLocks noChangeShapeType="1"/>
            <a:stCxn id="33859" idx="4"/>
            <a:endCxn id="33806" idx="0"/>
          </p:cNvCxnSpPr>
          <p:nvPr/>
        </p:nvCxnSpPr>
        <p:spPr bwMode="auto">
          <a:xfrm rot="16200000" flipH="1">
            <a:off x="5162235" y="4981362"/>
            <a:ext cx="487362" cy="440164"/>
          </a:xfrm>
          <a:prstGeom prst="straightConnector1">
            <a:avLst/>
          </a:prstGeom>
          <a:noFill/>
          <a:ln w="38100">
            <a:solidFill>
              <a:schemeClr val="tx1"/>
            </a:solidFill>
            <a:round/>
            <a:headEnd type="triangle" w="med" len="med"/>
            <a:tailEnd/>
          </a:ln>
        </p:spPr>
      </p:cxnSp>
      <p:grpSp>
        <p:nvGrpSpPr>
          <p:cNvPr id="3" name="Group 12"/>
          <p:cNvGrpSpPr>
            <a:grpSpLocks/>
          </p:cNvGrpSpPr>
          <p:nvPr/>
        </p:nvGrpSpPr>
        <p:grpSpPr bwMode="auto">
          <a:xfrm>
            <a:off x="3585634" y="4237039"/>
            <a:ext cx="639233" cy="719137"/>
            <a:chOff x="409" y="3119"/>
            <a:chExt cx="453" cy="453"/>
          </a:xfrm>
        </p:grpSpPr>
        <p:sp>
          <p:nvSpPr>
            <p:cNvPr id="33861" name="Oval 13"/>
            <p:cNvSpPr>
              <a:spLocks noChangeAspect="1" noChangeArrowheads="1"/>
            </p:cNvSpPr>
            <p:nvPr/>
          </p:nvSpPr>
          <p:spPr bwMode="auto">
            <a:xfrm>
              <a:off x="409" y="3119"/>
              <a:ext cx="453" cy="453"/>
            </a:xfrm>
            <a:prstGeom prst="ellipse">
              <a:avLst/>
            </a:prstGeom>
            <a:gradFill rotWithShape="1">
              <a:gsLst>
                <a:gs pos="0">
                  <a:srgbClr val="FFFFFF"/>
                </a:gs>
                <a:gs pos="100000">
                  <a:srgbClr val="B2B2B2"/>
                </a:gs>
              </a:gsLst>
              <a:path path="shape">
                <a:fillToRect l="50000" t="50000" r="50000" b="50000"/>
              </a:path>
            </a:gradFill>
            <a:ln w="12700">
              <a:noFill/>
              <a:round/>
              <a:headEnd/>
              <a:tailEnd/>
            </a:ln>
          </p:spPr>
          <p:txBody>
            <a:bodyPr wrap="none" anchor="ctr"/>
            <a:lstStyle/>
            <a:p>
              <a:endParaRPr lang="en-US"/>
            </a:p>
          </p:txBody>
        </p:sp>
        <p:sp>
          <p:nvSpPr>
            <p:cNvPr id="33862" name="Text Box 14"/>
            <p:cNvSpPr txBox="1">
              <a:spLocks noChangeArrowheads="1"/>
            </p:cNvSpPr>
            <p:nvPr/>
          </p:nvSpPr>
          <p:spPr bwMode="auto">
            <a:xfrm>
              <a:off x="475" y="3158"/>
              <a:ext cx="326" cy="368"/>
            </a:xfrm>
            <a:prstGeom prst="rect">
              <a:avLst/>
            </a:prstGeom>
            <a:noFill/>
            <a:ln w="9525">
              <a:noFill/>
              <a:miter lim="800000"/>
              <a:headEnd/>
              <a:tailEnd/>
            </a:ln>
          </p:spPr>
          <p:txBody>
            <a:bodyPr wrap="none">
              <a:spAutoFit/>
            </a:bodyPr>
            <a:lstStyle/>
            <a:p>
              <a:pPr algn="ctr" eaLnBrk="0" hangingPunct="0"/>
              <a:r>
                <a:rPr lang="de-DE" sz="1600">
                  <a:solidFill>
                    <a:srgbClr val="000000"/>
                  </a:solidFill>
                  <a:latin typeface="Arial Unicode MS" pitchFamily="34" charset="-128"/>
                </a:rPr>
                <a:t>LG</a:t>
              </a:r>
            </a:p>
            <a:p>
              <a:pPr algn="ctr" eaLnBrk="0" hangingPunct="0"/>
              <a:r>
                <a:rPr lang="de-DE" sz="1600">
                  <a:solidFill>
                    <a:srgbClr val="000000"/>
                  </a:solidFill>
                  <a:latin typeface="Arial Unicode MS" pitchFamily="34" charset="-128"/>
                </a:rPr>
                <a:t>left</a:t>
              </a:r>
            </a:p>
          </p:txBody>
        </p:sp>
      </p:grpSp>
      <p:grpSp>
        <p:nvGrpSpPr>
          <p:cNvPr id="4" name="Group 15"/>
          <p:cNvGrpSpPr>
            <a:grpSpLocks/>
          </p:cNvGrpSpPr>
          <p:nvPr/>
        </p:nvGrpSpPr>
        <p:grpSpPr bwMode="auto">
          <a:xfrm>
            <a:off x="4865512" y="4238625"/>
            <a:ext cx="640644" cy="719138"/>
            <a:chOff x="841" y="3119"/>
            <a:chExt cx="453" cy="453"/>
          </a:xfrm>
        </p:grpSpPr>
        <p:sp>
          <p:nvSpPr>
            <p:cNvPr id="33859" name="Oval 16"/>
            <p:cNvSpPr>
              <a:spLocks noChangeAspect="1" noChangeArrowheads="1"/>
            </p:cNvSpPr>
            <p:nvPr/>
          </p:nvSpPr>
          <p:spPr bwMode="auto">
            <a:xfrm>
              <a:off x="841" y="3119"/>
              <a:ext cx="453" cy="453"/>
            </a:xfrm>
            <a:prstGeom prst="ellipse">
              <a:avLst/>
            </a:prstGeom>
            <a:gradFill rotWithShape="1">
              <a:gsLst>
                <a:gs pos="0">
                  <a:srgbClr val="FFFFFF"/>
                </a:gs>
                <a:gs pos="100000">
                  <a:srgbClr val="B2B2B2"/>
                </a:gs>
              </a:gsLst>
              <a:path path="shape">
                <a:fillToRect l="50000" t="50000" r="50000" b="50000"/>
              </a:path>
            </a:gradFill>
            <a:ln w="12700">
              <a:noFill/>
              <a:round/>
              <a:headEnd/>
              <a:tailEnd/>
            </a:ln>
          </p:spPr>
          <p:txBody>
            <a:bodyPr wrap="none" anchor="ctr"/>
            <a:lstStyle/>
            <a:p>
              <a:endParaRPr lang="en-US"/>
            </a:p>
          </p:txBody>
        </p:sp>
        <p:sp>
          <p:nvSpPr>
            <p:cNvPr id="33860" name="Text Box 17"/>
            <p:cNvSpPr txBox="1">
              <a:spLocks noChangeArrowheads="1"/>
            </p:cNvSpPr>
            <p:nvPr/>
          </p:nvSpPr>
          <p:spPr bwMode="auto">
            <a:xfrm>
              <a:off x="858" y="3158"/>
              <a:ext cx="414" cy="368"/>
            </a:xfrm>
            <a:prstGeom prst="rect">
              <a:avLst/>
            </a:prstGeom>
            <a:noFill/>
            <a:ln w="9525">
              <a:noFill/>
              <a:miter lim="800000"/>
              <a:headEnd/>
              <a:tailEnd/>
            </a:ln>
          </p:spPr>
          <p:txBody>
            <a:bodyPr wrap="none">
              <a:spAutoFit/>
            </a:bodyPr>
            <a:lstStyle/>
            <a:p>
              <a:pPr algn="ctr" eaLnBrk="0" hangingPunct="0"/>
              <a:r>
                <a:rPr lang="de-DE" sz="1600">
                  <a:solidFill>
                    <a:srgbClr val="000000"/>
                  </a:solidFill>
                  <a:latin typeface="Arial Unicode MS" pitchFamily="34" charset="-128"/>
                </a:rPr>
                <a:t>LG</a:t>
              </a:r>
            </a:p>
            <a:p>
              <a:pPr algn="ctr" eaLnBrk="0" hangingPunct="0"/>
              <a:r>
                <a:rPr lang="de-DE" sz="1600">
                  <a:solidFill>
                    <a:srgbClr val="000000"/>
                  </a:solidFill>
                  <a:latin typeface="Arial Unicode MS" pitchFamily="34" charset="-128"/>
                </a:rPr>
                <a:t>right</a:t>
              </a:r>
            </a:p>
          </p:txBody>
        </p:sp>
      </p:grpSp>
      <p:cxnSp>
        <p:nvCxnSpPr>
          <p:cNvPr id="33804" name="AutoShape 18"/>
          <p:cNvCxnSpPr>
            <a:cxnSpLocks noChangeShapeType="1"/>
            <a:stCxn id="33861" idx="5"/>
            <a:endCxn id="33859" idx="3"/>
          </p:cNvCxnSpPr>
          <p:nvPr/>
        </p:nvCxnSpPr>
        <p:spPr bwMode="auto">
          <a:xfrm>
            <a:off x="4131734" y="4851400"/>
            <a:ext cx="826911" cy="1588"/>
          </a:xfrm>
          <a:prstGeom prst="straightConnector1">
            <a:avLst/>
          </a:prstGeom>
          <a:noFill/>
          <a:ln w="38100">
            <a:solidFill>
              <a:schemeClr val="tx1"/>
            </a:solidFill>
            <a:round/>
            <a:headEnd/>
            <a:tailEnd type="triangle" w="med" len="med"/>
          </a:ln>
        </p:spPr>
      </p:cxnSp>
      <p:sp>
        <p:nvSpPr>
          <p:cNvPr id="33805" name="Text Box 19"/>
          <p:cNvSpPr txBox="1">
            <a:spLocks noChangeArrowheads="1"/>
          </p:cNvSpPr>
          <p:nvPr/>
        </p:nvSpPr>
        <p:spPr bwMode="auto">
          <a:xfrm>
            <a:off x="3196167" y="5445125"/>
            <a:ext cx="620683" cy="556785"/>
          </a:xfrm>
          <a:prstGeom prst="rect">
            <a:avLst/>
          </a:prstGeom>
          <a:noFill/>
          <a:ln w="9525">
            <a:noFill/>
            <a:miter lim="800000"/>
            <a:headEnd/>
            <a:tailEnd/>
          </a:ln>
        </p:spPr>
        <p:txBody>
          <a:bodyPr wrap="none" tIns="18000">
            <a:spAutoFit/>
          </a:bodyPr>
          <a:lstStyle/>
          <a:p>
            <a:r>
              <a:rPr lang="de-DE" sz="1600">
                <a:latin typeface="Arial Unicode MS" pitchFamily="34" charset="-128"/>
              </a:rPr>
              <a:t>RVF</a:t>
            </a:r>
          </a:p>
          <a:p>
            <a:r>
              <a:rPr lang="de-DE" sz="1600">
                <a:latin typeface="Arial Unicode MS" pitchFamily="34" charset="-128"/>
              </a:rPr>
              <a:t>stim.</a:t>
            </a:r>
          </a:p>
        </p:txBody>
      </p:sp>
      <p:sp>
        <p:nvSpPr>
          <p:cNvPr id="33806" name="Text Box 20"/>
          <p:cNvSpPr txBox="1">
            <a:spLocks noChangeArrowheads="1"/>
          </p:cNvSpPr>
          <p:nvPr/>
        </p:nvSpPr>
        <p:spPr bwMode="auto">
          <a:xfrm>
            <a:off x="5315656" y="5445125"/>
            <a:ext cx="620683" cy="556785"/>
          </a:xfrm>
          <a:prstGeom prst="rect">
            <a:avLst/>
          </a:prstGeom>
          <a:noFill/>
          <a:ln w="9525">
            <a:noFill/>
            <a:miter lim="800000"/>
            <a:headEnd/>
            <a:tailEnd/>
          </a:ln>
        </p:spPr>
        <p:txBody>
          <a:bodyPr wrap="none" tIns="18000">
            <a:spAutoFit/>
          </a:bodyPr>
          <a:lstStyle/>
          <a:p>
            <a:r>
              <a:rPr lang="de-DE" sz="1600">
                <a:latin typeface="Arial Unicode MS" pitchFamily="34" charset="-128"/>
              </a:rPr>
              <a:t>LVF</a:t>
            </a:r>
          </a:p>
          <a:p>
            <a:r>
              <a:rPr lang="de-DE" sz="1600">
                <a:latin typeface="Arial Unicode MS" pitchFamily="34" charset="-128"/>
              </a:rPr>
              <a:t>stim.</a:t>
            </a:r>
          </a:p>
        </p:txBody>
      </p:sp>
      <p:grpSp>
        <p:nvGrpSpPr>
          <p:cNvPr id="5" name="Group 21"/>
          <p:cNvGrpSpPr>
            <a:grpSpLocks/>
          </p:cNvGrpSpPr>
          <p:nvPr/>
        </p:nvGrpSpPr>
        <p:grpSpPr bwMode="auto">
          <a:xfrm>
            <a:off x="4865512" y="2797175"/>
            <a:ext cx="640644" cy="719138"/>
            <a:chOff x="841" y="3119"/>
            <a:chExt cx="453" cy="453"/>
          </a:xfrm>
        </p:grpSpPr>
        <p:sp>
          <p:nvSpPr>
            <p:cNvPr id="33857" name="Oval 22"/>
            <p:cNvSpPr>
              <a:spLocks noChangeAspect="1" noChangeArrowheads="1"/>
            </p:cNvSpPr>
            <p:nvPr/>
          </p:nvSpPr>
          <p:spPr bwMode="auto">
            <a:xfrm>
              <a:off x="841" y="3119"/>
              <a:ext cx="453" cy="453"/>
            </a:xfrm>
            <a:prstGeom prst="ellipse">
              <a:avLst/>
            </a:prstGeom>
            <a:gradFill rotWithShape="1">
              <a:gsLst>
                <a:gs pos="0">
                  <a:srgbClr val="FFFFFF"/>
                </a:gs>
                <a:gs pos="100000">
                  <a:srgbClr val="B2B2B2"/>
                </a:gs>
              </a:gsLst>
              <a:path path="shape">
                <a:fillToRect l="50000" t="50000" r="50000" b="50000"/>
              </a:path>
            </a:gradFill>
            <a:ln w="12700">
              <a:noFill/>
              <a:round/>
              <a:headEnd/>
              <a:tailEnd/>
            </a:ln>
          </p:spPr>
          <p:txBody>
            <a:bodyPr wrap="none" anchor="ctr"/>
            <a:lstStyle/>
            <a:p>
              <a:endParaRPr lang="en-US"/>
            </a:p>
          </p:txBody>
        </p:sp>
        <p:sp>
          <p:nvSpPr>
            <p:cNvPr id="33858" name="Text Box 23"/>
            <p:cNvSpPr txBox="1">
              <a:spLocks noChangeArrowheads="1"/>
            </p:cNvSpPr>
            <p:nvPr/>
          </p:nvSpPr>
          <p:spPr bwMode="auto">
            <a:xfrm>
              <a:off x="857" y="3158"/>
              <a:ext cx="414" cy="368"/>
            </a:xfrm>
            <a:prstGeom prst="rect">
              <a:avLst/>
            </a:prstGeom>
            <a:noFill/>
            <a:ln w="9525">
              <a:noFill/>
              <a:miter lim="800000"/>
              <a:headEnd/>
              <a:tailEnd/>
            </a:ln>
          </p:spPr>
          <p:txBody>
            <a:bodyPr wrap="none">
              <a:spAutoFit/>
            </a:bodyPr>
            <a:lstStyle/>
            <a:p>
              <a:pPr algn="ctr" eaLnBrk="0" hangingPunct="0"/>
              <a:r>
                <a:rPr lang="de-DE" sz="1600">
                  <a:solidFill>
                    <a:srgbClr val="000000"/>
                  </a:solidFill>
                  <a:latin typeface="Arial Unicode MS" pitchFamily="34" charset="-128"/>
                </a:rPr>
                <a:t>FG</a:t>
              </a:r>
            </a:p>
            <a:p>
              <a:pPr algn="ctr" eaLnBrk="0" hangingPunct="0"/>
              <a:r>
                <a:rPr lang="de-DE" sz="1600">
                  <a:solidFill>
                    <a:srgbClr val="000000"/>
                  </a:solidFill>
                  <a:latin typeface="Arial Unicode MS" pitchFamily="34" charset="-128"/>
                </a:rPr>
                <a:t>right</a:t>
              </a:r>
            </a:p>
          </p:txBody>
        </p:sp>
      </p:grpSp>
      <p:cxnSp>
        <p:nvCxnSpPr>
          <p:cNvPr id="33808" name="AutoShape 24"/>
          <p:cNvCxnSpPr>
            <a:cxnSpLocks noChangeShapeType="1"/>
            <a:stCxn id="33857" idx="3"/>
            <a:endCxn id="33859" idx="1"/>
          </p:cNvCxnSpPr>
          <p:nvPr/>
        </p:nvCxnSpPr>
        <p:spPr bwMode="auto">
          <a:xfrm>
            <a:off x="4958644" y="3411538"/>
            <a:ext cx="0" cy="931862"/>
          </a:xfrm>
          <a:prstGeom prst="straightConnector1">
            <a:avLst/>
          </a:prstGeom>
          <a:noFill/>
          <a:ln w="38100">
            <a:solidFill>
              <a:schemeClr val="tx1"/>
            </a:solidFill>
            <a:round/>
            <a:headEnd/>
            <a:tailEnd type="triangle" w="med" len="med"/>
          </a:ln>
        </p:spPr>
      </p:cxnSp>
      <p:grpSp>
        <p:nvGrpSpPr>
          <p:cNvPr id="6" name="Group 25"/>
          <p:cNvGrpSpPr>
            <a:grpSpLocks/>
          </p:cNvGrpSpPr>
          <p:nvPr/>
        </p:nvGrpSpPr>
        <p:grpSpPr bwMode="auto">
          <a:xfrm>
            <a:off x="3584222" y="2797175"/>
            <a:ext cx="639234" cy="719138"/>
            <a:chOff x="841" y="3119"/>
            <a:chExt cx="453" cy="453"/>
          </a:xfrm>
        </p:grpSpPr>
        <p:sp>
          <p:nvSpPr>
            <p:cNvPr id="33855" name="Oval 26"/>
            <p:cNvSpPr>
              <a:spLocks noChangeAspect="1" noChangeArrowheads="1"/>
            </p:cNvSpPr>
            <p:nvPr/>
          </p:nvSpPr>
          <p:spPr bwMode="auto">
            <a:xfrm>
              <a:off x="841" y="3119"/>
              <a:ext cx="453" cy="453"/>
            </a:xfrm>
            <a:prstGeom prst="ellipse">
              <a:avLst/>
            </a:prstGeom>
            <a:gradFill rotWithShape="1">
              <a:gsLst>
                <a:gs pos="0">
                  <a:srgbClr val="FFFFFF"/>
                </a:gs>
                <a:gs pos="100000">
                  <a:srgbClr val="B2B2B2"/>
                </a:gs>
              </a:gsLst>
              <a:path path="shape">
                <a:fillToRect l="50000" t="50000" r="50000" b="50000"/>
              </a:path>
            </a:gradFill>
            <a:ln w="12700">
              <a:noFill/>
              <a:round/>
              <a:headEnd/>
              <a:tailEnd/>
            </a:ln>
          </p:spPr>
          <p:txBody>
            <a:bodyPr wrap="none" anchor="ctr"/>
            <a:lstStyle/>
            <a:p>
              <a:endParaRPr lang="en-US"/>
            </a:p>
          </p:txBody>
        </p:sp>
        <p:sp>
          <p:nvSpPr>
            <p:cNvPr id="33856" name="Text Box 27"/>
            <p:cNvSpPr txBox="1">
              <a:spLocks noChangeArrowheads="1"/>
            </p:cNvSpPr>
            <p:nvPr/>
          </p:nvSpPr>
          <p:spPr bwMode="auto">
            <a:xfrm>
              <a:off x="898" y="3158"/>
              <a:ext cx="333" cy="368"/>
            </a:xfrm>
            <a:prstGeom prst="rect">
              <a:avLst/>
            </a:prstGeom>
            <a:noFill/>
            <a:ln w="9525">
              <a:noFill/>
              <a:miter lim="800000"/>
              <a:headEnd/>
              <a:tailEnd/>
            </a:ln>
          </p:spPr>
          <p:txBody>
            <a:bodyPr wrap="none">
              <a:spAutoFit/>
            </a:bodyPr>
            <a:lstStyle/>
            <a:p>
              <a:pPr algn="ctr" eaLnBrk="0" hangingPunct="0"/>
              <a:r>
                <a:rPr lang="de-DE" sz="1600">
                  <a:solidFill>
                    <a:srgbClr val="000000"/>
                  </a:solidFill>
                  <a:latin typeface="Arial Unicode MS" pitchFamily="34" charset="-128"/>
                </a:rPr>
                <a:t>FG</a:t>
              </a:r>
            </a:p>
            <a:p>
              <a:pPr algn="ctr" eaLnBrk="0" hangingPunct="0"/>
              <a:r>
                <a:rPr lang="de-DE" sz="1600">
                  <a:solidFill>
                    <a:srgbClr val="000000"/>
                  </a:solidFill>
                  <a:latin typeface="Arial Unicode MS" pitchFamily="34" charset="-128"/>
                </a:rPr>
                <a:t>left</a:t>
              </a:r>
            </a:p>
          </p:txBody>
        </p:sp>
      </p:grpSp>
      <p:cxnSp>
        <p:nvCxnSpPr>
          <p:cNvPr id="33810" name="AutoShape 28"/>
          <p:cNvCxnSpPr>
            <a:cxnSpLocks noChangeShapeType="1"/>
            <a:stCxn id="33859" idx="1"/>
            <a:endCxn id="33861" idx="7"/>
          </p:cNvCxnSpPr>
          <p:nvPr/>
        </p:nvCxnSpPr>
        <p:spPr bwMode="auto">
          <a:xfrm flipH="1" flipV="1">
            <a:off x="4131734" y="4341814"/>
            <a:ext cx="826911" cy="1587"/>
          </a:xfrm>
          <a:prstGeom prst="straightConnector1">
            <a:avLst/>
          </a:prstGeom>
          <a:noFill/>
          <a:ln w="57150">
            <a:solidFill>
              <a:srgbClr val="FF0000"/>
            </a:solidFill>
            <a:round/>
            <a:headEnd/>
            <a:tailEnd type="triangle" w="med" len="med"/>
          </a:ln>
        </p:spPr>
      </p:cxnSp>
      <p:cxnSp>
        <p:nvCxnSpPr>
          <p:cNvPr id="33811" name="AutoShape 29"/>
          <p:cNvCxnSpPr>
            <a:cxnSpLocks noChangeShapeType="1"/>
            <a:stCxn id="33859" idx="7"/>
            <a:endCxn id="33857" idx="5"/>
          </p:cNvCxnSpPr>
          <p:nvPr/>
        </p:nvCxnSpPr>
        <p:spPr bwMode="auto">
          <a:xfrm flipV="1">
            <a:off x="5413022" y="3411538"/>
            <a:ext cx="0" cy="931862"/>
          </a:xfrm>
          <a:prstGeom prst="straightConnector1">
            <a:avLst/>
          </a:prstGeom>
          <a:noFill/>
          <a:ln w="38100">
            <a:solidFill>
              <a:schemeClr val="tx1"/>
            </a:solidFill>
            <a:round/>
            <a:headEnd/>
            <a:tailEnd type="triangle" w="med" len="med"/>
          </a:ln>
        </p:spPr>
      </p:cxnSp>
      <p:cxnSp>
        <p:nvCxnSpPr>
          <p:cNvPr id="33812" name="AutoShape 30"/>
          <p:cNvCxnSpPr>
            <a:cxnSpLocks noChangeShapeType="1"/>
            <a:stCxn id="33861" idx="7"/>
            <a:endCxn id="33855" idx="5"/>
          </p:cNvCxnSpPr>
          <p:nvPr/>
        </p:nvCxnSpPr>
        <p:spPr bwMode="auto">
          <a:xfrm flipH="1" flipV="1">
            <a:off x="4130323" y="3411539"/>
            <a:ext cx="1411" cy="930275"/>
          </a:xfrm>
          <a:prstGeom prst="straightConnector1">
            <a:avLst/>
          </a:prstGeom>
          <a:noFill/>
          <a:ln w="38100">
            <a:solidFill>
              <a:schemeClr val="tx1"/>
            </a:solidFill>
            <a:round/>
            <a:headEnd type="triangle" w="med" len="med"/>
            <a:tailEnd/>
          </a:ln>
        </p:spPr>
      </p:cxnSp>
      <p:cxnSp>
        <p:nvCxnSpPr>
          <p:cNvPr id="33813" name="AutoShape 31"/>
          <p:cNvCxnSpPr>
            <a:cxnSpLocks noChangeShapeType="1"/>
            <a:stCxn id="33857" idx="1"/>
            <a:endCxn id="33855" idx="7"/>
          </p:cNvCxnSpPr>
          <p:nvPr/>
        </p:nvCxnSpPr>
        <p:spPr bwMode="auto">
          <a:xfrm flipH="1">
            <a:off x="4130323" y="2901950"/>
            <a:ext cx="828322" cy="0"/>
          </a:xfrm>
          <a:prstGeom prst="straightConnector1">
            <a:avLst/>
          </a:prstGeom>
          <a:noFill/>
          <a:ln w="57150">
            <a:solidFill>
              <a:srgbClr val="FF0000"/>
            </a:solidFill>
            <a:round/>
            <a:headEnd/>
            <a:tailEnd type="triangle" w="med" len="med"/>
          </a:ln>
        </p:spPr>
      </p:cxnSp>
      <p:cxnSp>
        <p:nvCxnSpPr>
          <p:cNvPr id="33814" name="AutoShape 32"/>
          <p:cNvCxnSpPr>
            <a:cxnSpLocks noChangeShapeType="1"/>
            <a:stCxn id="33855" idx="5"/>
            <a:endCxn id="33857" idx="3"/>
          </p:cNvCxnSpPr>
          <p:nvPr/>
        </p:nvCxnSpPr>
        <p:spPr bwMode="auto">
          <a:xfrm>
            <a:off x="4130323" y="3411538"/>
            <a:ext cx="828322" cy="0"/>
          </a:xfrm>
          <a:prstGeom prst="straightConnector1">
            <a:avLst/>
          </a:prstGeom>
          <a:noFill/>
          <a:ln w="38100">
            <a:solidFill>
              <a:schemeClr val="tx1"/>
            </a:solidFill>
            <a:round/>
            <a:headEnd/>
            <a:tailEnd type="triangle" w="med" len="med"/>
          </a:ln>
        </p:spPr>
      </p:cxnSp>
      <p:sp>
        <p:nvSpPr>
          <p:cNvPr id="33815" name="Text Box 33"/>
          <p:cNvSpPr txBox="1">
            <a:spLocks noChangeArrowheads="1"/>
          </p:cNvSpPr>
          <p:nvPr/>
        </p:nvSpPr>
        <p:spPr bwMode="auto">
          <a:xfrm>
            <a:off x="4365978" y="1228726"/>
            <a:ext cx="875561" cy="310564"/>
          </a:xfrm>
          <a:prstGeom prst="rect">
            <a:avLst/>
          </a:prstGeom>
          <a:noFill/>
          <a:ln w="9525">
            <a:noFill/>
            <a:miter lim="800000"/>
            <a:headEnd/>
            <a:tailEnd/>
          </a:ln>
        </p:spPr>
        <p:txBody>
          <a:bodyPr wrap="none" tIns="18000">
            <a:spAutoFit/>
          </a:bodyPr>
          <a:lstStyle/>
          <a:p>
            <a:r>
              <a:rPr lang="de-DE" sz="1600">
                <a:solidFill>
                  <a:srgbClr val="FF0000"/>
                </a:solidFill>
                <a:latin typeface="Arial Unicode MS" pitchFamily="34" charset="-128"/>
              </a:rPr>
              <a:t>LD|LVF</a:t>
            </a:r>
          </a:p>
        </p:txBody>
      </p:sp>
      <p:cxnSp>
        <p:nvCxnSpPr>
          <p:cNvPr id="33816" name="AutoShape 34"/>
          <p:cNvCxnSpPr>
            <a:cxnSpLocks noChangeShapeType="1"/>
            <a:stCxn id="33815" idx="2"/>
            <a:endCxn id="33817" idx="0"/>
          </p:cNvCxnSpPr>
          <p:nvPr/>
        </p:nvCxnSpPr>
        <p:spPr bwMode="auto">
          <a:xfrm rot="5400000">
            <a:off x="4154498" y="2073977"/>
            <a:ext cx="1183948" cy="114575"/>
          </a:xfrm>
          <a:prstGeom prst="straightConnector1">
            <a:avLst/>
          </a:prstGeom>
          <a:noFill/>
          <a:ln w="57150">
            <a:solidFill>
              <a:srgbClr val="5F5F5F"/>
            </a:solidFill>
            <a:round/>
            <a:headEnd/>
            <a:tailEnd type="oval" w="sm" len="sm"/>
          </a:ln>
        </p:spPr>
      </p:cxnSp>
      <p:sp>
        <p:nvSpPr>
          <p:cNvPr id="33817" name="Oval 35"/>
          <p:cNvSpPr>
            <a:spLocks noChangeArrowheads="1"/>
          </p:cNvSpPr>
          <p:nvPr/>
        </p:nvSpPr>
        <p:spPr bwMode="auto">
          <a:xfrm>
            <a:off x="4559301" y="2723238"/>
            <a:ext cx="259766" cy="519351"/>
          </a:xfrm>
          <a:prstGeom prst="ellipse">
            <a:avLst/>
          </a:prstGeom>
          <a:noFill/>
          <a:ln w="3175" algn="ctr">
            <a:noFill/>
            <a:round/>
            <a:headEnd/>
            <a:tailEnd/>
          </a:ln>
        </p:spPr>
        <p:txBody>
          <a:bodyPr wrap="none" anchor="ctr">
            <a:spAutoFit/>
          </a:bodyPr>
          <a:lstStyle/>
          <a:p>
            <a:endParaRPr lang="en-US"/>
          </a:p>
        </p:txBody>
      </p:sp>
      <p:sp>
        <p:nvSpPr>
          <p:cNvPr id="33818" name="Oval 36"/>
          <p:cNvSpPr>
            <a:spLocks noChangeArrowheads="1"/>
          </p:cNvSpPr>
          <p:nvPr/>
        </p:nvSpPr>
        <p:spPr bwMode="auto">
          <a:xfrm>
            <a:off x="4670778" y="4155163"/>
            <a:ext cx="259766" cy="519351"/>
          </a:xfrm>
          <a:prstGeom prst="ellipse">
            <a:avLst/>
          </a:prstGeom>
          <a:noFill/>
          <a:ln w="3175" algn="ctr">
            <a:noFill/>
            <a:round/>
            <a:headEnd/>
            <a:tailEnd/>
          </a:ln>
        </p:spPr>
        <p:txBody>
          <a:bodyPr wrap="none" anchor="ctr">
            <a:spAutoFit/>
          </a:bodyPr>
          <a:lstStyle/>
          <a:p>
            <a:endParaRPr lang="en-US"/>
          </a:p>
        </p:txBody>
      </p:sp>
      <p:cxnSp>
        <p:nvCxnSpPr>
          <p:cNvPr id="33819" name="AutoShape 37"/>
          <p:cNvCxnSpPr>
            <a:cxnSpLocks noChangeShapeType="1"/>
            <a:stCxn id="33815" idx="2"/>
            <a:endCxn id="33818" idx="0"/>
          </p:cNvCxnSpPr>
          <p:nvPr/>
        </p:nvCxnSpPr>
        <p:spPr bwMode="auto">
          <a:xfrm rot="5400000">
            <a:off x="3494274" y="2845677"/>
            <a:ext cx="2615873" cy="3098"/>
          </a:xfrm>
          <a:prstGeom prst="straightConnector1">
            <a:avLst/>
          </a:prstGeom>
          <a:noFill/>
          <a:ln w="57150">
            <a:solidFill>
              <a:srgbClr val="5F5F5F"/>
            </a:solidFill>
            <a:round/>
            <a:headEnd/>
            <a:tailEnd type="oval" w="sm" len="sm"/>
          </a:ln>
        </p:spPr>
      </p:cxnSp>
      <p:sp>
        <p:nvSpPr>
          <p:cNvPr id="33820" name="Oval 39"/>
          <p:cNvSpPr>
            <a:spLocks noChangeArrowheads="1"/>
          </p:cNvSpPr>
          <p:nvPr/>
        </p:nvSpPr>
        <p:spPr bwMode="auto">
          <a:xfrm>
            <a:off x="3670301" y="3637638"/>
            <a:ext cx="259766" cy="519351"/>
          </a:xfrm>
          <a:prstGeom prst="ellipse">
            <a:avLst/>
          </a:prstGeom>
          <a:noFill/>
          <a:ln w="3175" algn="ctr">
            <a:noFill/>
            <a:round/>
            <a:headEnd/>
            <a:tailEnd/>
          </a:ln>
        </p:spPr>
        <p:txBody>
          <a:bodyPr wrap="none" anchor="ctr">
            <a:spAutoFit/>
          </a:bodyPr>
          <a:lstStyle/>
          <a:p>
            <a:endParaRPr lang="en-US"/>
          </a:p>
        </p:txBody>
      </p:sp>
      <p:sp>
        <p:nvSpPr>
          <p:cNvPr id="33821" name="Oval 42"/>
          <p:cNvSpPr>
            <a:spLocks noChangeArrowheads="1"/>
          </p:cNvSpPr>
          <p:nvPr/>
        </p:nvSpPr>
        <p:spPr bwMode="auto">
          <a:xfrm>
            <a:off x="5280378" y="3640813"/>
            <a:ext cx="259766" cy="519351"/>
          </a:xfrm>
          <a:prstGeom prst="ellipse">
            <a:avLst/>
          </a:prstGeom>
          <a:noFill/>
          <a:ln w="3175" algn="ctr">
            <a:noFill/>
            <a:round/>
            <a:headEnd/>
            <a:tailEnd/>
          </a:ln>
        </p:spPr>
        <p:txBody>
          <a:bodyPr wrap="none" anchor="ctr">
            <a:spAutoFit/>
          </a:bodyPr>
          <a:lstStyle/>
          <a:p>
            <a:endParaRPr lang="en-US"/>
          </a:p>
        </p:txBody>
      </p:sp>
      <p:grpSp>
        <p:nvGrpSpPr>
          <p:cNvPr id="7" name="Group 47"/>
          <p:cNvGrpSpPr>
            <a:grpSpLocks/>
          </p:cNvGrpSpPr>
          <p:nvPr/>
        </p:nvGrpSpPr>
        <p:grpSpPr bwMode="auto">
          <a:xfrm>
            <a:off x="6086123" y="2797175"/>
            <a:ext cx="677333" cy="719138"/>
            <a:chOff x="825" y="3119"/>
            <a:chExt cx="480" cy="453"/>
          </a:xfrm>
        </p:grpSpPr>
        <p:sp>
          <p:nvSpPr>
            <p:cNvPr id="33853" name="Oval 48"/>
            <p:cNvSpPr>
              <a:spLocks noChangeAspect="1" noChangeArrowheads="1"/>
            </p:cNvSpPr>
            <p:nvPr/>
          </p:nvSpPr>
          <p:spPr bwMode="auto">
            <a:xfrm>
              <a:off x="841" y="3119"/>
              <a:ext cx="453" cy="453"/>
            </a:xfrm>
            <a:prstGeom prst="ellipse">
              <a:avLst/>
            </a:prstGeom>
            <a:gradFill rotWithShape="1">
              <a:gsLst>
                <a:gs pos="0">
                  <a:srgbClr val="FFFFFF"/>
                </a:gs>
                <a:gs pos="100000">
                  <a:srgbClr val="B2B2B2"/>
                </a:gs>
              </a:gsLst>
              <a:path path="shape">
                <a:fillToRect l="50000" t="50000" r="50000" b="50000"/>
              </a:path>
            </a:gradFill>
            <a:ln w="12700">
              <a:noFill/>
              <a:round/>
              <a:headEnd/>
              <a:tailEnd/>
            </a:ln>
          </p:spPr>
          <p:txBody>
            <a:bodyPr wrap="none" anchor="ctr"/>
            <a:lstStyle/>
            <a:p>
              <a:endParaRPr lang="en-US"/>
            </a:p>
          </p:txBody>
        </p:sp>
        <p:sp>
          <p:nvSpPr>
            <p:cNvPr id="33854" name="Text Box 49"/>
            <p:cNvSpPr txBox="1">
              <a:spLocks noChangeArrowheads="1"/>
            </p:cNvSpPr>
            <p:nvPr/>
          </p:nvSpPr>
          <p:spPr bwMode="auto">
            <a:xfrm>
              <a:off x="825" y="3158"/>
              <a:ext cx="480" cy="368"/>
            </a:xfrm>
            <a:prstGeom prst="rect">
              <a:avLst/>
            </a:prstGeom>
            <a:noFill/>
            <a:ln w="9525">
              <a:noFill/>
              <a:miter lim="800000"/>
              <a:headEnd/>
              <a:tailEnd/>
            </a:ln>
          </p:spPr>
          <p:txBody>
            <a:bodyPr wrap="none">
              <a:spAutoFit/>
            </a:bodyPr>
            <a:lstStyle/>
            <a:p>
              <a:pPr algn="ctr" eaLnBrk="0" hangingPunct="0"/>
              <a:r>
                <a:rPr lang="de-DE" sz="1600">
                  <a:solidFill>
                    <a:srgbClr val="000000"/>
                  </a:solidFill>
                  <a:latin typeface="Arial Unicode MS" pitchFamily="34" charset="-128"/>
                </a:rPr>
                <a:t>MOG</a:t>
              </a:r>
            </a:p>
            <a:p>
              <a:pPr algn="ctr" eaLnBrk="0" hangingPunct="0"/>
              <a:r>
                <a:rPr lang="de-DE" sz="1600">
                  <a:solidFill>
                    <a:srgbClr val="000000"/>
                  </a:solidFill>
                  <a:latin typeface="Arial Unicode MS" pitchFamily="34" charset="-128"/>
                </a:rPr>
                <a:t>right</a:t>
              </a:r>
            </a:p>
          </p:txBody>
        </p:sp>
      </p:grpSp>
      <p:cxnSp>
        <p:nvCxnSpPr>
          <p:cNvPr id="33823" name="AutoShape 50"/>
          <p:cNvCxnSpPr>
            <a:cxnSpLocks noChangeShapeType="1"/>
            <a:stCxn id="33863" idx="7"/>
            <a:endCxn id="33853" idx="1"/>
          </p:cNvCxnSpPr>
          <p:nvPr/>
        </p:nvCxnSpPr>
        <p:spPr bwMode="auto">
          <a:xfrm rot="5400000" flipV="1">
            <a:off x="4539457" y="1241161"/>
            <a:ext cx="1588" cy="3323167"/>
          </a:xfrm>
          <a:prstGeom prst="curvedConnector3">
            <a:avLst>
              <a:gd name="adj1" fmla="val -21000009"/>
            </a:avLst>
          </a:prstGeom>
          <a:noFill/>
          <a:ln w="38100">
            <a:solidFill>
              <a:schemeClr val="tx1"/>
            </a:solidFill>
            <a:round/>
            <a:headEnd/>
            <a:tailEnd type="triangle" w="med" len="med"/>
          </a:ln>
        </p:spPr>
      </p:cxnSp>
      <p:cxnSp>
        <p:nvCxnSpPr>
          <p:cNvPr id="33824" name="AutoShape 51"/>
          <p:cNvCxnSpPr>
            <a:cxnSpLocks noChangeShapeType="1"/>
            <a:stCxn id="33853" idx="0"/>
            <a:endCxn id="33863" idx="0"/>
          </p:cNvCxnSpPr>
          <p:nvPr/>
        </p:nvCxnSpPr>
        <p:spPr bwMode="auto">
          <a:xfrm rot="-5400000" flipH="1" flipV="1">
            <a:off x="4540162" y="909903"/>
            <a:ext cx="1588" cy="3776133"/>
          </a:xfrm>
          <a:prstGeom prst="curvedConnector3">
            <a:avLst>
              <a:gd name="adj1" fmla="val -31900009"/>
            </a:avLst>
          </a:prstGeom>
          <a:noFill/>
          <a:ln w="38100">
            <a:solidFill>
              <a:schemeClr val="tx1"/>
            </a:solidFill>
            <a:round/>
            <a:headEnd/>
            <a:tailEnd type="triangle" w="med" len="med"/>
          </a:ln>
        </p:spPr>
      </p:cxnSp>
      <p:cxnSp>
        <p:nvCxnSpPr>
          <p:cNvPr id="33825" name="AutoShape 52"/>
          <p:cNvCxnSpPr>
            <a:cxnSpLocks noChangeShapeType="1"/>
            <a:stCxn id="33853" idx="5"/>
            <a:endCxn id="33859" idx="5"/>
          </p:cNvCxnSpPr>
          <p:nvPr/>
        </p:nvCxnSpPr>
        <p:spPr bwMode="auto">
          <a:xfrm flipH="1">
            <a:off x="5413022" y="3411538"/>
            <a:ext cx="1241778" cy="1441450"/>
          </a:xfrm>
          <a:prstGeom prst="straightConnector1">
            <a:avLst/>
          </a:prstGeom>
          <a:noFill/>
          <a:ln w="38100">
            <a:solidFill>
              <a:schemeClr val="tx1"/>
            </a:solidFill>
            <a:round/>
            <a:headEnd type="triangle" w="med" len="med"/>
            <a:tailEnd/>
          </a:ln>
        </p:spPr>
      </p:cxnSp>
      <p:cxnSp>
        <p:nvCxnSpPr>
          <p:cNvPr id="33826" name="AutoShape 53"/>
          <p:cNvCxnSpPr>
            <a:cxnSpLocks noChangeShapeType="1"/>
            <a:stCxn id="33853" idx="3"/>
            <a:endCxn id="33859" idx="7"/>
          </p:cNvCxnSpPr>
          <p:nvPr/>
        </p:nvCxnSpPr>
        <p:spPr bwMode="auto">
          <a:xfrm flipH="1">
            <a:off x="5413022" y="3411538"/>
            <a:ext cx="788812" cy="931862"/>
          </a:xfrm>
          <a:prstGeom prst="straightConnector1">
            <a:avLst/>
          </a:prstGeom>
          <a:noFill/>
          <a:ln w="38100">
            <a:solidFill>
              <a:schemeClr val="tx1"/>
            </a:solidFill>
            <a:round/>
            <a:headEnd/>
            <a:tailEnd type="triangle" w="med" len="med"/>
          </a:ln>
        </p:spPr>
      </p:cxnSp>
      <p:sp>
        <p:nvSpPr>
          <p:cNvPr id="33827" name="Oval 54"/>
          <p:cNvSpPr>
            <a:spLocks noChangeArrowheads="1"/>
          </p:cNvSpPr>
          <p:nvPr/>
        </p:nvSpPr>
        <p:spPr bwMode="auto">
          <a:xfrm>
            <a:off x="3158067" y="4078963"/>
            <a:ext cx="259766" cy="519351"/>
          </a:xfrm>
          <a:prstGeom prst="ellipse">
            <a:avLst/>
          </a:prstGeom>
          <a:noFill/>
          <a:ln w="3175" algn="ctr">
            <a:noFill/>
            <a:round/>
            <a:headEnd/>
            <a:tailEnd/>
          </a:ln>
        </p:spPr>
        <p:txBody>
          <a:bodyPr wrap="none" anchor="ctr">
            <a:spAutoFit/>
          </a:bodyPr>
          <a:lstStyle/>
          <a:p>
            <a:endParaRPr lang="en-US"/>
          </a:p>
        </p:txBody>
      </p:sp>
      <p:sp>
        <p:nvSpPr>
          <p:cNvPr id="33828" name="Oval 55"/>
          <p:cNvSpPr>
            <a:spLocks noChangeArrowheads="1"/>
          </p:cNvSpPr>
          <p:nvPr/>
        </p:nvSpPr>
        <p:spPr bwMode="auto">
          <a:xfrm>
            <a:off x="5782734" y="4077376"/>
            <a:ext cx="259766" cy="519351"/>
          </a:xfrm>
          <a:prstGeom prst="ellipse">
            <a:avLst/>
          </a:prstGeom>
          <a:noFill/>
          <a:ln w="3175" algn="ctr">
            <a:noFill/>
            <a:round/>
            <a:headEnd/>
            <a:tailEnd/>
          </a:ln>
        </p:spPr>
        <p:txBody>
          <a:bodyPr wrap="none" anchor="ctr">
            <a:spAutoFit/>
          </a:bodyPr>
          <a:lstStyle/>
          <a:p>
            <a:endParaRPr lang="en-US"/>
          </a:p>
        </p:txBody>
      </p:sp>
      <p:cxnSp>
        <p:nvCxnSpPr>
          <p:cNvPr id="33829" name="AutoShape 56"/>
          <p:cNvCxnSpPr>
            <a:cxnSpLocks noChangeShapeType="1"/>
            <a:stCxn id="33855" idx="3"/>
            <a:endCxn id="33863" idx="5"/>
          </p:cNvCxnSpPr>
          <p:nvPr/>
        </p:nvCxnSpPr>
        <p:spPr bwMode="auto">
          <a:xfrm flipH="1">
            <a:off x="2878667" y="3411538"/>
            <a:ext cx="798689" cy="0"/>
          </a:xfrm>
          <a:prstGeom prst="straightConnector1">
            <a:avLst/>
          </a:prstGeom>
          <a:noFill/>
          <a:ln w="38100">
            <a:solidFill>
              <a:schemeClr val="tx1"/>
            </a:solidFill>
            <a:round/>
            <a:headEnd type="triangle" w="med" len="med"/>
            <a:tailEnd/>
          </a:ln>
        </p:spPr>
      </p:cxnSp>
      <p:cxnSp>
        <p:nvCxnSpPr>
          <p:cNvPr id="33830" name="AutoShape 57"/>
          <p:cNvCxnSpPr>
            <a:cxnSpLocks noChangeShapeType="1"/>
            <a:stCxn id="33863" idx="7"/>
            <a:endCxn id="33855" idx="1"/>
          </p:cNvCxnSpPr>
          <p:nvPr/>
        </p:nvCxnSpPr>
        <p:spPr bwMode="auto">
          <a:xfrm>
            <a:off x="2878667" y="2901950"/>
            <a:ext cx="798689" cy="0"/>
          </a:xfrm>
          <a:prstGeom prst="straightConnector1">
            <a:avLst/>
          </a:prstGeom>
          <a:noFill/>
          <a:ln w="38100">
            <a:solidFill>
              <a:schemeClr val="tx1"/>
            </a:solidFill>
            <a:round/>
            <a:headEnd type="triangle" w="med" len="med"/>
            <a:tailEnd/>
          </a:ln>
        </p:spPr>
      </p:cxnSp>
      <p:cxnSp>
        <p:nvCxnSpPr>
          <p:cNvPr id="33831" name="AutoShape 58"/>
          <p:cNvCxnSpPr>
            <a:cxnSpLocks noChangeShapeType="1"/>
            <a:stCxn id="33853" idx="3"/>
            <a:endCxn id="33857" idx="5"/>
          </p:cNvCxnSpPr>
          <p:nvPr/>
        </p:nvCxnSpPr>
        <p:spPr bwMode="auto">
          <a:xfrm flipH="1">
            <a:off x="5413022" y="3411538"/>
            <a:ext cx="788812" cy="0"/>
          </a:xfrm>
          <a:prstGeom prst="straightConnector1">
            <a:avLst/>
          </a:prstGeom>
          <a:noFill/>
          <a:ln w="38100">
            <a:solidFill>
              <a:schemeClr val="tx1"/>
            </a:solidFill>
            <a:round/>
            <a:headEnd type="triangle" w="med" len="med"/>
            <a:tailEnd/>
          </a:ln>
        </p:spPr>
      </p:cxnSp>
      <p:cxnSp>
        <p:nvCxnSpPr>
          <p:cNvPr id="33832" name="AutoShape 59"/>
          <p:cNvCxnSpPr>
            <a:cxnSpLocks noChangeShapeType="1"/>
            <a:stCxn id="33857" idx="7"/>
            <a:endCxn id="33853" idx="1"/>
          </p:cNvCxnSpPr>
          <p:nvPr/>
        </p:nvCxnSpPr>
        <p:spPr bwMode="auto">
          <a:xfrm>
            <a:off x="5413022" y="2901950"/>
            <a:ext cx="788812" cy="0"/>
          </a:xfrm>
          <a:prstGeom prst="straightConnector1">
            <a:avLst/>
          </a:prstGeom>
          <a:noFill/>
          <a:ln w="38100">
            <a:solidFill>
              <a:schemeClr val="tx1"/>
            </a:solidFill>
            <a:round/>
            <a:headEnd type="triangle" w="med" len="med"/>
            <a:tailEnd/>
          </a:ln>
        </p:spPr>
      </p:cxnSp>
      <p:sp>
        <p:nvSpPr>
          <p:cNvPr id="33833" name="Oval 60"/>
          <p:cNvSpPr>
            <a:spLocks noChangeArrowheads="1"/>
          </p:cNvSpPr>
          <p:nvPr/>
        </p:nvSpPr>
        <p:spPr bwMode="auto">
          <a:xfrm>
            <a:off x="4364568" y="2307313"/>
            <a:ext cx="259766" cy="519351"/>
          </a:xfrm>
          <a:prstGeom prst="ellipse">
            <a:avLst/>
          </a:prstGeom>
          <a:noFill/>
          <a:ln w="3175" algn="ctr">
            <a:noFill/>
            <a:round/>
            <a:headEnd/>
            <a:tailEnd/>
          </a:ln>
        </p:spPr>
        <p:txBody>
          <a:bodyPr wrap="none" anchor="ctr">
            <a:spAutoFit/>
          </a:bodyPr>
          <a:lstStyle/>
          <a:p>
            <a:endParaRPr lang="en-US"/>
          </a:p>
        </p:txBody>
      </p:sp>
      <p:sp>
        <p:nvSpPr>
          <p:cNvPr id="33834" name="Oval 61"/>
          <p:cNvSpPr>
            <a:spLocks noChangeArrowheads="1"/>
          </p:cNvSpPr>
          <p:nvPr/>
        </p:nvSpPr>
        <p:spPr bwMode="auto">
          <a:xfrm>
            <a:off x="4230512" y="2045376"/>
            <a:ext cx="259766" cy="519351"/>
          </a:xfrm>
          <a:prstGeom prst="ellipse">
            <a:avLst/>
          </a:prstGeom>
          <a:noFill/>
          <a:ln w="3175" algn="ctr">
            <a:noFill/>
            <a:round/>
            <a:headEnd/>
            <a:tailEnd/>
          </a:ln>
        </p:spPr>
        <p:txBody>
          <a:bodyPr wrap="none" anchor="ctr">
            <a:spAutoFit/>
          </a:bodyPr>
          <a:lstStyle/>
          <a:p>
            <a:endParaRPr lang="en-US"/>
          </a:p>
        </p:txBody>
      </p:sp>
      <p:sp>
        <p:nvSpPr>
          <p:cNvPr id="33835" name="Text Box 64"/>
          <p:cNvSpPr txBox="1">
            <a:spLocks noChangeArrowheads="1"/>
          </p:cNvSpPr>
          <p:nvPr/>
        </p:nvSpPr>
        <p:spPr bwMode="auto">
          <a:xfrm>
            <a:off x="213079" y="268288"/>
            <a:ext cx="8661400" cy="519112"/>
          </a:xfrm>
          <a:prstGeom prst="rect">
            <a:avLst/>
          </a:prstGeom>
          <a:noFill/>
          <a:ln w="9525">
            <a:noFill/>
            <a:miter lim="800000"/>
            <a:headEnd/>
            <a:tailEnd/>
          </a:ln>
        </p:spPr>
        <p:txBody>
          <a:bodyPr>
            <a:spAutoFit/>
          </a:bodyPr>
          <a:lstStyle/>
          <a:p>
            <a:pPr algn="ctr"/>
            <a:r>
              <a:rPr lang="en-GB" sz="2800">
                <a:latin typeface="Arial Unicode MS" pitchFamily="34" charset="-128"/>
              </a:rPr>
              <a:t>Ventral stream &amp; letter decisions</a:t>
            </a:r>
            <a:endParaRPr lang="en-US" sz="2800">
              <a:latin typeface="Arial Unicode MS" pitchFamily="34" charset="-128"/>
            </a:endParaRPr>
          </a:p>
        </p:txBody>
      </p:sp>
      <p:pic>
        <p:nvPicPr>
          <p:cNvPr id="33836" name="Picture 65"/>
          <p:cNvPicPr>
            <a:picLocks noChangeAspect="1" noChangeArrowheads="1"/>
          </p:cNvPicPr>
          <p:nvPr/>
        </p:nvPicPr>
        <p:blipFill>
          <a:blip r:embed="rId3" cstate="print"/>
          <a:srcRect/>
          <a:stretch>
            <a:fillRect/>
          </a:stretch>
        </p:blipFill>
        <p:spPr bwMode="auto">
          <a:xfrm>
            <a:off x="347133" y="1012826"/>
            <a:ext cx="1100667" cy="1368425"/>
          </a:xfrm>
          <a:prstGeom prst="rect">
            <a:avLst/>
          </a:prstGeom>
          <a:noFill/>
          <a:ln w="9525" algn="ctr">
            <a:noFill/>
            <a:miter lim="800000"/>
            <a:headEnd/>
            <a:tailEnd/>
          </a:ln>
        </p:spPr>
      </p:pic>
      <p:pic>
        <p:nvPicPr>
          <p:cNvPr id="33837" name="Picture 66"/>
          <p:cNvPicPr>
            <a:picLocks noChangeAspect="1" noChangeArrowheads="1"/>
          </p:cNvPicPr>
          <p:nvPr/>
        </p:nvPicPr>
        <p:blipFill>
          <a:blip r:embed="rId4" cstate="print"/>
          <a:srcRect/>
          <a:stretch>
            <a:fillRect/>
          </a:stretch>
        </p:blipFill>
        <p:spPr bwMode="auto">
          <a:xfrm>
            <a:off x="7759700" y="1012826"/>
            <a:ext cx="1100667" cy="1370013"/>
          </a:xfrm>
          <a:prstGeom prst="rect">
            <a:avLst/>
          </a:prstGeom>
          <a:noFill/>
          <a:ln w="9525" algn="ctr">
            <a:noFill/>
            <a:miter lim="800000"/>
            <a:headEnd/>
            <a:tailEnd/>
          </a:ln>
        </p:spPr>
      </p:pic>
      <p:sp>
        <p:nvSpPr>
          <p:cNvPr id="33838" name="Rectangle 67"/>
          <p:cNvSpPr>
            <a:spLocks noChangeArrowheads="1"/>
          </p:cNvSpPr>
          <p:nvPr/>
        </p:nvSpPr>
        <p:spPr bwMode="auto">
          <a:xfrm>
            <a:off x="283634" y="2445336"/>
            <a:ext cx="1930337" cy="338554"/>
          </a:xfrm>
          <a:prstGeom prst="rect">
            <a:avLst/>
          </a:prstGeom>
          <a:noFill/>
          <a:ln w="9525">
            <a:noFill/>
            <a:miter lim="800000"/>
            <a:headEnd/>
            <a:tailEnd/>
          </a:ln>
        </p:spPr>
        <p:txBody>
          <a:bodyPr wrap="none" anchor="ctr">
            <a:spAutoFit/>
          </a:bodyPr>
          <a:lstStyle/>
          <a:p>
            <a:pPr eaLnBrk="0" hangingPunct="0"/>
            <a:r>
              <a:rPr lang="en-US" sz="800">
                <a:latin typeface="Arial Unicode MS" pitchFamily="34" charset="-128"/>
              </a:rPr>
              <a:t>LD&gt;SD, p&lt;0.05 cluster-level corrected</a:t>
            </a:r>
          </a:p>
          <a:p>
            <a:pPr eaLnBrk="0" hangingPunct="0"/>
            <a:r>
              <a:rPr lang="en-GB" sz="800">
                <a:latin typeface="Arial Unicode MS" pitchFamily="34" charset="-128"/>
              </a:rPr>
              <a:t>(p&lt;0.001 voxel-level cut-off)</a:t>
            </a:r>
            <a:endParaRPr lang="en-US" sz="800">
              <a:latin typeface="Arial Unicode MS" pitchFamily="34" charset="-128"/>
            </a:endParaRPr>
          </a:p>
        </p:txBody>
      </p:sp>
      <p:sp>
        <p:nvSpPr>
          <p:cNvPr id="33839" name="Text Box 68"/>
          <p:cNvSpPr txBox="1">
            <a:spLocks noChangeArrowheads="1"/>
          </p:cNvSpPr>
          <p:nvPr/>
        </p:nvSpPr>
        <p:spPr bwMode="auto">
          <a:xfrm>
            <a:off x="319813" y="1054100"/>
            <a:ext cx="1184941" cy="535531"/>
          </a:xfrm>
          <a:prstGeom prst="rect">
            <a:avLst/>
          </a:prstGeom>
          <a:noFill/>
          <a:ln w="9525" algn="ctr">
            <a:noFill/>
            <a:miter lim="800000"/>
            <a:headEnd/>
            <a:tailEnd/>
          </a:ln>
        </p:spPr>
        <p:txBody>
          <a:bodyPr wrap="none">
            <a:spAutoFit/>
          </a:bodyPr>
          <a:lstStyle/>
          <a:p>
            <a:pPr algn="ctr">
              <a:lnSpc>
                <a:spcPct val="80000"/>
              </a:lnSpc>
              <a:spcBef>
                <a:spcPct val="50000"/>
              </a:spcBef>
            </a:pPr>
            <a:r>
              <a:rPr lang="en-GB">
                <a:solidFill>
                  <a:schemeClr val="bg1"/>
                </a:solidFill>
                <a:latin typeface="Arial Unicode MS" pitchFamily="34" charset="-128"/>
              </a:rPr>
              <a:t>Left MOG</a:t>
            </a:r>
          </a:p>
          <a:p>
            <a:pPr algn="ctr">
              <a:lnSpc>
                <a:spcPct val="80000"/>
              </a:lnSpc>
            </a:pPr>
            <a:r>
              <a:rPr lang="en-GB">
                <a:solidFill>
                  <a:schemeClr val="bg1"/>
                </a:solidFill>
                <a:latin typeface="Arial Unicode MS" pitchFamily="34" charset="-128"/>
              </a:rPr>
              <a:t>-38,-90,-4</a:t>
            </a:r>
            <a:endParaRPr lang="en-US">
              <a:solidFill>
                <a:schemeClr val="bg1"/>
              </a:solidFill>
              <a:latin typeface="Arial Unicode MS" pitchFamily="34" charset="-128"/>
            </a:endParaRPr>
          </a:p>
        </p:txBody>
      </p:sp>
      <p:pic>
        <p:nvPicPr>
          <p:cNvPr id="33840" name="Picture 69"/>
          <p:cNvPicPr>
            <a:picLocks noChangeAspect="1" noChangeArrowheads="1"/>
          </p:cNvPicPr>
          <p:nvPr/>
        </p:nvPicPr>
        <p:blipFill>
          <a:blip r:embed="rId5" cstate="print"/>
          <a:srcRect/>
          <a:stretch>
            <a:fillRect/>
          </a:stretch>
        </p:blipFill>
        <p:spPr bwMode="auto">
          <a:xfrm>
            <a:off x="1550812" y="1012826"/>
            <a:ext cx="1289756" cy="1368425"/>
          </a:xfrm>
          <a:prstGeom prst="rect">
            <a:avLst/>
          </a:prstGeom>
          <a:noFill/>
          <a:ln w="9525" algn="ctr">
            <a:noFill/>
            <a:miter lim="800000"/>
            <a:headEnd/>
            <a:tailEnd/>
          </a:ln>
        </p:spPr>
      </p:pic>
      <p:pic>
        <p:nvPicPr>
          <p:cNvPr id="33841" name="Picture 70"/>
          <p:cNvPicPr>
            <a:picLocks noChangeAspect="1" noChangeArrowheads="1"/>
          </p:cNvPicPr>
          <p:nvPr/>
        </p:nvPicPr>
        <p:blipFill>
          <a:blip r:embed="rId6" cstate="print"/>
          <a:srcRect/>
          <a:stretch>
            <a:fillRect/>
          </a:stretch>
        </p:blipFill>
        <p:spPr bwMode="auto">
          <a:xfrm>
            <a:off x="6420556" y="1012826"/>
            <a:ext cx="1288345" cy="1370013"/>
          </a:xfrm>
          <a:prstGeom prst="rect">
            <a:avLst/>
          </a:prstGeom>
          <a:noFill/>
          <a:ln w="9525" algn="ctr">
            <a:noFill/>
            <a:miter lim="800000"/>
            <a:headEnd/>
            <a:tailEnd/>
          </a:ln>
        </p:spPr>
      </p:pic>
      <p:pic>
        <p:nvPicPr>
          <p:cNvPr id="33842" name="Picture 71"/>
          <p:cNvPicPr>
            <a:picLocks noChangeAspect="1" noChangeArrowheads="1"/>
          </p:cNvPicPr>
          <p:nvPr/>
        </p:nvPicPr>
        <p:blipFill>
          <a:blip r:embed="rId7" cstate="print"/>
          <a:srcRect/>
          <a:stretch>
            <a:fillRect/>
          </a:stretch>
        </p:blipFill>
        <p:spPr bwMode="auto">
          <a:xfrm>
            <a:off x="349956" y="4256088"/>
            <a:ext cx="1092200" cy="1365250"/>
          </a:xfrm>
          <a:prstGeom prst="rect">
            <a:avLst/>
          </a:prstGeom>
          <a:noFill/>
          <a:ln w="9525" algn="ctr">
            <a:noFill/>
            <a:miter lim="800000"/>
            <a:headEnd/>
            <a:tailEnd/>
          </a:ln>
        </p:spPr>
      </p:pic>
      <p:pic>
        <p:nvPicPr>
          <p:cNvPr id="33843" name="Picture 72"/>
          <p:cNvPicPr>
            <a:picLocks noChangeAspect="1" noChangeArrowheads="1"/>
          </p:cNvPicPr>
          <p:nvPr/>
        </p:nvPicPr>
        <p:blipFill>
          <a:blip r:embed="rId8" cstate="print"/>
          <a:srcRect/>
          <a:stretch>
            <a:fillRect/>
          </a:stretch>
        </p:blipFill>
        <p:spPr bwMode="auto">
          <a:xfrm>
            <a:off x="7759701" y="4256089"/>
            <a:ext cx="1099255" cy="1366837"/>
          </a:xfrm>
          <a:prstGeom prst="rect">
            <a:avLst/>
          </a:prstGeom>
          <a:noFill/>
          <a:ln w="9525" algn="ctr">
            <a:noFill/>
            <a:miter lim="800000"/>
            <a:headEnd/>
            <a:tailEnd/>
          </a:ln>
        </p:spPr>
      </p:pic>
      <p:sp>
        <p:nvSpPr>
          <p:cNvPr id="33844" name="Text Box 73"/>
          <p:cNvSpPr txBox="1">
            <a:spLocks noChangeArrowheads="1"/>
          </p:cNvSpPr>
          <p:nvPr/>
        </p:nvSpPr>
        <p:spPr bwMode="auto">
          <a:xfrm>
            <a:off x="1558150" y="1055688"/>
            <a:ext cx="1313180" cy="535531"/>
          </a:xfrm>
          <a:prstGeom prst="rect">
            <a:avLst/>
          </a:prstGeom>
          <a:noFill/>
          <a:ln w="9525" algn="ctr">
            <a:noFill/>
            <a:miter lim="800000"/>
            <a:headEnd/>
            <a:tailEnd/>
          </a:ln>
        </p:spPr>
        <p:txBody>
          <a:bodyPr wrap="none">
            <a:spAutoFit/>
          </a:bodyPr>
          <a:lstStyle/>
          <a:p>
            <a:pPr algn="ctr">
              <a:lnSpc>
                <a:spcPct val="80000"/>
              </a:lnSpc>
              <a:spcBef>
                <a:spcPct val="50000"/>
              </a:spcBef>
            </a:pPr>
            <a:r>
              <a:rPr lang="en-GB">
                <a:solidFill>
                  <a:schemeClr val="bg1"/>
                </a:solidFill>
                <a:latin typeface="Arial Unicode MS" pitchFamily="34" charset="-128"/>
              </a:rPr>
              <a:t>Left FG</a:t>
            </a:r>
          </a:p>
          <a:p>
            <a:pPr algn="ctr">
              <a:lnSpc>
                <a:spcPct val="80000"/>
              </a:lnSpc>
            </a:pPr>
            <a:r>
              <a:rPr lang="en-GB">
                <a:solidFill>
                  <a:schemeClr val="bg1"/>
                </a:solidFill>
                <a:latin typeface="Arial Unicode MS" pitchFamily="34" charset="-128"/>
              </a:rPr>
              <a:t>-44,-52,-18</a:t>
            </a:r>
            <a:endParaRPr lang="en-US">
              <a:solidFill>
                <a:schemeClr val="bg1"/>
              </a:solidFill>
              <a:latin typeface="Arial Unicode MS" pitchFamily="34" charset="-128"/>
            </a:endParaRPr>
          </a:p>
        </p:txBody>
      </p:sp>
      <p:sp>
        <p:nvSpPr>
          <p:cNvPr id="33845" name="Text Box 74"/>
          <p:cNvSpPr txBox="1">
            <a:spLocks noChangeArrowheads="1"/>
          </p:cNvSpPr>
          <p:nvPr/>
        </p:nvSpPr>
        <p:spPr bwMode="auto">
          <a:xfrm>
            <a:off x="7628625" y="1055688"/>
            <a:ext cx="1338828" cy="535531"/>
          </a:xfrm>
          <a:prstGeom prst="rect">
            <a:avLst/>
          </a:prstGeom>
          <a:noFill/>
          <a:ln w="9525" algn="ctr">
            <a:noFill/>
            <a:miter lim="800000"/>
            <a:headEnd/>
            <a:tailEnd/>
          </a:ln>
        </p:spPr>
        <p:txBody>
          <a:bodyPr wrap="none">
            <a:spAutoFit/>
          </a:bodyPr>
          <a:lstStyle/>
          <a:p>
            <a:pPr algn="ctr">
              <a:lnSpc>
                <a:spcPct val="80000"/>
              </a:lnSpc>
              <a:spcBef>
                <a:spcPct val="50000"/>
              </a:spcBef>
            </a:pPr>
            <a:r>
              <a:rPr lang="en-GB">
                <a:solidFill>
                  <a:schemeClr val="bg1"/>
                </a:solidFill>
                <a:latin typeface="Arial Unicode MS" pitchFamily="34" charset="-128"/>
              </a:rPr>
              <a:t>Right MOG</a:t>
            </a:r>
          </a:p>
          <a:p>
            <a:pPr algn="ctr">
              <a:lnSpc>
                <a:spcPct val="80000"/>
              </a:lnSpc>
            </a:pPr>
            <a:r>
              <a:rPr lang="en-GB">
                <a:solidFill>
                  <a:schemeClr val="bg1"/>
                </a:solidFill>
                <a:latin typeface="Arial Unicode MS" pitchFamily="34" charset="-128"/>
              </a:rPr>
              <a:t>-38,-94,0</a:t>
            </a:r>
            <a:endParaRPr lang="en-US">
              <a:solidFill>
                <a:schemeClr val="bg1"/>
              </a:solidFill>
              <a:latin typeface="Arial Unicode MS" pitchFamily="34" charset="-128"/>
            </a:endParaRPr>
          </a:p>
        </p:txBody>
      </p:sp>
      <p:sp>
        <p:nvSpPr>
          <p:cNvPr id="33846" name="Rectangle 75"/>
          <p:cNvSpPr>
            <a:spLocks noChangeArrowheads="1"/>
          </p:cNvSpPr>
          <p:nvPr/>
        </p:nvSpPr>
        <p:spPr bwMode="auto">
          <a:xfrm>
            <a:off x="7846328" y="2509272"/>
            <a:ext cx="1077539" cy="215444"/>
          </a:xfrm>
          <a:prstGeom prst="rect">
            <a:avLst/>
          </a:prstGeom>
          <a:noFill/>
          <a:ln w="9525">
            <a:noFill/>
            <a:miter lim="800000"/>
            <a:headEnd/>
            <a:tailEnd/>
          </a:ln>
        </p:spPr>
        <p:txBody>
          <a:bodyPr wrap="none" anchor="ctr">
            <a:spAutoFit/>
          </a:bodyPr>
          <a:lstStyle/>
          <a:p>
            <a:pPr algn="r" eaLnBrk="0" hangingPunct="0"/>
            <a:r>
              <a:rPr lang="en-US" sz="800">
                <a:latin typeface="Arial Unicode MS" pitchFamily="34" charset="-128"/>
              </a:rPr>
              <a:t>p&lt;0.01 uncorrected</a:t>
            </a:r>
          </a:p>
        </p:txBody>
      </p:sp>
      <p:sp>
        <p:nvSpPr>
          <p:cNvPr id="33847" name="Text Box 76"/>
          <p:cNvSpPr txBox="1">
            <a:spLocks noChangeArrowheads="1"/>
          </p:cNvSpPr>
          <p:nvPr/>
        </p:nvSpPr>
        <p:spPr bwMode="auto">
          <a:xfrm>
            <a:off x="302880" y="4337050"/>
            <a:ext cx="1184941" cy="535531"/>
          </a:xfrm>
          <a:prstGeom prst="rect">
            <a:avLst/>
          </a:prstGeom>
          <a:noFill/>
          <a:ln w="9525" algn="ctr">
            <a:noFill/>
            <a:miter lim="800000"/>
            <a:headEnd/>
            <a:tailEnd/>
          </a:ln>
        </p:spPr>
        <p:txBody>
          <a:bodyPr wrap="none">
            <a:spAutoFit/>
          </a:bodyPr>
          <a:lstStyle/>
          <a:p>
            <a:pPr algn="ctr">
              <a:lnSpc>
                <a:spcPct val="80000"/>
              </a:lnSpc>
              <a:spcBef>
                <a:spcPct val="50000"/>
              </a:spcBef>
            </a:pPr>
            <a:r>
              <a:rPr lang="en-GB">
                <a:solidFill>
                  <a:schemeClr val="bg1"/>
                </a:solidFill>
                <a:latin typeface="Arial Unicode MS" pitchFamily="34" charset="-128"/>
              </a:rPr>
              <a:t>Left LG</a:t>
            </a:r>
          </a:p>
          <a:p>
            <a:pPr algn="ctr">
              <a:lnSpc>
                <a:spcPct val="80000"/>
              </a:lnSpc>
            </a:pPr>
            <a:r>
              <a:rPr lang="en-GB">
                <a:solidFill>
                  <a:schemeClr val="bg1"/>
                </a:solidFill>
                <a:latin typeface="Arial Unicode MS" pitchFamily="34" charset="-128"/>
              </a:rPr>
              <a:t>-12,-70,-6</a:t>
            </a:r>
            <a:endParaRPr lang="en-US">
              <a:solidFill>
                <a:schemeClr val="bg1"/>
              </a:solidFill>
              <a:latin typeface="Arial Unicode MS" pitchFamily="34" charset="-128"/>
            </a:endParaRPr>
          </a:p>
        </p:txBody>
      </p:sp>
      <p:sp>
        <p:nvSpPr>
          <p:cNvPr id="33848" name="Text Box 77"/>
          <p:cNvSpPr txBox="1">
            <a:spLocks noChangeArrowheads="1"/>
          </p:cNvSpPr>
          <p:nvPr/>
        </p:nvSpPr>
        <p:spPr bwMode="auto">
          <a:xfrm>
            <a:off x="7719680" y="4337050"/>
            <a:ext cx="1184941" cy="535531"/>
          </a:xfrm>
          <a:prstGeom prst="rect">
            <a:avLst/>
          </a:prstGeom>
          <a:noFill/>
          <a:ln w="9525" algn="ctr">
            <a:noFill/>
            <a:miter lim="800000"/>
            <a:headEnd/>
            <a:tailEnd/>
          </a:ln>
        </p:spPr>
        <p:txBody>
          <a:bodyPr wrap="none">
            <a:spAutoFit/>
          </a:bodyPr>
          <a:lstStyle/>
          <a:p>
            <a:pPr algn="ctr">
              <a:lnSpc>
                <a:spcPct val="80000"/>
              </a:lnSpc>
              <a:spcBef>
                <a:spcPct val="50000"/>
              </a:spcBef>
            </a:pPr>
            <a:r>
              <a:rPr lang="en-GB">
                <a:solidFill>
                  <a:schemeClr val="bg1"/>
                </a:solidFill>
                <a:latin typeface="Arial Unicode MS" pitchFamily="34" charset="-128"/>
              </a:rPr>
              <a:t>Left LG</a:t>
            </a:r>
          </a:p>
          <a:p>
            <a:pPr algn="ctr">
              <a:lnSpc>
                <a:spcPct val="80000"/>
              </a:lnSpc>
            </a:pPr>
            <a:r>
              <a:rPr lang="en-GB">
                <a:solidFill>
                  <a:schemeClr val="bg1"/>
                </a:solidFill>
                <a:latin typeface="Arial Unicode MS" pitchFamily="34" charset="-128"/>
              </a:rPr>
              <a:t>-14,-68,-2</a:t>
            </a:r>
            <a:endParaRPr lang="en-US">
              <a:solidFill>
                <a:schemeClr val="bg1"/>
              </a:solidFill>
              <a:latin typeface="Arial Unicode MS" pitchFamily="34" charset="-128"/>
            </a:endParaRPr>
          </a:p>
        </p:txBody>
      </p:sp>
      <p:sp>
        <p:nvSpPr>
          <p:cNvPr id="33849" name="Rectangle 78"/>
          <p:cNvSpPr>
            <a:spLocks noChangeArrowheads="1"/>
          </p:cNvSpPr>
          <p:nvPr/>
        </p:nvSpPr>
        <p:spPr bwMode="auto">
          <a:xfrm>
            <a:off x="249250" y="3898773"/>
            <a:ext cx="1813317" cy="215444"/>
          </a:xfrm>
          <a:prstGeom prst="rect">
            <a:avLst/>
          </a:prstGeom>
          <a:noFill/>
          <a:ln w="9525">
            <a:noFill/>
            <a:miter lim="800000"/>
            <a:headEnd/>
            <a:tailEnd/>
          </a:ln>
        </p:spPr>
        <p:txBody>
          <a:bodyPr wrap="none" anchor="ctr">
            <a:spAutoFit/>
          </a:bodyPr>
          <a:lstStyle/>
          <a:p>
            <a:pPr eaLnBrk="0" hangingPunct="0"/>
            <a:r>
              <a:rPr lang="en-US" sz="800" dirty="0">
                <a:latin typeface="Arial Unicode MS" pitchFamily="34" charset="-128"/>
              </a:rPr>
              <a:t>LD&gt;SD masked incl. with RVF&gt;</a:t>
            </a:r>
            <a:r>
              <a:rPr lang="en-US" sz="800" dirty="0" smtClean="0">
                <a:latin typeface="Arial Unicode MS" pitchFamily="34" charset="-128"/>
              </a:rPr>
              <a:t>LVF</a:t>
            </a:r>
            <a:endParaRPr lang="en-US" sz="800" dirty="0">
              <a:latin typeface="Arial Unicode MS" pitchFamily="34" charset="-128"/>
            </a:endParaRPr>
          </a:p>
        </p:txBody>
      </p:sp>
      <p:sp>
        <p:nvSpPr>
          <p:cNvPr id="33850" name="Rectangle 79"/>
          <p:cNvSpPr>
            <a:spLocks noChangeArrowheads="1"/>
          </p:cNvSpPr>
          <p:nvPr/>
        </p:nvSpPr>
        <p:spPr bwMode="auto">
          <a:xfrm>
            <a:off x="7330683" y="3911731"/>
            <a:ext cx="1813317" cy="215444"/>
          </a:xfrm>
          <a:prstGeom prst="rect">
            <a:avLst/>
          </a:prstGeom>
          <a:noFill/>
          <a:ln w="9525">
            <a:noFill/>
            <a:miter lim="800000"/>
            <a:headEnd/>
            <a:tailEnd/>
          </a:ln>
        </p:spPr>
        <p:txBody>
          <a:bodyPr wrap="none" anchor="ctr">
            <a:spAutoFit/>
          </a:bodyPr>
          <a:lstStyle/>
          <a:p>
            <a:pPr algn="r" eaLnBrk="0" hangingPunct="0"/>
            <a:r>
              <a:rPr lang="en-US" sz="800" dirty="0">
                <a:latin typeface="Arial Unicode MS" pitchFamily="34" charset="-128"/>
              </a:rPr>
              <a:t>LD&gt;SD masked incl. with LVF&gt;</a:t>
            </a:r>
            <a:r>
              <a:rPr lang="en-US" sz="800" dirty="0" smtClean="0">
                <a:latin typeface="Arial Unicode MS" pitchFamily="34" charset="-128"/>
              </a:rPr>
              <a:t>RVF</a:t>
            </a:r>
            <a:endParaRPr lang="en-US" sz="800" dirty="0">
              <a:latin typeface="Arial Unicode MS" pitchFamily="34" charset="-128"/>
            </a:endParaRPr>
          </a:p>
        </p:txBody>
      </p:sp>
      <p:sp>
        <p:nvSpPr>
          <p:cNvPr id="33851" name="Text Box 80"/>
          <p:cNvSpPr txBox="1">
            <a:spLocks noChangeArrowheads="1"/>
          </p:cNvSpPr>
          <p:nvPr/>
        </p:nvSpPr>
        <p:spPr bwMode="auto">
          <a:xfrm>
            <a:off x="6464250" y="1052513"/>
            <a:ext cx="1236236" cy="535531"/>
          </a:xfrm>
          <a:prstGeom prst="rect">
            <a:avLst/>
          </a:prstGeom>
          <a:noFill/>
          <a:ln w="9525" algn="ctr">
            <a:noFill/>
            <a:miter lim="800000"/>
            <a:headEnd/>
            <a:tailEnd/>
          </a:ln>
        </p:spPr>
        <p:txBody>
          <a:bodyPr wrap="none">
            <a:spAutoFit/>
          </a:bodyPr>
          <a:lstStyle/>
          <a:p>
            <a:pPr algn="ctr">
              <a:lnSpc>
                <a:spcPct val="80000"/>
              </a:lnSpc>
              <a:spcBef>
                <a:spcPct val="50000"/>
              </a:spcBef>
            </a:pPr>
            <a:r>
              <a:rPr lang="en-GB">
                <a:solidFill>
                  <a:schemeClr val="bg1"/>
                </a:solidFill>
                <a:latin typeface="Arial Unicode MS" pitchFamily="34" charset="-128"/>
              </a:rPr>
              <a:t>Right FG</a:t>
            </a:r>
          </a:p>
          <a:p>
            <a:pPr algn="ctr">
              <a:lnSpc>
                <a:spcPct val="80000"/>
              </a:lnSpc>
            </a:pPr>
            <a:r>
              <a:rPr lang="en-GB">
                <a:solidFill>
                  <a:schemeClr val="bg1"/>
                </a:solidFill>
                <a:latin typeface="Arial Unicode MS" pitchFamily="34" charset="-128"/>
              </a:rPr>
              <a:t>38,-52,-20</a:t>
            </a:r>
            <a:endParaRPr lang="en-US">
              <a:solidFill>
                <a:schemeClr val="bg1"/>
              </a:solidFill>
              <a:latin typeface="Arial Unicode MS" pitchFamily="34" charset="-128"/>
            </a:endParaRPr>
          </a:p>
        </p:txBody>
      </p:sp>
      <p:sp>
        <p:nvSpPr>
          <p:cNvPr id="33852" name="Rectangle 81"/>
          <p:cNvSpPr>
            <a:spLocks noChangeArrowheads="1"/>
          </p:cNvSpPr>
          <p:nvPr/>
        </p:nvSpPr>
        <p:spPr bwMode="auto">
          <a:xfrm>
            <a:off x="6328637" y="647897"/>
            <a:ext cx="2677678" cy="307777"/>
          </a:xfrm>
          <a:prstGeom prst="rect">
            <a:avLst/>
          </a:prstGeom>
          <a:noFill/>
          <a:ln w="9525">
            <a:noFill/>
            <a:miter lim="800000"/>
            <a:headEnd/>
            <a:tailEnd/>
          </a:ln>
        </p:spPr>
        <p:txBody>
          <a:bodyPr wrap="square">
            <a:spAutoFit/>
          </a:bodyPr>
          <a:lstStyle/>
          <a:p>
            <a:pPr algn="ctr" eaLnBrk="0" hangingPunct="0">
              <a:spcBef>
                <a:spcPct val="80000"/>
              </a:spcBef>
            </a:pPr>
            <a:r>
              <a:rPr lang="en-GB" sz="1400" b="0" dirty="0">
                <a:latin typeface="Times New Roman" pitchFamily="18" charset="0"/>
              </a:rPr>
              <a:t>Stephan et al. 2007, </a:t>
            </a:r>
            <a:r>
              <a:rPr lang="en-GB" sz="1400" b="0" i="1" dirty="0">
                <a:latin typeface="Times New Roman" pitchFamily="18" charset="0"/>
              </a:rPr>
              <a:t>J. </a:t>
            </a:r>
            <a:r>
              <a:rPr lang="en-GB" sz="1400" b="0" i="1" dirty="0" err="1">
                <a:latin typeface="Times New Roman" pitchFamily="18" charset="0"/>
              </a:rPr>
              <a:t>Neurosci</a:t>
            </a:r>
            <a:r>
              <a:rPr lang="en-GB" sz="1400" b="0" i="1" dirty="0">
                <a:latin typeface="Times New Roman" pitchFamily="18" charset="0"/>
              </a:rPr>
              <a:t>.</a:t>
            </a:r>
            <a:endParaRPr lang="de-DE" sz="1400" b="0" i="1" dirty="0">
              <a:latin typeface="Times New Roman" pitchFamily="18" charset="0"/>
            </a:endParaRPr>
          </a:p>
        </p:txBody>
      </p:sp>
      <p:sp>
        <p:nvSpPr>
          <p:cNvPr id="8" name="TextBox 7"/>
          <p:cNvSpPr txBox="1"/>
          <p:nvPr/>
        </p:nvSpPr>
        <p:spPr>
          <a:xfrm>
            <a:off x="1664782" y="6119336"/>
            <a:ext cx="6006773" cy="738664"/>
          </a:xfrm>
          <a:prstGeom prst="rect">
            <a:avLst/>
          </a:prstGeom>
          <a:noFill/>
        </p:spPr>
        <p:txBody>
          <a:bodyPr wrap="none" rtlCol="0">
            <a:spAutoFit/>
          </a:bodyPr>
          <a:lstStyle/>
          <a:p>
            <a:r>
              <a:rPr lang="en-US" sz="1400" b="0" dirty="0" smtClean="0">
                <a:solidFill>
                  <a:srgbClr val="FF0000"/>
                </a:solidFill>
              </a:rPr>
              <a:t>M1</a:t>
            </a:r>
            <a:r>
              <a:rPr lang="en-US" sz="1400" b="0" dirty="0" smtClean="0"/>
              <a:t>: Inter-hemispheric connections modulated by letter decision (LD) task</a:t>
            </a:r>
          </a:p>
          <a:p>
            <a:r>
              <a:rPr lang="en-US" sz="1400" b="0" dirty="0" smtClean="0"/>
              <a:t>conditional on visual field of stimulus presentation.</a:t>
            </a:r>
          </a:p>
          <a:p>
            <a:r>
              <a:rPr lang="en-US" sz="1400" b="0" dirty="0" smtClean="0"/>
              <a:t>Intra-hemispheric connections modulated by letter decision task alone.</a:t>
            </a:r>
            <a:endParaRPr lang="en-US" sz="1400" b="0" dirty="0"/>
          </a:p>
        </p:txBody>
      </p:sp>
    </p:spTree>
    <p:custDataLst>
      <p:tags r:id="rId1"/>
    </p:custData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311401" y="2797175"/>
            <a:ext cx="677333" cy="719138"/>
            <a:chOff x="826" y="3119"/>
            <a:chExt cx="480" cy="453"/>
          </a:xfrm>
        </p:grpSpPr>
        <p:sp>
          <p:nvSpPr>
            <p:cNvPr id="34887" name="Oval 3"/>
            <p:cNvSpPr>
              <a:spLocks noChangeAspect="1" noChangeArrowheads="1"/>
            </p:cNvSpPr>
            <p:nvPr/>
          </p:nvSpPr>
          <p:spPr bwMode="auto">
            <a:xfrm>
              <a:off x="841" y="3119"/>
              <a:ext cx="453" cy="453"/>
            </a:xfrm>
            <a:prstGeom prst="ellipse">
              <a:avLst/>
            </a:prstGeom>
            <a:gradFill rotWithShape="1">
              <a:gsLst>
                <a:gs pos="0">
                  <a:srgbClr val="FFFFFF"/>
                </a:gs>
                <a:gs pos="100000">
                  <a:srgbClr val="B2B2B2"/>
                </a:gs>
              </a:gsLst>
              <a:path path="shape">
                <a:fillToRect l="50000" t="50000" r="50000" b="50000"/>
              </a:path>
            </a:gradFill>
            <a:ln w="12700">
              <a:noFill/>
              <a:round/>
              <a:headEnd/>
              <a:tailEnd/>
            </a:ln>
          </p:spPr>
          <p:txBody>
            <a:bodyPr wrap="none" anchor="ctr"/>
            <a:lstStyle/>
            <a:p>
              <a:endParaRPr lang="en-US"/>
            </a:p>
          </p:txBody>
        </p:sp>
        <p:sp>
          <p:nvSpPr>
            <p:cNvPr id="34888" name="Text Box 4"/>
            <p:cNvSpPr txBox="1">
              <a:spLocks noChangeArrowheads="1"/>
            </p:cNvSpPr>
            <p:nvPr/>
          </p:nvSpPr>
          <p:spPr bwMode="auto">
            <a:xfrm>
              <a:off x="826" y="3158"/>
              <a:ext cx="480" cy="368"/>
            </a:xfrm>
            <a:prstGeom prst="rect">
              <a:avLst/>
            </a:prstGeom>
            <a:noFill/>
            <a:ln w="9525">
              <a:noFill/>
              <a:miter lim="800000"/>
              <a:headEnd/>
              <a:tailEnd/>
            </a:ln>
          </p:spPr>
          <p:txBody>
            <a:bodyPr wrap="none">
              <a:spAutoFit/>
            </a:bodyPr>
            <a:lstStyle/>
            <a:p>
              <a:pPr algn="ctr" eaLnBrk="0" hangingPunct="0"/>
              <a:r>
                <a:rPr lang="de-DE" sz="1600">
                  <a:solidFill>
                    <a:srgbClr val="000000"/>
                  </a:solidFill>
                  <a:latin typeface="Arial Unicode MS" pitchFamily="34" charset="-128"/>
                </a:rPr>
                <a:t>MOG</a:t>
              </a:r>
            </a:p>
            <a:p>
              <a:pPr algn="ctr" eaLnBrk="0" hangingPunct="0"/>
              <a:r>
                <a:rPr lang="de-DE" sz="1600">
                  <a:solidFill>
                    <a:srgbClr val="000000"/>
                  </a:solidFill>
                  <a:latin typeface="Arial Unicode MS" pitchFamily="34" charset="-128"/>
                </a:rPr>
                <a:t>left</a:t>
              </a:r>
            </a:p>
          </p:txBody>
        </p:sp>
      </p:grpSp>
      <p:cxnSp>
        <p:nvCxnSpPr>
          <p:cNvPr id="34819" name="AutoShape 5"/>
          <p:cNvCxnSpPr>
            <a:cxnSpLocks noChangeShapeType="1"/>
            <a:stCxn id="34887" idx="3"/>
            <a:endCxn id="34885" idx="3"/>
          </p:cNvCxnSpPr>
          <p:nvPr/>
        </p:nvCxnSpPr>
        <p:spPr bwMode="auto">
          <a:xfrm>
            <a:off x="2425700" y="3411538"/>
            <a:ext cx="1253067" cy="1439862"/>
          </a:xfrm>
          <a:prstGeom prst="straightConnector1">
            <a:avLst/>
          </a:prstGeom>
          <a:noFill/>
          <a:ln w="38100">
            <a:solidFill>
              <a:schemeClr val="tx1"/>
            </a:solidFill>
            <a:round/>
            <a:headEnd type="triangle" w="med" len="med"/>
            <a:tailEnd/>
          </a:ln>
        </p:spPr>
      </p:cxnSp>
      <p:cxnSp>
        <p:nvCxnSpPr>
          <p:cNvPr id="34820" name="AutoShape 6"/>
          <p:cNvCxnSpPr>
            <a:cxnSpLocks noChangeShapeType="1"/>
            <a:stCxn id="34885" idx="1"/>
            <a:endCxn id="34887" idx="5"/>
          </p:cNvCxnSpPr>
          <p:nvPr/>
        </p:nvCxnSpPr>
        <p:spPr bwMode="auto">
          <a:xfrm flipH="1" flipV="1">
            <a:off x="2878667" y="3411539"/>
            <a:ext cx="800100" cy="930275"/>
          </a:xfrm>
          <a:prstGeom prst="straightConnector1">
            <a:avLst/>
          </a:prstGeom>
          <a:noFill/>
          <a:ln w="38100">
            <a:solidFill>
              <a:schemeClr val="tx1"/>
            </a:solidFill>
            <a:round/>
            <a:headEnd type="triangle" w="med" len="med"/>
            <a:tailEnd/>
          </a:ln>
        </p:spPr>
      </p:cxnSp>
      <p:sp>
        <p:nvSpPr>
          <p:cNvPr id="34821" name="Oval 7"/>
          <p:cNvSpPr>
            <a:spLocks noChangeArrowheads="1"/>
          </p:cNvSpPr>
          <p:nvPr/>
        </p:nvSpPr>
        <p:spPr bwMode="auto">
          <a:xfrm>
            <a:off x="4557890" y="3089951"/>
            <a:ext cx="259766" cy="519351"/>
          </a:xfrm>
          <a:prstGeom prst="ellipse">
            <a:avLst/>
          </a:prstGeom>
          <a:noFill/>
          <a:ln w="3175" algn="ctr">
            <a:noFill/>
            <a:round/>
            <a:headEnd/>
            <a:tailEnd/>
          </a:ln>
        </p:spPr>
        <p:txBody>
          <a:bodyPr wrap="none" anchor="ctr">
            <a:spAutoFit/>
          </a:bodyPr>
          <a:lstStyle/>
          <a:p>
            <a:endParaRPr lang="en-US"/>
          </a:p>
        </p:txBody>
      </p:sp>
      <p:sp>
        <p:nvSpPr>
          <p:cNvPr id="34822" name="Oval 8"/>
          <p:cNvSpPr>
            <a:spLocks noChangeArrowheads="1"/>
          </p:cNvSpPr>
          <p:nvPr/>
        </p:nvSpPr>
        <p:spPr bwMode="auto">
          <a:xfrm>
            <a:off x="4673600" y="4523463"/>
            <a:ext cx="259766" cy="519351"/>
          </a:xfrm>
          <a:prstGeom prst="ellipse">
            <a:avLst/>
          </a:prstGeom>
          <a:noFill/>
          <a:ln w="3175" algn="ctr">
            <a:noFill/>
            <a:round/>
            <a:headEnd/>
            <a:tailEnd/>
          </a:ln>
        </p:spPr>
        <p:txBody>
          <a:bodyPr wrap="none" anchor="ctr">
            <a:spAutoFit/>
          </a:bodyPr>
          <a:lstStyle/>
          <a:p>
            <a:endParaRPr lang="en-US"/>
          </a:p>
        </p:txBody>
      </p:sp>
      <p:cxnSp>
        <p:nvCxnSpPr>
          <p:cNvPr id="34823" name="AutoShape 9"/>
          <p:cNvCxnSpPr>
            <a:cxnSpLocks noChangeShapeType="1"/>
            <a:stCxn id="34885" idx="4"/>
            <a:endCxn id="34829" idx="0"/>
          </p:cNvCxnSpPr>
          <p:nvPr/>
        </p:nvCxnSpPr>
        <p:spPr bwMode="auto">
          <a:xfrm rot="5400000">
            <a:off x="3461406" y="5001279"/>
            <a:ext cx="488949" cy="398742"/>
          </a:xfrm>
          <a:prstGeom prst="straightConnector1">
            <a:avLst/>
          </a:prstGeom>
          <a:noFill/>
          <a:ln w="38100">
            <a:solidFill>
              <a:schemeClr val="tx1"/>
            </a:solidFill>
            <a:round/>
            <a:headEnd type="triangle" w="med" len="med"/>
            <a:tailEnd/>
          </a:ln>
        </p:spPr>
      </p:cxnSp>
      <p:cxnSp>
        <p:nvCxnSpPr>
          <p:cNvPr id="34824" name="AutoShape 10"/>
          <p:cNvCxnSpPr>
            <a:cxnSpLocks noChangeShapeType="1"/>
            <a:stCxn id="34879" idx="3"/>
            <a:endCxn id="34885" idx="1"/>
          </p:cNvCxnSpPr>
          <p:nvPr/>
        </p:nvCxnSpPr>
        <p:spPr bwMode="auto">
          <a:xfrm>
            <a:off x="3677355" y="3411539"/>
            <a:ext cx="1412" cy="930275"/>
          </a:xfrm>
          <a:prstGeom prst="straightConnector1">
            <a:avLst/>
          </a:prstGeom>
          <a:noFill/>
          <a:ln w="38100">
            <a:solidFill>
              <a:schemeClr val="tx1"/>
            </a:solidFill>
            <a:round/>
            <a:headEnd type="triangle" w="med" len="med"/>
            <a:tailEnd/>
          </a:ln>
        </p:spPr>
      </p:cxnSp>
      <p:cxnSp>
        <p:nvCxnSpPr>
          <p:cNvPr id="34825" name="AutoShape 11"/>
          <p:cNvCxnSpPr>
            <a:cxnSpLocks noChangeShapeType="1"/>
            <a:stCxn id="34883" idx="4"/>
            <a:endCxn id="34830" idx="0"/>
          </p:cNvCxnSpPr>
          <p:nvPr/>
        </p:nvCxnSpPr>
        <p:spPr bwMode="auto">
          <a:xfrm rot="16200000" flipH="1">
            <a:off x="5162235" y="4981362"/>
            <a:ext cx="487362" cy="440164"/>
          </a:xfrm>
          <a:prstGeom prst="straightConnector1">
            <a:avLst/>
          </a:prstGeom>
          <a:noFill/>
          <a:ln w="38100">
            <a:solidFill>
              <a:schemeClr val="tx1"/>
            </a:solidFill>
            <a:round/>
            <a:headEnd type="triangle" w="med" len="med"/>
            <a:tailEnd/>
          </a:ln>
        </p:spPr>
      </p:cxnSp>
      <p:grpSp>
        <p:nvGrpSpPr>
          <p:cNvPr id="3" name="Group 12"/>
          <p:cNvGrpSpPr>
            <a:grpSpLocks/>
          </p:cNvGrpSpPr>
          <p:nvPr/>
        </p:nvGrpSpPr>
        <p:grpSpPr bwMode="auto">
          <a:xfrm>
            <a:off x="3585634" y="4237039"/>
            <a:ext cx="639233" cy="719137"/>
            <a:chOff x="409" y="3119"/>
            <a:chExt cx="453" cy="453"/>
          </a:xfrm>
        </p:grpSpPr>
        <p:sp>
          <p:nvSpPr>
            <p:cNvPr id="34885" name="Oval 13"/>
            <p:cNvSpPr>
              <a:spLocks noChangeAspect="1" noChangeArrowheads="1"/>
            </p:cNvSpPr>
            <p:nvPr/>
          </p:nvSpPr>
          <p:spPr bwMode="auto">
            <a:xfrm>
              <a:off x="409" y="3119"/>
              <a:ext cx="453" cy="453"/>
            </a:xfrm>
            <a:prstGeom prst="ellipse">
              <a:avLst/>
            </a:prstGeom>
            <a:gradFill rotWithShape="1">
              <a:gsLst>
                <a:gs pos="0">
                  <a:srgbClr val="FFFFFF"/>
                </a:gs>
                <a:gs pos="100000">
                  <a:srgbClr val="B2B2B2"/>
                </a:gs>
              </a:gsLst>
              <a:path path="shape">
                <a:fillToRect l="50000" t="50000" r="50000" b="50000"/>
              </a:path>
            </a:gradFill>
            <a:ln w="12700">
              <a:noFill/>
              <a:round/>
              <a:headEnd/>
              <a:tailEnd/>
            </a:ln>
          </p:spPr>
          <p:txBody>
            <a:bodyPr wrap="none" anchor="ctr"/>
            <a:lstStyle/>
            <a:p>
              <a:endParaRPr lang="en-US"/>
            </a:p>
          </p:txBody>
        </p:sp>
        <p:sp>
          <p:nvSpPr>
            <p:cNvPr id="34886" name="Text Box 14"/>
            <p:cNvSpPr txBox="1">
              <a:spLocks noChangeArrowheads="1"/>
            </p:cNvSpPr>
            <p:nvPr/>
          </p:nvSpPr>
          <p:spPr bwMode="auto">
            <a:xfrm>
              <a:off x="475" y="3158"/>
              <a:ext cx="326" cy="368"/>
            </a:xfrm>
            <a:prstGeom prst="rect">
              <a:avLst/>
            </a:prstGeom>
            <a:noFill/>
            <a:ln w="9525">
              <a:noFill/>
              <a:miter lim="800000"/>
              <a:headEnd/>
              <a:tailEnd/>
            </a:ln>
          </p:spPr>
          <p:txBody>
            <a:bodyPr wrap="none">
              <a:spAutoFit/>
            </a:bodyPr>
            <a:lstStyle/>
            <a:p>
              <a:pPr algn="ctr" eaLnBrk="0" hangingPunct="0"/>
              <a:r>
                <a:rPr lang="de-DE" sz="1600">
                  <a:solidFill>
                    <a:srgbClr val="000000"/>
                  </a:solidFill>
                  <a:latin typeface="Arial Unicode MS" pitchFamily="34" charset="-128"/>
                </a:rPr>
                <a:t>LG</a:t>
              </a:r>
            </a:p>
            <a:p>
              <a:pPr algn="ctr" eaLnBrk="0" hangingPunct="0"/>
              <a:r>
                <a:rPr lang="de-DE" sz="1600">
                  <a:solidFill>
                    <a:srgbClr val="000000"/>
                  </a:solidFill>
                  <a:latin typeface="Arial Unicode MS" pitchFamily="34" charset="-128"/>
                </a:rPr>
                <a:t>left</a:t>
              </a:r>
            </a:p>
          </p:txBody>
        </p:sp>
      </p:grpSp>
      <p:grpSp>
        <p:nvGrpSpPr>
          <p:cNvPr id="4" name="Group 15"/>
          <p:cNvGrpSpPr>
            <a:grpSpLocks/>
          </p:cNvGrpSpPr>
          <p:nvPr/>
        </p:nvGrpSpPr>
        <p:grpSpPr bwMode="auto">
          <a:xfrm>
            <a:off x="4865512" y="4238625"/>
            <a:ext cx="640644" cy="719138"/>
            <a:chOff x="841" y="3119"/>
            <a:chExt cx="453" cy="453"/>
          </a:xfrm>
        </p:grpSpPr>
        <p:sp>
          <p:nvSpPr>
            <p:cNvPr id="34883" name="Oval 16"/>
            <p:cNvSpPr>
              <a:spLocks noChangeAspect="1" noChangeArrowheads="1"/>
            </p:cNvSpPr>
            <p:nvPr/>
          </p:nvSpPr>
          <p:spPr bwMode="auto">
            <a:xfrm>
              <a:off x="841" y="3119"/>
              <a:ext cx="453" cy="453"/>
            </a:xfrm>
            <a:prstGeom prst="ellipse">
              <a:avLst/>
            </a:prstGeom>
            <a:gradFill rotWithShape="1">
              <a:gsLst>
                <a:gs pos="0">
                  <a:srgbClr val="FFFFFF"/>
                </a:gs>
                <a:gs pos="100000">
                  <a:srgbClr val="B2B2B2"/>
                </a:gs>
              </a:gsLst>
              <a:path path="shape">
                <a:fillToRect l="50000" t="50000" r="50000" b="50000"/>
              </a:path>
            </a:gradFill>
            <a:ln w="12700">
              <a:noFill/>
              <a:round/>
              <a:headEnd/>
              <a:tailEnd/>
            </a:ln>
          </p:spPr>
          <p:txBody>
            <a:bodyPr wrap="none" anchor="ctr"/>
            <a:lstStyle/>
            <a:p>
              <a:endParaRPr lang="en-US"/>
            </a:p>
          </p:txBody>
        </p:sp>
        <p:sp>
          <p:nvSpPr>
            <p:cNvPr id="34884" name="Text Box 17"/>
            <p:cNvSpPr txBox="1">
              <a:spLocks noChangeArrowheads="1"/>
            </p:cNvSpPr>
            <p:nvPr/>
          </p:nvSpPr>
          <p:spPr bwMode="auto">
            <a:xfrm>
              <a:off x="858" y="3158"/>
              <a:ext cx="414" cy="368"/>
            </a:xfrm>
            <a:prstGeom prst="rect">
              <a:avLst/>
            </a:prstGeom>
            <a:noFill/>
            <a:ln w="9525">
              <a:noFill/>
              <a:miter lim="800000"/>
              <a:headEnd/>
              <a:tailEnd/>
            </a:ln>
          </p:spPr>
          <p:txBody>
            <a:bodyPr wrap="none">
              <a:spAutoFit/>
            </a:bodyPr>
            <a:lstStyle/>
            <a:p>
              <a:pPr algn="ctr" eaLnBrk="0" hangingPunct="0"/>
              <a:r>
                <a:rPr lang="de-DE" sz="1600">
                  <a:solidFill>
                    <a:srgbClr val="000000"/>
                  </a:solidFill>
                  <a:latin typeface="Arial Unicode MS" pitchFamily="34" charset="-128"/>
                </a:rPr>
                <a:t>LG</a:t>
              </a:r>
            </a:p>
            <a:p>
              <a:pPr algn="ctr" eaLnBrk="0" hangingPunct="0"/>
              <a:r>
                <a:rPr lang="de-DE" sz="1600">
                  <a:solidFill>
                    <a:srgbClr val="000000"/>
                  </a:solidFill>
                  <a:latin typeface="Arial Unicode MS" pitchFamily="34" charset="-128"/>
                </a:rPr>
                <a:t>right</a:t>
              </a:r>
            </a:p>
          </p:txBody>
        </p:sp>
      </p:grpSp>
      <p:cxnSp>
        <p:nvCxnSpPr>
          <p:cNvPr id="34828" name="AutoShape 18"/>
          <p:cNvCxnSpPr>
            <a:cxnSpLocks noChangeShapeType="1"/>
            <a:stCxn id="34885" idx="5"/>
            <a:endCxn id="34883" idx="3"/>
          </p:cNvCxnSpPr>
          <p:nvPr/>
        </p:nvCxnSpPr>
        <p:spPr bwMode="auto">
          <a:xfrm>
            <a:off x="4131734" y="4851400"/>
            <a:ext cx="826911" cy="1588"/>
          </a:xfrm>
          <a:prstGeom prst="straightConnector1">
            <a:avLst/>
          </a:prstGeom>
          <a:noFill/>
          <a:ln w="38100">
            <a:solidFill>
              <a:schemeClr val="tx1"/>
            </a:solidFill>
            <a:round/>
            <a:headEnd/>
            <a:tailEnd type="triangle" w="med" len="med"/>
          </a:ln>
        </p:spPr>
      </p:cxnSp>
      <p:sp>
        <p:nvSpPr>
          <p:cNvPr id="34829" name="Text Box 19"/>
          <p:cNvSpPr txBox="1">
            <a:spLocks noChangeArrowheads="1"/>
          </p:cNvSpPr>
          <p:nvPr/>
        </p:nvSpPr>
        <p:spPr bwMode="auto">
          <a:xfrm>
            <a:off x="3196167" y="5445125"/>
            <a:ext cx="620683" cy="556785"/>
          </a:xfrm>
          <a:prstGeom prst="rect">
            <a:avLst/>
          </a:prstGeom>
          <a:noFill/>
          <a:ln w="9525">
            <a:noFill/>
            <a:miter lim="800000"/>
            <a:headEnd/>
            <a:tailEnd/>
          </a:ln>
        </p:spPr>
        <p:txBody>
          <a:bodyPr wrap="none" tIns="18000">
            <a:spAutoFit/>
          </a:bodyPr>
          <a:lstStyle/>
          <a:p>
            <a:r>
              <a:rPr lang="de-DE" sz="1600">
                <a:latin typeface="Arial Unicode MS" pitchFamily="34" charset="-128"/>
              </a:rPr>
              <a:t>RVF</a:t>
            </a:r>
          </a:p>
          <a:p>
            <a:r>
              <a:rPr lang="de-DE" sz="1600">
                <a:latin typeface="Arial Unicode MS" pitchFamily="34" charset="-128"/>
              </a:rPr>
              <a:t>stim.</a:t>
            </a:r>
          </a:p>
        </p:txBody>
      </p:sp>
      <p:sp>
        <p:nvSpPr>
          <p:cNvPr id="34830" name="Text Box 20"/>
          <p:cNvSpPr txBox="1">
            <a:spLocks noChangeArrowheads="1"/>
          </p:cNvSpPr>
          <p:nvPr/>
        </p:nvSpPr>
        <p:spPr bwMode="auto">
          <a:xfrm>
            <a:off x="5315656" y="5445125"/>
            <a:ext cx="620683" cy="556785"/>
          </a:xfrm>
          <a:prstGeom prst="rect">
            <a:avLst/>
          </a:prstGeom>
          <a:noFill/>
          <a:ln w="9525">
            <a:noFill/>
            <a:miter lim="800000"/>
            <a:headEnd/>
            <a:tailEnd/>
          </a:ln>
        </p:spPr>
        <p:txBody>
          <a:bodyPr wrap="none" tIns="18000">
            <a:spAutoFit/>
          </a:bodyPr>
          <a:lstStyle/>
          <a:p>
            <a:r>
              <a:rPr lang="de-DE" sz="1600">
                <a:latin typeface="Arial Unicode MS" pitchFamily="34" charset="-128"/>
              </a:rPr>
              <a:t>LVF</a:t>
            </a:r>
          </a:p>
          <a:p>
            <a:r>
              <a:rPr lang="de-DE" sz="1600">
                <a:latin typeface="Arial Unicode MS" pitchFamily="34" charset="-128"/>
              </a:rPr>
              <a:t>stim.</a:t>
            </a:r>
          </a:p>
        </p:txBody>
      </p:sp>
      <p:grpSp>
        <p:nvGrpSpPr>
          <p:cNvPr id="5" name="Group 21"/>
          <p:cNvGrpSpPr>
            <a:grpSpLocks/>
          </p:cNvGrpSpPr>
          <p:nvPr/>
        </p:nvGrpSpPr>
        <p:grpSpPr bwMode="auto">
          <a:xfrm>
            <a:off x="4865512" y="2797175"/>
            <a:ext cx="640644" cy="719138"/>
            <a:chOff x="841" y="3119"/>
            <a:chExt cx="453" cy="453"/>
          </a:xfrm>
        </p:grpSpPr>
        <p:sp>
          <p:nvSpPr>
            <p:cNvPr id="34881" name="Oval 22"/>
            <p:cNvSpPr>
              <a:spLocks noChangeAspect="1" noChangeArrowheads="1"/>
            </p:cNvSpPr>
            <p:nvPr/>
          </p:nvSpPr>
          <p:spPr bwMode="auto">
            <a:xfrm>
              <a:off x="841" y="3119"/>
              <a:ext cx="453" cy="453"/>
            </a:xfrm>
            <a:prstGeom prst="ellipse">
              <a:avLst/>
            </a:prstGeom>
            <a:gradFill rotWithShape="1">
              <a:gsLst>
                <a:gs pos="0">
                  <a:srgbClr val="FFFFFF"/>
                </a:gs>
                <a:gs pos="100000">
                  <a:srgbClr val="B2B2B2"/>
                </a:gs>
              </a:gsLst>
              <a:path path="shape">
                <a:fillToRect l="50000" t="50000" r="50000" b="50000"/>
              </a:path>
            </a:gradFill>
            <a:ln w="12700">
              <a:noFill/>
              <a:round/>
              <a:headEnd/>
              <a:tailEnd/>
            </a:ln>
          </p:spPr>
          <p:txBody>
            <a:bodyPr wrap="none" anchor="ctr"/>
            <a:lstStyle/>
            <a:p>
              <a:endParaRPr lang="en-US"/>
            </a:p>
          </p:txBody>
        </p:sp>
        <p:sp>
          <p:nvSpPr>
            <p:cNvPr id="34882" name="Text Box 23"/>
            <p:cNvSpPr txBox="1">
              <a:spLocks noChangeArrowheads="1"/>
            </p:cNvSpPr>
            <p:nvPr/>
          </p:nvSpPr>
          <p:spPr bwMode="auto">
            <a:xfrm>
              <a:off x="857" y="3158"/>
              <a:ext cx="414" cy="368"/>
            </a:xfrm>
            <a:prstGeom prst="rect">
              <a:avLst/>
            </a:prstGeom>
            <a:noFill/>
            <a:ln w="9525">
              <a:noFill/>
              <a:miter lim="800000"/>
              <a:headEnd/>
              <a:tailEnd/>
            </a:ln>
          </p:spPr>
          <p:txBody>
            <a:bodyPr wrap="none">
              <a:spAutoFit/>
            </a:bodyPr>
            <a:lstStyle/>
            <a:p>
              <a:pPr algn="ctr" eaLnBrk="0" hangingPunct="0"/>
              <a:r>
                <a:rPr lang="de-DE" sz="1600">
                  <a:solidFill>
                    <a:srgbClr val="000000"/>
                  </a:solidFill>
                  <a:latin typeface="Arial Unicode MS" pitchFamily="34" charset="-128"/>
                </a:rPr>
                <a:t>FG</a:t>
              </a:r>
            </a:p>
            <a:p>
              <a:pPr algn="ctr" eaLnBrk="0" hangingPunct="0"/>
              <a:r>
                <a:rPr lang="de-DE" sz="1600">
                  <a:solidFill>
                    <a:srgbClr val="000000"/>
                  </a:solidFill>
                  <a:latin typeface="Arial Unicode MS" pitchFamily="34" charset="-128"/>
                </a:rPr>
                <a:t>right</a:t>
              </a:r>
            </a:p>
          </p:txBody>
        </p:sp>
      </p:grpSp>
      <p:cxnSp>
        <p:nvCxnSpPr>
          <p:cNvPr id="34832" name="AutoShape 24"/>
          <p:cNvCxnSpPr>
            <a:cxnSpLocks noChangeShapeType="1"/>
            <a:stCxn id="34881" idx="3"/>
            <a:endCxn id="34883" idx="1"/>
          </p:cNvCxnSpPr>
          <p:nvPr/>
        </p:nvCxnSpPr>
        <p:spPr bwMode="auto">
          <a:xfrm>
            <a:off x="4958644" y="3411538"/>
            <a:ext cx="0" cy="931862"/>
          </a:xfrm>
          <a:prstGeom prst="straightConnector1">
            <a:avLst/>
          </a:prstGeom>
          <a:noFill/>
          <a:ln w="38100">
            <a:solidFill>
              <a:schemeClr val="tx1"/>
            </a:solidFill>
            <a:round/>
            <a:headEnd/>
            <a:tailEnd type="triangle" w="med" len="med"/>
          </a:ln>
        </p:spPr>
      </p:cxnSp>
      <p:grpSp>
        <p:nvGrpSpPr>
          <p:cNvPr id="6" name="Group 25"/>
          <p:cNvGrpSpPr>
            <a:grpSpLocks/>
          </p:cNvGrpSpPr>
          <p:nvPr/>
        </p:nvGrpSpPr>
        <p:grpSpPr bwMode="auto">
          <a:xfrm>
            <a:off x="3584222" y="2797175"/>
            <a:ext cx="639234" cy="719138"/>
            <a:chOff x="841" y="3119"/>
            <a:chExt cx="453" cy="453"/>
          </a:xfrm>
        </p:grpSpPr>
        <p:sp>
          <p:nvSpPr>
            <p:cNvPr id="34879" name="Oval 26"/>
            <p:cNvSpPr>
              <a:spLocks noChangeAspect="1" noChangeArrowheads="1"/>
            </p:cNvSpPr>
            <p:nvPr/>
          </p:nvSpPr>
          <p:spPr bwMode="auto">
            <a:xfrm>
              <a:off x="841" y="3119"/>
              <a:ext cx="453" cy="453"/>
            </a:xfrm>
            <a:prstGeom prst="ellipse">
              <a:avLst/>
            </a:prstGeom>
            <a:gradFill rotWithShape="1">
              <a:gsLst>
                <a:gs pos="0">
                  <a:srgbClr val="FFFFFF"/>
                </a:gs>
                <a:gs pos="100000">
                  <a:srgbClr val="B2B2B2"/>
                </a:gs>
              </a:gsLst>
              <a:path path="shape">
                <a:fillToRect l="50000" t="50000" r="50000" b="50000"/>
              </a:path>
            </a:gradFill>
            <a:ln w="12700">
              <a:noFill/>
              <a:round/>
              <a:headEnd/>
              <a:tailEnd/>
            </a:ln>
          </p:spPr>
          <p:txBody>
            <a:bodyPr wrap="none" anchor="ctr"/>
            <a:lstStyle/>
            <a:p>
              <a:endParaRPr lang="en-US"/>
            </a:p>
          </p:txBody>
        </p:sp>
        <p:sp>
          <p:nvSpPr>
            <p:cNvPr id="34880" name="Text Box 27"/>
            <p:cNvSpPr txBox="1">
              <a:spLocks noChangeArrowheads="1"/>
            </p:cNvSpPr>
            <p:nvPr/>
          </p:nvSpPr>
          <p:spPr bwMode="auto">
            <a:xfrm>
              <a:off x="898" y="3158"/>
              <a:ext cx="333" cy="368"/>
            </a:xfrm>
            <a:prstGeom prst="rect">
              <a:avLst/>
            </a:prstGeom>
            <a:noFill/>
            <a:ln w="9525">
              <a:noFill/>
              <a:miter lim="800000"/>
              <a:headEnd/>
              <a:tailEnd/>
            </a:ln>
          </p:spPr>
          <p:txBody>
            <a:bodyPr wrap="none">
              <a:spAutoFit/>
            </a:bodyPr>
            <a:lstStyle/>
            <a:p>
              <a:pPr algn="ctr" eaLnBrk="0" hangingPunct="0"/>
              <a:r>
                <a:rPr lang="de-DE" sz="1600">
                  <a:solidFill>
                    <a:srgbClr val="000000"/>
                  </a:solidFill>
                  <a:latin typeface="Arial Unicode MS" pitchFamily="34" charset="-128"/>
                </a:rPr>
                <a:t>FG</a:t>
              </a:r>
            </a:p>
            <a:p>
              <a:pPr algn="ctr" eaLnBrk="0" hangingPunct="0"/>
              <a:r>
                <a:rPr lang="de-DE" sz="1600">
                  <a:solidFill>
                    <a:srgbClr val="000000"/>
                  </a:solidFill>
                  <a:latin typeface="Arial Unicode MS" pitchFamily="34" charset="-128"/>
                </a:rPr>
                <a:t>left</a:t>
              </a:r>
            </a:p>
          </p:txBody>
        </p:sp>
      </p:grpSp>
      <p:cxnSp>
        <p:nvCxnSpPr>
          <p:cNvPr id="34834" name="AutoShape 28"/>
          <p:cNvCxnSpPr>
            <a:cxnSpLocks noChangeShapeType="1"/>
            <a:stCxn id="34883" idx="1"/>
            <a:endCxn id="34885" idx="7"/>
          </p:cNvCxnSpPr>
          <p:nvPr/>
        </p:nvCxnSpPr>
        <p:spPr bwMode="auto">
          <a:xfrm flipH="1" flipV="1">
            <a:off x="4131734" y="4341814"/>
            <a:ext cx="826911" cy="1587"/>
          </a:xfrm>
          <a:prstGeom prst="straightConnector1">
            <a:avLst/>
          </a:prstGeom>
          <a:noFill/>
          <a:ln w="57150">
            <a:solidFill>
              <a:schemeClr val="tx1"/>
            </a:solidFill>
            <a:round/>
            <a:headEnd/>
            <a:tailEnd type="triangle" w="med" len="med"/>
          </a:ln>
        </p:spPr>
      </p:cxnSp>
      <p:cxnSp>
        <p:nvCxnSpPr>
          <p:cNvPr id="34835" name="AutoShape 29"/>
          <p:cNvCxnSpPr>
            <a:cxnSpLocks noChangeShapeType="1"/>
            <a:stCxn id="34883" idx="7"/>
            <a:endCxn id="34881" idx="5"/>
          </p:cNvCxnSpPr>
          <p:nvPr/>
        </p:nvCxnSpPr>
        <p:spPr bwMode="auto">
          <a:xfrm flipV="1">
            <a:off x="5413022" y="3411538"/>
            <a:ext cx="0" cy="931862"/>
          </a:xfrm>
          <a:prstGeom prst="straightConnector1">
            <a:avLst/>
          </a:prstGeom>
          <a:noFill/>
          <a:ln w="50800">
            <a:solidFill>
              <a:srgbClr val="FF0000"/>
            </a:solidFill>
            <a:round/>
            <a:headEnd/>
            <a:tailEnd type="triangle" w="med" len="med"/>
          </a:ln>
        </p:spPr>
      </p:cxnSp>
      <p:cxnSp>
        <p:nvCxnSpPr>
          <p:cNvPr id="34836" name="AutoShape 30"/>
          <p:cNvCxnSpPr>
            <a:cxnSpLocks noChangeShapeType="1"/>
            <a:stCxn id="34885" idx="7"/>
            <a:endCxn id="34879" idx="5"/>
          </p:cNvCxnSpPr>
          <p:nvPr/>
        </p:nvCxnSpPr>
        <p:spPr bwMode="auto">
          <a:xfrm flipH="1" flipV="1">
            <a:off x="4130323" y="3411539"/>
            <a:ext cx="1411" cy="930275"/>
          </a:xfrm>
          <a:prstGeom prst="straightConnector1">
            <a:avLst/>
          </a:prstGeom>
          <a:noFill/>
          <a:ln w="38100">
            <a:solidFill>
              <a:schemeClr val="tx1"/>
            </a:solidFill>
            <a:round/>
            <a:headEnd type="triangle" w="med" len="med"/>
            <a:tailEnd/>
          </a:ln>
        </p:spPr>
      </p:cxnSp>
      <p:cxnSp>
        <p:nvCxnSpPr>
          <p:cNvPr id="34837" name="AutoShape 31"/>
          <p:cNvCxnSpPr>
            <a:cxnSpLocks noChangeShapeType="1"/>
            <a:stCxn id="34881" idx="1"/>
            <a:endCxn id="34879" idx="7"/>
          </p:cNvCxnSpPr>
          <p:nvPr/>
        </p:nvCxnSpPr>
        <p:spPr bwMode="auto">
          <a:xfrm flipH="1">
            <a:off x="4130323" y="2901950"/>
            <a:ext cx="828322" cy="0"/>
          </a:xfrm>
          <a:prstGeom prst="straightConnector1">
            <a:avLst/>
          </a:prstGeom>
          <a:noFill/>
          <a:ln w="57150">
            <a:solidFill>
              <a:schemeClr val="tx1"/>
            </a:solidFill>
            <a:round/>
            <a:headEnd/>
            <a:tailEnd type="triangle" w="med" len="med"/>
          </a:ln>
        </p:spPr>
      </p:cxnSp>
      <p:cxnSp>
        <p:nvCxnSpPr>
          <p:cNvPr id="34838" name="AutoShape 32"/>
          <p:cNvCxnSpPr>
            <a:cxnSpLocks noChangeShapeType="1"/>
            <a:stCxn id="34879" idx="5"/>
            <a:endCxn id="34881" idx="3"/>
          </p:cNvCxnSpPr>
          <p:nvPr/>
        </p:nvCxnSpPr>
        <p:spPr bwMode="auto">
          <a:xfrm>
            <a:off x="4130323" y="3411538"/>
            <a:ext cx="828322" cy="0"/>
          </a:xfrm>
          <a:prstGeom prst="straightConnector1">
            <a:avLst/>
          </a:prstGeom>
          <a:noFill/>
          <a:ln w="38100">
            <a:solidFill>
              <a:schemeClr val="tx1"/>
            </a:solidFill>
            <a:round/>
            <a:headEnd/>
            <a:tailEnd type="triangle" w="med" len="med"/>
          </a:ln>
        </p:spPr>
      </p:cxnSp>
      <p:sp>
        <p:nvSpPr>
          <p:cNvPr id="34839" name="Text Box 33"/>
          <p:cNvSpPr txBox="1">
            <a:spLocks noChangeArrowheads="1"/>
          </p:cNvSpPr>
          <p:nvPr/>
        </p:nvSpPr>
        <p:spPr bwMode="auto">
          <a:xfrm>
            <a:off x="6221589" y="5130801"/>
            <a:ext cx="875561" cy="310564"/>
          </a:xfrm>
          <a:prstGeom prst="rect">
            <a:avLst/>
          </a:prstGeom>
          <a:noFill/>
          <a:ln w="9525">
            <a:noFill/>
            <a:miter lim="800000"/>
            <a:headEnd/>
            <a:tailEnd/>
          </a:ln>
        </p:spPr>
        <p:txBody>
          <a:bodyPr wrap="none" tIns="18000">
            <a:spAutoFit/>
          </a:bodyPr>
          <a:lstStyle/>
          <a:p>
            <a:r>
              <a:rPr lang="de-DE" sz="1600">
                <a:solidFill>
                  <a:srgbClr val="FF0000"/>
                </a:solidFill>
                <a:latin typeface="Arial Unicode MS" pitchFamily="34" charset="-128"/>
              </a:rPr>
              <a:t>LD|LVF</a:t>
            </a:r>
          </a:p>
        </p:txBody>
      </p:sp>
      <p:cxnSp>
        <p:nvCxnSpPr>
          <p:cNvPr id="34840" name="AutoShape 34"/>
          <p:cNvCxnSpPr>
            <a:cxnSpLocks noChangeShapeType="1"/>
          </p:cNvCxnSpPr>
          <p:nvPr/>
        </p:nvCxnSpPr>
        <p:spPr bwMode="auto">
          <a:xfrm>
            <a:off x="5396090" y="3678239"/>
            <a:ext cx="1159933" cy="1277937"/>
          </a:xfrm>
          <a:prstGeom prst="straightConnector1">
            <a:avLst/>
          </a:prstGeom>
          <a:noFill/>
          <a:ln w="57150">
            <a:solidFill>
              <a:srgbClr val="5F5F5F"/>
            </a:solidFill>
            <a:round/>
            <a:headEnd/>
            <a:tailEnd type="oval" w="sm" len="sm"/>
          </a:ln>
        </p:spPr>
      </p:cxnSp>
      <p:sp>
        <p:nvSpPr>
          <p:cNvPr id="34841" name="Oval 35"/>
          <p:cNvSpPr>
            <a:spLocks noChangeArrowheads="1"/>
          </p:cNvSpPr>
          <p:nvPr/>
        </p:nvSpPr>
        <p:spPr bwMode="auto">
          <a:xfrm>
            <a:off x="4559301" y="2723238"/>
            <a:ext cx="259766" cy="519351"/>
          </a:xfrm>
          <a:prstGeom prst="ellipse">
            <a:avLst/>
          </a:prstGeom>
          <a:noFill/>
          <a:ln w="3175" algn="ctr">
            <a:noFill/>
            <a:round/>
            <a:headEnd/>
            <a:tailEnd/>
          </a:ln>
        </p:spPr>
        <p:txBody>
          <a:bodyPr wrap="none" anchor="ctr">
            <a:spAutoFit/>
          </a:bodyPr>
          <a:lstStyle/>
          <a:p>
            <a:endParaRPr lang="en-US"/>
          </a:p>
        </p:txBody>
      </p:sp>
      <p:sp>
        <p:nvSpPr>
          <p:cNvPr id="34842" name="Oval 36"/>
          <p:cNvSpPr>
            <a:spLocks noChangeArrowheads="1"/>
          </p:cNvSpPr>
          <p:nvPr/>
        </p:nvSpPr>
        <p:spPr bwMode="auto">
          <a:xfrm>
            <a:off x="4670778" y="4155163"/>
            <a:ext cx="259766" cy="519351"/>
          </a:xfrm>
          <a:prstGeom prst="ellipse">
            <a:avLst/>
          </a:prstGeom>
          <a:noFill/>
          <a:ln w="3175" algn="ctr">
            <a:noFill/>
            <a:round/>
            <a:headEnd/>
            <a:tailEnd/>
          </a:ln>
        </p:spPr>
        <p:txBody>
          <a:bodyPr wrap="none" anchor="ctr">
            <a:spAutoFit/>
          </a:bodyPr>
          <a:lstStyle/>
          <a:p>
            <a:endParaRPr lang="en-US"/>
          </a:p>
        </p:txBody>
      </p:sp>
      <p:cxnSp>
        <p:nvCxnSpPr>
          <p:cNvPr id="34843" name="AutoShape 37"/>
          <p:cNvCxnSpPr>
            <a:cxnSpLocks noChangeShapeType="1"/>
          </p:cNvCxnSpPr>
          <p:nvPr/>
        </p:nvCxnSpPr>
        <p:spPr bwMode="auto">
          <a:xfrm>
            <a:off x="6280856" y="3802064"/>
            <a:ext cx="286455" cy="1152525"/>
          </a:xfrm>
          <a:prstGeom prst="straightConnector1">
            <a:avLst/>
          </a:prstGeom>
          <a:noFill/>
          <a:ln w="57150">
            <a:solidFill>
              <a:srgbClr val="5F5F5F"/>
            </a:solidFill>
            <a:round/>
            <a:headEnd/>
            <a:tailEnd type="oval" w="sm" len="sm"/>
          </a:ln>
        </p:spPr>
      </p:cxnSp>
      <p:sp>
        <p:nvSpPr>
          <p:cNvPr id="34844" name="Oval 39"/>
          <p:cNvSpPr>
            <a:spLocks noChangeArrowheads="1"/>
          </p:cNvSpPr>
          <p:nvPr/>
        </p:nvSpPr>
        <p:spPr bwMode="auto">
          <a:xfrm>
            <a:off x="3670301" y="3637638"/>
            <a:ext cx="259766" cy="519351"/>
          </a:xfrm>
          <a:prstGeom prst="ellipse">
            <a:avLst/>
          </a:prstGeom>
          <a:noFill/>
          <a:ln w="3175" algn="ctr">
            <a:noFill/>
            <a:round/>
            <a:headEnd/>
            <a:tailEnd/>
          </a:ln>
        </p:spPr>
        <p:txBody>
          <a:bodyPr wrap="none" anchor="ctr">
            <a:spAutoFit/>
          </a:bodyPr>
          <a:lstStyle/>
          <a:p>
            <a:endParaRPr lang="en-US"/>
          </a:p>
        </p:txBody>
      </p:sp>
      <p:sp>
        <p:nvSpPr>
          <p:cNvPr id="34845" name="Oval 42"/>
          <p:cNvSpPr>
            <a:spLocks noChangeArrowheads="1"/>
          </p:cNvSpPr>
          <p:nvPr/>
        </p:nvSpPr>
        <p:spPr bwMode="auto">
          <a:xfrm>
            <a:off x="5280378" y="3640813"/>
            <a:ext cx="259766" cy="519351"/>
          </a:xfrm>
          <a:prstGeom prst="ellipse">
            <a:avLst/>
          </a:prstGeom>
          <a:noFill/>
          <a:ln w="3175" algn="ctr">
            <a:noFill/>
            <a:round/>
            <a:headEnd/>
            <a:tailEnd/>
          </a:ln>
        </p:spPr>
        <p:txBody>
          <a:bodyPr wrap="none" anchor="ctr">
            <a:spAutoFit/>
          </a:bodyPr>
          <a:lstStyle/>
          <a:p>
            <a:endParaRPr lang="en-US"/>
          </a:p>
        </p:txBody>
      </p:sp>
      <p:grpSp>
        <p:nvGrpSpPr>
          <p:cNvPr id="7" name="Group 47"/>
          <p:cNvGrpSpPr>
            <a:grpSpLocks/>
          </p:cNvGrpSpPr>
          <p:nvPr/>
        </p:nvGrpSpPr>
        <p:grpSpPr bwMode="auto">
          <a:xfrm>
            <a:off x="6086123" y="2797175"/>
            <a:ext cx="677333" cy="719138"/>
            <a:chOff x="825" y="3119"/>
            <a:chExt cx="480" cy="453"/>
          </a:xfrm>
        </p:grpSpPr>
        <p:sp>
          <p:nvSpPr>
            <p:cNvPr id="34877" name="Oval 48"/>
            <p:cNvSpPr>
              <a:spLocks noChangeAspect="1" noChangeArrowheads="1"/>
            </p:cNvSpPr>
            <p:nvPr/>
          </p:nvSpPr>
          <p:spPr bwMode="auto">
            <a:xfrm>
              <a:off x="841" y="3119"/>
              <a:ext cx="453" cy="453"/>
            </a:xfrm>
            <a:prstGeom prst="ellipse">
              <a:avLst/>
            </a:prstGeom>
            <a:gradFill rotWithShape="1">
              <a:gsLst>
                <a:gs pos="0">
                  <a:srgbClr val="FFFFFF"/>
                </a:gs>
                <a:gs pos="100000">
                  <a:srgbClr val="B2B2B2"/>
                </a:gs>
              </a:gsLst>
              <a:path path="shape">
                <a:fillToRect l="50000" t="50000" r="50000" b="50000"/>
              </a:path>
            </a:gradFill>
            <a:ln w="12700">
              <a:noFill/>
              <a:round/>
              <a:headEnd/>
              <a:tailEnd/>
            </a:ln>
          </p:spPr>
          <p:txBody>
            <a:bodyPr wrap="none" anchor="ctr"/>
            <a:lstStyle/>
            <a:p>
              <a:endParaRPr lang="en-US"/>
            </a:p>
          </p:txBody>
        </p:sp>
        <p:sp>
          <p:nvSpPr>
            <p:cNvPr id="34878" name="Text Box 49"/>
            <p:cNvSpPr txBox="1">
              <a:spLocks noChangeArrowheads="1"/>
            </p:cNvSpPr>
            <p:nvPr/>
          </p:nvSpPr>
          <p:spPr bwMode="auto">
            <a:xfrm>
              <a:off x="825" y="3158"/>
              <a:ext cx="480" cy="368"/>
            </a:xfrm>
            <a:prstGeom prst="rect">
              <a:avLst/>
            </a:prstGeom>
            <a:noFill/>
            <a:ln w="9525">
              <a:noFill/>
              <a:miter lim="800000"/>
              <a:headEnd/>
              <a:tailEnd/>
            </a:ln>
          </p:spPr>
          <p:txBody>
            <a:bodyPr wrap="none">
              <a:spAutoFit/>
            </a:bodyPr>
            <a:lstStyle/>
            <a:p>
              <a:pPr algn="ctr" eaLnBrk="0" hangingPunct="0"/>
              <a:r>
                <a:rPr lang="de-DE" sz="1600">
                  <a:solidFill>
                    <a:srgbClr val="000000"/>
                  </a:solidFill>
                  <a:latin typeface="Arial Unicode MS" pitchFamily="34" charset="-128"/>
                </a:rPr>
                <a:t>MOG</a:t>
              </a:r>
            </a:p>
            <a:p>
              <a:pPr algn="ctr" eaLnBrk="0" hangingPunct="0"/>
              <a:r>
                <a:rPr lang="de-DE" sz="1600">
                  <a:solidFill>
                    <a:srgbClr val="000000"/>
                  </a:solidFill>
                  <a:latin typeface="Arial Unicode MS" pitchFamily="34" charset="-128"/>
                </a:rPr>
                <a:t>right</a:t>
              </a:r>
            </a:p>
          </p:txBody>
        </p:sp>
      </p:grpSp>
      <p:cxnSp>
        <p:nvCxnSpPr>
          <p:cNvPr id="34847" name="AutoShape 50"/>
          <p:cNvCxnSpPr>
            <a:cxnSpLocks noChangeShapeType="1"/>
            <a:stCxn id="34887" idx="7"/>
            <a:endCxn id="34877" idx="1"/>
          </p:cNvCxnSpPr>
          <p:nvPr/>
        </p:nvCxnSpPr>
        <p:spPr bwMode="auto">
          <a:xfrm rot="5400000" flipV="1">
            <a:off x="4539457" y="1241161"/>
            <a:ext cx="1588" cy="3323167"/>
          </a:xfrm>
          <a:prstGeom prst="curvedConnector3">
            <a:avLst>
              <a:gd name="adj1" fmla="val -21000009"/>
            </a:avLst>
          </a:prstGeom>
          <a:noFill/>
          <a:ln w="38100">
            <a:solidFill>
              <a:schemeClr val="tx1"/>
            </a:solidFill>
            <a:round/>
            <a:headEnd/>
            <a:tailEnd type="triangle" w="med" len="med"/>
          </a:ln>
        </p:spPr>
      </p:cxnSp>
      <p:cxnSp>
        <p:nvCxnSpPr>
          <p:cNvPr id="34848" name="AutoShape 51"/>
          <p:cNvCxnSpPr>
            <a:cxnSpLocks noChangeShapeType="1"/>
            <a:stCxn id="34877" idx="0"/>
            <a:endCxn id="34887" idx="0"/>
          </p:cNvCxnSpPr>
          <p:nvPr/>
        </p:nvCxnSpPr>
        <p:spPr bwMode="auto">
          <a:xfrm rot="-5400000" flipH="1" flipV="1">
            <a:off x="4540162" y="909903"/>
            <a:ext cx="1588" cy="3776133"/>
          </a:xfrm>
          <a:prstGeom prst="curvedConnector3">
            <a:avLst>
              <a:gd name="adj1" fmla="val -31900009"/>
            </a:avLst>
          </a:prstGeom>
          <a:noFill/>
          <a:ln w="38100">
            <a:solidFill>
              <a:schemeClr val="tx1"/>
            </a:solidFill>
            <a:round/>
            <a:headEnd/>
            <a:tailEnd type="triangle" w="med" len="med"/>
          </a:ln>
        </p:spPr>
      </p:cxnSp>
      <p:cxnSp>
        <p:nvCxnSpPr>
          <p:cNvPr id="34849" name="AutoShape 52"/>
          <p:cNvCxnSpPr>
            <a:cxnSpLocks noChangeShapeType="1"/>
            <a:stCxn id="34877" idx="5"/>
            <a:endCxn id="34883" idx="5"/>
          </p:cNvCxnSpPr>
          <p:nvPr/>
        </p:nvCxnSpPr>
        <p:spPr bwMode="auto">
          <a:xfrm flipH="1">
            <a:off x="5413022" y="3411538"/>
            <a:ext cx="1241778" cy="1441450"/>
          </a:xfrm>
          <a:prstGeom prst="straightConnector1">
            <a:avLst/>
          </a:prstGeom>
          <a:noFill/>
          <a:ln w="50800">
            <a:solidFill>
              <a:srgbClr val="FF0000"/>
            </a:solidFill>
            <a:round/>
            <a:headEnd type="triangle" w="med" len="med"/>
            <a:tailEnd/>
          </a:ln>
        </p:spPr>
      </p:cxnSp>
      <p:cxnSp>
        <p:nvCxnSpPr>
          <p:cNvPr id="34850" name="AutoShape 53"/>
          <p:cNvCxnSpPr>
            <a:cxnSpLocks noChangeShapeType="1"/>
            <a:stCxn id="34877" idx="3"/>
            <a:endCxn id="34883" idx="7"/>
          </p:cNvCxnSpPr>
          <p:nvPr/>
        </p:nvCxnSpPr>
        <p:spPr bwMode="auto">
          <a:xfrm flipH="1">
            <a:off x="5413022" y="3411538"/>
            <a:ext cx="788812" cy="931862"/>
          </a:xfrm>
          <a:prstGeom prst="straightConnector1">
            <a:avLst/>
          </a:prstGeom>
          <a:noFill/>
          <a:ln w="38100">
            <a:solidFill>
              <a:schemeClr val="tx1"/>
            </a:solidFill>
            <a:round/>
            <a:headEnd/>
            <a:tailEnd type="triangle" w="med" len="med"/>
          </a:ln>
        </p:spPr>
      </p:cxnSp>
      <p:sp>
        <p:nvSpPr>
          <p:cNvPr id="34851" name="Oval 54"/>
          <p:cNvSpPr>
            <a:spLocks noChangeArrowheads="1"/>
          </p:cNvSpPr>
          <p:nvPr/>
        </p:nvSpPr>
        <p:spPr bwMode="auto">
          <a:xfrm>
            <a:off x="3158067" y="4078963"/>
            <a:ext cx="259766" cy="519351"/>
          </a:xfrm>
          <a:prstGeom prst="ellipse">
            <a:avLst/>
          </a:prstGeom>
          <a:noFill/>
          <a:ln w="3175" algn="ctr">
            <a:noFill/>
            <a:round/>
            <a:headEnd/>
            <a:tailEnd/>
          </a:ln>
        </p:spPr>
        <p:txBody>
          <a:bodyPr wrap="none" anchor="ctr">
            <a:spAutoFit/>
          </a:bodyPr>
          <a:lstStyle/>
          <a:p>
            <a:endParaRPr lang="en-US"/>
          </a:p>
        </p:txBody>
      </p:sp>
      <p:sp>
        <p:nvSpPr>
          <p:cNvPr id="34852" name="Oval 55"/>
          <p:cNvSpPr>
            <a:spLocks noChangeArrowheads="1"/>
          </p:cNvSpPr>
          <p:nvPr/>
        </p:nvSpPr>
        <p:spPr bwMode="auto">
          <a:xfrm>
            <a:off x="5782734" y="4077376"/>
            <a:ext cx="259766" cy="519351"/>
          </a:xfrm>
          <a:prstGeom prst="ellipse">
            <a:avLst/>
          </a:prstGeom>
          <a:noFill/>
          <a:ln w="3175" algn="ctr">
            <a:noFill/>
            <a:round/>
            <a:headEnd/>
            <a:tailEnd/>
          </a:ln>
        </p:spPr>
        <p:txBody>
          <a:bodyPr wrap="none" anchor="ctr">
            <a:spAutoFit/>
          </a:bodyPr>
          <a:lstStyle/>
          <a:p>
            <a:endParaRPr lang="en-US"/>
          </a:p>
        </p:txBody>
      </p:sp>
      <p:cxnSp>
        <p:nvCxnSpPr>
          <p:cNvPr id="34853" name="AutoShape 56"/>
          <p:cNvCxnSpPr>
            <a:cxnSpLocks noChangeShapeType="1"/>
            <a:stCxn id="34879" idx="3"/>
            <a:endCxn id="34887" idx="5"/>
          </p:cNvCxnSpPr>
          <p:nvPr/>
        </p:nvCxnSpPr>
        <p:spPr bwMode="auto">
          <a:xfrm flipH="1">
            <a:off x="2878667" y="3411538"/>
            <a:ext cx="798689" cy="0"/>
          </a:xfrm>
          <a:prstGeom prst="straightConnector1">
            <a:avLst/>
          </a:prstGeom>
          <a:noFill/>
          <a:ln w="38100">
            <a:solidFill>
              <a:schemeClr val="tx1"/>
            </a:solidFill>
            <a:round/>
            <a:headEnd type="triangle" w="med" len="med"/>
            <a:tailEnd/>
          </a:ln>
        </p:spPr>
      </p:cxnSp>
      <p:cxnSp>
        <p:nvCxnSpPr>
          <p:cNvPr id="34854" name="AutoShape 57"/>
          <p:cNvCxnSpPr>
            <a:cxnSpLocks noChangeShapeType="1"/>
            <a:stCxn id="34887" idx="7"/>
            <a:endCxn id="34879" idx="1"/>
          </p:cNvCxnSpPr>
          <p:nvPr/>
        </p:nvCxnSpPr>
        <p:spPr bwMode="auto">
          <a:xfrm>
            <a:off x="2878667" y="2901950"/>
            <a:ext cx="798689" cy="0"/>
          </a:xfrm>
          <a:prstGeom prst="straightConnector1">
            <a:avLst/>
          </a:prstGeom>
          <a:noFill/>
          <a:ln w="38100">
            <a:solidFill>
              <a:schemeClr val="tx1"/>
            </a:solidFill>
            <a:round/>
            <a:headEnd type="triangle" w="med" len="med"/>
            <a:tailEnd/>
          </a:ln>
        </p:spPr>
      </p:cxnSp>
      <p:cxnSp>
        <p:nvCxnSpPr>
          <p:cNvPr id="34855" name="AutoShape 58"/>
          <p:cNvCxnSpPr>
            <a:cxnSpLocks noChangeShapeType="1"/>
            <a:stCxn id="34877" idx="3"/>
            <a:endCxn id="34881" idx="5"/>
          </p:cNvCxnSpPr>
          <p:nvPr/>
        </p:nvCxnSpPr>
        <p:spPr bwMode="auto">
          <a:xfrm flipH="1">
            <a:off x="5413022" y="3411538"/>
            <a:ext cx="788812" cy="0"/>
          </a:xfrm>
          <a:prstGeom prst="straightConnector1">
            <a:avLst/>
          </a:prstGeom>
          <a:noFill/>
          <a:ln w="38100">
            <a:solidFill>
              <a:schemeClr val="tx1"/>
            </a:solidFill>
            <a:round/>
            <a:headEnd type="triangle" w="med" len="med"/>
            <a:tailEnd/>
          </a:ln>
        </p:spPr>
      </p:cxnSp>
      <p:cxnSp>
        <p:nvCxnSpPr>
          <p:cNvPr id="34856" name="AutoShape 59"/>
          <p:cNvCxnSpPr>
            <a:cxnSpLocks noChangeShapeType="1"/>
            <a:stCxn id="34881" idx="7"/>
            <a:endCxn id="34877" idx="1"/>
          </p:cNvCxnSpPr>
          <p:nvPr/>
        </p:nvCxnSpPr>
        <p:spPr bwMode="auto">
          <a:xfrm>
            <a:off x="5413022" y="2901950"/>
            <a:ext cx="788812" cy="0"/>
          </a:xfrm>
          <a:prstGeom prst="straightConnector1">
            <a:avLst/>
          </a:prstGeom>
          <a:noFill/>
          <a:ln w="38100">
            <a:solidFill>
              <a:schemeClr val="tx1"/>
            </a:solidFill>
            <a:round/>
            <a:headEnd type="triangle" w="med" len="med"/>
            <a:tailEnd/>
          </a:ln>
        </p:spPr>
      </p:cxnSp>
      <p:sp>
        <p:nvSpPr>
          <p:cNvPr id="34857" name="Oval 60"/>
          <p:cNvSpPr>
            <a:spLocks noChangeArrowheads="1"/>
          </p:cNvSpPr>
          <p:nvPr/>
        </p:nvSpPr>
        <p:spPr bwMode="auto">
          <a:xfrm>
            <a:off x="4364568" y="2307313"/>
            <a:ext cx="259766" cy="519351"/>
          </a:xfrm>
          <a:prstGeom prst="ellipse">
            <a:avLst/>
          </a:prstGeom>
          <a:noFill/>
          <a:ln w="3175" algn="ctr">
            <a:noFill/>
            <a:round/>
            <a:headEnd/>
            <a:tailEnd/>
          </a:ln>
        </p:spPr>
        <p:txBody>
          <a:bodyPr wrap="none" anchor="ctr">
            <a:spAutoFit/>
          </a:bodyPr>
          <a:lstStyle/>
          <a:p>
            <a:endParaRPr lang="en-US"/>
          </a:p>
        </p:txBody>
      </p:sp>
      <p:sp>
        <p:nvSpPr>
          <p:cNvPr id="34858" name="Oval 61"/>
          <p:cNvSpPr>
            <a:spLocks noChangeArrowheads="1"/>
          </p:cNvSpPr>
          <p:nvPr/>
        </p:nvSpPr>
        <p:spPr bwMode="auto">
          <a:xfrm>
            <a:off x="4230512" y="2045376"/>
            <a:ext cx="259766" cy="519351"/>
          </a:xfrm>
          <a:prstGeom prst="ellipse">
            <a:avLst/>
          </a:prstGeom>
          <a:noFill/>
          <a:ln w="3175" algn="ctr">
            <a:noFill/>
            <a:round/>
            <a:headEnd/>
            <a:tailEnd/>
          </a:ln>
        </p:spPr>
        <p:txBody>
          <a:bodyPr wrap="none" anchor="ctr">
            <a:spAutoFit/>
          </a:bodyPr>
          <a:lstStyle/>
          <a:p>
            <a:endParaRPr lang="en-US"/>
          </a:p>
        </p:txBody>
      </p:sp>
      <p:sp>
        <p:nvSpPr>
          <p:cNvPr id="34859" name="Text Box 64"/>
          <p:cNvSpPr txBox="1">
            <a:spLocks noChangeArrowheads="1"/>
          </p:cNvSpPr>
          <p:nvPr/>
        </p:nvSpPr>
        <p:spPr bwMode="auto">
          <a:xfrm>
            <a:off x="213079" y="268288"/>
            <a:ext cx="8661400" cy="519112"/>
          </a:xfrm>
          <a:prstGeom prst="rect">
            <a:avLst/>
          </a:prstGeom>
          <a:noFill/>
          <a:ln w="9525">
            <a:noFill/>
            <a:miter lim="800000"/>
            <a:headEnd/>
            <a:tailEnd/>
          </a:ln>
        </p:spPr>
        <p:txBody>
          <a:bodyPr>
            <a:spAutoFit/>
          </a:bodyPr>
          <a:lstStyle/>
          <a:p>
            <a:pPr algn="ctr"/>
            <a:r>
              <a:rPr lang="en-GB" sz="2800">
                <a:latin typeface="Arial Unicode MS" pitchFamily="34" charset="-128"/>
              </a:rPr>
              <a:t>Ventral stream &amp; letter decisions</a:t>
            </a:r>
            <a:endParaRPr lang="en-US" sz="2800">
              <a:latin typeface="Arial Unicode MS" pitchFamily="34" charset="-128"/>
            </a:endParaRPr>
          </a:p>
        </p:txBody>
      </p:sp>
      <p:pic>
        <p:nvPicPr>
          <p:cNvPr id="34860" name="Picture 65"/>
          <p:cNvPicPr>
            <a:picLocks noChangeAspect="1" noChangeArrowheads="1"/>
          </p:cNvPicPr>
          <p:nvPr/>
        </p:nvPicPr>
        <p:blipFill>
          <a:blip r:embed="rId3" cstate="print"/>
          <a:srcRect/>
          <a:stretch>
            <a:fillRect/>
          </a:stretch>
        </p:blipFill>
        <p:spPr bwMode="auto">
          <a:xfrm>
            <a:off x="347133" y="1012826"/>
            <a:ext cx="1100667" cy="1368425"/>
          </a:xfrm>
          <a:prstGeom prst="rect">
            <a:avLst/>
          </a:prstGeom>
          <a:noFill/>
          <a:ln w="9525" algn="ctr">
            <a:noFill/>
            <a:miter lim="800000"/>
            <a:headEnd/>
            <a:tailEnd/>
          </a:ln>
        </p:spPr>
      </p:pic>
      <p:pic>
        <p:nvPicPr>
          <p:cNvPr id="34861" name="Picture 66"/>
          <p:cNvPicPr>
            <a:picLocks noChangeAspect="1" noChangeArrowheads="1"/>
          </p:cNvPicPr>
          <p:nvPr/>
        </p:nvPicPr>
        <p:blipFill>
          <a:blip r:embed="rId4" cstate="print"/>
          <a:srcRect/>
          <a:stretch>
            <a:fillRect/>
          </a:stretch>
        </p:blipFill>
        <p:spPr bwMode="auto">
          <a:xfrm>
            <a:off x="7759700" y="1012826"/>
            <a:ext cx="1100667" cy="1370013"/>
          </a:xfrm>
          <a:prstGeom prst="rect">
            <a:avLst/>
          </a:prstGeom>
          <a:noFill/>
          <a:ln w="9525" algn="ctr">
            <a:noFill/>
            <a:miter lim="800000"/>
            <a:headEnd/>
            <a:tailEnd/>
          </a:ln>
        </p:spPr>
      </p:pic>
      <p:sp>
        <p:nvSpPr>
          <p:cNvPr id="34862" name="Rectangle 67"/>
          <p:cNvSpPr>
            <a:spLocks noChangeArrowheads="1"/>
          </p:cNvSpPr>
          <p:nvPr/>
        </p:nvSpPr>
        <p:spPr bwMode="auto">
          <a:xfrm>
            <a:off x="283634" y="2445336"/>
            <a:ext cx="1930337" cy="338554"/>
          </a:xfrm>
          <a:prstGeom prst="rect">
            <a:avLst/>
          </a:prstGeom>
          <a:noFill/>
          <a:ln w="9525">
            <a:noFill/>
            <a:miter lim="800000"/>
            <a:headEnd/>
            <a:tailEnd/>
          </a:ln>
        </p:spPr>
        <p:txBody>
          <a:bodyPr wrap="none" anchor="ctr">
            <a:spAutoFit/>
          </a:bodyPr>
          <a:lstStyle/>
          <a:p>
            <a:pPr eaLnBrk="0" hangingPunct="0"/>
            <a:r>
              <a:rPr lang="en-US" sz="800">
                <a:latin typeface="Arial Unicode MS" pitchFamily="34" charset="-128"/>
              </a:rPr>
              <a:t>LD&gt;SD, p&lt;0.05 cluster-level corrected</a:t>
            </a:r>
          </a:p>
          <a:p>
            <a:pPr eaLnBrk="0" hangingPunct="0"/>
            <a:r>
              <a:rPr lang="en-GB" sz="800">
                <a:latin typeface="Arial Unicode MS" pitchFamily="34" charset="-128"/>
              </a:rPr>
              <a:t>(p&lt;0.001 voxel-level cut-off)</a:t>
            </a:r>
            <a:endParaRPr lang="en-US" sz="800">
              <a:latin typeface="Arial Unicode MS" pitchFamily="34" charset="-128"/>
            </a:endParaRPr>
          </a:p>
        </p:txBody>
      </p:sp>
      <p:sp>
        <p:nvSpPr>
          <p:cNvPr id="34863" name="Text Box 68"/>
          <p:cNvSpPr txBox="1">
            <a:spLocks noChangeArrowheads="1"/>
          </p:cNvSpPr>
          <p:nvPr/>
        </p:nvSpPr>
        <p:spPr bwMode="auto">
          <a:xfrm>
            <a:off x="319813" y="1054100"/>
            <a:ext cx="1184941" cy="535531"/>
          </a:xfrm>
          <a:prstGeom prst="rect">
            <a:avLst/>
          </a:prstGeom>
          <a:noFill/>
          <a:ln w="9525" algn="ctr">
            <a:noFill/>
            <a:miter lim="800000"/>
            <a:headEnd/>
            <a:tailEnd/>
          </a:ln>
        </p:spPr>
        <p:txBody>
          <a:bodyPr wrap="none">
            <a:spAutoFit/>
          </a:bodyPr>
          <a:lstStyle/>
          <a:p>
            <a:pPr algn="ctr">
              <a:lnSpc>
                <a:spcPct val="80000"/>
              </a:lnSpc>
              <a:spcBef>
                <a:spcPct val="50000"/>
              </a:spcBef>
            </a:pPr>
            <a:r>
              <a:rPr lang="en-GB">
                <a:solidFill>
                  <a:schemeClr val="bg1"/>
                </a:solidFill>
                <a:latin typeface="Arial Unicode MS" pitchFamily="34" charset="-128"/>
              </a:rPr>
              <a:t>Left MOG</a:t>
            </a:r>
          </a:p>
          <a:p>
            <a:pPr algn="ctr">
              <a:lnSpc>
                <a:spcPct val="80000"/>
              </a:lnSpc>
            </a:pPr>
            <a:r>
              <a:rPr lang="en-GB">
                <a:solidFill>
                  <a:schemeClr val="bg1"/>
                </a:solidFill>
                <a:latin typeface="Arial Unicode MS" pitchFamily="34" charset="-128"/>
              </a:rPr>
              <a:t>-38,-90,-4</a:t>
            </a:r>
            <a:endParaRPr lang="en-US">
              <a:solidFill>
                <a:schemeClr val="bg1"/>
              </a:solidFill>
              <a:latin typeface="Arial Unicode MS" pitchFamily="34" charset="-128"/>
            </a:endParaRPr>
          </a:p>
        </p:txBody>
      </p:sp>
      <p:pic>
        <p:nvPicPr>
          <p:cNvPr id="34864" name="Picture 69"/>
          <p:cNvPicPr>
            <a:picLocks noChangeAspect="1" noChangeArrowheads="1"/>
          </p:cNvPicPr>
          <p:nvPr/>
        </p:nvPicPr>
        <p:blipFill>
          <a:blip r:embed="rId5" cstate="print"/>
          <a:srcRect/>
          <a:stretch>
            <a:fillRect/>
          </a:stretch>
        </p:blipFill>
        <p:spPr bwMode="auto">
          <a:xfrm>
            <a:off x="1550812" y="1012826"/>
            <a:ext cx="1289756" cy="1368425"/>
          </a:xfrm>
          <a:prstGeom prst="rect">
            <a:avLst/>
          </a:prstGeom>
          <a:noFill/>
          <a:ln w="9525" algn="ctr">
            <a:noFill/>
            <a:miter lim="800000"/>
            <a:headEnd/>
            <a:tailEnd/>
          </a:ln>
        </p:spPr>
      </p:pic>
      <p:pic>
        <p:nvPicPr>
          <p:cNvPr id="34865" name="Picture 70"/>
          <p:cNvPicPr>
            <a:picLocks noChangeAspect="1" noChangeArrowheads="1"/>
          </p:cNvPicPr>
          <p:nvPr/>
        </p:nvPicPr>
        <p:blipFill>
          <a:blip r:embed="rId6" cstate="print"/>
          <a:srcRect/>
          <a:stretch>
            <a:fillRect/>
          </a:stretch>
        </p:blipFill>
        <p:spPr bwMode="auto">
          <a:xfrm>
            <a:off x="6420556" y="1012826"/>
            <a:ext cx="1288345" cy="1370013"/>
          </a:xfrm>
          <a:prstGeom prst="rect">
            <a:avLst/>
          </a:prstGeom>
          <a:noFill/>
          <a:ln w="9525" algn="ctr">
            <a:noFill/>
            <a:miter lim="800000"/>
            <a:headEnd/>
            <a:tailEnd/>
          </a:ln>
        </p:spPr>
      </p:pic>
      <p:pic>
        <p:nvPicPr>
          <p:cNvPr id="34866" name="Picture 71"/>
          <p:cNvPicPr>
            <a:picLocks noChangeAspect="1" noChangeArrowheads="1"/>
          </p:cNvPicPr>
          <p:nvPr/>
        </p:nvPicPr>
        <p:blipFill>
          <a:blip r:embed="rId7" cstate="print"/>
          <a:srcRect/>
          <a:stretch>
            <a:fillRect/>
          </a:stretch>
        </p:blipFill>
        <p:spPr bwMode="auto">
          <a:xfrm>
            <a:off x="349956" y="4256088"/>
            <a:ext cx="1092200" cy="1365250"/>
          </a:xfrm>
          <a:prstGeom prst="rect">
            <a:avLst/>
          </a:prstGeom>
          <a:noFill/>
          <a:ln w="9525" algn="ctr">
            <a:noFill/>
            <a:miter lim="800000"/>
            <a:headEnd/>
            <a:tailEnd/>
          </a:ln>
        </p:spPr>
      </p:pic>
      <p:pic>
        <p:nvPicPr>
          <p:cNvPr id="34867" name="Picture 72"/>
          <p:cNvPicPr>
            <a:picLocks noChangeAspect="1" noChangeArrowheads="1"/>
          </p:cNvPicPr>
          <p:nvPr/>
        </p:nvPicPr>
        <p:blipFill>
          <a:blip r:embed="rId8" cstate="print"/>
          <a:srcRect/>
          <a:stretch>
            <a:fillRect/>
          </a:stretch>
        </p:blipFill>
        <p:spPr bwMode="auto">
          <a:xfrm>
            <a:off x="7759701" y="4256089"/>
            <a:ext cx="1099255" cy="1366837"/>
          </a:xfrm>
          <a:prstGeom prst="rect">
            <a:avLst/>
          </a:prstGeom>
          <a:noFill/>
          <a:ln w="9525" algn="ctr">
            <a:noFill/>
            <a:miter lim="800000"/>
            <a:headEnd/>
            <a:tailEnd/>
          </a:ln>
        </p:spPr>
      </p:pic>
      <p:sp>
        <p:nvSpPr>
          <p:cNvPr id="34868" name="Text Box 73"/>
          <p:cNvSpPr txBox="1">
            <a:spLocks noChangeArrowheads="1"/>
          </p:cNvSpPr>
          <p:nvPr/>
        </p:nvSpPr>
        <p:spPr bwMode="auto">
          <a:xfrm>
            <a:off x="1558150" y="1055688"/>
            <a:ext cx="1313180" cy="535531"/>
          </a:xfrm>
          <a:prstGeom prst="rect">
            <a:avLst/>
          </a:prstGeom>
          <a:noFill/>
          <a:ln w="9525" algn="ctr">
            <a:noFill/>
            <a:miter lim="800000"/>
            <a:headEnd/>
            <a:tailEnd/>
          </a:ln>
        </p:spPr>
        <p:txBody>
          <a:bodyPr wrap="none">
            <a:spAutoFit/>
          </a:bodyPr>
          <a:lstStyle/>
          <a:p>
            <a:pPr algn="ctr">
              <a:lnSpc>
                <a:spcPct val="80000"/>
              </a:lnSpc>
              <a:spcBef>
                <a:spcPct val="50000"/>
              </a:spcBef>
            </a:pPr>
            <a:r>
              <a:rPr lang="en-GB">
                <a:solidFill>
                  <a:schemeClr val="bg1"/>
                </a:solidFill>
                <a:latin typeface="Arial Unicode MS" pitchFamily="34" charset="-128"/>
              </a:rPr>
              <a:t>Left FG</a:t>
            </a:r>
          </a:p>
          <a:p>
            <a:pPr algn="ctr">
              <a:lnSpc>
                <a:spcPct val="80000"/>
              </a:lnSpc>
            </a:pPr>
            <a:r>
              <a:rPr lang="en-GB">
                <a:solidFill>
                  <a:schemeClr val="bg1"/>
                </a:solidFill>
                <a:latin typeface="Arial Unicode MS" pitchFamily="34" charset="-128"/>
              </a:rPr>
              <a:t>-44,-52,-18</a:t>
            </a:r>
            <a:endParaRPr lang="en-US">
              <a:solidFill>
                <a:schemeClr val="bg1"/>
              </a:solidFill>
              <a:latin typeface="Arial Unicode MS" pitchFamily="34" charset="-128"/>
            </a:endParaRPr>
          </a:p>
        </p:txBody>
      </p:sp>
      <p:sp>
        <p:nvSpPr>
          <p:cNvPr id="34869" name="Text Box 74"/>
          <p:cNvSpPr txBox="1">
            <a:spLocks noChangeArrowheads="1"/>
          </p:cNvSpPr>
          <p:nvPr/>
        </p:nvSpPr>
        <p:spPr bwMode="auto">
          <a:xfrm>
            <a:off x="7628625" y="1055688"/>
            <a:ext cx="1338828" cy="535531"/>
          </a:xfrm>
          <a:prstGeom prst="rect">
            <a:avLst/>
          </a:prstGeom>
          <a:noFill/>
          <a:ln w="9525" algn="ctr">
            <a:noFill/>
            <a:miter lim="800000"/>
            <a:headEnd/>
            <a:tailEnd/>
          </a:ln>
        </p:spPr>
        <p:txBody>
          <a:bodyPr wrap="none">
            <a:spAutoFit/>
          </a:bodyPr>
          <a:lstStyle/>
          <a:p>
            <a:pPr algn="ctr">
              <a:lnSpc>
                <a:spcPct val="80000"/>
              </a:lnSpc>
              <a:spcBef>
                <a:spcPct val="50000"/>
              </a:spcBef>
            </a:pPr>
            <a:r>
              <a:rPr lang="en-GB">
                <a:solidFill>
                  <a:schemeClr val="bg1"/>
                </a:solidFill>
                <a:latin typeface="Arial Unicode MS" pitchFamily="34" charset="-128"/>
              </a:rPr>
              <a:t>Right MOG</a:t>
            </a:r>
          </a:p>
          <a:p>
            <a:pPr algn="ctr">
              <a:lnSpc>
                <a:spcPct val="80000"/>
              </a:lnSpc>
            </a:pPr>
            <a:r>
              <a:rPr lang="en-GB">
                <a:solidFill>
                  <a:schemeClr val="bg1"/>
                </a:solidFill>
                <a:latin typeface="Arial Unicode MS" pitchFamily="34" charset="-128"/>
              </a:rPr>
              <a:t>-38,-94,0</a:t>
            </a:r>
            <a:endParaRPr lang="en-US">
              <a:solidFill>
                <a:schemeClr val="bg1"/>
              </a:solidFill>
              <a:latin typeface="Arial Unicode MS" pitchFamily="34" charset="-128"/>
            </a:endParaRPr>
          </a:p>
        </p:txBody>
      </p:sp>
      <p:sp>
        <p:nvSpPr>
          <p:cNvPr id="34870" name="Rectangle 75"/>
          <p:cNvSpPr>
            <a:spLocks noChangeArrowheads="1"/>
          </p:cNvSpPr>
          <p:nvPr/>
        </p:nvSpPr>
        <p:spPr bwMode="auto">
          <a:xfrm>
            <a:off x="7846328" y="2509272"/>
            <a:ext cx="1077539" cy="215444"/>
          </a:xfrm>
          <a:prstGeom prst="rect">
            <a:avLst/>
          </a:prstGeom>
          <a:noFill/>
          <a:ln w="9525">
            <a:noFill/>
            <a:miter lim="800000"/>
            <a:headEnd/>
            <a:tailEnd/>
          </a:ln>
        </p:spPr>
        <p:txBody>
          <a:bodyPr wrap="none" anchor="ctr">
            <a:spAutoFit/>
          </a:bodyPr>
          <a:lstStyle/>
          <a:p>
            <a:pPr algn="r" eaLnBrk="0" hangingPunct="0"/>
            <a:r>
              <a:rPr lang="en-US" sz="800">
                <a:latin typeface="Arial Unicode MS" pitchFamily="34" charset="-128"/>
              </a:rPr>
              <a:t>p&lt;0.01 uncorrected</a:t>
            </a:r>
          </a:p>
        </p:txBody>
      </p:sp>
      <p:sp>
        <p:nvSpPr>
          <p:cNvPr id="34871" name="Text Box 76"/>
          <p:cNvSpPr txBox="1">
            <a:spLocks noChangeArrowheads="1"/>
          </p:cNvSpPr>
          <p:nvPr/>
        </p:nvSpPr>
        <p:spPr bwMode="auto">
          <a:xfrm>
            <a:off x="302880" y="4337050"/>
            <a:ext cx="1184941" cy="535531"/>
          </a:xfrm>
          <a:prstGeom prst="rect">
            <a:avLst/>
          </a:prstGeom>
          <a:noFill/>
          <a:ln w="9525" algn="ctr">
            <a:noFill/>
            <a:miter lim="800000"/>
            <a:headEnd/>
            <a:tailEnd/>
          </a:ln>
        </p:spPr>
        <p:txBody>
          <a:bodyPr wrap="none">
            <a:spAutoFit/>
          </a:bodyPr>
          <a:lstStyle/>
          <a:p>
            <a:pPr algn="ctr">
              <a:lnSpc>
                <a:spcPct val="80000"/>
              </a:lnSpc>
              <a:spcBef>
                <a:spcPct val="50000"/>
              </a:spcBef>
            </a:pPr>
            <a:r>
              <a:rPr lang="en-GB">
                <a:solidFill>
                  <a:schemeClr val="bg1"/>
                </a:solidFill>
                <a:latin typeface="Arial Unicode MS" pitchFamily="34" charset="-128"/>
              </a:rPr>
              <a:t>Left LG</a:t>
            </a:r>
          </a:p>
          <a:p>
            <a:pPr algn="ctr">
              <a:lnSpc>
                <a:spcPct val="80000"/>
              </a:lnSpc>
            </a:pPr>
            <a:r>
              <a:rPr lang="en-GB">
                <a:solidFill>
                  <a:schemeClr val="bg1"/>
                </a:solidFill>
                <a:latin typeface="Arial Unicode MS" pitchFamily="34" charset="-128"/>
              </a:rPr>
              <a:t>-12,-70,-6</a:t>
            </a:r>
            <a:endParaRPr lang="en-US">
              <a:solidFill>
                <a:schemeClr val="bg1"/>
              </a:solidFill>
              <a:latin typeface="Arial Unicode MS" pitchFamily="34" charset="-128"/>
            </a:endParaRPr>
          </a:p>
        </p:txBody>
      </p:sp>
      <p:sp>
        <p:nvSpPr>
          <p:cNvPr id="34872" name="Text Box 77"/>
          <p:cNvSpPr txBox="1">
            <a:spLocks noChangeArrowheads="1"/>
          </p:cNvSpPr>
          <p:nvPr/>
        </p:nvSpPr>
        <p:spPr bwMode="auto">
          <a:xfrm>
            <a:off x="7719680" y="4337050"/>
            <a:ext cx="1184941" cy="535531"/>
          </a:xfrm>
          <a:prstGeom prst="rect">
            <a:avLst/>
          </a:prstGeom>
          <a:noFill/>
          <a:ln w="9525" algn="ctr">
            <a:noFill/>
            <a:miter lim="800000"/>
            <a:headEnd/>
            <a:tailEnd/>
          </a:ln>
        </p:spPr>
        <p:txBody>
          <a:bodyPr wrap="none">
            <a:spAutoFit/>
          </a:bodyPr>
          <a:lstStyle/>
          <a:p>
            <a:pPr algn="ctr">
              <a:lnSpc>
                <a:spcPct val="80000"/>
              </a:lnSpc>
              <a:spcBef>
                <a:spcPct val="50000"/>
              </a:spcBef>
            </a:pPr>
            <a:r>
              <a:rPr lang="en-GB">
                <a:solidFill>
                  <a:schemeClr val="bg1"/>
                </a:solidFill>
                <a:latin typeface="Arial Unicode MS" pitchFamily="34" charset="-128"/>
              </a:rPr>
              <a:t>Left LG</a:t>
            </a:r>
          </a:p>
          <a:p>
            <a:pPr algn="ctr">
              <a:lnSpc>
                <a:spcPct val="80000"/>
              </a:lnSpc>
            </a:pPr>
            <a:r>
              <a:rPr lang="en-GB">
                <a:solidFill>
                  <a:schemeClr val="bg1"/>
                </a:solidFill>
                <a:latin typeface="Arial Unicode MS" pitchFamily="34" charset="-128"/>
              </a:rPr>
              <a:t>-14,-68,-2</a:t>
            </a:r>
            <a:endParaRPr lang="en-US">
              <a:solidFill>
                <a:schemeClr val="bg1"/>
              </a:solidFill>
              <a:latin typeface="Arial Unicode MS" pitchFamily="34" charset="-128"/>
            </a:endParaRPr>
          </a:p>
        </p:txBody>
      </p:sp>
      <p:sp>
        <p:nvSpPr>
          <p:cNvPr id="34873" name="Rectangle 78"/>
          <p:cNvSpPr>
            <a:spLocks noChangeArrowheads="1"/>
          </p:cNvSpPr>
          <p:nvPr/>
        </p:nvSpPr>
        <p:spPr bwMode="auto">
          <a:xfrm>
            <a:off x="145579" y="3963563"/>
            <a:ext cx="1813317" cy="215444"/>
          </a:xfrm>
          <a:prstGeom prst="rect">
            <a:avLst/>
          </a:prstGeom>
          <a:noFill/>
          <a:ln w="9525">
            <a:noFill/>
            <a:miter lim="800000"/>
            <a:headEnd/>
            <a:tailEnd/>
          </a:ln>
        </p:spPr>
        <p:txBody>
          <a:bodyPr wrap="none" anchor="ctr">
            <a:spAutoFit/>
          </a:bodyPr>
          <a:lstStyle/>
          <a:p>
            <a:pPr eaLnBrk="0" hangingPunct="0"/>
            <a:r>
              <a:rPr lang="en-US" sz="800" dirty="0">
                <a:latin typeface="Arial Unicode MS" pitchFamily="34" charset="-128"/>
              </a:rPr>
              <a:t>LD&gt;SD masked incl. with RVF&gt;</a:t>
            </a:r>
            <a:r>
              <a:rPr lang="en-US" sz="800" dirty="0" smtClean="0">
                <a:latin typeface="Arial Unicode MS" pitchFamily="34" charset="-128"/>
              </a:rPr>
              <a:t>LVF</a:t>
            </a:r>
            <a:endParaRPr lang="en-US" sz="800" dirty="0">
              <a:latin typeface="Arial Unicode MS" pitchFamily="34" charset="-128"/>
            </a:endParaRPr>
          </a:p>
        </p:txBody>
      </p:sp>
      <p:sp>
        <p:nvSpPr>
          <p:cNvPr id="34874" name="Rectangle 79"/>
          <p:cNvSpPr>
            <a:spLocks noChangeArrowheads="1"/>
          </p:cNvSpPr>
          <p:nvPr/>
        </p:nvSpPr>
        <p:spPr bwMode="auto">
          <a:xfrm>
            <a:off x="7330683" y="4041310"/>
            <a:ext cx="1813317" cy="215444"/>
          </a:xfrm>
          <a:prstGeom prst="rect">
            <a:avLst/>
          </a:prstGeom>
          <a:noFill/>
          <a:ln w="9525">
            <a:noFill/>
            <a:miter lim="800000"/>
            <a:headEnd/>
            <a:tailEnd/>
          </a:ln>
        </p:spPr>
        <p:txBody>
          <a:bodyPr wrap="none" anchor="ctr">
            <a:spAutoFit/>
          </a:bodyPr>
          <a:lstStyle/>
          <a:p>
            <a:pPr algn="r" eaLnBrk="0" hangingPunct="0"/>
            <a:r>
              <a:rPr lang="en-US" sz="800" dirty="0">
                <a:latin typeface="Arial Unicode MS" pitchFamily="34" charset="-128"/>
              </a:rPr>
              <a:t>LD&gt;SD masked incl. with LVF&gt;</a:t>
            </a:r>
            <a:r>
              <a:rPr lang="en-US" sz="800" dirty="0" smtClean="0">
                <a:latin typeface="Arial Unicode MS" pitchFamily="34" charset="-128"/>
              </a:rPr>
              <a:t>RVF</a:t>
            </a:r>
            <a:endParaRPr lang="en-US" sz="800" dirty="0">
              <a:latin typeface="Arial Unicode MS" pitchFamily="34" charset="-128"/>
            </a:endParaRPr>
          </a:p>
        </p:txBody>
      </p:sp>
      <p:sp>
        <p:nvSpPr>
          <p:cNvPr id="34875" name="Text Box 80"/>
          <p:cNvSpPr txBox="1">
            <a:spLocks noChangeArrowheads="1"/>
          </p:cNvSpPr>
          <p:nvPr/>
        </p:nvSpPr>
        <p:spPr bwMode="auto">
          <a:xfrm>
            <a:off x="6464250" y="1052513"/>
            <a:ext cx="1236236" cy="535531"/>
          </a:xfrm>
          <a:prstGeom prst="rect">
            <a:avLst/>
          </a:prstGeom>
          <a:noFill/>
          <a:ln w="9525" algn="ctr">
            <a:noFill/>
            <a:miter lim="800000"/>
            <a:headEnd/>
            <a:tailEnd/>
          </a:ln>
        </p:spPr>
        <p:txBody>
          <a:bodyPr wrap="none">
            <a:spAutoFit/>
          </a:bodyPr>
          <a:lstStyle/>
          <a:p>
            <a:pPr algn="ctr">
              <a:lnSpc>
                <a:spcPct val="80000"/>
              </a:lnSpc>
              <a:spcBef>
                <a:spcPct val="50000"/>
              </a:spcBef>
            </a:pPr>
            <a:r>
              <a:rPr lang="en-GB">
                <a:solidFill>
                  <a:schemeClr val="bg1"/>
                </a:solidFill>
                <a:latin typeface="Arial Unicode MS" pitchFamily="34" charset="-128"/>
              </a:rPr>
              <a:t>Right FG</a:t>
            </a:r>
          </a:p>
          <a:p>
            <a:pPr algn="ctr">
              <a:lnSpc>
                <a:spcPct val="80000"/>
              </a:lnSpc>
            </a:pPr>
            <a:r>
              <a:rPr lang="en-GB">
                <a:solidFill>
                  <a:schemeClr val="bg1"/>
                </a:solidFill>
                <a:latin typeface="Arial Unicode MS" pitchFamily="34" charset="-128"/>
              </a:rPr>
              <a:t>38,-52,-20</a:t>
            </a:r>
            <a:endParaRPr lang="en-US">
              <a:solidFill>
                <a:schemeClr val="bg1"/>
              </a:solidFill>
              <a:latin typeface="Arial Unicode MS" pitchFamily="34" charset="-128"/>
            </a:endParaRPr>
          </a:p>
        </p:txBody>
      </p:sp>
      <p:sp>
        <p:nvSpPr>
          <p:cNvPr id="34876" name="Rectangle 81"/>
          <p:cNvSpPr>
            <a:spLocks noChangeArrowheads="1"/>
          </p:cNvSpPr>
          <p:nvPr/>
        </p:nvSpPr>
        <p:spPr bwMode="auto">
          <a:xfrm>
            <a:off x="6378219" y="681781"/>
            <a:ext cx="2551425" cy="307777"/>
          </a:xfrm>
          <a:prstGeom prst="rect">
            <a:avLst/>
          </a:prstGeom>
          <a:noFill/>
          <a:ln w="9525">
            <a:noFill/>
            <a:miter lim="800000"/>
            <a:headEnd/>
            <a:tailEnd/>
          </a:ln>
        </p:spPr>
        <p:txBody>
          <a:bodyPr wrap="none">
            <a:spAutoFit/>
          </a:bodyPr>
          <a:lstStyle/>
          <a:p>
            <a:pPr algn="ctr" eaLnBrk="0" hangingPunct="0">
              <a:spcBef>
                <a:spcPct val="80000"/>
              </a:spcBef>
            </a:pPr>
            <a:r>
              <a:rPr lang="en-GB" sz="1400" b="0" dirty="0">
                <a:latin typeface="Times New Roman" pitchFamily="18" charset="0"/>
              </a:rPr>
              <a:t>Stephan et al. 2007, </a:t>
            </a:r>
            <a:r>
              <a:rPr lang="en-GB" sz="1400" b="0" i="1" dirty="0">
                <a:latin typeface="Times New Roman" pitchFamily="18" charset="0"/>
              </a:rPr>
              <a:t>J. </a:t>
            </a:r>
            <a:r>
              <a:rPr lang="en-GB" sz="1400" b="0" i="1" dirty="0" err="1">
                <a:latin typeface="Times New Roman" pitchFamily="18" charset="0"/>
              </a:rPr>
              <a:t>Neurosci</a:t>
            </a:r>
            <a:r>
              <a:rPr lang="en-GB" sz="1400" b="0" i="1" dirty="0">
                <a:latin typeface="Times New Roman" pitchFamily="18" charset="0"/>
              </a:rPr>
              <a:t>.</a:t>
            </a:r>
            <a:endParaRPr lang="de-DE" sz="1400" b="0" i="1" dirty="0">
              <a:latin typeface="Times New Roman" pitchFamily="18" charset="0"/>
            </a:endParaRPr>
          </a:p>
        </p:txBody>
      </p:sp>
      <p:sp>
        <p:nvSpPr>
          <p:cNvPr id="73" name="TextBox 72"/>
          <p:cNvSpPr txBox="1"/>
          <p:nvPr/>
        </p:nvSpPr>
        <p:spPr>
          <a:xfrm>
            <a:off x="1664782" y="6119336"/>
            <a:ext cx="6531380" cy="738664"/>
          </a:xfrm>
          <a:prstGeom prst="rect">
            <a:avLst/>
          </a:prstGeom>
          <a:noFill/>
        </p:spPr>
        <p:txBody>
          <a:bodyPr wrap="none" rtlCol="0">
            <a:spAutoFit/>
          </a:bodyPr>
          <a:lstStyle/>
          <a:p>
            <a:r>
              <a:rPr lang="en-US" sz="1400" b="0" dirty="0" smtClean="0">
                <a:solidFill>
                  <a:srgbClr val="FF0000"/>
                </a:solidFill>
              </a:rPr>
              <a:t>M2</a:t>
            </a:r>
            <a:r>
              <a:rPr lang="en-US" sz="1400" b="0" dirty="0" smtClean="0"/>
              <a:t>: Inter-hemispheric connections modulated by letter decision (LD) task alone.</a:t>
            </a:r>
          </a:p>
          <a:p>
            <a:r>
              <a:rPr lang="en-US" sz="1400" b="0" dirty="0" smtClean="0"/>
              <a:t>Intra-hemispheric connections modulated by letter decision task </a:t>
            </a:r>
          </a:p>
          <a:p>
            <a:r>
              <a:rPr lang="en-US" sz="1400" b="0" dirty="0" smtClean="0"/>
              <a:t>conditional </a:t>
            </a:r>
            <a:r>
              <a:rPr lang="en-US" sz="1400" b="0" dirty="0"/>
              <a:t>on visual field of stimulus </a:t>
            </a:r>
            <a:r>
              <a:rPr lang="en-US" sz="1400" b="0" dirty="0" smtClean="0"/>
              <a:t>presentation.</a:t>
            </a:r>
            <a:endParaRPr lang="en-US" sz="1400" b="0" dirty="0"/>
          </a:p>
        </p:txBody>
      </p:sp>
    </p:spTree>
    <p:custDataLst>
      <p:tags r:id="rId1"/>
    </p:custData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17311" y="1123950"/>
            <a:ext cx="5215467" cy="5697538"/>
            <a:chOff x="1380" y="409"/>
            <a:chExt cx="3838" cy="3589"/>
          </a:xfrm>
        </p:grpSpPr>
        <p:pic>
          <p:nvPicPr>
            <p:cNvPr id="35979" name="Picture 3"/>
            <p:cNvPicPr>
              <a:picLocks noChangeAspect="1" noChangeArrowheads="1"/>
            </p:cNvPicPr>
            <p:nvPr/>
          </p:nvPicPr>
          <p:blipFill>
            <a:blip r:embed="rId2" cstate="print"/>
            <a:srcRect/>
            <a:stretch>
              <a:fillRect/>
            </a:stretch>
          </p:blipFill>
          <p:spPr bwMode="auto">
            <a:xfrm>
              <a:off x="1380" y="1752"/>
              <a:ext cx="3838" cy="2246"/>
            </a:xfrm>
            <a:prstGeom prst="rect">
              <a:avLst/>
            </a:prstGeom>
            <a:noFill/>
            <a:ln w="9525">
              <a:noFill/>
              <a:miter lim="800000"/>
              <a:headEnd/>
              <a:tailEnd/>
            </a:ln>
          </p:spPr>
        </p:pic>
        <p:sp>
          <p:nvSpPr>
            <p:cNvPr id="35980" name="Line 4"/>
            <p:cNvSpPr>
              <a:spLocks noChangeShapeType="1"/>
            </p:cNvSpPr>
            <p:nvPr/>
          </p:nvSpPr>
          <p:spPr bwMode="auto">
            <a:xfrm>
              <a:off x="4602" y="409"/>
              <a:ext cx="0" cy="3039"/>
            </a:xfrm>
            <a:prstGeom prst="line">
              <a:avLst/>
            </a:prstGeom>
            <a:noFill/>
            <a:ln w="19050">
              <a:solidFill>
                <a:schemeClr val="tx1"/>
              </a:solidFill>
              <a:round/>
              <a:headEnd/>
              <a:tailEnd/>
            </a:ln>
          </p:spPr>
          <p:txBody>
            <a:bodyPr/>
            <a:lstStyle/>
            <a:p>
              <a:endParaRPr lang="en-GB"/>
            </a:p>
          </p:txBody>
        </p:sp>
      </p:grpSp>
      <p:grpSp>
        <p:nvGrpSpPr>
          <p:cNvPr id="3" name="Group 5"/>
          <p:cNvGrpSpPr>
            <a:grpSpLocks/>
          </p:cNvGrpSpPr>
          <p:nvPr/>
        </p:nvGrpSpPr>
        <p:grpSpPr bwMode="auto">
          <a:xfrm>
            <a:off x="5212645" y="765176"/>
            <a:ext cx="3164757" cy="2962276"/>
            <a:chOff x="2095" y="740"/>
            <a:chExt cx="2329" cy="1866"/>
          </a:xfrm>
        </p:grpSpPr>
        <p:grpSp>
          <p:nvGrpSpPr>
            <p:cNvPr id="4" name="Group 6"/>
            <p:cNvGrpSpPr>
              <a:grpSpLocks noChangeAspect="1"/>
            </p:cNvGrpSpPr>
            <p:nvPr/>
          </p:nvGrpSpPr>
          <p:grpSpPr bwMode="auto">
            <a:xfrm>
              <a:off x="2208" y="1303"/>
              <a:ext cx="407" cy="272"/>
              <a:chOff x="728" y="3119"/>
              <a:chExt cx="678" cy="453"/>
            </a:xfrm>
          </p:grpSpPr>
          <p:sp>
            <p:nvSpPr>
              <p:cNvPr id="35977" name="Oval 7"/>
              <p:cNvSpPr>
                <a:spLocks noChangeAspect="1" noChangeArrowheads="1"/>
              </p:cNvSpPr>
              <p:nvPr/>
            </p:nvSpPr>
            <p:spPr bwMode="auto">
              <a:xfrm>
                <a:off x="841" y="3119"/>
                <a:ext cx="453" cy="453"/>
              </a:xfrm>
              <a:prstGeom prst="ellipse">
                <a:avLst/>
              </a:prstGeom>
              <a:gradFill rotWithShape="1">
                <a:gsLst>
                  <a:gs pos="0">
                    <a:srgbClr val="FFFFFF"/>
                  </a:gs>
                  <a:gs pos="100000">
                    <a:srgbClr val="B2B2B2"/>
                  </a:gs>
                </a:gsLst>
                <a:path path="shape">
                  <a:fillToRect l="50000" t="50000" r="50000" b="50000"/>
                </a:path>
              </a:gradFill>
              <a:ln w="12700">
                <a:noFill/>
                <a:round/>
                <a:headEnd/>
                <a:tailEnd/>
              </a:ln>
            </p:spPr>
            <p:txBody>
              <a:bodyPr wrap="none" anchor="ctr"/>
              <a:lstStyle/>
              <a:p>
                <a:endParaRPr lang="en-US"/>
              </a:p>
            </p:txBody>
          </p:sp>
          <p:sp>
            <p:nvSpPr>
              <p:cNvPr id="35978" name="Text Box 8"/>
              <p:cNvSpPr txBox="1">
                <a:spLocks noChangeAspect="1" noChangeArrowheads="1"/>
              </p:cNvSpPr>
              <p:nvPr/>
            </p:nvSpPr>
            <p:spPr bwMode="auto">
              <a:xfrm>
                <a:off x="728" y="3217"/>
                <a:ext cx="678" cy="291"/>
              </a:xfrm>
              <a:prstGeom prst="rect">
                <a:avLst/>
              </a:prstGeom>
              <a:noFill/>
              <a:ln w="9525">
                <a:noFill/>
                <a:miter lim="800000"/>
                <a:headEnd/>
                <a:tailEnd/>
              </a:ln>
            </p:spPr>
            <p:txBody>
              <a:bodyPr wrap="none">
                <a:spAutoFit/>
              </a:bodyPr>
              <a:lstStyle/>
              <a:p>
                <a:pPr algn="ctr" eaLnBrk="0" hangingPunct="0"/>
                <a:r>
                  <a:rPr lang="de-DE" sz="1200"/>
                  <a:t>MOG</a:t>
                </a:r>
              </a:p>
            </p:txBody>
          </p:sp>
        </p:grpSp>
        <p:cxnSp>
          <p:nvCxnSpPr>
            <p:cNvPr id="35916" name="AutoShape 9"/>
            <p:cNvCxnSpPr>
              <a:cxnSpLocks noChangeAspect="1" noChangeShapeType="1"/>
              <a:stCxn id="35977" idx="3"/>
              <a:endCxn id="35975" idx="3"/>
            </p:cNvCxnSpPr>
            <p:nvPr/>
          </p:nvCxnSpPr>
          <p:spPr bwMode="auto">
            <a:xfrm>
              <a:off x="2316" y="1535"/>
              <a:ext cx="533" cy="543"/>
            </a:xfrm>
            <a:prstGeom prst="straightConnector1">
              <a:avLst/>
            </a:prstGeom>
            <a:noFill/>
            <a:ln w="28575">
              <a:solidFill>
                <a:schemeClr val="tx1"/>
              </a:solidFill>
              <a:round/>
              <a:headEnd type="triangle" w="med" len="med"/>
              <a:tailEnd/>
            </a:ln>
          </p:spPr>
        </p:cxnSp>
        <p:cxnSp>
          <p:nvCxnSpPr>
            <p:cNvPr id="35917" name="AutoShape 10"/>
            <p:cNvCxnSpPr>
              <a:cxnSpLocks noChangeAspect="1" noChangeShapeType="1"/>
              <a:stCxn id="35975" idx="1"/>
              <a:endCxn id="35977" idx="5"/>
            </p:cNvCxnSpPr>
            <p:nvPr/>
          </p:nvCxnSpPr>
          <p:spPr bwMode="auto">
            <a:xfrm flipH="1" flipV="1">
              <a:off x="2508" y="1535"/>
              <a:ext cx="341" cy="352"/>
            </a:xfrm>
            <a:prstGeom prst="straightConnector1">
              <a:avLst/>
            </a:prstGeom>
            <a:noFill/>
            <a:ln w="28575">
              <a:solidFill>
                <a:schemeClr val="tx1"/>
              </a:solidFill>
              <a:round/>
              <a:headEnd type="triangle" w="med" len="med"/>
              <a:tailEnd/>
            </a:ln>
          </p:spPr>
        </p:cxnSp>
        <p:sp>
          <p:nvSpPr>
            <p:cNvPr id="35918" name="Oval 11"/>
            <p:cNvSpPr>
              <a:spLocks noChangeAspect="1" noChangeArrowheads="1"/>
            </p:cNvSpPr>
            <p:nvPr/>
          </p:nvSpPr>
          <p:spPr bwMode="auto">
            <a:xfrm>
              <a:off x="3222" y="1348"/>
              <a:ext cx="191" cy="327"/>
            </a:xfrm>
            <a:prstGeom prst="ellipse">
              <a:avLst/>
            </a:prstGeom>
            <a:noFill/>
            <a:ln w="28575" algn="ctr">
              <a:noFill/>
              <a:round/>
              <a:headEnd/>
              <a:tailEnd/>
            </a:ln>
          </p:spPr>
          <p:txBody>
            <a:bodyPr wrap="none" anchor="ctr">
              <a:spAutoFit/>
            </a:bodyPr>
            <a:lstStyle/>
            <a:p>
              <a:endParaRPr lang="en-US"/>
            </a:p>
          </p:txBody>
        </p:sp>
        <p:sp>
          <p:nvSpPr>
            <p:cNvPr id="35919" name="Oval 12"/>
            <p:cNvSpPr>
              <a:spLocks noChangeAspect="1" noChangeArrowheads="1"/>
            </p:cNvSpPr>
            <p:nvPr/>
          </p:nvSpPr>
          <p:spPr bwMode="auto">
            <a:xfrm>
              <a:off x="3271" y="1889"/>
              <a:ext cx="191" cy="327"/>
            </a:xfrm>
            <a:prstGeom prst="ellipse">
              <a:avLst/>
            </a:prstGeom>
            <a:noFill/>
            <a:ln w="28575" algn="ctr">
              <a:noFill/>
              <a:round/>
              <a:headEnd/>
              <a:tailEnd/>
            </a:ln>
          </p:spPr>
          <p:txBody>
            <a:bodyPr wrap="none" anchor="ctr">
              <a:spAutoFit/>
            </a:bodyPr>
            <a:lstStyle/>
            <a:p>
              <a:endParaRPr lang="en-US"/>
            </a:p>
          </p:txBody>
        </p:sp>
        <p:cxnSp>
          <p:nvCxnSpPr>
            <p:cNvPr id="35920" name="AutoShape 13"/>
            <p:cNvCxnSpPr>
              <a:cxnSpLocks noChangeAspect="1" noChangeShapeType="1"/>
              <a:stCxn id="35975" idx="4"/>
              <a:endCxn id="35926" idx="0"/>
            </p:cNvCxnSpPr>
            <p:nvPr/>
          </p:nvCxnSpPr>
          <p:spPr bwMode="auto">
            <a:xfrm rot="5400000">
              <a:off x="2786" y="2175"/>
              <a:ext cx="215" cy="101"/>
            </a:xfrm>
            <a:prstGeom prst="straightConnector1">
              <a:avLst/>
            </a:prstGeom>
            <a:noFill/>
            <a:ln w="28575">
              <a:solidFill>
                <a:schemeClr val="tx1"/>
              </a:solidFill>
              <a:round/>
              <a:headEnd type="triangle" w="med" len="med"/>
              <a:tailEnd/>
            </a:ln>
          </p:spPr>
        </p:cxnSp>
        <p:cxnSp>
          <p:nvCxnSpPr>
            <p:cNvPr id="35921" name="AutoShape 14"/>
            <p:cNvCxnSpPr>
              <a:cxnSpLocks noChangeAspect="1" noChangeShapeType="1"/>
              <a:stCxn id="35969" idx="3"/>
              <a:endCxn id="35975" idx="1"/>
            </p:cNvCxnSpPr>
            <p:nvPr/>
          </p:nvCxnSpPr>
          <p:spPr bwMode="auto">
            <a:xfrm>
              <a:off x="2848" y="1534"/>
              <a:ext cx="1" cy="353"/>
            </a:xfrm>
            <a:prstGeom prst="straightConnector1">
              <a:avLst/>
            </a:prstGeom>
            <a:noFill/>
            <a:ln w="28575">
              <a:solidFill>
                <a:schemeClr val="tx1"/>
              </a:solidFill>
              <a:round/>
              <a:headEnd type="triangle" w="med" len="med"/>
              <a:tailEnd/>
            </a:ln>
          </p:spPr>
        </p:cxnSp>
        <p:cxnSp>
          <p:nvCxnSpPr>
            <p:cNvPr id="35922" name="AutoShape 15"/>
            <p:cNvCxnSpPr>
              <a:cxnSpLocks noChangeAspect="1" noChangeShapeType="1"/>
              <a:stCxn id="35973" idx="4"/>
              <a:endCxn id="35927" idx="0"/>
            </p:cNvCxnSpPr>
            <p:nvPr/>
          </p:nvCxnSpPr>
          <p:spPr bwMode="auto">
            <a:xfrm rot="16200000" flipH="1">
              <a:off x="3510" y="2098"/>
              <a:ext cx="214" cy="255"/>
            </a:xfrm>
            <a:prstGeom prst="straightConnector1">
              <a:avLst/>
            </a:prstGeom>
            <a:noFill/>
            <a:ln w="28575">
              <a:solidFill>
                <a:schemeClr val="tx1"/>
              </a:solidFill>
              <a:round/>
              <a:headEnd type="triangle" w="med" len="med"/>
              <a:tailEnd/>
            </a:ln>
          </p:spPr>
        </p:cxnSp>
        <p:grpSp>
          <p:nvGrpSpPr>
            <p:cNvPr id="5" name="Group 16"/>
            <p:cNvGrpSpPr>
              <a:grpSpLocks noChangeAspect="1"/>
            </p:cNvGrpSpPr>
            <p:nvPr/>
          </p:nvGrpSpPr>
          <p:grpSpPr bwMode="auto">
            <a:xfrm>
              <a:off x="2799" y="1847"/>
              <a:ext cx="294" cy="271"/>
              <a:chOff x="392" y="3119"/>
              <a:chExt cx="491" cy="453"/>
            </a:xfrm>
          </p:grpSpPr>
          <p:sp>
            <p:nvSpPr>
              <p:cNvPr id="35975" name="Oval 17"/>
              <p:cNvSpPr>
                <a:spLocks noChangeAspect="1" noChangeArrowheads="1"/>
              </p:cNvSpPr>
              <p:nvPr/>
            </p:nvSpPr>
            <p:spPr bwMode="auto">
              <a:xfrm>
                <a:off x="409" y="3119"/>
                <a:ext cx="453" cy="453"/>
              </a:xfrm>
              <a:prstGeom prst="ellipse">
                <a:avLst/>
              </a:prstGeom>
              <a:gradFill rotWithShape="1">
                <a:gsLst>
                  <a:gs pos="0">
                    <a:srgbClr val="FFFFFF"/>
                  </a:gs>
                  <a:gs pos="100000">
                    <a:srgbClr val="B2B2B2"/>
                  </a:gs>
                </a:gsLst>
                <a:path path="shape">
                  <a:fillToRect l="50000" t="50000" r="50000" b="50000"/>
                </a:path>
              </a:gradFill>
              <a:ln w="12700">
                <a:noFill/>
                <a:round/>
                <a:headEnd/>
                <a:tailEnd/>
              </a:ln>
            </p:spPr>
            <p:txBody>
              <a:bodyPr wrap="none" anchor="ctr"/>
              <a:lstStyle/>
              <a:p>
                <a:endParaRPr lang="en-US"/>
              </a:p>
            </p:txBody>
          </p:sp>
          <p:sp>
            <p:nvSpPr>
              <p:cNvPr id="35976" name="Text Box 18"/>
              <p:cNvSpPr txBox="1">
                <a:spLocks noChangeAspect="1" noChangeArrowheads="1"/>
              </p:cNvSpPr>
              <p:nvPr/>
            </p:nvSpPr>
            <p:spPr bwMode="auto">
              <a:xfrm>
                <a:off x="392" y="3218"/>
                <a:ext cx="491" cy="292"/>
              </a:xfrm>
              <a:prstGeom prst="rect">
                <a:avLst/>
              </a:prstGeom>
              <a:noFill/>
              <a:ln w="9525">
                <a:noFill/>
                <a:miter lim="800000"/>
                <a:headEnd/>
                <a:tailEnd/>
              </a:ln>
            </p:spPr>
            <p:txBody>
              <a:bodyPr wrap="none">
                <a:spAutoFit/>
              </a:bodyPr>
              <a:lstStyle/>
              <a:p>
                <a:pPr algn="ctr" eaLnBrk="0" hangingPunct="0"/>
                <a:r>
                  <a:rPr lang="de-DE" sz="1200"/>
                  <a:t>LG</a:t>
                </a:r>
              </a:p>
            </p:txBody>
          </p:sp>
        </p:grpSp>
        <p:grpSp>
          <p:nvGrpSpPr>
            <p:cNvPr id="6" name="Group 19"/>
            <p:cNvGrpSpPr>
              <a:grpSpLocks noChangeAspect="1"/>
            </p:cNvGrpSpPr>
            <p:nvPr/>
          </p:nvGrpSpPr>
          <p:grpSpPr bwMode="auto">
            <a:xfrm>
              <a:off x="3341" y="1847"/>
              <a:ext cx="294" cy="272"/>
              <a:chOff x="821" y="3119"/>
              <a:chExt cx="490" cy="453"/>
            </a:xfrm>
          </p:grpSpPr>
          <p:sp>
            <p:nvSpPr>
              <p:cNvPr id="35973" name="Oval 20"/>
              <p:cNvSpPr>
                <a:spLocks noChangeAspect="1" noChangeArrowheads="1"/>
              </p:cNvSpPr>
              <p:nvPr/>
            </p:nvSpPr>
            <p:spPr bwMode="auto">
              <a:xfrm>
                <a:off x="841" y="3119"/>
                <a:ext cx="453" cy="453"/>
              </a:xfrm>
              <a:prstGeom prst="ellipse">
                <a:avLst/>
              </a:prstGeom>
              <a:gradFill rotWithShape="1">
                <a:gsLst>
                  <a:gs pos="0">
                    <a:srgbClr val="FFFFFF"/>
                  </a:gs>
                  <a:gs pos="100000">
                    <a:srgbClr val="B2B2B2"/>
                  </a:gs>
                </a:gsLst>
                <a:path path="shape">
                  <a:fillToRect l="50000" t="50000" r="50000" b="50000"/>
                </a:path>
              </a:gradFill>
              <a:ln w="28575">
                <a:noFill/>
                <a:round/>
                <a:headEnd/>
                <a:tailEnd/>
              </a:ln>
            </p:spPr>
            <p:txBody>
              <a:bodyPr wrap="none" anchor="ctr"/>
              <a:lstStyle/>
              <a:p>
                <a:endParaRPr lang="en-US"/>
              </a:p>
            </p:txBody>
          </p:sp>
          <p:sp>
            <p:nvSpPr>
              <p:cNvPr id="35974" name="Text Box 21"/>
              <p:cNvSpPr txBox="1">
                <a:spLocks noChangeAspect="1" noChangeArrowheads="1"/>
              </p:cNvSpPr>
              <p:nvPr/>
            </p:nvSpPr>
            <p:spPr bwMode="auto">
              <a:xfrm>
                <a:off x="821" y="3217"/>
                <a:ext cx="490" cy="291"/>
              </a:xfrm>
              <a:prstGeom prst="rect">
                <a:avLst/>
              </a:prstGeom>
              <a:noFill/>
              <a:ln w="28575">
                <a:noFill/>
                <a:miter lim="800000"/>
                <a:headEnd/>
                <a:tailEnd/>
              </a:ln>
            </p:spPr>
            <p:txBody>
              <a:bodyPr wrap="none">
                <a:spAutoFit/>
              </a:bodyPr>
              <a:lstStyle/>
              <a:p>
                <a:pPr algn="ctr" eaLnBrk="0" hangingPunct="0"/>
                <a:r>
                  <a:rPr lang="de-DE" sz="1200"/>
                  <a:t>LG</a:t>
                </a:r>
              </a:p>
            </p:txBody>
          </p:sp>
        </p:grpSp>
        <p:cxnSp>
          <p:nvCxnSpPr>
            <p:cNvPr id="35925" name="AutoShape 22"/>
            <p:cNvCxnSpPr>
              <a:cxnSpLocks noChangeAspect="1" noChangeShapeType="1"/>
              <a:stCxn id="35975" idx="5"/>
              <a:endCxn id="35973" idx="3"/>
            </p:cNvCxnSpPr>
            <p:nvPr/>
          </p:nvCxnSpPr>
          <p:spPr bwMode="auto">
            <a:xfrm>
              <a:off x="3040" y="2078"/>
              <a:ext cx="353" cy="1"/>
            </a:xfrm>
            <a:prstGeom prst="straightConnector1">
              <a:avLst/>
            </a:prstGeom>
            <a:noFill/>
            <a:ln w="28575">
              <a:solidFill>
                <a:schemeClr val="tx1"/>
              </a:solidFill>
              <a:round/>
              <a:headEnd/>
              <a:tailEnd type="triangle" w="med" len="med"/>
            </a:ln>
          </p:spPr>
        </p:cxnSp>
        <p:sp>
          <p:nvSpPr>
            <p:cNvPr id="35926" name="Text Box 23"/>
            <p:cNvSpPr txBox="1">
              <a:spLocks noChangeAspect="1" noChangeArrowheads="1"/>
            </p:cNvSpPr>
            <p:nvPr/>
          </p:nvSpPr>
          <p:spPr bwMode="auto">
            <a:xfrm>
              <a:off x="2643" y="2333"/>
              <a:ext cx="400" cy="273"/>
            </a:xfrm>
            <a:prstGeom prst="rect">
              <a:avLst/>
            </a:prstGeom>
            <a:noFill/>
            <a:ln w="9525">
              <a:noFill/>
              <a:miter lim="800000"/>
              <a:headEnd/>
              <a:tailEnd/>
            </a:ln>
          </p:spPr>
          <p:txBody>
            <a:bodyPr wrap="none" tIns="18000">
              <a:spAutoFit/>
            </a:bodyPr>
            <a:lstStyle/>
            <a:p>
              <a:r>
                <a:rPr lang="de-DE" sz="1200"/>
                <a:t>RVF</a:t>
              </a:r>
            </a:p>
            <a:p>
              <a:r>
                <a:rPr lang="de-DE" sz="1200"/>
                <a:t>stim.</a:t>
              </a:r>
            </a:p>
          </p:txBody>
        </p:sp>
        <p:sp>
          <p:nvSpPr>
            <p:cNvPr id="35927" name="Text Box 24"/>
            <p:cNvSpPr txBox="1">
              <a:spLocks noChangeAspect="1" noChangeArrowheads="1"/>
            </p:cNvSpPr>
            <p:nvPr/>
          </p:nvSpPr>
          <p:spPr bwMode="auto">
            <a:xfrm>
              <a:off x="3544" y="2333"/>
              <a:ext cx="400" cy="273"/>
            </a:xfrm>
            <a:prstGeom prst="rect">
              <a:avLst/>
            </a:prstGeom>
            <a:noFill/>
            <a:ln w="9525">
              <a:noFill/>
              <a:miter lim="800000"/>
              <a:headEnd/>
              <a:tailEnd/>
            </a:ln>
          </p:spPr>
          <p:txBody>
            <a:bodyPr wrap="none" tIns="18000">
              <a:spAutoFit/>
            </a:bodyPr>
            <a:lstStyle/>
            <a:p>
              <a:r>
                <a:rPr lang="de-DE" sz="1200"/>
                <a:t>LVF</a:t>
              </a:r>
            </a:p>
            <a:p>
              <a:r>
                <a:rPr lang="de-DE" sz="1200"/>
                <a:t>stim.</a:t>
              </a:r>
            </a:p>
          </p:txBody>
        </p:sp>
        <p:grpSp>
          <p:nvGrpSpPr>
            <p:cNvPr id="7" name="Group 25"/>
            <p:cNvGrpSpPr>
              <a:grpSpLocks noChangeAspect="1"/>
            </p:cNvGrpSpPr>
            <p:nvPr/>
          </p:nvGrpSpPr>
          <p:grpSpPr bwMode="auto">
            <a:xfrm>
              <a:off x="3341" y="1303"/>
              <a:ext cx="294" cy="271"/>
              <a:chOff x="821" y="3119"/>
              <a:chExt cx="490" cy="453"/>
            </a:xfrm>
          </p:grpSpPr>
          <p:sp>
            <p:nvSpPr>
              <p:cNvPr id="35971" name="Oval 26"/>
              <p:cNvSpPr>
                <a:spLocks noChangeAspect="1" noChangeArrowheads="1"/>
              </p:cNvSpPr>
              <p:nvPr/>
            </p:nvSpPr>
            <p:spPr bwMode="auto">
              <a:xfrm>
                <a:off x="841" y="3119"/>
                <a:ext cx="453" cy="453"/>
              </a:xfrm>
              <a:prstGeom prst="ellipse">
                <a:avLst/>
              </a:prstGeom>
              <a:gradFill rotWithShape="1">
                <a:gsLst>
                  <a:gs pos="0">
                    <a:srgbClr val="FFFFFF"/>
                  </a:gs>
                  <a:gs pos="100000">
                    <a:srgbClr val="B2B2B2"/>
                  </a:gs>
                </a:gsLst>
                <a:path path="shape">
                  <a:fillToRect l="50000" t="50000" r="50000" b="50000"/>
                </a:path>
              </a:gradFill>
              <a:ln w="12700">
                <a:noFill/>
                <a:round/>
                <a:headEnd/>
                <a:tailEnd/>
              </a:ln>
            </p:spPr>
            <p:txBody>
              <a:bodyPr wrap="none" anchor="ctr"/>
              <a:lstStyle/>
              <a:p>
                <a:endParaRPr lang="en-US"/>
              </a:p>
            </p:txBody>
          </p:sp>
          <p:sp>
            <p:nvSpPr>
              <p:cNvPr id="35972" name="Text Box 27"/>
              <p:cNvSpPr txBox="1">
                <a:spLocks noChangeAspect="1" noChangeArrowheads="1"/>
              </p:cNvSpPr>
              <p:nvPr/>
            </p:nvSpPr>
            <p:spPr bwMode="auto">
              <a:xfrm>
                <a:off x="821" y="3218"/>
                <a:ext cx="490" cy="292"/>
              </a:xfrm>
              <a:prstGeom prst="rect">
                <a:avLst/>
              </a:prstGeom>
              <a:noFill/>
              <a:ln w="9525">
                <a:noFill/>
                <a:miter lim="800000"/>
                <a:headEnd/>
                <a:tailEnd/>
              </a:ln>
            </p:spPr>
            <p:txBody>
              <a:bodyPr wrap="none">
                <a:spAutoFit/>
              </a:bodyPr>
              <a:lstStyle/>
              <a:p>
                <a:pPr algn="ctr" eaLnBrk="0" hangingPunct="0"/>
                <a:r>
                  <a:rPr lang="de-DE" sz="1200"/>
                  <a:t>FG</a:t>
                </a:r>
              </a:p>
            </p:txBody>
          </p:sp>
        </p:grpSp>
        <p:cxnSp>
          <p:nvCxnSpPr>
            <p:cNvPr id="35929" name="AutoShape 28"/>
            <p:cNvCxnSpPr>
              <a:cxnSpLocks noChangeAspect="1" noChangeShapeType="1"/>
              <a:stCxn id="35971" idx="3"/>
              <a:endCxn id="35973" idx="1"/>
            </p:cNvCxnSpPr>
            <p:nvPr/>
          </p:nvCxnSpPr>
          <p:spPr bwMode="auto">
            <a:xfrm>
              <a:off x="3393" y="1534"/>
              <a:ext cx="0" cy="353"/>
            </a:xfrm>
            <a:prstGeom prst="straightConnector1">
              <a:avLst/>
            </a:prstGeom>
            <a:noFill/>
            <a:ln w="28575">
              <a:solidFill>
                <a:schemeClr val="tx1"/>
              </a:solidFill>
              <a:round/>
              <a:headEnd/>
              <a:tailEnd type="triangle" w="med" len="med"/>
            </a:ln>
          </p:spPr>
        </p:cxnSp>
        <p:grpSp>
          <p:nvGrpSpPr>
            <p:cNvPr id="8" name="Group 29"/>
            <p:cNvGrpSpPr>
              <a:grpSpLocks noChangeAspect="1"/>
            </p:cNvGrpSpPr>
            <p:nvPr/>
          </p:nvGrpSpPr>
          <p:grpSpPr bwMode="auto">
            <a:xfrm>
              <a:off x="2796" y="1303"/>
              <a:ext cx="294" cy="271"/>
              <a:chOff x="821" y="3119"/>
              <a:chExt cx="490" cy="453"/>
            </a:xfrm>
          </p:grpSpPr>
          <p:sp>
            <p:nvSpPr>
              <p:cNvPr id="35969" name="Oval 30"/>
              <p:cNvSpPr>
                <a:spLocks noChangeAspect="1" noChangeArrowheads="1"/>
              </p:cNvSpPr>
              <p:nvPr/>
            </p:nvSpPr>
            <p:spPr bwMode="auto">
              <a:xfrm>
                <a:off x="841" y="3119"/>
                <a:ext cx="453" cy="453"/>
              </a:xfrm>
              <a:prstGeom prst="ellipse">
                <a:avLst/>
              </a:prstGeom>
              <a:gradFill rotWithShape="1">
                <a:gsLst>
                  <a:gs pos="0">
                    <a:srgbClr val="FFFFFF"/>
                  </a:gs>
                  <a:gs pos="100000">
                    <a:srgbClr val="B2B2B2"/>
                  </a:gs>
                </a:gsLst>
                <a:path path="shape">
                  <a:fillToRect l="50000" t="50000" r="50000" b="50000"/>
                </a:path>
              </a:gradFill>
              <a:ln w="12700">
                <a:noFill/>
                <a:round/>
                <a:headEnd/>
                <a:tailEnd/>
              </a:ln>
            </p:spPr>
            <p:txBody>
              <a:bodyPr wrap="none" anchor="ctr"/>
              <a:lstStyle/>
              <a:p>
                <a:endParaRPr lang="en-US"/>
              </a:p>
            </p:txBody>
          </p:sp>
          <p:sp>
            <p:nvSpPr>
              <p:cNvPr id="35970" name="Text Box 31"/>
              <p:cNvSpPr txBox="1">
                <a:spLocks noChangeAspect="1" noChangeArrowheads="1"/>
              </p:cNvSpPr>
              <p:nvPr/>
            </p:nvSpPr>
            <p:spPr bwMode="auto">
              <a:xfrm>
                <a:off x="821" y="3218"/>
                <a:ext cx="490" cy="292"/>
              </a:xfrm>
              <a:prstGeom prst="rect">
                <a:avLst/>
              </a:prstGeom>
              <a:noFill/>
              <a:ln w="9525">
                <a:noFill/>
                <a:miter lim="800000"/>
                <a:headEnd/>
                <a:tailEnd/>
              </a:ln>
            </p:spPr>
            <p:txBody>
              <a:bodyPr wrap="none">
                <a:spAutoFit/>
              </a:bodyPr>
              <a:lstStyle/>
              <a:p>
                <a:pPr algn="ctr" eaLnBrk="0" hangingPunct="0"/>
                <a:r>
                  <a:rPr lang="de-DE" sz="1200"/>
                  <a:t>FG</a:t>
                </a:r>
              </a:p>
            </p:txBody>
          </p:sp>
        </p:grpSp>
        <p:cxnSp>
          <p:nvCxnSpPr>
            <p:cNvPr id="35931" name="AutoShape 32"/>
            <p:cNvCxnSpPr>
              <a:cxnSpLocks noChangeAspect="1" noChangeShapeType="1"/>
              <a:stCxn id="35973" idx="1"/>
              <a:endCxn id="35975" idx="7"/>
            </p:cNvCxnSpPr>
            <p:nvPr/>
          </p:nvCxnSpPr>
          <p:spPr bwMode="auto">
            <a:xfrm flipH="1">
              <a:off x="3040" y="1887"/>
              <a:ext cx="353" cy="0"/>
            </a:xfrm>
            <a:prstGeom prst="straightConnector1">
              <a:avLst/>
            </a:prstGeom>
            <a:noFill/>
            <a:ln w="28575">
              <a:solidFill>
                <a:schemeClr val="tx1"/>
              </a:solidFill>
              <a:round/>
              <a:headEnd/>
              <a:tailEnd type="triangle" w="med" len="med"/>
            </a:ln>
          </p:spPr>
        </p:cxnSp>
        <p:cxnSp>
          <p:nvCxnSpPr>
            <p:cNvPr id="35932" name="AutoShape 33"/>
            <p:cNvCxnSpPr>
              <a:cxnSpLocks noChangeAspect="1" noChangeShapeType="1"/>
              <a:stCxn id="35973" idx="7"/>
              <a:endCxn id="35971" idx="5"/>
            </p:cNvCxnSpPr>
            <p:nvPr/>
          </p:nvCxnSpPr>
          <p:spPr bwMode="auto">
            <a:xfrm flipV="1">
              <a:off x="3585" y="1534"/>
              <a:ext cx="0" cy="353"/>
            </a:xfrm>
            <a:prstGeom prst="straightConnector1">
              <a:avLst/>
            </a:prstGeom>
            <a:noFill/>
            <a:ln w="28575">
              <a:solidFill>
                <a:schemeClr val="tx1"/>
              </a:solidFill>
              <a:round/>
              <a:headEnd/>
              <a:tailEnd type="triangle" w="med" len="med"/>
            </a:ln>
          </p:spPr>
        </p:cxnSp>
        <p:cxnSp>
          <p:nvCxnSpPr>
            <p:cNvPr id="35933" name="AutoShape 34"/>
            <p:cNvCxnSpPr>
              <a:cxnSpLocks noChangeAspect="1" noChangeShapeType="1"/>
              <a:stCxn id="35975" idx="7"/>
              <a:endCxn id="35969" idx="5"/>
            </p:cNvCxnSpPr>
            <p:nvPr/>
          </p:nvCxnSpPr>
          <p:spPr bwMode="auto">
            <a:xfrm flipV="1">
              <a:off x="3040" y="1534"/>
              <a:ext cx="0" cy="353"/>
            </a:xfrm>
            <a:prstGeom prst="straightConnector1">
              <a:avLst/>
            </a:prstGeom>
            <a:noFill/>
            <a:ln w="28575">
              <a:solidFill>
                <a:schemeClr val="tx1"/>
              </a:solidFill>
              <a:round/>
              <a:headEnd type="triangle" w="med" len="med"/>
              <a:tailEnd/>
            </a:ln>
          </p:spPr>
        </p:cxnSp>
        <p:cxnSp>
          <p:nvCxnSpPr>
            <p:cNvPr id="35934" name="AutoShape 35"/>
            <p:cNvCxnSpPr>
              <a:cxnSpLocks noChangeAspect="1" noChangeShapeType="1"/>
              <a:stCxn id="35971" idx="1"/>
              <a:endCxn id="35969" idx="7"/>
            </p:cNvCxnSpPr>
            <p:nvPr/>
          </p:nvCxnSpPr>
          <p:spPr bwMode="auto">
            <a:xfrm flipH="1">
              <a:off x="3040" y="1343"/>
              <a:ext cx="353" cy="0"/>
            </a:xfrm>
            <a:prstGeom prst="straightConnector1">
              <a:avLst/>
            </a:prstGeom>
            <a:noFill/>
            <a:ln w="28575">
              <a:solidFill>
                <a:schemeClr val="tx1"/>
              </a:solidFill>
              <a:round/>
              <a:headEnd/>
              <a:tailEnd type="triangle" w="med" len="med"/>
            </a:ln>
          </p:spPr>
        </p:cxnSp>
        <p:cxnSp>
          <p:nvCxnSpPr>
            <p:cNvPr id="35935" name="AutoShape 36"/>
            <p:cNvCxnSpPr>
              <a:cxnSpLocks noChangeAspect="1" noChangeShapeType="1"/>
              <a:stCxn id="35969" idx="5"/>
              <a:endCxn id="35971" idx="3"/>
            </p:cNvCxnSpPr>
            <p:nvPr/>
          </p:nvCxnSpPr>
          <p:spPr bwMode="auto">
            <a:xfrm>
              <a:off x="3040" y="1534"/>
              <a:ext cx="353" cy="0"/>
            </a:xfrm>
            <a:prstGeom prst="straightConnector1">
              <a:avLst/>
            </a:prstGeom>
            <a:noFill/>
            <a:ln w="28575">
              <a:solidFill>
                <a:schemeClr val="tx1"/>
              </a:solidFill>
              <a:round/>
              <a:headEnd/>
              <a:tailEnd type="triangle" w="med" len="med"/>
            </a:ln>
          </p:spPr>
        </p:cxnSp>
        <p:sp>
          <p:nvSpPr>
            <p:cNvPr id="35936" name="Text Box 37"/>
            <p:cNvSpPr txBox="1">
              <a:spLocks noChangeAspect="1" noChangeArrowheads="1"/>
            </p:cNvSpPr>
            <p:nvPr/>
          </p:nvSpPr>
          <p:spPr bwMode="auto">
            <a:xfrm>
              <a:off x="2962" y="2333"/>
              <a:ext cx="543" cy="157"/>
            </a:xfrm>
            <a:prstGeom prst="rect">
              <a:avLst/>
            </a:prstGeom>
            <a:noFill/>
            <a:ln w="9525">
              <a:noFill/>
              <a:miter lim="800000"/>
              <a:headEnd/>
              <a:tailEnd/>
            </a:ln>
          </p:spPr>
          <p:txBody>
            <a:bodyPr wrap="none" tIns="18000">
              <a:spAutoFit/>
            </a:bodyPr>
            <a:lstStyle/>
            <a:p>
              <a:r>
                <a:rPr lang="de-DE" sz="1200"/>
                <a:t>LD|RVF</a:t>
              </a:r>
              <a:endParaRPr lang="de-DE" sz="1200" baseline="-25000"/>
            </a:p>
          </p:txBody>
        </p:sp>
        <p:cxnSp>
          <p:nvCxnSpPr>
            <p:cNvPr id="35937" name="AutoShape 38"/>
            <p:cNvCxnSpPr>
              <a:cxnSpLocks noChangeAspect="1" noChangeShapeType="1"/>
              <a:stCxn id="35936" idx="0"/>
              <a:endCxn id="35918" idx="4"/>
            </p:cNvCxnSpPr>
            <p:nvPr/>
          </p:nvCxnSpPr>
          <p:spPr bwMode="auto">
            <a:xfrm rot="5400000" flipH="1" flipV="1">
              <a:off x="2947" y="1962"/>
              <a:ext cx="658" cy="84"/>
            </a:xfrm>
            <a:prstGeom prst="straightConnector1">
              <a:avLst/>
            </a:prstGeom>
            <a:noFill/>
            <a:ln w="28575">
              <a:solidFill>
                <a:schemeClr val="tx1"/>
              </a:solidFill>
              <a:prstDash val="sysDot"/>
              <a:round/>
              <a:headEnd/>
              <a:tailEnd type="oval" w="med" len="med"/>
            </a:ln>
          </p:spPr>
        </p:cxnSp>
        <p:cxnSp>
          <p:nvCxnSpPr>
            <p:cNvPr id="35938" name="AutoShape 39"/>
            <p:cNvCxnSpPr>
              <a:cxnSpLocks noChangeAspect="1" noChangeShapeType="1"/>
              <a:stCxn id="35936" idx="0"/>
              <a:endCxn id="35919" idx="4"/>
            </p:cNvCxnSpPr>
            <p:nvPr/>
          </p:nvCxnSpPr>
          <p:spPr bwMode="auto">
            <a:xfrm rot="5400000" flipH="1" flipV="1">
              <a:off x="3242" y="2208"/>
              <a:ext cx="116" cy="133"/>
            </a:xfrm>
            <a:prstGeom prst="straightConnector1">
              <a:avLst/>
            </a:prstGeom>
            <a:noFill/>
            <a:ln w="28575">
              <a:solidFill>
                <a:schemeClr val="tx1"/>
              </a:solidFill>
              <a:prstDash val="sysDot"/>
              <a:round/>
              <a:headEnd/>
              <a:tailEnd type="oval" w="med" len="med"/>
            </a:ln>
          </p:spPr>
        </p:cxnSp>
        <p:sp>
          <p:nvSpPr>
            <p:cNvPr id="35939" name="Text Box 40"/>
            <p:cNvSpPr txBox="1">
              <a:spLocks noChangeAspect="1" noChangeArrowheads="1"/>
            </p:cNvSpPr>
            <p:nvPr/>
          </p:nvSpPr>
          <p:spPr bwMode="auto">
            <a:xfrm>
              <a:off x="3141" y="740"/>
              <a:ext cx="525" cy="157"/>
            </a:xfrm>
            <a:prstGeom prst="rect">
              <a:avLst/>
            </a:prstGeom>
            <a:noFill/>
            <a:ln w="9525">
              <a:noFill/>
              <a:miter lim="800000"/>
              <a:headEnd/>
              <a:tailEnd/>
            </a:ln>
          </p:spPr>
          <p:txBody>
            <a:bodyPr wrap="none" tIns="18000">
              <a:spAutoFit/>
            </a:bodyPr>
            <a:lstStyle/>
            <a:p>
              <a:r>
                <a:rPr lang="de-DE" sz="1200"/>
                <a:t>LD|LVF</a:t>
              </a:r>
            </a:p>
          </p:txBody>
        </p:sp>
        <p:cxnSp>
          <p:nvCxnSpPr>
            <p:cNvPr id="35940" name="AutoShape 41"/>
            <p:cNvCxnSpPr>
              <a:cxnSpLocks noChangeAspect="1" noChangeShapeType="1"/>
              <a:stCxn id="35939" idx="2"/>
              <a:endCxn id="35941" idx="0"/>
            </p:cNvCxnSpPr>
            <p:nvPr/>
          </p:nvCxnSpPr>
          <p:spPr bwMode="auto">
            <a:xfrm rot="5400000">
              <a:off x="3205" y="1011"/>
              <a:ext cx="313" cy="85"/>
            </a:xfrm>
            <a:prstGeom prst="straightConnector1">
              <a:avLst/>
            </a:prstGeom>
            <a:noFill/>
            <a:ln w="28575">
              <a:solidFill>
                <a:schemeClr val="tx1"/>
              </a:solidFill>
              <a:prstDash val="sysDot"/>
              <a:round/>
              <a:headEnd/>
              <a:tailEnd type="oval" w="med" len="med"/>
            </a:ln>
          </p:spPr>
        </p:cxnSp>
        <p:sp>
          <p:nvSpPr>
            <p:cNvPr id="35941" name="Oval 42"/>
            <p:cNvSpPr>
              <a:spLocks noChangeAspect="1" noChangeArrowheads="1"/>
            </p:cNvSpPr>
            <p:nvPr/>
          </p:nvSpPr>
          <p:spPr bwMode="auto">
            <a:xfrm>
              <a:off x="3223" y="1209"/>
              <a:ext cx="191" cy="327"/>
            </a:xfrm>
            <a:prstGeom prst="ellipse">
              <a:avLst/>
            </a:prstGeom>
            <a:noFill/>
            <a:ln w="28575" algn="ctr">
              <a:noFill/>
              <a:round/>
              <a:headEnd/>
              <a:tailEnd/>
            </a:ln>
          </p:spPr>
          <p:txBody>
            <a:bodyPr wrap="none" anchor="ctr">
              <a:spAutoFit/>
            </a:bodyPr>
            <a:lstStyle/>
            <a:p>
              <a:endParaRPr lang="en-US"/>
            </a:p>
          </p:txBody>
        </p:sp>
        <p:sp>
          <p:nvSpPr>
            <p:cNvPr id="35942" name="Oval 43"/>
            <p:cNvSpPr>
              <a:spLocks noChangeAspect="1" noChangeArrowheads="1"/>
            </p:cNvSpPr>
            <p:nvPr/>
          </p:nvSpPr>
          <p:spPr bwMode="auto">
            <a:xfrm>
              <a:off x="3270" y="1750"/>
              <a:ext cx="191" cy="327"/>
            </a:xfrm>
            <a:prstGeom prst="ellipse">
              <a:avLst/>
            </a:prstGeom>
            <a:noFill/>
            <a:ln w="28575" algn="ctr">
              <a:noFill/>
              <a:round/>
              <a:headEnd/>
              <a:tailEnd/>
            </a:ln>
          </p:spPr>
          <p:txBody>
            <a:bodyPr wrap="none" anchor="ctr">
              <a:spAutoFit/>
            </a:bodyPr>
            <a:lstStyle/>
            <a:p>
              <a:endParaRPr lang="en-US"/>
            </a:p>
          </p:txBody>
        </p:sp>
        <p:cxnSp>
          <p:nvCxnSpPr>
            <p:cNvPr id="35943" name="AutoShape 44"/>
            <p:cNvCxnSpPr>
              <a:cxnSpLocks noChangeAspect="1" noChangeShapeType="1"/>
              <a:stCxn id="35939" idx="2"/>
              <a:endCxn id="35942" idx="0"/>
            </p:cNvCxnSpPr>
            <p:nvPr/>
          </p:nvCxnSpPr>
          <p:spPr bwMode="auto">
            <a:xfrm rot="5400000">
              <a:off x="2958" y="1305"/>
              <a:ext cx="854" cy="38"/>
            </a:xfrm>
            <a:prstGeom prst="straightConnector1">
              <a:avLst/>
            </a:prstGeom>
            <a:noFill/>
            <a:ln w="28575">
              <a:solidFill>
                <a:schemeClr val="tx1"/>
              </a:solidFill>
              <a:prstDash val="sysDot"/>
              <a:round/>
              <a:headEnd/>
              <a:tailEnd type="oval" w="sm" len="sm"/>
            </a:ln>
          </p:spPr>
        </p:cxnSp>
        <p:sp>
          <p:nvSpPr>
            <p:cNvPr id="35944" name="Text Box 45"/>
            <p:cNvSpPr txBox="1">
              <a:spLocks noChangeAspect="1" noChangeArrowheads="1"/>
            </p:cNvSpPr>
            <p:nvPr/>
          </p:nvSpPr>
          <p:spPr bwMode="auto">
            <a:xfrm>
              <a:off x="2095" y="1631"/>
              <a:ext cx="287" cy="157"/>
            </a:xfrm>
            <a:prstGeom prst="rect">
              <a:avLst/>
            </a:prstGeom>
            <a:noFill/>
            <a:ln w="9525">
              <a:noFill/>
              <a:miter lim="800000"/>
              <a:headEnd/>
              <a:tailEnd/>
            </a:ln>
          </p:spPr>
          <p:txBody>
            <a:bodyPr wrap="none" tIns="18000">
              <a:spAutoFit/>
            </a:bodyPr>
            <a:lstStyle/>
            <a:p>
              <a:r>
                <a:rPr lang="de-DE" sz="1200"/>
                <a:t>LD</a:t>
              </a:r>
              <a:endParaRPr lang="de-DE" sz="1200" baseline="-25000"/>
            </a:p>
          </p:txBody>
        </p:sp>
        <p:sp>
          <p:nvSpPr>
            <p:cNvPr id="35945" name="Oval 46"/>
            <p:cNvSpPr>
              <a:spLocks noChangeAspect="1" noChangeArrowheads="1"/>
            </p:cNvSpPr>
            <p:nvPr/>
          </p:nvSpPr>
          <p:spPr bwMode="auto">
            <a:xfrm>
              <a:off x="2845" y="1555"/>
              <a:ext cx="191" cy="327"/>
            </a:xfrm>
            <a:prstGeom prst="ellipse">
              <a:avLst/>
            </a:prstGeom>
            <a:noFill/>
            <a:ln w="28575" algn="ctr">
              <a:noFill/>
              <a:round/>
              <a:headEnd/>
              <a:tailEnd/>
            </a:ln>
          </p:spPr>
          <p:txBody>
            <a:bodyPr wrap="none" anchor="ctr">
              <a:spAutoFit/>
            </a:bodyPr>
            <a:lstStyle/>
            <a:p>
              <a:endParaRPr lang="en-US"/>
            </a:p>
          </p:txBody>
        </p:sp>
        <p:cxnSp>
          <p:nvCxnSpPr>
            <p:cNvPr id="35946" name="AutoShape 47"/>
            <p:cNvCxnSpPr>
              <a:cxnSpLocks noChangeAspect="1" noChangeShapeType="1"/>
              <a:stCxn id="35944" idx="3"/>
              <a:endCxn id="35945" idx="2"/>
            </p:cNvCxnSpPr>
            <p:nvPr/>
          </p:nvCxnSpPr>
          <p:spPr bwMode="auto">
            <a:xfrm>
              <a:off x="2382" y="1709"/>
              <a:ext cx="463" cy="9"/>
            </a:xfrm>
            <a:prstGeom prst="straightConnector1">
              <a:avLst/>
            </a:prstGeom>
            <a:noFill/>
            <a:ln w="28575">
              <a:solidFill>
                <a:schemeClr val="tx1"/>
              </a:solidFill>
              <a:prstDash val="sysDot"/>
              <a:round/>
              <a:headEnd/>
              <a:tailEnd type="oval" w="sm" len="sm"/>
            </a:ln>
          </p:spPr>
        </p:cxnSp>
        <p:sp>
          <p:nvSpPr>
            <p:cNvPr id="35947" name="Text Box 48"/>
            <p:cNvSpPr txBox="1">
              <a:spLocks noChangeAspect="1" noChangeArrowheads="1"/>
            </p:cNvSpPr>
            <p:nvPr/>
          </p:nvSpPr>
          <p:spPr bwMode="auto">
            <a:xfrm>
              <a:off x="4137" y="1631"/>
              <a:ext cx="287" cy="157"/>
            </a:xfrm>
            <a:prstGeom prst="rect">
              <a:avLst/>
            </a:prstGeom>
            <a:noFill/>
            <a:ln w="9525">
              <a:noFill/>
              <a:miter lim="800000"/>
              <a:headEnd/>
              <a:tailEnd/>
            </a:ln>
          </p:spPr>
          <p:txBody>
            <a:bodyPr wrap="none" tIns="18000">
              <a:spAutoFit/>
            </a:bodyPr>
            <a:lstStyle/>
            <a:p>
              <a:r>
                <a:rPr lang="de-DE" sz="1200"/>
                <a:t>LD</a:t>
              </a:r>
              <a:endParaRPr lang="de-DE" sz="1200" baseline="-25000"/>
            </a:p>
          </p:txBody>
        </p:sp>
        <p:sp>
          <p:nvSpPr>
            <p:cNvPr id="35948" name="Oval 49"/>
            <p:cNvSpPr>
              <a:spLocks noChangeAspect="1" noChangeArrowheads="1"/>
            </p:cNvSpPr>
            <p:nvPr/>
          </p:nvSpPr>
          <p:spPr bwMode="auto">
            <a:xfrm>
              <a:off x="3529" y="1556"/>
              <a:ext cx="191" cy="327"/>
            </a:xfrm>
            <a:prstGeom prst="ellipse">
              <a:avLst/>
            </a:prstGeom>
            <a:noFill/>
            <a:ln w="28575" algn="ctr">
              <a:noFill/>
              <a:round/>
              <a:headEnd/>
              <a:tailEnd/>
            </a:ln>
          </p:spPr>
          <p:txBody>
            <a:bodyPr wrap="none" anchor="ctr">
              <a:spAutoFit/>
            </a:bodyPr>
            <a:lstStyle/>
            <a:p>
              <a:endParaRPr lang="en-US"/>
            </a:p>
          </p:txBody>
        </p:sp>
        <p:cxnSp>
          <p:nvCxnSpPr>
            <p:cNvPr id="35949" name="AutoShape 50"/>
            <p:cNvCxnSpPr>
              <a:cxnSpLocks noChangeAspect="1" noChangeShapeType="1"/>
              <a:stCxn id="35947" idx="1"/>
              <a:endCxn id="35948" idx="6"/>
            </p:cNvCxnSpPr>
            <p:nvPr/>
          </p:nvCxnSpPr>
          <p:spPr bwMode="auto">
            <a:xfrm rot="10800000" flipV="1">
              <a:off x="3720" y="1709"/>
              <a:ext cx="417" cy="10"/>
            </a:xfrm>
            <a:prstGeom prst="straightConnector1">
              <a:avLst/>
            </a:prstGeom>
            <a:noFill/>
            <a:ln w="28575">
              <a:solidFill>
                <a:schemeClr val="tx1"/>
              </a:solidFill>
              <a:prstDash val="sysDot"/>
              <a:round/>
              <a:headEnd/>
              <a:tailEnd type="oval" w="sm" len="sm"/>
            </a:ln>
          </p:spPr>
        </p:cxnSp>
        <p:grpSp>
          <p:nvGrpSpPr>
            <p:cNvPr id="9" name="Group 51"/>
            <p:cNvGrpSpPr>
              <a:grpSpLocks noChangeAspect="1"/>
            </p:cNvGrpSpPr>
            <p:nvPr/>
          </p:nvGrpSpPr>
          <p:grpSpPr bwMode="auto">
            <a:xfrm>
              <a:off x="3813" y="1303"/>
              <a:ext cx="407" cy="272"/>
              <a:chOff x="727" y="3119"/>
              <a:chExt cx="678" cy="453"/>
            </a:xfrm>
          </p:grpSpPr>
          <p:sp>
            <p:nvSpPr>
              <p:cNvPr id="35967" name="Oval 52"/>
              <p:cNvSpPr>
                <a:spLocks noChangeAspect="1" noChangeArrowheads="1"/>
              </p:cNvSpPr>
              <p:nvPr/>
            </p:nvSpPr>
            <p:spPr bwMode="auto">
              <a:xfrm>
                <a:off x="841" y="3119"/>
                <a:ext cx="453" cy="453"/>
              </a:xfrm>
              <a:prstGeom prst="ellipse">
                <a:avLst/>
              </a:prstGeom>
              <a:gradFill rotWithShape="1">
                <a:gsLst>
                  <a:gs pos="0">
                    <a:srgbClr val="FFFFFF"/>
                  </a:gs>
                  <a:gs pos="100000">
                    <a:srgbClr val="B2B2B2"/>
                  </a:gs>
                </a:gsLst>
                <a:path path="shape">
                  <a:fillToRect l="50000" t="50000" r="50000" b="50000"/>
                </a:path>
              </a:gradFill>
              <a:ln w="12700">
                <a:noFill/>
                <a:round/>
                <a:headEnd/>
                <a:tailEnd/>
              </a:ln>
            </p:spPr>
            <p:txBody>
              <a:bodyPr wrap="none" anchor="ctr"/>
              <a:lstStyle/>
              <a:p>
                <a:endParaRPr lang="en-US"/>
              </a:p>
            </p:txBody>
          </p:sp>
          <p:sp>
            <p:nvSpPr>
              <p:cNvPr id="35968" name="Text Box 53"/>
              <p:cNvSpPr txBox="1">
                <a:spLocks noChangeAspect="1" noChangeArrowheads="1"/>
              </p:cNvSpPr>
              <p:nvPr/>
            </p:nvSpPr>
            <p:spPr bwMode="auto">
              <a:xfrm>
                <a:off x="727" y="3217"/>
                <a:ext cx="678" cy="291"/>
              </a:xfrm>
              <a:prstGeom prst="rect">
                <a:avLst/>
              </a:prstGeom>
              <a:noFill/>
              <a:ln w="9525">
                <a:noFill/>
                <a:miter lim="800000"/>
                <a:headEnd/>
                <a:tailEnd/>
              </a:ln>
            </p:spPr>
            <p:txBody>
              <a:bodyPr wrap="none">
                <a:spAutoFit/>
              </a:bodyPr>
              <a:lstStyle/>
              <a:p>
                <a:pPr algn="ctr" eaLnBrk="0" hangingPunct="0"/>
                <a:r>
                  <a:rPr lang="de-DE" sz="1200"/>
                  <a:t>MOG</a:t>
                </a:r>
              </a:p>
            </p:txBody>
          </p:sp>
        </p:grpSp>
        <p:cxnSp>
          <p:nvCxnSpPr>
            <p:cNvPr id="35951" name="AutoShape 54"/>
            <p:cNvCxnSpPr>
              <a:cxnSpLocks noChangeAspect="1" noChangeShapeType="1"/>
              <a:stCxn id="35977" idx="7"/>
              <a:endCxn id="35967" idx="1"/>
            </p:cNvCxnSpPr>
            <p:nvPr/>
          </p:nvCxnSpPr>
          <p:spPr bwMode="auto">
            <a:xfrm rot="5400000" flipV="1">
              <a:off x="3214" y="637"/>
              <a:ext cx="1" cy="1413"/>
            </a:xfrm>
            <a:prstGeom prst="curvedConnector3">
              <a:avLst>
                <a:gd name="adj1" fmla="val -12400005"/>
              </a:avLst>
            </a:prstGeom>
            <a:noFill/>
            <a:ln w="28575">
              <a:solidFill>
                <a:schemeClr val="tx1"/>
              </a:solidFill>
              <a:round/>
              <a:headEnd/>
              <a:tailEnd type="triangle" w="med" len="med"/>
            </a:ln>
          </p:spPr>
        </p:cxnSp>
        <p:cxnSp>
          <p:nvCxnSpPr>
            <p:cNvPr id="35952" name="AutoShape 55"/>
            <p:cNvCxnSpPr>
              <a:cxnSpLocks noChangeAspect="1" noChangeShapeType="1"/>
              <a:stCxn id="35967" idx="0"/>
              <a:endCxn id="35977" idx="0"/>
            </p:cNvCxnSpPr>
            <p:nvPr/>
          </p:nvCxnSpPr>
          <p:spPr bwMode="auto">
            <a:xfrm rot="-5400000" flipH="1" flipV="1">
              <a:off x="3214" y="501"/>
              <a:ext cx="1" cy="1606"/>
            </a:xfrm>
            <a:prstGeom prst="curvedConnector3">
              <a:avLst>
                <a:gd name="adj1" fmla="val -19300009"/>
              </a:avLst>
            </a:prstGeom>
            <a:noFill/>
            <a:ln w="28575">
              <a:solidFill>
                <a:schemeClr val="tx1"/>
              </a:solidFill>
              <a:round/>
              <a:headEnd/>
              <a:tailEnd type="triangle" w="med" len="med"/>
            </a:ln>
          </p:spPr>
        </p:cxnSp>
        <p:cxnSp>
          <p:nvCxnSpPr>
            <p:cNvPr id="35953" name="AutoShape 56"/>
            <p:cNvCxnSpPr>
              <a:cxnSpLocks noChangeAspect="1" noChangeShapeType="1"/>
              <a:stCxn id="35967" idx="5"/>
              <a:endCxn id="35973" idx="5"/>
            </p:cNvCxnSpPr>
            <p:nvPr/>
          </p:nvCxnSpPr>
          <p:spPr bwMode="auto">
            <a:xfrm flipH="1">
              <a:off x="3585" y="1535"/>
              <a:ext cx="529" cy="544"/>
            </a:xfrm>
            <a:prstGeom prst="straightConnector1">
              <a:avLst/>
            </a:prstGeom>
            <a:noFill/>
            <a:ln w="28575">
              <a:solidFill>
                <a:schemeClr val="tx1"/>
              </a:solidFill>
              <a:round/>
              <a:headEnd type="triangle" w="med" len="med"/>
              <a:tailEnd/>
            </a:ln>
          </p:spPr>
        </p:cxnSp>
        <p:cxnSp>
          <p:nvCxnSpPr>
            <p:cNvPr id="35954" name="AutoShape 57"/>
            <p:cNvCxnSpPr>
              <a:cxnSpLocks noChangeAspect="1" noChangeShapeType="1"/>
              <a:stCxn id="35967" idx="3"/>
              <a:endCxn id="35973" idx="7"/>
            </p:cNvCxnSpPr>
            <p:nvPr/>
          </p:nvCxnSpPr>
          <p:spPr bwMode="auto">
            <a:xfrm flipH="1">
              <a:off x="3585" y="1535"/>
              <a:ext cx="336" cy="352"/>
            </a:xfrm>
            <a:prstGeom prst="straightConnector1">
              <a:avLst/>
            </a:prstGeom>
            <a:noFill/>
            <a:ln w="28575">
              <a:solidFill>
                <a:schemeClr val="tx1"/>
              </a:solidFill>
              <a:round/>
              <a:headEnd/>
              <a:tailEnd type="triangle" w="med" len="med"/>
            </a:ln>
          </p:spPr>
        </p:cxnSp>
        <p:sp>
          <p:nvSpPr>
            <p:cNvPr id="35955" name="Oval 58"/>
            <p:cNvSpPr>
              <a:spLocks noChangeAspect="1" noChangeArrowheads="1"/>
            </p:cNvSpPr>
            <p:nvPr/>
          </p:nvSpPr>
          <p:spPr bwMode="auto">
            <a:xfrm>
              <a:off x="2627" y="1721"/>
              <a:ext cx="191" cy="327"/>
            </a:xfrm>
            <a:prstGeom prst="ellipse">
              <a:avLst/>
            </a:prstGeom>
            <a:noFill/>
            <a:ln w="28575" algn="ctr">
              <a:noFill/>
              <a:round/>
              <a:headEnd/>
              <a:tailEnd/>
            </a:ln>
          </p:spPr>
          <p:txBody>
            <a:bodyPr wrap="none" anchor="ctr">
              <a:spAutoFit/>
            </a:bodyPr>
            <a:lstStyle/>
            <a:p>
              <a:endParaRPr lang="en-US"/>
            </a:p>
          </p:txBody>
        </p:sp>
        <p:cxnSp>
          <p:nvCxnSpPr>
            <p:cNvPr id="35956" name="AutoShape 59"/>
            <p:cNvCxnSpPr>
              <a:cxnSpLocks noChangeAspect="1" noChangeShapeType="1"/>
              <a:stCxn id="35944" idx="3"/>
              <a:endCxn id="35955" idx="1"/>
            </p:cNvCxnSpPr>
            <p:nvPr/>
          </p:nvCxnSpPr>
          <p:spPr bwMode="auto">
            <a:xfrm>
              <a:off x="2382" y="1709"/>
              <a:ext cx="273" cy="60"/>
            </a:xfrm>
            <a:prstGeom prst="straightConnector1">
              <a:avLst/>
            </a:prstGeom>
            <a:noFill/>
            <a:ln w="28575" cap="rnd">
              <a:solidFill>
                <a:schemeClr val="tx1"/>
              </a:solidFill>
              <a:prstDash val="sysDot"/>
              <a:round/>
              <a:headEnd/>
              <a:tailEnd type="oval" w="med" len="med"/>
            </a:ln>
          </p:spPr>
        </p:cxnSp>
        <p:sp>
          <p:nvSpPr>
            <p:cNvPr id="35957" name="Oval 60"/>
            <p:cNvSpPr>
              <a:spLocks noChangeAspect="1" noChangeArrowheads="1"/>
            </p:cNvSpPr>
            <p:nvPr/>
          </p:nvSpPr>
          <p:spPr bwMode="auto">
            <a:xfrm>
              <a:off x="3743" y="1721"/>
              <a:ext cx="191" cy="327"/>
            </a:xfrm>
            <a:prstGeom prst="ellipse">
              <a:avLst/>
            </a:prstGeom>
            <a:noFill/>
            <a:ln w="28575" algn="ctr">
              <a:noFill/>
              <a:round/>
              <a:headEnd/>
              <a:tailEnd/>
            </a:ln>
          </p:spPr>
          <p:txBody>
            <a:bodyPr wrap="none" anchor="ctr">
              <a:spAutoFit/>
            </a:bodyPr>
            <a:lstStyle/>
            <a:p>
              <a:endParaRPr lang="en-US"/>
            </a:p>
          </p:txBody>
        </p:sp>
        <p:cxnSp>
          <p:nvCxnSpPr>
            <p:cNvPr id="35958" name="AutoShape 61"/>
            <p:cNvCxnSpPr>
              <a:cxnSpLocks noChangeAspect="1" noChangeShapeType="1"/>
              <a:stCxn id="35947" idx="1"/>
              <a:endCxn id="35957" idx="7"/>
            </p:cNvCxnSpPr>
            <p:nvPr/>
          </p:nvCxnSpPr>
          <p:spPr bwMode="auto">
            <a:xfrm rot="10800000" flipV="1">
              <a:off x="3906" y="1709"/>
              <a:ext cx="231" cy="59"/>
            </a:xfrm>
            <a:prstGeom prst="straightConnector1">
              <a:avLst/>
            </a:prstGeom>
            <a:noFill/>
            <a:ln w="28575" cap="rnd">
              <a:solidFill>
                <a:schemeClr val="tx1"/>
              </a:solidFill>
              <a:prstDash val="sysDot"/>
              <a:round/>
              <a:headEnd/>
              <a:tailEnd type="oval" w="med" len="med"/>
            </a:ln>
          </p:spPr>
        </p:cxnSp>
        <p:cxnSp>
          <p:nvCxnSpPr>
            <p:cNvPr id="35959" name="AutoShape 62"/>
            <p:cNvCxnSpPr>
              <a:cxnSpLocks noChangeAspect="1" noChangeShapeType="1"/>
              <a:stCxn id="35969" idx="3"/>
              <a:endCxn id="35977" idx="5"/>
            </p:cNvCxnSpPr>
            <p:nvPr/>
          </p:nvCxnSpPr>
          <p:spPr bwMode="auto">
            <a:xfrm flipH="1">
              <a:off x="2508" y="1534"/>
              <a:ext cx="340" cy="1"/>
            </a:xfrm>
            <a:prstGeom prst="straightConnector1">
              <a:avLst/>
            </a:prstGeom>
            <a:noFill/>
            <a:ln w="28575">
              <a:solidFill>
                <a:schemeClr val="tx1"/>
              </a:solidFill>
              <a:round/>
              <a:headEnd type="triangle" w="med" len="med"/>
              <a:tailEnd/>
            </a:ln>
          </p:spPr>
        </p:cxnSp>
        <p:cxnSp>
          <p:nvCxnSpPr>
            <p:cNvPr id="35960" name="AutoShape 63"/>
            <p:cNvCxnSpPr>
              <a:cxnSpLocks noChangeAspect="1" noChangeShapeType="1"/>
              <a:stCxn id="35977" idx="7"/>
              <a:endCxn id="35969" idx="1"/>
            </p:cNvCxnSpPr>
            <p:nvPr/>
          </p:nvCxnSpPr>
          <p:spPr bwMode="auto">
            <a:xfrm>
              <a:off x="2508" y="1343"/>
              <a:ext cx="340" cy="0"/>
            </a:xfrm>
            <a:prstGeom prst="straightConnector1">
              <a:avLst/>
            </a:prstGeom>
            <a:noFill/>
            <a:ln w="28575">
              <a:solidFill>
                <a:schemeClr val="tx1"/>
              </a:solidFill>
              <a:round/>
              <a:headEnd type="triangle" w="med" len="med"/>
              <a:tailEnd/>
            </a:ln>
          </p:spPr>
        </p:cxnSp>
        <p:cxnSp>
          <p:nvCxnSpPr>
            <p:cNvPr id="35961" name="AutoShape 64"/>
            <p:cNvCxnSpPr>
              <a:cxnSpLocks noChangeAspect="1" noChangeShapeType="1"/>
              <a:stCxn id="35967" idx="3"/>
              <a:endCxn id="35971" idx="5"/>
            </p:cNvCxnSpPr>
            <p:nvPr/>
          </p:nvCxnSpPr>
          <p:spPr bwMode="auto">
            <a:xfrm flipH="1" flipV="1">
              <a:off x="3585" y="1534"/>
              <a:ext cx="336" cy="1"/>
            </a:xfrm>
            <a:prstGeom prst="straightConnector1">
              <a:avLst/>
            </a:prstGeom>
            <a:noFill/>
            <a:ln w="28575">
              <a:solidFill>
                <a:schemeClr val="tx1"/>
              </a:solidFill>
              <a:round/>
              <a:headEnd type="triangle" w="med" len="med"/>
              <a:tailEnd/>
            </a:ln>
          </p:spPr>
        </p:cxnSp>
        <p:cxnSp>
          <p:nvCxnSpPr>
            <p:cNvPr id="35962" name="AutoShape 65"/>
            <p:cNvCxnSpPr>
              <a:cxnSpLocks noChangeAspect="1" noChangeShapeType="1"/>
              <a:stCxn id="35971" idx="7"/>
              <a:endCxn id="35967" idx="1"/>
            </p:cNvCxnSpPr>
            <p:nvPr/>
          </p:nvCxnSpPr>
          <p:spPr bwMode="auto">
            <a:xfrm>
              <a:off x="3585" y="1343"/>
              <a:ext cx="336" cy="0"/>
            </a:xfrm>
            <a:prstGeom prst="straightConnector1">
              <a:avLst/>
            </a:prstGeom>
            <a:noFill/>
            <a:ln w="28575">
              <a:solidFill>
                <a:schemeClr val="tx1"/>
              </a:solidFill>
              <a:round/>
              <a:headEnd type="triangle" w="med" len="med"/>
              <a:tailEnd/>
            </a:ln>
          </p:spPr>
        </p:cxnSp>
        <p:sp>
          <p:nvSpPr>
            <p:cNvPr id="35963" name="Oval 66"/>
            <p:cNvSpPr>
              <a:spLocks noChangeAspect="1" noChangeArrowheads="1"/>
            </p:cNvSpPr>
            <p:nvPr/>
          </p:nvSpPr>
          <p:spPr bwMode="auto">
            <a:xfrm>
              <a:off x="3147" y="1058"/>
              <a:ext cx="191" cy="327"/>
            </a:xfrm>
            <a:prstGeom prst="ellipse">
              <a:avLst/>
            </a:prstGeom>
            <a:noFill/>
            <a:ln w="28575" algn="ctr">
              <a:noFill/>
              <a:round/>
              <a:headEnd/>
              <a:tailEnd/>
            </a:ln>
          </p:spPr>
          <p:txBody>
            <a:bodyPr wrap="none" anchor="ctr">
              <a:spAutoFit/>
            </a:bodyPr>
            <a:lstStyle/>
            <a:p>
              <a:endParaRPr lang="en-US"/>
            </a:p>
          </p:txBody>
        </p:sp>
        <p:cxnSp>
          <p:nvCxnSpPr>
            <p:cNvPr id="35964" name="AutoShape 67"/>
            <p:cNvCxnSpPr>
              <a:cxnSpLocks noChangeAspect="1" noChangeShapeType="1"/>
              <a:stCxn id="35936" idx="0"/>
              <a:endCxn id="35963" idx="2"/>
            </p:cNvCxnSpPr>
            <p:nvPr/>
          </p:nvCxnSpPr>
          <p:spPr bwMode="auto">
            <a:xfrm rot="16200000" flipV="1">
              <a:off x="2635" y="1734"/>
              <a:ext cx="1111" cy="87"/>
            </a:xfrm>
            <a:prstGeom prst="straightConnector1">
              <a:avLst/>
            </a:prstGeom>
            <a:noFill/>
            <a:ln w="28575" cap="rnd">
              <a:solidFill>
                <a:schemeClr val="tx1"/>
              </a:solidFill>
              <a:prstDash val="sysDot"/>
              <a:round/>
              <a:headEnd/>
              <a:tailEnd type="oval" w="med" len="med"/>
            </a:ln>
          </p:spPr>
        </p:cxnSp>
        <p:sp>
          <p:nvSpPr>
            <p:cNvPr id="35965" name="Oval 68"/>
            <p:cNvSpPr>
              <a:spLocks noChangeAspect="1" noChangeArrowheads="1"/>
            </p:cNvSpPr>
            <p:nvPr/>
          </p:nvSpPr>
          <p:spPr bwMode="auto">
            <a:xfrm>
              <a:off x="3092" y="949"/>
              <a:ext cx="191" cy="327"/>
            </a:xfrm>
            <a:prstGeom prst="ellipse">
              <a:avLst/>
            </a:prstGeom>
            <a:noFill/>
            <a:ln w="28575" algn="ctr">
              <a:noFill/>
              <a:round/>
              <a:headEnd/>
              <a:tailEnd/>
            </a:ln>
          </p:spPr>
          <p:txBody>
            <a:bodyPr wrap="none" anchor="ctr">
              <a:spAutoFit/>
            </a:bodyPr>
            <a:lstStyle/>
            <a:p>
              <a:endParaRPr lang="en-US"/>
            </a:p>
          </p:txBody>
        </p:sp>
        <p:cxnSp>
          <p:nvCxnSpPr>
            <p:cNvPr id="35966" name="AutoShape 69"/>
            <p:cNvCxnSpPr>
              <a:cxnSpLocks noChangeAspect="1" noChangeShapeType="1"/>
              <a:stCxn id="35939" idx="2"/>
              <a:endCxn id="35965" idx="6"/>
            </p:cNvCxnSpPr>
            <p:nvPr/>
          </p:nvCxnSpPr>
          <p:spPr bwMode="auto">
            <a:xfrm rot="5400000">
              <a:off x="3236" y="944"/>
              <a:ext cx="216" cy="120"/>
            </a:xfrm>
            <a:prstGeom prst="straightConnector1">
              <a:avLst/>
            </a:prstGeom>
            <a:noFill/>
            <a:ln w="28575" cap="rnd">
              <a:solidFill>
                <a:schemeClr val="tx1"/>
              </a:solidFill>
              <a:prstDash val="sysDot"/>
              <a:round/>
              <a:headEnd/>
              <a:tailEnd type="oval" w="med" len="med"/>
            </a:ln>
          </p:spPr>
        </p:cxnSp>
      </p:grpSp>
      <p:grpSp>
        <p:nvGrpSpPr>
          <p:cNvPr id="10" name="Group 70"/>
          <p:cNvGrpSpPr>
            <a:grpSpLocks/>
          </p:cNvGrpSpPr>
          <p:nvPr/>
        </p:nvGrpSpPr>
        <p:grpSpPr bwMode="auto">
          <a:xfrm>
            <a:off x="575733" y="765176"/>
            <a:ext cx="3890409" cy="2962276"/>
            <a:chOff x="282" y="346"/>
            <a:chExt cx="2864" cy="1866"/>
          </a:xfrm>
        </p:grpSpPr>
        <p:grpSp>
          <p:nvGrpSpPr>
            <p:cNvPr id="11" name="Group 71"/>
            <p:cNvGrpSpPr>
              <a:grpSpLocks noChangeAspect="1"/>
            </p:cNvGrpSpPr>
            <p:nvPr/>
          </p:nvGrpSpPr>
          <p:grpSpPr bwMode="auto">
            <a:xfrm>
              <a:off x="692" y="909"/>
              <a:ext cx="408" cy="272"/>
              <a:chOff x="728" y="3119"/>
              <a:chExt cx="679" cy="453"/>
            </a:xfrm>
          </p:grpSpPr>
          <p:sp>
            <p:nvSpPr>
              <p:cNvPr id="35913" name="Oval 72"/>
              <p:cNvSpPr>
                <a:spLocks noChangeAspect="1" noChangeArrowheads="1"/>
              </p:cNvSpPr>
              <p:nvPr/>
            </p:nvSpPr>
            <p:spPr bwMode="auto">
              <a:xfrm>
                <a:off x="841" y="3119"/>
                <a:ext cx="453" cy="453"/>
              </a:xfrm>
              <a:prstGeom prst="ellipse">
                <a:avLst/>
              </a:prstGeom>
              <a:gradFill rotWithShape="1">
                <a:gsLst>
                  <a:gs pos="0">
                    <a:srgbClr val="FFFFFF"/>
                  </a:gs>
                  <a:gs pos="100000">
                    <a:srgbClr val="B2B2B2"/>
                  </a:gs>
                </a:gsLst>
                <a:path path="shape">
                  <a:fillToRect l="50000" t="50000" r="50000" b="50000"/>
                </a:path>
              </a:gradFill>
              <a:ln w="12700">
                <a:noFill/>
                <a:round/>
                <a:headEnd/>
                <a:tailEnd/>
              </a:ln>
            </p:spPr>
            <p:txBody>
              <a:bodyPr wrap="none" anchor="ctr"/>
              <a:lstStyle/>
              <a:p>
                <a:endParaRPr lang="en-US"/>
              </a:p>
            </p:txBody>
          </p:sp>
          <p:sp>
            <p:nvSpPr>
              <p:cNvPr id="35914" name="Text Box 73"/>
              <p:cNvSpPr txBox="1">
                <a:spLocks noChangeAspect="1" noChangeArrowheads="1"/>
              </p:cNvSpPr>
              <p:nvPr/>
            </p:nvSpPr>
            <p:spPr bwMode="auto">
              <a:xfrm>
                <a:off x="728" y="3217"/>
                <a:ext cx="679" cy="291"/>
              </a:xfrm>
              <a:prstGeom prst="rect">
                <a:avLst/>
              </a:prstGeom>
              <a:noFill/>
              <a:ln w="9525">
                <a:noFill/>
                <a:miter lim="800000"/>
                <a:headEnd/>
                <a:tailEnd/>
              </a:ln>
            </p:spPr>
            <p:txBody>
              <a:bodyPr wrap="none">
                <a:spAutoFit/>
              </a:bodyPr>
              <a:lstStyle/>
              <a:p>
                <a:pPr algn="ctr" eaLnBrk="0" hangingPunct="0"/>
                <a:r>
                  <a:rPr lang="de-DE" sz="1200"/>
                  <a:t>MOG</a:t>
                </a:r>
              </a:p>
            </p:txBody>
          </p:sp>
        </p:grpSp>
        <p:cxnSp>
          <p:nvCxnSpPr>
            <p:cNvPr id="35852" name="AutoShape 74"/>
            <p:cNvCxnSpPr>
              <a:cxnSpLocks noChangeAspect="1" noChangeShapeType="1"/>
              <a:stCxn id="35913" idx="3"/>
              <a:endCxn id="35911" idx="3"/>
            </p:cNvCxnSpPr>
            <p:nvPr/>
          </p:nvCxnSpPr>
          <p:spPr bwMode="auto">
            <a:xfrm>
              <a:off x="800" y="1141"/>
              <a:ext cx="533" cy="543"/>
            </a:xfrm>
            <a:prstGeom prst="straightConnector1">
              <a:avLst/>
            </a:prstGeom>
            <a:noFill/>
            <a:ln w="28575">
              <a:solidFill>
                <a:schemeClr val="tx1"/>
              </a:solidFill>
              <a:round/>
              <a:headEnd type="triangle" w="med" len="med"/>
              <a:tailEnd/>
            </a:ln>
          </p:spPr>
        </p:cxnSp>
        <p:cxnSp>
          <p:nvCxnSpPr>
            <p:cNvPr id="35853" name="AutoShape 75"/>
            <p:cNvCxnSpPr>
              <a:cxnSpLocks noChangeAspect="1" noChangeShapeType="1"/>
              <a:stCxn id="35911" idx="1"/>
              <a:endCxn id="35913" idx="5"/>
            </p:cNvCxnSpPr>
            <p:nvPr/>
          </p:nvCxnSpPr>
          <p:spPr bwMode="auto">
            <a:xfrm flipH="1" flipV="1">
              <a:off x="992" y="1141"/>
              <a:ext cx="341" cy="352"/>
            </a:xfrm>
            <a:prstGeom prst="straightConnector1">
              <a:avLst/>
            </a:prstGeom>
            <a:noFill/>
            <a:ln w="28575">
              <a:solidFill>
                <a:schemeClr val="tx1"/>
              </a:solidFill>
              <a:round/>
              <a:headEnd type="triangle" w="med" len="med"/>
              <a:tailEnd/>
            </a:ln>
          </p:spPr>
        </p:cxnSp>
        <p:sp>
          <p:nvSpPr>
            <p:cNvPr id="35854" name="Oval 76"/>
            <p:cNvSpPr>
              <a:spLocks noChangeAspect="1" noChangeArrowheads="1"/>
            </p:cNvSpPr>
            <p:nvPr/>
          </p:nvSpPr>
          <p:spPr bwMode="auto">
            <a:xfrm>
              <a:off x="1706" y="954"/>
              <a:ext cx="191" cy="327"/>
            </a:xfrm>
            <a:prstGeom prst="ellipse">
              <a:avLst/>
            </a:prstGeom>
            <a:noFill/>
            <a:ln w="28575" algn="ctr">
              <a:noFill/>
              <a:round/>
              <a:headEnd/>
              <a:tailEnd/>
            </a:ln>
          </p:spPr>
          <p:txBody>
            <a:bodyPr wrap="none" anchor="ctr">
              <a:spAutoFit/>
            </a:bodyPr>
            <a:lstStyle/>
            <a:p>
              <a:endParaRPr lang="en-US"/>
            </a:p>
          </p:txBody>
        </p:sp>
        <p:sp>
          <p:nvSpPr>
            <p:cNvPr id="35855" name="Oval 77"/>
            <p:cNvSpPr>
              <a:spLocks noChangeAspect="1" noChangeArrowheads="1"/>
            </p:cNvSpPr>
            <p:nvPr/>
          </p:nvSpPr>
          <p:spPr bwMode="auto">
            <a:xfrm>
              <a:off x="1755" y="1495"/>
              <a:ext cx="191" cy="327"/>
            </a:xfrm>
            <a:prstGeom prst="ellipse">
              <a:avLst/>
            </a:prstGeom>
            <a:noFill/>
            <a:ln w="28575" algn="ctr">
              <a:noFill/>
              <a:round/>
              <a:headEnd/>
              <a:tailEnd/>
            </a:ln>
          </p:spPr>
          <p:txBody>
            <a:bodyPr wrap="none" anchor="ctr">
              <a:spAutoFit/>
            </a:bodyPr>
            <a:lstStyle/>
            <a:p>
              <a:endParaRPr lang="en-US"/>
            </a:p>
          </p:txBody>
        </p:sp>
        <p:cxnSp>
          <p:nvCxnSpPr>
            <p:cNvPr id="35856" name="AutoShape 78"/>
            <p:cNvCxnSpPr>
              <a:cxnSpLocks noChangeAspect="1" noChangeShapeType="1"/>
              <a:stCxn id="35911" idx="4"/>
              <a:endCxn id="35862" idx="0"/>
            </p:cNvCxnSpPr>
            <p:nvPr/>
          </p:nvCxnSpPr>
          <p:spPr bwMode="auto">
            <a:xfrm rot="5400000">
              <a:off x="1270" y="1781"/>
              <a:ext cx="215" cy="101"/>
            </a:xfrm>
            <a:prstGeom prst="straightConnector1">
              <a:avLst/>
            </a:prstGeom>
            <a:noFill/>
            <a:ln w="28575">
              <a:solidFill>
                <a:schemeClr val="tx1"/>
              </a:solidFill>
              <a:round/>
              <a:headEnd type="triangle" w="med" len="med"/>
              <a:tailEnd/>
            </a:ln>
          </p:spPr>
        </p:cxnSp>
        <p:cxnSp>
          <p:nvCxnSpPr>
            <p:cNvPr id="35857" name="AutoShape 79"/>
            <p:cNvCxnSpPr>
              <a:cxnSpLocks noChangeAspect="1" noChangeShapeType="1"/>
              <a:stCxn id="35905" idx="3"/>
              <a:endCxn id="35911" idx="1"/>
            </p:cNvCxnSpPr>
            <p:nvPr/>
          </p:nvCxnSpPr>
          <p:spPr bwMode="auto">
            <a:xfrm>
              <a:off x="1332" y="1140"/>
              <a:ext cx="1" cy="353"/>
            </a:xfrm>
            <a:prstGeom prst="straightConnector1">
              <a:avLst/>
            </a:prstGeom>
            <a:noFill/>
            <a:ln w="28575">
              <a:solidFill>
                <a:schemeClr val="tx1"/>
              </a:solidFill>
              <a:round/>
              <a:headEnd type="triangle" w="med" len="med"/>
              <a:tailEnd/>
            </a:ln>
          </p:spPr>
        </p:cxnSp>
        <p:cxnSp>
          <p:nvCxnSpPr>
            <p:cNvPr id="35858" name="AutoShape 80"/>
            <p:cNvCxnSpPr>
              <a:cxnSpLocks noChangeAspect="1" noChangeShapeType="1"/>
              <a:stCxn id="35909" idx="4"/>
              <a:endCxn id="35863" idx="0"/>
            </p:cNvCxnSpPr>
            <p:nvPr/>
          </p:nvCxnSpPr>
          <p:spPr bwMode="auto">
            <a:xfrm rot="16200000" flipH="1">
              <a:off x="1994" y="1704"/>
              <a:ext cx="214" cy="255"/>
            </a:xfrm>
            <a:prstGeom prst="straightConnector1">
              <a:avLst/>
            </a:prstGeom>
            <a:noFill/>
            <a:ln w="28575">
              <a:solidFill>
                <a:schemeClr val="tx1"/>
              </a:solidFill>
              <a:round/>
              <a:headEnd type="triangle" w="med" len="med"/>
              <a:tailEnd/>
            </a:ln>
          </p:spPr>
        </p:cxnSp>
        <p:grpSp>
          <p:nvGrpSpPr>
            <p:cNvPr id="12" name="Group 81"/>
            <p:cNvGrpSpPr>
              <a:grpSpLocks noChangeAspect="1"/>
            </p:cNvGrpSpPr>
            <p:nvPr/>
          </p:nvGrpSpPr>
          <p:grpSpPr bwMode="auto">
            <a:xfrm>
              <a:off x="1283" y="1453"/>
              <a:ext cx="294" cy="271"/>
              <a:chOff x="392" y="3119"/>
              <a:chExt cx="492" cy="453"/>
            </a:xfrm>
          </p:grpSpPr>
          <p:sp>
            <p:nvSpPr>
              <p:cNvPr id="35911" name="Oval 82"/>
              <p:cNvSpPr>
                <a:spLocks noChangeAspect="1" noChangeArrowheads="1"/>
              </p:cNvSpPr>
              <p:nvPr/>
            </p:nvSpPr>
            <p:spPr bwMode="auto">
              <a:xfrm>
                <a:off x="409" y="3119"/>
                <a:ext cx="453" cy="453"/>
              </a:xfrm>
              <a:prstGeom prst="ellipse">
                <a:avLst/>
              </a:prstGeom>
              <a:gradFill rotWithShape="1">
                <a:gsLst>
                  <a:gs pos="0">
                    <a:srgbClr val="FFFFFF"/>
                  </a:gs>
                  <a:gs pos="100000">
                    <a:srgbClr val="B2B2B2"/>
                  </a:gs>
                </a:gsLst>
                <a:path path="shape">
                  <a:fillToRect l="50000" t="50000" r="50000" b="50000"/>
                </a:path>
              </a:gradFill>
              <a:ln w="12700">
                <a:noFill/>
                <a:round/>
                <a:headEnd/>
                <a:tailEnd/>
              </a:ln>
            </p:spPr>
            <p:txBody>
              <a:bodyPr wrap="none" anchor="ctr"/>
              <a:lstStyle/>
              <a:p>
                <a:endParaRPr lang="en-US"/>
              </a:p>
            </p:txBody>
          </p:sp>
          <p:sp>
            <p:nvSpPr>
              <p:cNvPr id="35912" name="Text Box 83"/>
              <p:cNvSpPr txBox="1">
                <a:spLocks noChangeAspect="1" noChangeArrowheads="1"/>
              </p:cNvSpPr>
              <p:nvPr/>
            </p:nvSpPr>
            <p:spPr bwMode="auto">
              <a:xfrm>
                <a:off x="392" y="3218"/>
                <a:ext cx="492" cy="292"/>
              </a:xfrm>
              <a:prstGeom prst="rect">
                <a:avLst/>
              </a:prstGeom>
              <a:noFill/>
              <a:ln w="9525">
                <a:noFill/>
                <a:miter lim="800000"/>
                <a:headEnd/>
                <a:tailEnd/>
              </a:ln>
            </p:spPr>
            <p:txBody>
              <a:bodyPr wrap="none">
                <a:spAutoFit/>
              </a:bodyPr>
              <a:lstStyle/>
              <a:p>
                <a:pPr algn="ctr" eaLnBrk="0" hangingPunct="0"/>
                <a:r>
                  <a:rPr lang="de-DE" sz="1200"/>
                  <a:t>LG</a:t>
                </a:r>
              </a:p>
            </p:txBody>
          </p:sp>
        </p:grpSp>
        <p:grpSp>
          <p:nvGrpSpPr>
            <p:cNvPr id="13" name="Group 84"/>
            <p:cNvGrpSpPr>
              <a:grpSpLocks noChangeAspect="1"/>
            </p:cNvGrpSpPr>
            <p:nvPr/>
          </p:nvGrpSpPr>
          <p:grpSpPr bwMode="auto">
            <a:xfrm>
              <a:off x="1825" y="1453"/>
              <a:ext cx="294" cy="272"/>
              <a:chOff x="821" y="3119"/>
              <a:chExt cx="490" cy="453"/>
            </a:xfrm>
          </p:grpSpPr>
          <p:sp>
            <p:nvSpPr>
              <p:cNvPr id="35909" name="Oval 85"/>
              <p:cNvSpPr>
                <a:spLocks noChangeAspect="1" noChangeArrowheads="1"/>
              </p:cNvSpPr>
              <p:nvPr/>
            </p:nvSpPr>
            <p:spPr bwMode="auto">
              <a:xfrm>
                <a:off x="841" y="3119"/>
                <a:ext cx="453" cy="453"/>
              </a:xfrm>
              <a:prstGeom prst="ellipse">
                <a:avLst/>
              </a:prstGeom>
              <a:gradFill rotWithShape="1">
                <a:gsLst>
                  <a:gs pos="0">
                    <a:srgbClr val="FFFFFF"/>
                  </a:gs>
                  <a:gs pos="100000">
                    <a:srgbClr val="B2B2B2"/>
                  </a:gs>
                </a:gsLst>
                <a:path path="shape">
                  <a:fillToRect l="50000" t="50000" r="50000" b="50000"/>
                </a:path>
              </a:gradFill>
              <a:ln w="28575">
                <a:noFill/>
                <a:round/>
                <a:headEnd/>
                <a:tailEnd/>
              </a:ln>
            </p:spPr>
            <p:txBody>
              <a:bodyPr wrap="none" anchor="ctr"/>
              <a:lstStyle/>
              <a:p>
                <a:endParaRPr lang="en-US"/>
              </a:p>
            </p:txBody>
          </p:sp>
          <p:sp>
            <p:nvSpPr>
              <p:cNvPr id="35910" name="Text Box 86"/>
              <p:cNvSpPr txBox="1">
                <a:spLocks noChangeAspect="1" noChangeArrowheads="1"/>
              </p:cNvSpPr>
              <p:nvPr/>
            </p:nvSpPr>
            <p:spPr bwMode="auto">
              <a:xfrm>
                <a:off x="821" y="3217"/>
                <a:ext cx="490" cy="291"/>
              </a:xfrm>
              <a:prstGeom prst="rect">
                <a:avLst/>
              </a:prstGeom>
              <a:noFill/>
              <a:ln w="28575">
                <a:noFill/>
                <a:miter lim="800000"/>
                <a:headEnd/>
                <a:tailEnd/>
              </a:ln>
            </p:spPr>
            <p:txBody>
              <a:bodyPr wrap="none">
                <a:spAutoFit/>
              </a:bodyPr>
              <a:lstStyle/>
              <a:p>
                <a:pPr algn="ctr" eaLnBrk="0" hangingPunct="0"/>
                <a:r>
                  <a:rPr lang="de-DE" sz="1200"/>
                  <a:t>LG</a:t>
                </a:r>
              </a:p>
            </p:txBody>
          </p:sp>
        </p:grpSp>
        <p:cxnSp>
          <p:nvCxnSpPr>
            <p:cNvPr id="35861" name="AutoShape 87"/>
            <p:cNvCxnSpPr>
              <a:cxnSpLocks noChangeAspect="1" noChangeShapeType="1"/>
              <a:stCxn id="35911" idx="5"/>
              <a:endCxn id="35909" idx="3"/>
            </p:cNvCxnSpPr>
            <p:nvPr/>
          </p:nvCxnSpPr>
          <p:spPr bwMode="auto">
            <a:xfrm>
              <a:off x="1524" y="1684"/>
              <a:ext cx="353" cy="1"/>
            </a:xfrm>
            <a:prstGeom prst="straightConnector1">
              <a:avLst/>
            </a:prstGeom>
            <a:noFill/>
            <a:ln w="28575">
              <a:solidFill>
                <a:schemeClr val="tx1"/>
              </a:solidFill>
              <a:round/>
              <a:headEnd/>
              <a:tailEnd type="triangle" w="med" len="med"/>
            </a:ln>
          </p:spPr>
        </p:cxnSp>
        <p:sp>
          <p:nvSpPr>
            <p:cNvPr id="35862" name="Text Box 88"/>
            <p:cNvSpPr txBox="1">
              <a:spLocks noChangeAspect="1" noChangeArrowheads="1"/>
            </p:cNvSpPr>
            <p:nvPr/>
          </p:nvSpPr>
          <p:spPr bwMode="auto">
            <a:xfrm>
              <a:off x="1127" y="1939"/>
              <a:ext cx="400" cy="273"/>
            </a:xfrm>
            <a:prstGeom prst="rect">
              <a:avLst/>
            </a:prstGeom>
            <a:noFill/>
            <a:ln w="9525">
              <a:noFill/>
              <a:miter lim="800000"/>
              <a:headEnd/>
              <a:tailEnd/>
            </a:ln>
          </p:spPr>
          <p:txBody>
            <a:bodyPr wrap="none" tIns="18000">
              <a:spAutoFit/>
            </a:bodyPr>
            <a:lstStyle/>
            <a:p>
              <a:r>
                <a:rPr lang="de-DE" sz="1200"/>
                <a:t>RVF</a:t>
              </a:r>
            </a:p>
            <a:p>
              <a:r>
                <a:rPr lang="de-DE" sz="1200"/>
                <a:t>stim.</a:t>
              </a:r>
            </a:p>
          </p:txBody>
        </p:sp>
        <p:sp>
          <p:nvSpPr>
            <p:cNvPr id="35863" name="Text Box 89"/>
            <p:cNvSpPr txBox="1">
              <a:spLocks noChangeAspect="1" noChangeArrowheads="1"/>
            </p:cNvSpPr>
            <p:nvPr/>
          </p:nvSpPr>
          <p:spPr bwMode="auto">
            <a:xfrm>
              <a:off x="2028" y="1939"/>
              <a:ext cx="400" cy="273"/>
            </a:xfrm>
            <a:prstGeom prst="rect">
              <a:avLst/>
            </a:prstGeom>
            <a:noFill/>
            <a:ln w="9525">
              <a:noFill/>
              <a:miter lim="800000"/>
              <a:headEnd/>
              <a:tailEnd/>
            </a:ln>
          </p:spPr>
          <p:txBody>
            <a:bodyPr wrap="none" tIns="18000">
              <a:spAutoFit/>
            </a:bodyPr>
            <a:lstStyle/>
            <a:p>
              <a:r>
                <a:rPr lang="de-DE" sz="1200"/>
                <a:t>LVF</a:t>
              </a:r>
            </a:p>
            <a:p>
              <a:r>
                <a:rPr lang="de-DE" sz="1200"/>
                <a:t>stim.</a:t>
              </a:r>
            </a:p>
          </p:txBody>
        </p:sp>
        <p:grpSp>
          <p:nvGrpSpPr>
            <p:cNvPr id="14" name="Group 90"/>
            <p:cNvGrpSpPr>
              <a:grpSpLocks noChangeAspect="1"/>
            </p:cNvGrpSpPr>
            <p:nvPr/>
          </p:nvGrpSpPr>
          <p:grpSpPr bwMode="auto">
            <a:xfrm>
              <a:off x="1825" y="909"/>
              <a:ext cx="294" cy="271"/>
              <a:chOff x="821" y="3119"/>
              <a:chExt cx="490" cy="453"/>
            </a:xfrm>
          </p:grpSpPr>
          <p:sp>
            <p:nvSpPr>
              <p:cNvPr id="35907" name="Oval 91"/>
              <p:cNvSpPr>
                <a:spLocks noChangeAspect="1" noChangeArrowheads="1"/>
              </p:cNvSpPr>
              <p:nvPr/>
            </p:nvSpPr>
            <p:spPr bwMode="auto">
              <a:xfrm>
                <a:off x="841" y="3119"/>
                <a:ext cx="453" cy="453"/>
              </a:xfrm>
              <a:prstGeom prst="ellipse">
                <a:avLst/>
              </a:prstGeom>
              <a:gradFill rotWithShape="1">
                <a:gsLst>
                  <a:gs pos="0">
                    <a:srgbClr val="FFFFFF"/>
                  </a:gs>
                  <a:gs pos="100000">
                    <a:srgbClr val="B2B2B2"/>
                  </a:gs>
                </a:gsLst>
                <a:path path="shape">
                  <a:fillToRect l="50000" t="50000" r="50000" b="50000"/>
                </a:path>
              </a:gradFill>
              <a:ln w="12700">
                <a:noFill/>
                <a:round/>
                <a:headEnd/>
                <a:tailEnd/>
              </a:ln>
            </p:spPr>
            <p:txBody>
              <a:bodyPr wrap="none" anchor="ctr"/>
              <a:lstStyle/>
              <a:p>
                <a:endParaRPr lang="en-US"/>
              </a:p>
            </p:txBody>
          </p:sp>
          <p:sp>
            <p:nvSpPr>
              <p:cNvPr id="35908" name="Text Box 92"/>
              <p:cNvSpPr txBox="1">
                <a:spLocks noChangeAspect="1" noChangeArrowheads="1"/>
              </p:cNvSpPr>
              <p:nvPr/>
            </p:nvSpPr>
            <p:spPr bwMode="auto">
              <a:xfrm>
                <a:off x="821" y="3218"/>
                <a:ext cx="490" cy="292"/>
              </a:xfrm>
              <a:prstGeom prst="rect">
                <a:avLst/>
              </a:prstGeom>
              <a:noFill/>
              <a:ln w="9525">
                <a:noFill/>
                <a:miter lim="800000"/>
                <a:headEnd/>
                <a:tailEnd/>
              </a:ln>
            </p:spPr>
            <p:txBody>
              <a:bodyPr wrap="none">
                <a:spAutoFit/>
              </a:bodyPr>
              <a:lstStyle/>
              <a:p>
                <a:pPr algn="ctr" eaLnBrk="0" hangingPunct="0"/>
                <a:r>
                  <a:rPr lang="de-DE" sz="1200"/>
                  <a:t>FG</a:t>
                </a:r>
              </a:p>
            </p:txBody>
          </p:sp>
        </p:grpSp>
        <p:cxnSp>
          <p:nvCxnSpPr>
            <p:cNvPr id="35865" name="AutoShape 93"/>
            <p:cNvCxnSpPr>
              <a:cxnSpLocks noChangeAspect="1" noChangeShapeType="1"/>
              <a:stCxn id="35907" idx="3"/>
              <a:endCxn id="35909" idx="1"/>
            </p:cNvCxnSpPr>
            <p:nvPr/>
          </p:nvCxnSpPr>
          <p:spPr bwMode="auto">
            <a:xfrm>
              <a:off x="1877" y="1140"/>
              <a:ext cx="0" cy="353"/>
            </a:xfrm>
            <a:prstGeom prst="straightConnector1">
              <a:avLst/>
            </a:prstGeom>
            <a:noFill/>
            <a:ln w="28575">
              <a:solidFill>
                <a:schemeClr val="tx1"/>
              </a:solidFill>
              <a:round/>
              <a:headEnd/>
              <a:tailEnd type="triangle" w="med" len="med"/>
            </a:ln>
          </p:spPr>
        </p:cxnSp>
        <p:grpSp>
          <p:nvGrpSpPr>
            <p:cNvPr id="15" name="Group 94"/>
            <p:cNvGrpSpPr>
              <a:grpSpLocks noChangeAspect="1"/>
            </p:cNvGrpSpPr>
            <p:nvPr/>
          </p:nvGrpSpPr>
          <p:grpSpPr bwMode="auto">
            <a:xfrm>
              <a:off x="1280" y="909"/>
              <a:ext cx="294" cy="271"/>
              <a:chOff x="821" y="3119"/>
              <a:chExt cx="490" cy="453"/>
            </a:xfrm>
          </p:grpSpPr>
          <p:sp>
            <p:nvSpPr>
              <p:cNvPr id="35905" name="Oval 95"/>
              <p:cNvSpPr>
                <a:spLocks noChangeAspect="1" noChangeArrowheads="1"/>
              </p:cNvSpPr>
              <p:nvPr/>
            </p:nvSpPr>
            <p:spPr bwMode="auto">
              <a:xfrm>
                <a:off x="841" y="3119"/>
                <a:ext cx="453" cy="453"/>
              </a:xfrm>
              <a:prstGeom prst="ellipse">
                <a:avLst/>
              </a:prstGeom>
              <a:gradFill rotWithShape="1">
                <a:gsLst>
                  <a:gs pos="0">
                    <a:srgbClr val="FFFFFF"/>
                  </a:gs>
                  <a:gs pos="100000">
                    <a:srgbClr val="B2B2B2"/>
                  </a:gs>
                </a:gsLst>
                <a:path path="shape">
                  <a:fillToRect l="50000" t="50000" r="50000" b="50000"/>
                </a:path>
              </a:gradFill>
              <a:ln w="12700">
                <a:noFill/>
                <a:round/>
                <a:headEnd/>
                <a:tailEnd/>
              </a:ln>
            </p:spPr>
            <p:txBody>
              <a:bodyPr wrap="none" anchor="ctr"/>
              <a:lstStyle/>
              <a:p>
                <a:endParaRPr lang="en-US"/>
              </a:p>
            </p:txBody>
          </p:sp>
          <p:sp>
            <p:nvSpPr>
              <p:cNvPr id="35906" name="Text Box 96"/>
              <p:cNvSpPr txBox="1">
                <a:spLocks noChangeAspect="1" noChangeArrowheads="1"/>
              </p:cNvSpPr>
              <p:nvPr/>
            </p:nvSpPr>
            <p:spPr bwMode="auto">
              <a:xfrm>
                <a:off x="821" y="3218"/>
                <a:ext cx="490" cy="292"/>
              </a:xfrm>
              <a:prstGeom prst="rect">
                <a:avLst/>
              </a:prstGeom>
              <a:noFill/>
              <a:ln w="9525">
                <a:noFill/>
                <a:miter lim="800000"/>
                <a:headEnd/>
                <a:tailEnd/>
              </a:ln>
            </p:spPr>
            <p:txBody>
              <a:bodyPr wrap="none">
                <a:spAutoFit/>
              </a:bodyPr>
              <a:lstStyle/>
              <a:p>
                <a:pPr algn="ctr" eaLnBrk="0" hangingPunct="0"/>
                <a:r>
                  <a:rPr lang="de-DE" sz="1200"/>
                  <a:t>FG</a:t>
                </a:r>
              </a:p>
            </p:txBody>
          </p:sp>
        </p:grpSp>
        <p:cxnSp>
          <p:nvCxnSpPr>
            <p:cNvPr id="35867" name="AutoShape 97"/>
            <p:cNvCxnSpPr>
              <a:cxnSpLocks noChangeAspect="1" noChangeShapeType="1"/>
              <a:stCxn id="35909" idx="1"/>
              <a:endCxn id="35911" idx="7"/>
            </p:cNvCxnSpPr>
            <p:nvPr/>
          </p:nvCxnSpPr>
          <p:spPr bwMode="auto">
            <a:xfrm flipH="1">
              <a:off x="1524" y="1493"/>
              <a:ext cx="353" cy="0"/>
            </a:xfrm>
            <a:prstGeom prst="straightConnector1">
              <a:avLst/>
            </a:prstGeom>
            <a:noFill/>
            <a:ln w="28575">
              <a:solidFill>
                <a:schemeClr val="tx1"/>
              </a:solidFill>
              <a:round/>
              <a:headEnd/>
              <a:tailEnd type="triangle" w="med" len="med"/>
            </a:ln>
          </p:spPr>
        </p:cxnSp>
        <p:cxnSp>
          <p:nvCxnSpPr>
            <p:cNvPr id="35868" name="AutoShape 98"/>
            <p:cNvCxnSpPr>
              <a:cxnSpLocks noChangeAspect="1" noChangeShapeType="1"/>
              <a:stCxn id="35909" idx="7"/>
              <a:endCxn id="35907" idx="5"/>
            </p:cNvCxnSpPr>
            <p:nvPr/>
          </p:nvCxnSpPr>
          <p:spPr bwMode="auto">
            <a:xfrm flipV="1">
              <a:off x="2069" y="1140"/>
              <a:ext cx="0" cy="353"/>
            </a:xfrm>
            <a:prstGeom prst="straightConnector1">
              <a:avLst/>
            </a:prstGeom>
            <a:noFill/>
            <a:ln w="28575">
              <a:solidFill>
                <a:schemeClr val="tx1"/>
              </a:solidFill>
              <a:round/>
              <a:headEnd/>
              <a:tailEnd type="triangle" w="med" len="med"/>
            </a:ln>
          </p:spPr>
        </p:cxnSp>
        <p:cxnSp>
          <p:nvCxnSpPr>
            <p:cNvPr id="35869" name="AutoShape 99"/>
            <p:cNvCxnSpPr>
              <a:cxnSpLocks noChangeAspect="1" noChangeShapeType="1"/>
              <a:stCxn id="35911" idx="7"/>
              <a:endCxn id="35905" idx="5"/>
            </p:cNvCxnSpPr>
            <p:nvPr/>
          </p:nvCxnSpPr>
          <p:spPr bwMode="auto">
            <a:xfrm flipV="1">
              <a:off x="1524" y="1140"/>
              <a:ext cx="0" cy="353"/>
            </a:xfrm>
            <a:prstGeom prst="straightConnector1">
              <a:avLst/>
            </a:prstGeom>
            <a:noFill/>
            <a:ln w="28575">
              <a:solidFill>
                <a:schemeClr val="tx1"/>
              </a:solidFill>
              <a:round/>
              <a:headEnd type="triangle" w="med" len="med"/>
              <a:tailEnd/>
            </a:ln>
          </p:spPr>
        </p:cxnSp>
        <p:cxnSp>
          <p:nvCxnSpPr>
            <p:cNvPr id="35870" name="AutoShape 100"/>
            <p:cNvCxnSpPr>
              <a:cxnSpLocks noChangeAspect="1" noChangeShapeType="1"/>
              <a:stCxn id="35907" idx="1"/>
              <a:endCxn id="35905" idx="7"/>
            </p:cNvCxnSpPr>
            <p:nvPr/>
          </p:nvCxnSpPr>
          <p:spPr bwMode="auto">
            <a:xfrm flipH="1">
              <a:off x="1524" y="949"/>
              <a:ext cx="353" cy="0"/>
            </a:xfrm>
            <a:prstGeom prst="straightConnector1">
              <a:avLst/>
            </a:prstGeom>
            <a:noFill/>
            <a:ln w="28575">
              <a:solidFill>
                <a:schemeClr val="tx1"/>
              </a:solidFill>
              <a:round/>
              <a:headEnd/>
              <a:tailEnd type="triangle" w="med" len="med"/>
            </a:ln>
          </p:spPr>
        </p:cxnSp>
        <p:cxnSp>
          <p:nvCxnSpPr>
            <p:cNvPr id="35871" name="AutoShape 101"/>
            <p:cNvCxnSpPr>
              <a:cxnSpLocks noChangeAspect="1" noChangeShapeType="1"/>
              <a:stCxn id="35905" idx="5"/>
              <a:endCxn id="35907" idx="3"/>
            </p:cNvCxnSpPr>
            <p:nvPr/>
          </p:nvCxnSpPr>
          <p:spPr bwMode="auto">
            <a:xfrm>
              <a:off x="1524" y="1140"/>
              <a:ext cx="353" cy="0"/>
            </a:xfrm>
            <a:prstGeom prst="straightConnector1">
              <a:avLst/>
            </a:prstGeom>
            <a:noFill/>
            <a:ln w="28575">
              <a:solidFill>
                <a:schemeClr val="tx1"/>
              </a:solidFill>
              <a:round/>
              <a:headEnd/>
              <a:tailEnd type="triangle" w="med" len="med"/>
            </a:ln>
          </p:spPr>
        </p:cxnSp>
        <p:sp>
          <p:nvSpPr>
            <p:cNvPr id="35872" name="Text Box 102"/>
            <p:cNvSpPr txBox="1">
              <a:spLocks noChangeAspect="1" noChangeArrowheads="1"/>
            </p:cNvSpPr>
            <p:nvPr/>
          </p:nvSpPr>
          <p:spPr bwMode="auto">
            <a:xfrm>
              <a:off x="1506" y="1939"/>
              <a:ext cx="287" cy="157"/>
            </a:xfrm>
            <a:prstGeom prst="rect">
              <a:avLst/>
            </a:prstGeom>
            <a:noFill/>
            <a:ln w="9525">
              <a:noFill/>
              <a:miter lim="800000"/>
              <a:headEnd/>
              <a:tailEnd/>
            </a:ln>
          </p:spPr>
          <p:txBody>
            <a:bodyPr wrap="none" tIns="18000">
              <a:spAutoFit/>
            </a:bodyPr>
            <a:lstStyle/>
            <a:p>
              <a:r>
                <a:rPr lang="de-DE" sz="1200"/>
                <a:t>LD</a:t>
              </a:r>
              <a:endParaRPr lang="de-DE" sz="1200" baseline="-25000"/>
            </a:p>
          </p:txBody>
        </p:sp>
        <p:cxnSp>
          <p:nvCxnSpPr>
            <p:cNvPr id="35873" name="AutoShape 103"/>
            <p:cNvCxnSpPr>
              <a:cxnSpLocks noChangeAspect="1" noChangeShapeType="1"/>
              <a:stCxn id="35872" idx="0"/>
              <a:endCxn id="35854" idx="4"/>
            </p:cNvCxnSpPr>
            <p:nvPr/>
          </p:nvCxnSpPr>
          <p:spPr bwMode="auto">
            <a:xfrm rot="5400000" flipH="1" flipV="1">
              <a:off x="1397" y="1534"/>
              <a:ext cx="658" cy="152"/>
            </a:xfrm>
            <a:prstGeom prst="straightConnector1">
              <a:avLst/>
            </a:prstGeom>
            <a:noFill/>
            <a:ln w="28575">
              <a:solidFill>
                <a:schemeClr val="tx1"/>
              </a:solidFill>
              <a:prstDash val="sysDot"/>
              <a:round/>
              <a:headEnd/>
              <a:tailEnd type="oval" w="med" len="med"/>
            </a:ln>
          </p:spPr>
        </p:cxnSp>
        <p:cxnSp>
          <p:nvCxnSpPr>
            <p:cNvPr id="35874" name="AutoShape 104"/>
            <p:cNvCxnSpPr>
              <a:cxnSpLocks noChangeAspect="1" noChangeShapeType="1"/>
              <a:stCxn id="35872" idx="0"/>
              <a:endCxn id="35855" idx="4"/>
            </p:cNvCxnSpPr>
            <p:nvPr/>
          </p:nvCxnSpPr>
          <p:spPr bwMode="auto">
            <a:xfrm rot="5400000" flipH="1" flipV="1">
              <a:off x="1692" y="1780"/>
              <a:ext cx="116" cy="201"/>
            </a:xfrm>
            <a:prstGeom prst="straightConnector1">
              <a:avLst/>
            </a:prstGeom>
            <a:noFill/>
            <a:ln w="28575">
              <a:solidFill>
                <a:schemeClr val="tx1"/>
              </a:solidFill>
              <a:prstDash val="sysDot"/>
              <a:round/>
              <a:headEnd/>
              <a:tailEnd type="oval" w="med" len="med"/>
            </a:ln>
          </p:spPr>
        </p:cxnSp>
        <p:sp>
          <p:nvSpPr>
            <p:cNvPr id="35875" name="Text Box 105"/>
            <p:cNvSpPr txBox="1">
              <a:spLocks noChangeAspect="1" noChangeArrowheads="1"/>
            </p:cNvSpPr>
            <p:nvPr/>
          </p:nvSpPr>
          <p:spPr bwMode="auto">
            <a:xfrm>
              <a:off x="1661" y="346"/>
              <a:ext cx="287" cy="157"/>
            </a:xfrm>
            <a:prstGeom prst="rect">
              <a:avLst/>
            </a:prstGeom>
            <a:noFill/>
            <a:ln w="9525">
              <a:noFill/>
              <a:miter lim="800000"/>
              <a:headEnd/>
              <a:tailEnd/>
            </a:ln>
          </p:spPr>
          <p:txBody>
            <a:bodyPr wrap="none" tIns="18000">
              <a:spAutoFit/>
            </a:bodyPr>
            <a:lstStyle/>
            <a:p>
              <a:r>
                <a:rPr lang="de-DE" sz="1200"/>
                <a:t>LD</a:t>
              </a:r>
            </a:p>
          </p:txBody>
        </p:sp>
        <p:cxnSp>
          <p:nvCxnSpPr>
            <p:cNvPr id="35876" name="AutoShape 106"/>
            <p:cNvCxnSpPr>
              <a:cxnSpLocks noChangeAspect="1" noChangeShapeType="1"/>
              <a:stCxn id="35875" idx="2"/>
              <a:endCxn id="35877" idx="0"/>
            </p:cNvCxnSpPr>
            <p:nvPr/>
          </p:nvCxnSpPr>
          <p:spPr bwMode="auto">
            <a:xfrm rot="5400000">
              <a:off x="1647" y="658"/>
              <a:ext cx="313" cy="2"/>
            </a:xfrm>
            <a:prstGeom prst="straightConnector1">
              <a:avLst/>
            </a:prstGeom>
            <a:noFill/>
            <a:ln w="28575">
              <a:solidFill>
                <a:schemeClr val="tx1"/>
              </a:solidFill>
              <a:prstDash val="sysDot"/>
              <a:round/>
              <a:headEnd/>
              <a:tailEnd type="oval" w="med" len="med"/>
            </a:ln>
          </p:spPr>
        </p:cxnSp>
        <p:sp>
          <p:nvSpPr>
            <p:cNvPr id="35877" name="Oval 107"/>
            <p:cNvSpPr>
              <a:spLocks noChangeAspect="1" noChangeArrowheads="1"/>
            </p:cNvSpPr>
            <p:nvPr/>
          </p:nvSpPr>
          <p:spPr bwMode="auto">
            <a:xfrm>
              <a:off x="1707" y="815"/>
              <a:ext cx="191" cy="327"/>
            </a:xfrm>
            <a:prstGeom prst="ellipse">
              <a:avLst/>
            </a:prstGeom>
            <a:noFill/>
            <a:ln w="28575" algn="ctr">
              <a:noFill/>
              <a:round/>
              <a:headEnd/>
              <a:tailEnd/>
            </a:ln>
          </p:spPr>
          <p:txBody>
            <a:bodyPr wrap="none" anchor="ctr">
              <a:spAutoFit/>
            </a:bodyPr>
            <a:lstStyle/>
            <a:p>
              <a:endParaRPr lang="en-US"/>
            </a:p>
          </p:txBody>
        </p:sp>
        <p:sp>
          <p:nvSpPr>
            <p:cNvPr id="35878" name="Oval 108"/>
            <p:cNvSpPr>
              <a:spLocks noChangeAspect="1" noChangeArrowheads="1"/>
            </p:cNvSpPr>
            <p:nvPr/>
          </p:nvSpPr>
          <p:spPr bwMode="auto">
            <a:xfrm>
              <a:off x="1754" y="1356"/>
              <a:ext cx="191" cy="327"/>
            </a:xfrm>
            <a:prstGeom prst="ellipse">
              <a:avLst/>
            </a:prstGeom>
            <a:noFill/>
            <a:ln w="28575" algn="ctr">
              <a:noFill/>
              <a:round/>
              <a:headEnd/>
              <a:tailEnd/>
            </a:ln>
          </p:spPr>
          <p:txBody>
            <a:bodyPr wrap="none" anchor="ctr">
              <a:spAutoFit/>
            </a:bodyPr>
            <a:lstStyle/>
            <a:p>
              <a:endParaRPr lang="en-US"/>
            </a:p>
          </p:txBody>
        </p:sp>
        <p:cxnSp>
          <p:nvCxnSpPr>
            <p:cNvPr id="35879" name="AutoShape 109"/>
            <p:cNvCxnSpPr>
              <a:cxnSpLocks noChangeAspect="1" noChangeShapeType="1"/>
              <a:stCxn id="35875" idx="2"/>
              <a:endCxn id="35878" idx="0"/>
            </p:cNvCxnSpPr>
            <p:nvPr/>
          </p:nvCxnSpPr>
          <p:spPr bwMode="auto">
            <a:xfrm rot="16200000" flipH="1">
              <a:off x="1400" y="907"/>
              <a:ext cx="854" cy="45"/>
            </a:xfrm>
            <a:prstGeom prst="straightConnector1">
              <a:avLst/>
            </a:prstGeom>
            <a:noFill/>
            <a:ln w="28575">
              <a:solidFill>
                <a:schemeClr val="tx1"/>
              </a:solidFill>
              <a:prstDash val="sysDot"/>
              <a:round/>
              <a:headEnd/>
              <a:tailEnd type="oval" w="sm" len="sm"/>
            </a:ln>
          </p:spPr>
        </p:cxnSp>
        <p:sp>
          <p:nvSpPr>
            <p:cNvPr id="35880" name="Text Box 110"/>
            <p:cNvSpPr txBox="1">
              <a:spLocks noChangeAspect="1" noChangeArrowheads="1"/>
            </p:cNvSpPr>
            <p:nvPr/>
          </p:nvSpPr>
          <p:spPr bwMode="auto">
            <a:xfrm>
              <a:off x="282" y="1237"/>
              <a:ext cx="543" cy="157"/>
            </a:xfrm>
            <a:prstGeom prst="rect">
              <a:avLst/>
            </a:prstGeom>
            <a:noFill/>
            <a:ln w="9525">
              <a:noFill/>
              <a:miter lim="800000"/>
              <a:headEnd/>
              <a:tailEnd/>
            </a:ln>
          </p:spPr>
          <p:txBody>
            <a:bodyPr wrap="none" tIns="18000">
              <a:spAutoFit/>
            </a:bodyPr>
            <a:lstStyle/>
            <a:p>
              <a:r>
                <a:rPr lang="de-DE" sz="1200"/>
                <a:t>LD|RVF</a:t>
              </a:r>
              <a:endParaRPr lang="de-DE" sz="1200" baseline="-25000"/>
            </a:p>
          </p:txBody>
        </p:sp>
        <p:sp>
          <p:nvSpPr>
            <p:cNvPr id="35881" name="Oval 111"/>
            <p:cNvSpPr>
              <a:spLocks noChangeAspect="1" noChangeArrowheads="1"/>
            </p:cNvSpPr>
            <p:nvPr/>
          </p:nvSpPr>
          <p:spPr bwMode="auto">
            <a:xfrm>
              <a:off x="1329" y="1161"/>
              <a:ext cx="191" cy="327"/>
            </a:xfrm>
            <a:prstGeom prst="ellipse">
              <a:avLst/>
            </a:prstGeom>
            <a:noFill/>
            <a:ln w="28575" algn="ctr">
              <a:noFill/>
              <a:round/>
              <a:headEnd/>
              <a:tailEnd/>
            </a:ln>
          </p:spPr>
          <p:txBody>
            <a:bodyPr wrap="none" anchor="ctr">
              <a:spAutoFit/>
            </a:bodyPr>
            <a:lstStyle/>
            <a:p>
              <a:endParaRPr lang="en-US"/>
            </a:p>
          </p:txBody>
        </p:sp>
        <p:cxnSp>
          <p:nvCxnSpPr>
            <p:cNvPr id="35882" name="AutoShape 112"/>
            <p:cNvCxnSpPr>
              <a:cxnSpLocks noChangeAspect="1" noChangeShapeType="1"/>
              <a:stCxn id="35880" idx="3"/>
              <a:endCxn id="35881" idx="2"/>
            </p:cNvCxnSpPr>
            <p:nvPr/>
          </p:nvCxnSpPr>
          <p:spPr bwMode="auto">
            <a:xfrm>
              <a:off x="825" y="1315"/>
              <a:ext cx="504" cy="9"/>
            </a:xfrm>
            <a:prstGeom prst="straightConnector1">
              <a:avLst/>
            </a:prstGeom>
            <a:noFill/>
            <a:ln w="28575">
              <a:solidFill>
                <a:schemeClr val="tx1"/>
              </a:solidFill>
              <a:prstDash val="sysDot"/>
              <a:round/>
              <a:headEnd/>
              <a:tailEnd type="oval" w="sm" len="sm"/>
            </a:ln>
          </p:spPr>
        </p:cxnSp>
        <p:sp>
          <p:nvSpPr>
            <p:cNvPr id="35883" name="Text Box 113"/>
            <p:cNvSpPr txBox="1">
              <a:spLocks noChangeAspect="1" noChangeArrowheads="1"/>
            </p:cNvSpPr>
            <p:nvPr/>
          </p:nvSpPr>
          <p:spPr bwMode="auto">
            <a:xfrm>
              <a:off x="2621" y="1237"/>
              <a:ext cx="525" cy="157"/>
            </a:xfrm>
            <a:prstGeom prst="rect">
              <a:avLst/>
            </a:prstGeom>
            <a:noFill/>
            <a:ln w="9525">
              <a:noFill/>
              <a:miter lim="800000"/>
              <a:headEnd/>
              <a:tailEnd/>
            </a:ln>
          </p:spPr>
          <p:txBody>
            <a:bodyPr wrap="none" tIns="18000">
              <a:spAutoFit/>
            </a:bodyPr>
            <a:lstStyle/>
            <a:p>
              <a:r>
                <a:rPr lang="de-DE" sz="1200"/>
                <a:t>LD|LVF</a:t>
              </a:r>
              <a:endParaRPr lang="de-DE" sz="1200" baseline="-25000"/>
            </a:p>
          </p:txBody>
        </p:sp>
        <p:sp>
          <p:nvSpPr>
            <p:cNvPr id="35884" name="Oval 114"/>
            <p:cNvSpPr>
              <a:spLocks noChangeAspect="1" noChangeArrowheads="1"/>
            </p:cNvSpPr>
            <p:nvPr/>
          </p:nvSpPr>
          <p:spPr bwMode="auto">
            <a:xfrm>
              <a:off x="2013" y="1162"/>
              <a:ext cx="191" cy="327"/>
            </a:xfrm>
            <a:prstGeom prst="ellipse">
              <a:avLst/>
            </a:prstGeom>
            <a:noFill/>
            <a:ln w="28575" algn="ctr">
              <a:noFill/>
              <a:round/>
              <a:headEnd/>
              <a:tailEnd/>
            </a:ln>
          </p:spPr>
          <p:txBody>
            <a:bodyPr wrap="none" anchor="ctr">
              <a:spAutoFit/>
            </a:bodyPr>
            <a:lstStyle/>
            <a:p>
              <a:endParaRPr lang="en-US"/>
            </a:p>
          </p:txBody>
        </p:sp>
        <p:cxnSp>
          <p:nvCxnSpPr>
            <p:cNvPr id="35885" name="AutoShape 115"/>
            <p:cNvCxnSpPr>
              <a:cxnSpLocks noChangeAspect="1" noChangeShapeType="1"/>
              <a:stCxn id="35883" idx="1"/>
              <a:endCxn id="35884" idx="6"/>
            </p:cNvCxnSpPr>
            <p:nvPr/>
          </p:nvCxnSpPr>
          <p:spPr bwMode="auto">
            <a:xfrm rot="10800000" flipV="1">
              <a:off x="2204" y="1315"/>
              <a:ext cx="417" cy="10"/>
            </a:xfrm>
            <a:prstGeom prst="straightConnector1">
              <a:avLst/>
            </a:prstGeom>
            <a:noFill/>
            <a:ln w="28575">
              <a:solidFill>
                <a:schemeClr val="tx1"/>
              </a:solidFill>
              <a:prstDash val="sysDot"/>
              <a:round/>
              <a:headEnd/>
              <a:tailEnd type="oval" w="sm" len="sm"/>
            </a:ln>
          </p:spPr>
        </p:cxnSp>
        <p:grpSp>
          <p:nvGrpSpPr>
            <p:cNvPr id="16" name="Group 116"/>
            <p:cNvGrpSpPr>
              <a:grpSpLocks noChangeAspect="1"/>
            </p:cNvGrpSpPr>
            <p:nvPr/>
          </p:nvGrpSpPr>
          <p:grpSpPr bwMode="auto">
            <a:xfrm>
              <a:off x="2297" y="909"/>
              <a:ext cx="408" cy="272"/>
              <a:chOff x="727" y="3119"/>
              <a:chExt cx="679" cy="453"/>
            </a:xfrm>
          </p:grpSpPr>
          <p:sp>
            <p:nvSpPr>
              <p:cNvPr id="35903" name="Oval 117"/>
              <p:cNvSpPr>
                <a:spLocks noChangeAspect="1" noChangeArrowheads="1"/>
              </p:cNvSpPr>
              <p:nvPr/>
            </p:nvSpPr>
            <p:spPr bwMode="auto">
              <a:xfrm>
                <a:off x="841" y="3119"/>
                <a:ext cx="453" cy="453"/>
              </a:xfrm>
              <a:prstGeom prst="ellipse">
                <a:avLst/>
              </a:prstGeom>
              <a:gradFill rotWithShape="1">
                <a:gsLst>
                  <a:gs pos="0">
                    <a:srgbClr val="FFFFFF"/>
                  </a:gs>
                  <a:gs pos="100000">
                    <a:srgbClr val="B2B2B2"/>
                  </a:gs>
                </a:gsLst>
                <a:path path="shape">
                  <a:fillToRect l="50000" t="50000" r="50000" b="50000"/>
                </a:path>
              </a:gradFill>
              <a:ln w="12700">
                <a:noFill/>
                <a:round/>
                <a:headEnd/>
                <a:tailEnd/>
              </a:ln>
            </p:spPr>
            <p:txBody>
              <a:bodyPr wrap="none" anchor="ctr"/>
              <a:lstStyle/>
              <a:p>
                <a:endParaRPr lang="en-US"/>
              </a:p>
            </p:txBody>
          </p:sp>
          <p:sp>
            <p:nvSpPr>
              <p:cNvPr id="35904" name="Text Box 118"/>
              <p:cNvSpPr txBox="1">
                <a:spLocks noChangeAspect="1" noChangeArrowheads="1"/>
              </p:cNvSpPr>
              <p:nvPr/>
            </p:nvSpPr>
            <p:spPr bwMode="auto">
              <a:xfrm>
                <a:off x="727" y="3217"/>
                <a:ext cx="679" cy="291"/>
              </a:xfrm>
              <a:prstGeom prst="rect">
                <a:avLst/>
              </a:prstGeom>
              <a:noFill/>
              <a:ln w="9525">
                <a:noFill/>
                <a:miter lim="800000"/>
                <a:headEnd/>
                <a:tailEnd/>
              </a:ln>
            </p:spPr>
            <p:txBody>
              <a:bodyPr wrap="none">
                <a:spAutoFit/>
              </a:bodyPr>
              <a:lstStyle/>
              <a:p>
                <a:pPr algn="ctr" eaLnBrk="0" hangingPunct="0"/>
                <a:r>
                  <a:rPr lang="de-DE" sz="1200"/>
                  <a:t>MOG</a:t>
                </a:r>
              </a:p>
            </p:txBody>
          </p:sp>
        </p:grpSp>
        <p:cxnSp>
          <p:nvCxnSpPr>
            <p:cNvPr id="35887" name="AutoShape 119"/>
            <p:cNvCxnSpPr>
              <a:cxnSpLocks noChangeAspect="1" noChangeShapeType="1"/>
              <a:stCxn id="35913" idx="7"/>
              <a:endCxn id="35903" idx="1"/>
            </p:cNvCxnSpPr>
            <p:nvPr/>
          </p:nvCxnSpPr>
          <p:spPr bwMode="auto">
            <a:xfrm rot="5400000" flipV="1">
              <a:off x="1698" y="243"/>
              <a:ext cx="1" cy="1413"/>
            </a:xfrm>
            <a:prstGeom prst="curvedConnector3">
              <a:avLst>
                <a:gd name="adj1" fmla="val -12400005"/>
              </a:avLst>
            </a:prstGeom>
            <a:noFill/>
            <a:ln w="28575">
              <a:solidFill>
                <a:schemeClr val="tx1"/>
              </a:solidFill>
              <a:round/>
              <a:headEnd/>
              <a:tailEnd type="triangle" w="med" len="med"/>
            </a:ln>
          </p:spPr>
        </p:cxnSp>
        <p:cxnSp>
          <p:nvCxnSpPr>
            <p:cNvPr id="35888" name="AutoShape 120"/>
            <p:cNvCxnSpPr>
              <a:cxnSpLocks noChangeAspect="1" noChangeShapeType="1"/>
              <a:stCxn id="35903" idx="0"/>
              <a:endCxn id="35913" idx="0"/>
            </p:cNvCxnSpPr>
            <p:nvPr/>
          </p:nvCxnSpPr>
          <p:spPr bwMode="auto">
            <a:xfrm rot="-5400000" flipH="1" flipV="1">
              <a:off x="1698" y="107"/>
              <a:ext cx="1" cy="1606"/>
            </a:xfrm>
            <a:prstGeom prst="curvedConnector3">
              <a:avLst>
                <a:gd name="adj1" fmla="val -19300009"/>
              </a:avLst>
            </a:prstGeom>
            <a:noFill/>
            <a:ln w="28575">
              <a:solidFill>
                <a:schemeClr val="tx1"/>
              </a:solidFill>
              <a:round/>
              <a:headEnd/>
              <a:tailEnd type="triangle" w="med" len="med"/>
            </a:ln>
          </p:spPr>
        </p:cxnSp>
        <p:cxnSp>
          <p:nvCxnSpPr>
            <p:cNvPr id="35889" name="AutoShape 121"/>
            <p:cNvCxnSpPr>
              <a:cxnSpLocks noChangeAspect="1" noChangeShapeType="1"/>
              <a:stCxn id="35903" idx="5"/>
              <a:endCxn id="35909" idx="5"/>
            </p:cNvCxnSpPr>
            <p:nvPr/>
          </p:nvCxnSpPr>
          <p:spPr bwMode="auto">
            <a:xfrm flipH="1">
              <a:off x="2069" y="1141"/>
              <a:ext cx="529" cy="544"/>
            </a:xfrm>
            <a:prstGeom prst="straightConnector1">
              <a:avLst/>
            </a:prstGeom>
            <a:noFill/>
            <a:ln w="28575">
              <a:solidFill>
                <a:schemeClr val="tx1"/>
              </a:solidFill>
              <a:round/>
              <a:headEnd type="triangle" w="med" len="med"/>
              <a:tailEnd/>
            </a:ln>
          </p:spPr>
        </p:cxnSp>
        <p:cxnSp>
          <p:nvCxnSpPr>
            <p:cNvPr id="35890" name="AutoShape 122"/>
            <p:cNvCxnSpPr>
              <a:cxnSpLocks noChangeAspect="1" noChangeShapeType="1"/>
              <a:stCxn id="35903" idx="3"/>
              <a:endCxn id="35909" idx="7"/>
            </p:cNvCxnSpPr>
            <p:nvPr/>
          </p:nvCxnSpPr>
          <p:spPr bwMode="auto">
            <a:xfrm flipH="1">
              <a:off x="2069" y="1141"/>
              <a:ext cx="336" cy="352"/>
            </a:xfrm>
            <a:prstGeom prst="straightConnector1">
              <a:avLst/>
            </a:prstGeom>
            <a:noFill/>
            <a:ln w="28575">
              <a:solidFill>
                <a:schemeClr val="tx1"/>
              </a:solidFill>
              <a:round/>
              <a:headEnd/>
              <a:tailEnd type="triangle" w="med" len="med"/>
            </a:ln>
          </p:spPr>
        </p:cxnSp>
        <p:sp>
          <p:nvSpPr>
            <p:cNvPr id="35891" name="Oval 123"/>
            <p:cNvSpPr>
              <a:spLocks noChangeAspect="1" noChangeArrowheads="1"/>
            </p:cNvSpPr>
            <p:nvPr/>
          </p:nvSpPr>
          <p:spPr bwMode="auto">
            <a:xfrm>
              <a:off x="1111" y="1327"/>
              <a:ext cx="191" cy="327"/>
            </a:xfrm>
            <a:prstGeom prst="ellipse">
              <a:avLst/>
            </a:prstGeom>
            <a:noFill/>
            <a:ln w="28575" algn="ctr">
              <a:noFill/>
              <a:round/>
              <a:headEnd/>
              <a:tailEnd/>
            </a:ln>
          </p:spPr>
          <p:txBody>
            <a:bodyPr wrap="none" anchor="ctr">
              <a:spAutoFit/>
            </a:bodyPr>
            <a:lstStyle/>
            <a:p>
              <a:endParaRPr lang="en-US"/>
            </a:p>
          </p:txBody>
        </p:sp>
        <p:cxnSp>
          <p:nvCxnSpPr>
            <p:cNvPr id="35892" name="AutoShape 124"/>
            <p:cNvCxnSpPr>
              <a:cxnSpLocks noChangeAspect="1" noChangeShapeType="1"/>
              <a:stCxn id="35880" idx="3"/>
              <a:endCxn id="35891" idx="1"/>
            </p:cNvCxnSpPr>
            <p:nvPr/>
          </p:nvCxnSpPr>
          <p:spPr bwMode="auto">
            <a:xfrm>
              <a:off x="825" y="1315"/>
              <a:ext cx="314" cy="60"/>
            </a:xfrm>
            <a:prstGeom prst="straightConnector1">
              <a:avLst/>
            </a:prstGeom>
            <a:noFill/>
            <a:ln w="28575" cap="rnd">
              <a:solidFill>
                <a:schemeClr val="tx1"/>
              </a:solidFill>
              <a:prstDash val="sysDot"/>
              <a:round/>
              <a:headEnd/>
              <a:tailEnd type="oval" w="med" len="med"/>
            </a:ln>
          </p:spPr>
        </p:cxnSp>
        <p:sp>
          <p:nvSpPr>
            <p:cNvPr id="35893" name="Oval 125"/>
            <p:cNvSpPr>
              <a:spLocks noChangeAspect="1" noChangeArrowheads="1"/>
            </p:cNvSpPr>
            <p:nvPr/>
          </p:nvSpPr>
          <p:spPr bwMode="auto">
            <a:xfrm>
              <a:off x="2227" y="1327"/>
              <a:ext cx="191" cy="327"/>
            </a:xfrm>
            <a:prstGeom prst="ellipse">
              <a:avLst/>
            </a:prstGeom>
            <a:noFill/>
            <a:ln w="28575" algn="ctr">
              <a:noFill/>
              <a:round/>
              <a:headEnd/>
              <a:tailEnd/>
            </a:ln>
          </p:spPr>
          <p:txBody>
            <a:bodyPr wrap="none" anchor="ctr">
              <a:spAutoFit/>
            </a:bodyPr>
            <a:lstStyle/>
            <a:p>
              <a:endParaRPr lang="en-US"/>
            </a:p>
          </p:txBody>
        </p:sp>
        <p:cxnSp>
          <p:nvCxnSpPr>
            <p:cNvPr id="35894" name="AutoShape 126"/>
            <p:cNvCxnSpPr>
              <a:cxnSpLocks noChangeAspect="1" noChangeShapeType="1"/>
              <a:stCxn id="35883" idx="1"/>
              <a:endCxn id="35893" idx="7"/>
            </p:cNvCxnSpPr>
            <p:nvPr/>
          </p:nvCxnSpPr>
          <p:spPr bwMode="auto">
            <a:xfrm rot="10800000" flipV="1">
              <a:off x="2390" y="1315"/>
              <a:ext cx="231" cy="59"/>
            </a:xfrm>
            <a:prstGeom prst="straightConnector1">
              <a:avLst/>
            </a:prstGeom>
            <a:noFill/>
            <a:ln w="28575" cap="rnd">
              <a:solidFill>
                <a:schemeClr val="tx1"/>
              </a:solidFill>
              <a:prstDash val="sysDot"/>
              <a:round/>
              <a:headEnd/>
              <a:tailEnd type="oval" w="med" len="med"/>
            </a:ln>
          </p:spPr>
        </p:cxnSp>
        <p:cxnSp>
          <p:nvCxnSpPr>
            <p:cNvPr id="35895" name="AutoShape 127"/>
            <p:cNvCxnSpPr>
              <a:cxnSpLocks noChangeAspect="1" noChangeShapeType="1"/>
              <a:stCxn id="35905" idx="3"/>
              <a:endCxn id="35913" idx="5"/>
            </p:cNvCxnSpPr>
            <p:nvPr/>
          </p:nvCxnSpPr>
          <p:spPr bwMode="auto">
            <a:xfrm flipH="1">
              <a:off x="992" y="1140"/>
              <a:ext cx="340" cy="1"/>
            </a:xfrm>
            <a:prstGeom prst="straightConnector1">
              <a:avLst/>
            </a:prstGeom>
            <a:noFill/>
            <a:ln w="28575">
              <a:solidFill>
                <a:schemeClr val="tx1"/>
              </a:solidFill>
              <a:round/>
              <a:headEnd type="triangle" w="med" len="med"/>
              <a:tailEnd/>
            </a:ln>
          </p:spPr>
        </p:cxnSp>
        <p:cxnSp>
          <p:nvCxnSpPr>
            <p:cNvPr id="35896" name="AutoShape 128"/>
            <p:cNvCxnSpPr>
              <a:cxnSpLocks noChangeAspect="1" noChangeShapeType="1"/>
              <a:stCxn id="35913" idx="7"/>
              <a:endCxn id="35905" idx="1"/>
            </p:cNvCxnSpPr>
            <p:nvPr/>
          </p:nvCxnSpPr>
          <p:spPr bwMode="auto">
            <a:xfrm>
              <a:off x="992" y="949"/>
              <a:ext cx="340" cy="0"/>
            </a:xfrm>
            <a:prstGeom prst="straightConnector1">
              <a:avLst/>
            </a:prstGeom>
            <a:noFill/>
            <a:ln w="28575">
              <a:solidFill>
                <a:schemeClr val="tx1"/>
              </a:solidFill>
              <a:round/>
              <a:headEnd type="triangle" w="med" len="med"/>
              <a:tailEnd/>
            </a:ln>
          </p:spPr>
        </p:cxnSp>
        <p:cxnSp>
          <p:nvCxnSpPr>
            <p:cNvPr id="35897" name="AutoShape 129"/>
            <p:cNvCxnSpPr>
              <a:cxnSpLocks noChangeAspect="1" noChangeShapeType="1"/>
              <a:stCxn id="35903" idx="3"/>
              <a:endCxn id="35907" idx="5"/>
            </p:cNvCxnSpPr>
            <p:nvPr/>
          </p:nvCxnSpPr>
          <p:spPr bwMode="auto">
            <a:xfrm flipH="1" flipV="1">
              <a:off x="2069" y="1140"/>
              <a:ext cx="336" cy="1"/>
            </a:xfrm>
            <a:prstGeom prst="straightConnector1">
              <a:avLst/>
            </a:prstGeom>
            <a:noFill/>
            <a:ln w="28575">
              <a:solidFill>
                <a:schemeClr val="tx1"/>
              </a:solidFill>
              <a:round/>
              <a:headEnd type="triangle" w="med" len="med"/>
              <a:tailEnd/>
            </a:ln>
          </p:spPr>
        </p:cxnSp>
        <p:cxnSp>
          <p:nvCxnSpPr>
            <p:cNvPr id="35898" name="AutoShape 130"/>
            <p:cNvCxnSpPr>
              <a:cxnSpLocks noChangeAspect="1" noChangeShapeType="1"/>
              <a:stCxn id="35907" idx="7"/>
              <a:endCxn id="35903" idx="1"/>
            </p:cNvCxnSpPr>
            <p:nvPr/>
          </p:nvCxnSpPr>
          <p:spPr bwMode="auto">
            <a:xfrm>
              <a:off x="2069" y="949"/>
              <a:ext cx="336" cy="0"/>
            </a:xfrm>
            <a:prstGeom prst="straightConnector1">
              <a:avLst/>
            </a:prstGeom>
            <a:noFill/>
            <a:ln w="28575">
              <a:solidFill>
                <a:schemeClr val="tx1"/>
              </a:solidFill>
              <a:round/>
              <a:headEnd type="triangle" w="med" len="med"/>
              <a:tailEnd/>
            </a:ln>
          </p:spPr>
        </p:cxnSp>
        <p:sp>
          <p:nvSpPr>
            <p:cNvPr id="35899" name="Oval 131"/>
            <p:cNvSpPr>
              <a:spLocks noChangeAspect="1" noChangeArrowheads="1"/>
            </p:cNvSpPr>
            <p:nvPr/>
          </p:nvSpPr>
          <p:spPr bwMode="auto">
            <a:xfrm>
              <a:off x="1631" y="664"/>
              <a:ext cx="191" cy="327"/>
            </a:xfrm>
            <a:prstGeom prst="ellipse">
              <a:avLst/>
            </a:prstGeom>
            <a:noFill/>
            <a:ln w="28575" algn="ctr">
              <a:noFill/>
              <a:round/>
              <a:headEnd/>
              <a:tailEnd/>
            </a:ln>
          </p:spPr>
          <p:txBody>
            <a:bodyPr wrap="none" anchor="ctr">
              <a:spAutoFit/>
            </a:bodyPr>
            <a:lstStyle/>
            <a:p>
              <a:endParaRPr lang="en-US"/>
            </a:p>
          </p:txBody>
        </p:sp>
        <p:cxnSp>
          <p:nvCxnSpPr>
            <p:cNvPr id="35900" name="AutoShape 132"/>
            <p:cNvCxnSpPr>
              <a:cxnSpLocks noChangeAspect="1" noChangeShapeType="1"/>
              <a:stCxn id="35872" idx="0"/>
              <a:endCxn id="35899" idx="2"/>
            </p:cNvCxnSpPr>
            <p:nvPr/>
          </p:nvCxnSpPr>
          <p:spPr bwMode="auto">
            <a:xfrm rot="16200000" flipV="1">
              <a:off x="1085" y="1374"/>
              <a:ext cx="1111" cy="18"/>
            </a:xfrm>
            <a:prstGeom prst="straightConnector1">
              <a:avLst/>
            </a:prstGeom>
            <a:noFill/>
            <a:ln w="28575" cap="rnd">
              <a:solidFill>
                <a:schemeClr val="tx1"/>
              </a:solidFill>
              <a:prstDash val="sysDot"/>
              <a:round/>
              <a:headEnd/>
              <a:tailEnd type="oval" w="med" len="med"/>
            </a:ln>
          </p:spPr>
        </p:cxnSp>
        <p:sp>
          <p:nvSpPr>
            <p:cNvPr id="35901" name="Oval 133"/>
            <p:cNvSpPr>
              <a:spLocks noChangeAspect="1" noChangeArrowheads="1"/>
            </p:cNvSpPr>
            <p:nvPr/>
          </p:nvSpPr>
          <p:spPr bwMode="auto">
            <a:xfrm>
              <a:off x="1576" y="555"/>
              <a:ext cx="191" cy="327"/>
            </a:xfrm>
            <a:prstGeom prst="ellipse">
              <a:avLst/>
            </a:prstGeom>
            <a:noFill/>
            <a:ln w="28575" algn="ctr">
              <a:noFill/>
              <a:round/>
              <a:headEnd/>
              <a:tailEnd/>
            </a:ln>
          </p:spPr>
          <p:txBody>
            <a:bodyPr wrap="none" anchor="ctr">
              <a:spAutoFit/>
            </a:bodyPr>
            <a:lstStyle/>
            <a:p>
              <a:endParaRPr lang="en-US"/>
            </a:p>
          </p:txBody>
        </p:sp>
        <p:cxnSp>
          <p:nvCxnSpPr>
            <p:cNvPr id="35902" name="AutoShape 134"/>
            <p:cNvCxnSpPr>
              <a:cxnSpLocks noChangeAspect="1" noChangeShapeType="1"/>
              <a:stCxn id="35875" idx="2"/>
              <a:endCxn id="35901" idx="6"/>
            </p:cNvCxnSpPr>
            <p:nvPr/>
          </p:nvCxnSpPr>
          <p:spPr bwMode="auto">
            <a:xfrm rot="5400000">
              <a:off x="1678" y="592"/>
              <a:ext cx="216" cy="37"/>
            </a:xfrm>
            <a:prstGeom prst="straightConnector1">
              <a:avLst/>
            </a:prstGeom>
            <a:noFill/>
            <a:ln w="28575" cap="rnd">
              <a:solidFill>
                <a:schemeClr val="tx1"/>
              </a:solidFill>
              <a:prstDash val="sysDot"/>
              <a:round/>
              <a:headEnd/>
              <a:tailEnd type="oval" w="med" len="med"/>
            </a:ln>
          </p:spPr>
        </p:cxnSp>
      </p:grpSp>
      <p:sp>
        <p:nvSpPr>
          <p:cNvPr id="35845" name="Text Box 135"/>
          <p:cNvSpPr txBox="1">
            <a:spLocks noChangeArrowheads="1"/>
          </p:cNvSpPr>
          <p:nvPr/>
        </p:nvSpPr>
        <p:spPr bwMode="auto">
          <a:xfrm>
            <a:off x="2744612" y="4124325"/>
            <a:ext cx="510076" cy="461665"/>
          </a:xfrm>
          <a:prstGeom prst="rect">
            <a:avLst/>
          </a:prstGeom>
          <a:noFill/>
          <a:ln w="9525">
            <a:noFill/>
            <a:miter lim="800000"/>
            <a:headEnd/>
            <a:tailEnd/>
          </a:ln>
        </p:spPr>
        <p:txBody>
          <a:bodyPr wrap="none">
            <a:spAutoFit/>
          </a:bodyPr>
          <a:lstStyle/>
          <a:p>
            <a:r>
              <a:rPr lang="en-GB" sz="2400" b="0" i="1">
                <a:latin typeface="Times New Roman" pitchFamily="18" charset="0"/>
              </a:rPr>
              <a:t>m</a:t>
            </a:r>
            <a:r>
              <a:rPr lang="en-GB" sz="2400" b="0" baseline="-25000">
                <a:latin typeface="Times New Roman" pitchFamily="18" charset="0"/>
              </a:rPr>
              <a:t>2</a:t>
            </a:r>
            <a:endParaRPr lang="en-US" sz="2400" b="0" baseline="-25000">
              <a:latin typeface="Times New Roman" pitchFamily="18" charset="0"/>
            </a:endParaRPr>
          </a:p>
        </p:txBody>
      </p:sp>
      <p:sp>
        <p:nvSpPr>
          <p:cNvPr id="35846" name="Text Box 136"/>
          <p:cNvSpPr txBox="1">
            <a:spLocks noChangeArrowheads="1"/>
          </p:cNvSpPr>
          <p:nvPr/>
        </p:nvSpPr>
        <p:spPr bwMode="auto">
          <a:xfrm>
            <a:off x="6259689" y="4124325"/>
            <a:ext cx="510076" cy="461665"/>
          </a:xfrm>
          <a:prstGeom prst="rect">
            <a:avLst/>
          </a:prstGeom>
          <a:noFill/>
          <a:ln w="9525">
            <a:noFill/>
            <a:miter lim="800000"/>
            <a:headEnd/>
            <a:tailEnd/>
          </a:ln>
        </p:spPr>
        <p:txBody>
          <a:bodyPr wrap="none">
            <a:spAutoFit/>
          </a:bodyPr>
          <a:lstStyle/>
          <a:p>
            <a:r>
              <a:rPr lang="en-GB" sz="2400" b="0" i="1">
                <a:latin typeface="Times New Roman" pitchFamily="18" charset="0"/>
              </a:rPr>
              <a:t>m</a:t>
            </a:r>
            <a:r>
              <a:rPr lang="en-GB" sz="2400" b="0" baseline="-25000">
                <a:latin typeface="Times New Roman" pitchFamily="18" charset="0"/>
              </a:rPr>
              <a:t>1</a:t>
            </a:r>
            <a:endParaRPr lang="en-US" sz="2400" b="0" baseline="-25000">
              <a:latin typeface="Times New Roman" pitchFamily="18" charset="0"/>
            </a:endParaRPr>
          </a:p>
        </p:txBody>
      </p:sp>
      <p:sp>
        <p:nvSpPr>
          <p:cNvPr id="35847" name="Oval 137"/>
          <p:cNvSpPr>
            <a:spLocks noChangeArrowheads="1"/>
          </p:cNvSpPr>
          <p:nvPr/>
        </p:nvSpPr>
        <p:spPr bwMode="auto">
          <a:xfrm>
            <a:off x="8298745" y="762001"/>
            <a:ext cx="464255" cy="525463"/>
          </a:xfrm>
          <a:prstGeom prst="ellipse">
            <a:avLst/>
          </a:prstGeom>
          <a:solidFill>
            <a:srgbClr val="006699"/>
          </a:solidFill>
          <a:ln w="9525" algn="ctr">
            <a:solidFill>
              <a:schemeClr val="tx1"/>
            </a:solidFill>
            <a:round/>
            <a:headEnd/>
            <a:tailEnd/>
          </a:ln>
        </p:spPr>
        <p:txBody>
          <a:bodyPr wrap="none" anchor="ctr"/>
          <a:lstStyle/>
          <a:p>
            <a:pPr algn="ctr"/>
            <a:r>
              <a:rPr lang="de-CH" sz="2400" i="1">
                <a:solidFill>
                  <a:schemeClr val="bg1"/>
                </a:solidFill>
                <a:latin typeface="Times New Roman" pitchFamily="18" charset="0"/>
              </a:rPr>
              <a:t>m</a:t>
            </a:r>
            <a:r>
              <a:rPr lang="de-CH" sz="2400" baseline="-25000">
                <a:solidFill>
                  <a:schemeClr val="bg1"/>
                </a:solidFill>
                <a:latin typeface="Times New Roman" pitchFamily="18" charset="0"/>
              </a:rPr>
              <a:t>1</a:t>
            </a:r>
            <a:endParaRPr lang="en-US" sz="2400" baseline="-25000">
              <a:solidFill>
                <a:schemeClr val="bg1"/>
              </a:solidFill>
              <a:latin typeface="Times New Roman" pitchFamily="18" charset="0"/>
            </a:endParaRPr>
          </a:p>
        </p:txBody>
      </p:sp>
      <p:sp>
        <p:nvSpPr>
          <p:cNvPr id="35848" name="Oval 138"/>
          <p:cNvSpPr>
            <a:spLocks noChangeArrowheads="1"/>
          </p:cNvSpPr>
          <p:nvPr/>
        </p:nvSpPr>
        <p:spPr bwMode="auto">
          <a:xfrm>
            <a:off x="443089" y="741363"/>
            <a:ext cx="464256" cy="525462"/>
          </a:xfrm>
          <a:prstGeom prst="ellipse">
            <a:avLst/>
          </a:prstGeom>
          <a:solidFill>
            <a:srgbClr val="006699"/>
          </a:solidFill>
          <a:ln w="9525" algn="ctr">
            <a:solidFill>
              <a:schemeClr val="tx1"/>
            </a:solidFill>
            <a:round/>
            <a:headEnd/>
            <a:tailEnd/>
          </a:ln>
        </p:spPr>
        <p:txBody>
          <a:bodyPr wrap="none" anchor="ctr"/>
          <a:lstStyle/>
          <a:p>
            <a:pPr algn="ctr"/>
            <a:r>
              <a:rPr lang="de-CH" sz="2400" i="1">
                <a:solidFill>
                  <a:schemeClr val="bg1"/>
                </a:solidFill>
                <a:latin typeface="Times New Roman" pitchFamily="18" charset="0"/>
              </a:rPr>
              <a:t>m</a:t>
            </a:r>
            <a:r>
              <a:rPr lang="de-CH" sz="2400" baseline="-25000">
                <a:solidFill>
                  <a:schemeClr val="bg1"/>
                </a:solidFill>
                <a:latin typeface="Times New Roman" pitchFamily="18" charset="0"/>
              </a:rPr>
              <a:t>2</a:t>
            </a:r>
            <a:endParaRPr lang="en-US" sz="2400" baseline="-25000">
              <a:solidFill>
                <a:schemeClr val="bg1"/>
              </a:solidFill>
              <a:latin typeface="Times New Roman" pitchFamily="18" charset="0"/>
            </a:endParaRPr>
          </a:p>
        </p:txBody>
      </p:sp>
      <p:sp>
        <p:nvSpPr>
          <p:cNvPr id="35849" name="Rectangle 139"/>
          <p:cNvSpPr>
            <a:spLocks noChangeArrowheads="1"/>
          </p:cNvSpPr>
          <p:nvPr/>
        </p:nvSpPr>
        <p:spPr bwMode="auto">
          <a:xfrm>
            <a:off x="5344499" y="6189980"/>
            <a:ext cx="3215367" cy="369332"/>
          </a:xfrm>
          <a:prstGeom prst="rect">
            <a:avLst/>
          </a:prstGeom>
          <a:noFill/>
          <a:ln w="9525">
            <a:noFill/>
            <a:miter lim="800000"/>
            <a:headEnd/>
            <a:tailEnd/>
          </a:ln>
        </p:spPr>
        <p:txBody>
          <a:bodyPr wrap="none">
            <a:spAutoFit/>
          </a:bodyPr>
          <a:lstStyle/>
          <a:p>
            <a:pPr eaLnBrk="0" hangingPunct="0">
              <a:spcBef>
                <a:spcPct val="80000"/>
              </a:spcBef>
            </a:pPr>
            <a:r>
              <a:rPr lang="en-GB" b="0" dirty="0">
                <a:latin typeface="Times New Roman" pitchFamily="18" charset="0"/>
              </a:rPr>
              <a:t>Stephan et al. 2009, </a:t>
            </a:r>
            <a:r>
              <a:rPr lang="en-GB" b="0" i="1" dirty="0">
                <a:latin typeface="Times New Roman" pitchFamily="18" charset="0"/>
              </a:rPr>
              <a:t>NeuroImage</a:t>
            </a:r>
            <a:endParaRPr lang="de-DE" b="0" i="1" dirty="0">
              <a:latin typeface="Times New Roman" pitchFamily="18" charset="0"/>
            </a:endParaRPr>
          </a:p>
        </p:txBody>
      </p:sp>
      <p:sp>
        <p:nvSpPr>
          <p:cNvPr id="35850" name="Text Box 141"/>
          <p:cNvSpPr txBox="1">
            <a:spLocks noChangeArrowheads="1"/>
          </p:cNvSpPr>
          <p:nvPr/>
        </p:nvSpPr>
        <p:spPr bwMode="auto">
          <a:xfrm>
            <a:off x="1600200" y="277813"/>
            <a:ext cx="2542234" cy="369332"/>
          </a:xfrm>
          <a:prstGeom prst="rect">
            <a:avLst/>
          </a:prstGeom>
          <a:noFill/>
          <a:ln w="9525">
            <a:noFill/>
            <a:miter lim="800000"/>
            <a:headEnd/>
            <a:tailEnd/>
          </a:ln>
        </p:spPr>
        <p:txBody>
          <a:bodyPr wrap="none">
            <a:spAutoFit/>
          </a:bodyPr>
          <a:lstStyle/>
          <a:p>
            <a:r>
              <a:rPr lang="en-GB"/>
              <a:t>Winner! Fixed Effects</a:t>
            </a: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1" name="Picture 2" descr="dirichlet_6a"/>
          <p:cNvPicPr>
            <a:picLocks noChangeAspect="1" noChangeArrowheads="1"/>
          </p:cNvPicPr>
          <p:nvPr/>
        </p:nvPicPr>
        <p:blipFill rotWithShape="1">
          <a:blip r:embed="rId3" cstate="print"/>
          <a:srcRect t="5430"/>
          <a:stretch/>
        </p:blipFill>
        <p:spPr bwMode="auto">
          <a:xfrm>
            <a:off x="657578" y="855225"/>
            <a:ext cx="7512756" cy="5439214"/>
          </a:xfrm>
          <a:prstGeom prst="rect">
            <a:avLst/>
          </a:prstGeom>
          <a:noFill/>
          <a:ln w="9525">
            <a:noFill/>
            <a:miter lim="800000"/>
            <a:headEnd/>
            <a:tailEnd/>
          </a:ln>
        </p:spPr>
      </p:pic>
      <p:sp>
        <p:nvSpPr>
          <p:cNvPr id="9222" name="Oval 3"/>
          <p:cNvSpPr>
            <a:spLocks noChangeArrowheads="1"/>
          </p:cNvSpPr>
          <p:nvPr/>
        </p:nvSpPr>
        <p:spPr bwMode="auto">
          <a:xfrm>
            <a:off x="6313311" y="2092326"/>
            <a:ext cx="464256" cy="525463"/>
          </a:xfrm>
          <a:prstGeom prst="ellipse">
            <a:avLst/>
          </a:prstGeom>
          <a:solidFill>
            <a:srgbClr val="006699"/>
          </a:solidFill>
          <a:ln w="9525" algn="ctr">
            <a:solidFill>
              <a:schemeClr val="tx1"/>
            </a:solidFill>
            <a:round/>
            <a:headEnd/>
            <a:tailEnd/>
          </a:ln>
        </p:spPr>
        <p:txBody>
          <a:bodyPr wrap="none" anchor="ctr"/>
          <a:lstStyle/>
          <a:p>
            <a:pPr algn="ctr"/>
            <a:r>
              <a:rPr lang="de-CH" sz="2400" i="1">
                <a:solidFill>
                  <a:schemeClr val="bg1"/>
                </a:solidFill>
                <a:latin typeface="Times New Roman" pitchFamily="18" charset="0"/>
              </a:rPr>
              <a:t>m</a:t>
            </a:r>
            <a:r>
              <a:rPr lang="de-CH" sz="2400" baseline="-25000">
                <a:solidFill>
                  <a:schemeClr val="bg1"/>
                </a:solidFill>
                <a:latin typeface="Times New Roman" pitchFamily="18" charset="0"/>
              </a:rPr>
              <a:t>1</a:t>
            </a:r>
            <a:endParaRPr lang="en-US" sz="2400" baseline="-25000">
              <a:solidFill>
                <a:schemeClr val="bg1"/>
              </a:solidFill>
              <a:latin typeface="Times New Roman" pitchFamily="18" charset="0"/>
            </a:endParaRPr>
          </a:p>
        </p:txBody>
      </p:sp>
      <p:sp>
        <p:nvSpPr>
          <p:cNvPr id="9223" name="Oval 4"/>
          <p:cNvSpPr>
            <a:spLocks noChangeArrowheads="1"/>
          </p:cNvSpPr>
          <p:nvPr/>
        </p:nvSpPr>
        <p:spPr bwMode="auto">
          <a:xfrm>
            <a:off x="2221089" y="2071688"/>
            <a:ext cx="465667" cy="525462"/>
          </a:xfrm>
          <a:prstGeom prst="ellipse">
            <a:avLst/>
          </a:prstGeom>
          <a:solidFill>
            <a:srgbClr val="006699"/>
          </a:solidFill>
          <a:ln w="9525" algn="ctr">
            <a:solidFill>
              <a:schemeClr val="tx1"/>
            </a:solidFill>
            <a:round/>
            <a:headEnd/>
            <a:tailEnd/>
          </a:ln>
        </p:spPr>
        <p:txBody>
          <a:bodyPr wrap="none" anchor="ctr"/>
          <a:lstStyle/>
          <a:p>
            <a:pPr algn="ctr"/>
            <a:r>
              <a:rPr lang="de-CH" sz="2400" i="1">
                <a:solidFill>
                  <a:schemeClr val="bg1"/>
                </a:solidFill>
                <a:latin typeface="Times New Roman" pitchFamily="18" charset="0"/>
              </a:rPr>
              <a:t>m</a:t>
            </a:r>
            <a:r>
              <a:rPr lang="de-CH" sz="2400" baseline="-25000">
                <a:solidFill>
                  <a:schemeClr val="bg1"/>
                </a:solidFill>
                <a:latin typeface="Times New Roman" pitchFamily="18" charset="0"/>
              </a:rPr>
              <a:t>2</a:t>
            </a:r>
            <a:endParaRPr lang="en-US" sz="2400" baseline="-25000">
              <a:solidFill>
                <a:schemeClr val="bg1"/>
              </a:solidFill>
              <a:latin typeface="Times New Roman" pitchFamily="18" charset="0"/>
            </a:endParaRPr>
          </a:p>
        </p:txBody>
      </p:sp>
      <p:graphicFrame>
        <p:nvGraphicFramePr>
          <p:cNvPr id="9218" name="Object 5"/>
          <p:cNvGraphicFramePr>
            <a:graphicFrameLocks noChangeAspect="1"/>
          </p:cNvGraphicFramePr>
          <p:nvPr/>
        </p:nvGraphicFramePr>
        <p:xfrm>
          <a:off x="5167489" y="4535489"/>
          <a:ext cx="1502834" cy="1036637"/>
        </p:xfrm>
        <a:graphic>
          <a:graphicData uri="http://schemas.openxmlformats.org/presentationml/2006/ole">
            <p:oleObj spid="_x0000_s86301" name="Equation" r:id="rId4" imgW="787078" imgH="482278" progId="">
              <p:embed/>
            </p:oleObj>
          </a:graphicData>
        </a:graphic>
      </p:graphicFrame>
      <p:graphicFrame>
        <p:nvGraphicFramePr>
          <p:cNvPr id="9219" name="Object 6"/>
          <p:cNvGraphicFramePr>
            <a:graphicFrameLocks noChangeAspect="1"/>
          </p:cNvGraphicFramePr>
          <p:nvPr/>
        </p:nvGraphicFramePr>
        <p:xfrm>
          <a:off x="2264834" y="4546601"/>
          <a:ext cx="1529644" cy="1038225"/>
        </p:xfrm>
        <a:graphic>
          <a:graphicData uri="http://schemas.openxmlformats.org/presentationml/2006/ole">
            <p:oleObj spid="_x0000_s86302" name="Equation" r:id="rId5" imgW="799756" imgH="482278" progId="">
              <p:embed/>
            </p:oleObj>
          </a:graphicData>
        </a:graphic>
      </p:graphicFrame>
      <p:graphicFrame>
        <p:nvGraphicFramePr>
          <p:cNvPr id="9220" name="Object 7"/>
          <p:cNvGraphicFramePr>
            <a:graphicFrameLocks noChangeAspect="1"/>
          </p:cNvGraphicFramePr>
          <p:nvPr>
            <p:extLst>
              <p:ext uri="{D42A27DB-BD31-4B8C-83A1-F6EECF244321}">
                <p14:modId xmlns="" xmlns:p14="http://schemas.microsoft.com/office/powerpoint/2010/main" val="2813724717"/>
              </p:ext>
            </p:extLst>
          </p:nvPr>
        </p:nvGraphicFramePr>
        <p:xfrm>
          <a:off x="2722563" y="1960563"/>
          <a:ext cx="3287712" cy="747712"/>
        </p:xfrm>
        <a:graphic>
          <a:graphicData uri="http://schemas.openxmlformats.org/presentationml/2006/ole">
            <p:oleObj spid="_x0000_s86303" name="Equation" r:id="rId6" imgW="1307160" imgH="255960" progId="Equation.3">
              <p:embed/>
            </p:oleObj>
          </a:graphicData>
        </a:graphic>
      </p:graphicFrame>
      <p:sp>
        <p:nvSpPr>
          <p:cNvPr id="9224" name="Rectangle 8"/>
          <p:cNvSpPr>
            <a:spLocks noChangeArrowheads="1"/>
          </p:cNvSpPr>
          <p:nvPr/>
        </p:nvSpPr>
        <p:spPr bwMode="auto">
          <a:xfrm>
            <a:off x="3570111" y="399534"/>
            <a:ext cx="184731" cy="369332"/>
          </a:xfrm>
          <a:prstGeom prst="rect">
            <a:avLst/>
          </a:prstGeom>
          <a:solidFill>
            <a:schemeClr val="bg1"/>
          </a:solidFill>
          <a:ln w="9525" algn="ctr">
            <a:noFill/>
            <a:miter lim="800000"/>
            <a:headEnd/>
            <a:tailEnd/>
          </a:ln>
        </p:spPr>
        <p:txBody>
          <a:bodyPr wrap="none" anchor="ctr">
            <a:spAutoFit/>
          </a:bodyPr>
          <a:lstStyle/>
          <a:p>
            <a:endParaRPr lang="en-US"/>
          </a:p>
        </p:txBody>
      </p:sp>
      <p:sp>
        <p:nvSpPr>
          <p:cNvPr id="2" name="TextBox 1"/>
          <p:cNvSpPr txBox="1"/>
          <p:nvPr/>
        </p:nvSpPr>
        <p:spPr>
          <a:xfrm>
            <a:off x="3447021" y="323949"/>
            <a:ext cx="2339628" cy="523220"/>
          </a:xfrm>
          <a:prstGeom prst="rect">
            <a:avLst/>
          </a:prstGeom>
          <a:noFill/>
        </p:spPr>
        <p:txBody>
          <a:bodyPr wrap="none" rtlCol="0">
            <a:spAutoFit/>
          </a:bodyPr>
          <a:lstStyle/>
          <a:p>
            <a:r>
              <a:rPr lang="en-US" sz="2800" dirty="0" smtClean="0">
                <a:latin typeface="Arial Unicode MS"/>
                <a:cs typeface="Arial Unicode MS"/>
              </a:rPr>
              <a:t>RFX Analysis</a:t>
            </a:r>
            <a:endParaRPr lang="en-US" sz="2800" dirty="0">
              <a:latin typeface="Arial Unicode MS"/>
              <a:cs typeface="Arial Unicode M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61288" y="914400"/>
            <a:ext cx="184731" cy="369332"/>
          </a:xfrm>
          <a:prstGeom prst="rect">
            <a:avLst/>
          </a:prstGeom>
          <a:noFill/>
        </p:spPr>
        <p:txBody>
          <a:bodyPr wrap="none" rtlCol="0">
            <a:spAutoFit/>
          </a:bodyPr>
          <a:lstStyle/>
          <a:p>
            <a:endParaRPr lang="en-GB" dirty="0"/>
          </a:p>
        </p:txBody>
      </p:sp>
      <p:sp>
        <p:nvSpPr>
          <p:cNvPr id="3" name="Rectangle 3"/>
          <p:cNvSpPr>
            <a:spLocks noChangeArrowheads="1"/>
          </p:cNvSpPr>
          <p:nvPr/>
        </p:nvSpPr>
        <p:spPr bwMode="auto">
          <a:xfrm>
            <a:off x="247064" y="1626656"/>
            <a:ext cx="8569325" cy="4752975"/>
          </a:xfrm>
          <a:prstGeom prst="rect">
            <a:avLst/>
          </a:prstGeom>
          <a:noFill/>
          <a:ln w="9525">
            <a:noFill/>
            <a:miter lim="800000"/>
            <a:headEnd/>
            <a:tailEnd/>
          </a:ln>
        </p:spPr>
        <p:txBody>
          <a:bodyPr/>
          <a:lstStyle/>
          <a:p>
            <a:pPr marL="342900" indent="-342900">
              <a:spcBef>
                <a:spcPct val="100000"/>
              </a:spcBef>
              <a:buFontTx/>
              <a:buChar char="•"/>
            </a:pPr>
            <a:r>
              <a:rPr lang="de-DE" sz="2400" b="0" dirty="0" err="1">
                <a:latin typeface="Arial Unicode MS" charset="0"/>
              </a:rPr>
              <a:t>Bayesian</a:t>
            </a:r>
            <a:r>
              <a:rPr lang="de-DE" sz="2400" b="0" dirty="0">
                <a:latin typeface="Arial Unicode MS" charset="0"/>
              </a:rPr>
              <a:t> </a:t>
            </a:r>
            <a:r>
              <a:rPr lang="de-DE" sz="2400" b="0" dirty="0" err="1">
                <a:latin typeface="Arial Unicode MS" charset="0"/>
              </a:rPr>
              <a:t>model</a:t>
            </a:r>
            <a:r>
              <a:rPr lang="de-DE" sz="2400" b="0" dirty="0">
                <a:latin typeface="Arial Unicode MS" charset="0"/>
              </a:rPr>
              <a:t> </a:t>
            </a:r>
            <a:r>
              <a:rPr lang="de-DE" sz="2400" b="0" dirty="0" err="1">
                <a:latin typeface="Arial Unicode MS" charset="0"/>
              </a:rPr>
              <a:t>selection</a:t>
            </a:r>
            <a:r>
              <a:rPr lang="de-DE" sz="2400" b="0" dirty="0">
                <a:latin typeface="Arial Unicode MS" charset="0"/>
              </a:rPr>
              <a:t> (BMS) </a:t>
            </a:r>
            <a:endParaRPr lang="de-DE" sz="2400" b="0" dirty="0" smtClean="0">
              <a:latin typeface="Arial Unicode MS" charset="0"/>
            </a:endParaRPr>
          </a:p>
          <a:p>
            <a:pPr marL="342900" indent="-342900">
              <a:spcBef>
                <a:spcPct val="100000"/>
              </a:spcBef>
              <a:buFontTx/>
              <a:buChar char="•"/>
            </a:pPr>
            <a:r>
              <a:rPr lang="de-DE" sz="2400" b="0" dirty="0" err="1" smtClean="0">
                <a:solidFill>
                  <a:srgbClr val="006699"/>
                </a:solidFill>
                <a:latin typeface="Arial Unicode MS" charset="0"/>
              </a:rPr>
              <a:t>Families</a:t>
            </a:r>
            <a:r>
              <a:rPr lang="de-DE" sz="2400" b="0" dirty="0" smtClean="0">
                <a:solidFill>
                  <a:srgbClr val="006699"/>
                </a:solidFill>
                <a:latin typeface="Arial Unicode MS" charset="0"/>
              </a:rPr>
              <a:t> </a:t>
            </a:r>
            <a:r>
              <a:rPr lang="de-DE" sz="2400" b="0" dirty="0" err="1" smtClean="0">
                <a:solidFill>
                  <a:srgbClr val="006699"/>
                </a:solidFill>
                <a:latin typeface="Arial Unicode MS" charset="0"/>
              </a:rPr>
              <a:t>of</a:t>
            </a:r>
            <a:r>
              <a:rPr lang="de-DE" sz="2400" b="0" dirty="0" smtClean="0">
                <a:solidFill>
                  <a:srgbClr val="006699"/>
                </a:solidFill>
                <a:latin typeface="Arial Unicode MS" charset="0"/>
              </a:rPr>
              <a:t> Models</a:t>
            </a:r>
            <a:endParaRPr lang="de-DE" sz="2400" b="0" dirty="0">
              <a:solidFill>
                <a:srgbClr val="006699"/>
              </a:solidFill>
              <a:latin typeface="Arial Unicode MS" charset="0"/>
            </a:endParaRPr>
          </a:p>
          <a:p>
            <a:pPr marL="342900" indent="-342900">
              <a:spcBef>
                <a:spcPct val="100000"/>
              </a:spcBef>
              <a:buFontTx/>
              <a:buChar char="•"/>
            </a:pPr>
            <a:r>
              <a:rPr lang="de-DE" sz="2400" b="0" dirty="0" err="1">
                <a:latin typeface="Arial Unicode MS" charset="0"/>
              </a:rPr>
              <a:t>Nonlinear</a:t>
            </a:r>
            <a:r>
              <a:rPr lang="de-DE" sz="2400" b="0" dirty="0">
                <a:latin typeface="Arial Unicode MS" charset="0"/>
              </a:rPr>
              <a:t> DCM </a:t>
            </a:r>
            <a:r>
              <a:rPr lang="de-DE" sz="2400" b="0" dirty="0" err="1">
                <a:latin typeface="Arial Unicode MS" charset="0"/>
              </a:rPr>
              <a:t>for</a:t>
            </a:r>
            <a:r>
              <a:rPr lang="de-DE" sz="2400" b="0" dirty="0">
                <a:latin typeface="Arial Unicode MS" charset="0"/>
              </a:rPr>
              <a:t> </a:t>
            </a:r>
            <a:r>
              <a:rPr lang="de-DE" sz="2400" b="0" dirty="0" err="1">
                <a:latin typeface="Arial Unicode MS" charset="0"/>
              </a:rPr>
              <a:t>fMRI</a:t>
            </a:r>
            <a:endParaRPr lang="de-DE" sz="2400" b="0" dirty="0">
              <a:latin typeface="Arial Unicode MS" charset="0"/>
            </a:endParaRPr>
          </a:p>
          <a:p>
            <a:pPr marL="342900" indent="-342900">
              <a:spcBef>
                <a:spcPct val="100000"/>
              </a:spcBef>
              <a:buFontTx/>
              <a:buChar char="•"/>
            </a:pPr>
            <a:r>
              <a:rPr lang="de-DE" sz="2400" b="0" dirty="0" err="1">
                <a:latin typeface="Arial Unicode MS" charset="0"/>
              </a:rPr>
              <a:t>Stochastic</a:t>
            </a:r>
            <a:r>
              <a:rPr lang="de-DE" sz="2400" b="0" dirty="0">
                <a:latin typeface="Arial Unicode MS" charset="0"/>
              </a:rPr>
              <a:t> </a:t>
            </a:r>
            <a:r>
              <a:rPr lang="de-DE" sz="2400" b="0" dirty="0" smtClean="0">
                <a:latin typeface="Arial Unicode MS" charset="0"/>
              </a:rPr>
              <a:t>DCM</a:t>
            </a:r>
          </a:p>
          <a:p>
            <a:pPr marL="342900" indent="-342900">
              <a:spcBef>
                <a:spcPct val="100000"/>
              </a:spcBef>
              <a:buFontTx/>
              <a:buChar char="•"/>
            </a:pPr>
            <a:r>
              <a:rPr lang="de-DE" sz="2400" b="0" dirty="0" smtClean="0">
                <a:latin typeface="Arial Unicode MS" charset="0"/>
              </a:rPr>
              <a:t>Post-hoc </a:t>
            </a:r>
            <a:r>
              <a:rPr lang="de-DE" sz="2400" b="0" dirty="0" err="1" smtClean="0">
                <a:latin typeface="Arial Unicode MS" charset="0"/>
              </a:rPr>
              <a:t>selection</a:t>
            </a:r>
            <a:r>
              <a:rPr lang="de-DE" sz="2400" b="0" dirty="0" smtClean="0">
                <a:latin typeface="Arial Unicode MS" charset="0"/>
              </a:rPr>
              <a:t> </a:t>
            </a:r>
            <a:r>
              <a:rPr lang="de-DE" sz="2400" b="0" dirty="0" err="1" smtClean="0">
                <a:latin typeface="Arial Unicode MS" charset="0"/>
              </a:rPr>
              <a:t>of</a:t>
            </a:r>
            <a:r>
              <a:rPr lang="de-DE" sz="2400" b="0" dirty="0" smtClean="0">
                <a:latin typeface="Arial Unicode MS" charset="0"/>
              </a:rPr>
              <a:t> </a:t>
            </a:r>
            <a:r>
              <a:rPr lang="de-DE" sz="2400" b="0" dirty="0" err="1" smtClean="0">
                <a:latin typeface="Arial Unicode MS" charset="0"/>
              </a:rPr>
              <a:t>deterministic</a:t>
            </a:r>
            <a:r>
              <a:rPr lang="de-DE" sz="2400" b="0" dirty="0" smtClean="0">
                <a:latin typeface="Arial Unicode MS" charset="0"/>
              </a:rPr>
              <a:t> DCM</a:t>
            </a:r>
            <a:endParaRPr lang="de-DE" sz="2400" b="0" dirty="0">
              <a:latin typeface="Arial Unicode MS" charset="0"/>
            </a:endParaRPr>
          </a:p>
          <a:p>
            <a:pPr marL="342900" indent="-342900">
              <a:spcBef>
                <a:spcPct val="100000"/>
              </a:spcBef>
              <a:buFontTx/>
              <a:buChar char="•"/>
            </a:pPr>
            <a:r>
              <a:rPr lang="de-DE" sz="2400" b="0" dirty="0" err="1" smtClean="0">
                <a:latin typeface="Arial Unicode MS" charset="0"/>
              </a:rPr>
              <a:t>Integrating</a:t>
            </a:r>
            <a:r>
              <a:rPr lang="de-DE" sz="2400" b="0" dirty="0" smtClean="0">
                <a:latin typeface="Arial Unicode MS" charset="0"/>
              </a:rPr>
              <a:t> </a:t>
            </a:r>
            <a:r>
              <a:rPr lang="de-DE" sz="2400" b="0" dirty="0" err="1">
                <a:latin typeface="Arial Unicode MS" charset="0"/>
              </a:rPr>
              <a:t>tractography</a:t>
            </a:r>
            <a:r>
              <a:rPr lang="de-DE" sz="2400" b="0" dirty="0">
                <a:latin typeface="Arial Unicode MS" charset="0"/>
              </a:rPr>
              <a:t> </a:t>
            </a:r>
            <a:r>
              <a:rPr lang="de-DE" sz="2400" b="0" dirty="0" err="1">
                <a:latin typeface="Arial Unicode MS" charset="0"/>
              </a:rPr>
              <a:t>and</a:t>
            </a:r>
            <a:r>
              <a:rPr lang="de-DE" sz="2400" b="0" dirty="0">
                <a:latin typeface="Arial Unicode MS" charset="0"/>
              </a:rPr>
              <a:t> DCM</a:t>
            </a:r>
          </a:p>
          <a:p>
            <a:pPr marL="342900" indent="-342900">
              <a:lnSpc>
                <a:spcPct val="50000"/>
              </a:lnSpc>
              <a:spcBef>
                <a:spcPct val="80000"/>
              </a:spcBef>
            </a:pPr>
            <a:endParaRPr lang="en-GB" sz="2400" b="0" dirty="0">
              <a:solidFill>
                <a:schemeClr val="tx1"/>
              </a:solidFill>
              <a:cs typeface="Arial" pitchFamily="34" charset="0"/>
            </a:endParaRPr>
          </a:p>
          <a:p>
            <a:pPr marL="342900" indent="-342900">
              <a:lnSpc>
                <a:spcPct val="50000"/>
              </a:lnSpc>
              <a:spcBef>
                <a:spcPct val="80000"/>
              </a:spcBef>
            </a:pPr>
            <a:endParaRPr lang="en-GB" sz="2400" b="0" dirty="0">
              <a:solidFill>
                <a:schemeClr val="tx1"/>
              </a:solidFill>
              <a:cs typeface="Arial" pitchFamily="34" charset="0"/>
            </a:endParaRPr>
          </a:p>
        </p:txBody>
      </p:sp>
      <p:sp>
        <p:nvSpPr>
          <p:cNvPr id="4" name="TextBox 3"/>
          <p:cNvSpPr txBox="1"/>
          <p:nvPr/>
        </p:nvSpPr>
        <p:spPr>
          <a:xfrm>
            <a:off x="3739896" y="374904"/>
            <a:ext cx="1595309" cy="584775"/>
          </a:xfrm>
          <a:prstGeom prst="rect">
            <a:avLst/>
          </a:prstGeom>
          <a:noFill/>
        </p:spPr>
        <p:txBody>
          <a:bodyPr wrap="none" rtlCol="0">
            <a:spAutoFit/>
          </a:bodyPr>
          <a:lstStyle/>
          <a:p>
            <a:r>
              <a:rPr lang="en-GB" sz="3200" dirty="0" smtClean="0">
                <a:solidFill>
                  <a:srgbClr val="006699"/>
                </a:solidFill>
              </a:rPr>
              <a:t>Outline</a:t>
            </a:r>
            <a:endParaRPr lang="en-GB" sz="3200" dirty="0">
              <a:solidFill>
                <a:srgbClr val="006699"/>
              </a:solidFill>
            </a:endParaRPr>
          </a:p>
        </p:txBody>
      </p:sp>
    </p:spTree>
    <p:extLst>
      <p:ext uri="{BB962C8B-B14F-4D97-AF65-F5344CB8AC3E}">
        <p14:creationId xmlns="" xmlns:p14="http://schemas.microsoft.com/office/powerpoint/2010/main" val="42048015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33" descr="cervo&amp;lobes"/>
          <p:cNvPicPr>
            <a:picLocks noChangeAspect="1" noChangeArrowheads="1"/>
          </p:cNvPicPr>
          <p:nvPr/>
        </p:nvPicPr>
        <p:blipFill>
          <a:blip r:embed="rId3" cstate="print">
            <a:clrChange>
              <a:clrFrom>
                <a:srgbClr val="FFFFFF"/>
              </a:clrFrom>
              <a:clrTo>
                <a:srgbClr val="FFFFFF">
                  <a:alpha val="0"/>
                </a:srgbClr>
              </a:clrTo>
            </a:clrChange>
          </a:blip>
          <a:srcRect t="5469"/>
          <a:stretch>
            <a:fillRect/>
          </a:stretch>
        </p:blipFill>
        <p:spPr bwMode="auto">
          <a:xfrm>
            <a:off x="2209107" y="2184881"/>
            <a:ext cx="4124721" cy="3665432"/>
          </a:xfrm>
          <a:prstGeom prst="rect">
            <a:avLst/>
          </a:prstGeom>
          <a:noFill/>
          <a:ln w="9525">
            <a:noFill/>
            <a:miter lim="800000"/>
            <a:headEnd/>
            <a:tailEnd/>
          </a:ln>
        </p:spPr>
      </p:pic>
      <p:sp>
        <p:nvSpPr>
          <p:cNvPr id="10243" name="Rectangle 3"/>
          <p:cNvSpPr>
            <a:spLocks noGrp="1" noChangeArrowheads="1"/>
          </p:cNvSpPr>
          <p:nvPr>
            <p:ph type="title"/>
          </p:nvPr>
        </p:nvSpPr>
        <p:spPr>
          <a:xfrm>
            <a:off x="457200" y="164193"/>
            <a:ext cx="8229600" cy="1143000"/>
          </a:xfrm>
        </p:spPr>
        <p:txBody>
          <a:bodyPr/>
          <a:lstStyle/>
          <a:p>
            <a:r>
              <a:rPr lang="en-GB" dirty="0" smtClean="0"/>
              <a:t>Families of Models</a:t>
            </a:r>
            <a:endParaRPr lang="en-US" dirty="0" smtClean="0"/>
          </a:p>
        </p:txBody>
      </p:sp>
      <p:sp>
        <p:nvSpPr>
          <p:cNvPr id="4" name="TextBox 3"/>
          <p:cNvSpPr txBox="1"/>
          <p:nvPr/>
        </p:nvSpPr>
        <p:spPr>
          <a:xfrm>
            <a:off x="806922" y="1230371"/>
            <a:ext cx="7676792" cy="646331"/>
          </a:xfrm>
          <a:prstGeom prst="rect">
            <a:avLst/>
          </a:prstGeom>
          <a:noFill/>
        </p:spPr>
        <p:txBody>
          <a:bodyPr wrap="square" rtlCol="0">
            <a:spAutoFit/>
          </a:bodyPr>
          <a:lstStyle/>
          <a:p>
            <a:r>
              <a:rPr lang="en-US" b="0" dirty="0" smtClean="0"/>
              <a:t>Dynamics of intelligible speech </a:t>
            </a:r>
            <a:r>
              <a:rPr lang="en-US" b="0" dirty="0" err="1" smtClean="0"/>
              <a:t>vs</a:t>
            </a:r>
            <a:r>
              <a:rPr lang="en-US" b="0" dirty="0" smtClean="0"/>
              <a:t> reversed speech, (</a:t>
            </a:r>
            <a:r>
              <a:rPr lang="en-US" b="0" i="1" dirty="0" err="1" smtClean="0"/>
              <a:t>Leff</a:t>
            </a:r>
            <a:r>
              <a:rPr lang="en-US" b="0" i="1" dirty="0" smtClean="0"/>
              <a:t> et al. 2008</a:t>
            </a:r>
            <a:r>
              <a:rPr lang="en-US" b="0" dirty="0" smtClean="0"/>
              <a:t>)</a:t>
            </a:r>
            <a:r>
              <a:rPr lang="en-US" b="0" dirty="0" smtClean="0">
                <a:solidFill>
                  <a:srgbClr val="008000"/>
                </a:solidFill>
              </a:rPr>
              <a:t>:</a:t>
            </a:r>
          </a:p>
          <a:p>
            <a:r>
              <a:rPr lang="en-US" b="0" dirty="0" smtClean="0">
                <a:solidFill>
                  <a:srgbClr val="008000"/>
                </a:solidFill>
              </a:rPr>
              <a:t> </a:t>
            </a:r>
            <a:r>
              <a:rPr lang="en-US" dirty="0" smtClean="0">
                <a:solidFill>
                  <a:srgbClr val="008000"/>
                </a:solidFill>
              </a:rPr>
              <a:t>“She came out of the house”/ ”</a:t>
            </a:r>
            <a:r>
              <a:rPr lang="en-US" dirty="0" err="1" smtClean="0">
                <a:solidFill>
                  <a:srgbClr val="008000"/>
                </a:solidFill>
              </a:rPr>
              <a:t>esuoh</a:t>
            </a:r>
            <a:r>
              <a:rPr lang="en-US" dirty="0" smtClean="0">
                <a:solidFill>
                  <a:srgbClr val="008000"/>
                </a:solidFill>
              </a:rPr>
              <a:t> </a:t>
            </a:r>
            <a:r>
              <a:rPr lang="en-US" dirty="0" err="1" smtClean="0">
                <a:solidFill>
                  <a:srgbClr val="008000"/>
                </a:solidFill>
              </a:rPr>
              <a:t>eht</a:t>
            </a:r>
            <a:r>
              <a:rPr lang="en-US" dirty="0" smtClean="0">
                <a:solidFill>
                  <a:srgbClr val="008000"/>
                </a:solidFill>
              </a:rPr>
              <a:t> </a:t>
            </a:r>
            <a:r>
              <a:rPr lang="en-US" dirty="0" err="1" smtClean="0">
                <a:solidFill>
                  <a:srgbClr val="008000"/>
                </a:solidFill>
              </a:rPr>
              <a:t>fo</a:t>
            </a:r>
            <a:r>
              <a:rPr lang="en-US" dirty="0" smtClean="0">
                <a:solidFill>
                  <a:srgbClr val="008000"/>
                </a:solidFill>
              </a:rPr>
              <a:t> </a:t>
            </a:r>
            <a:r>
              <a:rPr lang="en-US" dirty="0" err="1" smtClean="0">
                <a:solidFill>
                  <a:srgbClr val="008000"/>
                </a:solidFill>
              </a:rPr>
              <a:t>tuo</a:t>
            </a:r>
            <a:r>
              <a:rPr lang="en-US" dirty="0" smtClean="0">
                <a:solidFill>
                  <a:srgbClr val="008000"/>
                </a:solidFill>
              </a:rPr>
              <a:t> </a:t>
            </a:r>
            <a:r>
              <a:rPr lang="en-US" dirty="0" err="1" smtClean="0">
                <a:solidFill>
                  <a:srgbClr val="008000"/>
                </a:solidFill>
              </a:rPr>
              <a:t>emac</a:t>
            </a:r>
            <a:r>
              <a:rPr lang="en-US" dirty="0" smtClean="0">
                <a:solidFill>
                  <a:srgbClr val="008000"/>
                </a:solidFill>
              </a:rPr>
              <a:t> </a:t>
            </a:r>
            <a:r>
              <a:rPr lang="en-US" dirty="0" err="1" smtClean="0">
                <a:solidFill>
                  <a:srgbClr val="008000"/>
                </a:solidFill>
              </a:rPr>
              <a:t>ehS</a:t>
            </a:r>
            <a:r>
              <a:rPr lang="en-US" dirty="0" smtClean="0">
                <a:solidFill>
                  <a:srgbClr val="008000"/>
                </a:solidFill>
              </a:rPr>
              <a:t>”</a:t>
            </a:r>
            <a:endParaRPr lang="en-US" dirty="0">
              <a:solidFill>
                <a:srgbClr val="008000"/>
              </a:solidFill>
            </a:endParaRPr>
          </a:p>
        </p:txBody>
      </p:sp>
      <p:sp>
        <p:nvSpPr>
          <p:cNvPr id="5" name="Oval 4"/>
          <p:cNvSpPr/>
          <p:nvPr/>
        </p:nvSpPr>
        <p:spPr bwMode="auto">
          <a:xfrm>
            <a:off x="2817605" y="3942478"/>
            <a:ext cx="555585" cy="555651"/>
          </a:xfrm>
          <a:prstGeom prst="ellipse">
            <a:avLst/>
          </a:prstGeom>
          <a:ln>
            <a:headEnd type="none" w="med" len="med"/>
            <a:tailEnd type="triangl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normalizeH="0" baseline="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Arial" charset="0"/>
                <a:cs typeface="Times New Roman" pitchFamily="18" charset="0"/>
              </a:rPr>
              <a:t>F</a:t>
            </a:r>
          </a:p>
        </p:txBody>
      </p:sp>
      <p:sp>
        <p:nvSpPr>
          <p:cNvPr id="19" name="Oval 18"/>
          <p:cNvSpPr/>
          <p:nvPr/>
        </p:nvSpPr>
        <p:spPr bwMode="auto">
          <a:xfrm>
            <a:off x="4610302" y="3697984"/>
            <a:ext cx="555585" cy="555651"/>
          </a:xfrm>
          <a:prstGeom prst="ellipse">
            <a:avLst/>
          </a:prstGeom>
          <a:ln>
            <a:headEnd type="none" w="med" len="med"/>
            <a:tailEnd type="triangl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normalizeH="0" baseline="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Arial" charset="0"/>
                <a:cs typeface="Times New Roman" pitchFamily="18" charset="0"/>
              </a:rPr>
              <a:t>P</a:t>
            </a:r>
          </a:p>
        </p:txBody>
      </p:sp>
      <p:sp>
        <p:nvSpPr>
          <p:cNvPr id="20" name="Oval 19"/>
          <p:cNvSpPr/>
          <p:nvPr/>
        </p:nvSpPr>
        <p:spPr bwMode="auto">
          <a:xfrm>
            <a:off x="3770593" y="4167898"/>
            <a:ext cx="555585" cy="555651"/>
          </a:xfrm>
          <a:prstGeom prst="ellipse">
            <a:avLst/>
          </a:prstGeom>
          <a:ln>
            <a:headEnd type="none" w="med" len="med"/>
            <a:tailEnd type="triangl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normalizeH="0" baseline="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Arial" charset="0"/>
                <a:cs typeface="Times New Roman" pitchFamily="18" charset="0"/>
              </a:rPr>
              <a:t>A</a:t>
            </a:r>
          </a:p>
        </p:txBody>
      </p:sp>
      <p:cxnSp>
        <p:nvCxnSpPr>
          <p:cNvPr id="7" name="Straight Arrow Connector 6"/>
          <p:cNvCxnSpPr/>
          <p:nvPr/>
        </p:nvCxnSpPr>
        <p:spPr bwMode="auto">
          <a:xfrm flipH="1">
            <a:off x="3412875" y="3651422"/>
            <a:ext cx="1230223" cy="277826"/>
          </a:xfrm>
          <a:prstGeom prst="straightConnector1">
            <a:avLst/>
          </a:prstGeom>
          <a:solidFill>
            <a:schemeClr val="accent1"/>
          </a:solidFill>
          <a:ln w="28575" cap="flat" cmpd="sng" algn="ctr">
            <a:solidFill>
              <a:schemeClr val="tx2">
                <a:lumMod val="85000"/>
                <a:lumOff val="15000"/>
              </a:schemeClr>
            </a:solidFill>
            <a:prstDash val="solid"/>
            <a:round/>
            <a:headEnd type="none" w="med" len="med"/>
            <a:tailEnd type="arrow"/>
          </a:ln>
          <a:effectLst>
            <a:outerShdw blurRad="606425" dist="939800" dir="2700000" algn="tl" rotWithShape="0">
              <a:srgbClr val="000000">
                <a:alpha val="43000"/>
              </a:srgbClr>
            </a:outerShdw>
          </a:effectLst>
        </p:spPr>
      </p:cxnSp>
      <p:cxnSp>
        <p:nvCxnSpPr>
          <p:cNvPr id="23" name="Straight Arrow Connector 22"/>
          <p:cNvCxnSpPr/>
          <p:nvPr/>
        </p:nvCxnSpPr>
        <p:spPr bwMode="auto">
          <a:xfrm flipV="1">
            <a:off x="3397652" y="3849869"/>
            <a:ext cx="1086707" cy="240131"/>
          </a:xfrm>
          <a:prstGeom prst="straightConnector1">
            <a:avLst/>
          </a:prstGeom>
          <a:solidFill>
            <a:schemeClr val="accent1"/>
          </a:solidFill>
          <a:ln w="28575" cap="flat" cmpd="sng" algn="ctr">
            <a:solidFill>
              <a:schemeClr val="tx2">
                <a:lumMod val="85000"/>
                <a:lumOff val="15000"/>
              </a:schemeClr>
            </a:solidFill>
            <a:prstDash val="solid"/>
            <a:round/>
            <a:headEnd type="none" w="med" len="med"/>
            <a:tailEnd type="arrow"/>
          </a:ln>
          <a:effectLst>
            <a:outerShdw blurRad="606425" dist="939800" dir="2700000" algn="tl" rotWithShape="0">
              <a:srgbClr val="000000">
                <a:alpha val="43000"/>
              </a:srgbClr>
            </a:outerShdw>
          </a:effectLst>
        </p:spPr>
      </p:cxnSp>
      <p:cxnSp>
        <p:nvCxnSpPr>
          <p:cNvPr id="29" name="Straight Arrow Connector 28"/>
          <p:cNvCxnSpPr/>
          <p:nvPr/>
        </p:nvCxnSpPr>
        <p:spPr bwMode="auto">
          <a:xfrm flipH="1" flipV="1">
            <a:off x="3208115" y="4531461"/>
            <a:ext cx="548692" cy="72508"/>
          </a:xfrm>
          <a:prstGeom prst="straightConnector1">
            <a:avLst/>
          </a:prstGeom>
          <a:solidFill>
            <a:schemeClr val="accent1"/>
          </a:solidFill>
          <a:ln w="28575" cap="flat" cmpd="sng" algn="ctr">
            <a:solidFill>
              <a:schemeClr val="tx2">
                <a:lumMod val="85000"/>
                <a:lumOff val="15000"/>
              </a:schemeClr>
            </a:solidFill>
            <a:prstDash val="solid"/>
            <a:round/>
            <a:headEnd type="none" w="med" len="med"/>
            <a:tailEnd type="arrow"/>
          </a:ln>
          <a:effectLst>
            <a:outerShdw blurRad="606425" dist="939800" dir="2700000" algn="tl" rotWithShape="0">
              <a:srgbClr val="000000">
                <a:alpha val="43000"/>
              </a:srgbClr>
            </a:outerShdw>
          </a:effectLst>
        </p:spPr>
      </p:cxnSp>
      <p:cxnSp>
        <p:nvCxnSpPr>
          <p:cNvPr id="30" name="Straight Arrow Connector 29"/>
          <p:cNvCxnSpPr/>
          <p:nvPr/>
        </p:nvCxnSpPr>
        <p:spPr bwMode="auto">
          <a:xfrm>
            <a:off x="3087064" y="4612836"/>
            <a:ext cx="563917" cy="70512"/>
          </a:xfrm>
          <a:prstGeom prst="straightConnector1">
            <a:avLst/>
          </a:prstGeom>
          <a:solidFill>
            <a:schemeClr val="accent1"/>
          </a:solidFill>
          <a:ln w="28575" cap="flat" cmpd="sng" algn="ctr">
            <a:solidFill>
              <a:schemeClr val="tx2">
                <a:lumMod val="85000"/>
                <a:lumOff val="15000"/>
              </a:schemeClr>
            </a:solidFill>
            <a:prstDash val="solid"/>
            <a:round/>
            <a:headEnd type="none" w="med" len="med"/>
            <a:tailEnd type="arrow"/>
          </a:ln>
          <a:effectLst>
            <a:outerShdw blurRad="606425" dist="939800" dir="2700000" algn="tl" rotWithShape="0">
              <a:srgbClr val="000000">
                <a:alpha val="43000"/>
              </a:srgbClr>
            </a:outerShdw>
          </a:effectLst>
        </p:spPr>
      </p:cxnSp>
      <p:cxnSp>
        <p:nvCxnSpPr>
          <p:cNvPr id="35" name="Straight Arrow Connector 34"/>
          <p:cNvCxnSpPr/>
          <p:nvPr/>
        </p:nvCxnSpPr>
        <p:spPr bwMode="auto">
          <a:xfrm flipH="1">
            <a:off x="4206566" y="3916015"/>
            <a:ext cx="423305" cy="291060"/>
          </a:xfrm>
          <a:prstGeom prst="straightConnector1">
            <a:avLst/>
          </a:prstGeom>
          <a:solidFill>
            <a:schemeClr val="accent1"/>
          </a:solidFill>
          <a:ln w="28575" cap="flat" cmpd="sng" algn="ctr">
            <a:solidFill>
              <a:schemeClr val="tx2">
                <a:lumMod val="85000"/>
                <a:lumOff val="15000"/>
              </a:schemeClr>
            </a:solidFill>
            <a:prstDash val="solid"/>
            <a:round/>
            <a:headEnd type="none" w="med" len="med"/>
            <a:tailEnd type="arrow"/>
          </a:ln>
          <a:effectLst>
            <a:outerShdw blurRad="606425" dist="939800" dir="2700000" algn="tl" rotWithShape="0">
              <a:srgbClr val="000000">
                <a:alpha val="43000"/>
              </a:srgbClr>
            </a:outerShdw>
          </a:effectLst>
        </p:spPr>
      </p:cxnSp>
      <p:cxnSp>
        <p:nvCxnSpPr>
          <p:cNvPr id="37" name="Straight Arrow Connector 36"/>
          <p:cNvCxnSpPr/>
          <p:nvPr/>
        </p:nvCxnSpPr>
        <p:spPr bwMode="auto">
          <a:xfrm flipV="1">
            <a:off x="4338848" y="4101233"/>
            <a:ext cx="449759" cy="343978"/>
          </a:xfrm>
          <a:prstGeom prst="straightConnector1">
            <a:avLst/>
          </a:prstGeom>
          <a:solidFill>
            <a:schemeClr val="accent1"/>
          </a:solidFill>
          <a:ln w="28575" cap="flat" cmpd="sng" algn="ctr">
            <a:solidFill>
              <a:schemeClr val="tx2">
                <a:lumMod val="85000"/>
                <a:lumOff val="15000"/>
              </a:schemeClr>
            </a:solidFill>
            <a:prstDash val="solid"/>
            <a:round/>
            <a:headEnd type="none" w="med" len="med"/>
            <a:tailEnd type="arrow"/>
          </a:ln>
          <a:effectLst>
            <a:outerShdw blurRad="606425" dist="939800" dir="2700000" algn="tl" rotWithShape="0">
              <a:srgbClr val="000000">
                <a:alpha val="43000"/>
              </a:srgbClr>
            </a:outerShdw>
          </a:effectLst>
        </p:spPr>
      </p:cxnSp>
      <p:sp>
        <p:nvSpPr>
          <p:cNvPr id="26" name="TextBox 25"/>
          <p:cNvSpPr txBox="1"/>
          <p:nvPr/>
        </p:nvSpPr>
        <p:spPr>
          <a:xfrm>
            <a:off x="1706439" y="6389998"/>
            <a:ext cx="6035371" cy="369332"/>
          </a:xfrm>
          <a:prstGeom prst="rect">
            <a:avLst/>
          </a:prstGeom>
          <a:noFill/>
        </p:spPr>
        <p:txBody>
          <a:bodyPr wrap="square" rtlCol="0">
            <a:spAutoFit/>
          </a:bodyPr>
          <a:lstStyle/>
          <a:p>
            <a:r>
              <a:rPr lang="en-US" dirty="0" smtClean="0">
                <a:solidFill>
                  <a:srgbClr val="000090"/>
                </a:solidFill>
              </a:rPr>
              <a:t>Where does the auditory</a:t>
            </a:r>
            <a:r>
              <a:rPr lang="en-US" dirty="0">
                <a:solidFill>
                  <a:srgbClr val="000090"/>
                </a:solidFill>
              </a:rPr>
              <a:t> </a:t>
            </a:r>
            <a:r>
              <a:rPr lang="en-US" dirty="0" smtClean="0">
                <a:solidFill>
                  <a:srgbClr val="000090"/>
                </a:solidFill>
              </a:rPr>
              <a:t>driving input enter?</a:t>
            </a:r>
            <a:endParaRPr lang="en-US" dirty="0">
              <a:solidFill>
                <a:srgbClr val="000090"/>
              </a:solidFill>
            </a:endParaRPr>
          </a:p>
        </p:txBody>
      </p:sp>
      <p:sp>
        <p:nvSpPr>
          <p:cNvPr id="2" name="TextBox 1"/>
          <p:cNvSpPr txBox="1"/>
          <p:nvPr/>
        </p:nvSpPr>
        <p:spPr>
          <a:xfrm>
            <a:off x="410070" y="4035088"/>
            <a:ext cx="2123097" cy="830997"/>
          </a:xfrm>
          <a:prstGeom prst="rect">
            <a:avLst/>
          </a:prstGeom>
          <a:noFill/>
        </p:spPr>
        <p:txBody>
          <a:bodyPr wrap="none" rtlCol="0">
            <a:spAutoFit/>
          </a:bodyPr>
          <a:lstStyle/>
          <a:p>
            <a:r>
              <a:rPr lang="en-US" sz="1600" b="0" dirty="0" smtClean="0"/>
              <a:t>Pars </a:t>
            </a:r>
            <a:r>
              <a:rPr lang="en-US" sz="1600" b="0" dirty="0" err="1" smtClean="0"/>
              <a:t>Orbitalis</a:t>
            </a:r>
            <a:r>
              <a:rPr lang="en-US" sz="1600" b="0" dirty="0" smtClean="0"/>
              <a:t> of </a:t>
            </a:r>
          </a:p>
          <a:p>
            <a:r>
              <a:rPr lang="en-US" sz="1600" b="0" dirty="0" smtClean="0"/>
              <a:t>Inferior Frontal </a:t>
            </a:r>
            <a:r>
              <a:rPr lang="en-US" sz="1600" b="0" dirty="0" err="1" smtClean="0"/>
              <a:t>Gyrus</a:t>
            </a:r>
            <a:endParaRPr lang="en-US" sz="1600" b="0" dirty="0" smtClean="0"/>
          </a:p>
          <a:p>
            <a:r>
              <a:rPr lang="en-US" sz="1600" b="0" dirty="0" smtClean="0"/>
              <a:t>(F)</a:t>
            </a:r>
            <a:endParaRPr lang="en-US" sz="1600" b="0" dirty="0"/>
          </a:p>
        </p:txBody>
      </p:sp>
      <p:sp>
        <p:nvSpPr>
          <p:cNvPr id="22" name="TextBox 21"/>
          <p:cNvSpPr txBox="1"/>
          <p:nvPr/>
        </p:nvSpPr>
        <p:spPr>
          <a:xfrm>
            <a:off x="2242453" y="5232644"/>
            <a:ext cx="2400644" cy="584776"/>
          </a:xfrm>
          <a:prstGeom prst="rect">
            <a:avLst/>
          </a:prstGeom>
          <a:noFill/>
        </p:spPr>
        <p:txBody>
          <a:bodyPr wrap="square" rtlCol="0">
            <a:spAutoFit/>
          </a:bodyPr>
          <a:lstStyle/>
          <a:p>
            <a:r>
              <a:rPr lang="en-US" sz="1600" b="0" dirty="0" smtClean="0"/>
              <a:t>Anterior Superior Temporal Sulcus (A)</a:t>
            </a:r>
            <a:endParaRPr lang="en-US" sz="1600" b="0" dirty="0"/>
          </a:p>
        </p:txBody>
      </p:sp>
      <p:sp>
        <p:nvSpPr>
          <p:cNvPr id="24" name="TextBox 23"/>
          <p:cNvSpPr txBox="1"/>
          <p:nvPr/>
        </p:nvSpPr>
        <p:spPr>
          <a:xfrm>
            <a:off x="6204577" y="3096288"/>
            <a:ext cx="2400644" cy="584776"/>
          </a:xfrm>
          <a:prstGeom prst="rect">
            <a:avLst/>
          </a:prstGeom>
          <a:noFill/>
        </p:spPr>
        <p:txBody>
          <a:bodyPr wrap="square" rtlCol="0">
            <a:spAutoFit/>
          </a:bodyPr>
          <a:lstStyle/>
          <a:p>
            <a:r>
              <a:rPr lang="en-US" sz="1600" b="0" dirty="0" smtClean="0"/>
              <a:t>Posterior Superior Temporal Sulcus (P)</a:t>
            </a:r>
            <a:endParaRPr lang="en-US" sz="1600" b="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title"/>
          </p:nvPr>
        </p:nvSpPr>
        <p:spPr/>
        <p:txBody>
          <a:bodyPr/>
          <a:lstStyle/>
          <a:p>
            <a:r>
              <a:rPr lang="en-GB" smtClean="0"/>
              <a:t>Families of Models</a:t>
            </a:r>
            <a:endParaRPr lang="en-US" smtClean="0"/>
          </a:p>
        </p:txBody>
      </p:sp>
      <p:sp>
        <p:nvSpPr>
          <p:cNvPr id="10246" name="Line 15"/>
          <p:cNvSpPr>
            <a:spLocks noChangeShapeType="1"/>
          </p:cNvSpPr>
          <p:nvPr/>
        </p:nvSpPr>
        <p:spPr bwMode="auto">
          <a:xfrm flipV="1">
            <a:off x="4248239" y="1179576"/>
            <a:ext cx="530352" cy="4882896"/>
          </a:xfrm>
          <a:prstGeom prst="line">
            <a:avLst/>
          </a:prstGeom>
          <a:noFill/>
          <a:ln w="25400">
            <a:solidFill>
              <a:srgbClr val="FF0000"/>
            </a:solidFill>
            <a:round/>
            <a:headEnd/>
            <a:tailEnd/>
          </a:ln>
        </p:spPr>
        <p:txBody>
          <a:bodyPr/>
          <a:lstStyle/>
          <a:p>
            <a:endParaRPr lang="en-GB"/>
          </a:p>
        </p:txBody>
      </p:sp>
      <p:sp>
        <p:nvSpPr>
          <p:cNvPr id="10247" name="Text Box 16"/>
          <p:cNvSpPr txBox="1">
            <a:spLocks noChangeArrowheads="1"/>
          </p:cNvSpPr>
          <p:nvPr/>
        </p:nvSpPr>
        <p:spPr bwMode="auto">
          <a:xfrm>
            <a:off x="4484133" y="5864783"/>
            <a:ext cx="1120820" cy="369332"/>
          </a:xfrm>
          <a:prstGeom prst="rect">
            <a:avLst/>
          </a:prstGeom>
          <a:noFill/>
          <a:ln w="9525">
            <a:noFill/>
            <a:miter lim="800000"/>
            <a:headEnd/>
            <a:tailEnd/>
          </a:ln>
        </p:spPr>
        <p:txBody>
          <a:bodyPr wrap="none">
            <a:spAutoFit/>
          </a:bodyPr>
          <a:lstStyle/>
          <a:p>
            <a:r>
              <a:rPr lang="en-GB" dirty="0">
                <a:solidFill>
                  <a:srgbClr val="FF0000"/>
                </a:solidFill>
              </a:rPr>
              <a:t>Partition</a:t>
            </a:r>
            <a:endParaRPr lang="en-US" dirty="0">
              <a:solidFill>
                <a:srgbClr val="FF0000"/>
              </a:solidFill>
            </a:endParaRPr>
          </a:p>
        </p:txBody>
      </p:sp>
      <p:grpSp>
        <p:nvGrpSpPr>
          <p:cNvPr id="7" name="Group 6"/>
          <p:cNvGrpSpPr/>
          <p:nvPr/>
        </p:nvGrpSpPr>
        <p:grpSpPr>
          <a:xfrm>
            <a:off x="119608" y="1396002"/>
            <a:ext cx="4503928" cy="3334933"/>
            <a:chOff x="119608" y="1396002"/>
            <a:chExt cx="4503928" cy="3334933"/>
          </a:xfrm>
        </p:grpSpPr>
        <p:grpSp>
          <p:nvGrpSpPr>
            <p:cNvPr id="4" name="Group 3"/>
            <p:cNvGrpSpPr/>
            <p:nvPr/>
          </p:nvGrpSpPr>
          <p:grpSpPr>
            <a:xfrm>
              <a:off x="211652" y="1508198"/>
              <a:ext cx="1838721" cy="1349950"/>
              <a:chOff x="211652" y="1475380"/>
              <a:chExt cx="2480564" cy="1382768"/>
            </a:xfrm>
          </p:grpSpPr>
          <p:sp>
            <p:nvSpPr>
              <p:cNvPr id="17" name="Oval 16"/>
              <p:cNvSpPr/>
              <p:nvPr/>
            </p:nvSpPr>
            <p:spPr bwMode="auto">
              <a:xfrm>
                <a:off x="211652" y="2156457"/>
                <a:ext cx="555585" cy="555651"/>
              </a:xfrm>
              <a:prstGeom prst="ellipse">
                <a:avLst/>
              </a:prstGeom>
              <a:ln>
                <a:headEnd type="none" w="med" len="med"/>
                <a:tailEnd type="triangl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normalizeH="0" baseline="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Arial" charset="0"/>
                    <a:cs typeface="Times New Roman" pitchFamily="18" charset="0"/>
                  </a:rPr>
                  <a:t>F</a:t>
                </a:r>
              </a:p>
            </p:txBody>
          </p:sp>
          <p:sp>
            <p:nvSpPr>
              <p:cNvPr id="18" name="Oval 17"/>
              <p:cNvSpPr/>
              <p:nvPr/>
            </p:nvSpPr>
            <p:spPr bwMode="auto">
              <a:xfrm>
                <a:off x="2136631" y="1475380"/>
                <a:ext cx="555585" cy="555651"/>
              </a:xfrm>
              <a:prstGeom prst="ellipse">
                <a:avLst/>
              </a:prstGeom>
              <a:ln>
                <a:headEnd type="none" w="med" len="med"/>
                <a:tailEnd type="triangl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normalizeH="0" baseline="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Arial" charset="0"/>
                    <a:cs typeface="Times New Roman" pitchFamily="18" charset="0"/>
                  </a:rPr>
                  <a:t>P</a:t>
                </a:r>
              </a:p>
            </p:txBody>
          </p:sp>
          <p:sp>
            <p:nvSpPr>
              <p:cNvPr id="19" name="Oval 18"/>
              <p:cNvSpPr/>
              <p:nvPr/>
            </p:nvSpPr>
            <p:spPr bwMode="auto">
              <a:xfrm>
                <a:off x="1654076" y="2302497"/>
                <a:ext cx="555585" cy="555651"/>
              </a:xfrm>
              <a:prstGeom prst="ellipse">
                <a:avLst/>
              </a:prstGeom>
              <a:ln>
                <a:headEnd type="none" w="med" len="med"/>
                <a:tailEnd type="triangl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normalizeH="0" baseline="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Arial" charset="0"/>
                    <a:cs typeface="Times New Roman" pitchFamily="18" charset="0"/>
                  </a:rPr>
                  <a:t>A</a:t>
                </a:r>
              </a:p>
            </p:txBody>
          </p:sp>
          <p:cxnSp>
            <p:nvCxnSpPr>
              <p:cNvPr id="20" name="Straight Arrow Connector 19"/>
              <p:cNvCxnSpPr/>
              <p:nvPr/>
            </p:nvCxnSpPr>
            <p:spPr bwMode="auto">
              <a:xfrm flipH="1">
                <a:off x="859835" y="1852171"/>
                <a:ext cx="1230223" cy="277826"/>
              </a:xfrm>
              <a:prstGeom prst="straightConnector1">
                <a:avLst/>
              </a:prstGeom>
              <a:solidFill>
                <a:schemeClr val="accent1"/>
              </a:solidFill>
              <a:ln w="28575" cap="flat" cmpd="sng" algn="ctr">
                <a:solidFill>
                  <a:schemeClr val="tx2">
                    <a:lumMod val="85000"/>
                    <a:lumOff val="15000"/>
                  </a:schemeClr>
                </a:solidFill>
                <a:prstDash val="solid"/>
                <a:round/>
                <a:headEnd type="none" w="med" len="med"/>
                <a:tailEnd type="arrow"/>
              </a:ln>
              <a:effectLst>
                <a:outerShdw blurRad="606425" dist="939800" dir="2700000" algn="tl" rotWithShape="0">
                  <a:srgbClr val="000000">
                    <a:alpha val="43000"/>
                  </a:srgbClr>
                </a:outerShdw>
              </a:effectLst>
            </p:spPr>
          </p:cxnSp>
          <p:cxnSp>
            <p:nvCxnSpPr>
              <p:cNvPr id="21" name="Straight Arrow Connector 20"/>
              <p:cNvCxnSpPr/>
              <p:nvPr/>
            </p:nvCxnSpPr>
            <p:spPr bwMode="auto">
              <a:xfrm flipV="1">
                <a:off x="791699" y="2063848"/>
                <a:ext cx="1086707" cy="240131"/>
              </a:xfrm>
              <a:prstGeom prst="straightConnector1">
                <a:avLst/>
              </a:prstGeom>
              <a:solidFill>
                <a:schemeClr val="accent1"/>
              </a:solidFill>
              <a:ln w="28575" cap="flat" cmpd="sng" algn="ctr">
                <a:solidFill>
                  <a:schemeClr val="tx2">
                    <a:lumMod val="85000"/>
                    <a:lumOff val="15000"/>
                  </a:schemeClr>
                </a:solidFill>
                <a:prstDash val="solid"/>
                <a:round/>
                <a:headEnd type="none" w="med" len="med"/>
                <a:tailEnd type="arrow"/>
              </a:ln>
              <a:effectLst>
                <a:outerShdw blurRad="606425" dist="939800" dir="2700000" algn="tl" rotWithShape="0">
                  <a:srgbClr val="000000">
                    <a:alpha val="43000"/>
                  </a:srgbClr>
                </a:outerShdw>
              </a:effectLst>
            </p:spPr>
          </p:cxnSp>
          <p:cxnSp>
            <p:nvCxnSpPr>
              <p:cNvPr id="22" name="Straight Arrow Connector 21"/>
              <p:cNvCxnSpPr/>
              <p:nvPr/>
            </p:nvCxnSpPr>
            <p:spPr bwMode="auto">
              <a:xfrm flipH="1">
                <a:off x="602161" y="2619501"/>
                <a:ext cx="1038137" cy="125939"/>
              </a:xfrm>
              <a:prstGeom prst="straightConnector1">
                <a:avLst/>
              </a:prstGeom>
              <a:solidFill>
                <a:schemeClr val="accent1"/>
              </a:solidFill>
              <a:ln w="28575" cap="flat" cmpd="sng" algn="ctr">
                <a:solidFill>
                  <a:schemeClr val="tx2">
                    <a:lumMod val="85000"/>
                    <a:lumOff val="15000"/>
                  </a:schemeClr>
                </a:solidFill>
                <a:prstDash val="solid"/>
                <a:round/>
                <a:headEnd type="none" w="med" len="med"/>
                <a:tailEnd type="arrow"/>
              </a:ln>
              <a:effectLst>
                <a:outerShdw blurRad="606425" dist="939800" dir="2700000" algn="tl" rotWithShape="0">
                  <a:srgbClr val="000000">
                    <a:alpha val="43000"/>
                  </a:srgbClr>
                </a:outerShdw>
              </a:effectLst>
            </p:spPr>
          </p:cxnSp>
          <p:cxnSp>
            <p:nvCxnSpPr>
              <p:cNvPr id="24" name="Straight Arrow Connector 23"/>
              <p:cNvCxnSpPr/>
              <p:nvPr/>
            </p:nvCxnSpPr>
            <p:spPr bwMode="auto">
              <a:xfrm flipH="1">
                <a:off x="1971556" y="1971237"/>
                <a:ext cx="237555" cy="463557"/>
              </a:xfrm>
              <a:prstGeom prst="straightConnector1">
                <a:avLst/>
              </a:prstGeom>
              <a:solidFill>
                <a:schemeClr val="accent1"/>
              </a:solidFill>
              <a:ln w="28575" cap="flat" cmpd="sng" algn="ctr">
                <a:solidFill>
                  <a:schemeClr val="tx2">
                    <a:lumMod val="85000"/>
                    <a:lumOff val="15000"/>
                  </a:schemeClr>
                </a:solidFill>
                <a:prstDash val="solid"/>
                <a:round/>
                <a:headEnd type="none" w="med" len="med"/>
                <a:tailEnd type="arrow"/>
              </a:ln>
              <a:effectLst>
                <a:outerShdw blurRad="606425" dist="939800" dir="2700000" algn="tl" rotWithShape="0">
                  <a:srgbClr val="000000">
                    <a:alpha val="43000"/>
                  </a:srgbClr>
                </a:outerShdw>
              </a:effectLst>
            </p:spPr>
          </p:cxnSp>
          <p:cxnSp>
            <p:nvCxnSpPr>
              <p:cNvPr id="25" name="Straight Arrow Connector 24"/>
              <p:cNvCxnSpPr/>
              <p:nvPr/>
            </p:nvCxnSpPr>
            <p:spPr bwMode="auto">
              <a:xfrm flipV="1">
                <a:off x="2116513" y="1971237"/>
                <a:ext cx="304249" cy="489504"/>
              </a:xfrm>
              <a:prstGeom prst="straightConnector1">
                <a:avLst/>
              </a:prstGeom>
              <a:solidFill>
                <a:schemeClr val="accent1"/>
              </a:solidFill>
              <a:ln w="28575" cap="flat" cmpd="sng" algn="ctr">
                <a:solidFill>
                  <a:schemeClr val="tx2">
                    <a:lumMod val="85000"/>
                    <a:lumOff val="15000"/>
                  </a:schemeClr>
                </a:solidFill>
                <a:prstDash val="solid"/>
                <a:round/>
                <a:headEnd type="none" w="med" len="med"/>
                <a:tailEnd type="arrow"/>
              </a:ln>
              <a:effectLst>
                <a:outerShdw blurRad="606425" dist="939800" dir="2700000" algn="tl" rotWithShape="0">
                  <a:srgbClr val="000000">
                    <a:alpha val="43000"/>
                  </a:srgbClr>
                </a:outerShdw>
              </a:effectLst>
            </p:spPr>
          </p:cxnSp>
        </p:grpSp>
        <p:grpSp>
          <p:nvGrpSpPr>
            <p:cNvPr id="8" name="Group 7"/>
            <p:cNvGrpSpPr/>
            <p:nvPr/>
          </p:nvGrpSpPr>
          <p:grpSpPr>
            <a:xfrm>
              <a:off x="2414426" y="1547886"/>
              <a:ext cx="1937655" cy="1092225"/>
              <a:chOff x="1594277" y="2223120"/>
              <a:chExt cx="2480564" cy="1382768"/>
            </a:xfrm>
          </p:grpSpPr>
          <p:sp>
            <p:nvSpPr>
              <p:cNvPr id="26" name="Oval 25"/>
              <p:cNvSpPr/>
              <p:nvPr/>
            </p:nvSpPr>
            <p:spPr bwMode="auto">
              <a:xfrm>
                <a:off x="1594277" y="2904197"/>
                <a:ext cx="555585" cy="555651"/>
              </a:xfrm>
              <a:prstGeom prst="ellipse">
                <a:avLst/>
              </a:prstGeom>
              <a:ln>
                <a:headEnd type="none" w="med" len="med"/>
                <a:tailEnd type="triangl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normalizeH="0" baseline="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Arial" charset="0"/>
                    <a:cs typeface="Times New Roman" pitchFamily="18" charset="0"/>
                  </a:rPr>
                  <a:t>F</a:t>
                </a:r>
              </a:p>
            </p:txBody>
          </p:sp>
          <p:sp>
            <p:nvSpPr>
              <p:cNvPr id="27" name="Oval 26"/>
              <p:cNvSpPr/>
              <p:nvPr/>
            </p:nvSpPr>
            <p:spPr bwMode="auto">
              <a:xfrm>
                <a:off x="3519256" y="2223120"/>
                <a:ext cx="555585" cy="555651"/>
              </a:xfrm>
              <a:prstGeom prst="ellipse">
                <a:avLst/>
              </a:prstGeom>
              <a:ln>
                <a:headEnd type="none" w="med" len="med"/>
                <a:tailEnd type="triangl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normalizeH="0" baseline="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Arial" charset="0"/>
                    <a:cs typeface="Times New Roman" pitchFamily="18" charset="0"/>
                  </a:rPr>
                  <a:t>P</a:t>
                </a:r>
              </a:p>
            </p:txBody>
          </p:sp>
          <p:sp>
            <p:nvSpPr>
              <p:cNvPr id="28" name="Oval 27"/>
              <p:cNvSpPr/>
              <p:nvPr/>
            </p:nvSpPr>
            <p:spPr bwMode="auto">
              <a:xfrm>
                <a:off x="3036701" y="3050237"/>
                <a:ext cx="555585" cy="555651"/>
              </a:xfrm>
              <a:prstGeom prst="ellipse">
                <a:avLst/>
              </a:prstGeom>
              <a:ln>
                <a:headEnd type="none" w="med" len="med"/>
                <a:tailEnd type="triangl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normalizeH="0" baseline="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Arial" charset="0"/>
                    <a:cs typeface="Times New Roman" pitchFamily="18" charset="0"/>
                  </a:rPr>
                  <a:t>A</a:t>
                </a:r>
              </a:p>
            </p:txBody>
          </p:sp>
          <p:cxnSp>
            <p:nvCxnSpPr>
              <p:cNvPr id="29" name="Straight Arrow Connector 28"/>
              <p:cNvCxnSpPr/>
              <p:nvPr/>
            </p:nvCxnSpPr>
            <p:spPr bwMode="auto">
              <a:xfrm flipH="1">
                <a:off x="2242460" y="2599911"/>
                <a:ext cx="1230223" cy="277826"/>
              </a:xfrm>
              <a:prstGeom prst="straightConnector1">
                <a:avLst/>
              </a:prstGeom>
              <a:solidFill>
                <a:schemeClr val="accent1"/>
              </a:solidFill>
              <a:ln w="28575" cap="flat" cmpd="sng" algn="ctr">
                <a:solidFill>
                  <a:schemeClr val="tx2">
                    <a:lumMod val="85000"/>
                    <a:lumOff val="15000"/>
                  </a:schemeClr>
                </a:solidFill>
                <a:prstDash val="solid"/>
                <a:round/>
                <a:headEnd type="none" w="med" len="med"/>
                <a:tailEnd type="arrow"/>
              </a:ln>
              <a:effectLst>
                <a:outerShdw blurRad="606425" dist="939800" dir="2700000" algn="tl" rotWithShape="0">
                  <a:srgbClr val="000000">
                    <a:alpha val="43000"/>
                  </a:srgbClr>
                </a:outerShdw>
              </a:effectLst>
            </p:spPr>
          </p:cxnSp>
          <p:cxnSp>
            <p:nvCxnSpPr>
              <p:cNvPr id="30" name="Straight Arrow Connector 29"/>
              <p:cNvCxnSpPr/>
              <p:nvPr/>
            </p:nvCxnSpPr>
            <p:spPr bwMode="auto">
              <a:xfrm flipV="1">
                <a:off x="2174324" y="2811588"/>
                <a:ext cx="1086707" cy="240131"/>
              </a:xfrm>
              <a:prstGeom prst="straightConnector1">
                <a:avLst/>
              </a:prstGeom>
              <a:solidFill>
                <a:schemeClr val="accent1"/>
              </a:solidFill>
              <a:ln w="28575" cap="flat" cmpd="sng" algn="ctr">
                <a:solidFill>
                  <a:schemeClr val="tx2">
                    <a:lumMod val="85000"/>
                    <a:lumOff val="15000"/>
                  </a:schemeClr>
                </a:solidFill>
                <a:prstDash val="solid"/>
                <a:round/>
                <a:headEnd type="none" w="med" len="med"/>
                <a:tailEnd type="arrow"/>
              </a:ln>
              <a:effectLst>
                <a:outerShdw blurRad="606425" dist="939800" dir="2700000" algn="tl" rotWithShape="0">
                  <a:srgbClr val="000000">
                    <a:alpha val="43000"/>
                  </a:srgbClr>
                </a:outerShdw>
              </a:effectLst>
            </p:spPr>
          </p:cxnSp>
          <p:cxnSp>
            <p:nvCxnSpPr>
              <p:cNvPr id="31" name="Straight Arrow Connector 30"/>
              <p:cNvCxnSpPr/>
              <p:nvPr/>
            </p:nvCxnSpPr>
            <p:spPr bwMode="auto">
              <a:xfrm flipH="1">
                <a:off x="2055597" y="3367241"/>
                <a:ext cx="967327" cy="164664"/>
              </a:xfrm>
              <a:prstGeom prst="straightConnector1">
                <a:avLst/>
              </a:prstGeom>
              <a:solidFill>
                <a:schemeClr val="accent1"/>
              </a:solidFill>
              <a:ln w="28575" cap="flat" cmpd="sng" algn="ctr">
                <a:solidFill>
                  <a:schemeClr val="tx2">
                    <a:lumMod val="85000"/>
                    <a:lumOff val="15000"/>
                  </a:schemeClr>
                </a:solidFill>
                <a:prstDash val="solid"/>
                <a:round/>
                <a:headEnd type="none" w="med" len="med"/>
                <a:tailEnd type="arrow"/>
              </a:ln>
              <a:effectLst>
                <a:outerShdw blurRad="606425" dist="939800" dir="2700000" algn="tl" rotWithShape="0">
                  <a:srgbClr val="000000">
                    <a:alpha val="43000"/>
                  </a:srgbClr>
                </a:outerShdw>
              </a:effectLst>
            </p:spPr>
          </p:cxnSp>
          <p:cxnSp>
            <p:nvCxnSpPr>
              <p:cNvPr id="32" name="Straight Arrow Connector 31"/>
              <p:cNvCxnSpPr/>
              <p:nvPr/>
            </p:nvCxnSpPr>
            <p:spPr bwMode="auto">
              <a:xfrm flipH="1">
                <a:off x="3354181" y="2718977"/>
                <a:ext cx="237555" cy="463557"/>
              </a:xfrm>
              <a:prstGeom prst="straightConnector1">
                <a:avLst/>
              </a:prstGeom>
              <a:solidFill>
                <a:schemeClr val="accent1"/>
              </a:solidFill>
              <a:ln w="28575" cap="flat" cmpd="sng" algn="ctr">
                <a:solidFill>
                  <a:schemeClr val="tx2">
                    <a:lumMod val="85000"/>
                    <a:lumOff val="15000"/>
                  </a:schemeClr>
                </a:solidFill>
                <a:prstDash val="solid"/>
                <a:round/>
                <a:headEnd type="none" w="med" len="med"/>
                <a:tailEnd type="arrow"/>
              </a:ln>
              <a:effectLst>
                <a:outerShdw blurRad="606425" dist="939800" dir="2700000" algn="tl" rotWithShape="0">
                  <a:srgbClr val="000000">
                    <a:alpha val="43000"/>
                  </a:srgbClr>
                </a:outerShdw>
              </a:effectLst>
            </p:spPr>
          </p:cxnSp>
          <p:cxnSp>
            <p:nvCxnSpPr>
              <p:cNvPr id="33" name="Straight Arrow Connector 32"/>
              <p:cNvCxnSpPr/>
              <p:nvPr/>
            </p:nvCxnSpPr>
            <p:spPr bwMode="auto">
              <a:xfrm flipV="1">
                <a:off x="3499138" y="2718977"/>
                <a:ext cx="304249" cy="489504"/>
              </a:xfrm>
              <a:prstGeom prst="straightConnector1">
                <a:avLst/>
              </a:prstGeom>
              <a:solidFill>
                <a:schemeClr val="accent1"/>
              </a:solidFill>
              <a:ln w="28575" cap="flat" cmpd="sng" algn="ctr">
                <a:solidFill>
                  <a:schemeClr val="tx2">
                    <a:lumMod val="85000"/>
                    <a:lumOff val="15000"/>
                  </a:schemeClr>
                </a:solidFill>
                <a:prstDash val="solid"/>
                <a:round/>
                <a:headEnd type="none" w="med" len="med"/>
                <a:tailEnd type="arrow"/>
              </a:ln>
              <a:effectLst>
                <a:outerShdw blurRad="606425" dist="939800" dir="2700000" algn="tl" rotWithShape="0">
                  <a:srgbClr val="000000">
                    <a:alpha val="43000"/>
                  </a:srgbClr>
                </a:outerShdw>
              </a:effectLst>
            </p:spPr>
          </p:cxnSp>
          <p:cxnSp>
            <p:nvCxnSpPr>
              <p:cNvPr id="35" name="Straight Arrow Connector 34"/>
              <p:cNvCxnSpPr>
                <a:endCxn id="28" idx="1"/>
              </p:cNvCxnSpPr>
              <p:nvPr/>
            </p:nvCxnSpPr>
            <p:spPr bwMode="auto">
              <a:xfrm flipV="1">
                <a:off x="2116515" y="3131610"/>
                <a:ext cx="1001550" cy="202301"/>
              </a:xfrm>
              <a:prstGeom prst="straightConnector1">
                <a:avLst/>
              </a:prstGeom>
              <a:solidFill>
                <a:schemeClr val="accent1"/>
              </a:solidFill>
              <a:ln w="28575" cap="flat" cmpd="sng" algn="ctr">
                <a:solidFill>
                  <a:schemeClr val="tx2">
                    <a:lumMod val="85000"/>
                    <a:lumOff val="15000"/>
                  </a:schemeClr>
                </a:solidFill>
                <a:prstDash val="solid"/>
                <a:round/>
                <a:headEnd type="none" w="med" len="med"/>
                <a:tailEnd type="arrow"/>
              </a:ln>
              <a:effectLst>
                <a:outerShdw blurRad="606425" dist="939800" dir="2700000" algn="tl" rotWithShape="0">
                  <a:srgbClr val="000000">
                    <a:alpha val="43000"/>
                  </a:srgbClr>
                </a:outerShdw>
              </a:effectLst>
            </p:spPr>
          </p:cxnSp>
        </p:grpSp>
        <p:grpSp>
          <p:nvGrpSpPr>
            <p:cNvPr id="12" name="Group 11"/>
            <p:cNvGrpSpPr/>
            <p:nvPr/>
          </p:nvGrpSpPr>
          <p:grpSpPr>
            <a:xfrm>
              <a:off x="119608" y="3532358"/>
              <a:ext cx="1745569" cy="1072638"/>
              <a:chOff x="794247" y="3883718"/>
              <a:chExt cx="2335053" cy="1382768"/>
            </a:xfrm>
          </p:grpSpPr>
          <p:sp>
            <p:nvSpPr>
              <p:cNvPr id="39" name="Oval 38"/>
              <p:cNvSpPr/>
              <p:nvPr/>
            </p:nvSpPr>
            <p:spPr bwMode="auto">
              <a:xfrm>
                <a:off x="794247" y="4432497"/>
                <a:ext cx="555585" cy="555651"/>
              </a:xfrm>
              <a:prstGeom prst="ellipse">
                <a:avLst/>
              </a:prstGeom>
              <a:ln>
                <a:headEnd type="none" w="med" len="med"/>
                <a:tailEnd type="triangl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normalizeH="0" baseline="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Arial" charset="0"/>
                    <a:cs typeface="Times New Roman" pitchFamily="18" charset="0"/>
                  </a:rPr>
                  <a:t>F</a:t>
                </a:r>
              </a:p>
            </p:txBody>
          </p:sp>
          <p:sp>
            <p:nvSpPr>
              <p:cNvPr id="40" name="Oval 39"/>
              <p:cNvSpPr/>
              <p:nvPr/>
            </p:nvSpPr>
            <p:spPr bwMode="auto">
              <a:xfrm>
                <a:off x="2573715" y="3883718"/>
                <a:ext cx="555585" cy="555651"/>
              </a:xfrm>
              <a:prstGeom prst="ellipse">
                <a:avLst/>
              </a:prstGeom>
              <a:ln>
                <a:headEnd type="none" w="med" len="med"/>
                <a:tailEnd type="triangl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normalizeH="0" baseline="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Arial" charset="0"/>
                    <a:cs typeface="Times New Roman" pitchFamily="18" charset="0"/>
                  </a:rPr>
                  <a:t>P</a:t>
                </a:r>
              </a:p>
            </p:txBody>
          </p:sp>
          <p:sp>
            <p:nvSpPr>
              <p:cNvPr id="41" name="Oval 40"/>
              <p:cNvSpPr/>
              <p:nvPr/>
            </p:nvSpPr>
            <p:spPr bwMode="auto">
              <a:xfrm>
                <a:off x="2091160" y="4710835"/>
                <a:ext cx="555585" cy="555651"/>
              </a:xfrm>
              <a:prstGeom prst="ellipse">
                <a:avLst/>
              </a:prstGeom>
              <a:ln>
                <a:headEnd type="none" w="med" len="med"/>
                <a:tailEnd type="triangl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normalizeH="0" baseline="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Arial" charset="0"/>
                    <a:cs typeface="Times New Roman" pitchFamily="18" charset="0"/>
                  </a:rPr>
                  <a:t>A</a:t>
                </a:r>
              </a:p>
            </p:txBody>
          </p:sp>
          <p:cxnSp>
            <p:nvCxnSpPr>
              <p:cNvPr id="42" name="Straight Arrow Connector 41"/>
              <p:cNvCxnSpPr/>
              <p:nvPr/>
            </p:nvCxnSpPr>
            <p:spPr bwMode="auto">
              <a:xfrm flipH="1">
                <a:off x="1296919" y="4260509"/>
                <a:ext cx="1230223" cy="277826"/>
              </a:xfrm>
              <a:prstGeom prst="straightConnector1">
                <a:avLst/>
              </a:prstGeom>
              <a:solidFill>
                <a:schemeClr val="accent1"/>
              </a:solidFill>
              <a:ln w="28575" cap="flat" cmpd="sng" algn="ctr">
                <a:solidFill>
                  <a:schemeClr val="tx2">
                    <a:lumMod val="85000"/>
                    <a:lumOff val="15000"/>
                  </a:schemeClr>
                </a:solidFill>
                <a:prstDash val="solid"/>
                <a:round/>
                <a:headEnd type="none" w="med" len="med"/>
                <a:tailEnd type="arrow"/>
              </a:ln>
              <a:effectLst>
                <a:outerShdw blurRad="606425" dist="939800" dir="2700000" algn="tl" rotWithShape="0">
                  <a:srgbClr val="000000">
                    <a:alpha val="43000"/>
                  </a:srgbClr>
                </a:outerShdw>
              </a:effectLst>
            </p:spPr>
          </p:cxnSp>
          <p:cxnSp>
            <p:nvCxnSpPr>
              <p:cNvPr id="45" name="Straight Arrow Connector 44"/>
              <p:cNvCxnSpPr/>
              <p:nvPr/>
            </p:nvCxnSpPr>
            <p:spPr bwMode="auto">
              <a:xfrm flipH="1">
                <a:off x="2408640" y="4379575"/>
                <a:ext cx="237555" cy="463557"/>
              </a:xfrm>
              <a:prstGeom prst="straightConnector1">
                <a:avLst/>
              </a:prstGeom>
              <a:solidFill>
                <a:schemeClr val="accent1"/>
              </a:solidFill>
              <a:ln w="28575" cap="flat" cmpd="sng" algn="ctr">
                <a:solidFill>
                  <a:schemeClr val="tx2">
                    <a:lumMod val="85000"/>
                    <a:lumOff val="15000"/>
                  </a:schemeClr>
                </a:solidFill>
                <a:prstDash val="solid"/>
                <a:round/>
                <a:headEnd type="none" w="med" len="med"/>
                <a:tailEnd type="arrow"/>
              </a:ln>
              <a:effectLst>
                <a:outerShdw blurRad="606425" dist="939800" dir="2700000" algn="tl" rotWithShape="0">
                  <a:srgbClr val="000000">
                    <a:alpha val="43000"/>
                  </a:srgbClr>
                </a:outerShdw>
              </a:effectLst>
            </p:spPr>
          </p:cxnSp>
        </p:grpSp>
        <p:grpSp>
          <p:nvGrpSpPr>
            <p:cNvPr id="13" name="Group 12"/>
            <p:cNvGrpSpPr/>
            <p:nvPr/>
          </p:nvGrpSpPr>
          <p:grpSpPr>
            <a:xfrm>
              <a:off x="2163643" y="3572047"/>
              <a:ext cx="1765136" cy="1158888"/>
              <a:chOff x="1145070" y="5094504"/>
              <a:chExt cx="2335053" cy="1382767"/>
            </a:xfrm>
          </p:grpSpPr>
          <p:sp>
            <p:nvSpPr>
              <p:cNvPr id="49" name="Oval 48"/>
              <p:cNvSpPr/>
              <p:nvPr/>
            </p:nvSpPr>
            <p:spPr bwMode="auto">
              <a:xfrm>
                <a:off x="1145070" y="5643282"/>
                <a:ext cx="555585" cy="555651"/>
              </a:xfrm>
              <a:prstGeom prst="ellipse">
                <a:avLst/>
              </a:prstGeom>
              <a:ln>
                <a:headEnd type="none" w="med" len="med"/>
                <a:tailEnd type="triangl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normalizeH="0" baseline="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Arial" charset="0"/>
                    <a:cs typeface="Times New Roman" pitchFamily="18" charset="0"/>
                  </a:rPr>
                  <a:t>F</a:t>
                </a:r>
              </a:p>
            </p:txBody>
          </p:sp>
          <p:sp>
            <p:nvSpPr>
              <p:cNvPr id="50" name="Oval 49"/>
              <p:cNvSpPr/>
              <p:nvPr/>
            </p:nvSpPr>
            <p:spPr bwMode="auto">
              <a:xfrm>
                <a:off x="2924538" y="5094504"/>
                <a:ext cx="555585" cy="555651"/>
              </a:xfrm>
              <a:prstGeom prst="ellipse">
                <a:avLst/>
              </a:prstGeom>
              <a:ln>
                <a:headEnd type="none" w="med" len="med"/>
                <a:tailEnd type="triangl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normalizeH="0" baseline="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Arial" charset="0"/>
                    <a:cs typeface="Times New Roman" pitchFamily="18" charset="0"/>
                  </a:rPr>
                  <a:t>P</a:t>
                </a:r>
              </a:p>
            </p:txBody>
          </p:sp>
          <p:sp>
            <p:nvSpPr>
              <p:cNvPr id="51" name="Oval 50"/>
              <p:cNvSpPr/>
              <p:nvPr/>
            </p:nvSpPr>
            <p:spPr bwMode="auto">
              <a:xfrm>
                <a:off x="2441983" y="5921620"/>
                <a:ext cx="555585" cy="555651"/>
              </a:xfrm>
              <a:prstGeom prst="ellipse">
                <a:avLst/>
              </a:prstGeom>
              <a:ln>
                <a:headEnd type="none" w="med" len="med"/>
                <a:tailEnd type="triangl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normalizeH="0" baseline="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Arial" charset="0"/>
                    <a:cs typeface="Times New Roman" pitchFamily="18" charset="0"/>
                  </a:rPr>
                  <a:t>A</a:t>
                </a:r>
              </a:p>
            </p:txBody>
          </p:sp>
          <p:cxnSp>
            <p:nvCxnSpPr>
              <p:cNvPr id="52" name="Straight Arrow Connector 51"/>
              <p:cNvCxnSpPr/>
              <p:nvPr/>
            </p:nvCxnSpPr>
            <p:spPr bwMode="auto">
              <a:xfrm flipH="1">
                <a:off x="1647742" y="5471294"/>
                <a:ext cx="1230223" cy="277826"/>
              </a:xfrm>
              <a:prstGeom prst="straightConnector1">
                <a:avLst/>
              </a:prstGeom>
              <a:solidFill>
                <a:schemeClr val="accent1"/>
              </a:solidFill>
              <a:ln w="28575" cap="flat" cmpd="sng" algn="ctr">
                <a:solidFill>
                  <a:schemeClr val="tx2">
                    <a:lumMod val="85000"/>
                    <a:lumOff val="15000"/>
                  </a:schemeClr>
                </a:solidFill>
                <a:prstDash val="solid"/>
                <a:round/>
                <a:headEnd type="none" w="med" len="med"/>
                <a:tailEnd type="arrow"/>
              </a:ln>
              <a:effectLst>
                <a:outerShdw blurRad="606425" dist="939800" dir="2700000" algn="tl" rotWithShape="0">
                  <a:srgbClr val="000000">
                    <a:alpha val="43000"/>
                  </a:srgbClr>
                </a:outerShdw>
              </a:effectLst>
            </p:spPr>
          </p:cxnSp>
          <p:cxnSp>
            <p:nvCxnSpPr>
              <p:cNvPr id="53" name="Straight Arrow Connector 52"/>
              <p:cNvCxnSpPr/>
              <p:nvPr/>
            </p:nvCxnSpPr>
            <p:spPr bwMode="auto">
              <a:xfrm flipH="1">
                <a:off x="2759463" y="5590360"/>
                <a:ext cx="237555" cy="463557"/>
              </a:xfrm>
              <a:prstGeom prst="straightConnector1">
                <a:avLst/>
              </a:prstGeom>
              <a:solidFill>
                <a:schemeClr val="accent1"/>
              </a:solidFill>
              <a:ln w="28575" cap="flat" cmpd="sng" algn="ctr">
                <a:solidFill>
                  <a:schemeClr val="tx2">
                    <a:lumMod val="85000"/>
                    <a:lumOff val="15000"/>
                  </a:schemeClr>
                </a:solidFill>
                <a:prstDash val="solid"/>
                <a:round/>
                <a:headEnd type="none" w="med" len="med"/>
                <a:tailEnd type="arrow"/>
              </a:ln>
              <a:effectLst>
                <a:outerShdw blurRad="606425" dist="939800" dir="2700000" algn="tl" rotWithShape="0">
                  <a:srgbClr val="000000">
                    <a:alpha val="43000"/>
                  </a:srgbClr>
                </a:outerShdw>
              </a:effectLst>
            </p:spPr>
          </p:cxnSp>
          <p:cxnSp>
            <p:nvCxnSpPr>
              <p:cNvPr id="54" name="Straight Arrow Connector 53"/>
              <p:cNvCxnSpPr/>
              <p:nvPr/>
            </p:nvCxnSpPr>
            <p:spPr bwMode="auto">
              <a:xfrm>
                <a:off x="1653526" y="6165089"/>
                <a:ext cx="701095" cy="92609"/>
              </a:xfrm>
              <a:prstGeom prst="straightConnector1">
                <a:avLst/>
              </a:prstGeom>
              <a:solidFill>
                <a:schemeClr val="accent1"/>
              </a:solidFill>
              <a:ln w="28575" cap="flat" cmpd="sng" algn="ctr">
                <a:solidFill>
                  <a:schemeClr val="tx2">
                    <a:lumMod val="85000"/>
                    <a:lumOff val="15000"/>
                  </a:schemeClr>
                </a:solidFill>
                <a:prstDash val="solid"/>
                <a:round/>
                <a:headEnd type="none" w="med" len="med"/>
                <a:tailEnd type="arrow"/>
              </a:ln>
              <a:effectLst>
                <a:outerShdw blurRad="606425" dist="939800" dir="2700000" algn="tl" rotWithShape="0">
                  <a:srgbClr val="000000">
                    <a:alpha val="43000"/>
                  </a:srgbClr>
                </a:outerShdw>
              </a:effectLst>
            </p:spPr>
          </p:cxnSp>
        </p:grpSp>
        <p:sp>
          <p:nvSpPr>
            <p:cNvPr id="14" name="Left Arrow 13"/>
            <p:cNvSpPr/>
            <p:nvPr/>
          </p:nvSpPr>
          <p:spPr bwMode="auto">
            <a:xfrm>
              <a:off x="2050373" y="1508198"/>
              <a:ext cx="383618" cy="277826"/>
            </a:xfrm>
            <a:prstGeom prst="leftArrow">
              <a:avLst/>
            </a:prstGeom>
            <a:solidFill>
              <a:srgbClr val="008000"/>
            </a:solidFill>
            <a:ln w="9525" cap="flat" cmpd="sng" algn="ctr">
              <a:solidFill>
                <a:srgbClr val="008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solidFill>
                    <a:srgbClr val="008000"/>
                  </a:solidFill>
                </a:ln>
                <a:solidFill>
                  <a:srgbClr val="008000"/>
                </a:solidFill>
                <a:effectLst/>
                <a:latin typeface="Arial" charset="0"/>
                <a:cs typeface="Times New Roman" pitchFamily="18" charset="0"/>
              </a:endParaRPr>
            </a:p>
          </p:txBody>
        </p:sp>
        <p:sp>
          <p:nvSpPr>
            <p:cNvPr id="94" name="Left Arrow 93"/>
            <p:cNvSpPr/>
            <p:nvPr/>
          </p:nvSpPr>
          <p:spPr bwMode="auto">
            <a:xfrm>
              <a:off x="4239918" y="1396002"/>
              <a:ext cx="383618" cy="277826"/>
            </a:xfrm>
            <a:prstGeom prst="leftArrow">
              <a:avLst/>
            </a:prstGeom>
            <a:solidFill>
              <a:srgbClr val="008000"/>
            </a:solidFill>
            <a:ln w="9525" cap="flat" cmpd="sng" algn="ctr">
              <a:solidFill>
                <a:srgbClr val="008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solidFill>
                    <a:srgbClr val="008000"/>
                  </a:solidFill>
                </a:ln>
                <a:solidFill>
                  <a:srgbClr val="008000"/>
                </a:solidFill>
                <a:effectLst/>
                <a:latin typeface="Arial" charset="0"/>
                <a:cs typeface="Times New Roman" pitchFamily="18" charset="0"/>
              </a:endParaRPr>
            </a:p>
          </p:txBody>
        </p:sp>
        <p:sp>
          <p:nvSpPr>
            <p:cNvPr id="95" name="Left Arrow 94"/>
            <p:cNvSpPr/>
            <p:nvPr/>
          </p:nvSpPr>
          <p:spPr bwMode="auto">
            <a:xfrm flipV="1">
              <a:off x="1719667" y="3466208"/>
              <a:ext cx="503224" cy="251367"/>
            </a:xfrm>
            <a:prstGeom prst="leftArrow">
              <a:avLst/>
            </a:prstGeom>
            <a:solidFill>
              <a:srgbClr val="008000"/>
            </a:solidFill>
            <a:ln w="9525" cap="flat" cmpd="sng" algn="ctr">
              <a:solidFill>
                <a:srgbClr val="008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solidFill>
                    <a:srgbClr val="008000"/>
                  </a:solidFill>
                </a:ln>
                <a:solidFill>
                  <a:srgbClr val="008000"/>
                </a:solidFill>
                <a:effectLst/>
                <a:latin typeface="Arial" charset="0"/>
                <a:cs typeface="Times New Roman" pitchFamily="18" charset="0"/>
              </a:endParaRPr>
            </a:p>
          </p:txBody>
        </p:sp>
        <p:sp>
          <p:nvSpPr>
            <p:cNvPr id="96" name="Left Arrow 95"/>
            <p:cNvSpPr/>
            <p:nvPr/>
          </p:nvSpPr>
          <p:spPr bwMode="auto">
            <a:xfrm>
              <a:off x="3922440" y="3539230"/>
              <a:ext cx="383618" cy="277826"/>
            </a:xfrm>
            <a:prstGeom prst="leftArrow">
              <a:avLst/>
            </a:prstGeom>
            <a:solidFill>
              <a:srgbClr val="008000"/>
            </a:solidFill>
            <a:ln w="9525" cap="flat" cmpd="sng" algn="ctr">
              <a:solidFill>
                <a:srgbClr val="008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solidFill>
                    <a:srgbClr val="008000"/>
                  </a:solidFill>
                </a:ln>
                <a:solidFill>
                  <a:srgbClr val="008000"/>
                </a:solidFill>
                <a:effectLst/>
                <a:latin typeface="Arial" charset="0"/>
                <a:cs typeface="Times New Roman" pitchFamily="18" charset="0"/>
              </a:endParaRPr>
            </a:p>
          </p:txBody>
        </p:sp>
      </p:grpSp>
      <p:sp>
        <p:nvSpPr>
          <p:cNvPr id="97" name="TextBox 96"/>
          <p:cNvSpPr txBox="1"/>
          <p:nvPr/>
        </p:nvSpPr>
        <p:spPr>
          <a:xfrm>
            <a:off x="6243716" y="5596208"/>
            <a:ext cx="2351876" cy="646331"/>
          </a:xfrm>
          <a:prstGeom prst="rect">
            <a:avLst/>
          </a:prstGeom>
          <a:noFill/>
        </p:spPr>
        <p:txBody>
          <a:bodyPr wrap="none" rtlCol="0">
            <a:spAutoFit/>
          </a:bodyPr>
          <a:lstStyle/>
          <a:p>
            <a:r>
              <a:rPr lang="en-US" dirty="0" smtClean="0">
                <a:solidFill>
                  <a:srgbClr val="000090"/>
                </a:solidFill>
              </a:rPr>
              <a:t>Where does the </a:t>
            </a:r>
          </a:p>
          <a:p>
            <a:r>
              <a:rPr lang="en-US" dirty="0" smtClean="0">
                <a:solidFill>
                  <a:srgbClr val="000090"/>
                </a:solidFill>
              </a:rPr>
              <a:t>driving input enter?</a:t>
            </a:r>
            <a:endParaRPr lang="en-US" dirty="0">
              <a:solidFill>
                <a:srgbClr val="000090"/>
              </a:solidFill>
            </a:endParaRPr>
          </a:p>
        </p:txBody>
      </p:sp>
      <p:grpSp>
        <p:nvGrpSpPr>
          <p:cNvPr id="9" name="Group 8"/>
          <p:cNvGrpSpPr/>
          <p:nvPr/>
        </p:nvGrpSpPr>
        <p:grpSpPr>
          <a:xfrm>
            <a:off x="4709896" y="1603648"/>
            <a:ext cx="4280051" cy="3281506"/>
            <a:chOff x="4709896" y="1700288"/>
            <a:chExt cx="4280051" cy="3281506"/>
          </a:xfrm>
        </p:grpSpPr>
        <p:grpSp>
          <p:nvGrpSpPr>
            <p:cNvPr id="61" name="Group 60"/>
            <p:cNvGrpSpPr/>
            <p:nvPr/>
          </p:nvGrpSpPr>
          <p:grpSpPr>
            <a:xfrm>
              <a:off x="4801940" y="1700288"/>
              <a:ext cx="1838721" cy="1349950"/>
              <a:chOff x="211652" y="1475380"/>
              <a:chExt cx="2480564" cy="1382768"/>
            </a:xfrm>
          </p:grpSpPr>
          <p:sp>
            <p:nvSpPr>
              <p:cNvPr id="62" name="Oval 61"/>
              <p:cNvSpPr/>
              <p:nvPr/>
            </p:nvSpPr>
            <p:spPr bwMode="auto">
              <a:xfrm>
                <a:off x="211652" y="2156457"/>
                <a:ext cx="555585" cy="555651"/>
              </a:xfrm>
              <a:prstGeom prst="ellipse">
                <a:avLst/>
              </a:prstGeom>
              <a:ln>
                <a:headEnd type="none" w="med" len="med"/>
                <a:tailEnd type="triangl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normalizeH="0" baseline="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Arial" charset="0"/>
                    <a:cs typeface="Times New Roman" pitchFamily="18" charset="0"/>
                  </a:rPr>
                  <a:t>F</a:t>
                </a:r>
              </a:p>
            </p:txBody>
          </p:sp>
          <p:sp>
            <p:nvSpPr>
              <p:cNvPr id="63" name="Oval 62"/>
              <p:cNvSpPr/>
              <p:nvPr/>
            </p:nvSpPr>
            <p:spPr bwMode="auto">
              <a:xfrm>
                <a:off x="2136631" y="1475380"/>
                <a:ext cx="555585" cy="555651"/>
              </a:xfrm>
              <a:prstGeom prst="ellipse">
                <a:avLst/>
              </a:prstGeom>
              <a:ln>
                <a:headEnd type="none" w="med" len="med"/>
                <a:tailEnd type="triangl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normalizeH="0" baseline="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Arial" charset="0"/>
                    <a:cs typeface="Times New Roman" pitchFamily="18" charset="0"/>
                  </a:rPr>
                  <a:t>P</a:t>
                </a:r>
              </a:p>
            </p:txBody>
          </p:sp>
          <p:sp>
            <p:nvSpPr>
              <p:cNvPr id="64" name="Oval 63"/>
              <p:cNvSpPr/>
              <p:nvPr/>
            </p:nvSpPr>
            <p:spPr bwMode="auto">
              <a:xfrm>
                <a:off x="1654076" y="2302497"/>
                <a:ext cx="555585" cy="555651"/>
              </a:xfrm>
              <a:prstGeom prst="ellipse">
                <a:avLst/>
              </a:prstGeom>
              <a:ln>
                <a:headEnd type="none" w="med" len="med"/>
                <a:tailEnd type="triangl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normalizeH="0" baseline="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Arial" charset="0"/>
                    <a:cs typeface="Times New Roman" pitchFamily="18" charset="0"/>
                  </a:rPr>
                  <a:t>A</a:t>
                </a:r>
              </a:p>
            </p:txBody>
          </p:sp>
          <p:cxnSp>
            <p:nvCxnSpPr>
              <p:cNvPr id="65" name="Straight Arrow Connector 64"/>
              <p:cNvCxnSpPr/>
              <p:nvPr/>
            </p:nvCxnSpPr>
            <p:spPr bwMode="auto">
              <a:xfrm flipH="1">
                <a:off x="859835" y="1852171"/>
                <a:ext cx="1230223" cy="277826"/>
              </a:xfrm>
              <a:prstGeom prst="straightConnector1">
                <a:avLst/>
              </a:prstGeom>
              <a:solidFill>
                <a:schemeClr val="accent1"/>
              </a:solidFill>
              <a:ln w="28575" cap="flat" cmpd="sng" algn="ctr">
                <a:solidFill>
                  <a:schemeClr val="tx2">
                    <a:lumMod val="85000"/>
                    <a:lumOff val="15000"/>
                  </a:schemeClr>
                </a:solidFill>
                <a:prstDash val="solid"/>
                <a:round/>
                <a:headEnd type="none" w="med" len="med"/>
                <a:tailEnd type="arrow"/>
              </a:ln>
              <a:effectLst>
                <a:outerShdw blurRad="606425" dist="939800" dir="2700000" algn="tl" rotWithShape="0">
                  <a:srgbClr val="000000">
                    <a:alpha val="43000"/>
                  </a:srgbClr>
                </a:outerShdw>
              </a:effectLst>
            </p:spPr>
          </p:cxnSp>
          <p:cxnSp>
            <p:nvCxnSpPr>
              <p:cNvPr id="66" name="Straight Arrow Connector 65"/>
              <p:cNvCxnSpPr/>
              <p:nvPr/>
            </p:nvCxnSpPr>
            <p:spPr bwMode="auto">
              <a:xfrm flipV="1">
                <a:off x="791699" y="2063848"/>
                <a:ext cx="1086707" cy="240131"/>
              </a:xfrm>
              <a:prstGeom prst="straightConnector1">
                <a:avLst/>
              </a:prstGeom>
              <a:solidFill>
                <a:schemeClr val="accent1"/>
              </a:solidFill>
              <a:ln w="28575" cap="flat" cmpd="sng" algn="ctr">
                <a:solidFill>
                  <a:schemeClr val="tx2">
                    <a:lumMod val="85000"/>
                    <a:lumOff val="15000"/>
                  </a:schemeClr>
                </a:solidFill>
                <a:prstDash val="solid"/>
                <a:round/>
                <a:headEnd type="none" w="med" len="med"/>
                <a:tailEnd type="arrow"/>
              </a:ln>
              <a:effectLst>
                <a:outerShdw blurRad="606425" dist="939800" dir="2700000" algn="tl" rotWithShape="0">
                  <a:srgbClr val="000000">
                    <a:alpha val="43000"/>
                  </a:srgbClr>
                </a:outerShdw>
              </a:effectLst>
            </p:spPr>
          </p:cxnSp>
          <p:cxnSp>
            <p:nvCxnSpPr>
              <p:cNvPr id="67" name="Straight Arrow Connector 66"/>
              <p:cNvCxnSpPr/>
              <p:nvPr/>
            </p:nvCxnSpPr>
            <p:spPr bwMode="auto">
              <a:xfrm flipH="1">
                <a:off x="602161" y="2619501"/>
                <a:ext cx="1038137" cy="125939"/>
              </a:xfrm>
              <a:prstGeom prst="straightConnector1">
                <a:avLst/>
              </a:prstGeom>
              <a:solidFill>
                <a:schemeClr val="accent1"/>
              </a:solidFill>
              <a:ln w="28575" cap="flat" cmpd="sng" algn="ctr">
                <a:solidFill>
                  <a:schemeClr val="tx2">
                    <a:lumMod val="85000"/>
                    <a:lumOff val="15000"/>
                  </a:schemeClr>
                </a:solidFill>
                <a:prstDash val="solid"/>
                <a:round/>
                <a:headEnd type="none" w="med" len="med"/>
                <a:tailEnd type="arrow"/>
              </a:ln>
              <a:effectLst>
                <a:outerShdw blurRad="606425" dist="939800" dir="2700000" algn="tl" rotWithShape="0">
                  <a:srgbClr val="000000">
                    <a:alpha val="43000"/>
                  </a:srgbClr>
                </a:outerShdw>
              </a:effectLst>
            </p:spPr>
          </p:cxnSp>
          <p:cxnSp>
            <p:nvCxnSpPr>
              <p:cNvPr id="68" name="Straight Arrow Connector 67"/>
              <p:cNvCxnSpPr/>
              <p:nvPr/>
            </p:nvCxnSpPr>
            <p:spPr bwMode="auto">
              <a:xfrm flipH="1">
                <a:off x="1971556" y="1971237"/>
                <a:ext cx="237555" cy="463557"/>
              </a:xfrm>
              <a:prstGeom prst="straightConnector1">
                <a:avLst/>
              </a:prstGeom>
              <a:solidFill>
                <a:schemeClr val="accent1"/>
              </a:solidFill>
              <a:ln w="28575" cap="flat" cmpd="sng" algn="ctr">
                <a:solidFill>
                  <a:schemeClr val="tx2">
                    <a:lumMod val="85000"/>
                    <a:lumOff val="15000"/>
                  </a:schemeClr>
                </a:solidFill>
                <a:prstDash val="solid"/>
                <a:round/>
                <a:headEnd type="none" w="med" len="med"/>
                <a:tailEnd type="arrow"/>
              </a:ln>
              <a:effectLst>
                <a:outerShdw blurRad="606425" dist="939800" dir="2700000" algn="tl" rotWithShape="0">
                  <a:srgbClr val="000000">
                    <a:alpha val="43000"/>
                  </a:srgbClr>
                </a:outerShdw>
              </a:effectLst>
            </p:spPr>
          </p:cxnSp>
          <p:cxnSp>
            <p:nvCxnSpPr>
              <p:cNvPr id="69" name="Straight Arrow Connector 68"/>
              <p:cNvCxnSpPr/>
              <p:nvPr/>
            </p:nvCxnSpPr>
            <p:spPr bwMode="auto">
              <a:xfrm flipV="1">
                <a:off x="2116513" y="1971237"/>
                <a:ext cx="304249" cy="489504"/>
              </a:xfrm>
              <a:prstGeom prst="straightConnector1">
                <a:avLst/>
              </a:prstGeom>
              <a:solidFill>
                <a:schemeClr val="accent1"/>
              </a:solidFill>
              <a:ln w="28575" cap="flat" cmpd="sng" algn="ctr">
                <a:solidFill>
                  <a:schemeClr val="tx2">
                    <a:lumMod val="85000"/>
                    <a:lumOff val="15000"/>
                  </a:schemeClr>
                </a:solidFill>
                <a:prstDash val="solid"/>
                <a:round/>
                <a:headEnd type="none" w="med" len="med"/>
                <a:tailEnd type="arrow"/>
              </a:ln>
              <a:effectLst>
                <a:outerShdw blurRad="606425" dist="939800" dir="2700000" algn="tl" rotWithShape="0">
                  <a:srgbClr val="000000">
                    <a:alpha val="43000"/>
                  </a:srgbClr>
                </a:outerShdw>
              </a:effectLst>
            </p:spPr>
          </p:cxnSp>
        </p:grpSp>
        <p:grpSp>
          <p:nvGrpSpPr>
            <p:cNvPr id="70" name="Group 69"/>
            <p:cNvGrpSpPr/>
            <p:nvPr/>
          </p:nvGrpSpPr>
          <p:grpSpPr>
            <a:xfrm>
              <a:off x="7004714" y="1739976"/>
              <a:ext cx="1937655" cy="1092225"/>
              <a:chOff x="1594277" y="2223120"/>
              <a:chExt cx="2480564" cy="1382768"/>
            </a:xfrm>
          </p:grpSpPr>
          <p:sp>
            <p:nvSpPr>
              <p:cNvPr id="71" name="Oval 70"/>
              <p:cNvSpPr/>
              <p:nvPr/>
            </p:nvSpPr>
            <p:spPr bwMode="auto">
              <a:xfrm>
                <a:off x="1594277" y="2904197"/>
                <a:ext cx="555585" cy="555651"/>
              </a:xfrm>
              <a:prstGeom prst="ellipse">
                <a:avLst/>
              </a:prstGeom>
              <a:ln>
                <a:headEnd type="none" w="med" len="med"/>
                <a:tailEnd type="triangl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normalizeH="0" baseline="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Arial" charset="0"/>
                    <a:cs typeface="Times New Roman" pitchFamily="18" charset="0"/>
                  </a:rPr>
                  <a:t>F</a:t>
                </a:r>
              </a:p>
            </p:txBody>
          </p:sp>
          <p:sp>
            <p:nvSpPr>
              <p:cNvPr id="72" name="Oval 71"/>
              <p:cNvSpPr/>
              <p:nvPr/>
            </p:nvSpPr>
            <p:spPr bwMode="auto">
              <a:xfrm>
                <a:off x="3519256" y="2223120"/>
                <a:ext cx="555585" cy="555651"/>
              </a:xfrm>
              <a:prstGeom prst="ellipse">
                <a:avLst/>
              </a:prstGeom>
              <a:ln>
                <a:headEnd type="none" w="med" len="med"/>
                <a:tailEnd type="triangl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normalizeH="0" baseline="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Arial" charset="0"/>
                    <a:cs typeface="Times New Roman" pitchFamily="18" charset="0"/>
                  </a:rPr>
                  <a:t>P</a:t>
                </a:r>
              </a:p>
            </p:txBody>
          </p:sp>
          <p:sp>
            <p:nvSpPr>
              <p:cNvPr id="73" name="Oval 72"/>
              <p:cNvSpPr/>
              <p:nvPr/>
            </p:nvSpPr>
            <p:spPr bwMode="auto">
              <a:xfrm>
                <a:off x="3036701" y="3050237"/>
                <a:ext cx="555585" cy="555651"/>
              </a:xfrm>
              <a:prstGeom prst="ellipse">
                <a:avLst/>
              </a:prstGeom>
              <a:ln>
                <a:headEnd type="none" w="med" len="med"/>
                <a:tailEnd type="triangl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normalizeH="0" baseline="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Arial" charset="0"/>
                    <a:cs typeface="Times New Roman" pitchFamily="18" charset="0"/>
                  </a:rPr>
                  <a:t>A</a:t>
                </a:r>
              </a:p>
            </p:txBody>
          </p:sp>
          <p:cxnSp>
            <p:nvCxnSpPr>
              <p:cNvPr id="74" name="Straight Arrow Connector 73"/>
              <p:cNvCxnSpPr/>
              <p:nvPr/>
            </p:nvCxnSpPr>
            <p:spPr bwMode="auto">
              <a:xfrm flipH="1">
                <a:off x="2242460" y="2599911"/>
                <a:ext cx="1230223" cy="277826"/>
              </a:xfrm>
              <a:prstGeom prst="straightConnector1">
                <a:avLst/>
              </a:prstGeom>
              <a:solidFill>
                <a:schemeClr val="accent1"/>
              </a:solidFill>
              <a:ln w="28575" cap="flat" cmpd="sng" algn="ctr">
                <a:solidFill>
                  <a:schemeClr val="tx2">
                    <a:lumMod val="85000"/>
                    <a:lumOff val="15000"/>
                  </a:schemeClr>
                </a:solidFill>
                <a:prstDash val="solid"/>
                <a:round/>
                <a:headEnd type="none" w="med" len="med"/>
                <a:tailEnd type="arrow"/>
              </a:ln>
              <a:effectLst>
                <a:outerShdw blurRad="606425" dist="939800" dir="2700000" algn="tl" rotWithShape="0">
                  <a:srgbClr val="000000">
                    <a:alpha val="43000"/>
                  </a:srgbClr>
                </a:outerShdw>
              </a:effectLst>
            </p:spPr>
          </p:cxnSp>
          <p:cxnSp>
            <p:nvCxnSpPr>
              <p:cNvPr id="75" name="Straight Arrow Connector 74"/>
              <p:cNvCxnSpPr/>
              <p:nvPr/>
            </p:nvCxnSpPr>
            <p:spPr bwMode="auto">
              <a:xfrm flipV="1">
                <a:off x="2174324" y="2811588"/>
                <a:ext cx="1086707" cy="240131"/>
              </a:xfrm>
              <a:prstGeom prst="straightConnector1">
                <a:avLst/>
              </a:prstGeom>
              <a:solidFill>
                <a:schemeClr val="accent1"/>
              </a:solidFill>
              <a:ln w="28575" cap="flat" cmpd="sng" algn="ctr">
                <a:solidFill>
                  <a:schemeClr val="tx2">
                    <a:lumMod val="85000"/>
                    <a:lumOff val="15000"/>
                  </a:schemeClr>
                </a:solidFill>
                <a:prstDash val="solid"/>
                <a:round/>
                <a:headEnd type="none" w="med" len="med"/>
                <a:tailEnd type="arrow"/>
              </a:ln>
              <a:effectLst>
                <a:outerShdw blurRad="606425" dist="939800" dir="2700000" algn="tl" rotWithShape="0">
                  <a:srgbClr val="000000">
                    <a:alpha val="43000"/>
                  </a:srgbClr>
                </a:outerShdw>
              </a:effectLst>
            </p:spPr>
          </p:cxnSp>
          <p:cxnSp>
            <p:nvCxnSpPr>
              <p:cNvPr id="76" name="Straight Arrow Connector 75"/>
              <p:cNvCxnSpPr/>
              <p:nvPr/>
            </p:nvCxnSpPr>
            <p:spPr bwMode="auto">
              <a:xfrm flipH="1">
                <a:off x="1984786" y="3367241"/>
                <a:ext cx="1038137" cy="125939"/>
              </a:xfrm>
              <a:prstGeom prst="straightConnector1">
                <a:avLst/>
              </a:prstGeom>
              <a:solidFill>
                <a:schemeClr val="accent1"/>
              </a:solidFill>
              <a:ln w="28575" cap="flat" cmpd="sng" algn="ctr">
                <a:solidFill>
                  <a:schemeClr val="tx2">
                    <a:lumMod val="85000"/>
                    <a:lumOff val="15000"/>
                  </a:schemeClr>
                </a:solidFill>
                <a:prstDash val="solid"/>
                <a:round/>
                <a:headEnd type="none" w="med" len="med"/>
                <a:tailEnd type="arrow"/>
              </a:ln>
              <a:effectLst>
                <a:outerShdw blurRad="606425" dist="939800" dir="2700000" algn="tl" rotWithShape="0">
                  <a:srgbClr val="000000">
                    <a:alpha val="43000"/>
                  </a:srgbClr>
                </a:outerShdw>
              </a:effectLst>
            </p:spPr>
          </p:cxnSp>
          <p:cxnSp>
            <p:nvCxnSpPr>
              <p:cNvPr id="77" name="Straight Arrow Connector 76"/>
              <p:cNvCxnSpPr/>
              <p:nvPr/>
            </p:nvCxnSpPr>
            <p:spPr bwMode="auto">
              <a:xfrm flipH="1">
                <a:off x="3354181" y="2718977"/>
                <a:ext cx="237555" cy="463557"/>
              </a:xfrm>
              <a:prstGeom prst="straightConnector1">
                <a:avLst/>
              </a:prstGeom>
              <a:solidFill>
                <a:schemeClr val="accent1"/>
              </a:solidFill>
              <a:ln w="28575" cap="flat" cmpd="sng" algn="ctr">
                <a:solidFill>
                  <a:schemeClr val="tx2">
                    <a:lumMod val="85000"/>
                    <a:lumOff val="15000"/>
                  </a:schemeClr>
                </a:solidFill>
                <a:prstDash val="solid"/>
                <a:round/>
                <a:headEnd type="none" w="med" len="med"/>
                <a:tailEnd type="arrow"/>
              </a:ln>
              <a:effectLst>
                <a:outerShdw blurRad="606425" dist="939800" dir="2700000" algn="tl" rotWithShape="0">
                  <a:srgbClr val="000000">
                    <a:alpha val="43000"/>
                  </a:srgbClr>
                </a:outerShdw>
              </a:effectLst>
            </p:spPr>
          </p:cxnSp>
          <p:cxnSp>
            <p:nvCxnSpPr>
              <p:cNvPr id="78" name="Straight Arrow Connector 77"/>
              <p:cNvCxnSpPr/>
              <p:nvPr/>
            </p:nvCxnSpPr>
            <p:spPr bwMode="auto">
              <a:xfrm flipV="1">
                <a:off x="3499138" y="2718977"/>
                <a:ext cx="304249" cy="489504"/>
              </a:xfrm>
              <a:prstGeom prst="straightConnector1">
                <a:avLst/>
              </a:prstGeom>
              <a:solidFill>
                <a:schemeClr val="accent1"/>
              </a:solidFill>
              <a:ln w="28575" cap="flat" cmpd="sng" algn="ctr">
                <a:solidFill>
                  <a:schemeClr val="tx2">
                    <a:lumMod val="85000"/>
                    <a:lumOff val="15000"/>
                  </a:schemeClr>
                </a:solidFill>
                <a:prstDash val="solid"/>
                <a:round/>
                <a:headEnd type="none" w="med" len="med"/>
                <a:tailEnd type="arrow"/>
              </a:ln>
              <a:effectLst>
                <a:outerShdw blurRad="606425" dist="939800" dir="2700000" algn="tl" rotWithShape="0">
                  <a:srgbClr val="000000">
                    <a:alpha val="43000"/>
                  </a:srgbClr>
                </a:outerShdw>
              </a:effectLst>
            </p:spPr>
          </p:cxnSp>
          <p:cxnSp>
            <p:nvCxnSpPr>
              <p:cNvPr id="79" name="Straight Arrow Connector 78"/>
              <p:cNvCxnSpPr/>
              <p:nvPr/>
            </p:nvCxnSpPr>
            <p:spPr bwMode="auto">
              <a:xfrm flipV="1">
                <a:off x="2116515" y="3183847"/>
                <a:ext cx="937381" cy="150064"/>
              </a:xfrm>
              <a:prstGeom prst="straightConnector1">
                <a:avLst/>
              </a:prstGeom>
              <a:solidFill>
                <a:schemeClr val="accent1"/>
              </a:solidFill>
              <a:ln w="28575" cap="flat" cmpd="sng" algn="ctr">
                <a:solidFill>
                  <a:schemeClr val="tx2">
                    <a:lumMod val="85000"/>
                    <a:lumOff val="15000"/>
                  </a:schemeClr>
                </a:solidFill>
                <a:prstDash val="solid"/>
                <a:round/>
                <a:headEnd type="none" w="med" len="med"/>
                <a:tailEnd type="arrow"/>
              </a:ln>
              <a:effectLst>
                <a:outerShdw blurRad="606425" dist="939800" dir="2700000" algn="tl" rotWithShape="0">
                  <a:srgbClr val="000000">
                    <a:alpha val="43000"/>
                  </a:srgbClr>
                </a:outerShdw>
              </a:effectLst>
            </p:spPr>
          </p:cxnSp>
        </p:grpSp>
        <p:grpSp>
          <p:nvGrpSpPr>
            <p:cNvPr id="80" name="Group 79"/>
            <p:cNvGrpSpPr/>
            <p:nvPr/>
          </p:nvGrpSpPr>
          <p:grpSpPr>
            <a:xfrm>
              <a:off x="4709896" y="3724448"/>
              <a:ext cx="1745569" cy="1072638"/>
              <a:chOff x="794247" y="3883718"/>
              <a:chExt cx="2335053" cy="1382768"/>
            </a:xfrm>
          </p:grpSpPr>
          <p:sp>
            <p:nvSpPr>
              <p:cNvPr id="81" name="Oval 80"/>
              <p:cNvSpPr/>
              <p:nvPr/>
            </p:nvSpPr>
            <p:spPr bwMode="auto">
              <a:xfrm>
                <a:off x="794247" y="4432497"/>
                <a:ext cx="555585" cy="555651"/>
              </a:xfrm>
              <a:prstGeom prst="ellipse">
                <a:avLst/>
              </a:prstGeom>
              <a:ln>
                <a:headEnd type="none" w="med" len="med"/>
                <a:tailEnd type="triangl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normalizeH="0" baseline="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Arial" charset="0"/>
                    <a:cs typeface="Times New Roman" pitchFamily="18" charset="0"/>
                  </a:rPr>
                  <a:t>F</a:t>
                </a:r>
              </a:p>
            </p:txBody>
          </p:sp>
          <p:sp>
            <p:nvSpPr>
              <p:cNvPr id="82" name="Oval 81"/>
              <p:cNvSpPr/>
              <p:nvPr/>
            </p:nvSpPr>
            <p:spPr bwMode="auto">
              <a:xfrm>
                <a:off x="2573715" y="3883718"/>
                <a:ext cx="555585" cy="555651"/>
              </a:xfrm>
              <a:prstGeom prst="ellipse">
                <a:avLst/>
              </a:prstGeom>
              <a:ln>
                <a:headEnd type="none" w="med" len="med"/>
                <a:tailEnd type="triangl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normalizeH="0" baseline="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Arial" charset="0"/>
                    <a:cs typeface="Times New Roman" pitchFamily="18" charset="0"/>
                  </a:rPr>
                  <a:t>P</a:t>
                </a:r>
              </a:p>
            </p:txBody>
          </p:sp>
          <p:sp>
            <p:nvSpPr>
              <p:cNvPr id="83" name="Oval 82"/>
              <p:cNvSpPr/>
              <p:nvPr/>
            </p:nvSpPr>
            <p:spPr bwMode="auto">
              <a:xfrm>
                <a:off x="2091160" y="4710835"/>
                <a:ext cx="555585" cy="555651"/>
              </a:xfrm>
              <a:prstGeom prst="ellipse">
                <a:avLst/>
              </a:prstGeom>
              <a:ln>
                <a:headEnd type="none" w="med" len="med"/>
                <a:tailEnd type="triangl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normalizeH="0" baseline="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Arial" charset="0"/>
                    <a:cs typeface="Times New Roman" pitchFamily="18" charset="0"/>
                  </a:rPr>
                  <a:t>A</a:t>
                </a:r>
              </a:p>
            </p:txBody>
          </p:sp>
          <p:cxnSp>
            <p:nvCxnSpPr>
              <p:cNvPr id="84" name="Straight Arrow Connector 83"/>
              <p:cNvCxnSpPr/>
              <p:nvPr/>
            </p:nvCxnSpPr>
            <p:spPr bwMode="auto">
              <a:xfrm flipH="1">
                <a:off x="1296919" y="4260509"/>
                <a:ext cx="1230223" cy="277826"/>
              </a:xfrm>
              <a:prstGeom prst="straightConnector1">
                <a:avLst/>
              </a:prstGeom>
              <a:solidFill>
                <a:schemeClr val="accent1"/>
              </a:solidFill>
              <a:ln w="28575" cap="flat" cmpd="sng" algn="ctr">
                <a:solidFill>
                  <a:schemeClr val="tx2">
                    <a:lumMod val="85000"/>
                    <a:lumOff val="15000"/>
                  </a:schemeClr>
                </a:solidFill>
                <a:prstDash val="solid"/>
                <a:round/>
                <a:headEnd type="none" w="med" len="med"/>
                <a:tailEnd type="arrow"/>
              </a:ln>
              <a:effectLst>
                <a:outerShdw blurRad="606425" dist="939800" dir="2700000" algn="tl" rotWithShape="0">
                  <a:srgbClr val="000000">
                    <a:alpha val="43000"/>
                  </a:srgbClr>
                </a:outerShdw>
              </a:effectLst>
            </p:spPr>
          </p:cxnSp>
          <p:cxnSp>
            <p:nvCxnSpPr>
              <p:cNvPr id="85" name="Straight Arrow Connector 84"/>
              <p:cNvCxnSpPr/>
              <p:nvPr/>
            </p:nvCxnSpPr>
            <p:spPr bwMode="auto">
              <a:xfrm flipH="1">
                <a:off x="2408640" y="4379575"/>
                <a:ext cx="237555" cy="463557"/>
              </a:xfrm>
              <a:prstGeom prst="straightConnector1">
                <a:avLst/>
              </a:prstGeom>
              <a:solidFill>
                <a:schemeClr val="accent1"/>
              </a:solidFill>
              <a:ln w="28575" cap="flat" cmpd="sng" algn="ctr">
                <a:solidFill>
                  <a:schemeClr val="tx2">
                    <a:lumMod val="85000"/>
                    <a:lumOff val="15000"/>
                  </a:schemeClr>
                </a:solidFill>
                <a:prstDash val="solid"/>
                <a:round/>
                <a:headEnd type="none" w="med" len="med"/>
                <a:tailEnd type="arrow"/>
              </a:ln>
              <a:effectLst>
                <a:outerShdw blurRad="606425" dist="939800" dir="2700000" algn="tl" rotWithShape="0">
                  <a:srgbClr val="000000">
                    <a:alpha val="43000"/>
                  </a:srgbClr>
                </a:outerShdw>
              </a:effectLst>
            </p:spPr>
          </p:cxnSp>
        </p:grpSp>
        <p:grpSp>
          <p:nvGrpSpPr>
            <p:cNvPr id="86" name="Group 85"/>
            <p:cNvGrpSpPr/>
            <p:nvPr/>
          </p:nvGrpSpPr>
          <p:grpSpPr>
            <a:xfrm>
              <a:off x="6753931" y="3764137"/>
              <a:ext cx="1765136" cy="1158888"/>
              <a:chOff x="1145070" y="5094504"/>
              <a:chExt cx="2335053" cy="1382767"/>
            </a:xfrm>
          </p:grpSpPr>
          <p:sp>
            <p:nvSpPr>
              <p:cNvPr id="87" name="Oval 86"/>
              <p:cNvSpPr/>
              <p:nvPr/>
            </p:nvSpPr>
            <p:spPr bwMode="auto">
              <a:xfrm>
                <a:off x="1145070" y="5643282"/>
                <a:ext cx="555585" cy="555651"/>
              </a:xfrm>
              <a:prstGeom prst="ellipse">
                <a:avLst/>
              </a:prstGeom>
              <a:ln>
                <a:headEnd type="none" w="med" len="med"/>
                <a:tailEnd type="triangl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normalizeH="0" baseline="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Arial" charset="0"/>
                    <a:cs typeface="Times New Roman" pitchFamily="18" charset="0"/>
                  </a:rPr>
                  <a:t>F</a:t>
                </a:r>
              </a:p>
            </p:txBody>
          </p:sp>
          <p:sp>
            <p:nvSpPr>
              <p:cNvPr id="88" name="Oval 87"/>
              <p:cNvSpPr/>
              <p:nvPr/>
            </p:nvSpPr>
            <p:spPr bwMode="auto">
              <a:xfrm>
                <a:off x="2924538" y="5094504"/>
                <a:ext cx="555585" cy="555651"/>
              </a:xfrm>
              <a:prstGeom prst="ellipse">
                <a:avLst/>
              </a:prstGeom>
              <a:ln>
                <a:headEnd type="none" w="med" len="med"/>
                <a:tailEnd type="triangl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normalizeH="0" baseline="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Arial" charset="0"/>
                    <a:cs typeface="Times New Roman" pitchFamily="18" charset="0"/>
                  </a:rPr>
                  <a:t>P</a:t>
                </a:r>
              </a:p>
            </p:txBody>
          </p:sp>
          <p:sp>
            <p:nvSpPr>
              <p:cNvPr id="89" name="Oval 88"/>
              <p:cNvSpPr/>
              <p:nvPr/>
            </p:nvSpPr>
            <p:spPr bwMode="auto">
              <a:xfrm>
                <a:off x="2441983" y="5921620"/>
                <a:ext cx="555585" cy="555651"/>
              </a:xfrm>
              <a:prstGeom prst="ellipse">
                <a:avLst/>
              </a:prstGeom>
              <a:ln>
                <a:headEnd type="none" w="med" len="med"/>
                <a:tailEnd type="triangl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normalizeH="0" baseline="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Arial" charset="0"/>
                    <a:cs typeface="Times New Roman" pitchFamily="18" charset="0"/>
                  </a:rPr>
                  <a:t>A</a:t>
                </a:r>
              </a:p>
            </p:txBody>
          </p:sp>
          <p:cxnSp>
            <p:nvCxnSpPr>
              <p:cNvPr id="90" name="Straight Arrow Connector 89"/>
              <p:cNvCxnSpPr/>
              <p:nvPr/>
            </p:nvCxnSpPr>
            <p:spPr bwMode="auto">
              <a:xfrm flipH="1">
                <a:off x="1647742" y="5471294"/>
                <a:ext cx="1230223" cy="277826"/>
              </a:xfrm>
              <a:prstGeom prst="straightConnector1">
                <a:avLst/>
              </a:prstGeom>
              <a:solidFill>
                <a:schemeClr val="accent1"/>
              </a:solidFill>
              <a:ln w="28575" cap="flat" cmpd="sng" algn="ctr">
                <a:solidFill>
                  <a:schemeClr val="tx2">
                    <a:lumMod val="85000"/>
                    <a:lumOff val="15000"/>
                  </a:schemeClr>
                </a:solidFill>
                <a:prstDash val="solid"/>
                <a:round/>
                <a:headEnd type="none" w="med" len="med"/>
                <a:tailEnd type="arrow"/>
              </a:ln>
              <a:effectLst>
                <a:outerShdw blurRad="606425" dist="939800" dir="2700000" algn="tl" rotWithShape="0">
                  <a:srgbClr val="000000">
                    <a:alpha val="43000"/>
                  </a:srgbClr>
                </a:outerShdw>
              </a:effectLst>
            </p:spPr>
          </p:cxnSp>
          <p:cxnSp>
            <p:nvCxnSpPr>
              <p:cNvPr id="91" name="Straight Arrow Connector 90"/>
              <p:cNvCxnSpPr/>
              <p:nvPr/>
            </p:nvCxnSpPr>
            <p:spPr bwMode="auto">
              <a:xfrm flipH="1">
                <a:off x="2759463" y="5590360"/>
                <a:ext cx="237555" cy="463557"/>
              </a:xfrm>
              <a:prstGeom prst="straightConnector1">
                <a:avLst/>
              </a:prstGeom>
              <a:solidFill>
                <a:schemeClr val="accent1"/>
              </a:solidFill>
              <a:ln w="28575" cap="flat" cmpd="sng" algn="ctr">
                <a:solidFill>
                  <a:schemeClr val="tx2">
                    <a:lumMod val="85000"/>
                    <a:lumOff val="15000"/>
                  </a:schemeClr>
                </a:solidFill>
                <a:prstDash val="solid"/>
                <a:round/>
                <a:headEnd type="none" w="med" len="med"/>
                <a:tailEnd type="arrow"/>
              </a:ln>
              <a:effectLst>
                <a:outerShdw blurRad="606425" dist="939800" dir="2700000" algn="tl" rotWithShape="0">
                  <a:srgbClr val="000000">
                    <a:alpha val="43000"/>
                  </a:srgbClr>
                </a:outerShdw>
              </a:effectLst>
            </p:spPr>
          </p:cxnSp>
          <p:cxnSp>
            <p:nvCxnSpPr>
              <p:cNvPr id="92" name="Straight Arrow Connector 91"/>
              <p:cNvCxnSpPr/>
              <p:nvPr/>
            </p:nvCxnSpPr>
            <p:spPr bwMode="auto">
              <a:xfrm>
                <a:off x="1653526" y="6165089"/>
                <a:ext cx="701095" cy="92609"/>
              </a:xfrm>
              <a:prstGeom prst="straightConnector1">
                <a:avLst/>
              </a:prstGeom>
              <a:solidFill>
                <a:schemeClr val="accent1"/>
              </a:solidFill>
              <a:ln w="28575" cap="flat" cmpd="sng" algn="ctr">
                <a:solidFill>
                  <a:schemeClr val="tx2">
                    <a:lumMod val="85000"/>
                    <a:lumOff val="15000"/>
                  </a:schemeClr>
                </a:solidFill>
                <a:prstDash val="solid"/>
                <a:round/>
                <a:headEnd type="none" w="med" len="med"/>
                <a:tailEnd type="arrow"/>
              </a:ln>
              <a:effectLst>
                <a:outerShdw blurRad="606425" dist="939800" dir="2700000" algn="tl" rotWithShape="0">
                  <a:srgbClr val="000000">
                    <a:alpha val="43000"/>
                  </a:srgbClr>
                </a:outerShdw>
              </a:effectLst>
            </p:spPr>
          </p:cxnSp>
        </p:grpSp>
        <p:sp>
          <p:nvSpPr>
            <p:cNvPr id="98" name="Left Arrow 97"/>
            <p:cNvSpPr/>
            <p:nvPr/>
          </p:nvSpPr>
          <p:spPr bwMode="auto">
            <a:xfrm>
              <a:off x="6098756" y="4604487"/>
              <a:ext cx="383618" cy="277826"/>
            </a:xfrm>
            <a:prstGeom prst="leftArrow">
              <a:avLst/>
            </a:prstGeom>
            <a:solidFill>
              <a:srgbClr val="008000"/>
            </a:solidFill>
            <a:ln w="9525" cap="flat" cmpd="sng" algn="ctr">
              <a:solidFill>
                <a:srgbClr val="008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solidFill>
                    <a:srgbClr val="008000"/>
                  </a:solidFill>
                </a:ln>
                <a:solidFill>
                  <a:srgbClr val="008000"/>
                </a:solidFill>
                <a:effectLst/>
                <a:latin typeface="Arial" charset="0"/>
                <a:cs typeface="Times New Roman" pitchFamily="18" charset="0"/>
              </a:endParaRPr>
            </a:p>
          </p:txBody>
        </p:sp>
        <p:sp>
          <p:nvSpPr>
            <p:cNvPr id="99" name="Left Arrow 98"/>
            <p:cNvSpPr/>
            <p:nvPr/>
          </p:nvSpPr>
          <p:spPr bwMode="auto">
            <a:xfrm>
              <a:off x="8288301" y="4703968"/>
              <a:ext cx="383618" cy="277826"/>
            </a:xfrm>
            <a:prstGeom prst="leftArrow">
              <a:avLst/>
            </a:prstGeom>
            <a:solidFill>
              <a:srgbClr val="008000"/>
            </a:solidFill>
            <a:ln w="9525" cap="flat" cmpd="sng" algn="ctr">
              <a:solidFill>
                <a:srgbClr val="008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solidFill>
                    <a:srgbClr val="008000"/>
                  </a:solidFill>
                </a:ln>
                <a:solidFill>
                  <a:srgbClr val="008000"/>
                </a:solidFill>
                <a:effectLst/>
                <a:latin typeface="Arial" charset="0"/>
                <a:cs typeface="Times New Roman" pitchFamily="18" charset="0"/>
              </a:endParaRPr>
            </a:p>
          </p:txBody>
        </p:sp>
        <p:sp>
          <p:nvSpPr>
            <p:cNvPr id="100" name="Left Arrow 99"/>
            <p:cNvSpPr/>
            <p:nvPr/>
          </p:nvSpPr>
          <p:spPr bwMode="auto">
            <a:xfrm>
              <a:off x="6284503" y="2713140"/>
              <a:ext cx="383618" cy="277826"/>
            </a:xfrm>
            <a:prstGeom prst="leftArrow">
              <a:avLst/>
            </a:prstGeom>
            <a:solidFill>
              <a:srgbClr val="008000"/>
            </a:solidFill>
            <a:ln w="9525" cap="flat" cmpd="sng" algn="ctr">
              <a:solidFill>
                <a:srgbClr val="008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solidFill>
                    <a:srgbClr val="008000"/>
                  </a:solidFill>
                </a:ln>
                <a:solidFill>
                  <a:srgbClr val="008000"/>
                </a:solidFill>
                <a:effectLst/>
                <a:latin typeface="Arial" charset="0"/>
                <a:cs typeface="Times New Roman" pitchFamily="18" charset="0"/>
              </a:endParaRPr>
            </a:p>
          </p:txBody>
        </p:sp>
        <p:sp>
          <p:nvSpPr>
            <p:cNvPr id="101" name="Left Arrow 100"/>
            <p:cNvSpPr/>
            <p:nvPr/>
          </p:nvSpPr>
          <p:spPr bwMode="auto">
            <a:xfrm>
              <a:off x="8606329" y="2614174"/>
              <a:ext cx="383618" cy="277826"/>
            </a:xfrm>
            <a:prstGeom prst="leftArrow">
              <a:avLst/>
            </a:prstGeom>
            <a:solidFill>
              <a:srgbClr val="008000"/>
            </a:solidFill>
            <a:ln w="9525" cap="flat" cmpd="sng" algn="ctr">
              <a:solidFill>
                <a:srgbClr val="008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solidFill>
                    <a:srgbClr val="008000"/>
                  </a:solidFill>
                </a:ln>
                <a:solidFill>
                  <a:srgbClr val="008000"/>
                </a:solidFill>
                <a:effectLst/>
                <a:latin typeface="Arial" charset="0"/>
                <a:cs typeface="Times New Roman" pitchFamily="18" charset="0"/>
              </a:endParaRPr>
            </a:p>
          </p:txBody>
        </p:sp>
      </p:grpSp>
      <p:sp>
        <p:nvSpPr>
          <p:cNvPr id="102" name="Text Box 9"/>
          <p:cNvSpPr txBox="1">
            <a:spLocks noChangeArrowheads="1"/>
          </p:cNvSpPr>
          <p:nvPr/>
        </p:nvSpPr>
        <p:spPr bwMode="auto">
          <a:xfrm>
            <a:off x="482852" y="5568432"/>
            <a:ext cx="1262184" cy="369332"/>
          </a:xfrm>
          <a:prstGeom prst="rect">
            <a:avLst/>
          </a:prstGeom>
          <a:noFill/>
          <a:ln w="9525">
            <a:noFill/>
            <a:miter lim="800000"/>
            <a:headEnd/>
            <a:tailEnd/>
          </a:ln>
        </p:spPr>
        <p:txBody>
          <a:bodyPr wrap="none">
            <a:spAutoFit/>
          </a:bodyPr>
          <a:lstStyle/>
          <a:p>
            <a:r>
              <a:rPr lang="en-GB" dirty="0" smtClean="0">
                <a:solidFill>
                  <a:srgbClr val="FF0000"/>
                </a:solidFill>
              </a:rPr>
              <a:t>Family: f1</a:t>
            </a:r>
            <a:endParaRPr lang="en-US" dirty="0">
              <a:solidFill>
                <a:srgbClr val="FF0000"/>
              </a:solidFill>
            </a:endParaRPr>
          </a:p>
        </p:txBody>
      </p:sp>
      <p:sp>
        <p:nvSpPr>
          <p:cNvPr id="103" name="Text Box 9"/>
          <p:cNvSpPr txBox="1">
            <a:spLocks noChangeArrowheads="1"/>
          </p:cNvSpPr>
          <p:nvPr/>
        </p:nvSpPr>
        <p:spPr bwMode="auto">
          <a:xfrm>
            <a:off x="7881816" y="5363627"/>
            <a:ext cx="1262184" cy="369332"/>
          </a:xfrm>
          <a:prstGeom prst="rect">
            <a:avLst/>
          </a:prstGeom>
          <a:noFill/>
          <a:ln w="9525">
            <a:noFill/>
            <a:miter lim="800000"/>
            <a:headEnd/>
            <a:tailEnd/>
          </a:ln>
        </p:spPr>
        <p:txBody>
          <a:bodyPr wrap="none">
            <a:spAutoFit/>
          </a:bodyPr>
          <a:lstStyle/>
          <a:p>
            <a:r>
              <a:rPr lang="en-GB" dirty="0" smtClean="0">
                <a:solidFill>
                  <a:srgbClr val="FF0000"/>
                </a:solidFill>
              </a:rPr>
              <a:t>Family: f2</a:t>
            </a:r>
            <a:endParaRPr lang="en-US" dirty="0">
              <a:solidFill>
                <a:srgbClr val="FF0000"/>
              </a:solidFill>
            </a:endParaRPr>
          </a:p>
        </p:txBody>
      </p:sp>
    </p:spTree>
    <p:extLst>
      <p:ext uri="{BB962C8B-B14F-4D97-AF65-F5344CB8AC3E}">
        <p14:creationId xmlns="" xmlns:p14="http://schemas.microsoft.com/office/powerpoint/2010/main" val="2099180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4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6" grpId="0" animBg="1"/>
      <p:bldP spid="10247" grpId="0"/>
      <p:bldP spid="9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61288" y="914400"/>
            <a:ext cx="184731" cy="369332"/>
          </a:xfrm>
          <a:prstGeom prst="rect">
            <a:avLst/>
          </a:prstGeom>
          <a:noFill/>
        </p:spPr>
        <p:txBody>
          <a:bodyPr wrap="none" rtlCol="0">
            <a:spAutoFit/>
          </a:bodyPr>
          <a:lstStyle/>
          <a:p>
            <a:endParaRPr lang="en-GB" dirty="0"/>
          </a:p>
        </p:txBody>
      </p:sp>
      <p:sp>
        <p:nvSpPr>
          <p:cNvPr id="3" name="Rectangle 3"/>
          <p:cNvSpPr>
            <a:spLocks noChangeArrowheads="1"/>
          </p:cNvSpPr>
          <p:nvPr/>
        </p:nvSpPr>
        <p:spPr bwMode="auto">
          <a:xfrm>
            <a:off x="247064" y="1626656"/>
            <a:ext cx="8569325" cy="4752975"/>
          </a:xfrm>
          <a:prstGeom prst="rect">
            <a:avLst/>
          </a:prstGeom>
          <a:noFill/>
          <a:ln w="9525">
            <a:noFill/>
            <a:miter lim="800000"/>
            <a:headEnd/>
            <a:tailEnd/>
          </a:ln>
        </p:spPr>
        <p:txBody>
          <a:bodyPr/>
          <a:lstStyle/>
          <a:p>
            <a:pPr marL="342900" indent="-342900">
              <a:spcBef>
                <a:spcPct val="100000"/>
              </a:spcBef>
              <a:buFontTx/>
              <a:buChar char="•"/>
            </a:pPr>
            <a:r>
              <a:rPr lang="de-DE" sz="2400" b="0" dirty="0" err="1">
                <a:latin typeface="Arial Unicode MS" charset="0"/>
              </a:rPr>
              <a:t>Bayesian</a:t>
            </a:r>
            <a:r>
              <a:rPr lang="de-DE" sz="2400" b="0" dirty="0">
                <a:latin typeface="Arial Unicode MS" charset="0"/>
              </a:rPr>
              <a:t> </a:t>
            </a:r>
            <a:r>
              <a:rPr lang="de-DE" sz="2400" b="0" dirty="0" err="1">
                <a:latin typeface="Arial Unicode MS" charset="0"/>
              </a:rPr>
              <a:t>model</a:t>
            </a:r>
            <a:r>
              <a:rPr lang="de-DE" sz="2400" b="0" dirty="0">
                <a:latin typeface="Arial Unicode MS" charset="0"/>
              </a:rPr>
              <a:t> </a:t>
            </a:r>
            <a:r>
              <a:rPr lang="de-DE" sz="2400" b="0" dirty="0" err="1">
                <a:latin typeface="Arial Unicode MS" charset="0"/>
              </a:rPr>
              <a:t>selection</a:t>
            </a:r>
            <a:r>
              <a:rPr lang="de-DE" sz="2400" b="0" dirty="0">
                <a:latin typeface="Arial Unicode MS" charset="0"/>
              </a:rPr>
              <a:t> (BMS) </a:t>
            </a:r>
            <a:endParaRPr lang="de-DE" sz="2400" b="0" dirty="0" smtClean="0">
              <a:latin typeface="Arial Unicode MS" charset="0"/>
            </a:endParaRPr>
          </a:p>
          <a:p>
            <a:pPr marL="342900" indent="-342900">
              <a:spcBef>
                <a:spcPct val="100000"/>
              </a:spcBef>
              <a:buFontTx/>
              <a:buChar char="•"/>
            </a:pPr>
            <a:r>
              <a:rPr lang="de-DE" sz="2400" b="0" dirty="0" err="1" smtClean="0">
                <a:solidFill>
                  <a:schemeClr val="tx1"/>
                </a:solidFill>
                <a:latin typeface="Arial Unicode MS" charset="0"/>
              </a:rPr>
              <a:t>Families</a:t>
            </a:r>
            <a:r>
              <a:rPr lang="de-DE" sz="2400" b="0" dirty="0" smtClean="0">
                <a:solidFill>
                  <a:schemeClr val="tx1"/>
                </a:solidFill>
                <a:latin typeface="Arial Unicode MS" charset="0"/>
              </a:rPr>
              <a:t> </a:t>
            </a:r>
            <a:r>
              <a:rPr lang="de-DE" sz="2400" b="0" dirty="0" err="1" smtClean="0">
                <a:solidFill>
                  <a:schemeClr val="tx1"/>
                </a:solidFill>
                <a:latin typeface="Arial Unicode MS" charset="0"/>
              </a:rPr>
              <a:t>of</a:t>
            </a:r>
            <a:r>
              <a:rPr lang="de-DE" sz="2400" b="0" dirty="0" smtClean="0">
                <a:solidFill>
                  <a:schemeClr val="tx1"/>
                </a:solidFill>
                <a:latin typeface="Arial Unicode MS" charset="0"/>
              </a:rPr>
              <a:t> Models</a:t>
            </a:r>
            <a:endParaRPr lang="de-DE" sz="2400" b="0" dirty="0">
              <a:solidFill>
                <a:schemeClr val="tx1"/>
              </a:solidFill>
              <a:latin typeface="Arial Unicode MS" charset="0"/>
            </a:endParaRPr>
          </a:p>
          <a:p>
            <a:pPr marL="342900" indent="-342900">
              <a:spcBef>
                <a:spcPct val="100000"/>
              </a:spcBef>
              <a:buFontTx/>
              <a:buChar char="•"/>
            </a:pPr>
            <a:r>
              <a:rPr lang="de-DE" sz="2400" b="0" dirty="0" err="1">
                <a:latin typeface="Arial Unicode MS" charset="0"/>
              </a:rPr>
              <a:t>Nonlinear</a:t>
            </a:r>
            <a:r>
              <a:rPr lang="de-DE" sz="2400" b="0" dirty="0">
                <a:latin typeface="Arial Unicode MS" charset="0"/>
              </a:rPr>
              <a:t> DCM </a:t>
            </a:r>
            <a:r>
              <a:rPr lang="de-DE" sz="2400" b="0" dirty="0" err="1">
                <a:latin typeface="Arial Unicode MS" charset="0"/>
              </a:rPr>
              <a:t>for</a:t>
            </a:r>
            <a:r>
              <a:rPr lang="de-DE" sz="2400" b="0" dirty="0">
                <a:latin typeface="Arial Unicode MS" charset="0"/>
              </a:rPr>
              <a:t> </a:t>
            </a:r>
            <a:r>
              <a:rPr lang="de-DE" sz="2400" b="0" dirty="0" err="1">
                <a:latin typeface="Arial Unicode MS" charset="0"/>
              </a:rPr>
              <a:t>fMRI</a:t>
            </a:r>
            <a:endParaRPr lang="de-DE" sz="2400" b="0" dirty="0">
              <a:latin typeface="Arial Unicode MS" charset="0"/>
            </a:endParaRPr>
          </a:p>
          <a:p>
            <a:pPr marL="342900" indent="-342900">
              <a:spcBef>
                <a:spcPct val="100000"/>
              </a:spcBef>
              <a:buFontTx/>
              <a:buChar char="•"/>
            </a:pPr>
            <a:r>
              <a:rPr lang="de-DE" sz="2400" b="0" dirty="0" err="1">
                <a:latin typeface="Arial Unicode MS" charset="0"/>
              </a:rPr>
              <a:t>Stochastic</a:t>
            </a:r>
            <a:r>
              <a:rPr lang="de-DE" sz="2400" b="0" dirty="0">
                <a:latin typeface="Arial Unicode MS" charset="0"/>
              </a:rPr>
              <a:t> </a:t>
            </a:r>
            <a:r>
              <a:rPr lang="de-DE" sz="2400" b="0" dirty="0" smtClean="0">
                <a:latin typeface="Arial Unicode MS" charset="0"/>
              </a:rPr>
              <a:t>DCM</a:t>
            </a:r>
          </a:p>
          <a:p>
            <a:pPr marL="342900" indent="-342900">
              <a:spcBef>
                <a:spcPct val="100000"/>
              </a:spcBef>
              <a:buFontTx/>
              <a:buChar char="•"/>
            </a:pPr>
            <a:r>
              <a:rPr lang="de-DE" sz="2400" b="0" dirty="0" smtClean="0">
                <a:latin typeface="Arial Unicode MS" charset="0"/>
              </a:rPr>
              <a:t>Post-hoc </a:t>
            </a:r>
            <a:r>
              <a:rPr lang="de-DE" sz="2400" b="0" dirty="0" err="1" smtClean="0">
                <a:latin typeface="Arial Unicode MS" charset="0"/>
              </a:rPr>
              <a:t>selection</a:t>
            </a:r>
            <a:r>
              <a:rPr lang="de-DE" sz="2400" b="0" dirty="0" smtClean="0">
                <a:latin typeface="Arial Unicode MS" charset="0"/>
              </a:rPr>
              <a:t> </a:t>
            </a:r>
            <a:r>
              <a:rPr lang="de-DE" sz="2400" b="0" dirty="0" err="1" smtClean="0">
                <a:latin typeface="Arial Unicode MS" charset="0"/>
              </a:rPr>
              <a:t>of</a:t>
            </a:r>
            <a:r>
              <a:rPr lang="de-DE" sz="2400" b="0" dirty="0" smtClean="0">
                <a:latin typeface="Arial Unicode MS" charset="0"/>
              </a:rPr>
              <a:t> </a:t>
            </a:r>
            <a:r>
              <a:rPr lang="de-DE" sz="2400" b="0" dirty="0" err="1" smtClean="0">
                <a:latin typeface="Arial Unicode MS" charset="0"/>
              </a:rPr>
              <a:t>deterministic</a:t>
            </a:r>
            <a:r>
              <a:rPr lang="de-DE" sz="2400" b="0" dirty="0" smtClean="0">
                <a:latin typeface="Arial Unicode MS" charset="0"/>
              </a:rPr>
              <a:t> DCM</a:t>
            </a:r>
            <a:endParaRPr lang="de-DE" sz="2400" b="0" dirty="0">
              <a:latin typeface="Arial Unicode MS" charset="0"/>
            </a:endParaRPr>
          </a:p>
          <a:p>
            <a:pPr marL="342900" indent="-342900">
              <a:spcBef>
                <a:spcPct val="100000"/>
              </a:spcBef>
              <a:buFontTx/>
              <a:buChar char="•"/>
            </a:pPr>
            <a:r>
              <a:rPr lang="de-DE" sz="2400" b="0" dirty="0" err="1" smtClean="0">
                <a:latin typeface="Arial Unicode MS" charset="0"/>
              </a:rPr>
              <a:t>Integrating</a:t>
            </a:r>
            <a:r>
              <a:rPr lang="de-DE" sz="2400" b="0" dirty="0" smtClean="0">
                <a:latin typeface="Arial Unicode MS" charset="0"/>
              </a:rPr>
              <a:t> </a:t>
            </a:r>
            <a:r>
              <a:rPr lang="de-DE" sz="2400" b="0" dirty="0" err="1">
                <a:latin typeface="Arial Unicode MS" charset="0"/>
              </a:rPr>
              <a:t>tractography</a:t>
            </a:r>
            <a:r>
              <a:rPr lang="de-DE" sz="2400" b="0" dirty="0">
                <a:latin typeface="Arial Unicode MS" charset="0"/>
              </a:rPr>
              <a:t> </a:t>
            </a:r>
            <a:r>
              <a:rPr lang="de-DE" sz="2400" b="0" dirty="0" err="1">
                <a:latin typeface="Arial Unicode MS" charset="0"/>
              </a:rPr>
              <a:t>and</a:t>
            </a:r>
            <a:r>
              <a:rPr lang="de-DE" sz="2400" b="0" dirty="0">
                <a:latin typeface="Arial Unicode MS" charset="0"/>
              </a:rPr>
              <a:t> DCM</a:t>
            </a:r>
          </a:p>
          <a:p>
            <a:pPr marL="342900" indent="-342900">
              <a:lnSpc>
                <a:spcPct val="50000"/>
              </a:lnSpc>
              <a:spcBef>
                <a:spcPct val="80000"/>
              </a:spcBef>
            </a:pPr>
            <a:endParaRPr lang="en-GB" sz="2400" b="0" dirty="0">
              <a:solidFill>
                <a:schemeClr val="tx1"/>
              </a:solidFill>
              <a:cs typeface="Arial" pitchFamily="34" charset="0"/>
            </a:endParaRPr>
          </a:p>
          <a:p>
            <a:pPr marL="342900" indent="-342900">
              <a:lnSpc>
                <a:spcPct val="50000"/>
              </a:lnSpc>
              <a:spcBef>
                <a:spcPct val="80000"/>
              </a:spcBef>
            </a:pPr>
            <a:endParaRPr lang="en-GB" sz="2400" b="0" dirty="0">
              <a:solidFill>
                <a:schemeClr val="tx1"/>
              </a:solidFill>
              <a:cs typeface="Arial" pitchFamily="34" charset="0"/>
            </a:endParaRPr>
          </a:p>
        </p:txBody>
      </p:sp>
      <p:sp>
        <p:nvSpPr>
          <p:cNvPr id="4" name="TextBox 3"/>
          <p:cNvSpPr txBox="1"/>
          <p:nvPr/>
        </p:nvSpPr>
        <p:spPr>
          <a:xfrm>
            <a:off x="3739896" y="374904"/>
            <a:ext cx="1595309" cy="584775"/>
          </a:xfrm>
          <a:prstGeom prst="rect">
            <a:avLst/>
          </a:prstGeom>
          <a:noFill/>
        </p:spPr>
        <p:txBody>
          <a:bodyPr wrap="none" rtlCol="0">
            <a:spAutoFit/>
          </a:bodyPr>
          <a:lstStyle/>
          <a:p>
            <a:r>
              <a:rPr lang="en-GB" sz="3200" dirty="0" smtClean="0">
                <a:solidFill>
                  <a:srgbClr val="006699"/>
                </a:solidFill>
              </a:rPr>
              <a:t>Outline</a:t>
            </a:r>
            <a:endParaRPr lang="en-GB" sz="3200" dirty="0">
              <a:solidFill>
                <a:srgbClr val="006699"/>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title"/>
          </p:nvPr>
        </p:nvSpPr>
        <p:spPr>
          <a:xfrm>
            <a:off x="429590" y="164193"/>
            <a:ext cx="8229600" cy="1143000"/>
          </a:xfrm>
        </p:spPr>
        <p:txBody>
          <a:bodyPr/>
          <a:lstStyle/>
          <a:p>
            <a:r>
              <a:rPr lang="en-GB" dirty="0" smtClean="0"/>
              <a:t>Families of Models</a:t>
            </a:r>
            <a:endParaRPr lang="en-US" dirty="0" smtClean="0"/>
          </a:p>
        </p:txBody>
      </p:sp>
      <p:sp>
        <p:nvSpPr>
          <p:cNvPr id="10246" name="Line 15"/>
          <p:cNvSpPr>
            <a:spLocks noChangeShapeType="1"/>
          </p:cNvSpPr>
          <p:nvPr/>
        </p:nvSpPr>
        <p:spPr bwMode="auto">
          <a:xfrm flipV="1">
            <a:off x="4403753" y="1179576"/>
            <a:ext cx="374838" cy="2658419"/>
          </a:xfrm>
          <a:prstGeom prst="line">
            <a:avLst/>
          </a:prstGeom>
          <a:noFill/>
          <a:ln w="25400">
            <a:solidFill>
              <a:srgbClr val="FF0000"/>
            </a:solidFill>
            <a:round/>
            <a:headEnd/>
            <a:tailEnd/>
          </a:ln>
        </p:spPr>
        <p:txBody>
          <a:bodyPr/>
          <a:lstStyle/>
          <a:p>
            <a:endParaRPr lang="en-GB"/>
          </a:p>
        </p:txBody>
      </p:sp>
      <p:graphicFrame>
        <p:nvGraphicFramePr>
          <p:cNvPr id="93" name="Object 17"/>
          <p:cNvGraphicFramePr>
            <a:graphicFrameLocks noGrp="1" noChangeAspect="1"/>
          </p:cNvGraphicFramePr>
          <p:nvPr>
            <p:ph idx="1"/>
            <p:extLst>
              <p:ext uri="{D42A27DB-BD31-4B8C-83A1-F6EECF244321}">
                <p14:modId xmlns="" xmlns:p14="http://schemas.microsoft.com/office/powerpoint/2010/main" val="714002434"/>
              </p:ext>
            </p:extLst>
          </p:nvPr>
        </p:nvGraphicFramePr>
        <p:xfrm>
          <a:off x="414144" y="4721563"/>
          <a:ext cx="3896262" cy="1772846"/>
        </p:xfrm>
        <a:graphic>
          <a:graphicData uri="http://schemas.openxmlformats.org/presentationml/2006/ole">
            <p:oleObj spid="_x0000_s117834" name="Equation" r:id="rId4" imgW="2422800" imgH="950760" progId="Equation.3">
              <p:embed/>
            </p:oleObj>
          </a:graphicData>
        </a:graphic>
      </p:graphicFrame>
      <p:graphicFrame>
        <p:nvGraphicFramePr>
          <p:cNvPr id="104" name="Object 19"/>
          <p:cNvGraphicFramePr>
            <a:graphicFrameLocks noChangeAspect="1"/>
          </p:cNvGraphicFramePr>
          <p:nvPr>
            <p:extLst>
              <p:ext uri="{D42A27DB-BD31-4B8C-83A1-F6EECF244321}">
                <p14:modId xmlns="" xmlns:p14="http://schemas.microsoft.com/office/powerpoint/2010/main" val="2878236260"/>
              </p:ext>
            </p:extLst>
          </p:nvPr>
        </p:nvGraphicFramePr>
        <p:xfrm>
          <a:off x="5604777" y="4445448"/>
          <a:ext cx="2650159" cy="1953198"/>
        </p:xfrm>
        <a:graphic>
          <a:graphicData uri="http://schemas.openxmlformats.org/presentationml/2006/ole">
            <p:oleObj spid="_x0000_s117835" name="Equation" r:id="rId5" imgW="1298160" imgH="923400" progId="Equation.3">
              <p:embed/>
            </p:oleObj>
          </a:graphicData>
        </a:graphic>
      </p:graphicFrame>
      <p:grpSp>
        <p:nvGrpSpPr>
          <p:cNvPr id="2" name="Group 1"/>
          <p:cNvGrpSpPr/>
          <p:nvPr/>
        </p:nvGrpSpPr>
        <p:grpSpPr>
          <a:xfrm>
            <a:off x="744128" y="1368391"/>
            <a:ext cx="7621624" cy="2303936"/>
            <a:chOff x="-42751" y="1396002"/>
            <a:chExt cx="9032699" cy="2704302"/>
          </a:xfrm>
        </p:grpSpPr>
        <p:grpSp>
          <p:nvGrpSpPr>
            <p:cNvPr id="105" name="Group 104"/>
            <p:cNvGrpSpPr/>
            <p:nvPr/>
          </p:nvGrpSpPr>
          <p:grpSpPr>
            <a:xfrm>
              <a:off x="-42751" y="1396002"/>
              <a:ext cx="4666287" cy="2537305"/>
              <a:chOff x="119608" y="1396002"/>
              <a:chExt cx="4503928" cy="3334933"/>
            </a:xfrm>
          </p:grpSpPr>
          <p:grpSp>
            <p:nvGrpSpPr>
              <p:cNvPr id="106" name="Group 105"/>
              <p:cNvGrpSpPr/>
              <p:nvPr/>
            </p:nvGrpSpPr>
            <p:grpSpPr>
              <a:xfrm>
                <a:off x="211652" y="1508198"/>
                <a:ext cx="1838721" cy="1349950"/>
                <a:chOff x="211652" y="1475380"/>
                <a:chExt cx="2480564" cy="1382768"/>
              </a:xfrm>
            </p:grpSpPr>
            <p:sp>
              <p:nvSpPr>
                <p:cNvPr id="134" name="Oval 133"/>
                <p:cNvSpPr/>
                <p:nvPr/>
              </p:nvSpPr>
              <p:spPr bwMode="auto">
                <a:xfrm>
                  <a:off x="211652" y="2156457"/>
                  <a:ext cx="555585" cy="555651"/>
                </a:xfrm>
                <a:prstGeom prst="ellipse">
                  <a:avLst/>
                </a:prstGeom>
                <a:ln>
                  <a:headEnd type="none" w="med" len="med"/>
                  <a:tailEnd type="triangl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normalizeH="0" baseline="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Arial" charset="0"/>
                      <a:cs typeface="Times New Roman" pitchFamily="18" charset="0"/>
                    </a:rPr>
                    <a:t>F</a:t>
                  </a:r>
                </a:p>
              </p:txBody>
            </p:sp>
            <p:sp>
              <p:nvSpPr>
                <p:cNvPr id="135" name="Oval 134"/>
                <p:cNvSpPr/>
                <p:nvPr/>
              </p:nvSpPr>
              <p:spPr bwMode="auto">
                <a:xfrm>
                  <a:off x="2136631" y="1475380"/>
                  <a:ext cx="555585" cy="555651"/>
                </a:xfrm>
                <a:prstGeom prst="ellipse">
                  <a:avLst/>
                </a:prstGeom>
                <a:ln>
                  <a:headEnd type="none" w="med" len="med"/>
                  <a:tailEnd type="triangl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normalizeH="0" baseline="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Arial" charset="0"/>
                      <a:cs typeface="Times New Roman" pitchFamily="18" charset="0"/>
                    </a:rPr>
                    <a:t>P</a:t>
                  </a:r>
                </a:p>
              </p:txBody>
            </p:sp>
            <p:sp>
              <p:nvSpPr>
                <p:cNvPr id="136" name="Oval 135"/>
                <p:cNvSpPr/>
                <p:nvPr/>
              </p:nvSpPr>
              <p:spPr bwMode="auto">
                <a:xfrm>
                  <a:off x="1654076" y="2302497"/>
                  <a:ext cx="555585" cy="555651"/>
                </a:xfrm>
                <a:prstGeom prst="ellipse">
                  <a:avLst/>
                </a:prstGeom>
                <a:ln>
                  <a:headEnd type="none" w="med" len="med"/>
                  <a:tailEnd type="triangl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normalizeH="0" baseline="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Arial" charset="0"/>
                      <a:cs typeface="Times New Roman" pitchFamily="18" charset="0"/>
                    </a:rPr>
                    <a:t>A</a:t>
                  </a:r>
                </a:p>
              </p:txBody>
            </p:sp>
            <p:cxnSp>
              <p:nvCxnSpPr>
                <p:cNvPr id="137" name="Straight Arrow Connector 136"/>
                <p:cNvCxnSpPr/>
                <p:nvPr/>
              </p:nvCxnSpPr>
              <p:spPr bwMode="auto">
                <a:xfrm flipH="1">
                  <a:off x="859835" y="1852171"/>
                  <a:ext cx="1230223" cy="277826"/>
                </a:xfrm>
                <a:prstGeom prst="straightConnector1">
                  <a:avLst/>
                </a:prstGeom>
                <a:solidFill>
                  <a:schemeClr val="accent1"/>
                </a:solidFill>
                <a:ln w="28575" cap="flat" cmpd="sng" algn="ctr">
                  <a:solidFill>
                    <a:schemeClr val="tx2">
                      <a:lumMod val="85000"/>
                      <a:lumOff val="15000"/>
                    </a:schemeClr>
                  </a:solidFill>
                  <a:prstDash val="solid"/>
                  <a:round/>
                  <a:headEnd type="none" w="med" len="med"/>
                  <a:tailEnd type="arrow"/>
                </a:ln>
                <a:effectLst>
                  <a:outerShdw blurRad="606425" dist="939800" dir="2700000" algn="tl" rotWithShape="0">
                    <a:srgbClr val="000000">
                      <a:alpha val="43000"/>
                    </a:srgbClr>
                  </a:outerShdw>
                </a:effectLst>
              </p:spPr>
            </p:cxnSp>
            <p:cxnSp>
              <p:nvCxnSpPr>
                <p:cNvPr id="138" name="Straight Arrow Connector 137"/>
                <p:cNvCxnSpPr/>
                <p:nvPr/>
              </p:nvCxnSpPr>
              <p:spPr bwMode="auto">
                <a:xfrm flipV="1">
                  <a:off x="791699" y="2063848"/>
                  <a:ext cx="1086707" cy="240131"/>
                </a:xfrm>
                <a:prstGeom prst="straightConnector1">
                  <a:avLst/>
                </a:prstGeom>
                <a:solidFill>
                  <a:schemeClr val="accent1"/>
                </a:solidFill>
                <a:ln w="28575" cap="flat" cmpd="sng" algn="ctr">
                  <a:solidFill>
                    <a:schemeClr val="tx2">
                      <a:lumMod val="85000"/>
                      <a:lumOff val="15000"/>
                    </a:schemeClr>
                  </a:solidFill>
                  <a:prstDash val="solid"/>
                  <a:round/>
                  <a:headEnd type="none" w="med" len="med"/>
                  <a:tailEnd type="arrow"/>
                </a:ln>
                <a:effectLst>
                  <a:outerShdw blurRad="606425" dist="939800" dir="2700000" algn="tl" rotWithShape="0">
                    <a:srgbClr val="000000">
                      <a:alpha val="43000"/>
                    </a:srgbClr>
                  </a:outerShdw>
                </a:effectLst>
              </p:spPr>
            </p:cxnSp>
            <p:cxnSp>
              <p:nvCxnSpPr>
                <p:cNvPr id="139" name="Straight Arrow Connector 138"/>
                <p:cNvCxnSpPr/>
                <p:nvPr/>
              </p:nvCxnSpPr>
              <p:spPr bwMode="auto">
                <a:xfrm flipH="1">
                  <a:off x="602161" y="2619501"/>
                  <a:ext cx="1038137" cy="125939"/>
                </a:xfrm>
                <a:prstGeom prst="straightConnector1">
                  <a:avLst/>
                </a:prstGeom>
                <a:solidFill>
                  <a:schemeClr val="accent1"/>
                </a:solidFill>
                <a:ln w="28575" cap="flat" cmpd="sng" algn="ctr">
                  <a:solidFill>
                    <a:schemeClr val="tx2">
                      <a:lumMod val="85000"/>
                      <a:lumOff val="15000"/>
                    </a:schemeClr>
                  </a:solidFill>
                  <a:prstDash val="solid"/>
                  <a:round/>
                  <a:headEnd type="none" w="med" len="med"/>
                  <a:tailEnd type="arrow"/>
                </a:ln>
                <a:effectLst>
                  <a:outerShdw blurRad="606425" dist="939800" dir="2700000" algn="tl" rotWithShape="0">
                    <a:srgbClr val="000000">
                      <a:alpha val="43000"/>
                    </a:srgbClr>
                  </a:outerShdw>
                </a:effectLst>
              </p:spPr>
            </p:cxnSp>
            <p:cxnSp>
              <p:nvCxnSpPr>
                <p:cNvPr id="140" name="Straight Arrow Connector 139"/>
                <p:cNvCxnSpPr/>
                <p:nvPr/>
              </p:nvCxnSpPr>
              <p:spPr bwMode="auto">
                <a:xfrm flipH="1">
                  <a:off x="1971556" y="1971237"/>
                  <a:ext cx="237555" cy="463557"/>
                </a:xfrm>
                <a:prstGeom prst="straightConnector1">
                  <a:avLst/>
                </a:prstGeom>
                <a:solidFill>
                  <a:schemeClr val="accent1"/>
                </a:solidFill>
                <a:ln w="28575" cap="flat" cmpd="sng" algn="ctr">
                  <a:solidFill>
                    <a:schemeClr val="tx2">
                      <a:lumMod val="85000"/>
                      <a:lumOff val="15000"/>
                    </a:schemeClr>
                  </a:solidFill>
                  <a:prstDash val="solid"/>
                  <a:round/>
                  <a:headEnd type="none" w="med" len="med"/>
                  <a:tailEnd type="arrow"/>
                </a:ln>
                <a:effectLst>
                  <a:outerShdw blurRad="606425" dist="939800" dir="2700000" algn="tl" rotWithShape="0">
                    <a:srgbClr val="000000">
                      <a:alpha val="43000"/>
                    </a:srgbClr>
                  </a:outerShdw>
                </a:effectLst>
              </p:spPr>
            </p:cxnSp>
            <p:cxnSp>
              <p:nvCxnSpPr>
                <p:cNvPr id="141" name="Straight Arrow Connector 140"/>
                <p:cNvCxnSpPr/>
                <p:nvPr/>
              </p:nvCxnSpPr>
              <p:spPr bwMode="auto">
                <a:xfrm flipV="1">
                  <a:off x="2116513" y="1971237"/>
                  <a:ext cx="304249" cy="489504"/>
                </a:xfrm>
                <a:prstGeom prst="straightConnector1">
                  <a:avLst/>
                </a:prstGeom>
                <a:solidFill>
                  <a:schemeClr val="accent1"/>
                </a:solidFill>
                <a:ln w="28575" cap="flat" cmpd="sng" algn="ctr">
                  <a:solidFill>
                    <a:schemeClr val="tx2">
                      <a:lumMod val="85000"/>
                      <a:lumOff val="15000"/>
                    </a:schemeClr>
                  </a:solidFill>
                  <a:prstDash val="solid"/>
                  <a:round/>
                  <a:headEnd type="none" w="med" len="med"/>
                  <a:tailEnd type="arrow"/>
                </a:ln>
                <a:effectLst>
                  <a:outerShdw blurRad="606425" dist="939800" dir="2700000" algn="tl" rotWithShape="0">
                    <a:srgbClr val="000000">
                      <a:alpha val="43000"/>
                    </a:srgbClr>
                  </a:outerShdw>
                </a:effectLst>
              </p:spPr>
            </p:cxnSp>
          </p:grpSp>
          <p:grpSp>
            <p:nvGrpSpPr>
              <p:cNvPr id="107" name="Group 106"/>
              <p:cNvGrpSpPr/>
              <p:nvPr/>
            </p:nvGrpSpPr>
            <p:grpSpPr>
              <a:xfrm>
                <a:off x="2414426" y="1547886"/>
                <a:ext cx="1937655" cy="1092225"/>
                <a:chOff x="1594277" y="2223120"/>
                <a:chExt cx="2480564" cy="1382768"/>
              </a:xfrm>
            </p:grpSpPr>
            <p:sp>
              <p:nvSpPr>
                <p:cNvPr id="125" name="Oval 124"/>
                <p:cNvSpPr/>
                <p:nvPr/>
              </p:nvSpPr>
              <p:spPr bwMode="auto">
                <a:xfrm>
                  <a:off x="1594277" y="2904197"/>
                  <a:ext cx="555585" cy="555651"/>
                </a:xfrm>
                <a:prstGeom prst="ellipse">
                  <a:avLst/>
                </a:prstGeom>
                <a:ln>
                  <a:headEnd type="none" w="med" len="med"/>
                  <a:tailEnd type="triangl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normalizeH="0" baseline="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Arial" charset="0"/>
                      <a:cs typeface="Times New Roman" pitchFamily="18" charset="0"/>
                    </a:rPr>
                    <a:t>F</a:t>
                  </a:r>
                </a:p>
              </p:txBody>
            </p:sp>
            <p:sp>
              <p:nvSpPr>
                <p:cNvPr id="126" name="Oval 125"/>
                <p:cNvSpPr/>
                <p:nvPr/>
              </p:nvSpPr>
              <p:spPr bwMode="auto">
                <a:xfrm>
                  <a:off x="3519256" y="2223120"/>
                  <a:ext cx="555585" cy="555651"/>
                </a:xfrm>
                <a:prstGeom prst="ellipse">
                  <a:avLst/>
                </a:prstGeom>
                <a:ln>
                  <a:headEnd type="none" w="med" len="med"/>
                  <a:tailEnd type="triangl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normalizeH="0" baseline="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Arial" charset="0"/>
                      <a:cs typeface="Times New Roman" pitchFamily="18" charset="0"/>
                    </a:rPr>
                    <a:t>P</a:t>
                  </a:r>
                </a:p>
              </p:txBody>
            </p:sp>
            <p:sp>
              <p:nvSpPr>
                <p:cNvPr id="127" name="Oval 126"/>
                <p:cNvSpPr/>
                <p:nvPr/>
              </p:nvSpPr>
              <p:spPr bwMode="auto">
                <a:xfrm>
                  <a:off x="3036701" y="3050237"/>
                  <a:ext cx="555585" cy="555651"/>
                </a:xfrm>
                <a:prstGeom prst="ellipse">
                  <a:avLst/>
                </a:prstGeom>
                <a:ln>
                  <a:headEnd type="none" w="med" len="med"/>
                  <a:tailEnd type="triangl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normalizeH="0" baseline="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Arial" charset="0"/>
                      <a:cs typeface="Times New Roman" pitchFamily="18" charset="0"/>
                    </a:rPr>
                    <a:t>A</a:t>
                  </a:r>
                </a:p>
              </p:txBody>
            </p:sp>
            <p:cxnSp>
              <p:nvCxnSpPr>
                <p:cNvPr id="128" name="Straight Arrow Connector 127"/>
                <p:cNvCxnSpPr/>
                <p:nvPr/>
              </p:nvCxnSpPr>
              <p:spPr bwMode="auto">
                <a:xfrm flipH="1">
                  <a:off x="2242460" y="2599911"/>
                  <a:ext cx="1230223" cy="277826"/>
                </a:xfrm>
                <a:prstGeom prst="straightConnector1">
                  <a:avLst/>
                </a:prstGeom>
                <a:solidFill>
                  <a:schemeClr val="accent1"/>
                </a:solidFill>
                <a:ln w="28575" cap="flat" cmpd="sng" algn="ctr">
                  <a:solidFill>
                    <a:schemeClr val="tx2">
                      <a:lumMod val="85000"/>
                      <a:lumOff val="15000"/>
                    </a:schemeClr>
                  </a:solidFill>
                  <a:prstDash val="solid"/>
                  <a:round/>
                  <a:headEnd type="none" w="med" len="med"/>
                  <a:tailEnd type="arrow"/>
                </a:ln>
                <a:effectLst>
                  <a:outerShdw blurRad="606425" dist="939800" dir="2700000" algn="tl" rotWithShape="0">
                    <a:srgbClr val="000000">
                      <a:alpha val="43000"/>
                    </a:srgbClr>
                  </a:outerShdw>
                </a:effectLst>
              </p:spPr>
            </p:cxnSp>
            <p:cxnSp>
              <p:nvCxnSpPr>
                <p:cNvPr id="129" name="Straight Arrow Connector 128"/>
                <p:cNvCxnSpPr/>
                <p:nvPr/>
              </p:nvCxnSpPr>
              <p:spPr bwMode="auto">
                <a:xfrm flipV="1">
                  <a:off x="2174324" y="2811588"/>
                  <a:ext cx="1086707" cy="240131"/>
                </a:xfrm>
                <a:prstGeom prst="straightConnector1">
                  <a:avLst/>
                </a:prstGeom>
                <a:solidFill>
                  <a:schemeClr val="accent1"/>
                </a:solidFill>
                <a:ln w="28575" cap="flat" cmpd="sng" algn="ctr">
                  <a:solidFill>
                    <a:schemeClr val="tx2">
                      <a:lumMod val="85000"/>
                      <a:lumOff val="15000"/>
                    </a:schemeClr>
                  </a:solidFill>
                  <a:prstDash val="solid"/>
                  <a:round/>
                  <a:headEnd type="none" w="med" len="med"/>
                  <a:tailEnd type="arrow"/>
                </a:ln>
                <a:effectLst>
                  <a:outerShdw blurRad="606425" dist="939800" dir="2700000" algn="tl" rotWithShape="0">
                    <a:srgbClr val="000000">
                      <a:alpha val="43000"/>
                    </a:srgbClr>
                  </a:outerShdw>
                </a:effectLst>
              </p:spPr>
            </p:cxnSp>
            <p:cxnSp>
              <p:nvCxnSpPr>
                <p:cNvPr id="130" name="Straight Arrow Connector 129"/>
                <p:cNvCxnSpPr/>
                <p:nvPr/>
              </p:nvCxnSpPr>
              <p:spPr bwMode="auto">
                <a:xfrm flipH="1">
                  <a:off x="2055597" y="3367241"/>
                  <a:ext cx="967327" cy="164664"/>
                </a:xfrm>
                <a:prstGeom prst="straightConnector1">
                  <a:avLst/>
                </a:prstGeom>
                <a:solidFill>
                  <a:schemeClr val="accent1"/>
                </a:solidFill>
                <a:ln w="28575" cap="flat" cmpd="sng" algn="ctr">
                  <a:solidFill>
                    <a:schemeClr val="tx2">
                      <a:lumMod val="85000"/>
                      <a:lumOff val="15000"/>
                    </a:schemeClr>
                  </a:solidFill>
                  <a:prstDash val="solid"/>
                  <a:round/>
                  <a:headEnd type="none" w="med" len="med"/>
                  <a:tailEnd type="arrow"/>
                </a:ln>
                <a:effectLst>
                  <a:outerShdw blurRad="606425" dist="939800" dir="2700000" algn="tl" rotWithShape="0">
                    <a:srgbClr val="000000">
                      <a:alpha val="43000"/>
                    </a:srgbClr>
                  </a:outerShdw>
                </a:effectLst>
              </p:spPr>
            </p:cxnSp>
            <p:cxnSp>
              <p:nvCxnSpPr>
                <p:cNvPr id="131" name="Straight Arrow Connector 130"/>
                <p:cNvCxnSpPr/>
                <p:nvPr/>
              </p:nvCxnSpPr>
              <p:spPr bwMode="auto">
                <a:xfrm flipH="1">
                  <a:off x="3354181" y="2718977"/>
                  <a:ext cx="237555" cy="463557"/>
                </a:xfrm>
                <a:prstGeom prst="straightConnector1">
                  <a:avLst/>
                </a:prstGeom>
                <a:solidFill>
                  <a:schemeClr val="accent1"/>
                </a:solidFill>
                <a:ln w="28575" cap="flat" cmpd="sng" algn="ctr">
                  <a:solidFill>
                    <a:schemeClr val="tx2">
                      <a:lumMod val="85000"/>
                      <a:lumOff val="15000"/>
                    </a:schemeClr>
                  </a:solidFill>
                  <a:prstDash val="solid"/>
                  <a:round/>
                  <a:headEnd type="none" w="med" len="med"/>
                  <a:tailEnd type="arrow"/>
                </a:ln>
                <a:effectLst>
                  <a:outerShdw blurRad="606425" dist="939800" dir="2700000" algn="tl" rotWithShape="0">
                    <a:srgbClr val="000000">
                      <a:alpha val="43000"/>
                    </a:srgbClr>
                  </a:outerShdw>
                </a:effectLst>
              </p:spPr>
            </p:cxnSp>
            <p:cxnSp>
              <p:nvCxnSpPr>
                <p:cNvPr id="132" name="Straight Arrow Connector 131"/>
                <p:cNvCxnSpPr/>
                <p:nvPr/>
              </p:nvCxnSpPr>
              <p:spPr bwMode="auto">
                <a:xfrm flipV="1">
                  <a:off x="3499138" y="2718977"/>
                  <a:ext cx="304249" cy="489504"/>
                </a:xfrm>
                <a:prstGeom prst="straightConnector1">
                  <a:avLst/>
                </a:prstGeom>
                <a:solidFill>
                  <a:schemeClr val="accent1"/>
                </a:solidFill>
                <a:ln w="28575" cap="flat" cmpd="sng" algn="ctr">
                  <a:solidFill>
                    <a:schemeClr val="tx2">
                      <a:lumMod val="85000"/>
                      <a:lumOff val="15000"/>
                    </a:schemeClr>
                  </a:solidFill>
                  <a:prstDash val="solid"/>
                  <a:round/>
                  <a:headEnd type="none" w="med" len="med"/>
                  <a:tailEnd type="arrow"/>
                </a:ln>
                <a:effectLst>
                  <a:outerShdw blurRad="606425" dist="939800" dir="2700000" algn="tl" rotWithShape="0">
                    <a:srgbClr val="000000">
                      <a:alpha val="43000"/>
                    </a:srgbClr>
                  </a:outerShdw>
                </a:effectLst>
              </p:spPr>
            </p:cxnSp>
            <p:cxnSp>
              <p:nvCxnSpPr>
                <p:cNvPr id="133" name="Straight Arrow Connector 132"/>
                <p:cNvCxnSpPr>
                  <a:endCxn id="127" idx="1"/>
                </p:cNvCxnSpPr>
                <p:nvPr/>
              </p:nvCxnSpPr>
              <p:spPr bwMode="auto">
                <a:xfrm flipV="1">
                  <a:off x="2116515" y="3131610"/>
                  <a:ext cx="1001550" cy="202301"/>
                </a:xfrm>
                <a:prstGeom prst="straightConnector1">
                  <a:avLst/>
                </a:prstGeom>
                <a:solidFill>
                  <a:schemeClr val="accent1"/>
                </a:solidFill>
                <a:ln w="28575" cap="flat" cmpd="sng" algn="ctr">
                  <a:solidFill>
                    <a:schemeClr val="tx2">
                      <a:lumMod val="85000"/>
                      <a:lumOff val="15000"/>
                    </a:schemeClr>
                  </a:solidFill>
                  <a:prstDash val="solid"/>
                  <a:round/>
                  <a:headEnd type="none" w="med" len="med"/>
                  <a:tailEnd type="arrow"/>
                </a:ln>
                <a:effectLst>
                  <a:outerShdw blurRad="606425" dist="939800" dir="2700000" algn="tl" rotWithShape="0">
                    <a:srgbClr val="000000">
                      <a:alpha val="43000"/>
                    </a:srgbClr>
                  </a:outerShdw>
                </a:effectLst>
              </p:spPr>
            </p:cxnSp>
          </p:grpSp>
          <p:grpSp>
            <p:nvGrpSpPr>
              <p:cNvPr id="108" name="Group 107"/>
              <p:cNvGrpSpPr/>
              <p:nvPr/>
            </p:nvGrpSpPr>
            <p:grpSpPr>
              <a:xfrm>
                <a:off x="119608" y="3532358"/>
                <a:ext cx="1745569" cy="1072638"/>
                <a:chOff x="794247" y="3883718"/>
                <a:chExt cx="2335053" cy="1382768"/>
              </a:xfrm>
            </p:grpSpPr>
            <p:sp>
              <p:nvSpPr>
                <p:cNvPr id="120" name="Oval 119"/>
                <p:cNvSpPr/>
                <p:nvPr/>
              </p:nvSpPr>
              <p:spPr bwMode="auto">
                <a:xfrm>
                  <a:off x="794247" y="4432497"/>
                  <a:ext cx="555585" cy="555651"/>
                </a:xfrm>
                <a:prstGeom prst="ellipse">
                  <a:avLst/>
                </a:prstGeom>
                <a:ln>
                  <a:headEnd type="none" w="med" len="med"/>
                  <a:tailEnd type="triangl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normalizeH="0" baseline="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Arial" charset="0"/>
                      <a:cs typeface="Times New Roman" pitchFamily="18" charset="0"/>
                    </a:rPr>
                    <a:t>F</a:t>
                  </a:r>
                </a:p>
              </p:txBody>
            </p:sp>
            <p:sp>
              <p:nvSpPr>
                <p:cNvPr id="121" name="Oval 120"/>
                <p:cNvSpPr/>
                <p:nvPr/>
              </p:nvSpPr>
              <p:spPr bwMode="auto">
                <a:xfrm>
                  <a:off x="2573715" y="3883718"/>
                  <a:ext cx="555585" cy="555651"/>
                </a:xfrm>
                <a:prstGeom prst="ellipse">
                  <a:avLst/>
                </a:prstGeom>
                <a:ln>
                  <a:headEnd type="none" w="med" len="med"/>
                  <a:tailEnd type="triangl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normalizeH="0" baseline="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Arial" charset="0"/>
                      <a:cs typeface="Times New Roman" pitchFamily="18" charset="0"/>
                    </a:rPr>
                    <a:t>P</a:t>
                  </a:r>
                </a:p>
              </p:txBody>
            </p:sp>
            <p:sp>
              <p:nvSpPr>
                <p:cNvPr id="122" name="Oval 121"/>
                <p:cNvSpPr/>
                <p:nvPr/>
              </p:nvSpPr>
              <p:spPr bwMode="auto">
                <a:xfrm>
                  <a:off x="2091160" y="4710835"/>
                  <a:ext cx="555585" cy="555651"/>
                </a:xfrm>
                <a:prstGeom prst="ellipse">
                  <a:avLst/>
                </a:prstGeom>
                <a:ln>
                  <a:headEnd type="none" w="med" len="med"/>
                  <a:tailEnd type="triangl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normalizeH="0" baseline="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Arial" charset="0"/>
                      <a:cs typeface="Times New Roman" pitchFamily="18" charset="0"/>
                    </a:rPr>
                    <a:t>A</a:t>
                  </a:r>
                </a:p>
              </p:txBody>
            </p:sp>
            <p:cxnSp>
              <p:nvCxnSpPr>
                <p:cNvPr id="123" name="Straight Arrow Connector 122"/>
                <p:cNvCxnSpPr/>
                <p:nvPr/>
              </p:nvCxnSpPr>
              <p:spPr bwMode="auto">
                <a:xfrm flipH="1">
                  <a:off x="1296919" y="4260509"/>
                  <a:ext cx="1230223" cy="277826"/>
                </a:xfrm>
                <a:prstGeom prst="straightConnector1">
                  <a:avLst/>
                </a:prstGeom>
                <a:solidFill>
                  <a:schemeClr val="accent1"/>
                </a:solidFill>
                <a:ln w="28575" cap="flat" cmpd="sng" algn="ctr">
                  <a:solidFill>
                    <a:schemeClr val="tx2">
                      <a:lumMod val="85000"/>
                      <a:lumOff val="15000"/>
                    </a:schemeClr>
                  </a:solidFill>
                  <a:prstDash val="solid"/>
                  <a:round/>
                  <a:headEnd type="none" w="med" len="med"/>
                  <a:tailEnd type="arrow"/>
                </a:ln>
                <a:effectLst>
                  <a:outerShdw blurRad="606425" dist="939800" dir="2700000" algn="tl" rotWithShape="0">
                    <a:srgbClr val="000000">
                      <a:alpha val="43000"/>
                    </a:srgbClr>
                  </a:outerShdw>
                </a:effectLst>
              </p:spPr>
            </p:cxnSp>
            <p:cxnSp>
              <p:nvCxnSpPr>
                <p:cNvPr id="124" name="Straight Arrow Connector 123"/>
                <p:cNvCxnSpPr/>
                <p:nvPr/>
              </p:nvCxnSpPr>
              <p:spPr bwMode="auto">
                <a:xfrm flipH="1">
                  <a:off x="2408640" y="4379575"/>
                  <a:ext cx="237555" cy="463557"/>
                </a:xfrm>
                <a:prstGeom prst="straightConnector1">
                  <a:avLst/>
                </a:prstGeom>
                <a:solidFill>
                  <a:schemeClr val="accent1"/>
                </a:solidFill>
                <a:ln w="28575" cap="flat" cmpd="sng" algn="ctr">
                  <a:solidFill>
                    <a:schemeClr val="tx2">
                      <a:lumMod val="85000"/>
                      <a:lumOff val="15000"/>
                    </a:schemeClr>
                  </a:solidFill>
                  <a:prstDash val="solid"/>
                  <a:round/>
                  <a:headEnd type="none" w="med" len="med"/>
                  <a:tailEnd type="arrow"/>
                </a:ln>
                <a:effectLst>
                  <a:outerShdw blurRad="606425" dist="939800" dir="2700000" algn="tl" rotWithShape="0">
                    <a:srgbClr val="000000">
                      <a:alpha val="43000"/>
                    </a:srgbClr>
                  </a:outerShdw>
                </a:effectLst>
              </p:spPr>
            </p:cxnSp>
          </p:grpSp>
          <p:grpSp>
            <p:nvGrpSpPr>
              <p:cNvPr id="109" name="Group 108"/>
              <p:cNvGrpSpPr/>
              <p:nvPr/>
            </p:nvGrpSpPr>
            <p:grpSpPr>
              <a:xfrm>
                <a:off x="2163643" y="3572047"/>
                <a:ext cx="1765136" cy="1158888"/>
                <a:chOff x="1145070" y="5094504"/>
                <a:chExt cx="2335053" cy="1382767"/>
              </a:xfrm>
            </p:grpSpPr>
            <p:sp>
              <p:nvSpPr>
                <p:cNvPr id="114" name="Oval 113"/>
                <p:cNvSpPr/>
                <p:nvPr/>
              </p:nvSpPr>
              <p:spPr bwMode="auto">
                <a:xfrm>
                  <a:off x="1145070" y="5643282"/>
                  <a:ext cx="555585" cy="555651"/>
                </a:xfrm>
                <a:prstGeom prst="ellipse">
                  <a:avLst/>
                </a:prstGeom>
                <a:ln>
                  <a:headEnd type="none" w="med" len="med"/>
                  <a:tailEnd type="triangl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normalizeH="0" baseline="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Arial" charset="0"/>
                      <a:cs typeface="Times New Roman" pitchFamily="18" charset="0"/>
                    </a:rPr>
                    <a:t>F</a:t>
                  </a:r>
                </a:p>
              </p:txBody>
            </p:sp>
            <p:sp>
              <p:nvSpPr>
                <p:cNvPr id="115" name="Oval 114"/>
                <p:cNvSpPr/>
                <p:nvPr/>
              </p:nvSpPr>
              <p:spPr bwMode="auto">
                <a:xfrm>
                  <a:off x="2924538" y="5094504"/>
                  <a:ext cx="555585" cy="555651"/>
                </a:xfrm>
                <a:prstGeom prst="ellipse">
                  <a:avLst/>
                </a:prstGeom>
                <a:ln>
                  <a:headEnd type="none" w="med" len="med"/>
                  <a:tailEnd type="triangl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normalizeH="0" baseline="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Arial" charset="0"/>
                      <a:cs typeface="Times New Roman" pitchFamily="18" charset="0"/>
                    </a:rPr>
                    <a:t>P</a:t>
                  </a:r>
                </a:p>
              </p:txBody>
            </p:sp>
            <p:sp>
              <p:nvSpPr>
                <p:cNvPr id="116" name="Oval 115"/>
                <p:cNvSpPr/>
                <p:nvPr/>
              </p:nvSpPr>
              <p:spPr bwMode="auto">
                <a:xfrm>
                  <a:off x="2441983" y="5921620"/>
                  <a:ext cx="555585" cy="555651"/>
                </a:xfrm>
                <a:prstGeom prst="ellipse">
                  <a:avLst/>
                </a:prstGeom>
                <a:ln>
                  <a:headEnd type="none" w="med" len="med"/>
                  <a:tailEnd type="triangl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normalizeH="0" baseline="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Arial" charset="0"/>
                      <a:cs typeface="Times New Roman" pitchFamily="18" charset="0"/>
                    </a:rPr>
                    <a:t>A</a:t>
                  </a:r>
                </a:p>
              </p:txBody>
            </p:sp>
            <p:cxnSp>
              <p:nvCxnSpPr>
                <p:cNvPr id="117" name="Straight Arrow Connector 116"/>
                <p:cNvCxnSpPr/>
                <p:nvPr/>
              </p:nvCxnSpPr>
              <p:spPr bwMode="auto">
                <a:xfrm flipH="1">
                  <a:off x="1647742" y="5471294"/>
                  <a:ext cx="1230223" cy="277826"/>
                </a:xfrm>
                <a:prstGeom prst="straightConnector1">
                  <a:avLst/>
                </a:prstGeom>
                <a:solidFill>
                  <a:schemeClr val="accent1"/>
                </a:solidFill>
                <a:ln w="28575" cap="flat" cmpd="sng" algn="ctr">
                  <a:solidFill>
                    <a:schemeClr val="tx2">
                      <a:lumMod val="85000"/>
                      <a:lumOff val="15000"/>
                    </a:schemeClr>
                  </a:solidFill>
                  <a:prstDash val="solid"/>
                  <a:round/>
                  <a:headEnd type="none" w="med" len="med"/>
                  <a:tailEnd type="arrow"/>
                </a:ln>
                <a:effectLst>
                  <a:outerShdw blurRad="606425" dist="939800" dir="2700000" algn="tl" rotWithShape="0">
                    <a:srgbClr val="000000">
                      <a:alpha val="43000"/>
                    </a:srgbClr>
                  </a:outerShdw>
                </a:effectLst>
              </p:spPr>
            </p:cxnSp>
            <p:cxnSp>
              <p:nvCxnSpPr>
                <p:cNvPr id="118" name="Straight Arrow Connector 117"/>
                <p:cNvCxnSpPr/>
                <p:nvPr/>
              </p:nvCxnSpPr>
              <p:spPr bwMode="auto">
                <a:xfrm flipH="1">
                  <a:off x="2759463" y="5590360"/>
                  <a:ext cx="237555" cy="463557"/>
                </a:xfrm>
                <a:prstGeom prst="straightConnector1">
                  <a:avLst/>
                </a:prstGeom>
                <a:solidFill>
                  <a:schemeClr val="accent1"/>
                </a:solidFill>
                <a:ln w="28575" cap="flat" cmpd="sng" algn="ctr">
                  <a:solidFill>
                    <a:schemeClr val="tx2">
                      <a:lumMod val="85000"/>
                      <a:lumOff val="15000"/>
                    </a:schemeClr>
                  </a:solidFill>
                  <a:prstDash val="solid"/>
                  <a:round/>
                  <a:headEnd type="none" w="med" len="med"/>
                  <a:tailEnd type="arrow"/>
                </a:ln>
                <a:effectLst>
                  <a:outerShdw blurRad="606425" dist="939800" dir="2700000" algn="tl" rotWithShape="0">
                    <a:srgbClr val="000000">
                      <a:alpha val="43000"/>
                    </a:srgbClr>
                  </a:outerShdw>
                </a:effectLst>
              </p:spPr>
            </p:cxnSp>
            <p:cxnSp>
              <p:nvCxnSpPr>
                <p:cNvPr id="119" name="Straight Arrow Connector 118"/>
                <p:cNvCxnSpPr/>
                <p:nvPr/>
              </p:nvCxnSpPr>
              <p:spPr bwMode="auto">
                <a:xfrm>
                  <a:off x="1653526" y="6165089"/>
                  <a:ext cx="701095" cy="92609"/>
                </a:xfrm>
                <a:prstGeom prst="straightConnector1">
                  <a:avLst/>
                </a:prstGeom>
                <a:solidFill>
                  <a:schemeClr val="accent1"/>
                </a:solidFill>
                <a:ln w="28575" cap="flat" cmpd="sng" algn="ctr">
                  <a:solidFill>
                    <a:schemeClr val="tx2">
                      <a:lumMod val="85000"/>
                      <a:lumOff val="15000"/>
                    </a:schemeClr>
                  </a:solidFill>
                  <a:prstDash val="solid"/>
                  <a:round/>
                  <a:headEnd type="none" w="med" len="med"/>
                  <a:tailEnd type="arrow"/>
                </a:ln>
                <a:effectLst>
                  <a:outerShdw blurRad="606425" dist="939800" dir="2700000" algn="tl" rotWithShape="0">
                    <a:srgbClr val="000000">
                      <a:alpha val="43000"/>
                    </a:srgbClr>
                  </a:outerShdw>
                </a:effectLst>
              </p:spPr>
            </p:cxnSp>
          </p:grpSp>
          <p:sp>
            <p:nvSpPr>
              <p:cNvPr id="110" name="Left Arrow 109"/>
              <p:cNvSpPr/>
              <p:nvPr/>
            </p:nvSpPr>
            <p:spPr bwMode="auto">
              <a:xfrm>
                <a:off x="2050373" y="1508198"/>
                <a:ext cx="383618" cy="277826"/>
              </a:xfrm>
              <a:prstGeom prst="leftArrow">
                <a:avLst/>
              </a:prstGeom>
              <a:solidFill>
                <a:srgbClr val="008000"/>
              </a:solidFill>
              <a:ln w="9525" cap="flat" cmpd="sng" algn="ctr">
                <a:solidFill>
                  <a:srgbClr val="008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solidFill>
                      <a:srgbClr val="008000"/>
                    </a:solidFill>
                  </a:ln>
                  <a:solidFill>
                    <a:srgbClr val="008000"/>
                  </a:solidFill>
                  <a:effectLst/>
                  <a:latin typeface="Arial" charset="0"/>
                  <a:cs typeface="Times New Roman" pitchFamily="18" charset="0"/>
                </a:endParaRPr>
              </a:p>
            </p:txBody>
          </p:sp>
          <p:sp>
            <p:nvSpPr>
              <p:cNvPr id="111" name="Left Arrow 110"/>
              <p:cNvSpPr/>
              <p:nvPr/>
            </p:nvSpPr>
            <p:spPr bwMode="auto">
              <a:xfrm>
                <a:off x="4239918" y="1396002"/>
                <a:ext cx="383618" cy="277826"/>
              </a:xfrm>
              <a:prstGeom prst="leftArrow">
                <a:avLst/>
              </a:prstGeom>
              <a:solidFill>
                <a:srgbClr val="008000"/>
              </a:solidFill>
              <a:ln w="9525" cap="flat" cmpd="sng" algn="ctr">
                <a:solidFill>
                  <a:srgbClr val="008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solidFill>
                      <a:srgbClr val="008000"/>
                    </a:solidFill>
                  </a:ln>
                  <a:solidFill>
                    <a:srgbClr val="008000"/>
                  </a:solidFill>
                  <a:effectLst/>
                  <a:latin typeface="Arial" charset="0"/>
                  <a:cs typeface="Times New Roman" pitchFamily="18" charset="0"/>
                </a:endParaRPr>
              </a:p>
            </p:txBody>
          </p:sp>
          <p:sp>
            <p:nvSpPr>
              <p:cNvPr id="112" name="Left Arrow 111"/>
              <p:cNvSpPr/>
              <p:nvPr/>
            </p:nvSpPr>
            <p:spPr bwMode="auto">
              <a:xfrm flipV="1">
                <a:off x="1719667" y="3466208"/>
                <a:ext cx="503224" cy="251367"/>
              </a:xfrm>
              <a:prstGeom prst="leftArrow">
                <a:avLst/>
              </a:prstGeom>
              <a:solidFill>
                <a:srgbClr val="008000"/>
              </a:solidFill>
              <a:ln w="9525" cap="flat" cmpd="sng" algn="ctr">
                <a:solidFill>
                  <a:srgbClr val="008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solidFill>
                      <a:srgbClr val="008000"/>
                    </a:solidFill>
                  </a:ln>
                  <a:solidFill>
                    <a:srgbClr val="008000"/>
                  </a:solidFill>
                  <a:effectLst/>
                  <a:latin typeface="Arial" charset="0"/>
                  <a:cs typeface="Times New Roman" pitchFamily="18" charset="0"/>
                </a:endParaRPr>
              </a:p>
            </p:txBody>
          </p:sp>
          <p:sp>
            <p:nvSpPr>
              <p:cNvPr id="113" name="Left Arrow 112"/>
              <p:cNvSpPr/>
              <p:nvPr/>
            </p:nvSpPr>
            <p:spPr bwMode="auto">
              <a:xfrm>
                <a:off x="3922440" y="3539230"/>
                <a:ext cx="383618" cy="277826"/>
              </a:xfrm>
              <a:prstGeom prst="leftArrow">
                <a:avLst/>
              </a:prstGeom>
              <a:solidFill>
                <a:srgbClr val="008000"/>
              </a:solidFill>
              <a:ln w="9525" cap="flat" cmpd="sng" algn="ctr">
                <a:solidFill>
                  <a:srgbClr val="008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solidFill>
                      <a:srgbClr val="008000"/>
                    </a:solidFill>
                  </a:ln>
                  <a:solidFill>
                    <a:srgbClr val="008000"/>
                  </a:solidFill>
                  <a:effectLst/>
                  <a:latin typeface="Arial" charset="0"/>
                  <a:cs typeface="Times New Roman" pitchFamily="18" charset="0"/>
                </a:endParaRPr>
              </a:p>
            </p:txBody>
          </p:sp>
        </p:grpSp>
        <p:grpSp>
          <p:nvGrpSpPr>
            <p:cNvPr id="142" name="Group 141"/>
            <p:cNvGrpSpPr/>
            <p:nvPr/>
          </p:nvGrpSpPr>
          <p:grpSpPr>
            <a:xfrm>
              <a:off x="4555608" y="1603648"/>
              <a:ext cx="4434340" cy="2496656"/>
              <a:chOff x="4709896" y="1700288"/>
              <a:chExt cx="4280051" cy="3281506"/>
            </a:xfrm>
          </p:grpSpPr>
          <p:grpSp>
            <p:nvGrpSpPr>
              <p:cNvPr id="143" name="Group 142"/>
              <p:cNvGrpSpPr/>
              <p:nvPr/>
            </p:nvGrpSpPr>
            <p:grpSpPr>
              <a:xfrm>
                <a:off x="4801940" y="1700288"/>
                <a:ext cx="1838721" cy="1349950"/>
                <a:chOff x="211652" y="1475380"/>
                <a:chExt cx="2480564" cy="1382768"/>
              </a:xfrm>
            </p:grpSpPr>
            <p:sp>
              <p:nvSpPr>
                <p:cNvPr id="171" name="Oval 170"/>
                <p:cNvSpPr/>
                <p:nvPr/>
              </p:nvSpPr>
              <p:spPr bwMode="auto">
                <a:xfrm>
                  <a:off x="211652" y="2156457"/>
                  <a:ext cx="555585" cy="555651"/>
                </a:xfrm>
                <a:prstGeom prst="ellipse">
                  <a:avLst/>
                </a:prstGeom>
                <a:ln>
                  <a:headEnd type="none" w="med" len="med"/>
                  <a:tailEnd type="triangl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normalizeH="0" baseline="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Arial" charset="0"/>
                      <a:cs typeface="Times New Roman" pitchFamily="18" charset="0"/>
                    </a:rPr>
                    <a:t>F</a:t>
                  </a:r>
                </a:p>
              </p:txBody>
            </p:sp>
            <p:sp>
              <p:nvSpPr>
                <p:cNvPr id="172" name="Oval 171"/>
                <p:cNvSpPr/>
                <p:nvPr/>
              </p:nvSpPr>
              <p:spPr bwMode="auto">
                <a:xfrm>
                  <a:off x="2136631" y="1475380"/>
                  <a:ext cx="555585" cy="555651"/>
                </a:xfrm>
                <a:prstGeom prst="ellipse">
                  <a:avLst/>
                </a:prstGeom>
                <a:ln>
                  <a:headEnd type="none" w="med" len="med"/>
                  <a:tailEnd type="triangl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normalizeH="0" baseline="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Arial" charset="0"/>
                      <a:cs typeface="Times New Roman" pitchFamily="18" charset="0"/>
                    </a:rPr>
                    <a:t>P</a:t>
                  </a:r>
                </a:p>
              </p:txBody>
            </p:sp>
            <p:sp>
              <p:nvSpPr>
                <p:cNvPr id="173" name="Oval 172"/>
                <p:cNvSpPr/>
                <p:nvPr/>
              </p:nvSpPr>
              <p:spPr bwMode="auto">
                <a:xfrm>
                  <a:off x="1654076" y="2302497"/>
                  <a:ext cx="555585" cy="555651"/>
                </a:xfrm>
                <a:prstGeom prst="ellipse">
                  <a:avLst/>
                </a:prstGeom>
                <a:ln>
                  <a:headEnd type="none" w="med" len="med"/>
                  <a:tailEnd type="triangl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normalizeH="0" baseline="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Arial" charset="0"/>
                      <a:cs typeface="Times New Roman" pitchFamily="18" charset="0"/>
                    </a:rPr>
                    <a:t>A</a:t>
                  </a:r>
                </a:p>
              </p:txBody>
            </p:sp>
            <p:cxnSp>
              <p:nvCxnSpPr>
                <p:cNvPr id="174" name="Straight Arrow Connector 173"/>
                <p:cNvCxnSpPr/>
                <p:nvPr/>
              </p:nvCxnSpPr>
              <p:spPr bwMode="auto">
                <a:xfrm flipH="1">
                  <a:off x="859835" y="1852171"/>
                  <a:ext cx="1230223" cy="277826"/>
                </a:xfrm>
                <a:prstGeom prst="straightConnector1">
                  <a:avLst/>
                </a:prstGeom>
                <a:solidFill>
                  <a:schemeClr val="accent1"/>
                </a:solidFill>
                <a:ln w="28575" cap="flat" cmpd="sng" algn="ctr">
                  <a:solidFill>
                    <a:schemeClr val="tx2">
                      <a:lumMod val="85000"/>
                      <a:lumOff val="15000"/>
                    </a:schemeClr>
                  </a:solidFill>
                  <a:prstDash val="solid"/>
                  <a:round/>
                  <a:headEnd type="none" w="med" len="med"/>
                  <a:tailEnd type="arrow"/>
                </a:ln>
                <a:effectLst>
                  <a:outerShdw blurRad="606425" dist="939800" dir="2700000" algn="tl" rotWithShape="0">
                    <a:srgbClr val="000000">
                      <a:alpha val="43000"/>
                    </a:srgbClr>
                  </a:outerShdw>
                </a:effectLst>
              </p:spPr>
            </p:cxnSp>
            <p:cxnSp>
              <p:nvCxnSpPr>
                <p:cNvPr id="175" name="Straight Arrow Connector 174"/>
                <p:cNvCxnSpPr/>
                <p:nvPr/>
              </p:nvCxnSpPr>
              <p:spPr bwMode="auto">
                <a:xfrm flipV="1">
                  <a:off x="791699" y="2063848"/>
                  <a:ext cx="1086707" cy="240131"/>
                </a:xfrm>
                <a:prstGeom prst="straightConnector1">
                  <a:avLst/>
                </a:prstGeom>
                <a:solidFill>
                  <a:schemeClr val="accent1"/>
                </a:solidFill>
                <a:ln w="28575" cap="flat" cmpd="sng" algn="ctr">
                  <a:solidFill>
                    <a:schemeClr val="tx2">
                      <a:lumMod val="85000"/>
                      <a:lumOff val="15000"/>
                    </a:schemeClr>
                  </a:solidFill>
                  <a:prstDash val="solid"/>
                  <a:round/>
                  <a:headEnd type="none" w="med" len="med"/>
                  <a:tailEnd type="arrow"/>
                </a:ln>
                <a:effectLst>
                  <a:outerShdw blurRad="606425" dist="939800" dir="2700000" algn="tl" rotWithShape="0">
                    <a:srgbClr val="000000">
                      <a:alpha val="43000"/>
                    </a:srgbClr>
                  </a:outerShdw>
                </a:effectLst>
              </p:spPr>
            </p:cxnSp>
            <p:cxnSp>
              <p:nvCxnSpPr>
                <p:cNvPr id="176" name="Straight Arrow Connector 175"/>
                <p:cNvCxnSpPr/>
                <p:nvPr/>
              </p:nvCxnSpPr>
              <p:spPr bwMode="auto">
                <a:xfrm flipH="1">
                  <a:off x="602161" y="2619501"/>
                  <a:ext cx="1038137" cy="125939"/>
                </a:xfrm>
                <a:prstGeom prst="straightConnector1">
                  <a:avLst/>
                </a:prstGeom>
                <a:solidFill>
                  <a:schemeClr val="accent1"/>
                </a:solidFill>
                <a:ln w="28575" cap="flat" cmpd="sng" algn="ctr">
                  <a:solidFill>
                    <a:schemeClr val="tx2">
                      <a:lumMod val="85000"/>
                      <a:lumOff val="15000"/>
                    </a:schemeClr>
                  </a:solidFill>
                  <a:prstDash val="solid"/>
                  <a:round/>
                  <a:headEnd type="none" w="med" len="med"/>
                  <a:tailEnd type="arrow"/>
                </a:ln>
                <a:effectLst>
                  <a:outerShdw blurRad="606425" dist="939800" dir="2700000" algn="tl" rotWithShape="0">
                    <a:srgbClr val="000000">
                      <a:alpha val="43000"/>
                    </a:srgbClr>
                  </a:outerShdw>
                </a:effectLst>
              </p:spPr>
            </p:cxnSp>
            <p:cxnSp>
              <p:nvCxnSpPr>
                <p:cNvPr id="177" name="Straight Arrow Connector 176"/>
                <p:cNvCxnSpPr/>
                <p:nvPr/>
              </p:nvCxnSpPr>
              <p:spPr bwMode="auto">
                <a:xfrm flipH="1">
                  <a:off x="1971556" y="1971237"/>
                  <a:ext cx="237555" cy="463557"/>
                </a:xfrm>
                <a:prstGeom prst="straightConnector1">
                  <a:avLst/>
                </a:prstGeom>
                <a:solidFill>
                  <a:schemeClr val="accent1"/>
                </a:solidFill>
                <a:ln w="28575" cap="flat" cmpd="sng" algn="ctr">
                  <a:solidFill>
                    <a:schemeClr val="tx2">
                      <a:lumMod val="85000"/>
                      <a:lumOff val="15000"/>
                    </a:schemeClr>
                  </a:solidFill>
                  <a:prstDash val="solid"/>
                  <a:round/>
                  <a:headEnd type="none" w="med" len="med"/>
                  <a:tailEnd type="arrow"/>
                </a:ln>
                <a:effectLst>
                  <a:outerShdw blurRad="606425" dist="939800" dir="2700000" algn="tl" rotWithShape="0">
                    <a:srgbClr val="000000">
                      <a:alpha val="43000"/>
                    </a:srgbClr>
                  </a:outerShdw>
                </a:effectLst>
              </p:spPr>
            </p:cxnSp>
            <p:cxnSp>
              <p:nvCxnSpPr>
                <p:cNvPr id="178" name="Straight Arrow Connector 177"/>
                <p:cNvCxnSpPr/>
                <p:nvPr/>
              </p:nvCxnSpPr>
              <p:spPr bwMode="auto">
                <a:xfrm flipV="1">
                  <a:off x="2116513" y="1971237"/>
                  <a:ext cx="304249" cy="489504"/>
                </a:xfrm>
                <a:prstGeom prst="straightConnector1">
                  <a:avLst/>
                </a:prstGeom>
                <a:solidFill>
                  <a:schemeClr val="accent1"/>
                </a:solidFill>
                <a:ln w="28575" cap="flat" cmpd="sng" algn="ctr">
                  <a:solidFill>
                    <a:schemeClr val="tx2">
                      <a:lumMod val="85000"/>
                      <a:lumOff val="15000"/>
                    </a:schemeClr>
                  </a:solidFill>
                  <a:prstDash val="solid"/>
                  <a:round/>
                  <a:headEnd type="none" w="med" len="med"/>
                  <a:tailEnd type="arrow"/>
                </a:ln>
                <a:effectLst>
                  <a:outerShdw blurRad="606425" dist="939800" dir="2700000" algn="tl" rotWithShape="0">
                    <a:srgbClr val="000000">
                      <a:alpha val="43000"/>
                    </a:srgbClr>
                  </a:outerShdw>
                </a:effectLst>
              </p:spPr>
            </p:cxnSp>
          </p:grpSp>
          <p:grpSp>
            <p:nvGrpSpPr>
              <p:cNvPr id="144" name="Group 143"/>
              <p:cNvGrpSpPr/>
              <p:nvPr/>
            </p:nvGrpSpPr>
            <p:grpSpPr>
              <a:xfrm>
                <a:off x="7004714" y="1739976"/>
                <a:ext cx="1937655" cy="1092225"/>
                <a:chOff x="1594277" y="2223120"/>
                <a:chExt cx="2480564" cy="1382768"/>
              </a:xfrm>
            </p:grpSpPr>
            <p:sp>
              <p:nvSpPr>
                <p:cNvPr id="162" name="Oval 161"/>
                <p:cNvSpPr/>
                <p:nvPr/>
              </p:nvSpPr>
              <p:spPr bwMode="auto">
                <a:xfrm>
                  <a:off x="1594277" y="2904197"/>
                  <a:ext cx="555585" cy="555651"/>
                </a:xfrm>
                <a:prstGeom prst="ellipse">
                  <a:avLst/>
                </a:prstGeom>
                <a:ln>
                  <a:headEnd type="none" w="med" len="med"/>
                  <a:tailEnd type="triangl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normalizeH="0" baseline="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Arial" charset="0"/>
                      <a:cs typeface="Times New Roman" pitchFamily="18" charset="0"/>
                    </a:rPr>
                    <a:t>F</a:t>
                  </a:r>
                </a:p>
              </p:txBody>
            </p:sp>
            <p:sp>
              <p:nvSpPr>
                <p:cNvPr id="163" name="Oval 162"/>
                <p:cNvSpPr/>
                <p:nvPr/>
              </p:nvSpPr>
              <p:spPr bwMode="auto">
                <a:xfrm>
                  <a:off x="3519256" y="2223120"/>
                  <a:ext cx="555585" cy="555651"/>
                </a:xfrm>
                <a:prstGeom prst="ellipse">
                  <a:avLst/>
                </a:prstGeom>
                <a:ln>
                  <a:headEnd type="none" w="med" len="med"/>
                  <a:tailEnd type="triangl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normalizeH="0" baseline="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Arial" charset="0"/>
                      <a:cs typeface="Times New Roman" pitchFamily="18" charset="0"/>
                    </a:rPr>
                    <a:t>P</a:t>
                  </a:r>
                </a:p>
              </p:txBody>
            </p:sp>
            <p:sp>
              <p:nvSpPr>
                <p:cNvPr id="164" name="Oval 163"/>
                <p:cNvSpPr/>
                <p:nvPr/>
              </p:nvSpPr>
              <p:spPr bwMode="auto">
                <a:xfrm>
                  <a:off x="3036701" y="3050237"/>
                  <a:ext cx="555585" cy="555651"/>
                </a:xfrm>
                <a:prstGeom prst="ellipse">
                  <a:avLst/>
                </a:prstGeom>
                <a:ln>
                  <a:headEnd type="none" w="med" len="med"/>
                  <a:tailEnd type="triangl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normalizeH="0" baseline="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Arial" charset="0"/>
                      <a:cs typeface="Times New Roman" pitchFamily="18" charset="0"/>
                    </a:rPr>
                    <a:t>A</a:t>
                  </a:r>
                </a:p>
              </p:txBody>
            </p:sp>
            <p:cxnSp>
              <p:nvCxnSpPr>
                <p:cNvPr id="165" name="Straight Arrow Connector 164"/>
                <p:cNvCxnSpPr/>
                <p:nvPr/>
              </p:nvCxnSpPr>
              <p:spPr bwMode="auto">
                <a:xfrm flipH="1">
                  <a:off x="2242460" y="2599911"/>
                  <a:ext cx="1230223" cy="277826"/>
                </a:xfrm>
                <a:prstGeom prst="straightConnector1">
                  <a:avLst/>
                </a:prstGeom>
                <a:solidFill>
                  <a:schemeClr val="accent1"/>
                </a:solidFill>
                <a:ln w="28575" cap="flat" cmpd="sng" algn="ctr">
                  <a:solidFill>
                    <a:schemeClr val="tx2">
                      <a:lumMod val="85000"/>
                      <a:lumOff val="15000"/>
                    </a:schemeClr>
                  </a:solidFill>
                  <a:prstDash val="solid"/>
                  <a:round/>
                  <a:headEnd type="none" w="med" len="med"/>
                  <a:tailEnd type="arrow"/>
                </a:ln>
                <a:effectLst>
                  <a:outerShdw blurRad="606425" dist="939800" dir="2700000" algn="tl" rotWithShape="0">
                    <a:srgbClr val="000000">
                      <a:alpha val="43000"/>
                    </a:srgbClr>
                  </a:outerShdw>
                </a:effectLst>
              </p:spPr>
            </p:cxnSp>
            <p:cxnSp>
              <p:nvCxnSpPr>
                <p:cNvPr id="166" name="Straight Arrow Connector 165"/>
                <p:cNvCxnSpPr/>
                <p:nvPr/>
              </p:nvCxnSpPr>
              <p:spPr bwMode="auto">
                <a:xfrm flipV="1">
                  <a:off x="2174324" y="2811588"/>
                  <a:ext cx="1086707" cy="240131"/>
                </a:xfrm>
                <a:prstGeom prst="straightConnector1">
                  <a:avLst/>
                </a:prstGeom>
                <a:solidFill>
                  <a:schemeClr val="accent1"/>
                </a:solidFill>
                <a:ln w="28575" cap="flat" cmpd="sng" algn="ctr">
                  <a:solidFill>
                    <a:schemeClr val="tx2">
                      <a:lumMod val="85000"/>
                      <a:lumOff val="15000"/>
                    </a:schemeClr>
                  </a:solidFill>
                  <a:prstDash val="solid"/>
                  <a:round/>
                  <a:headEnd type="none" w="med" len="med"/>
                  <a:tailEnd type="arrow"/>
                </a:ln>
                <a:effectLst>
                  <a:outerShdw blurRad="606425" dist="939800" dir="2700000" algn="tl" rotWithShape="0">
                    <a:srgbClr val="000000">
                      <a:alpha val="43000"/>
                    </a:srgbClr>
                  </a:outerShdw>
                </a:effectLst>
              </p:spPr>
            </p:cxnSp>
            <p:cxnSp>
              <p:nvCxnSpPr>
                <p:cNvPr id="167" name="Straight Arrow Connector 166"/>
                <p:cNvCxnSpPr/>
                <p:nvPr/>
              </p:nvCxnSpPr>
              <p:spPr bwMode="auto">
                <a:xfrm flipH="1">
                  <a:off x="1984786" y="3367241"/>
                  <a:ext cx="1038137" cy="125939"/>
                </a:xfrm>
                <a:prstGeom prst="straightConnector1">
                  <a:avLst/>
                </a:prstGeom>
                <a:solidFill>
                  <a:schemeClr val="accent1"/>
                </a:solidFill>
                <a:ln w="28575" cap="flat" cmpd="sng" algn="ctr">
                  <a:solidFill>
                    <a:schemeClr val="tx2">
                      <a:lumMod val="85000"/>
                      <a:lumOff val="15000"/>
                    </a:schemeClr>
                  </a:solidFill>
                  <a:prstDash val="solid"/>
                  <a:round/>
                  <a:headEnd type="none" w="med" len="med"/>
                  <a:tailEnd type="arrow"/>
                </a:ln>
                <a:effectLst>
                  <a:outerShdw blurRad="606425" dist="939800" dir="2700000" algn="tl" rotWithShape="0">
                    <a:srgbClr val="000000">
                      <a:alpha val="43000"/>
                    </a:srgbClr>
                  </a:outerShdw>
                </a:effectLst>
              </p:spPr>
            </p:cxnSp>
            <p:cxnSp>
              <p:nvCxnSpPr>
                <p:cNvPr id="168" name="Straight Arrow Connector 167"/>
                <p:cNvCxnSpPr/>
                <p:nvPr/>
              </p:nvCxnSpPr>
              <p:spPr bwMode="auto">
                <a:xfrm flipH="1">
                  <a:off x="3354181" y="2718977"/>
                  <a:ext cx="237555" cy="463557"/>
                </a:xfrm>
                <a:prstGeom prst="straightConnector1">
                  <a:avLst/>
                </a:prstGeom>
                <a:solidFill>
                  <a:schemeClr val="accent1"/>
                </a:solidFill>
                <a:ln w="28575" cap="flat" cmpd="sng" algn="ctr">
                  <a:solidFill>
                    <a:schemeClr val="tx2">
                      <a:lumMod val="85000"/>
                      <a:lumOff val="15000"/>
                    </a:schemeClr>
                  </a:solidFill>
                  <a:prstDash val="solid"/>
                  <a:round/>
                  <a:headEnd type="none" w="med" len="med"/>
                  <a:tailEnd type="arrow"/>
                </a:ln>
                <a:effectLst>
                  <a:outerShdw blurRad="606425" dist="939800" dir="2700000" algn="tl" rotWithShape="0">
                    <a:srgbClr val="000000">
                      <a:alpha val="43000"/>
                    </a:srgbClr>
                  </a:outerShdw>
                </a:effectLst>
              </p:spPr>
            </p:cxnSp>
            <p:cxnSp>
              <p:nvCxnSpPr>
                <p:cNvPr id="169" name="Straight Arrow Connector 168"/>
                <p:cNvCxnSpPr/>
                <p:nvPr/>
              </p:nvCxnSpPr>
              <p:spPr bwMode="auto">
                <a:xfrm flipV="1">
                  <a:off x="3499138" y="2718977"/>
                  <a:ext cx="304249" cy="489504"/>
                </a:xfrm>
                <a:prstGeom prst="straightConnector1">
                  <a:avLst/>
                </a:prstGeom>
                <a:solidFill>
                  <a:schemeClr val="accent1"/>
                </a:solidFill>
                <a:ln w="28575" cap="flat" cmpd="sng" algn="ctr">
                  <a:solidFill>
                    <a:schemeClr val="tx2">
                      <a:lumMod val="85000"/>
                      <a:lumOff val="15000"/>
                    </a:schemeClr>
                  </a:solidFill>
                  <a:prstDash val="solid"/>
                  <a:round/>
                  <a:headEnd type="none" w="med" len="med"/>
                  <a:tailEnd type="arrow"/>
                </a:ln>
                <a:effectLst>
                  <a:outerShdw blurRad="606425" dist="939800" dir="2700000" algn="tl" rotWithShape="0">
                    <a:srgbClr val="000000">
                      <a:alpha val="43000"/>
                    </a:srgbClr>
                  </a:outerShdw>
                </a:effectLst>
              </p:spPr>
            </p:cxnSp>
            <p:cxnSp>
              <p:nvCxnSpPr>
                <p:cNvPr id="170" name="Straight Arrow Connector 169"/>
                <p:cNvCxnSpPr/>
                <p:nvPr/>
              </p:nvCxnSpPr>
              <p:spPr bwMode="auto">
                <a:xfrm flipV="1">
                  <a:off x="2116515" y="3183847"/>
                  <a:ext cx="937381" cy="150064"/>
                </a:xfrm>
                <a:prstGeom prst="straightConnector1">
                  <a:avLst/>
                </a:prstGeom>
                <a:solidFill>
                  <a:schemeClr val="accent1"/>
                </a:solidFill>
                <a:ln w="28575" cap="flat" cmpd="sng" algn="ctr">
                  <a:solidFill>
                    <a:schemeClr val="tx2">
                      <a:lumMod val="85000"/>
                      <a:lumOff val="15000"/>
                    </a:schemeClr>
                  </a:solidFill>
                  <a:prstDash val="solid"/>
                  <a:round/>
                  <a:headEnd type="none" w="med" len="med"/>
                  <a:tailEnd type="arrow"/>
                </a:ln>
                <a:effectLst>
                  <a:outerShdw blurRad="606425" dist="939800" dir="2700000" algn="tl" rotWithShape="0">
                    <a:srgbClr val="000000">
                      <a:alpha val="43000"/>
                    </a:srgbClr>
                  </a:outerShdw>
                </a:effectLst>
              </p:spPr>
            </p:cxnSp>
          </p:grpSp>
          <p:grpSp>
            <p:nvGrpSpPr>
              <p:cNvPr id="145" name="Group 144"/>
              <p:cNvGrpSpPr/>
              <p:nvPr/>
            </p:nvGrpSpPr>
            <p:grpSpPr>
              <a:xfrm>
                <a:off x="4709896" y="3724448"/>
                <a:ext cx="1745569" cy="1072638"/>
                <a:chOff x="794247" y="3883718"/>
                <a:chExt cx="2335053" cy="1382768"/>
              </a:xfrm>
            </p:grpSpPr>
            <p:sp>
              <p:nvSpPr>
                <p:cNvPr id="157" name="Oval 156"/>
                <p:cNvSpPr/>
                <p:nvPr/>
              </p:nvSpPr>
              <p:spPr bwMode="auto">
                <a:xfrm>
                  <a:off x="794247" y="4432497"/>
                  <a:ext cx="555585" cy="555651"/>
                </a:xfrm>
                <a:prstGeom prst="ellipse">
                  <a:avLst/>
                </a:prstGeom>
                <a:ln>
                  <a:headEnd type="none" w="med" len="med"/>
                  <a:tailEnd type="triangl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normalizeH="0" baseline="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Arial" charset="0"/>
                      <a:cs typeface="Times New Roman" pitchFamily="18" charset="0"/>
                    </a:rPr>
                    <a:t>F</a:t>
                  </a:r>
                </a:p>
              </p:txBody>
            </p:sp>
            <p:sp>
              <p:nvSpPr>
                <p:cNvPr id="158" name="Oval 157"/>
                <p:cNvSpPr/>
                <p:nvPr/>
              </p:nvSpPr>
              <p:spPr bwMode="auto">
                <a:xfrm>
                  <a:off x="2573715" y="3883718"/>
                  <a:ext cx="555585" cy="555651"/>
                </a:xfrm>
                <a:prstGeom prst="ellipse">
                  <a:avLst/>
                </a:prstGeom>
                <a:ln>
                  <a:headEnd type="none" w="med" len="med"/>
                  <a:tailEnd type="triangl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normalizeH="0" baseline="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Arial" charset="0"/>
                      <a:cs typeface="Times New Roman" pitchFamily="18" charset="0"/>
                    </a:rPr>
                    <a:t>P</a:t>
                  </a:r>
                </a:p>
              </p:txBody>
            </p:sp>
            <p:sp>
              <p:nvSpPr>
                <p:cNvPr id="159" name="Oval 158"/>
                <p:cNvSpPr/>
                <p:nvPr/>
              </p:nvSpPr>
              <p:spPr bwMode="auto">
                <a:xfrm>
                  <a:off x="2091160" y="4710835"/>
                  <a:ext cx="555585" cy="555651"/>
                </a:xfrm>
                <a:prstGeom prst="ellipse">
                  <a:avLst/>
                </a:prstGeom>
                <a:ln>
                  <a:headEnd type="none" w="med" len="med"/>
                  <a:tailEnd type="triangl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normalizeH="0" baseline="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Arial" charset="0"/>
                      <a:cs typeface="Times New Roman" pitchFamily="18" charset="0"/>
                    </a:rPr>
                    <a:t>A</a:t>
                  </a:r>
                </a:p>
              </p:txBody>
            </p:sp>
            <p:cxnSp>
              <p:nvCxnSpPr>
                <p:cNvPr id="160" name="Straight Arrow Connector 159"/>
                <p:cNvCxnSpPr/>
                <p:nvPr/>
              </p:nvCxnSpPr>
              <p:spPr bwMode="auto">
                <a:xfrm flipH="1">
                  <a:off x="1296919" y="4260509"/>
                  <a:ext cx="1230223" cy="277826"/>
                </a:xfrm>
                <a:prstGeom prst="straightConnector1">
                  <a:avLst/>
                </a:prstGeom>
                <a:solidFill>
                  <a:schemeClr val="accent1"/>
                </a:solidFill>
                <a:ln w="28575" cap="flat" cmpd="sng" algn="ctr">
                  <a:solidFill>
                    <a:schemeClr val="tx2">
                      <a:lumMod val="85000"/>
                      <a:lumOff val="15000"/>
                    </a:schemeClr>
                  </a:solidFill>
                  <a:prstDash val="solid"/>
                  <a:round/>
                  <a:headEnd type="none" w="med" len="med"/>
                  <a:tailEnd type="arrow"/>
                </a:ln>
                <a:effectLst>
                  <a:outerShdw blurRad="606425" dist="939800" dir="2700000" algn="tl" rotWithShape="0">
                    <a:srgbClr val="000000">
                      <a:alpha val="43000"/>
                    </a:srgbClr>
                  </a:outerShdw>
                </a:effectLst>
              </p:spPr>
            </p:cxnSp>
            <p:cxnSp>
              <p:nvCxnSpPr>
                <p:cNvPr id="161" name="Straight Arrow Connector 160"/>
                <p:cNvCxnSpPr/>
                <p:nvPr/>
              </p:nvCxnSpPr>
              <p:spPr bwMode="auto">
                <a:xfrm flipH="1">
                  <a:off x="2408640" y="4379575"/>
                  <a:ext cx="237555" cy="463557"/>
                </a:xfrm>
                <a:prstGeom prst="straightConnector1">
                  <a:avLst/>
                </a:prstGeom>
                <a:solidFill>
                  <a:schemeClr val="accent1"/>
                </a:solidFill>
                <a:ln w="28575" cap="flat" cmpd="sng" algn="ctr">
                  <a:solidFill>
                    <a:schemeClr val="tx2">
                      <a:lumMod val="85000"/>
                      <a:lumOff val="15000"/>
                    </a:schemeClr>
                  </a:solidFill>
                  <a:prstDash val="solid"/>
                  <a:round/>
                  <a:headEnd type="none" w="med" len="med"/>
                  <a:tailEnd type="arrow"/>
                </a:ln>
                <a:effectLst>
                  <a:outerShdw blurRad="606425" dist="939800" dir="2700000" algn="tl" rotWithShape="0">
                    <a:srgbClr val="000000">
                      <a:alpha val="43000"/>
                    </a:srgbClr>
                  </a:outerShdw>
                </a:effectLst>
              </p:spPr>
            </p:cxnSp>
          </p:grpSp>
          <p:grpSp>
            <p:nvGrpSpPr>
              <p:cNvPr id="146" name="Group 145"/>
              <p:cNvGrpSpPr/>
              <p:nvPr/>
            </p:nvGrpSpPr>
            <p:grpSpPr>
              <a:xfrm>
                <a:off x="6753931" y="3764137"/>
                <a:ext cx="1765136" cy="1158888"/>
                <a:chOff x="1145070" y="5094504"/>
                <a:chExt cx="2335053" cy="1382767"/>
              </a:xfrm>
            </p:grpSpPr>
            <p:sp>
              <p:nvSpPr>
                <p:cNvPr id="151" name="Oval 150"/>
                <p:cNvSpPr/>
                <p:nvPr/>
              </p:nvSpPr>
              <p:spPr bwMode="auto">
                <a:xfrm>
                  <a:off x="1145070" y="5643282"/>
                  <a:ext cx="555585" cy="555651"/>
                </a:xfrm>
                <a:prstGeom prst="ellipse">
                  <a:avLst/>
                </a:prstGeom>
                <a:ln>
                  <a:headEnd type="none" w="med" len="med"/>
                  <a:tailEnd type="triangl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normalizeH="0" baseline="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Arial" charset="0"/>
                      <a:cs typeface="Times New Roman" pitchFamily="18" charset="0"/>
                    </a:rPr>
                    <a:t>F</a:t>
                  </a:r>
                </a:p>
              </p:txBody>
            </p:sp>
            <p:sp>
              <p:nvSpPr>
                <p:cNvPr id="152" name="Oval 151"/>
                <p:cNvSpPr/>
                <p:nvPr/>
              </p:nvSpPr>
              <p:spPr bwMode="auto">
                <a:xfrm>
                  <a:off x="2924538" y="5094504"/>
                  <a:ext cx="555585" cy="555651"/>
                </a:xfrm>
                <a:prstGeom prst="ellipse">
                  <a:avLst/>
                </a:prstGeom>
                <a:ln>
                  <a:headEnd type="none" w="med" len="med"/>
                  <a:tailEnd type="triangl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normalizeH="0" baseline="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Arial" charset="0"/>
                      <a:cs typeface="Times New Roman" pitchFamily="18" charset="0"/>
                    </a:rPr>
                    <a:t>P</a:t>
                  </a:r>
                </a:p>
              </p:txBody>
            </p:sp>
            <p:sp>
              <p:nvSpPr>
                <p:cNvPr id="153" name="Oval 152"/>
                <p:cNvSpPr/>
                <p:nvPr/>
              </p:nvSpPr>
              <p:spPr bwMode="auto">
                <a:xfrm>
                  <a:off x="2441983" y="5921620"/>
                  <a:ext cx="555585" cy="555651"/>
                </a:xfrm>
                <a:prstGeom prst="ellipse">
                  <a:avLst/>
                </a:prstGeom>
                <a:ln>
                  <a:headEnd type="none" w="med" len="med"/>
                  <a:tailEnd type="triangl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normalizeH="0" baseline="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Arial" charset="0"/>
                      <a:cs typeface="Times New Roman" pitchFamily="18" charset="0"/>
                    </a:rPr>
                    <a:t>A</a:t>
                  </a:r>
                </a:p>
              </p:txBody>
            </p:sp>
            <p:cxnSp>
              <p:nvCxnSpPr>
                <p:cNvPr id="154" name="Straight Arrow Connector 153"/>
                <p:cNvCxnSpPr/>
                <p:nvPr/>
              </p:nvCxnSpPr>
              <p:spPr bwMode="auto">
                <a:xfrm flipH="1">
                  <a:off x="1647742" y="5471294"/>
                  <a:ext cx="1230223" cy="277826"/>
                </a:xfrm>
                <a:prstGeom prst="straightConnector1">
                  <a:avLst/>
                </a:prstGeom>
                <a:solidFill>
                  <a:schemeClr val="accent1"/>
                </a:solidFill>
                <a:ln w="28575" cap="flat" cmpd="sng" algn="ctr">
                  <a:solidFill>
                    <a:schemeClr val="tx2">
                      <a:lumMod val="85000"/>
                      <a:lumOff val="15000"/>
                    </a:schemeClr>
                  </a:solidFill>
                  <a:prstDash val="solid"/>
                  <a:round/>
                  <a:headEnd type="none" w="med" len="med"/>
                  <a:tailEnd type="arrow"/>
                </a:ln>
                <a:effectLst>
                  <a:outerShdw blurRad="606425" dist="939800" dir="2700000" algn="tl" rotWithShape="0">
                    <a:srgbClr val="000000">
                      <a:alpha val="43000"/>
                    </a:srgbClr>
                  </a:outerShdw>
                </a:effectLst>
              </p:spPr>
            </p:cxnSp>
            <p:cxnSp>
              <p:nvCxnSpPr>
                <p:cNvPr id="155" name="Straight Arrow Connector 154"/>
                <p:cNvCxnSpPr/>
                <p:nvPr/>
              </p:nvCxnSpPr>
              <p:spPr bwMode="auto">
                <a:xfrm flipH="1">
                  <a:off x="2759463" y="5590360"/>
                  <a:ext cx="237555" cy="463557"/>
                </a:xfrm>
                <a:prstGeom prst="straightConnector1">
                  <a:avLst/>
                </a:prstGeom>
                <a:solidFill>
                  <a:schemeClr val="accent1"/>
                </a:solidFill>
                <a:ln w="28575" cap="flat" cmpd="sng" algn="ctr">
                  <a:solidFill>
                    <a:schemeClr val="tx2">
                      <a:lumMod val="85000"/>
                      <a:lumOff val="15000"/>
                    </a:schemeClr>
                  </a:solidFill>
                  <a:prstDash val="solid"/>
                  <a:round/>
                  <a:headEnd type="none" w="med" len="med"/>
                  <a:tailEnd type="arrow"/>
                </a:ln>
                <a:effectLst>
                  <a:outerShdw blurRad="606425" dist="939800" dir="2700000" algn="tl" rotWithShape="0">
                    <a:srgbClr val="000000">
                      <a:alpha val="43000"/>
                    </a:srgbClr>
                  </a:outerShdw>
                </a:effectLst>
              </p:spPr>
            </p:cxnSp>
            <p:cxnSp>
              <p:nvCxnSpPr>
                <p:cNvPr id="156" name="Straight Arrow Connector 155"/>
                <p:cNvCxnSpPr/>
                <p:nvPr/>
              </p:nvCxnSpPr>
              <p:spPr bwMode="auto">
                <a:xfrm>
                  <a:off x="1653526" y="6165089"/>
                  <a:ext cx="701095" cy="92609"/>
                </a:xfrm>
                <a:prstGeom prst="straightConnector1">
                  <a:avLst/>
                </a:prstGeom>
                <a:solidFill>
                  <a:schemeClr val="accent1"/>
                </a:solidFill>
                <a:ln w="28575" cap="flat" cmpd="sng" algn="ctr">
                  <a:solidFill>
                    <a:schemeClr val="tx2">
                      <a:lumMod val="85000"/>
                      <a:lumOff val="15000"/>
                    </a:schemeClr>
                  </a:solidFill>
                  <a:prstDash val="solid"/>
                  <a:round/>
                  <a:headEnd type="none" w="med" len="med"/>
                  <a:tailEnd type="arrow"/>
                </a:ln>
                <a:effectLst>
                  <a:outerShdw blurRad="606425" dist="939800" dir="2700000" algn="tl" rotWithShape="0">
                    <a:srgbClr val="000000">
                      <a:alpha val="43000"/>
                    </a:srgbClr>
                  </a:outerShdw>
                </a:effectLst>
              </p:spPr>
            </p:cxnSp>
          </p:grpSp>
          <p:sp>
            <p:nvSpPr>
              <p:cNvPr id="147" name="Left Arrow 146"/>
              <p:cNvSpPr/>
              <p:nvPr/>
            </p:nvSpPr>
            <p:spPr bwMode="auto">
              <a:xfrm>
                <a:off x="6098756" y="4604487"/>
                <a:ext cx="383618" cy="277826"/>
              </a:xfrm>
              <a:prstGeom prst="leftArrow">
                <a:avLst/>
              </a:prstGeom>
              <a:solidFill>
                <a:srgbClr val="008000"/>
              </a:solidFill>
              <a:ln w="9525" cap="flat" cmpd="sng" algn="ctr">
                <a:solidFill>
                  <a:srgbClr val="008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solidFill>
                      <a:srgbClr val="008000"/>
                    </a:solidFill>
                  </a:ln>
                  <a:solidFill>
                    <a:srgbClr val="008000"/>
                  </a:solidFill>
                  <a:effectLst/>
                  <a:latin typeface="Arial" charset="0"/>
                  <a:cs typeface="Times New Roman" pitchFamily="18" charset="0"/>
                </a:endParaRPr>
              </a:p>
            </p:txBody>
          </p:sp>
          <p:sp>
            <p:nvSpPr>
              <p:cNvPr id="148" name="Left Arrow 147"/>
              <p:cNvSpPr/>
              <p:nvPr/>
            </p:nvSpPr>
            <p:spPr bwMode="auto">
              <a:xfrm>
                <a:off x="8288301" y="4703968"/>
                <a:ext cx="383618" cy="277826"/>
              </a:xfrm>
              <a:prstGeom prst="leftArrow">
                <a:avLst/>
              </a:prstGeom>
              <a:solidFill>
                <a:srgbClr val="008000"/>
              </a:solidFill>
              <a:ln w="9525" cap="flat" cmpd="sng" algn="ctr">
                <a:solidFill>
                  <a:srgbClr val="008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solidFill>
                      <a:srgbClr val="008000"/>
                    </a:solidFill>
                  </a:ln>
                  <a:solidFill>
                    <a:srgbClr val="008000"/>
                  </a:solidFill>
                  <a:effectLst/>
                  <a:latin typeface="Arial" charset="0"/>
                  <a:cs typeface="Times New Roman" pitchFamily="18" charset="0"/>
                </a:endParaRPr>
              </a:p>
            </p:txBody>
          </p:sp>
          <p:sp>
            <p:nvSpPr>
              <p:cNvPr id="149" name="Left Arrow 148"/>
              <p:cNvSpPr/>
              <p:nvPr/>
            </p:nvSpPr>
            <p:spPr bwMode="auto">
              <a:xfrm>
                <a:off x="6284503" y="2713140"/>
                <a:ext cx="383618" cy="277826"/>
              </a:xfrm>
              <a:prstGeom prst="leftArrow">
                <a:avLst/>
              </a:prstGeom>
              <a:solidFill>
                <a:srgbClr val="008000"/>
              </a:solidFill>
              <a:ln w="9525" cap="flat" cmpd="sng" algn="ctr">
                <a:solidFill>
                  <a:srgbClr val="008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solidFill>
                      <a:srgbClr val="008000"/>
                    </a:solidFill>
                  </a:ln>
                  <a:solidFill>
                    <a:srgbClr val="008000"/>
                  </a:solidFill>
                  <a:effectLst/>
                  <a:latin typeface="Arial" charset="0"/>
                  <a:cs typeface="Times New Roman" pitchFamily="18" charset="0"/>
                </a:endParaRPr>
              </a:p>
            </p:txBody>
          </p:sp>
          <p:sp>
            <p:nvSpPr>
              <p:cNvPr id="150" name="Left Arrow 149"/>
              <p:cNvSpPr/>
              <p:nvPr/>
            </p:nvSpPr>
            <p:spPr bwMode="auto">
              <a:xfrm>
                <a:off x="8606329" y="2614174"/>
                <a:ext cx="383618" cy="277826"/>
              </a:xfrm>
              <a:prstGeom prst="leftArrow">
                <a:avLst/>
              </a:prstGeom>
              <a:solidFill>
                <a:srgbClr val="008000"/>
              </a:solidFill>
              <a:ln w="9525" cap="flat" cmpd="sng" algn="ctr">
                <a:solidFill>
                  <a:srgbClr val="008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solidFill>
                      <a:srgbClr val="008000"/>
                    </a:solidFill>
                  </a:ln>
                  <a:solidFill>
                    <a:srgbClr val="008000"/>
                  </a:solidFill>
                  <a:effectLst/>
                  <a:latin typeface="Arial" charset="0"/>
                  <a:cs typeface="Times New Roman" pitchFamily="18" charset="0"/>
                </a:endParaRPr>
              </a:p>
            </p:txBody>
          </p:sp>
        </p:grpSp>
      </p:grpSp>
      <p:sp>
        <p:nvSpPr>
          <p:cNvPr id="179" name="Text Box 9"/>
          <p:cNvSpPr txBox="1">
            <a:spLocks noChangeArrowheads="1"/>
          </p:cNvSpPr>
          <p:nvPr/>
        </p:nvSpPr>
        <p:spPr bwMode="auto">
          <a:xfrm>
            <a:off x="938414" y="1205820"/>
            <a:ext cx="389913" cy="369332"/>
          </a:xfrm>
          <a:prstGeom prst="rect">
            <a:avLst/>
          </a:prstGeom>
          <a:noFill/>
          <a:ln w="9525">
            <a:noFill/>
            <a:miter lim="800000"/>
            <a:headEnd/>
            <a:tailEnd/>
          </a:ln>
        </p:spPr>
        <p:txBody>
          <a:bodyPr wrap="none">
            <a:spAutoFit/>
          </a:bodyPr>
          <a:lstStyle/>
          <a:p>
            <a:r>
              <a:rPr lang="en-GB" dirty="0" smtClean="0">
                <a:solidFill>
                  <a:srgbClr val="FF0000"/>
                </a:solidFill>
              </a:rPr>
              <a:t>f1</a:t>
            </a:r>
            <a:endParaRPr lang="en-US" dirty="0">
              <a:solidFill>
                <a:srgbClr val="FF0000"/>
              </a:solidFill>
            </a:endParaRPr>
          </a:p>
        </p:txBody>
      </p:sp>
      <p:sp>
        <p:nvSpPr>
          <p:cNvPr id="180" name="Text Box 9"/>
          <p:cNvSpPr txBox="1">
            <a:spLocks noChangeArrowheads="1"/>
          </p:cNvSpPr>
          <p:nvPr/>
        </p:nvSpPr>
        <p:spPr bwMode="auto">
          <a:xfrm>
            <a:off x="4969982" y="1220162"/>
            <a:ext cx="389913" cy="369332"/>
          </a:xfrm>
          <a:prstGeom prst="rect">
            <a:avLst/>
          </a:prstGeom>
          <a:noFill/>
          <a:ln w="9525">
            <a:noFill/>
            <a:miter lim="800000"/>
            <a:headEnd/>
            <a:tailEnd/>
          </a:ln>
        </p:spPr>
        <p:txBody>
          <a:bodyPr wrap="none">
            <a:spAutoFit/>
          </a:bodyPr>
          <a:lstStyle/>
          <a:p>
            <a:r>
              <a:rPr lang="en-GB" dirty="0" smtClean="0">
                <a:solidFill>
                  <a:srgbClr val="FF0000"/>
                </a:solidFill>
              </a:rPr>
              <a:t>f2</a:t>
            </a:r>
            <a:endParaRPr lang="en-US" dirty="0">
              <a:solidFill>
                <a:srgbClr val="FF0000"/>
              </a:solidFill>
            </a:endParaRPr>
          </a:p>
        </p:txBody>
      </p:sp>
      <p:sp>
        <p:nvSpPr>
          <p:cNvPr id="3" name="TextBox 2"/>
          <p:cNvSpPr txBox="1"/>
          <p:nvPr/>
        </p:nvSpPr>
        <p:spPr>
          <a:xfrm>
            <a:off x="441756" y="4252167"/>
            <a:ext cx="684765" cy="369332"/>
          </a:xfrm>
          <a:prstGeom prst="rect">
            <a:avLst/>
          </a:prstGeom>
          <a:noFill/>
        </p:spPr>
        <p:txBody>
          <a:bodyPr wrap="none" rtlCol="0">
            <a:spAutoFit/>
          </a:bodyPr>
          <a:lstStyle/>
          <a:p>
            <a:r>
              <a:rPr lang="en-US" b="0" dirty="0" smtClean="0"/>
              <a:t>FFX:</a:t>
            </a:r>
            <a:endParaRPr lang="en-US" b="0" dirty="0"/>
          </a:p>
        </p:txBody>
      </p:sp>
      <p:sp>
        <p:nvSpPr>
          <p:cNvPr id="181" name="TextBox 180"/>
          <p:cNvSpPr txBox="1"/>
          <p:nvPr/>
        </p:nvSpPr>
        <p:spPr>
          <a:xfrm>
            <a:off x="4666591" y="4169868"/>
            <a:ext cx="710463" cy="369332"/>
          </a:xfrm>
          <a:prstGeom prst="rect">
            <a:avLst/>
          </a:prstGeom>
          <a:noFill/>
        </p:spPr>
        <p:txBody>
          <a:bodyPr wrap="none" rtlCol="0">
            <a:spAutoFit/>
          </a:bodyPr>
          <a:lstStyle/>
          <a:p>
            <a:r>
              <a:rPr lang="en-US" b="0" dirty="0" smtClean="0"/>
              <a:t>RFX:</a:t>
            </a:r>
            <a:endParaRPr lang="en-US" b="0" dirty="0"/>
          </a:p>
        </p:txBody>
      </p:sp>
    </p:spTree>
    <p:extLst>
      <p:ext uri="{BB962C8B-B14F-4D97-AF65-F5344CB8AC3E}">
        <p14:creationId xmlns="" xmlns:p14="http://schemas.microsoft.com/office/powerpoint/2010/main" val="3198619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15785" y="164192"/>
            <a:ext cx="8229600" cy="1143000"/>
          </a:xfrm>
        </p:spPr>
        <p:txBody>
          <a:bodyPr/>
          <a:lstStyle/>
          <a:p>
            <a:r>
              <a:rPr lang="en-GB" dirty="0" smtClean="0"/>
              <a:t>Parameters of a family</a:t>
            </a:r>
            <a:endParaRPr lang="en-US" dirty="0" smtClean="0"/>
          </a:p>
        </p:txBody>
      </p:sp>
      <p:pic>
        <p:nvPicPr>
          <p:cNvPr id="38915" name="Picture 4"/>
          <p:cNvPicPr>
            <a:picLocks noGrp="1" noChangeAspect="1" noChangeArrowheads="1"/>
          </p:cNvPicPr>
          <p:nvPr>
            <p:ph type="body" idx="1"/>
          </p:nvPr>
        </p:nvPicPr>
        <p:blipFill>
          <a:blip r:embed="rId4" cstate="print"/>
          <a:srcRect/>
          <a:stretch>
            <a:fillRect/>
          </a:stretch>
        </p:blipFill>
        <p:spPr>
          <a:xfrm>
            <a:off x="5681134" y="1600201"/>
            <a:ext cx="2589389" cy="4525963"/>
          </a:xfrm>
          <a:noFill/>
        </p:spPr>
      </p:pic>
      <p:sp>
        <p:nvSpPr>
          <p:cNvPr id="38917" name="Rectangle 6"/>
          <p:cNvSpPr>
            <a:spLocks noChangeArrowheads="1"/>
          </p:cNvSpPr>
          <p:nvPr/>
        </p:nvSpPr>
        <p:spPr bwMode="auto">
          <a:xfrm>
            <a:off x="146756" y="5121928"/>
            <a:ext cx="4684948" cy="1629078"/>
          </a:xfrm>
          <a:prstGeom prst="rect">
            <a:avLst/>
          </a:prstGeom>
          <a:noFill/>
          <a:ln w="25400">
            <a:solidFill>
              <a:srgbClr val="FF0000"/>
            </a:solidFill>
            <a:miter lim="800000"/>
            <a:headEnd/>
            <a:tailEnd/>
          </a:ln>
        </p:spPr>
        <p:txBody>
          <a:bodyPr wrap="none" anchor="ctr"/>
          <a:lstStyle/>
          <a:p>
            <a:endParaRPr lang="en-GB"/>
          </a:p>
        </p:txBody>
      </p:sp>
      <p:sp>
        <p:nvSpPr>
          <p:cNvPr id="38918" name="Text Box 7"/>
          <p:cNvSpPr txBox="1">
            <a:spLocks noChangeArrowheads="1"/>
          </p:cNvSpPr>
          <p:nvPr/>
        </p:nvSpPr>
        <p:spPr bwMode="auto">
          <a:xfrm>
            <a:off x="5957711" y="2817814"/>
            <a:ext cx="284052" cy="400110"/>
          </a:xfrm>
          <a:prstGeom prst="rect">
            <a:avLst/>
          </a:prstGeom>
          <a:noFill/>
          <a:ln w="9525">
            <a:noFill/>
            <a:miter lim="800000"/>
            <a:headEnd/>
            <a:tailEnd/>
          </a:ln>
        </p:spPr>
        <p:txBody>
          <a:bodyPr wrap="none">
            <a:spAutoFit/>
          </a:bodyPr>
          <a:lstStyle/>
          <a:p>
            <a:r>
              <a:rPr lang="en-GB" sz="2000">
                <a:solidFill>
                  <a:srgbClr val="FF0000"/>
                </a:solidFill>
              </a:rPr>
              <a:t>*</a:t>
            </a:r>
            <a:endParaRPr lang="en-US" sz="2000">
              <a:solidFill>
                <a:srgbClr val="FF0000"/>
              </a:solidFill>
            </a:endParaRPr>
          </a:p>
        </p:txBody>
      </p:sp>
      <p:sp>
        <p:nvSpPr>
          <p:cNvPr id="38919" name="Text Box 8"/>
          <p:cNvSpPr txBox="1">
            <a:spLocks noChangeArrowheads="1"/>
          </p:cNvSpPr>
          <p:nvPr/>
        </p:nvSpPr>
        <p:spPr bwMode="auto">
          <a:xfrm>
            <a:off x="5991578" y="4494214"/>
            <a:ext cx="284052" cy="400110"/>
          </a:xfrm>
          <a:prstGeom prst="rect">
            <a:avLst/>
          </a:prstGeom>
          <a:noFill/>
          <a:ln w="9525">
            <a:noFill/>
            <a:miter lim="800000"/>
            <a:headEnd/>
            <a:tailEnd/>
          </a:ln>
        </p:spPr>
        <p:txBody>
          <a:bodyPr wrap="none">
            <a:spAutoFit/>
          </a:bodyPr>
          <a:lstStyle/>
          <a:p>
            <a:r>
              <a:rPr lang="en-GB" sz="2000">
                <a:solidFill>
                  <a:srgbClr val="FF0000"/>
                </a:solidFill>
              </a:rPr>
              <a:t>*</a:t>
            </a:r>
            <a:endParaRPr lang="en-US" sz="2000">
              <a:solidFill>
                <a:srgbClr val="FF0000"/>
              </a:solidFill>
            </a:endParaRPr>
          </a:p>
        </p:txBody>
      </p:sp>
      <p:sp>
        <p:nvSpPr>
          <p:cNvPr id="38920" name="Text Box 9"/>
          <p:cNvSpPr txBox="1">
            <a:spLocks noChangeArrowheads="1"/>
          </p:cNvSpPr>
          <p:nvPr/>
        </p:nvSpPr>
        <p:spPr bwMode="auto">
          <a:xfrm>
            <a:off x="344195" y="5149713"/>
            <a:ext cx="3559125" cy="646331"/>
          </a:xfrm>
          <a:prstGeom prst="rect">
            <a:avLst/>
          </a:prstGeom>
          <a:noFill/>
          <a:ln w="9525">
            <a:noFill/>
            <a:miter lim="800000"/>
            <a:headEnd/>
            <a:tailEnd/>
          </a:ln>
        </p:spPr>
        <p:txBody>
          <a:bodyPr wrap="none">
            <a:spAutoFit/>
          </a:bodyPr>
          <a:lstStyle/>
          <a:p>
            <a:r>
              <a:rPr lang="en-GB" b="0" dirty="0">
                <a:solidFill>
                  <a:srgbClr val="FF0000"/>
                </a:solidFill>
              </a:rPr>
              <a:t>BMA: weight posterior </a:t>
            </a:r>
            <a:r>
              <a:rPr lang="en-GB" b="0" dirty="0" smtClean="0">
                <a:solidFill>
                  <a:srgbClr val="FF0000"/>
                </a:solidFill>
              </a:rPr>
              <a:t>parameter </a:t>
            </a:r>
            <a:endParaRPr lang="en-GB" b="0" dirty="0">
              <a:solidFill>
                <a:srgbClr val="FF0000"/>
              </a:solidFill>
            </a:endParaRPr>
          </a:p>
          <a:p>
            <a:r>
              <a:rPr lang="en-GB" b="0" dirty="0">
                <a:solidFill>
                  <a:srgbClr val="FF0000"/>
                </a:solidFill>
              </a:rPr>
              <a:t>densities with model probabilities</a:t>
            </a:r>
            <a:endParaRPr lang="en-US" b="0" dirty="0">
              <a:solidFill>
                <a:srgbClr val="FF0000"/>
              </a:solidFill>
            </a:endParaRPr>
          </a:p>
        </p:txBody>
      </p:sp>
      <p:sp>
        <p:nvSpPr>
          <p:cNvPr id="38921" name="Text Box 10"/>
          <p:cNvSpPr txBox="1">
            <a:spLocks noChangeArrowheads="1"/>
          </p:cNvSpPr>
          <p:nvPr/>
        </p:nvSpPr>
        <p:spPr bwMode="auto">
          <a:xfrm>
            <a:off x="5539684" y="1250125"/>
            <a:ext cx="3313728" cy="369332"/>
          </a:xfrm>
          <a:prstGeom prst="rect">
            <a:avLst/>
          </a:prstGeom>
          <a:noFill/>
          <a:ln w="9525">
            <a:noFill/>
            <a:miter lim="800000"/>
            <a:headEnd/>
            <a:tailEnd/>
          </a:ln>
        </p:spPr>
        <p:txBody>
          <a:bodyPr wrap="none">
            <a:spAutoFit/>
          </a:bodyPr>
          <a:lstStyle/>
          <a:p>
            <a:r>
              <a:rPr lang="en-GB" dirty="0">
                <a:solidFill>
                  <a:srgbClr val="FF0000"/>
                </a:solidFill>
              </a:rPr>
              <a:t>e.g. </a:t>
            </a:r>
            <a:r>
              <a:rPr lang="en-GB" dirty="0" err="1">
                <a:solidFill>
                  <a:srgbClr val="FF0000"/>
                </a:solidFill>
              </a:rPr>
              <a:t>Modulatory</a:t>
            </a:r>
            <a:r>
              <a:rPr lang="en-GB" dirty="0">
                <a:solidFill>
                  <a:srgbClr val="FF0000"/>
                </a:solidFill>
              </a:rPr>
              <a:t> connections</a:t>
            </a:r>
            <a:endParaRPr lang="en-US" dirty="0">
              <a:solidFill>
                <a:srgbClr val="FF0000"/>
              </a:solidFill>
            </a:endParaRPr>
          </a:p>
        </p:txBody>
      </p:sp>
      <p:sp>
        <p:nvSpPr>
          <p:cNvPr id="38922" name="Text Box 11"/>
          <p:cNvSpPr txBox="1">
            <a:spLocks noChangeArrowheads="1"/>
          </p:cNvSpPr>
          <p:nvPr/>
        </p:nvSpPr>
        <p:spPr bwMode="auto">
          <a:xfrm>
            <a:off x="6872112" y="6361113"/>
            <a:ext cx="1936297" cy="369332"/>
          </a:xfrm>
          <a:prstGeom prst="rect">
            <a:avLst/>
          </a:prstGeom>
          <a:noFill/>
          <a:ln w="9525">
            <a:noFill/>
            <a:miter lim="800000"/>
            <a:headEnd/>
            <a:tailEnd/>
          </a:ln>
        </p:spPr>
        <p:txBody>
          <a:bodyPr wrap="none">
            <a:spAutoFit/>
          </a:bodyPr>
          <a:lstStyle/>
          <a:p>
            <a:r>
              <a:rPr lang="en-GB" b="0" i="1" dirty="0">
                <a:latin typeface="Times New Roman"/>
                <a:cs typeface="Times New Roman"/>
              </a:rPr>
              <a:t>Penny et al., 2010</a:t>
            </a:r>
            <a:endParaRPr lang="en-US" b="0" i="1" dirty="0">
              <a:latin typeface="Times New Roman"/>
              <a:cs typeface="Times New Roman"/>
            </a:endParaRPr>
          </a:p>
        </p:txBody>
      </p:sp>
      <p:sp>
        <p:nvSpPr>
          <p:cNvPr id="11" name="Text Box 9"/>
          <p:cNvSpPr txBox="1">
            <a:spLocks noChangeArrowheads="1"/>
          </p:cNvSpPr>
          <p:nvPr/>
        </p:nvSpPr>
        <p:spPr bwMode="auto">
          <a:xfrm>
            <a:off x="1316229" y="2935700"/>
            <a:ext cx="2234431" cy="369332"/>
          </a:xfrm>
          <a:prstGeom prst="rect">
            <a:avLst/>
          </a:prstGeom>
          <a:noFill/>
          <a:ln w="9525">
            <a:noFill/>
            <a:miter lim="800000"/>
            <a:headEnd/>
            <a:tailEnd/>
          </a:ln>
        </p:spPr>
        <p:txBody>
          <a:bodyPr wrap="none">
            <a:spAutoFit/>
          </a:bodyPr>
          <a:lstStyle/>
          <a:p>
            <a:r>
              <a:rPr lang="en-GB" dirty="0" smtClean="0">
                <a:solidFill>
                  <a:srgbClr val="FF0000"/>
                </a:solidFill>
              </a:rPr>
              <a:t>Winning Family: f1</a:t>
            </a:r>
            <a:endParaRPr lang="en-US" dirty="0">
              <a:solidFill>
                <a:srgbClr val="FF0000"/>
              </a:solidFill>
            </a:endParaRPr>
          </a:p>
        </p:txBody>
      </p:sp>
      <p:grpSp>
        <p:nvGrpSpPr>
          <p:cNvPr id="12" name="Group 11"/>
          <p:cNvGrpSpPr/>
          <p:nvPr/>
        </p:nvGrpSpPr>
        <p:grpSpPr>
          <a:xfrm>
            <a:off x="211652" y="1508198"/>
            <a:ext cx="1838721" cy="1349950"/>
            <a:chOff x="211652" y="1475380"/>
            <a:chExt cx="2480564" cy="1382768"/>
          </a:xfrm>
        </p:grpSpPr>
        <p:sp>
          <p:nvSpPr>
            <p:cNvPr id="13" name="Oval 12"/>
            <p:cNvSpPr/>
            <p:nvPr/>
          </p:nvSpPr>
          <p:spPr bwMode="auto">
            <a:xfrm>
              <a:off x="211652" y="2156457"/>
              <a:ext cx="555585" cy="555651"/>
            </a:xfrm>
            <a:prstGeom prst="ellipse">
              <a:avLst/>
            </a:prstGeom>
            <a:ln>
              <a:headEnd type="none" w="med" len="med"/>
              <a:tailEnd type="triangl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normalizeH="0" baseline="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Arial" charset="0"/>
                  <a:cs typeface="Times New Roman" pitchFamily="18" charset="0"/>
                </a:rPr>
                <a:t>F</a:t>
              </a:r>
            </a:p>
          </p:txBody>
        </p:sp>
        <p:sp>
          <p:nvSpPr>
            <p:cNvPr id="14" name="Oval 13"/>
            <p:cNvSpPr/>
            <p:nvPr/>
          </p:nvSpPr>
          <p:spPr bwMode="auto">
            <a:xfrm>
              <a:off x="2136631" y="1475380"/>
              <a:ext cx="555585" cy="555651"/>
            </a:xfrm>
            <a:prstGeom prst="ellipse">
              <a:avLst/>
            </a:prstGeom>
            <a:ln>
              <a:headEnd type="none" w="med" len="med"/>
              <a:tailEnd type="triangl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normalizeH="0" baseline="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Arial" charset="0"/>
                  <a:cs typeface="Times New Roman" pitchFamily="18" charset="0"/>
                </a:rPr>
                <a:t>P</a:t>
              </a:r>
            </a:p>
          </p:txBody>
        </p:sp>
        <p:sp>
          <p:nvSpPr>
            <p:cNvPr id="15" name="Oval 14"/>
            <p:cNvSpPr/>
            <p:nvPr/>
          </p:nvSpPr>
          <p:spPr bwMode="auto">
            <a:xfrm>
              <a:off x="1654076" y="2302497"/>
              <a:ext cx="555585" cy="555651"/>
            </a:xfrm>
            <a:prstGeom prst="ellipse">
              <a:avLst/>
            </a:prstGeom>
            <a:ln>
              <a:headEnd type="none" w="med" len="med"/>
              <a:tailEnd type="triangl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normalizeH="0" baseline="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Arial" charset="0"/>
                  <a:cs typeface="Times New Roman" pitchFamily="18" charset="0"/>
                </a:rPr>
                <a:t>A</a:t>
              </a:r>
            </a:p>
          </p:txBody>
        </p:sp>
        <p:cxnSp>
          <p:nvCxnSpPr>
            <p:cNvPr id="16" name="Straight Arrow Connector 15"/>
            <p:cNvCxnSpPr/>
            <p:nvPr/>
          </p:nvCxnSpPr>
          <p:spPr bwMode="auto">
            <a:xfrm flipH="1">
              <a:off x="859835" y="1852171"/>
              <a:ext cx="1230223" cy="277826"/>
            </a:xfrm>
            <a:prstGeom prst="straightConnector1">
              <a:avLst/>
            </a:prstGeom>
            <a:solidFill>
              <a:schemeClr val="accent1"/>
            </a:solidFill>
            <a:ln w="28575" cap="flat" cmpd="sng" algn="ctr">
              <a:solidFill>
                <a:schemeClr val="tx2">
                  <a:lumMod val="85000"/>
                  <a:lumOff val="15000"/>
                </a:schemeClr>
              </a:solidFill>
              <a:prstDash val="solid"/>
              <a:round/>
              <a:headEnd type="none" w="med" len="med"/>
              <a:tailEnd type="arrow"/>
            </a:ln>
            <a:effectLst>
              <a:outerShdw blurRad="606425" dist="939800" dir="2700000" algn="tl" rotWithShape="0">
                <a:srgbClr val="000000">
                  <a:alpha val="43000"/>
                </a:srgbClr>
              </a:outerShdw>
            </a:effectLst>
          </p:spPr>
        </p:cxnSp>
        <p:cxnSp>
          <p:nvCxnSpPr>
            <p:cNvPr id="17" name="Straight Arrow Connector 16"/>
            <p:cNvCxnSpPr/>
            <p:nvPr/>
          </p:nvCxnSpPr>
          <p:spPr bwMode="auto">
            <a:xfrm flipV="1">
              <a:off x="791699" y="2063848"/>
              <a:ext cx="1086707" cy="240131"/>
            </a:xfrm>
            <a:prstGeom prst="straightConnector1">
              <a:avLst/>
            </a:prstGeom>
            <a:solidFill>
              <a:schemeClr val="accent1"/>
            </a:solidFill>
            <a:ln w="28575" cap="flat" cmpd="sng" algn="ctr">
              <a:solidFill>
                <a:schemeClr val="tx2">
                  <a:lumMod val="85000"/>
                  <a:lumOff val="15000"/>
                </a:schemeClr>
              </a:solidFill>
              <a:prstDash val="solid"/>
              <a:round/>
              <a:headEnd type="none" w="med" len="med"/>
              <a:tailEnd type="arrow"/>
            </a:ln>
            <a:effectLst>
              <a:outerShdw blurRad="606425" dist="939800" dir="2700000" algn="tl" rotWithShape="0">
                <a:srgbClr val="000000">
                  <a:alpha val="43000"/>
                </a:srgbClr>
              </a:outerShdw>
            </a:effectLst>
          </p:spPr>
        </p:cxnSp>
        <p:cxnSp>
          <p:nvCxnSpPr>
            <p:cNvPr id="18" name="Straight Arrow Connector 17"/>
            <p:cNvCxnSpPr/>
            <p:nvPr/>
          </p:nvCxnSpPr>
          <p:spPr bwMode="auto">
            <a:xfrm flipH="1">
              <a:off x="602161" y="2619501"/>
              <a:ext cx="1038137" cy="125939"/>
            </a:xfrm>
            <a:prstGeom prst="straightConnector1">
              <a:avLst/>
            </a:prstGeom>
            <a:solidFill>
              <a:schemeClr val="accent1"/>
            </a:solidFill>
            <a:ln w="28575" cap="flat" cmpd="sng" algn="ctr">
              <a:solidFill>
                <a:schemeClr val="tx2">
                  <a:lumMod val="85000"/>
                  <a:lumOff val="15000"/>
                </a:schemeClr>
              </a:solidFill>
              <a:prstDash val="solid"/>
              <a:round/>
              <a:headEnd type="none" w="med" len="med"/>
              <a:tailEnd type="arrow"/>
            </a:ln>
            <a:effectLst>
              <a:outerShdw blurRad="606425" dist="939800" dir="2700000" algn="tl" rotWithShape="0">
                <a:srgbClr val="000000">
                  <a:alpha val="43000"/>
                </a:srgbClr>
              </a:outerShdw>
            </a:effectLst>
          </p:spPr>
        </p:cxnSp>
        <p:cxnSp>
          <p:nvCxnSpPr>
            <p:cNvPr id="19" name="Straight Arrow Connector 18"/>
            <p:cNvCxnSpPr/>
            <p:nvPr/>
          </p:nvCxnSpPr>
          <p:spPr bwMode="auto">
            <a:xfrm flipH="1">
              <a:off x="1971556" y="1971237"/>
              <a:ext cx="237555" cy="463557"/>
            </a:xfrm>
            <a:prstGeom prst="straightConnector1">
              <a:avLst/>
            </a:prstGeom>
            <a:solidFill>
              <a:schemeClr val="accent1"/>
            </a:solidFill>
            <a:ln w="28575" cap="flat" cmpd="sng" algn="ctr">
              <a:solidFill>
                <a:schemeClr val="tx2">
                  <a:lumMod val="85000"/>
                  <a:lumOff val="15000"/>
                </a:schemeClr>
              </a:solidFill>
              <a:prstDash val="solid"/>
              <a:round/>
              <a:headEnd type="none" w="med" len="med"/>
              <a:tailEnd type="arrow"/>
            </a:ln>
            <a:effectLst>
              <a:outerShdw blurRad="606425" dist="939800" dir="2700000" algn="tl" rotWithShape="0">
                <a:srgbClr val="000000">
                  <a:alpha val="43000"/>
                </a:srgbClr>
              </a:outerShdw>
            </a:effectLst>
          </p:spPr>
        </p:cxnSp>
        <p:cxnSp>
          <p:nvCxnSpPr>
            <p:cNvPr id="20" name="Straight Arrow Connector 19"/>
            <p:cNvCxnSpPr/>
            <p:nvPr/>
          </p:nvCxnSpPr>
          <p:spPr bwMode="auto">
            <a:xfrm flipV="1">
              <a:off x="2116513" y="1971237"/>
              <a:ext cx="304249" cy="489504"/>
            </a:xfrm>
            <a:prstGeom prst="straightConnector1">
              <a:avLst/>
            </a:prstGeom>
            <a:solidFill>
              <a:schemeClr val="accent1"/>
            </a:solidFill>
            <a:ln w="28575" cap="flat" cmpd="sng" algn="ctr">
              <a:solidFill>
                <a:schemeClr val="tx2">
                  <a:lumMod val="85000"/>
                  <a:lumOff val="15000"/>
                </a:schemeClr>
              </a:solidFill>
              <a:prstDash val="solid"/>
              <a:round/>
              <a:headEnd type="none" w="med" len="med"/>
              <a:tailEnd type="arrow"/>
            </a:ln>
            <a:effectLst>
              <a:outerShdw blurRad="606425" dist="939800" dir="2700000" algn="tl" rotWithShape="0">
                <a:srgbClr val="000000">
                  <a:alpha val="43000"/>
                </a:srgbClr>
              </a:outerShdw>
            </a:effectLst>
          </p:spPr>
        </p:cxnSp>
      </p:grpSp>
      <p:grpSp>
        <p:nvGrpSpPr>
          <p:cNvPr id="21" name="Group 20"/>
          <p:cNvGrpSpPr/>
          <p:nvPr/>
        </p:nvGrpSpPr>
        <p:grpSpPr>
          <a:xfrm>
            <a:off x="2414426" y="1547886"/>
            <a:ext cx="1937655" cy="1092225"/>
            <a:chOff x="1594277" y="2223120"/>
            <a:chExt cx="2480564" cy="1382768"/>
          </a:xfrm>
        </p:grpSpPr>
        <p:sp>
          <p:nvSpPr>
            <p:cNvPr id="22" name="Oval 21"/>
            <p:cNvSpPr/>
            <p:nvPr/>
          </p:nvSpPr>
          <p:spPr bwMode="auto">
            <a:xfrm>
              <a:off x="1594277" y="2904197"/>
              <a:ext cx="555585" cy="555651"/>
            </a:xfrm>
            <a:prstGeom prst="ellipse">
              <a:avLst/>
            </a:prstGeom>
            <a:ln>
              <a:headEnd type="none" w="med" len="med"/>
              <a:tailEnd type="triangl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normalizeH="0" baseline="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Arial" charset="0"/>
                  <a:cs typeface="Times New Roman" pitchFamily="18" charset="0"/>
                </a:rPr>
                <a:t>F</a:t>
              </a:r>
            </a:p>
          </p:txBody>
        </p:sp>
        <p:sp>
          <p:nvSpPr>
            <p:cNvPr id="23" name="Oval 22"/>
            <p:cNvSpPr/>
            <p:nvPr/>
          </p:nvSpPr>
          <p:spPr bwMode="auto">
            <a:xfrm>
              <a:off x="3519256" y="2223120"/>
              <a:ext cx="555585" cy="555651"/>
            </a:xfrm>
            <a:prstGeom prst="ellipse">
              <a:avLst/>
            </a:prstGeom>
            <a:ln>
              <a:headEnd type="none" w="med" len="med"/>
              <a:tailEnd type="triangl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normalizeH="0" baseline="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Arial" charset="0"/>
                  <a:cs typeface="Times New Roman" pitchFamily="18" charset="0"/>
                </a:rPr>
                <a:t>P</a:t>
              </a:r>
            </a:p>
          </p:txBody>
        </p:sp>
        <p:sp>
          <p:nvSpPr>
            <p:cNvPr id="24" name="Oval 23"/>
            <p:cNvSpPr/>
            <p:nvPr/>
          </p:nvSpPr>
          <p:spPr bwMode="auto">
            <a:xfrm>
              <a:off x="3036701" y="3050237"/>
              <a:ext cx="555585" cy="555651"/>
            </a:xfrm>
            <a:prstGeom prst="ellipse">
              <a:avLst/>
            </a:prstGeom>
            <a:ln>
              <a:headEnd type="none" w="med" len="med"/>
              <a:tailEnd type="triangl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normalizeH="0" baseline="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Arial" charset="0"/>
                  <a:cs typeface="Times New Roman" pitchFamily="18" charset="0"/>
                </a:rPr>
                <a:t>A</a:t>
              </a:r>
            </a:p>
          </p:txBody>
        </p:sp>
        <p:cxnSp>
          <p:nvCxnSpPr>
            <p:cNvPr id="25" name="Straight Arrow Connector 24"/>
            <p:cNvCxnSpPr/>
            <p:nvPr/>
          </p:nvCxnSpPr>
          <p:spPr bwMode="auto">
            <a:xfrm flipH="1">
              <a:off x="2242460" y="2599911"/>
              <a:ext cx="1230223" cy="277826"/>
            </a:xfrm>
            <a:prstGeom prst="straightConnector1">
              <a:avLst/>
            </a:prstGeom>
            <a:solidFill>
              <a:schemeClr val="accent1"/>
            </a:solidFill>
            <a:ln w="28575" cap="flat" cmpd="sng" algn="ctr">
              <a:solidFill>
                <a:schemeClr val="tx2">
                  <a:lumMod val="85000"/>
                  <a:lumOff val="15000"/>
                </a:schemeClr>
              </a:solidFill>
              <a:prstDash val="solid"/>
              <a:round/>
              <a:headEnd type="none" w="med" len="med"/>
              <a:tailEnd type="arrow"/>
            </a:ln>
            <a:effectLst>
              <a:outerShdw blurRad="606425" dist="939800" dir="2700000" algn="tl" rotWithShape="0">
                <a:srgbClr val="000000">
                  <a:alpha val="43000"/>
                </a:srgbClr>
              </a:outerShdw>
            </a:effectLst>
          </p:spPr>
        </p:cxnSp>
        <p:cxnSp>
          <p:nvCxnSpPr>
            <p:cNvPr id="26" name="Straight Arrow Connector 25"/>
            <p:cNvCxnSpPr/>
            <p:nvPr/>
          </p:nvCxnSpPr>
          <p:spPr bwMode="auto">
            <a:xfrm flipV="1">
              <a:off x="2174324" y="2811588"/>
              <a:ext cx="1086707" cy="240131"/>
            </a:xfrm>
            <a:prstGeom prst="straightConnector1">
              <a:avLst/>
            </a:prstGeom>
            <a:solidFill>
              <a:schemeClr val="accent1"/>
            </a:solidFill>
            <a:ln w="28575" cap="flat" cmpd="sng" algn="ctr">
              <a:solidFill>
                <a:schemeClr val="tx2">
                  <a:lumMod val="85000"/>
                  <a:lumOff val="15000"/>
                </a:schemeClr>
              </a:solidFill>
              <a:prstDash val="solid"/>
              <a:round/>
              <a:headEnd type="none" w="med" len="med"/>
              <a:tailEnd type="arrow"/>
            </a:ln>
            <a:effectLst>
              <a:outerShdw blurRad="606425" dist="939800" dir="2700000" algn="tl" rotWithShape="0">
                <a:srgbClr val="000000">
                  <a:alpha val="43000"/>
                </a:srgbClr>
              </a:outerShdw>
            </a:effectLst>
          </p:spPr>
        </p:cxnSp>
        <p:cxnSp>
          <p:nvCxnSpPr>
            <p:cNvPr id="27" name="Straight Arrow Connector 26"/>
            <p:cNvCxnSpPr/>
            <p:nvPr/>
          </p:nvCxnSpPr>
          <p:spPr bwMode="auto">
            <a:xfrm flipH="1">
              <a:off x="1984786" y="3367241"/>
              <a:ext cx="1038137" cy="125939"/>
            </a:xfrm>
            <a:prstGeom prst="straightConnector1">
              <a:avLst/>
            </a:prstGeom>
            <a:solidFill>
              <a:schemeClr val="accent1"/>
            </a:solidFill>
            <a:ln w="28575" cap="flat" cmpd="sng" algn="ctr">
              <a:solidFill>
                <a:schemeClr val="tx2">
                  <a:lumMod val="85000"/>
                  <a:lumOff val="15000"/>
                </a:schemeClr>
              </a:solidFill>
              <a:prstDash val="solid"/>
              <a:round/>
              <a:headEnd type="none" w="med" len="med"/>
              <a:tailEnd type="arrow"/>
            </a:ln>
            <a:effectLst>
              <a:outerShdw blurRad="606425" dist="939800" dir="2700000" algn="tl" rotWithShape="0">
                <a:srgbClr val="000000">
                  <a:alpha val="43000"/>
                </a:srgbClr>
              </a:outerShdw>
            </a:effectLst>
          </p:spPr>
        </p:cxnSp>
        <p:cxnSp>
          <p:nvCxnSpPr>
            <p:cNvPr id="28" name="Straight Arrow Connector 27"/>
            <p:cNvCxnSpPr/>
            <p:nvPr/>
          </p:nvCxnSpPr>
          <p:spPr bwMode="auto">
            <a:xfrm flipH="1">
              <a:off x="3354181" y="2718977"/>
              <a:ext cx="237555" cy="463557"/>
            </a:xfrm>
            <a:prstGeom prst="straightConnector1">
              <a:avLst/>
            </a:prstGeom>
            <a:solidFill>
              <a:schemeClr val="accent1"/>
            </a:solidFill>
            <a:ln w="28575" cap="flat" cmpd="sng" algn="ctr">
              <a:solidFill>
                <a:schemeClr val="tx2">
                  <a:lumMod val="85000"/>
                  <a:lumOff val="15000"/>
                </a:schemeClr>
              </a:solidFill>
              <a:prstDash val="solid"/>
              <a:round/>
              <a:headEnd type="none" w="med" len="med"/>
              <a:tailEnd type="arrow"/>
            </a:ln>
            <a:effectLst>
              <a:outerShdw blurRad="606425" dist="939800" dir="2700000" algn="tl" rotWithShape="0">
                <a:srgbClr val="000000">
                  <a:alpha val="43000"/>
                </a:srgbClr>
              </a:outerShdw>
            </a:effectLst>
          </p:spPr>
        </p:cxnSp>
        <p:cxnSp>
          <p:nvCxnSpPr>
            <p:cNvPr id="29" name="Straight Arrow Connector 28"/>
            <p:cNvCxnSpPr/>
            <p:nvPr/>
          </p:nvCxnSpPr>
          <p:spPr bwMode="auto">
            <a:xfrm flipV="1">
              <a:off x="3499138" y="2718977"/>
              <a:ext cx="304249" cy="489504"/>
            </a:xfrm>
            <a:prstGeom prst="straightConnector1">
              <a:avLst/>
            </a:prstGeom>
            <a:solidFill>
              <a:schemeClr val="accent1"/>
            </a:solidFill>
            <a:ln w="28575" cap="flat" cmpd="sng" algn="ctr">
              <a:solidFill>
                <a:schemeClr val="tx2">
                  <a:lumMod val="85000"/>
                  <a:lumOff val="15000"/>
                </a:schemeClr>
              </a:solidFill>
              <a:prstDash val="solid"/>
              <a:round/>
              <a:headEnd type="none" w="med" len="med"/>
              <a:tailEnd type="arrow"/>
            </a:ln>
            <a:effectLst>
              <a:outerShdw blurRad="606425" dist="939800" dir="2700000" algn="tl" rotWithShape="0">
                <a:srgbClr val="000000">
                  <a:alpha val="43000"/>
                </a:srgbClr>
              </a:outerShdw>
            </a:effectLst>
          </p:spPr>
        </p:cxnSp>
        <p:cxnSp>
          <p:nvCxnSpPr>
            <p:cNvPr id="30" name="Straight Arrow Connector 29"/>
            <p:cNvCxnSpPr/>
            <p:nvPr/>
          </p:nvCxnSpPr>
          <p:spPr bwMode="auto">
            <a:xfrm flipV="1">
              <a:off x="2116514" y="3254532"/>
              <a:ext cx="912746" cy="79379"/>
            </a:xfrm>
            <a:prstGeom prst="straightConnector1">
              <a:avLst/>
            </a:prstGeom>
            <a:solidFill>
              <a:schemeClr val="accent1"/>
            </a:solidFill>
            <a:ln w="28575" cap="flat" cmpd="sng" algn="ctr">
              <a:solidFill>
                <a:schemeClr val="tx2">
                  <a:lumMod val="85000"/>
                  <a:lumOff val="15000"/>
                </a:schemeClr>
              </a:solidFill>
              <a:prstDash val="solid"/>
              <a:round/>
              <a:headEnd type="none" w="med" len="med"/>
              <a:tailEnd type="arrow"/>
            </a:ln>
            <a:effectLst>
              <a:outerShdw blurRad="606425" dist="939800" dir="2700000" algn="tl" rotWithShape="0">
                <a:srgbClr val="000000">
                  <a:alpha val="43000"/>
                </a:srgbClr>
              </a:outerShdw>
            </a:effectLst>
          </p:spPr>
        </p:cxnSp>
      </p:grpSp>
      <p:grpSp>
        <p:nvGrpSpPr>
          <p:cNvPr id="31" name="Group 30"/>
          <p:cNvGrpSpPr/>
          <p:nvPr/>
        </p:nvGrpSpPr>
        <p:grpSpPr>
          <a:xfrm>
            <a:off x="119608" y="3532358"/>
            <a:ext cx="1745569" cy="1072638"/>
            <a:chOff x="794247" y="3883718"/>
            <a:chExt cx="2335053" cy="1382768"/>
          </a:xfrm>
        </p:grpSpPr>
        <p:sp>
          <p:nvSpPr>
            <p:cNvPr id="32" name="Oval 31"/>
            <p:cNvSpPr/>
            <p:nvPr/>
          </p:nvSpPr>
          <p:spPr bwMode="auto">
            <a:xfrm>
              <a:off x="794247" y="4432497"/>
              <a:ext cx="555585" cy="555651"/>
            </a:xfrm>
            <a:prstGeom prst="ellipse">
              <a:avLst/>
            </a:prstGeom>
            <a:ln>
              <a:headEnd type="none" w="med" len="med"/>
              <a:tailEnd type="triangl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normalizeH="0" baseline="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Arial" charset="0"/>
                  <a:cs typeface="Times New Roman" pitchFamily="18" charset="0"/>
                </a:rPr>
                <a:t>F</a:t>
              </a:r>
            </a:p>
          </p:txBody>
        </p:sp>
        <p:sp>
          <p:nvSpPr>
            <p:cNvPr id="33" name="Oval 32"/>
            <p:cNvSpPr/>
            <p:nvPr/>
          </p:nvSpPr>
          <p:spPr bwMode="auto">
            <a:xfrm>
              <a:off x="2573715" y="3883718"/>
              <a:ext cx="555585" cy="555651"/>
            </a:xfrm>
            <a:prstGeom prst="ellipse">
              <a:avLst/>
            </a:prstGeom>
            <a:ln>
              <a:headEnd type="none" w="med" len="med"/>
              <a:tailEnd type="triangl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normalizeH="0" baseline="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Arial" charset="0"/>
                  <a:cs typeface="Times New Roman" pitchFamily="18" charset="0"/>
                </a:rPr>
                <a:t>P</a:t>
              </a:r>
            </a:p>
          </p:txBody>
        </p:sp>
        <p:sp>
          <p:nvSpPr>
            <p:cNvPr id="34" name="Oval 33"/>
            <p:cNvSpPr/>
            <p:nvPr/>
          </p:nvSpPr>
          <p:spPr bwMode="auto">
            <a:xfrm>
              <a:off x="2091160" y="4710835"/>
              <a:ext cx="555585" cy="555651"/>
            </a:xfrm>
            <a:prstGeom prst="ellipse">
              <a:avLst/>
            </a:prstGeom>
            <a:ln>
              <a:headEnd type="none" w="med" len="med"/>
              <a:tailEnd type="triangl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normalizeH="0" baseline="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Arial" charset="0"/>
                  <a:cs typeface="Times New Roman" pitchFamily="18" charset="0"/>
                </a:rPr>
                <a:t>A</a:t>
              </a:r>
            </a:p>
          </p:txBody>
        </p:sp>
        <p:cxnSp>
          <p:nvCxnSpPr>
            <p:cNvPr id="35" name="Straight Arrow Connector 34"/>
            <p:cNvCxnSpPr/>
            <p:nvPr/>
          </p:nvCxnSpPr>
          <p:spPr bwMode="auto">
            <a:xfrm flipH="1">
              <a:off x="1296919" y="4260509"/>
              <a:ext cx="1230223" cy="277826"/>
            </a:xfrm>
            <a:prstGeom prst="straightConnector1">
              <a:avLst/>
            </a:prstGeom>
            <a:solidFill>
              <a:schemeClr val="accent1"/>
            </a:solidFill>
            <a:ln w="28575" cap="flat" cmpd="sng" algn="ctr">
              <a:solidFill>
                <a:schemeClr val="tx2">
                  <a:lumMod val="85000"/>
                  <a:lumOff val="15000"/>
                </a:schemeClr>
              </a:solidFill>
              <a:prstDash val="solid"/>
              <a:round/>
              <a:headEnd type="none" w="med" len="med"/>
              <a:tailEnd type="arrow"/>
            </a:ln>
            <a:effectLst>
              <a:outerShdw blurRad="606425" dist="939800" dir="2700000" algn="tl" rotWithShape="0">
                <a:srgbClr val="000000">
                  <a:alpha val="43000"/>
                </a:srgbClr>
              </a:outerShdw>
            </a:effectLst>
          </p:spPr>
        </p:cxnSp>
        <p:cxnSp>
          <p:nvCxnSpPr>
            <p:cNvPr id="36" name="Straight Arrow Connector 35"/>
            <p:cNvCxnSpPr/>
            <p:nvPr/>
          </p:nvCxnSpPr>
          <p:spPr bwMode="auto">
            <a:xfrm flipH="1">
              <a:off x="2408640" y="4379575"/>
              <a:ext cx="237555" cy="463557"/>
            </a:xfrm>
            <a:prstGeom prst="straightConnector1">
              <a:avLst/>
            </a:prstGeom>
            <a:solidFill>
              <a:schemeClr val="accent1"/>
            </a:solidFill>
            <a:ln w="28575" cap="flat" cmpd="sng" algn="ctr">
              <a:solidFill>
                <a:schemeClr val="tx2">
                  <a:lumMod val="85000"/>
                  <a:lumOff val="15000"/>
                </a:schemeClr>
              </a:solidFill>
              <a:prstDash val="solid"/>
              <a:round/>
              <a:headEnd type="none" w="med" len="med"/>
              <a:tailEnd type="arrow"/>
            </a:ln>
            <a:effectLst>
              <a:outerShdw blurRad="606425" dist="939800" dir="2700000" algn="tl" rotWithShape="0">
                <a:srgbClr val="000000">
                  <a:alpha val="43000"/>
                </a:srgbClr>
              </a:outerShdw>
            </a:effectLst>
          </p:spPr>
        </p:cxnSp>
      </p:grpSp>
      <p:sp>
        <p:nvSpPr>
          <p:cNvPr id="37" name="Left Arrow 36"/>
          <p:cNvSpPr/>
          <p:nvPr/>
        </p:nvSpPr>
        <p:spPr bwMode="auto">
          <a:xfrm>
            <a:off x="2050373" y="1508198"/>
            <a:ext cx="383618" cy="277826"/>
          </a:xfrm>
          <a:prstGeom prst="leftArrow">
            <a:avLst/>
          </a:prstGeom>
          <a:solidFill>
            <a:srgbClr val="008000"/>
          </a:solidFill>
          <a:ln w="9525" cap="flat" cmpd="sng" algn="ctr">
            <a:solidFill>
              <a:srgbClr val="008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solidFill>
                  <a:srgbClr val="008000"/>
                </a:solidFill>
              </a:ln>
              <a:solidFill>
                <a:srgbClr val="008000"/>
              </a:solidFill>
              <a:effectLst/>
              <a:latin typeface="Arial" charset="0"/>
              <a:cs typeface="Times New Roman" pitchFamily="18" charset="0"/>
            </a:endParaRPr>
          </a:p>
        </p:txBody>
      </p:sp>
      <p:sp>
        <p:nvSpPr>
          <p:cNvPr id="38" name="Left Arrow 37"/>
          <p:cNvSpPr/>
          <p:nvPr/>
        </p:nvSpPr>
        <p:spPr bwMode="auto">
          <a:xfrm>
            <a:off x="4239918" y="1396002"/>
            <a:ext cx="383618" cy="277826"/>
          </a:xfrm>
          <a:prstGeom prst="leftArrow">
            <a:avLst/>
          </a:prstGeom>
          <a:solidFill>
            <a:srgbClr val="008000"/>
          </a:solidFill>
          <a:ln w="9525" cap="flat" cmpd="sng" algn="ctr">
            <a:solidFill>
              <a:srgbClr val="008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solidFill>
                  <a:srgbClr val="008000"/>
                </a:solidFill>
              </a:ln>
              <a:solidFill>
                <a:srgbClr val="008000"/>
              </a:solidFill>
              <a:effectLst/>
              <a:latin typeface="Arial" charset="0"/>
              <a:cs typeface="Times New Roman" pitchFamily="18" charset="0"/>
            </a:endParaRPr>
          </a:p>
        </p:txBody>
      </p:sp>
      <p:sp>
        <p:nvSpPr>
          <p:cNvPr id="39" name="Left Arrow 38"/>
          <p:cNvSpPr/>
          <p:nvPr/>
        </p:nvSpPr>
        <p:spPr bwMode="auto">
          <a:xfrm flipV="1">
            <a:off x="1719667" y="3466208"/>
            <a:ext cx="503224" cy="251367"/>
          </a:xfrm>
          <a:prstGeom prst="leftArrow">
            <a:avLst/>
          </a:prstGeom>
          <a:solidFill>
            <a:srgbClr val="008000"/>
          </a:solidFill>
          <a:ln w="9525" cap="flat" cmpd="sng" algn="ctr">
            <a:solidFill>
              <a:srgbClr val="008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solidFill>
                  <a:srgbClr val="008000"/>
                </a:solidFill>
              </a:ln>
              <a:solidFill>
                <a:srgbClr val="008000"/>
              </a:solidFill>
              <a:effectLst/>
              <a:latin typeface="Arial" charset="0"/>
              <a:cs typeface="Times New Roman" pitchFamily="18" charset="0"/>
            </a:endParaRPr>
          </a:p>
        </p:txBody>
      </p:sp>
      <p:sp>
        <p:nvSpPr>
          <p:cNvPr id="40" name="Left Arrow 39"/>
          <p:cNvSpPr/>
          <p:nvPr/>
        </p:nvSpPr>
        <p:spPr bwMode="auto">
          <a:xfrm>
            <a:off x="3922440" y="3539230"/>
            <a:ext cx="383618" cy="277826"/>
          </a:xfrm>
          <a:prstGeom prst="leftArrow">
            <a:avLst/>
          </a:prstGeom>
          <a:solidFill>
            <a:srgbClr val="008000"/>
          </a:solidFill>
          <a:ln w="9525" cap="flat" cmpd="sng" algn="ctr">
            <a:solidFill>
              <a:srgbClr val="008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solidFill>
                  <a:srgbClr val="008000"/>
                </a:solidFill>
              </a:ln>
              <a:solidFill>
                <a:srgbClr val="008000"/>
              </a:solidFill>
              <a:effectLst/>
              <a:latin typeface="Arial" charset="0"/>
              <a:cs typeface="Times New Roman" pitchFamily="18" charset="0"/>
            </a:endParaRPr>
          </a:p>
        </p:txBody>
      </p:sp>
      <p:grpSp>
        <p:nvGrpSpPr>
          <p:cNvPr id="41" name="Group 40"/>
          <p:cNvGrpSpPr/>
          <p:nvPr/>
        </p:nvGrpSpPr>
        <p:grpSpPr>
          <a:xfrm>
            <a:off x="2163643" y="3572047"/>
            <a:ext cx="1765136" cy="1158888"/>
            <a:chOff x="1145070" y="5094504"/>
            <a:chExt cx="2335053" cy="1382767"/>
          </a:xfrm>
        </p:grpSpPr>
        <p:sp>
          <p:nvSpPr>
            <p:cNvPr id="42" name="Oval 41"/>
            <p:cNvSpPr/>
            <p:nvPr/>
          </p:nvSpPr>
          <p:spPr bwMode="auto">
            <a:xfrm>
              <a:off x="1145070" y="5643282"/>
              <a:ext cx="555585" cy="555651"/>
            </a:xfrm>
            <a:prstGeom prst="ellipse">
              <a:avLst/>
            </a:prstGeom>
            <a:ln>
              <a:headEnd type="none" w="med" len="med"/>
              <a:tailEnd type="triangl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normalizeH="0" baseline="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Arial" charset="0"/>
                  <a:cs typeface="Times New Roman" pitchFamily="18" charset="0"/>
                </a:rPr>
                <a:t>F</a:t>
              </a:r>
            </a:p>
          </p:txBody>
        </p:sp>
        <p:sp>
          <p:nvSpPr>
            <p:cNvPr id="43" name="Oval 42"/>
            <p:cNvSpPr/>
            <p:nvPr/>
          </p:nvSpPr>
          <p:spPr bwMode="auto">
            <a:xfrm>
              <a:off x="2924538" y="5094504"/>
              <a:ext cx="555585" cy="555651"/>
            </a:xfrm>
            <a:prstGeom prst="ellipse">
              <a:avLst/>
            </a:prstGeom>
            <a:ln>
              <a:headEnd type="none" w="med" len="med"/>
              <a:tailEnd type="triangl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normalizeH="0" baseline="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Arial" charset="0"/>
                  <a:cs typeface="Times New Roman" pitchFamily="18" charset="0"/>
                </a:rPr>
                <a:t>P</a:t>
              </a:r>
            </a:p>
          </p:txBody>
        </p:sp>
        <p:sp>
          <p:nvSpPr>
            <p:cNvPr id="44" name="Oval 43"/>
            <p:cNvSpPr/>
            <p:nvPr/>
          </p:nvSpPr>
          <p:spPr bwMode="auto">
            <a:xfrm>
              <a:off x="2441983" y="5921620"/>
              <a:ext cx="555585" cy="555651"/>
            </a:xfrm>
            <a:prstGeom prst="ellipse">
              <a:avLst/>
            </a:prstGeom>
            <a:ln>
              <a:headEnd type="none" w="med" len="med"/>
              <a:tailEnd type="triangl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normalizeH="0" baseline="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Arial" charset="0"/>
                  <a:cs typeface="Times New Roman" pitchFamily="18" charset="0"/>
                </a:rPr>
                <a:t>A</a:t>
              </a:r>
            </a:p>
          </p:txBody>
        </p:sp>
        <p:cxnSp>
          <p:nvCxnSpPr>
            <p:cNvPr id="45" name="Straight Arrow Connector 44"/>
            <p:cNvCxnSpPr/>
            <p:nvPr/>
          </p:nvCxnSpPr>
          <p:spPr bwMode="auto">
            <a:xfrm flipH="1">
              <a:off x="1647742" y="5471294"/>
              <a:ext cx="1230223" cy="277826"/>
            </a:xfrm>
            <a:prstGeom prst="straightConnector1">
              <a:avLst/>
            </a:prstGeom>
            <a:solidFill>
              <a:schemeClr val="accent1"/>
            </a:solidFill>
            <a:ln w="28575" cap="flat" cmpd="sng" algn="ctr">
              <a:solidFill>
                <a:schemeClr val="tx2">
                  <a:lumMod val="85000"/>
                  <a:lumOff val="15000"/>
                </a:schemeClr>
              </a:solidFill>
              <a:prstDash val="solid"/>
              <a:round/>
              <a:headEnd type="none" w="med" len="med"/>
              <a:tailEnd type="arrow"/>
            </a:ln>
            <a:effectLst>
              <a:outerShdw blurRad="606425" dist="939800" dir="2700000" algn="tl" rotWithShape="0">
                <a:srgbClr val="000000">
                  <a:alpha val="43000"/>
                </a:srgbClr>
              </a:outerShdw>
            </a:effectLst>
          </p:spPr>
        </p:cxnSp>
        <p:cxnSp>
          <p:nvCxnSpPr>
            <p:cNvPr id="46" name="Straight Arrow Connector 45"/>
            <p:cNvCxnSpPr/>
            <p:nvPr/>
          </p:nvCxnSpPr>
          <p:spPr bwMode="auto">
            <a:xfrm flipH="1">
              <a:off x="2759463" y="5590360"/>
              <a:ext cx="237555" cy="463557"/>
            </a:xfrm>
            <a:prstGeom prst="straightConnector1">
              <a:avLst/>
            </a:prstGeom>
            <a:solidFill>
              <a:schemeClr val="accent1"/>
            </a:solidFill>
            <a:ln w="28575" cap="flat" cmpd="sng" algn="ctr">
              <a:solidFill>
                <a:schemeClr val="tx2">
                  <a:lumMod val="85000"/>
                  <a:lumOff val="15000"/>
                </a:schemeClr>
              </a:solidFill>
              <a:prstDash val="solid"/>
              <a:round/>
              <a:headEnd type="none" w="med" len="med"/>
              <a:tailEnd type="arrow"/>
            </a:ln>
            <a:effectLst>
              <a:outerShdw blurRad="606425" dist="939800" dir="2700000" algn="tl" rotWithShape="0">
                <a:srgbClr val="000000">
                  <a:alpha val="43000"/>
                </a:srgbClr>
              </a:outerShdw>
            </a:effectLst>
          </p:spPr>
        </p:cxnSp>
        <p:cxnSp>
          <p:nvCxnSpPr>
            <p:cNvPr id="47" name="Straight Arrow Connector 46"/>
            <p:cNvCxnSpPr/>
            <p:nvPr/>
          </p:nvCxnSpPr>
          <p:spPr bwMode="auto">
            <a:xfrm>
              <a:off x="1653526" y="6165089"/>
              <a:ext cx="701095" cy="92609"/>
            </a:xfrm>
            <a:prstGeom prst="straightConnector1">
              <a:avLst/>
            </a:prstGeom>
            <a:solidFill>
              <a:schemeClr val="accent1"/>
            </a:solidFill>
            <a:ln w="28575" cap="flat" cmpd="sng" algn="ctr">
              <a:solidFill>
                <a:schemeClr val="tx2">
                  <a:lumMod val="85000"/>
                  <a:lumOff val="15000"/>
                </a:schemeClr>
              </a:solidFill>
              <a:prstDash val="solid"/>
              <a:round/>
              <a:headEnd type="none" w="med" len="med"/>
              <a:tailEnd type="arrow"/>
            </a:ln>
            <a:effectLst>
              <a:outerShdw blurRad="606425" dist="939800" dir="2700000" algn="tl" rotWithShape="0">
                <a:srgbClr val="000000">
                  <a:alpha val="43000"/>
                </a:srgbClr>
              </a:outerShdw>
            </a:effectLst>
          </p:spPr>
        </p:cxnSp>
      </p:grpSp>
      <p:graphicFrame>
        <p:nvGraphicFramePr>
          <p:cNvPr id="48" name="Object 17"/>
          <p:cNvGraphicFramePr>
            <a:graphicFrameLocks noChangeAspect="1"/>
          </p:cNvGraphicFramePr>
          <p:nvPr>
            <p:extLst>
              <p:ext uri="{D42A27DB-BD31-4B8C-83A1-F6EECF244321}">
                <p14:modId xmlns="" xmlns:p14="http://schemas.microsoft.com/office/powerpoint/2010/main" val="2749246828"/>
              </p:ext>
            </p:extLst>
          </p:nvPr>
        </p:nvGraphicFramePr>
        <p:xfrm>
          <a:off x="328955" y="5904729"/>
          <a:ext cx="4199042" cy="768364"/>
        </p:xfrm>
        <a:graphic>
          <a:graphicData uri="http://schemas.openxmlformats.org/presentationml/2006/ole">
            <p:oleObj spid="_x0000_s154646" name="Equation" r:id="rId5" imgW="2468520" imgH="38376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92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7" grpId="0" animBg="1"/>
      <p:bldP spid="3892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61288" y="914400"/>
            <a:ext cx="184731" cy="369332"/>
          </a:xfrm>
          <a:prstGeom prst="rect">
            <a:avLst/>
          </a:prstGeom>
          <a:noFill/>
        </p:spPr>
        <p:txBody>
          <a:bodyPr wrap="none" rtlCol="0">
            <a:spAutoFit/>
          </a:bodyPr>
          <a:lstStyle/>
          <a:p>
            <a:endParaRPr lang="en-GB" dirty="0"/>
          </a:p>
        </p:txBody>
      </p:sp>
      <p:sp>
        <p:nvSpPr>
          <p:cNvPr id="3" name="Rectangle 3"/>
          <p:cNvSpPr>
            <a:spLocks noChangeArrowheads="1"/>
          </p:cNvSpPr>
          <p:nvPr/>
        </p:nvSpPr>
        <p:spPr bwMode="auto">
          <a:xfrm>
            <a:off x="247064" y="1626656"/>
            <a:ext cx="8569325" cy="4752975"/>
          </a:xfrm>
          <a:prstGeom prst="rect">
            <a:avLst/>
          </a:prstGeom>
          <a:noFill/>
          <a:ln w="9525">
            <a:noFill/>
            <a:miter lim="800000"/>
            <a:headEnd/>
            <a:tailEnd/>
          </a:ln>
        </p:spPr>
        <p:txBody>
          <a:bodyPr/>
          <a:lstStyle/>
          <a:p>
            <a:pPr marL="342900" indent="-342900">
              <a:spcBef>
                <a:spcPct val="100000"/>
              </a:spcBef>
              <a:buFontTx/>
              <a:buChar char="•"/>
            </a:pPr>
            <a:r>
              <a:rPr lang="de-DE" sz="2400" b="0" dirty="0" err="1">
                <a:latin typeface="Arial Unicode MS" charset="0"/>
              </a:rPr>
              <a:t>Bayesian</a:t>
            </a:r>
            <a:r>
              <a:rPr lang="de-DE" sz="2400" b="0" dirty="0">
                <a:latin typeface="Arial Unicode MS" charset="0"/>
              </a:rPr>
              <a:t> </a:t>
            </a:r>
            <a:r>
              <a:rPr lang="de-DE" sz="2400" b="0" dirty="0" err="1">
                <a:latin typeface="Arial Unicode MS" charset="0"/>
              </a:rPr>
              <a:t>model</a:t>
            </a:r>
            <a:r>
              <a:rPr lang="de-DE" sz="2400" b="0" dirty="0">
                <a:latin typeface="Arial Unicode MS" charset="0"/>
              </a:rPr>
              <a:t> </a:t>
            </a:r>
            <a:r>
              <a:rPr lang="de-DE" sz="2400" b="0" dirty="0" err="1">
                <a:latin typeface="Arial Unicode MS" charset="0"/>
              </a:rPr>
              <a:t>selection</a:t>
            </a:r>
            <a:r>
              <a:rPr lang="de-DE" sz="2400" b="0" dirty="0">
                <a:latin typeface="Arial Unicode MS" charset="0"/>
              </a:rPr>
              <a:t> (BMS) </a:t>
            </a:r>
            <a:endParaRPr lang="de-DE" sz="2400" b="0" dirty="0" smtClean="0">
              <a:latin typeface="Arial Unicode MS" charset="0"/>
            </a:endParaRPr>
          </a:p>
          <a:p>
            <a:pPr marL="342900" indent="-342900">
              <a:spcBef>
                <a:spcPct val="100000"/>
              </a:spcBef>
              <a:buFontTx/>
              <a:buChar char="•"/>
            </a:pPr>
            <a:r>
              <a:rPr lang="de-DE" sz="2400" b="0" dirty="0" err="1" smtClean="0">
                <a:solidFill>
                  <a:schemeClr val="tx1"/>
                </a:solidFill>
                <a:latin typeface="Arial Unicode MS" charset="0"/>
              </a:rPr>
              <a:t>Families</a:t>
            </a:r>
            <a:r>
              <a:rPr lang="de-DE" sz="2400" b="0" dirty="0" smtClean="0">
                <a:solidFill>
                  <a:schemeClr val="tx1"/>
                </a:solidFill>
                <a:latin typeface="Arial Unicode MS" charset="0"/>
              </a:rPr>
              <a:t> </a:t>
            </a:r>
            <a:r>
              <a:rPr lang="de-DE" sz="2400" b="0" dirty="0" err="1" smtClean="0">
                <a:solidFill>
                  <a:schemeClr val="tx1"/>
                </a:solidFill>
                <a:latin typeface="Arial Unicode MS" charset="0"/>
              </a:rPr>
              <a:t>of</a:t>
            </a:r>
            <a:r>
              <a:rPr lang="de-DE" sz="2400" b="0" dirty="0" smtClean="0">
                <a:solidFill>
                  <a:schemeClr val="tx1"/>
                </a:solidFill>
                <a:latin typeface="Arial Unicode MS" charset="0"/>
              </a:rPr>
              <a:t> Models</a:t>
            </a:r>
            <a:endParaRPr lang="de-DE" sz="2400" b="0" dirty="0">
              <a:solidFill>
                <a:schemeClr val="tx1"/>
              </a:solidFill>
              <a:latin typeface="Arial Unicode MS" charset="0"/>
            </a:endParaRPr>
          </a:p>
          <a:p>
            <a:pPr marL="342900" indent="-342900">
              <a:spcBef>
                <a:spcPct val="100000"/>
              </a:spcBef>
              <a:buFontTx/>
              <a:buChar char="•"/>
            </a:pPr>
            <a:r>
              <a:rPr lang="de-DE" sz="2400" b="0" dirty="0" err="1">
                <a:solidFill>
                  <a:srgbClr val="006699"/>
                </a:solidFill>
                <a:latin typeface="Arial Unicode MS" charset="0"/>
              </a:rPr>
              <a:t>Nonlinear</a:t>
            </a:r>
            <a:r>
              <a:rPr lang="de-DE" sz="2400" b="0" dirty="0">
                <a:solidFill>
                  <a:srgbClr val="006699"/>
                </a:solidFill>
                <a:latin typeface="Arial Unicode MS" charset="0"/>
              </a:rPr>
              <a:t> DCM </a:t>
            </a:r>
            <a:r>
              <a:rPr lang="de-DE" sz="2400" b="0" dirty="0" err="1">
                <a:solidFill>
                  <a:srgbClr val="006699"/>
                </a:solidFill>
                <a:latin typeface="Arial Unicode MS" charset="0"/>
              </a:rPr>
              <a:t>for</a:t>
            </a:r>
            <a:r>
              <a:rPr lang="de-DE" sz="2400" b="0" dirty="0">
                <a:solidFill>
                  <a:srgbClr val="006699"/>
                </a:solidFill>
                <a:latin typeface="Arial Unicode MS" charset="0"/>
              </a:rPr>
              <a:t> </a:t>
            </a:r>
            <a:r>
              <a:rPr lang="de-DE" sz="2400" b="0" dirty="0" err="1">
                <a:solidFill>
                  <a:srgbClr val="006699"/>
                </a:solidFill>
                <a:latin typeface="Arial Unicode MS" charset="0"/>
              </a:rPr>
              <a:t>fMRI</a:t>
            </a:r>
            <a:endParaRPr lang="de-DE" sz="2400" b="0" dirty="0">
              <a:solidFill>
                <a:srgbClr val="006699"/>
              </a:solidFill>
              <a:latin typeface="Arial Unicode MS" charset="0"/>
            </a:endParaRPr>
          </a:p>
          <a:p>
            <a:pPr marL="342900" indent="-342900">
              <a:spcBef>
                <a:spcPct val="100000"/>
              </a:spcBef>
              <a:buFontTx/>
              <a:buChar char="•"/>
            </a:pPr>
            <a:r>
              <a:rPr lang="de-DE" sz="2400" b="0" dirty="0" err="1">
                <a:latin typeface="Arial Unicode MS" charset="0"/>
              </a:rPr>
              <a:t>Stochastic</a:t>
            </a:r>
            <a:r>
              <a:rPr lang="de-DE" sz="2400" b="0" dirty="0">
                <a:latin typeface="Arial Unicode MS" charset="0"/>
              </a:rPr>
              <a:t> </a:t>
            </a:r>
            <a:r>
              <a:rPr lang="de-DE" sz="2400" b="0" dirty="0" smtClean="0">
                <a:latin typeface="Arial Unicode MS" charset="0"/>
              </a:rPr>
              <a:t>DCM</a:t>
            </a:r>
          </a:p>
          <a:p>
            <a:pPr marL="342900" indent="-342900">
              <a:spcBef>
                <a:spcPct val="100000"/>
              </a:spcBef>
              <a:buFontTx/>
              <a:buChar char="•"/>
            </a:pPr>
            <a:r>
              <a:rPr lang="de-DE" sz="2400" b="0" dirty="0" smtClean="0">
                <a:latin typeface="Arial Unicode MS" charset="0"/>
              </a:rPr>
              <a:t>Post-hoc </a:t>
            </a:r>
            <a:r>
              <a:rPr lang="de-DE" sz="2400" b="0" dirty="0" err="1" smtClean="0">
                <a:latin typeface="Arial Unicode MS" charset="0"/>
              </a:rPr>
              <a:t>selection</a:t>
            </a:r>
            <a:r>
              <a:rPr lang="de-DE" sz="2400" b="0" dirty="0" smtClean="0">
                <a:latin typeface="Arial Unicode MS" charset="0"/>
              </a:rPr>
              <a:t> </a:t>
            </a:r>
            <a:r>
              <a:rPr lang="de-DE" sz="2400" b="0" dirty="0" err="1" smtClean="0">
                <a:latin typeface="Arial Unicode MS" charset="0"/>
              </a:rPr>
              <a:t>of</a:t>
            </a:r>
            <a:r>
              <a:rPr lang="de-DE" sz="2400" b="0" dirty="0" smtClean="0">
                <a:latin typeface="Arial Unicode MS" charset="0"/>
              </a:rPr>
              <a:t> </a:t>
            </a:r>
            <a:r>
              <a:rPr lang="de-DE" sz="2400" b="0" dirty="0" err="1" smtClean="0">
                <a:latin typeface="Arial Unicode MS" charset="0"/>
              </a:rPr>
              <a:t>deterministic</a:t>
            </a:r>
            <a:r>
              <a:rPr lang="de-DE" sz="2400" b="0" dirty="0" smtClean="0">
                <a:latin typeface="Arial Unicode MS" charset="0"/>
              </a:rPr>
              <a:t> DCM</a:t>
            </a:r>
            <a:endParaRPr lang="de-DE" sz="2400" b="0" dirty="0">
              <a:latin typeface="Arial Unicode MS" charset="0"/>
            </a:endParaRPr>
          </a:p>
          <a:p>
            <a:pPr marL="342900" indent="-342900">
              <a:spcBef>
                <a:spcPct val="100000"/>
              </a:spcBef>
              <a:buFontTx/>
              <a:buChar char="•"/>
            </a:pPr>
            <a:r>
              <a:rPr lang="de-DE" sz="2400" b="0" dirty="0" err="1" smtClean="0">
                <a:latin typeface="Arial Unicode MS" charset="0"/>
              </a:rPr>
              <a:t>Integrating</a:t>
            </a:r>
            <a:r>
              <a:rPr lang="de-DE" sz="2400" b="0" dirty="0" smtClean="0">
                <a:latin typeface="Arial Unicode MS" charset="0"/>
              </a:rPr>
              <a:t> </a:t>
            </a:r>
            <a:r>
              <a:rPr lang="de-DE" sz="2400" b="0" dirty="0" err="1">
                <a:latin typeface="Arial Unicode MS" charset="0"/>
              </a:rPr>
              <a:t>tractography</a:t>
            </a:r>
            <a:r>
              <a:rPr lang="de-DE" sz="2400" b="0" dirty="0">
                <a:latin typeface="Arial Unicode MS" charset="0"/>
              </a:rPr>
              <a:t> </a:t>
            </a:r>
            <a:r>
              <a:rPr lang="de-DE" sz="2400" b="0" dirty="0" err="1">
                <a:latin typeface="Arial Unicode MS" charset="0"/>
              </a:rPr>
              <a:t>and</a:t>
            </a:r>
            <a:r>
              <a:rPr lang="de-DE" sz="2400" b="0" dirty="0">
                <a:latin typeface="Arial Unicode MS" charset="0"/>
              </a:rPr>
              <a:t> DCM</a:t>
            </a:r>
          </a:p>
          <a:p>
            <a:pPr marL="342900" indent="-342900">
              <a:lnSpc>
                <a:spcPct val="50000"/>
              </a:lnSpc>
              <a:spcBef>
                <a:spcPct val="80000"/>
              </a:spcBef>
            </a:pPr>
            <a:endParaRPr lang="en-GB" sz="2400" b="0" dirty="0">
              <a:solidFill>
                <a:schemeClr val="tx1"/>
              </a:solidFill>
              <a:cs typeface="Arial" pitchFamily="34" charset="0"/>
            </a:endParaRPr>
          </a:p>
          <a:p>
            <a:pPr marL="342900" indent="-342900">
              <a:lnSpc>
                <a:spcPct val="50000"/>
              </a:lnSpc>
              <a:spcBef>
                <a:spcPct val="80000"/>
              </a:spcBef>
            </a:pPr>
            <a:endParaRPr lang="en-GB" sz="2400" b="0" dirty="0">
              <a:solidFill>
                <a:schemeClr val="tx1"/>
              </a:solidFill>
              <a:cs typeface="Arial" pitchFamily="34" charset="0"/>
            </a:endParaRPr>
          </a:p>
        </p:txBody>
      </p:sp>
      <p:sp>
        <p:nvSpPr>
          <p:cNvPr id="4" name="TextBox 3"/>
          <p:cNvSpPr txBox="1"/>
          <p:nvPr/>
        </p:nvSpPr>
        <p:spPr>
          <a:xfrm>
            <a:off x="3739896" y="374904"/>
            <a:ext cx="1595309" cy="584775"/>
          </a:xfrm>
          <a:prstGeom prst="rect">
            <a:avLst/>
          </a:prstGeom>
          <a:noFill/>
        </p:spPr>
        <p:txBody>
          <a:bodyPr wrap="none" rtlCol="0">
            <a:spAutoFit/>
          </a:bodyPr>
          <a:lstStyle/>
          <a:p>
            <a:r>
              <a:rPr lang="en-GB" sz="3200" dirty="0" smtClean="0">
                <a:solidFill>
                  <a:srgbClr val="006699"/>
                </a:solidFill>
              </a:rPr>
              <a:t>Outline</a:t>
            </a:r>
            <a:endParaRPr lang="en-GB" sz="3200" dirty="0">
              <a:solidFill>
                <a:srgbClr val="006699"/>
              </a:solidFill>
            </a:endParaRPr>
          </a:p>
        </p:txBody>
      </p:sp>
    </p:spTree>
    <p:extLst>
      <p:ext uri="{BB962C8B-B14F-4D97-AF65-F5344CB8AC3E}">
        <p14:creationId xmlns="" xmlns:p14="http://schemas.microsoft.com/office/powerpoint/2010/main" val="24434127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AutoShape 2"/>
          <p:cNvSpPr>
            <a:spLocks noChangeArrowheads="1"/>
          </p:cNvSpPr>
          <p:nvPr/>
        </p:nvSpPr>
        <p:spPr bwMode="auto">
          <a:xfrm>
            <a:off x="347134" y="925513"/>
            <a:ext cx="5568244" cy="1676400"/>
          </a:xfrm>
          <a:prstGeom prst="parallelogram">
            <a:avLst>
              <a:gd name="adj" fmla="val 93419"/>
            </a:avLst>
          </a:prstGeom>
          <a:solidFill>
            <a:schemeClr val="folHlink">
              <a:alpha val="50195"/>
            </a:schemeClr>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algn="ctr" eaLnBrk="0" hangingPunct="0"/>
            <a:endParaRPr lang="en-US" sz="2400" b="0"/>
          </a:p>
        </p:txBody>
      </p:sp>
      <p:grpSp>
        <p:nvGrpSpPr>
          <p:cNvPr id="11269" name="Group 3"/>
          <p:cNvGrpSpPr>
            <a:grpSpLocks/>
          </p:cNvGrpSpPr>
          <p:nvPr/>
        </p:nvGrpSpPr>
        <p:grpSpPr bwMode="auto">
          <a:xfrm>
            <a:off x="4081086" y="3707413"/>
            <a:ext cx="4955822" cy="2806700"/>
            <a:chOff x="2877" y="487"/>
            <a:chExt cx="3266" cy="1768"/>
          </a:xfrm>
        </p:grpSpPr>
        <p:sp>
          <p:nvSpPr>
            <p:cNvPr id="1780740" name="Rectangle 4"/>
            <p:cNvSpPr>
              <a:spLocks noChangeArrowheads="1"/>
            </p:cNvSpPr>
            <p:nvPr/>
          </p:nvSpPr>
          <p:spPr bwMode="auto">
            <a:xfrm>
              <a:off x="2877" y="487"/>
              <a:ext cx="3266" cy="1768"/>
            </a:xfrm>
            <a:prstGeom prst="rect">
              <a:avLst/>
            </a:prstGeom>
            <a:solidFill>
              <a:schemeClr val="folHlink"/>
            </a:solidFill>
            <a:ln w="12700">
              <a:solidFill>
                <a:schemeClr val="tx1"/>
              </a:solidFill>
              <a:miter lim="800000"/>
              <a:headEnd/>
              <a:tailEnd/>
            </a:ln>
            <a:effectLst>
              <a:outerShdw dist="107763" dir="18900000" algn="ctr" rotWithShape="0">
                <a:schemeClr val="bg2">
                  <a:alpha val="50000"/>
                </a:schemeClr>
              </a:outerShdw>
            </a:effectLst>
          </p:spPr>
          <p:txBody>
            <a:bodyPr wrap="none" anchor="ctr"/>
            <a:lstStyle/>
            <a:p>
              <a:pPr>
                <a:defRPr/>
              </a:pPr>
              <a:endParaRPr lang="en-US">
                <a:ea typeface="+mn-ea"/>
                <a:cs typeface="+mn-cs"/>
              </a:endParaRPr>
            </a:p>
          </p:txBody>
        </p:sp>
        <p:sp>
          <p:nvSpPr>
            <p:cNvPr id="11312" name="Text Box 5"/>
            <p:cNvSpPr txBox="1">
              <a:spLocks noChangeArrowheads="1"/>
            </p:cNvSpPr>
            <p:nvPr/>
          </p:nvSpPr>
          <p:spPr bwMode="auto">
            <a:xfrm>
              <a:off x="3035" y="1021"/>
              <a:ext cx="1439" cy="3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eaLnBrk="0" hangingPunct="0">
                <a:defRPr sz="1400" b="1">
                  <a:solidFill>
                    <a:schemeClr val="tx1"/>
                  </a:solidFill>
                  <a:latin typeface="Arial" charset="0"/>
                  <a:ea typeface="ＭＳ Ｐゴシック" charset="0"/>
                  <a:cs typeface="Arial" charset="0"/>
                </a:defRPr>
              </a:lvl1pPr>
              <a:lvl2pPr marL="742950" indent="-285750" eaLnBrk="0" hangingPunct="0">
                <a:defRPr sz="1400" b="1">
                  <a:solidFill>
                    <a:schemeClr val="tx1"/>
                  </a:solidFill>
                  <a:latin typeface="Arial" charset="0"/>
                  <a:ea typeface="Arial" charset="0"/>
                  <a:cs typeface="Arial" charset="0"/>
                </a:defRPr>
              </a:lvl2pPr>
              <a:lvl3pPr marL="1143000" indent="-228600" eaLnBrk="0" hangingPunct="0">
                <a:defRPr sz="1400" b="1">
                  <a:solidFill>
                    <a:schemeClr val="tx1"/>
                  </a:solidFill>
                  <a:latin typeface="Arial" charset="0"/>
                  <a:ea typeface="Arial" charset="0"/>
                  <a:cs typeface="Arial" charset="0"/>
                </a:defRPr>
              </a:lvl3pPr>
              <a:lvl4pPr marL="1600200" indent="-228600" eaLnBrk="0" hangingPunct="0">
                <a:defRPr sz="1400" b="1">
                  <a:solidFill>
                    <a:schemeClr val="tx1"/>
                  </a:solidFill>
                  <a:latin typeface="Arial" charset="0"/>
                  <a:ea typeface="Arial" charset="0"/>
                  <a:cs typeface="Arial" charset="0"/>
                </a:defRPr>
              </a:lvl4pPr>
              <a:lvl5pPr marL="2057400" indent="-228600" eaLnBrk="0" hangingPunct="0">
                <a:defRPr sz="14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4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4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4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400" b="1">
                  <a:solidFill>
                    <a:schemeClr val="tx1"/>
                  </a:solidFill>
                  <a:latin typeface="Arial" charset="0"/>
                  <a:ea typeface="Arial" charset="0"/>
                  <a:cs typeface="Arial" charset="0"/>
                </a:defRPr>
              </a:lvl9pPr>
            </a:lstStyle>
            <a:p>
              <a:r>
                <a:rPr lang="en-GB" sz="1600">
                  <a:solidFill>
                    <a:schemeClr val="bg1"/>
                  </a:solidFill>
                </a:rPr>
                <a:t>intrinsic connectivity</a:t>
              </a:r>
              <a:endParaRPr lang="en-US" sz="1600">
                <a:solidFill>
                  <a:schemeClr val="bg1"/>
                </a:solidFill>
              </a:endParaRPr>
            </a:p>
          </p:txBody>
        </p:sp>
        <p:sp>
          <p:nvSpPr>
            <p:cNvPr id="11313" name="Text Box 6"/>
            <p:cNvSpPr txBox="1">
              <a:spLocks noChangeArrowheads="1"/>
            </p:cNvSpPr>
            <p:nvPr/>
          </p:nvSpPr>
          <p:spPr bwMode="auto">
            <a:xfrm>
              <a:off x="3035" y="1870"/>
              <a:ext cx="1044" cy="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eaLnBrk="0" hangingPunct="0">
                <a:defRPr sz="1400" b="1">
                  <a:solidFill>
                    <a:schemeClr val="tx1"/>
                  </a:solidFill>
                  <a:latin typeface="Arial" charset="0"/>
                  <a:ea typeface="ＭＳ Ｐゴシック" charset="0"/>
                  <a:cs typeface="Arial" charset="0"/>
                </a:defRPr>
              </a:lvl1pPr>
              <a:lvl2pPr marL="742950" indent="-285750" eaLnBrk="0" hangingPunct="0">
                <a:defRPr sz="1400" b="1">
                  <a:solidFill>
                    <a:schemeClr val="tx1"/>
                  </a:solidFill>
                  <a:latin typeface="Arial" charset="0"/>
                  <a:ea typeface="Arial" charset="0"/>
                  <a:cs typeface="Arial" charset="0"/>
                </a:defRPr>
              </a:lvl2pPr>
              <a:lvl3pPr marL="1143000" indent="-228600" eaLnBrk="0" hangingPunct="0">
                <a:defRPr sz="1400" b="1">
                  <a:solidFill>
                    <a:schemeClr val="tx1"/>
                  </a:solidFill>
                  <a:latin typeface="Arial" charset="0"/>
                  <a:ea typeface="Arial" charset="0"/>
                  <a:cs typeface="Arial" charset="0"/>
                </a:defRPr>
              </a:lvl3pPr>
              <a:lvl4pPr marL="1600200" indent="-228600" eaLnBrk="0" hangingPunct="0">
                <a:defRPr sz="1400" b="1">
                  <a:solidFill>
                    <a:schemeClr val="tx1"/>
                  </a:solidFill>
                  <a:latin typeface="Arial" charset="0"/>
                  <a:ea typeface="Arial" charset="0"/>
                  <a:cs typeface="Arial" charset="0"/>
                </a:defRPr>
              </a:lvl4pPr>
              <a:lvl5pPr marL="2057400" indent="-228600" eaLnBrk="0" hangingPunct="0">
                <a:defRPr sz="14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4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4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4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400" b="1">
                  <a:solidFill>
                    <a:schemeClr val="tx1"/>
                  </a:solidFill>
                  <a:latin typeface="Arial" charset="0"/>
                  <a:ea typeface="Arial" charset="0"/>
                  <a:cs typeface="Arial" charset="0"/>
                </a:defRPr>
              </a:lvl9pPr>
            </a:lstStyle>
            <a:p>
              <a:r>
                <a:rPr lang="en-GB" sz="1600">
                  <a:solidFill>
                    <a:schemeClr val="bg1"/>
                  </a:solidFill>
                </a:rPr>
                <a:t>direct inputs</a:t>
              </a:r>
            </a:p>
          </p:txBody>
        </p:sp>
        <p:sp>
          <p:nvSpPr>
            <p:cNvPr id="11314" name="Text Box 7"/>
            <p:cNvSpPr txBox="1">
              <a:spLocks noChangeArrowheads="1"/>
            </p:cNvSpPr>
            <p:nvPr/>
          </p:nvSpPr>
          <p:spPr bwMode="auto">
            <a:xfrm>
              <a:off x="3035" y="1367"/>
              <a:ext cx="1094" cy="3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eaLnBrk="0" hangingPunct="0">
                <a:defRPr sz="1400" b="1">
                  <a:solidFill>
                    <a:schemeClr val="tx1"/>
                  </a:solidFill>
                  <a:latin typeface="Arial" charset="0"/>
                  <a:ea typeface="ＭＳ Ｐゴシック" charset="0"/>
                  <a:cs typeface="Arial" charset="0"/>
                </a:defRPr>
              </a:lvl1pPr>
              <a:lvl2pPr marL="742950" indent="-285750" eaLnBrk="0" hangingPunct="0">
                <a:defRPr sz="1400" b="1">
                  <a:solidFill>
                    <a:schemeClr val="tx1"/>
                  </a:solidFill>
                  <a:latin typeface="Arial" charset="0"/>
                  <a:ea typeface="Arial" charset="0"/>
                  <a:cs typeface="Arial" charset="0"/>
                </a:defRPr>
              </a:lvl2pPr>
              <a:lvl3pPr marL="1143000" indent="-228600" eaLnBrk="0" hangingPunct="0">
                <a:defRPr sz="1400" b="1">
                  <a:solidFill>
                    <a:schemeClr val="tx1"/>
                  </a:solidFill>
                  <a:latin typeface="Arial" charset="0"/>
                  <a:ea typeface="Arial" charset="0"/>
                  <a:cs typeface="Arial" charset="0"/>
                </a:defRPr>
              </a:lvl3pPr>
              <a:lvl4pPr marL="1600200" indent="-228600" eaLnBrk="0" hangingPunct="0">
                <a:defRPr sz="1400" b="1">
                  <a:solidFill>
                    <a:schemeClr val="tx1"/>
                  </a:solidFill>
                  <a:latin typeface="Arial" charset="0"/>
                  <a:ea typeface="Arial" charset="0"/>
                  <a:cs typeface="Arial" charset="0"/>
                </a:defRPr>
              </a:lvl4pPr>
              <a:lvl5pPr marL="2057400" indent="-228600" eaLnBrk="0" hangingPunct="0">
                <a:defRPr sz="14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4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4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4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400" b="1">
                  <a:solidFill>
                    <a:schemeClr val="tx1"/>
                  </a:solidFill>
                  <a:latin typeface="Arial" charset="0"/>
                  <a:ea typeface="Arial" charset="0"/>
                  <a:cs typeface="Arial" charset="0"/>
                </a:defRPr>
              </a:lvl9pPr>
            </a:lstStyle>
            <a:p>
              <a:r>
                <a:rPr lang="en-GB" sz="1600">
                  <a:solidFill>
                    <a:schemeClr val="bg1"/>
                  </a:solidFill>
                </a:rPr>
                <a:t>modulation of</a:t>
              </a:r>
            </a:p>
            <a:p>
              <a:r>
                <a:rPr lang="en-GB" sz="1600">
                  <a:solidFill>
                    <a:schemeClr val="bg1"/>
                  </a:solidFill>
                </a:rPr>
                <a:t>connectivity</a:t>
              </a:r>
            </a:p>
          </p:txBody>
        </p:sp>
        <p:sp>
          <p:nvSpPr>
            <p:cNvPr id="11315" name="Line 8"/>
            <p:cNvSpPr>
              <a:spLocks noChangeShapeType="1"/>
            </p:cNvSpPr>
            <p:nvPr/>
          </p:nvSpPr>
          <p:spPr bwMode="auto">
            <a:xfrm flipH="1">
              <a:off x="3920" y="1978"/>
              <a:ext cx="1134" cy="0"/>
            </a:xfrm>
            <a:prstGeom prst="line">
              <a:avLst/>
            </a:prstGeom>
            <a:noFill/>
            <a:ln w="12700">
              <a:solidFill>
                <a:schemeClr val="bg1"/>
              </a:solidFill>
              <a:round/>
              <a:headEnd type="triangle" w="med" len="me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1316" name="Text Box 9"/>
            <p:cNvSpPr txBox="1">
              <a:spLocks noChangeArrowheads="1"/>
            </p:cNvSpPr>
            <p:nvPr/>
          </p:nvSpPr>
          <p:spPr bwMode="auto">
            <a:xfrm>
              <a:off x="2933" y="579"/>
              <a:ext cx="1609" cy="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eaLnBrk="0" hangingPunct="0">
                <a:defRPr sz="1400" b="1">
                  <a:solidFill>
                    <a:schemeClr val="tx1"/>
                  </a:solidFill>
                  <a:latin typeface="Arial" charset="0"/>
                  <a:ea typeface="ＭＳ Ｐゴシック" charset="0"/>
                  <a:cs typeface="Arial" charset="0"/>
                </a:defRPr>
              </a:lvl1pPr>
              <a:lvl2pPr marL="742950" indent="-285750" eaLnBrk="0" hangingPunct="0">
                <a:defRPr sz="1400" b="1">
                  <a:solidFill>
                    <a:schemeClr val="tx1"/>
                  </a:solidFill>
                  <a:latin typeface="Arial" charset="0"/>
                  <a:ea typeface="Arial" charset="0"/>
                  <a:cs typeface="Arial" charset="0"/>
                </a:defRPr>
              </a:lvl2pPr>
              <a:lvl3pPr marL="1143000" indent="-228600" eaLnBrk="0" hangingPunct="0">
                <a:defRPr sz="1400" b="1">
                  <a:solidFill>
                    <a:schemeClr val="tx1"/>
                  </a:solidFill>
                  <a:latin typeface="Arial" charset="0"/>
                  <a:ea typeface="Arial" charset="0"/>
                  <a:cs typeface="Arial" charset="0"/>
                </a:defRPr>
              </a:lvl3pPr>
              <a:lvl4pPr marL="1600200" indent="-228600" eaLnBrk="0" hangingPunct="0">
                <a:defRPr sz="1400" b="1">
                  <a:solidFill>
                    <a:schemeClr val="tx1"/>
                  </a:solidFill>
                  <a:latin typeface="Arial" charset="0"/>
                  <a:ea typeface="Arial" charset="0"/>
                  <a:cs typeface="Arial" charset="0"/>
                </a:defRPr>
              </a:lvl4pPr>
              <a:lvl5pPr marL="2057400" indent="-228600" eaLnBrk="0" hangingPunct="0">
                <a:defRPr sz="14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4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4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4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400" b="1">
                  <a:solidFill>
                    <a:schemeClr val="tx1"/>
                  </a:solidFill>
                  <a:latin typeface="Arial" charset="0"/>
                  <a:ea typeface="Arial" charset="0"/>
                  <a:cs typeface="Arial" charset="0"/>
                </a:defRPr>
              </a:lvl9pPr>
            </a:lstStyle>
            <a:p>
              <a:pPr algn="ctr"/>
              <a:r>
                <a:rPr lang="en-US" sz="1600"/>
                <a:t>Neural state equation</a:t>
              </a:r>
            </a:p>
          </p:txBody>
        </p:sp>
        <p:graphicFrame>
          <p:nvGraphicFramePr>
            <p:cNvPr id="11266" name="Object 10"/>
            <p:cNvGraphicFramePr>
              <a:graphicFrameLocks noChangeAspect="1"/>
            </p:cNvGraphicFramePr>
            <p:nvPr/>
          </p:nvGraphicFramePr>
          <p:xfrm>
            <a:off x="4411" y="550"/>
            <a:ext cx="1607" cy="288"/>
          </p:xfrm>
          <a:graphic>
            <a:graphicData uri="http://schemas.openxmlformats.org/presentationml/2006/ole">
              <p:oleObj spid="_x0000_s156706" name="Equation" r:id="rId3" imgW="1574800" imgH="254000" progId="Equation.3">
                <p:embed/>
              </p:oleObj>
            </a:graphicData>
          </a:graphic>
        </p:graphicFrame>
        <p:graphicFrame>
          <p:nvGraphicFramePr>
            <p:cNvPr id="11267" name="Object 11"/>
            <p:cNvGraphicFramePr>
              <a:graphicFrameLocks noChangeAspect="1"/>
            </p:cNvGraphicFramePr>
            <p:nvPr/>
          </p:nvGraphicFramePr>
          <p:xfrm>
            <a:off x="5035" y="957"/>
            <a:ext cx="828" cy="1227"/>
          </p:xfrm>
          <a:graphic>
            <a:graphicData uri="http://schemas.openxmlformats.org/presentationml/2006/ole">
              <p:oleObj spid="_x0000_s156707" name="Equation" r:id="rId4" imgW="863600" imgH="1282700" progId="Equation.3">
                <p:embed/>
              </p:oleObj>
            </a:graphicData>
          </a:graphic>
        </p:graphicFrame>
        <p:sp>
          <p:nvSpPr>
            <p:cNvPr id="11317" name="Line 12"/>
            <p:cNvSpPr>
              <a:spLocks noChangeShapeType="1"/>
            </p:cNvSpPr>
            <p:nvPr/>
          </p:nvSpPr>
          <p:spPr bwMode="auto">
            <a:xfrm flipH="1">
              <a:off x="4057" y="1556"/>
              <a:ext cx="984" cy="0"/>
            </a:xfrm>
            <a:prstGeom prst="line">
              <a:avLst/>
            </a:prstGeom>
            <a:noFill/>
            <a:ln w="12700">
              <a:solidFill>
                <a:schemeClr val="bg1"/>
              </a:solidFill>
              <a:round/>
              <a:headEnd type="triangle" w="med" len="me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1318" name="Line 13"/>
            <p:cNvSpPr>
              <a:spLocks noChangeShapeType="1"/>
            </p:cNvSpPr>
            <p:nvPr/>
          </p:nvSpPr>
          <p:spPr bwMode="auto">
            <a:xfrm flipH="1">
              <a:off x="4465" y="1132"/>
              <a:ext cx="577" cy="0"/>
            </a:xfrm>
            <a:prstGeom prst="line">
              <a:avLst/>
            </a:prstGeom>
            <a:noFill/>
            <a:ln w="12700">
              <a:solidFill>
                <a:schemeClr val="bg1"/>
              </a:solidFill>
              <a:round/>
              <a:headEnd type="triangle" w="med" len="me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11270" name="Text Box 14"/>
          <p:cNvSpPr txBox="1">
            <a:spLocks noChangeArrowheads="1"/>
          </p:cNvSpPr>
          <p:nvPr/>
        </p:nvSpPr>
        <p:spPr bwMode="auto">
          <a:xfrm>
            <a:off x="7133167" y="998539"/>
            <a:ext cx="1461959" cy="5847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eaLnBrk="0" hangingPunct="0">
              <a:defRPr sz="1400" b="1">
                <a:solidFill>
                  <a:schemeClr val="tx1"/>
                </a:solidFill>
                <a:latin typeface="Arial" charset="0"/>
                <a:ea typeface="ＭＳ Ｐゴシック" charset="0"/>
                <a:cs typeface="Arial" charset="0"/>
              </a:defRPr>
            </a:lvl1pPr>
            <a:lvl2pPr marL="742950" indent="-285750" eaLnBrk="0" hangingPunct="0">
              <a:defRPr sz="1400" b="1">
                <a:solidFill>
                  <a:schemeClr val="tx1"/>
                </a:solidFill>
                <a:latin typeface="Arial" charset="0"/>
                <a:ea typeface="Arial" charset="0"/>
                <a:cs typeface="Arial" charset="0"/>
              </a:defRPr>
            </a:lvl2pPr>
            <a:lvl3pPr marL="1143000" indent="-228600" eaLnBrk="0" hangingPunct="0">
              <a:defRPr sz="1400" b="1">
                <a:solidFill>
                  <a:schemeClr val="tx1"/>
                </a:solidFill>
                <a:latin typeface="Arial" charset="0"/>
                <a:ea typeface="Arial" charset="0"/>
                <a:cs typeface="Arial" charset="0"/>
              </a:defRPr>
            </a:lvl3pPr>
            <a:lvl4pPr marL="1600200" indent="-228600" eaLnBrk="0" hangingPunct="0">
              <a:defRPr sz="1400" b="1">
                <a:solidFill>
                  <a:schemeClr val="tx1"/>
                </a:solidFill>
                <a:latin typeface="Arial" charset="0"/>
                <a:ea typeface="Arial" charset="0"/>
                <a:cs typeface="Arial" charset="0"/>
              </a:defRPr>
            </a:lvl4pPr>
            <a:lvl5pPr marL="2057400" indent="-228600" eaLnBrk="0" hangingPunct="0">
              <a:defRPr sz="14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4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4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4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400" b="1">
                <a:solidFill>
                  <a:schemeClr val="tx1"/>
                </a:solidFill>
                <a:latin typeface="Arial" charset="0"/>
                <a:ea typeface="Arial" charset="0"/>
                <a:cs typeface="Arial" charset="0"/>
              </a:defRPr>
            </a:lvl9pPr>
          </a:lstStyle>
          <a:p>
            <a:r>
              <a:rPr lang="en-US" sz="1600" b="0"/>
              <a:t>hemodynamic</a:t>
            </a:r>
          </a:p>
          <a:p>
            <a:r>
              <a:rPr lang="en-GB" sz="1600" b="0"/>
              <a:t>model</a:t>
            </a:r>
            <a:endParaRPr lang="en-US" sz="1600" b="0"/>
          </a:p>
        </p:txBody>
      </p:sp>
      <p:sp>
        <p:nvSpPr>
          <p:cNvPr id="11271" name="Line 15"/>
          <p:cNvSpPr>
            <a:spLocks noChangeShapeType="1"/>
          </p:cNvSpPr>
          <p:nvPr/>
        </p:nvSpPr>
        <p:spPr bwMode="auto">
          <a:xfrm flipH="1">
            <a:off x="6557434" y="579438"/>
            <a:ext cx="2822" cy="1511300"/>
          </a:xfrm>
          <a:prstGeom prst="line">
            <a:avLst/>
          </a:prstGeom>
          <a:noFill/>
          <a:ln w="38100">
            <a:solidFill>
              <a:schemeClr val="tx1"/>
            </a:solidFill>
            <a:round/>
            <a:headEnd type="triangle" w="med" len="med"/>
            <a:tailEnd/>
          </a:ln>
          <a:extLst>
            <a:ext uri="{909E8E84-426E-40dd-AFC4-6F175D3DCCD1}">
              <a14:hiddenFill xmlns="" xmlns:a14="http://schemas.microsoft.com/office/drawing/2010/main">
                <a:noFill/>
              </a14:hiddenFill>
            </a:ext>
          </a:extLst>
        </p:spPr>
        <p:txBody>
          <a:bodyPr/>
          <a:lstStyle/>
          <a:p>
            <a:endParaRPr lang="en-US"/>
          </a:p>
        </p:txBody>
      </p:sp>
      <p:sp>
        <p:nvSpPr>
          <p:cNvPr id="11272" name="Rectangle 16"/>
          <p:cNvSpPr>
            <a:spLocks noChangeArrowheads="1"/>
          </p:cNvSpPr>
          <p:nvPr/>
        </p:nvSpPr>
        <p:spPr bwMode="auto">
          <a:xfrm>
            <a:off x="6045201" y="930276"/>
            <a:ext cx="1087967" cy="728663"/>
          </a:xfrm>
          <a:prstGeom prst="rect">
            <a:avLst/>
          </a:prstGeom>
          <a:gradFill rotWithShape="1">
            <a:gsLst>
              <a:gs pos="0">
                <a:srgbClr val="808080"/>
              </a:gs>
              <a:gs pos="100000">
                <a:srgbClr val="3B3B3B"/>
              </a:gs>
            </a:gsLst>
            <a:path path="shape">
              <a:fillToRect l="50000" t="50000" r="50000" b="50000"/>
            </a:path>
          </a:gradFill>
          <a:ln w="9525">
            <a:solidFill>
              <a:srgbClr val="000000"/>
            </a:solidFill>
            <a:miter lim="800000"/>
            <a:headEnd/>
            <a:tailEnd/>
          </a:ln>
        </p:spPr>
        <p:txBody>
          <a:bodyPr wrap="none" anchor="ctr"/>
          <a:lstStyle/>
          <a:p>
            <a:pPr algn="ctr" eaLnBrk="0" hangingPunct="0"/>
            <a:r>
              <a:rPr lang="el-GR" sz="2400" b="0">
                <a:cs typeface="Times New Roman" charset="0"/>
              </a:rPr>
              <a:t>λ</a:t>
            </a:r>
          </a:p>
        </p:txBody>
      </p:sp>
      <p:sp>
        <p:nvSpPr>
          <p:cNvPr id="11273" name="Text Box 17"/>
          <p:cNvSpPr txBox="1">
            <a:spLocks noChangeArrowheads="1"/>
          </p:cNvSpPr>
          <p:nvPr/>
        </p:nvSpPr>
        <p:spPr bwMode="auto">
          <a:xfrm>
            <a:off x="6407856" y="2035175"/>
            <a:ext cx="355837"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chemeClr val="tx1"/>
                </a:solidFill>
                <a:latin typeface="Arial" charset="0"/>
                <a:ea typeface="ＭＳ Ｐゴシック" charset="0"/>
                <a:cs typeface="Arial" charset="0"/>
              </a:defRPr>
            </a:lvl1pPr>
            <a:lvl2pPr marL="742950" indent="-285750" eaLnBrk="0" hangingPunct="0">
              <a:defRPr sz="1400" b="1">
                <a:solidFill>
                  <a:schemeClr val="tx1"/>
                </a:solidFill>
                <a:latin typeface="Arial" charset="0"/>
                <a:ea typeface="Arial" charset="0"/>
                <a:cs typeface="Arial" charset="0"/>
              </a:defRPr>
            </a:lvl2pPr>
            <a:lvl3pPr marL="1143000" indent="-228600" eaLnBrk="0" hangingPunct="0">
              <a:defRPr sz="1400" b="1">
                <a:solidFill>
                  <a:schemeClr val="tx1"/>
                </a:solidFill>
                <a:latin typeface="Arial" charset="0"/>
                <a:ea typeface="Arial" charset="0"/>
                <a:cs typeface="Arial" charset="0"/>
              </a:defRPr>
            </a:lvl3pPr>
            <a:lvl4pPr marL="1600200" indent="-228600" eaLnBrk="0" hangingPunct="0">
              <a:defRPr sz="1400" b="1">
                <a:solidFill>
                  <a:schemeClr val="tx1"/>
                </a:solidFill>
                <a:latin typeface="Arial" charset="0"/>
                <a:ea typeface="Arial" charset="0"/>
                <a:cs typeface="Arial" charset="0"/>
              </a:defRPr>
            </a:lvl4pPr>
            <a:lvl5pPr marL="2057400" indent="-228600" eaLnBrk="0" hangingPunct="0">
              <a:defRPr sz="14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4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4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4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400" b="1">
                <a:solidFill>
                  <a:schemeClr val="tx1"/>
                </a:solidFill>
                <a:latin typeface="Arial" charset="0"/>
                <a:ea typeface="Arial" charset="0"/>
                <a:cs typeface="Arial" charset="0"/>
              </a:defRPr>
            </a:lvl9pPr>
          </a:lstStyle>
          <a:p>
            <a:r>
              <a:rPr lang="de-CH" sz="2400">
                <a:solidFill>
                  <a:srgbClr val="FF9900"/>
                </a:solidFill>
              </a:rPr>
              <a:t>x</a:t>
            </a:r>
            <a:endParaRPr lang="en-US" sz="2400">
              <a:solidFill>
                <a:srgbClr val="FF9900"/>
              </a:solidFill>
            </a:endParaRPr>
          </a:p>
        </p:txBody>
      </p:sp>
      <p:sp>
        <p:nvSpPr>
          <p:cNvPr id="11274" name="Text Box 18"/>
          <p:cNvSpPr txBox="1">
            <a:spLocks noChangeArrowheads="1"/>
          </p:cNvSpPr>
          <p:nvPr/>
        </p:nvSpPr>
        <p:spPr bwMode="auto">
          <a:xfrm>
            <a:off x="6407856" y="120650"/>
            <a:ext cx="377026"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chemeClr val="tx1"/>
                </a:solidFill>
                <a:latin typeface="Arial" charset="0"/>
                <a:ea typeface="ＭＳ Ｐゴシック" charset="0"/>
                <a:cs typeface="Arial" charset="0"/>
              </a:defRPr>
            </a:lvl1pPr>
            <a:lvl2pPr marL="742950" indent="-285750" eaLnBrk="0" hangingPunct="0">
              <a:defRPr sz="1400" b="1">
                <a:solidFill>
                  <a:schemeClr val="tx1"/>
                </a:solidFill>
                <a:latin typeface="Arial" charset="0"/>
                <a:ea typeface="Arial" charset="0"/>
                <a:cs typeface="Arial" charset="0"/>
              </a:defRPr>
            </a:lvl2pPr>
            <a:lvl3pPr marL="1143000" indent="-228600" eaLnBrk="0" hangingPunct="0">
              <a:defRPr sz="1400" b="1">
                <a:solidFill>
                  <a:schemeClr val="tx1"/>
                </a:solidFill>
                <a:latin typeface="Arial" charset="0"/>
                <a:ea typeface="Arial" charset="0"/>
                <a:cs typeface="Arial" charset="0"/>
              </a:defRPr>
            </a:lvl3pPr>
            <a:lvl4pPr marL="1600200" indent="-228600" eaLnBrk="0" hangingPunct="0">
              <a:defRPr sz="1400" b="1">
                <a:solidFill>
                  <a:schemeClr val="tx1"/>
                </a:solidFill>
                <a:latin typeface="Arial" charset="0"/>
                <a:ea typeface="Arial" charset="0"/>
                <a:cs typeface="Arial" charset="0"/>
              </a:defRPr>
            </a:lvl4pPr>
            <a:lvl5pPr marL="2057400" indent="-228600" eaLnBrk="0" hangingPunct="0">
              <a:defRPr sz="14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4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4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4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400" b="1">
                <a:solidFill>
                  <a:schemeClr val="tx1"/>
                </a:solidFill>
                <a:latin typeface="Arial" charset="0"/>
                <a:ea typeface="Arial" charset="0"/>
                <a:cs typeface="Arial" charset="0"/>
              </a:defRPr>
            </a:lvl9pPr>
          </a:lstStyle>
          <a:p>
            <a:r>
              <a:rPr lang="en-GB" sz="2400">
                <a:solidFill>
                  <a:srgbClr val="037C03"/>
                </a:solidFill>
              </a:rPr>
              <a:t>y</a:t>
            </a:r>
            <a:endParaRPr lang="en-US" sz="2400">
              <a:solidFill>
                <a:srgbClr val="037C03"/>
              </a:solidFill>
            </a:endParaRPr>
          </a:p>
        </p:txBody>
      </p:sp>
      <p:sp>
        <p:nvSpPr>
          <p:cNvPr id="11275" name="Line 19"/>
          <p:cNvSpPr>
            <a:spLocks noChangeShapeType="1"/>
          </p:cNvSpPr>
          <p:nvPr/>
        </p:nvSpPr>
        <p:spPr bwMode="auto">
          <a:xfrm>
            <a:off x="6556022" y="2492375"/>
            <a:ext cx="1412" cy="1117600"/>
          </a:xfrm>
          <a:prstGeom prst="line">
            <a:avLst/>
          </a:prstGeom>
          <a:noFill/>
          <a:ln w="38100">
            <a:solidFill>
              <a:schemeClr val="tx1"/>
            </a:solidFill>
            <a:prstDash val="sysDot"/>
            <a:round/>
            <a:headEnd type="triangle" w="med" len="me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1276" name="Text Box 20"/>
          <p:cNvSpPr txBox="1">
            <a:spLocks noChangeArrowheads="1"/>
          </p:cNvSpPr>
          <p:nvPr/>
        </p:nvSpPr>
        <p:spPr bwMode="auto">
          <a:xfrm>
            <a:off x="6659034" y="2947988"/>
            <a:ext cx="1142861"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eaLnBrk="0" hangingPunct="0">
              <a:defRPr sz="1400" b="1">
                <a:solidFill>
                  <a:schemeClr val="tx1"/>
                </a:solidFill>
                <a:latin typeface="Arial" charset="0"/>
                <a:ea typeface="ＭＳ Ｐゴシック" charset="0"/>
                <a:cs typeface="Arial" charset="0"/>
              </a:defRPr>
            </a:lvl1pPr>
            <a:lvl2pPr marL="742950" indent="-285750" eaLnBrk="0" hangingPunct="0">
              <a:defRPr sz="1400" b="1">
                <a:solidFill>
                  <a:schemeClr val="tx1"/>
                </a:solidFill>
                <a:latin typeface="Arial" charset="0"/>
                <a:ea typeface="Arial" charset="0"/>
                <a:cs typeface="Arial" charset="0"/>
              </a:defRPr>
            </a:lvl2pPr>
            <a:lvl3pPr marL="1143000" indent="-228600" eaLnBrk="0" hangingPunct="0">
              <a:defRPr sz="1400" b="1">
                <a:solidFill>
                  <a:schemeClr val="tx1"/>
                </a:solidFill>
                <a:latin typeface="Arial" charset="0"/>
                <a:ea typeface="Arial" charset="0"/>
                <a:cs typeface="Arial" charset="0"/>
              </a:defRPr>
            </a:lvl3pPr>
            <a:lvl4pPr marL="1600200" indent="-228600" eaLnBrk="0" hangingPunct="0">
              <a:defRPr sz="1400" b="1">
                <a:solidFill>
                  <a:schemeClr val="tx1"/>
                </a:solidFill>
                <a:latin typeface="Arial" charset="0"/>
                <a:ea typeface="Arial" charset="0"/>
                <a:cs typeface="Arial" charset="0"/>
              </a:defRPr>
            </a:lvl4pPr>
            <a:lvl5pPr marL="2057400" indent="-228600" eaLnBrk="0" hangingPunct="0">
              <a:defRPr sz="14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4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4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4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400" b="1">
                <a:solidFill>
                  <a:schemeClr val="tx1"/>
                </a:solidFill>
                <a:latin typeface="Arial" charset="0"/>
                <a:ea typeface="Arial" charset="0"/>
                <a:cs typeface="Arial" charset="0"/>
              </a:defRPr>
            </a:lvl9pPr>
          </a:lstStyle>
          <a:p>
            <a:r>
              <a:rPr lang="en-US" sz="1600" b="0"/>
              <a:t>integration</a:t>
            </a:r>
          </a:p>
        </p:txBody>
      </p:sp>
      <p:cxnSp>
        <p:nvCxnSpPr>
          <p:cNvPr id="11277" name="AutoShape 21"/>
          <p:cNvCxnSpPr>
            <a:cxnSpLocks noChangeShapeType="1"/>
            <a:stCxn id="11286" idx="0"/>
            <a:endCxn id="11282" idx="2"/>
          </p:cNvCxnSpPr>
          <p:nvPr/>
        </p:nvCxnSpPr>
        <p:spPr bwMode="auto">
          <a:xfrm flipV="1">
            <a:off x="3088217" y="692150"/>
            <a:ext cx="2118" cy="522289"/>
          </a:xfrm>
          <a:prstGeom prst="straightConnector1">
            <a:avLst/>
          </a:prstGeom>
          <a:noFill/>
          <a:ln w="28575">
            <a:solidFill>
              <a:schemeClr val="tx1"/>
            </a:solidFill>
            <a:prstDash val="sysDot"/>
            <a:round/>
            <a:headEnd/>
            <a:tailEnd type="triangle" w="med" len="med"/>
          </a:ln>
          <a:extLst>
            <a:ext uri="{909E8E84-426E-40dd-AFC4-6F175D3DCCD1}">
              <a14:hiddenFill xmlns="" xmlns:a14="http://schemas.microsoft.com/office/drawing/2010/main">
                <a:noFill/>
              </a14:hiddenFill>
            </a:ext>
          </a:extLst>
        </p:spPr>
      </p:cxnSp>
      <p:cxnSp>
        <p:nvCxnSpPr>
          <p:cNvPr id="11278" name="AutoShape 22"/>
          <p:cNvCxnSpPr>
            <a:cxnSpLocks noChangeShapeType="1"/>
            <a:stCxn id="11288" idx="0"/>
            <a:endCxn id="11281" idx="2"/>
          </p:cNvCxnSpPr>
          <p:nvPr/>
        </p:nvCxnSpPr>
        <p:spPr bwMode="auto">
          <a:xfrm flipV="1">
            <a:off x="4104217" y="692150"/>
            <a:ext cx="4940" cy="827089"/>
          </a:xfrm>
          <a:prstGeom prst="straightConnector1">
            <a:avLst/>
          </a:prstGeom>
          <a:noFill/>
          <a:ln w="28575">
            <a:solidFill>
              <a:schemeClr val="tx1"/>
            </a:solidFill>
            <a:prstDash val="sysDot"/>
            <a:round/>
            <a:headEnd/>
            <a:tailEnd type="triangle" w="med" len="med"/>
          </a:ln>
          <a:extLst>
            <a:ext uri="{909E8E84-426E-40dd-AFC4-6F175D3DCCD1}">
              <a14:hiddenFill xmlns="" xmlns:a14="http://schemas.microsoft.com/office/drawing/2010/main">
                <a:noFill/>
              </a14:hiddenFill>
            </a:ext>
          </a:extLst>
        </p:spPr>
      </p:cxnSp>
      <p:cxnSp>
        <p:nvCxnSpPr>
          <p:cNvPr id="11279" name="AutoShape 23"/>
          <p:cNvCxnSpPr>
            <a:cxnSpLocks noChangeShapeType="1"/>
            <a:stCxn id="11285" idx="0"/>
            <a:endCxn id="11283" idx="2"/>
          </p:cNvCxnSpPr>
          <p:nvPr/>
        </p:nvCxnSpPr>
        <p:spPr bwMode="auto">
          <a:xfrm flipV="1">
            <a:off x="1462617" y="682625"/>
            <a:ext cx="4940" cy="1065214"/>
          </a:xfrm>
          <a:prstGeom prst="straightConnector1">
            <a:avLst/>
          </a:prstGeom>
          <a:noFill/>
          <a:ln w="28575">
            <a:solidFill>
              <a:schemeClr val="tx1"/>
            </a:solidFill>
            <a:prstDash val="sysDot"/>
            <a:round/>
            <a:headEnd/>
            <a:tailEnd type="triangle" w="med" len="med"/>
          </a:ln>
          <a:extLst>
            <a:ext uri="{909E8E84-426E-40dd-AFC4-6F175D3DCCD1}">
              <a14:hiddenFill xmlns="" xmlns:a14="http://schemas.microsoft.com/office/drawing/2010/main">
                <a:noFill/>
              </a14:hiddenFill>
            </a:ext>
          </a:extLst>
        </p:spPr>
      </p:cxnSp>
      <p:sp>
        <p:nvSpPr>
          <p:cNvPr id="11280" name="Text Box 24"/>
          <p:cNvSpPr txBox="1">
            <a:spLocks noChangeArrowheads="1"/>
          </p:cNvSpPr>
          <p:nvPr/>
        </p:nvSpPr>
        <p:spPr bwMode="auto">
          <a:xfrm>
            <a:off x="4591212" y="127000"/>
            <a:ext cx="1056599"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eaLnBrk="0" hangingPunct="0">
              <a:defRPr sz="1400" b="1">
                <a:solidFill>
                  <a:schemeClr val="tx1"/>
                </a:solidFill>
                <a:latin typeface="Arial" charset="0"/>
                <a:ea typeface="ＭＳ Ｐゴシック" charset="0"/>
                <a:cs typeface="Arial" charset="0"/>
              </a:defRPr>
            </a:lvl1pPr>
            <a:lvl2pPr marL="742950" indent="-285750" eaLnBrk="0" hangingPunct="0">
              <a:defRPr sz="1400" b="1">
                <a:solidFill>
                  <a:schemeClr val="tx1"/>
                </a:solidFill>
                <a:latin typeface="Arial" charset="0"/>
                <a:ea typeface="Arial" charset="0"/>
                <a:cs typeface="Arial" charset="0"/>
              </a:defRPr>
            </a:lvl2pPr>
            <a:lvl3pPr marL="1143000" indent="-228600" eaLnBrk="0" hangingPunct="0">
              <a:defRPr sz="1400" b="1">
                <a:solidFill>
                  <a:schemeClr val="tx1"/>
                </a:solidFill>
                <a:latin typeface="Arial" charset="0"/>
                <a:ea typeface="Arial" charset="0"/>
                <a:cs typeface="Arial" charset="0"/>
              </a:defRPr>
            </a:lvl3pPr>
            <a:lvl4pPr marL="1600200" indent="-228600" eaLnBrk="0" hangingPunct="0">
              <a:defRPr sz="1400" b="1">
                <a:solidFill>
                  <a:schemeClr val="tx1"/>
                </a:solidFill>
                <a:latin typeface="Arial" charset="0"/>
                <a:ea typeface="Arial" charset="0"/>
                <a:cs typeface="Arial" charset="0"/>
              </a:defRPr>
            </a:lvl4pPr>
            <a:lvl5pPr marL="2057400" indent="-228600" eaLnBrk="0" hangingPunct="0">
              <a:defRPr sz="14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4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4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4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400" b="1">
                <a:solidFill>
                  <a:schemeClr val="tx1"/>
                </a:solidFill>
                <a:latin typeface="Arial" charset="0"/>
                <a:ea typeface="Arial" charset="0"/>
                <a:cs typeface="Arial" charset="0"/>
              </a:defRPr>
            </a:lvl9pPr>
          </a:lstStyle>
          <a:p>
            <a:pPr algn="ctr"/>
            <a:r>
              <a:rPr lang="en-US" sz="2400">
                <a:solidFill>
                  <a:srgbClr val="037C03"/>
                </a:solidFill>
              </a:rPr>
              <a:t>BOLD</a:t>
            </a:r>
          </a:p>
        </p:txBody>
      </p:sp>
      <p:sp>
        <p:nvSpPr>
          <p:cNvPr id="11281" name="Text Box 25"/>
          <p:cNvSpPr txBox="1">
            <a:spLocks noChangeArrowheads="1"/>
          </p:cNvSpPr>
          <p:nvPr/>
        </p:nvSpPr>
        <p:spPr bwMode="auto">
          <a:xfrm>
            <a:off x="3910190" y="234950"/>
            <a:ext cx="397933" cy="457200"/>
          </a:xfrm>
          <a:prstGeom prst="rect">
            <a:avLst/>
          </a:prstGeom>
          <a:gradFill rotWithShape="1">
            <a:gsLst>
              <a:gs pos="0">
                <a:srgbClr val="037C03"/>
              </a:gs>
              <a:gs pos="100000">
                <a:srgbClr val="013901"/>
              </a:gs>
            </a:gsLst>
            <a:path path="shape">
              <a:fillToRect l="50000" t="50000" r="50000" b="50000"/>
            </a:path>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eaLnBrk="0" hangingPunct="0">
              <a:defRPr sz="1400" b="1">
                <a:solidFill>
                  <a:schemeClr val="tx1"/>
                </a:solidFill>
                <a:latin typeface="Arial" charset="0"/>
                <a:ea typeface="ＭＳ Ｐゴシック" charset="0"/>
                <a:cs typeface="Arial" charset="0"/>
              </a:defRPr>
            </a:lvl1pPr>
            <a:lvl2pPr marL="742950" indent="-285750" eaLnBrk="0" hangingPunct="0">
              <a:defRPr sz="1400" b="1">
                <a:solidFill>
                  <a:schemeClr val="tx1"/>
                </a:solidFill>
                <a:latin typeface="Arial" charset="0"/>
                <a:ea typeface="Arial" charset="0"/>
                <a:cs typeface="Arial" charset="0"/>
              </a:defRPr>
            </a:lvl2pPr>
            <a:lvl3pPr marL="1143000" indent="-228600" eaLnBrk="0" hangingPunct="0">
              <a:defRPr sz="1400" b="1">
                <a:solidFill>
                  <a:schemeClr val="tx1"/>
                </a:solidFill>
                <a:latin typeface="Arial" charset="0"/>
                <a:ea typeface="Arial" charset="0"/>
                <a:cs typeface="Arial" charset="0"/>
              </a:defRPr>
            </a:lvl3pPr>
            <a:lvl4pPr marL="1600200" indent="-228600" eaLnBrk="0" hangingPunct="0">
              <a:defRPr sz="1400" b="1">
                <a:solidFill>
                  <a:schemeClr val="tx1"/>
                </a:solidFill>
                <a:latin typeface="Arial" charset="0"/>
                <a:ea typeface="Arial" charset="0"/>
                <a:cs typeface="Arial" charset="0"/>
              </a:defRPr>
            </a:lvl4pPr>
            <a:lvl5pPr marL="2057400" indent="-228600" eaLnBrk="0" hangingPunct="0">
              <a:defRPr sz="14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4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4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4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400" b="1">
                <a:solidFill>
                  <a:schemeClr val="tx1"/>
                </a:solidFill>
                <a:latin typeface="Arial" charset="0"/>
                <a:ea typeface="Arial" charset="0"/>
                <a:cs typeface="Arial" charset="0"/>
              </a:defRPr>
            </a:lvl9pPr>
          </a:lstStyle>
          <a:p>
            <a:pPr algn="ctr"/>
            <a:r>
              <a:rPr lang="en-GB" sz="2400" b="0" i="1">
                <a:solidFill>
                  <a:srgbClr val="FFFF66"/>
                </a:solidFill>
              </a:rPr>
              <a:t>y</a:t>
            </a:r>
          </a:p>
        </p:txBody>
      </p:sp>
      <p:sp>
        <p:nvSpPr>
          <p:cNvPr id="11282" name="Text Box 26"/>
          <p:cNvSpPr txBox="1">
            <a:spLocks noChangeArrowheads="1"/>
          </p:cNvSpPr>
          <p:nvPr/>
        </p:nvSpPr>
        <p:spPr bwMode="auto">
          <a:xfrm>
            <a:off x="2891368" y="234950"/>
            <a:ext cx="397933" cy="457200"/>
          </a:xfrm>
          <a:prstGeom prst="rect">
            <a:avLst/>
          </a:prstGeom>
          <a:gradFill rotWithShape="1">
            <a:gsLst>
              <a:gs pos="0">
                <a:srgbClr val="037C03"/>
              </a:gs>
              <a:gs pos="100000">
                <a:srgbClr val="013901"/>
              </a:gs>
            </a:gsLst>
            <a:path path="shape">
              <a:fillToRect l="50000" t="50000" r="50000" b="50000"/>
            </a:path>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eaLnBrk="0" hangingPunct="0">
              <a:defRPr sz="1400" b="1">
                <a:solidFill>
                  <a:schemeClr val="tx1"/>
                </a:solidFill>
                <a:latin typeface="Arial" charset="0"/>
                <a:ea typeface="ＭＳ Ｐゴシック" charset="0"/>
                <a:cs typeface="Arial" charset="0"/>
              </a:defRPr>
            </a:lvl1pPr>
            <a:lvl2pPr marL="742950" indent="-285750" eaLnBrk="0" hangingPunct="0">
              <a:defRPr sz="1400" b="1">
                <a:solidFill>
                  <a:schemeClr val="tx1"/>
                </a:solidFill>
                <a:latin typeface="Arial" charset="0"/>
                <a:ea typeface="Arial" charset="0"/>
                <a:cs typeface="Arial" charset="0"/>
              </a:defRPr>
            </a:lvl2pPr>
            <a:lvl3pPr marL="1143000" indent="-228600" eaLnBrk="0" hangingPunct="0">
              <a:defRPr sz="1400" b="1">
                <a:solidFill>
                  <a:schemeClr val="tx1"/>
                </a:solidFill>
                <a:latin typeface="Arial" charset="0"/>
                <a:ea typeface="Arial" charset="0"/>
                <a:cs typeface="Arial" charset="0"/>
              </a:defRPr>
            </a:lvl3pPr>
            <a:lvl4pPr marL="1600200" indent="-228600" eaLnBrk="0" hangingPunct="0">
              <a:defRPr sz="1400" b="1">
                <a:solidFill>
                  <a:schemeClr val="tx1"/>
                </a:solidFill>
                <a:latin typeface="Arial" charset="0"/>
                <a:ea typeface="Arial" charset="0"/>
                <a:cs typeface="Arial" charset="0"/>
              </a:defRPr>
            </a:lvl4pPr>
            <a:lvl5pPr marL="2057400" indent="-228600" eaLnBrk="0" hangingPunct="0">
              <a:defRPr sz="14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4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4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4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400" b="1">
                <a:solidFill>
                  <a:schemeClr val="tx1"/>
                </a:solidFill>
                <a:latin typeface="Arial" charset="0"/>
                <a:ea typeface="Arial" charset="0"/>
                <a:cs typeface="Arial" charset="0"/>
              </a:defRPr>
            </a:lvl9pPr>
          </a:lstStyle>
          <a:p>
            <a:pPr algn="ctr"/>
            <a:r>
              <a:rPr lang="en-GB" sz="2400" b="0" i="1">
                <a:solidFill>
                  <a:srgbClr val="FFFF66"/>
                </a:solidFill>
              </a:rPr>
              <a:t>y</a:t>
            </a:r>
          </a:p>
        </p:txBody>
      </p:sp>
      <p:sp>
        <p:nvSpPr>
          <p:cNvPr id="11283" name="Text Box 27"/>
          <p:cNvSpPr txBox="1">
            <a:spLocks noChangeArrowheads="1"/>
          </p:cNvSpPr>
          <p:nvPr/>
        </p:nvSpPr>
        <p:spPr bwMode="auto">
          <a:xfrm>
            <a:off x="1268590" y="225425"/>
            <a:ext cx="397933" cy="457200"/>
          </a:xfrm>
          <a:prstGeom prst="rect">
            <a:avLst/>
          </a:prstGeom>
          <a:gradFill rotWithShape="1">
            <a:gsLst>
              <a:gs pos="0">
                <a:srgbClr val="037C03"/>
              </a:gs>
              <a:gs pos="100000">
                <a:srgbClr val="013901"/>
              </a:gs>
            </a:gsLst>
            <a:path path="shape">
              <a:fillToRect l="50000" t="50000" r="50000" b="50000"/>
            </a:path>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eaLnBrk="0" hangingPunct="0">
              <a:defRPr sz="1400" b="1">
                <a:solidFill>
                  <a:schemeClr val="tx1"/>
                </a:solidFill>
                <a:latin typeface="Arial" charset="0"/>
                <a:ea typeface="ＭＳ Ｐゴシック" charset="0"/>
                <a:cs typeface="Arial" charset="0"/>
              </a:defRPr>
            </a:lvl1pPr>
            <a:lvl2pPr marL="742950" indent="-285750" eaLnBrk="0" hangingPunct="0">
              <a:defRPr sz="1400" b="1">
                <a:solidFill>
                  <a:schemeClr val="tx1"/>
                </a:solidFill>
                <a:latin typeface="Arial" charset="0"/>
                <a:ea typeface="Arial" charset="0"/>
                <a:cs typeface="Arial" charset="0"/>
              </a:defRPr>
            </a:lvl2pPr>
            <a:lvl3pPr marL="1143000" indent="-228600" eaLnBrk="0" hangingPunct="0">
              <a:defRPr sz="1400" b="1">
                <a:solidFill>
                  <a:schemeClr val="tx1"/>
                </a:solidFill>
                <a:latin typeface="Arial" charset="0"/>
                <a:ea typeface="Arial" charset="0"/>
                <a:cs typeface="Arial" charset="0"/>
              </a:defRPr>
            </a:lvl3pPr>
            <a:lvl4pPr marL="1600200" indent="-228600" eaLnBrk="0" hangingPunct="0">
              <a:defRPr sz="1400" b="1">
                <a:solidFill>
                  <a:schemeClr val="tx1"/>
                </a:solidFill>
                <a:latin typeface="Arial" charset="0"/>
                <a:ea typeface="Arial" charset="0"/>
                <a:cs typeface="Arial" charset="0"/>
              </a:defRPr>
            </a:lvl4pPr>
            <a:lvl5pPr marL="2057400" indent="-228600" eaLnBrk="0" hangingPunct="0">
              <a:defRPr sz="14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4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4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4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400" b="1">
                <a:solidFill>
                  <a:schemeClr val="tx1"/>
                </a:solidFill>
                <a:latin typeface="Arial" charset="0"/>
                <a:ea typeface="Arial" charset="0"/>
                <a:cs typeface="Arial" charset="0"/>
              </a:defRPr>
            </a:lvl9pPr>
          </a:lstStyle>
          <a:p>
            <a:pPr algn="ctr"/>
            <a:r>
              <a:rPr lang="en-GB" sz="2400" b="0" i="1">
                <a:solidFill>
                  <a:srgbClr val="FFFF66"/>
                </a:solidFill>
              </a:rPr>
              <a:t>y</a:t>
            </a:r>
          </a:p>
        </p:txBody>
      </p:sp>
      <p:sp>
        <p:nvSpPr>
          <p:cNvPr id="11284" name="Line 28"/>
          <p:cNvSpPr>
            <a:spLocks noChangeShapeType="1"/>
          </p:cNvSpPr>
          <p:nvPr/>
        </p:nvSpPr>
        <p:spPr bwMode="auto">
          <a:xfrm flipH="1">
            <a:off x="1663700" y="1470025"/>
            <a:ext cx="1151467" cy="457200"/>
          </a:xfrm>
          <a:prstGeom prst="line">
            <a:avLst/>
          </a:prstGeom>
          <a:noFill/>
          <a:ln w="2857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11285" name="Text Box 29"/>
          <p:cNvSpPr txBox="1">
            <a:spLocks noChangeArrowheads="1"/>
          </p:cNvSpPr>
          <p:nvPr/>
        </p:nvSpPr>
        <p:spPr bwMode="auto">
          <a:xfrm>
            <a:off x="1056746" y="1747839"/>
            <a:ext cx="811741" cy="584776"/>
          </a:xfrm>
          <a:prstGeom prst="rect">
            <a:avLst/>
          </a:prstGeom>
          <a:solidFill>
            <a:srgbClr val="FF9900">
              <a:alpha val="50195"/>
            </a:srgbClr>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9900"/>
            </a:extrusionClr>
          </a:sp3d>
        </p:spPr>
        <p:txBody>
          <a:bodyPr wrap="none">
            <a:spAutoFit/>
            <a:flatTx/>
          </a:bodyPr>
          <a:lstStyle>
            <a:lvl1pPr eaLnBrk="0" hangingPunct="0">
              <a:defRPr sz="1400" b="1">
                <a:solidFill>
                  <a:schemeClr val="tx1"/>
                </a:solidFill>
                <a:latin typeface="Arial" charset="0"/>
                <a:ea typeface="ＭＳ Ｐゴシック" charset="0"/>
                <a:cs typeface="Arial" charset="0"/>
              </a:defRPr>
            </a:lvl1pPr>
            <a:lvl2pPr marL="742950" indent="-285750" eaLnBrk="0" hangingPunct="0">
              <a:defRPr sz="1400" b="1">
                <a:solidFill>
                  <a:schemeClr val="tx1"/>
                </a:solidFill>
                <a:latin typeface="Arial" charset="0"/>
                <a:ea typeface="Arial" charset="0"/>
                <a:cs typeface="Arial" charset="0"/>
              </a:defRPr>
            </a:lvl2pPr>
            <a:lvl3pPr marL="1143000" indent="-228600" eaLnBrk="0" hangingPunct="0">
              <a:defRPr sz="1400" b="1">
                <a:solidFill>
                  <a:schemeClr val="tx1"/>
                </a:solidFill>
                <a:latin typeface="Arial" charset="0"/>
                <a:ea typeface="Arial" charset="0"/>
                <a:cs typeface="Arial" charset="0"/>
              </a:defRPr>
            </a:lvl3pPr>
            <a:lvl4pPr marL="1600200" indent="-228600" eaLnBrk="0" hangingPunct="0">
              <a:defRPr sz="1400" b="1">
                <a:solidFill>
                  <a:schemeClr val="tx1"/>
                </a:solidFill>
                <a:latin typeface="Arial" charset="0"/>
                <a:ea typeface="Arial" charset="0"/>
                <a:cs typeface="Arial" charset="0"/>
              </a:defRPr>
            </a:lvl4pPr>
            <a:lvl5pPr marL="2057400" indent="-228600" eaLnBrk="0" hangingPunct="0">
              <a:defRPr sz="14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4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4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4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400" b="1">
                <a:solidFill>
                  <a:schemeClr val="tx1"/>
                </a:solidFill>
                <a:latin typeface="Arial" charset="0"/>
                <a:ea typeface="Arial" charset="0"/>
                <a:cs typeface="Arial" charset="0"/>
              </a:defRPr>
            </a:lvl9pPr>
          </a:lstStyle>
          <a:p>
            <a:pPr algn="ctr"/>
            <a:r>
              <a:rPr lang="en-US" sz="1600" b="0"/>
              <a:t>activity</a:t>
            </a:r>
          </a:p>
          <a:p>
            <a:pPr algn="ctr"/>
            <a:r>
              <a:rPr lang="en-US" sz="1600" b="0" i="1"/>
              <a:t>x</a:t>
            </a:r>
            <a:r>
              <a:rPr lang="en-US" sz="1600" b="0" baseline="-25000"/>
              <a:t>1</a:t>
            </a:r>
            <a:r>
              <a:rPr lang="en-US" sz="1600" b="0"/>
              <a:t>(</a:t>
            </a:r>
            <a:r>
              <a:rPr lang="en-US" sz="1600" b="0" i="1"/>
              <a:t>t</a:t>
            </a:r>
            <a:r>
              <a:rPr lang="en-US" sz="1600" b="0"/>
              <a:t>)</a:t>
            </a:r>
          </a:p>
        </p:txBody>
      </p:sp>
      <p:sp>
        <p:nvSpPr>
          <p:cNvPr id="11286" name="Text Box 30"/>
          <p:cNvSpPr txBox="1">
            <a:spLocks noChangeArrowheads="1"/>
          </p:cNvSpPr>
          <p:nvPr/>
        </p:nvSpPr>
        <p:spPr bwMode="auto">
          <a:xfrm>
            <a:off x="2682346" y="1214439"/>
            <a:ext cx="811741" cy="584776"/>
          </a:xfrm>
          <a:prstGeom prst="rect">
            <a:avLst/>
          </a:prstGeom>
          <a:solidFill>
            <a:srgbClr val="FF9900">
              <a:alpha val="50195"/>
            </a:srgbClr>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9900"/>
            </a:extrusionClr>
          </a:sp3d>
        </p:spPr>
        <p:txBody>
          <a:bodyPr wrap="none">
            <a:spAutoFit/>
            <a:flatTx/>
          </a:bodyPr>
          <a:lstStyle>
            <a:lvl1pPr eaLnBrk="0" hangingPunct="0">
              <a:defRPr sz="1400" b="1">
                <a:solidFill>
                  <a:schemeClr val="tx1"/>
                </a:solidFill>
                <a:latin typeface="Arial" charset="0"/>
                <a:ea typeface="ＭＳ Ｐゴシック" charset="0"/>
                <a:cs typeface="Arial" charset="0"/>
              </a:defRPr>
            </a:lvl1pPr>
            <a:lvl2pPr marL="742950" indent="-285750" eaLnBrk="0" hangingPunct="0">
              <a:defRPr sz="1400" b="1">
                <a:solidFill>
                  <a:schemeClr val="tx1"/>
                </a:solidFill>
                <a:latin typeface="Arial" charset="0"/>
                <a:ea typeface="Arial" charset="0"/>
                <a:cs typeface="Arial" charset="0"/>
              </a:defRPr>
            </a:lvl2pPr>
            <a:lvl3pPr marL="1143000" indent="-228600" eaLnBrk="0" hangingPunct="0">
              <a:defRPr sz="1400" b="1">
                <a:solidFill>
                  <a:schemeClr val="tx1"/>
                </a:solidFill>
                <a:latin typeface="Arial" charset="0"/>
                <a:ea typeface="Arial" charset="0"/>
                <a:cs typeface="Arial" charset="0"/>
              </a:defRPr>
            </a:lvl3pPr>
            <a:lvl4pPr marL="1600200" indent="-228600" eaLnBrk="0" hangingPunct="0">
              <a:defRPr sz="1400" b="1">
                <a:solidFill>
                  <a:schemeClr val="tx1"/>
                </a:solidFill>
                <a:latin typeface="Arial" charset="0"/>
                <a:ea typeface="Arial" charset="0"/>
                <a:cs typeface="Arial" charset="0"/>
              </a:defRPr>
            </a:lvl4pPr>
            <a:lvl5pPr marL="2057400" indent="-228600" eaLnBrk="0" hangingPunct="0">
              <a:defRPr sz="14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4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4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4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400" b="1">
                <a:solidFill>
                  <a:schemeClr val="tx1"/>
                </a:solidFill>
                <a:latin typeface="Arial" charset="0"/>
                <a:ea typeface="Arial" charset="0"/>
                <a:cs typeface="Arial" charset="0"/>
              </a:defRPr>
            </a:lvl9pPr>
          </a:lstStyle>
          <a:p>
            <a:pPr algn="ctr"/>
            <a:r>
              <a:rPr lang="en-US" sz="1600" b="0"/>
              <a:t>activity</a:t>
            </a:r>
          </a:p>
          <a:p>
            <a:pPr algn="ctr"/>
            <a:r>
              <a:rPr lang="en-US" sz="1600" b="0" i="1"/>
              <a:t>x</a:t>
            </a:r>
            <a:r>
              <a:rPr lang="en-US" sz="1600" b="0" baseline="-25000"/>
              <a:t>2</a:t>
            </a:r>
            <a:r>
              <a:rPr lang="en-US" sz="1600" b="0"/>
              <a:t>(</a:t>
            </a:r>
            <a:r>
              <a:rPr lang="en-US" sz="1600" b="0" i="1"/>
              <a:t>t</a:t>
            </a:r>
            <a:r>
              <a:rPr lang="en-US" sz="1600" b="0"/>
              <a:t>)</a:t>
            </a:r>
          </a:p>
        </p:txBody>
      </p:sp>
      <p:sp>
        <p:nvSpPr>
          <p:cNvPr id="11287" name="Line 31"/>
          <p:cNvSpPr>
            <a:spLocks noChangeShapeType="1"/>
          </p:cNvSpPr>
          <p:nvPr/>
        </p:nvSpPr>
        <p:spPr bwMode="auto">
          <a:xfrm flipH="1" flipV="1">
            <a:off x="3424767" y="1393825"/>
            <a:ext cx="406400" cy="304800"/>
          </a:xfrm>
          <a:prstGeom prst="line">
            <a:avLst/>
          </a:prstGeom>
          <a:noFill/>
          <a:ln w="2857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11288" name="Text Box 32"/>
          <p:cNvSpPr txBox="1">
            <a:spLocks noChangeArrowheads="1"/>
          </p:cNvSpPr>
          <p:nvPr/>
        </p:nvSpPr>
        <p:spPr bwMode="auto">
          <a:xfrm>
            <a:off x="3698346" y="1519239"/>
            <a:ext cx="811741" cy="584776"/>
          </a:xfrm>
          <a:prstGeom prst="rect">
            <a:avLst/>
          </a:prstGeom>
          <a:solidFill>
            <a:srgbClr val="FF9900">
              <a:alpha val="50195"/>
            </a:srgbClr>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9900"/>
            </a:extrusionClr>
          </a:sp3d>
        </p:spPr>
        <p:txBody>
          <a:bodyPr wrap="none">
            <a:spAutoFit/>
            <a:flatTx/>
          </a:bodyPr>
          <a:lstStyle>
            <a:lvl1pPr eaLnBrk="0" hangingPunct="0">
              <a:defRPr sz="1400" b="1">
                <a:solidFill>
                  <a:schemeClr val="tx1"/>
                </a:solidFill>
                <a:latin typeface="Arial" charset="0"/>
                <a:ea typeface="ＭＳ Ｐゴシック" charset="0"/>
                <a:cs typeface="Arial" charset="0"/>
              </a:defRPr>
            </a:lvl1pPr>
            <a:lvl2pPr marL="742950" indent="-285750" eaLnBrk="0" hangingPunct="0">
              <a:defRPr sz="1400" b="1">
                <a:solidFill>
                  <a:schemeClr val="tx1"/>
                </a:solidFill>
                <a:latin typeface="Arial" charset="0"/>
                <a:ea typeface="Arial" charset="0"/>
                <a:cs typeface="Arial" charset="0"/>
              </a:defRPr>
            </a:lvl2pPr>
            <a:lvl3pPr marL="1143000" indent="-228600" eaLnBrk="0" hangingPunct="0">
              <a:defRPr sz="1400" b="1">
                <a:solidFill>
                  <a:schemeClr val="tx1"/>
                </a:solidFill>
                <a:latin typeface="Arial" charset="0"/>
                <a:ea typeface="Arial" charset="0"/>
                <a:cs typeface="Arial" charset="0"/>
              </a:defRPr>
            </a:lvl3pPr>
            <a:lvl4pPr marL="1600200" indent="-228600" eaLnBrk="0" hangingPunct="0">
              <a:defRPr sz="1400" b="1">
                <a:solidFill>
                  <a:schemeClr val="tx1"/>
                </a:solidFill>
                <a:latin typeface="Arial" charset="0"/>
                <a:ea typeface="Arial" charset="0"/>
                <a:cs typeface="Arial" charset="0"/>
              </a:defRPr>
            </a:lvl4pPr>
            <a:lvl5pPr marL="2057400" indent="-228600" eaLnBrk="0" hangingPunct="0">
              <a:defRPr sz="14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4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4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4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400" b="1">
                <a:solidFill>
                  <a:schemeClr val="tx1"/>
                </a:solidFill>
                <a:latin typeface="Arial" charset="0"/>
                <a:ea typeface="Arial" charset="0"/>
                <a:cs typeface="Arial" charset="0"/>
              </a:defRPr>
            </a:lvl9pPr>
          </a:lstStyle>
          <a:p>
            <a:pPr algn="ctr"/>
            <a:r>
              <a:rPr lang="en-US" sz="1600" b="0"/>
              <a:t>activity</a:t>
            </a:r>
          </a:p>
          <a:p>
            <a:pPr algn="ctr"/>
            <a:r>
              <a:rPr lang="en-US" sz="1600" b="0" i="1"/>
              <a:t>x</a:t>
            </a:r>
            <a:r>
              <a:rPr lang="en-US" sz="1600" b="0" baseline="-25000"/>
              <a:t>3</a:t>
            </a:r>
            <a:r>
              <a:rPr lang="en-US" sz="1600" b="0"/>
              <a:t>(</a:t>
            </a:r>
            <a:r>
              <a:rPr lang="en-US" sz="1600" b="0" i="1"/>
              <a:t>t</a:t>
            </a:r>
            <a:r>
              <a:rPr lang="en-US" sz="1600" b="0"/>
              <a:t>)</a:t>
            </a:r>
          </a:p>
        </p:txBody>
      </p:sp>
      <p:sp>
        <p:nvSpPr>
          <p:cNvPr id="11289" name="Text Box 33"/>
          <p:cNvSpPr txBox="1">
            <a:spLocks noChangeArrowheads="1"/>
          </p:cNvSpPr>
          <p:nvPr/>
        </p:nvSpPr>
        <p:spPr bwMode="auto">
          <a:xfrm>
            <a:off x="3484034" y="2098676"/>
            <a:ext cx="1484301"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eaLnBrk="0" hangingPunct="0">
              <a:defRPr sz="1400" b="1">
                <a:solidFill>
                  <a:schemeClr val="tx1"/>
                </a:solidFill>
                <a:latin typeface="Arial" charset="0"/>
                <a:ea typeface="ＭＳ Ｐゴシック" charset="0"/>
                <a:cs typeface="Arial" charset="0"/>
              </a:defRPr>
            </a:lvl1pPr>
            <a:lvl2pPr marL="742950" indent="-285750" eaLnBrk="0" hangingPunct="0">
              <a:defRPr sz="1400" b="1">
                <a:solidFill>
                  <a:schemeClr val="tx1"/>
                </a:solidFill>
                <a:latin typeface="Arial" charset="0"/>
                <a:ea typeface="Arial" charset="0"/>
                <a:cs typeface="Arial" charset="0"/>
              </a:defRPr>
            </a:lvl2pPr>
            <a:lvl3pPr marL="1143000" indent="-228600" eaLnBrk="0" hangingPunct="0">
              <a:defRPr sz="1400" b="1">
                <a:solidFill>
                  <a:schemeClr val="tx1"/>
                </a:solidFill>
                <a:latin typeface="Arial" charset="0"/>
                <a:ea typeface="Arial" charset="0"/>
                <a:cs typeface="Arial" charset="0"/>
              </a:defRPr>
            </a:lvl3pPr>
            <a:lvl4pPr marL="1600200" indent="-228600" eaLnBrk="0" hangingPunct="0">
              <a:defRPr sz="1400" b="1">
                <a:solidFill>
                  <a:schemeClr val="tx1"/>
                </a:solidFill>
                <a:latin typeface="Arial" charset="0"/>
                <a:ea typeface="Arial" charset="0"/>
                <a:cs typeface="Arial" charset="0"/>
              </a:defRPr>
            </a:lvl4pPr>
            <a:lvl5pPr marL="2057400" indent="-228600" eaLnBrk="0" hangingPunct="0">
              <a:defRPr sz="14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4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4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4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400" b="1">
                <a:solidFill>
                  <a:schemeClr val="tx1"/>
                </a:solidFill>
                <a:latin typeface="Arial" charset="0"/>
                <a:ea typeface="Arial" charset="0"/>
                <a:cs typeface="Arial" charset="0"/>
              </a:defRPr>
            </a:lvl9pPr>
          </a:lstStyle>
          <a:p>
            <a:r>
              <a:rPr lang="en-GB" sz="2400">
                <a:solidFill>
                  <a:srgbClr val="FF9900"/>
                </a:solidFill>
              </a:rPr>
              <a:t>neuronal</a:t>
            </a:r>
          </a:p>
          <a:p>
            <a:r>
              <a:rPr lang="en-GB" sz="2400">
                <a:solidFill>
                  <a:srgbClr val="FF9900"/>
                </a:solidFill>
              </a:rPr>
              <a:t>states</a:t>
            </a:r>
            <a:endParaRPr lang="en-US" sz="2400">
              <a:solidFill>
                <a:srgbClr val="FF9900"/>
              </a:solidFill>
            </a:endParaRPr>
          </a:p>
        </p:txBody>
      </p:sp>
      <p:sp>
        <p:nvSpPr>
          <p:cNvPr id="11290" name="Line 34"/>
          <p:cNvSpPr>
            <a:spLocks noChangeShapeType="1"/>
          </p:cNvSpPr>
          <p:nvPr/>
        </p:nvSpPr>
        <p:spPr bwMode="auto">
          <a:xfrm flipV="1">
            <a:off x="1866901" y="1774825"/>
            <a:ext cx="1896533" cy="152400"/>
          </a:xfrm>
          <a:prstGeom prst="line">
            <a:avLst/>
          </a:prstGeom>
          <a:noFill/>
          <a:ln w="2857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11291" name="Line 35"/>
          <p:cNvSpPr>
            <a:spLocks noChangeShapeType="1"/>
          </p:cNvSpPr>
          <p:nvPr/>
        </p:nvSpPr>
        <p:spPr bwMode="auto">
          <a:xfrm flipH="1">
            <a:off x="1594556" y="2284413"/>
            <a:ext cx="0" cy="1720850"/>
          </a:xfrm>
          <a:prstGeom prst="line">
            <a:avLst/>
          </a:prstGeom>
          <a:noFill/>
          <a:ln w="28575">
            <a:solidFill>
              <a:schemeClr val="tx1"/>
            </a:solidFill>
            <a:round/>
            <a:headEnd type="triangle" w="med" len="med"/>
            <a:tailEnd type="none" w="lg" len="lg"/>
          </a:ln>
          <a:extLst>
            <a:ext uri="{909E8E84-426E-40dd-AFC4-6F175D3DCCD1}">
              <a14:hiddenFill xmlns="" xmlns:a14="http://schemas.microsoft.com/office/drawing/2010/main">
                <a:noFill/>
              </a14:hiddenFill>
            </a:ext>
          </a:extLst>
        </p:spPr>
        <p:txBody>
          <a:bodyPr/>
          <a:lstStyle/>
          <a:p>
            <a:endParaRPr lang="en-US"/>
          </a:p>
        </p:txBody>
      </p:sp>
      <p:sp>
        <p:nvSpPr>
          <p:cNvPr id="11292" name="Line 36"/>
          <p:cNvSpPr>
            <a:spLocks noChangeShapeType="1"/>
          </p:cNvSpPr>
          <p:nvPr/>
        </p:nvSpPr>
        <p:spPr bwMode="auto">
          <a:xfrm flipV="1">
            <a:off x="2332567" y="1892301"/>
            <a:ext cx="0" cy="1128713"/>
          </a:xfrm>
          <a:prstGeom prst="line">
            <a:avLst/>
          </a:prstGeom>
          <a:noFill/>
          <a:ln w="28575">
            <a:solidFill>
              <a:schemeClr val="tx1"/>
            </a:solidFill>
            <a:round/>
            <a:headEnd/>
            <a:tailEnd type="oval" w="med" len="med"/>
          </a:ln>
          <a:extLst>
            <a:ext uri="{909E8E84-426E-40dd-AFC4-6F175D3DCCD1}">
              <a14:hiddenFill xmlns="" xmlns:a14="http://schemas.microsoft.com/office/drawing/2010/main">
                <a:noFill/>
              </a14:hiddenFill>
            </a:ext>
          </a:extLst>
        </p:spPr>
        <p:txBody>
          <a:bodyPr/>
          <a:lstStyle/>
          <a:p>
            <a:endParaRPr lang="en-US"/>
          </a:p>
        </p:txBody>
      </p:sp>
      <p:grpSp>
        <p:nvGrpSpPr>
          <p:cNvPr id="11293" name="Group 37"/>
          <p:cNvGrpSpPr>
            <a:grpSpLocks/>
          </p:cNvGrpSpPr>
          <p:nvPr/>
        </p:nvGrpSpPr>
        <p:grpSpPr bwMode="auto">
          <a:xfrm>
            <a:off x="482600" y="3857626"/>
            <a:ext cx="1995311" cy="1570038"/>
            <a:chOff x="475" y="2951"/>
            <a:chExt cx="1414" cy="989"/>
          </a:xfrm>
        </p:grpSpPr>
        <p:sp>
          <p:nvSpPr>
            <p:cNvPr id="11307" name="Text Box 38"/>
            <p:cNvSpPr txBox="1">
              <a:spLocks noChangeArrowheads="1"/>
            </p:cNvSpPr>
            <p:nvPr/>
          </p:nvSpPr>
          <p:spPr bwMode="auto">
            <a:xfrm>
              <a:off x="1728" y="3766"/>
              <a:ext cx="161" cy="1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eaLnBrk="0" hangingPunct="0">
                <a:defRPr sz="1400" b="1">
                  <a:solidFill>
                    <a:schemeClr val="tx1"/>
                  </a:solidFill>
                  <a:latin typeface="Arial" charset="0"/>
                  <a:ea typeface="ＭＳ Ｐゴシック" charset="0"/>
                  <a:cs typeface="Arial" charset="0"/>
                </a:defRPr>
              </a:lvl1pPr>
              <a:lvl2pPr marL="742950" indent="-285750" eaLnBrk="0" hangingPunct="0">
                <a:defRPr sz="1400" b="1">
                  <a:solidFill>
                    <a:schemeClr val="tx1"/>
                  </a:solidFill>
                  <a:latin typeface="Arial" charset="0"/>
                  <a:ea typeface="Arial" charset="0"/>
                  <a:cs typeface="Arial" charset="0"/>
                </a:defRPr>
              </a:lvl2pPr>
              <a:lvl3pPr marL="1143000" indent="-228600" eaLnBrk="0" hangingPunct="0">
                <a:defRPr sz="1400" b="1">
                  <a:solidFill>
                    <a:schemeClr val="tx1"/>
                  </a:solidFill>
                  <a:latin typeface="Arial" charset="0"/>
                  <a:ea typeface="Arial" charset="0"/>
                  <a:cs typeface="Arial" charset="0"/>
                </a:defRPr>
              </a:lvl3pPr>
              <a:lvl4pPr marL="1600200" indent="-228600" eaLnBrk="0" hangingPunct="0">
                <a:defRPr sz="1400" b="1">
                  <a:solidFill>
                    <a:schemeClr val="tx1"/>
                  </a:solidFill>
                  <a:latin typeface="Arial" charset="0"/>
                  <a:ea typeface="Arial" charset="0"/>
                  <a:cs typeface="Arial" charset="0"/>
                </a:defRPr>
              </a:lvl4pPr>
              <a:lvl5pPr marL="2057400" indent="-228600" eaLnBrk="0" hangingPunct="0">
                <a:defRPr sz="14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4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4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4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400" b="1">
                  <a:solidFill>
                    <a:schemeClr val="tx1"/>
                  </a:solidFill>
                  <a:latin typeface="Arial" charset="0"/>
                  <a:ea typeface="Arial" charset="0"/>
                  <a:cs typeface="Arial" charset="0"/>
                </a:defRPr>
              </a:lvl9pPr>
            </a:lstStyle>
            <a:p>
              <a:r>
                <a:rPr lang="en-US" sz="1200" b="0"/>
                <a:t>t</a:t>
              </a:r>
            </a:p>
          </p:txBody>
        </p:sp>
        <p:pic>
          <p:nvPicPr>
            <p:cNvPr id="11308" name="Picture 39" descr="inputs_ER"/>
            <p:cNvPicPr>
              <a:picLocks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75" y="3317"/>
              <a:ext cx="1315" cy="5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309" name="Text Box 40"/>
            <p:cNvSpPr txBox="1">
              <a:spLocks noChangeArrowheads="1"/>
            </p:cNvSpPr>
            <p:nvPr/>
          </p:nvSpPr>
          <p:spPr bwMode="auto">
            <a:xfrm>
              <a:off x="655" y="2951"/>
              <a:ext cx="759" cy="3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eaLnBrk="0" hangingPunct="0">
                <a:defRPr sz="1400" b="1">
                  <a:solidFill>
                    <a:schemeClr val="tx1"/>
                  </a:solidFill>
                  <a:latin typeface="Arial" charset="0"/>
                  <a:ea typeface="ＭＳ Ｐゴシック" charset="0"/>
                  <a:cs typeface="Arial" charset="0"/>
                </a:defRPr>
              </a:lvl1pPr>
              <a:lvl2pPr marL="742950" indent="-285750" eaLnBrk="0" hangingPunct="0">
                <a:defRPr sz="1400" b="1">
                  <a:solidFill>
                    <a:schemeClr val="tx1"/>
                  </a:solidFill>
                  <a:latin typeface="Arial" charset="0"/>
                  <a:ea typeface="Arial" charset="0"/>
                  <a:cs typeface="Arial" charset="0"/>
                </a:defRPr>
              </a:lvl2pPr>
              <a:lvl3pPr marL="1143000" indent="-228600" eaLnBrk="0" hangingPunct="0">
                <a:defRPr sz="1400" b="1">
                  <a:solidFill>
                    <a:schemeClr val="tx1"/>
                  </a:solidFill>
                  <a:latin typeface="Arial" charset="0"/>
                  <a:ea typeface="Arial" charset="0"/>
                  <a:cs typeface="Arial" charset="0"/>
                </a:defRPr>
              </a:lvl3pPr>
              <a:lvl4pPr marL="1600200" indent="-228600" eaLnBrk="0" hangingPunct="0">
                <a:defRPr sz="1400" b="1">
                  <a:solidFill>
                    <a:schemeClr val="tx1"/>
                  </a:solidFill>
                  <a:latin typeface="Arial" charset="0"/>
                  <a:ea typeface="Arial" charset="0"/>
                  <a:cs typeface="Arial" charset="0"/>
                </a:defRPr>
              </a:lvl4pPr>
              <a:lvl5pPr marL="2057400" indent="-228600" eaLnBrk="0" hangingPunct="0">
                <a:defRPr sz="14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4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4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4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400" b="1">
                  <a:solidFill>
                    <a:schemeClr val="tx1"/>
                  </a:solidFill>
                  <a:latin typeface="Arial" charset="0"/>
                  <a:ea typeface="Arial" charset="0"/>
                  <a:cs typeface="Arial" charset="0"/>
                </a:defRPr>
              </a:lvl9pPr>
            </a:lstStyle>
            <a:p>
              <a:r>
                <a:rPr lang="en-GB" sz="1600" b="0"/>
                <a:t>driving</a:t>
              </a:r>
              <a:endParaRPr lang="en-US" sz="1600" b="0"/>
            </a:p>
            <a:p>
              <a:r>
                <a:rPr lang="en-US" sz="1600" b="0"/>
                <a:t>input </a:t>
              </a:r>
              <a:r>
                <a:rPr lang="en-US" sz="1600" b="0" i="1"/>
                <a:t>u</a:t>
              </a:r>
              <a:r>
                <a:rPr lang="en-US" sz="1600" b="0" baseline="-25000"/>
                <a:t>1</a:t>
              </a:r>
              <a:r>
                <a:rPr lang="en-US" sz="1600" b="0"/>
                <a:t>(</a:t>
              </a:r>
              <a:r>
                <a:rPr lang="en-US" sz="1600" b="0" i="1"/>
                <a:t>t</a:t>
              </a:r>
              <a:r>
                <a:rPr lang="en-US" sz="1600" b="0"/>
                <a:t>)</a:t>
              </a:r>
            </a:p>
          </p:txBody>
        </p:sp>
        <p:sp>
          <p:nvSpPr>
            <p:cNvPr id="11310" name="Line 41"/>
            <p:cNvSpPr>
              <a:spLocks noChangeShapeType="1"/>
            </p:cNvSpPr>
            <p:nvPr/>
          </p:nvSpPr>
          <p:spPr bwMode="auto">
            <a:xfrm>
              <a:off x="643" y="3862"/>
              <a:ext cx="1134" cy="0"/>
            </a:xfrm>
            <a:prstGeom prst="line">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grpSp>
      <p:grpSp>
        <p:nvGrpSpPr>
          <p:cNvPr id="11294" name="Group 42"/>
          <p:cNvGrpSpPr>
            <a:grpSpLocks/>
          </p:cNvGrpSpPr>
          <p:nvPr/>
        </p:nvGrpSpPr>
        <p:grpSpPr bwMode="auto">
          <a:xfrm>
            <a:off x="1691923" y="2992440"/>
            <a:ext cx="1975556" cy="1214438"/>
            <a:chOff x="1486" y="2455"/>
            <a:chExt cx="1400" cy="765"/>
          </a:xfrm>
        </p:grpSpPr>
        <p:grpSp>
          <p:nvGrpSpPr>
            <p:cNvPr id="11302" name="Group 43"/>
            <p:cNvGrpSpPr>
              <a:grpSpLocks/>
            </p:cNvGrpSpPr>
            <p:nvPr/>
          </p:nvGrpSpPr>
          <p:grpSpPr bwMode="auto">
            <a:xfrm>
              <a:off x="1486" y="2455"/>
              <a:ext cx="1360" cy="703"/>
              <a:chOff x="1486" y="2455"/>
              <a:chExt cx="1360" cy="703"/>
            </a:xfrm>
          </p:grpSpPr>
          <p:pic>
            <p:nvPicPr>
              <p:cNvPr id="11305" name="Picture 44" descr="inputs_blocked"/>
              <p:cNvPicPr>
                <a:picLocks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1486" y="2591"/>
                <a:ext cx="1360" cy="5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306" name="Text Box 45"/>
              <p:cNvSpPr txBox="1">
                <a:spLocks noChangeArrowheads="1"/>
              </p:cNvSpPr>
              <p:nvPr/>
            </p:nvSpPr>
            <p:spPr bwMode="auto">
              <a:xfrm>
                <a:off x="1856" y="2455"/>
                <a:ext cx="850" cy="3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eaLnBrk="0" hangingPunct="0">
                  <a:defRPr sz="1400" b="1">
                    <a:solidFill>
                      <a:schemeClr val="tx1"/>
                    </a:solidFill>
                    <a:latin typeface="Arial" charset="0"/>
                    <a:ea typeface="ＭＳ Ｐゴシック" charset="0"/>
                    <a:cs typeface="Arial" charset="0"/>
                  </a:defRPr>
                </a:lvl1pPr>
                <a:lvl2pPr marL="742950" indent="-285750" eaLnBrk="0" hangingPunct="0">
                  <a:defRPr sz="1400" b="1">
                    <a:solidFill>
                      <a:schemeClr val="tx1"/>
                    </a:solidFill>
                    <a:latin typeface="Arial" charset="0"/>
                    <a:ea typeface="Arial" charset="0"/>
                    <a:cs typeface="Arial" charset="0"/>
                  </a:defRPr>
                </a:lvl2pPr>
                <a:lvl3pPr marL="1143000" indent="-228600" eaLnBrk="0" hangingPunct="0">
                  <a:defRPr sz="1400" b="1">
                    <a:solidFill>
                      <a:schemeClr val="tx1"/>
                    </a:solidFill>
                    <a:latin typeface="Arial" charset="0"/>
                    <a:ea typeface="Arial" charset="0"/>
                    <a:cs typeface="Arial" charset="0"/>
                  </a:defRPr>
                </a:lvl3pPr>
                <a:lvl4pPr marL="1600200" indent="-228600" eaLnBrk="0" hangingPunct="0">
                  <a:defRPr sz="1400" b="1">
                    <a:solidFill>
                      <a:schemeClr val="tx1"/>
                    </a:solidFill>
                    <a:latin typeface="Arial" charset="0"/>
                    <a:ea typeface="Arial" charset="0"/>
                    <a:cs typeface="Arial" charset="0"/>
                  </a:defRPr>
                </a:lvl4pPr>
                <a:lvl5pPr marL="2057400" indent="-228600" eaLnBrk="0" hangingPunct="0">
                  <a:defRPr sz="14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4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4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4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400" b="1">
                    <a:solidFill>
                      <a:schemeClr val="tx1"/>
                    </a:solidFill>
                    <a:latin typeface="Arial" charset="0"/>
                    <a:ea typeface="Arial" charset="0"/>
                    <a:cs typeface="Arial" charset="0"/>
                  </a:defRPr>
                </a:lvl9pPr>
              </a:lstStyle>
              <a:p>
                <a:r>
                  <a:rPr lang="en-GB" sz="1600" b="0"/>
                  <a:t>modulatory</a:t>
                </a:r>
                <a:endParaRPr lang="en-US" sz="1600" b="0"/>
              </a:p>
              <a:p>
                <a:r>
                  <a:rPr lang="en-US" sz="1600" b="0"/>
                  <a:t>input </a:t>
                </a:r>
                <a:r>
                  <a:rPr lang="en-US" sz="1600" b="0" i="1"/>
                  <a:t>u</a:t>
                </a:r>
                <a:r>
                  <a:rPr lang="en-US" sz="1600" b="0" baseline="-25000"/>
                  <a:t>2</a:t>
                </a:r>
                <a:r>
                  <a:rPr lang="en-US" sz="1600" b="0"/>
                  <a:t>(</a:t>
                </a:r>
                <a:r>
                  <a:rPr lang="en-US" sz="1600" b="0" i="1"/>
                  <a:t>t</a:t>
                </a:r>
                <a:r>
                  <a:rPr lang="en-US" sz="1600" b="0"/>
                  <a:t>)</a:t>
                </a:r>
              </a:p>
            </p:txBody>
          </p:sp>
        </p:grpSp>
        <p:sp>
          <p:nvSpPr>
            <p:cNvPr id="11303" name="Line 46"/>
            <p:cNvSpPr>
              <a:spLocks noChangeShapeType="1"/>
            </p:cNvSpPr>
            <p:nvPr/>
          </p:nvSpPr>
          <p:spPr bwMode="auto">
            <a:xfrm>
              <a:off x="1635" y="3134"/>
              <a:ext cx="1134" cy="0"/>
            </a:xfrm>
            <a:prstGeom prst="line">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1304" name="Text Box 47"/>
            <p:cNvSpPr txBox="1">
              <a:spLocks noChangeArrowheads="1"/>
            </p:cNvSpPr>
            <p:nvPr/>
          </p:nvSpPr>
          <p:spPr bwMode="auto">
            <a:xfrm>
              <a:off x="2725" y="3046"/>
              <a:ext cx="161" cy="1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eaLnBrk="0" hangingPunct="0">
                <a:defRPr sz="1400" b="1">
                  <a:solidFill>
                    <a:schemeClr val="tx1"/>
                  </a:solidFill>
                  <a:latin typeface="Arial" charset="0"/>
                  <a:ea typeface="ＭＳ Ｐゴシック" charset="0"/>
                  <a:cs typeface="Arial" charset="0"/>
                </a:defRPr>
              </a:lvl1pPr>
              <a:lvl2pPr marL="742950" indent="-285750" eaLnBrk="0" hangingPunct="0">
                <a:defRPr sz="1400" b="1">
                  <a:solidFill>
                    <a:schemeClr val="tx1"/>
                  </a:solidFill>
                  <a:latin typeface="Arial" charset="0"/>
                  <a:ea typeface="Arial" charset="0"/>
                  <a:cs typeface="Arial" charset="0"/>
                </a:defRPr>
              </a:lvl2pPr>
              <a:lvl3pPr marL="1143000" indent="-228600" eaLnBrk="0" hangingPunct="0">
                <a:defRPr sz="1400" b="1">
                  <a:solidFill>
                    <a:schemeClr val="tx1"/>
                  </a:solidFill>
                  <a:latin typeface="Arial" charset="0"/>
                  <a:ea typeface="Arial" charset="0"/>
                  <a:cs typeface="Arial" charset="0"/>
                </a:defRPr>
              </a:lvl3pPr>
              <a:lvl4pPr marL="1600200" indent="-228600" eaLnBrk="0" hangingPunct="0">
                <a:defRPr sz="1400" b="1">
                  <a:solidFill>
                    <a:schemeClr val="tx1"/>
                  </a:solidFill>
                  <a:latin typeface="Arial" charset="0"/>
                  <a:ea typeface="Arial" charset="0"/>
                  <a:cs typeface="Arial" charset="0"/>
                </a:defRPr>
              </a:lvl4pPr>
              <a:lvl5pPr marL="2057400" indent="-228600" eaLnBrk="0" hangingPunct="0">
                <a:defRPr sz="14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4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4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4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400" b="1">
                  <a:solidFill>
                    <a:schemeClr val="tx1"/>
                  </a:solidFill>
                  <a:latin typeface="Arial" charset="0"/>
                  <a:ea typeface="Arial" charset="0"/>
                  <a:cs typeface="Arial" charset="0"/>
                </a:defRPr>
              </a:lvl9pPr>
            </a:lstStyle>
            <a:p>
              <a:r>
                <a:rPr lang="en-US" sz="1200" b="0"/>
                <a:t>t</a:t>
              </a:r>
            </a:p>
          </p:txBody>
        </p:sp>
      </p:grpSp>
      <p:sp>
        <p:nvSpPr>
          <p:cNvPr id="11295" name="Text Box 48"/>
          <p:cNvSpPr txBox="1">
            <a:spLocks noChangeArrowheads="1"/>
          </p:cNvSpPr>
          <p:nvPr/>
        </p:nvSpPr>
        <p:spPr bwMode="auto">
          <a:xfrm>
            <a:off x="134056" y="6135689"/>
            <a:ext cx="2583042"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chemeClr val="tx1"/>
                </a:solidFill>
                <a:latin typeface="Arial" charset="0"/>
                <a:ea typeface="ＭＳ Ｐゴシック" charset="0"/>
                <a:cs typeface="Arial" charset="0"/>
              </a:defRPr>
            </a:lvl1pPr>
            <a:lvl2pPr marL="742950" indent="-285750" eaLnBrk="0" hangingPunct="0">
              <a:defRPr sz="1400" b="1">
                <a:solidFill>
                  <a:schemeClr val="tx1"/>
                </a:solidFill>
                <a:latin typeface="Arial" charset="0"/>
                <a:ea typeface="Arial" charset="0"/>
                <a:cs typeface="Arial" charset="0"/>
              </a:defRPr>
            </a:lvl2pPr>
            <a:lvl3pPr marL="1143000" indent="-228600" eaLnBrk="0" hangingPunct="0">
              <a:defRPr sz="1400" b="1">
                <a:solidFill>
                  <a:schemeClr val="tx1"/>
                </a:solidFill>
                <a:latin typeface="Arial" charset="0"/>
                <a:ea typeface="Arial" charset="0"/>
                <a:cs typeface="Arial" charset="0"/>
              </a:defRPr>
            </a:lvl3pPr>
            <a:lvl4pPr marL="1600200" indent="-228600" eaLnBrk="0" hangingPunct="0">
              <a:defRPr sz="1400" b="1">
                <a:solidFill>
                  <a:schemeClr val="tx1"/>
                </a:solidFill>
                <a:latin typeface="Arial" charset="0"/>
                <a:ea typeface="Arial" charset="0"/>
                <a:cs typeface="Arial" charset="0"/>
              </a:defRPr>
            </a:lvl4pPr>
            <a:lvl5pPr marL="2057400" indent="-228600" eaLnBrk="0" hangingPunct="0">
              <a:defRPr sz="14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4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4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4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400" b="1">
                <a:solidFill>
                  <a:schemeClr val="tx1"/>
                </a:solidFill>
                <a:latin typeface="Arial" charset="0"/>
                <a:ea typeface="Arial" charset="0"/>
                <a:cs typeface="Arial" charset="0"/>
              </a:defRPr>
            </a:lvl9pPr>
          </a:lstStyle>
          <a:p>
            <a:r>
              <a:rPr lang="de-DE" b="0">
                <a:latin typeface="Times New Roman" charset="0"/>
              </a:rPr>
              <a:t>Stephan &amp; Friston (2007),</a:t>
            </a:r>
            <a:br>
              <a:rPr lang="de-DE" b="0">
                <a:latin typeface="Times New Roman" charset="0"/>
              </a:rPr>
            </a:br>
            <a:r>
              <a:rPr lang="de-DE" b="0" i="1">
                <a:latin typeface="Times New Roman" charset="0"/>
              </a:rPr>
              <a:t>Handbook of Brain Connectivity</a:t>
            </a:r>
            <a:endParaRPr lang="en-US" b="0" i="1">
              <a:latin typeface="Times New Roman" charset="0"/>
            </a:endParaRPr>
          </a:p>
        </p:txBody>
      </p:sp>
      <p:cxnSp>
        <p:nvCxnSpPr>
          <p:cNvPr id="11296" name="AutoShape 49"/>
          <p:cNvCxnSpPr>
            <a:cxnSpLocks noChangeShapeType="1"/>
            <a:stCxn id="11285" idx="1"/>
            <a:endCxn id="11285" idx="0"/>
          </p:cNvCxnSpPr>
          <p:nvPr/>
        </p:nvCxnSpPr>
        <p:spPr bwMode="auto">
          <a:xfrm rot="10800000" flipH="1">
            <a:off x="1056745" y="1747839"/>
            <a:ext cx="405871" cy="292388"/>
          </a:xfrm>
          <a:prstGeom prst="curvedConnector4">
            <a:avLst>
              <a:gd name="adj1" fmla="val -56323"/>
              <a:gd name="adj2" fmla="val 178184"/>
            </a:avLst>
          </a:prstGeom>
          <a:noFill/>
          <a:ln w="28575">
            <a:solidFill>
              <a:srgbClr val="FF9900"/>
            </a:solidFill>
            <a:round/>
            <a:headEnd/>
            <a:tailEnd type="triangle" w="med" len="med"/>
          </a:ln>
          <a:extLst>
            <a:ext uri="{909E8E84-426E-40dd-AFC4-6F175D3DCCD1}">
              <a14:hiddenFill xmlns="" xmlns:a14="http://schemas.microsoft.com/office/drawing/2010/main">
                <a:noFill/>
              </a14:hiddenFill>
            </a:ext>
          </a:extLst>
        </p:spPr>
      </p:cxnSp>
      <p:sp>
        <p:nvSpPr>
          <p:cNvPr id="11297" name="Text Box 50"/>
          <p:cNvSpPr txBox="1">
            <a:spLocks noChangeArrowheads="1"/>
          </p:cNvSpPr>
          <p:nvPr/>
        </p:nvSpPr>
        <p:spPr bwMode="auto">
          <a:xfrm>
            <a:off x="931334" y="1009651"/>
            <a:ext cx="304240"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chemeClr val="tx1"/>
                </a:solidFill>
                <a:latin typeface="Arial" charset="0"/>
                <a:ea typeface="ＭＳ Ｐゴシック" charset="0"/>
                <a:cs typeface="Arial" charset="0"/>
              </a:defRPr>
            </a:lvl1pPr>
            <a:lvl2pPr marL="742950" indent="-285750" eaLnBrk="0" hangingPunct="0">
              <a:defRPr sz="1400" b="1">
                <a:solidFill>
                  <a:schemeClr val="tx1"/>
                </a:solidFill>
                <a:latin typeface="Arial" charset="0"/>
                <a:ea typeface="Arial" charset="0"/>
                <a:cs typeface="Arial" charset="0"/>
              </a:defRPr>
            </a:lvl2pPr>
            <a:lvl3pPr marL="1143000" indent="-228600" eaLnBrk="0" hangingPunct="0">
              <a:defRPr sz="1400" b="1">
                <a:solidFill>
                  <a:schemeClr val="tx1"/>
                </a:solidFill>
                <a:latin typeface="Arial" charset="0"/>
                <a:ea typeface="Arial" charset="0"/>
                <a:cs typeface="Arial" charset="0"/>
              </a:defRPr>
            </a:lvl3pPr>
            <a:lvl4pPr marL="1600200" indent="-228600" eaLnBrk="0" hangingPunct="0">
              <a:defRPr sz="1400" b="1">
                <a:solidFill>
                  <a:schemeClr val="tx1"/>
                </a:solidFill>
                <a:latin typeface="Arial" charset="0"/>
                <a:ea typeface="Arial" charset="0"/>
                <a:cs typeface="Arial" charset="0"/>
              </a:defRPr>
            </a:lvl4pPr>
            <a:lvl5pPr marL="2057400" indent="-228600" eaLnBrk="0" hangingPunct="0">
              <a:defRPr sz="14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4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4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4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400" b="1">
                <a:solidFill>
                  <a:schemeClr val="tx1"/>
                </a:solidFill>
                <a:latin typeface="Arial" charset="0"/>
                <a:ea typeface="Arial" charset="0"/>
                <a:cs typeface="Arial" charset="0"/>
              </a:defRPr>
            </a:lvl9pPr>
          </a:lstStyle>
          <a:p>
            <a:pPr>
              <a:spcBef>
                <a:spcPct val="50000"/>
              </a:spcBef>
            </a:pPr>
            <a:r>
              <a:rPr lang="en-GB" sz="2800">
                <a:solidFill>
                  <a:srgbClr val="FF9900"/>
                </a:solidFill>
                <a:sym typeface="Symbol" charset="0"/>
              </a:rPr>
              <a:t></a:t>
            </a:r>
          </a:p>
        </p:txBody>
      </p:sp>
      <p:sp>
        <p:nvSpPr>
          <p:cNvPr id="11298" name="Text Box 51"/>
          <p:cNvSpPr txBox="1">
            <a:spLocks noChangeArrowheads="1"/>
          </p:cNvSpPr>
          <p:nvPr/>
        </p:nvSpPr>
        <p:spPr bwMode="auto">
          <a:xfrm>
            <a:off x="4316589" y="860426"/>
            <a:ext cx="304240"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chemeClr val="tx1"/>
                </a:solidFill>
                <a:latin typeface="Arial" charset="0"/>
                <a:ea typeface="ＭＳ Ｐゴシック" charset="0"/>
                <a:cs typeface="Arial" charset="0"/>
              </a:defRPr>
            </a:lvl1pPr>
            <a:lvl2pPr marL="742950" indent="-285750" eaLnBrk="0" hangingPunct="0">
              <a:defRPr sz="1400" b="1">
                <a:solidFill>
                  <a:schemeClr val="tx1"/>
                </a:solidFill>
                <a:latin typeface="Arial" charset="0"/>
                <a:ea typeface="Arial" charset="0"/>
                <a:cs typeface="Arial" charset="0"/>
              </a:defRPr>
            </a:lvl2pPr>
            <a:lvl3pPr marL="1143000" indent="-228600" eaLnBrk="0" hangingPunct="0">
              <a:defRPr sz="1400" b="1">
                <a:solidFill>
                  <a:schemeClr val="tx1"/>
                </a:solidFill>
                <a:latin typeface="Arial" charset="0"/>
                <a:ea typeface="Arial" charset="0"/>
                <a:cs typeface="Arial" charset="0"/>
              </a:defRPr>
            </a:lvl3pPr>
            <a:lvl4pPr marL="1600200" indent="-228600" eaLnBrk="0" hangingPunct="0">
              <a:defRPr sz="1400" b="1">
                <a:solidFill>
                  <a:schemeClr val="tx1"/>
                </a:solidFill>
                <a:latin typeface="Arial" charset="0"/>
                <a:ea typeface="Arial" charset="0"/>
                <a:cs typeface="Arial" charset="0"/>
              </a:defRPr>
            </a:lvl4pPr>
            <a:lvl5pPr marL="2057400" indent="-228600" eaLnBrk="0" hangingPunct="0">
              <a:defRPr sz="14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4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4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4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400" b="1">
                <a:solidFill>
                  <a:schemeClr val="tx1"/>
                </a:solidFill>
                <a:latin typeface="Arial" charset="0"/>
                <a:ea typeface="Arial" charset="0"/>
                <a:cs typeface="Arial" charset="0"/>
              </a:defRPr>
            </a:lvl9pPr>
          </a:lstStyle>
          <a:p>
            <a:pPr>
              <a:spcBef>
                <a:spcPct val="50000"/>
              </a:spcBef>
            </a:pPr>
            <a:r>
              <a:rPr lang="en-GB" sz="2800">
                <a:solidFill>
                  <a:srgbClr val="FF9900"/>
                </a:solidFill>
                <a:sym typeface="Symbol" charset="0"/>
              </a:rPr>
              <a:t></a:t>
            </a:r>
          </a:p>
        </p:txBody>
      </p:sp>
      <p:sp>
        <p:nvSpPr>
          <p:cNvPr id="11299" name="Text Box 52"/>
          <p:cNvSpPr txBox="1">
            <a:spLocks noChangeArrowheads="1"/>
          </p:cNvSpPr>
          <p:nvPr/>
        </p:nvSpPr>
        <p:spPr bwMode="auto">
          <a:xfrm>
            <a:off x="2484967" y="573088"/>
            <a:ext cx="304240"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chemeClr val="tx1"/>
                </a:solidFill>
                <a:latin typeface="Arial" charset="0"/>
                <a:ea typeface="ＭＳ Ｐゴシック" charset="0"/>
                <a:cs typeface="Arial" charset="0"/>
              </a:defRPr>
            </a:lvl1pPr>
            <a:lvl2pPr marL="742950" indent="-285750" eaLnBrk="0" hangingPunct="0">
              <a:defRPr sz="1400" b="1">
                <a:solidFill>
                  <a:schemeClr val="tx1"/>
                </a:solidFill>
                <a:latin typeface="Arial" charset="0"/>
                <a:ea typeface="Arial" charset="0"/>
                <a:cs typeface="Arial" charset="0"/>
              </a:defRPr>
            </a:lvl2pPr>
            <a:lvl3pPr marL="1143000" indent="-228600" eaLnBrk="0" hangingPunct="0">
              <a:defRPr sz="1400" b="1">
                <a:solidFill>
                  <a:schemeClr val="tx1"/>
                </a:solidFill>
                <a:latin typeface="Arial" charset="0"/>
                <a:ea typeface="Arial" charset="0"/>
                <a:cs typeface="Arial" charset="0"/>
              </a:defRPr>
            </a:lvl3pPr>
            <a:lvl4pPr marL="1600200" indent="-228600" eaLnBrk="0" hangingPunct="0">
              <a:defRPr sz="1400" b="1">
                <a:solidFill>
                  <a:schemeClr val="tx1"/>
                </a:solidFill>
                <a:latin typeface="Arial" charset="0"/>
                <a:ea typeface="Arial" charset="0"/>
                <a:cs typeface="Arial" charset="0"/>
              </a:defRPr>
            </a:lvl4pPr>
            <a:lvl5pPr marL="2057400" indent="-228600" eaLnBrk="0" hangingPunct="0">
              <a:defRPr sz="14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4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4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4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400" b="1">
                <a:solidFill>
                  <a:schemeClr val="tx1"/>
                </a:solidFill>
                <a:latin typeface="Arial" charset="0"/>
                <a:ea typeface="Arial" charset="0"/>
                <a:cs typeface="Arial" charset="0"/>
              </a:defRPr>
            </a:lvl9pPr>
          </a:lstStyle>
          <a:p>
            <a:pPr>
              <a:spcBef>
                <a:spcPct val="50000"/>
              </a:spcBef>
            </a:pPr>
            <a:r>
              <a:rPr lang="en-GB" sz="2800">
                <a:solidFill>
                  <a:srgbClr val="FF9900"/>
                </a:solidFill>
                <a:sym typeface="Symbol" charset="0"/>
              </a:rPr>
              <a:t></a:t>
            </a:r>
          </a:p>
        </p:txBody>
      </p:sp>
      <p:cxnSp>
        <p:nvCxnSpPr>
          <p:cNvPr id="11300" name="AutoShape 53"/>
          <p:cNvCxnSpPr>
            <a:cxnSpLocks noChangeShapeType="1"/>
            <a:endCxn id="11288" idx="0"/>
          </p:cNvCxnSpPr>
          <p:nvPr/>
        </p:nvCxnSpPr>
        <p:spPr bwMode="auto">
          <a:xfrm rot="10800000">
            <a:off x="4104217" y="1519240"/>
            <a:ext cx="349250" cy="290511"/>
          </a:xfrm>
          <a:prstGeom prst="curvedConnector4">
            <a:avLst>
              <a:gd name="adj1" fmla="val 281667"/>
              <a:gd name="adj2" fmla="val 178689"/>
            </a:avLst>
          </a:prstGeom>
          <a:noFill/>
          <a:ln w="28575">
            <a:solidFill>
              <a:srgbClr val="FF9900"/>
            </a:solidFill>
            <a:round/>
            <a:headEnd/>
            <a:tailEnd type="triangle" w="med" len="med"/>
          </a:ln>
          <a:extLst>
            <a:ext uri="{909E8E84-426E-40dd-AFC4-6F175D3DCCD1}">
              <a14:hiddenFill xmlns="" xmlns:a14="http://schemas.microsoft.com/office/drawing/2010/main">
                <a:noFill/>
              </a14:hiddenFill>
            </a:ext>
          </a:extLst>
        </p:spPr>
      </p:cxnSp>
      <p:cxnSp>
        <p:nvCxnSpPr>
          <p:cNvPr id="11301" name="AutoShape 54"/>
          <p:cNvCxnSpPr>
            <a:cxnSpLocks noChangeShapeType="1"/>
            <a:stCxn id="11286" idx="1"/>
            <a:endCxn id="11286" idx="0"/>
          </p:cNvCxnSpPr>
          <p:nvPr/>
        </p:nvCxnSpPr>
        <p:spPr bwMode="auto">
          <a:xfrm rot="10800000" flipH="1">
            <a:off x="2682345" y="1214439"/>
            <a:ext cx="405871" cy="292388"/>
          </a:xfrm>
          <a:prstGeom prst="curvedConnector4">
            <a:avLst>
              <a:gd name="adj1" fmla="val -56323"/>
              <a:gd name="adj2" fmla="val 178184"/>
            </a:avLst>
          </a:prstGeom>
          <a:noFill/>
          <a:ln w="28575">
            <a:solidFill>
              <a:srgbClr val="FF9900"/>
            </a:solidFill>
            <a:round/>
            <a:headEnd/>
            <a:tailEnd type="triangle" w="med" len="med"/>
          </a:ln>
          <a:extLst>
            <a:ext uri="{909E8E84-426E-40dd-AFC4-6F175D3DCCD1}">
              <a14:hiddenFill xmlns="" xmlns:a14="http://schemas.microsoft.com/office/drawing/2010/main">
                <a:noFill/>
              </a14:hiddenFill>
            </a:ext>
          </a:extLst>
        </p:spPr>
      </p:cxnSp>
    </p:spTree>
    <p:extLst>
      <p:ext uri="{BB962C8B-B14F-4D97-AF65-F5344CB8AC3E}">
        <p14:creationId xmlns="" xmlns:p14="http://schemas.microsoft.com/office/powerpoint/2010/main" val="6083142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4" name="Picture 2" descr="lateral"/>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353256" y="717551"/>
            <a:ext cx="2245077" cy="2530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295" name="Oval 3"/>
          <p:cNvSpPr>
            <a:spLocks noChangeArrowheads="1"/>
          </p:cNvSpPr>
          <p:nvPr/>
        </p:nvSpPr>
        <p:spPr bwMode="auto">
          <a:xfrm>
            <a:off x="2002367" y="1147763"/>
            <a:ext cx="193322" cy="215900"/>
          </a:xfrm>
          <a:prstGeom prst="ellipse">
            <a:avLst/>
          </a:prstGeom>
          <a:solidFill>
            <a:srgbClr val="3366FF"/>
          </a:solidFill>
          <a:ln w="9525">
            <a:solidFill>
              <a:srgbClr val="FFFF66"/>
            </a:solidFill>
            <a:round/>
            <a:headEnd/>
            <a:tailEnd/>
          </a:ln>
        </p:spPr>
        <p:txBody>
          <a:bodyPr wrap="none" anchor="ctr"/>
          <a:lstStyle/>
          <a:p>
            <a:endParaRPr lang="en-US"/>
          </a:p>
        </p:txBody>
      </p:sp>
      <p:sp>
        <p:nvSpPr>
          <p:cNvPr id="12296" name="Oval 4"/>
          <p:cNvSpPr>
            <a:spLocks noChangeArrowheads="1"/>
          </p:cNvSpPr>
          <p:nvPr/>
        </p:nvSpPr>
        <p:spPr bwMode="auto">
          <a:xfrm>
            <a:off x="1587501" y="1801813"/>
            <a:ext cx="193322" cy="215900"/>
          </a:xfrm>
          <a:prstGeom prst="ellipse">
            <a:avLst/>
          </a:prstGeom>
          <a:solidFill>
            <a:srgbClr val="3366FF"/>
          </a:solidFill>
          <a:ln w="9525">
            <a:solidFill>
              <a:srgbClr val="FFFF66"/>
            </a:solidFill>
            <a:round/>
            <a:headEnd/>
            <a:tailEnd/>
          </a:ln>
        </p:spPr>
        <p:txBody>
          <a:bodyPr wrap="none" anchor="ctr"/>
          <a:lstStyle/>
          <a:p>
            <a:endParaRPr lang="en-US"/>
          </a:p>
        </p:txBody>
      </p:sp>
      <p:sp>
        <p:nvSpPr>
          <p:cNvPr id="12297" name="Oval 5"/>
          <p:cNvSpPr>
            <a:spLocks noChangeArrowheads="1"/>
          </p:cNvSpPr>
          <p:nvPr/>
        </p:nvSpPr>
        <p:spPr bwMode="auto">
          <a:xfrm>
            <a:off x="2171701" y="2028825"/>
            <a:ext cx="194733" cy="215900"/>
          </a:xfrm>
          <a:prstGeom prst="ellipse">
            <a:avLst/>
          </a:prstGeom>
          <a:solidFill>
            <a:srgbClr val="3366FF"/>
          </a:solidFill>
          <a:ln w="9525">
            <a:solidFill>
              <a:srgbClr val="FFFF66"/>
            </a:solidFill>
            <a:round/>
            <a:headEnd/>
            <a:tailEnd/>
          </a:ln>
        </p:spPr>
        <p:txBody>
          <a:bodyPr wrap="none" anchor="ctr"/>
          <a:lstStyle/>
          <a:p>
            <a:endParaRPr lang="en-US"/>
          </a:p>
        </p:txBody>
      </p:sp>
      <p:sp>
        <p:nvSpPr>
          <p:cNvPr id="12298" name="Oval 6"/>
          <p:cNvSpPr>
            <a:spLocks noChangeArrowheads="1"/>
          </p:cNvSpPr>
          <p:nvPr/>
        </p:nvSpPr>
        <p:spPr bwMode="auto">
          <a:xfrm>
            <a:off x="2889956" y="1447800"/>
            <a:ext cx="191911" cy="215900"/>
          </a:xfrm>
          <a:prstGeom prst="ellipse">
            <a:avLst/>
          </a:prstGeom>
          <a:solidFill>
            <a:srgbClr val="3366FF"/>
          </a:solidFill>
          <a:ln w="9525">
            <a:solidFill>
              <a:srgbClr val="FFFF66"/>
            </a:solidFill>
            <a:round/>
            <a:headEnd/>
            <a:tailEnd/>
          </a:ln>
        </p:spPr>
        <p:txBody>
          <a:bodyPr wrap="none" anchor="ctr"/>
          <a:lstStyle/>
          <a:p>
            <a:endParaRPr lang="en-US"/>
          </a:p>
        </p:txBody>
      </p:sp>
      <p:cxnSp>
        <p:nvCxnSpPr>
          <p:cNvPr id="12299" name="AutoShape 7"/>
          <p:cNvCxnSpPr>
            <a:cxnSpLocks noChangeShapeType="1"/>
            <a:stCxn id="12296" idx="5"/>
            <a:endCxn id="12297" idx="2"/>
          </p:cNvCxnSpPr>
          <p:nvPr/>
        </p:nvCxnSpPr>
        <p:spPr bwMode="auto">
          <a:xfrm>
            <a:off x="1752600" y="1985963"/>
            <a:ext cx="419100" cy="150812"/>
          </a:xfrm>
          <a:prstGeom prst="straightConnector1">
            <a:avLst/>
          </a:prstGeom>
          <a:noFill/>
          <a:ln w="28575">
            <a:solidFill>
              <a:srgbClr val="FFFF66"/>
            </a:solidFill>
            <a:round/>
            <a:headEnd type="arrow" w="med" len="med"/>
            <a:tailEnd type="arrow" w="med" len="med"/>
          </a:ln>
          <a:extLst>
            <a:ext uri="{909E8E84-426E-40dd-AFC4-6F175D3DCCD1}">
              <a14:hiddenFill xmlns="" xmlns:a14="http://schemas.microsoft.com/office/drawing/2010/main">
                <a:noFill/>
              </a14:hiddenFill>
            </a:ext>
          </a:extLst>
        </p:spPr>
      </p:cxnSp>
      <p:cxnSp>
        <p:nvCxnSpPr>
          <p:cNvPr id="12300" name="AutoShape 8"/>
          <p:cNvCxnSpPr>
            <a:cxnSpLocks noChangeShapeType="1"/>
            <a:stCxn id="12296" idx="0"/>
            <a:endCxn id="12295" idx="3"/>
          </p:cNvCxnSpPr>
          <p:nvPr/>
        </p:nvCxnSpPr>
        <p:spPr bwMode="auto">
          <a:xfrm flipV="1">
            <a:off x="1684867" y="1331913"/>
            <a:ext cx="345723" cy="469900"/>
          </a:xfrm>
          <a:prstGeom prst="straightConnector1">
            <a:avLst/>
          </a:prstGeom>
          <a:noFill/>
          <a:ln w="28575">
            <a:solidFill>
              <a:srgbClr val="FFFF66"/>
            </a:solidFill>
            <a:round/>
            <a:headEnd type="arrow" w="med" len="med"/>
            <a:tailEnd type="arrow" w="med" len="med"/>
          </a:ln>
          <a:extLst>
            <a:ext uri="{909E8E84-426E-40dd-AFC4-6F175D3DCCD1}">
              <a14:hiddenFill xmlns="" xmlns:a14="http://schemas.microsoft.com/office/drawing/2010/main">
                <a:noFill/>
              </a14:hiddenFill>
            </a:ext>
          </a:extLst>
        </p:spPr>
      </p:cxnSp>
      <p:cxnSp>
        <p:nvCxnSpPr>
          <p:cNvPr id="12301" name="AutoShape 9"/>
          <p:cNvCxnSpPr>
            <a:cxnSpLocks noChangeShapeType="1"/>
            <a:stCxn id="12295" idx="5"/>
            <a:endCxn id="12298" idx="2"/>
          </p:cNvCxnSpPr>
          <p:nvPr/>
        </p:nvCxnSpPr>
        <p:spPr bwMode="auto">
          <a:xfrm>
            <a:off x="2167467" y="1331914"/>
            <a:ext cx="722489" cy="223837"/>
          </a:xfrm>
          <a:prstGeom prst="straightConnector1">
            <a:avLst/>
          </a:prstGeom>
          <a:noFill/>
          <a:ln w="28575">
            <a:solidFill>
              <a:srgbClr val="FFFF66"/>
            </a:solidFill>
            <a:round/>
            <a:headEnd type="arrow" w="med" len="med"/>
            <a:tailEnd type="arrow" w="med" len="med"/>
          </a:ln>
          <a:extLst>
            <a:ext uri="{909E8E84-426E-40dd-AFC4-6F175D3DCCD1}">
              <a14:hiddenFill xmlns="" xmlns:a14="http://schemas.microsoft.com/office/drawing/2010/main">
                <a:noFill/>
              </a14:hiddenFill>
            </a:ext>
          </a:extLst>
        </p:spPr>
      </p:cxnSp>
      <p:cxnSp>
        <p:nvCxnSpPr>
          <p:cNvPr id="12302" name="AutoShape 10"/>
          <p:cNvCxnSpPr>
            <a:cxnSpLocks noChangeShapeType="1"/>
            <a:stCxn id="12298" idx="3"/>
            <a:endCxn id="12297" idx="7"/>
          </p:cNvCxnSpPr>
          <p:nvPr/>
        </p:nvCxnSpPr>
        <p:spPr bwMode="auto">
          <a:xfrm flipH="1">
            <a:off x="2338212" y="1631951"/>
            <a:ext cx="579966" cy="428625"/>
          </a:xfrm>
          <a:prstGeom prst="straightConnector1">
            <a:avLst/>
          </a:prstGeom>
          <a:noFill/>
          <a:ln w="28575">
            <a:solidFill>
              <a:srgbClr val="FFFF66"/>
            </a:solidFill>
            <a:round/>
            <a:headEnd type="arrow" w="med" len="med"/>
            <a:tailEnd type="arrow" w="med" len="med"/>
          </a:ln>
          <a:extLst>
            <a:ext uri="{909E8E84-426E-40dd-AFC4-6F175D3DCCD1}">
              <a14:hiddenFill xmlns="" xmlns:a14="http://schemas.microsoft.com/office/drawing/2010/main">
                <a:noFill/>
              </a14:hiddenFill>
            </a:ext>
          </a:extLst>
        </p:spPr>
      </p:cxnSp>
      <p:sp>
        <p:nvSpPr>
          <p:cNvPr id="12303" name="Text Box 11"/>
          <p:cNvSpPr txBox="1">
            <a:spLocks noChangeArrowheads="1"/>
          </p:cNvSpPr>
          <p:nvPr/>
        </p:nvSpPr>
        <p:spPr bwMode="auto">
          <a:xfrm>
            <a:off x="1294109" y="186133"/>
            <a:ext cx="206574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chemeClr val="tx1"/>
                </a:solidFill>
                <a:latin typeface="Arial" charset="0"/>
                <a:ea typeface="ＭＳ Ｐゴシック" charset="0"/>
                <a:cs typeface="Arial" charset="0"/>
              </a:defRPr>
            </a:lvl1pPr>
            <a:lvl2pPr marL="742950" indent="-285750" eaLnBrk="0" hangingPunct="0">
              <a:defRPr sz="1400" b="1">
                <a:solidFill>
                  <a:schemeClr val="tx1"/>
                </a:solidFill>
                <a:latin typeface="Arial" charset="0"/>
                <a:ea typeface="Arial" charset="0"/>
                <a:cs typeface="Arial" charset="0"/>
              </a:defRPr>
            </a:lvl2pPr>
            <a:lvl3pPr marL="1143000" indent="-228600" eaLnBrk="0" hangingPunct="0">
              <a:defRPr sz="1400" b="1">
                <a:solidFill>
                  <a:schemeClr val="tx1"/>
                </a:solidFill>
                <a:latin typeface="Arial" charset="0"/>
                <a:ea typeface="Arial" charset="0"/>
                <a:cs typeface="Arial" charset="0"/>
              </a:defRPr>
            </a:lvl3pPr>
            <a:lvl4pPr marL="1600200" indent="-228600" eaLnBrk="0" hangingPunct="0">
              <a:defRPr sz="1400" b="1">
                <a:solidFill>
                  <a:schemeClr val="tx1"/>
                </a:solidFill>
                <a:latin typeface="Arial" charset="0"/>
                <a:ea typeface="Arial" charset="0"/>
                <a:cs typeface="Arial" charset="0"/>
              </a:defRPr>
            </a:lvl4pPr>
            <a:lvl5pPr marL="2057400" indent="-228600" eaLnBrk="0" hangingPunct="0">
              <a:defRPr sz="14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4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4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4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400" b="1">
                <a:solidFill>
                  <a:schemeClr val="tx1"/>
                </a:solidFill>
                <a:latin typeface="Arial" charset="0"/>
                <a:ea typeface="Arial" charset="0"/>
                <a:cs typeface="Arial" charset="0"/>
              </a:defRPr>
            </a:lvl9pPr>
          </a:lstStyle>
          <a:p>
            <a:pPr eaLnBrk="1" hangingPunct="1"/>
            <a:r>
              <a:rPr lang="en-GB" sz="2400" dirty="0"/>
              <a:t>bilinear DCM</a:t>
            </a:r>
            <a:endParaRPr lang="en-US" sz="2400" dirty="0"/>
          </a:p>
        </p:txBody>
      </p:sp>
      <p:graphicFrame>
        <p:nvGraphicFramePr>
          <p:cNvPr id="1781772" name="Object 12"/>
          <p:cNvGraphicFramePr>
            <a:graphicFrameLocks noChangeAspect="1"/>
          </p:cNvGraphicFramePr>
          <p:nvPr/>
        </p:nvGraphicFramePr>
        <p:xfrm>
          <a:off x="4658079" y="5472113"/>
          <a:ext cx="3649133" cy="830262"/>
        </p:xfrm>
        <a:graphic>
          <a:graphicData uri="http://schemas.openxmlformats.org/presentationml/2006/ole">
            <p:oleObj spid="_x0000_s157762" name="Equation" r:id="rId5" imgW="2374900" imgH="482600" progId="Equation.3">
              <p:embed/>
            </p:oleObj>
          </a:graphicData>
        </a:graphic>
      </p:graphicFrame>
      <p:graphicFrame>
        <p:nvGraphicFramePr>
          <p:cNvPr id="1781773" name="Object 13"/>
          <p:cNvGraphicFramePr>
            <a:graphicFrameLocks noChangeAspect="1"/>
          </p:cNvGraphicFramePr>
          <p:nvPr/>
        </p:nvGraphicFramePr>
        <p:xfrm>
          <a:off x="901701" y="5534025"/>
          <a:ext cx="2559756" cy="787400"/>
        </p:xfrm>
        <a:graphic>
          <a:graphicData uri="http://schemas.openxmlformats.org/presentationml/2006/ole">
            <p:oleObj spid="_x0000_s157763" name="Equation" r:id="rId6" imgW="1663700" imgH="457200" progId="Equation.3">
              <p:embed/>
            </p:oleObj>
          </a:graphicData>
        </a:graphic>
      </p:graphicFrame>
      <p:sp>
        <p:nvSpPr>
          <p:cNvPr id="1781774" name="Text Box 14"/>
          <p:cNvSpPr txBox="1">
            <a:spLocks noChangeArrowheads="1"/>
          </p:cNvSpPr>
          <p:nvPr/>
        </p:nvSpPr>
        <p:spPr bwMode="auto">
          <a:xfrm>
            <a:off x="419100" y="5054601"/>
            <a:ext cx="39624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1400" b="1">
                <a:solidFill>
                  <a:schemeClr val="tx1"/>
                </a:solidFill>
                <a:latin typeface="Arial" charset="0"/>
                <a:ea typeface="ＭＳ Ｐゴシック" charset="0"/>
                <a:cs typeface="Arial" charset="0"/>
              </a:defRPr>
            </a:lvl1pPr>
            <a:lvl2pPr marL="742950" indent="-285750" eaLnBrk="0" hangingPunct="0">
              <a:defRPr sz="1400" b="1">
                <a:solidFill>
                  <a:schemeClr val="tx1"/>
                </a:solidFill>
                <a:latin typeface="Arial" charset="0"/>
                <a:ea typeface="Arial" charset="0"/>
                <a:cs typeface="Arial" charset="0"/>
              </a:defRPr>
            </a:lvl2pPr>
            <a:lvl3pPr marL="1143000" indent="-228600" eaLnBrk="0" hangingPunct="0">
              <a:defRPr sz="1400" b="1">
                <a:solidFill>
                  <a:schemeClr val="tx1"/>
                </a:solidFill>
                <a:latin typeface="Arial" charset="0"/>
                <a:ea typeface="Arial" charset="0"/>
                <a:cs typeface="Arial" charset="0"/>
              </a:defRPr>
            </a:lvl3pPr>
            <a:lvl4pPr marL="1600200" indent="-228600" eaLnBrk="0" hangingPunct="0">
              <a:defRPr sz="1400" b="1">
                <a:solidFill>
                  <a:schemeClr val="tx1"/>
                </a:solidFill>
                <a:latin typeface="Arial" charset="0"/>
                <a:ea typeface="Arial" charset="0"/>
                <a:cs typeface="Arial" charset="0"/>
              </a:defRPr>
            </a:lvl4pPr>
            <a:lvl5pPr marL="2057400" indent="-228600" eaLnBrk="0" hangingPunct="0">
              <a:defRPr sz="14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4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4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4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400" b="1">
                <a:solidFill>
                  <a:schemeClr val="tx1"/>
                </a:solidFill>
                <a:latin typeface="Arial" charset="0"/>
                <a:ea typeface="Arial" charset="0"/>
                <a:cs typeface="Arial" charset="0"/>
              </a:defRPr>
            </a:lvl9pPr>
          </a:lstStyle>
          <a:p>
            <a:r>
              <a:rPr lang="de-DE" sz="1800" b="0">
                <a:latin typeface="Arial Unicode MS" charset="0"/>
              </a:rPr>
              <a:t>Bilinear state equation:</a:t>
            </a:r>
            <a:endParaRPr lang="en-US" sz="1800" b="0" i="1">
              <a:latin typeface="Arial Unicode MS" charset="0"/>
            </a:endParaRPr>
          </a:p>
        </p:txBody>
      </p:sp>
      <p:cxnSp>
        <p:nvCxnSpPr>
          <p:cNvPr id="12305" name="AutoShape 15"/>
          <p:cNvCxnSpPr>
            <a:cxnSpLocks noChangeShapeType="1"/>
            <a:stCxn id="12296" idx="1"/>
            <a:endCxn id="12306" idx="3"/>
          </p:cNvCxnSpPr>
          <p:nvPr/>
        </p:nvCxnSpPr>
        <p:spPr bwMode="auto">
          <a:xfrm flipH="1" flipV="1">
            <a:off x="1235655" y="1600165"/>
            <a:ext cx="380157" cy="233266"/>
          </a:xfrm>
          <a:prstGeom prst="straightConnector1">
            <a:avLst/>
          </a:prstGeom>
          <a:noFill/>
          <a:ln w="38100">
            <a:solidFill>
              <a:srgbClr val="FF3300"/>
            </a:solidFill>
            <a:round/>
            <a:headEnd type="triangle" w="med" len="med"/>
            <a:tailEnd/>
          </a:ln>
          <a:extLst>
            <a:ext uri="{909E8E84-426E-40dd-AFC4-6F175D3DCCD1}">
              <a14:hiddenFill xmlns="" xmlns:a14="http://schemas.microsoft.com/office/drawing/2010/main">
                <a:noFill/>
              </a14:hiddenFill>
            </a:ext>
          </a:extLst>
        </p:spPr>
      </p:cxnSp>
      <p:sp>
        <p:nvSpPr>
          <p:cNvPr id="12306" name="Text Box 16"/>
          <p:cNvSpPr txBox="1">
            <a:spLocks noChangeArrowheads="1"/>
          </p:cNvSpPr>
          <p:nvPr/>
        </p:nvSpPr>
        <p:spPr bwMode="auto">
          <a:xfrm>
            <a:off x="522111" y="1352550"/>
            <a:ext cx="713544" cy="4952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tIns="18000">
            <a:spAutoFit/>
          </a:bodyPr>
          <a:lstStyle>
            <a:lvl1pPr eaLnBrk="0" hangingPunct="0">
              <a:defRPr sz="1400" b="1">
                <a:solidFill>
                  <a:schemeClr val="tx1"/>
                </a:solidFill>
                <a:latin typeface="Arial" charset="0"/>
                <a:ea typeface="ＭＳ Ｐゴシック" charset="0"/>
                <a:cs typeface="Arial" charset="0"/>
              </a:defRPr>
            </a:lvl1pPr>
            <a:lvl2pPr marL="742950" indent="-285750" eaLnBrk="0" hangingPunct="0">
              <a:defRPr sz="1400" b="1">
                <a:solidFill>
                  <a:schemeClr val="tx1"/>
                </a:solidFill>
                <a:latin typeface="Arial" charset="0"/>
                <a:ea typeface="Arial" charset="0"/>
                <a:cs typeface="Arial" charset="0"/>
              </a:defRPr>
            </a:lvl2pPr>
            <a:lvl3pPr marL="1143000" indent="-228600" eaLnBrk="0" hangingPunct="0">
              <a:defRPr sz="1400" b="1">
                <a:solidFill>
                  <a:schemeClr val="tx1"/>
                </a:solidFill>
                <a:latin typeface="Arial" charset="0"/>
                <a:ea typeface="Arial" charset="0"/>
                <a:cs typeface="Arial" charset="0"/>
              </a:defRPr>
            </a:lvl3pPr>
            <a:lvl4pPr marL="1600200" indent="-228600" eaLnBrk="0" hangingPunct="0">
              <a:defRPr sz="1400" b="1">
                <a:solidFill>
                  <a:schemeClr val="tx1"/>
                </a:solidFill>
                <a:latin typeface="Arial" charset="0"/>
                <a:ea typeface="Arial" charset="0"/>
                <a:cs typeface="Arial" charset="0"/>
              </a:defRPr>
            </a:lvl4pPr>
            <a:lvl5pPr marL="2057400" indent="-228600" eaLnBrk="0" hangingPunct="0">
              <a:defRPr sz="14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4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4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4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400" b="1">
                <a:solidFill>
                  <a:schemeClr val="tx1"/>
                </a:solidFill>
                <a:latin typeface="Arial" charset="0"/>
                <a:ea typeface="Arial" charset="0"/>
                <a:cs typeface="Arial" charset="0"/>
              </a:defRPr>
            </a:lvl9pPr>
          </a:lstStyle>
          <a:p>
            <a:pPr eaLnBrk="1" hangingPunct="1"/>
            <a:r>
              <a:rPr lang="de-DE">
                <a:latin typeface="Arial Unicode MS" charset="0"/>
              </a:rPr>
              <a:t>driving </a:t>
            </a:r>
          </a:p>
          <a:p>
            <a:pPr eaLnBrk="1" hangingPunct="1"/>
            <a:r>
              <a:rPr lang="de-DE">
                <a:latin typeface="Arial Unicode MS" charset="0"/>
              </a:rPr>
              <a:t>input</a:t>
            </a:r>
          </a:p>
        </p:txBody>
      </p:sp>
      <p:sp>
        <p:nvSpPr>
          <p:cNvPr id="12307" name="Oval 17"/>
          <p:cNvSpPr>
            <a:spLocks noChangeArrowheads="1"/>
          </p:cNvSpPr>
          <p:nvPr/>
        </p:nvSpPr>
        <p:spPr bwMode="auto">
          <a:xfrm>
            <a:off x="1899356" y="1880276"/>
            <a:ext cx="132644" cy="519351"/>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175">
                <a:solidFill>
                  <a:srgbClr val="000000"/>
                </a:solidFill>
                <a:round/>
                <a:headEnd/>
                <a:tailEnd/>
              </a14:hiddenLine>
            </a:ext>
          </a:extLst>
        </p:spPr>
        <p:txBody>
          <a:bodyPr anchor="ctr">
            <a:spAutoFit/>
          </a:bodyPr>
          <a:lstStyle/>
          <a:p>
            <a:endParaRPr lang="en-US"/>
          </a:p>
        </p:txBody>
      </p:sp>
      <p:cxnSp>
        <p:nvCxnSpPr>
          <p:cNvPr id="12308" name="AutoShape 18"/>
          <p:cNvCxnSpPr>
            <a:cxnSpLocks noChangeShapeType="1"/>
            <a:stCxn id="12309" idx="0"/>
            <a:endCxn id="12307" idx="0"/>
          </p:cNvCxnSpPr>
          <p:nvPr/>
        </p:nvCxnSpPr>
        <p:spPr bwMode="auto">
          <a:xfrm flipV="1">
            <a:off x="1752551" y="1880276"/>
            <a:ext cx="213127" cy="1099463"/>
          </a:xfrm>
          <a:prstGeom prst="straightConnector1">
            <a:avLst/>
          </a:prstGeom>
          <a:noFill/>
          <a:ln w="38100">
            <a:solidFill>
              <a:srgbClr val="FF3300"/>
            </a:solidFill>
            <a:round/>
            <a:headEnd/>
            <a:tailEnd type="oval" w="med" len="med"/>
          </a:ln>
          <a:extLst>
            <a:ext uri="{909E8E84-426E-40dd-AFC4-6F175D3DCCD1}">
              <a14:hiddenFill xmlns="" xmlns:a14="http://schemas.microsoft.com/office/drawing/2010/main">
                <a:noFill/>
              </a14:hiddenFill>
            </a:ext>
          </a:extLst>
        </p:spPr>
      </p:cxnSp>
      <p:sp>
        <p:nvSpPr>
          <p:cNvPr id="12309" name="Text Box 19"/>
          <p:cNvSpPr txBox="1">
            <a:spLocks noChangeArrowheads="1"/>
          </p:cNvSpPr>
          <p:nvPr/>
        </p:nvSpPr>
        <p:spPr bwMode="auto">
          <a:xfrm>
            <a:off x="1217789" y="2979739"/>
            <a:ext cx="1069524" cy="2797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tIns="18000">
            <a:spAutoFit/>
          </a:bodyPr>
          <a:lstStyle>
            <a:lvl1pPr eaLnBrk="0" hangingPunct="0">
              <a:defRPr sz="1400" b="1">
                <a:solidFill>
                  <a:schemeClr val="tx1"/>
                </a:solidFill>
                <a:latin typeface="Arial" charset="0"/>
                <a:ea typeface="ＭＳ Ｐゴシック" charset="0"/>
                <a:cs typeface="Arial" charset="0"/>
              </a:defRPr>
            </a:lvl1pPr>
            <a:lvl2pPr marL="742950" indent="-285750" eaLnBrk="0" hangingPunct="0">
              <a:defRPr sz="1400" b="1">
                <a:solidFill>
                  <a:schemeClr val="tx1"/>
                </a:solidFill>
                <a:latin typeface="Arial" charset="0"/>
                <a:ea typeface="Arial" charset="0"/>
                <a:cs typeface="Arial" charset="0"/>
              </a:defRPr>
            </a:lvl2pPr>
            <a:lvl3pPr marL="1143000" indent="-228600" eaLnBrk="0" hangingPunct="0">
              <a:defRPr sz="1400" b="1">
                <a:solidFill>
                  <a:schemeClr val="tx1"/>
                </a:solidFill>
                <a:latin typeface="Arial" charset="0"/>
                <a:ea typeface="Arial" charset="0"/>
                <a:cs typeface="Arial" charset="0"/>
              </a:defRPr>
            </a:lvl3pPr>
            <a:lvl4pPr marL="1600200" indent="-228600" eaLnBrk="0" hangingPunct="0">
              <a:defRPr sz="1400" b="1">
                <a:solidFill>
                  <a:schemeClr val="tx1"/>
                </a:solidFill>
                <a:latin typeface="Arial" charset="0"/>
                <a:ea typeface="Arial" charset="0"/>
                <a:cs typeface="Arial" charset="0"/>
              </a:defRPr>
            </a:lvl4pPr>
            <a:lvl5pPr marL="2057400" indent="-228600" eaLnBrk="0" hangingPunct="0">
              <a:defRPr sz="14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4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4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4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400" b="1">
                <a:solidFill>
                  <a:schemeClr val="tx1"/>
                </a:solidFill>
                <a:latin typeface="Arial" charset="0"/>
                <a:ea typeface="Arial" charset="0"/>
                <a:cs typeface="Arial" charset="0"/>
              </a:defRPr>
            </a:lvl9pPr>
          </a:lstStyle>
          <a:p>
            <a:pPr eaLnBrk="1" hangingPunct="1"/>
            <a:r>
              <a:rPr lang="de-DE">
                <a:latin typeface="Arial Unicode MS" charset="0"/>
              </a:rPr>
              <a:t>modulation</a:t>
            </a:r>
          </a:p>
        </p:txBody>
      </p:sp>
      <p:grpSp>
        <p:nvGrpSpPr>
          <p:cNvPr id="2" name="Group 20"/>
          <p:cNvGrpSpPr>
            <a:grpSpLocks/>
          </p:cNvGrpSpPr>
          <p:nvPr/>
        </p:nvGrpSpPr>
        <p:grpSpPr bwMode="auto">
          <a:xfrm>
            <a:off x="5000978" y="255588"/>
            <a:ext cx="3354211" cy="2990850"/>
            <a:chOff x="3544" y="161"/>
            <a:chExt cx="2377" cy="1884"/>
          </a:xfrm>
        </p:grpSpPr>
        <p:sp>
          <p:nvSpPr>
            <p:cNvPr id="12313" name="Text Box 21"/>
            <p:cNvSpPr txBox="1">
              <a:spLocks noChangeArrowheads="1"/>
            </p:cNvSpPr>
            <p:nvPr/>
          </p:nvSpPr>
          <p:spPr bwMode="auto">
            <a:xfrm>
              <a:off x="4179" y="161"/>
              <a:ext cx="1742" cy="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chemeClr val="tx1"/>
                  </a:solidFill>
                  <a:latin typeface="Arial" charset="0"/>
                  <a:ea typeface="ＭＳ Ｐゴシック" charset="0"/>
                  <a:cs typeface="Arial" charset="0"/>
                </a:defRPr>
              </a:lvl1pPr>
              <a:lvl2pPr marL="742950" indent="-285750" eaLnBrk="0" hangingPunct="0">
                <a:defRPr sz="1400" b="1">
                  <a:solidFill>
                    <a:schemeClr val="tx1"/>
                  </a:solidFill>
                  <a:latin typeface="Arial" charset="0"/>
                  <a:ea typeface="Arial" charset="0"/>
                  <a:cs typeface="Arial" charset="0"/>
                </a:defRPr>
              </a:lvl2pPr>
              <a:lvl3pPr marL="1143000" indent="-228600" eaLnBrk="0" hangingPunct="0">
                <a:defRPr sz="1400" b="1">
                  <a:solidFill>
                    <a:schemeClr val="tx1"/>
                  </a:solidFill>
                  <a:latin typeface="Arial" charset="0"/>
                  <a:ea typeface="Arial" charset="0"/>
                  <a:cs typeface="Arial" charset="0"/>
                </a:defRPr>
              </a:lvl3pPr>
              <a:lvl4pPr marL="1600200" indent="-228600" eaLnBrk="0" hangingPunct="0">
                <a:defRPr sz="1400" b="1">
                  <a:solidFill>
                    <a:schemeClr val="tx1"/>
                  </a:solidFill>
                  <a:latin typeface="Arial" charset="0"/>
                  <a:ea typeface="Arial" charset="0"/>
                  <a:cs typeface="Arial" charset="0"/>
                </a:defRPr>
              </a:lvl4pPr>
              <a:lvl5pPr marL="2057400" indent="-228600" eaLnBrk="0" hangingPunct="0">
                <a:defRPr sz="14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4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4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4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400" b="1">
                  <a:solidFill>
                    <a:schemeClr val="tx1"/>
                  </a:solidFill>
                  <a:latin typeface="Arial" charset="0"/>
                  <a:ea typeface="Arial" charset="0"/>
                  <a:cs typeface="Arial" charset="0"/>
                </a:defRPr>
              </a:lvl9pPr>
            </a:lstStyle>
            <a:p>
              <a:pPr eaLnBrk="1" hangingPunct="1"/>
              <a:r>
                <a:rPr lang="en-GB" sz="2400" dirty="0"/>
                <a:t>non-linear DCM</a:t>
              </a:r>
              <a:endParaRPr lang="en-US" sz="2400" dirty="0"/>
            </a:p>
          </p:txBody>
        </p:sp>
        <p:pic>
          <p:nvPicPr>
            <p:cNvPr id="12314" name="Picture 22" descr="lateral"/>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133" y="451"/>
              <a:ext cx="1591" cy="15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315" name="Oval 23"/>
            <p:cNvSpPr>
              <a:spLocks noChangeArrowheads="1"/>
            </p:cNvSpPr>
            <p:nvPr/>
          </p:nvSpPr>
          <p:spPr bwMode="auto">
            <a:xfrm>
              <a:off x="4593" y="719"/>
              <a:ext cx="137" cy="136"/>
            </a:xfrm>
            <a:prstGeom prst="ellipse">
              <a:avLst/>
            </a:prstGeom>
            <a:solidFill>
              <a:srgbClr val="3366FF"/>
            </a:solidFill>
            <a:ln w="9525">
              <a:solidFill>
                <a:srgbClr val="FFFF66"/>
              </a:solidFill>
              <a:round/>
              <a:headEnd/>
              <a:tailEnd/>
            </a:ln>
          </p:spPr>
          <p:txBody>
            <a:bodyPr wrap="none" anchor="ctr"/>
            <a:lstStyle/>
            <a:p>
              <a:endParaRPr lang="en-US"/>
            </a:p>
          </p:txBody>
        </p:sp>
        <p:sp>
          <p:nvSpPr>
            <p:cNvPr id="12316" name="Oval 24"/>
            <p:cNvSpPr>
              <a:spLocks noChangeArrowheads="1"/>
            </p:cNvSpPr>
            <p:nvPr/>
          </p:nvSpPr>
          <p:spPr bwMode="auto">
            <a:xfrm>
              <a:off x="4299" y="1131"/>
              <a:ext cx="137" cy="136"/>
            </a:xfrm>
            <a:prstGeom prst="ellipse">
              <a:avLst/>
            </a:prstGeom>
            <a:solidFill>
              <a:srgbClr val="3366FF"/>
            </a:solidFill>
            <a:ln w="9525">
              <a:solidFill>
                <a:srgbClr val="FFFF66"/>
              </a:solidFill>
              <a:round/>
              <a:headEnd/>
              <a:tailEnd/>
            </a:ln>
          </p:spPr>
          <p:txBody>
            <a:bodyPr wrap="none" anchor="ctr"/>
            <a:lstStyle/>
            <a:p>
              <a:endParaRPr lang="en-US"/>
            </a:p>
          </p:txBody>
        </p:sp>
        <p:sp>
          <p:nvSpPr>
            <p:cNvPr id="12317" name="Oval 25"/>
            <p:cNvSpPr>
              <a:spLocks noChangeArrowheads="1"/>
            </p:cNvSpPr>
            <p:nvPr/>
          </p:nvSpPr>
          <p:spPr bwMode="auto">
            <a:xfrm>
              <a:off x="4713" y="1274"/>
              <a:ext cx="138" cy="136"/>
            </a:xfrm>
            <a:prstGeom prst="ellipse">
              <a:avLst/>
            </a:prstGeom>
            <a:solidFill>
              <a:srgbClr val="3366FF"/>
            </a:solidFill>
            <a:ln w="9525">
              <a:solidFill>
                <a:srgbClr val="FFFF66"/>
              </a:solidFill>
              <a:round/>
              <a:headEnd/>
              <a:tailEnd/>
            </a:ln>
          </p:spPr>
          <p:txBody>
            <a:bodyPr wrap="none" anchor="ctr"/>
            <a:lstStyle/>
            <a:p>
              <a:endParaRPr lang="en-US"/>
            </a:p>
          </p:txBody>
        </p:sp>
        <p:sp>
          <p:nvSpPr>
            <p:cNvPr id="12318" name="Oval 26"/>
            <p:cNvSpPr>
              <a:spLocks noChangeArrowheads="1"/>
            </p:cNvSpPr>
            <p:nvPr/>
          </p:nvSpPr>
          <p:spPr bwMode="auto">
            <a:xfrm>
              <a:off x="5221" y="908"/>
              <a:ext cx="137" cy="136"/>
            </a:xfrm>
            <a:prstGeom prst="ellipse">
              <a:avLst/>
            </a:prstGeom>
            <a:solidFill>
              <a:srgbClr val="3366FF"/>
            </a:solidFill>
            <a:ln w="9525">
              <a:solidFill>
                <a:srgbClr val="FFFF66"/>
              </a:solidFill>
              <a:round/>
              <a:headEnd/>
              <a:tailEnd/>
            </a:ln>
          </p:spPr>
          <p:txBody>
            <a:bodyPr wrap="none" anchor="ctr"/>
            <a:lstStyle/>
            <a:p>
              <a:endParaRPr lang="en-US"/>
            </a:p>
          </p:txBody>
        </p:sp>
        <p:cxnSp>
          <p:nvCxnSpPr>
            <p:cNvPr id="12319" name="AutoShape 27"/>
            <p:cNvCxnSpPr>
              <a:cxnSpLocks noChangeShapeType="1"/>
              <a:stCxn id="12316" idx="5"/>
              <a:endCxn id="12317" idx="2"/>
            </p:cNvCxnSpPr>
            <p:nvPr/>
          </p:nvCxnSpPr>
          <p:spPr bwMode="auto">
            <a:xfrm>
              <a:off x="4416" y="1247"/>
              <a:ext cx="297" cy="95"/>
            </a:xfrm>
            <a:prstGeom prst="straightConnector1">
              <a:avLst/>
            </a:prstGeom>
            <a:noFill/>
            <a:ln w="28575">
              <a:solidFill>
                <a:srgbClr val="FFFF66"/>
              </a:solidFill>
              <a:round/>
              <a:headEnd type="arrow" w="med" len="med"/>
              <a:tailEnd type="arrow" w="med" len="med"/>
            </a:ln>
            <a:extLst>
              <a:ext uri="{909E8E84-426E-40dd-AFC4-6F175D3DCCD1}">
                <a14:hiddenFill xmlns="" xmlns:a14="http://schemas.microsoft.com/office/drawing/2010/main">
                  <a:noFill/>
                </a14:hiddenFill>
              </a:ext>
            </a:extLst>
          </p:spPr>
        </p:cxnSp>
        <p:cxnSp>
          <p:nvCxnSpPr>
            <p:cNvPr id="12320" name="AutoShape 28"/>
            <p:cNvCxnSpPr>
              <a:cxnSpLocks noChangeShapeType="1"/>
              <a:stCxn id="12316" idx="0"/>
              <a:endCxn id="12315" idx="3"/>
            </p:cNvCxnSpPr>
            <p:nvPr/>
          </p:nvCxnSpPr>
          <p:spPr bwMode="auto">
            <a:xfrm flipV="1">
              <a:off x="4368" y="835"/>
              <a:ext cx="245" cy="296"/>
            </a:xfrm>
            <a:prstGeom prst="straightConnector1">
              <a:avLst/>
            </a:prstGeom>
            <a:noFill/>
            <a:ln w="28575">
              <a:solidFill>
                <a:srgbClr val="FFFF66"/>
              </a:solidFill>
              <a:round/>
              <a:headEnd type="arrow" w="med" len="med"/>
              <a:tailEnd type="arrow" w="med" len="med"/>
            </a:ln>
            <a:extLst>
              <a:ext uri="{909E8E84-426E-40dd-AFC4-6F175D3DCCD1}">
                <a14:hiddenFill xmlns="" xmlns:a14="http://schemas.microsoft.com/office/drawing/2010/main">
                  <a:noFill/>
                </a14:hiddenFill>
              </a:ext>
            </a:extLst>
          </p:spPr>
        </p:cxnSp>
        <p:cxnSp>
          <p:nvCxnSpPr>
            <p:cNvPr id="12321" name="AutoShape 29"/>
            <p:cNvCxnSpPr>
              <a:cxnSpLocks noChangeShapeType="1"/>
              <a:stCxn id="12315" idx="5"/>
              <a:endCxn id="12318" idx="2"/>
            </p:cNvCxnSpPr>
            <p:nvPr/>
          </p:nvCxnSpPr>
          <p:spPr bwMode="auto">
            <a:xfrm>
              <a:off x="4710" y="835"/>
              <a:ext cx="511" cy="141"/>
            </a:xfrm>
            <a:prstGeom prst="straightConnector1">
              <a:avLst/>
            </a:prstGeom>
            <a:noFill/>
            <a:ln w="28575">
              <a:solidFill>
                <a:srgbClr val="FFFF66"/>
              </a:solidFill>
              <a:round/>
              <a:headEnd type="arrow" w="med" len="med"/>
              <a:tailEnd type="arrow" w="med" len="med"/>
            </a:ln>
            <a:extLst>
              <a:ext uri="{909E8E84-426E-40dd-AFC4-6F175D3DCCD1}">
                <a14:hiddenFill xmlns="" xmlns:a14="http://schemas.microsoft.com/office/drawing/2010/main">
                  <a:noFill/>
                </a14:hiddenFill>
              </a:ext>
            </a:extLst>
          </p:spPr>
        </p:cxnSp>
        <p:cxnSp>
          <p:nvCxnSpPr>
            <p:cNvPr id="12322" name="AutoShape 30"/>
            <p:cNvCxnSpPr>
              <a:cxnSpLocks noChangeShapeType="1"/>
              <a:stCxn id="12318" idx="3"/>
              <a:endCxn id="12317" idx="7"/>
            </p:cNvCxnSpPr>
            <p:nvPr/>
          </p:nvCxnSpPr>
          <p:spPr bwMode="auto">
            <a:xfrm flipH="1">
              <a:off x="4831" y="1024"/>
              <a:ext cx="410" cy="270"/>
            </a:xfrm>
            <a:prstGeom prst="straightConnector1">
              <a:avLst/>
            </a:prstGeom>
            <a:noFill/>
            <a:ln w="28575">
              <a:solidFill>
                <a:srgbClr val="FFFF66"/>
              </a:solidFill>
              <a:round/>
              <a:headEnd type="arrow" w="med" len="med"/>
              <a:tailEnd type="arrow" w="med" len="med"/>
            </a:ln>
            <a:extLst>
              <a:ext uri="{909E8E84-426E-40dd-AFC4-6F175D3DCCD1}">
                <a14:hiddenFill xmlns="" xmlns:a14="http://schemas.microsoft.com/office/drawing/2010/main">
                  <a:noFill/>
                </a14:hiddenFill>
              </a:ext>
            </a:extLst>
          </p:spPr>
        </p:cxnSp>
        <p:cxnSp>
          <p:nvCxnSpPr>
            <p:cNvPr id="12323" name="AutoShape 31"/>
            <p:cNvCxnSpPr>
              <a:cxnSpLocks noChangeShapeType="1"/>
              <a:stCxn id="12316" idx="1"/>
              <a:endCxn id="12324" idx="3"/>
            </p:cNvCxnSpPr>
            <p:nvPr/>
          </p:nvCxnSpPr>
          <p:spPr bwMode="auto">
            <a:xfrm flipH="1" flipV="1">
              <a:off x="4050" y="1004"/>
              <a:ext cx="269" cy="147"/>
            </a:xfrm>
            <a:prstGeom prst="straightConnector1">
              <a:avLst/>
            </a:prstGeom>
            <a:noFill/>
            <a:ln w="38100">
              <a:solidFill>
                <a:srgbClr val="FF3300"/>
              </a:solidFill>
              <a:round/>
              <a:headEnd type="triangle" w="med" len="med"/>
              <a:tailEnd/>
            </a:ln>
            <a:extLst>
              <a:ext uri="{909E8E84-426E-40dd-AFC4-6F175D3DCCD1}">
                <a14:hiddenFill xmlns="" xmlns:a14="http://schemas.microsoft.com/office/drawing/2010/main">
                  <a:noFill/>
                </a14:hiddenFill>
              </a:ext>
            </a:extLst>
          </p:spPr>
        </p:cxnSp>
        <p:sp>
          <p:nvSpPr>
            <p:cNvPr id="12324" name="Text Box 32"/>
            <p:cNvSpPr txBox="1">
              <a:spLocks noChangeArrowheads="1"/>
            </p:cNvSpPr>
            <p:nvPr/>
          </p:nvSpPr>
          <p:spPr bwMode="auto">
            <a:xfrm>
              <a:off x="3544" y="848"/>
              <a:ext cx="506" cy="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tIns="18000">
              <a:spAutoFit/>
            </a:bodyPr>
            <a:lstStyle>
              <a:lvl1pPr eaLnBrk="0" hangingPunct="0">
                <a:defRPr sz="1400" b="1">
                  <a:solidFill>
                    <a:schemeClr val="tx1"/>
                  </a:solidFill>
                  <a:latin typeface="Arial" charset="0"/>
                  <a:ea typeface="ＭＳ Ｐゴシック" charset="0"/>
                  <a:cs typeface="Arial" charset="0"/>
                </a:defRPr>
              </a:lvl1pPr>
              <a:lvl2pPr marL="742950" indent="-285750" eaLnBrk="0" hangingPunct="0">
                <a:defRPr sz="1400" b="1">
                  <a:solidFill>
                    <a:schemeClr val="tx1"/>
                  </a:solidFill>
                  <a:latin typeface="Arial" charset="0"/>
                  <a:ea typeface="Arial" charset="0"/>
                  <a:cs typeface="Arial" charset="0"/>
                </a:defRPr>
              </a:lvl2pPr>
              <a:lvl3pPr marL="1143000" indent="-228600" eaLnBrk="0" hangingPunct="0">
                <a:defRPr sz="1400" b="1">
                  <a:solidFill>
                    <a:schemeClr val="tx1"/>
                  </a:solidFill>
                  <a:latin typeface="Arial" charset="0"/>
                  <a:ea typeface="Arial" charset="0"/>
                  <a:cs typeface="Arial" charset="0"/>
                </a:defRPr>
              </a:lvl3pPr>
              <a:lvl4pPr marL="1600200" indent="-228600" eaLnBrk="0" hangingPunct="0">
                <a:defRPr sz="1400" b="1">
                  <a:solidFill>
                    <a:schemeClr val="tx1"/>
                  </a:solidFill>
                  <a:latin typeface="Arial" charset="0"/>
                  <a:ea typeface="Arial" charset="0"/>
                  <a:cs typeface="Arial" charset="0"/>
                </a:defRPr>
              </a:lvl4pPr>
              <a:lvl5pPr marL="2057400" indent="-228600" eaLnBrk="0" hangingPunct="0">
                <a:defRPr sz="14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4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4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4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400" b="1">
                  <a:solidFill>
                    <a:schemeClr val="tx1"/>
                  </a:solidFill>
                  <a:latin typeface="Arial" charset="0"/>
                  <a:ea typeface="Arial" charset="0"/>
                  <a:cs typeface="Arial" charset="0"/>
                </a:defRPr>
              </a:lvl9pPr>
            </a:lstStyle>
            <a:p>
              <a:pPr eaLnBrk="1" hangingPunct="1"/>
              <a:r>
                <a:rPr lang="de-DE">
                  <a:latin typeface="Arial Unicode MS" charset="0"/>
                </a:rPr>
                <a:t>driving </a:t>
              </a:r>
            </a:p>
            <a:p>
              <a:pPr eaLnBrk="1" hangingPunct="1"/>
              <a:r>
                <a:rPr lang="de-DE">
                  <a:latin typeface="Arial Unicode MS" charset="0"/>
                </a:rPr>
                <a:t>input</a:t>
              </a:r>
            </a:p>
          </p:txBody>
        </p:sp>
        <p:sp>
          <p:nvSpPr>
            <p:cNvPr id="12325" name="Oval 33"/>
            <p:cNvSpPr>
              <a:spLocks noChangeArrowheads="1"/>
            </p:cNvSpPr>
            <p:nvPr/>
          </p:nvSpPr>
          <p:spPr bwMode="auto">
            <a:xfrm>
              <a:off x="4520" y="1180"/>
              <a:ext cx="94" cy="327"/>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175">
                  <a:solidFill>
                    <a:srgbClr val="000000"/>
                  </a:solidFill>
                  <a:round/>
                  <a:headEnd/>
                  <a:tailEnd/>
                </a14:hiddenLine>
              </a:ext>
            </a:extLst>
          </p:spPr>
          <p:txBody>
            <a:bodyPr anchor="ctr">
              <a:spAutoFit/>
            </a:bodyPr>
            <a:lstStyle/>
            <a:p>
              <a:endParaRPr lang="en-US"/>
            </a:p>
          </p:txBody>
        </p:sp>
        <p:cxnSp>
          <p:nvCxnSpPr>
            <p:cNvPr id="12326" name="AutoShape 34"/>
            <p:cNvCxnSpPr>
              <a:cxnSpLocks noChangeShapeType="1"/>
              <a:stCxn id="12315" idx="4"/>
              <a:endCxn id="12325" idx="0"/>
            </p:cNvCxnSpPr>
            <p:nvPr/>
          </p:nvCxnSpPr>
          <p:spPr bwMode="auto">
            <a:xfrm flipH="1">
              <a:off x="4567" y="855"/>
              <a:ext cx="95" cy="325"/>
            </a:xfrm>
            <a:prstGeom prst="straightConnector1">
              <a:avLst/>
            </a:prstGeom>
            <a:noFill/>
            <a:ln w="38100">
              <a:solidFill>
                <a:srgbClr val="FF3300"/>
              </a:solidFill>
              <a:round/>
              <a:headEnd/>
              <a:tailEnd type="oval" w="med" len="med"/>
            </a:ln>
            <a:extLst>
              <a:ext uri="{909E8E84-426E-40dd-AFC4-6F175D3DCCD1}">
                <a14:hiddenFill xmlns="" xmlns:a14="http://schemas.microsoft.com/office/drawing/2010/main">
                  <a:noFill/>
                </a14:hiddenFill>
              </a:ext>
            </a:extLst>
          </p:spPr>
        </p:cxnSp>
        <p:sp>
          <p:nvSpPr>
            <p:cNvPr id="12327" name="Text Box 35"/>
            <p:cNvSpPr txBox="1">
              <a:spLocks noChangeArrowheads="1"/>
            </p:cNvSpPr>
            <p:nvPr/>
          </p:nvSpPr>
          <p:spPr bwMode="auto">
            <a:xfrm>
              <a:off x="3580" y="525"/>
              <a:ext cx="758" cy="1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tIns="18000">
              <a:spAutoFit/>
            </a:bodyPr>
            <a:lstStyle>
              <a:lvl1pPr eaLnBrk="0" hangingPunct="0">
                <a:defRPr sz="1400" b="1">
                  <a:solidFill>
                    <a:schemeClr val="tx1"/>
                  </a:solidFill>
                  <a:latin typeface="Arial" charset="0"/>
                  <a:ea typeface="ＭＳ Ｐゴシック" charset="0"/>
                  <a:cs typeface="Arial" charset="0"/>
                </a:defRPr>
              </a:lvl1pPr>
              <a:lvl2pPr marL="742950" indent="-285750" eaLnBrk="0" hangingPunct="0">
                <a:defRPr sz="1400" b="1">
                  <a:solidFill>
                    <a:schemeClr val="tx1"/>
                  </a:solidFill>
                  <a:latin typeface="Arial" charset="0"/>
                  <a:ea typeface="Arial" charset="0"/>
                  <a:cs typeface="Arial" charset="0"/>
                </a:defRPr>
              </a:lvl2pPr>
              <a:lvl3pPr marL="1143000" indent="-228600" eaLnBrk="0" hangingPunct="0">
                <a:defRPr sz="1400" b="1">
                  <a:solidFill>
                    <a:schemeClr val="tx1"/>
                  </a:solidFill>
                  <a:latin typeface="Arial" charset="0"/>
                  <a:ea typeface="Arial" charset="0"/>
                  <a:cs typeface="Arial" charset="0"/>
                </a:defRPr>
              </a:lvl3pPr>
              <a:lvl4pPr marL="1600200" indent="-228600" eaLnBrk="0" hangingPunct="0">
                <a:defRPr sz="1400" b="1">
                  <a:solidFill>
                    <a:schemeClr val="tx1"/>
                  </a:solidFill>
                  <a:latin typeface="Arial" charset="0"/>
                  <a:ea typeface="Arial" charset="0"/>
                  <a:cs typeface="Arial" charset="0"/>
                </a:defRPr>
              </a:lvl4pPr>
              <a:lvl5pPr marL="2057400" indent="-228600" eaLnBrk="0" hangingPunct="0">
                <a:defRPr sz="14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4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4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4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400" b="1">
                  <a:solidFill>
                    <a:schemeClr val="tx1"/>
                  </a:solidFill>
                  <a:latin typeface="Arial" charset="0"/>
                  <a:ea typeface="Arial" charset="0"/>
                  <a:cs typeface="Arial" charset="0"/>
                </a:defRPr>
              </a:lvl9pPr>
            </a:lstStyle>
            <a:p>
              <a:pPr eaLnBrk="1" hangingPunct="1"/>
              <a:r>
                <a:rPr lang="de-DE">
                  <a:latin typeface="Arial Unicode MS" charset="0"/>
                </a:rPr>
                <a:t>modulation</a:t>
              </a:r>
            </a:p>
          </p:txBody>
        </p:sp>
        <p:sp>
          <p:nvSpPr>
            <p:cNvPr id="12328" name="Oval 36"/>
            <p:cNvSpPr>
              <a:spLocks noChangeArrowheads="1"/>
            </p:cNvSpPr>
            <p:nvPr/>
          </p:nvSpPr>
          <p:spPr bwMode="auto">
            <a:xfrm>
              <a:off x="4915" y="784"/>
              <a:ext cx="94" cy="327"/>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175">
                  <a:solidFill>
                    <a:srgbClr val="000000"/>
                  </a:solidFill>
                  <a:round/>
                  <a:headEnd/>
                  <a:tailEnd/>
                </a14:hiddenLine>
              </a:ext>
            </a:extLst>
          </p:spPr>
          <p:txBody>
            <a:bodyPr anchor="ctr">
              <a:spAutoFit/>
            </a:bodyPr>
            <a:lstStyle/>
            <a:p>
              <a:endParaRPr lang="en-US"/>
            </a:p>
          </p:txBody>
        </p:sp>
        <p:cxnSp>
          <p:nvCxnSpPr>
            <p:cNvPr id="12329" name="AutoShape 37"/>
            <p:cNvCxnSpPr>
              <a:cxnSpLocks noChangeShapeType="1"/>
              <a:stCxn id="12315" idx="2"/>
              <a:endCxn id="12327" idx="3"/>
            </p:cNvCxnSpPr>
            <p:nvPr/>
          </p:nvCxnSpPr>
          <p:spPr bwMode="auto">
            <a:xfrm flipH="1" flipV="1">
              <a:off x="4338" y="613"/>
              <a:ext cx="255" cy="174"/>
            </a:xfrm>
            <a:prstGeom prst="straightConnector1">
              <a:avLst/>
            </a:prstGeom>
            <a:noFill/>
            <a:ln w="38100">
              <a:solidFill>
                <a:srgbClr val="FF3300"/>
              </a:solidFill>
              <a:round/>
              <a:headEnd type="triangle" w="med" len="med"/>
              <a:tailEnd/>
            </a:ln>
            <a:extLst>
              <a:ext uri="{909E8E84-426E-40dd-AFC4-6F175D3DCCD1}">
                <a14:hiddenFill xmlns="" xmlns:a14="http://schemas.microsoft.com/office/drawing/2010/main">
                  <a:noFill/>
                </a14:hiddenFill>
              </a:ext>
            </a:extLst>
          </p:spPr>
        </p:cxnSp>
      </p:grpSp>
      <p:graphicFrame>
        <p:nvGraphicFramePr>
          <p:cNvPr id="1781798" name="Object 38"/>
          <p:cNvGraphicFramePr>
            <a:graphicFrameLocks noChangeAspect="1"/>
          </p:cNvGraphicFramePr>
          <p:nvPr/>
        </p:nvGraphicFramePr>
        <p:xfrm>
          <a:off x="757767" y="3887789"/>
          <a:ext cx="5644444" cy="847725"/>
        </p:xfrm>
        <a:graphic>
          <a:graphicData uri="http://schemas.openxmlformats.org/presentationml/2006/ole">
            <p:oleObj spid="_x0000_s157764" name="Equation" r:id="rId7" imgW="3124200" imgH="419100" progId="Equation.3">
              <p:embed/>
            </p:oleObj>
          </a:graphicData>
        </a:graphic>
      </p:graphicFrame>
      <p:sp>
        <p:nvSpPr>
          <p:cNvPr id="1781799" name="Text Box 39"/>
          <p:cNvSpPr txBox="1">
            <a:spLocks noChangeArrowheads="1"/>
          </p:cNvSpPr>
          <p:nvPr/>
        </p:nvSpPr>
        <p:spPr bwMode="auto">
          <a:xfrm>
            <a:off x="414867" y="3527426"/>
            <a:ext cx="8459612"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1400" b="1">
                <a:solidFill>
                  <a:schemeClr val="tx1"/>
                </a:solidFill>
                <a:latin typeface="Arial" charset="0"/>
                <a:ea typeface="ＭＳ Ｐゴシック" charset="0"/>
                <a:cs typeface="Arial" charset="0"/>
              </a:defRPr>
            </a:lvl1pPr>
            <a:lvl2pPr marL="742950" indent="-285750" eaLnBrk="0" hangingPunct="0">
              <a:defRPr sz="1400" b="1">
                <a:solidFill>
                  <a:schemeClr val="tx1"/>
                </a:solidFill>
                <a:latin typeface="Arial" charset="0"/>
                <a:ea typeface="Arial" charset="0"/>
                <a:cs typeface="Arial" charset="0"/>
              </a:defRPr>
            </a:lvl2pPr>
            <a:lvl3pPr marL="1143000" indent="-228600" eaLnBrk="0" hangingPunct="0">
              <a:defRPr sz="1400" b="1">
                <a:solidFill>
                  <a:schemeClr val="tx1"/>
                </a:solidFill>
                <a:latin typeface="Arial" charset="0"/>
                <a:ea typeface="Arial" charset="0"/>
                <a:cs typeface="Arial" charset="0"/>
              </a:defRPr>
            </a:lvl3pPr>
            <a:lvl4pPr marL="1600200" indent="-228600" eaLnBrk="0" hangingPunct="0">
              <a:defRPr sz="1400" b="1">
                <a:solidFill>
                  <a:schemeClr val="tx1"/>
                </a:solidFill>
                <a:latin typeface="Arial" charset="0"/>
                <a:ea typeface="Arial" charset="0"/>
                <a:cs typeface="Arial" charset="0"/>
              </a:defRPr>
            </a:lvl4pPr>
            <a:lvl5pPr marL="2057400" indent="-228600" eaLnBrk="0" hangingPunct="0">
              <a:defRPr sz="14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4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4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4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400" b="1">
                <a:solidFill>
                  <a:schemeClr val="tx1"/>
                </a:solidFill>
                <a:latin typeface="Arial" charset="0"/>
                <a:ea typeface="Arial" charset="0"/>
                <a:cs typeface="Arial" charset="0"/>
              </a:defRPr>
            </a:lvl9pPr>
          </a:lstStyle>
          <a:p>
            <a:r>
              <a:rPr lang="de-DE" sz="1800" b="0">
                <a:latin typeface="Arial Unicode MS" charset="0"/>
              </a:rPr>
              <a:t>Two-dimensional Taylor series (around x</a:t>
            </a:r>
            <a:r>
              <a:rPr lang="de-DE" sz="1800" b="0" baseline="-25000">
                <a:latin typeface="Arial Unicode MS" charset="0"/>
              </a:rPr>
              <a:t>0</a:t>
            </a:r>
            <a:r>
              <a:rPr lang="de-DE" sz="1800" b="0">
                <a:latin typeface="Arial Unicode MS" charset="0"/>
              </a:rPr>
              <a:t>=0, u</a:t>
            </a:r>
            <a:r>
              <a:rPr lang="de-DE" sz="1800" b="0" baseline="-25000">
                <a:latin typeface="Arial Unicode MS" charset="0"/>
              </a:rPr>
              <a:t>0</a:t>
            </a:r>
            <a:r>
              <a:rPr lang="de-DE" sz="1800" b="0">
                <a:latin typeface="Arial Unicode MS" charset="0"/>
              </a:rPr>
              <a:t>=0):</a:t>
            </a:r>
            <a:endParaRPr lang="en-US" sz="1800" b="0">
              <a:latin typeface="Arial Unicode MS" charset="0"/>
            </a:endParaRPr>
          </a:p>
        </p:txBody>
      </p:sp>
      <p:sp>
        <p:nvSpPr>
          <p:cNvPr id="1781800" name="Text Box 40"/>
          <p:cNvSpPr txBox="1">
            <a:spLocks noChangeArrowheads="1"/>
          </p:cNvSpPr>
          <p:nvPr/>
        </p:nvSpPr>
        <p:spPr bwMode="auto">
          <a:xfrm>
            <a:off x="4609833" y="5040013"/>
            <a:ext cx="4183945"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1400" b="1">
                <a:solidFill>
                  <a:schemeClr val="tx1"/>
                </a:solidFill>
                <a:latin typeface="Arial" charset="0"/>
                <a:ea typeface="ＭＳ Ｐゴシック" charset="0"/>
                <a:cs typeface="Arial" charset="0"/>
              </a:defRPr>
            </a:lvl1pPr>
            <a:lvl2pPr marL="742950" indent="-285750" eaLnBrk="0" hangingPunct="0">
              <a:defRPr sz="1400" b="1">
                <a:solidFill>
                  <a:schemeClr val="tx1"/>
                </a:solidFill>
                <a:latin typeface="Arial" charset="0"/>
                <a:ea typeface="Arial" charset="0"/>
                <a:cs typeface="Arial" charset="0"/>
              </a:defRPr>
            </a:lvl2pPr>
            <a:lvl3pPr marL="1143000" indent="-228600" eaLnBrk="0" hangingPunct="0">
              <a:defRPr sz="1400" b="1">
                <a:solidFill>
                  <a:schemeClr val="tx1"/>
                </a:solidFill>
                <a:latin typeface="Arial" charset="0"/>
                <a:ea typeface="Arial" charset="0"/>
                <a:cs typeface="Arial" charset="0"/>
              </a:defRPr>
            </a:lvl3pPr>
            <a:lvl4pPr marL="1600200" indent="-228600" eaLnBrk="0" hangingPunct="0">
              <a:defRPr sz="1400" b="1">
                <a:solidFill>
                  <a:schemeClr val="tx1"/>
                </a:solidFill>
                <a:latin typeface="Arial" charset="0"/>
                <a:ea typeface="Arial" charset="0"/>
                <a:cs typeface="Arial" charset="0"/>
              </a:defRPr>
            </a:lvl4pPr>
            <a:lvl5pPr marL="2057400" indent="-228600" eaLnBrk="0" hangingPunct="0">
              <a:defRPr sz="14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4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4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4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400" b="1">
                <a:solidFill>
                  <a:schemeClr val="tx1"/>
                </a:solidFill>
                <a:latin typeface="Arial" charset="0"/>
                <a:ea typeface="Arial" charset="0"/>
                <a:cs typeface="Arial" charset="0"/>
              </a:defRPr>
            </a:lvl9pPr>
          </a:lstStyle>
          <a:p>
            <a:r>
              <a:rPr lang="de-DE" sz="1800" b="0">
                <a:latin typeface="Arial Unicode MS" charset="0"/>
              </a:rPr>
              <a:t>Nonlinear state equation:</a:t>
            </a:r>
            <a:endParaRPr lang="en-US" sz="1800" b="0">
              <a:latin typeface="Arial Unicode MS" charset="0"/>
            </a:endParaRPr>
          </a:p>
        </p:txBody>
      </p:sp>
      <p:graphicFrame>
        <p:nvGraphicFramePr>
          <p:cNvPr id="1781801" name="Object 41"/>
          <p:cNvGraphicFramePr>
            <a:graphicFrameLocks noChangeAspect="1"/>
          </p:cNvGraphicFramePr>
          <p:nvPr/>
        </p:nvGraphicFramePr>
        <p:xfrm>
          <a:off x="756356" y="3881439"/>
          <a:ext cx="6723945" cy="847725"/>
        </p:xfrm>
        <a:graphic>
          <a:graphicData uri="http://schemas.openxmlformats.org/presentationml/2006/ole">
            <p:oleObj spid="_x0000_s157765" name="Equation" r:id="rId8" imgW="3721100" imgH="419100" progId="Equation.3">
              <p:embed/>
            </p:oleObj>
          </a:graphicData>
        </a:graphic>
      </p:graphicFrame>
      <p:sp>
        <p:nvSpPr>
          <p:cNvPr id="42" name="TextBox 41"/>
          <p:cNvSpPr txBox="1"/>
          <p:nvPr/>
        </p:nvSpPr>
        <p:spPr>
          <a:xfrm>
            <a:off x="3468130" y="4679092"/>
            <a:ext cx="351378" cy="369332"/>
          </a:xfrm>
          <a:prstGeom prst="rect">
            <a:avLst/>
          </a:prstGeom>
          <a:noFill/>
        </p:spPr>
        <p:txBody>
          <a:bodyPr wrap="none" rtlCol="0">
            <a:spAutoFit/>
          </a:bodyPr>
          <a:lstStyle/>
          <a:p>
            <a:r>
              <a:rPr lang="en-GB" i="1" dirty="0" smtClean="0">
                <a:solidFill>
                  <a:srgbClr val="FF0000"/>
                </a:solidFill>
              </a:rPr>
              <a:t>A</a:t>
            </a:r>
            <a:endParaRPr lang="en-GB" i="1" dirty="0">
              <a:solidFill>
                <a:srgbClr val="FF0000"/>
              </a:solidFill>
            </a:endParaRPr>
          </a:p>
        </p:txBody>
      </p:sp>
      <p:sp>
        <p:nvSpPr>
          <p:cNvPr id="43" name="TextBox 42"/>
          <p:cNvSpPr txBox="1"/>
          <p:nvPr/>
        </p:nvSpPr>
        <p:spPr>
          <a:xfrm>
            <a:off x="4296032" y="4707925"/>
            <a:ext cx="351378" cy="369332"/>
          </a:xfrm>
          <a:prstGeom prst="rect">
            <a:avLst/>
          </a:prstGeom>
          <a:noFill/>
        </p:spPr>
        <p:txBody>
          <a:bodyPr wrap="none" rtlCol="0">
            <a:spAutoFit/>
          </a:bodyPr>
          <a:lstStyle/>
          <a:p>
            <a:r>
              <a:rPr lang="en-GB" i="1" dirty="0" smtClean="0">
                <a:solidFill>
                  <a:srgbClr val="FF0000"/>
                </a:solidFill>
              </a:rPr>
              <a:t>C</a:t>
            </a:r>
            <a:endParaRPr lang="en-GB" i="1" dirty="0">
              <a:solidFill>
                <a:srgbClr val="FF0000"/>
              </a:solidFill>
            </a:endParaRPr>
          </a:p>
        </p:txBody>
      </p:sp>
      <p:sp>
        <p:nvSpPr>
          <p:cNvPr id="44" name="TextBox 43"/>
          <p:cNvSpPr txBox="1"/>
          <p:nvPr/>
        </p:nvSpPr>
        <p:spPr>
          <a:xfrm>
            <a:off x="5206313" y="4712045"/>
            <a:ext cx="351378" cy="369332"/>
          </a:xfrm>
          <a:prstGeom prst="rect">
            <a:avLst/>
          </a:prstGeom>
          <a:noFill/>
        </p:spPr>
        <p:txBody>
          <a:bodyPr wrap="none" rtlCol="0">
            <a:spAutoFit/>
          </a:bodyPr>
          <a:lstStyle/>
          <a:p>
            <a:r>
              <a:rPr lang="en-GB" i="1" dirty="0" smtClean="0">
                <a:solidFill>
                  <a:srgbClr val="FF0000"/>
                </a:solidFill>
              </a:rPr>
              <a:t>B</a:t>
            </a:r>
            <a:endParaRPr lang="en-GB" i="1" dirty="0">
              <a:solidFill>
                <a:srgbClr val="FF0000"/>
              </a:solidFill>
            </a:endParaRPr>
          </a:p>
        </p:txBody>
      </p:sp>
      <p:sp>
        <p:nvSpPr>
          <p:cNvPr id="45" name="TextBox 44"/>
          <p:cNvSpPr txBox="1"/>
          <p:nvPr/>
        </p:nvSpPr>
        <p:spPr>
          <a:xfrm>
            <a:off x="6273113" y="4707926"/>
            <a:ext cx="351378" cy="369332"/>
          </a:xfrm>
          <a:prstGeom prst="rect">
            <a:avLst/>
          </a:prstGeom>
          <a:noFill/>
        </p:spPr>
        <p:txBody>
          <a:bodyPr wrap="none" rtlCol="0">
            <a:spAutoFit/>
          </a:bodyPr>
          <a:lstStyle/>
          <a:p>
            <a:r>
              <a:rPr lang="en-GB" i="1" dirty="0" smtClean="0">
                <a:solidFill>
                  <a:srgbClr val="FF0000"/>
                </a:solidFill>
              </a:rPr>
              <a:t>D</a:t>
            </a:r>
            <a:endParaRPr lang="en-GB" i="1" dirty="0">
              <a:solidFill>
                <a:srgbClr val="FF0000"/>
              </a:solidFill>
            </a:endParaRPr>
          </a:p>
        </p:txBody>
      </p:sp>
    </p:spTree>
    <p:custDataLst>
      <p:tags r:id="rId2"/>
    </p:custDataLst>
    <p:extLst>
      <p:ext uri="{BB962C8B-B14F-4D97-AF65-F5344CB8AC3E}">
        <p14:creationId xmlns="" xmlns:p14="http://schemas.microsoft.com/office/powerpoint/2010/main" val="2765868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8180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8177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800" grpId="0"/>
      <p:bldP spid="42" grpId="0"/>
      <p:bldP spid="43" grpId="0"/>
      <p:bldP spid="44" grpId="0"/>
      <p:bldP spid="4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5" name="Group 2"/>
          <p:cNvGrpSpPr>
            <a:grpSpLocks/>
          </p:cNvGrpSpPr>
          <p:nvPr/>
        </p:nvGrpSpPr>
        <p:grpSpPr bwMode="auto">
          <a:xfrm>
            <a:off x="4951589" y="109538"/>
            <a:ext cx="4181122" cy="6743700"/>
            <a:chOff x="3171" y="0"/>
            <a:chExt cx="2963" cy="4248"/>
          </a:xfrm>
        </p:grpSpPr>
        <p:pic>
          <p:nvPicPr>
            <p:cNvPr id="13344" name="Picture 3" descr="NeuralStates_D1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171" y="0"/>
              <a:ext cx="2963" cy="22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345" name="Text Box 4"/>
            <p:cNvSpPr txBox="1">
              <a:spLocks noChangeArrowheads="1"/>
            </p:cNvSpPr>
            <p:nvPr/>
          </p:nvSpPr>
          <p:spPr bwMode="auto">
            <a:xfrm rot="16200000">
              <a:off x="4573" y="-557"/>
              <a:ext cx="252" cy="16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eaVert" wrap="none">
              <a:spAutoFit/>
            </a:bodyPr>
            <a:lstStyle>
              <a:lvl1pPr eaLnBrk="0" hangingPunct="0">
                <a:defRPr sz="1400" b="1">
                  <a:solidFill>
                    <a:schemeClr val="tx1"/>
                  </a:solidFill>
                  <a:latin typeface="Arial" charset="0"/>
                  <a:ea typeface="ＭＳ Ｐゴシック" charset="0"/>
                  <a:cs typeface="Arial" charset="0"/>
                </a:defRPr>
              </a:lvl1pPr>
              <a:lvl2pPr marL="742950" indent="-285750" eaLnBrk="0" hangingPunct="0">
                <a:defRPr sz="1400" b="1">
                  <a:solidFill>
                    <a:schemeClr val="tx1"/>
                  </a:solidFill>
                  <a:latin typeface="Arial" charset="0"/>
                  <a:ea typeface="Arial" charset="0"/>
                  <a:cs typeface="Arial" charset="0"/>
                </a:defRPr>
              </a:lvl2pPr>
              <a:lvl3pPr marL="1143000" indent="-228600" eaLnBrk="0" hangingPunct="0">
                <a:defRPr sz="1400" b="1">
                  <a:solidFill>
                    <a:schemeClr val="tx1"/>
                  </a:solidFill>
                  <a:latin typeface="Arial" charset="0"/>
                  <a:ea typeface="Arial" charset="0"/>
                  <a:cs typeface="Arial" charset="0"/>
                </a:defRPr>
              </a:lvl3pPr>
              <a:lvl4pPr marL="1600200" indent="-228600" eaLnBrk="0" hangingPunct="0">
                <a:defRPr sz="1400" b="1">
                  <a:solidFill>
                    <a:schemeClr val="tx1"/>
                  </a:solidFill>
                  <a:latin typeface="Arial" charset="0"/>
                  <a:ea typeface="Arial" charset="0"/>
                  <a:cs typeface="Arial" charset="0"/>
                </a:defRPr>
              </a:lvl4pPr>
              <a:lvl5pPr marL="2057400" indent="-228600" eaLnBrk="0" hangingPunct="0">
                <a:defRPr sz="14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4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4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4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400" b="1">
                  <a:solidFill>
                    <a:schemeClr val="tx1"/>
                  </a:solidFill>
                  <a:latin typeface="Arial" charset="0"/>
                  <a:ea typeface="Arial" charset="0"/>
                  <a:cs typeface="Arial" charset="0"/>
                </a:defRPr>
              </a:lvl9pPr>
            </a:lstStyle>
            <a:p>
              <a:pPr eaLnBrk="1" hangingPunct="1"/>
              <a:r>
                <a:rPr lang="en-GB"/>
                <a:t>Neural population activity</a:t>
              </a:r>
              <a:endParaRPr lang="en-US"/>
            </a:p>
          </p:txBody>
        </p:sp>
        <p:sp>
          <p:nvSpPr>
            <p:cNvPr id="13346" name="Rectangle 5"/>
            <p:cNvSpPr>
              <a:spLocks noChangeArrowheads="1"/>
            </p:cNvSpPr>
            <p:nvPr/>
          </p:nvSpPr>
          <p:spPr bwMode="auto">
            <a:xfrm>
              <a:off x="3574" y="183"/>
              <a:ext cx="569" cy="1767"/>
            </a:xfrm>
            <a:prstGeom prst="rect">
              <a:avLst/>
            </a:prstGeom>
            <a:solidFill>
              <a:srgbClr val="C0C0C0">
                <a:alpha val="14902"/>
              </a:srgbClr>
            </a:solidFill>
            <a:ln w="9525">
              <a:solidFill>
                <a:schemeClr val="tx1"/>
              </a:solidFill>
              <a:prstDash val="dash"/>
              <a:miter lim="800000"/>
              <a:headEnd/>
              <a:tailEnd/>
            </a:ln>
          </p:spPr>
          <p:txBody>
            <a:bodyPr wrap="none" anchor="ctr"/>
            <a:lstStyle/>
            <a:p>
              <a:endParaRPr lang="en-US"/>
            </a:p>
          </p:txBody>
        </p:sp>
        <p:sp>
          <p:nvSpPr>
            <p:cNvPr id="13347" name="Rectangle 6"/>
            <p:cNvSpPr>
              <a:spLocks noChangeArrowheads="1"/>
            </p:cNvSpPr>
            <p:nvPr/>
          </p:nvSpPr>
          <p:spPr bwMode="auto">
            <a:xfrm>
              <a:off x="4732" y="179"/>
              <a:ext cx="569" cy="1767"/>
            </a:xfrm>
            <a:prstGeom prst="rect">
              <a:avLst/>
            </a:prstGeom>
            <a:solidFill>
              <a:srgbClr val="C0C0C0">
                <a:alpha val="14902"/>
              </a:srgbClr>
            </a:solidFill>
            <a:ln w="9525">
              <a:solidFill>
                <a:schemeClr val="tx1"/>
              </a:solidFill>
              <a:prstDash val="dash"/>
              <a:miter lim="800000"/>
              <a:headEnd/>
              <a:tailEnd/>
            </a:ln>
          </p:spPr>
          <p:txBody>
            <a:bodyPr wrap="none" anchor="ctr"/>
            <a:lstStyle/>
            <a:p>
              <a:endParaRPr lang="en-US"/>
            </a:p>
          </p:txBody>
        </p:sp>
        <p:grpSp>
          <p:nvGrpSpPr>
            <p:cNvPr id="13348" name="Group 7"/>
            <p:cNvGrpSpPr>
              <a:grpSpLocks/>
            </p:cNvGrpSpPr>
            <p:nvPr/>
          </p:nvGrpSpPr>
          <p:grpSpPr bwMode="auto">
            <a:xfrm>
              <a:off x="3171" y="2026"/>
              <a:ext cx="2963" cy="2222"/>
              <a:chOff x="3171" y="2151"/>
              <a:chExt cx="2963" cy="2222"/>
            </a:xfrm>
          </p:grpSpPr>
          <p:pic>
            <p:nvPicPr>
              <p:cNvPr id="13349" name="Picture 8" descr="BOLD_D13"/>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3171" y="2151"/>
                <a:ext cx="2963" cy="22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350" name="Text Box 9"/>
              <p:cNvSpPr txBox="1">
                <a:spLocks noChangeArrowheads="1"/>
              </p:cNvSpPr>
              <p:nvPr/>
            </p:nvSpPr>
            <p:spPr bwMode="auto">
              <a:xfrm rot="16200000">
                <a:off x="4589" y="1681"/>
                <a:ext cx="252" cy="14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eaVert" wrap="none">
                <a:spAutoFit/>
              </a:bodyPr>
              <a:lstStyle>
                <a:lvl1pPr eaLnBrk="0" hangingPunct="0">
                  <a:defRPr sz="1400" b="1">
                    <a:solidFill>
                      <a:schemeClr val="tx1"/>
                    </a:solidFill>
                    <a:latin typeface="Arial" charset="0"/>
                    <a:ea typeface="ＭＳ Ｐゴシック" charset="0"/>
                    <a:cs typeface="Arial" charset="0"/>
                  </a:defRPr>
                </a:lvl1pPr>
                <a:lvl2pPr marL="742950" indent="-285750" eaLnBrk="0" hangingPunct="0">
                  <a:defRPr sz="1400" b="1">
                    <a:solidFill>
                      <a:schemeClr val="tx1"/>
                    </a:solidFill>
                    <a:latin typeface="Arial" charset="0"/>
                    <a:ea typeface="Arial" charset="0"/>
                    <a:cs typeface="Arial" charset="0"/>
                  </a:defRPr>
                </a:lvl2pPr>
                <a:lvl3pPr marL="1143000" indent="-228600" eaLnBrk="0" hangingPunct="0">
                  <a:defRPr sz="1400" b="1">
                    <a:solidFill>
                      <a:schemeClr val="tx1"/>
                    </a:solidFill>
                    <a:latin typeface="Arial" charset="0"/>
                    <a:ea typeface="Arial" charset="0"/>
                    <a:cs typeface="Arial" charset="0"/>
                  </a:defRPr>
                </a:lvl3pPr>
                <a:lvl4pPr marL="1600200" indent="-228600" eaLnBrk="0" hangingPunct="0">
                  <a:defRPr sz="1400" b="1">
                    <a:solidFill>
                      <a:schemeClr val="tx1"/>
                    </a:solidFill>
                    <a:latin typeface="Arial" charset="0"/>
                    <a:ea typeface="Arial" charset="0"/>
                    <a:cs typeface="Arial" charset="0"/>
                  </a:defRPr>
                </a:lvl4pPr>
                <a:lvl5pPr marL="2057400" indent="-228600" eaLnBrk="0" hangingPunct="0">
                  <a:defRPr sz="14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4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4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4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400" b="1">
                    <a:solidFill>
                      <a:schemeClr val="tx1"/>
                    </a:solidFill>
                    <a:latin typeface="Arial" charset="0"/>
                    <a:ea typeface="Arial" charset="0"/>
                    <a:cs typeface="Arial" charset="0"/>
                  </a:defRPr>
                </a:lvl9pPr>
              </a:lstStyle>
              <a:p>
                <a:pPr eaLnBrk="1" hangingPunct="1"/>
                <a:r>
                  <a:rPr lang="en-GB"/>
                  <a:t>fMRI signal change (%)</a:t>
                </a:r>
                <a:endParaRPr lang="en-US"/>
              </a:p>
            </p:txBody>
          </p:sp>
          <p:sp>
            <p:nvSpPr>
              <p:cNvPr id="13351" name="Rectangle 10"/>
              <p:cNvSpPr>
                <a:spLocks noChangeArrowheads="1"/>
              </p:cNvSpPr>
              <p:nvPr/>
            </p:nvSpPr>
            <p:spPr bwMode="auto">
              <a:xfrm>
                <a:off x="3578" y="2342"/>
                <a:ext cx="568" cy="1767"/>
              </a:xfrm>
              <a:prstGeom prst="rect">
                <a:avLst/>
              </a:prstGeom>
              <a:solidFill>
                <a:srgbClr val="C0C0C0">
                  <a:alpha val="14902"/>
                </a:srgbClr>
              </a:solidFill>
              <a:ln w="9525">
                <a:solidFill>
                  <a:schemeClr val="tx1"/>
                </a:solidFill>
                <a:prstDash val="dash"/>
                <a:miter lim="800000"/>
                <a:headEnd/>
                <a:tailEnd/>
              </a:ln>
            </p:spPr>
            <p:txBody>
              <a:bodyPr wrap="none" anchor="ctr"/>
              <a:lstStyle/>
              <a:p>
                <a:endParaRPr lang="en-US"/>
              </a:p>
            </p:txBody>
          </p:sp>
          <p:sp>
            <p:nvSpPr>
              <p:cNvPr id="13352" name="Rectangle 11"/>
              <p:cNvSpPr>
                <a:spLocks noChangeArrowheads="1"/>
              </p:cNvSpPr>
              <p:nvPr/>
            </p:nvSpPr>
            <p:spPr bwMode="auto">
              <a:xfrm>
                <a:off x="4735" y="2338"/>
                <a:ext cx="569" cy="1767"/>
              </a:xfrm>
              <a:prstGeom prst="rect">
                <a:avLst/>
              </a:prstGeom>
              <a:solidFill>
                <a:srgbClr val="C0C0C0">
                  <a:alpha val="14902"/>
                </a:srgbClr>
              </a:solidFill>
              <a:ln w="9525">
                <a:solidFill>
                  <a:schemeClr val="tx1"/>
                </a:solidFill>
                <a:prstDash val="dash"/>
                <a:miter lim="800000"/>
                <a:headEnd/>
                <a:tailEnd/>
              </a:ln>
            </p:spPr>
            <p:txBody>
              <a:bodyPr wrap="none" anchor="ctr"/>
              <a:lstStyle/>
              <a:p>
                <a:endParaRPr lang="en-US"/>
              </a:p>
            </p:txBody>
          </p:sp>
        </p:grpSp>
      </p:grpSp>
      <p:grpSp>
        <p:nvGrpSpPr>
          <p:cNvPr id="13316" name="Group 12"/>
          <p:cNvGrpSpPr>
            <a:grpSpLocks/>
          </p:cNvGrpSpPr>
          <p:nvPr/>
        </p:nvGrpSpPr>
        <p:grpSpPr bwMode="auto">
          <a:xfrm>
            <a:off x="3187701" y="1612900"/>
            <a:ext cx="1919111" cy="2160588"/>
            <a:chOff x="2303" y="1016"/>
            <a:chExt cx="1360" cy="1361"/>
          </a:xfrm>
        </p:grpSpPr>
        <p:sp>
          <p:nvSpPr>
            <p:cNvPr id="13329" name="Oval 13"/>
            <p:cNvSpPr>
              <a:spLocks noChangeAspect="1" noChangeArrowheads="1"/>
            </p:cNvSpPr>
            <p:nvPr/>
          </p:nvSpPr>
          <p:spPr bwMode="auto">
            <a:xfrm>
              <a:off x="2303" y="1923"/>
              <a:ext cx="453" cy="453"/>
            </a:xfrm>
            <a:prstGeom prst="ellipse">
              <a:avLst/>
            </a:prstGeom>
            <a:gradFill rotWithShape="1">
              <a:gsLst>
                <a:gs pos="0">
                  <a:srgbClr val="FFFFFF"/>
                </a:gs>
                <a:gs pos="100000">
                  <a:srgbClr val="3366FF"/>
                </a:gs>
              </a:gsLst>
              <a:path path="shape">
                <a:fillToRect l="50000" t="50000" r="50000" b="50000"/>
              </a:path>
            </a:gra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13330" name="Text Box 14"/>
            <p:cNvSpPr txBox="1">
              <a:spLocks noChangeArrowheads="1"/>
            </p:cNvSpPr>
            <p:nvPr/>
          </p:nvSpPr>
          <p:spPr bwMode="auto">
            <a:xfrm>
              <a:off x="2400" y="2006"/>
              <a:ext cx="289" cy="2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chemeClr val="tx1"/>
                  </a:solidFill>
                  <a:latin typeface="Arial" charset="0"/>
                  <a:ea typeface="ＭＳ Ｐゴシック" charset="0"/>
                  <a:cs typeface="Arial" charset="0"/>
                </a:defRPr>
              </a:lvl1pPr>
              <a:lvl2pPr marL="742950" indent="-285750" eaLnBrk="0" hangingPunct="0">
                <a:defRPr sz="1400" b="1">
                  <a:solidFill>
                    <a:schemeClr val="tx1"/>
                  </a:solidFill>
                  <a:latin typeface="Arial" charset="0"/>
                  <a:ea typeface="Arial" charset="0"/>
                  <a:cs typeface="Arial" charset="0"/>
                </a:defRPr>
              </a:lvl2pPr>
              <a:lvl3pPr marL="1143000" indent="-228600" eaLnBrk="0" hangingPunct="0">
                <a:defRPr sz="1400" b="1">
                  <a:solidFill>
                    <a:schemeClr val="tx1"/>
                  </a:solidFill>
                  <a:latin typeface="Arial" charset="0"/>
                  <a:ea typeface="Arial" charset="0"/>
                  <a:cs typeface="Arial" charset="0"/>
                </a:defRPr>
              </a:lvl3pPr>
              <a:lvl4pPr marL="1600200" indent="-228600" eaLnBrk="0" hangingPunct="0">
                <a:defRPr sz="1400" b="1">
                  <a:solidFill>
                    <a:schemeClr val="tx1"/>
                  </a:solidFill>
                  <a:latin typeface="Arial" charset="0"/>
                  <a:ea typeface="Arial" charset="0"/>
                  <a:cs typeface="Arial" charset="0"/>
                </a:defRPr>
              </a:lvl4pPr>
              <a:lvl5pPr marL="2057400" indent="-228600" eaLnBrk="0" hangingPunct="0">
                <a:defRPr sz="14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4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4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4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400" b="1">
                  <a:solidFill>
                    <a:schemeClr val="tx1"/>
                  </a:solidFill>
                  <a:latin typeface="Arial" charset="0"/>
                  <a:ea typeface="Arial" charset="0"/>
                  <a:cs typeface="Arial" charset="0"/>
                </a:defRPr>
              </a:lvl9pPr>
            </a:lstStyle>
            <a:p>
              <a:pPr algn="ctr"/>
              <a:r>
                <a:rPr lang="de-DE" sz="2000">
                  <a:solidFill>
                    <a:srgbClr val="000000"/>
                  </a:solidFill>
                  <a:latin typeface="Arial Unicode MS" charset="0"/>
                </a:rPr>
                <a:t>x</a:t>
              </a:r>
              <a:r>
                <a:rPr lang="de-DE" sz="2000" baseline="-25000">
                  <a:solidFill>
                    <a:srgbClr val="000000"/>
                  </a:solidFill>
                  <a:latin typeface="Arial Unicode MS" charset="0"/>
                </a:rPr>
                <a:t>1</a:t>
              </a:r>
            </a:p>
          </p:txBody>
        </p:sp>
        <p:sp>
          <p:nvSpPr>
            <p:cNvPr id="13331" name="Oval 15"/>
            <p:cNvSpPr>
              <a:spLocks noChangeAspect="1" noChangeArrowheads="1"/>
            </p:cNvSpPr>
            <p:nvPr/>
          </p:nvSpPr>
          <p:spPr bwMode="auto">
            <a:xfrm>
              <a:off x="3210" y="1924"/>
              <a:ext cx="453" cy="453"/>
            </a:xfrm>
            <a:prstGeom prst="ellipse">
              <a:avLst/>
            </a:prstGeom>
            <a:gradFill rotWithShape="1">
              <a:gsLst>
                <a:gs pos="0">
                  <a:srgbClr val="FFFFFF"/>
                </a:gs>
                <a:gs pos="100000">
                  <a:srgbClr val="33CC33"/>
                </a:gs>
              </a:gsLst>
              <a:path path="shape">
                <a:fillToRect l="50000" t="50000" r="50000" b="50000"/>
              </a:path>
            </a:gra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pPr algn="ctr" eaLnBrk="0" hangingPunct="0"/>
              <a:endParaRPr lang="en-US" sz="1800" b="0"/>
            </a:p>
          </p:txBody>
        </p:sp>
        <p:sp>
          <p:nvSpPr>
            <p:cNvPr id="13332" name="Text Box 16"/>
            <p:cNvSpPr txBox="1">
              <a:spLocks noChangeArrowheads="1"/>
            </p:cNvSpPr>
            <p:nvPr/>
          </p:nvSpPr>
          <p:spPr bwMode="auto">
            <a:xfrm>
              <a:off x="3302" y="2006"/>
              <a:ext cx="289" cy="2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chemeClr val="tx1"/>
                  </a:solidFill>
                  <a:latin typeface="Arial" charset="0"/>
                  <a:ea typeface="ＭＳ Ｐゴシック" charset="0"/>
                  <a:cs typeface="Arial" charset="0"/>
                </a:defRPr>
              </a:lvl1pPr>
              <a:lvl2pPr marL="742950" indent="-285750" eaLnBrk="0" hangingPunct="0">
                <a:defRPr sz="1400" b="1">
                  <a:solidFill>
                    <a:schemeClr val="tx1"/>
                  </a:solidFill>
                  <a:latin typeface="Arial" charset="0"/>
                  <a:ea typeface="Arial" charset="0"/>
                  <a:cs typeface="Arial" charset="0"/>
                </a:defRPr>
              </a:lvl2pPr>
              <a:lvl3pPr marL="1143000" indent="-228600" eaLnBrk="0" hangingPunct="0">
                <a:defRPr sz="1400" b="1">
                  <a:solidFill>
                    <a:schemeClr val="tx1"/>
                  </a:solidFill>
                  <a:latin typeface="Arial" charset="0"/>
                  <a:ea typeface="Arial" charset="0"/>
                  <a:cs typeface="Arial" charset="0"/>
                </a:defRPr>
              </a:lvl3pPr>
              <a:lvl4pPr marL="1600200" indent="-228600" eaLnBrk="0" hangingPunct="0">
                <a:defRPr sz="1400" b="1">
                  <a:solidFill>
                    <a:schemeClr val="tx1"/>
                  </a:solidFill>
                  <a:latin typeface="Arial" charset="0"/>
                  <a:ea typeface="Arial" charset="0"/>
                  <a:cs typeface="Arial" charset="0"/>
                </a:defRPr>
              </a:lvl4pPr>
              <a:lvl5pPr marL="2057400" indent="-228600" eaLnBrk="0" hangingPunct="0">
                <a:defRPr sz="14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4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4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4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400" b="1">
                  <a:solidFill>
                    <a:schemeClr val="tx1"/>
                  </a:solidFill>
                  <a:latin typeface="Arial" charset="0"/>
                  <a:ea typeface="Arial" charset="0"/>
                  <a:cs typeface="Arial" charset="0"/>
                </a:defRPr>
              </a:lvl9pPr>
            </a:lstStyle>
            <a:p>
              <a:pPr algn="ctr"/>
              <a:r>
                <a:rPr lang="de-DE" sz="2000">
                  <a:solidFill>
                    <a:srgbClr val="000000"/>
                  </a:solidFill>
                  <a:latin typeface="Arial Unicode MS" charset="0"/>
                </a:rPr>
                <a:t>x</a:t>
              </a:r>
              <a:r>
                <a:rPr lang="de-DE" sz="2000" baseline="-25000">
                  <a:solidFill>
                    <a:srgbClr val="000000"/>
                  </a:solidFill>
                  <a:latin typeface="Arial Unicode MS" charset="0"/>
                </a:rPr>
                <a:t>2</a:t>
              </a:r>
            </a:p>
          </p:txBody>
        </p:sp>
        <p:cxnSp>
          <p:nvCxnSpPr>
            <p:cNvPr id="13333" name="AutoShape 17"/>
            <p:cNvCxnSpPr>
              <a:cxnSpLocks noChangeShapeType="1"/>
              <a:stCxn id="13329" idx="5"/>
              <a:endCxn id="13331" idx="3"/>
            </p:cNvCxnSpPr>
            <p:nvPr/>
          </p:nvCxnSpPr>
          <p:spPr bwMode="auto">
            <a:xfrm>
              <a:off x="2690" y="2310"/>
              <a:ext cx="586" cy="1"/>
            </a:xfrm>
            <a:prstGeom prst="straightConnector1">
              <a:avLst/>
            </a:prstGeom>
            <a:noFill/>
            <a:ln w="38100">
              <a:solidFill>
                <a:schemeClr val="tx1"/>
              </a:solidFill>
              <a:round/>
              <a:headEnd type="triangle" w="med" len="med"/>
              <a:tailEnd/>
            </a:ln>
            <a:extLst>
              <a:ext uri="{909E8E84-426E-40dd-AFC4-6F175D3DCCD1}">
                <a14:hiddenFill xmlns="" xmlns:a14="http://schemas.microsoft.com/office/drawing/2010/main">
                  <a:noFill/>
                </a14:hiddenFill>
              </a:ext>
            </a:extLst>
          </p:spPr>
        </p:cxnSp>
        <p:sp>
          <p:nvSpPr>
            <p:cNvPr id="13334" name="Oval 18"/>
            <p:cNvSpPr>
              <a:spLocks noChangeAspect="1" noChangeArrowheads="1"/>
            </p:cNvSpPr>
            <p:nvPr/>
          </p:nvSpPr>
          <p:spPr bwMode="auto">
            <a:xfrm>
              <a:off x="2997" y="1016"/>
              <a:ext cx="453" cy="453"/>
            </a:xfrm>
            <a:prstGeom prst="ellipse">
              <a:avLst/>
            </a:prstGeom>
            <a:gradFill rotWithShape="1">
              <a:gsLst>
                <a:gs pos="0">
                  <a:srgbClr val="FFFFFF"/>
                </a:gs>
                <a:gs pos="100000">
                  <a:srgbClr val="FF3300"/>
                </a:gs>
              </a:gsLst>
              <a:path path="shape">
                <a:fillToRect l="50000" t="50000" r="50000" b="50000"/>
              </a:path>
            </a:gra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13335" name="Text Box 19"/>
            <p:cNvSpPr txBox="1">
              <a:spLocks noChangeArrowheads="1"/>
            </p:cNvSpPr>
            <p:nvPr/>
          </p:nvSpPr>
          <p:spPr bwMode="auto">
            <a:xfrm>
              <a:off x="3088" y="1094"/>
              <a:ext cx="289" cy="2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chemeClr val="tx1"/>
                  </a:solidFill>
                  <a:latin typeface="Arial" charset="0"/>
                  <a:ea typeface="ＭＳ Ｐゴシック" charset="0"/>
                  <a:cs typeface="Arial" charset="0"/>
                </a:defRPr>
              </a:lvl1pPr>
              <a:lvl2pPr marL="742950" indent="-285750" eaLnBrk="0" hangingPunct="0">
                <a:defRPr sz="1400" b="1">
                  <a:solidFill>
                    <a:schemeClr val="tx1"/>
                  </a:solidFill>
                  <a:latin typeface="Arial" charset="0"/>
                  <a:ea typeface="Arial" charset="0"/>
                  <a:cs typeface="Arial" charset="0"/>
                </a:defRPr>
              </a:lvl2pPr>
              <a:lvl3pPr marL="1143000" indent="-228600" eaLnBrk="0" hangingPunct="0">
                <a:defRPr sz="1400" b="1">
                  <a:solidFill>
                    <a:schemeClr val="tx1"/>
                  </a:solidFill>
                  <a:latin typeface="Arial" charset="0"/>
                  <a:ea typeface="Arial" charset="0"/>
                  <a:cs typeface="Arial" charset="0"/>
                </a:defRPr>
              </a:lvl3pPr>
              <a:lvl4pPr marL="1600200" indent="-228600" eaLnBrk="0" hangingPunct="0">
                <a:defRPr sz="1400" b="1">
                  <a:solidFill>
                    <a:schemeClr val="tx1"/>
                  </a:solidFill>
                  <a:latin typeface="Arial" charset="0"/>
                  <a:ea typeface="Arial" charset="0"/>
                  <a:cs typeface="Arial" charset="0"/>
                </a:defRPr>
              </a:lvl4pPr>
              <a:lvl5pPr marL="2057400" indent="-228600" eaLnBrk="0" hangingPunct="0">
                <a:defRPr sz="14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4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4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4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400" b="1">
                  <a:solidFill>
                    <a:schemeClr val="tx1"/>
                  </a:solidFill>
                  <a:latin typeface="Arial" charset="0"/>
                  <a:ea typeface="Arial" charset="0"/>
                  <a:cs typeface="Arial" charset="0"/>
                </a:defRPr>
              </a:lvl9pPr>
            </a:lstStyle>
            <a:p>
              <a:pPr algn="ctr"/>
              <a:r>
                <a:rPr lang="de-DE" sz="2000">
                  <a:solidFill>
                    <a:srgbClr val="000000"/>
                  </a:solidFill>
                  <a:latin typeface="Arial Unicode MS" charset="0"/>
                </a:rPr>
                <a:t>x</a:t>
              </a:r>
              <a:r>
                <a:rPr lang="de-DE" sz="2000" baseline="-25000">
                  <a:solidFill>
                    <a:srgbClr val="000000"/>
                  </a:solidFill>
                  <a:latin typeface="Arial Unicode MS" charset="0"/>
                </a:rPr>
                <a:t>3</a:t>
              </a:r>
            </a:p>
          </p:txBody>
        </p:sp>
        <p:cxnSp>
          <p:nvCxnSpPr>
            <p:cNvPr id="13336" name="AutoShape 20"/>
            <p:cNvCxnSpPr>
              <a:cxnSpLocks noChangeShapeType="1"/>
              <a:stCxn id="13331" idx="1"/>
              <a:endCxn id="13329" idx="7"/>
            </p:cNvCxnSpPr>
            <p:nvPr/>
          </p:nvCxnSpPr>
          <p:spPr bwMode="auto">
            <a:xfrm flipH="1" flipV="1">
              <a:off x="2690" y="1989"/>
              <a:ext cx="586" cy="1"/>
            </a:xfrm>
            <a:prstGeom prst="straightConnector1">
              <a:avLst/>
            </a:prstGeom>
            <a:noFill/>
            <a:ln w="38100">
              <a:solidFill>
                <a:srgbClr val="3366FF"/>
              </a:solidFill>
              <a:round/>
              <a:headEnd type="triangle" w="med" len="med"/>
              <a:tailEnd/>
            </a:ln>
            <a:extLst>
              <a:ext uri="{909E8E84-426E-40dd-AFC4-6F175D3DCCD1}">
                <a14:hiddenFill xmlns="" xmlns:a14="http://schemas.microsoft.com/office/drawing/2010/main">
                  <a:noFill/>
                </a14:hiddenFill>
              </a:ext>
            </a:extLst>
          </p:spPr>
        </p:cxnSp>
        <p:sp>
          <p:nvSpPr>
            <p:cNvPr id="13337" name="Oval 21"/>
            <p:cNvSpPr>
              <a:spLocks noChangeArrowheads="1"/>
            </p:cNvSpPr>
            <p:nvPr/>
          </p:nvSpPr>
          <p:spPr bwMode="auto">
            <a:xfrm>
              <a:off x="2924" y="1871"/>
              <a:ext cx="184" cy="327"/>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175">
                  <a:solidFill>
                    <a:srgbClr val="000000"/>
                  </a:solidFill>
                  <a:round/>
                  <a:headEnd/>
                  <a:tailEnd/>
                </a14:hiddenLine>
              </a:ext>
            </a:extLst>
          </p:spPr>
          <p:txBody>
            <a:bodyPr wrap="none" anchor="ctr">
              <a:spAutoFit/>
            </a:bodyPr>
            <a:lstStyle/>
            <a:p>
              <a:endParaRPr lang="en-US"/>
            </a:p>
          </p:txBody>
        </p:sp>
        <p:cxnSp>
          <p:nvCxnSpPr>
            <p:cNvPr id="13338" name="AutoShape 22"/>
            <p:cNvCxnSpPr>
              <a:cxnSpLocks noChangeShapeType="1"/>
              <a:stCxn id="13334" idx="4"/>
              <a:endCxn id="13337" idx="0"/>
            </p:cNvCxnSpPr>
            <p:nvPr/>
          </p:nvCxnSpPr>
          <p:spPr bwMode="auto">
            <a:xfrm flipH="1">
              <a:off x="3016" y="1469"/>
              <a:ext cx="208" cy="402"/>
            </a:xfrm>
            <a:prstGeom prst="straightConnector1">
              <a:avLst/>
            </a:prstGeom>
            <a:noFill/>
            <a:ln w="38100">
              <a:solidFill>
                <a:srgbClr val="FF3300"/>
              </a:solidFill>
              <a:round/>
              <a:headEnd/>
              <a:tailEnd type="oval" w="med" len="med"/>
            </a:ln>
            <a:extLst>
              <a:ext uri="{909E8E84-426E-40dd-AFC4-6F175D3DCCD1}">
                <a14:hiddenFill xmlns="" xmlns:a14="http://schemas.microsoft.com/office/drawing/2010/main">
                  <a:noFill/>
                </a14:hiddenFill>
              </a:ext>
            </a:extLst>
          </p:spPr>
        </p:cxnSp>
        <p:cxnSp>
          <p:nvCxnSpPr>
            <p:cNvPr id="13339" name="AutoShape 23"/>
            <p:cNvCxnSpPr>
              <a:cxnSpLocks noChangeShapeType="1"/>
              <a:stCxn id="13329" idx="4"/>
              <a:endCxn id="13329" idx="5"/>
            </p:cNvCxnSpPr>
            <p:nvPr/>
          </p:nvCxnSpPr>
          <p:spPr bwMode="auto">
            <a:xfrm rot="5400000" flipH="1" flipV="1">
              <a:off x="2577" y="2263"/>
              <a:ext cx="66" cy="160"/>
            </a:xfrm>
            <a:prstGeom prst="curvedConnector3">
              <a:avLst>
                <a:gd name="adj1" fmla="val -216667"/>
              </a:avLst>
            </a:prstGeom>
            <a:noFill/>
            <a:ln w="38100">
              <a:solidFill>
                <a:srgbClr val="000000"/>
              </a:solidFill>
              <a:round/>
              <a:headEnd/>
              <a:tailEnd type="triangle" w="med" len="med"/>
            </a:ln>
            <a:extLst>
              <a:ext uri="{909E8E84-426E-40dd-AFC4-6F175D3DCCD1}">
                <a14:hiddenFill xmlns="" xmlns:a14="http://schemas.microsoft.com/office/drawing/2010/main">
                  <a:noFill/>
                </a14:hiddenFill>
              </a:ext>
            </a:extLst>
          </p:spPr>
        </p:cxnSp>
        <p:cxnSp>
          <p:nvCxnSpPr>
            <p:cNvPr id="13340" name="AutoShape 24"/>
            <p:cNvCxnSpPr>
              <a:cxnSpLocks noChangeShapeType="1"/>
              <a:stCxn id="13331" idx="4"/>
              <a:endCxn id="13331" idx="5"/>
            </p:cNvCxnSpPr>
            <p:nvPr/>
          </p:nvCxnSpPr>
          <p:spPr bwMode="auto">
            <a:xfrm rot="5400000" flipH="1" flipV="1">
              <a:off x="3484" y="2264"/>
              <a:ext cx="66" cy="160"/>
            </a:xfrm>
            <a:prstGeom prst="curvedConnector3">
              <a:avLst>
                <a:gd name="adj1" fmla="val -216667"/>
              </a:avLst>
            </a:prstGeom>
            <a:noFill/>
            <a:ln w="38100">
              <a:solidFill>
                <a:srgbClr val="000000"/>
              </a:solidFill>
              <a:round/>
              <a:headEnd/>
              <a:tailEnd type="triangle" w="med" len="med"/>
            </a:ln>
            <a:extLst>
              <a:ext uri="{909E8E84-426E-40dd-AFC4-6F175D3DCCD1}">
                <a14:hiddenFill xmlns="" xmlns:a14="http://schemas.microsoft.com/office/drawing/2010/main">
                  <a:noFill/>
                </a14:hiddenFill>
              </a:ext>
            </a:extLst>
          </p:spPr>
        </p:cxnSp>
        <p:cxnSp>
          <p:nvCxnSpPr>
            <p:cNvPr id="13341" name="AutoShape 25"/>
            <p:cNvCxnSpPr>
              <a:cxnSpLocks noChangeShapeType="1"/>
              <a:stCxn id="13334" idx="3"/>
              <a:endCxn id="13334" idx="2"/>
            </p:cNvCxnSpPr>
            <p:nvPr/>
          </p:nvCxnSpPr>
          <p:spPr bwMode="auto">
            <a:xfrm rot="16200000" flipV="1">
              <a:off x="2950" y="1290"/>
              <a:ext cx="160" cy="66"/>
            </a:xfrm>
            <a:prstGeom prst="curvedConnector4">
              <a:avLst>
                <a:gd name="adj1" fmla="val -61875"/>
                <a:gd name="adj2" fmla="val 318181"/>
              </a:avLst>
            </a:prstGeom>
            <a:noFill/>
            <a:ln w="38100">
              <a:solidFill>
                <a:srgbClr val="000000"/>
              </a:solidFill>
              <a:round/>
              <a:headEnd/>
              <a:tailEnd type="triangle" w="med" len="med"/>
            </a:ln>
            <a:extLst>
              <a:ext uri="{909E8E84-426E-40dd-AFC4-6F175D3DCCD1}">
                <a14:hiddenFill xmlns="" xmlns:a14="http://schemas.microsoft.com/office/drawing/2010/main">
                  <a:noFill/>
                </a14:hiddenFill>
              </a:ext>
            </a:extLst>
          </p:spPr>
        </p:cxnSp>
        <p:cxnSp>
          <p:nvCxnSpPr>
            <p:cNvPr id="13342" name="AutoShape 26"/>
            <p:cNvCxnSpPr>
              <a:cxnSpLocks noChangeShapeType="1"/>
              <a:stCxn id="13334" idx="5"/>
              <a:endCxn id="13331" idx="0"/>
            </p:cNvCxnSpPr>
            <p:nvPr/>
          </p:nvCxnSpPr>
          <p:spPr bwMode="auto">
            <a:xfrm>
              <a:off x="3384" y="1403"/>
              <a:ext cx="53" cy="521"/>
            </a:xfrm>
            <a:prstGeom prst="straightConnector1">
              <a:avLst/>
            </a:prstGeom>
            <a:noFill/>
            <a:ln w="38100">
              <a:solidFill>
                <a:schemeClr val="tx1"/>
              </a:solidFill>
              <a:round/>
              <a:headEnd type="triangle" w="med" len="med"/>
              <a:tailEnd/>
            </a:ln>
            <a:extLst>
              <a:ext uri="{909E8E84-426E-40dd-AFC4-6F175D3DCCD1}">
                <a14:hiddenFill xmlns="" xmlns:a14="http://schemas.microsoft.com/office/drawing/2010/main">
                  <a:noFill/>
                </a14:hiddenFill>
              </a:ext>
            </a:extLst>
          </p:spPr>
        </p:cxnSp>
        <p:cxnSp>
          <p:nvCxnSpPr>
            <p:cNvPr id="13343" name="AutoShape 27"/>
            <p:cNvCxnSpPr>
              <a:cxnSpLocks noChangeShapeType="1"/>
              <a:stCxn id="13334" idx="6"/>
              <a:endCxn id="13331" idx="7"/>
            </p:cNvCxnSpPr>
            <p:nvPr/>
          </p:nvCxnSpPr>
          <p:spPr bwMode="auto">
            <a:xfrm>
              <a:off x="3450" y="1243"/>
              <a:ext cx="147" cy="747"/>
            </a:xfrm>
            <a:prstGeom prst="curvedConnector2">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cxnSp>
      </p:grpSp>
      <p:graphicFrame>
        <p:nvGraphicFramePr>
          <p:cNvPr id="13314" name="Object 28"/>
          <p:cNvGraphicFramePr>
            <a:graphicFrameLocks noChangeAspect="1"/>
          </p:cNvGraphicFramePr>
          <p:nvPr/>
        </p:nvGraphicFramePr>
        <p:xfrm>
          <a:off x="382412" y="4897438"/>
          <a:ext cx="4490156" cy="1027112"/>
        </p:xfrm>
        <a:graphic>
          <a:graphicData uri="http://schemas.openxmlformats.org/presentationml/2006/ole">
            <p:oleObj spid="_x0000_s158738" name="Equation" r:id="rId6" imgW="2362200" imgH="482600" progId="Equation.3">
              <p:embed/>
            </p:oleObj>
          </a:graphicData>
        </a:graphic>
      </p:graphicFrame>
      <p:sp>
        <p:nvSpPr>
          <p:cNvPr id="13317" name="Text Box 29"/>
          <p:cNvSpPr txBox="1">
            <a:spLocks noChangeArrowheads="1"/>
          </p:cNvSpPr>
          <p:nvPr/>
        </p:nvSpPr>
        <p:spPr bwMode="auto">
          <a:xfrm>
            <a:off x="355600" y="4464051"/>
            <a:ext cx="4596969"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chemeClr val="tx1"/>
                </a:solidFill>
                <a:latin typeface="Arial" charset="0"/>
                <a:ea typeface="ＭＳ Ｐゴシック" charset="0"/>
                <a:cs typeface="Arial" charset="0"/>
              </a:defRPr>
            </a:lvl1pPr>
            <a:lvl2pPr marL="742950" indent="-285750" eaLnBrk="0" hangingPunct="0">
              <a:defRPr sz="1400" b="1">
                <a:solidFill>
                  <a:schemeClr val="tx1"/>
                </a:solidFill>
                <a:latin typeface="Arial" charset="0"/>
                <a:ea typeface="Arial" charset="0"/>
                <a:cs typeface="Arial" charset="0"/>
              </a:defRPr>
            </a:lvl2pPr>
            <a:lvl3pPr marL="1143000" indent="-228600" eaLnBrk="0" hangingPunct="0">
              <a:defRPr sz="1400" b="1">
                <a:solidFill>
                  <a:schemeClr val="tx1"/>
                </a:solidFill>
                <a:latin typeface="Arial" charset="0"/>
                <a:ea typeface="Arial" charset="0"/>
                <a:cs typeface="Arial" charset="0"/>
              </a:defRPr>
            </a:lvl3pPr>
            <a:lvl4pPr marL="1600200" indent="-228600" eaLnBrk="0" hangingPunct="0">
              <a:defRPr sz="1400" b="1">
                <a:solidFill>
                  <a:schemeClr val="tx1"/>
                </a:solidFill>
                <a:latin typeface="Arial" charset="0"/>
                <a:ea typeface="Arial" charset="0"/>
                <a:cs typeface="Arial" charset="0"/>
              </a:defRPr>
            </a:lvl4pPr>
            <a:lvl5pPr marL="2057400" indent="-228600" eaLnBrk="0" hangingPunct="0">
              <a:defRPr sz="14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4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4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4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400" b="1">
                <a:solidFill>
                  <a:schemeClr val="tx1"/>
                </a:solidFill>
                <a:latin typeface="Arial" charset="0"/>
                <a:ea typeface="Arial" charset="0"/>
                <a:cs typeface="Arial" charset="0"/>
              </a:defRPr>
            </a:lvl9pPr>
          </a:lstStyle>
          <a:p>
            <a:r>
              <a:rPr lang="en-GB" sz="1800"/>
              <a:t>Nonlinear dynamic causal model (DCM):</a:t>
            </a:r>
            <a:endParaRPr lang="en-US" sz="1800"/>
          </a:p>
        </p:txBody>
      </p:sp>
      <p:sp>
        <p:nvSpPr>
          <p:cNvPr id="13318" name="Text Box 30"/>
          <p:cNvSpPr txBox="1">
            <a:spLocks noChangeArrowheads="1"/>
          </p:cNvSpPr>
          <p:nvPr/>
        </p:nvSpPr>
        <p:spPr bwMode="auto">
          <a:xfrm>
            <a:off x="320323" y="6284913"/>
            <a:ext cx="3222978"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1400" b="1">
                <a:solidFill>
                  <a:schemeClr val="tx1"/>
                </a:solidFill>
                <a:latin typeface="Arial" charset="0"/>
                <a:ea typeface="ＭＳ Ｐゴシック" charset="0"/>
                <a:cs typeface="Arial" charset="0"/>
              </a:defRPr>
            </a:lvl1pPr>
            <a:lvl2pPr marL="742950" indent="-285750" eaLnBrk="0" hangingPunct="0">
              <a:defRPr sz="1400" b="1">
                <a:solidFill>
                  <a:schemeClr val="tx1"/>
                </a:solidFill>
                <a:latin typeface="Arial" charset="0"/>
                <a:ea typeface="Arial" charset="0"/>
                <a:cs typeface="Arial" charset="0"/>
              </a:defRPr>
            </a:lvl2pPr>
            <a:lvl3pPr marL="1143000" indent="-228600" eaLnBrk="0" hangingPunct="0">
              <a:defRPr sz="1400" b="1">
                <a:solidFill>
                  <a:schemeClr val="tx1"/>
                </a:solidFill>
                <a:latin typeface="Arial" charset="0"/>
                <a:ea typeface="Arial" charset="0"/>
                <a:cs typeface="Arial" charset="0"/>
              </a:defRPr>
            </a:lvl3pPr>
            <a:lvl4pPr marL="1600200" indent="-228600" eaLnBrk="0" hangingPunct="0">
              <a:defRPr sz="1400" b="1">
                <a:solidFill>
                  <a:schemeClr val="tx1"/>
                </a:solidFill>
                <a:latin typeface="Arial" charset="0"/>
                <a:ea typeface="Arial" charset="0"/>
                <a:cs typeface="Arial" charset="0"/>
              </a:defRPr>
            </a:lvl4pPr>
            <a:lvl5pPr marL="2057400" indent="-228600" eaLnBrk="0" hangingPunct="0">
              <a:defRPr sz="14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4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4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4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400" b="1">
                <a:solidFill>
                  <a:schemeClr val="tx1"/>
                </a:solidFill>
                <a:latin typeface="Arial" charset="0"/>
                <a:ea typeface="Arial" charset="0"/>
                <a:cs typeface="Arial" charset="0"/>
              </a:defRPr>
            </a:lvl9pPr>
          </a:lstStyle>
          <a:p>
            <a:r>
              <a:rPr lang="de-DE" b="0">
                <a:latin typeface="Times New Roman" charset="0"/>
              </a:rPr>
              <a:t>Stephan et al. 2008, </a:t>
            </a:r>
            <a:r>
              <a:rPr lang="de-DE" b="0" i="1">
                <a:latin typeface="Times New Roman" charset="0"/>
              </a:rPr>
              <a:t>NeuroImage</a:t>
            </a:r>
            <a:endParaRPr lang="en-US" b="0">
              <a:latin typeface="Times New Roman" charset="0"/>
            </a:endParaRPr>
          </a:p>
        </p:txBody>
      </p:sp>
      <p:pic>
        <p:nvPicPr>
          <p:cNvPr id="1827871" name="Picture 31" descr="slide1_large"/>
          <p:cNvPicPr>
            <a:picLocks noChangeAspect="1" noChangeArrowheads="1"/>
          </p:cNvPicPr>
          <p:nvPr/>
        </p:nvPicPr>
        <p:blipFill>
          <a:blip r:embed="rId7" cstate="print"/>
          <a:srcRect/>
          <a:stretch>
            <a:fillRect/>
          </a:stretch>
        </p:blipFill>
        <p:spPr bwMode="auto">
          <a:xfrm>
            <a:off x="423334" y="571501"/>
            <a:ext cx="2318456" cy="3375025"/>
          </a:xfrm>
          <a:prstGeom prst="rect">
            <a:avLst/>
          </a:prstGeom>
          <a:noFill/>
          <a:effectLst>
            <a:outerShdw dist="107763" dir="18900000" algn="ctr" rotWithShape="0">
              <a:srgbClr val="808080">
                <a:alpha val="50000"/>
              </a:srgbClr>
            </a:outerShdw>
          </a:effectLst>
        </p:spPr>
      </p:pic>
      <p:sp>
        <p:nvSpPr>
          <p:cNvPr id="13320" name="Line 32"/>
          <p:cNvSpPr>
            <a:spLocks noChangeShapeType="1"/>
          </p:cNvSpPr>
          <p:nvPr/>
        </p:nvSpPr>
        <p:spPr bwMode="auto">
          <a:xfrm>
            <a:off x="224367" y="2319339"/>
            <a:ext cx="579966" cy="363537"/>
          </a:xfrm>
          <a:prstGeom prst="line">
            <a:avLst/>
          </a:prstGeom>
          <a:noFill/>
          <a:ln w="38100">
            <a:solidFill>
              <a:srgbClr val="0099CC"/>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3321" name="Line 33"/>
          <p:cNvSpPr>
            <a:spLocks noChangeShapeType="1"/>
          </p:cNvSpPr>
          <p:nvPr/>
        </p:nvSpPr>
        <p:spPr bwMode="auto">
          <a:xfrm flipH="1">
            <a:off x="1577622" y="2143126"/>
            <a:ext cx="232834" cy="581025"/>
          </a:xfrm>
          <a:prstGeom prst="line">
            <a:avLst/>
          </a:prstGeom>
          <a:noFill/>
          <a:ln w="381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3322" name="Line 34"/>
          <p:cNvSpPr>
            <a:spLocks noChangeShapeType="1"/>
          </p:cNvSpPr>
          <p:nvPr/>
        </p:nvSpPr>
        <p:spPr bwMode="auto">
          <a:xfrm flipH="1">
            <a:off x="2517422" y="2141539"/>
            <a:ext cx="39511" cy="581025"/>
          </a:xfrm>
          <a:prstGeom prst="line">
            <a:avLst/>
          </a:prstGeom>
          <a:noFill/>
          <a:ln w="38100">
            <a:solidFill>
              <a:srgbClr val="00FF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pic>
        <p:nvPicPr>
          <p:cNvPr id="13323" name="Picture 35" descr="inputs_blocked"/>
          <p:cNvPicPr>
            <a:picLocks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3804355" y="146051"/>
            <a:ext cx="1354667" cy="7413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13324" name="AutoShape 36"/>
          <p:cNvCxnSpPr>
            <a:cxnSpLocks noChangeShapeType="1"/>
            <a:endCxn id="13325" idx="2"/>
          </p:cNvCxnSpPr>
          <p:nvPr/>
        </p:nvCxnSpPr>
        <p:spPr bwMode="auto">
          <a:xfrm flipV="1">
            <a:off x="3508022" y="2083444"/>
            <a:ext cx="24936" cy="969319"/>
          </a:xfrm>
          <a:prstGeom prst="straightConnector1">
            <a:avLst/>
          </a:prstGeom>
          <a:noFill/>
          <a:ln w="38100">
            <a:solidFill>
              <a:srgbClr val="808080"/>
            </a:solidFill>
            <a:round/>
            <a:headEnd type="triangle" w="med" len="med"/>
            <a:tailEnd/>
          </a:ln>
          <a:extLst>
            <a:ext uri="{909E8E84-426E-40dd-AFC4-6F175D3DCCD1}">
              <a14:hiddenFill xmlns="" xmlns:a14="http://schemas.microsoft.com/office/drawing/2010/main">
                <a:noFill/>
              </a14:hiddenFill>
            </a:ext>
          </a:extLst>
        </p:spPr>
      </p:cxnSp>
      <p:sp>
        <p:nvSpPr>
          <p:cNvPr id="13325" name="Text Box 37"/>
          <p:cNvSpPr txBox="1">
            <a:spLocks noChangeArrowheads="1"/>
          </p:cNvSpPr>
          <p:nvPr/>
        </p:nvSpPr>
        <p:spPr bwMode="auto">
          <a:xfrm>
            <a:off x="3321756" y="1711325"/>
            <a:ext cx="422403" cy="3721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tIns="18000">
            <a:spAutoFit/>
          </a:bodyPr>
          <a:lstStyle>
            <a:lvl1pPr eaLnBrk="0" hangingPunct="0">
              <a:defRPr sz="1400" b="1">
                <a:solidFill>
                  <a:schemeClr val="tx1"/>
                </a:solidFill>
                <a:latin typeface="Arial" charset="0"/>
                <a:ea typeface="ＭＳ Ｐゴシック" charset="0"/>
                <a:cs typeface="Arial" charset="0"/>
              </a:defRPr>
            </a:lvl1pPr>
            <a:lvl2pPr marL="742950" indent="-285750" eaLnBrk="0" hangingPunct="0">
              <a:defRPr sz="1400" b="1">
                <a:solidFill>
                  <a:schemeClr val="tx1"/>
                </a:solidFill>
                <a:latin typeface="Arial" charset="0"/>
                <a:ea typeface="Arial" charset="0"/>
                <a:cs typeface="Arial" charset="0"/>
              </a:defRPr>
            </a:lvl2pPr>
            <a:lvl3pPr marL="1143000" indent="-228600" eaLnBrk="0" hangingPunct="0">
              <a:defRPr sz="1400" b="1">
                <a:solidFill>
                  <a:schemeClr val="tx1"/>
                </a:solidFill>
                <a:latin typeface="Arial" charset="0"/>
                <a:ea typeface="Arial" charset="0"/>
                <a:cs typeface="Arial" charset="0"/>
              </a:defRPr>
            </a:lvl3pPr>
            <a:lvl4pPr marL="1600200" indent="-228600" eaLnBrk="0" hangingPunct="0">
              <a:defRPr sz="1400" b="1">
                <a:solidFill>
                  <a:schemeClr val="tx1"/>
                </a:solidFill>
                <a:latin typeface="Arial" charset="0"/>
                <a:ea typeface="Arial" charset="0"/>
                <a:cs typeface="Arial" charset="0"/>
              </a:defRPr>
            </a:lvl4pPr>
            <a:lvl5pPr marL="2057400" indent="-228600" eaLnBrk="0" hangingPunct="0">
              <a:defRPr sz="14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4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4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4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400" b="1">
                <a:solidFill>
                  <a:schemeClr val="tx1"/>
                </a:solidFill>
                <a:latin typeface="Arial" charset="0"/>
                <a:ea typeface="Arial" charset="0"/>
                <a:cs typeface="Arial" charset="0"/>
              </a:defRPr>
            </a:lvl9pPr>
          </a:lstStyle>
          <a:p>
            <a:pPr eaLnBrk="1" hangingPunct="1"/>
            <a:r>
              <a:rPr lang="de-DE" sz="2000" b="0">
                <a:latin typeface="Arial Unicode MS" charset="0"/>
              </a:rPr>
              <a:t>u</a:t>
            </a:r>
            <a:r>
              <a:rPr lang="de-DE" sz="2000" b="0" baseline="-25000">
                <a:latin typeface="Arial Unicode MS" charset="0"/>
              </a:rPr>
              <a:t>1</a:t>
            </a:r>
          </a:p>
        </p:txBody>
      </p:sp>
      <p:pic>
        <p:nvPicPr>
          <p:cNvPr id="13326" name="Picture 38" descr="inputs_ER"/>
          <p:cNvPicPr>
            <a:picLocks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2952045" y="1195388"/>
            <a:ext cx="946856"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13327" name="AutoShape 39"/>
          <p:cNvCxnSpPr>
            <a:cxnSpLocks noChangeShapeType="1"/>
            <a:endCxn id="13328" idx="2"/>
          </p:cNvCxnSpPr>
          <p:nvPr/>
        </p:nvCxnSpPr>
        <p:spPr bwMode="auto">
          <a:xfrm flipV="1">
            <a:off x="4487333" y="1210319"/>
            <a:ext cx="26347" cy="402581"/>
          </a:xfrm>
          <a:prstGeom prst="straightConnector1">
            <a:avLst/>
          </a:prstGeom>
          <a:noFill/>
          <a:ln w="38100">
            <a:solidFill>
              <a:srgbClr val="808080"/>
            </a:solidFill>
            <a:round/>
            <a:headEnd type="triangle" w="med" len="med"/>
            <a:tailEnd/>
          </a:ln>
          <a:extLst>
            <a:ext uri="{909E8E84-426E-40dd-AFC4-6F175D3DCCD1}">
              <a14:hiddenFill xmlns="" xmlns:a14="http://schemas.microsoft.com/office/drawing/2010/main">
                <a:noFill/>
              </a14:hiddenFill>
            </a:ext>
          </a:extLst>
        </p:spPr>
      </p:cxnSp>
      <p:sp>
        <p:nvSpPr>
          <p:cNvPr id="13328" name="Text Box 40"/>
          <p:cNvSpPr txBox="1">
            <a:spLocks noChangeArrowheads="1"/>
          </p:cNvSpPr>
          <p:nvPr/>
        </p:nvSpPr>
        <p:spPr bwMode="auto">
          <a:xfrm>
            <a:off x="4302478" y="838200"/>
            <a:ext cx="422403" cy="3721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tIns="18000">
            <a:spAutoFit/>
          </a:bodyPr>
          <a:lstStyle>
            <a:lvl1pPr eaLnBrk="0" hangingPunct="0">
              <a:defRPr sz="1400" b="1">
                <a:solidFill>
                  <a:schemeClr val="tx1"/>
                </a:solidFill>
                <a:latin typeface="Arial" charset="0"/>
                <a:ea typeface="ＭＳ Ｐゴシック" charset="0"/>
                <a:cs typeface="Arial" charset="0"/>
              </a:defRPr>
            </a:lvl1pPr>
            <a:lvl2pPr marL="742950" indent="-285750" eaLnBrk="0" hangingPunct="0">
              <a:defRPr sz="1400" b="1">
                <a:solidFill>
                  <a:schemeClr val="tx1"/>
                </a:solidFill>
                <a:latin typeface="Arial" charset="0"/>
                <a:ea typeface="Arial" charset="0"/>
                <a:cs typeface="Arial" charset="0"/>
              </a:defRPr>
            </a:lvl2pPr>
            <a:lvl3pPr marL="1143000" indent="-228600" eaLnBrk="0" hangingPunct="0">
              <a:defRPr sz="1400" b="1">
                <a:solidFill>
                  <a:schemeClr val="tx1"/>
                </a:solidFill>
                <a:latin typeface="Arial" charset="0"/>
                <a:ea typeface="Arial" charset="0"/>
                <a:cs typeface="Arial" charset="0"/>
              </a:defRPr>
            </a:lvl3pPr>
            <a:lvl4pPr marL="1600200" indent="-228600" eaLnBrk="0" hangingPunct="0">
              <a:defRPr sz="1400" b="1">
                <a:solidFill>
                  <a:schemeClr val="tx1"/>
                </a:solidFill>
                <a:latin typeface="Arial" charset="0"/>
                <a:ea typeface="Arial" charset="0"/>
                <a:cs typeface="Arial" charset="0"/>
              </a:defRPr>
            </a:lvl4pPr>
            <a:lvl5pPr marL="2057400" indent="-228600" eaLnBrk="0" hangingPunct="0">
              <a:defRPr sz="14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4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4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4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400" b="1">
                <a:solidFill>
                  <a:schemeClr val="tx1"/>
                </a:solidFill>
                <a:latin typeface="Arial" charset="0"/>
                <a:ea typeface="Arial" charset="0"/>
                <a:cs typeface="Arial" charset="0"/>
              </a:defRPr>
            </a:lvl9pPr>
          </a:lstStyle>
          <a:p>
            <a:pPr eaLnBrk="1" hangingPunct="1"/>
            <a:r>
              <a:rPr lang="de-DE" sz="2000" b="0">
                <a:latin typeface="Arial Unicode MS" charset="0"/>
              </a:rPr>
              <a:t>u</a:t>
            </a:r>
            <a:r>
              <a:rPr lang="de-DE" sz="2000" b="0" baseline="-25000">
                <a:latin typeface="Arial Unicode MS" charset="0"/>
              </a:rPr>
              <a:t>2</a:t>
            </a:r>
          </a:p>
        </p:txBody>
      </p:sp>
    </p:spTree>
    <p:custDataLst>
      <p:tags r:id="rId2"/>
    </p:custDataLst>
    <p:extLst>
      <p:ext uri="{BB962C8B-B14F-4D97-AF65-F5344CB8AC3E}">
        <p14:creationId xmlns="" xmlns:p14="http://schemas.microsoft.com/office/powerpoint/2010/main" val="30032025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544689" y="1011238"/>
            <a:ext cx="1988144"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chemeClr val="tx1"/>
                </a:solidFill>
                <a:latin typeface="Arial" charset="0"/>
                <a:ea typeface="ＭＳ Ｐゴシック" charset="0"/>
                <a:cs typeface="Arial" charset="0"/>
              </a:defRPr>
            </a:lvl1pPr>
            <a:lvl2pPr marL="742950" indent="-285750" eaLnBrk="0" hangingPunct="0">
              <a:defRPr sz="1400" b="1">
                <a:solidFill>
                  <a:schemeClr val="tx1"/>
                </a:solidFill>
                <a:latin typeface="Arial" charset="0"/>
                <a:ea typeface="Arial" charset="0"/>
                <a:cs typeface="Arial" charset="0"/>
              </a:defRPr>
            </a:lvl2pPr>
            <a:lvl3pPr marL="1143000" indent="-228600" eaLnBrk="0" hangingPunct="0">
              <a:defRPr sz="1400" b="1">
                <a:solidFill>
                  <a:schemeClr val="tx1"/>
                </a:solidFill>
                <a:latin typeface="Arial" charset="0"/>
                <a:ea typeface="Arial" charset="0"/>
                <a:cs typeface="Arial" charset="0"/>
              </a:defRPr>
            </a:lvl3pPr>
            <a:lvl4pPr marL="1600200" indent="-228600" eaLnBrk="0" hangingPunct="0">
              <a:defRPr sz="1400" b="1">
                <a:solidFill>
                  <a:schemeClr val="tx1"/>
                </a:solidFill>
                <a:latin typeface="Arial" charset="0"/>
                <a:ea typeface="Arial" charset="0"/>
                <a:cs typeface="Arial" charset="0"/>
              </a:defRPr>
            </a:lvl4pPr>
            <a:lvl5pPr marL="2057400" indent="-228600" eaLnBrk="0" hangingPunct="0">
              <a:defRPr sz="14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4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4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4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400" b="1">
                <a:solidFill>
                  <a:schemeClr val="tx1"/>
                </a:solidFill>
                <a:latin typeface="Arial" charset="0"/>
                <a:ea typeface="Arial" charset="0"/>
                <a:cs typeface="Arial" charset="0"/>
              </a:defRPr>
            </a:lvl9pPr>
          </a:lstStyle>
          <a:p>
            <a:r>
              <a:rPr lang="en-GB" sz="1600">
                <a:latin typeface="Arial Unicode MS" charset="0"/>
                <a:cs typeface="Arial Unicode MS" charset="0"/>
              </a:rPr>
              <a:t>modulation of back-</a:t>
            </a:r>
          </a:p>
          <a:p>
            <a:r>
              <a:rPr lang="en-GB" sz="1600">
                <a:latin typeface="Arial Unicode MS" charset="0"/>
                <a:cs typeface="Arial Unicode MS" charset="0"/>
              </a:rPr>
              <a:t>ward or forward </a:t>
            </a:r>
          </a:p>
          <a:p>
            <a:r>
              <a:rPr lang="en-GB" sz="1600">
                <a:latin typeface="Arial Unicode MS" charset="0"/>
                <a:cs typeface="Arial Unicode MS" charset="0"/>
              </a:rPr>
              <a:t>connection?</a:t>
            </a:r>
            <a:endParaRPr lang="en-US" sz="1600">
              <a:latin typeface="Arial Unicode MS" charset="0"/>
              <a:cs typeface="Arial Unicode MS" charset="0"/>
            </a:endParaRPr>
          </a:p>
        </p:txBody>
      </p:sp>
      <p:sp>
        <p:nvSpPr>
          <p:cNvPr id="1792003" name="Text Box 3"/>
          <p:cNvSpPr txBox="1">
            <a:spLocks noChangeArrowheads="1"/>
          </p:cNvSpPr>
          <p:nvPr/>
        </p:nvSpPr>
        <p:spPr bwMode="auto">
          <a:xfrm>
            <a:off x="544690" y="2630488"/>
            <a:ext cx="1762021"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chemeClr val="tx1"/>
                </a:solidFill>
                <a:latin typeface="Arial" charset="0"/>
                <a:ea typeface="ＭＳ Ｐゴシック" charset="0"/>
                <a:cs typeface="Arial" charset="0"/>
              </a:defRPr>
            </a:lvl1pPr>
            <a:lvl2pPr marL="742950" indent="-285750" eaLnBrk="0" hangingPunct="0">
              <a:defRPr sz="1400" b="1">
                <a:solidFill>
                  <a:schemeClr val="tx1"/>
                </a:solidFill>
                <a:latin typeface="Arial" charset="0"/>
                <a:ea typeface="Arial" charset="0"/>
                <a:cs typeface="Arial" charset="0"/>
              </a:defRPr>
            </a:lvl2pPr>
            <a:lvl3pPr marL="1143000" indent="-228600" eaLnBrk="0" hangingPunct="0">
              <a:defRPr sz="1400" b="1">
                <a:solidFill>
                  <a:schemeClr val="tx1"/>
                </a:solidFill>
                <a:latin typeface="Arial" charset="0"/>
                <a:ea typeface="Arial" charset="0"/>
                <a:cs typeface="Arial" charset="0"/>
              </a:defRPr>
            </a:lvl3pPr>
            <a:lvl4pPr marL="1600200" indent="-228600" eaLnBrk="0" hangingPunct="0">
              <a:defRPr sz="1400" b="1">
                <a:solidFill>
                  <a:schemeClr val="tx1"/>
                </a:solidFill>
                <a:latin typeface="Arial" charset="0"/>
                <a:ea typeface="Arial" charset="0"/>
                <a:cs typeface="Arial" charset="0"/>
              </a:defRPr>
            </a:lvl4pPr>
            <a:lvl5pPr marL="2057400" indent="-228600" eaLnBrk="0" hangingPunct="0">
              <a:defRPr sz="14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4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4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4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400" b="1">
                <a:solidFill>
                  <a:schemeClr val="tx1"/>
                </a:solidFill>
                <a:latin typeface="Arial" charset="0"/>
                <a:ea typeface="Arial" charset="0"/>
                <a:cs typeface="Arial" charset="0"/>
              </a:defRPr>
            </a:lvl9pPr>
          </a:lstStyle>
          <a:p>
            <a:r>
              <a:rPr lang="en-GB" sz="1600">
                <a:latin typeface="Arial Unicode MS" charset="0"/>
                <a:cs typeface="Arial Unicode MS" charset="0"/>
              </a:rPr>
              <a:t>additional driving</a:t>
            </a:r>
          </a:p>
          <a:p>
            <a:r>
              <a:rPr lang="en-GB" sz="1600">
                <a:latin typeface="Arial Unicode MS" charset="0"/>
                <a:cs typeface="Arial Unicode MS" charset="0"/>
              </a:rPr>
              <a:t>effect of attention</a:t>
            </a:r>
          </a:p>
          <a:p>
            <a:r>
              <a:rPr lang="en-GB" sz="1600">
                <a:latin typeface="Arial Unicode MS" charset="0"/>
                <a:cs typeface="Arial Unicode MS" charset="0"/>
              </a:rPr>
              <a:t>on PPC?</a:t>
            </a:r>
            <a:endParaRPr lang="en-US" sz="1600">
              <a:latin typeface="Arial Unicode MS" charset="0"/>
              <a:cs typeface="Arial Unicode MS" charset="0"/>
            </a:endParaRPr>
          </a:p>
        </p:txBody>
      </p:sp>
      <p:sp>
        <p:nvSpPr>
          <p:cNvPr id="1792004" name="Text Box 4"/>
          <p:cNvSpPr txBox="1">
            <a:spLocks noChangeArrowheads="1"/>
          </p:cNvSpPr>
          <p:nvPr/>
        </p:nvSpPr>
        <p:spPr bwMode="auto">
          <a:xfrm>
            <a:off x="544689" y="4251325"/>
            <a:ext cx="2032427"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chemeClr val="tx1"/>
                </a:solidFill>
                <a:latin typeface="Arial" charset="0"/>
                <a:ea typeface="ＭＳ Ｐゴシック" charset="0"/>
                <a:cs typeface="Arial" charset="0"/>
              </a:defRPr>
            </a:lvl1pPr>
            <a:lvl2pPr marL="742950" indent="-285750" eaLnBrk="0" hangingPunct="0">
              <a:defRPr sz="1400" b="1">
                <a:solidFill>
                  <a:schemeClr val="tx1"/>
                </a:solidFill>
                <a:latin typeface="Arial" charset="0"/>
                <a:ea typeface="Arial" charset="0"/>
                <a:cs typeface="Arial" charset="0"/>
              </a:defRPr>
            </a:lvl2pPr>
            <a:lvl3pPr marL="1143000" indent="-228600" eaLnBrk="0" hangingPunct="0">
              <a:defRPr sz="1400" b="1">
                <a:solidFill>
                  <a:schemeClr val="tx1"/>
                </a:solidFill>
                <a:latin typeface="Arial" charset="0"/>
                <a:ea typeface="Arial" charset="0"/>
                <a:cs typeface="Arial" charset="0"/>
              </a:defRPr>
            </a:lvl3pPr>
            <a:lvl4pPr marL="1600200" indent="-228600" eaLnBrk="0" hangingPunct="0">
              <a:defRPr sz="1400" b="1">
                <a:solidFill>
                  <a:schemeClr val="tx1"/>
                </a:solidFill>
                <a:latin typeface="Arial" charset="0"/>
                <a:ea typeface="Arial" charset="0"/>
                <a:cs typeface="Arial" charset="0"/>
              </a:defRPr>
            </a:lvl4pPr>
            <a:lvl5pPr marL="2057400" indent="-228600" eaLnBrk="0" hangingPunct="0">
              <a:defRPr sz="14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4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4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4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400" b="1">
                <a:solidFill>
                  <a:schemeClr val="tx1"/>
                </a:solidFill>
                <a:latin typeface="Arial" charset="0"/>
                <a:ea typeface="Arial" charset="0"/>
                <a:cs typeface="Arial" charset="0"/>
              </a:defRPr>
            </a:lvl9pPr>
          </a:lstStyle>
          <a:p>
            <a:r>
              <a:rPr lang="en-GB" sz="1600">
                <a:latin typeface="Arial Unicode MS" charset="0"/>
                <a:cs typeface="Arial Unicode MS" charset="0"/>
              </a:rPr>
              <a:t>bilinear or nonlinear</a:t>
            </a:r>
          </a:p>
          <a:p>
            <a:r>
              <a:rPr lang="en-GB" sz="1600">
                <a:latin typeface="Arial Unicode MS" charset="0"/>
                <a:cs typeface="Arial Unicode MS" charset="0"/>
              </a:rPr>
              <a:t>modulation of</a:t>
            </a:r>
          </a:p>
          <a:p>
            <a:r>
              <a:rPr lang="en-GB" sz="1600">
                <a:latin typeface="Arial Unicode MS" charset="0"/>
                <a:cs typeface="Arial Unicode MS" charset="0"/>
              </a:rPr>
              <a:t>forward connection?</a:t>
            </a:r>
            <a:endParaRPr lang="en-US" sz="1600">
              <a:latin typeface="Arial Unicode MS" charset="0"/>
              <a:cs typeface="Arial Unicode MS" charset="0"/>
            </a:endParaRPr>
          </a:p>
        </p:txBody>
      </p:sp>
      <p:cxnSp>
        <p:nvCxnSpPr>
          <p:cNvPr id="43013" name="AutoShape 5"/>
          <p:cNvCxnSpPr>
            <a:cxnSpLocks noChangeShapeType="1"/>
            <a:stCxn id="43014" idx="2"/>
            <a:endCxn id="43019" idx="3"/>
          </p:cNvCxnSpPr>
          <p:nvPr/>
        </p:nvCxnSpPr>
        <p:spPr bwMode="auto">
          <a:xfrm flipH="1" flipV="1">
            <a:off x="7137513" y="1997269"/>
            <a:ext cx="179099" cy="2981"/>
          </a:xfrm>
          <a:prstGeom prst="straightConnector1">
            <a:avLst/>
          </a:prstGeom>
          <a:noFill/>
          <a:ln w="38100">
            <a:solidFill>
              <a:schemeClr val="tx1"/>
            </a:solidFill>
            <a:round/>
            <a:headEnd type="triangle" w="med" len="med"/>
            <a:tailEnd/>
          </a:ln>
          <a:extLst>
            <a:ext uri="{909E8E84-426E-40dd-AFC4-6F175D3DCCD1}">
              <a14:hiddenFill xmlns="" xmlns:a14="http://schemas.microsoft.com/office/drawing/2010/main">
                <a:noFill/>
              </a14:hiddenFill>
            </a:ext>
          </a:extLst>
        </p:spPr>
      </p:cxnSp>
      <p:sp>
        <p:nvSpPr>
          <p:cNvPr id="43014" name="Oval 6"/>
          <p:cNvSpPr>
            <a:spLocks noChangeAspect="1" noChangeArrowheads="1"/>
          </p:cNvSpPr>
          <p:nvPr/>
        </p:nvSpPr>
        <p:spPr bwMode="auto">
          <a:xfrm>
            <a:off x="7316612" y="1784350"/>
            <a:ext cx="383822" cy="431800"/>
          </a:xfrm>
          <a:prstGeom prst="ellipse">
            <a:avLst/>
          </a:prstGeom>
          <a:gradFill rotWithShape="1">
            <a:gsLst>
              <a:gs pos="0">
                <a:srgbClr val="EAEAEA"/>
              </a:gs>
              <a:gs pos="100000">
                <a:srgbClr val="5E5E5E"/>
              </a:gs>
            </a:gsLst>
            <a:path path="shape">
              <a:fillToRect l="50000" t="50000" r="50000" b="50000"/>
            </a:path>
          </a:gra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43015" name="Text Box 7"/>
          <p:cNvSpPr txBox="1">
            <a:spLocks noChangeArrowheads="1"/>
          </p:cNvSpPr>
          <p:nvPr/>
        </p:nvSpPr>
        <p:spPr bwMode="auto">
          <a:xfrm>
            <a:off x="7318385" y="1857375"/>
            <a:ext cx="404265"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chemeClr val="tx1"/>
                </a:solidFill>
                <a:latin typeface="Arial" charset="0"/>
                <a:ea typeface="ＭＳ Ｐゴシック" charset="0"/>
                <a:cs typeface="Arial" charset="0"/>
              </a:defRPr>
            </a:lvl1pPr>
            <a:lvl2pPr marL="742950" indent="-285750" eaLnBrk="0" hangingPunct="0">
              <a:defRPr sz="1400" b="1">
                <a:solidFill>
                  <a:schemeClr val="tx1"/>
                </a:solidFill>
                <a:latin typeface="Arial" charset="0"/>
                <a:ea typeface="Arial" charset="0"/>
                <a:cs typeface="Arial" charset="0"/>
              </a:defRPr>
            </a:lvl2pPr>
            <a:lvl3pPr marL="1143000" indent="-228600" eaLnBrk="0" hangingPunct="0">
              <a:defRPr sz="1400" b="1">
                <a:solidFill>
                  <a:schemeClr val="tx1"/>
                </a:solidFill>
                <a:latin typeface="Arial" charset="0"/>
                <a:ea typeface="Arial" charset="0"/>
                <a:cs typeface="Arial" charset="0"/>
              </a:defRPr>
            </a:lvl3pPr>
            <a:lvl4pPr marL="1600200" indent="-228600" eaLnBrk="0" hangingPunct="0">
              <a:defRPr sz="1400" b="1">
                <a:solidFill>
                  <a:schemeClr val="tx1"/>
                </a:solidFill>
                <a:latin typeface="Arial" charset="0"/>
                <a:ea typeface="Arial" charset="0"/>
                <a:cs typeface="Arial" charset="0"/>
              </a:defRPr>
            </a:lvl4pPr>
            <a:lvl5pPr marL="2057400" indent="-228600" eaLnBrk="0" hangingPunct="0">
              <a:defRPr sz="14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4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4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4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400" b="1">
                <a:solidFill>
                  <a:schemeClr val="tx1"/>
                </a:solidFill>
                <a:latin typeface="Arial" charset="0"/>
                <a:ea typeface="Arial" charset="0"/>
                <a:cs typeface="Arial" charset="0"/>
              </a:defRPr>
            </a:lvl9pPr>
          </a:lstStyle>
          <a:p>
            <a:pPr algn="ctr"/>
            <a:r>
              <a:rPr lang="de-DE">
                <a:solidFill>
                  <a:srgbClr val="000000"/>
                </a:solidFill>
                <a:latin typeface="Arial Unicode MS" charset="0"/>
              </a:rPr>
              <a:t>V1</a:t>
            </a:r>
            <a:endParaRPr lang="de-DE" baseline="-25000">
              <a:solidFill>
                <a:srgbClr val="000000"/>
              </a:solidFill>
              <a:latin typeface="Arial Unicode MS" charset="0"/>
            </a:endParaRPr>
          </a:p>
        </p:txBody>
      </p:sp>
      <p:sp>
        <p:nvSpPr>
          <p:cNvPr id="43016" name="Oval 8"/>
          <p:cNvSpPr>
            <a:spLocks noChangeAspect="1" noChangeArrowheads="1"/>
          </p:cNvSpPr>
          <p:nvPr/>
        </p:nvSpPr>
        <p:spPr bwMode="auto">
          <a:xfrm>
            <a:off x="8019345" y="1784350"/>
            <a:ext cx="383822" cy="431800"/>
          </a:xfrm>
          <a:prstGeom prst="ellipse">
            <a:avLst/>
          </a:prstGeom>
          <a:gradFill rotWithShape="1">
            <a:gsLst>
              <a:gs pos="0">
                <a:srgbClr val="EAEAEA"/>
              </a:gs>
              <a:gs pos="100000">
                <a:srgbClr val="5E5E5E"/>
              </a:gs>
            </a:gsLst>
            <a:path path="shape">
              <a:fillToRect l="50000" t="50000" r="50000" b="50000"/>
            </a:path>
          </a:gra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43017" name="Text Box 9"/>
          <p:cNvSpPr txBox="1">
            <a:spLocks noChangeArrowheads="1"/>
          </p:cNvSpPr>
          <p:nvPr/>
        </p:nvSpPr>
        <p:spPr bwMode="auto">
          <a:xfrm>
            <a:off x="8019707" y="1862138"/>
            <a:ext cx="404265"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chemeClr val="tx1"/>
                </a:solidFill>
                <a:latin typeface="Arial" charset="0"/>
                <a:ea typeface="ＭＳ Ｐゴシック" charset="0"/>
                <a:cs typeface="Arial" charset="0"/>
              </a:defRPr>
            </a:lvl1pPr>
            <a:lvl2pPr marL="742950" indent="-285750" eaLnBrk="0" hangingPunct="0">
              <a:defRPr sz="1400" b="1">
                <a:solidFill>
                  <a:schemeClr val="tx1"/>
                </a:solidFill>
                <a:latin typeface="Arial" charset="0"/>
                <a:ea typeface="Arial" charset="0"/>
                <a:cs typeface="Arial" charset="0"/>
              </a:defRPr>
            </a:lvl2pPr>
            <a:lvl3pPr marL="1143000" indent="-228600" eaLnBrk="0" hangingPunct="0">
              <a:defRPr sz="1400" b="1">
                <a:solidFill>
                  <a:schemeClr val="tx1"/>
                </a:solidFill>
                <a:latin typeface="Arial" charset="0"/>
                <a:ea typeface="Arial" charset="0"/>
                <a:cs typeface="Arial" charset="0"/>
              </a:defRPr>
            </a:lvl3pPr>
            <a:lvl4pPr marL="1600200" indent="-228600" eaLnBrk="0" hangingPunct="0">
              <a:defRPr sz="1400" b="1">
                <a:solidFill>
                  <a:schemeClr val="tx1"/>
                </a:solidFill>
                <a:latin typeface="Arial" charset="0"/>
                <a:ea typeface="Arial" charset="0"/>
                <a:cs typeface="Arial" charset="0"/>
              </a:defRPr>
            </a:lvl4pPr>
            <a:lvl5pPr marL="2057400" indent="-228600" eaLnBrk="0" hangingPunct="0">
              <a:defRPr sz="14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4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4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4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400" b="1">
                <a:solidFill>
                  <a:schemeClr val="tx1"/>
                </a:solidFill>
                <a:latin typeface="Arial" charset="0"/>
                <a:ea typeface="Arial" charset="0"/>
                <a:cs typeface="Arial" charset="0"/>
              </a:defRPr>
            </a:lvl9pPr>
          </a:lstStyle>
          <a:p>
            <a:pPr algn="ctr"/>
            <a:r>
              <a:rPr lang="de-DE">
                <a:solidFill>
                  <a:srgbClr val="000000"/>
                </a:solidFill>
                <a:latin typeface="Arial Unicode MS" charset="0"/>
              </a:rPr>
              <a:t>V5</a:t>
            </a:r>
            <a:endParaRPr lang="de-DE" baseline="-25000">
              <a:solidFill>
                <a:srgbClr val="000000"/>
              </a:solidFill>
              <a:latin typeface="Arial Unicode MS" charset="0"/>
            </a:endParaRPr>
          </a:p>
        </p:txBody>
      </p:sp>
      <p:cxnSp>
        <p:nvCxnSpPr>
          <p:cNvPr id="43018" name="AutoShape 10"/>
          <p:cNvCxnSpPr>
            <a:cxnSpLocks noChangeShapeType="1"/>
            <a:stCxn id="43014" idx="5"/>
            <a:endCxn id="43016" idx="3"/>
          </p:cNvCxnSpPr>
          <p:nvPr/>
        </p:nvCxnSpPr>
        <p:spPr bwMode="auto">
          <a:xfrm>
            <a:off x="7643990" y="2152650"/>
            <a:ext cx="431800" cy="0"/>
          </a:xfrm>
          <a:prstGeom prst="straightConnector1">
            <a:avLst/>
          </a:prstGeom>
          <a:noFill/>
          <a:ln w="19050">
            <a:solidFill>
              <a:schemeClr val="tx1"/>
            </a:solidFill>
            <a:round/>
            <a:headEnd type="triangle" w="med" len="med"/>
            <a:tailEnd/>
          </a:ln>
          <a:extLst>
            <a:ext uri="{909E8E84-426E-40dd-AFC4-6F175D3DCCD1}">
              <a14:hiddenFill xmlns="" xmlns:a14="http://schemas.microsoft.com/office/drawing/2010/main">
                <a:noFill/>
              </a14:hiddenFill>
            </a:ext>
          </a:extLst>
        </p:spPr>
      </p:cxnSp>
      <p:sp>
        <p:nvSpPr>
          <p:cNvPr id="43019" name="Text Box 11"/>
          <p:cNvSpPr txBox="1">
            <a:spLocks noChangeArrowheads="1"/>
          </p:cNvSpPr>
          <p:nvPr/>
        </p:nvSpPr>
        <p:spPr bwMode="auto">
          <a:xfrm>
            <a:off x="6623756" y="1857376"/>
            <a:ext cx="513757" cy="2797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tIns="18000">
            <a:spAutoFit/>
          </a:bodyPr>
          <a:lstStyle>
            <a:lvl1pPr eaLnBrk="0" hangingPunct="0">
              <a:defRPr sz="1400" b="1">
                <a:solidFill>
                  <a:schemeClr val="tx1"/>
                </a:solidFill>
                <a:latin typeface="Arial" charset="0"/>
                <a:ea typeface="ＭＳ Ｐゴシック" charset="0"/>
                <a:cs typeface="Arial" charset="0"/>
              </a:defRPr>
            </a:lvl1pPr>
            <a:lvl2pPr marL="742950" indent="-285750" eaLnBrk="0" hangingPunct="0">
              <a:defRPr sz="1400" b="1">
                <a:solidFill>
                  <a:schemeClr val="tx1"/>
                </a:solidFill>
                <a:latin typeface="Arial" charset="0"/>
                <a:ea typeface="Arial" charset="0"/>
                <a:cs typeface="Arial" charset="0"/>
              </a:defRPr>
            </a:lvl2pPr>
            <a:lvl3pPr marL="1143000" indent="-228600" eaLnBrk="0" hangingPunct="0">
              <a:defRPr sz="1400" b="1">
                <a:solidFill>
                  <a:schemeClr val="tx1"/>
                </a:solidFill>
                <a:latin typeface="Arial" charset="0"/>
                <a:ea typeface="Arial" charset="0"/>
                <a:cs typeface="Arial" charset="0"/>
              </a:defRPr>
            </a:lvl3pPr>
            <a:lvl4pPr marL="1600200" indent="-228600" eaLnBrk="0" hangingPunct="0">
              <a:defRPr sz="1400" b="1">
                <a:solidFill>
                  <a:schemeClr val="tx1"/>
                </a:solidFill>
                <a:latin typeface="Arial" charset="0"/>
                <a:ea typeface="Arial" charset="0"/>
                <a:cs typeface="Arial" charset="0"/>
              </a:defRPr>
            </a:lvl4pPr>
            <a:lvl5pPr marL="2057400" indent="-228600" eaLnBrk="0" hangingPunct="0">
              <a:defRPr sz="14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4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4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4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400" b="1">
                <a:solidFill>
                  <a:schemeClr val="tx1"/>
                </a:solidFill>
                <a:latin typeface="Arial" charset="0"/>
                <a:ea typeface="Arial" charset="0"/>
                <a:cs typeface="Arial" charset="0"/>
              </a:defRPr>
            </a:lvl9pPr>
          </a:lstStyle>
          <a:p>
            <a:pPr eaLnBrk="1" hangingPunct="1"/>
            <a:r>
              <a:rPr lang="de-DE" b="0">
                <a:latin typeface="Arial Unicode MS" charset="0"/>
              </a:rPr>
              <a:t>stim</a:t>
            </a:r>
          </a:p>
        </p:txBody>
      </p:sp>
      <p:sp>
        <p:nvSpPr>
          <p:cNvPr id="43020" name="Oval 12"/>
          <p:cNvSpPr>
            <a:spLocks noChangeAspect="1" noChangeArrowheads="1"/>
          </p:cNvSpPr>
          <p:nvPr/>
        </p:nvSpPr>
        <p:spPr bwMode="auto">
          <a:xfrm>
            <a:off x="8019345" y="992188"/>
            <a:ext cx="383822" cy="431800"/>
          </a:xfrm>
          <a:prstGeom prst="ellipse">
            <a:avLst/>
          </a:prstGeom>
          <a:gradFill rotWithShape="1">
            <a:gsLst>
              <a:gs pos="0">
                <a:srgbClr val="EAEAEA"/>
              </a:gs>
              <a:gs pos="100000">
                <a:srgbClr val="5E5E5E"/>
              </a:gs>
            </a:gsLst>
            <a:path path="shape">
              <a:fillToRect l="50000" t="50000" r="50000" b="50000"/>
            </a:path>
          </a:gra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43021" name="Text Box 13"/>
          <p:cNvSpPr txBox="1">
            <a:spLocks noChangeArrowheads="1"/>
          </p:cNvSpPr>
          <p:nvPr/>
        </p:nvSpPr>
        <p:spPr bwMode="auto">
          <a:xfrm>
            <a:off x="7930859" y="1065213"/>
            <a:ext cx="556563"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chemeClr val="tx1"/>
                </a:solidFill>
                <a:latin typeface="Arial" charset="0"/>
                <a:ea typeface="ＭＳ Ｐゴシック" charset="0"/>
                <a:cs typeface="Arial" charset="0"/>
              </a:defRPr>
            </a:lvl1pPr>
            <a:lvl2pPr marL="742950" indent="-285750" eaLnBrk="0" hangingPunct="0">
              <a:defRPr sz="1400" b="1">
                <a:solidFill>
                  <a:schemeClr val="tx1"/>
                </a:solidFill>
                <a:latin typeface="Arial" charset="0"/>
                <a:ea typeface="Arial" charset="0"/>
                <a:cs typeface="Arial" charset="0"/>
              </a:defRPr>
            </a:lvl2pPr>
            <a:lvl3pPr marL="1143000" indent="-228600" eaLnBrk="0" hangingPunct="0">
              <a:defRPr sz="1400" b="1">
                <a:solidFill>
                  <a:schemeClr val="tx1"/>
                </a:solidFill>
                <a:latin typeface="Arial" charset="0"/>
                <a:ea typeface="Arial" charset="0"/>
                <a:cs typeface="Arial" charset="0"/>
              </a:defRPr>
            </a:lvl3pPr>
            <a:lvl4pPr marL="1600200" indent="-228600" eaLnBrk="0" hangingPunct="0">
              <a:defRPr sz="1400" b="1">
                <a:solidFill>
                  <a:schemeClr val="tx1"/>
                </a:solidFill>
                <a:latin typeface="Arial" charset="0"/>
                <a:ea typeface="Arial" charset="0"/>
                <a:cs typeface="Arial" charset="0"/>
              </a:defRPr>
            </a:lvl4pPr>
            <a:lvl5pPr marL="2057400" indent="-228600" eaLnBrk="0" hangingPunct="0">
              <a:defRPr sz="14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4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4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4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400" b="1">
                <a:solidFill>
                  <a:schemeClr val="tx1"/>
                </a:solidFill>
                <a:latin typeface="Arial" charset="0"/>
                <a:ea typeface="Arial" charset="0"/>
                <a:cs typeface="Arial" charset="0"/>
              </a:defRPr>
            </a:lvl9pPr>
          </a:lstStyle>
          <a:p>
            <a:pPr algn="ctr"/>
            <a:r>
              <a:rPr lang="de-DE">
                <a:solidFill>
                  <a:srgbClr val="000000"/>
                </a:solidFill>
                <a:latin typeface="Arial Unicode MS" charset="0"/>
              </a:rPr>
              <a:t>PPC</a:t>
            </a:r>
            <a:endParaRPr lang="de-DE" baseline="-25000">
              <a:solidFill>
                <a:srgbClr val="000000"/>
              </a:solidFill>
              <a:latin typeface="Arial Unicode MS" charset="0"/>
            </a:endParaRPr>
          </a:p>
        </p:txBody>
      </p:sp>
      <p:cxnSp>
        <p:nvCxnSpPr>
          <p:cNvPr id="43022" name="AutoShape 14"/>
          <p:cNvCxnSpPr>
            <a:cxnSpLocks noChangeShapeType="1"/>
            <a:stCxn id="43016" idx="1"/>
            <a:endCxn id="43014" idx="7"/>
          </p:cNvCxnSpPr>
          <p:nvPr/>
        </p:nvCxnSpPr>
        <p:spPr bwMode="auto">
          <a:xfrm flipH="1">
            <a:off x="7643990" y="1847850"/>
            <a:ext cx="431800" cy="0"/>
          </a:xfrm>
          <a:prstGeom prst="straightConnector1">
            <a:avLst/>
          </a:prstGeom>
          <a:noFill/>
          <a:ln w="19050">
            <a:solidFill>
              <a:schemeClr val="tx1"/>
            </a:solidFill>
            <a:round/>
            <a:headEnd type="triangle" w="med" len="med"/>
            <a:tailEnd/>
          </a:ln>
          <a:extLst>
            <a:ext uri="{909E8E84-426E-40dd-AFC4-6F175D3DCCD1}">
              <a14:hiddenFill xmlns="" xmlns:a14="http://schemas.microsoft.com/office/drawing/2010/main">
                <a:noFill/>
              </a14:hiddenFill>
            </a:ext>
          </a:extLst>
        </p:spPr>
      </p:cxnSp>
      <p:cxnSp>
        <p:nvCxnSpPr>
          <p:cNvPr id="43023" name="AutoShape 15"/>
          <p:cNvCxnSpPr>
            <a:cxnSpLocks noChangeShapeType="1"/>
            <a:stCxn id="43020" idx="5"/>
            <a:endCxn id="43016" idx="7"/>
          </p:cNvCxnSpPr>
          <p:nvPr/>
        </p:nvCxnSpPr>
        <p:spPr bwMode="auto">
          <a:xfrm>
            <a:off x="8346723" y="1360488"/>
            <a:ext cx="0" cy="487362"/>
          </a:xfrm>
          <a:prstGeom prst="straightConnector1">
            <a:avLst/>
          </a:prstGeom>
          <a:noFill/>
          <a:ln w="19050">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43024" name="AutoShape 16"/>
          <p:cNvCxnSpPr>
            <a:cxnSpLocks noChangeShapeType="1"/>
            <a:stCxn id="43016" idx="1"/>
            <a:endCxn id="43020" idx="3"/>
          </p:cNvCxnSpPr>
          <p:nvPr/>
        </p:nvCxnSpPr>
        <p:spPr bwMode="auto">
          <a:xfrm flipV="1">
            <a:off x="8075789" y="1360488"/>
            <a:ext cx="0" cy="487362"/>
          </a:xfrm>
          <a:prstGeom prst="straightConnector1">
            <a:avLst/>
          </a:prstGeom>
          <a:noFill/>
          <a:ln w="19050">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43025" name="Text Box 17"/>
          <p:cNvSpPr txBox="1">
            <a:spLocks noChangeArrowheads="1"/>
          </p:cNvSpPr>
          <p:nvPr/>
        </p:nvSpPr>
        <p:spPr bwMode="auto">
          <a:xfrm>
            <a:off x="6630812" y="866776"/>
            <a:ext cx="505329"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chemeClr val="tx1"/>
                </a:solidFill>
                <a:latin typeface="Arial" charset="0"/>
                <a:ea typeface="ＭＳ Ｐゴシック" charset="0"/>
                <a:cs typeface="Arial" charset="0"/>
              </a:defRPr>
            </a:lvl1pPr>
            <a:lvl2pPr marL="742950" indent="-285750" eaLnBrk="0" hangingPunct="0">
              <a:defRPr sz="1400" b="1">
                <a:solidFill>
                  <a:schemeClr val="tx1"/>
                </a:solidFill>
                <a:latin typeface="Arial" charset="0"/>
                <a:ea typeface="Arial" charset="0"/>
                <a:cs typeface="Arial" charset="0"/>
              </a:defRPr>
            </a:lvl2pPr>
            <a:lvl3pPr marL="1143000" indent="-228600" eaLnBrk="0" hangingPunct="0">
              <a:defRPr sz="1400" b="1">
                <a:solidFill>
                  <a:schemeClr val="tx1"/>
                </a:solidFill>
                <a:latin typeface="Arial" charset="0"/>
                <a:ea typeface="Arial" charset="0"/>
                <a:cs typeface="Arial" charset="0"/>
              </a:defRPr>
            </a:lvl3pPr>
            <a:lvl4pPr marL="1600200" indent="-228600" eaLnBrk="0" hangingPunct="0">
              <a:defRPr sz="1400" b="1">
                <a:solidFill>
                  <a:schemeClr val="tx1"/>
                </a:solidFill>
                <a:latin typeface="Arial" charset="0"/>
                <a:ea typeface="Arial" charset="0"/>
                <a:cs typeface="Arial" charset="0"/>
              </a:defRPr>
            </a:lvl4pPr>
            <a:lvl5pPr marL="2057400" indent="-228600" eaLnBrk="0" hangingPunct="0">
              <a:defRPr sz="14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4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4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4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400" b="1">
                <a:solidFill>
                  <a:schemeClr val="tx1"/>
                </a:solidFill>
                <a:latin typeface="Arial" charset="0"/>
                <a:ea typeface="Arial" charset="0"/>
                <a:cs typeface="Arial" charset="0"/>
              </a:defRPr>
            </a:lvl9pPr>
          </a:lstStyle>
          <a:p>
            <a:pPr>
              <a:spcBef>
                <a:spcPct val="50000"/>
              </a:spcBef>
            </a:pPr>
            <a:r>
              <a:rPr lang="en-GB" sz="1800">
                <a:latin typeface="Arial Unicode MS" charset="0"/>
                <a:cs typeface="Arial Unicode MS" charset="0"/>
              </a:rPr>
              <a:t>M2</a:t>
            </a:r>
            <a:endParaRPr lang="en-US" sz="1800">
              <a:latin typeface="Arial Unicode MS" charset="0"/>
              <a:cs typeface="Arial Unicode MS" charset="0"/>
            </a:endParaRPr>
          </a:p>
        </p:txBody>
      </p:sp>
      <p:sp>
        <p:nvSpPr>
          <p:cNvPr id="43026" name="Text Box 18"/>
          <p:cNvSpPr txBox="1">
            <a:spLocks noChangeArrowheads="1"/>
          </p:cNvSpPr>
          <p:nvPr/>
        </p:nvSpPr>
        <p:spPr bwMode="auto">
          <a:xfrm>
            <a:off x="6620934" y="1439864"/>
            <a:ext cx="873444" cy="2797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tIns="18000">
            <a:spAutoFit/>
          </a:bodyPr>
          <a:lstStyle>
            <a:lvl1pPr eaLnBrk="0" hangingPunct="0">
              <a:defRPr sz="1400" b="1">
                <a:solidFill>
                  <a:schemeClr val="tx1"/>
                </a:solidFill>
                <a:latin typeface="Arial" charset="0"/>
                <a:ea typeface="ＭＳ Ｐゴシック" charset="0"/>
                <a:cs typeface="Arial" charset="0"/>
              </a:defRPr>
            </a:lvl1pPr>
            <a:lvl2pPr marL="742950" indent="-285750" eaLnBrk="0" hangingPunct="0">
              <a:defRPr sz="1400" b="1">
                <a:solidFill>
                  <a:schemeClr val="tx1"/>
                </a:solidFill>
                <a:latin typeface="Arial" charset="0"/>
                <a:ea typeface="Arial" charset="0"/>
                <a:cs typeface="Arial" charset="0"/>
              </a:defRPr>
            </a:lvl2pPr>
            <a:lvl3pPr marL="1143000" indent="-228600" eaLnBrk="0" hangingPunct="0">
              <a:defRPr sz="1400" b="1">
                <a:solidFill>
                  <a:schemeClr val="tx1"/>
                </a:solidFill>
                <a:latin typeface="Arial" charset="0"/>
                <a:ea typeface="Arial" charset="0"/>
                <a:cs typeface="Arial" charset="0"/>
              </a:defRPr>
            </a:lvl3pPr>
            <a:lvl4pPr marL="1600200" indent="-228600" eaLnBrk="0" hangingPunct="0">
              <a:defRPr sz="1400" b="1">
                <a:solidFill>
                  <a:schemeClr val="tx1"/>
                </a:solidFill>
                <a:latin typeface="Arial" charset="0"/>
                <a:ea typeface="Arial" charset="0"/>
                <a:cs typeface="Arial" charset="0"/>
              </a:defRPr>
            </a:lvl4pPr>
            <a:lvl5pPr marL="2057400" indent="-228600" eaLnBrk="0" hangingPunct="0">
              <a:defRPr sz="14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4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4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4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400" b="1">
                <a:solidFill>
                  <a:schemeClr val="tx1"/>
                </a:solidFill>
                <a:latin typeface="Arial" charset="0"/>
                <a:ea typeface="Arial" charset="0"/>
                <a:cs typeface="Arial" charset="0"/>
              </a:defRPr>
            </a:lvl9pPr>
          </a:lstStyle>
          <a:p>
            <a:pPr eaLnBrk="1" hangingPunct="1"/>
            <a:r>
              <a:rPr lang="de-DE" b="0">
                <a:latin typeface="Arial Unicode MS" charset="0"/>
              </a:rPr>
              <a:t>attention</a:t>
            </a:r>
          </a:p>
        </p:txBody>
      </p:sp>
      <p:sp>
        <p:nvSpPr>
          <p:cNvPr id="43027" name="Oval 19"/>
          <p:cNvSpPr>
            <a:spLocks noChangeArrowheads="1"/>
          </p:cNvSpPr>
          <p:nvPr/>
        </p:nvSpPr>
        <p:spPr bwMode="auto">
          <a:xfrm>
            <a:off x="7708900" y="1638182"/>
            <a:ext cx="259675" cy="519351"/>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spAutoFit/>
          </a:bodyPr>
          <a:lstStyle/>
          <a:p>
            <a:endParaRPr lang="en-US"/>
          </a:p>
        </p:txBody>
      </p:sp>
      <p:cxnSp>
        <p:nvCxnSpPr>
          <p:cNvPr id="43028" name="AutoShape 20"/>
          <p:cNvCxnSpPr>
            <a:cxnSpLocks noChangeShapeType="1"/>
            <a:stCxn id="43026" idx="3"/>
            <a:endCxn id="43027" idx="7"/>
          </p:cNvCxnSpPr>
          <p:nvPr/>
        </p:nvCxnSpPr>
        <p:spPr bwMode="auto">
          <a:xfrm>
            <a:off x="7494378" y="1579757"/>
            <a:ext cx="436168" cy="134482"/>
          </a:xfrm>
          <a:prstGeom prst="curvedConnector2">
            <a:avLst/>
          </a:prstGeom>
          <a:noFill/>
          <a:ln w="38100">
            <a:solidFill>
              <a:srgbClr val="FF0000"/>
            </a:solidFill>
            <a:round/>
            <a:headEnd/>
            <a:tailEnd type="oval" w="med" len="med"/>
          </a:ln>
          <a:extLst>
            <a:ext uri="{909E8E84-426E-40dd-AFC4-6F175D3DCCD1}">
              <a14:hiddenFill xmlns="" xmlns:a14="http://schemas.microsoft.com/office/drawing/2010/main">
                <a:noFill/>
              </a14:hiddenFill>
            </a:ext>
          </a:extLst>
        </p:spPr>
      </p:cxnSp>
      <p:cxnSp>
        <p:nvCxnSpPr>
          <p:cNvPr id="43029" name="AutoShape 21"/>
          <p:cNvCxnSpPr>
            <a:cxnSpLocks noChangeShapeType="1"/>
            <a:stCxn id="43030" idx="2"/>
            <a:endCxn id="43035" idx="3"/>
          </p:cNvCxnSpPr>
          <p:nvPr/>
        </p:nvCxnSpPr>
        <p:spPr bwMode="auto">
          <a:xfrm flipH="1" flipV="1">
            <a:off x="3073513" y="1990919"/>
            <a:ext cx="179099" cy="2981"/>
          </a:xfrm>
          <a:prstGeom prst="straightConnector1">
            <a:avLst/>
          </a:prstGeom>
          <a:noFill/>
          <a:ln w="38100">
            <a:solidFill>
              <a:schemeClr val="tx1"/>
            </a:solidFill>
            <a:round/>
            <a:headEnd type="triangle" w="med" len="med"/>
            <a:tailEnd/>
          </a:ln>
          <a:extLst>
            <a:ext uri="{909E8E84-426E-40dd-AFC4-6F175D3DCCD1}">
              <a14:hiddenFill xmlns="" xmlns:a14="http://schemas.microsoft.com/office/drawing/2010/main">
                <a:noFill/>
              </a14:hiddenFill>
            </a:ext>
          </a:extLst>
        </p:spPr>
      </p:cxnSp>
      <p:sp>
        <p:nvSpPr>
          <p:cNvPr id="43030" name="Oval 22"/>
          <p:cNvSpPr>
            <a:spLocks noChangeAspect="1" noChangeArrowheads="1"/>
          </p:cNvSpPr>
          <p:nvPr/>
        </p:nvSpPr>
        <p:spPr bwMode="auto">
          <a:xfrm>
            <a:off x="3252612" y="1778000"/>
            <a:ext cx="383822" cy="431800"/>
          </a:xfrm>
          <a:prstGeom prst="ellipse">
            <a:avLst/>
          </a:prstGeom>
          <a:gradFill rotWithShape="1">
            <a:gsLst>
              <a:gs pos="0">
                <a:srgbClr val="EAEAEA"/>
              </a:gs>
              <a:gs pos="100000">
                <a:srgbClr val="5E5E5E"/>
              </a:gs>
            </a:gsLst>
            <a:path path="shape">
              <a:fillToRect l="50000" t="50000" r="50000" b="50000"/>
            </a:path>
          </a:gra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43031" name="Text Box 23"/>
          <p:cNvSpPr txBox="1">
            <a:spLocks noChangeArrowheads="1"/>
          </p:cNvSpPr>
          <p:nvPr/>
        </p:nvSpPr>
        <p:spPr bwMode="auto">
          <a:xfrm>
            <a:off x="3254385" y="1851025"/>
            <a:ext cx="404265"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chemeClr val="tx1"/>
                </a:solidFill>
                <a:latin typeface="Arial" charset="0"/>
                <a:ea typeface="ＭＳ Ｐゴシック" charset="0"/>
                <a:cs typeface="Arial" charset="0"/>
              </a:defRPr>
            </a:lvl1pPr>
            <a:lvl2pPr marL="742950" indent="-285750" eaLnBrk="0" hangingPunct="0">
              <a:defRPr sz="1400" b="1">
                <a:solidFill>
                  <a:schemeClr val="tx1"/>
                </a:solidFill>
                <a:latin typeface="Arial" charset="0"/>
                <a:ea typeface="Arial" charset="0"/>
                <a:cs typeface="Arial" charset="0"/>
              </a:defRPr>
            </a:lvl2pPr>
            <a:lvl3pPr marL="1143000" indent="-228600" eaLnBrk="0" hangingPunct="0">
              <a:defRPr sz="1400" b="1">
                <a:solidFill>
                  <a:schemeClr val="tx1"/>
                </a:solidFill>
                <a:latin typeface="Arial" charset="0"/>
                <a:ea typeface="Arial" charset="0"/>
                <a:cs typeface="Arial" charset="0"/>
              </a:defRPr>
            </a:lvl3pPr>
            <a:lvl4pPr marL="1600200" indent="-228600" eaLnBrk="0" hangingPunct="0">
              <a:defRPr sz="1400" b="1">
                <a:solidFill>
                  <a:schemeClr val="tx1"/>
                </a:solidFill>
                <a:latin typeface="Arial" charset="0"/>
                <a:ea typeface="Arial" charset="0"/>
                <a:cs typeface="Arial" charset="0"/>
              </a:defRPr>
            </a:lvl4pPr>
            <a:lvl5pPr marL="2057400" indent="-228600" eaLnBrk="0" hangingPunct="0">
              <a:defRPr sz="14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4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4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4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400" b="1">
                <a:solidFill>
                  <a:schemeClr val="tx1"/>
                </a:solidFill>
                <a:latin typeface="Arial" charset="0"/>
                <a:ea typeface="Arial" charset="0"/>
                <a:cs typeface="Arial" charset="0"/>
              </a:defRPr>
            </a:lvl9pPr>
          </a:lstStyle>
          <a:p>
            <a:pPr algn="ctr"/>
            <a:r>
              <a:rPr lang="de-DE">
                <a:solidFill>
                  <a:srgbClr val="000000"/>
                </a:solidFill>
                <a:latin typeface="Arial Unicode MS" charset="0"/>
              </a:rPr>
              <a:t>V1</a:t>
            </a:r>
            <a:endParaRPr lang="de-DE" baseline="-25000">
              <a:solidFill>
                <a:srgbClr val="000000"/>
              </a:solidFill>
              <a:latin typeface="Arial Unicode MS" charset="0"/>
            </a:endParaRPr>
          </a:p>
        </p:txBody>
      </p:sp>
      <p:sp>
        <p:nvSpPr>
          <p:cNvPr id="43032" name="Oval 24"/>
          <p:cNvSpPr>
            <a:spLocks noChangeAspect="1" noChangeArrowheads="1"/>
          </p:cNvSpPr>
          <p:nvPr/>
        </p:nvSpPr>
        <p:spPr bwMode="auto">
          <a:xfrm>
            <a:off x="3955345" y="1778000"/>
            <a:ext cx="383822" cy="431800"/>
          </a:xfrm>
          <a:prstGeom prst="ellipse">
            <a:avLst/>
          </a:prstGeom>
          <a:gradFill rotWithShape="1">
            <a:gsLst>
              <a:gs pos="0">
                <a:srgbClr val="EAEAEA"/>
              </a:gs>
              <a:gs pos="100000">
                <a:srgbClr val="5E5E5E"/>
              </a:gs>
            </a:gsLst>
            <a:path path="shape">
              <a:fillToRect l="50000" t="50000" r="50000" b="50000"/>
            </a:path>
          </a:gra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43033" name="Text Box 25"/>
          <p:cNvSpPr txBox="1">
            <a:spLocks noChangeArrowheads="1"/>
          </p:cNvSpPr>
          <p:nvPr/>
        </p:nvSpPr>
        <p:spPr bwMode="auto">
          <a:xfrm>
            <a:off x="3955707" y="1855788"/>
            <a:ext cx="404265"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chemeClr val="tx1"/>
                </a:solidFill>
                <a:latin typeface="Arial" charset="0"/>
                <a:ea typeface="ＭＳ Ｐゴシック" charset="0"/>
                <a:cs typeface="Arial" charset="0"/>
              </a:defRPr>
            </a:lvl1pPr>
            <a:lvl2pPr marL="742950" indent="-285750" eaLnBrk="0" hangingPunct="0">
              <a:defRPr sz="1400" b="1">
                <a:solidFill>
                  <a:schemeClr val="tx1"/>
                </a:solidFill>
                <a:latin typeface="Arial" charset="0"/>
                <a:ea typeface="Arial" charset="0"/>
                <a:cs typeface="Arial" charset="0"/>
              </a:defRPr>
            </a:lvl2pPr>
            <a:lvl3pPr marL="1143000" indent="-228600" eaLnBrk="0" hangingPunct="0">
              <a:defRPr sz="1400" b="1">
                <a:solidFill>
                  <a:schemeClr val="tx1"/>
                </a:solidFill>
                <a:latin typeface="Arial" charset="0"/>
                <a:ea typeface="Arial" charset="0"/>
                <a:cs typeface="Arial" charset="0"/>
              </a:defRPr>
            </a:lvl3pPr>
            <a:lvl4pPr marL="1600200" indent="-228600" eaLnBrk="0" hangingPunct="0">
              <a:defRPr sz="1400" b="1">
                <a:solidFill>
                  <a:schemeClr val="tx1"/>
                </a:solidFill>
                <a:latin typeface="Arial" charset="0"/>
                <a:ea typeface="Arial" charset="0"/>
                <a:cs typeface="Arial" charset="0"/>
              </a:defRPr>
            </a:lvl4pPr>
            <a:lvl5pPr marL="2057400" indent="-228600" eaLnBrk="0" hangingPunct="0">
              <a:defRPr sz="14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4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4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4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400" b="1">
                <a:solidFill>
                  <a:schemeClr val="tx1"/>
                </a:solidFill>
                <a:latin typeface="Arial" charset="0"/>
                <a:ea typeface="Arial" charset="0"/>
                <a:cs typeface="Arial" charset="0"/>
              </a:defRPr>
            </a:lvl9pPr>
          </a:lstStyle>
          <a:p>
            <a:pPr algn="ctr"/>
            <a:r>
              <a:rPr lang="de-DE">
                <a:solidFill>
                  <a:srgbClr val="000000"/>
                </a:solidFill>
                <a:latin typeface="Arial Unicode MS" charset="0"/>
              </a:rPr>
              <a:t>V5</a:t>
            </a:r>
            <a:endParaRPr lang="de-DE" baseline="-25000">
              <a:solidFill>
                <a:srgbClr val="000000"/>
              </a:solidFill>
              <a:latin typeface="Arial Unicode MS" charset="0"/>
            </a:endParaRPr>
          </a:p>
        </p:txBody>
      </p:sp>
      <p:cxnSp>
        <p:nvCxnSpPr>
          <p:cNvPr id="43034" name="AutoShape 26"/>
          <p:cNvCxnSpPr>
            <a:cxnSpLocks noChangeShapeType="1"/>
            <a:stCxn id="43030" idx="5"/>
            <a:endCxn id="43032" idx="3"/>
          </p:cNvCxnSpPr>
          <p:nvPr/>
        </p:nvCxnSpPr>
        <p:spPr bwMode="auto">
          <a:xfrm>
            <a:off x="3579990" y="2146300"/>
            <a:ext cx="431800" cy="0"/>
          </a:xfrm>
          <a:prstGeom prst="straightConnector1">
            <a:avLst/>
          </a:prstGeom>
          <a:noFill/>
          <a:ln w="19050">
            <a:solidFill>
              <a:schemeClr val="tx1"/>
            </a:solidFill>
            <a:round/>
            <a:headEnd type="triangle" w="med" len="med"/>
            <a:tailEnd/>
          </a:ln>
          <a:extLst>
            <a:ext uri="{909E8E84-426E-40dd-AFC4-6F175D3DCCD1}">
              <a14:hiddenFill xmlns="" xmlns:a14="http://schemas.microsoft.com/office/drawing/2010/main">
                <a:noFill/>
              </a14:hiddenFill>
            </a:ext>
          </a:extLst>
        </p:spPr>
      </p:cxnSp>
      <p:sp>
        <p:nvSpPr>
          <p:cNvPr id="43035" name="Text Box 27"/>
          <p:cNvSpPr txBox="1">
            <a:spLocks noChangeArrowheads="1"/>
          </p:cNvSpPr>
          <p:nvPr/>
        </p:nvSpPr>
        <p:spPr bwMode="auto">
          <a:xfrm>
            <a:off x="2559756" y="1851026"/>
            <a:ext cx="513757" cy="2797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tIns="18000">
            <a:spAutoFit/>
          </a:bodyPr>
          <a:lstStyle>
            <a:lvl1pPr eaLnBrk="0" hangingPunct="0">
              <a:defRPr sz="1400" b="1">
                <a:solidFill>
                  <a:schemeClr val="tx1"/>
                </a:solidFill>
                <a:latin typeface="Arial" charset="0"/>
                <a:ea typeface="ＭＳ Ｐゴシック" charset="0"/>
                <a:cs typeface="Arial" charset="0"/>
              </a:defRPr>
            </a:lvl1pPr>
            <a:lvl2pPr marL="742950" indent="-285750" eaLnBrk="0" hangingPunct="0">
              <a:defRPr sz="1400" b="1">
                <a:solidFill>
                  <a:schemeClr val="tx1"/>
                </a:solidFill>
                <a:latin typeface="Arial" charset="0"/>
                <a:ea typeface="Arial" charset="0"/>
                <a:cs typeface="Arial" charset="0"/>
              </a:defRPr>
            </a:lvl2pPr>
            <a:lvl3pPr marL="1143000" indent="-228600" eaLnBrk="0" hangingPunct="0">
              <a:defRPr sz="1400" b="1">
                <a:solidFill>
                  <a:schemeClr val="tx1"/>
                </a:solidFill>
                <a:latin typeface="Arial" charset="0"/>
                <a:ea typeface="Arial" charset="0"/>
                <a:cs typeface="Arial" charset="0"/>
              </a:defRPr>
            </a:lvl3pPr>
            <a:lvl4pPr marL="1600200" indent="-228600" eaLnBrk="0" hangingPunct="0">
              <a:defRPr sz="1400" b="1">
                <a:solidFill>
                  <a:schemeClr val="tx1"/>
                </a:solidFill>
                <a:latin typeface="Arial" charset="0"/>
                <a:ea typeface="Arial" charset="0"/>
                <a:cs typeface="Arial" charset="0"/>
              </a:defRPr>
            </a:lvl4pPr>
            <a:lvl5pPr marL="2057400" indent="-228600" eaLnBrk="0" hangingPunct="0">
              <a:defRPr sz="14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4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4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4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400" b="1">
                <a:solidFill>
                  <a:schemeClr val="tx1"/>
                </a:solidFill>
                <a:latin typeface="Arial" charset="0"/>
                <a:ea typeface="Arial" charset="0"/>
                <a:cs typeface="Arial" charset="0"/>
              </a:defRPr>
            </a:lvl9pPr>
          </a:lstStyle>
          <a:p>
            <a:pPr eaLnBrk="1" hangingPunct="1"/>
            <a:r>
              <a:rPr lang="de-DE" b="0">
                <a:latin typeface="Arial Unicode MS" charset="0"/>
              </a:rPr>
              <a:t>stim</a:t>
            </a:r>
          </a:p>
        </p:txBody>
      </p:sp>
      <p:sp>
        <p:nvSpPr>
          <p:cNvPr id="43036" name="Oval 28"/>
          <p:cNvSpPr>
            <a:spLocks noChangeAspect="1" noChangeArrowheads="1"/>
          </p:cNvSpPr>
          <p:nvPr/>
        </p:nvSpPr>
        <p:spPr bwMode="auto">
          <a:xfrm>
            <a:off x="3955345" y="985838"/>
            <a:ext cx="383822" cy="431800"/>
          </a:xfrm>
          <a:prstGeom prst="ellipse">
            <a:avLst/>
          </a:prstGeom>
          <a:gradFill rotWithShape="1">
            <a:gsLst>
              <a:gs pos="0">
                <a:srgbClr val="EAEAEA"/>
              </a:gs>
              <a:gs pos="100000">
                <a:srgbClr val="5E5E5E"/>
              </a:gs>
            </a:gsLst>
            <a:path path="shape">
              <a:fillToRect l="50000" t="50000" r="50000" b="50000"/>
            </a:path>
          </a:gra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43037" name="Text Box 29"/>
          <p:cNvSpPr txBox="1">
            <a:spLocks noChangeArrowheads="1"/>
          </p:cNvSpPr>
          <p:nvPr/>
        </p:nvSpPr>
        <p:spPr bwMode="auto">
          <a:xfrm>
            <a:off x="3866859" y="1069975"/>
            <a:ext cx="556563"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chemeClr val="tx1"/>
                </a:solidFill>
                <a:latin typeface="Arial" charset="0"/>
                <a:ea typeface="ＭＳ Ｐゴシック" charset="0"/>
                <a:cs typeface="Arial" charset="0"/>
              </a:defRPr>
            </a:lvl1pPr>
            <a:lvl2pPr marL="742950" indent="-285750" eaLnBrk="0" hangingPunct="0">
              <a:defRPr sz="1400" b="1">
                <a:solidFill>
                  <a:schemeClr val="tx1"/>
                </a:solidFill>
                <a:latin typeface="Arial" charset="0"/>
                <a:ea typeface="Arial" charset="0"/>
                <a:cs typeface="Arial" charset="0"/>
              </a:defRPr>
            </a:lvl2pPr>
            <a:lvl3pPr marL="1143000" indent="-228600" eaLnBrk="0" hangingPunct="0">
              <a:defRPr sz="1400" b="1">
                <a:solidFill>
                  <a:schemeClr val="tx1"/>
                </a:solidFill>
                <a:latin typeface="Arial" charset="0"/>
                <a:ea typeface="Arial" charset="0"/>
                <a:cs typeface="Arial" charset="0"/>
              </a:defRPr>
            </a:lvl3pPr>
            <a:lvl4pPr marL="1600200" indent="-228600" eaLnBrk="0" hangingPunct="0">
              <a:defRPr sz="1400" b="1">
                <a:solidFill>
                  <a:schemeClr val="tx1"/>
                </a:solidFill>
                <a:latin typeface="Arial" charset="0"/>
                <a:ea typeface="Arial" charset="0"/>
                <a:cs typeface="Arial" charset="0"/>
              </a:defRPr>
            </a:lvl4pPr>
            <a:lvl5pPr marL="2057400" indent="-228600" eaLnBrk="0" hangingPunct="0">
              <a:defRPr sz="14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4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4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4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400" b="1">
                <a:solidFill>
                  <a:schemeClr val="tx1"/>
                </a:solidFill>
                <a:latin typeface="Arial" charset="0"/>
                <a:ea typeface="Arial" charset="0"/>
                <a:cs typeface="Arial" charset="0"/>
              </a:defRPr>
            </a:lvl9pPr>
          </a:lstStyle>
          <a:p>
            <a:pPr algn="ctr"/>
            <a:r>
              <a:rPr lang="de-DE">
                <a:solidFill>
                  <a:srgbClr val="000000"/>
                </a:solidFill>
                <a:latin typeface="Arial Unicode MS" charset="0"/>
              </a:rPr>
              <a:t>PPC</a:t>
            </a:r>
            <a:endParaRPr lang="de-DE" baseline="-25000">
              <a:solidFill>
                <a:srgbClr val="000000"/>
              </a:solidFill>
              <a:latin typeface="Arial Unicode MS" charset="0"/>
            </a:endParaRPr>
          </a:p>
        </p:txBody>
      </p:sp>
      <p:cxnSp>
        <p:nvCxnSpPr>
          <p:cNvPr id="43038" name="AutoShape 30"/>
          <p:cNvCxnSpPr>
            <a:cxnSpLocks noChangeShapeType="1"/>
            <a:stCxn id="43032" idx="1"/>
            <a:endCxn id="43030" idx="7"/>
          </p:cNvCxnSpPr>
          <p:nvPr/>
        </p:nvCxnSpPr>
        <p:spPr bwMode="auto">
          <a:xfrm flipH="1">
            <a:off x="3579990" y="1841500"/>
            <a:ext cx="431800" cy="0"/>
          </a:xfrm>
          <a:prstGeom prst="straightConnector1">
            <a:avLst/>
          </a:prstGeom>
          <a:noFill/>
          <a:ln w="19050">
            <a:solidFill>
              <a:schemeClr val="tx1"/>
            </a:solidFill>
            <a:round/>
            <a:headEnd type="triangle" w="med" len="med"/>
            <a:tailEnd/>
          </a:ln>
          <a:extLst>
            <a:ext uri="{909E8E84-426E-40dd-AFC4-6F175D3DCCD1}">
              <a14:hiddenFill xmlns="" xmlns:a14="http://schemas.microsoft.com/office/drawing/2010/main">
                <a:noFill/>
              </a14:hiddenFill>
            </a:ext>
          </a:extLst>
        </p:spPr>
      </p:cxnSp>
      <p:cxnSp>
        <p:nvCxnSpPr>
          <p:cNvPr id="43039" name="AutoShape 31"/>
          <p:cNvCxnSpPr>
            <a:cxnSpLocks noChangeShapeType="1"/>
            <a:stCxn id="43036" idx="5"/>
            <a:endCxn id="43032" idx="7"/>
          </p:cNvCxnSpPr>
          <p:nvPr/>
        </p:nvCxnSpPr>
        <p:spPr bwMode="auto">
          <a:xfrm>
            <a:off x="4282723" y="1354138"/>
            <a:ext cx="0" cy="487362"/>
          </a:xfrm>
          <a:prstGeom prst="straightConnector1">
            <a:avLst/>
          </a:prstGeom>
          <a:noFill/>
          <a:ln w="19050">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43040" name="Text Box 32"/>
          <p:cNvSpPr txBox="1">
            <a:spLocks noChangeArrowheads="1"/>
          </p:cNvSpPr>
          <p:nvPr/>
        </p:nvSpPr>
        <p:spPr bwMode="auto">
          <a:xfrm>
            <a:off x="2566812" y="860425"/>
            <a:ext cx="505329"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chemeClr val="tx1"/>
                </a:solidFill>
                <a:latin typeface="Arial" charset="0"/>
                <a:ea typeface="ＭＳ Ｐゴシック" charset="0"/>
                <a:cs typeface="Arial" charset="0"/>
              </a:defRPr>
            </a:lvl1pPr>
            <a:lvl2pPr marL="742950" indent="-285750" eaLnBrk="0" hangingPunct="0">
              <a:defRPr sz="1400" b="1">
                <a:solidFill>
                  <a:schemeClr val="tx1"/>
                </a:solidFill>
                <a:latin typeface="Arial" charset="0"/>
                <a:ea typeface="Arial" charset="0"/>
                <a:cs typeface="Arial" charset="0"/>
              </a:defRPr>
            </a:lvl2pPr>
            <a:lvl3pPr marL="1143000" indent="-228600" eaLnBrk="0" hangingPunct="0">
              <a:defRPr sz="1400" b="1">
                <a:solidFill>
                  <a:schemeClr val="tx1"/>
                </a:solidFill>
                <a:latin typeface="Arial" charset="0"/>
                <a:ea typeface="Arial" charset="0"/>
                <a:cs typeface="Arial" charset="0"/>
              </a:defRPr>
            </a:lvl3pPr>
            <a:lvl4pPr marL="1600200" indent="-228600" eaLnBrk="0" hangingPunct="0">
              <a:defRPr sz="1400" b="1">
                <a:solidFill>
                  <a:schemeClr val="tx1"/>
                </a:solidFill>
                <a:latin typeface="Arial" charset="0"/>
                <a:ea typeface="Arial" charset="0"/>
                <a:cs typeface="Arial" charset="0"/>
              </a:defRPr>
            </a:lvl4pPr>
            <a:lvl5pPr marL="2057400" indent="-228600" eaLnBrk="0" hangingPunct="0">
              <a:defRPr sz="14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4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4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4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400" b="1">
                <a:solidFill>
                  <a:schemeClr val="tx1"/>
                </a:solidFill>
                <a:latin typeface="Arial" charset="0"/>
                <a:ea typeface="Arial" charset="0"/>
                <a:cs typeface="Arial" charset="0"/>
              </a:defRPr>
            </a:lvl9pPr>
          </a:lstStyle>
          <a:p>
            <a:pPr>
              <a:spcBef>
                <a:spcPct val="50000"/>
              </a:spcBef>
            </a:pPr>
            <a:r>
              <a:rPr lang="en-GB" sz="1800">
                <a:latin typeface="Arial Unicode MS" charset="0"/>
                <a:cs typeface="Arial Unicode MS" charset="0"/>
              </a:rPr>
              <a:t>M1</a:t>
            </a:r>
            <a:endParaRPr lang="en-US" sz="1800">
              <a:latin typeface="Arial Unicode MS" charset="0"/>
              <a:cs typeface="Arial Unicode MS" charset="0"/>
            </a:endParaRPr>
          </a:p>
        </p:txBody>
      </p:sp>
      <p:sp>
        <p:nvSpPr>
          <p:cNvPr id="43041" name="Text Box 33"/>
          <p:cNvSpPr txBox="1">
            <a:spLocks noChangeArrowheads="1"/>
          </p:cNvSpPr>
          <p:nvPr/>
        </p:nvSpPr>
        <p:spPr bwMode="auto">
          <a:xfrm>
            <a:off x="3513667" y="609601"/>
            <a:ext cx="873444" cy="2797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tIns="18000">
            <a:spAutoFit/>
          </a:bodyPr>
          <a:lstStyle>
            <a:lvl1pPr eaLnBrk="0" hangingPunct="0">
              <a:defRPr sz="1400" b="1">
                <a:solidFill>
                  <a:schemeClr val="tx1"/>
                </a:solidFill>
                <a:latin typeface="Arial" charset="0"/>
                <a:ea typeface="ＭＳ Ｐゴシック" charset="0"/>
                <a:cs typeface="Arial" charset="0"/>
              </a:defRPr>
            </a:lvl1pPr>
            <a:lvl2pPr marL="742950" indent="-285750" eaLnBrk="0" hangingPunct="0">
              <a:defRPr sz="1400" b="1">
                <a:solidFill>
                  <a:schemeClr val="tx1"/>
                </a:solidFill>
                <a:latin typeface="Arial" charset="0"/>
                <a:ea typeface="Arial" charset="0"/>
                <a:cs typeface="Arial" charset="0"/>
              </a:defRPr>
            </a:lvl2pPr>
            <a:lvl3pPr marL="1143000" indent="-228600" eaLnBrk="0" hangingPunct="0">
              <a:defRPr sz="1400" b="1">
                <a:solidFill>
                  <a:schemeClr val="tx1"/>
                </a:solidFill>
                <a:latin typeface="Arial" charset="0"/>
                <a:ea typeface="Arial" charset="0"/>
                <a:cs typeface="Arial" charset="0"/>
              </a:defRPr>
            </a:lvl3pPr>
            <a:lvl4pPr marL="1600200" indent="-228600" eaLnBrk="0" hangingPunct="0">
              <a:defRPr sz="1400" b="1">
                <a:solidFill>
                  <a:schemeClr val="tx1"/>
                </a:solidFill>
                <a:latin typeface="Arial" charset="0"/>
                <a:ea typeface="Arial" charset="0"/>
                <a:cs typeface="Arial" charset="0"/>
              </a:defRPr>
            </a:lvl4pPr>
            <a:lvl5pPr marL="2057400" indent="-228600" eaLnBrk="0" hangingPunct="0">
              <a:defRPr sz="14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4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4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4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400" b="1">
                <a:solidFill>
                  <a:schemeClr val="tx1"/>
                </a:solidFill>
                <a:latin typeface="Arial" charset="0"/>
                <a:ea typeface="Arial" charset="0"/>
                <a:cs typeface="Arial" charset="0"/>
              </a:defRPr>
            </a:lvl9pPr>
          </a:lstStyle>
          <a:p>
            <a:pPr eaLnBrk="1" hangingPunct="1"/>
            <a:r>
              <a:rPr lang="de-DE" b="0">
                <a:latin typeface="Arial Unicode MS" charset="0"/>
              </a:rPr>
              <a:t>attention</a:t>
            </a:r>
          </a:p>
        </p:txBody>
      </p:sp>
      <p:sp>
        <p:nvSpPr>
          <p:cNvPr id="43042" name="Oval 34"/>
          <p:cNvSpPr>
            <a:spLocks noChangeArrowheads="1"/>
          </p:cNvSpPr>
          <p:nvPr/>
        </p:nvSpPr>
        <p:spPr bwMode="auto">
          <a:xfrm>
            <a:off x="4148667" y="1312744"/>
            <a:ext cx="259675" cy="519351"/>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spAutoFit/>
          </a:bodyPr>
          <a:lstStyle/>
          <a:p>
            <a:endParaRPr lang="en-US"/>
          </a:p>
        </p:txBody>
      </p:sp>
      <p:cxnSp>
        <p:nvCxnSpPr>
          <p:cNvPr id="43043" name="AutoShape 35"/>
          <p:cNvCxnSpPr>
            <a:cxnSpLocks noChangeShapeType="1"/>
            <a:stCxn id="43032" idx="1"/>
            <a:endCxn id="43036" idx="3"/>
          </p:cNvCxnSpPr>
          <p:nvPr/>
        </p:nvCxnSpPr>
        <p:spPr bwMode="auto">
          <a:xfrm flipV="1">
            <a:off x="4011789" y="1354138"/>
            <a:ext cx="0" cy="487362"/>
          </a:xfrm>
          <a:prstGeom prst="straightConnector1">
            <a:avLst/>
          </a:prstGeom>
          <a:noFill/>
          <a:ln w="19050">
            <a:solidFill>
              <a:schemeClr val="tx1"/>
            </a:solidFill>
            <a:round/>
            <a:headEnd/>
            <a:tailEnd type="triangle" w="med" len="med"/>
          </a:ln>
          <a:extLst>
            <a:ext uri="{909E8E84-426E-40dd-AFC4-6F175D3DCCD1}">
              <a14:hiddenFill xmlns="" xmlns:a14="http://schemas.microsoft.com/office/drawing/2010/main">
                <a:noFill/>
              </a14:hiddenFill>
            </a:ext>
          </a:extLst>
        </p:spPr>
      </p:cxnSp>
      <p:grpSp>
        <p:nvGrpSpPr>
          <p:cNvPr id="2" name="Group 36"/>
          <p:cNvGrpSpPr>
            <a:grpSpLocks/>
          </p:cNvGrpSpPr>
          <p:nvPr/>
        </p:nvGrpSpPr>
        <p:grpSpPr bwMode="auto">
          <a:xfrm>
            <a:off x="2565402" y="2660651"/>
            <a:ext cx="1862668" cy="1349375"/>
            <a:chOff x="4647" y="300"/>
            <a:chExt cx="1320" cy="850"/>
          </a:xfrm>
        </p:grpSpPr>
        <p:cxnSp>
          <p:nvCxnSpPr>
            <p:cNvPr id="43084" name="AutoShape 37"/>
            <p:cNvCxnSpPr>
              <a:cxnSpLocks noChangeShapeType="1"/>
              <a:stCxn id="43085" idx="2"/>
              <a:endCxn id="43090" idx="3"/>
            </p:cNvCxnSpPr>
            <p:nvPr/>
          </p:nvCxnSpPr>
          <p:spPr bwMode="auto">
            <a:xfrm flipH="1" flipV="1">
              <a:off x="5011" y="1012"/>
              <a:ext cx="127" cy="2"/>
            </a:xfrm>
            <a:prstGeom prst="straightConnector1">
              <a:avLst/>
            </a:prstGeom>
            <a:noFill/>
            <a:ln w="38100">
              <a:solidFill>
                <a:schemeClr val="tx1"/>
              </a:solidFill>
              <a:round/>
              <a:headEnd type="triangle" w="med" len="med"/>
              <a:tailEnd/>
            </a:ln>
            <a:extLst>
              <a:ext uri="{909E8E84-426E-40dd-AFC4-6F175D3DCCD1}">
                <a14:hiddenFill xmlns="" xmlns:a14="http://schemas.microsoft.com/office/drawing/2010/main">
                  <a:noFill/>
                </a14:hiddenFill>
              </a:ext>
            </a:extLst>
          </p:spPr>
        </p:cxnSp>
        <p:sp>
          <p:nvSpPr>
            <p:cNvPr id="43085" name="Oval 38"/>
            <p:cNvSpPr>
              <a:spLocks noChangeAspect="1" noChangeArrowheads="1"/>
            </p:cNvSpPr>
            <p:nvPr/>
          </p:nvSpPr>
          <p:spPr bwMode="auto">
            <a:xfrm>
              <a:off x="5138" y="878"/>
              <a:ext cx="272" cy="272"/>
            </a:xfrm>
            <a:prstGeom prst="ellipse">
              <a:avLst/>
            </a:prstGeom>
            <a:gradFill rotWithShape="1">
              <a:gsLst>
                <a:gs pos="0">
                  <a:srgbClr val="EAEAEA"/>
                </a:gs>
                <a:gs pos="100000">
                  <a:srgbClr val="5E5E5E"/>
                </a:gs>
              </a:gsLst>
              <a:path path="shape">
                <a:fillToRect l="50000" t="50000" r="50000" b="50000"/>
              </a:path>
            </a:gra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43086" name="Text Box 39"/>
            <p:cNvSpPr txBox="1">
              <a:spLocks noChangeArrowheads="1"/>
            </p:cNvSpPr>
            <p:nvPr/>
          </p:nvSpPr>
          <p:spPr bwMode="auto">
            <a:xfrm>
              <a:off x="5139" y="924"/>
              <a:ext cx="286" cy="1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chemeClr val="tx1"/>
                  </a:solidFill>
                  <a:latin typeface="Arial" charset="0"/>
                  <a:ea typeface="ＭＳ Ｐゴシック" charset="0"/>
                  <a:cs typeface="Arial" charset="0"/>
                </a:defRPr>
              </a:lvl1pPr>
              <a:lvl2pPr marL="742950" indent="-285750" eaLnBrk="0" hangingPunct="0">
                <a:defRPr sz="1400" b="1">
                  <a:solidFill>
                    <a:schemeClr val="tx1"/>
                  </a:solidFill>
                  <a:latin typeface="Arial" charset="0"/>
                  <a:ea typeface="Arial" charset="0"/>
                  <a:cs typeface="Arial" charset="0"/>
                </a:defRPr>
              </a:lvl2pPr>
              <a:lvl3pPr marL="1143000" indent="-228600" eaLnBrk="0" hangingPunct="0">
                <a:defRPr sz="1400" b="1">
                  <a:solidFill>
                    <a:schemeClr val="tx1"/>
                  </a:solidFill>
                  <a:latin typeface="Arial" charset="0"/>
                  <a:ea typeface="Arial" charset="0"/>
                  <a:cs typeface="Arial" charset="0"/>
                </a:defRPr>
              </a:lvl3pPr>
              <a:lvl4pPr marL="1600200" indent="-228600" eaLnBrk="0" hangingPunct="0">
                <a:defRPr sz="1400" b="1">
                  <a:solidFill>
                    <a:schemeClr val="tx1"/>
                  </a:solidFill>
                  <a:latin typeface="Arial" charset="0"/>
                  <a:ea typeface="Arial" charset="0"/>
                  <a:cs typeface="Arial" charset="0"/>
                </a:defRPr>
              </a:lvl4pPr>
              <a:lvl5pPr marL="2057400" indent="-228600" eaLnBrk="0" hangingPunct="0">
                <a:defRPr sz="14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4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4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4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400" b="1">
                  <a:solidFill>
                    <a:schemeClr val="tx1"/>
                  </a:solidFill>
                  <a:latin typeface="Arial" charset="0"/>
                  <a:ea typeface="Arial" charset="0"/>
                  <a:cs typeface="Arial" charset="0"/>
                </a:defRPr>
              </a:lvl9pPr>
            </a:lstStyle>
            <a:p>
              <a:pPr algn="ctr"/>
              <a:r>
                <a:rPr lang="de-DE">
                  <a:solidFill>
                    <a:srgbClr val="000000"/>
                  </a:solidFill>
                  <a:latin typeface="Arial Unicode MS" charset="0"/>
                </a:rPr>
                <a:t>V1</a:t>
              </a:r>
              <a:endParaRPr lang="de-DE" baseline="-25000">
                <a:solidFill>
                  <a:srgbClr val="000000"/>
                </a:solidFill>
                <a:latin typeface="Arial Unicode MS" charset="0"/>
              </a:endParaRPr>
            </a:p>
          </p:txBody>
        </p:sp>
        <p:sp>
          <p:nvSpPr>
            <p:cNvPr id="43087" name="Oval 40"/>
            <p:cNvSpPr>
              <a:spLocks noChangeAspect="1" noChangeArrowheads="1"/>
            </p:cNvSpPr>
            <p:nvPr/>
          </p:nvSpPr>
          <p:spPr bwMode="auto">
            <a:xfrm>
              <a:off x="5636" y="878"/>
              <a:ext cx="272" cy="272"/>
            </a:xfrm>
            <a:prstGeom prst="ellipse">
              <a:avLst/>
            </a:prstGeom>
            <a:gradFill rotWithShape="1">
              <a:gsLst>
                <a:gs pos="0">
                  <a:srgbClr val="EAEAEA"/>
                </a:gs>
                <a:gs pos="100000">
                  <a:srgbClr val="5E5E5E"/>
                </a:gs>
              </a:gsLst>
              <a:path path="shape">
                <a:fillToRect l="50000" t="50000" r="50000" b="50000"/>
              </a:path>
            </a:gra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43088" name="Text Box 41"/>
            <p:cNvSpPr txBox="1">
              <a:spLocks noChangeArrowheads="1"/>
            </p:cNvSpPr>
            <p:nvPr/>
          </p:nvSpPr>
          <p:spPr bwMode="auto">
            <a:xfrm>
              <a:off x="5636" y="927"/>
              <a:ext cx="286" cy="1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chemeClr val="tx1"/>
                  </a:solidFill>
                  <a:latin typeface="Arial" charset="0"/>
                  <a:ea typeface="ＭＳ Ｐゴシック" charset="0"/>
                  <a:cs typeface="Arial" charset="0"/>
                </a:defRPr>
              </a:lvl1pPr>
              <a:lvl2pPr marL="742950" indent="-285750" eaLnBrk="0" hangingPunct="0">
                <a:defRPr sz="1400" b="1">
                  <a:solidFill>
                    <a:schemeClr val="tx1"/>
                  </a:solidFill>
                  <a:latin typeface="Arial" charset="0"/>
                  <a:ea typeface="Arial" charset="0"/>
                  <a:cs typeface="Arial" charset="0"/>
                </a:defRPr>
              </a:lvl2pPr>
              <a:lvl3pPr marL="1143000" indent="-228600" eaLnBrk="0" hangingPunct="0">
                <a:defRPr sz="1400" b="1">
                  <a:solidFill>
                    <a:schemeClr val="tx1"/>
                  </a:solidFill>
                  <a:latin typeface="Arial" charset="0"/>
                  <a:ea typeface="Arial" charset="0"/>
                  <a:cs typeface="Arial" charset="0"/>
                </a:defRPr>
              </a:lvl3pPr>
              <a:lvl4pPr marL="1600200" indent="-228600" eaLnBrk="0" hangingPunct="0">
                <a:defRPr sz="1400" b="1">
                  <a:solidFill>
                    <a:schemeClr val="tx1"/>
                  </a:solidFill>
                  <a:latin typeface="Arial" charset="0"/>
                  <a:ea typeface="Arial" charset="0"/>
                  <a:cs typeface="Arial" charset="0"/>
                </a:defRPr>
              </a:lvl4pPr>
              <a:lvl5pPr marL="2057400" indent="-228600" eaLnBrk="0" hangingPunct="0">
                <a:defRPr sz="14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4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4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4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400" b="1">
                  <a:solidFill>
                    <a:schemeClr val="tx1"/>
                  </a:solidFill>
                  <a:latin typeface="Arial" charset="0"/>
                  <a:ea typeface="Arial" charset="0"/>
                  <a:cs typeface="Arial" charset="0"/>
                </a:defRPr>
              </a:lvl9pPr>
            </a:lstStyle>
            <a:p>
              <a:pPr algn="ctr"/>
              <a:r>
                <a:rPr lang="de-DE">
                  <a:solidFill>
                    <a:srgbClr val="000000"/>
                  </a:solidFill>
                  <a:latin typeface="Arial Unicode MS" charset="0"/>
                </a:rPr>
                <a:t>V5</a:t>
              </a:r>
              <a:endParaRPr lang="de-DE" baseline="-25000">
                <a:solidFill>
                  <a:srgbClr val="000000"/>
                </a:solidFill>
                <a:latin typeface="Arial Unicode MS" charset="0"/>
              </a:endParaRPr>
            </a:p>
          </p:txBody>
        </p:sp>
        <p:cxnSp>
          <p:nvCxnSpPr>
            <p:cNvPr id="43089" name="AutoShape 42"/>
            <p:cNvCxnSpPr>
              <a:cxnSpLocks noChangeShapeType="1"/>
              <a:stCxn id="43085" idx="5"/>
              <a:endCxn id="43087" idx="3"/>
            </p:cNvCxnSpPr>
            <p:nvPr/>
          </p:nvCxnSpPr>
          <p:spPr bwMode="auto">
            <a:xfrm>
              <a:off x="5370" y="1110"/>
              <a:ext cx="306" cy="0"/>
            </a:xfrm>
            <a:prstGeom prst="straightConnector1">
              <a:avLst/>
            </a:prstGeom>
            <a:noFill/>
            <a:ln w="19050">
              <a:solidFill>
                <a:schemeClr val="tx1"/>
              </a:solidFill>
              <a:round/>
              <a:headEnd type="triangle" w="med" len="med"/>
              <a:tailEnd/>
            </a:ln>
            <a:extLst>
              <a:ext uri="{909E8E84-426E-40dd-AFC4-6F175D3DCCD1}">
                <a14:hiddenFill xmlns="" xmlns:a14="http://schemas.microsoft.com/office/drawing/2010/main">
                  <a:noFill/>
                </a14:hiddenFill>
              </a:ext>
            </a:extLst>
          </p:spPr>
        </p:cxnSp>
        <p:sp>
          <p:nvSpPr>
            <p:cNvPr id="43090" name="Text Box 43"/>
            <p:cNvSpPr txBox="1">
              <a:spLocks noChangeArrowheads="1"/>
            </p:cNvSpPr>
            <p:nvPr/>
          </p:nvSpPr>
          <p:spPr bwMode="auto">
            <a:xfrm>
              <a:off x="4647" y="924"/>
              <a:ext cx="364" cy="1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tIns="18000">
              <a:spAutoFit/>
            </a:bodyPr>
            <a:lstStyle>
              <a:lvl1pPr eaLnBrk="0" hangingPunct="0">
                <a:defRPr sz="1400" b="1">
                  <a:solidFill>
                    <a:schemeClr val="tx1"/>
                  </a:solidFill>
                  <a:latin typeface="Arial" charset="0"/>
                  <a:ea typeface="ＭＳ Ｐゴシック" charset="0"/>
                  <a:cs typeface="Arial" charset="0"/>
                </a:defRPr>
              </a:lvl1pPr>
              <a:lvl2pPr marL="742950" indent="-285750" eaLnBrk="0" hangingPunct="0">
                <a:defRPr sz="1400" b="1">
                  <a:solidFill>
                    <a:schemeClr val="tx1"/>
                  </a:solidFill>
                  <a:latin typeface="Arial" charset="0"/>
                  <a:ea typeface="Arial" charset="0"/>
                  <a:cs typeface="Arial" charset="0"/>
                </a:defRPr>
              </a:lvl2pPr>
              <a:lvl3pPr marL="1143000" indent="-228600" eaLnBrk="0" hangingPunct="0">
                <a:defRPr sz="1400" b="1">
                  <a:solidFill>
                    <a:schemeClr val="tx1"/>
                  </a:solidFill>
                  <a:latin typeface="Arial" charset="0"/>
                  <a:ea typeface="Arial" charset="0"/>
                  <a:cs typeface="Arial" charset="0"/>
                </a:defRPr>
              </a:lvl3pPr>
              <a:lvl4pPr marL="1600200" indent="-228600" eaLnBrk="0" hangingPunct="0">
                <a:defRPr sz="1400" b="1">
                  <a:solidFill>
                    <a:schemeClr val="tx1"/>
                  </a:solidFill>
                  <a:latin typeface="Arial" charset="0"/>
                  <a:ea typeface="Arial" charset="0"/>
                  <a:cs typeface="Arial" charset="0"/>
                </a:defRPr>
              </a:lvl4pPr>
              <a:lvl5pPr marL="2057400" indent="-228600" eaLnBrk="0" hangingPunct="0">
                <a:defRPr sz="14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4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4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4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400" b="1">
                  <a:solidFill>
                    <a:schemeClr val="tx1"/>
                  </a:solidFill>
                  <a:latin typeface="Arial" charset="0"/>
                  <a:ea typeface="Arial" charset="0"/>
                  <a:cs typeface="Arial" charset="0"/>
                </a:defRPr>
              </a:lvl9pPr>
            </a:lstStyle>
            <a:p>
              <a:pPr eaLnBrk="1" hangingPunct="1"/>
              <a:r>
                <a:rPr lang="de-DE" b="0">
                  <a:latin typeface="Arial Unicode MS" charset="0"/>
                </a:rPr>
                <a:t>stim</a:t>
              </a:r>
            </a:p>
          </p:txBody>
        </p:sp>
        <p:sp>
          <p:nvSpPr>
            <p:cNvPr id="43091" name="Oval 44"/>
            <p:cNvSpPr>
              <a:spLocks noChangeAspect="1" noChangeArrowheads="1"/>
            </p:cNvSpPr>
            <p:nvPr/>
          </p:nvSpPr>
          <p:spPr bwMode="auto">
            <a:xfrm>
              <a:off x="5636" y="379"/>
              <a:ext cx="272" cy="272"/>
            </a:xfrm>
            <a:prstGeom prst="ellipse">
              <a:avLst/>
            </a:prstGeom>
            <a:gradFill rotWithShape="1">
              <a:gsLst>
                <a:gs pos="0">
                  <a:srgbClr val="EAEAEA"/>
                </a:gs>
                <a:gs pos="100000">
                  <a:srgbClr val="5E5E5E"/>
                </a:gs>
              </a:gsLst>
              <a:path path="shape">
                <a:fillToRect l="50000" t="50000" r="50000" b="50000"/>
              </a:path>
            </a:gra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43092" name="Text Box 45"/>
            <p:cNvSpPr txBox="1">
              <a:spLocks noChangeArrowheads="1"/>
            </p:cNvSpPr>
            <p:nvPr/>
          </p:nvSpPr>
          <p:spPr bwMode="auto">
            <a:xfrm>
              <a:off x="5573" y="433"/>
              <a:ext cx="394" cy="1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chemeClr val="tx1"/>
                  </a:solidFill>
                  <a:latin typeface="Arial" charset="0"/>
                  <a:ea typeface="ＭＳ Ｐゴシック" charset="0"/>
                  <a:cs typeface="Arial" charset="0"/>
                </a:defRPr>
              </a:lvl1pPr>
              <a:lvl2pPr marL="742950" indent="-285750" eaLnBrk="0" hangingPunct="0">
                <a:defRPr sz="1400" b="1">
                  <a:solidFill>
                    <a:schemeClr val="tx1"/>
                  </a:solidFill>
                  <a:latin typeface="Arial" charset="0"/>
                  <a:ea typeface="Arial" charset="0"/>
                  <a:cs typeface="Arial" charset="0"/>
                </a:defRPr>
              </a:lvl2pPr>
              <a:lvl3pPr marL="1143000" indent="-228600" eaLnBrk="0" hangingPunct="0">
                <a:defRPr sz="1400" b="1">
                  <a:solidFill>
                    <a:schemeClr val="tx1"/>
                  </a:solidFill>
                  <a:latin typeface="Arial" charset="0"/>
                  <a:ea typeface="Arial" charset="0"/>
                  <a:cs typeface="Arial" charset="0"/>
                </a:defRPr>
              </a:lvl3pPr>
              <a:lvl4pPr marL="1600200" indent="-228600" eaLnBrk="0" hangingPunct="0">
                <a:defRPr sz="1400" b="1">
                  <a:solidFill>
                    <a:schemeClr val="tx1"/>
                  </a:solidFill>
                  <a:latin typeface="Arial" charset="0"/>
                  <a:ea typeface="Arial" charset="0"/>
                  <a:cs typeface="Arial" charset="0"/>
                </a:defRPr>
              </a:lvl4pPr>
              <a:lvl5pPr marL="2057400" indent="-228600" eaLnBrk="0" hangingPunct="0">
                <a:defRPr sz="14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4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4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4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400" b="1">
                  <a:solidFill>
                    <a:schemeClr val="tx1"/>
                  </a:solidFill>
                  <a:latin typeface="Arial" charset="0"/>
                  <a:ea typeface="Arial" charset="0"/>
                  <a:cs typeface="Arial" charset="0"/>
                </a:defRPr>
              </a:lvl9pPr>
            </a:lstStyle>
            <a:p>
              <a:pPr algn="ctr"/>
              <a:r>
                <a:rPr lang="de-DE">
                  <a:solidFill>
                    <a:srgbClr val="000000"/>
                  </a:solidFill>
                  <a:latin typeface="Arial Unicode MS" charset="0"/>
                </a:rPr>
                <a:t>PPC</a:t>
              </a:r>
              <a:endParaRPr lang="de-DE" baseline="-25000">
                <a:solidFill>
                  <a:srgbClr val="000000"/>
                </a:solidFill>
                <a:latin typeface="Arial Unicode MS" charset="0"/>
              </a:endParaRPr>
            </a:p>
          </p:txBody>
        </p:sp>
        <p:cxnSp>
          <p:nvCxnSpPr>
            <p:cNvPr id="43093" name="AutoShape 46"/>
            <p:cNvCxnSpPr>
              <a:cxnSpLocks noChangeShapeType="1"/>
              <a:stCxn id="43087" idx="1"/>
              <a:endCxn id="43085" idx="7"/>
            </p:cNvCxnSpPr>
            <p:nvPr/>
          </p:nvCxnSpPr>
          <p:spPr bwMode="auto">
            <a:xfrm flipH="1">
              <a:off x="5370" y="918"/>
              <a:ext cx="306" cy="0"/>
            </a:xfrm>
            <a:prstGeom prst="straightConnector1">
              <a:avLst/>
            </a:prstGeom>
            <a:noFill/>
            <a:ln w="19050">
              <a:solidFill>
                <a:schemeClr val="tx1"/>
              </a:solidFill>
              <a:round/>
              <a:headEnd type="triangle" w="med" len="med"/>
              <a:tailEnd/>
            </a:ln>
            <a:extLst>
              <a:ext uri="{909E8E84-426E-40dd-AFC4-6F175D3DCCD1}">
                <a14:hiddenFill xmlns="" xmlns:a14="http://schemas.microsoft.com/office/drawing/2010/main">
                  <a:noFill/>
                </a14:hiddenFill>
              </a:ext>
            </a:extLst>
          </p:spPr>
        </p:cxnSp>
        <p:cxnSp>
          <p:nvCxnSpPr>
            <p:cNvPr id="43094" name="AutoShape 47"/>
            <p:cNvCxnSpPr>
              <a:cxnSpLocks noChangeShapeType="1"/>
              <a:stCxn id="43091" idx="5"/>
              <a:endCxn id="43087" idx="7"/>
            </p:cNvCxnSpPr>
            <p:nvPr/>
          </p:nvCxnSpPr>
          <p:spPr bwMode="auto">
            <a:xfrm>
              <a:off x="5868" y="611"/>
              <a:ext cx="0" cy="307"/>
            </a:xfrm>
            <a:prstGeom prst="straightConnector1">
              <a:avLst/>
            </a:prstGeom>
            <a:noFill/>
            <a:ln w="19050">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43095" name="AutoShape 48"/>
            <p:cNvCxnSpPr>
              <a:cxnSpLocks noChangeShapeType="1"/>
              <a:stCxn id="43087" idx="1"/>
              <a:endCxn id="43091" idx="3"/>
            </p:cNvCxnSpPr>
            <p:nvPr/>
          </p:nvCxnSpPr>
          <p:spPr bwMode="auto">
            <a:xfrm flipV="1">
              <a:off x="5676" y="611"/>
              <a:ext cx="0" cy="307"/>
            </a:xfrm>
            <a:prstGeom prst="straightConnector1">
              <a:avLst/>
            </a:prstGeom>
            <a:noFill/>
            <a:ln w="19050">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43096" name="Text Box 49"/>
            <p:cNvSpPr txBox="1">
              <a:spLocks noChangeArrowheads="1"/>
            </p:cNvSpPr>
            <p:nvPr/>
          </p:nvSpPr>
          <p:spPr bwMode="auto">
            <a:xfrm>
              <a:off x="4652" y="300"/>
              <a:ext cx="358" cy="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chemeClr val="tx1"/>
                  </a:solidFill>
                  <a:latin typeface="Arial" charset="0"/>
                  <a:ea typeface="ＭＳ Ｐゴシック" charset="0"/>
                  <a:cs typeface="Arial" charset="0"/>
                </a:defRPr>
              </a:lvl1pPr>
              <a:lvl2pPr marL="742950" indent="-285750" eaLnBrk="0" hangingPunct="0">
                <a:defRPr sz="1400" b="1">
                  <a:solidFill>
                    <a:schemeClr val="tx1"/>
                  </a:solidFill>
                  <a:latin typeface="Arial" charset="0"/>
                  <a:ea typeface="Arial" charset="0"/>
                  <a:cs typeface="Arial" charset="0"/>
                </a:defRPr>
              </a:lvl2pPr>
              <a:lvl3pPr marL="1143000" indent="-228600" eaLnBrk="0" hangingPunct="0">
                <a:defRPr sz="1400" b="1">
                  <a:solidFill>
                    <a:schemeClr val="tx1"/>
                  </a:solidFill>
                  <a:latin typeface="Arial" charset="0"/>
                  <a:ea typeface="Arial" charset="0"/>
                  <a:cs typeface="Arial" charset="0"/>
                </a:defRPr>
              </a:lvl3pPr>
              <a:lvl4pPr marL="1600200" indent="-228600" eaLnBrk="0" hangingPunct="0">
                <a:defRPr sz="1400" b="1">
                  <a:solidFill>
                    <a:schemeClr val="tx1"/>
                  </a:solidFill>
                  <a:latin typeface="Arial" charset="0"/>
                  <a:ea typeface="Arial" charset="0"/>
                  <a:cs typeface="Arial" charset="0"/>
                </a:defRPr>
              </a:lvl4pPr>
              <a:lvl5pPr marL="2057400" indent="-228600" eaLnBrk="0" hangingPunct="0">
                <a:defRPr sz="14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4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4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4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400" b="1">
                  <a:solidFill>
                    <a:schemeClr val="tx1"/>
                  </a:solidFill>
                  <a:latin typeface="Arial" charset="0"/>
                  <a:ea typeface="Arial" charset="0"/>
                  <a:cs typeface="Arial" charset="0"/>
                </a:defRPr>
              </a:lvl9pPr>
            </a:lstStyle>
            <a:p>
              <a:pPr>
                <a:spcBef>
                  <a:spcPct val="50000"/>
                </a:spcBef>
              </a:pPr>
              <a:r>
                <a:rPr lang="en-GB" sz="1800">
                  <a:latin typeface="Arial Unicode MS" charset="0"/>
                  <a:cs typeface="Arial Unicode MS" charset="0"/>
                </a:rPr>
                <a:t>M3</a:t>
              </a:r>
              <a:endParaRPr lang="en-US" sz="1800">
                <a:latin typeface="Arial Unicode MS" charset="0"/>
                <a:cs typeface="Arial Unicode MS" charset="0"/>
              </a:endParaRPr>
            </a:p>
          </p:txBody>
        </p:sp>
        <p:sp>
          <p:nvSpPr>
            <p:cNvPr id="43097" name="Text Box 50"/>
            <p:cNvSpPr txBox="1">
              <a:spLocks noChangeArrowheads="1"/>
            </p:cNvSpPr>
            <p:nvPr/>
          </p:nvSpPr>
          <p:spPr bwMode="auto">
            <a:xfrm>
              <a:off x="4927" y="330"/>
              <a:ext cx="619" cy="1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tIns="18000">
              <a:spAutoFit/>
            </a:bodyPr>
            <a:lstStyle>
              <a:lvl1pPr eaLnBrk="0" hangingPunct="0">
                <a:defRPr sz="1400" b="1">
                  <a:solidFill>
                    <a:schemeClr val="tx1"/>
                  </a:solidFill>
                  <a:latin typeface="Arial" charset="0"/>
                  <a:ea typeface="ＭＳ Ｐゴシック" charset="0"/>
                  <a:cs typeface="Arial" charset="0"/>
                </a:defRPr>
              </a:lvl1pPr>
              <a:lvl2pPr marL="742950" indent="-285750" eaLnBrk="0" hangingPunct="0">
                <a:defRPr sz="1400" b="1">
                  <a:solidFill>
                    <a:schemeClr val="tx1"/>
                  </a:solidFill>
                  <a:latin typeface="Arial" charset="0"/>
                  <a:ea typeface="Arial" charset="0"/>
                  <a:cs typeface="Arial" charset="0"/>
                </a:defRPr>
              </a:lvl2pPr>
              <a:lvl3pPr marL="1143000" indent="-228600" eaLnBrk="0" hangingPunct="0">
                <a:defRPr sz="1400" b="1">
                  <a:solidFill>
                    <a:schemeClr val="tx1"/>
                  </a:solidFill>
                  <a:latin typeface="Arial" charset="0"/>
                  <a:ea typeface="Arial" charset="0"/>
                  <a:cs typeface="Arial" charset="0"/>
                </a:defRPr>
              </a:lvl3pPr>
              <a:lvl4pPr marL="1600200" indent="-228600" eaLnBrk="0" hangingPunct="0">
                <a:defRPr sz="1400" b="1">
                  <a:solidFill>
                    <a:schemeClr val="tx1"/>
                  </a:solidFill>
                  <a:latin typeface="Arial" charset="0"/>
                  <a:ea typeface="Arial" charset="0"/>
                  <a:cs typeface="Arial" charset="0"/>
                </a:defRPr>
              </a:lvl4pPr>
              <a:lvl5pPr marL="2057400" indent="-228600" eaLnBrk="0" hangingPunct="0">
                <a:defRPr sz="14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4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4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4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400" b="1">
                  <a:solidFill>
                    <a:schemeClr val="tx1"/>
                  </a:solidFill>
                  <a:latin typeface="Arial" charset="0"/>
                  <a:ea typeface="Arial" charset="0"/>
                  <a:cs typeface="Arial" charset="0"/>
                </a:defRPr>
              </a:lvl9pPr>
            </a:lstStyle>
            <a:p>
              <a:pPr eaLnBrk="1" hangingPunct="1"/>
              <a:r>
                <a:rPr lang="de-DE" b="0">
                  <a:latin typeface="Arial Unicode MS" charset="0"/>
                </a:rPr>
                <a:t>attention</a:t>
              </a:r>
            </a:p>
          </p:txBody>
        </p:sp>
        <p:sp>
          <p:nvSpPr>
            <p:cNvPr id="43098" name="Oval 51"/>
            <p:cNvSpPr>
              <a:spLocks noChangeArrowheads="1"/>
            </p:cNvSpPr>
            <p:nvPr/>
          </p:nvSpPr>
          <p:spPr bwMode="auto">
            <a:xfrm>
              <a:off x="5459" y="798"/>
              <a:ext cx="184" cy="327"/>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spAutoFit/>
            </a:bodyPr>
            <a:lstStyle/>
            <a:p>
              <a:endParaRPr lang="en-US"/>
            </a:p>
          </p:txBody>
        </p:sp>
        <p:cxnSp>
          <p:nvCxnSpPr>
            <p:cNvPr id="43099" name="AutoShape 52"/>
            <p:cNvCxnSpPr>
              <a:cxnSpLocks noChangeShapeType="1"/>
              <a:stCxn id="43097" idx="3"/>
              <a:endCxn id="43091" idx="1"/>
            </p:cNvCxnSpPr>
            <p:nvPr/>
          </p:nvCxnSpPr>
          <p:spPr bwMode="auto">
            <a:xfrm>
              <a:off x="5546" y="418"/>
              <a:ext cx="130" cy="1"/>
            </a:xfrm>
            <a:prstGeom prst="straightConnector1">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43100" name="AutoShape 53"/>
            <p:cNvCxnSpPr>
              <a:cxnSpLocks noChangeShapeType="1"/>
              <a:stCxn id="43097" idx="2"/>
              <a:endCxn id="43098" idx="0"/>
            </p:cNvCxnSpPr>
            <p:nvPr/>
          </p:nvCxnSpPr>
          <p:spPr bwMode="auto">
            <a:xfrm>
              <a:off x="5236" y="506"/>
              <a:ext cx="315" cy="292"/>
            </a:xfrm>
            <a:prstGeom prst="straightConnector1">
              <a:avLst/>
            </a:prstGeom>
            <a:noFill/>
            <a:ln w="38100">
              <a:solidFill>
                <a:srgbClr val="FF0000"/>
              </a:solidFill>
              <a:round/>
              <a:headEnd/>
              <a:tailEnd type="oval" w="med" len="med"/>
            </a:ln>
            <a:extLst>
              <a:ext uri="{909E8E84-426E-40dd-AFC4-6F175D3DCCD1}">
                <a14:hiddenFill xmlns="" xmlns:a14="http://schemas.microsoft.com/office/drawing/2010/main">
                  <a:noFill/>
                </a14:hiddenFill>
              </a:ext>
            </a:extLst>
          </p:spPr>
        </p:cxnSp>
      </p:grpSp>
      <p:grpSp>
        <p:nvGrpSpPr>
          <p:cNvPr id="3" name="Group 54"/>
          <p:cNvGrpSpPr>
            <a:grpSpLocks/>
          </p:cNvGrpSpPr>
          <p:nvPr/>
        </p:nvGrpSpPr>
        <p:grpSpPr bwMode="auto">
          <a:xfrm>
            <a:off x="6620935" y="4244976"/>
            <a:ext cx="1864103" cy="1349375"/>
            <a:chOff x="2607" y="1524"/>
            <a:chExt cx="1320" cy="850"/>
          </a:xfrm>
        </p:grpSpPr>
        <p:cxnSp>
          <p:nvCxnSpPr>
            <p:cNvPr id="43067" name="AutoShape 55"/>
            <p:cNvCxnSpPr>
              <a:cxnSpLocks noChangeShapeType="1"/>
              <a:stCxn id="43068" idx="2"/>
              <a:endCxn id="43073" idx="3"/>
            </p:cNvCxnSpPr>
            <p:nvPr/>
          </p:nvCxnSpPr>
          <p:spPr bwMode="auto">
            <a:xfrm flipH="1" flipV="1">
              <a:off x="2971" y="2236"/>
              <a:ext cx="127" cy="2"/>
            </a:xfrm>
            <a:prstGeom prst="straightConnector1">
              <a:avLst/>
            </a:prstGeom>
            <a:noFill/>
            <a:ln w="38100">
              <a:solidFill>
                <a:schemeClr val="tx1"/>
              </a:solidFill>
              <a:round/>
              <a:headEnd type="triangle" w="med" len="med"/>
              <a:tailEnd/>
            </a:ln>
            <a:extLst>
              <a:ext uri="{909E8E84-426E-40dd-AFC4-6F175D3DCCD1}">
                <a14:hiddenFill xmlns="" xmlns:a14="http://schemas.microsoft.com/office/drawing/2010/main">
                  <a:noFill/>
                </a14:hiddenFill>
              </a:ext>
            </a:extLst>
          </p:spPr>
        </p:cxnSp>
        <p:sp>
          <p:nvSpPr>
            <p:cNvPr id="43068" name="Oval 56"/>
            <p:cNvSpPr>
              <a:spLocks noChangeAspect="1" noChangeArrowheads="1"/>
            </p:cNvSpPr>
            <p:nvPr/>
          </p:nvSpPr>
          <p:spPr bwMode="auto">
            <a:xfrm>
              <a:off x="3098" y="2102"/>
              <a:ext cx="272" cy="272"/>
            </a:xfrm>
            <a:prstGeom prst="ellipse">
              <a:avLst/>
            </a:prstGeom>
            <a:gradFill rotWithShape="1">
              <a:gsLst>
                <a:gs pos="0">
                  <a:srgbClr val="EAEAEA"/>
                </a:gs>
                <a:gs pos="100000">
                  <a:srgbClr val="5E5E5E"/>
                </a:gs>
              </a:gsLst>
              <a:path path="shape">
                <a:fillToRect l="50000" t="50000" r="50000" b="50000"/>
              </a:path>
            </a:gra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43069" name="Text Box 57"/>
            <p:cNvSpPr txBox="1">
              <a:spLocks noChangeArrowheads="1"/>
            </p:cNvSpPr>
            <p:nvPr/>
          </p:nvSpPr>
          <p:spPr bwMode="auto">
            <a:xfrm>
              <a:off x="3099" y="2148"/>
              <a:ext cx="286" cy="1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chemeClr val="tx1"/>
                  </a:solidFill>
                  <a:latin typeface="Arial" charset="0"/>
                  <a:ea typeface="ＭＳ Ｐゴシック" charset="0"/>
                  <a:cs typeface="Arial" charset="0"/>
                </a:defRPr>
              </a:lvl1pPr>
              <a:lvl2pPr marL="742950" indent="-285750" eaLnBrk="0" hangingPunct="0">
                <a:defRPr sz="1400" b="1">
                  <a:solidFill>
                    <a:schemeClr val="tx1"/>
                  </a:solidFill>
                  <a:latin typeface="Arial" charset="0"/>
                  <a:ea typeface="Arial" charset="0"/>
                  <a:cs typeface="Arial" charset="0"/>
                </a:defRPr>
              </a:lvl2pPr>
              <a:lvl3pPr marL="1143000" indent="-228600" eaLnBrk="0" hangingPunct="0">
                <a:defRPr sz="1400" b="1">
                  <a:solidFill>
                    <a:schemeClr val="tx1"/>
                  </a:solidFill>
                  <a:latin typeface="Arial" charset="0"/>
                  <a:ea typeface="Arial" charset="0"/>
                  <a:cs typeface="Arial" charset="0"/>
                </a:defRPr>
              </a:lvl3pPr>
              <a:lvl4pPr marL="1600200" indent="-228600" eaLnBrk="0" hangingPunct="0">
                <a:defRPr sz="1400" b="1">
                  <a:solidFill>
                    <a:schemeClr val="tx1"/>
                  </a:solidFill>
                  <a:latin typeface="Arial" charset="0"/>
                  <a:ea typeface="Arial" charset="0"/>
                  <a:cs typeface="Arial" charset="0"/>
                </a:defRPr>
              </a:lvl4pPr>
              <a:lvl5pPr marL="2057400" indent="-228600" eaLnBrk="0" hangingPunct="0">
                <a:defRPr sz="14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4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4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4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400" b="1">
                  <a:solidFill>
                    <a:schemeClr val="tx1"/>
                  </a:solidFill>
                  <a:latin typeface="Arial" charset="0"/>
                  <a:ea typeface="Arial" charset="0"/>
                  <a:cs typeface="Arial" charset="0"/>
                </a:defRPr>
              </a:lvl9pPr>
            </a:lstStyle>
            <a:p>
              <a:pPr algn="ctr"/>
              <a:r>
                <a:rPr lang="de-DE">
                  <a:solidFill>
                    <a:srgbClr val="000000"/>
                  </a:solidFill>
                  <a:latin typeface="Arial Unicode MS" charset="0"/>
                </a:rPr>
                <a:t>V1</a:t>
              </a:r>
              <a:endParaRPr lang="de-DE" baseline="-25000">
                <a:solidFill>
                  <a:srgbClr val="000000"/>
                </a:solidFill>
                <a:latin typeface="Arial Unicode MS" charset="0"/>
              </a:endParaRPr>
            </a:p>
          </p:txBody>
        </p:sp>
        <p:sp>
          <p:nvSpPr>
            <p:cNvPr id="43070" name="Oval 58"/>
            <p:cNvSpPr>
              <a:spLocks noChangeAspect="1" noChangeArrowheads="1"/>
            </p:cNvSpPr>
            <p:nvPr/>
          </p:nvSpPr>
          <p:spPr bwMode="auto">
            <a:xfrm>
              <a:off x="3596" y="2102"/>
              <a:ext cx="272" cy="272"/>
            </a:xfrm>
            <a:prstGeom prst="ellipse">
              <a:avLst/>
            </a:prstGeom>
            <a:gradFill rotWithShape="1">
              <a:gsLst>
                <a:gs pos="0">
                  <a:srgbClr val="EAEAEA"/>
                </a:gs>
                <a:gs pos="100000">
                  <a:srgbClr val="5E5E5E"/>
                </a:gs>
              </a:gsLst>
              <a:path path="shape">
                <a:fillToRect l="50000" t="50000" r="50000" b="50000"/>
              </a:path>
            </a:gra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43071" name="Text Box 59"/>
            <p:cNvSpPr txBox="1">
              <a:spLocks noChangeArrowheads="1"/>
            </p:cNvSpPr>
            <p:nvPr/>
          </p:nvSpPr>
          <p:spPr bwMode="auto">
            <a:xfrm>
              <a:off x="3596" y="2151"/>
              <a:ext cx="286" cy="1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chemeClr val="tx1"/>
                  </a:solidFill>
                  <a:latin typeface="Arial" charset="0"/>
                  <a:ea typeface="ＭＳ Ｐゴシック" charset="0"/>
                  <a:cs typeface="Arial" charset="0"/>
                </a:defRPr>
              </a:lvl1pPr>
              <a:lvl2pPr marL="742950" indent="-285750" eaLnBrk="0" hangingPunct="0">
                <a:defRPr sz="1400" b="1">
                  <a:solidFill>
                    <a:schemeClr val="tx1"/>
                  </a:solidFill>
                  <a:latin typeface="Arial" charset="0"/>
                  <a:ea typeface="Arial" charset="0"/>
                  <a:cs typeface="Arial" charset="0"/>
                </a:defRPr>
              </a:lvl2pPr>
              <a:lvl3pPr marL="1143000" indent="-228600" eaLnBrk="0" hangingPunct="0">
                <a:defRPr sz="1400" b="1">
                  <a:solidFill>
                    <a:schemeClr val="tx1"/>
                  </a:solidFill>
                  <a:latin typeface="Arial" charset="0"/>
                  <a:ea typeface="Arial" charset="0"/>
                  <a:cs typeface="Arial" charset="0"/>
                </a:defRPr>
              </a:lvl3pPr>
              <a:lvl4pPr marL="1600200" indent="-228600" eaLnBrk="0" hangingPunct="0">
                <a:defRPr sz="1400" b="1">
                  <a:solidFill>
                    <a:schemeClr val="tx1"/>
                  </a:solidFill>
                  <a:latin typeface="Arial" charset="0"/>
                  <a:ea typeface="Arial" charset="0"/>
                  <a:cs typeface="Arial" charset="0"/>
                </a:defRPr>
              </a:lvl4pPr>
              <a:lvl5pPr marL="2057400" indent="-228600" eaLnBrk="0" hangingPunct="0">
                <a:defRPr sz="14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4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4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4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400" b="1">
                  <a:solidFill>
                    <a:schemeClr val="tx1"/>
                  </a:solidFill>
                  <a:latin typeface="Arial" charset="0"/>
                  <a:ea typeface="Arial" charset="0"/>
                  <a:cs typeface="Arial" charset="0"/>
                </a:defRPr>
              </a:lvl9pPr>
            </a:lstStyle>
            <a:p>
              <a:pPr algn="ctr"/>
              <a:r>
                <a:rPr lang="de-DE">
                  <a:solidFill>
                    <a:srgbClr val="000000"/>
                  </a:solidFill>
                  <a:latin typeface="Arial Unicode MS" charset="0"/>
                </a:rPr>
                <a:t>V5</a:t>
              </a:r>
              <a:endParaRPr lang="de-DE" baseline="-25000">
                <a:solidFill>
                  <a:srgbClr val="000000"/>
                </a:solidFill>
                <a:latin typeface="Arial Unicode MS" charset="0"/>
              </a:endParaRPr>
            </a:p>
          </p:txBody>
        </p:sp>
        <p:cxnSp>
          <p:nvCxnSpPr>
            <p:cNvPr id="43072" name="AutoShape 60"/>
            <p:cNvCxnSpPr>
              <a:cxnSpLocks noChangeShapeType="1"/>
              <a:stCxn id="43068" idx="5"/>
              <a:endCxn id="43070" idx="3"/>
            </p:cNvCxnSpPr>
            <p:nvPr/>
          </p:nvCxnSpPr>
          <p:spPr bwMode="auto">
            <a:xfrm>
              <a:off x="3330" y="2334"/>
              <a:ext cx="306" cy="0"/>
            </a:xfrm>
            <a:prstGeom prst="straightConnector1">
              <a:avLst/>
            </a:prstGeom>
            <a:noFill/>
            <a:ln w="19050">
              <a:solidFill>
                <a:schemeClr val="tx1"/>
              </a:solidFill>
              <a:round/>
              <a:headEnd type="triangle" w="med" len="med"/>
              <a:tailEnd/>
            </a:ln>
            <a:extLst>
              <a:ext uri="{909E8E84-426E-40dd-AFC4-6F175D3DCCD1}">
                <a14:hiddenFill xmlns="" xmlns:a14="http://schemas.microsoft.com/office/drawing/2010/main">
                  <a:noFill/>
                </a14:hiddenFill>
              </a:ext>
            </a:extLst>
          </p:spPr>
        </p:cxnSp>
        <p:sp>
          <p:nvSpPr>
            <p:cNvPr id="43073" name="Text Box 61"/>
            <p:cNvSpPr txBox="1">
              <a:spLocks noChangeArrowheads="1"/>
            </p:cNvSpPr>
            <p:nvPr/>
          </p:nvSpPr>
          <p:spPr bwMode="auto">
            <a:xfrm>
              <a:off x="2607" y="2148"/>
              <a:ext cx="364" cy="1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tIns="18000">
              <a:spAutoFit/>
            </a:bodyPr>
            <a:lstStyle>
              <a:lvl1pPr eaLnBrk="0" hangingPunct="0">
                <a:defRPr sz="1400" b="1">
                  <a:solidFill>
                    <a:schemeClr val="tx1"/>
                  </a:solidFill>
                  <a:latin typeface="Arial" charset="0"/>
                  <a:ea typeface="ＭＳ Ｐゴシック" charset="0"/>
                  <a:cs typeface="Arial" charset="0"/>
                </a:defRPr>
              </a:lvl1pPr>
              <a:lvl2pPr marL="742950" indent="-285750" eaLnBrk="0" hangingPunct="0">
                <a:defRPr sz="1400" b="1">
                  <a:solidFill>
                    <a:schemeClr val="tx1"/>
                  </a:solidFill>
                  <a:latin typeface="Arial" charset="0"/>
                  <a:ea typeface="Arial" charset="0"/>
                  <a:cs typeface="Arial" charset="0"/>
                </a:defRPr>
              </a:lvl2pPr>
              <a:lvl3pPr marL="1143000" indent="-228600" eaLnBrk="0" hangingPunct="0">
                <a:defRPr sz="1400" b="1">
                  <a:solidFill>
                    <a:schemeClr val="tx1"/>
                  </a:solidFill>
                  <a:latin typeface="Arial" charset="0"/>
                  <a:ea typeface="Arial" charset="0"/>
                  <a:cs typeface="Arial" charset="0"/>
                </a:defRPr>
              </a:lvl3pPr>
              <a:lvl4pPr marL="1600200" indent="-228600" eaLnBrk="0" hangingPunct="0">
                <a:defRPr sz="1400" b="1">
                  <a:solidFill>
                    <a:schemeClr val="tx1"/>
                  </a:solidFill>
                  <a:latin typeface="Arial" charset="0"/>
                  <a:ea typeface="Arial" charset="0"/>
                  <a:cs typeface="Arial" charset="0"/>
                </a:defRPr>
              </a:lvl4pPr>
              <a:lvl5pPr marL="2057400" indent="-228600" eaLnBrk="0" hangingPunct="0">
                <a:defRPr sz="14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4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4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4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400" b="1">
                  <a:solidFill>
                    <a:schemeClr val="tx1"/>
                  </a:solidFill>
                  <a:latin typeface="Arial" charset="0"/>
                  <a:ea typeface="Arial" charset="0"/>
                  <a:cs typeface="Arial" charset="0"/>
                </a:defRPr>
              </a:lvl9pPr>
            </a:lstStyle>
            <a:p>
              <a:pPr eaLnBrk="1" hangingPunct="1"/>
              <a:r>
                <a:rPr lang="de-DE" b="0">
                  <a:latin typeface="Arial Unicode MS" charset="0"/>
                </a:rPr>
                <a:t>stim</a:t>
              </a:r>
            </a:p>
          </p:txBody>
        </p:sp>
        <p:sp>
          <p:nvSpPr>
            <p:cNvPr id="43074" name="Oval 62"/>
            <p:cNvSpPr>
              <a:spLocks noChangeAspect="1" noChangeArrowheads="1"/>
            </p:cNvSpPr>
            <p:nvPr/>
          </p:nvSpPr>
          <p:spPr bwMode="auto">
            <a:xfrm>
              <a:off x="3596" y="1603"/>
              <a:ext cx="272" cy="272"/>
            </a:xfrm>
            <a:prstGeom prst="ellipse">
              <a:avLst/>
            </a:prstGeom>
            <a:gradFill rotWithShape="1">
              <a:gsLst>
                <a:gs pos="0">
                  <a:srgbClr val="EAEAEA"/>
                </a:gs>
                <a:gs pos="100000">
                  <a:srgbClr val="5E5E5E"/>
                </a:gs>
              </a:gsLst>
              <a:path path="shape">
                <a:fillToRect l="50000" t="50000" r="50000" b="50000"/>
              </a:path>
            </a:gra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43075" name="Text Box 63"/>
            <p:cNvSpPr txBox="1">
              <a:spLocks noChangeArrowheads="1"/>
            </p:cNvSpPr>
            <p:nvPr/>
          </p:nvSpPr>
          <p:spPr bwMode="auto">
            <a:xfrm>
              <a:off x="3533" y="1638"/>
              <a:ext cx="394" cy="1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chemeClr val="tx1"/>
                  </a:solidFill>
                  <a:latin typeface="Arial" charset="0"/>
                  <a:ea typeface="ＭＳ Ｐゴシック" charset="0"/>
                  <a:cs typeface="Arial" charset="0"/>
                </a:defRPr>
              </a:lvl1pPr>
              <a:lvl2pPr marL="742950" indent="-285750" eaLnBrk="0" hangingPunct="0">
                <a:defRPr sz="1400" b="1">
                  <a:solidFill>
                    <a:schemeClr val="tx1"/>
                  </a:solidFill>
                  <a:latin typeface="Arial" charset="0"/>
                  <a:ea typeface="Arial" charset="0"/>
                  <a:cs typeface="Arial" charset="0"/>
                </a:defRPr>
              </a:lvl2pPr>
              <a:lvl3pPr marL="1143000" indent="-228600" eaLnBrk="0" hangingPunct="0">
                <a:defRPr sz="1400" b="1">
                  <a:solidFill>
                    <a:schemeClr val="tx1"/>
                  </a:solidFill>
                  <a:latin typeface="Arial" charset="0"/>
                  <a:ea typeface="Arial" charset="0"/>
                  <a:cs typeface="Arial" charset="0"/>
                </a:defRPr>
              </a:lvl3pPr>
              <a:lvl4pPr marL="1600200" indent="-228600" eaLnBrk="0" hangingPunct="0">
                <a:defRPr sz="1400" b="1">
                  <a:solidFill>
                    <a:schemeClr val="tx1"/>
                  </a:solidFill>
                  <a:latin typeface="Arial" charset="0"/>
                  <a:ea typeface="Arial" charset="0"/>
                  <a:cs typeface="Arial" charset="0"/>
                </a:defRPr>
              </a:lvl4pPr>
              <a:lvl5pPr marL="2057400" indent="-228600" eaLnBrk="0" hangingPunct="0">
                <a:defRPr sz="14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4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4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4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400" b="1">
                  <a:solidFill>
                    <a:schemeClr val="tx1"/>
                  </a:solidFill>
                  <a:latin typeface="Arial" charset="0"/>
                  <a:ea typeface="Arial" charset="0"/>
                  <a:cs typeface="Arial" charset="0"/>
                </a:defRPr>
              </a:lvl9pPr>
            </a:lstStyle>
            <a:p>
              <a:pPr algn="ctr"/>
              <a:r>
                <a:rPr lang="de-DE">
                  <a:solidFill>
                    <a:srgbClr val="000000"/>
                  </a:solidFill>
                  <a:latin typeface="Arial Unicode MS" charset="0"/>
                </a:rPr>
                <a:t>PPC</a:t>
              </a:r>
              <a:endParaRPr lang="de-DE" baseline="-25000">
                <a:solidFill>
                  <a:srgbClr val="000000"/>
                </a:solidFill>
                <a:latin typeface="Arial Unicode MS" charset="0"/>
              </a:endParaRPr>
            </a:p>
          </p:txBody>
        </p:sp>
        <p:cxnSp>
          <p:nvCxnSpPr>
            <p:cNvPr id="43076" name="AutoShape 64"/>
            <p:cNvCxnSpPr>
              <a:cxnSpLocks noChangeShapeType="1"/>
              <a:stCxn id="43070" idx="1"/>
              <a:endCxn id="43068" idx="7"/>
            </p:cNvCxnSpPr>
            <p:nvPr/>
          </p:nvCxnSpPr>
          <p:spPr bwMode="auto">
            <a:xfrm flipH="1">
              <a:off x="3330" y="2142"/>
              <a:ext cx="306" cy="0"/>
            </a:xfrm>
            <a:prstGeom prst="straightConnector1">
              <a:avLst/>
            </a:prstGeom>
            <a:noFill/>
            <a:ln w="19050">
              <a:solidFill>
                <a:schemeClr val="tx1"/>
              </a:solidFill>
              <a:round/>
              <a:headEnd type="triangle" w="med" len="med"/>
              <a:tailEnd/>
            </a:ln>
            <a:extLst>
              <a:ext uri="{909E8E84-426E-40dd-AFC4-6F175D3DCCD1}">
                <a14:hiddenFill xmlns="" xmlns:a14="http://schemas.microsoft.com/office/drawing/2010/main">
                  <a:noFill/>
                </a14:hiddenFill>
              </a:ext>
            </a:extLst>
          </p:spPr>
        </p:cxnSp>
        <p:cxnSp>
          <p:nvCxnSpPr>
            <p:cNvPr id="43077" name="AutoShape 65"/>
            <p:cNvCxnSpPr>
              <a:cxnSpLocks noChangeShapeType="1"/>
              <a:stCxn id="43074" idx="5"/>
              <a:endCxn id="43070" idx="7"/>
            </p:cNvCxnSpPr>
            <p:nvPr/>
          </p:nvCxnSpPr>
          <p:spPr bwMode="auto">
            <a:xfrm>
              <a:off x="3828" y="1835"/>
              <a:ext cx="0" cy="307"/>
            </a:xfrm>
            <a:prstGeom prst="straightConnector1">
              <a:avLst/>
            </a:prstGeom>
            <a:noFill/>
            <a:ln w="19050">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43078" name="AutoShape 66"/>
            <p:cNvCxnSpPr>
              <a:cxnSpLocks noChangeShapeType="1"/>
              <a:stCxn id="43070" idx="1"/>
              <a:endCxn id="43074" idx="3"/>
            </p:cNvCxnSpPr>
            <p:nvPr/>
          </p:nvCxnSpPr>
          <p:spPr bwMode="auto">
            <a:xfrm flipV="1">
              <a:off x="3636" y="1835"/>
              <a:ext cx="0" cy="307"/>
            </a:xfrm>
            <a:prstGeom prst="straightConnector1">
              <a:avLst/>
            </a:prstGeom>
            <a:noFill/>
            <a:ln w="19050">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43079" name="Text Box 67"/>
            <p:cNvSpPr txBox="1">
              <a:spLocks noChangeArrowheads="1"/>
            </p:cNvSpPr>
            <p:nvPr/>
          </p:nvSpPr>
          <p:spPr bwMode="auto">
            <a:xfrm>
              <a:off x="2612" y="1524"/>
              <a:ext cx="367" cy="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chemeClr val="tx1"/>
                  </a:solidFill>
                  <a:latin typeface="Arial" charset="0"/>
                  <a:ea typeface="ＭＳ Ｐゴシック" charset="0"/>
                  <a:cs typeface="Arial" charset="0"/>
                </a:defRPr>
              </a:lvl1pPr>
              <a:lvl2pPr marL="742950" indent="-285750" eaLnBrk="0" hangingPunct="0">
                <a:defRPr sz="1400" b="1">
                  <a:solidFill>
                    <a:schemeClr val="tx1"/>
                  </a:solidFill>
                  <a:latin typeface="Arial" charset="0"/>
                  <a:ea typeface="Arial" charset="0"/>
                  <a:cs typeface="Arial" charset="0"/>
                </a:defRPr>
              </a:lvl2pPr>
              <a:lvl3pPr marL="1143000" indent="-228600" eaLnBrk="0" hangingPunct="0">
                <a:defRPr sz="1400" b="1">
                  <a:solidFill>
                    <a:schemeClr val="tx1"/>
                  </a:solidFill>
                  <a:latin typeface="Arial" charset="0"/>
                  <a:ea typeface="Arial" charset="0"/>
                  <a:cs typeface="Arial" charset="0"/>
                </a:defRPr>
              </a:lvl3pPr>
              <a:lvl4pPr marL="1600200" indent="-228600" eaLnBrk="0" hangingPunct="0">
                <a:defRPr sz="1400" b="1">
                  <a:solidFill>
                    <a:schemeClr val="tx1"/>
                  </a:solidFill>
                  <a:latin typeface="Arial" charset="0"/>
                  <a:ea typeface="Arial" charset="0"/>
                  <a:cs typeface="Arial" charset="0"/>
                </a:defRPr>
              </a:lvl4pPr>
              <a:lvl5pPr marL="2057400" indent="-228600" eaLnBrk="0" hangingPunct="0">
                <a:defRPr sz="14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4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4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4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400" b="1">
                  <a:solidFill>
                    <a:schemeClr val="tx1"/>
                  </a:solidFill>
                  <a:latin typeface="Arial" charset="0"/>
                  <a:ea typeface="Arial" charset="0"/>
                  <a:cs typeface="Arial" charset="0"/>
                </a:defRPr>
              </a:lvl9pPr>
            </a:lstStyle>
            <a:p>
              <a:pPr>
                <a:spcBef>
                  <a:spcPct val="50000"/>
                </a:spcBef>
              </a:pPr>
              <a:r>
                <a:rPr lang="en-GB" sz="1800">
                  <a:latin typeface="Arial Unicode MS" charset="0"/>
                  <a:cs typeface="Arial Unicode MS" charset="0"/>
                </a:rPr>
                <a:t>M4</a:t>
              </a:r>
              <a:endParaRPr lang="en-US" sz="1800">
                <a:latin typeface="Arial Unicode MS" charset="0"/>
                <a:cs typeface="Arial Unicode MS" charset="0"/>
              </a:endParaRPr>
            </a:p>
          </p:txBody>
        </p:sp>
        <p:sp>
          <p:nvSpPr>
            <p:cNvPr id="43080" name="Text Box 68"/>
            <p:cNvSpPr txBox="1">
              <a:spLocks noChangeArrowheads="1"/>
            </p:cNvSpPr>
            <p:nvPr/>
          </p:nvSpPr>
          <p:spPr bwMode="auto">
            <a:xfrm>
              <a:off x="2881" y="1550"/>
              <a:ext cx="618" cy="1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tIns="18000">
              <a:spAutoFit/>
            </a:bodyPr>
            <a:lstStyle>
              <a:lvl1pPr eaLnBrk="0" hangingPunct="0">
                <a:defRPr sz="1400" b="1">
                  <a:solidFill>
                    <a:schemeClr val="tx1"/>
                  </a:solidFill>
                  <a:latin typeface="Arial" charset="0"/>
                  <a:ea typeface="ＭＳ Ｐゴシック" charset="0"/>
                  <a:cs typeface="Arial" charset="0"/>
                </a:defRPr>
              </a:lvl1pPr>
              <a:lvl2pPr marL="742950" indent="-285750" eaLnBrk="0" hangingPunct="0">
                <a:defRPr sz="1400" b="1">
                  <a:solidFill>
                    <a:schemeClr val="tx1"/>
                  </a:solidFill>
                  <a:latin typeface="Arial" charset="0"/>
                  <a:ea typeface="Arial" charset="0"/>
                  <a:cs typeface="Arial" charset="0"/>
                </a:defRPr>
              </a:lvl2pPr>
              <a:lvl3pPr marL="1143000" indent="-228600" eaLnBrk="0" hangingPunct="0">
                <a:defRPr sz="1400" b="1">
                  <a:solidFill>
                    <a:schemeClr val="tx1"/>
                  </a:solidFill>
                  <a:latin typeface="Arial" charset="0"/>
                  <a:ea typeface="Arial" charset="0"/>
                  <a:cs typeface="Arial" charset="0"/>
                </a:defRPr>
              </a:lvl3pPr>
              <a:lvl4pPr marL="1600200" indent="-228600" eaLnBrk="0" hangingPunct="0">
                <a:defRPr sz="1400" b="1">
                  <a:solidFill>
                    <a:schemeClr val="tx1"/>
                  </a:solidFill>
                  <a:latin typeface="Arial" charset="0"/>
                  <a:ea typeface="Arial" charset="0"/>
                  <a:cs typeface="Arial" charset="0"/>
                </a:defRPr>
              </a:lvl4pPr>
              <a:lvl5pPr marL="2057400" indent="-228600" eaLnBrk="0" hangingPunct="0">
                <a:defRPr sz="14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4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4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4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400" b="1">
                  <a:solidFill>
                    <a:schemeClr val="tx1"/>
                  </a:solidFill>
                  <a:latin typeface="Arial" charset="0"/>
                  <a:ea typeface="Arial" charset="0"/>
                  <a:cs typeface="Arial" charset="0"/>
                </a:defRPr>
              </a:lvl9pPr>
            </a:lstStyle>
            <a:p>
              <a:pPr eaLnBrk="1" hangingPunct="1"/>
              <a:r>
                <a:rPr lang="de-DE" b="0">
                  <a:latin typeface="Arial Unicode MS" charset="0"/>
                </a:rPr>
                <a:t>attention</a:t>
              </a:r>
            </a:p>
          </p:txBody>
        </p:sp>
        <p:sp>
          <p:nvSpPr>
            <p:cNvPr id="43081" name="Oval 69"/>
            <p:cNvSpPr>
              <a:spLocks noChangeArrowheads="1"/>
            </p:cNvSpPr>
            <p:nvPr/>
          </p:nvSpPr>
          <p:spPr bwMode="auto">
            <a:xfrm>
              <a:off x="3376" y="2010"/>
              <a:ext cx="184" cy="327"/>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spAutoFit/>
            </a:bodyPr>
            <a:lstStyle/>
            <a:p>
              <a:endParaRPr lang="en-US"/>
            </a:p>
          </p:txBody>
        </p:sp>
        <p:cxnSp>
          <p:nvCxnSpPr>
            <p:cNvPr id="43082" name="AutoShape 70"/>
            <p:cNvCxnSpPr>
              <a:cxnSpLocks noChangeShapeType="1"/>
              <a:stCxn id="43074" idx="2"/>
              <a:endCxn id="43081" idx="7"/>
            </p:cNvCxnSpPr>
            <p:nvPr/>
          </p:nvCxnSpPr>
          <p:spPr bwMode="auto">
            <a:xfrm rot="10800000" flipV="1">
              <a:off x="3533" y="1739"/>
              <a:ext cx="63" cy="319"/>
            </a:xfrm>
            <a:prstGeom prst="curvedConnector2">
              <a:avLst/>
            </a:prstGeom>
            <a:noFill/>
            <a:ln w="38100">
              <a:solidFill>
                <a:srgbClr val="FF0000"/>
              </a:solidFill>
              <a:round/>
              <a:headEnd/>
              <a:tailEnd type="oval" w="med" len="med"/>
            </a:ln>
            <a:extLst>
              <a:ext uri="{909E8E84-426E-40dd-AFC4-6F175D3DCCD1}">
                <a14:hiddenFill xmlns="" xmlns:a14="http://schemas.microsoft.com/office/drawing/2010/main">
                  <a:noFill/>
                </a14:hiddenFill>
              </a:ext>
            </a:extLst>
          </p:spPr>
        </p:cxnSp>
        <p:cxnSp>
          <p:nvCxnSpPr>
            <p:cNvPr id="43083" name="AutoShape 71"/>
            <p:cNvCxnSpPr>
              <a:cxnSpLocks noChangeShapeType="1"/>
              <a:stCxn id="43080" idx="3"/>
              <a:endCxn id="43074" idx="1"/>
            </p:cNvCxnSpPr>
            <p:nvPr/>
          </p:nvCxnSpPr>
          <p:spPr bwMode="auto">
            <a:xfrm>
              <a:off x="3499" y="1638"/>
              <a:ext cx="137" cy="5"/>
            </a:xfrm>
            <a:prstGeom prst="straightConnector1">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cxnSp>
      </p:grpSp>
      <p:grpSp>
        <p:nvGrpSpPr>
          <p:cNvPr id="4" name="Group 72"/>
          <p:cNvGrpSpPr>
            <a:grpSpLocks/>
          </p:cNvGrpSpPr>
          <p:nvPr/>
        </p:nvGrpSpPr>
        <p:grpSpPr bwMode="auto">
          <a:xfrm>
            <a:off x="4580466" y="1273175"/>
            <a:ext cx="1888067" cy="633413"/>
            <a:chOff x="3246" y="391"/>
            <a:chExt cx="1338" cy="399"/>
          </a:xfrm>
        </p:grpSpPr>
        <p:sp>
          <p:nvSpPr>
            <p:cNvPr id="43064" name="Text Box 73"/>
            <p:cNvSpPr txBox="1">
              <a:spLocks noChangeArrowheads="1"/>
            </p:cNvSpPr>
            <p:nvPr/>
          </p:nvSpPr>
          <p:spPr bwMode="auto">
            <a:xfrm>
              <a:off x="3603" y="596"/>
              <a:ext cx="710" cy="1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chemeClr val="tx1"/>
                  </a:solidFill>
                  <a:latin typeface="Arial" charset="0"/>
                  <a:ea typeface="ＭＳ Ｐゴシック" charset="0"/>
                  <a:cs typeface="Arial" charset="0"/>
                </a:defRPr>
              </a:lvl1pPr>
              <a:lvl2pPr marL="742950" indent="-285750" eaLnBrk="0" hangingPunct="0">
                <a:defRPr sz="1400" b="1">
                  <a:solidFill>
                    <a:schemeClr val="tx1"/>
                  </a:solidFill>
                  <a:latin typeface="Arial" charset="0"/>
                  <a:ea typeface="Arial" charset="0"/>
                  <a:cs typeface="Arial" charset="0"/>
                </a:defRPr>
              </a:lvl2pPr>
              <a:lvl3pPr marL="1143000" indent="-228600" eaLnBrk="0" hangingPunct="0">
                <a:defRPr sz="1400" b="1">
                  <a:solidFill>
                    <a:schemeClr val="tx1"/>
                  </a:solidFill>
                  <a:latin typeface="Arial" charset="0"/>
                  <a:ea typeface="Arial" charset="0"/>
                  <a:cs typeface="Arial" charset="0"/>
                </a:defRPr>
              </a:lvl3pPr>
              <a:lvl4pPr marL="1600200" indent="-228600" eaLnBrk="0" hangingPunct="0">
                <a:defRPr sz="1400" b="1">
                  <a:solidFill>
                    <a:schemeClr val="tx1"/>
                  </a:solidFill>
                  <a:latin typeface="Arial" charset="0"/>
                  <a:ea typeface="Arial" charset="0"/>
                  <a:cs typeface="Arial" charset="0"/>
                </a:defRPr>
              </a:lvl4pPr>
              <a:lvl5pPr marL="2057400" indent="-228600" eaLnBrk="0" hangingPunct="0">
                <a:defRPr sz="14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4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4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4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400" b="1">
                  <a:solidFill>
                    <a:schemeClr val="tx1"/>
                  </a:solidFill>
                  <a:latin typeface="Arial" charset="0"/>
                  <a:ea typeface="Arial" charset="0"/>
                  <a:cs typeface="Arial" charset="0"/>
                </a:defRPr>
              </a:lvl9pPr>
            </a:lstStyle>
            <a:p>
              <a:pPr>
                <a:spcBef>
                  <a:spcPct val="50000"/>
                </a:spcBef>
              </a:pPr>
              <a:r>
                <a:rPr lang="en-GB" b="0">
                  <a:latin typeface="Arial Unicode MS" charset="0"/>
                  <a:cs typeface="Arial Unicode MS" charset="0"/>
                </a:rPr>
                <a:t>BF</a:t>
              </a:r>
              <a:r>
                <a:rPr lang="en-GB" b="0" baseline="-25000">
                  <a:latin typeface="Arial Unicode MS" charset="0"/>
                  <a:cs typeface="Arial Unicode MS" charset="0"/>
                </a:rPr>
                <a:t> </a:t>
              </a:r>
              <a:r>
                <a:rPr lang="en-GB" b="0">
                  <a:latin typeface="Arial Unicode MS" charset="0"/>
                  <a:cs typeface="Arial Unicode MS" charset="0"/>
                </a:rPr>
                <a:t>= 2966</a:t>
              </a:r>
              <a:endParaRPr lang="en-US" b="0">
                <a:latin typeface="Arial Unicode MS" charset="0"/>
                <a:cs typeface="Arial Unicode MS" charset="0"/>
              </a:endParaRPr>
            </a:p>
          </p:txBody>
        </p:sp>
        <p:sp>
          <p:nvSpPr>
            <p:cNvPr id="43065" name="Text Box 74"/>
            <p:cNvSpPr txBox="1">
              <a:spLocks noChangeArrowheads="1"/>
            </p:cNvSpPr>
            <p:nvPr/>
          </p:nvSpPr>
          <p:spPr bwMode="auto">
            <a:xfrm>
              <a:off x="3421" y="391"/>
              <a:ext cx="1163" cy="1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chemeClr val="tx1"/>
                  </a:solidFill>
                  <a:latin typeface="Arial" charset="0"/>
                  <a:ea typeface="ＭＳ Ｐゴシック" charset="0"/>
                  <a:cs typeface="Arial" charset="0"/>
                </a:defRPr>
              </a:lvl1pPr>
              <a:lvl2pPr marL="742950" indent="-285750" eaLnBrk="0" hangingPunct="0">
                <a:defRPr sz="1400" b="1">
                  <a:solidFill>
                    <a:schemeClr val="tx1"/>
                  </a:solidFill>
                  <a:latin typeface="Arial" charset="0"/>
                  <a:ea typeface="Arial" charset="0"/>
                  <a:cs typeface="Arial" charset="0"/>
                </a:defRPr>
              </a:lvl2pPr>
              <a:lvl3pPr marL="1143000" indent="-228600" eaLnBrk="0" hangingPunct="0">
                <a:defRPr sz="1400" b="1">
                  <a:solidFill>
                    <a:schemeClr val="tx1"/>
                  </a:solidFill>
                  <a:latin typeface="Arial" charset="0"/>
                  <a:ea typeface="Arial" charset="0"/>
                  <a:cs typeface="Arial" charset="0"/>
                </a:defRPr>
              </a:lvl3pPr>
              <a:lvl4pPr marL="1600200" indent="-228600" eaLnBrk="0" hangingPunct="0">
                <a:defRPr sz="1400" b="1">
                  <a:solidFill>
                    <a:schemeClr val="tx1"/>
                  </a:solidFill>
                  <a:latin typeface="Arial" charset="0"/>
                  <a:ea typeface="Arial" charset="0"/>
                  <a:cs typeface="Arial" charset="0"/>
                </a:defRPr>
              </a:lvl4pPr>
              <a:lvl5pPr marL="2057400" indent="-228600" eaLnBrk="0" hangingPunct="0">
                <a:defRPr sz="14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4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4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4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400" b="1">
                  <a:solidFill>
                    <a:schemeClr val="tx1"/>
                  </a:solidFill>
                  <a:latin typeface="Arial" charset="0"/>
                  <a:ea typeface="Arial" charset="0"/>
                  <a:cs typeface="Arial" charset="0"/>
                </a:defRPr>
              </a:lvl9pPr>
            </a:lstStyle>
            <a:p>
              <a:pPr>
                <a:spcBef>
                  <a:spcPct val="50000"/>
                </a:spcBef>
              </a:pPr>
              <a:r>
                <a:rPr lang="en-GB" b="0">
                  <a:latin typeface="Arial Unicode MS" charset="0"/>
                  <a:cs typeface="Arial Unicode MS" charset="0"/>
                </a:rPr>
                <a:t>M2 better than M1</a:t>
              </a:r>
              <a:endParaRPr lang="en-US" b="0">
                <a:latin typeface="Arial Unicode MS" charset="0"/>
                <a:cs typeface="Arial Unicode MS" charset="0"/>
              </a:endParaRPr>
            </a:p>
          </p:txBody>
        </p:sp>
        <p:cxnSp>
          <p:nvCxnSpPr>
            <p:cNvPr id="43066" name="AutoShape 75"/>
            <p:cNvCxnSpPr>
              <a:cxnSpLocks noChangeShapeType="1"/>
              <a:stCxn id="43047" idx="1"/>
            </p:cNvCxnSpPr>
            <p:nvPr/>
          </p:nvCxnSpPr>
          <p:spPr bwMode="auto">
            <a:xfrm flipH="1">
              <a:off x="3246" y="593"/>
              <a:ext cx="1309" cy="0"/>
            </a:xfrm>
            <a:prstGeom prst="straightConnector1">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cxnSp>
      </p:grpSp>
      <p:sp>
        <p:nvSpPr>
          <p:cNvPr id="43047" name="Rectangle 76"/>
          <p:cNvSpPr>
            <a:spLocks noChangeArrowheads="1"/>
          </p:cNvSpPr>
          <p:nvPr/>
        </p:nvSpPr>
        <p:spPr bwMode="auto">
          <a:xfrm>
            <a:off x="6427612" y="1408391"/>
            <a:ext cx="222391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p>
            <a:endParaRPr lang="en-US"/>
          </a:p>
        </p:txBody>
      </p:sp>
      <p:sp>
        <p:nvSpPr>
          <p:cNvPr id="1792077" name="Rectangle 77"/>
          <p:cNvSpPr>
            <a:spLocks noChangeArrowheads="1"/>
          </p:cNvSpPr>
          <p:nvPr/>
        </p:nvSpPr>
        <p:spPr bwMode="auto">
          <a:xfrm>
            <a:off x="2353733" y="3208616"/>
            <a:ext cx="2225323"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p>
            <a:endParaRPr lang="en-US"/>
          </a:p>
        </p:txBody>
      </p:sp>
      <p:grpSp>
        <p:nvGrpSpPr>
          <p:cNvPr id="5" name="Group 78"/>
          <p:cNvGrpSpPr>
            <a:grpSpLocks/>
          </p:cNvGrpSpPr>
          <p:nvPr/>
        </p:nvGrpSpPr>
        <p:grpSpPr bwMode="auto">
          <a:xfrm>
            <a:off x="4579057" y="1778002"/>
            <a:ext cx="2960511" cy="1925638"/>
            <a:chOff x="3244" y="709"/>
            <a:chExt cx="2099" cy="1213"/>
          </a:xfrm>
        </p:grpSpPr>
        <p:sp>
          <p:nvSpPr>
            <p:cNvPr id="43061" name="Text Box 79"/>
            <p:cNvSpPr txBox="1">
              <a:spLocks noChangeArrowheads="1"/>
            </p:cNvSpPr>
            <p:nvPr/>
          </p:nvSpPr>
          <p:spPr bwMode="auto">
            <a:xfrm>
              <a:off x="3734" y="1728"/>
              <a:ext cx="1164" cy="1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chemeClr val="tx1"/>
                  </a:solidFill>
                  <a:latin typeface="Arial" charset="0"/>
                  <a:ea typeface="ＭＳ Ｐゴシック" charset="0"/>
                  <a:cs typeface="Arial" charset="0"/>
                </a:defRPr>
              </a:lvl1pPr>
              <a:lvl2pPr marL="742950" indent="-285750" eaLnBrk="0" hangingPunct="0">
                <a:defRPr sz="1400" b="1">
                  <a:solidFill>
                    <a:schemeClr val="tx1"/>
                  </a:solidFill>
                  <a:latin typeface="Arial" charset="0"/>
                  <a:ea typeface="Arial" charset="0"/>
                  <a:cs typeface="Arial" charset="0"/>
                </a:defRPr>
              </a:lvl2pPr>
              <a:lvl3pPr marL="1143000" indent="-228600" eaLnBrk="0" hangingPunct="0">
                <a:defRPr sz="1400" b="1">
                  <a:solidFill>
                    <a:schemeClr val="tx1"/>
                  </a:solidFill>
                  <a:latin typeface="Arial" charset="0"/>
                  <a:ea typeface="Arial" charset="0"/>
                  <a:cs typeface="Arial" charset="0"/>
                </a:defRPr>
              </a:lvl3pPr>
              <a:lvl4pPr marL="1600200" indent="-228600" eaLnBrk="0" hangingPunct="0">
                <a:defRPr sz="1400" b="1">
                  <a:solidFill>
                    <a:schemeClr val="tx1"/>
                  </a:solidFill>
                  <a:latin typeface="Arial" charset="0"/>
                  <a:ea typeface="Arial" charset="0"/>
                  <a:cs typeface="Arial" charset="0"/>
                </a:defRPr>
              </a:lvl4pPr>
              <a:lvl5pPr marL="2057400" indent="-228600" eaLnBrk="0" hangingPunct="0">
                <a:defRPr sz="14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4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4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4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400" b="1">
                  <a:solidFill>
                    <a:schemeClr val="tx1"/>
                  </a:solidFill>
                  <a:latin typeface="Arial" charset="0"/>
                  <a:ea typeface="Arial" charset="0"/>
                  <a:cs typeface="Arial" charset="0"/>
                </a:defRPr>
              </a:lvl9pPr>
            </a:lstStyle>
            <a:p>
              <a:pPr>
                <a:spcBef>
                  <a:spcPct val="50000"/>
                </a:spcBef>
              </a:pPr>
              <a:r>
                <a:rPr lang="en-GB" b="0">
                  <a:latin typeface="Arial Unicode MS" charset="0"/>
                  <a:cs typeface="Arial Unicode MS" charset="0"/>
                </a:rPr>
                <a:t>M3 better than M2</a:t>
              </a:r>
              <a:endParaRPr lang="en-US" b="0">
                <a:latin typeface="Arial Unicode MS" charset="0"/>
                <a:cs typeface="Arial Unicode MS" charset="0"/>
              </a:endParaRPr>
            </a:p>
          </p:txBody>
        </p:sp>
        <p:sp>
          <p:nvSpPr>
            <p:cNvPr id="43062" name="Text Box 80"/>
            <p:cNvSpPr txBox="1">
              <a:spLocks noChangeArrowheads="1"/>
            </p:cNvSpPr>
            <p:nvPr/>
          </p:nvSpPr>
          <p:spPr bwMode="auto">
            <a:xfrm>
              <a:off x="4044" y="1536"/>
              <a:ext cx="568" cy="1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chemeClr val="tx1"/>
                  </a:solidFill>
                  <a:latin typeface="Arial" charset="0"/>
                  <a:ea typeface="ＭＳ Ｐゴシック" charset="0"/>
                  <a:cs typeface="Arial" charset="0"/>
                </a:defRPr>
              </a:lvl1pPr>
              <a:lvl2pPr marL="742950" indent="-285750" eaLnBrk="0" hangingPunct="0">
                <a:defRPr sz="1400" b="1">
                  <a:solidFill>
                    <a:schemeClr val="tx1"/>
                  </a:solidFill>
                  <a:latin typeface="Arial" charset="0"/>
                  <a:ea typeface="Arial" charset="0"/>
                  <a:cs typeface="Arial" charset="0"/>
                </a:defRPr>
              </a:lvl2pPr>
              <a:lvl3pPr marL="1143000" indent="-228600" eaLnBrk="0" hangingPunct="0">
                <a:defRPr sz="1400" b="1">
                  <a:solidFill>
                    <a:schemeClr val="tx1"/>
                  </a:solidFill>
                  <a:latin typeface="Arial" charset="0"/>
                  <a:ea typeface="Arial" charset="0"/>
                  <a:cs typeface="Arial" charset="0"/>
                </a:defRPr>
              </a:lvl3pPr>
              <a:lvl4pPr marL="1600200" indent="-228600" eaLnBrk="0" hangingPunct="0">
                <a:defRPr sz="1400" b="1">
                  <a:solidFill>
                    <a:schemeClr val="tx1"/>
                  </a:solidFill>
                  <a:latin typeface="Arial" charset="0"/>
                  <a:ea typeface="Arial" charset="0"/>
                  <a:cs typeface="Arial" charset="0"/>
                </a:defRPr>
              </a:lvl4pPr>
              <a:lvl5pPr marL="2057400" indent="-228600" eaLnBrk="0" hangingPunct="0">
                <a:defRPr sz="14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4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4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4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400" b="1">
                  <a:solidFill>
                    <a:schemeClr val="tx1"/>
                  </a:solidFill>
                  <a:latin typeface="Arial" charset="0"/>
                  <a:ea typeface="Arial" charset="0"/>
                  <a:cs typeface="Arial" charset="0"/>
                </a:defRPr>
              </a:lvl9pPr>
            </a:lstStyle>
            <a:p>
              <a:pPr>
                <a:spcBef>
                  <a:spcPct val="50000"/>
                </a:spcBef>
              </a:pPr>
              <a:r>
                <a:rPr lang="en-GB" b="0">
                  <a:latin typeface="Arial Unicode MS" charset="0"/>
                  <a:cs typeface="Arial Unicode MS" charset="0"/>
                </a:rPr>
                <a:t>BF</a:t>
              </a:r>
              <a:r>
                <a:rPr lang="en-GB" b="0" baseline="-25000">
                  <a:latin typeface="Arial Unicode MS" charset="0"/>
                  <a:cs typeface="Arial Unicode MS" charset="0"/>
                </a:rPr>
                <a:t> </a:t>
              </a:r>
              <a:r>
                <a:rPr lang="en-GB" b="0">
                  <a:latin typeface="Arial Unicode MS" charset="0"/>
                  <a:cs typeface="Arial Unicode MS" charset="0"/>
                </a:rPr>
                <a:t>= 12</a:t>
              </a:r>
              <a:endParaRPr lang="en-US" b="0">
                <a:latin typeface="Arial Unicode MS" charset="0"/>
                <a:cs typeface="Arial Unicode MS" charset="0"/>
              </a:endParaRPr>
            </a:p>
          </p:txBody>
        </p:sp>
        <p:cxnSp>
          <p:nvCxnSpPr>
            <p:cNvPr id="43063" name="AutoShape 81"/>
            <p:cNvCxnSpPr>
              <a:cxnSpLocks noChangeShapeType="1"/>
              <a:stCxn id="1792077" idx="3"/>
              <a:endCxn id="43047" idx="2"/>
            </p:cNvCxnSpPr>
            <p:nvPr/>
          </p:nvCxnSpPr>
          <p:spPr bwMode="auto">
            <a:xfrm flipV="1">
              <a:off x="3244" y="709"/>
              <a:ext cx="2099" cy="1018"/>
            </a:xfrm>
            <a:prstGeom prst="bentConnector2">
              <a:avLst/>
            </a:prstGeom>
            <a:noFill/>
            <a:ln w="38100">
              <a:solidFill>
                <a:schemeClr val="tx1"/>
              </a:solidFill>
              <a:miter lim="800000"/>
              <a:headEnd/>
              <a:tailEnd type="triangle" w="med" len="med"/>
            </a:ln>
            <a:extLst>
              <a:ext uri="{909E8E84-426E-40dd-AFC4-6F175D3DCCD1}">
                <a14:hiddenFill xmlns="" xmlns:a14="http://schemas.microsoft.com/office/drawing/2010/main">
                  <a:noFill/>
                </a14:hiddenFill>
              </a:ext>
            </a:extLst>
          </p:spPr>
        </p:cxnSp>
      </p:grpSp>
      <p:sp>
        <p:nvSpPr>
          <p:cNvPr id="1792082" name="Rectangle 82"/>
          <p:cNvSpPr>
            <a:spLocks noChangeArrowheads="1"/>
          </p:cNvSpPr>
          <p:nvPr/>
        </p:nvSpPr>
        <p:spPr bwMode="auto">
          <a:xfrm>
            <a:off x="6427612" y="4762778"/>
            <a:ext cx="222391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p>
            <a:endParaRPr lang="en-US"/>
          </a:p>
        </p:txBody>
      </p:sp>
      <p:grpSp>
        <p:nvGrpSpPr>
          <p:cNvPr id="6" name="Group 83"/>
          <p:cNvGrpSpPr>
            <a:grpSpLocks/>
          </p:cNvGrpSpPr>
          <p:nvPr/>
        </p:nvGrpSpPr>
        <p:grpSpPr bwMode="auto">
          <a:xfrm>
            <a:off x="3467100" y="3578227"/>
            <a:ext cx="2960512" cy="1709738"/>
            <a:chOff x="2457" y="1843"/>
            <a:chExt cx="2098" cy="1077"/>
          </a:xfrm>
        </p:grpSpPr>
        <p:sp>
          <p:nvSpPr>
            <p:cNvPr id="43058" name="Text Box 84"/>
            <p:cNvSpPr txBox="1">
              <a:spLocks noChangeArrowheads="1"/>
            </p:cNvSpPr>
            <p:nvPr/>
          </p:nvSpPr>
          <p:spPr bwMode="auto">
            <a:xfrm>
              <a:off x="3029" y="2726"/>
              <a:ext cx="1163" cy="1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chemeClr val="tx1"/>
                  </a:solidFill>
                  <a:latin typeface="Arial" charset="0"/>
                  <a:ea typeface="ＭＳ Ｐゴシック" charset="0"/>
                  <a:cs typeface="Arial" charset="0"/>
                </a:defRPr>
              </a:lvl1pPr>
              <a:lvl2pPr marL="742950" indent="-285750" eaLnBrk="0" hangingPunct="0">
                <a:defRPr sz="1400" b="1">
                  <a:solidFill>
                    <a:schemeClr val="tx1"/>
                  </a:solidFill>
                  <a:latin typeface="Arial" charset="0"/>
                  <a:ea typeface="Arial" charset="0"/>
                  <a:cs typeface="Arial" charset="0"/>
                </a:defRPr>
              </a:lvl2pPr>
              <a:lvl3pPr marL="1143000" indent="-228600" eaLnBrk="0" hangingPunct="0">
                <a:defRPr sz="1400" b="1">
                  <a:solidFill>
                    <a:schemeClr val="tx1"/>
                  </a:solidFill>
                  <a:latin typeface="Arial" charset="0"/>
                  <a:ea typeface="Arial" charset="0"/>
                  <a:cs typeface="Arial" charset="0"/>
                </a:defRPr>
              </a:lvl3pPr>
              <a:lvl4pPr marL="1600200" indent="-228600" eaLnBrk="0" hangingPunct="0">
                <a:defRPr sz="1400" b="1">
                  <a:solidFill>
                    <a:schemeClr val="tx1"/>
                  </a:solidFill>
                  <a:latin typeface="Arial" charset="0"/>
                  <a:ea typeface="Arial" charset="0"/>
                  <a:cs typeface="Arial" charset="0"/>
                </a:defRPr>
              </a:lvl4pPr>
              <a:lvl5pPr marL="2057400" indent="-228600" eaLnBrk="0" hangingPunct="0">
                <a:defRPr sz="14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4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4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4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400" b="1">
                  <a:solidFill>
                    <a:schemeClr val="tx1"/>
                  </a:solidFill>
                  <a:latin typeface="Arial" charset="0"/>
                  <a:ea typeface="Arial" charset="0"/>
                  <a:cs typeface="Arial" charset="0"/>
                </a:defRPr>
              </a:lvl9pPr>
            </a:lstStyle>
            <a:p>
              <a:pPr>
                <a:spcBef>
                  <a:spcPct val="50000"/>
                </a:spcBef>
              </a:pPr>
              <a:r>
                <a:rPr lang="en-GB" b="0">
                  <a:latin typeface="Arial Unicode MS" charset="0"/>
                  <a:cs typeface="Arial Unicode MS" charset="0"/>
                </a:rPr>
                <a:t>M4 better than M3</a:t>
              </a:r>
              <a:endParaRPr lang="en-US" b="0">
                <a:latin typeface="Arial Unicode MS" charset="0"/>
                <a:cs typeface="Arial Unicode MS" charset="0"/>
              </a:endParaRPr>
            </a:p>
          </p:txBody>
        </p:sp>
        <p:sp>
          <p:nvSpPr>
            <p:cNvPr id="43059" name="Text Box 85"/>
            <p:cNvSpPr txBox="1">
              <a:spLocks noChangeArrowheads="1"/>
            </p:cNvSpPr>
            <p:nvPr/>
          </p:nvSpPr>
          <p:spPr bwMode="auto">
            <a:xfrm>
              <a:off x="3331" y="2523"/>
              <a:ext cx="568" cy="1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chemeClr val="tx1"/>
                  </a:solidFill>
                  <a:latin typeface="Arial" charset="0"/>
                  <a:ea typeface="ＭＳ Ｐゴシック" charset="0"/>
                  <a:cs typeface="Arial" charset="0"/>
                </a:defRPr>
              </a:lvl1pPr>
              <a:lvl2pPr marL="742950" indent="-285750" eaLnBrk="0" hangingPunct="0">
                <a:defRPr sz="1400" b="1">
                  <a:solidFill>
                    <a:schemeClr val="tx1"/>
                  </a:solidFill>
                  <a:latin typeface="Arial" charset="0"/>
                  <a:ea typeface="Arial" charset="0"/>
                  <a:cs typeface="Arial" charset="0"/>
                </a:defRPr>
              </a:lvl2pPr>
              <a:lvl3pPr marL="1143000" indent="-228600" eaLnBrk="0" hangingPunct="0">
                <a:defRPr sz="1400" b="1">
                  <a:solidFill>
                    <a:schemeClr val="tx1"/>
                  </a:solidFill>
                  <a:latin typeface="Arial" charset="0"/>
                  <a:ea typeface="Arial" charset="0"/>
                  <a:cs typeface="Arial" charset="0"/>
                </a:defRPr>
              </a:lvl3pPr>
              <a:lvl4pPr marL="1600200" indent="-228600" eaLnBrk="0" hangingPunct="0">
                <a:defRPr sz="1400" b="1">
                  <a:solidFill>
                    <a:schemeClr val="tx1"/>
                  </a:solidFill>
                  <a:latin typeface="Arial" charset="0"/>
                  <a:ea typeface="Arial" charset="0"/>
                  <a:cs typeface="Arial" charset="0"/>
                </a:defRPr>
              </a:lvl4pPr>
              <a:lvl5pPr marL="2057400" indent="-228600" eaLnBrk="0" hangingPunct="0">
                <a:defRPr sz="14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4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4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4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400" b="1">
                  <a:solidFill>
                    <a:schemeClr val="tx1"/>
                  </a:solidFill>
                  <a:latin typeface="Arial" charset="0"/>
                  <a:ea typeface="Arial" charset="0"/>
                  <a:cs typeface="Arial" charset="0"/>
                </a:defRPr>
              </a:lvl9pPr>
            </a:lstStyle>
            <a:p>
              <a:pPr>
                <a:spcBef>
                  <a:spcPct val="50000"/>
                </a:spcBef>
              </a:pPr>
              <a:r>
                <a:rPr lang="en-GB" b="0">
                  <a:latin typeface="Arial Unicode MS" charset="0"/>
                  <a:cs typeface="Arial Unicode MS" charset="0"/>
                </a:rPr>
                <a:t>BF</a:t>
              </a:r>
              <a:r>
                <a:rPr lang="en-GB" b="0" baseline="-25000">
                  <a:latin typeface="Arial Unicode MS" charset="0"/>
                  <a:cs typeface="Arial Unicode MS" charset="0"/>
                </a:rPr>
                <a:t> </a:t>
              </a:r>
              <a:r>
                <a:rPr lang="en-GB" b="0">
                  <a:latin typeface="Arial Unicode MS" charset="0"/>
                  <a:cs typeface="Arial Unicode MS" charset="0"/>
                </a:rPr>
                <a:t>= 23</a:t>
              </a:r>
              <a:endParaRPr lang="en-US" b="0">
                <a:latin typeface="Arial Unicode MS" charset="0"/>
                <a:cs typeface="Arial Unicode MS" charset="0"/>
              </a:endParaRPr>
            </a:p>
          </p:txBody>
        </p:sp>
        <p:cxnSp>
          <p:nvCxnSpPr>
            <p:cNvPr id="43060" name="AutoShape 86"/>
            <p:cNvCxnSpPr>
              <a:cxnSpLocks noChangeShapeType="1"/>
              <a:stCxn id="1792082" idx="1"/>
              <a:endCxn id="1792077" idx="2"/>
            </p:cNvCxnSpPr>
            <p:nvPr/>
          </p:nvCxnSpPr>
          <p:spPr bwMode="auto">
            <a:xfrm rot="10800000">
              <a:off x="2457" y="1843"/>
              <a:ext cx="2098" cy="863"/>
            </a:xfrm>
            <a:prstGeom prst="bentConnector2">
              <a:avLst/>
            </a:prstGeom>
            <a:noFill/>
            <a:ln w="38100">
              <a:solidFill>
                <a:schemeClr val="tx1"/>
              </a:solidFill>
              <a:miter lim="800000"/>
              <a:headEnd/>
              <a:tailEnd type="triangle" w="med" len="med"/>
            </a:ln>
            <a:extLst>
              <a:ext uri="{909E8E84-426E-40dd-AFC4-6F175D3DCCD1}">
                <a14:hiddenFill xmlns="" xmlns:a14="http://schemas.microsoft.com/office/drawing/2010/main">
                  <a:noFill/>
                </a14:hiddenFill>
              </a:ext>
            </a:extLst>
          </p:spPr>
        </p:cxnSp>
      </p:grpSp>
      <p:sp>
        <p:nvSpPr>
          <p:cNvPr id="1792087" name="Rectangle 87"/>
          <p:cNvSpPr>
            <a:spLocks noChangeArrowheads="1"/>
          </p:cNvSpPr>
          <p:nvPr/>
        </p:nvSpPr>
        <p:spPr bwMode="auto">
          <a:xfrm>
            <a:off x="6551790" y="4791353"/>
            <a:ext cx="184666" cy="369332"/>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spAutoFit/>
          </a:bodyPr>
          <a:lstStyle/>
          <a:p>
            <a:endParaRPr lang="en-US"/>
          </a:p>
        </p:txBody>
      </p:sp>
      <p:sp>
        <p:nvSpPr>
          <p:cNvPr id="43053" name="Rectangle 88"/>
          <p:cNvSpPr>
            <a:spLocks noChangeArrowheads="1"/>
          </p:cNvSpPr>
          <p:nvPr/>
        </p:nvSpPr>
        <p:spPr bwMode="auto">
          <a:xfrm>
            <a:off x="265289" y="993776"/>
            <a:ext cx="39047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eaLnBrk="0" hangingPunct="0"/>
            <a:r>
              <a:rPr lang="en-GB" sz="1800">
                <a:sym typeface="Wingdings" charset="0"/>
              </a:rPr>
              <a:t></a:t>
            </a:r>
            <a:endParaRPr lang="en-US" sz="1800">
              <a:sym typeface="Wingdings" charset="0"/>
            </a:endParaRPr>
          </a:p>
        </p:txBody>
      </p:sp>
      <p:sp>
        <p:nvSpPr>
          <p:cNvPr id="1792089" name="Rectangle 89"/>
          <p:cNvSpPr>
            <a:spLocks noChangeArrowheads="1"/>
          </p:cNvSpPr>
          <p:nvPr/>
        </p:nvSpPr>
        <p:spPr bwMode="auto">
          <a:xfrm>
            <a:off x="259645" y="2616201"/>
            <a:ext cx="39047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eaLnBrk="0" hangingPunct="0"/>
            <a:r>
              <a:rPr lang="en-GB" sz="1800">
                <a:sym typeface="Wingdings" charset="0"/>
              </a:rPr>
              <a:t></a:t>
            </a:r>
          </a:p>
        </p:txBody>
      </p:sp>
      <p:sp>
        <p:nvSpPr>
          <p:cNvPr id="1792090" name="Rectangle 90"/>
          <p:cNvSpPr>
            <a:spLocks noChangeArrowheads="1"/>
          </p:cNvSpPr>
          <p:nvPr/>
        </p:nvSpPr>
        <p:spPr bwMode="auto">
          <a:xfrm>
            <a:off x="259645" y="4233863"/>
            <a:ext cx="39047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eaLnBrk="0" hangingPunct="0"/>
            <a:r>
              <a:rPr lang="en-GB" sz="1800">
                <a:sym typeface="Wingdings" charset="0"/>
              </a:rPr>
              <a:t></a:t>
            </a:r>
          </a:p>
        </p:txBody>
      </p:sp>
      <p:cxnSp>
        <p:nvCxnSpPr>
          <p:cNvPr id="43056" name="AutoShape 91"/>
          <p:cNvCxnSpPr>
            <a:cxnSpLocks noChangeShapeType="1"/>
            <a:stCxn id="43041" idx="3"/>
            <a:endCxn id="43042" idx="6"/>
          </p:cNvCxnSpPr>
          <p:nvPr/>
        </p:nvCxnSpPr>
        <p:spPr bwMode="auto">
          <a:xfrm>
            <a:off x="4387111" y="749494"/>
            <a:ext cx="21231" cy="822926"/>
          </a:xfrm>
          <a:prstGeom prst="curvedConnector3">
            <a:avLst>
              <a:gd name="adj1" fmla="val 1176727"/>
            </a:avLst>
          </a:prstGeom>
          <a:noFill/>
          <a:ln w="38100">
            <a:solidFill>
              <a:srgbClr val="FF0000"/>
            </a:solidFill>
            <a:round/>
            <a:headEnd/>
            <a:tailEnd type="oval" w="med" len="med"/>
          </a:ln>
          <a:extLst>
            <a:ext uri="{909E8E84-426E-40dd-AFC4-6F175D3DCCD1}">
              <a14:hiddenFill xmlns="" xmlns:a14="http://schemas.microsoft.com/office/drawing/2010/main">
                <a:noFill/>
              </a14:hiddenFill>
            </a:ext>
          </a:extLst>
        </p:spPr>
      </p:cxnSp>
      <p:sp>
        <p:nvSpPr>
          <p:cNvPr id="43057" name="Text Box 92"/>
          <p:cNvSpPr txBox="1">
            <a:spLocks noChangeArrowheads="1"/>
          </p:cNvSpPr>
          <p:nvPr/>
        </p:nvSpPr>
        <p:spPr bwMode="auto">
          <a:xfrm>
            <a:off x="244123" y="6343650"/>
            <a:ext cx="3292122"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1400" b="1">
                <a:solidFill>
                  <a:schemeClr val="tx1"/>
                </a:solidFill>
                <a:latin typeface="Arial" charset="0"/>
                <a:ea typeface="ＭＳ Ｐゴシック" charset="0"/>
                <a:cs typeface="Arial" charset="0"/>
              </a:defRPr>
            </a:lvl1pPr>
            <a:lvl2pPr marL="742950" indent="-285750" eaLnBrk="0" hangingPunct="0">
              <a:defRPr sz="1400" b="1">
                <a:solidFill>
                  <a:schemeClr val="tx1"/>
                </a:solidFill>
                <a:latin typeface="Arial" charset="0"/>
                <a:ea typeface="Arial" charset="0"/>
                <a:cs typeface="Arial" charset="0"/>
              </a:defRPr>
            </a:lvl2pPr>
            <a:lvl3pPr marL="1143000" indent="-228600" eaLnBrk="0" hangingPunct="0">
              <a:defRPr sz="1400" b="1">
                <a:solidFill>
                  <a:schemeClr val="tx1"/>
                </a:solidFill>
                <a:latin typeface="Arial" charset="0"/>
                <a:ea typeface="Arial" charset="0"/>
                <a:cs typeface="Arial" charset="0"/>
              </a:defRPr>
            </a:lvl3pPr>
            <a:lvl4pPr marL="1600200" indent="-228600" eaLnBrk="0" hangingPunct="0">
              <a:defRPr sz="1400" b="1">
                <a:solidFill>
                  <a:schemeClr val="tx1"/>
                </a:solidFill>
                <a:latin typeface="Arial" charset="0"/>
                <a:ea typeface="Arial" charset="0"/>
                <a:cs typeface="Arial" charset="0"/>
              </a:defRPr>
            </a:lvl4pPr>
            <a:lvl5pPr marL="2057400" indent="-228600" eaLnBrk="0" hangingPunct="0">
              <a:defRPr sz="14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4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4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4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400" b="1">
                <a:solidFill>
                  <a:schemeClr val="tx1"/>
                </a:solidFill>
                <a:latin typeface="Arial" charset="0"/>
                <a:ea typeface="Arial" charset="0"/>
                <a:cs typeface="Arial" charset="0"/>
              </a:defRPr>
            </a:lvl9pPr>
          </a:lstStyle>
          <a:p>
            <a:r>
              <a:rPr lang="de-DE" b="0">
                <a:latin typeface="Times New Roman" charset="0"/>
              </a:rPr>
              <a:t>Stephan et al. 2008, </a:t>
            </a:r>
            <a:r>
              <a:rPr lang="de-DE" b="0" i="1">
                <a:latin typeface="Times New Roman" charset="0"/>
              </a:rPr>
              <a:t>NeuroImage</a:t>
            </a:r>
            <a:endParaRPr lang="en-US" b="0" i="1">
              <a:latin typeface="Times New Roman" charset="0"/>
            </a:endParaRPr>
          </a:p>
        </p:txBody>
      </p:sp>
    </p:spTree>
    <p:extLst>
      <p:ext uri="{BB962C8B-B14F-4D97-AF65-F5344CB8AC3E}">
        <p14:creationId xmlns="" xmlns:p14="http://schemas.microsoft.com/office/powerpoint/2010/main" val="2068937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9200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nodePh="1">
                                  <p:stCondLst>
                                    <p:cond delay="0"/>
                                  </p:stCondLst>
                                  <p:endCondLst>
                                    <p:cond evt="begin" delay="0">
                                      <p:tn val="13"/>
                                    </p:cond>
                                  </p:endCondLst>
                                  <p:childTnLst>
                                    <p:set>
                                      <p:cBhvr>
                                        <p:cTn id="14" dur="1" fill="hold">
                                          <p:stCondLst>
                                            <p:cond delay="0"/>
                                          </p:stCondLst>
                                        </p:cTn>
                                        <p:tgtEl>
                                          <p:spTgt spid="179207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92089"/>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par>
                                <p:cTn id="25" presetID="1" presetClass="entr" presetSubtype="0" fill="hold" grpId="0" nodeType="withEffect" nodePh="1">
                                  <p:stCondLst>
                                    <p:cond delay="0"/>
                                  </p:stCondLst>
                                  <p:endCondLst>
                                    <p:cond evt="begin" delay="0">
                                      <p:tn val="25"/>
                                    </p:cond>
                                  </p:endCondLst>
                                  <p:childTnLst>
                                    <p:set>
                                      <p:cBhvr>
                                        <p:cTn id="26" dur="1" fill="hold">
                                          <p:stCondLst>
                                            <p:cond delay="0"/>
                                          </p:stCondLst>
                                        </p:cTn>
                                        <p:tgtEl>
                                          <p:spTgt spid="179208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9209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92004"/>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920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003" grpId="0"/>
      <p:bldP spid="1792004" grpId="0"/>
      <p:bldP spid="1792077" grpId="0" animBg="1"/>
      <p:bldP spid="1792082" grpId="0" animBg="1"/>
      <p:bldP spid="1792087" grpId="0" animBg="1"/>
      <p:bldP spid="1792089" grpId="0"/>
      <p:bldP spid="179209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61288" y="914400"/>
            <a:ext cx="184731" cy="369332"/>
          </a:xfrm>
          <a:prstGeom prst="rect">
            <a:avLst/>
          </a:prstGeom>
          <a:noFill/>
        </p:spPr>
        <p:txBody>
          <a:bodyPr wrap="none" rtlCol="0">
            <a:spAutoFit/>
          </a:bodyPr>
          <a:lstStyle/>
          <a:p>
            <a:endParaRPr lang="en-GB" dirty="0"/>
          </a:p>
        </p:txBody>
      </p:sp>
      <p:sp>
        <p:nvSpPr>
          <p:cNvPr id="3" name="Rectangle 3"/>
          <p:cNvSpPr>
            <a:spLocks noChangeArrowheads="1"/>
          </p:cNvSpPr>
          <p:nvPr/>
        </p:nvSpPr>
        <p:spPr bwMode="auto">
          <a:xfrm>
            <a:off x="247064" y="1626656"/>
            <a:ext cx="8569325" cy="4752975"/>
          </a:xfrm>
          <a:prstGeom prst="rect">
            <a:avLst/>
          </a:prstGeom>
          <a:noFill/>
          <a:ln w="9525">
            <a:noFill/>
            <a:miter lim="800000"/>
            <a:headEnd/>
            <a:tailEnd/>
          </a:ln>
        </p:spPr>
        <p:txBody>
          <a:bodyPr/>
          <a:lstStyle/>
          <a:p>
            <a:pPr marL="342900" indent="-342900">
              <a:spcBef>
                <a:spcPct val="100000"/>
              </a:spcBef>
              <a:buFontTx/>
              <a:buChar char="•"/>
            </a:pPr>
            <a:r>
              <a:rPr lang="de-DE" sz="2400" b="0" dirty="0" err="1">
                <a:latin typeface="Arial Unicode MS" charset="0"/>
              </a:rPr>
              <a:t>Bayesian</a:t>
            </a:r>
            <a:r>
              <a:rPr lang="de-DE" sz="2400" b="0" dirty="0">
                <a:latin typeface="Arial Unicode MS" charset="0"/>
              </a:rPr>
              <a:t> </a:t>
            </a:r>
            <a:r>
              <a:rPr lang="de-DE" sz="2400" b="0" dirty="0" err="1">
                <a:latin typeface="Arial Unicode MS" charset="0"/>
              </a:rPr>
              <a:t>model</a:t>
            </a:r>
            <a:r>
              <a:rPr lang="de-DE" sz="2400" b="0" dirty="0">
                <a:latin typeface="Arial Unicode MS" charset="0"/>
              </a:rPr>
              <a:t> </a:t>
            </a:r>
            <a:r>
              <a:rPr lang="de-DE" sz="2400" b="0" dirty="0" err="1">
                <a:latin typeface="Arial Unicode MS" charset="0"/>
              </a:rPr>
              <a:t>selection</a:t>
            </a:r>
            <a:r>
              <a:rPr lang="de-DE" sz="2400" b="0" dirty="0">
                <a:latin typeface="Arial Unicode MS" charset="0"/>
              </a:rPr>
              <a:t> (BMS) </a:t>
            </a:r>
            <a:endParaRPr lang="de-DE" sz="2400" b="0" dirty="0" smtClean="0">
              <a:latin typeface="Arial Unicode MS" charset="0"/>
            </a:endParaRPr>
          </a:p>
          <a:p>
            <a:pPr marL="342900" indent="-342900">
              <a:spcBef>
                <a:spcPct val="100000"/>
              </a:spcBef>
              <a:buFontTx/>
              <a:buChar char="•"/>
            </a:pPr>
            <a:r>
              <a:rPr lang="de-DE" sz="2400" b="0" dirty="0" err="1" smtClean="0">
                <a:solidFill>
                  <a:schemeClr val="tx1"/>
                </a:solidFill>
                <a:latin typeface="Arial Unicode MS" charset="0"/>
              </a:rPr>
              <a:t>Families</a:t>
            </a:r>
            <a:r>
              <a:rPr lang="de-DE" sz="2400" b="0" dirty="0" smtClean="0">
                <a:solidFill>
                  <a:schemeClr val="tx1"/>
                </a:solidFill>
                <a:latin typeface="Arial Unicode MS" charset="0"/>
              </a:rPr>
              <a:t> </a:t>
            </a:r>
            <a:r>
              <a:rPr lang="de-DE" sz="2400" b="0" dirty="0" err="1" smtClean="0">
                <a:solidFill>
                  <a:schemeClr val="tx1"/>
                </a:solidFill>
                <a:latin typeface="Arial Unicode MS" charset="0"/>
              </a:rPr>
              <a:t>of</a:t>
            </a:r>
            <a:r>
              <a:rPr lang="de-DE" sz="2400" b="0" dirty="0" smtClean="0">
                <a:solidFill>
                  <a:schemeClr val="tx1"/>
                </a:solidFill>
                <a:latin typeface="Arial Unicode MS" charset="0"/>
              </a:rPr>
              <a:t> Models</a:t>
            </a:r>
            <a:endParaRPr lang="de-DE" sz="2400" b="0" dirty="0">
              <a:solidFill>
                <a:schemeClr val="tx1"/>
              </a:solidFill>
              <a:latin typeface="Arial Unicode MS" charset="0"/>
            </a:endParaRPr>
          </a:p>
          <a:p>
            <a:pPr marL="342900" indent="-342900">
              <a:spcBef>
                <a:spcPct val="100000"/>
              </a:spcBef>
              <a:buFontTx/>
              <a:buChar char="•"/>
            </a:pPr>
            <a:r>
              <a:rPr lang="de-DE" sz="2400" b="0" dirty="0" err="1">
                <a:solidFill>
                  <a:schemeClr val="tx1"/>
                </a:solidFill>
                <a:latin typeface="Arial Unicode MS" charset="0"/>
              </a:rPr>
              <a:t>Nonlinear</a:t>
            </a:r>
            <a:r>
              <a:rPr lang="de-DE" sz="2400" b="0" dirty="0">
                <a:solidFill>
                  <a:schemeClr val="tx1"/>
                </a:solidFill>
                <a:latin typeface="Arial Unicode MS" charset="0"/>
              </a:rPr>
              <a:t> DCM </a:t>
            </a:r>
            <a:r>
              <a:rPr lang="de-DE" sz="2400" b="0" dirty="0" err="1">
                <a:solidFill>
                  <a:schemeClr val="tx1"/>
                </a:solidFill>
                <a:latin typeface="Arial Unicode MS" charset="0"/>
              </a:rPr>
              <a:t>for</a:t>
            </a:r>
            <a:r>
              <a:rPr lang="de-DE" sz="2400" b="0" dirty="0">
                <a:solidFill>
                  <a:schemeClr val="tx1"/>
                </a:solidFill>
                <a:latin typeface="Arial Unicode MS" charset="0"/>
              </a:rPr>
              <a:t> </a:t>
            </a:r>
            <a:r>
              <a:rPr lang="de-DE" sz="2400" b="0" dirty="0" err="1">
                <a:solidFill>
                  <a:schemeClr val="tx1"/>
                </a:solidFill>
                <a:latin typeface="Arial Unicode MS" charset="0"/>
              </a:rPr>
              <a:t>fMRI</a:t>
            </a:r>
            <a:endParaRPr lang="de-DE" sz="2400" b="0" dirty="0">
              <a:solidFill>
                <a:schemeClr val="tx1"/>
              </a:solidFill>
              <a:latin typeface="Arial Unicode MS" charset="0"/>
            </a:endParaRPr>
          </a:p>
          <a:p>
            <a:pPr marL="342900" indent="-342900">
              <a:spcBef>
                <a:spcPct val="100000"/>
              </a:spcBef>
              <a:buFontTx/>
              <a:buChar char="•"/>
            </a:pPr>
            <a:r>
              <a:rPr lang="de-DE" sz="2400" b="0" dirty="0" err="1">
                <a:solidFill>
                  <a:srgbClr val="006699"/>
                </a:solidFill>
                <a:latin typeface="Arial Unicode MS" charset="0"/>
              </a:rPr>
              <a:t>Stochastic</a:t>
            </a:r>
            <a:r>
              <a:rPr lang="de-DE" sz="2400" b="0" dirty="0">
                <a:solidFill>
                  <a:srgbClr val="006699"/>
                </a:solidFill>
                <a:latin typeface="Arial Unicode MS" charset="0"/>
              </a:rPr>
              <a:t> </a:t>
            </a:r>
            <a:r>
              <a:rPr lang="de-DE" sz="2400" b="0" dirty="0" smtClean="0">
                <a:solidFill>
                  <a:srgbClr val="006699"/>
                </a:solidFill>
                <a:latin typeface="Arial Unicode MS" charset="0"/>
              </a:rPr>
              <a:t>DCM</a:t>
            </a:r>
          </a:p>
          <a:p>
            <a:pPr marL="342900" indent="-342900">
              <a:spcBef>
                <a:spcPct val="100000"/>
              </a:spcBef>
              <a:buFontTx/>
              <a:buChar char="•"/>
            </a:pPr>
            <a:r>
              <a:rPr lang="de-DE" sz="2400" b="0" dirty="0" smtClean="0">
                <a:latin typeface="Arial Unicode MS" charset="0"/>
              </a:rPr>
              <a:t>Post-hoc </a:t>
            </a:r>
            <a:r>
              <a:rPr lang="de-DE" sz="2400" b="0" dirty="0" err="1" smtClean="0">
                <a:latin typeface="Arial Unicode MS" charset="0"/>
              </a:rPr>
              <a:t>selection</a:t>
            </a:r>
            <a:r>
              <a:rPr lang="de-DE" sz="2400" b="0" dirty="0" smtClean="0">
                <a:latin typeface="Arial Unicode MS" charset="0"/>
              </a:rPr>
              <a:t> </a:t>
            </a:r>
            <a:r>
              <a:rPr lang="de-DE" sz="2400" b="0" dirty="0" err="1" smtClean="0">
                <a:latin typeface="Arial Unicode MS" charset="0"/>
              </a:rPr>
              <a:t>of</a:t>
            </a:r>
            <a:r>
              <a:rPr lang="de-DE" sz="2400" b="0" dirty="0" smtClean="0">
                <a:latin typeface="Arial Unicode MS" charset="0"/>
              </a:rPr>
              <a:t> </a:t>
            </a:r>
            <a:r>
              <a:rPr lang="de-DE" sz="2400" b="0" dirty="0" err="1" smtClean="0">
                <a:latin typeface="Arial Unicode MS" charset="0"/>
              </a:rPr>
              <a:t>deterministic</a:t>
            </a:r>
            <a:r>
              <a:rPr lang="de-DE" sz="2400" b="0" dirty="0" smtClean="0">
                <a:latin typeface="Arial Unicode MS" charset="0"/>
              </a:rPr>
              <a:t> DCM</a:t>
            </a:r>
            <a:endParaRPr lang="de-DE" sz="2400" b="0" dirty="0">
              <a:latin typeface="Arial Unicode MS" charset="0"/>
            </a:endParaRPr>
          </a:p>
          <a:p>
            <a:pPr marL="342900" indent="-342900">
              <a:spcBef>
                <a:spcPct val="100000"/>
              </a:spcBef>
              <a:buFontTx/>
              <a:buChar char="•"/>
            </a:pPr>
            <a:r>
              <a:rPr lang="de-DE" sz="2400" b="0" dirty="0" err="1" smtClean="0">
                <a:latin typeface="Arial Unicode MS" charset="0"/>
              </a:rPr>
              <a:t>Integrating</a:t>
            </a:r>
            <a:r>
              <a:rPr lang="de-DE" sz="2400" b="0" dirty="0" smtClean="0">
                <a:latin typeface="Arial Unicode MS" charset="0"/>
              </a:rPr>
              <a:t> </a:t>
            </a:r>
            <a:r>
              <a:rPr lang="de-DE" sz="2400" b="0" dirty="0" err="1">
                <a:latin typeface="Arial Unicode MS" charset="0"/>
              </a:rPr>
              <a:t>tractography</a:t>
            </a:r>
            <a:r>
              <a:rPr lang="de-DE" sz="2400" b="0" dirty="0">
                <a:latin typeface="Arial Unicode MS" charset="0"/>
              </a:rPr>
              <a:t> </a:t>
            </a:r>
            <a:r>
              <a:rPr lang="de-DE" sz="2400" b="0" dirty="0" err="1">
                <a:latin typeface="Arial Unicode MS" charset="0"/>
              </a:rPr>
              <a:t>and</a:t>
            </a:r>
            <a:r>
              <a:rPr lang="de-DE" sz="2400" b="0" dirty="0">
                <a:latin typeface="Arial Unicode MS" charset="0"/>
              </a:rPr>
              <a:t> DCM</a:t>
            </a:r>
          </a:p>
          <a:p>
            <a:pPr marL="342900" indent="-342900">
              <a:lnSpc>
                <a:spcPct val="50000"/>
              </a:lnSpc>
              <a:spcBef>
                <a:spcPct val="80000"/>
              </a:spcBef>
            </a:pPr>
            <a:endParaRPr lang="en-GB" sz="2400" b="0" dirty="0">
              <a:solidFill>
                <a:schemeClr val="tx1"/>
              </a:solidFill>
              <a:cs typeface="Arial" pitchFamily="34" charset="0"/>
            </a:endParaRPr>
          </a:p>
          <a:p>
            <a:pPr marL="342900" indent="-342900">
              <a:lnSpc>
                <a:spcPct val="50000"/>
              </a:lnSpc>
              <a:spcBef>
                <a:spcPct val="80000"/>
              </a:spcBef>
            </a:pPr>
            <a:endParaRPr lang="en-GB" sz="2400" b="0" dirty="0">
              <a:solidFill>
                <a:schemeClr val="tx1"/>
              </a:solidFill>
              <a:cs typeface="Arial" pitchFamily="34" charset="0"/>
            </a:endParaRPr>
          </a:p>
        </p:txBody>
      </p:sp>
      <p:sp>
        <p:nvSpPr>
          <p:cNvPr id="4" name="TextBox 3"/>
          <p:cNvSpPr txBox="1"/>
          <p:nvPr/>
        </p:nvSpPr>
        <p:spPr>
          <a:xfrm>
            <a:off x="3739896" y="374904"/>
            <a:ext cx="1595309" cy="584775"/>
          </a:xfrm>
          <a:prstGeom prst="rect">
            <a:avLst/>
          </a:prstGeom>
          <a:noFill/>
        </p:spPr>
        <p:txBody>
          <a:bodyPr wrap="none" rtlCol="0">
            <a:spAutoFit/>
          </a:bodyPr>
          <a:lstStyle/>
          <a:p>
            <a:r>
              <a:rPr lang="en-GB" sz="3200" dirty="0" smtClean="0">
                <a:solidFill>
                  <a:srgbClr val="006699"/>
                </a:solidFill>
              </a:rPr>
              <a:t>Outline</a:t>
            </a:r>
            <a:endParaRPr lang="en-GB" sz="3200" dirty="0">
              <a:solidFill>
                <a:srgbClr val="006699"/>
              </a:solidFill>
            </a:endParaRPr>
          </a:p>
        </p:txBody>
      </p:sp>
    </p:spTree>
    <p:extLst>
      <p:ext uri="{BB962C8B-B14F-4D97-AF65-F5344CB8AC3E}">
        <p14:creationId xmlns="" xmlns:p14="http://schemas.microsoft.com/office/powerpoint/2010/main" val="23004782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65437" y="0"/>
            <a:ext cx="8229600" cy="1143000"/>
          </a:xfrm>
        </p:spPr>
        <p:txBody>
          <a:bodyPr/>
          <a:lstStyle/>
          <a:p>
            <a:r>
              <a:rPr lang="en-GB" sz="3200" dirty="0">
                <a:latin typeface="Arial" charset="0"/>
              </a:rPr>
              <a:t>Stochastic DCMs</a:t>
            </a:r>
            <a:endParaRPr lang="en-US" sz="3200" dirty="0">
              <a:latin typeface="Arial" charset="0"/>
            </a:endParaRPr>
          </a:p>
        </p:txBody>
      </p:sp>
      <p:sp>
        <p:nvSpPr>
          <p:cNvPr id="46083" name="Rectangle 3"/>
          <p:cNvSpPr>
            <a:spLocks noGrp="1" noChangeArrowheads="1"/>
          </p:cNvSpPr>
          <p:nvPr>
            <p:ph type="body" idx="1"/>
          </p:nvPr>
        </p:nvSpPr>
        <p:spPr>
          <a:xfrm>
            <a:off x="7233584" y="6284141"/>
            <a:ext cx="1910416" cy="573859"/>
          </a:xfrm>
        </p:spPr>
        <p:txBody>
          <a:bodyPr/>
          <a:lstStyle/>
          <a:p>
            <a:pPr>
              <a:buFontTx/>
              <a:buNone/>
            </a:pPr>
            <a:r>
              <a:rPr lang="en-GB" sz="2000" i="1" dirty="0" smtClean="0">
                <a:latin typeface="Times New Roman" pitchFamily="18" charset="0"/>
                <a:cs typeface="Times New Roman" pitchFamily="18" charset="0"/>
              </a:rPr>
              <a:t>Li et al. 2011</a:t>
            </a:r>
            <a:endParaRPr lang="en-US" sz="2000" i="1" dirty="0">
              <a:latin typeface="Times New Roman" pitchFamily="18" charset="0"/>
              <a:cs typeface="Times New Roman" pitchFamily="18" charset="0"/>
            </a:endParaRPr>
          </a:p>
        </p:txBody>
      </p:sp>
      <p:pic>
        <p:nvPicPr>
          <p:cNvPr id="46085" name="Picture 5"/>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175175" y="3414627"/>
            <a:ext cx="2616200" cy="2297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6086" name="Picture 6"/>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231619" y="1241339"/>
            <a:ext cx="2506133" cy="2230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6106" name="Text Box 35"/>
          <p:cNvSpPr txBox="1">
            <a:spLocks noChangeArrowheads="1"/>
          </p:cNvSpPr>
          <p:nvPr/>
        </p:nvSpPr>
        <p:spPr bwMode="auto">
          <a:xfrm>
            <a:off x="213803" y="891532"/>
            <a:ext cx="5206693" cy="2031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1400" b="1">
                <a:solidFill>
                  <a:schemeClr val="tx1"/>
                </a:solidFill>
                <a:latin typeface="Arial" charset="0"/>
                <a:ea typeface="ＭＳ Ｐゴシック" charset="0"/>
                <a:cs typeface="Arial" charset="0"/>
              </a:defRPr>
            </a:lvl1pPr>
            <a:lvl2pPr marL="742950" indent="-285750" eaLnBrk="0" hangingPunct="0">
              <a:defRPr sz="1400" b="1">
                <a:solidFill>
                  <a:schemeClr val="tx1"/>
                </a:solidFill>
                <a:latin typeface="Arial" charset="0"/>
                <a:ea typeface="Arial" charset="0"/>
                <a:cs typeface="Arial" charset="0"/>
              </a:defRPr>
            </a:lvl2pPr>
            <a:lvl3pPr marL="1143000" indent="-228600" eaLnBrk="0" hangingPunct="0">
              <a:defRPr sz="1400" b="1">
                <a:solidFill>
                  <a:schemeClr val="tx1"/>
                </a:solidFill>
                <a:latin typeface="Arial" charset="0"/>
                <a:ea typeface="Arial" charset="0"/>
                <a:cs typeface="Arial" charset="0"/>
              </a:defRPr>
            </a:lvl3pPr>
            <a:lvl4pPr marL="1600200" indent="-228600" eaLnBrk="0" hangingPunct="0">
              <a:defRPr sz="1400" b="1">
                <a:solidFill>
                  <a:schemeClr val="tx1"/>
                </a:solidFill>
                <a:latin typeface="Arial" charset="0"/>
                <a:ea typeface="Arial" charset="0"/>
                <a:cs typeface="Arial" charset="0"/>
              </a:defRPr>
            </a:lvl4pPr>
            <a:lvl5pPr marL="2057400" indent="-228600" eaLnBrk="0" hangingPunct="0">
              <a:defRPr sz="14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4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4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4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400" b="1">
                <a:solidFill>
                  <a:schemeClr val="tx1"/>
                </a:solidFill>
                <a:latin typeface="Arial" charset="0"/>
                <a:ea typeface="Arial" charset="0"/>
                <a:cs typeface="Arial" charset="0"/>
              </a:defRPr>
            </a:lvl9pPr>
          </a:lstStyle>
          <a:p>
            <a:pPr eaLnBrk="1" hangingPunct="1"/>
            <a:r>
              <a:rPr lang="en-GB" dirty="0" smtClean="0"/>
              <a:t>Uncertainty</a:t>
            </a:r>
            <a:r>
              <a:rPr lang="en-GB" b="0" dirty="0" smtClean="0"/>
              <a:t> was previously assumed at only the point of observation</a:t>
            </a:r>
          </a:p>
          <a:p>
            <a:pPr eaLnBrk="1" hangingPunct="1">
              <a:buFont typeface="Arial" pitchFamily="34" charset="0"/>
              <a:buChar char="•"/>
            </a:pPr>
            <a:endParaRPr lang="en-GB" b="0" dirty="0" smtClean="0"/>
          </a:p>
          <a:p>
            <a:pPr eaLnBrk="1" hangingPunct="1"/>
            <a:r>
              <a:rPr lang="en-GB" dirty="0" smtClean="0"/>
              <a:t>Stochastic </a:t>
            </a:r>
            <a:r>
              <a:rPr lang="en-GB" dirty="0" err="1" smtClean="0"/>
              <a:t>DCMs</a:t>
            </a:r>
            <a:r>
              <a:rPr lang="en-GB" dirty="0" smtClean="0"/>
              <a:t> accommodate random </a:t>
            </a:r>
            <a:r>
              <a:rPr lang="en-GB" b="0" dirty="0" smtClean="0"/>
              <a:t>fluctuations in hidden states and physiological states i.e. endogenous dynamics not explained by experimental perturbation</a:t>
            </a:r>
          </a:p>
          <a:p>
            <a:pPr eaLnBrk="1" hangingPunct="1"/>
            <a:endParaRPr lang="en-GB" b="0" dirty="0" smtClean="0"/>
          </a:p>
          <a:p>
            <a:pPr eaLnBrk="1" hangingPunct="1"/>
            <a:r>
              <a:rPr lang="en-GB" b="0" dirty="0" smtClean="0"/>
              <a:t>The DCM now comprises a generative model of random differential equations (</a:t>
            </a:r>
            <a:r>
              <a:rPr lang="en-GB" b="0" dirty="0" err="1" smtClean="0"/>
              <a:t>cf</a:t>
            </a:r>
            <a:r>
              <a:rPr lang="en-GB" b="0" dirty="0" smtClean="0"/>
              <a:t> </a:t>
            </a:r>
            <a:r>
              <a:rPr lang="el-GR" b="0" i="1" dirty="0" smtClean="0"/>
              <a:t>ω</a:t>
            </a:r>
            <a:r>
              <a:rPr lang="en-GB" b="0" dirty="0" smtClean="0"/>
              <a:t>):</a:t>
            </a:r>
            <a:endParaRPr lang="en-US" b="0" dirty="0"/>
          </a:p>
        </p:txBody>
      </p:sp>
      <p:graphicFrame>
        <p:nvGraphicFramePr>
          <p:cNvPr id="36" name="Object 35"/>
          <p:cNvGraphicFramePr>
            <a:graphicFrameLocks noChangeAspect="1"/>
          </p:cNvGraphicFramePr>
          <p:nvPr/>
        </p:nvGraphicFramePr>
        <p:xfrm>
          <a:off x="593124" y="3219156"/>
          <a:ext cx="2823648" cy="1224557"/>
        </p:xfrm>
        <a:graphic>
          <a:graphicData uri="http://schemas.openxmlformats.org/presentationml/2006/ole">
            <p:oleObj spid="_x0000_s182273" name="Equation" r:id="rId5" imgW="1930320" imgH="838080" progId="Equation.3">
              <p:embed/>
            </p:oleObj>
          </a:graphicData>
        </a:graphic>
      </p:graphicFrame>
      <p:sp>
        <p:nvSpPr>
          <p:cNvPr id="37" name="TextBox 36"/>
          <p:cNvSpPr txBox="1"/>
          <p:nvPr/>
        </p:nvSpPr>
        <p:spPr>
          <a:xfrm>
            <a:off x="3888260" y="4102443"/>
            <a:ext cx="1343638" cy="461665"/>
          </a:xfrm>
          <a:prstGeom prst="rect">
            <a:avLst/>
          </a:prstGeom>
          <a:noFill/>
        </p:spPr>
        <p:txBody>
          <a:bodyPr wrap="none" rtlCol="0">
            <a:spAutoFit/>
          </a:bodyPr>
          <a:lstStyle/>
          <a:p>
            <a:r>
              <a:rPr lang="en-GB" sz="1200" i="1" dirty="0" smtClean="0">
                <a:solidFill>
                  <a:srgbClr val="006699"/>
                </a:solidFill>
              </a:rPr>
              <a:t>Log-Precision </a:t>
            </a:r>
          </a:p>
          <a:p>
            <a:r>
              <a:rPr lang="en-GB" sz="1200" i="1" dirty="0" err="1" smtClean="0">
                <a:solidFill>
                  <a:srgbClr val="006699"/>
                </a:solidFill>
              </a:rPr>
              <a:t>hyperparameter</a:t>
            </a:r>
            <a:endParaRPr lang="en-GB" sz="1200" i="1" dirty="0">
              <a:solidFill>
                <a:srgbClr val="006699"/>
              </a:solidFill>
            </a:endParaRPr>
          </a:p>
        </p:txBody>
      </p:sp>
      <p:sp>
        <p:nvSpPr>
          <p:cNvPr id="39" name="TextBox 38"/>
          <p:cNvSpPr txBox="1"/>
          <p:nvPr/>
        </p:nvSpPr>
        <p:spPr>
          <a:xfrm>
            <a:off x="341871" y="4716162"/>
            <a:ext cx="1343638" cy="461665"/>
          </a:xfrm>
          <a:prstGeom prst="rect">
            <a:avLst/>
          </a:prstGeom>
          <a:noFill/>
        </p:spPr>
        <p:txBody>
          <a:bodyPr wrap="none" rtlCol="0">
            <a:spAutoFit/>
          </a:bodyPr>
          <a:lstStyle/>
          <a:p>
            <a:r>
              <a:rPr lang="en-GB" sz="1200" i="1" dirty="0" smtClean="0">
                <a:solidFill>
                  <a:srgbClr val="006699"/>
                </a:solidFill>
              </a:rPr>
              <a:t>Smoothness </a:t>
            </a:r>
          </a:p>
          <a:p>
            <a:r>
              <a:rPr lang="en-GB" sz="1200" i="1" dirty="0" err="1" smtClean="0">
                <a:solidFill>
                  <a:srgbClr val="006699"/>
                </a:solidFill>
              </a:rPr>
              <a:t>hyperparameter</a:t>
            </a:r>
            <a:endParaRPr lang="en-GB" sz="1200" i="1" dirty="0">
              <a:solidFill>
                <a:srgbClr val="006699"/>
              </a:solidFill>
            </a:endParaRPr>
          </a:p>
        </p:txBody>
      </p:sp>
      <p:cxnSp>
        <p:nvCxnSpPr>
          <p:cNvPr id="41" name="Straight Arrow Connector 40"/>
          <p:cNvCxnSpPr/>
          <p:nvPr/>
        </p:nvCxnSpPr>
        <p:spPr bwMode="auto">
          <a:xfrm rot="10800000">
            <a:off x="3229233" y="4333103"/>
            <a:ext cx="576649" cy="280086"/>
          </a:xfrm>
          <a:prstGeom prst="straightConnector1">
            <a:avLst/>
          </a:prstGeom>
          <a:solidFill>
            <a:schemeClr val="accent1"/>
          </a:solidFill>
          <a:ln w="9525" cap="flat" cmpd="sng" algn="ctr">
            <a:solidFill>
              <a:srgbClr val="006699"/>
            </a:solidFill>
            <a:prstDash val="solid"/>
            <a:round/>
            <a:headEnd type="none" w="med" len="med"/>
            <a:tailEnd type="arrow"/>
          </a:ln>
          <a:effectLst/>
        </p:spPr>
      </p:cxnSp>
      <p:cxnSp>
        <p:nvCxnSpPr>
          <p:cNvPr id="42" name="Straight Arrow Connector 41"/>
          <p:cNvCxnSpPr/>
          <p:nvPr/>
        </p:nvCxnSpPr>
        <p:spPr bwMode="auto">
          <a:xfrm rot="5400000" flipH="1" flipV="1">
            <a:off x="1740766" y="4438657"/>
            <a:ext cx="547816" cy="600319"/>
          </a:xfrm>
          <a:prstGeom prst="straightConnector1">
            <a:avLst/>
          </a:prstGeom>
          <a:solidFill>
            <a:schemeClr val="accent1"/>
          </a:solidFill>
          <a:ln w="9525" cap="flat" cmpd="sng" algn="ctr">
            <a:solidFill>
              <a:srgbClr val="006699"/>
            </a:solidFill>
            <a:prstDash val="solid"/>
            <a:round/>
            <a:headEnd type="none" w="med" len="med"/>
            <a:tailEnd type="arrow"/>
          </a:ln>
          <a:effectLst/>
        </p:spPr>
      </p:cxnSp>
      <p:sp>
        <p:nvSpPr>
          <p:cNvPr id="45" name="Text Box 35"/>
          <p:cNvSpPr txBox="1">
            <a:spLocks noChangeArrowheads="1"/>
          </p:cNvSpPr>
          <p:nvPr/>
        </p:nvSpPr>
        <p:spPr bwMode="auto">
          <a:xfrm>
            <a:off x="135542" y="5426462"/>
            <a:ext cx="7113755"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1400" b="1">
                <a:solidFill>
                  <a:schemeClr val="tx1"/>
                </a:solidFill>
                <a:latin typeface="Arial" charset="0"/>
                <a:ea typeface="ＭＳ Ｐゴシック" charset="0"/>
                <a:cs typeface="Arial" charset="0"/>
              </a:defRPr>
            </a:lvl1pPr>
            <a:lvl2pPr marL="742950" indent="-285750" eaLnBrk="0" hangingPunct="0">
              <a:defRPr sz="1400" b="1">
                <a:solidFill>
                  <a:schemeClr val="tx1"/>
                </a:solidFill>
                <a:latin typeface="Arial" charset="0"/>
                <a:ea typeface="Arial" charset="0"/>
                <a:cs typeface="Arial" charset="0"/>
              </a:defRPr>
            </a:lvl2pPr>
            <a:lvl3pPr marL="1143000" indent="-228600" eaLnBrk="0" hangingPunct="0">
              <a:defRPr sz="1400" b="1">
                <a:solidFill>
                  <a:schemeClr val="tx1"/>
                </a:solidFill>
                <a:latin typeface="Arial" charset="0"/>
                <a:ea typeface="Arial" charset="0"/>
                <a:cs typeface="Arial" charset="0"/>
              </a:defRPr>
            </a:lvl3pPr>
            <a:lvl4pPr marL="1600200" indent="-228600" eaLnBrk="0" hangingPunct="0">
              <a:defRPr sz="1400" b="1">
                <a:solidFill>
                  <a:schemeClr val="tx1"/>
                </a:solidFill>
                <a:latin typeface="Arial" charset="0"/>
                <a:ea typeface="Arial" charset="0"/>
                <a:cs typeface="Arial" charset="0"/>
              </a:defRPr>
            </a:lvl4pPr>
            <a:lvl5pPr marL="2057400" indent="-228600" eaLnBrk="0" hangingPunct="0">
              <a:defRPr sz="14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4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4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4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400" b="1">
                <a:solidFill>
                  <a:schemeClr val="tx1"/>
                </a:solidFill>
                <a:latin typeface="Arial" charset="0"/>
                <a:ea typeface="Arial" charset="0"/>
                <a:cs typeface="Arial" charset="0"/>
              </a:defRPr>
            </a:lvl9pPr>
          </a:lstStyle>
          <a:p>
            <a:pPr eaLnBrk="1" hangingPunct="1"/>
            <a:r>
              <a:rPr lang="en-GB" dirty="0" smtClean="0"/>
              <a:t>T</a:t>
            </a:r>
            <a:r>
              <a:rPr lang="en-GB" dirty="0" smtClean="0"/>
              <a:t>hree quantities </a:t>
            </a:r>
            <a:r>
              <a:rPr lang="en-GB" b="0" dirty="0" smtClean="0"/>
              <a:t>must now be inferred:</a:t>
            </a:r>
          </a:p>
          <a:p>
            <a:pPr eaLnBrk="1" hangingPunct="1"/>
            <a:r>
              <a:rPr lang="en-GB" b="0" dirty="0" smtClean="0"/>
              <a:t> Parameters </a:t>
            </a:r>
            <a:r>
              <a:rPr lang="en-GB" b="0" i="1" dirty="0" smtClean="0">
                <a:solidFill>
                  <a:srgbClr val="006699"/>
                </a:solidFill>
              </a:rPr>
              <a:t>{A,B,C}, </a:t>
            </a:r>
            <a:r>
              <a:rPr lang="en-GB" b="0" dirty="0" smtClean="0"/>
              <a:t> </a:t>
            </a:r>
            <a:r>
              <a:rPr lang="en-GB" b="0" dirty="0" err="1" smtClean="0"/>
              <a:t>Hyperparameters</a:t>
            </a:r>
            <a:r>
              <a:rPr lang="en-GB" b="0" dirty="0" smtClean="0"/>
              <a:t> </a:t>
            </a:r>
            <a:r>
              <a:rPr lang="en-GB" b="0" i="1" dirty="0" smtClean="0">
                <a:solidFill>
                  <a:srgbClr val="006699"/>
                </a:solidFill>
              </a:rPr>
              <a:t>{</a:t>
            </a:r>
            <a:r>
              <a:rPr lang="el-GR" b="0" i="1" dirty="0" smtClean="0">
                <a:solidFill>
                  <a:srgbClr val="006699"/>
                </a:solidFill>
              </a:rPr>
              <a:t>σ</a:t>
            </a:r>
            <a:r>
              <a:rPr lang="en-GB" b="0" i="1" dirty="0" smtClean="0">
                <a:solidFill>
                  <a:srgbClr val="006699"/>
                </a:solidFill>
              </a:rPr>
              <a:t>,</a:t>
            </a:r>
            <a:r>
              <a:rPr lang="el-GR" b="0" i="1" dirty="0" smtClean="0">
                <a:solidFill>
                  <a:srgbClr val="006699"/>
                </a:solidFill>
              </a:rPr>
              <a:t>π</a:t>
            </a:r>
            <a:r>
              <a:rPr lang="en-GB" b="0" i="1" dirty="0" smtClean="0">
                <a:solidFill>
                  <a:srgbClr val="006699"/>
                </a:solidFill>
              </a:rPr>
              <a:t>},</a:t>
            </a:r>
            <a:r>
              <a:rPr lang="en-GB" b="0" i="1" dirty="0" smtClean="0"/>
              <a:t>And </a:t>
            </a:r>
            <a:r>
              <a:rPr lang="en-GB" b="0" dirty="0" smtClean="0"/>
              <a:t>the states </a:t>
            </a:r>
            <a:r>
              <a:rPr lang="en-GB" b="0" i="1" dirty="0" smtClean="0"/>
              <a:t>themselves</a:t>
            </a:r>
            <a:r>
              <a:rPr lang="en-GB" b="0" dirty="0" smtClean="0"/>
              <a:t> </a:t>
            </a:r>
            <a:r>
              <a:rPr lang="en-GB" b="0" i="1" dirty="0" smtClean="0">
                <a:solidFill>
                  <a:srgbClr val="006699"/>
                </a:solidFill>
              </a:rPr>
              <a:t>{</a:t>
            </a:r>
            <a:r>
              <a:rPr lang="en-GB" b="0" i="1" dirty="0" err="1" smtClean="0">
                <a:solidFill>
                  <a:srgbClr val="006699"/>
                </a:solidFill>
              </a:rPr>
              <a:t>x,v,h</a:t>
            </a:r>
            <a:r>
              <a:rPr lang="en-GB" b="0" i="1" dirty="0" smtClean="0">
                <a:solidFill>
                  <a:srgbClr val="006699"/>
                </a:solidFill>
              </a:rPr>
              <a:t>} </a:t>
            </a:r>
            <a:endParaRPr lang="en-US" b="0" i="1" dirty="0">
              <a:solidFill>
                <a:srgbClr val="006699"/>
              </a:solidFill>
            </a:endParaRPr>
          </a:p>
        </p:txBody>
      </p:sp>
      <p:sp>
        <p:nvSpPr>
          <p:cNvPr id="46" name="Text Box 4"/>
          <p:cNvSpPr txBox="1">
            <a:spLocks noChangeArrowheads="1"/>
          </p:cNvSpPr>
          <p:nvPr/>
        </p:nvSpPr>
        <p:spPr bwMode="auto">
          <a:xfrm>
            <a:off x="238769" y="6119336"/>
            <a:ext cx="6779420" cy="7386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chemeClr val="tx1"/>
                </a:solidFill>
                <a:latin typeface="Arial" charset="0"/>
                <a:ea typeface="ＭＳ Ｐゴシック" charset="0"/>
                <a:cs typeface="Arial" charset="0"/>
              </a:defRPr>
            </a:lvl1pPr>
            <a:lvl2pPr marL="742950" indent="-285750" eaLnBrk="0" hangingPunct="0">
              <a:defRPr sz="1400" b="1">
                <a:solidFill>
                  <a:schemeClr val="tx1"/>
                </a:solidFill>
                <a:latin typeface="Arial" charset="0"/>
                <a:ea typeface="Arial" charset="0"/>
                <a:cs typeface="Arial" charset="0"/>
              </a:defRPr>
            </a:lvl2pPr>
            <a:lvl3pPr marL="1143000" indent="-228600" eaLnBrk="0" hangingPunct="0">
              <a:defRPr sz="1400" b="1">
                <a:solidFill>
                  <a:schemeClr val="tx1"/>
                </a:solidFill>
                <a:latin typeface="Arial" charset="0"/>
                <a:ea typeface="Arial" charset="0"/>
                <a:cs typeface="Arial" charset="0"/>
              </a:defRPr>
            </a:lvl3pPr>
            <a:lvl4pPr marL="1600200" indent="-228600" eaLnBrk="0" hangingPunct="0">
              <a:defRPr sz="1400" b="1">
                <a:solidFill>
                  <a:schemeClr val="tx1"/>
                </a:solidFill>
                <a:latin typeface="Arial" charset="0"/>
                <a:ea typeface="Arial" charset="0"/>
                <a:cs typeface="Arial" charset="0"/>
              </a:defRPr>
            </a:lvl4pPr>
            <a:lvl5pPr marL="2057400" indent="-228600" eaLnBrk="0" hangingPunct="0">
              <a:defRPr sz="14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4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4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4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400" b="1">
                <a:solidFill>
                  <a:schemeClr val="tx1"/>
                </a:solidFill>
                <a:latin typeface="Arial" charset="0"/>
                <a:ea typeface="Arial" charset="0"/>
                <a:cs typeface="Arial" charset="0"/>
              </a:defRPr>
            </a:lvl9pPr>
          </a:lstStyle>
          <a:p>
            <a:pPr eaLnBrk="1" hangingPunct="1"/>
            <a:r>
              <a:rPr lang="en-GB" dirty="0"/>
              <a:t>Inversion: </a:t>
            </a:r>
            <a:r>
              <a:rPr lang="en-US" b="0" dirty="0" err="1"/>
              <a:t>Generalised</a:t>
            </a:r>
            <a:r>
              <a:rPr lang="en-US" b="0" dirty="0"/>
              <a:t> filtering (under the Laplace assumption</a:t>
            </a:r>
            <a:r>
              <a:rPr lang="en-US" b="0" dirty="0" smtClean="0"/>
              <a:t>)</a:t>
            </a:r>
          </a:p>
          <a:p>
            <a:pPr eaLnBrk="1" hangingPunct="1"/>
            <a:r>
              <a:rPr lang="en-US" b="0" dirty="0" smtClean="0"/>
              <a:t>(outperforms DEM which depends on conditional independence between quantities)</a:t>
            </a:r>
            <a:endParaRPr lang="en-US" b="0" dirty="0"/>
          </a:p>
          <a:p>
            <a:pPr eaLnBrk="1" hangingPunct="1"/>
            <a:endParaRPr lang="en-US" dirty="0"/>
          </a:p>
        </p:txBody>
      </p:sp>
    </p:spTree>
    <p:extLst>
      <p:ext uri="{BB962C8B-B14F-4D97-AF65-F5344CB8AC3E}">
        <p14:creationId xmlns="" xmlns:p14="http://schemas.microsoft.com/office/powerpoint/2010/main" val="385690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10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10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9" grpId="0"/>
      <p:bldP spid="45" grpId="0"/>
      <p:bldP spid="4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358346" y="0"/>
            <a:ext cx="8229600" cy="1143000"/>
          </a:xfrm>
        </p:spPr>
        <p:txBody>
          <a:bodyPr/>
          <a:lstStyle/>
          <a:p>
            <a:r>
              <a:rPr lang="en-GB" sz="3200" dirty="0">
                <a:latin typeface="Arial" charset="0"/>
              </a:rPr>
              <a:t>Stochastic DCMs</a:t>
            </a:r>
            <a:endParaRPr lang="en-US" sz="3200" dirty="0">
              <a:latin typeface="Arial" charset="0"/>
            </a:endParaRPr>
          </a:p>
        </p:txBody>
      </p:sp>
      <p:sp>
        <p:nvSpPr>
          <p:cNvPr id="46083" name="Rectangle 3"/>
          <p:cNvSpPr>
            <a:spLocks noGrp="1" noChangeArrowheads="1"/>
          </p:cNvSpPr>
          <p:nvPr>
            <p:ph type="body" idx="1"/>
          </p:nvPr>
        </p:nvSpPr>
        <p:spPr>
          <a:xfrm>
            <a:off x="7233584" y="6284141"/>
            <a:ext cx="1910416" cy="573859"/>
          </a:xfrm>
        </p:spPr>
        <p:txBody>
          <a:bodyPr/>
          <a:lstStyle/>
          <a:p>
            <a:pPr>
              <a:buFontTx/>
              <a:buNone/>
            </a:pPr>
            <a:r>
              <a:rPr lang="en-GB" sz="2000" i="1" dirty="0" smtClean="0">
                <a:latin typeface="Constantia" pitchFamily="18" charset="0"/>
              </a:rPr>
              <a:t>Li et al. 2011</a:t>
            </a:r>
            <a:endParaRPr lang="en-US" sz="2000" i="1" dirty="0">
              <a:latin typeface="Constantia" pitchFamily="18" charset="0"/>
            </a:endParaRPr>
          </a:p>
        </p:txBody>
      </p:sp>
      <p:sp>
        <p:nvSpPr>
          <p:cNvPr id="46087" name="Line 28"/>
          <p:cNvSpPr>
            <a:spLocks noChangeShapeType="1"/>
          </p:cNvSpPr>
          <p:nvPr/>
        </p:nvSpPr>
        <p:spPr bwMode="auto">
          <a:xfrm flipH="1">
            <a:off x="1082170" y="4067690"/>
            <a:ext cx="1151467" cy="457200"/>
          </a:xfrm>
          <a:prstGeom prst="line">
            <a:avLst/>
          </a:prstGeom>
          <a:noFill/>
          <a:ln w="2857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46088" name="Text Box 29"/>
          <p:cNvSpPr txBox="1">
            <a:spLocks noChangeArrowheads="1"/>
          </p:cNvSpPr>
          <p:nvPr/>
        </p:nvSpPr>
        <p:spPr bwMode="auto">
          <a:xfrm>
            <a:off x="475217" y="4345503"/>
            <a:ext cx="811741" cy="584776"/>
          </a:xfrm>
          <a:prstGeom prst="rect">
            <a:avLst/>
          </a:prstGeom>
          <a:solidFill>
            <a:srgbClr val="C0C0C0">
              <a:alpha val="50195"/>
            </a:srgbClr>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9900"/>
            </a:extrusionClr>
          </a:sp3d>
        </p:spPr>
        <p:txBody>
          <a:bodyPr wrap="none">
            <a:spAutoFit/>
            <a:flatTx/>
          </a:bodyPr>
          <a:lstStyle>
            <a:lvl1pPr eaLnBrk="0" hangingPunct="0">
              <a:defRPr sz="1400" b="1">
                <a:solidFill>
                  <a:schemeClr val="tx1"/>
                </a:solidFill>
                <a:latin typeface="Arial" charset="0"/>
                <a:ea typeface="ＭＳ Ｐゴシック" charset="0"/>
                <a:cs typeface="Arial" charset="0"/>
              </a:defRPr>
            </a:lvl1pPr>
            <a:lvl2pPr marL="742950" indent="-285750" eaLnBrk="0" hangingPunct="0">
              <a:defRPr sz="1400" b="1">
                <a:solidFill>
                  <a:schemeClr val="tx1"/>
                </a:solidFill>
                <a:latin typeface="Arial" charset="0"/>
                <a:ea typeface="Arial" charset="0"/>
                <a:cs typeface="Arial" charset="0"/>
              </a:defRPr>
            </a:lvl2pPr>
            <a:lvl3pPr marL="1143000" indent="-228600" eaLnBrk="0" hangingPunct="0">
              <a:defRPr sz="1400" b="1">
                <a:solidFill>
                  <a:schemeClr val="tx1"/>
                </a:solidFill>
                <a:latin typeface="Arial" charset="0"/>
                <a:ea typeface="Arial" charset="0"/>
                <a:cs typeface="Arial" charset="0"/>
              </a:defRPr>
            </a:lvl3pPr>
            <a:lvl4pPr marL="1600200" indent="-228600" eaLnBrk="0" hangingPunct="0">
              <a:defRPr sz="1400" b="1">
                <a:solidFill>
                  <a:schemeClr val="tx1"/>
                </a:solidFill>
                <a:latin typeface="Arial" charset="0"/>
                <a:ea typeface="Arial" charset="0"/>
                <a:cs typeface="Arial" charset="0"/>
              </a:defRPr>
            </a:lvl4pPr>
            <a:lvl5pPr marL="2057400" indent="-228600" eaLnBrk="0" hangingPunct="0">
              <a:defRPr sz="14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4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4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4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400" b="1">
                <a:solidFill>
                  <a:schemeClr val="tx1"/>
                </a:solidFill>
                <a:latin typeface="Arial" charset="0"/>
                <a:ea typeface="Arial" charset="0"/>
                <a:cs typeface="Arial" charset="0"/>
              </a:defRPr>
            </a:lvl9pPr>
          </a:lstStyle>
          <a:p>
            <a:pPr algn="ctr"/>
            <a:r>
              <a:rPr lang="en-US" sz="1600" b="0"/>
              <a:t>activity</a:t>
            </a:r>
          </a:p>
          <a:p>
            <a:pPr algn="ctr"/>
            <a:r>
              <a:rPr lang="en-US" sz="1600" b="0" i="1"/>
              <a:t>x</a:t>
            </a:r>
            <a:r>
              <a:rPr lang="en-US" sz="1600" b="0" baseline="-25000"/>
              <a:t>1</a:t>
            </a:r>
            <a:r>
              <a:rPr lang="en-US" sz="1600" b="0"/>
              <a:t>(</a:t>
            </a:r>
            <a:r>
              <a:rPr lang="en-US" sz="1600" b="0" i="1"/>
              <a:t>t</a:t>
            </a:r>
            <a:r>
              <a:rPr lang="en-US" sz="1600" b="0"/>
              <a:t>)</a:t>
            </a:r>
          </a:p>
        </p:txBody>
      </p:sp>
      <p:sp>
        <p:nvSpPr>
          <p:cNvPr id="46089" name="Text Box 30"/>
          <p:cNvSpPr txBox="1">
            <a:spLocks noChangeArrowheads="1"/>
          </p:cNvSpPr>
          <p:nvPr/>
        </p:nvSpPr>
        <p:spPr bwMode="auto">
          <a:xfrm>
            <a:off x="2100817" y="3812103"/>
            <a:ext cx="811741" cy="584776"/>
          </a:xfrm>
          <a:prstGeom prst="rect">
            <a:avLst/>
          </a:prstGeom>
          <a:solidFill>
            <a:srgbClr val="C0C0C0">
              <a:alpha val="50195"/>
            </a:srgbClr>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9900"/>
            </a:extrusionClr>
          </a:sp3d>
        </p:spPr>
        <p:txBody>
          <a:bodyPr wrap="none">
            <a:spAutoFit/>
            <a:flatTx/>
          </a:bodyPr>
          <a:lstStyle>
            <a:lvl1pPr eaLnBrk="0" hangingPunct="0">
              <a:defRPr sz="1400" b="1">
                <a:solidFill>
                  <a:schemeClr val="tx1"/>
                </a:solidFill>
                <a:latin typeface="Arial" charset="0"/>
                <a:ea typeface="ＭＳ Ｐゴシック" charset="0"/>
                <a:cs typeface="Arial" charset="0"/>
              </a:defRPr>
            </a:lvl1pPr>
            <a:lvl2pPr marL="742950" indent="-285750" eaLnBrk="0" hangingPunct="0">
              <a:defRPr sz="1400" b="1">
                <a:solidFill>
                  <a:schemeClr val="tx1"/>
                </a:solidFill>
                <a:latin typeface="Arial" charset="0"/>
                <a:ea typeface="Arial" charset="0"/>
                <a:cs typeface="Arial" charset="0"/>
              </a:defRPr>
            </a:lvl2pPr>
            <a:lvl3pPr marL="1143000" indent="-228600" eaLnBrk="0" hangingPunct="0">
              <a:defRPr sz="1400" b="1">
                <a:solidFill>
                  <a:schemeClr val="tx1"/>
                </a:solidFill>
                <a:latin typeface="Arial" charset="0"/>
                <a:ea typeface="Arial" charset="0"/>
                <a:cs typeface="Arial" charset="0"/>
              </a:defRPr>
            </a:lvl3pPr>
            <a:lvl4pPr marL="1600200" indent="-228600" eaLnBrk="0" hangingPunct="0">
              <a:defRPr sz="1400" b="1">
                <a:solidFill>
                  <a:schemeClr val="tx1"/>
                </a:solidFill>
                <a:latin typeface="Arial" charset="0"/>
                <a:ea typeface="Arial" charset="0"/>
                <a:cs typeface="Arial" charset="0"/>
              </a:defRPr>
            </a:lvl4pPr>
            <a:lvl5pPr marL="2057400" indent="-228600" eaLnBrk="0" hangingPunct="0">
              <a:defRPr sz="14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4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4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4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400" b="1">
                <a:solidFill>
                  <a:schemeClr val="tx1"/>
                </a:solidFill>
                <a:latin typeface="Arial" charset="0"/>
                <a:ea typeface="Arial" charset="0"/>
                <a:cs typeface="Arial" charset="0"/>
              </a:defRPr>
            </a:lvl9pPr>
          </a:lstStyle>
          <a:p>
            <a:pPr algn="ctr"/>
            <a:r>
              <a:rPr lang="en-US" sz="1600" b="0"/>
              <a:t>activity</a:t>
            </a:r>
          </a:p>
          <a:p>
            <a:pPr algn="ctr"/>
            <a:r>
              <a:rPr lang="en-US" sz="1600" b="0" i="1"/>
              <a:t>x</a:t>
            </a:r>
            <a:r>
              <a:rPr lang="en-US" sz="1600" b="0" baseline="-25000"/>
              <a:t>2</a:t>
            </a:r>
            <a:r>
              <a:rPr lang="en-US" sz="1600" b="0"/>
              <a:t>(</a:t>
            </a:r>
            <a:r>
              <a:rPr lang="en-US" sz="1600" b="0" i="1"/>
              <a:t>t</a:t>
            </a:r>
            <a:r>
              <a:rPr lang="en-US" sz="1600" b="0"/>
              <a:t>)</a:t>
            </a:r>
          </a:p>
        </p:txBody>
      </p:sp>
      <p:sp>
        <p:nvSpPr>
          <p:cNvPr id="46090" name="Line 31"/>
          <p:cNvSpPr>
            <a:spLocks noChangeShapeType="1"/>
          </p:cNvSpPr>
          <p:nvPr/>
        </p:nvSpPr>
        <p:spPr bwMode="auto">
          <a:xfrm flipH="1" flipV="1">
            <a:off x="2843237" y="3991490"/>
            <a:ext cx="406400" cy="304800"/>
          </a:xfrm>
          <a:prstGeom prst="line">
            <a:avLst/>
          </a:prstGeom>
          <a:noFill/>
          <a:ln w="2857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46091" name="Text Box 32"/>
          <p:cNvSpPr txBox="1">
            <a:spLocks noChangeArrowheads="1"/>
          </p:cNvSpPr>
          <p:nvPr/>
        </p:nvSpPr>
        <p:spPr bwMode="auto">
          <a:xfrm>
            <a:off x="3116817" y="4116903"/>
            <a:ext cx="811741" cy="584776"/>
          </a:xfrm>
          <a:prstGeom prst="rect">
            <a:avLst/>
          </a:prstGeom>
          <a:solidFill>
            <a:srgbClr val="C0C0C0">
              <a:alpha val="50195"/>
            </a:srgbClr>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9900"/>
            </a:extrusionClr>
          </a:sp3d>
        </p:spPr>
        <p:txBody>
          <a:bodyPr wrap="none">
            <a:spAutoFit/>
            <a:flatTx/>
          </a:bodyPr>
          <a:lstStyle>
            <a:lvl1pPr eaLnBrk="0" hangingPunct="0">
              <a:defRPr sz="1400" b="1">
                <a:solidFill>
                  <a:schemeClr val="tx1"/>
                </a:solidFill>
                <a:latin typeface="Arial" charset="0"/>
                <a:ea typeface="ＭＳ Ｐゴシック" charset="0"/>
                <a:cs typeface="Arial" charset="0"/>
              </a:defRPr>
            </a:lvl1pPr>
            <a:lvl2pPr marL="742950" indent="-285750" eaLnBrk="0" hangingPunct="0">
              <a:defRPr sz="1400" b="1">
                <a:solidFill>
                  <a:schemeClr val="tx1"/>
                </a:solidFill>
                <a:latin typeface="Arial" charset="0"/>
                <a:ea typeface="Arial" charset="0"/>
                <a:cs typeface="Arial" charset="0"/>
              </a:defRPr>
            </a:lvl2pPr>
            <a:lvl3pPr marL="1143000" indent="-228600" eaLnBrk="0" hangingPunct="0">
              <a:defRPr sz="1400" b="1">
                <a:solidFill>
                  <a:schemeClr val="tx1"/>
                </a:solidFill>
                <a:latin typeface="Arial" charset="0"/>
                <a:ea typeface="Arial" charset="0"/>
                <a:cs typeface="Arial" charset="0"/>
              </a:defRPr>
            </a:lvl3pPr>
            <a:lvl4pPr marL="1600200" indent="-228600" eaLnBrk="0" hangingPunct="0">
              <a:defRPr sz="1400" b="1">
                <a:solidFill>
                  <a:schemeClr val="tx1"/>
                </a:solidFill>
                <a:latin typeface="Arial" charset="0"/>
                <a:ea typeface="Arial" charset="0"/>
                <a:cs typeface="Arial" charset="0"/>
              </a:defRPr>
            </a:lvl4pPr>
            <a:lvl5pPr marL="2057400" indent="-228600" eaLnBrk="0" hangingPunct="0">
              <a:defRPr sz="14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4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4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4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400" b="1">
                <a:solidFill>
                  <a:schemeClr val="tx1"/>
                </a:solidFill>
                <a:latin typeface="Arial" charset="0"/>
                <a:ea typeface="Arial" charset="0"/>
                <a:cs typeface="Arial" charset="0"/>
              </a:defRPr>
            </a:lvl9pPr>
          </a:lstStyle>
          <a:p>
            <a:pPr algn="ctr"/>
            <a:r>
              <a:rPr lang="en-US" sz="1600" b="0" dirty="0"/>
              <a:t>activity</a:t>
            </a:r>
          </a:p>
          <a:p>
            <a:pPr algn="ctr"/>
            <a:r>
              <a:rPr lang="en-US" sz="1600" b="0" i="1" dirty="0"/>
              <a:t>x</a:t>
            </a:r>
            <a:r>
              <a:rPr lang="en-US" sz="1600" b="0" baseline="-25000" dirty="0"/>
              <a:t>3</a:t>
            </a:r>
            <a:r>
              <a:rPr lang="en-US" sz="1600" b="0" dirty="0"/>
              <a:t>(</a:t>
            </a:r>
            <a:r>
              <a:rPr lang="en-US" sz="1600" b="0" i="1" dirty="0"/>
              <a:t>t</a:t>
            </a:r>
            <a:r>
              <a:rPr lang="en-US" sz="1600" b="0" dirty="0"/>
              <a:t>)</a:t>
            </a:r>
          </a:p>
        </p:txBody>
      </p:sp>
      <p:sp>
        <p:nvSpPr>
          <p:cNvPr id="46092" name="Text Box 33"/>
          <p:cNvSpPr txBox="1">
            <a:spLocks noChangeArrowheads="1"/>
          </p:cNvSpPr>
          <p:nvPr/>
        </p:nvSpPr>
        <p:spPr bwMode="auto">
          <a:xfrm>
            <a:off x="2902504" y="4696341"/>
            <a:ext cx="1050288"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eaLnBrk="0" hangingPunct="0">
              <a:defRPr sz="1400" b="1">
                <a:solidFill>
                  <a:schemeClr val="tx1"/>
                </a:solidFill>
                <a:latin typeface="Arial" charset="0"/>
                <a:ea typeface="ＭＳ Ｐゴシック" charset="0"/>
                <a:cs typeface="Arial" charset="0"/>
              </a:defRPr>
            </a:lvl1pPr>
            <a:lvl2pPr marL="742950" indent="-285750" eaLnBrk="0" hangingPunct="0">
              <a:defRPr sz="1400" b="1">
                <a:solidFill>
                  <a:schemeClr val="tx1"/>
                </a:solidFill>
                <a:latin typeface="Arial" charset="0"/>
                <a:ea typeface="Arial" charset="0"/>
                <a:cs typeface="Arial" charset="0"/>
              </a:defRPr>
            </a:lvl2pPr>
            <a:lvl3pPr marL="1143000" indent="-228600" eaLnBrk="0" hangingPunct="0">
              <a:defRPr sz="1400" b="1">
                <a:solidFill>
                  <a:schemeClr val="tx1"/>
                </a:solidFill>
                <a:latin typeface="Arial" charset="0"/>
                <a:ea typeface="Arial" charset="0"/>
                <a:cs typeface="Arial" charset="0"/>
              </a:defRPr>
            </a:lvl3pPr>
            <a:lvl4pPr marL="1600200" indent="-228600" eaLnBrk="0" hangingPunct="0">
              <a:defRPr sz="1400" b="1">
                <a:solidFill>
                  <a:schemeClr val="tx1"/>
                </a:solidFill>
                <a:latin typeface="Arial" charset="0"/>
                <a:ea typeface="Arial" charset="0"/>
                <a:cs typeface="Arial" charset="0"/>
              </a:defRPr>
            </a:lvl4pPr>
            <a:lvl5pPr marL="2057400" indent="-228600" eaLnBrk="0" hangingPunct="0">
              <a:defRPr sz="14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4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4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4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400" b="1">
                <a:solidFill>
                  <a:schemeClr val="tx1"/>
                </a:solidFill>
                <a:latin typeface="Arial" charset="0"/>
                <a:ea typeface="Arial" charset="0"/>
                <a:cs typeface="Arial" charset="0"/>
              </a:defRPr>
            </a:lvl9pPr>
          </a:lstStyle>
          <a:p>
            <a:r>
              <a:rPr lang="en-GB" sz="1600" dirty="0">
                <a:solidFill>
                  <a:srgbClr val="FF9900"/>
                </a:solidFill>
              </a:rPr>
              <a:t>neuronal</a:t>
            </a:r>
          </a:p>
          <a:p>
            <a:r>
              <a:rPr lang="en-GB" sz="1600" dirty="0">
                <a:solidFill>
                  <a:srgbClr val="FF9900"/>
                </a:solidFill>
              </a:rPr>
              <a:t>states</a:t>
            </a:r>
            <a:endParaRPr lang="en-US" sz="1600" dirty="0">
              <a:solidFill>
                <a:srgbClr val="FF9900"/>
              </a:solidFill>
            </a:endParaRPr>
          </a:p>
        </p:txBody>
      </p:sp>
      <p:sp>
        <p:nvSpPr>
          <p:cNvPr id="46093" name="Line 34"/>
          <p:cNvSpPr>
            <a:spLocks noChangeShapeType="1"/>
          </p:cNvSpPr>
          <p:nvPr/>
        </p:nvSpPr>
        <p:spPr bwMode="auto">
          <a:xfrm flipV="1">
            <a:off x="1285370" y="4372490"/>
            <a:ext cx="1896533" cy="152400"/>
          </a:xfrm>
          <a:prstGeom prst="line">
            <a:avLst/>
          </a:prstGeom>
          <a:noFill/>
          <a:ln w="2857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46094" name="Line 35"/>
          <p:cNvSpPr>
            <a:spLocks noChangeShapeType="1"/>
          </p:cNvSpPr>
          <p:nvPr/>
        </p:nvSpPr>
        <p:spPr bwMode="auto">
          <a:xfrm flipH="1">
            <a:off x="1013025" y="4882078"/>
            <a:ext cx="0" cy="1720850"/>
          </a:xfrm>
          <a:prstGeom prst="line">
            <a:avLst/>
          </a:prstGeom>
          <a:noFill/>
          <a:ln w="28575">
            <a:solidFill>
              <a:schemeClr val="tx1"/>
            </a:solidFill>
            <a:round/>
            <a:headEnd type="triangle" w="med" len="med"/>
            <a:tailEnd type="none" w="lg" len="lg"/>
          </a:ln>
          <a:extLst>
            <a:ext uri="{909E8E84-426E-40dd-AFC4-6F175D3DCCD1}">
              <a14:hiddenFill xmlns="" xmlns:a14="http://schemas.microsoft.com/office/drawing/2010/main">
                <a:noFill/>
              </a14:hiddenFill>
            </a:ext>
          </a:extLst>
        </p:spPr>
        <p:txBody>
          <a:bodyPr/>
          <a:lstStyle/>
          <a:p>
            <a:endParaRPr lang="en-US"/>
          </a:p>
        </p:txBody>
      </p:sp>
      <p:sp>
        <p:nvSpPr>
          <p:cNvPr id="46095" name="Line 36"/>
          <p:cNvSpPr>
            <a:spLocks noChangeShapeType="1"/>
          </p:cNvSpPr>
          <p:nvPr/>
        </p:nvSpPr>
        <p:spPr bwMode="auto">
          <a:xfrm flipV="1">
            <a:off x="1751037" y="4489965"/>
            <a:ext cx="0" cy="1128713"/>
          </a:xfrm>
          <a:prstGeom prst="line">
            <a:avLst/>
          </a:prstGeom>
          <a:noFill/>
          <a:ln w="28575">
            <a:solidFill>
              <a:schemeClr val="tx1"/>
            </a:solidFill>
            <a:round/>
            <a:headEnd/>
            <a:tailEnd type="oval" w="med" len="med"/>
          </a:ln>
          <a:extLst>
            <a:ext uri="{909E8E84-426E-40dd-AFC4-6F175D3DCCD1}">
              <a14:hiddenFill xmlns="" xmlns:a14="http://schemas.microsoft.com/office/drawing/2010/main">
                <a:noFill/>
              </a14:hiddenFill>
            </a:ext>
          </a:extLst>
        </p:spPr>
        <p:txBody>
          <a:bodyPr/>
          <a:lstStyle/>
          <a:p>
            <a:endParaRPr lang="en-US"/>
          </a:p>
        </p:txBody>
      </p:sp>
      <p:grpSp>
        <p:nvGrpSpPr>
          <p:cNvPr id="2" name="Group 37"/>
          <p:cNvGrpSpPr>
            <a:grpSpLocks/>
          </p:cNvGrpSpPr>
          <p:nvPr/>
        </p:nvGrpSpPr>
        <p:grpSpPr bwMode="auto">
          <a:xfrm>
            <a:off x="347133" y="4733927"/>
            <a:ext cx="1998134" cy="1198164"/>
            <a:chOff x="475" y="2951"/>
            <a:chExt cx="1416" cy="1008"/>
          </a:xfrm>
        </p:grpSpPr>
        <p:sp>
          <p:nvSpPr>
            <p:cNvPr id="46112" name="Text Box 38"/>
            <p:cNvSpPr txBox="1">
              <a:spLocks noChangeArrowheads="1"/>
            </p:cNvSpPr>
            <p:nvPr/>
          </p:nvSpPr>
          <p:spPr bwMode="auto">
            <a:xfrm>
              <a:off x="1728" y="3765"/>
              <a:ext cx="163" cy="1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eaLnBrk="0" hangingPunct="0">
                <a:defRPr sz="1400" b="1">
                  <a:solidFill>
                    <a:schemeClr val="tx1"/>
                  </a:solidFill>
                  <a:latin typeface="Arial" charset="0"/>
                  <a:ea typeface="ＭＳ Ｐゴシック" charset="0"/>
                  <a:cs typeface="Arial" charset="0"/>
                </a:defRPr>
              </a:lvl1pPr>
              <a:lvl2pPr marL="742950" indent="-285750" eaLnBrk="0" hangingPunct="0">
                <a:defRPr sz="1400" b="1">
                  <a:solidFill>
                    <a:schemeClr val="tx1"/>
                  </a:solidFill>
                  <a:latin typeface="Arial" charset="0"/>
                  <a:ea typeface="Arial" charset="0"/>
                  <a:cs typeface="Arial" charset="0"/>
                </a:defRPr>
              </a:lvl2pPr>
              <a:lvl3pPr marL="1143000" indent="-228600" eaLnBrk="0" hangingPunct="0">
                <a:defRPr sz="1400" b="1">
                  <a:solidFill>
                    <a:schemeClr val="tx1"/>
                  </a:solidFill>
                  <a:latin typeface="Arial" charset="0"/>
                  <a:ea typeface="Arial" charset="0"/>
                  <a:cs typeface="Arial" charset="0"/>
                </a:defRPr>
              </a:lvl3pPr>
              <a:lvl4pPr marL="1600200" indent="-228600" eaLnBrk="0" hangingPunct="0">
                <a:defRPr sz="1400" b="1">
                  <a:solidFill>
                    <a:schemeClr val="tx1"/>
                  </a:solidFill>
                  <a:latin typeface="Arial" charset="0"/>
                  <a:ea typeface="Arial" charset="0"/>
                  <a:cs typeface="Arial" charset="0"/>
                </a:defRPr>
              </a:lvl4pPr>
              <a:lvl5pPr marL="2057400" indent="-228600" eaLnBrk="0" hangingPunct="0">
                <a:defRPr sz="14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4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4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4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400" b="1">
                  <a:solidFill>
                    <a:schemeClr val="tx1"/>
                  </a:solidFill>
                  <a:latin typeface="Arial" charset="0"/>
                  <a:ea typeface="Arial" charset="0"/>
                  <a:cs typeface="Arial" charset="0"/>
                </a:defRPr>
              </a:lvl9pPr>
            </a:lstStyle>
            <a:p>
              <a:r>
                <a:rPr lang="en-US" sz="900" b="0"/>
                <a:t>t</a:t>
              </a:r>
            </a:p>
          </p:txBody>
        </p:sp>
        <p:pic>
          <p:nvPicPr>
            <p:cNvPr id="46113" name="Picture 39" descr="inputs_ER"/>
            <p:cNvPicPr>
              <a:picLocks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75" y="3317"/>
              <a:ext cx="1315" cy="5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6114" name="Text Box 40"/>
            <p:cNvSpPr txBox="1">
              <a:spLocks noChangeArrowheads="1"/>
            </p:cNvSpPr>
            <p:nvPr/>
          </p:nvSpPr>
          <p:spPr bwMode="auto">
            <a:xfrm>
              <a:off x="655" y="2951"/>
              <a:ext cx="602" cy="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eaLnBrk="0" hangingPunct="0">
                <a:defRPr sz="1400" b="1">
                  <a:solidFill>
                    <a:schemeClr val="tx1"/>
                  </a:solidFill>
                  <a:latin typeface="Arial" charset="0"/>
                  <a:ea typeface="ＭＳ Ｐゴシック" charset="0"/>
                  <a:cs typeface="Arial" charset="0"/>
                </a:defRPr>
              </a:lvl1pPr>
              <a:lvl2pPr marL="742950" indent="-285750" eaLnBrk="0" hangingPunct="0">
                <a:defRPr sz="1400" b="1">
                  <a:solidFill>
                    <a:schemeClr val="tx1"/>
                  </a:solidFill>
                  <a:latin typeface="Arial" charset="0"/>
                  <a:ea typeface="Arial" charset="0"/>
                  <a:cs typeface="Arial" charset="0"/>
                </a:defRPr>
              </a:lvl2pPr>
              <a:lvl3pPr marL="1143000" indent="-228600" eaLnBrk="0" hangingPunct="0">
                <a:defRPr sz="1400" b="1">
                  <a:solidFill>
                    <a:schemeClr val="tx1"/>
                  </a:solidFill>
                  <a:latin typeface="Arial" charset="0"/>
                  <a:ea typeface="Arial" charset="0"/>
                  <a:cs typeface="Arial" charset="0"/>
                </a:defRPr>
              </a:lvl3pPr>
              <a:lvl4pPr marL="1600200" indent="-228600" eaLnBrk="0" hangingPunct="0">
                <a:defRPr sz="1400" b="1">
                  <a:solidFill>
                    <a:schemeClr val="tx1"/>
                  </a:solidFill>
                  <a:latin typeface="Arial" charset="0"/>
                  <a:ea typeface="Arial" charset="0"/>
                  <a:cs typeface="Arial" charset="0"/>
                </a:defRPr>
              </a:lvl4pPr>
              <a:lvl5pPr marL="2057400" indent="-228600" eaLnBrk="0" hangingPunct="0">
                <a:defRPr sz="14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4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4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4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400" b="1">
                  <a:solidFill>
                    <a:schemeClr val="tx1"/>
                  </a:solidFill>
                  <a:latin typeface="Arial" charset="0"/>
                  <a:ea typeface="Arial" charset="0"/>
                  <a:cs typeface="Arial" charset="0"/>
                </a:defRPr>
              </a:lvl9pPr>
            </a:lstStyle>
            <a:p>
              <a:r>
                <a:rPr lang="en-GB" sz="1200" b="0"/>
                <a:t>driving</a:t>
              </a:r>
              <a:endParaRPr lang="en-US" sz="1200" b="0"/>
            </a:p>
            <a:p>
              <a:r>
                <a:rPr lang="en-US" sz="1200" b="0"/>
                <a:t>input </a:t>
              </a:r>
              <a:r>
                <a:rPr lang="en-US" sz="1200" b="0" i="1"/>
                <a:t>u</a:t>
              </a:r>
              <a:r>
                <a:rPr lang="en-US" sz="1200" b="0" baseline="-25000"/>
                <a:t>1</a:t>
              </a:r>
              <a:r>
                <a:rPr lang="en-US" sz="1200" b="0"/>
                <a:t>(</a:t>
              </a:r>
              <a:r>
                <a:rPr lang="en-US" sz="1200" b="0" i="1"/>
                <a:t>t</a:t>
              </a:r>
              <a:r>
                <a:rPr lang="en-US" sz="1200" b="0"/>
                <a:t>)</a:t>
              </a:r>
            </a:p>
          </p:txBody>
        </p:sp>
        <p:sp>
          <p:nvSpPr>
            <p:cNvPr id="46115" name="Line 41"/>
            <p:cNvSpPr>
              <a:spLocks noChangeShapeType="1"/>
            </p:cNvSpPr>
            <p:nvPr/>
          </p:nvSpPr>
          <p:spPr bwMode="auto">
            <a:xfrm>
              <a:off x="643" y="3862"/>
              <a:ext cx="1134" cy="0"/>
            </a:xfrm>
            <a:prstGeom prst="line">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grpSp>
      <p:grpSp>
        <p:nvGrpSpPr>
          <p:cNvPr id="3" name="Group 42"/>
          <p:cNvGrpSpPr>
            <a:grpSpLocks/>
          </p:cNvGrpSpPr>
          <p:nvPr/>
        </p:nvGrpSpPr>
        <p:grpSpPr bwMode="auto">
          <a:xfrm>
            <a:off x="1110393" y="5590101"/>
            <a:ext cx="1978377" cy="1168399"/>
            <a:chOff x="1486" y="2455"/>
            <a:chExt cx="1402" cy="736"/>
          </a:xfrm>
        </p:grpSpPr>
        <p:grpSp>
          <p:nvGrpSpPr>
            <p:cNvPr id="4" name="Group 43"/>
            <p:cNvGrpSpPr>
              <a:grpSpLocks/>
            </p:cNvGrpSpPr>
            <p:nvPr/>
          </p:nvGrpSpPr>
          <p:grpSpPr bwMode="auto">
            <a:xfrm>
              <a:off x="1486" y="2455"/>
              <a:ext cx="1360" cy="703"/>
              <a:chOff x="1486" y="2455"/>
              <a:chExt cx="1360" cy="703"/>
            </a:xfrm>
          </p:grpSpPr>
          <p:pic>
            <p:nvPicPr>
              <p:cNvPr id="46110" name="Picture 44" descr="inputs_blocked"/>
              <p:cNvPicPr>
                <a:picLocks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486" y="2591"/>
                <a:ext cx="1360" cy="5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6111" name="Text Box 45"/>
              <p:cNvSpPr txBox="1">
                <a:spLocks noChangeArrowheads="1"/>
              </p:cNvSpPr>
              <p:nvPr/>
            </p:nvSpPr>
            <p:spPr bwMode="auto">
              <a:xfrm>
                <a:off x="1856" y="2455"/>
                <a:ext cx="670" cy="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eaLnBrk="0" hangingPunct="0">
                  <a:defRPr sz="1400" b="1">
                    <a:solidFill>
                      <a:schemeClr val="tx1"/>
                    </a:solidFill>
                    <a:latin typeface="Arial" charset="0"/>
                    <a:ea typeface="ＭＳ Ｐゴシック" charset="0"/>
                    <a:cs typeface="Arial" charset="0"/>
                  </a:defRPr>
                </a:lvl1pPr>
                <a:lvl2pPr marL="742950" indent="-285750" eaLnBrk="0" hangingPunct="0">
                  <a:defRPr sz="1400" b="1">
                    <a:solidFill>
                      <a:schemeClr val="tx1"/>
                    </a:solidFill>
                    <a:latin typeface="Arial" charset="0"/>
                    <a:ea typeface="Arial" charset="0"/>
                    <a:cs typeface="Arial" charset="0"/>
                  </a:defRPr>
                </a:lvl2pPr>
                <a:lvl3pPr marL="1143000" indent="-228600" eaLnBrk="0" hangingPunct="0">
                  <a:defRPr sz="1400" b="1">
                    <a:solidFill>
                      <a:schemeClr val="tx1"/>
                    </a:solidFill>
                    <a:latin typeface="Arial" charset="0"/>
                    <a:ea typeface="Arial" charset="0"/>
                    <a:cs typeface="Arial" charset="0"/>
                  </a:defRPr>
                </a:lvl3pPr>
                <a:lvl4pPr marL="1600200" indent="-228600" eaLnBrk="0" hangingPunct="0">
                  <a:defRPr sz="1400" b="1">
                    <a:solidFill>
                      <a:schemeClr val="tx1"/>
                    </a:solidFill>
                    <a:latin typeface="Arial" charset="0"/>
                    <a:ea typeface="Arial" charset="0"/>
                    <a:cs typeface="Arial" charset="0"/>
                  </a:defRPr>
                </a:lvl4pPr>
                <a:lvl5pPr marL="2057400" indent="-228600" eaLnBrk="0" hangingPunct="0">
                  <a:defRPr sz="14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4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4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4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400" b="1">
                    <a:solidFill>
                      <a:schemeClr val="tx1"/>
                    </a:solidFill>
                    <a:latin typeface="Arial" charset="0"/>
                    <a:ea typeface="Arial" charset="0"/>
                    <a:cs typeface="Arial" charset="0"/>
                  </a:defRPr>
                </a:lvl9pPr>
              </a:lstStyle>
              <a:p>
                <a:r>
                  <a:rPr lang="en-GB" sz="1200" b="0"/>
                  <a:t>modulatory</a:t>
                </a:r>
                <a:endParaRPr lang="en-US" sz="1200" b="0"/>
              </a:p>
              <a:p>
                <a:r>
                  <a:rPr lang="en-US" sz="1200" b="0"/>
                  <a:t>input </a:t>
                </a:r>
                <a:r>
                  <a:rPr lang="en-US" sz="1200" b="0" i="1"/>
                  <a:t>u</a:t>
                </a:r>
                <a:r>
                  <a:rPr lang="en-US" sz="1200" b="0" baseline="-25000"/>
                  <a:t>2</a:t>
                </a:r>
                <a:r>
                  <a:rPr lang="en-US" sz="1200" b="0"/>
                  <a:t>(</a:t>
                </a:r>
                <a:r>
                  <a:rPr lang="en-US" sz="1200" b="0" i="1"/>
                  <a:t>t</a:t>
                </a:r>
                <a:r>
                  <a:rPr lang="en-US" sz="1200" b="0"/>
                  <a:t>)</a:t>
                </a:r>
              </a:p>
            </p:txBody>
          </p:sp>
        </p:grpSp>
        <p:sp>
          <p:nvSpPr>
            <p:cNvPr id="46108" name="Line 46"/>
            <p:cNvSpPr>
              <a:spLocks noChangeShapeType="1"/>
            </p:cNvSpPr>
            <p:nvPr/>
          </p:nvSpPr>
          <p:spPr bwMode="auto">
            <a:xfrm>
              <a:off x="1635" y="3134"/>
              <a:ext cx="1134" cy="0"/>
            </a:xfrm>
            <a:prstGeom prst="line">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46109" name="Text Box 47"/>
            <p:cNvSpPr txBox="1">
              <a:spLocks noChangeArrowheads="1"/>
            </p:cNvSpPr>
            <p:nvPr/>
          </p:nvSpPr>
          <p:spPr bwMode="auto">
            <a:xfrm>
              <a:off x="2725" y="3046"/>
              <a:ext cx="163" cy="1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eaLnBrk="0" hangingPunct="0">
                <a:defRPr sz="1400" b="1">
                  <a:solidFill>
                    <a:schemeClr val="tx1"/>
                  </a:solidFill>
                  <a:latin typeface="Arial" charset="0"/>
                  <a:ea typeface="ＭＳ Ｐゴシック" charset="0"/>
                  <a:cs typeface="Arial" charset="0"/>
                </a:defRPr>
              </a:lvl1pPr>
              <a:lvl2pPr marL="742950" indent="-285750" eaLnBrk="0" hangingPunct="0">
                <a:defRPr sz="1400" b="1">
                  <a:solidFill>
                    <a:schemeClr val="tx1"/>
                  </a:solidFill>
                  <a:latin typeface="Arial" charset="0"/>
                  <a:ea typeface="Arial" charset="0"/>
                  <a:cs typeface="Arial" charset="0"/>
                </a:defRPr>
              </a:lvl2pPr>
              <a:lvl3pPr marL="1143000" indent="-228600" eaLnBrk="0" hangingPunct="0">
                <a:defRPr sz="1400" b="1">
                  <a:solidFill>
                    <a:schemeClr val="tx1"/>
                  </a:solidFill>
                  <a:latin typeface="Arial" charset="0"/>
                  <a:ea typeface="Arial" charset="0"/>
                  <a:cs typeface="Arial" charset="0"/>
                </a:defRPr>
              </a:lvl3pPr>
              <a:lvl4pPr marL="1600200" indent="-228600" eaLnBrk="0" hangingPunct="0">
                <a:defRPr sz="1400" b="1">
                  <a:solidFill>
                    <a:schemeClr val="tx1"/>
                  </a:solidFill>
                  <a:latin typeface="Arial" charset="0"/>
                  <a:ea typeface="Arial" charset="0"/>
                  <a:cs typeface="Arial" charset="0"/>
                </a:defRPr>
              </a:lvl4pPr>
              <a:lvl5pPr marL="2057400" indent="-228600" eaLnBrk="0" hangingPunct="0">
                <a:defRPr sz="14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4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4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4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400" b="1">
                  <a:solidFill>
                    <a:schemeClr val="tx1"/>
                  </a:solidFill>
                  <a:latin typeface="Arial" charset="0"/>
                  <a:ea typeface="Arial" charset="0"/>
                  <a:cs typeface="Arial" charset="0"/>
                </a:defRPr>
              </a:lvl9pPr>
            </a:lstStyle>
            <a:p>
              <a:r>
                <a:rPr lang="en-US" sz="900" b="0"/>
                <a:t>t</a:t>
              </a:r>
            </a:p>
          </p:txBody>
        </p:sp>
      </p:grpSp>
      <p:cxnSp>
        <p:nvCxnSpPr>
          <p:cNvPr id="46098" name="AutoShape 49"/>
          <p:cNvCxnSpPr>
            <a:cxnSpLocks noChangeShapeType="1"/>
            <a:stCxn id="46088" idx="1"/>
            <a:endCxn id="46088" idx="0"/>
          </p:cNvCxnSpPr>
          <p:nvPr/>
        </p:nvCxnSpPr>
        <p:spPr bwMode="auto">
          <a:xfrm rot="10800000" flipH="1">
            <a:off x="475216" y="4345503"/>
            <a:ext cx="405871" cy="292388"/>
          </a:xfrm>
          <a:prstGeom prst="curvedConnector4">
            <a:avLst>
              <a:gd name="adj1" fmla="val -56323"/>
              <a:gd name="adj2" fmla="val 178184"/>
            </a:avLst>
          </a:prstGeom>
          <a:noFill/>
          <a:ln w="28575">
            <a:solidFill>
              <a:srgbClr val="FF9900"/>
            </a:solidFill>
            <a:round/>
            <a:headEnd/>
            <a:tailEnd type="triangle" w="med" len="med"/>
          </a:ln>
          <a:extLst>
            <a:ext uri="{909E8E84-426E-40dd-AFC4-6F175D3DCCD1}">
              <a14:hiddenFill xmlns="" xmlns:a14="http://schemas.microsoft.com/office/drawing/2010/main">
                <a:noFill/>
              </a14:hiddenFill>
            </a:ext>
          </a:extLst>
        </p:spPr>
      </p:cxnSp>
      <p:cxnSp>
        <p:nvCxnSpPr>
          <p:cNvPr id="46101" name="AutoShape 53"/>
          <p:cNvCxnSpPr>
            <a:cxnSpLocks noChangeShapeType="1"/>
            <a:endCxn id="46091" idx="0"/>
          </p:cNvCxnSpPr>
          <p:nvPr/>
        </p:nvCxnSpPr>
        <p:spPr bwMode="auto">
          <a:xfrm rot="10800000">
            <a:off x="3522688" y="4116903"/>
            <a:ext cx="349248" cy="290512"/>
          </a:xfrm>
          <a:prstGeom prst="curvedConnector4">
            <a:avLst>
              <a:gd name="adj1" fmla="val 281668"/>
              <a:gd name="adj2" fmla="val 178689"/>
            </a:avLst>
          </a:prstGeom>
          <a:noFill/>
          <a:ln w="28575">
            <a:solidFill>
              <a:srgbClr val="FF9900"/>
            </a:solidFill>
            <a:round/>
            <a:headEnd/>
            <a:tailEnd type="triangle" w="med" len="med"/>
          </a:ln>
          <a:extLst>
            <a:ext uri="{909E8E84-426E-40dd-AFC4-6F175D3DCCD1}">
              <a14:hiddenFill xmlns="" xmlns:a14="http://schemas.microsoft.com/office/drawing/2010/main">
                <a:noFill/>
              </a14:hiddenFill>
            </a:ext>
          </a:extLst>
        </p:spPr>
      </p:cxnSp>
      <p:cxnSp>
        <p:nvCxnSpPr>
          <p:cNvPr id="46102" name="AutoShape 54"/>
          <p:cNvCxnSpPr>
            <a:cxnSpLocks noChangeShapeType="1"/>
            <a:stCxn id="46089" idx="1"/>
            <a:endCxn id="46089" idx="0"/>
          </p:cNvCxnSpPr>
          <p:nvPr/>
        </p:nvCxnSpPr>
        <p:spPr bwMode="auto">
          <a:xfrm rot="10800000" flipH="1">
            <a:off x="2100816" y="3812103"/>
            <a:ext cx="405871" cy="292388"/>
          </a:xfrm>
          <a:prstGeom prst="curvedConnector4">
            <a:avLst>
              <a:gd name="adj1" fmla="val -56323"/>
              <a:gd name="adj2" fmla="val 178184"/>
            </a:avLst>
          </a:prstGeom>
          <a:noFill/>
          <a:ln w="28575">
            <a:solidFill>
              <a:srgbClr val="FF9900"/>
            </a:solidFill>
            <a:round/>
            <a:headEnd/>
            <a:tailEnd type="triangle" w="med" len="med"/>
          </a:ln>
          <a:extLst>
            <a:ext uri="{909E8E84-426E-40dd-AFC4-6F175D3DCCD1}">
              <a14:hiddenFill xmlns="" xmlns:a14="http://schemas.microsoft.com/office/drawing/2010/main">
                <a:noFill/>
              </a14:hiddenFill>
            </a:ext>
          </a:extLst>
        </p:spPr>
      </p:cxnSp>
      <p:sp>
        <p:nvSpPr>
          <p:cNvPr id="46103" name="Line 32"/>
          <p:cNvSpPr>
            <a:spLocks noChangeShapeType="1"/>
          </p:cNvSpPr>
          <p:nvPr/>
        </p:nvSpPr>
        <p:spPr bwMode="auto">
          <a:xfrm>
            <a:off x="761848" y="3702565"/>
            <a:ext cx="191911" cy="482600"/>
          </a:xfrm>
          <a:prstGeom prst="line">
            <a:avLst/>
          </a:prstGeom>
          <a:noFill/>
          <a:ln w="22225">
            <a:solidFill>
              <a:srgbClr val="006699"/>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graphicFrame>
        <p:nvGraphicFramePr>
          <p:cNvPr id="202754" name="Object 2"/>
          <p:cNvGraphicFramePr>
            <a:graphicFrameLocks noChangeAspect="1"/>
          </p:cNvGraphicFramePr>
          <p:nvPr/>
        </p:nvGraphicFramePr>
        <p:xfrm>
          <a:off x="436348" y="1006862"/>
          <a:ext cx="2947988" cy="1239837"/>
        </p:xfrm>
        <a:graphic>
          <a:graphicData uri="http://schemas.openxmlformats.org/presentationml/2006/ole">
            <p:oleObj spid="_x0000_s202754" name="Equation" r:id="rId5" imgW="1930320" imgH="812520" progId="Equation.3">
              <p:embed/>
            </p:oleObj>
          </a:graphicData>
        </a:graphic>
      </p:graphicFrame>
      <p:sp>
        <p:nvSpPr>
          <p:cNvPr id="37" name="Rectangle 36"/>
          <p:cNvSpPr/>
          <p:nvPr/>
        </p:nvSpPr>
        <p:spPr bwMode="auto">
          <a:xfrm>
            <a:off x="395416" y="1482811"/>
            <a:ext cx="1194486" cy="510746"/>
          </a:xfrm>
          <a:prstGeom prst="rect">
            <a:avLst/>
          </a:prstGeom>
          <a:noFill/>
          <a:ln w="38100" cap="flat" cmpd="sng" algn="ctr">
            <a:solidFill>
              <a:srgbClr val="006699"/>
            </a:solidFill>
            <a:prstDash val="solid"/>
            <a:round/>
            <a:headEnd type="none" w="med" len="med"/>
            <a:tailEnd type="triangle" w="med" len="med"/>
          </a:ln>
          <a:effectLst>
            <a:outerShdw blurRad="50800" dist="38100" dir="5400000" algn="t"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cs typeface="Times New Roman" pitchFamily="18" charset="0"/>
            </a:endParaRPr>
          </a:p>
        </p:txBody>
      </p:sp>
      <p:sp>
        <p:nvSpPr>
          <p:cNvPr id="38" name="TextBox 37"/>
          <p:cNvSpPr txBox="1"/>
          <p:nvPr/>
        </p:nvSpPr>
        <p:spPr>
          <a:xfrm>
            <a:off x="385893" y="2270771"/>
            <a:ext cx="3363421" cy="738664"/>
          </a:xfrm>
          <a:prstGeom prst="rect">
            <a:avLst/>
          </a:prstGeom>
          <a:noFill/>
        </p:spPr>
        <p:txBody>
          <a:bodyPr wrap="none" rtlCol="0">
            <a:spAutoFit/>
          </a:bodyPr>
          <a:lstStyle/>
          <a:p>
            <a:r>
              <a:rPr lang="en-GB" sz="1400" dirty="0" smtClean="0">
                <a:solidFill>
                  <a:srgbClr val="006699"/>
                </a:solidFill>
              </a:rPr>
              <a:t>A new dimension: Hidden causes</a:t>
            </a:r>
          </a:p>
          <a:p>
            <a:r>
              <a:rPr lang="en-GB" sz="1400" dirty="0" smtClean="0">
                <a:solidFill>
                  <a:srgbClr val="006699"/>
                </a:solidFill>
              </a:rPr>
              <a:t> ~an estimate of afferent neuronal </a:t>
            </a:r>
          </a:p>
          <a:p>
            <a:r>
              <a:rPr lang="en-GB" sz="1400" dirty="0" smtClean="0">
                <a:solidFill>
                  <a:srgbClr val="006699"/>
                </a:solidFill>
              </a:rPr>
              <a:t>activity elicited by experimental input</a:t>
            </a:r>
            <a:endParaRPr lang="en-GB" sz="1400" dirty="0">
              <a:solidFill>
                <a:srgbClr val="006699"/>
              </a:solidFill>
            </a:endParaRPr>
          </a:p>
        </p:txBody>
      </p:sp>
      <p:sp>
        <p:nvSpPr>
          <p:cNvPr id="39" name="Line 32"/>
          <p:cNvSpPr>
            <a:spLocks noChangeShapeType="1"/>
          </p:cNvSpPr>
          <p:nvPr/>
        </p:nvSpPr>
        <p:spPr bwMode="auto">
          <a:xfrm>
            <a:off x="2042832" y="3319506"/>
            <a:ext cx="191911" cy="482600"/>
          </a:xfrm>
          <a:prstGeom prst="line">
            <a:avLst/>
          </a:prstGeom>
          <a:noFill/>
          <a:ln w="22225">
            <a:solidFill>
              <a:srgbClr val="006699"/>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40" name="Line 32"/>
          <p:cNvSpPr>
            <a:spLocks noChangeShapeType="1"/>
          </p:cNvSpPr>
          <p:nvPr/>
        </p:nvSpPr>
        <p:spPr bwMode="auto">
          <a:xfrm>
            <a:off x="3488573" y="3578998"/>
            <a:ext cx="191911" cy="482600"/>
          </a:xfrm>
          <a:prstGeom prst="line">
            <a:avLst/>
          </a:prstGeom>
          <a:noFill/>
          <a:ln w="22225">
            <a:solidFill>
              <a:srgbClr val="006699"/>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pic>
        <p:nvPicPr>
          <p:cNvPr id="202755" name="Picture 3"/>
          <p:cNvPicPr>
            <a:picLocks noChangeAspect="1" noChangeArrowheads="1"/>
          </p:cNvPicPr>
          <p:nvPr/>
        </p:nvPicPr>
        <p:blipFill>
          <a:blip r:embed="rId6" cstate="print"/>
          <a:srcRect/>
          <a:stretch>
            <a:fillRect/>
          </a:stretch>
        </p:blipFill>
        <p:spPr bwMode="auto">
          <a:xfrm>
            <a:off x="4593515" y="860612"/>
            <a:ext cx="3696001" cy="5179807"/>
          </a:xfrm>
          <a:prstGeom prst="rect">
            <a:avLst/>
          </a:prstGeom>
          <a:noFill/>
          <a:ln w="9525">
            <a:noFill/>
            <a:miter lim="800000"/>
            <a:headEnd/>
            <a:tailEnd/>
          </a:ln>
        </p:spPr>
      </p:pic>
      <p:sp>
        <p:nvSpPr>
          <p:cNvPr id="42" name="Oval 41"/>
          <p:cNvSpPr/>
          <p:nvPr/>
        </p:nvSpPr>
        <p:spPr bwMode="auto">
          <a:xfrm>
            <a:off x="4216998" y="623944"/>
            <a:ext cx="4679576" cy="1581374"/>
          </a:xfrm>
          <a:prstGeom prst="ellipse">
            <a:avLst/>
          </a:prstGeom>
          <a:noFill/>
          <a:ln w="9525" cap="flat" cmpd="sng" algn="ctr">
            <a:solidFill>
              <a:srgbClr val="002D86"/>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cs typeface="Times New Roman" pitchFamily="18" charset="0"/>
            </a:endParaRPr>
          </a:p>
        </p:txBody>
      </p:sp>
    </p:spTree>
    <p:extLst>
      <p:ext uri="{BB962C8B-B14F-4D97-AF65-F5344CB8AC3E}">
        <p14:creationId xmlns="" xmlns:p14="http://schemas.microsoft.com/office/powerpoint/2010/main" val="385690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610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275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275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103" grpId="0" animBg="1"/>
      <p:bldP spid="37" grpId="0" animBg="1"/>
      <p:bldP spid="38" grpId="0"/>
      <p:bldP spid="39" grpId="0" animBg="1"/>
      <p:bldP spid="40" grpId="0" animBg="1"/>
      <p:bldP spid="4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61288" y="914400"/>
            <a:ext cx="184731" cy="369332"/>
          </a:xfrm>
          <a:prstGeom prst="rect">
            <a:avLst/>
          </a:prstGeom>
          <a:noFill/>
        </p:spPr>
        <p:txBody>
          <a:bodyPr wrap="none" rtlCol="0">
            <a:spAutoFit/>
          </a:bodyPr>
          <a:lstStyle/>
          <a:p>
            <a:endParaRPr lang="en-GB" dirty="0"/>
          </a:p>
        </p:txBody>
      </p:sp>
      <p:sp>
        <p:nvSpPr>
          <p:cNvPr id="3" name="Rectangle 3"/>
          <p:cNvSpPr>
            <a:spLocks noChangeArrowheads="1"/>
          </p:cNvSpPr>
          <p:nvPr/>
        </p:nvSpPr>
        <p:spPr bwMode="auto">
          <a:xfrm>
            <a:off x="247064" y="1626656"/>
            <a:ext cx="8569325" cy="4752975"/>
          </a:xfrm>
          <a:prstGeom prst="rect">
            <a:avLst/>
          </a:prstGeom>
          <a:noFill/>
          <a:ln w="9525">
            <a:noFill/>
            <a:miter lim="800000"/>
            <a:headEnd/>
            <a:tailEnd/>
          </a:ln>
        </p:spPr>
        <p:txBody>
          <a:bodyPr/>
          <a:lstStyle/>
          <a:p>
            <a:pPr marL="342900" indent="-342900">
              <a:spcBef>
                <a:spcPct val="100000"/>
              </a:spcBef>
              <a:buFontTx/>
              <a:buChar char="•"/>
            </a:pPr>
            <a:r>
              <a:rPr lang="de-DE" sz="2400" b="0" dirty="0" err="1">
                <a:solidFill>
                  <a:srgbClr val="006699"/>
                </a:solidFill>
                <a:latin typeface="Arial Unicode MS" charset="0"/>
              </a:rPr>
              <a:t>Bayesian</a:t>
            </a:r>
            <a:r>
              <a:rPr lang="de-DE" sz="2400" b="0" dirty="0">
                <a:solidFill>
                  <a:srgbClr val="006699"/>
                </a:solidFill>
                <a:latin typeface="Arial Unicode MS" charset="0"/>
              </a:rPr>
              <a:t> </a:t>
            </a:r>
            <a:r>
              <a:rPr lang="de-DE" sz="2400" b="0" dirty="0" err="1">
                <a:solidFill>
                  <a:srgbClr val="006699"/>
                </a:solidFill>
                <a:latin typeface="Arial Unicode MS" charset="0"/>
              </a:rPr>
              <a:t>model</a:t>
            </a:r>
            <a:r>
              <a:rPr lang="de-DE" sz="2400" b="0" dirty="0">
                <a:solidFill>
                  <a:srgbClr val="006699"/>
                </a:solidFill>
                <a:latin typeface="Arial Unicode MS" charset="0"/>
              </a:rPr>
              <a:t> </a:t>
            </a:r>
            <a:r>
              <a:rPr lang="de-DE" sz="2400" b="0" dirty="0" err="1">
                <a:solidFill>
                  <a:srgbClr val="006699"/>
                </a:solidFill>
                <a:latin typeface="Arial Unicode MS" charset="0"/>
              </a:rPr>
              <a:t>selection</a:t>
            </a:r>
            <a:r>
              <a:rPr lang="de-DE" sz="2400" b="0" dirty="0">
                <a:solidFill>
                  <a:srgbClr val="006699"/>
                </a:solidFill>
                <a:latin typeface="Arial Unicode MS" charset="0"/>
              </a:rPr>
              <a:t> (BMS) </a:t>
            </a:r>
            <a:endParaRPr lang="de-DE" sz="2400" b="0" dirty="0" smtClean="0">
              <a:solidFill>
                <a:srgbClr val="006699"/>
              </a:solidFill>
              <a:latin typeface="Arial Unicode MS" charset="0"/>
            </a:endParaRPr>
          </a:p>
          <a:p>
            <a:pPr marL="342900" indent="-342900">
              <a:spcBef>
                <a:spcPct val="100000"/>
              </a:spcBef>
              <a:buFontTx/>
              <a:buChar char="•"/>
            </a:pPr>
            <a:r>
              <a:rPr lang="de-DE" sz="2400" b="0" dirty="0" err="1" smtClean="0">
                <a:solidFill>
                  <a:schemeClr val="tx1"/>
                </a:solidFill>
                <a:latin typeface="Arial Unicode MS" charset="0"/>
              </a:rPr>
              <a:t>Families</a:t>
            </a:r>
            <a:r>
              <a:rPr lang="de-DE" sz="2400" b="0" dirty="0" smtClean="0">
                <a:solidFill>
                  <a:schemeClr val="tx1"/>
                </a:solidFill>
                <a:latin typeface="Arial Unicode MS" charset="0"/>
              </a:rPr>
              <a:t> </a:t>
            </a:r>
            <a:r>
              <a:rPr lang="de-DE" sz="2400" b="0" dirty="0" err="1" smtClean="0">
                <a:solidFill>
                  <a:schemeClr val="tx1"/>
                </a:solidFill>
                <a:latin typeface="Arial Unicode MS" charset="0"/>
              </a:rPr>
              <a:t>of</a:t>
            </a:r>
            <a:r>
              <a:rPr lang="de-DE" sz="2400" b="0" dirty="0" smtClean="0">
                <a:solidFill>
                  <a:schemeClr val="tx1"/>
                </a:solidFill>
                <a:latin typeface="Arial Unicode MS" charset="0"/>
              </a:rPr>
              <a:t> Models</a:t>
            </a:r>
            <a:endParaRPr lang="de-DE" sz="2400" b="0" dirty="0">
              <a:solidFill>
                <a:schemeClr val="tx1"/>
              </a:solidFill>
              <a:latin typeface="Arial Unicode MS" charset="0"/>
            </a:endParaRPr>
          </a:p>
          <a:p>
            <a:pPr marL="342900" indent="-342900">
              <a:spcBef>
                <a:spcPct val="100000"/>
              </a:spcBef>
              <a:buFontTx/>
              <a:buChar char="•"/>
            </a:pPr>
            <a:r>
              <a:rPr lang="de-DE" sz="2400" b="0" dirty="0" err="1">
                <a:latin typeface="Arial Unicode MS" charset="0"/>
              </a:rPr>
              <a:t>Nonlinear</a:t>
            </a:r>
            <a:r>
              <a:rPr lang="de-DE" sz="2400" b="0" dirty="0">
                <a:latin typeface="Arial Unicode MS" charset="0"/>
              </a:rPr>
              <a:t> DCM </a:t>
            </a:r>
            <a:r>
              <a:rPr lang="de-DE" sz="2400" b="0" dirty="0" err="1">
                <a:latin typeface="Arial Unicode MS" charset="0"/>
              </a:rPr>
              <a:t>for</a:t>
            </a:r>
            <a:r>
              <a:rPr lang="de-DE" sz="2400" b="0" dirty="0">
                <a:latin typeface="Arial Unicode MS" charset="0"/>
              </a:rPr>
              <a:t> </a:t>
            </a:r>
            <a:r>
              <a:rPr lang="de-DE" sz="2400" b="0" dirty="0" err="1">
                <a:latin typeface="Arial Unicode MS" charset="0"/>
              </a:rPr>
              <a:t>fMRI</a:t>
            </a:r>
            <a:endParaRPr lang="de-DE" sz="2400" b="0" dirty="0">
              <a:latin typeface="Arial Unicode MS" charset="0"/>
            </a:endParaRPr>
          </a:p>
          <a:p>
            <a:pPr marL="342900" indent="-342900">
              <a:spcBef>
                <a:spcPct val="100000"/>
              </a:spcBef>
              <a:buFontTx/>
              <a:buChar char="•"/>
            </a:pPr>
            <a:r>
              <a:rPr lang="de-DE" sz="2400" b="0" dirty="0" err="1">
                <a:latin typeface="Arial Unicode MS" charset="0"/>
              </a:rPr>
              <a:t>Stochastic</a:t>
            </a:r>
            <a:r>
              <a:rPr lang="de-DE" sz="2400" b="0" dirty="0">
                <a:latin typeface="Arial Unicode MS" charset="0"/>
              </a:rPr>
              <a:t> </a:t>
            </a:r>
            <a:r>
              <a:rPr lang="de-DE" sz="2400" b="0" dirty="0" smtClean="0">
                <a:latin typeface="Arial Unicode MS" charset="0"/>
              </a:rPr>
              <a:t>DCM</a:t>
            </a:r>
          </a:p>
          <a:p>
            <a:pPr marL="342900" indent="-342900">
              <a:spcBef>
                <a:spcPct val="100000"/>
              </a:spcBef>
              <a:buFontTx/>
              <a:buChar char="•"/>
            </a:pPr>
            <a:r>
              <a:rPr lang="de-DE" sz="2400" b="0" dirty="0" smtClean="0">
                <a:latin typeface="Arial Unicode MS" charset="0"/>
              </a:rPr>
              <a:t>Post-hoc </a:t>
            </a:r>
            <a:r>
              <a:rPr lang="de-DE" sz="2400" b="0" dirty="0" err="1" smtClean="0">
                <a:latin typeface="Arial Unicode MS" charset="0"/>
              </a:rPr>
              <a:t>selection</a:t>
            </a:r>
            <a:r>
              <a:rPr lang="de-DE" sz="2400" b="0" dirty="0" smtClean="0">
                <a:latin typeface="Arial Unicode MS" charset="0"/>
              </a:rPr>
              <a:t> </a:t>
            </a:r>
            <a:r>
              <a:rPr lang="de-DE" sz="2400" b="0" dirty="0" err="1" smtClean="0">
                <a:latin typeface="Arial Unicode MS" charset="0"/>
              </a:rPr>
              <a:t>of</a:t>
            </a:r>
            <a:r>
              <a:rPr lang="de-DE" sz="2400" b="0" dirty="0" smtClean="0">
                <a:latin typeface="Arial Unicode MS" charset="0"/>
              </a:rPr>
              <a:t> </a:t>
            </a:r>
            <a:r>
              <a:rPr lang="de-DE" sz="2400" b="0" dirty="0" err="1" smtClean="0">
                <a:latin typeface="Arial Unicode MS" charset="0"/>
              </a:rPr>
              <a:t>deterministic</a:t>
            </a:r>
            <a:r>
              <a:rPr lang="de-DE" sz="2400" b="0" dirty="0" smtClean="0">
                <a:latin typeface="Arial Unicode MS" charset="0"/>
              </a:rPr>
              <a:t> DCM</a:t>
            </a:r>
            <a:endParaRPr lang="de-DE" sz="2400" b="0" dirty="0">
              <a:latin typeface="Arial Unicode MS" charset="0"/>
            </a:endParaRPr>
          </a:p>
          <a:p>
            <a:pPr marL="342900" indent="-342900">
              <a:spcBef>
                <a:spcPct val="100000"/>
              </a:spcBef>
              <a:buFontTx/>
              <a:buChar char="•"/>
            </a:pPr>
            <a:r>
              <a:rPr lang="de-DE" sz="2400" b="0" dirty="0" err="1" smtClean="0">
                <a:latin typeface="Arial Unicode MS" charset="0"/>
              </a:rPr>
              <a:t>Integrating</a:t>
            </a:r>
            <a:r>
              <a:rPr lang="de-DE" sz="2400" b="0" dirty="0" smtClean="0">
                <a:latin typeface="Arial Unicode MS" charset="0"/>
              </a:rPr>
              <a:t> </a:t>
            </a:r>
            <a:r>
              <a:rPr lang="de-DE" sz="2400" b="0" dirty="0" err="1">
                <a:latin typeface="Arial Unicode MS" charset="0"/>
              </a:rPr>
              <a:t>tractography</a:t>
            </a:r>
            <a:r>
              <a:rPr lang="de-DE" sz="2400" b="0" dirty="0">
                <a:latin typeface="Arial Unicode MS" charset="0"/>
              </a:rPr>
              <a:t> </a:t>
            </a:r>
            <a:r>
              <a:rPr lang="de-DE" sz="2400" b="0" dirty="0" err="1">
                <a:latin typeface="Arial Unicode MS" charset="0"/>
              </a:rPr>
              <a:t>and</a:t>
            </a:r>
            <a:r>
              <a:rPr lang="de-DE" sz="2400" b="0" dirty="0">
                <a:latin typeface="Arial Unicode MS" charset="0"/>
              </a:rPr>
              <a:t> DCM</a:t>
            </a:r>
          </a:p>
          <a:p>
            <a:pPr marL="342900" indent="-342900">
              <a:lnSpc>
                <a:spcPct val="50000"/>
              </a:lnSpc>
              <a:spcBef>
                <a:spcPct val="80000"/>
              </a:spcBef>
            </a:pPr>
            <a:endParaRPr lang="en-GB" sz="2400" b="0" dirty="0">
              <a:solidFill>
                <a:schemeClr val="tx1"/>
              </a:solidFill>
              <a:cs typeface="Arial" pitchFamily="34" charset="0"/>
            </a:endParaRPr>
          </a:p>
          <a:p>
            <a:pPr marL="342900" indent="-342900">
              <a:lnSpc>
                <a:spcPct val="50000"/>
              </a:lnSpc>
              <a:spcBef>
                <a:spcPct val="80000"/>
              </a:spcBef>
            </a:pPr>
            <a:endParaRPr lang="en-GB" sz="2400" b="0" dirty="0">
              <a:solidFill>
                <a:schemeClr val="tx1"/>
              </a:solidFill>
              <a:cs typeface="Arial" pitchFamily="34" charset="0"/>
            </a:endParaRPr>
          </a:p>
        </p:txBody>
      </p:sp>
      <p:sp>
        <p:nvSpPr>
          <p:cNvPr id="4" name="TextBox 3"/>
          <p:cNvSpPr txBox="1"/>
          <p:nvPr/>
        </p:nvSpPr>
        <p:spPr>
          <a:xfrm>
            <a:off x="3739896" y="374904"/>
            <a:ext cx="1595309" cy="584775"/>
          </a:xfrm>
          <a:prstGeom prst="rect">
            <a:avLst/>
          </a:prstGeom>
          <a:noFill/>
        </p:spPr>
        <p:txBody>
          <a:bodyPr wrap="none" rtlCol="0">
            <a:spAutoFit/>
          </a:bodyPr>
          <a:lstStyle/>
          <a:p>
            <a:r>
              <a:rPr lang="en-GB" sz="3200" dirty="0" smtClean="0">
                <a:solidFill>
                  <a:srgbClr val="006699"/>
                </a:solidFill>
              </a:rPr>
              <a:t>Outline</a:t>
            </a:r>
            <a:endParaRPr lang="en-GB" sz="3200" dirty="0">
              <a:solidFill>
                <a:srgbClr val="006699"/>
              </a:solidFill>
            </a:endParaRPr>
          </a:p>
        </p:txBody>
      </p:sp>
    </p:spTree>
    <p:extLst>
      <p:ext uri="{BB962C8B-B14F-4D97-AF65-F5344CB8AC3E}">
        <p14:creationId xmlns="" xmlns:p14="http://schemas.microsoft.com/office/powerpoint/2010/main" val="29950748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61288" y="914400"/>
            <a:ext cx="184731" cy="369332"/>
          </a:xfrm>
          <a:prstGeom prst="rect">
            <a:avLst/>
          </a:prstGeom>
          <a:noFill/>
        </p:spPr>
        <p:txBody>
          <a:bodyPr wrap="none" rtlCol="0">
            <a:spAutoFit/>
          </a:bodyPr>
          <a:lstStyle/>
          <a:p>
            <a:endParaRPr lang="en-GB" dirty="0"/>
          </a:p>
        </p:txBody>
      </p:sp>
      <p:sp>
        <p:nvSpPr>
          <p:cNvPr id="3" name="Rectangle 3"/>
          <p:cNvSpPr>
            <a:spLocks noChangeArrowheads="1"/>
          </p:cNvSpPr>
          <p:nvPr/>
        </p:nvSpPr>
        <p:spPr bwMode="auto">
          <a:xfrm>
            <a:off x="247064" y="1626656"/>
            <a:ext cx="8569325" cy="4752975"/>
          </a:xfrm>
          <a:prstGeom prst="rect">
            <a:avLst/>
          </a:prstGeom>
          <a:noFill/>
          <a:ln w="9525">
            <a:noFill/>
            <a:miter lim="800000"/>
            <a:headEnd/>
            <a:tailEnd/>
          </a:ln>
        </p:spPr>
        <p:txBody>
          <a:bodyPr/>
          <a:lstStyle/>
          <a:p>
            <a:pPr marL="342900" indent="-342900">
              <a:spcBef>
                <a:spcPct val="100000"/>
              </a:spcBef>
              <a:buFontTx/>
              <a:buChar char="•"/>
            </a:pPr>
            <a:r>
              <a:rPr lang="de-DE" sz="2400" b="0" dirty="0" err="1">
                <a:latin typeface="Arial Unicode MS" charset="0"/>
              </a:rPr>
              <a:t>Bayesian</a:t>
            </a:r>
            <a:r>
              <a:rPr lang="de-DE" sz="2400" b="0" dirty="0">
                <a:latin typeface="Arial Unicode MS" charset="0"/>
              </a:rPr>
              <a:t> </a:t>
            </a:r>
            <a:r>
              <a:rPr lang="de-DE" sz="2400" b="0" dirty="0" err="1">
                <a:latin typeface="Arial Unicode MS" charset="0"/>
              </a:rPr>
              <a:t>model</a:t>
            </a:r>
            <a:r>
              <a:rPr lang="de-DE" sz="2400" b="0" dirty="0">
                <a:latin typeface="Arial Unicode MS" charset="0"/>
              </a:rPr>
              <a:t> </a:t>
            </a:r>
            <a:r>
              <a:rPr lang="de-DE" sz="2400" b="0" dirty="0" err="1">
                <a:latin typeface="Arial Unicode MS" charset="0"/>
              </a:rPr>
              <a:t>selection</a:t>
            </a:r>
            <a:r>
              <a:rPr lang="de-DE" sz="2400" b="0" dirty="0">
                <a:latin typeface="Arial Unicode MS" charset="0"/>
              </a:rPr>
              <a:t> (BMS) </a:t>
            </a:r>
            <a:endParaRPr lang="de-DE" sz="2400" b="0" dirty="0" smtClean="0">
              <a:latin typeface="Arial Unicode MS" charset="0"/>
            </a:endParaRPr>
          </a:p>
          <a:p>
            <a:pPr marL="342900" indent="-342900">
              <a:spcBef>
                <a:spcPct val="100000"/>
              </a:spcBef>
              <a:buFontTx/>
              <a:buChar char="•"/>
            </a:pPr>
            <a:r>
              <a:rPr lang="de-DE" sz="2400" b="0" dirty="0" err="1" smtClean="0">
                <a:solidFill>
                  <a:schemeClr val="tx1"/>
                </a:solidFill>
                <a:latin typeface="Arial Unicode MS" charset="0"/>
              </a:rPr>
              <a:t>Families</a:t>
            </a:r>
            <a:r>
              <a:rPr lang="de-DE" sz="2400" b="0" dirty="0" smtClean="0">
                <a:solidFill>
                  <a:schemeClr val="tx1"/>
                </a:solidFill>
                <a:latin typeface="Arial Unicode MS" charset="0"/>
              </a:rPr>
              <a:t> </a:t>
            </a:r>
            <a:r>
              <a:rPr lang="de-DE" sz="2400" b="0" dirty="0" err="1" smtClean="0">
                <a:solidFill>
                  <a:schemeClr val="tx1"/>
                </a:solidFill>
                <a:latin typeface="Arial Unicode MS" charset="0"/>
              </a:rPr>
              <a:t>of</a:t>
            </a:r>
            <a:r>
              <a:rPr lang="de-DE" sz="2400" b="0" dirty="0" smtClean="0">
                <a:solidFill>
                  <a:schemeClr val="tx1"/>
                </a:solidFill>
                <a:latin typeface="Arial Unicode MS" charset="0"/>
              </a:rPr>
              <a:t> Models</a:t>
            </a:r>
            <a:endParaRPr lang="de-DE" sz="2400" b="0" dirty="0">
              <a:solidFill>
                <a:schemeClr val="tx1"/>
              </a:solidFill>
              <a:latin typeface="Arial Unicode MS" charset="0"/>
            </a:endParaRPr>
          </a:p>
          <a:p>
            <a:pPr marL="342900" indent="-342900">
              <a:spcBef>
                <a:spcPct val="100000"/>
              </a:spcBef>
              <a:buFontTx/>
              <a:buChar char="•"/>
            </a:pPr>
            <a:r>
              <a:rPr lang="de-DE" sz="2400" b="0" dirty="0" err="1">
                <a:solidFill>
                  <a:schemeClr val="tx1"/>
                </a:solidFill>
                <a:latin typeface="Arial Unicode MS" charset="0"/>
              </a:rPr>
              <a:t>Nonlinear</a:t>
            </a:r>
            <a:r>
              <a:rPr lang="de-DE" sz="2400" b="0" dirty="0">
                <a:solidFill>
                  <a:schemeClr val="tx1"/>
                </a:solidFill>
                <a:latin typeface="Arial Unicode MS" charset="0"/>
              </a:rPr>
              <a:t> DCM </a:t>
            </a:r>
            <a:r>
              <a:rPr lang="de-DE" sz="2400" b="0" dirty="0" err="1">
                <a:solidFill>
                  <a:schemeClr val="tx1"/>
                </a:solidFill>
                <a:latin typeface="Arial Unicode MS" charset="0"/>
              </a:rPr>
              <a:t>for</a:t>
            </a:r>
            <a:r>
              <a:rPr lang="de-DE" sz="2400" b="0" dirty="0">
                <a:solidFill>
                  <a:schemeClr val="tx1"/>
                </a:solidFill>
                <a:latin typeface="Arial Unicode MS" charset="0"/>
              </a:rPr>
              <a:t> </a:t>
            </a:r>
            <a:r>
              <a:rPr lang="de-DE" sz="2400" b="0" dirty="0" err="1">
                <a:solidFill>
                  <a:schemeClr val="tx1"/>
                </a:solidFill>
                <a:latin typeface="Arial Unicode MS" charset="0"/>
              </a:rPr>
              <a:t>fMRI</a:t>
            </a:r>
            <a:endParaRPr lang="de-DE" sz="2400" b="0" dirty="0">
              <a:solidFill>
                <a:schemeClr val="tx1"/>
              </a:solidFill>
              <a:latin typeface="Arial Unicode MS" charset="0"/>
            </a:endParaRPr>
          </a:p>
          <a:p>
            <a:pPr marL="342900" indent="-342900">
              <a:spcBef>
                <a:spcPct val="100000"/>
              </a:spcBef>
              <a:buFontTx/>
              <a:buChar char="•"/>
            </a:pPr>
            <a:r>
              <a:rPr lang="de-DE" sz="2400" b="0" dirty="0" err="1">
                <a:solidFill>
                  <a:schemeClr val="tx1"/>
                </a:solidFill>
                <a:latin typeface="Arial Unicode MS" charset="0"/>
              </a:rPr>
              <a:t>Stochastic</a:t>
            </a:r>
            <a:r>
              <a:rPr lang="de-DE" sz="2400" b="0" dirty="0">
                <a:solidFill>
                  <a:schemeClr val="tx1"/>
                </a:solidFill>
                <a:latin typeface="Arial Unicode MS" charset="0"/>
              </a:rPr>
              <a:t> </a:t>
            </a:r>
            <a:r>
              <a:rPr lang="de-DE" sz="2400" b="0" dirty="0" smtClean="0">
                <a:solidFill>
                  <a:schemeClr val="tx1"/>
                </a:solidFill>
                <a:latin typeface="Arial Unicode MS" charset="0"/>
              </a:rPr>
              <a:t>DCM</a:t>
            </a:r>
          </a:p>
          <a:p>
            <a:pPr marL="342900" indent="-342900">
              <a:spcBef>
                <a:spcPct val="100000"/>
              </a:spcBef>
              <a:buFontTx/>
              <a:buChar char="•"/>
            </a:pPr>
            <a:r>
              <a:rPr lang="de-DE" sz="2400" b="0" dirty="0" smtClean="0">
                <a:solidFill>
                  <a:srgbClr val="006699"/>
                </a:solidFill>
                <a:latin typeface="Arial Unicode MS" charset="0"/>
              </a:rPr>
              <a:t>Post-hoc </a:t>
            </a:r>
            <a:r>
              <a:rPr lang="de-DE" sz="2400" b="0" dirty="0" err="1" smtClean="0">
                <a:solidFill>
                  <a:srgbClr val="006699"/>
                </a:solidFill>
                <a:latin typeface="Arial Unicode MS" charset="0"/>
              </a:rPr>
              <a:t>selection</a:t>
            </a:r>
            <a:r>
              <a:rPr lang="de-DE" sz="2400" b="0" dirty="0" smtClean="0">
                <a:solidFill>
                  <a:srgbClr val="006699"/>
                </a:solidFill>
                <a:latin typeface="Arial Unicode MS" charset="0"/>
              </a:rPr>
              <a:t> </a:t>
            </a:r>
            <a:r>
              <a:rPr lang="de-DE" sz="2400" b="0" dirty="0" err="1" smtClean="0">
                <a:solidFill>
                  <a:srgbClr val="006699"/>
                </a:solidFill>
                <a:latin typeface="Arial Unicode MS" charset="0"/>
              </a:rPr>
              <a:t>of</a:t>
            </a:r>
            <a:r>
              <a:rPr lang="de-DE" sz="2400" b="0" dirty="0" smtClean="0">
                <a:solidFill>
                  <a:srgbClr val="006699"/>
                </a:solidFill>
                <a:latin typeface="Arial Unicode MS" charset="0"/>
              </a:rPr>
              <a:t> </a:t>
            </a:r>
            <a:r>
              <a:rPr lang="de-DE" sz="2400" b="0" dirty="0" err="1" smtClean="0">
                <a:solidFill>
                  <a:srgbClr val="006699"/>
                </a:solidFill>
                <a:latin typeface="Arial Unicode MS" charset="0"/>
              </a:rPr>
              <a:t>deterministic</a:t>
            </a:r>
            <a:r>
              <a:rPr lang="de-DE" sz="2400" b="0" dirty="0" smtClean="0">
                <a:solidFill>
                  <a:srgbClr val="006699"/>
                </a:solidFill>
                <a:latin typeface="Arial Unicode MS" charset="0"/>
              </a:rPr>
              <a:t> DCM</a:t>
            </a:r>
            <a:endParaRPr lang="de-DE" sz="2400" b="0" dirty="0">
              <a:solidFill>
                <a:srgbClr val="006699"/>
              </a:solidFill>
              <a:latin typeface="Arial Unicode MS" charset="0"/>
            </a:endParaRPr>
          </a:p>
          <a:p>
            <a:pPr marL="342900" indent="-342900">
              <a:spcBef>
                <a:spcPct val="100000"/>
              </a:spcBef>
              <a:buFontTx/>
              <a:buChar char="•"/>
            </a:pPr>
            <a:r>
              <a:rPr lang="de-DE" sz="2400" b="0" dirty="0" err="1" smtClean="0">
                <a:latin typeface="Arial Unicode MS" charset="0"/>
              </a:rPr>
              <a:t>Integrating</a:t>
            </a:r>
            <a:r>
              <a:rPr lang="de-DE" sz="2400" b="0" dirty="0" smtClean="0">
                <a:latin typeface="Arial Unicode MS" charset="0"/>
              </a:rPr>
              <a:t> </a:t>
            </a:r>
            <a:r>
              <a:rPr lang="de-DE" sz="2400" b="0" dirty="0" err="1">
                <a:latin typeface="Arial Unicode MS" charset="0"/>
              </a:rPr>
              <a:t>tractography</a:t>
            </a:r>
            <a:r>
              <a:rPr lang="de-DE" sz="2400" b="0" dirty="0">
                <a:latin typeface="Arial Unicode MS" charset="0"/>
              </a:rPr>
              <a:t> </a:t>
            </a:r>
            <a:r>
              <a:rPr lang="de-DE" sz="2400" b="0" dirty="0" err="1">
                <a:latin typeface="Arial Unicode MS" charset="0"/>
              </a:rPr>
              <a:t>and</a:t>
            </a:r>
            <a:r>
              <a:rPr lang="de-DE" sz="2400" b="0" dirty="0">
                <a:latin typeface="Arial Unicode MS" charset="0"/>
              </a:rPr>
              <a:t> DCM</a:t>
            </a:r>
          </a:p>
          <a:p>
            <a:pPr marL="342900" indent="-342900">
              <a:lnSpc>
                <a:spcPct val="50000"/>
              </a:lnSpc>
              <a:spcBef>
                <a:spcPct val="80000"/>
              </a:spcBef>
            </a:pPr>
            <a:endParaRPr lang="en-GB" sz="2400" b="0" dirty="0">
              <a:solidFill>
                <a:schemeClr val="tx1"/>
              </a:solidFill>
              <a:cs typeface="Arial" pitchFamily="34" charset="0"/>
            </a:endParaRPr>
          </a:p>
          <a:p>
            <a:pPr marL="342900" indent="-342900">
              <a:lnSpc>
                <a:spcPct val="50000"/>
              </a:lnSpc>
              <a:spcBef>
                <a:spcPct val="80000"/>
              </a:spcBef>
            </a:pPr>
            <a:endParaRPr lang="en-GB" sz="2400" b="0" dirty="0">
              <a:solidFill>
                <a:schemeClr val="tx1"/>
              </a:solidFill>
              <a:cs typeface="Arial" pitchFamily="34" charset="0"/>
            </a:endParaRPr>
          </a:p>
        </p:txBody>
      </p:sp>
      <p:sp>
        <p:nvSpPr>
          <p:cNvPr id="4" name="TextBox 3"/>
          <p:cNvSpPr txBox="1"/>
          <p:nvPr/>
        </p:nvSpPr>
        <p:spPr>
          <a:xfrm>
            <a:off x="3739896" y="374904"/>
            <a:ext cx="1595309" cy="584775"/>
          </a:xfrm>
          <a:prstGeom prst="rect">
            <a:avLst/>
          </a:prstGeom>
          <a:noFill/>
        </p:spPr>
        <p:txBody>
          <a:bodyPr wrap="none" rtlCol="0">
            <a:spAutoFit/>
          </a:bodyPr>
          <a:lstStyle/>
          <a:p>
            <a:r>
              <a:rPr lang="en-GB" sz="3200" dirty="0" smtClean="0">
                <a:solidFill>
                  <a:srgbClr val="006699"/>
                </a:solidFill>
              </a:rPr>
              <a:t>Outline</a:t>
            </a:r>
            <a:endParaRPr lang="en-GB" sz="3200" dirty="0">
              <a:solidFill>
                <a:srgbClr val="006699"/>
              </a:solidFill>
            </a:endParaRPr>
          </a:p>
        </p:txBody>
      </p:sp>
    </p:spTree>
    <p:extLst>
      <p:ext uri="{BB962C8B-B14F-4D97-AF65-F5344CB8AC3E}">
        <p14:creationId xmlns="" xmlns:p14="http://schemas.microsoft.com/office/powerpoint/2010/main" val="17799149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311401" y="2797175"/>
            <a:ext cx="677333" cy="719138"/>
            <a:chOff x="826" y="3119"/>
            <a:chExt cx="480" cy="453"/>
          </a:xfrm>
        </p:grpSpPr>
        <p:sp>
          <p:nvSpPr>
            <p:cNvPr id="3" name="Oval 3"/>
            <p:cNvSpPr>
              <a:spLocks noChangeAspect="1" noChangeArrowheads="1"/>
            </p:cNvSpPr>
            <p:nvPr/>
          </p:nvSpPr>
          <p:spPr bwMode="auto">
            <a:xfrm>
              <a:off x="841" y="3119"/>
              <a:ext cx="453" cy="453"/>
            </a:xfrm>
            <a:prstGeom prst="ellipse">
              <a:avLst/>
            </a:prstGeom>
            <a:gradFill rotWithShape="1">
              <a:gsLst>
                <a:gs pos="0">
                  <a:srgbClr val="FFFFFF"/>
                </a:gs>
                <a:gs pos="100000">
                  <a:srgbClr val="B2B2B2"/>
                </a:gs>
              </a:gsLst>
              <a:path path="shape">
                <a:fillToRect l="50000" t="50000" r="50000" b="50000"/>
              </a:path>
            </a:gradFill>
            <a:ln w="12700">
              <a:noFill/>
              <a:round/>
              <a:headEnd/>
              <a:tailEnd/>
            </a:ln>
          </p:spPr>
          <p:txBody>
            <a:bodyPr wrap="none" anchor="ctr"/>
            <a:lstStyle/>
            <a:p>
              <a:endParaRPr lang="en-US"/>
            </a:p>
          </p:txBody>
        </p:sp>
        <p:sp>
          <p:nvSpPr>
            <p:cNvPr id="4" name="Text Box 4"/>
            <p:cNvSpPr txBox="1">
              <a:spLocks noChangeArrowheads="1"/>
            </p:cNvSpPr>
            <p:nvPr/>
          </p:nvSpPr>
          <p:spPr bwMode="auto">
            <a:xfrm>
              <a:off x="826" y="3158"/>
              <a:ext cx="480" cy="368"/>
            </a:xfrm>
            <a:prstGeom prst="rect">
              <a:avLst/>
            </a:prstGeom>
            <a:noFill/>
            <a:ln w="9525">
              <a:noFill/>
              <a:miter lim="800000"/>
              <a:headEnd/>
              <a:tailEnd/>
            </a:ln>
          </p:spPr>
          <p:txBody>
            <a:bodyPr wrap="none">
              <a:spAutoFit/>
            </a:bodyPr>
            <a:lstStyle/>
            <a:p>
              <a:pPr algn="ctr" eaLnBrk="0" hangingPunct="0"/>
              <a:r>
                <a:rPr lang="de-DE" sz="1600">
                  <a:solidFill>
                    <a:srgbClr val="000000"/>
                  </a:solidFill>
                  <a:latin typeface="Arial Unicode MS" pitchFamily="34" charset="-128"/>
                </a:rPr>
                <a:t>MOG</a:t>
              </a:r>
            </a:p>
            <a:p>
              <a:pPr algn="ctr" eaLnBrk="0" hangingPunct="0"/>
              <a:r>
                <a:rPr lang="de-DE" sz="1600">
                  <a:solidFill>
                    <a:srgbClr val="000000"/>
                  </a:solidFill>
                  <a:latin typeface="Arial Unicode MS" pitchFamily="34" charset="-128"/>
                </a:rPr>
                <a:t>left</a:t>
              </a:r>
            </a:p>
          </p:txBody>
        </p:sp>
      </p:grpSp>
      <p:cxnSp>
        <p:nvCxnSpPr>
          <p:cNvPr id="5" name="AutoShape 5"/>
          <p:cNvCxnSpPr>
            <a:cxnSpLocks noChangeShapeType="1"/>
            <a:stCxn id="3" idx="3"/>
            <a:endCxn id="13" idx="3"/>
          </p:cNvCxnSpPr>
          <p:nvPr/>
        </p:nvCxnSpPr>
        <p:spPr bwMode="auto">
          <a:xfrm>
            <a:off x="2425700" y="3411538"/>
            <a:ext cx="1253067" cy="1439862"/>
          </a:xfrm>
          <a:prstGeom prst="straightConnector1">
            <a:avLst/>
          </a:prstGeom>
          <a:noFill/>
          <a:ln w="38100">
            <a:solidFill>
              <a:schemeClr val="tx1"/>
            </a:solidFill>
            <a:round/>
            <a:headEnd type="triangle" w="med" len="med"/>
            <a:tailEnd/>
          </a:ln>
        </p:spPr>
      </p:cxnSp>
      <p:cxnSp>
        <p:nvCxnSpPr>
          <p:cNvPr id="6" name="AutoShape 6"/>
          <p:cNvCxnSpPr>
            <a:cxnSpLocks noChangeShapeType="1"/>
            <a:stCxn id="13" idx="1"/>
            <a:endCxn id="3" idx="5"/>
          </p:cNvCxnSpPr>
          <p:nvPr/>
        </p:nvCxnSpPr>
        <p:spPr bwMode="auto">
          <a:xfrm flipH="1" flipV="1">
            <a:off x="2878667" y="3411539"/>
            <a:ext cx="800100" cy="930275"/>
          </a:xfrm>
          <a:prstGeom prst="straightConnector1">
            <a:avLst/>
          </a:prstGeom>
          <a:noFill/>
          <a:ln w="38100">
            <a:solidFill>
              <a:schemeClr val="tx1"/>
            </a:solidFill>
            <a:round/>
            <a:headEnd type="triangle" w="med" len="med"/>
            <a:tailEnd/>
          </a:ln>
        </p:spPr>
      </p:cxnSp>
      <p:sp>
        <p:nvSpPr>
          <p:cNvPr id="7" name="Oval 7"/>
          <p:cNvSpPr>
            <a:spLocks noChangeArrowheads="1"/>
          </p:cNvSpPr>
          <p:nvPr/>
        </p:nvSpPr>
        <p:spPr bwMode="auto">
          <a:xfrm>
            <a:off x="4557890" y="3089951"/>
            <a:ext cx="259766" cy="519351"/>
          </a:xfrm>
          <a:prstGeom prst="ellipse">
            <a:avLst/>
          </a:prstGeom>
          <a:noFill/>
          <a:ln w="3175" algn="ctr">
            <a:noFill/>
            <a:round/>
            <a:headEnd/>
            <a:tailEnd/>
          </a:ln>
        </p:spPr>
        <p:txBody>
          <a:bodyPr wrap="none" anchor="ctr">
            <a:spAutoFit/>
          </a:bodyPr>
          <a:lstStyle/>
          <a:p>
            <a:endParaRPr lang="en-US"/>
          </a:p>
        </p:txBody>
      </p:sp>
      <p:sp>
        <p:nvSpPr>
          <p:cNvPr id="8" name="Oval 8"/>
          <p:cNvSpPr>
            <a:spLocks noChangeArrowheads="1"/>
          </p:cNvSpPr>
          <p:nvPr/>
        </p:nvSpPr>
        <p:spPr bwMode="auto">
          <a:xfrm>
            <a:off x="4673600" y="4523463"/>
            <a:ext cx="259766" cy="519351"/>
          </a:xfrm>
          <a:prstGeom prst="ellipse">
            <a:avLst/>
          </a:prstGeom>
          <a:noFill/>
          <a:ln w="3175" algn="ctr">
            <a:noFill/>
            <a:round/>
            <a:headEnd/>
            <a:tailEnd/>
          </a:ln>
        </p:spPr>
        <p:txBody>
          <a:bodyPr wrap="none" anchor="ctr">
            <a:spAutoFit/>
          </a:bodyPr>
          <a:lstStyle/>
          <a:p>
            <a:endParaRPr lang="en-US"/>
          </a:p>
        </p:txBody>
      </p:sp>
      <p:cxnSp>
        <p:nvCxnSpPr>
          <p:cNvPr id="9" name="AutoShape 9"/>
          <p:cNvCxnSpPr>
            <a:cxnSpLocks noChangeShapeType="1"/>
            <a:stCxn id="13" idx="4"/>
            <a:endCxn id="19" idx="0"/>
          </p:cNvCxnSpPr>
          <p:nvPr/>
        </p:nvCxnSpPr>
        <p:spPr bwMode="auto">
          <a:xfrm rot="5400000">
            <a:off x="3461406" y="5001279"/>
            <a:ext cx="488949" cy="398742"/>
          </a:xfrm>
          <a:prstGeom prst="straightConnector1">
            <a:avLst/>
          </a:prstGeom>
          <a:noFill/>
          <a:ln w="38100">
            <a:solidFill>
              <a:schemeClr val="tx1"/>
            </a:solidFill>
            <a:round/>
            <a:headEnd type="triangle" w="med" len="med"/>
            <a:tailEnd/>
          </a:ln>
        </p:spPr>
      </p:cxnSp>
      <p:cxnSp>
        <p:nvCxnSpPr>
          <p:cNvPr id="10" name="AutoShape 10"/>
          <p:cNvCxnSpPr>
            <a:cxnSpLocks noChangeShapeType="1"/>
            <a:stCxn id="26" idx="3"/>
            <a:endCxn id="13" idx="1"/>
          </p:cNvCxnSpPr>
          <p:nvPr/>
        </p:nvCxnSpPr>
        <p:spPr bwMode="auto">
          <a:xfrm>
            <a:off x="3677355" y="3411539"/>
            <a:ext cx="1412" cy="930275"/>
          </a:xfrm>
          <a:prstGeom prst="straightConnector1">
            <a:avLst/>
          </a:prstGeom>
          <a:noFill/>
          <a:ln w="38100">
            <a:solidFill>
              <a:schemeClr val="tx1"/>
            </a:solidFill>
            <a:round/>
            <a:headEnd type="triangle" w="med" len="med"/>
            <a:tailEnd/>
          </a:ln>
        </p:spPr>
      </p:cxnSp>
      <p:cxnSp>
        <p:nvCxnSpPr>
          <p:cNvPr id="11" name="AutoShape 11"/>
          <p:cNvCxnSpPr>
            <a:cxnSpLocks noChangeShapeType="1"/>
            <a:stCxn id="16" idx="4"/>
            <a:endCxn id="20" idx="0"/>
          </p:cNvCxnSpPr>
          <p:nvPr/>
        </p:nvCxnSpPr>
        <p:spPr bwMode="auto">
          <a:xfrm rot="16200000" flipH="1">
            <a:off x="5162235" y="4981362"/>
            <a:ext cx="487362" cy="440164"/>
          </a:xfrm>
          <a:prstGeom prst="straightConnector1">
            <a:avLst/>
          </a:prstGeom>
          <a:noFill/>
          <a:ln w="38100">
            <a:solidFill>
              <a:schemeClr val="tx1"/>
            </a:solidFill>
            <a:round/>
            <a:headEnd type="triangle" w="med" len="med"/>
            <a:tailEnd/>
          </a:ln>
        </p:spPr>
      </p:cxnSp>
      <p:grpSp>
        <p:nvGrpSpPr>
          <p:cNvPr id="12" name="Group 12"/>
          <p:cNvGrpSpPr>
            <a:grpSpLocks/>
          </p:cNvGrpSpPr>
          <p:nvPr/>
        </p:nvGrpSpPr>
        <p:grpSpPr bwMode="auto">
          <a:xfrm>
            <a:off x="3585634" y="4237039"/>
            <a:ext cx="639233" cy="719137"/>
            <a:chOff x="409" y="3119"/>
            <a:chExt cx="453" cy="453"/>
          </a:xfrm>
        </p:grpSpPr>
        <p:sp>
          <p:nvSpPr>
            <p:cNvPr id="13" name="Oval 13"/>
            <p:cNvSpPr>
              <a:spLocks noChangeAspect="1" noChangeArrowheads="1"/>
            </p:cNvSpPr>
            <p:nvPr/>
          </p:nvSpPr>
          <p:spPr bwMode="auto">
            <a:xfrm>
              <a:off x="409" y="3119"/>
              <a:ext cx="453" cy="453"/>
            </a:xfrm>
            <a:prstGeom prst="ellipse">
              <a:avLst/>
            </a:prstGeom>
            <a:gradFill rotWithShape="1">
              <a:gsLst>
                <a:gs pos="0">
                  <a:srgbClr val="FFFFFF"/>
                </a:gs>
                <a:gs pos="100000">
                  <a:srgbClr val="B2B2B2"/>
                </a:gs>
              </a:gsLst>
              <a:path path="shape">
                <a:fillToRect l="50000" t="50000" r="50000" b="50000"/>
              </a:path>
            </a:gradFill>
            <a:ln w="12700">
              <a:noFill/>
              <a:round/>
              <a:headEnd/>
              <a:tailEnd/>
            </a:ln>
          </p:spPr>
          <p:txBody>
            <a:bodyPr wrap="none" anchor="ctr"/>
            <a:lstStyle/>
            <a:p>
              <a:endParaRPr lang="en-US"/>
            </a:p>
          </p:txBody>
        </p:sp>
        <p:sp>
          <p:nvSpPr>
            <p:cNvPr id="14" name="Text Box 14"/>
            <p:cNvSpPr txBox="1">
              <a:spLocks noChangeArrowheads="1"/>
            </p:cNvSpPr>
            <p:nvPr/>
          </p:nvSpPr>
          <p:spPr bwMode="auto">
            <a:xfrm>
              <a:off x="475" y="3158"/>
              <a:ext cx="326" cy="368"/>
            </a:xfrm>
            <a:prstGeom prst="rect">
              <a:avLst/>
            </a:prstGeom>
            <a:noFill/>
            <a:ln w="9525">
              <a:noFill/>
              <a:miter lim="800000"/>
              <a:headEnd/>
              <a:tailEnd/>
            </a:ln>
          </p:spPr>
          <p:txBody>
            <a:bodyPr wrap="none">
              <a:spAutoFit/>
            </a:bodyPr>
            <a:lstStyle/>
            <a:p>
              <a:pPr algn="ctr" eaLnBrk="0" hangingPunct="0"/>
              <a:r>
                <a:rPr lang="de-DE" sz="1600">
                  <a:solidFill>
                    <a:srgbClr val="000000"/>
                  </a:solidFill>
                  <a:latin typeface="Arial Unicode MS" pitchFamily="34" charset="-128"/>
                </a:rPr>
                <a:t>LG</a:t>
              </a:r>
            </a:p>
            <a:p>
              <a:pPr algn="ctr" eaLnBrk="0" hangingPunct="0"/>
              <a:r>
                <a:rPr lang="de-DE" sz="1600">
                  <a:solidFill>
                    <a:srgbClr val="000000"/>
                  </a:solidFill>
                  <a:latin typeface="Arial Unicode MS" pitchFamily="34" charset="-128"/>
                </a:rPr>
                <a:t>left</a:t>
              </a:r>
            </a:p>
          </p:txBody>
        </p:sp>
      </p:grpSp>
      <p:grpSp>
        <p:nvGrpSpPr>
          <p:cNvPr id="15" name="Group 15"/>
          <p:cNvGrpSpPr>
            <a:grpSpLocks/>
          </p:cNvGrpSpPr>
          <p:nvPr/>
        </p:nvGrpSpPr>
        <p:grpSpPr bwMode="auto">
          <a:xfrm>
            <a:off x="4865512" y="4238625"/>
            <a:ext cx="640644" cy="719138"/>
            <a:chOff x="841" y="3119"/>
            <a:chExt cx="453" cy="453"/>
          </a:xfrm>
        </p:grpSpPr>
        <p:sp>
          <p:nvSpPr>
            <p:cNvPr id="16" name="Oval 16"/>
            <p:cNvSpPr>
              <a:spLocks noChangeAspect="1" noChangeArrowheads="1"/>
            </p:cNvSpPr>
            <p:nvPr/>
          </p:nvSpPr>
          <p:spPr bwMode="auto">
            <a:xfrm>
              <a:off x="841" y="3119"/>
              <a:ext cx="453" cy="453"/>
            </a:xfrm>
            <a:prstGeom prst="ellipse">
              <a:avLst/>
            </a:prstGeom>
            <a:gradFill rotWithShape="1">
              <a:gsLst>
                <a:gs pos="0">
                  <a:srgbClr val="FFFFFF"/>
                </a:gs>
                <a:gs pos="100000">
                  <a:srgbClr val="B2B2B2"/>
                </a:gs>
              </a:gsLst>
              <a:path path="shape">
                <a:fillToRect l="50000" t="50000" r="50000" b="50000"/>
              </a:path>
            </a:gradFill>
            <a:ln w="12700">
              <a:noFill/>
              <a:round/>
              <a:headEnd/>
              <a:tailEnd/>
            </a:ln>
          </p:spPr>
          <p:txBody>
            <a:bodyPr wrap="none" anchor="ctr"/>
            <a:lstStyle/>
            <a:p>
              <a:endParaRPr lang="en-US"/>
            </a:p>
          </p:txBody>
        </p:sp>
        <p:sp>
          <p:nvSpPr>
            <p:cNvPr id="17" name="Text Box 17"/>
            <p:cNvSpPr txBox="1">
              <a:spLocks noChangeArrowheads="1"/>
            </p:cNvSpPr>
            <p:nvPr/>
          </p:nvSpPr>
          <p:spPr bwMode="auto">
            <a:xfrm>
              <a:off x="858" y="3158"/>
              <a:ext cx="414" cy="368"/>
            </a:xfrm>
            <a:prstGeom prst="rect">
              <a:avLst/>
            </a:prstGeom>
            <a:noFill/>
            <a:ln w="9525">
              <a:noFill/>
              <a:miter lim="800000"/>
              <a:headEnd/>
              <a:tailEnd/>
            </a:ln>
          </p:spPr>
          <p:txBody>
            <a:bodyPr wrap="none">
              <a:spAutoFit/>
            </a:bodyPr>
            <a:lstStyle/>
            <a:p>
              <a:pPr algn="ctr" eaLnBrk="0" hangingPunct="0"/>
              <a:r>
                <a:rPr lang="de-DE" sz="1600">
                  <a:solidFill>
                    <a:srgbClr val="000000"/>
                  </a:solidFill>
                  <a:latin typeface="Arial Unicode MS" pitchFamily="34" charset="-128"/>
                </a:rPr>
                <a:t>LG</a:t>
              </a:r>
            </a:p>
            <a:p>
              <a:pPr algn="ctr" eaLnBrk="0" hangingPunct="0"/>
              <a:r>
                <a:rPr lang="de-DE" sz="1600">
                  <a:solidFill>
                    <a:srgbClr val="000000"/>
                  </a:solidFill>
                  <a:latin typeface="Arial Unicode MS" pitchFamily="34" charset="-128"/>
                </a:rPr>
                <a:t>right</a:t>
              </a:r>
            </a:p>
          </p:txBody>
        </p:sp>
      </p:grpSp>
      <p:cxnSp>
        <p:nvCxnSpPr>
          <p:cNvPr id="18" name="AutoShape 18"/>
          <p:cNvCxnSpPr>
            <a:cxnSpLocks noChangeShapeType="1"/>
            <a:stCxn id="13" idx="5"/>
            <a:endCxn id="16" idx="3"/>
          </p:cNvCxnSpPr>
          <p:nvPr/>
        </p:nvCxnSpPr>
        <p:spPr bwMode="auto">
          <a:xfrm>
            <a:off x="4131734" y="4851400"/>
            <a:ext cx="826911" cy="1588"/>
          </a:xfrm>
          <a:prstGeom prst="straightConnector1">
            <a:avLst/>
          </a:prstGeom>
          <a:noFill/>
          <a:ln w="38100">
            <a:solidFill>
              <a:schemeClr val="tx1"/>
            </a:solidFill>
            <a:round/>
            <a:headEnd/>
            <a:tailEnd type="triangle" w="med" len="med"/>
          </a:ln>
        </p:spPr>
      </p:cxnSp>
      <p:sp>
        <p:nvSpPr>
          <p:cNvPr id="19" name="Text Box 19"/>
          <p:cNvSpPr txBox="1">
            <a:spLocks noChangeArrowheads="1"/>
          </p:cNvSpPr>
          <p:nvPr/>
        </p:nvSpPr>
        <p:spPr bwMode="auto">
          <a:xfrm>
            <a:off x="3196167" y="5445125"/>
            <a:ext cx="620683" cy="556785"/>
          </a:xfrm>
          <a:prstGeom prst="rect">
            <a:avLst/>
          </a:prstGeom>
          <a:noFill/>
          <a:ln w="9525">
            <a:noFill/>
            <a:miter lim="800000"/>
            <a:headEnd/>
            <a:tailEnd/>
          </a:ln>
        </p:spPr>
        <p:txBody>
          <a:bodyPr wrap="none" tIns="18000">
            <a:spAutoFit/>
          </a:bodyPr>
          <a:lstStyle/>
          <a:p>
            <a:r>
              <a:rPr lang="de-DE" sz="1600">
                <a:latin typeface="Arial Unicode MS" pitchFamily="34" charset="-128"/>
              </a:rPr>
              <a:t>RVF</a:t>
            </a:r>
          </a:p>
          <a:p>
            <a:r>
              <a:rPr lang="de-DE" sz="1600">
                <a:latin typeface="Arial Unicode MS" pitchFamily="34" charset="-128"/>
              </a:rPr>
              <a:t>stim.</a:t>
            </a:r>
          </a:p>
        </p:txBody>
      </p:sp>
      <p:sp>
        <p:nvSpPr>
          <p:cNvPr id="20" name="Text Box 20"/>
          <p:cNvSpPr txBox="1">
            <a:spLocks noChangeArrowheads="1"/>
          </p:cNvSpPr>
          <p:nvPr/>
        </p:nvSpPr>
        <p:spPr bwMode="auto">
          <a:xfrm>
            <a:off x="5315656" y="5445125"/>
            <a:ext cx="620683" cy="556785"/>
          </a:xfrm>
          <a:prstGeom prst="rect">
            <a:avLst/>
          </a:prstGeom>
          <a:noFill/>
          <a:ln w="9525">
            <a:noFill/>
            <a:miter lim="800000"/>
            <a:headEnd/>
            <a:tailEnd/>
          </a:ln>
        </p:spPr>
        <p:txBody>
          <a:bodyPr wrap="none" tIns="18000">
            <a:spAutoFit/>
          </a:bodyPr>
          <a:lstStyle/>
          <a:p>
            <a:r>
              <a:rPr lang="de-DE" sz="1600">
                <a:latin typeface="Arial Unicode MS" pitchFamily="34" charset="-128"/>
              </a:rPr>
              <a:t>LVF</a:t>
            </a:r>
          </a:p>
          <a:p>
            <a:r>
              <a:rPr lang="de-DE" sz="1600">
                <a:latin typeface="Arial Unicode MS" pitchFamily="34" charset="-128"/>
              </a:rPr>
              <a:t>stim.</a:t>
            </a:r>
          </a:p>
        </p:txBody>
      </p:sp>
      <p:grpSp>
        <p:nvGrpSpPr>
          <p:cNvPr id="21" name="Group 21"/>
          <p:cNvGrpSpPr>
            <a:grpSpLocks/>
          </p:cNvGrpSpPr>
          <p:nvPr/>
        </p:nvGrpSpPr>
        <p:grpSpPr bwMode="auto">
          <a:xfrm>
            <a:off x="4865512" y="2797175"/>
            <a:ext cx="640644" cy="719138"/>
            <a:chOff x="841" y="3119"/>
            <a:chExt cx="453" cy="453"/>
          </a:xfrm>
        </p:grpSpPr>
        <p:sp>
          <p:nvSpPr>
            <p:cNvPr id="22" name="Oval 22"/>
            <p:cNvSpPr>
              <a:spLocks noChangeAspect="1" noChangeArrowheads="1"/>
            </p:cNvSpPr>
            <p:nvPr/>
          </p:nvSpPr>
          <p:spPr bwMode="auto">
            <a:xfrm>
              <a:off x="841" y="3119"/>
              <a:ext cx="453" cy="453"/>
            </a:xfrm>
            <a:prstGeom prst="ellipse">
              <a:avLst/>
            </a:prstGeom>
            <a:gradFill rotWithShape="1">
              <a:gsLst>
                <a:gs pos="0">
                  <a:srgbClr val="FFFFFF"/>
                </a:gs>
                <a:gs pos="100000">
                  <a:srgbClr val="B2B2B2"/>
                </a:gs>
              </a:gsLst>
              <a:path path="shape">
                <a:fillToRect l="50000" t="50000" r="50000" b="50000"/>
              </a:path>
            </a:gradFill>
            <a:ln w="12700">
              <a:noFill/>
              <a:round/>
              <a:headEnd/>
              <a:tailEnd/>
            </a:ln>
          </p:spPr>
          <p:txBody>
            <a:bodyPr wrap="none" anchor="ctr"/>
            <a:lstStyle/>
            <a:p>
              <a:endParaRPr lang="en-US"/>
            </a:p>
          </p:txBody>
        </p:sp>
        <p:sp>
          <p:nvSpPr>
            <p:cNvPr id="23" name="Text Box 23"/>
            <p:cNvSpPr txBox="1">
              <a:spLocks noChangeArrowheads="1"/>
            </p:cNvSpPr>
            <p:nvPr/>
          </p:nvSpPr>
          <p:spPr bwMode="auto">
            <a:xfrm>
              <a:off x="857" y="3158"/>
              <a:ext cx="414" cy="368"/>
            </a:xfrm>
            <a:prstGeom prst="rect">
              <a:avLst/>
            </a:prstGeom>
            <a:noFill/>
            <a:ln w="9525">
              <a:noFill/>
              <a:miter lim="800000"/>
              <a:headEnd/>
              <a:tailEnd/>
            </a:ln>
          </p:spPr>
          <p:txBody>
            <a:bodyPr wrap="none">
              <a:spAutoFit/>
            </a:bodyPr>
            <a:lstStyle/>
            <a:p>
              <a:pPr algn="ctr" eaLnBrk="0" hangingPunct="0"/>
              <a:r>
                <a:rPr lang="de-DE" sz="1600">
                  <a:solidFill>
                    <a:srgbClr val="000000"/>
                  </a:solidFill>
                  <a:latin typeface="Arial Unicode MS" pitchFamily="34" charset="-128"/>
                </a:rPr>
                <a:t>FG</a:t>
              </a:r>
            </a:p>
            <a:p>
              <a:pPr algn="ctr" eaLnBrk="0" hangingPunct="0"/>
              <a:r>
                <a:rPr lang="de-DE" sz="1600">
                  <a:solidFill>
                    <a:srgbClr val="000000"/>
                  </a:solidFill>
                  <a:latin typeface="Arial Unicode MS" pitchFamily="34" charset="-128"/>
                </a:rPr>
                <a:t>right</a:t>
              </a:r>
            </a:p>
          </p:txBody>
        </p:sp>
      </p:grpSp>
      <p:cxnSp>
        <p:nvCxnSpPr>
          <p:cNvPr id="24" name="AutoShape 24"/>
          <p:cNvCxnSpPr>
            <a:cxnSpLocks noChangeShapeType="1"/>
            <a:stCxn id="22" idx="3"/>
            <a:endCxn id="16" idx="1"/>
          </p:cNvCxnSpPr>
          <p:nvPr/>
        </p:nvCxnSpPr>
        <p:spPr bwMode="auto">
          <a:xfrm>
            <a:off x="4958644" y="3411538"/>
            <a:ext cx="0" cy="931862"/>
          </a:xfrm>
          <a:prstGeom prst="straightConnector1">
            <a:avLst/>
          </a:prstGeom>
          <a:noFill/>
          <a:ln w="38100">
            <a:solidFill>
              <a:schemeClr val="tx1"/>
            </a:solidFill>
            <a:round/>
            <a:headEnd/>
            <a:tailEnd type="triangle" w="med" len="med"/>
          </a:ln>
        </p:spPr>
      </p:cxnSp>
      <p:grpSp>
        <p:nvGrpSpPr>
          <p:cNvPr id="25" name="Group 25"/>
          <p:cNvGrpSpPr>
            <a:grpSpLocks/>
          </p:cNvGrpSpPr>
          <p:nvPr/>
        </p:nvGrpSpPr>
        <p:grpSpPr bwMode="auto">
          <a:xfrm>
            <a:off x="3584222" y="2797175"/>
            <a:ext cx="639234" cy="719138"/>
            <a:chOff x="841" y="3119"/>
            <a:chExt cx="453" cy="453"/>
          </a:xfrm>
        </p:grpSpPr>
        <p:sp>
          <p:nvSpPr>
            <p:cNvPr id="26" name="Oval 26"/>
            <p:cNvSpPr>
              <a:spLocks noChangeAspect="1" noChangeArrowheads="1"/>
            </p:cNvSpPr>
            <p:nvPr/>
          </p:nvSpPr>
          <p:spPr bwMode="auto">
            <a:xfrm>
              <a:off x="841" y="3119"/>
              <a:ext cx="453" cy="453"/>
            </a:xfrm>
            <a:prstGeom prst="ellipse">
              <a:avLst/>
            </a:prstGeom>
            <a:gradFill rotWithShape="1">
              <a:gsLst>
                <a:gs pos="0">
                  <a:srgbClr val="FFFFFF"/>
                </a:gs>
                <a:gs pos="100000">
                  <a:srgbClr val="B2B2B2"/>
                </a:gs>
              </a:gsLst>
              <a:path path="shape">
                <a:fillToRect l="50000" t="50000" r="50000" b="50000"/>
              </a:path>
            </a:gradFill>
            <a:ln w="12700">
              <a:noFill/>
              <a:round/>
              <a:headEnd/>
              <a:tailEnd/>
            </a:ln>
          </p:spPr>
          <p:txBody>
            <a:bodyPr wrap="none" anchor="ctr"/>
            <a:lstStyle/>
            <a:p>
              <a:endParaRPr lang="en-US"/>
            </a:p>
          </p:txBody>
        </p:sp>
        <p:sp>
          <p:nvSpPr>
            <p:cNvPr id="27" name="Text Box 27"/>
            <p:cNvSpPr txBox="1">
              <a:spLocks noChangeArrowheads="1"/>
            </p:cNvSpPr>
            <p:nvPr/>
          </p:nvSpPr>
          <p:spPr bwMode="auto">
            <a:xfrm>
              <a:off x="898" y="3158"/>
              <a:ext cx="333" cy="368"/>
            </a:xfrm>
            <a:prstGeom prst="rect">
              <a:avLst/>
            </a:prstGeom>
            <a:noFill/>
            <a:ln w="9525">
              <a:noFill/>
              <a:miter lim="800000"/>
              <a:headEnd/>
              <a:tailEnd/>
            </a:ln>
          </p:spPr>
          <p:txBody>
            <a:bodyPr wrap="none">
              <a:spAutoFit/>
            </a:bodyPr>
            <a:lstStyle/>
            <a:p>
              <a:pPr algn="ctr" eaLnBrk="0" hangingPunct="0"/>
              <a:r>
                <a:rPr lang="de-DE" sz="1600">
                  <a:solidFill>
                    <a:srgbClr val="000000"/>
                  </a:solidFill>
                  <a:latin typeface="Arial Unicode MS" pitchFamily="34" charset="-128"/>
                </a:rPr>
                <a:t>FG</a:t>
              </a:r>
            </a:p>
            <a:p>
              <a:pPr algn="ctr" eaLnBrk="0" hangingPunct="0"/>
              <a:r>
                <a:rPr lang="de-DE" sz="1600">
                  <a:solidFill>
                    <a:srgbClr val="000000"/>
                  </a:solidFill>
                  <a:latin typeface="Arial Unicode MS" pitchFamily="34" charset="-128"/>
                </a:rPr>
                <a:t>left</a:t>
              </a:r>
            </a:p>
          </p:txBody>
        </p:sp>
      </p:grpSp>
      <p:cxnSp>
        <p:nvCxnSpPr>
          <p:cNvPr id="28" name="AutoShape 28"/>
          <p:cNvCxnSpPr>
            <a:cxnSpLocks noChangeShapeType="1"/>
            <a:stCxn id="16" idx="1"/>
            <a:endCxn id="13" idx="7"/>
          </p:cNvCxnSpPr>
          <p:nvPr/>
        </p:nvCxnSpPr>
        <p:spPr bwMode="auto">
          <a:xfrm flipH="1" flipV="1">
            <a:off x="4131734" y="4341814"/>
            <a:ext cx="826911" cy="1587"/>
          </a:xfrm>
          <a:prstGeom prst="straightConnector1">
            <a:avLst/>
          </a:prstGeom>
          <a:noFill/>
          <a:ln w="38100" cmpd="sng">
            <a:solidFill>
              <a:srgbClr val="000000"/>
            </a:solidFill>
            <a:round/>
            <a:headEnd/>
            <a:tailEnd type="triangle" w="med" len="med"/>
          </a:ln>
        </p:spPr>
      </p:cxnSp>
      <p:cxnSp>
        <p:nvCxnSpPr>
          <p:cNvPr id="29" name="AutoShape 29"/>
          <p:cNvCxnSpPr>
            <a:cxnSpLocks noChangeShapeType="1"/>
            <a:stCxn id="16" idx="7"/>
            <a:endCxn id="22" idx="5"/>
          </p:cNvCxnSpPr>
          <p:nvPr/>
        </p:nvCxnSpPr>
        <p:spPr bwMode="auto">
          <a:xfrm flipV="1">
            <a:off x="5413022" y="3411538"/>
            <a:ext cx="0" cy="931862"/>
          </a:xfrm>
          <a:prstGeom prst="straightConnector1">
            <a:avLst/>
          </a:prstGeom>
          <a:noFill/>
          <a:ln w="38100">
            <a:solidFill>
              <a:schemeClr val="tx1"/>
            </a:solidFill>
            <a:round/>
            <a:headEnd/>
            <a:tailEnd type="triangle" w="med" len="med"/>
          </a:ln>
        </p:spPr>
      </p:cxnSp>
      <p:cxnSp>
        <p:nvCxnSpPr>
          <p:cNvPr id="30" name="AutoShape 30"/>
          <p:cNvCxnSpPr>
            <a:cxnSpLocks noChangeShapeType="1"/>
            <a:stCxn id="13" idx="7"/>
            <a:endCxn id="26" idx="5"/>
          </p:cNvCxnSpPr>
          <p:nvPr/>
        </p:nvCxnSpPr>
        <p:spPr bwMode="auto">
          <a:xfrm flipH="1" flipV="1">
            <a:off x="4130323" y="3411539"/>
            <a:ext cx="1411" cy="930275"/>
          </a:xfrm>
          <a:prstGeom prst="straightConnector1">
            <a:avLst/>
          </a:prstGeom>
          <a:noFill/>
          <a:ln w="38100">
            <a:solidFill>
              <a:schemeClr val="tx1"/>
            </a:solidFill>
            <a:round/>
            <a:headEnd type="triangle" w="med" len="med"/>
            <a:tailEnd/>
          </a:ln>
        </p:spPr>
      </p:cxnSp>
      <p:cxnSp>
        <p:nvCxnSpPr>
          <p:cNvPr id="31" name="AutoShape 31"/>
          <p:cNvCxnSpPr>
            <a:cxnSpLocks noChangeShapeType="1"/>
            <a:stCxn id="22" idx="1"/>
            <a:endCxn id="26" idx="7"/>
          </p:cNvCxnSpPr>
          <p:nvPr/>
        </p:nvCxnSpPr>
        <p:spPr bwMode="auto">
          <a:xfrm flipH="1">
            <a:off x="4130323" y="2901950"/>
            <a:ext cx="828322" cy="0"/>
          </a:xfrm>
          <a:prstGeom prst="straightConnector1">
            <a:avLst/>
          </a:prstGeom>
          <a:noFill/>
          <a:ln w="38100" cmpd="sng">
            <a:solidFill>
              <a:schemeClr val="tx1"/>
            </a:solidFill>
            <a:round/>
            <a:headEnd/>
            <a:tailEnd type="triangle" w="med" len="med"/>
          </a:ln>
        </p:spPr>
      </p:cxnSp>
      <p:cxnSp>
        <p:nvCxnSpPr>
          <p:cNvPr id="32" name="AutoShape 32"/>
          <p:cNvCxnSpPr>
            <a:cxnSpLocks noChangeShapeType="1"/>
            <a:stCxn id="26" idx="5"/>
            <a:endCxn id="22" idx="3"/>
          </p:cNvCxnSpPr>
          <p:nvPr/>
        </p:nvCxnSpPr>
        <p:spPr bwMode="auto">
          <a:xfrm>
            <a:off x="4130323" y="3411538"/>
            <a:ext cx="828322" cy="0"/>
          </a:xfrm>
          <a:prstGeom prst="straightConnector1">
            <a:avLst/>
          </a:prstGeom>
          <a:noFill/>
          <a:ln w="38100">
            <a:solidFill>
              <a:schemeClr val="tx1"/>
            </a:solidFill>
            <a:round/>
            <a:headEnd/>
            <a:tailEnd type="triangle" w="med" len="med"/>
          </a:ln>
        </p:spPr>
      </p:cxnSp>
      <p:sp>
        <p:nvSpPr>
          <p:cNvPr id="33" name="Oval 35"/>
          <p:cNvSpPr>
            <a:spLocks noChangeArrowheads="1"/>
          </p:cNvSpPr>
          <p:nvPr/>
        </p:nvSpPr>
        <p:spPr bwMode="auto">
          <a:xfrm>
            <a:off x="4559301" y="2723238"/>
            <a:ext cx="259766" cy="519351"/>
          </a:xfrm>
          <a:prstGeom prst="ellipse">
            <a:avLst/>
          </a:prstGeom>
          <a:noFill/>
          <a:ln w="3175" algn="ctr">
            <a:noFill/>
            <a:round/>
            <a:headEnd/>
            <a:tailEnd/>
          </a:ln>
        </p:spPr>
        <p:txBody>
          <a:bodyPr wrap="none" anchor="ctr">
            <a:spAutoFit/>
          </a:bodyPr>
          <a:lstStyle/>
          <a:p>
            <a:endParaRPr lang="en-US"/>
          </a:p>
        </p:txBody>
      </p:sp>
      <p:sp>
        <p:nvSpPr>
          <p:cNvPr id="34" name="Oval 36"/>
          <p:cNvSpPr>
            <a:spLocks noChangeArrowheads="1"/>
          </p:cNvSpPr>
          <p:nvPr/>
        </p:nvSpPr>
        <p:spPr bwMode="auto">
          <a:xfrm>
            <a:off x="4670778" y="4155163"/>
            <a:ext cx="259766" cy="519351"/>
          </a:xfrm>
          <a:prstGeom prst="ellipse">
            <a:avLst/>
          </a:prstGeom>
          <a:noFill/>
          <a:ln w="3175" algn="ctr">
            <a:noFill/>
            <a:round/>
            <a:headEnd/>
            <a:tailEnd/>
          </a:ln>
        </p:spPr>
        <p:txBody>
          <a:bodyPr wrap="none" anchor="ctr">
            <a:spAutoFit/>
          </a:bodyPr>
          <a:lstStyle/>
          <a:p>
            <a:endParaRPr lang="en-US"/>
          </a:p>
        </p:txBody>
      </p:sp>
      <p:sp>
        <p:nvSpPr>
          <p:cNvPr id="35" name="Oval 39"/>
          <p:cNvSpPr>
            <a:spLocks noChangeArrowheads="1"/>
          </p:cNvSpPr>
          <p:nvPr/>
        </p:nvSpPr>
        <p:spPr bwMode="auto">
          <a:xfrm>
            <a:off x="3670301" y="3637638"/>
            <a:ext cx="259766" cy="519351"/>
          </a:xfrm>
          <a:prstGeom prst="ellipse">
            <a:avLst/>
          </a:prstGeom>
          <a:noFill/>
          <a:ln w="3175" algn="ctr">
            <a:noFill/>
            <a:round/>
            <a:headEnd/>
            <a:tailEnd/>
          </a:ln>
        </p:spPr>
        <p:txBody>
          <a:bodyPr wrap="none" anchor="ctr">
            <a:spAutoFit/>
          </a:bodyPr>
          <a:lstStyle/>
          <a:p>
            <a:endParaRPr lang="en-US"/>
          </a:p>
        </p:txBody>
      </p:sp>
      <p:sp>
        <p:nvSpPr>
          <p:cNvPr id="36" name="Oval 42"/>
          <p:cNvSpPr>
            <a:spLocks noChangeArrowheads="1"/>
          </p:cNvSpPr>
          <p:nvPr/>
        </p:nvSpPr>
        <p:spPr bwMode="auto">
          <a:xfrm>
            <a:off x="5280378" y="3640813"/>
            <a:ext cx="259766" cy="519351"/>
          </a:xfrm>
          <a:prstGeom prst="ellipse">
            <a:avLst/>
          </a:prstGeom>
          <a:noFill/>
          <a:ln w="3175" algn="ctr">
            <a:noFill/>
            <a:round/>
            <a:headEnd/>
            <a:tailEnd/>
          </a:ln>
        </p:spPr>
        <p:txBody>
          <a:bodyPr wrap="none" anchor="ctr">
            <a:spAutoFit/>
          </a:bodyPr>
          <a:lstStyle/>
          <a:p>
            <a:endParaRPr lang="en-US"/>
          </a:p>
        </p:txBody>
      </p:sp>
      <p:grpSp>
        <p:nvGrpSpPr>
          <p:cNvPr id="37" name="Group 47"/>
          <p:cNvGrpSpPr>
            <a:grpSpLocks/>
          </p:cNvGrpSpPr>
          <p:nvPr/>
        </p:nvGrpSpPr>
        <p:grpSpPr bwMode="auto">
          <a:xfrm>
            <a:off x="6086123" y="2797175"/>
            <a:ext cx="677333" cy="719138"/>
            <a:chOff x="825" y="3119"/>
            <a:chExt cx="480" cy="453"/>
          </a:xfrm>
        </p:grpSpPr>
        <p:sp>
          <p:nvSpPr>
            <p:cNvPr id="38" name="Oval 48"/>
            <p:cNvSpPr>
              <a:spLocks noChangeAspect="1" noChangeArrowheads="1"/>
            </p:cNvSpPr>
            <p:nvPr/>
          </p:nvSpPr>
          <p:spPr bwMode="auto">
            <a:xfrm>
              <a:off x="841" y="3119"/>
              <a:ext cx="453" cy="453"/>
            </a:xfrm>
            <a:prstGeom prst="ellipse">
              <a:avLst/>
            </a:prstGeom>
            <a:gradFill rotWithShape="1">
              <a:gsLst>
                <a:gs pos="0">
                  <a:srgbClr val="FFFFFF"/>
                </a:gs>
                <a:gs pos="100000">
                  <a:srgbClr val="B2B2B2"/>
                </a:gs>
              </a:gsLst>
              <a:path path="shape">
                <a:fillToRect l="50000" t="50000" r="50000" b="50000"/>
              </a:path>
            </a:gradFill>
            <a:ln w="12700">
              <a:noFill/>
              <a:round/>
              <a:headEnd/>
              <a:tailEnd/>
            </a:ln>
          </p:spPr>
          <p:txBody>
            <a:bodyPr wrap="none" anchor="ctr"/>
            <a:lstStyle/>
            <a:p>
              <a:endParaRPr lang="en-US"/>
            </a:p>
          </p:txBody>
        </p:sp>
        <p:sp>
          <p:nvSpPr>
            <p:cNvPr id="39" name="Text Box 49"/>
            <p:cNvSpPr txBox="1">
              <a:spLocks noChangeArrowheads="1"/>
            </p:cNvSpPr>
            <p:nvPr/>
          </p:nvSpPr>
          <p:spPr bwMode="auto">
            <a:xfrm>
              <a:off x="825" y="3158"/>
              <a:ext cx="480" cy="368"/>
            </a:xfrm>
            <a:prstGeom prst="rect">
              <a:avLst/>
            </a:prstGeom>
            <a:noFill/>
            <a:ln w="9525">
              <a:noFill/>
              <a:miter lim="800000"/>
              <a:headEnd/>
              <a:tailEnd/>
            </a:ln>
          </p:spPr>
          <p:txBody>
            <a:bodyPr wrap="none">
              <a:spAutoFit/>
            </a:bodyPr>
            <a:lstStyle/>
            <a:p>
              <a:pPr algn="ctr" eaLnBrk="0" hangingPunct="0"/>
              <a:r>
                <a:rPr lang="de-DE" sz="1600">
                  <a:solidFill>
                    <a:srgbClr val="000000"/>
                  </a:solidFill>
                  <a:latin typeface="Arial Unicode MS" pitchFamily="34" charset="-128"/>
                </a:rPr>
                <a:t>MOG</a:t>
              </a:r>
            </a:p>
            <a:p>
              <a:pPr algn="ctr" eaLnBrk="0" hangingPunct="0"/>
              <a:r>
                <a:rPr lang="de-DE" sz="1600">
                  <a:solidFill>
                    <a:srgbClr val="000000"/>
                  </a:solidFill>
                  <a:latin typeface="Arial Unicode MS" pitchFamily="34" charset="-128"/>
                </a:rPr>
                <a:t>right</a:t>
              </a:r>
            </a:p>
          </p:txBody>
        </p:sp>
      </p:grpSp>
      <p:cxnSp>
        <p:nvCxnSpPr>
          <p:cNvPr id="40" name="AutoShape 50"/>
          <p:cNvCxnSpPr>
            <a:cxnSpLocks noChangeShapeType="1"/>
            <a:stCxn id="3" idx="7"/>
            <a:endCxn id="38" idx="1"/>
          </p:cNvCxnSpPr>
          <p:nvPr/>
        </p:nvCxnSpPr>
        <p:spPr bwMode="auto">
          <a:xfrm rot="5400000" flipV="1">
            <a:off x="4539457" y="1241161"/>
            <a:ext cx="1588" cy="3323167"/>
          </a:xfrm>
          <a:prstGeom prst="curvedConnector3">
            <a:avLst>
              <a:gd name="adj1" fmla="val -21000009"/>
            </a:avLst>
          </a:prstGeom>
          <a:noFill/>
          <a:ln w="38100">
            <a:solidFill>
              <a:schemeClr val="tx1"/>
            </a:solidFill>
            <a:round/>
            <a:headEnd/>
            <a:tailEnd type="triangle" w="med" len="med"/>
          </a:ln>
        </p:spPr>
      </p:cxnSp>
      <p:cxnSp>
        <p:nvCxnSpPr>
          <p:cNvPr id="41" name="AutoShape 51"/>
          <p:cNvCxnSpPr>
            <a:cxnSpLocks noChangeShapeType="1"/>
            <a:stCxn id="38" idx="0"/>
            <a:endCxn id="3" idx="0"/>
          </p:cNvCxnSpPr>
          <p:nvPr/>
        </p:nvCxnSpPr>
        <p:spPr bwMode="auto">
          <a:xfrm rot="16200000" flipH="1" flipV="1">
            <a:off x="4540162" y="909903"/>
            <a:ext cx="1588" cy="3776133"/>
          </a:xfrm>
          <a:prstGeom prst="curvedConnector3">
            <a:avLst>
              <a:gd name="adj1" fmla="val -31900009"/>
            </a:avLst>
          </a:prstGeom>
          <a:noFill/>
          <a:ln w="38100">
            <a:solidFill>
              <a:schemeClr val="tx1"/>
            </a:solidFill>
            <a:round/>
            <a:headEnd/>
            <a:tailEnd type="triangle" w="med" len="med"/>
          </a:ln>
        </p:spPr>
      </p:cxnSp>
      <p:cxnSp>
        <p:nvCxnSpPr>
          <p:cNvPr id="42" name="AutoShape 52"/>
          <p:cNvCxnSpPr>
            <a:cxnSpLocks noChangeShapeType="1"/>
            <a:stCxn id="38" idx="5"/>
            <a:endCxn id="16" idx="5"/>
          </p:cNvCxnSpPr>
          <p:nvPr/>
        </p:nvCxnSpPr>
        <p:spPr bwMode="auto">
          <a:xfrm flipH="1">
            <a:off x="5413022" y="3411538"/>
            <a:ext cx="1241778" cy="1441450"/>
          </a:xfrm>
          <a:prstGeom prst="straightConnector1">
            <a:avLst/>
          </a:prstGeom>
          <a:noFill/>
          <a:ln w="38100">
            <a:solidFill>
              <a:schemeClr val="tx1"/>
            </a:solidFill>
            <a:round/>
            <a:headEnd type="triangle" w="med" len="med"/>
            <a:tailEnd/>
          </a:ln>
        </p:spPr>
      </p:cxnSp>
      <p:cxnSp>
        <p:nvCxnSpPr>
          <p:cNvPr id="43" name="AutoShape 53"/>
          <p:cNvCxnSpPr>
            <a:cxnSpLocks noChangeShapeType="1"/>
            <a:stCxn id="38" idx="3"/>
            <a:endCxn id="16" idx="7"/>
          </p:cNvCxnSpPr>
          <p:nvPr/>
        </p:nvCxnSpPr>
        <p:spPr bwMode="auto">
          <a:xfrm flipH="1">
            <a:off x="5413022" y="3411538"/>
            <a:ext cx="788812" cy="931862"/>
          </a:xfrm>
          <a:prstGeom prst="straightConnector1">
            <a:avLst/>
          </a:prstGeom>
          <a:noFill/>
          <a:ln w="38100">
            <a:solidFill>
              <a:schemeClr val="tx1"/>
            </a:solidFill>
            <a:round/>
            <a:headEnd/>
            <a:tailEnd type="triangle" w="med" len="med"/>
          </a:ln>
        </p:spPr>
      </p:cxnSp>
      <p:sp>
        <p:nvSpPr>
          <p:cNvPr id="44" name="Oval 54"/>
          <p:cNvSpPr>
            <a:spLocks noChangeArrowheads="1"/>
          </p:cNvSpPr>
          <p:nvPr/>
        </p:nvSpPr>
        <p:spPr bwMode="auto">
          <a:xfrm>
            <a:off x="3158067" y="4078963"/>
            <a:ext cx="259766" cy="519351"/>
          </a:xfrm>
          <a:prstGeom prst="ellipse">
            <a:avLst/>
          </a:prstGeom>
          <a:noFill/>
          <a:ln w="3175" algn="ctr">
            <a:noFill/>
            <a:round/>
            <a:headEnd/>
            <a:tailEnd/>
          </a:ln>
        </p:spPr>
        <p:txBody>
          <a:bodyPr wrap="none" anchor="ctr">
            <a:spAutoFit/>
          </a:bodyPr>
          <a:lstStyle/>
          <a:p>
            <a:endParaRPr lang="en-US"/>
          </a:p>
        </p:txBody>
      </p:sp>
      <p:sp>
        <p:nvSpPr>
          <p:cNvPr id="45" name="Oval 55"/>
          <p:cNvSpPr>
            <a:spLocks noChangeArrowheads="1"/>
          </p:cNvSpPr>
          <p:nvPr/>
        </p:nvSpPr>
        <p:spPr bwMode="auto">
          <a:xfrm>
            <a:off x="5782734" y="4077376"/>
            <a:ext cx="259766" cy="519351"/>
          </a:xfrm>
          <a:prstGeom prst="ellipse">
            <a:avLst/>
          </a:prstGeom>
          <a:noFill/>
          <a:ln w="3175" algn="ctr">
            <a:noFill/>
            <a:round/>
            <a:headEnd/>
            <a:tailEnd/>
          </a:ln>
        </p:spPr>
        <p:txBody>
          <a:bodyPr wrap="none" anchor="ctr">
            <a:spAutoFit/>
          </a:bodyPr>
          <a:lstStyle/>
          <a:p>
            <a:endParaRPr lang="en-US"/>
          </a:p>
        </p:txBody>
      </p:sp>
      <p:cxnSp>
        <p:nvCxnSpPr>
          <p:cNvPr id="46" name="AutoShape 56"/>
          <p:cNvCxnSpPr>
            <a:cxnSpLocks noChangeShapeType="1"/>
            <a:stCxn id="26" idx="3"/>
            <a:endCxn id="3" idx="5"/>
          </p:cNvCxnSpPr>
          <p:nvPr/>
        </p:nvCxnSpPr>
        <p:spPr bwMode="auto">
          <a:xfrm flipH="1">
            <a:off x="2878667" y="3411538"/>
            <a:ext cx="798689" cy="0"/>
          </a:xfrm>
          <a:prstGeom prst="straightConnector1">
            <a:avLst/>
          </a:prstGeom>
          <a:noFill/>
          <a:ln w="38100">
            <a:solidFill>
              <a:schemeClr val="tx1"/>
            </a:solidFill>
            <a:round/>
            <a:headEnd type="triangle" w="med" len="med"/>
            <a:tailEnd/>
          </a:ln>
        </p:spPr>
      </p:cxnSp>
      <p:cxnSp>
        <p:nvCxnSpPr>
          <p:cNvPr id="47" name="AutoShape 57"/>
          <p:cNvCxnSpPr>
            <a:cxnSpLocks noChangeShapeType="1"/>
            <a:stCxn id="3" idx="7"/>
            <a:endCxn id="26" idx="1"/>
          </p:cNvCxnSpPr>
          <p:nvPr/>
        </p:nvCxnSpPr>
        <p:spPr bwMode="auto">
          <a:xfrm>
            <a:off x="2878667" y="2901950"/>
            <a:ext cx="798689" cy="0"/>
          </a:xfrm>
          <a:prstGeom prst="straightConnector1">
            <a:avLst/>
          </a:prstGeom>
          <a:noFill/>
          <a:ln w="38100">
            <a:solidFill>
              <a:schemeClr val="tx1"/>
            </a:solidFill>
            <a:round/>
            <a:headEnd type="triangle" w="med" len="med"/>
            <a:tailEnd/>
          </a:ln>
        </p:spPr>
      </p:cxnSp>
      <p:cxnSp>
        <p:nvCxnSpPr>
          <p:cNvPr id="48" name="AutoShape 58"/>
          <p:cNvCxnSpPr>
            <a:cxnSpLocks noChangeShapeType="1"/>
            <a:stCxn id="38" idx="3"/>
            <a:endCxn id="22" idx="5"/>
          </p:cNvCxnSpPr>
          <p:nvPr/>
        </p:nvCxnSpPr>
        <p:spPr bwMode="auto">
          <a:xfrm flipH="1">
            <a:off x="5413022" y="3411538"/>
            <a:ext cx="788812" cy="0"/>
          </a:xfrm>
          <a:prstGeom prst="straightConnector1">
            <a:avLst/>
          </a:prstGeom>
          <a:noFill/>
          <a:ln w="38100">
            <a:solidFill>
              <a:schemeClr val="tx1"/>
            </a:solidFill>
            <a:round/>
            <a:headEnd type="triangle" w="med" len="med"/>
            <a:tailEnd/>
          </a:ln>
        </p:spPr>
      </p:cxnSp>
      <p:cxnSp>
        <p:nvCxnSpPr>
          <p:cNvPr id="49" name="AutoShape 59"/>
          <p:cNvCxnSpPr>
            <a:cxnSpLocks noChangeShapeType="1"/>
            <a:stCxn id="22" idx="7"/>
            <a:endCxn id="38" idx="1"/>
          </p:cNvCxnSpPr>
          <p:nvPr/>
        </p:nvCxnSpPr>
        <p:spPr bwMode="auto">
          <a:xfrm>
            <a:off x="5413022" y="2901950"/>
            <a:ext cx="788812" cy="0"/>
          </a:xfrm>
          <a:prstGeom prst="straightConnector1">
            <a:avLst/>
          </a:prstGeom>
          <a:noFill/>
          <a:ln w="38100">
            <a:solidFill>
              <a:schemeClr val="tx1"/>
            </a:solidFill>
            <a:round/>
            <a:headEnd type="triangle" w="med" len="med"/>
            <a:tailEnd/>
          </a:ln>
        </p:spPr>
      </p:cxnSp>
      <p:sp>
        <p:nvSpPr>
          <p:cNvPr id="50" name="Oval 60"/>
          <p:cNvSpPr>
            <a:spLocks noChangeArrowheads="1"/>
          </p:cNvSpPr>
          <p:nvPr/>
        </p:nvSpPr>
        <p:spPr bwMode="auto">
          <a:xfrm>
            <a:off x="4364568" y="2307313"/>
            <a:ext cx="259766" cy="519351"/>
          </a:xfrm>
          <a:prstGeom prst="ellipse">
            <a:avLst/>
          </a:prstGeom>
          <a:noFill/>
          <a:ln w="3175" algn="ctr">
            <a:noFill/>
            <a:round/>
            <a:headEnd/>
            <a:tailEnd/>
          </a:ln>
        </p:spPr>
        <p:txBody>
          <a:bodyPr wrap="none" anchor="ctr">
            <a:spAutoFit/>
          </a:bodyPr>
          <a:lstStyle/>
          <a:p>
            <a:endParaRPr lang="en-US"/>
          </a:p>
        </p:txBody>
      </p:sp>
      <p:sp>
        <p:nvSpPr>
          <p:cNvPr id="51" name="Oval 61"/>
          <p:cNvSpPr>
            <a:spLocks noChangeArrowheads="1"/>
          </p:cNvSpPr>
          <p:nvPr/>
        </p:nvSpPr>
        <p:spPr bwMode="auto">
          <a:xfrm>
            <a:off x="4230512" y="2045376"/>
            <a:ext cx="259766" cy="519351"/>
          </a:xfrm>
          <a:prstGeom prst="ellipse">
            <a:avLst/>
          </a:prstGeom>
          <a:noFill/>
          <a:ln w="3175" algn="ctr">
            <a:noFill/>
            <a:round/>
            <a:headEnd/>
            <a:tailEnd/>
          </a:ln>
        </p:spPr>
        <p:txBody>
          <a:bodyPr wrap="none" anchor="ctr">
            <a:spAutoFit/>
          </a:bodyPr>
          <a:lstStyle/>
          <a:p>
            <a:endParaRPr lang="en-US"/>
          </a:p>
        </p:txBody>
      </p:sp>
      <p:sp>
        <p:nvSpPr>
          <p:cNvPr id="52" name="Rectangle 2"/>
          <p:cNvSpPr txBox="1">
            <a:spLocks noChangeArrowheads="1"/>
          </p:cNvSpPr>
          <p:nvPr/>
        </p:nvSpPr>
        <p:spPr>
          <a:xfrm>
            <a:off x="457200" y="274639"/>
            <a:ext cx="8229600" cy="904875"/>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GB" sz="3200" dirty="0" smtClean="0">
                <a:latin typeface="Arial Unicode MS" pitchFamily="34" charset="-128"/>
              </a:rPr>
              <a:t>Connection </a:t>
            </a:r>
            <a:r>
              <a:rPr lang="en-GB" sz="3200" dirty="0" err="1" smtClean="0">
                <a:latin typeface="Arial Unicode MS" pitchFamily="34" charset="-128"/>
              </a:rPr>
              <a:t>Combinatorics</a:t>
            </a:r>
            <a:endParaRPr lang="en-US" sz="3200" b="1" dirty="0" smtClean="0">
              <a:latin typeface="Arial Unicode MS" pitchFamily="34" charset="-128"/>
            </a:endParaRPr>
          </a:p>
        </p:txBody>
      </p:sp>
      <p:sp>
        <p:nvSpPr>
          <p:cNvPr id="53" name="TextBox 52"/>
          <p:cNvSpPr txBox="1"/>
          <p:nvPr/>
        </p:nvSpPr>
        <p:spPr>
          <a:xfrm>
            <a:off x="1788858" y="1447383"/>
            <a:ext cx="5822252" cy="369332"/>
          </a:xfrm>
          <a:prstGeom prst="rect">
            <a:avLst/>
          </a:prstGeom>
          <a:noFill/>
        </p:spPr>
        <p:txBody>
          <a:bodyPr wrap="none" rtlCol="0">
            <a:spAutoFit/>
          </a:bodyPr>
          <a:lstStyle/>
          <a:p>
            <a:r>
              <a:rPr lang="en-US" dirty="0" smtClean="0"/>
              <a:t>18 possible “A” connections…. &gt;2.6 million models </a:t>
            </a:r>
            <a:endParaRPr lang="en-US" dirty="0"/>
          </a:p>
        </p:txBody>
      </p:sp>
    </p:spTree>
    <p:extLst>
      <p:ext uri="{BB962C8B-B14F-4D97-AF65-F5344CB8AC3E}">
        <p14:creationId xmlns="" xmlns:p14="http://schemas.microsoft.com/office/powerpoint/2010/main" val="2321617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61288" y="914400"/>
            <a:ext cx="184731" cy="369332"/>
          </a:xfrm>
          <a:prstGeom prst="rect">
            <a:avLst/>
          </a:prstGeom>
          <a:noFill/>
        </p:spPr>
        <p:txBody>
          <a:bodyPr wrap="none" rtlCol="0">
            <a:spAutoFit/>
          </a:bodyPr>
          <a:lstStyle/>
          <a:p>
            <a:endParaRPr lang="en-GB" dirty="0"/>
          </a:p>
        </p:txBody>
      </p:sp>
      <p:sp>
        <p:nvSpPr>
          <p:cNvPr id="3" name="Rectangle 3"/>
          <p:cNvSpPr>
            <a:spLocks noChangeArrowheads="1"/>
          </p:cNvSpPr>
          <p:nvPr/>
        </p:nvSpPr>
        <p:spPr bwMode="auto">
          <a:xfrm>
            <a:off x="247064" y="1626656"/>
            <a:ext cx="8569325" cy="4752975"/>
          </a:xfrm>
          <a:prstGeom prst="rect">
            <a:avLst/>
          </a:prstGeom>
          <a:noFill/>
          <a:ln w="9525">
            <a:noFill/>
            <a:miter lim="800000"/>
            <a:headEnd/>
            <a:tailEnd/>
          </a:ln>
        </p:spPr>
        <p:txBody>
          <a:bodyPr/>
          <a:lstStyle/>
          <a:p>
            <a:pPr>
              <a:spcBef>
                <a:spcPct val="100000"/>
              </a:spcBef>
            </a:pPr>
            <a:r>
              <a:rPr lang="de-DE" dirty="0" smtClean="0">
                <a:solidFill>
                  <a:srgbClr val="006699"/>
                </a:solidFill>
                <a:latin typeface="+mj-lt"/>
              </a:rPr>
              <a:t>Post-hoc </a:t>
            </a:r>
            <a:r>
              <a:rPr lang="de-DE" dirty="0" err="1" smtClean="0">
                <a:solidFill>
                  <a:srgbClr val="006699"/>
                </a:solidFill>
                <a:latin typeface="+mj-lt"/>
              </a:rPr>
              <a:t>evidence</a:t>
            </a:r>
            <a:r>
              <a:rPr lang="de-DE" dirty="0" smtClean="0">
                <a:solidFill>
                  <a:srgbClr val="006699"/>
                </a:solidFill>
                <a:latin typeface="+mj-lt"/>
              </a:rPr>
              <a:t> </a:t>
            </a:r>
            <a:r>
              <a:rPr lang="de-DE" dirty="0" err="1" smtClean="0">
                <a:solidFill>
                  <a:srgbClr val="006699"/>
                </a:solidFill>
                <a:latin typeface="+mj-lt"/>
              </a:rPr>
              <a:t>approach</a:t>
            </a:r>
            <a:r>
              <a:rPr lang="de-DE" dirty="0" smtClean="0">
                <a:solidFill>
                  <a:srgbClr val="006699"/>
                </a:solidFill>
                <a:latin typeface="+mj-lt"/>
              </a:rPr>
              <a:t> (</a:t>
            </a:r>
            <a:r>
              <a:rPr lang="de-DE" dirty="0" err="1" smtClean="0">
                <a:solidFill>
                  <a:srgbClr val="006699"/>
                </a:solidFill>
                <a:latin typeface="+mj-lt"/>
              </a:rPr>
              <a:t>Friston</a:t>
            </a:r>
            <a:r>
              <a:rPr lang="de-DE" dirty="0" smtClean="0">
                <a:solidFill>
                  <a:srgbClr val="006699"/>
                </a:solidFill>
                <a:latin typeface="+mj-lt"/>
              </a:rPr>
              <a:t> &amp; Penny, 2001):</a:t>
            </a:r>
          </a:p>
          <a:p>
            <a:pPr algn="ctr">
              <a:spcBef>
                <a:spcPct val="100000"/>
              </a:spcBef>
            </a:pPr>
            <a:r>
              <a:rPr lang="de-DE" b="0" dirty="0" smtClean="0">
                <a:solidFill>
                  <a:schemeClr val="tx1"/>
                </a:solidFill>
                <a:latin typeface="+mj-lt"/>
              </a:rPr>
              <a:t>Post-hoc </a:t>
            </a:r>
            <a:r>
              <a:rPr lang="de-DE" b="0" dirty="0" err="1" smtClean="0">
                <a:solidFill>
                  <a:schemeClr val="tx1"/>
                </a:solidFill>
                <a:latin typeface="+mj-lt"/>
              </a:rPr>
              <a:t>estimation</a:t>
            </a:r>
            <a:r>
              <a:rPr lang="de-DE" b="0" dirty="0" smtClean="0">
                <a:solidFill>
                  <a:schemeClr val="tx1"/>
                </a:solidFill>
                <a:latin typeface="+mj-lt"/>
              </a:rPr>
              <a:t> </a:t>
            </a:r>
            <a:r>
              <a:rPr lang="de-DE" b="0" dirty="0" err="1" smtClean="0">
                <a:solidFill>
                  <a:schemeClr val="tx1"/>
                </a:solidFill>
                <a:latin typeface="+mj-lt"/>
              </a:rPr>
              <a:t>of</a:t>
            </a:r>
            <a:r>
              <a:rPr lang="de-DE" b="0" dirty="0" smtClean="0">
                <a:solidFill>
                  <a:schemeClr val="tx1"/>
                </a:solidFill>
                <a:latin typeface="+mj-lt"/>
              </a:rPr>
              <a:t> </a:t>
            </a:r>
            <a:r>
              <a:rPr lang="de-DE" b="0" dirty="0" err="1" smtClean="0">
                <a:solidFill>
                  <a:schemeClr val="tx1"/>
                </a:solidFill>
                <a:latin typeface="+mj-lt"/>
              </a:rPr>
              <a:t>model</a:t>
            </a:r>
            <a:r>
              <a:rPr lang="de-DE" b="0" dirty="0" smtClean="0">
                <a:solidFill>
                  <a:schemeClr val="tx1"/>
                </a:solidFill>
                <a:latin typeface="+mj-lt"/>
              </a:rPr>
              <a:t> </a:t>
            </a:r>
            <a:r>
              <a:rPr lang="de-DE" b="0" dirty="0" err="1" smtClean="0">
                <a:solidFill>
                  <a:schemeClr val="tx1"/>
                </a:solidFill>
                <a:latin typeface="+mj-lt"/>
              </a:rPr>
              <a:t>evidence</a:t>
            </a:r>
            <a:r>
              <a:rPr lang="de-DE" b="0" dirty="0" smtClean="0">
                <a:solidFill>
                  <a:schemeClr val="tx1"/>
                </a:solidFill>
                <a:latin typeface="+mj-lt"/>
              </a:rPr>
              <a:t> </a:t>
            </a:r>
            <a:r>
              <a:rPr lang="de-DE" b="0" dirty="0" err="1" smtClean="0">
                <a:solidFill>
                  <a:schemeClr val="tx1"/>
                </a:solidFill>
                <a:latin typeface="+mj-lt"/>
              </a:rPr>
              <a:t>and</a:t>
            </a:r>
            <a:r>
              <a:rPr lang="de-DE" b="0" dirty="0" smtClean="0">
                <a:solidFill>
                  <a:schemeClr val="tx1"/>
                </a:solidFill>
                <a:latin typeface="+mj-lt"/>
              </a:rPr>
              <a:t> </a:t>
            </a:r>
            <a:r>
              <a:rPr lang="de-DE" b="0" dirty="0" err="1" smtClean="0">
                <a:solidFill>
                  <a:schemeClr val="tx1"/>
                </a:solidFill>
                <a:latin typeface="+mj-lt"/>
              </a:rPr>
              <a:t>parameters</a:t>
            </a:r>
            <a:r>
              <a:rPr lang="de-DE" b="0" dirty="0" smtClean="0">
                <a:solidFill>
                  <a:schemeClr val="tx1"/>
                </a:solidFill>
                <a:latin typeface="+mj-lt"/>
              </a:rPr>
              <a:t> </a:t>
            </a:r>
            <a:r>
              <a:rPr lang="de-DE" i="1" dirty="0" err="1" smtClean="0">
                <a:solidFill>
                  <a:schemeClr val="tx1"/>
                </a:solidFill>
                <a:latin typeface="+mj-lt"/>
              </a:rPr>
              <a:t>for</a:t>
            </a:r>
            <a:r>
              <a:rPr lang="de-DE" i="1" dirty="0" smtClean="0">
                <a:solidFill>
                  <a:schemeClr val="tx1"/>
                </a:solidFill>
                <a:latin typeface="+mj-lt"/>
              </a:rPr>
              <a:t> </a:t>
            </a:r>
            <a:r>
              <a:rPr lang="de-DE" i="1" dirty="0" err="1" smtClean="0">
                <a:solidFill>
                  <a:schemeClr val="tx1"/>
                </a:solidFill>
                <a:latin typeface="+mj-lt"/>
              </a:rPr>
              <a:t>any</a:t>
            </a:r>
            <a:r>
              <a:rPr lang="de-DE" i="1" dirty="0" smtClean="0">
                <a:solidFill>
                  <a:schemeClr val="tx1"/>
                </a:solidFill>
                <a:latin typeface="+mj-lt"/>
              </a:rPr>
              <a:t> </a:t>
            </a:r>
            <a:r>
              <a:rPr lang="de-DE" i="1" dirty="0" err="1" smtClean="0">
                <a:solidFill>
                  <a:schemeClr val="tx1"/>
                </a:solidFill>
                <a:latin typeface="+mj-lt"/>
              </a:rPr>
              <a:t>nested</a:t>
            </a:r>
            <a:r>
              <a:rPr lang="de-DE" i="1" dirty="0" smtClean="0">
                <a:solidFill>
                  <a:schemeClr val="tx1"/>
                </a:solidFill>
                <a:latin typeface="+mj-lt"/>
              </a:rPr>
              <a:t> </a:t>
            </a:r>
            <a:r>
              <a:rPr lang="de-DE" i="1" dirty="0" err="1" smtClean="0">
                <a:solidFill>
                  <a:schemeClr val="tx1"/>
                </a:solidFill>
                <a:latin typeface="+mj-lt"/>
              </a:rPr>
              <a:t>model</a:t>
            </a:r>
            <a:r>
              <a:rPr lang="de-DE" i="1" dirty="0" smtClean="0">
                <a:solidFill>
                  <a:schemeClr val="tx1"/>
                </a:solidFill>
                <a:latin typeface="+mj-lt"/>
              </a:rPr>
              <a:t> </a:t>
            </a:r>
            <a:r>
              <a:rPr lang="de-DE" i="1" dirty="0" err="1" smtClean="0">
                <a:solidFill>
                  <a:schemeClr val="tx1"/>
                </a:solidFill>
                <a:latin typeface="+mj-lt"/>
              </a:rPr>
              <a:t>within</a:t>
            </a:r>
            <a:r>
              <a:rPr lang="de-DE" i="1" dirty="0" smtClean="0">
                <a:solidFill>
                  <a:schemeClr val="tx1"/>
                </a:solidFill>
                <a:latin typeface="+mj-lt"/>
              </a:rPr>
              <a:t> a larger </a:t>
            </a:r>
            <a:r>
              <a:rPr lang="de-DE" i="1" dirty="0" err="1" smtClean="0">
                <a:solidFill>
                  <a:schemeClr val="tx1"/>
                </a:solidFill>
                <a:latin typeface="+mj-lt"/>
              </a:rPr>
              <a:t>model</a:t>
            </a:r>
            <a:r>
              <a:rPr lang="de-DE" i="1" dirty="0" smtClean="0">
                <a:solidFill>
                  <a:schemeClr val="tx1"/>
                </a:solidFill>
                <a:latin typeface="+mj-lt"/>
              </a:rPr>
              <a:t> </a:t>
            </a:r>
            <a:r>
              <a:rPr lang="de-DE" b="0" dirty="0" err="1" smtClean="0">
                <a:solidFill>
                  <a:schemeClr val="tx1"/>
                </a:solidFill>
                <a:latin typeface="+mj-lt"/>
              </a:rPr>
              <a:t>is</a:t>
            </a:r>
            <a:r>
              <a:rPr lang="de-DE" b="0" dirty="0" smtClean="0">
                <a:solidFill>
                  <a:schemeClr val="tx1"/>
                </a:solidFill>
                <a:latin typeface="+mj-lt"/>
              </a:rPr>
              <a:t> </a:t>
            </a:r>
            <a:r>
              <a:rPr lang="de-DE" b="0" dirty="0" err="1" smtClean="0">
                <a:solidFill>
                  <a:schemeClr val="tx1"/>
                </a:solidFill>
                <a:latin typeface="+mj-lt"/>
              </a:rPr>
              <a:t>possible</a:t>
            </a:r>
            <a:r>
              <a:rPr lang="de-DE" b="0" dirty="0" smtClean="0">
                <a:solidFill>
                  <a:schemeClr val="tx1"/>
                </a:solidFill>
                <a:latin typeface="+mj-lt"/>
              </a:rPr>
              <a:t> </a:t>
            </a:r>
            <a:r>
              <a:rPr lang="de-DE" b="0" dirty="0" err="1" smtClean="0">
                <a:solidFill>
                  <a:schemeClr val="tx1"/>
                </a:solidFill>
                <a:latin typeface="+mj-lt"/>
              </a:rPr>
              <a:t>through</a:t>
            </a:r>
            <a:r>
              <a:rPr lang="de-DE" b="0" dirty="0" smtClean="0">
                <a:solidFill>
                  <a:schemeClr val="tx1"/>
                </a:solidFill>
                <a:latin typeface="+mj-lt"/>
              </a:rPr>
              <a:t> a </a:t>
            </a:r>
            <a:r>
              <a:rPr lang="de-DE" b="0" dirty="0" err="1" smtClean="0">
                <a:solidFill>
                  <a:schemeClr val="tx1"/>
                </a:solidFill>
                <a:latin typeface="+mj-lt"/>
              </a:rPr>
              <a:t>function</a:t>
            </a:r>
            <a:r>
              <a:rPr lang="de-DE" b="0" dirty="0" smtClean="0">
                <a:solidFill>
                  <a:schemeClr val="tx1"/>
                </a:solidFill>
                <a:latin typeface="+mj-lt"/>
              </a:rPr>
              <a:t> </a:t>
            </a:r>
            <a:r>
              <a:rPr lang="de-DE" b="0" dirty="0" err="1" smtClean="0">
                <a:solidFill>
                  <a:schemeClr val="tx1"/>
                </a:solidFill>
                <a:latin typeface="+mj-lt"/>
              </a:rPr>
              <a:t>of</a:t>
            </a:r>
            <a:r>
              <a:rPr lang="de-DE" b="0" dirty="0" smtClean="0">
                <a:solidFill>
                  <a:schemeClr val="tx1"/>
                </a:solidFill>
                <a:latin typeface="+mj-lt"/>
              </a:rPr>
              <a:t> </a:t>
            </a:r>
            <a:r>
              <a:rPr lang="de-DE" b="0" dirty="0" err="1" smtClean="0">
                <a:solidFill>
                  <a:schemeClr val="tx1"/>
                </a:solidFill>
                <a:latin typeface="+mj-lt"/>
              </a:rPr>
              <a:t>the</a:t>
            </a:r>
            <a:r>
              <a:rPr lang="de-DE" b="0" dirty="0" smtClean="0">
                <a:solidFill>
                  <a:schemeClr val="tx1"/>
                </a:solidFill>
                <a:latin typeface="+mj-lt"/>
              </a:rPr>
              <a:t> </a:t>
            </a:r>
            <a:r>
              <a:rPr lang="de-DE" b="0" dirty="0" err="1" smtClean="0">
                <a:solidFill>
                  <a:schemeClr val="tx1"/>
                </a:solidFill>
                <a:latin typeface="+mj-lt"/>
              </a:rPr>
              <a:t>posterior</a:t>
            </a:r>
            <a:r>
              <a:rPr lang="de-DE" b="0" dirty="0" smtClean="0">
                <a:solidFill>
                  <a:schemeClr val="tx1"/>
                </a:solidFill>
                <a:latin typeface="+mj-lt"/>
              </a:rPr>
              <a:t> </a:t>
            </a:r>
            <a:r>
              <a:rPr lang="de-DE" b="0" dirty="0" err="1" smtClean="0">
                <a:solidFill>
                  <a:schemeClr val="tx1"/>
                </a:solidFill>
                <a:latin typeface="+mj-lt"/>
              </a:rPr>
              <a:t>density</a:t>
            </a:r>
            <a:r>
              <a:rPr lang="de-DE" b="0" dirty="0" smtClean="0">
                <a:solidFill>
                  <a:schemeClr val="tx1"/>
                </a:solidFill>
                <a:latin typeface="+mj-lt"/>
              </a:rPr>
              <a:t> </a:t>
            </a:r>
            <a:r>
              <a:rPr lang="de-DE" b="0" dirty="0" err="1" smtClean="0">
                <a:solidFill>
                  <a:schemeClr val="tx1"/>
                </a:solidFill>
                <a:latin typeface="+mj-lt"/>
              </a:rPr>
              <a:t>of</a:t>
            </a:r>
            <a:r>
              <a:rPr lang="de-DE" b="0" dirty="0" smtClean="0">
                <a:solidFill>
                  <a:schemeClr val="tx1"/>
                </a:solidFill>
                <a:latin typeface="+mj-lt"/>
              </a:rPr>
              <a:t> </a:t>
            </a:r>
            <a:r>
              <a:rPr lang="de-DE" b="0" dirty="0" err="1" smtClean="0">
                <a:solidFill>
                  <a:schemeClr val="tx1"/>
                </a:solidFill>
                <a:latin typeface="+mj-lt"/>
              </a:rPr>
              <a:t>the</a:t>
            </a:r>
            <a:r>
              <a:rPr lang="de-DE" b="0" dirty="0" smtClean="0">
                <a:solidFill>
                  <a:schemeClr val="tx1"/>
                </a:solidFill>
                <a:latin typeface="+mj-lt"/>
              </a:rPr>
              <a:t> </a:t>
            </a:r>
            <a:r>
              <a:rPr lang="de-DE" b="0" dirty="0" err="1" smtClean="0">
                <a:solidFill>
                  <a:schemeClr val="tx1"/>
                </a:solidFill>
                <a:latin typeface="+mj-lt"/>
              </a:rPr>
              <a:t>full</a:t>
            </a:r>
            <a:r>
              <a:rPr lang="de-DE" b="0" dirty="0" smtClean="0">
                <a:solidFill>
                  <a:schemeClr val="tx1"/>
                </a:solidFill>
                <a:latin typeface="+mj-lt"/>
              </a:rPr>
              <a:t> </a:t>
            </a:r>
            <a:r>
              <a:rPr lang="de-DE" b="0" dirty="0" err="1" smtClean="0">
                <a:solidFill>
                  <a:schemeClr val="tx1"/>
                </a:solidFill>
                <a:latin typeface="+mj-lt"/>
              </a:rPr>
              <a:t>model</a:t>
            </a:r>
            <a:r>
              <a:rPr lang="de-DE" b="0" dirty="0" smtClean="0">
                <a:solidFill>
                  <a:schemeClr val="tx1"/>
                </a:solidFill>
                <a:latin typeface="+mj-lt"/>
              </a:rPr>
              <a:t> </a:t>
            </a:r>
            <a:r>
              <a:rPr lang="de-DE" b="0" dirty="0" err="1" smtClean="0">
                <a:solidFill>
                  <a:schemeClr val="tx1"/>
                </a:solidFill>
                <a:latin typeface="+mj-lt"/>
              </a:rPr>
              <a:t>and</a:t>
            </a:r>
            <a:r>
              <a:rPr lang="de-DE" b="0" dirty="0" smtClean="0">
                <a:solidFill>
                  <a:schemeClr val="tx1"/>
                </a:solidFill>
                <a:latin typeface="+mj-lt"/>
              </a:rPr>
              <a:t> </a:t>
            </a:r>
            <a:r>
              <a:rPr lang="de-DE" b="0" dirty="0" err="1" smtClean="0">
                <a:solidFill>
                  <a:schemeClr val="tx1"/>
                </a:solidFill>
                <a:latin typeface="+mj-lt"/>
              </a:rPr>
              <a:t>priors</a:t>
            </a:r>
            <a:r>
              <a:rPr lang="de-DE" b="0" dirty="0" smtClean="0">
                <a:solidFill>
                  <a:schemeClr val="tx1"/>
                </a:solidFill>
                <a:latin typeface="+mj-lt"/>
              </a:rPr>
              <a:t> </a:t>
            </a:r>
            <a:r>
              <a:rPr lang="de-DE" b="0" dirty="0" err="1" smtClean="0">
                <a:solidFill>
                  <a:schemeClr val="tx1"/>
                </a:solidFill>
                <a:latin typeface="+mj-lt"/>
              </a:rPr>
              <a:t>of</a:t>
            </a:r>
            <a:r>
              <a:rPr lang="de-DE" b="0" dirty="0" smtClean="0">
                <a:solidFill>
                  <a:schemeClr val="tx1"/>
                </a:solidFill>
                <a:latin typeface="+mj-lt"/>
              </a:rPr>
              <a:t> </a:t>
            </a:r>
            <a:r>
              <a:rPr lang="de-DE" b="0" dirty="0" err="1" smtClean="0">
                <a:solidFill>
                  <a:schemeClr val="tx1"/>
                </a:solidFill>
                <a:latin typeface="+mj-lt"/>
              </a:rPr>
              <a:t>the</a:t>
            </a:r>
            <a:r>
              <a:rPr lang="de-DE" b="0" dirty="0" smtClean="0">
                <a:solidFill>
                  <a:schemeClr val="tx1"/>
                </a:solidFill>
                <a:latin typeface="+mj-lt"/>
              </a:rPr>
              <a:t> </a:t>
            </a:r>
            <a:r>
              <a:rPr lang="de-DE" b="0" dirty="0" err="1" smtClean="0">
                <a:solidFill>
                  <a:schemeClr val="tx1"/>
                </a:solidFill>
                <a:latin typeface="+mj-lt"/>
              </a:rPr>
              <a:t>reduced</a:t>
            </a:r>
            <a:r>
              <a:rPr lang="de-DE" b="0" dirty="0" smtClean="0">
                <a:solidFill>
                  <a:schemeClr val="tx1"/>
                </a:solidFill>
                <a:latin typeface="+mj-lt"/>
              </a:rPr>
              <a:t> </a:t>
            </a:r>
            <a:r>
              <a:rPr lang="de-DE" b="0" dirty="0" err="1" smtClean="0">
                <a:solidFill>
                  <a:schemeClr val="tx1"/>
                </a:solidFill>
                <a:latin typeface="+mj-lt"/>
              </a:rPr>
              <a:t>model</a:t>
            </a:r>
            <a:endParaRPr lang="de-DE" b="0" dirty="0">
              <a:solidFill>
                <a:schemeClr val="tx1"/>
              </a:solidFill>
              <a:latin typeface="+mj-lt"/>
            </a:endParaRPr>
          </a:p>
          <a:p>
            <a:pPr marL="342900" indent="-342900">
              <a:lnSpc>
                <a:spcPct val="50000"/>
              </a:lnSpc>
              <a:spcBef>
                <a:spcPct val="80000"/>
              </a:spcBef>
            </a:pPr>
            <a:endParaRPr lang="en-GB" sz="2400" b="0" dirty="0">
              <a:solidFill>
                <a:schemeClr val="tx1"/>
              </a:solidFill>
              <a:latin typeface="+mj-lt"/>
              <a:cs typeface="Arial" pitchFamily="34" charset="0"/>
            </a:endParaRPr>
          </a:p>
        </p:txBody>
      </p:sp>
      <p:sp>
        <p:nvSpPr>
          <p:cNvPr id="4" name="TextBox 3"/>
          <p:cNvSpPr txBox="1"/>
          <p:nvPr/>
        </p:nvSpPr>
        <p:spPr>
          <a:xfrm>
            <a:off x="778535" y="366666"/>
            <a:ext cx="7337265" cy="584775"/>
          </a:xfrm>
          <a:prstGeom prst="rect">
            <a:avLst/>
          </a:prstGeom>
          <a:noFill/>
        </p:spPr>
        <p:txBody>
          <a:bodyPr wrap="none" rtlCol="0">
            <a:spAutoFit/>
          </a:bodyPr>
          <a:lstStyle/>
          <a:p>
            <a:pPr eaLnBrk="1" hangingPunct="1"/>
            <a:r>
              <a:rPr lang="en-GB" sz="3200" dirty="0" smtClean="0">
                <a:latin typeface="Arial Unicode MS" pitchFamily="34" charset="-128"/>
              </a:rPr>
              <a:t>Overcoming Connection </a:t>
            </a:r>
            <a:r>
              <a:rPr lang="en-GB" sz="3200" dirty="0" err="1">
                <a:latin typeface="Arial Unicode MS" pitchFamily="34" charset="-128"/>
              </a:rPr>
              <a:t>Combinatorics</a:t>
            </a:r>
            <a:endParaRPr lang="en-US" sz="3200" dirty="0">
              <a:latin typeface="Arial Unicode MS" pitchFamily="34" charset="-128"/>
            </a:endParaRPr>
          </a:p>
        </p:txBody>
      </p:sp>
      <p:sp>
        <p:nvSpPr>
          <p:cNvPr id="5" name="TextBox 4"/>
          <p:cNvSpPr txBox="1"/>
          <p:nvPr/>
        </p:nvSpPr>
        <p:spPr>
          <a:xfrm>
            <a:off x="489443" y="4008631"/>
            <a:ext cx="7304516" cy="646331"/>
          </a:xfrm>
          <a:prstGeom prst="rect">
            <a:avLst/>
          </a:prstGeom>
          <a:noFill/>
        </p:spPr>
        <p:txBody>
          <a:bodyPr wrap="none" rtlCol="0">
            <a:spAutoFit/>
          </a:bodyPr>
          <a:lstStyle/>
          <a:p>
            <a:r>
              <a:rPr lang="en-US" dirty="0" smtClean="0">
                <a:solidFill>
                  <a:srgbClr val="006699"/>
                </a:solidFill>
              </a:rPr>
              <a:t>Assumption</a:t>
            </a:r>
            <a:r>
              <a:rPr lang="en-US" b="0" dirty="0" smtClean="0"/>
              <a:t>: existence of full model, m</a:t>
            </a:r>
            <a:r>
              <a:rPr lang="en-US" b="0" baseline="-25000" dirty="0" smtClean="0"/>
              <a:t>F</a:t>
            </a:r>
            <a:r>
              <a:rPr lang="en-US" b="0" dirty="0" smtClean="0"/>
              <a:t> which shares likelihood with</a:t>
            </a:r>
          </a:p>
          <a:p>
            <a:r>
              <a:rPr lang="en-US" b="0" dirty="0" smtClean="0"/>
              <a:t> reduced models m</a:t>
            </a:r>
            <a:r>
              <a:rPr lang="en-US" b="0" baseline="-25000" dirty="0" smtClean="0"/>
              <a:t>i</a:t>
            </a:r>
            <a:r>
              <a:rPr lang="en-US" b="0" dirty="0" smtClean="0"/>
              <a:t>, </a:t>
            </a:r>
            <a:r>
              <a:rPr lang="en-US" b="0" dirty="0" smtClean="0">
                <a:latin typeface="ＭＳ ゴシック"/>
                <a:ea typeface="ＭＳ ゴシック"/>
                <a:cs typeface="ＭＳ ゴシック"/>
              </a:rPr>
              <a:t>∨</a:t>
            </a:r>
            <a:r>
              <a:rPr lang="en-US" b="0" dirty="0" err="1" smtClean="0">
                <a:latin typeface="ＭＳ ゴシック"/>
                <a:ea typeface="ＭＳ ゴシック"/>
                <a:cs typeface="ＭＳ ゴシック"/>
              </a:rPr>
              <a:t>i</a:t>
            </a:r>
            <a:r>
              <a:rPr lang="en-US" b="0" dirty="0" smtClean="0">
                <a:latin typeface="ＭＳ ゴシック"/>
                <a:ea typeface="ＭＳ ゴシック"/>
                <a:cs typeface="ＭＳ ゴシック"/>
              </a:rPr>
              <a:t>: </a:t>
            </a:r>
            <a:r>
              <a:rPr lang="en-US" b="0" dirty="0" smtClean="0"/>
              <a:t>m</a:t>
            </a:r>
            <a:r>
              <a:rPr lang="en-US" b="0" baseline="-25000" dirty="0" smtClean="0"/>
              <a:t>i</a:t>
            </a:r>
            <a:r>
              <a:rPr lang="en-US" b="0" dirty="0" smtClean="0"/>
              <a:t>    m</a:t>
            </a:r>
            <a:r>
              <a:rPr lang="en-US" b="0" baseline="-25000" dirty="0" smtClean="0"/>
              <a:t>F</a:t>
            </a:r>
            <a:r>
              <a:rPr lang="en-US" b="0" dirty="0" smtClean="0"/>
              <a:t> </a:t>
            </a:r>
            <a:endParaRPr lang="en-US" b="0" dirty="0"/>
          </a:p>
        </p:txBody>
      </p:sp>
      <p:graphicFrame>
        <p:nvGraphicFramePr>
          <p:cNvPr id="9" name="Object 13"/>
          <p:cNvGraphicFramePr>
            <a:graphicFrameLocks noChangeAspect="1"/>
          </p:cNvGraphicFramePr>
          <p:nvPr>
            <p:extLst>
              <p:ext uri="{D42A27DB-BD31-4B8C-83A1-F6EECF244321}">
                <p14:modId xmlns="" xmlns:p14="http://schemas.microsoft.com/office/powerpoint/2010/main" val="40086215"/>
              </p:ext>
            </p:extLst>
          </p:nvPr>
        </p:nvGraphicFramePr>
        <p:xfrm>
          <a:off x="3483912" y="4336513"/>
          <a:ext cx="234950" cy="261938"/>
        </p:xfrm>
        <a:graphic>
          <a:graphicData uri="http://schemas.openxmlformats.org/presentationml/2006/ole">
            <p:oleObj spid="_x0000_s170000" name="Equation" r:id="rId3" imgW="136800" imgH="136800" progId="Equation.3">
              <p:embed/>
            </p:oleObj>
          </a:graphicData>
        </a:graphic>
      </p:graphicFrame>
      <p:graphicFrame>
        <p:nvGraphicFramePr>
          <p:cNvPr id="11" name="Object 13"/>
          <p:cNvGraphicFramePr>
            <a:graphicFrameLocks noChangeAspect="1"/>
          </p:cNvGraphicFramePr>
          <p:nvPr>
            <p:extLst>
              <p:ext uri="{D42A27DB-BD31-4B8C-83A1-F6EECF244321}">
                <p14:modId xmlns="" xmlns:p14="http://schemas.microsoft.com/office/powerpoint/2010/main" val="1917500435"/>
              </p:ext>
            </p:extLst>
          </p:nvPr>
        </p:nvGraphicFramePr>
        <p:xfrm>
          <a:off x="2940050" y="5132388"/>
          <a:ext cx="2494801" cy="478155"/>
        </p:xfrm>
        <a:graphic>
          <a:graphicData uri="http://schemas.openxmlformats.org/presentationml/2006/ole">
            <p:oleObj spid="_x0000_s170001" name="Equation" r:id="rId4" imgW="1398600" imgH="228240" progId="Equation.3">
              <p:embed/>
            </p:oleObj>
          </a:graphicData>
        </a:graphic>
      </p:graphicFrame>
    </p:spTree>
    <p:extLst>
      <p:ext uri="{BB962C8B-B14F-4D97-AF65-F5344CB8AC3E}">
        <p14:creationId xmlns="" xmlns:p14="http://schemas.microsoft.com/office/powerpoint/2010/main" val="2531792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61288" y="914400"/>
            <a:ext cx="184731" cy="369332"/>
          </a:xfrm>
          <a:prstGeom prst="rect">
            <a:avLst/>
          </a:prstGeom>
          <a:noFill/>
        </p:spPr>
        <p:txBody>
          <a:bodyPr wrap="none" rtlCol="0">
            <a:spAutoFit/>
          </a:bodyPr>
          <a:lstStyle/>
          <a:p>
            <a:endParaRPr lang="en-GB" dirty="0"/>
          </a:p>
        </p:txBody>
      </p:sp>
      <p:sp>
        <p:nvSpPr>
          <p:cNvPr id="3" name="Rectangle 3"/>
          <p:cNvSpPr>
            <a:spLocks noChangeArrowheads="1"/>
          </p:cNvSpPr>
          <p:nvPr/>
        </p:nvSpPr>
        <p:spPr bwMode="auto">
          <a:xfrm>
            <a:off x="247064" y="1626656"/>
            <a:ext cx="8569325" cy="4752975"/>
          </a:xfrm>
          <a:prstGeom prst="rect">
            <a:avLst/>
          </a:prstGeom>
          <a:noFill/>
          <a:ln w="9525">
            <a:noFill/>
            <a:miter lim="800000"/>
            <a:headEnd/>
            <a:tailEnd/>
          </a:ln>
        </p:spPr>
        <p:txBody>
          <a:bodyPr/>
          <a:lstStyle/>
          <a:p>
            <a:pPr>
              <a:spcBef>
                <a:spcPct val="100000"/>
              </a:spcBef>
            </a:pPr>
            <a:r>
              <a:rPr lang="de-DE" dirty="0" smtClean="0">
                <a:solidFill>
                  <a:srgbClr val="006699"/>
                </a:solidFill>
                <a:latin typeface="+mj-lt"/>
              </a:rPr>
              <a:t>Post-hoc </a:t>
            </a:r>
            <a:r>
              <a:rPr lang="de-DE" dirty="0" err="1" smtClean="0">
                <a:solidFill>
                  <a:srgbClr val="006699"/>
                </a:solidFill>
                <a:latin typeface="+mj-lt"/>
              </a:rPr>
              <a:t>evidence</a:t>
            </a:r>
            <a:r>
              <a:rPr lang="de-DE" dirty="0" smtClean="0">
                <a:solidFill>
                  <a:srgbClr val="006699"/>
                </a:solidFill>
                <a:latin typeface="+mj-lt"/>
              </a:rPr>
              <a:t> </a:t>
            </a:r>
            <a:r>
              <a:rPr lang="de-DE" dirty="0" err="1" smtClean="0">
                <a:solidFill>
                  <a:srgbClr val="006699"/>
                </a:solidFill>
                <a:latin typeface="+mj-lt"/>
              </a:rPr>
              <a:t>approach</a:t>
            </a:r>
            <a:r>
              <a:rPr lang="de-DE" dirty="0" smtClean="0">
                <a:solidFill>
                  <a:srgbClr val="006699"/>
                </a:solidFill>
                <a:latin typeface="+mj-lt"/>
              </a:rPr>
              <a:t> (</a:t>
            </a:r>
            <a:r>
              <a:rPr lang="de-DE" dirty="0" err="1" smtClean="0">
                <a:solidFill>
                  <a:srgbClr val="006699"/>
                </a:solidFill>
                <a:latin typeface="+mj-lt"/>
              </a:rPr>
              <a:t>Friston</a:t>
            </a:r>
            <a:r>
              <a:rPr lang="de-DE" dirty="0" smtClean="0">
                <a:solidFill>
                  <a:srgbClr val="006699"/>
                </a:solidFill>
                <a:latin typeface="+mj-lt"/>
              </a:rPr>
              <a:t> &amp; Penny, 2001):</a:t>
            </a:r>
          </a:p>
          <a:p>
            <a:pPr algn="ctr">
              <a:spcBef>
                <a:spcPct val="100000"/>
              </a:spcBef>
            </a:pPr>
            <a:r>
              <a:rPr lang="de-DE" b="0" dirty="0" smtClean="0">
                <a:solidFill>
                  <a:schemeClr val="tx1"/>
                </a:solidFill>
                <a:latin typeface="+mj-lt"/>
              </a:rPr>
              <a:t>Post-hoc </a:t>
            </a:r>
            <a:r>
              <a:rPr lang="de-DE" b="0" dirty="0" err="1" smtClean="0">
                <a:solidFill>
                  <a:schemeClr val="tx1"/>
                </a:solidFill>
                <a:latin typeface="+mj-lt"/>
              </a:rPr>
              <a:t>estimation</a:t>
            </a:r>
            <a:r>
              <a:rPr lang="de-DE" b="0" dirty="0" smtClean="0">
                <a:solidFill>
                  <a:schemeClr val="tx1"/>
                </a:solidFill>
                <a:latin typeface="+mj-lt"/>
              </a:rPr>
              <a:t> </a:t>
            </a:r>
            <a:r>
              <a:rPr lang="de-DE" b="0" dirty="0" err="1" smtClean="0">
                <a:solidFill>
                  <a:schemeClr val="tx1"/>
                </a:solidFill>
                <a:latin typeface="+mj-lt"/>
              </a:rPr>
              <a:t>of</a:t>
            </a:r>
            <a:r>
              <a:rPr lang="de-DE" b="0" dirty="0" smtClean="0">
                <a:solidFill>
                  <a:schemeClr val="tx1"/>
                </a:solidFill>
                <a:latin typeface="+mj-lt"/>
              </a:rPr>
              <a:t> </a:t>
            </a:r>
            <a:r>
              <a:rPr lang="de-DE" b="0" dirty="0" err="1" smtClean="0">
                <a:solidFill>
                  <a:schemeClr val="tx1"/>
                </a:solidFill>
                <a:latin typeface="+mj-lt"/>
              </a:rPr>
              <a:t>model</a:t>
            </a:r>
            <a:r>
              <a:rPr lang="de-DE" b="0" dirty="0" smtClean="0">
                <a:solidFill>
                  <a:schemeClr val="tx1"/>
                </a:solidFill>
                <a:latin typeface="+mj-lt"/>
              </a:rPr>
              <a:t> </a:t>
            </a:r>
            <a:r>
              <a:rPr lang="de-DE" b="0" dirty="0" err="1" smtClean="0">
                <a:solidFill>
                  <a:schemeClr val="tx1"/>
                </a:solidFill>
                <a:latin typeface="+mj-lt"/>
              </a:rPr>
              <a:t>evidence</a:t>
            </a:r>
            <a:r>
              <a:rPr lang="de-DE" b="0" dirty="0" smtClean="0">
                <a:solidFill>
                  <a:schemeClr val="tx1"/>
                </a:solidFill>
                <a:latin typeface="+mj-lt"/>
              </a:rPr>
              <a:t> </a:t>
            </a:r>
            <a:r>
              <a:rPr lang="de-DE" b="0" dirty="0" err="1" smtClean="0">
                <a:solidFill>
                  <a:schemeClr val="tx1"/>
                </a:solidFill>
                <a:latin typeface="+mj-lt"/>
              </a:rPr>
              <a:t>and</a:t>
            </a:r>
            <a:r>
              <a:rPr lang="de-DE" b="0" dirty="0" smtClean="0">
                <a:solidFill>
                  <a:schemeClr val="tx1"/>
                </a:solidFill>
                <a:latin typeface="+mj-lt"/>
              </a:rPr>
              <a:t> </a:t>
            </a:r>
            <a:r>
              <a:rPr lang="de-DE" b="0" dirty="0" err="1" smtClean="0">
                <a:solidFill>
                  <a:schemeClr val="tx1"/>
                </a:solidFill>
                <a:latin typeface="+mj-lt"/>
              </a:rPr>
              <a:t>parameters</a:t>
            </a:r>
            <a:r>
              <a:rPr lang="de-DE" b="0" dirty="0" smtClean="0">
                <a:solidFill>
                  <a:schemeClr val="tx1"/>
                </a:solidFill>
                <a:latin typeface="+mj-lt"/>
              </a:rPr>
              <a:t> </a:t>
            </a:r>
            <a:r>
              <a:rPr lang="de-DE" b="0" dirty="0" err="1" smtClean="0">
                <a:solidFill>
                  <a:schemeClr val="tx1"/>
                </a:solidFill>
                <a:latin typeface="+mj-lt"/>
              </a:rPr>
              <a:t>for</a:t>
            </a:r>
            <a:r>
              <a:rPr lang="de-DE" b="0" dirty="0" smtClean="0">
                <a:solidFill>
                  <a:schemeClr val="tx1"/>
                </a:solidFill>
                <a:latin typeface="+mj-lt"/>
              </a:rPr>
              <a:t> </a:t>
            </a:r>
            <a:r>
              <a:rPr lang="de-DE" b="0" dirty="0" err="1" smtClean="0">
                <a:solidFill>
                  <a:schemeClr val="tx1"/>
                </a:solidFill>
                <a:latin typeface="+mj-lt"/>
              </a:rPr>
              <a:t>any</a:t>
            </a:r>
            <a:r>
              <a:rPr lang="de-DE" b="0" dirty="0" smtClean="0">
                <a:solidFill>
                  <a:schemeClr val="tx1"/>
                </a:solidFill>
                <a:latin typeface="+mj-lt"/>
              </a:rPr>
              <a:t> </a:t>
            </a:r>
            <a:r>
              <a:rPr lang="de-DE" b="0" dirty="0" err="1" smtClean="0">
                <a:solidFill>
                  <a:schemeClr val="tx1"/>
                </a:solidFill>
                <a:latin typeface="+mj-lt"/>
              </a:rPr>
              <a:t>nested</a:t>
            </a:r>
            <a:r>
              <a:rPr lang="de-DE" b="0" dirty="0" smtClean="0">
                <a:solidFill>
                  <a:schemeClr val="tx1"/>
                </a:solidFill>
                <a:latin typeface="+mj-lt"/>
              </a:rPr>
              <a:t> </a:t>
            </a:r>
            <a:r>
              <a:rPr lang="de-DE" b="0" dirty="0" err="1" smtClean="0">
                <a:solidFill>
                  <a:schemeClr val="tx1"/>
                </a:solidFill>
                <a:latin typeface="+mj-lt"/>
              </a:rPr>
              <a:t>model</a:t>
            </a:r>
            <a:r>
              <a:rPr lang="de-DE" b="0" dirty="0" smtClean="0">
                <a:solidFill>
                  <a:schemeClr val="tx1"/>
                </a:solidFill>
                <a:latin typeface="+mj-lt"/>
              </a:rPr>
              <a:t> </a:t>
            </a:r>
            <a:r>
              <a:rPr lang="de-DE" b="0" dirty="0" err="1" smtClean="0">
                <a:solidFill>
                  <a:schemeClr val="tx1"/>
                </a:solidFill>
                <a:latin typeface="+mj-lt"/>
              </a:rPr>
              <a:t>within</a:t>
            </a:r>
            <a:r>
              <a:rPr lang="de-DE" b="0" dirty="0" smtClean="0">
                <a:solidFill>
                  <a:schemeClr val="tx1"/>
                </a:solidFill>
                <a:latin typeface="+mj-lt"/>
              </a:rPr>
              <a:t> a larger </a:t>
            </a:r>
            <a:r>
              <a:rPr lang="de-DE" b="0" dirty="0" err="1" smtClean="0">
                <a:solidFill>
                  <a:schemeClr val="tx1"/>
                </a:solidFill>
                <a:latin typeface="+mj-lt"/>
              </a:rPr>
              <a:t>model</a:t>
            </a:r>
            <a:r>
              <a:rPr lang="de-DE" b="0" dirty="0" smtClean="0">
                <a:solidFill>
                  <a:schemeClr val="tx1"/>
                </a:solidFill>
                <a:latin typeface="+mj-lt"/>
              </a:rPr>
              <a:t> </a:t>
            </a:r>
            <a:r>
              <a:rPr lang="de-DE" b="0" dirty="0" err="1" smtClean="0">
                <a:solidFill>
                  <a:schemeClr val="tx1"/>
                </a:solidFill>
                <a:latin typeface="+mj-lt"/>
              </a:rPr>
              <a:t>is</a:t>
            </a:r>
            <a:r>
              <a:rPr lang="de-DE" b="0" dirty="0" smtClean="0">
                <a:solidFill>
                  <a:schemeClr val="tx1"/>
                </a:solidFill>
                <a:latin typeface="+mj-lt"/>
              </a:rPr>
              <a:t> </a:t>
            </a:r>
            <a:r>
              <a:rPr lang="de-DE" b="0" dirty="0" err="1" smtClean="0">
                <a:solidFill>
                  <a:schemeClr val="tx1"/>
                </a:solidFill>
                <a:latin typeface="+mj-lt"/>
              </a:rPr>
              <a:t>possible</a:t>
            </a:r>
            <a:r>
              <a:rPr lang="de-DE" b="0" dirty="0" smtClean="0">
                <a:solidFill>
                  <a:schemeClr val="tx1"/>
                </a:solidFill>
                <a:latin typeface="+mj-lt"/>
              </a:rPr>
              <a:t> </a:t>
            </a:r>
            <a:r>
              <a:rPr lang="de-DE" b="0" dirty="0" err="1" smtClean="0">
                <a:solidFill>
                  <a:schemeClr val="tx1"/>
                </a:solidFill>
                <a:latin typeface="+mj-lt"/>
              </a:rPr>
              <a:t>through</a:t>
            </a:r>
            <a:r>
              <a:rPr lang="de-DE" b="0" dirty="0" smtClean="0">
                <a:solidFill>
                  <a:schemeClr val="tx1"/>
                </a:solidFill>
                <a:latin typeface="+mj-lt"/>
              </a:rPr>
              <a:t> a </a:t>
            </a:r>
            <a:r>
              <a:rPr lang="de-DE" b="0" dirty="0" err="1" smtClean="0">
                <a:solidFill>
                  <a:schemeClr val="tx1"/>
                </a:solidFill>
                <a:latin typeface="+mj-lt"/>
              </a:rPr>
              <a:t>function</a:t>
            </a:r>
            <a:r>
              <a:rPr lang="de-DE" b="0" dirty="0" smtClean="0">
                <a:solidFill>
                  <a:schemeClr val="tx1"/>
                </a:solidFill>
                <a:latin typeface="+mj-lt"/>
              </a:rPr>
              <a:t> </a:t>
            </a:r>
            <a:r>
              <a:rPr lang="de-DE" b="0" dirty="0" err="1" smtClean="0">
                <a:solidFill>
                  <a:schemeClr val="tx1"/>
                </a:solidFill>
                <a:latin typeface="+mj-lt"/>
              </a:rPr>
              <a:t>of</a:t>
            </a:r>
            <a:r>
              <a:rPr lang="de-DE" b="0" dirty="0" smtClean="0">
                <a:solidFill>
                  <a:schemeClr val="tx1"/>
                </a:solidFill>
                <a:latin typeface="+mj-lt"/>
              </a:rPr>
              <a:t> </a:t>
            </a:r>
            <a:r>
              <a:rPr lang="de-DE" b="0" dirty="0" err="1" smtClean="0">
                <a:solidFill>
                  <a:schemeClr val="tx1"/>
                </a:solidFill>
                <a:latin typeface="+mj-lt"/>
              </a:rPr>
              <a:t>the</a:t>
            </a:r>
            <a:r>
              <a:rPr lang="de-DE" b="0" dirty="0" smtClean="0">
                <a:solidFill>
                  <a:schemeClr val="tx1"/>
                </a:solidFill>
                <a:latin typeface="+mj-lt"/>
              </a:rPr>
              <a:t> </a:t>
            </a:r>
            <a:r>
              <a:rPr lang="de-DE" b="0" dirty="0" err="1" smtClean="0">
                <a:solidFill>
                  <a:schemeClr val="tx1"/>
                </a:solidFill>
                <a:latin typeface="+mj-lt"/>
              </a:rPr>
              <a:t>posterior</a:t>
            </a:r>
            <a:r>
              <a:rPr lang="de-DE" b="0" dirty="0" smtClean="0">
                <a:solidFill>
                  <a:schemeClr val="tx1"/>
                </a:solidFill>
                <a:latin typeface="+mj-lt"/>
              </a:rPr>
              <a:t> </a:t>
            </a:r>
            <a:r>
              <a:rPr lang="de-DE" b="0" dirty="0" err="1" smtClean="0">
                <a:solidFill>
                  <a:schemeClr val="tx1"/>
                </a:solidFill>
                <a:latin typeface="+mj-lt"/>
              </a:rPr>
              <a:t>density</a:t>
            </a:r>
            <a:r>
              <a:rPr lang="de-DE" b="0" dirty="0" smtClean="0">
                <a:solidFill>
                  <a:schemeClr val="tx1"/>
                </a:solidFill>
                <a:latin typeface="+mj-lt"/>
              </a:rPr>
              <a:t> </a:t>
            </a:r>
            <a:r>
              <a:rPr lang="de-DE" b="0" dirty="0" err="1" smtClean="0">
                <a:solidFill>
                  <a:schemeClr val="tx1"/>
                </a:solidFill>
                <a:latin typeface="+mj-lt"/>
              </a:rPr>
              <a:t>of</a:t>
            </a:r>
            <a:r>
              <a:rPr lang="de-DE" b="0" dirty="0" smtClean="0">
                <a:solidFill>
                  <a:schemeClr val="tx1"/>
                </a:solidFill>
                <a:latin typeface="+mj-lt"/>
              </a:rPr>
              <a:t> </a:t>
            </a:r>
            <a:r>
              <a:rPr lang="de-DE" b="0" dirty="0" err="1" smtClean="0">
                <a:solidFill>
                  <a:schemeClr val="tx1"/>
                </a:solidFill>
                <a:latin typeface="+mj-lt"/>
              </a:rPr>
              <a:t>the</a:t>
            </a:r>
            <a:r>
              <a:rPr lang="de-DE" b="0" dirty="0" smtClean="0">
                <a:solidFill>
                  <a:schemeClr val="tx1"/>
                </a:solidFill>
                <a:latin typeface="+mj-lt"/>
              </a:rPr>
              <a:t> </a:t>
            </a:r>
            <a:r>
              <a:rPr lang="de-DE" b="0" dirty="0" err="1" smtClean="0">
                <a:solidFill>
                  <a:schemeClr val="tx1"/>
                </a:solidFill>
                <a:latin typeface="+mj-lt"/>
              </a:rPr>
              <a:t>full</a:t>
            </a:r>
            <a:r>
              <a:rPr lang="de-DE" b="0" dirty="0" smtClean="0">
                <a:solidFill>
                  <a:schemeClr val="tx1"/>
                </a:solidFill>
                <a:latin typeface="+mj-lt"/>
              </a:rPr>
              <a:t> </a:t>
            </a:r>
            <a:r>
              <a:rPr lang="de-DE" b="0" dirty="0" err="1" smtClean="0">
                <a:solidFill>
                  <a:schemeClr val="tx1"/>
                </a:solidFill>
                <a:latin typeface="+mj-lt"/>
              </a:rPr>
              <a:t>model</a:t>
            </a:r>
            <a:r>
              <a:rPr lang="de-DE" b="0" dirty="0" smtClean="0">
                <a:solidFill>
                  <a:schemeClr val="tx1"/>
                </a:solidFill>
                <a:latin typeface="+mj-lt"/>
              </a:rPr>
              <a:t> </a:t>
            </a:r>
            <a:r>
              <a:rPr lang="de-DE" b="0" dirty="0" err="1" smtClean="0">
                <a:solidFill>
                  <a:schemeClr val="tx1"/>
                </a:solidFill>
                <a:latin typeface="+mj-lt"/>
              </a:rPr>
              <a:t>and</a:t>
            </a:r>
            <a:r>
              <a:rPr lang="de-DE" b="0" dirty="0" smtClean="0">
                <a:solidFill>
                  <a:schemeClr val="tx1"/>
                </a:solidFill>
                <a:latin typeface="+mj-lt"/>
              </a:rPr>
              <a:t> </a:t>
            </a:r>
            <a:r>
              <a:rPr lang="de-DE" b="0" dirty="0" err="1" smtClean="0">
                <a:solidFill>
                  <a:schemeClr val="tx1"/>
                </a:solidFill>
                <a:latin typeface="+mj-lt"/>
              </a:rPr>
              <a:t>priors</a:t>
            </a:r>
            <a:r>
              <a:rPr lang="de-DE" b="0" dirty="0" smtClean="0">
                <a:solidFill>
                  <a:schemeClr val="tx1"/>
                </a:solidFill>
                <a:latin typeface="+mj-lt"/>
              </a:rPr>
              <a:t> </a:t>
            </a:r>
            <a:r>
              <a:rPr lang="de-DE" b="0" dirty="0" err="1" smtClean="0">
                <a:solidFill>
                  <a:schemeClr val="tx1"/>
                </a:solidFill>
                <a:latin typeface="+mj-lt"/>
              </a:rPr>
              <a:t>of</a:t>
            </a:r>
            <a:r>
              <a:rPr lang="de-DE" b="0" dirty="0" smtClean="0">
                <a:solidFill>
                  <a:schemeClr val="tx1"/>
                </a:solidFill>
                <a:latin typeface="+mj-lt"/>
              </a:rPr>
              <a:t> </a:t>
            </a:r>
            <a:r>
              <a:rPr lang="de-DE" b="0" dirty="0" err="1" smtClean="0">
                <a:solidFill>
                  <a:schemeClr val="tx1"/>
                </a:solidFill>
                <a:latin typeface="+mj-lt"/>
              </a:rPr>
              <a:t>the</a:t>
            </a:r>
            <a:r>
              <a:rPr lang="de-DE" b="0" dirty="0" smtClean="0">
                <a:solidFill>
                  <a:schemeClr val="tx1"/>
                </a:solidFill>
                <a:latin typeface="+mj-lt"/>
              </a:rPr>
              <a:t> </a:t>
            </a:r>
            <a:r>
              <a:rPr lang="de-DE" b="0" dirty="0" err="1" smtClean="0">
                <a:solidFill>
                  <a:schemeClr val="tx1"/>
                </a:solidFill>
                <a:latin typeface="+mj-lt"/>
              </a:rPr>
              <a:t>reduced</a:t>
            </a:r>
            <a:r>
              <a:rPr lang="de-DE" b="0" dirty="0" smtClean="0">
                <a:solidFill>
                  <a:schemeClr val="tx1"/>
                </a:solidFill>
                <a:latin typeface="+mj-lt"/>
              </a:rPr>
              <a:t> </a:t>
            </a:r>
            <a:r>
              <a:rPr lang="de-DE" b="0" dirty="0" err="1" smtClean="0">
                <a:solidFill>
                  <a:schemeClr val="tx1"/>
                </a:solidFill>
                <a:latin typeface="+mj-lt"/>
              </a:rPr>
              <a:t>model</a:t>
            </a:r>
            <a:endParaRPr lang="de-DE" b="0" dirty="0">
              <a:solidFill>
                <a:schemeClr val="tx1"/>
              </a:solidFill>
              <a:latin typeface="+mj-lt"/>
            </a:endParaRPr>
          </a:p>
          <a:p>
            <a:pPr marL="342900" indent="-342900">
              <a:lnSpc>
                <a:spcPct val="50000"/>
              </a:lnSpc>
              <a:spcBef>
                <a:spcPct val="80000"/>
              </a:spcBef>
            </a:pPr>
            <a:endParaRPr lang="en-GB" sz="2400" b="0" dirty="0">
              <a:solidFill>
                <a:schemeClr val="tx1"/>
              </a:solidFill>
              <a:latin typeface="+mj-lt"/>
              <a:cs typeface="Arial" pitchFamily="34" charset="0"/>
            </a:endParaRPr>
          </a:p>
        </p:txBody>
      </p:sp>
      <p:sp>
        <p:nvSpPr>
          <p:cNvPr id="5" name="TextBox 4"/>
          <p:cNvSpPr txBox="1"/>
          <p:nvPr/>
        </p:nvSpPr>
        <p:spPr>
          <a:xfrm>
            <a:off x="489443" y="3831121"/>
            <a:ext cx="7304516" cy="646331"/>
          </a:xfrm>
          <a:prstGeom prst="rect">
            <a:avLst/>
          </a:prstGeom>
          <a:noFill/>
        </p:spPr>
        <p:txBody>
          <a:bodyPr wrap="none" rtlCol="0">
            <a:spAutoFit/>
          </a:bodyPr>
          <a:lstStyle/>
          <a:p>
            <a:r>
              <a:rPr lang="en-US" dirty="0" smtClean="0">
                <a:solidFill>
                  <a:srgbClr val="006699"/>
                </a:solidFill>
              </a:rPr>
              <a:t>Assumption</a:t>
            </a:r>
            <a:r>
              <a:rPr lang="en-US" b="0" dirty="0" smtClean="0"/>
              <a:t>: existence of full model, m</a:t>
            </a:r>
            <a:r>
              <a:rPr lang="en-US" b="0" baseline="-25000" dirty="0" smtClean="0"/>
              <a:t>F</a:t>
            </a:r>
            <a:r>
              <a:rPr lang="en-US" b="0" dirty="0" smtClean="0"/>
              <a:t> which shares likelihood with</a:t>
            </a:r>
          </a:p>
          <a:p>
            <a:r>
              <a:rPr lang="en-US" b="0" dirty="0" smtClean="0"/>
              <a:t> reduced models m</a:t>
            </a:r>
            <a:r>
              <a:rPr lang="en-US" b="0" baseline="-25000" dirty="0" smtClean="0"/>
              <a:t>i</a:t>
            </a:r>
            <a:r>
              <a:rPr lang="en-US" b="0" dirty="0" smtClean="0"/>
              <a:t>, </a:t>
            </a:r>
            <a:r>
              <a:rPr lang="en-US" b="0" dirty="0" smtClean="0">
                <a:latin typeface="ＭＳ ゴシック"/>
                <a:ea typeface="ＭＳ ゴシック"/>
                <a:cs typeface="ＭＳ ゴシック"/>
              </a:rPr>
              <a:t>∨</a:t>
            </a:r>
            <a:r>
              <a:rPr lang="en-US" b="0" dirty="0" err="1" smtClean="0">
                <a:latin typeface="ＭＳ ゴシック"/>
                <a:ea typeface="ＭＳ ゴシック"/>
                <a:cs typeface="ＭＳ ゴシック"/>
              </a:rPr>
              <a:t>i</a:t>
            </a:r>
            <a:r>
              <a:rPr lang="en-US" b="0" dirty="0" smtClean="0">
                <a:latin typeface="ＭＳ ゴシック"/>
                <a:ea typeface="ＭＳ ゴシック"/>
                <a:cs typeface="ＭＳ ゴシック"/>
              </a:rPr>
              <a:t>: </a:t>
            </a:r>
            <a:r>
              <a:rPr lang="en-US" b="0" dirty="0" smtClean="0"/>
              <a:t>m</a:t>
            </a:r>
            <a:r>
              <a:rPr lang="en-US" b="0" baseline="-25000" dirty="0" smtClean="0"/>
              <a:t>i</a:t>
            </a:r>
            <a:r>
              <a:rPr lang="en-US" b="0" dirty="0" smtClean="0"/>
              <a:t>    m</a:t>
            </a:r>
            <a:r>
              <a:rPr lang="en-US" b="0" baseline="-25000" dirty="0" smtClean="0"/>
              <a:t>F  </a:t>
            </a:r>
            <a:r>
              <a:rPr lang="en-US" sz="1200" b="0" i="1" dirty="0" smtClean="0"/>
              <a:t>(identical observation noise) </a:t>
            </a:r>
            <a:endParaRPr lang="en-US" b="0" i="1" dirty="0"/>
          </a:p>
        </p:txBody>
      </p:sp>
      <p:graphicFrame>
        <p:nvGraphicFramePr>
          <p:cNvPr id="9" name="Object 13"/>
          <p:cNvGraphicFramePr>
            <a:graphicFrameLocks noChangeAspect="1"/>
          </p:cNvGraphicFramePr>
          <p:nvPr>
            <p:extLst>
              <p:ext uri="{D42A27DB-BD31-4B8C-83A1-F6EECF244321}">
                <p14:modId xmlns="" xmlns:p14="http://schemas.microsoft.com/office/powerpoint/2010/main" val="2265456026"/>
              </p:ext>
            </p:extLst>
          </p:nvPr>
        </p:nvGraphicFramePr>
        <p:xfrm>
          <a:off x="3492150" y="4179994"/>
          <a:ext cx="234950" cy="261938"/>
        </p:xfrm>
        <a:graphic>
          <a:graphicData uri="http://schemas.openxmlformats.org/presentationml/2006/ole">
            <p:oleObj spid="_x0000_s171027" name="Equation" r:id="rId3" imgW="136800" imgH="136800" progId="Equation.3">
              <p:embed/>
            </p:oleObj>
          </a:graphicData>
        </a:graphic>
      </p:graphicFrame>
      <p:graphicFrame>
        <p:nvGraphicFramePr>
          <p:cNvPr id="11" name="Object 13"/>
          <p:cNvGraphicFramePr>
            <a:graphicFrameLocks noChangeAspect="1"/>
          </p:cNvGraphicFramePr>
          <p:nvPr>
            <p:extLst>
              <p:ext uri="{D42A27DB-BD31-4B8C-83A1-F6EECF244321}">
                <p14:modId xmlns="" xmlns:p14="http://schemas.microsoft.com/office/powerpoint/2010/main" val="3018259426"/>
              </p:ext>
            </p:extLst>
          </p:nvPr>
        </p:nvGraphicFramePr>
        <p:xfrm>
          <a:off x="2940050" y="4845642"/>
          <a:ext cx="2494801" cy="478155"/>
        </p:xfrm>
        <a:graphic>
          <a:graphicData uri="http://schemas.openxmlformats.org/presentationml/2006/ole">
            <p:oleObj spid="_x0000_s171028" name="Equation" r:id="rId4" imgW="1398600" imgH="228240" progId="Equation.3">
              <p:embed/>
            </p:oleObj>
          </a:graphicData>
        </a:graphic>
      </p:graphicFrame>
      <p:graphicFrame>
        <p:nvGraphicFramePr>
          <p:cNvPr id="10" name="Object 13"/>
          <p:cNvGraphicFramePr>
            <a:graphicFrameLocks noChangeAspect="1"/>
          </p:cNvGraphicFramePr>
          <p:nvPr>
            <p:extLst>
              <p:ext uri="{D42A27DB-BD31-4B8C-83A1-F6EECF244321}">
                <p14:modId xmlns="" xmlns:p14="http://schemas.microsoft.com/office/powerpoint/2010/main" val="159092745"/>
              </p:ext>
            </p:extLst>
          </p:nvPr>
        </p:nvGraphicFramePr>
        <p:xfrm>
          <a:off x="2530475" y="5435600"/>
          <a:ext cx="3497263" cy="780642"/>
        </p:xfrm>
        <a:graphic>
          <a:graphicData uri="http://schemas.openxmlformats.org/presentationml/2006/ole">
            <p:oleObj spid="_x0000_s171029" name="Equation" r:id="rId5" imgW="1968480" imgH="469800" progId="Equation.3">
              <p:embed/>
            </p:oleObj>
          </a:graphicData>
        </a:graphic>
      </p:graphicFrame>
      <p:sp>
        <p:nvSpPr>
          <p:cNvPr id="12" name="TextBox 11"/>
          <p:cNvSpPr txBox="1"/>
          <p:nvPr/>
        </p:nvSpPr>
        <p:spPr>
          <a:xfrm>
            <a:off x="778535" y="366666"/>
            <a:ext cx="7337265" cy="584775"/>
          </a:xfrm>
          <a:prstGeom prst="rect">
            <a:avLst/>
          </a:prstGeom>
          <a:noFill/>
        </p:spPr>
        <p:txBody>
          <a:bodyPr wrap="none" rtlCol="0">
            <a:spAutoFit/>
          </a:bodyPr>
          <a:lstStyle/>
          <a:p>
            <a:pPr eaLnBrk="1" hangingPunct="1"/>
            <a:r>
              <a:rPr lang="en-GB" sz="3200" dirty="0" smtClean="0">
                <a:latin typeface="Arial Unicode MS" pitchFamily="34" charset="-128"/>
              </a:rPr>
              <a:t>Overcoming Connection </a:t>
            </a:r>
            <a:r>
              <a:rPr lang="en-GB" sz="3200" dirty="0" err="1">
                <a:latin typeface="Arial Unicode MS" pitchFamily="34" charset="-128"/>
              </a:rPr>
              <a:t>Combinatorics</a:t>
            </a:r>
            <a:endParaRPr lang="en-US" sz="3200" dirty="0">
              <a:latin typeface="Arial Unicode MS" pitchFamily="34" charset="-128"/>
            </a:endParaRPr>
          </a:p>
        </p:txBody>
      </p:sp>
    </p:spTree>
    <p:extLst>
      <p:ext uri="{BB962C8B-B14F-4D97-AF65-F5344CB8AC3E}">
        <p14:creationId xmlns="" xmlns:p14="http://schemas.microsoft.com/office/powerpoint/2010/main" val="227995235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61288" y="914400"/>
            <a:ext cx="184731" cy="369332"/>
          </a:xfrm>
          <a:prstGeom prst="rect">
            <a:avLst/>
          </a:prstGeom>
          <a:noFill/>
        </p:spPr>
        <p:txBody>
          <a:bodyPr wrap="none" rtlCol="0">
            <a:spAutoFit/>
          </a:bodyPr>
          <a:lstStyle/>
          <a:p>
            <a:endParaRPr lang="en-GB" dirty="0"/>
          </a:p>
        </p:txBody>
      </p:sp>
      <p:sp>
        <p:nvSpPr>
          <p:cNvPr id="4" name="TextBox 3"/>
          <p:cNvSpPr txBox="1"/>
          <p:nvPr/>
        </p:nvSpPr>
        <p:spPr>
          <a:xfrm>
            <a:off x="2411110" y="292977"/>
            <a:ext cx="3608680" cy="584776"/>
          </a:xfrm>
          <a:prstGeom prst="rect">
            <a:avLst/>
          </a:prstGeom>
          <a:noFill/>
        </p:spPr>
        <p:txBody>
          <a:bodyPr wrap="none" rtlCol="0">
            <a:spAutoFit/>
          </a:bodyPr>
          <a:lstStyle/>
          <a:p>
            <a:pPr eaLnBrk="1" hangingPunct="1"/>
            <a:r>
              <a:rPr lang="en-GB" sz="3200" dirty="0" smtClean="0">
                <a:latin typeface="Arial Unicode MS" pitchFamily="34" charset="-128"/>
              </a:rPr>
              <a:t>Post-hoc Evidence</a:t>
            </a:r>
            <a:endParaRPr lang="en-US" sz="3200" dirty="0">
              <a:latin typeface="Arial Unicode MS" pitchFamily="34" charset="-128"/>
            </a:endParaRPr>
          </a:p>
        </p:txBody>
      </p:sp>
      <p:pic>
        <p:nvPicPr>
          <p:cNvPr id="8" name="Picture 7"/>
          <p:cNvPicPr>
            <a:picLocks noChangeAspect="1"/>
          </p:cNvPicPr>
          <p:nvPr/>
        </p:nvPicPr>
        <p:blipFill>
          <a:blip r:embed="rId2" cstate="print"/>
          <a:srcRect l="22138" r="22603" b="58432"/>
          <a:stretch>
            <a:fillRect/>
          </a:stretch>
        </p:blipFill>
        <p:spPr>
          <a:xfrm>
            <a:off x="3838832" y="929479"/>
            <a:ext cx="4143633" cy="1896100"/>
          </a:xfrm>
          <a:prstGeom prst="rect">
            <a:avLst/>
          </a:prstGeom>
        </p:spPr>
      </p:pic>
      <p:sp>
        <p:nvSpPr>
          <p:cNvPr id="3" name="Rectangle 3"/>
          <p:cNvSpPr>
            <a:spLocks noChangeArrowheads="1"/>
          </p:cNvSpPr>
          <p:nvPr/>
        </p:nvSpPr>
        <p:spPr bwMode="auto">
          <a:xfrm>
            <a:off x="233408" y="1242564"/>
            <a:ext cx="8569325" cy="491564"/>
          </a:xfrm>
          <a:prstGeom prst="rect">
            <a:avLst/>
          </a:prstGeom>
          <a:noFill/>
          <a:ln w="9525">
            <a:noFill/>
            <a:miter lim="800000"/>
            <a:headEnd/>
            <a:tailEnd/>
          </a:ln>
        </p:spPr>
        <p:txBody>
          <a:bodyPr/>
          <a:lstStyle/>
          <a:p>
            <a:pPr>
              <a:spcBef>
                <a:spcPct val="100000"/>
              </a:spcBef>
            </a:pPr>
            <a:r>
              <a:rPr lang="de-DE" sz="1600" dirty="0" smtClean="0">
                <a:solidFill>
                  <a:srgbClr val="006699"/>
                </a:solidFill>
                <a:latin typeface="+mj-lt"/>
              </a:rPr>
              <a:t>Given the Laplace assumption</a:t>
            </a:r>
          </a:p>
        </p:txBody>
      </p:sp>
      <p:sp>
        <p:nvSpPr>
          <p:cNvPr id="7" name="Rectangle 3"/>
          <p:cNvSpPr>
            <a:spLocks noChangeArrowheads="1"/>
          </p:cNvSpPr>
          <p:nvPr/>
        </p:nvSpPr>
        <p:spPr bwMode="auto">
          <a:xfrm>
            <a:off x="278716" y="3306142"/>
            <a:ext cx="8569325" cy="491564"/>
          </a:xfrm>
          <a:prstGeom prst="rect">
            <a:avLst/>
          </a:prstGeom>
          <a:noFill/>
          <a:ln w="9525">
            <a:noFill/>
            <a:miter lim="800000"/>
            <a:headEnd/>
            <a:tailEnd/>
          </a:ln>
        </p:spPr>
        <p:txBody>
          <a:bodyPr/>
          <a:lstStyle/>
          <a:p>
            <a:pPr>
              <a:spcBef>
                <a:spcPts val="0"/>
              </a:spcBef>
            </a:pPr>
            <a:r>
              <a:rPr lang="de-DE" sz="1600" dirty="0" smtClean="0">
                <a:solidFill>
                  <a:srgbClr val="006699"/>
                </a:solidFill>
                <a:latin typeface="+mj-lt"/>
              </a:rPr>
              <a:t>Log Model Evidence for any reduced model is an analytic function of means</a:t>
            </a:r>
          </a:p>
          <a:p>
            <a:pPr>
              <a:spcBef>
                <a:spcPts val="0"/>
              </a:spcBef>
            </a:pPr>
            <a:r>
              <a:rPr lang="de-DE" sz="1600" dirty="0" smtClean="0">
                <a:solidFill>
                  <a:srgbClr val="006699"/>
                </a:solidFill>
                <a:latin typeface="+mj-lt"/>
              </a:rPr>
              <a:t>and precisions of full &amp; reduced model prior and posteriors </a:t>
            </a:r>
          </a:p>
        </p:txBody>
      </p:sp>
      <p:pic>
        <p:nvPicPr>
          <p:cNvPr id="9" name="Picture 8"/>
          <p:cNvPicPr>
            <a:picLocks noChangeAspect="1"/>
          </p:cNvPicPr>
          <p:nvPr/>
        </p:nvPicPr>
        <p:blipFill>
          <a:blip r:embed="rId2" cstate="print"/>
          <a:srcRect t="54912"/>
          <a:stretch>
            <a:fillRect/>
          </a:stretch>
        </p:blipFill>
        <p:spPr>
          <a:xfrm>
            <a:off x="658639" y="4193061"/>
            <a:ext cx="7554486" cy="1919416"/>
          </a:xfrm>
          <a:prstGeom prst="rect">
            <a:avLst/>
          </a:prstGeom>
        </p:spPr>
      </p:pic>
      <p:sp>
        <p:nvSpPr>
          <p:cNvPr id="10" name="Rectangle 3"/>
          <p:cNvSpPr>
            <a:spLocks noChangeArrowheads="1"/>
          </p:cNvSpPr>
          <p:nvPr/>
        </p:nvSpPr>
        <p:spPr bwMode="auto">
          <a:xfrm>
            <a:off x="274597" y="6193504"/>
            <a:ext cx="8569325" cy="491564"/>
          </a:xfrm>
          <a:prstGeom prst="rect">
            <a:avLst/>
          </a:prstGeom>
          <a:noFill/>
          <a:ln w="9525">
            <a:noFill/>
            <a:miter lim="800000"/>
            <a:headEnd/>
            <a:tailEnd/>
          </a:ln>
        </p:spPr>
        <p:txBody>
          <a:bodyPr/>
          <a:lstStyle/>
          <a:p>
            <a:pPr>
              <a:spcBef>
                <a:spcPts val="0"/>
              </a:spcBef>
            </a:pPr>
            <a:r>
              <a:rPr lang="de-DE" sz="1600" dirty="0" smtClean="0">
                <a:solidFill>
                  <a:srgbClr val="006699"/>
                </a:solidFill>
                <a:latin typeface="+mj-lt"/>
              </a:rPr>
              <a:t>Means and precisions of reduced model posteriors available through simple algebra  </a:t>
            </a:r>
          </a:p>
        </p:txBody>
      </p:sp>
    </p:spTree>
    <p:extLst>
      <p:ext uri="{BB962C8B-B14F-4D97-AF65-F5344CB8AC3E}">
        <p14:creationId xmlns="" xmlns:p14="http://schemas.microsoft.com/office/powerpoint/2010/main" val="1511535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61288" y="914400"/>
            <a:ext cx="184731" cy="369332"/>
          </a:xfrm>
          <a:prstGeom prst="rect">
            <a:avLst/>
          </a:prstGeom>
          <a:noFill/>
        </p:spPr>
        <p:txBody>
          <a:bodyPr wrap="none" rtlCol="0">
            <a:spAutoFit/>
          </a:bodyPr>
          <a:lstStyle/>
          <a:p>
            <a:endParaRPr lang="en-GB" dirty="0"/>
          </a:p>
        </p:txBody>
      </p:sp>
      <p:sp>
        <p:nvSpPr>
          <p:cNvPr id="4" name="TextBox 3"/>
          <p:cNvSpPr txBox="1"/>
          <p:nvPr/>
        </p:nvSpPr>
        <p:spPr>
          <a:xfrm>
            <a:off x="985964" y="292977"/>
            <a:ext cx="3608680" cy="584776"/>
          </a:xfrm>
          <a:prstGeom prst="rect">
            <a:avLst/>
          </a:prstGeom>
          <a:noFill/>
        </p:spPr>
        <p:txBody>
          <a:bodyPr wrap="none" rtlCol="0">
            <a:spAutoFit/>
          </a:bodyPr>
          <a:lstStyle/>
          <a:p>
            <a:pPr eaLnBrk="1" hangingPunct="1"/>
            <a:r>
              <a:rPr lang="en-GB" sz="3200" dirty="0" smtClean="0">
                <a:latin typeface="Arial Unicode MS" pitchFamily="34" charset="-128"/>
              </a:rPr>
              <a:t>Post-hoc Evidence</a:t>
            </a:r>
            <a:endParaRPr lang="en-US" sz="3200" dirty="0">
              <a:latin typeface="Arial Unicode MS" pitchFamily="34" charset="-128"/>
            </a:endParaRPr>
          </a:p>
        </p:txBody>
      </p:sp>
      <p:sp>
        <p:nvSpPr>
          <p:cNvPr id="3" name="Rectangle 3"/>
          <p:cNvSpPr>
            <a:spLocks noChangeArrowheads="1"/>
          </p:cNvSpPr>
          <p:nvPr/>
        </p:nvSpPr>
        <p:spPr bwMode="auto">
          <a:xfrm>
            <a:off x="233408" y="1242564"/>
            <a:ext cx="8569325" cy="491564"/>
          </a:xfrm>
          <a:prstGeom prst="rect">
            <a:avLst/>
          </a:prstGeom>
          <a:noFill/>
          <a:ln w="9525">
            <a:noFill/>
            <a:miter lim="800000"/>
            <a:headEnd/>
            <a:tailEnd/>
          </a:ln>
        </p:spPr>
        <p:txBody>
          <a:bodyPr/>
          <a:lstStyle/>
          <a:p>
            <a:pPr>
              <a:spcBef>
                <a:spcPct val="100000"/>
              </a:spcBef>
            </a:pPr>
            <a:r>
              <a:rPr lang="de-DE" dirty="0" err="1" smtClean="0">
                <a:solidFill>
                  <a:srgbClr val="006699"/>
                </a:solidFill>
                <a:latin typeface="+mj-lt"/>
              </a:rPr>
              <a:t>Generalization</a:t>
            </a:r>
            <a:r>
              <a:rPr lang="de-DE" dirty="0" smtClean="0">
                <a:solidFill>
                  <a:srgbClr val="006699"/>
                </a:solidFill>
                <a:latin typeface="+mj-lt"/>
              </a:rPr>
              <a:t> </a:t>
            </a:r>
            <a:r>
              <a:rPr lang="de-DE" dirty="0" err="1" smtClean="0">
                <a:solidFill>
                  <a:srgbClr val="006699"/>
                </a:solidFill>
                <a:latin typeface="+mj-lt"/>
              </a:rPr>
              <a:t>of</a:t>
            </a:r>
            <a:r>
              <a:rPr lang="de-DE" dirty="0" smtClean="0">
                <a:solidFill>
                  <a:srgbClr val="006699"/>
                </a:solidFill>
                <a:latin typeface="+mj-lt"/>
              </a:rPr>
              <a:t> Savage-Dickey </a:t>
            </a:r>
            <a:r>
              <a:rPr lang="de-DE" dirty="0" err="1" smtClean="0">
                <a:solidFill>
                  <a:srgbClr val="006699"/>
                </a:solidFill>
                <a:latin typeface="+mj-lt"/>
              </a:rPr>
              <a:t>Density</a:t>
            </a:r>
            <a:r>
              <a:rPr lang="de-DE" dirty="0" smtClean="0">
                <a:solidFill>
                  <a:srgbClr val="006699"/>
                </a:solidFill>
                <a:latin typeface="+mj-lt"/>
              </a:rPr>
              <a:t> Ratio (Dickey, 1971)</a:t>
            </a:r>
          </a:p>
        </p:txBody>
      </p:sp>
      <p:graphicFrame>
        <p:nvGraphicFramePr>
          <p:cNvPr id="6" name="Object 5"/>
          <p:cNvGraphicFramePr>
            <a:graphicFrameLocks noChangeAspect="1"/>
          </p:cNvGraphicFramePr>
          <p:nvPr/>
        </p:nvGraphicFramePr>
        <p:xfrm>
          <a:off x="1249363" y="1936750"/>
          <a:ext cx="4662487" cy="698500"/>
        </p:xfrm>
        <a:graphic>
          <a:graphicData uri="http://schemas.openxmlformats.org/presentationml/2006/ole">
            <p:oleObj spid="_x0000_s193537" name="Equation" r:id="rId3" imgW="3136680" imgH="469800" progId="Equation.3">
              <p:embed/>
            </p:oleObj>
          </a:graphicData>
        </a:graphic>
      </p:graphicFrame>
      <p:graphicFrame>
        <p:nvGraphicFramePr>
          <p:cNvPr id="193538" name="Object 2"/>
          <p:cNvGraphicFramePr>
            <a:graphicFrameLocks noChangeAspect="1"/>
          </p:cNvGraphicFramePr>
          <p:nvPr/>
        </p:nvGraphicFramePr>
        <p:xfrm>
          <a:off x="2373313" y="2674938"/>
          <a:ext cx="3963987" cy="755650"/>
        </p:xfrm>
        <a:graphic>
          <a:graphicData uri="http://schemas.openxmlformats.org/presentationml/2006/ole">
            <p:oleObj spid="_x0000_s193538" name="Equation" r:id="rId4" imgW="2666880" imgH="507960" progId="Equation.3">
              <p:embed/>
            </p:oleObj>
          </a:graphicData>
        </a:graphic>
      </p:graphicFrame>
      <p:sp>
        <p:nvSpPr>
          <p:cNvPr id="8" name="TextBox 7"/>
          <p:cNvSpPr txBox="1"/>
          <p:nvPr/>
        </p:nvSpPr>
        <p:spPr>
          <a:xfrm>
            <a:off x="4234023" y="3483774"/>
            <a:ext cx="1745991" cy="523220"/>
          </a:xfrm>
          <a:prstGeom prst="rect">
            <a:avLst/>
          </a:prstGeom>
          <a:noFill/>
        </p:spPr>
        <p:txBody>
          <a:bodyPr wrap="none" rtlCol="0">
            <a:spAutoFit/>
          </a:bodyPr>
          <a:lstStyle/>
          <a:p>
            <a:r>
              <a:rPr lang="en-GB" sz="1400" i="1" dirty="0" smtClean="0">
                <a:latin typeface="Albertus MT Lt" pitchFamily="18" charset="0"/>
              </a:rPr>
              <a:t>(u)Unique to full</a:t>
            </a:r>
          </a:p>
          <a:p>
            <a:r>
              <a:rPr lang="en-GB" sz="1400" i="1" dirty="0" smtClean="0">
                <a:latin typeface="Albertus MT Lt" pitchFamily="18" charset="0"/>
              </a:rPr>
              <a:t>(c) Common to both</a:t>
            </a:r>
            <a:endParaRPr lang="en-GB" sz="1400" i="1" dirty="0">
              <a:latin typeface="Albertus MT Lt" pitchFamily="18" charset="0"/>
            </a:endParaRPr>
          </a:p>
        </p:txBody>
      </p:sp>
      <p:sp>
        <p:nvSpPr>
          <p:cNvPr id="9" name="TextBox 8"/>
          <p:cNvSpPr txBox="1"/>
          <p:nvPr/>
        </p:nvSpPr>
        <p:spPr>
          <a:xfrm>
            <a:off x="383212" y="3560069"/>
            <a:ext cx="2753959" cy="307777"/>
          </a:xfrm>
          <a:prstGeom prst="rect">
            <a:avLst/>
          </a:prstGeom>
          <a:noFill/>
        </p:spPr>
        <p:txBody>
          <a:bodyPr wrap="none" rtlCol="0">
            <a:spAutoFit/>
          </a:bodyPr>
          <a:lstStyle/>
          <a:p>
            <a:r>
              <a:rPr lang="en-GB" sz="1400" i="1" dirty="0" smtClean="0">
                <a:latin typeface="Albertus MT Lt" pitchFamily="18" charset="0"/>
              </a:rPr>
              <a:t>Delta point parameters on reduced</a:t>
            </a:r>
            <a:endParaRPr lang="en-GB" sz="1400" i="1" dirty="0">
              <a:latin typeface="Albertus MT Lt" pitchFamily="18" charset="0"/>
            </a:endParaRPr>
          </a:p>
        </p:txBody>
      </p:sp>
      <p:graphicFrame>
        <p:nvGraphicFramePr>
          <p:cNvPr id="193539" name="Object 3"/>
          <p:cNvGraphicFramePr>
            <a:graphicFrameLocks noChangeAspect="1"/>
          </p:cNvGraphicFramePr>
          <p:nvPr/>
        </p:nvGraphicFramePr>
        <p:xfrm>
          <a:off x="3094252" y="4003032"/>
          <a:ext cx="4699000" cy="1511300"/>
        </p:xfrm>
        <a:graphic>
          <a:graphicData uri="http://schemas.openxmlformats.org/presentationml/2006/ole">
            <p:oleObj spid="_x0000_s193539" name="Equation" r:id="rId5" imgW="3162240" imgH="1015920" progId="Equation.3">
              <p:embed/>
            </p:oleObj>
          </a:graphicData>
        </a:graphic>
      </p:graphicFrame>
      <p:graphicFrame>
        <p:nvGraphicFramePr>
          <p:cNvPr id="193540" name="Object 4"/>
          <p:cNvGraphicFramePr>
            <a:graphicFrameLocks noChangeAspect="1"/>
          </p:cNvGraphicFramePr>
          <p:nvPr/>
        </p:nvGraphicFramePr>
        <p:xfrm>
          <a:off x="5059492" y="262239"/>
          <a:ext cx="3497263" cy="781050"/>
        </p:xfrm>
        <a:graphic>
          <a:graphicData uri="http://schemas.openxmlformats.org/presentationml/2006/ole">
            <p:oleObj spid="_x0000_s193540" name="Equation" r:id="rId6" imgW="1968480" imgH="469800" progId="Equation.3">
              <p:embed/>
            </p:oleObj>
          </a:graphicData>
        </a:graphic>
      </p:graphicFrame>
      <p:graphicFrame>
        <p:nvGraphicFramePr>
          <p:cNvPr id="193541" name="Object 5"/>
          <p:cNvGraphicFramePr>
            <a:graphicFrameLocks noChangeAspect="1"/>
          </p:cNvGraphicFramePr>
          <p:nvPr/>
        </p:nvGraphicFramePr>
        <p:xfrm>
          <a:off x="3096655" y="5745549"/>
          <a:ext cx="1698625" cy="717550"/>
        </p:xfrm>
        <a:graphic>
          <a:graphicData uri="http://schemas.openxmlformats.org/presentationml/2006/ole">
            <p:oleObj spid="_x0000_s193541" name="Equation" r:id="rId7" imgW="1143000" imgH="482400" progId="Equation.3">
              <p:embed/>
            </p:oleObj>
          </a:graphicData>
        </a:graphic>
      </p:graphicFrame>
      <p:sp>
        <p:nvSpPr>
          <p:cNvPr id="13" name="Rectangle 12"/>
          <p:cNvSpPr/>
          <p:nvPr/>
        </p:nvSpPr>
        <p:spPr bwMode="auto">
          <a:xfrm>
            <a:off x="2718486" y="5568778"/>
            <a:ext cx="2899719" cy="1136822"/>
          </a:xfrm>
          <a:prstGeom prst="rect">
            <a:avLst/>
          </a:prstGeom>
          <a:noFill/>
          <a:ln w="9525" cap="flat" cmpd="sng" algn="ctr">
            <a:solidFill>
              <a:srgbClr val="0070C0"/>
            </a:solidFill>
            <a:prstDash val="solid"/>
            <a:round/>
            <a:headEnd type="none" w="med" len="med"/>
            <a:tailEnd type="triangle" w="med" len="med"/>
          </a:ln>
          <a:effectLst>
            <a:outerShdw blurRad="482600" dist="101600" dir="18900000" algn="t" rotWithShape="0">
              <a:prstClr val="black"/>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noFill/>
              <a:effectLst/>
              <a:latin typeface="Arial" charset="0"/>
              <a:cs typeface="Times New Roman" pitchFamily="18" charset="0"/>
            </a:endParaRPr>
          </a:p>
        </p:txBody>
      </p:sp>
    </p:spTree>
    <p:extLst>
      <p:ext uri="{BB962C8B-B14F-4D97-AF65-F5344CB8AC3E}">
        <p14:creationId xmlns="" xmlns:p14="http://schemas.microsoft.com/office/powerpoint/2010/main" val="3761010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353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9353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354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61288" y="914400"/>
            <a:ext cx="184731" cy="369332"/>
          </a:xfrm>
          <a:prstGeom prst="rect">
            <a:avLst/>
          </a:prstGeom>
          <a:noFill/>
        </p:spPr>
        <p:txBody>
          <a:bodyPr wrap="none" rtlCol="0">
            <a:spAutoFit/>
          </a:bodyPr>
          <a:lstStyle/>
          <a:p>
            <a:endParaRPr lang="en-GB" dirty="0"/>
          </a:p>
        </p:txBody>
      </p:sp>
      <p:sp>
        <p:nvSpPr>
          <p:cNvPr id="4" name="TextBox 3"/>
          <p:cNvSpPr txBox="1"/>
          <p:nvPr/>
        </p:nvSpPr>
        <p:spPr>
          <a:xfrm>
            <a:off x="2411110" y="292977"/>
            <a:ext cx="3608680" cy="584776"/>
          </a:xfrm>
          <a:prstGeom prst="rect">
            <a:avLst/>
          </a:prstGeom>
          <a:noFill/>
        </p:spPr>
        <p:txBody>
          <a:bodyPr wrap="none" rtlCol="0">
            <a:spAutoFit/>
          </a:bodyPr>
          <a:lstStyle/>
          <a:p>
            <a:pPr eaLnBrk="1" hangingPunct="1"/>
            <a:r>
              <a:rPr lang="en-GB" sz="3200" dirty="0" smtClean="0">
                <a:latin typeface="Arial Unicode MS" pitchFamily="34" charset="-128"/>
              </a:rPr>
              <a:t>Post-hoc Evidence</a:t>
            </a:r>
            <a:endParaRPr lang="en-US" sz="3200" dirty="0">
              <a:latin typeface="Arial Unicode MS" pitchFamily="34" charset="-128"/>
            </a:endParaRPr>
          </a:p>
        </p:txBody>
      </p:sp>
      <p:pic>
        <p:nvPicPr>
          <p:cNvPr id="6" name="Picture 5"/>
          <p:cNvPicPr>
            <a:picLocks noChangeAspect="1"/>
          </p:cNvPicPr>
          <p:nvPr/>
        </p:nvPicPr>
        <p:blipFill>
          <a:blip r:embed="rId3" cstate="print"/>
          <a:stretch>
            <a:fillRect/>
          </a:stretch>
        </p:blipFill>
        <p:spPr>
          <a:xfrm>
            <a:off x="832290" y="1676316"/>
            <a:ext cx="7060534" cy="5081445"/>
          </a:xfrm>
          <a:prstGeom prst="rect">
            <a:avLst/>
          </a:prstGeom>
        </p:spPr>
      </p:pic>
      <p:graphicFrame>
        <p:nvGraphicFramePr>
          <p:cNvPr id="7" name="Object 5"/>
          <p:cNvGraphicFramePr>
            <a:graphicFrameLocks noChangeAspect="1"/>
          </p:cNvGraphicFramePr>
          <p:nvPr/>
        </p:nvGraphicFramePr>
        <p:xfrm>
          <a:off x="735570" y="2615771"/>
          <a:ext cx="1509713" cy="717550"/>
        </p:xfrm>
        <a:graphic>
          <a:graphicData uri="http://schemas.openxmlformats.org/presentationml/2006/ole">
            <p:oleObj spid="_x0000_s192513" name="Equation" r:id="rId4" imgW="1015920" imgH="482400" progId="Equation.3">
              <p:embed/>
            </p:oleObj>
          </a:graphicData>
        </a:graphic>
      </p:graphicFrame>
      <p:sp>
        <p:nvSpPr>
          <p:cNvPr id="8" name="Rectangle 7"/>
          <p:cNvSpPr/>
          <p:nvPr/>
        </p:nvSpPr>
        <p:spPr bwMode="auto">
          <a:xfrm>
            <a:off x="354227" y="2454876"/>
            <a:ext cx="2145012" cy="1136822"/>
          </a:xfrm>
          <a:prstGeom prst="rect">
            <a:avLst/>
          </a:prstGeom>
          <a:noFill/>
          <a:ln w="9525" cap="flat" cmpd="sng" algn="ctr">
            <a:solidFill>
              <a:srgbClr val="0070C0"/>
            </a:solidFill>
            <a:prstDash val="solid"/>
            <a:round/>
            <a:headEnd type="none" w="med" len="med"/>
            <a:tailEnd type="triangle" w="med" len="med"/>
          </a:ln>
          <a:effectLst>
            <a:outerShdw blurRad="482600" dist="101600" dir="18900000" algn="t" rotWithShape="0">
              <a:prstClr val="black"/>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noFill/>
              <a:effectLst/>
              <a:latin typeface="Arial" charset="0"/>
              <a:cs typeface="Times New Roman" pitchFamily="18" charset="0"/>
            </a:endParaRPr>
          </a:p>
        </p:txBody>
      </p:sp>
    </p:spTree>
    <p:extLst>
      <p:ext uri="{BB962C8B-B14F-4D97-AF65-F5344CB8AC3E}">
        <p14:creationId xmlns="" xmlns:p14="http://schemas.microsoft.com/office/powerpoint/2010/main" val="287507203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61288" y="914400"/>
            <a:ext cx="184731" cy="369332"/>
          </a:xfrm>
          <a:prstGeom prst="rect">
            <a:avLst/>
          </a:prstGeom>
          <a:noFill/>
        </p:spPr>
        <p:txBody>
          <a:bodyPr wrap="none" rtlCol="0">
            <a:spAutoFit/>
          </a:bodyPr>
          <a:lstStyle/>
          <a:p>
            <a:endParaRPr lang="en-GB" dirty="0"/>
          </a:p>
        </p:txBody>
      </p:sp>
      <p:sp>
        <p:nvSpPr>
          <p:cNvPr id="3" name="Rectangle 3"/>
          <p:cNvSpPr>
            <a:spLocks noChangeArrowheads="1"/>
          </p:cNvSpPr>
          <p:nvPr/>
        </p:nvSpPr>
        <p:spPr bwMode="auto">
          <a:xfrm>
            <a:off x="247064" y="1626656"/>
            <a:ext cx="8569325" cy="4752975"/>
          </a:xfrm>
          <a:prstGeom prst="rect">
            <a:avLst/>
          </a:prstGeom>
          <a:noFill/>
          <a:ln w="9525">
            <a:noFill/>
            <a:miter lim="800000"/>
            <a:headEnd/>
            <a:tailEnd/>
          </a:ln>
        </p:spPr>
        <p:txBody>
          <a:bodyPr/>
          <a:lstStyle/>
          <a:p>
            <a:pPr marL="342900" indent="-342900">
              <a:spcBef>
                <a:spcPct val="100000"/>
              </a:spcBef>
              <a:buFontTx/>
              <a:buChar char="•"/>
            </a:pPr>
            <a:r>
              <a:rPr lang="de-DE" sz="2400" b="0" dirty="0" err="1">
                <a:latin typeface="Arial Unicode MS" charset="0"/>
              </a:rPr>
              <a:t>Bayesian</a:t>
            </a:r>
            <a:r>
              <a:rPr lang="de-DE" sz="2400" b="0" dirty="0">
                <a:latin typeface="Arial Unicode MS" charset="0"/>
              </a:rPr>
              <a:t> </a:t>
            </a:r>
            <a:r>
              <a:rPr lang="de-DE" sz="2400" b="0" dirty="0" err="1">
                <a:latin typeface="Arial Unicode MS" charset="0"/>
              </a:rPr>
              <a:t>model</a:t>
            </a:r>
            <a:r>
              <a:rPr lang="de-DE" sz="2400" b="0" dirty="0">
                <a:latin typeface="Arial Unicode MS" charset="0"/>
              </a:rPr>
              <a:t> </a:t>
            </a:r>
            <a:r>
              <a:rPr lang="de-DE" sz="2400" b="0" dirty="0" err="1">
                <a:latin typeface="Arial Unicode MS" charset="0"/>
              </a:rPr>
              <a:t>selection</a:t>
            </a:r>
            <a:r>
              <a:rPr lang="de-DE" sz="2400" b="0" dirty="0">
                <a:latin typeface="Arial Unicode MS" charset="0"/>
              </a:rPr>
              <a:t> (BMS) </a:t>
            </a:r>
            <a:endParaRPr lang="de-DE" sz="2400" b="0" dirty="0" smtClean="0">
              <a:latin typeface="Arial Unicode MS" charset="0"/>
            </a:endParaRPr>
          </a:p>
          <a:p>
            <a:pPr marL="342900" indent="-342900">
              <a:spcBef>
                <a:spcPct val="100000"/>
              </a:spcBef>
              <a:buFontTx/>
              <a:buChar char="•"/>
            </a:pPr>
            <a:r>
              <a:rPr lang="de-DE" sz="2400" b="0" dirty="0" err="1" smtClean="0">
                <a:solidFill>
                  <a:schemeClr val="tx1"/>
                </a:solidFill>
                <a:latin typeface="Arial Unicode MS" charset="0"/>
              </a:rPr>
              <a:t>Families</a:t>
            </a:r>
            <a:r>
              <a:rPr lang="de-DE" sz="2400" b="0" dirty="0" smtClean="0">
                <a:solidFill>
                  <a:schemeClr val="tx1"/>
                </a:solidFill>
                <a:latin typeface="Arial Unicode MS" charset="0"/>
              </a:rPr>
              <a:t> </a:t>
            </a:r>
            <a:r>
              <a:rPr lang="de-DE" sz="2400" b="0" dirty="0" err="1" smtClean="0">
                <a:solidFill>
                  <a:schemeClr val="tx1"/>
                </a:solidFill>
                <a:latin typeface="Arial Unicode MS" charset="0"/>
              </a:rPr>
              <a:t>of</a:t>
            </a:r>
            <a:r>
              <a:rPr lang="de-DE" sz="2400" b="0" dirty="0" smtClean="0">
                <a:solidFill>
                  <a:schemeClr val="tx1"/>
                </a:solidFill>
                <a:latin typeface="Arial Unicode MS" charset="0"/>
              </a:rPr>
              <a:t> Models</a:t>
            </a:r>
            <a:endParaRPr lang="de-DE" sz="2400" b="0" dirty="0">
              <a:solidFill>
                <a:schemeClr val="tx1"/>
              </a:solidFill>
              <a:latin typeface="Arial Unicode MS" charset="0"/>
            </a:endParaRPr>
          </a:p>
          <a:p>
            <a:pPr marL="342900" indent="-342900">
              <a:spcBef>
                <a:spcPct val="100000"/>
              </a:spcBef>
              <a:buFontTx/>
              <a:buChar char="•"/>
            </a:pPr>
            <a:r>
              <a:rPr lang="de-DE" sz="2400" b="0" dirty="0" err="1">
                <a:solidFill>
                  <a:schemeClr val="tx1"/>
                </a:solidFill>
                <a:latin typeface="Arial Unicode MS" charset="0"/>
              </a:rPr>
              <a:t>Nonlinear</a:t>
            </a:r>
            <a:r>
              <a:rPr lang="de-DE" sz="2400" b="0" dirty="0">
                <a:solidFill>
                  <a:schemeClr val="tx1"/>
                </a:solidFill>
                <a:latin typeface="Arial Unicode MS" charset="0"/>
              </a:rPr>
              <a:t> DCM </a:t>
            </a:r>
            <a:r>
              <a:rPr lang="de-DE" sz="2400" b="0" dirty="0" err="1">
                <a:solidFill>
                  <a:schemeClr val="tx1"/>
                </a:solidFill>
                <a:latin typeface="Arial Unicode MS" charset="0"/>
              </a:rPr>
              <a:t>for</a:t>
            </a:r>
            <a:r>
              <a:rPr lang="de-DE" sz="2400" b="0" dirty="0">
                <a:solidFill>
                  <a:schemeClr val="tx1"/>
                </a:solidFill>
                <a:latin typeface="Arial Unicode MS" charset="0"/>
              </a:rPr>
              <a:t> </a:t>
            </a:r>
            <a:r>
              <a:rPr lang="de-DE" sz="2400" b="0" dirty="0" err="1">
                <a:solidFill>
                  <a:schemeClr val="tx1"/>
                </a:solidFill>
                <a:latin typeface="Arial Unicode MS" charset="0"/>
              </a:rPr>
              <a:t>fMRI</a:t>
            </a:r>
            <a:endParaRPr lang="de-DE" sz="2400" b="0" dirty="0">
              <a:solidFill>
                <a:schemeClr val="tx1"/>
              </a:solidFill>
              <a:latin typeface="Arial Unicode MS" charset="0"/>
            </a:endParaRPr>
          </a:p>
          <a:p>
            <a:pPr marL="342900" indent="-342900">
              <a:spcBef>
                <a:spcPct val="100000"/>
              </a:spcBef>
              <a:buFontTx/>
              <a:buChar char="•"/>
            </a:pPr>
            <a:r>
              <a:rPr lang="de-DE" sz="2400" b="0" dirty="0" err="1">
                <a:latin typeface="Arial Unicode MS" charset="0"/>
              </a:rPr>
              <a:t>Stochastic</a:t>
            </a:r>
            <a:r>
              <a:rPr lang="de-DE" sz="2400" b="0" dirty="0">
                <a:latin typeface="Arial Unicode MS" charset="0"/>
              </a:rPr>
              <a:t> </a:t>
            </a:r>
            <a:r>
              <a:rPr lang="de-DE" sz="2400" b="0" dirty="0" smtClean="0">
                <a:latin typeface="Arial Unicode MS" charset="0"/>
              </a:rPr>
              <a:t>DCM</a:t>
            </a:r>
          </a:p>
          <a:p>
            <a:pPr marL="342900" indent="-342900">
              <a:spcBef>
                <a:spcPct val="100000"/>
              </a:spcBef>
              <a:buFontTx/>
              <a:buChar char="•"/>
            </a:pPr>
            <a:r>
              <a:rPr lang="de-DE" sz="2400" b="0" dirty="0" smtClean="0">
                <a:latin typeface="Arial Unicode MS" charset="0"/>
              </a:rPr>
              <a:t>Post-hoc </a:t>
            </a:r>
            <a:r>
              <a:rPr lang="de-DE" sz="2400" b="0" dirty="0" err="1" smtClean="0">
                <a:latin typeface="Arial Unicode MS" charset="0"/>
              </a:rPr>
              <a:t>selection</a:t>
            </a:r>
            <a:r>
              <a:rPr lang="de-DE" sz="2400" b="0" dirty="0" smtClean="0">
                <a:latin typeface="Arial Unicode MS" charset="0"/>
              </a:rPr>
              <a:t> </a:t>
            </a:r>
            <a:r>
              <a:rPr lang="de-DE" sz="2400" b="0" dirty="0" err="1" smtClean="0">
                <a:latin typeface="Arial Unicode MS" charset="0"/>
              </a:rPr>
              <a:t>of</a:t>
            </a:r>
            <a:r>
              <a:rPr lang="de-DE" sz="2400" b="0" dirty="0" smtClean="0">
                <a:latin typeface="Arial Unicode MS" charset="0"/>
              </a:rPr>
              <a:t> </a:t>
            </a:r>
            <a:r>
              <a:rPr lang="de-DE" sz="2400" b="0" dirty="0" err="1" smtClean="0">
                <a:latin typeface="Arial Unicode MS" charset="0"/>
              </a:rPr>
              <a:t>deterministic</a:t>
            </a:r>
            <a:r>
              <a:rPr lang="de-DE" sz="2400" b="0" dirty="0" smtClean="0">
                <a:latin typeface="Arial Unicode MS" charset="0"/>
              </a:rPr>
              <a:t> DCM</a:t>
            </a:r>
            <a:endParaRPr lang="de-DE" sz="2400" b="0" dirty="0">
              <a:latin typeface="Arial Unicode MS" charset="0"/>
            </a:endParaRPr>
          </a:p>
          <a:p>
            <a:pPr marL="342900" indent="-342900">
              <a:spcBef>
                <a:spcPct val="100000"/>
              </a:spcBef>
              <a:buFontTx/>
              <a:buChar char="•"/>
            </a:pPr>
            <a:r>
              <a:rPr lang="de-DE" sz="2400" b="0" dirty="0" err="1" smtClean="0">
                <a:solidFill>
                  <a:srgbClr val="006699"/>
                </a:solidFill>
                <a:latin typeface="Arial Unicode MS" charset="0"/>
              </a:rPr>
              <a:t>Integrating</a:t>
            </a:r>
            <a:r>
              <a:rPr lang="de-DE" sz="2400" b="0" dirty="0" smtClean="0">
                <a:solidFill>
                  <a:srgbClr val="006699"/>
                </a:solidFill>
                <a:latin typeface="Arial Unicode MS" charset="0"/>
              </a:rPr>
              <a:t> </a:t>
            </a:r>
            <a:r>
              <a:rPr lang="de-DE" sz="2400" b="0" dirty="0" err="1">
                <a:solidFill>
                  <a:srgbClr val="006699"/>
                </a:solidFill>
                <a:latin typeface="Arial Unicode MS" charset="0"/>
              </a:rPr>
              <a:t>tractography</a:t>
            </a:r>
            <a:r>
              <a:rPr lang="de-DE" sz="2400" b="0" dirty="0">
                <a:solidFill>
                  <a:srgbClr val="006699"/>
                </a:solidFill>
                <a:latin typeface="Arial Unicode MS" charset="0"/>
              </a:rPr>
              <a:t> </a:t>
            </a:r>
            <a:r>
              <a:rPr lang="de-DE" sz="2400" b="0" dirty="0" err="1">
                <a:solidFill>
                  <a:srgbClr val="006699"/>
                </a:solidFill>
                <a:latin typeface="Arial Unicode MS" charset="0"/>
              </a:rPr>
              <a:t>and</a:t>
            </a:r>
            <a:r>
              <a:rPr lang="de-DE" sz="2400" b="0" dirty="0">
                <a:solidFill>
                  <a:srgbClr val="006699"/>
                </a:solidFill>
                <a:latin typeface="Arial Unicode MS" charset="0"/>
              </a:rPr>
              <a:t> DCM</a:t>
            </a:r>
          </a:p>
          <a:p>
            <a:pPr marL="342900" indent="-342900">
              <a:lnSpc>
                <a:spcPct val="50000"/>
              </a:lnSpc>
              <a:spcBef>
                <a:spcPct val="80000"/>
              </a:spcBef>
            </a:pPr>
            <a:endParaRPr lang="en-GB" sz="2400" b="0" dirty="0">
              <a:solidFill>
                <a:schemeClr val="tx1"/>
              </a:solidFill>
              <a:cs typeface="Arial" pitchFamily="34" charset="0"/>
            </a:endParaRPr>
          </a:p>
          <a:p>
            <a:pPr marL="342900" indent="-342900">
              <a:lnSpc>
                <a:spcPct val="50000"/>
              </a:lnSpc>
              <a:spcBef>
                <a:spcPct val="80000"/>
              </a:spcBef>
            </a:pPr>
            <a:endParaRPr lang="en-GB" sz="2400" b="0" dirty="0">
              <a:solidFill>
                <a:schemeClr val="tx1"/>
              </a:solidFill>
              <a:cs typeface="Arial" pitchFamily="34" charset="0"/>
            </a:endParaRPr>
          </a:p>
        </p:txBody>
      </p:sp>
      <p:sp>
        <p:nvSpPr>
          <p:cNvPr id="4" name="TextBox 3"/>
          <p:cNvSpPr txBox="1"/>
          <p:nvPr/>
        </p:nvSpPr>
        <p:spPr>
          <a:xfrm>
            <a:off x="3739896" y="374904"/>
            <a:ext cx="1595309" cy="584775"/>
          </a:xfrm>
          <a:prstGeom prst="rect">
            <a:avLst/>
          </a:prstGeom>
          <a:noFill/>
        </p:spPr>
        <p:txBody>
          <a:bodyPr wrap="none" rtlCol="0">
            <a:spAutoFit/>
          </a:bodyPr>
          <a:lstStyle/>
          <a:p>
            <a:r>
              <a:rPr lang="en-GB" sz="3200" dirty="0" smtClean="0">
                <a:solidFill>
                  <a:srgbClr val="006699"/>
                </a:solidFill>
              </a:rPr>
              <a:t>Outline</a:t>
            </a:r>
            <a:endParaRPr lang="en-GB" sz="3200" dirty="0">
              <a:solidFill>
                <a:srgbClr val="006699"/>
              </a:solidFill>
            </a:endParaRPr>
          </a:p>
        </p:txBody>
      </p:sp>
    </p:spTree>
    <p:extLst>
      <p:ext uri="{BB962C8B-B14F-4D97-AF65-F5344CB8AC3E}">
        <p14:creationId xmlns="" xmlns:p14="http://schemas.microsoft.com/office/powerpoint/2010/main" val="355154670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457200" y="274639"/>
            <a:ext cx="8229600" cy="904875"/>
          </a:xfrm>
        </p:spPr>
        <p:txBody>
          <a:bodyPr/>
          <a:lstStyle/>
          <a:p>
            <a:pPr eaLnBrk="1" hangingPunct="1"/>
            <a:r>
              <a:rPr lang="en-GB" sz="3200" b="1" dirty="0" smtClean="0">
                <a:latin typeface="Arial Unicode MS" pitchFamily="34" charset="-128"/>
              </a:rPr>
              <a:t>Diffusion-tensor imaging</a:t>
            </a:r>
            <a:endParaRPr lang="en-US" sz="3200" b="1" dirty="0" smtClean="0">
              <a:latin typeface="Arial Unicode MS" pitchFamily="34" charset="-128"/>
            </a:endParaRPr>
          </a:p>
        </p:txBody>
      </p:sp>
      <p:pic>
        <p:nvPicPr>
          <p:cNvPr id="55299" name="Picture 3"/>
          <p:cNvPicPr>
            <a:picLocks noChangeAspect="1" noChangeArrowheads="1"/>
          </p:cNvPicPr>
          <p:nvPr/>
        </p:nvPicPr>
        <p:blipFill>
          <a:blip r:embed="rId2" cstate="print"/>
          <a:srcRect/>
          <a:stretch>
            <a:fillRect/>
          </a:stretch>
        </p:blipFill>
        <p:spPr bwMode="auto">
          <a:xfrm>
            <a:off x="431170" y="4114468"/>
            <a:ext cx="2955251" cy="2379779"/>
          </a:xfrm>
          <a:prstGeom prst="rect">
            <a:avLst/>
          </a:prstGeom>
          <a:noFill/>
          <a:ln w="9525">
            <a:noFill/>
            <a:miter lim="800000"/>
            <a:headEnd/>
            <a:tailEnd/>
          </a:ln>
        </p:spPr>
      </p:pic>
      <p:pic>
        <p:nvPicPr>
          <p:cNvPr id="55300" name="Picture 4"/>
          <p:cNvPicPr>
            <a:picLocks noChangeAspect="1" noChangeArrowheads="1"/>
          </p:cNvPicPr>
          <p:nvPr/>
        </p:nvPicPr>
        <p:blipFill>
          <a:blip r:embed="rId3" cstate="print"/>
          <a:srcRect/>
          <a:stretch>
            <a:fillRect/>
          </a:stretch>
        </p:blipFill>
        <p:spPr bwMode="auto">
          <a:xfrm>
            <a:off x="3110068" y="3691116"/>
            <a:ext cx="2497748" cy="2915518"/>
          </a:xfrm>
          <a:prstGeom prst="rect">
            <a:avLst/>
          </a:prstGeom>
          <a:noFill/>
          <a:ln w="9525" algn="ctr">
            <a:noFill/>
            <a:miter lim="800000"/>
            <a:headEnd/>
            <a:tailEnd/>
          </a:ln>
        </p:spPr>
      </p:pic>
      <p:sp>
        <p:nvSpPr>
          <p:cNvPr id="55301" name="Rectangle 5"/>
          <p:cNvSpPr>
            <a:spLocks noChangeArrowheads="1"/>
          </p:cNvSpPr>
          <p:nvPr/>
        </p:nvSpPr>
        <p:spPr bwMode="auto">
          <a:xfrm>
            <a:off x="5707335" y="5843774"/>
            <a:ext cx="2714654" cy="646331"/>
          </a:xfrm>
          <a:prstGeom prst="rect">
            <a:avLst/>
          </a:prstGeom>
          <a:noFill/>
          <a:ln w="9525" algn="ctr">
            <a:noFill/>
            <a:miter lim="800000"/>
            <a:headEnd/>
            <a:tailEnd/>
          </a:ln>
        </p:spPr>
        <p:txBody>
          <a:bodyPr wrap="none">
            <a:spAutoFit/>
          </a:bodyPr>
          <a:lstStyle/>
          <a:p>
            <a:r>
              <a:rPr lang="de-CH" b="0" dirty="0">
                <a:latin typeface="Times New Roman" pitchFamily="18" charset="0"/>
              </a:rPr>
              <a:t>Parker &amp; Alexander, 2005, </a:t>
            </a:r>
          </a:p>
          <a:p>
            <a:r>
              <a:rPr lang="de-CH" b="0" i="1" dirty="0">
                <a:latin typeface="Times New Roman" pitchFamily="18" charset="0"/>
              </a:rPr>
              <a:t>Phil. Trans. B</a:t>
            </a:r>
            <a:endParaRPr lang="en-US" b="0" i="1" dirty="0">
              <a:latin typeface="Times New Roman" pitchFamily="18" charset="0"/>
            </a:endParaRPr>
          </a:p>
        </p:txBody>
      </p:sp>
      <p:pic>
        <p:nvPicPr>
          <p:cNvPr id="2" name="Picture 1"/>
          <p:cNvPicPr>
            <a:picLocks noChangeAspect="1"/>
          </p:cNvPicPr>
          <p:nvPr/>
        </p:nvPicPr>
        <p:blipFill rotWithShape="1">
          <a:blip r:embed="rId4" cstate="print"/>
          <a:srcRect l="2459" t="8488" r="1193" b="56402"/>
          <a:stretch/>
        </p:blipFill>
        <p:spPr>
          <a:xfrm>
            <a:off x="224880" y="1177452"/>
            <a:ext cx="8809987" cy="2407825"/>
          </a:xfrm>
          <a:prstGeom prst="rect">
            <a:avLst/>
          </a:prstGeom>
        </p:spPr>
      </p:pic>
      <p:sp>
        <p:nvSpPr>
          <p:cNvPr id="7" name="Rectangle 5"/>
          <p:cNvSpPr>
            <a:spLocks noChangeArrowheads="1"/>
          </p:cNvSpPr>
          <p:nvPr/>
        </p:nvSpPr>
        <p:spPr bwMode="auto">
          <a:xfrm>
            <a:off x="6653429" y="3429593"/>
            <a:ext cx="2232172" cy="369332"/>
          </a:xfrm>
          <a:prstGeom prst="rect">
            <a:avLst/>
          </a:prstGeom>
          <a:noFill/>
          <a:ln w="9525" algn="ctr">
            <a:noFill/>
            <a:miter lim="800000"/>
            <a:headEnd/>
            <a:tailEnd/>
          </a:ln>
        </p:spPr>
        <p:txBody>
          <a:bodyPr wrap="none">
            <a:spAutoFit/>
          </a:bodyPr>
          <a:lstStyle/>
          <a:p>
            <a:r>
              <a:rPr lang="de-CH" b="0" dirty="0" smtClean="0">
                <a:latin typeface="Times New Roman" pitchFamily="18" charset="0"/>
              </a:rPr>
              <a:t>Sporns, </a:t>
            </a:r>
            <a:r>
              <a:rPr lang="de-CH" b="0" i="1" dirty="0" err="1" smtClean="0">
                <a:latin typeface="Times New Roman" pitchFamily="18" charset="0"/>
              </a:rPr>
              <a:t>Scholarpedia</a:t>
            </a:r>
            <a:endParaRPr lang="en-US" b="0" i="1" dirty="0">
              <a:latin typeface="Times New Roman" pitchFamily="18"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6"/>
          <p:cNvSpPr>
            <a:spLocks noGrp="1" noChangeArrowheads="1"/>
          </p:cNvSpPr>
          <p:nvPr>
            <p:ph type="title"/>
          </p:nvPr>
        </p:nvSpPr>
        <p:spPr>
          <a:xfrm>
            <a:off x="266700" y="274639"/>
            <a:ext cx="8686800" cy="852487"/>
          </a:xfrm>
        </p:spPr>
        <p:txBody>
          <a:bodyPr/>
          <a:lstStyle/>
          <a:p>
            <a:pPr eaLnBrk="1" hangingPunct="1"/>
            <a:r>
              <a:rPr lang="de-CH" sz="2800" b="1" dirty="0" err="1" smtClean="0">
                <a:latin typeface="Arial Unicode MS" pitchFamily="34" charset="-128"/>
              </a:rPr>
              <a:t>Probabilistic</a:t>
            </a:r>
            <a:r>
              <a:rPr lang="de-CH" sz="2800" b="1" dirty="0" smtClean="0">
                <a:latin typeface="Arial Unicode MS" pitchFamily="34" charset="-128"/>
              </a:rPr>
              <a:t> </a:t>
            </a:r>
            <a:r>
              <a:rPr lang="de-CH" sz="2800" b="1" dirty="0" err="1" smtClean="0">
                <a:latin typeface="Arial Unicode MS" pitchFamily="34" charset="-128"/>
              </a:rPr>
              <a:t>tractography</a:t>
            </a:r>
            <a:r>
              <a:rPr lang="de-CH" sz="2800" b="1" dirty="0" smtClean="0">
                <a:latin typeface="Arial Unicode MS" pitchFamily="34" charset="-128"/>
              </a:rPr>
              <a:t>: </a:t>
            </a:r>
            <a:r>
              <a:rPr lang="da-DK" sz="2800" b="1" dirty="0" err="1" smtClean="0">
                <a:latin typeface="Arial Unicode MS" pitchFamily="34" charset="-128"/>
              </a:rPr>
              <a:t>Kaden</a:t>
            </a:r>
            <a:r>
              <a:rPr lang="da-DK" sz="2800" b="1" dirty="0" smtClean="0">
                <a:latin typeface="Arial Unicode MS" pitchFamily="34" charset="-128"/>
              </a:rPr>
              <a:t> et al. 2007,  </a:t>
            </a:r>
            <a:r>
              <a:rPr lang="da-DK" sz="2800" b="1" dirty="0" err="1" smtClean="0">
                <a:latin typeface="Arial Unicode MS" pitchFamily="34" charset="-128"/>
              </a:rPr>
              <a:t>NeuroImage</a:t>
            </a:r>
            <a:endParaRPr lang="en-US" sz="2800" b="1" dirty="0" smtClean="0">
              <a:latin typeface="Arial Unicode MS" pitchFamily="34" charset="-128"/>
            </a:endParaRPr>
          </a:p>
        </p:txBody>
      </p:sp>
      <p:pic>
        <p:nvPicPr>
          <p:cNvPr id="56323" name="Picture 17"/>
          <p:cNvPicPr>
            <a:picLocks noChangeAspect="1" noChangeArrowheads="1"/>
          </p:cNvPicPr>
          <p:nvPr/>
        </p:nvPicPr>
        <p:blipFill>
          <a:blip r:embed="rId2" cstate="print"/>
          <a:srcRect/>
          <a:stretch>
            <a:fillRect/>
          </a:stretch>
        </p:blipFill>
        <p:spPr bwMode="auto">
          <a:xfrm>
            <a:off x="412045" y="1870076"/>
            <a:ext cx="3829756" cy="3808413"/>
          </a:xfrm>
          <a:prstGeom prst="rect">
            <a:avLst/>
          </a:prstGeom>
          <a:noFill/>
          <a:ln w="9525" algn="ctr">
            <a:noFill/>
            <a:miter lim="800000"/>
            <a:headEnd/>
            <a:tailEnd/>
          </a:ln>
        </p:spPr>
      </p:pic>
      <p:sp>
        <p:nvSpPr>
          <p:cNvPr id="56324" name="Text Box 18"/>
          <p:cNvSpPr txBox="1">
            <a:spLocks noChangeArrowheads="1"/>
          </p:cNvSpPr>
          <p:nvPr/>
        </p:nvSpPr>
        <p:spPr bwMode="auto">
          <a:xfrm>
            <a:off x="4756856" y="1550989"/>
            <a:ext cx="4024489" cy="4025718"/>
          </a:xfrm>
          <a:prstGeom prst="rect">
            <a:avLst/>
          </a:prstGeom>
          <a:noFill/>
          <a:ln w="9525" algn="ctr">
            <a:noFill/>
            <a:miter lim="800000"/>
            <a:headEnd/>
            <a:tailEnd/>
          </a:ln>
        </p:spPr>
        <p:txBody>
          <a:bodyPr>
            <a:spAutoFit/>
          </a:bodyPr>
          <a:lstStyle/>
          <a:p>
            <a:pPr marL="174625" indent="-174625">
              <a:spcBef>
                <a:spcPct val="40000"/>
              </a:spcBef>
              <a:buFontTx/>
              <a:buChar char="•"/>
            </a:pPr>
            <a:r>
              <a:rPr lang="en-GB" b="0" dirty="0"/>
              <a:t>computes local fibre orientation density by </a:t>
            </a:r>
            <a:r>
              <a:rPr lang="en-GB" b="0" dirty="0" err="1"/>
              <a:t>deconvolution</a:t>
            </a:r>
            <a:r>
              <a:rPr lang="en-GB" b="0" dirty="0"/>
              <a:t> of the diffusion-weighted signal</a:t>
            </a:r>
          </a:p>
          <a:p>
            <a:pPr marL="174625" indent="-174625">
              <a:spcBef>
                <a:spcPct val="40000"/>
              </a:spcBef>
              <a:buFontTx/>
              <a:buChar char="•"/>
            </a:pPr>
            <a:r>
              <a:rPr lang="en-GB" b="0" dirty="0"/>
              <a:t>estimates the spatial probability distribution of connectivity from given seed regions</a:t>
            </a:r>
          </a:p>
          <a:p>
            <a:pPr marL="174625" indent="-174625">
              <a:spcBef>
                <a:spcPct val="40000"/>
              </a:spcBef>
              <a:buFontTx/>
              <a:buChar char="•"/>
            </a:pPr>
            <a:r>
              <a:rPr lang="en-GB" b="0" dirty="0"/>
              <a:t>anatomical connectivity = proportion of fibre pathways originating in a specific source region that intersect a target region </a:t>
            </a:r>
            <a:endParaRPr lang="en-GB" b="0" dirty="0" smtClean="0"/>
          </a:p>
          <a:p>
            <a:pPr marL="174625" indent="-174625">
              <a:spcBef>
                <a:spcPct val="40000"/>
              </a:spcBef>
              <a:buFontTx/>
              <a:buChar char="•"/>
            </a:pPr>
            <a:r>
              <a:rPr lang="en-GB" b="0" dirty="0" smtClean="0"/>
              <a:t>Asymmetry in metric accounted for by taking average of seed and target regions when interchanged</a:t>
            </a:r>
            <a:endParaRPr lang="en-GB" b="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3" cstate="print"/>
          <a:srcRect/>
          <a:stretch>
            <a:fillRect/>
          </a:stretch>
        </p:blipFill>
        <p:spPr bwMode="auto">
          <a:xfrm>
            <a:off x="323145" y="285751"/>
            <a:ext cx="2508956" cy="6221413"/>
          </a:xfrm>
          <a:prstGeom prst="rect">
            <a:avLst/>
          </a:prstGeom>
          <a:noFill/>
          <a:ln w="9525" algn="ctr">
            <a:noFill/>
            <a:miter lim="800000"/>
            <a:headEnd/>
            <a:tailEnd/>
          </a:ln>
        </p:spPr>
      </p:pic>
      <p:cxnSp>
        <p:nvCxnSpPr>
          <p:cNvPr id="30723" name="AutoShape 3"/>
          <p:cNvCxnSpPr>
            <a:cxnSpLocks noChangeShapeType="1"/>
            <a:stCxn id="30724" idx="2"/>
            <a:endCxn id="30729" idx="3"/>
          </p:cNvCxnSpPr>
          <p:nvPr/>
        </p:nvCxnSpPr>
        <p:spPr bwMode="auto">
          <a:xfrm rot="10800000">
            <a:off x="7502517" y="2641795"/>
            <a:ext cx="179573" cy="2981"/>
          </a:xfrm>
          <a:prstGeom prst="straightConnector1">
            <a:avLst/>
          </a:prstGeom>
          <a:noFill/>
          <a:ln w="38100">
            <a:solidFill>
              <a:schemeClr val="tx1"/>
            </a:solidFill>
            <a:round/>
            <a:headEnd type="triangle" w="med" len="med"/>
            <a:tailEnd/>
          </a:ln>
        </p:spPr>
      </p:cxnSp>
      <p:sp>
        <p:nvSpPr>
          <p:cNvPr id="30724" name="Oval 4"/>
          <p:cNvSpPr>
            <a:spLocks noChangeAspect="1" noChangeArrowheads="1"/>
          </p:cNvSpPr>
          <p:nvPr/>
        </p:nvSpPr>
        <p:spPr bwMode="auto">
          <a:xfrm>
            <a:off x="7682089" y="2428875"/>
            <a:ext cx="383822" cy="431800"/>
          </a:xfrm>
          <a:prstGeom prst="ellipse">
            <a:avLst/>
          </a:prstGeom>
          <a:gradFill rotWithShape="1">
            <a:gsLst>
              <a:gs pos="0">
                <a:srgbClr val="EAEAEA"/>
              </a:gs>
              <a:gs pos="100000">
                <a:srgbClr val="5E5E5E"/>
              </a:gs>
            </a:gsLst>
            <a:path path="shape">
              <a:fillToRect l="50000" t="50000" r="50000" b="50000"/>
            </a:path>
          </a:gradFill>
          <a:ln w="12700">
            <a:noFill/>
            <a:round/>
            <a:headEnd/>
            <a:tailEnd/>
          </a:ln>
        </p:spPr>
        <p:txBody>
          <a:bodyPr wrap="none" anchor="ctr"/>
          <a:lstStyle/>
          <a:p>
            <a:endParaRPr lang="en-US" sz="1400"/>
          </a:p>
        </p:txBody>
      </p:sp>
      <p:sp>
        <p:nvSpPr>
          <p:cNvPr id="30725" name="Text Box 5"/>
          <p:cNvSpPr txBox="1">
            <a:spLocks noChangeArrowheads="1"/>
          </p:cNvSpPr>
          <p:nvPr/>
        </p:nvSpPr>
        <p:spPr bwMode="auto">
          <a:xfrm>
            <a:off x="7683856" y="2501900"/>
            <a:ext cx="404278" cy="307777"/>
          </a:xfrm>
          <a:prstGeom prst="rect">
            <a:avLst/>
          </a:prstGeom>
          <a:noFill/>
          <a:ln w="9525">
            <a:noFill/>
            <a:miter lim="800000"/>
            <a:headEnd/>
            <a:tailEnd/>
          </a:ln>
        </p:spPr>
        <p:txBody>
          <a:bodyPr wrap="none">
            <a:spAutoFit/>
          </a:bodyPr>
          <a:lstStyle/>
          <a:p>
            <a:pPr algn="ctr" eaLnBrk="0" hangingPunct="0"/>
            <a:r>
              <a:rPr lang="de-DE" sz="1400">
                <a:solidFill>
                  <a:srgbClr val="000000"/>
                </a:solidFill>
                <a:latin typeface="Arial Unicode MS" pitchFamily="34" charset="-128"/>
              </a:rPr>
              <a:t>V1</a:t>
            </a:r>
            <a:endParaRPr lang="de-DE" sz="1400" baseline="-25000">
              <a:solidFill>
                <a:srgbClr val="000000"/>
              </a:solidFill>
              <a:latin typeface="Arial Unicode MS" pitchFamily="34" charset="-128"/>
            </a:endParaRPr>
          </a:p>
        </p:txBody>
      </p:sp>
      <p:sp>
        <p:nvSpPr>
          <p:cNvPr id="30726" name="Oval 6"/>
          <p:cNvSpPr>
            <a:spLocks noChangeAspect="1" noChangeArrowheads="1"/>
          </p:cNvSpPr>
          <p:nvPr/>
        </p:nvSpPr>
        <p:spPr bwMode="auto">
          <a:xfrm>
            <a:off x="8384822" y="2428875"/>
            <a:ext cx="383822" cy="431800"/>
          </a:xfrm>
          <a:prstGeom prst="ellipse">
            <a:avLst/>
          </a:prstGeom>
          <a:gradFill rotWithShape="1">
            <a:gsLst>
              <a:gs pos="0">
                <a:srgbClr val="EAEAEA"/>
              </a:gs>
              <a:gs pos="100000">
                <a:srgbClr val="5E5E5E"/>
              </a:gs>
            </a:gsLst>
            <a:path path="shape">
              <a:fillToRect l="50000" t="50000" r="50000" b="50000"/>
            </a:path>
          </a:gradFill>
          <a:ln w="12700">
            <a:noFill/>
            <a:round/>
            <a:headEnd/>
            <a:tailEnd/>
          </a:ln>
        </p:spPr>
        <p:txBody>
          <a:bodyPr wrap="none" anchor="ctr"/>
          <a:lstStyle/>
          <a:p>
            <a:endParaRPr lang="en-US" sz="1400"/>
          </a:p>
        </p:txBody>
      </p:sp>
      <p:sp>
        <p:nvSpPr>
          <p:cNvPr id="30727" name="Text Box 7"/>
          <p:cNvSpPr txBox="1">
            <a:spLocks noChangeArrowheads="1"/>
          </p:cNvSpPr>
          <p:nvPr/>
        </p:nvSpPr>
        <p:spPr bwMode="auto">
          <a:xfrm>
            <a:off x="8385178" y="2506663"/>
            <a:ext cx="404278" cy="307777"/>
          </a:xfrm>
          <a:prstGeom prst="rect">
            <a:avLst/>
          </a:prstGeom>
          <a:noFill/>
          <a:ln w="9525">
            <a:noFill/>
            <a:miter lim="800000"/>
            <a:headEnd/>
            <a:tailEnd/>
          </a:ln>
        </p:spPr>
        <p:txBody>
          <a:bodyPr wrap="none">
            <a:spAutoFit/>
          </a:bodyPr>
          <a:lstStyle/>
          <a:p>
            <a:pPr algn="ctr" eaLnBrk="0" hangingPunct="0"/>
            <a:r>
              <a:rPr lang="de-DE" sz="1400">
                <a:solidFill>
                  <a:srgbClr val="000000"/>
                </a:solidFill>
                <a:latin typeface="Arial Unicode MS" pitchFamily="34" charset="-128"/>
              </a:rPr>
              <a:t>V5</a:t>
            </a:r>
            <a:endParaRPr lang="de-DE" sz="1400" baseline="-25000">
              <a:solidFill>
                <a:srgbClr val="000000"/>
              </a:solidFill>
              <a:latin typeface="Arial Unicode MS" pitchFamily="34" charset="-128"/>
            </a:endParaRPr>
          </a:p>
        </p:txBody>
      </p:sp>
      <p:cxnSp>
        <p:nvCxnSpPr>
          <p:cNvPr id="30728" name="AutoShape 8"/>
          <p:cNvCxnSpPr>
            <a:cxnSpLocks noChangeShapeType="1"/>
            <a:stCxn id="30724" idx="5"/>
            <a:endCxn id="30726" idx="3"/>
          </p:cNvCxnSpPr>
          <p:nvPr/>
        </p:nvCxnSpPr>
        <p:spPr bwMode="auto">
          <a:xfrm>
            <a:off x="8009467" y="2797175"/>
            <a:ext cx="431800" cy="0"/>
          </a:xfrm>
          <a:prstGeom prst="straightConnector1">
            <a:avLst/>
          </a:prstGeom>
          <a:noFill/>
          <a:ln w="19050">
            <a:solidFill>
              <a:schemeClr val="tx1"/>
            </a:solidFill>
            <a:round/>
            <a:headEnd type="triangle" w="med" len="med"/>
            <a:tailEnd/>
          </a:ln>
        </p:spPr>
      </p:cxnSp>
      <p:sp>
        <p:nvSpPr>
          <p:cNvPr id="30729" name="Text Box 9"/>
          <p:cNvSpPr txBox="1">
            <a:spLocks noChangeArrowheads="1"/>
          </p:cNvSpPr>
          <p:nvPr/>
        </p:nvSpPr>
        <p:spPr bwMode="auto">
          <a:xfrm>
            <a:off x="6989234" y="2501901"/>
            <a:ext cx="513282" cy="279786"/>
          </a:xfrm>
          <a:prstGeom prst="rect">
            <a:avLst/>
          </a:prstGeom>
          <a:noFill/>
          <a:ln w="9525">
            <a:noFill/>
            <a:miter lim="800000"/>
            <a:headEnd/>
            <a:tailEnd/>
          </a:ln>
        </p:spPr>
        <p:txBody>
          <a:bodyPr wrap="none" tIns="18000">
            <a:spAutoFit/>
          </a:bodyPr>
          <a:lstStyle/>
          <a:p>
            <a:r>
              <a:rPr lang="de-DE" sz="1400" b="0">
                <a:latin typeface="Arial Unicode MS" pitchFamily="34" charset="-128"/>
              </a:rPr>
              <a:t>stim</a:t>
            </a:r>
          </a:p>
        </p:txBody>
      </p:sp>
      <p:sp>
        <p:nvSpPr>
          <p:cNvPr id="30730" name="Oval 10"/>
          <p:cNvSpPr>
            <a:spLocks noChangeAspect="1" noChangeArrowheads="1"/>
          </p:cNvSpPr>
          <p:nvPr/>
        </p:nvSpPr>
        <p:spPr bwMode="auto">
          <a:xfrm>
            <a:off x="8384822" y="1636713"/>
            <a:ext cx="383822" cy="431800"/>
          </a:xfrm>
          <a:prstGeom prst="ellipse">
            <a:avLst/>
          </a:prstGeom>
          <a:gradFill rotWithShape="1">
            <a:gsLst>
              <a:gs pos="0">
                <a:srgbClr val="EAEAEA"/>
              </a:gs>
              <a:gs pos="100000">
                <a:srgbClr val="5E5E5E"/>
              </a:gs>
            </a:gsLst>
            <a:path path="shape">
              <a:fillToRect l="50000" t="50000" r="50000" b="50000"/>
            </a:path>
          </a:gradFill>
          <a:ln w="12700">
            <a:noFill/>
            <a:round/>
            <a:headEnd/>
            <a:tailEnd/>
          </a:ln>
        </p:spPr>
        <p:txBody>
          <a:bodyPr wrap="none" anchor="ctr"/>
          <a:lstStyle/>
          <a:p>
            <a:endParaRPr lang="en-US" sz="1400"/>
          </a:p>
        </p:txBody>
      </p:sp>
      <p:sp>
        <p:nvSpPr>
          <p:cNvPr id="30731" name="Text Box 11"/>
          <p:cNvSpPr txBox="1">
            <a:spLocks noChangeArrowheads="1"/>
          </p:cNvSpPr>
          <p:nvPr/>
        </p:nvSpPr>
        <p:spPr bwMode="auto">
          <a:xfrm>
            <a:off x="8297137" y="1709738"/>
            <a:ext cx="554959" cy="307777"/>
          </a:xfrm>
          <a:prstGeom prst="rect">
            <a:avLst/>
          </a:prstGeom>
          <a:noFill/>
          <a:ln w="9525">
            <a:noFill/>
            <a:miter lim="800000"/>
            <a:headEnd/>
            <a:tailEnd/>
          </a:ln>
        </p:spPr>
        <p:txBody>
          <a:bodyPr wrap="none">
            <a:spAutoFit/>
          </a:bodyPr>
          <a:lstStyle/>
          <a:p>
            <a:pPr algn="ctr" eaLnBrk="0" hangingPunct="0"/>
            <a:r>
              <a:rPr lang="de-DE" sz="1400">
                <a:solidFill>
                  <a:srgbClr val="000000"/>
                </a:solidFill>
                <a:latin typeface="Arial Unicode MS" pitchFamily="34" charset="-128"/>
              </a:rPr>
              <a:t>PPC</a:t>
            </a:r>
            <a:endParaRPr lang="de-DE" sz="1400" baseline="-25000">
              <a:solidFill>
                <a:srgbClr val="000000"/>
              </a:solidFill>
              <a:latin typeface="Arial Unicode MS" pitchFamily="34" charset="-128"/>
            </a:endParaRPr>
          </a:p>
        </p:txBody>
      </p:sp>
      <p:cxnSp>
        <p:nvCxnSpPr>
          <p:cNvPr id="30732" name="AutoShape 12"/>
          <p:cNvCxnSpPr>
            <a:cxnSpLocks noChangeShapeType="1"/>
            <a:stCxn id="30726" idx="1"/>
            <a:endCxn id="30724" idx="7"/>
          </p:cNvCxnSpPr>
          <p:nvPr/>
        </p:nvCxnSpPr>
        <p:spPr bwMode="auto">
          <a:xfrm flipH="1">
            <a:off x="8009467" y="2492375"/>
            <a:ext cx="431800" cy="0"/>
          </a:xfrm>
          <a:prstGeom prst="straightConnector1">
            <a:avLst/>
          </a:prstGeom>
          <a:noFill/>
          <a:ln w="19050">
            <a:solidFill>
              <a:schemeClr val="tx1"/>
            </a:solidFill>
            <a:round/>
            <a:headEnd type="triangle" w="med" len="med"/>
            <a:tailEnd/>
          </a:ln>
        </p:spPr>
      </p:cxnSp>
      <p:cxnSp>
        <p:nvCxnSpPr>
          <p:cNvPr id="30733" name="AutoShape 13"/>
          <p:cNvCxnSpPr>
            <a:cxnSpLocks noChangeShapeType="1"/>
            <a:stCxn id="30730" idx="5"/>
            <a:endCxn id="30726" idx="7"/>
          </p:cNvCxnSpPr>
          <p:nvPr/>
        </p:nvCxnSpPr>
        <p:spPr bwMode="auto">
          <a:xfrm>
            <a:off x="8712200" y="2005013"/>
            <a:ext cx="0" cy="487362"/>
          </a:xfrm>
          <a:prstGeom prst="straightConnector1">
            <a:avLst/>
          </a:prstGeom>
          <a:noFill/>
          <a:ln w="19050">
            <a:solidFill>
              <a:schemeClr val="tx1"/>
            </a:solidFill>
            <a:round/>
            <a:headEnd/>
            <a:tailEnd type="triangle" w="med" len="med"/>
          </a:ln>
        </p:spPr>
      </p:cxnSp>
      <p:cxnSp>
        <p:nvCxnSpPr>
          <p:cNvPr id="30734" name="AutoShape 14"/>
          <p:cNvCxnSpPr>
            <a:cxnSpLocks noChangeShapeType="1"/>
            <a:stCxn id="30726" idx="1"/>
            <a:endCxn id="30730" idx="3"/>
          </p:cNvCxnSpPr>
          <p:nvPr/>
        </p:nvCxnSpPr>
        <p:spPr bwMode="auto">
          <a:xfrm flipV="1">
            <a:off x="8441267" y="2005013"/>
            <a:ext cx="0" cy="487362"/>
          </a:xfrm>
          <a:prstGeom prst="straightConnector1">
            <a:avLst/>
          </a:prstGeom>
          <a:noFill/>
          <a:ln w="19050">
            <a:solidFill>
              <a:schemeClr val="tx1"/>
            </a:solidFill>
            <a:round/>
            <a:headEnd/>
            <a:tailEnd type="triangle" w="med" len="med"/>
          </a:ln>
        </p:spPr>
      </p:cxnSp>
      <p:sp>
        <p:nvSpPr>
          <p:cNvPr id="30735" name="Text Box 15"/>
          <p:cNvSpPr txBox="1">
            <a:spLocks noChangeArrowheads="1"/>
          </p:cNvSpPr>
          <p:nvPr/>
        </p:nvSpPr>
        <p:spPr bwMode="auto">
          <a:xfrm>
            <a:off x="6996289" y="1511301"/>
            <a:ext cx="433132" cy="307777"/>
          </a:xfrm>
          <a:prstGeom prst="rect">
            <a:avLst/>
          </a:prstGeom>
          <a:solidFill>
            <a:srgbClr val="FF0000"/>
          </a:solidFill>
          <a:ln w="9525" algn="ctr">
            <a:noFill/>
            <a:miter lim="800000"/>
            <a:headEnd/>
            <a:tailEnd/>
          </a:ln>
        </p:spPr>
        <p:txBody>
          <a:bodyPr wrap="none">
            <a:spAutoFit/>
          </a:bodyPr>
          <a:lstStyle/>
          <a:p>
            <a:pPr eaLnBrk="0" hangingPunct="0">
              <a:spcBef>
                <a:spcPct val="50000"/>
              </a:spcBef>
            </a:pPr>
            <a:r>
              <a:rPr lang="en-GB" sz="1400">
                <a:solidFill>
                  <a:schemeClr val="bg1"/>
                </a:solidFill>
                <a:latin typeface="Arial Unicode MS" pitchFamily="34" charset="-128"/>
                <a:ea typeface="Arial Unicode MS" pitchFamily="34" charset="-128"/>
                <a:cs typeface="Arial Unicode MS" pitchFamily="34" charset="-128"/>
              </a:rPr>
              <a:t>M2</a:t>
            </a:r>
            <a:endParaRPr lang="en-US" sz="1400">
              <a:solidFill>
                <a:schemeClr val="bg1"/>
              </a:solidFill>
              <a:latin typeface="Arial Unicode MS" pitchFamily="34" charset="-128"/>
              <a:ea typeface="Arial Unicode MS" pitchFamily="34" charset="-128"/>
              <a:cs typeface="Arial Unicode MS" pitchFamily="34" charset="-128"/>
            </a:endParaRPr>
          </a:p>
        </p:txBody>
      </p:sp>
      <p:sp>
        <p:nvSpPr>
          <p:cNvPr id="30736" name="Text Box 16"/>
          <p:cNvSpPr txBox="1">
            <a:spLocks noChangeArrowheads="1"/>
          </p:cNvSpPr>
          <p:nvPr/>
        </p:nvSpPr>
        <p:spPr bwMode="auto">
          <a:xfrm>
            <a:off x="6986412" y="2084389"/>
            <a:ext cx="870751" cy="279786"/>
          </a:xfrm>
          <a:prstGeom prst="rect">
            <a:avLst/>
          </a:prstGeom>
          <a:noFill/>
          <a:ln w="9525">
            <a:noFill/>
            <a:miter lim="800000"/>
            <a:headEnd/>
            <a:tailEnd/>
          </a:ln>
        </p:spPr>
        <p:txBody>
          <a:bodyPr wrap="none" tIns="18000">
            <a:spAutoFit/>
          </a:bodyPr>
          <a:lstStyle/>
          <a:p>
            <a:r>
              <a:rPr lang="de-DE" sz="1400" b="0">
                <a:latin typeface="Arial Unicode MS" pitchFamily="34" charset="-128"/>
              </a:rPr>
              <a:t>attention</a:t>
            </a:r>
          </a:p>
        </p:txBody>
      </p:sp>
      <p:sp>
        <p:nvSpPr>
          <p:cNvPr id="30737" name="Oval 17"/>
          <p:cNvSpPr>
            <a:spLocks noChangeArrowheads="1"/>
          </p:cNvSpPr>
          <p:nvPr/>
        </p:nvSpPr>
        <p:spPr bwMode="auto">
          <a:xfrm>
            <a:off x="8074378" y="2325986"/>
            <a:ext cx="259766" cy="432792"/>
          </a:xfrm>
          <a:prstGeom prst="ellipse">
            <a:avLst/>
          </a:prstGeom>
          <a:noFill/>
          <a:ln w="9525" algn="ctr">
            <a:noFill/>
            <a:round/>
            <a:headEnd/>
            <a:tailEnd/>
          </a:ln>
        </p:spPr>
        <p:txBody>
          <a:bodyPr wrap="none" anchor="ctr">
            <a:spAutoFit/>
          </a:bodyPr>
          <a:lstStyle/>
          <a:p>
            <a:endParaRPr lang="en-US" sz="1400"/>
          </a:p>
        </p:txBody>
      </p:sp>
      <p:cxnSp>
        <p:nvCxnSpPr>
          <p:cNvPr id="30738" name="AutoShape 18"/>
          <p:cNvCxnSpPr>
            <a:cxnSpLocks noChangeShapeType="1"/>
            <a:stCxn id="30736" idx="3"/>
            <a:endCxn id="30737" idx="7"/>
          </p:cNvCxnSpPr>
          <p:nvPr/>
        </p:nvCxnSpPr>
        <p:spPr bwMode="auto">
          <a:xfrm>
            <a:off x="7857163" y="2224282"/>
            <a:ext cx="438939" cy="165085"/>
          </a:xfrm>
          <a:prstGeom prst="curvedConnector2">
            <a:avLst/>
          </a:prstGeom>
          <a:noFill/>
          <a:ln w="38100">
            <a:solidFill>
              <a:srgbClr val="FF0000"/>
            </a:solidFill>
            <a:round/>
            <a:headEnd/>
            <a:tailEnd type="oval" w="med" len="med"/>
          </a:ln>
        </p:spPr>
      </p:cxnSp>
      <p:cxnSp>
        <p:nvCxnSpPr>
          <p:cNvPr id="30739" name="AutoShape 19"/>
          <p:cNvCxnSpPr>
            <a:cxnSpLocks noChangeShapeType="1"/>
            <a:stCxn id="30740" idx="2"/>
            <a:endCxn id="30745" idx="3"/>
          </p:cNvCxnSpPr>
          <p:nvPr/>
        </p:nvCxnSpPr>
        <p:spPr bwMode="auto">
          <a:xfrm rot="10800000">
            <a:off x="3438517" y="2635445"/>
            <a:ext cx="179573" cy="2981"/>
          </a:xfrm>
          <a:prstGeom prst="straightConnector1">
            <a:avLst/>
          </a:prstGeom>
          <a:noFill/>
          <a:ln w="38100">
            <a:solidFill>
              <a:schemeClr val="tx1"/>
            </a:solidFill>
            <a:round/>
            <a:headEnd type="triangle" w="med" len="med"/>
            <a:tailEnd/>
          </a:ln>
        </p:spPr>
      </p:cxnSp>
      <p:sp>
        <p:nvSpPr>
          <p:cNvPr id="30740" name="Oval 20"/>
          <p:cNvSpPr>
            <a:spLocks noChangeAspect="1" noChangeArrowheads="1"/>
          </p:cNvSpPr>
          <p:nvPr/>
        </p:nvSpPr>
        <p:spPr bwMode="auto">
          <a:xfrm>
            <a:off x="3618089" y="2422525"/>
            <a:ext cx="383822" cy="431800"/>
          </a:xfrm>
          <a:prstGeom prst="ellipse">
            <a:avLst/>
          </a:prstGeom>
          <a:gradFill rotWithShape="1">
            <a:gsLst>
              <a:gs pos="0">
                <a:srgbClr val="EAEAEA"/>
              </a:gs>
              <a:gs pos="100000">
                <a:srgbClr val="5E5E5E"/>
              </a:gs>
            </a:gsLst>
            <a:path path="shape">
              <a:fillToRect l="50000" t="50000" r="50000" b="50000"/>
            </a:path>
          </a:gradFill>
          <a:ln w="12700">
            <a:noFill/>
            <a:round/>
            <a:headEnd/>
            <a:tailEnd/>
          </a:ln>
        </p:spPr>
        <p:txBody>
          <a:bodyPr wrap="none" anchor="ctr"/>
          <a:lstStyle/>
          <a:p>
            <a:endParaRPr lang="en-US" sz="1400"/>
          </a:p>
        </p:txBody>
      </p:sp>
      <p:sp>
        <p:nvSpPr>
          <p:cNvPr id="30741" name="Text Box 21"/>
          <p:cNvSpPr txBox="1">
            <a:spLocks noChangeArrowheads="1"/>
          </p:cNvSpPr>
          <p:nvPr/>
        </p:nvSpPr>
        <p:spPr bwMode="auto">
          <a:xfrm>
            <a:off x="3619856" y="2495550"/>
            <a:ext cx="404278" cy="307777"/>
          </a:xfrm>
          <a:prstGeom prst="rect">
            <a:avLst/>
          </a:prstGeom>
          <a:noFill/>
          <a:ln w="9525">
            <a:noFill/>
            <a:miter lim="800000"/>
            <a:headEnd/>
            <a:tailEnd/>
          </a:ln>
        </p:spPr>
        <p:txBody>
          <a:bodyPr wrap="none">
            <a:spAutoFit/>
          </a:bodyPr>
          <a:lstStyle/>
          <a:p>
            <a:pPr algn="ctr" eaLnBrk="0" hangingPunct="0"/>
            <a:r>
              <a:rPr lang="de-DE" sz="1400">
                <a:solidFill>
                  <a:srgbClr val="000000"/>
                </a:solidFill>
                <a:latin typeface="Arial Unicode MS" pitchFamily="34" charset="-128"/>
              </a:rPr>
              <a:t>V1</a:t>
            </a:r>
            <a:endParaRPr lang="de-DE" sz="1400" baseline="-25000">
              <a:solidFill>
                <a:srgbClr val="000000"/>
              </a:solidFill>
              <a:latin typeface="Arial Unicode MS" pitchFamily="34" charset="-128"/>
            </a:endParaRPr>
          </a:p>
        </p:txBody>
      </p:sp>
      <p:sp>
        <p:nvSpPr>
          <p:cNvPr id="30742" name="Oval 22"/>
          <p:cNvSpPr>
            <a:spLocks noChangeAspect="1" noChangeArrowheads="1"/>
          </p:cNvSpPr>
          <p:nvPr/>
        </p:nvSpPr>
        <p:spPr bwMode="auto">
          <a:xfrm>
            <a:off x="4320822" y="2422525"/>
            <a:ext cx="383822" cy="431800"/>
          </a:xfrm>
          <a:prstGeom prst="ellipse">
            <a:avLst/>
          </a:prstGeom>
          <a:gradFill rotWithShape="1">
            <a:gsLst>
              <a:gs pos="0">
                <a:srgbClr val="EAEAEA"/>
              </a:gs>
              <a:gs pos="100000">
                <a:srgbClr val="5E5E5E"/>
              </a:gs>
            </a:gsLst>
            <a:path path="shape">
              <a:fillToRect l="50000" t="50000" r="50000" b="50000"/>
            </a:path>
          </a:gradFill>
          <a:ln w="12700">
            <a:noFill/>
            <a:round/>
            <a:headEnd/>
            <a:tailEnd/>
          </a:ln>
        </p:spPr>
        <p:txBody>
          <a:bodyPr wrap="none" anchor="ctr"/>
          <a:lstStyle/>
          <a:p>
            <a:endParaRPr lang="en-US" sz="1400"/>
          </a:p>
        </p:txBody>
      </p:sp>
      <p:sp>
        <p:nvSpPr>
          <p:cNvPr id="30743" name="Text Box 23"/>
          <p:cNvSpPr txBox="1">
            <a:spLocks noChangeArrowheads="1"/>
          </p:cNvSpPr>
          <p:nvPr/>
        </p:nvSpPr>
        <p:spPr bwMode="auto">
          <a:xfrm>
            <a:off x="4321178" y="2500313"/>
            <a:ext cx="404278" cy="307777"/>
          </a:xfrm>
          <a:prstGeom prst="rect">
            <a:avLst/>
          </a:prstGeom>
          <a:noFill/>
          <a:ln w="9525">
            <a:noFill/>
            <a:miter lim="800000"/>
            <a:headEnd/>
            <a:tailEnd/>
          </a:ln>
        </p:spPr>
        <p:txBody>
          <a:bodyPr wrap="none">
            <a:spAutoFit/>
          </a:bodyPr>
          <a:lstStyle/>
          <a:p>
            <a:pPr algn="ctr" eaLnBrk="0" hangingPunct="0"/>
            <a:r>
              <a:rPr lang="de-DE" sz="1400">
                <a:solidFill>
                  <a:srgbClr val="000000"/>
                </a:solidFill>
                <a:latin typeface="Arial Unicode MS" pitchFamily="34" charset="-128"/>
              </a:rPr>
              <a:t>V5</a:t>
            </a:r>
            <a:endParaRPr lang="de-DE" sz="1400" baseline="-25000">
              <a:solidFill>
                <a:srgbClr val="000000"/>
              </a:solidFill>
              <a:latin typeface="Arial Unicode MS" pitchFamily="34" charset="-128"/>
            </a:endParaRPr>
          </a:p>
        </p:txBody>
      </p:sp>
      <p:cxnSp>
        <p:nvCxnSpPr>
          <p:cNvPr id="30744" name="AutoShape 24"/>
          <p:cNvCxnSpPr>
            <a:cxnSpLocks noChangeShapeType="1"/>
            <a:stCxn id="30740" idx="5"/>
            <a:endCxn id="30742" idx="3"/>
          </p:cNvCxnSpPr>
          <p:nvPr/>
        </p:nvCxnSpPr>
        <p:spPr bwMode="auto">
          <a:xfrm>
            <a:off x="3945467" y="2790825"/>
            <a:ext cx="431800" cy="0"/>
          </a:xfrm>
          <a:prstGeom prst="straightConnector1">
            <a:avLst/>
          </a:prstGeom>
          <a:noFill/>
          <a:ln w="19050">
            <a:solidFill>
              <a:schemeClr val="tx1"/>
            </a:solidFill>
            <a:round/>
            <a:headEnd type="triangle" w="med" len="med"/>
            <a:tailEnd/>
          </a:ln>
        </p:spPr>
      </p:cxnSp>
      <p:sp>
        <p:nvSpPr>
          <p:cNvPr id="30745" name="Text Box 25"/>
          <p:cNvSpPr txBox="1">
            <a:spLocks noChangeArrowheads="1"/>
          </p:cNvSpPr>
          <p:nvPr/>
        </p:nvSpPr>
        <p:spPr bwMode="auto">
          <a:xfrm>
            <a:off x="2925234" y="2495551"/>
            <a:ext cx="513282" cy="279786"/>
          </a:xfrm>
          <a:prstGeom prst="rect">
            <a:avLst/>
          </a:prstGeom>
          <a:noFill/>
          <a:ln w="9525">
            <a:noFill/>
            <a:miter lim="800000"/>
            <a:headEnd/>
            <a:tailEnd/>
          </a:ln>
        </p:spPr>
        <p:txBody>
          <a:bodyPr wrap="none" tIns="18000">
            <a:spAutoFit/>
          </a:bodyPr>
          <a:lstStyle/>
          <a:p>
            <a:r>
              <a:rPr lang="de-DE" sz="1400" b="0">
                <a:latin typeface="Arial Unicode MS" pitchFamily="34" charset="-128"/>
              </a:rPr>
              <a:t>stim</a:t>
            </a:r>
          </a:p>
        </p:txBody>
      </p:sp>
      <p:sp>
        <p:nvSpPr>
          <p:cNvPr id="30746" name="Oval 26"/>
          <p:cNvSpPr>
            <a:spLocks noChangeAspect="1" noChangeArrowheads="1"/>
          </p:cNvSpPr>
          <p:nvPr/>
        </p:nvSpPr>
        <p:spPr bwMode="auto">
          <a:xfrm>
            <a:off x="4320822" y="1630363"/>
            <a:ext cx="383822" cy="431800"/>
          </a:xfrm>
          <a:prstGeom prst="ellipse">
            <a:avLst/>
          </a:prstGeom>
          <a:gradFill rotWithShape="1">
            <a:gsLst>
              <a:gs pos="0">
                <a:srgbClr val="EAEAEA"/>
              </a:gs>
              <a:gs pos="100000">
                <a:srgbClr val="5E5E5E"/>
              </a:gs>
            </a:gsLst>
            <a:path path="shape">
              <a:fillToRect l="50000" t="50000" r="50000" b="50000"/>
            </a:path>
          </a:gradFill>
          <a:ln w="12700">
            <a:noFill/>
            <a:round/>
            <a:headEnd/>
            <a:tailEnd/>
          </a:ln>
        </p:spPr>
        <p:txBody>
          <a:bodyPr wrap="none" anchor="ctr"/>
          <a:lstStyle/>
          <a:p>
            <a:endParaRPr lang="en-US" sz="1400"/>
          </a:p>
        </p:txBody>
      </p:sp>
      <p:sp>
        <p:nvSpPr>
          <p:cNvPr id="30747" name="Text Box 27"/>
          <p:cNvSpPr txBox="1">
            <a:spLocks noChangeArrowheads="1"/>
          </p:cNvSpPr>
          <p:nvPr/>
        </p:nvSpPr>
        <p:spPr bwMode="auto">
          <a:xfrm>
            <a:off x="4233137" y="1714500"/>
            <a:ext cx="554959" cy="307777"/>
          </a:xfrm>
          <a:prstGeom prst="rect">
            <a:avLst/>
          </a:prstGeom>
          <a:noFill/>
          <a:ln w="9525">
            <a:noFill/>
            <a:miter lim="800000"/>
            <a:headEnd/>
            <a:tailEnd/>
          </a:ln>
        </p:spPr>
        <p:txBody>
          <a:bodyPr wrap="none">
            <a:spAutoFit/>
          </a:bodyPr>
          <a:lstStyle/>
          <a:p>
            <a:pPr algn="ctr" eaLnBrk="0" hangingPunct="0"/>
            <a:r>
              <a:rPr lang="de-DE" sz="1400">
                <a:solidFill>
                  <a:srgbClr val="000000"/>
                </a:solidFill>
                <a:latin typeface="Arial Unicode MS" pitchFamily="34" charset="-128"/>
              </a:rPr>
              <a:t>PPC</a:t>
            </a:r>
            <a:endParaRPr lang="de-DE" sz="1400" baseline="-25000">
              <a:solidFill>
                <a:srgbClr val="000000"/>
              </a:solidFill>
              <a:latin typeface="Arial Unicode MS" pitchFamily="34" charset="-128"/>
            </a:endParaRPr>
          </a:p>
        </p:txBody>
      </p:sp>
      <p:cxnSp>
        <p:nvCxnSpPr>
          <p:cNvPr id="30748" name="AutoShape 28"/>
          <p:cNvCxnSpPr>
            <a:cxnSpLocks noChangeShapeType="1"/>
            <a:stCxn id="30742" idx="1"/>
            <a:endCxn id="30740" idx="7"/>
          </p:cNvCxnSpPr>
          <p:nvPr/>
        </p:nvCxnSpPr>
        <p:spPr bwMode="auto">
          <a:xfrm flipH="1">
            <a:off x="3945467" y="2486025"/>
            <a:ext cx="431800" cy="0"/>
          </a:xfrm>
          <a:prstGeom prst="straightConnector1">
            <a:avLst/>
          </a:prstGeom>
          <a:noFill/>
          <a:ln w="19050">
            <a:solidFill>
              <a:schemeClr val="tx1"/>
            </a:solidFill>
            <a:round/>
            <a:headEnd type="triangle" w="med" len="med"/>
            <a:tailEnd/>
          </a:ln>
        </p:spPr>
      </p:cxnSp>
      <p:cxnSp>
        <p:nvCxnSpPr>
          <p:cNvPr id="30749" name="AutoShape 29"/>
          <p:cNvCxnSpPr>
            <a:cxnSpLocks noChangeShapeType="1"/>
            <a:stCxn id="30746" idx="5"/>
            <a:endCxn id="30742" idx="7"/>
          </p:cNvCxnSpPr>
          <p:nvPr/>
        </p:nvCxnSpPr>
        <p:spPr bwMode="auto">
          <a:xfrm>
            <a:off x="4648200" y="1998663"/>
            <a:ext cx="0" cy="487362"/>
          </a:xfrm>
          <a:prstGeom prst="straightConnector1">
            <a:avLst/>
          </a:prstGeom>
          <a:noFill/>
          <a:ln w="19050">
            <a:solidFill>
              <a:schemeClr val="tx1"/>
            </a:solidFill>
            <a:round/>
            <a:headEnd/>
            <a:tailEnd type="triangle" w="med" len="med"/>
          </a:ln>
        </p:spPr>
      </p:cxnSp>
      <p:sp>
        <p:nvSpPr>
          <p:cNvPr id="30750" name="Text Box 30"/>
          <p:cNvSpPr txBox="1">
            <a:spLocks noChangeArrowheads="1"/>
          </p:cNvSpPr>
          <p:nvPr/>
        </p:nvSpPr>
        <p:spPr bwMode="auto">
          <a:xfrm>
            <a:off x="2932289" y="1504951"/>
            <a:ext cx="433132" cy="307777"/>
          </a:xfrm>
          <a:prstGeom prst="rect">
            <a:avLst/>
          </a:prstGeom>
          <a:solidFill>
            <a:srgbClr val="FF0000"/>
          </a:solidFill>
          <a:ln w="9525" algn="ctr">
            <a:noFill/>
            <a:miter lim="800000"/>
            <a:headEnd/>
            <a:tailEnd/>
          </a:ln>
        </p:spPr>
        <p:txBody>
          <a:bodyPr wrap="none">
            <a:spAutoFit/>
          </a:bodyPr>
          <a:lstStyle/>
          <a:p>
            <a:pPr eaLnBrk="0" hangingPunct="0">
              <a:spcBef>
                <a:spcPct val="50000"/>
              </a:spcBef>
            </a:pPr>
            <a:r>
              <a:rPr lang="en-GB" sz="1400">
                <a:solidFill>
                  <a:schemeClr val="bg1"/>
                </a:solidFill>
                <a:latin typeface="Arial Unicode MS" pitchFamily="34" charset="-128"/>
                <a:ea typeface="Arial Unicode MS" pitchFamily="34" charset="-128"/>
                <a:cs typeface="Arial Unicode MS" pitchFamily="34" charset="-128"/>
              </a:rPr>
              <a:t>M1</a:t>
            </a:r>
            <a:endParaRPr lang="en-US" sz="1400">
              <a:solidFill>
                <a:schemeClr val="bg1"/>
              </a:solidFill>
              <a:latin typeface="Arial Unicode MS" pitchFamily="34" charset="-128"/>
              <a:ea typeface="Arial Unicode MS" pitchFamily="34" charset="-128"/>
              <a:cs typeface="Arial Unicode MS" pitchFamily="34" charset="-128"/>
            </a:endParaRPr>
          </a:p>
        </p:txBody>
      </p:sp>
      <p:sp>
        <p:nvSpPr>
          <p:cNvPr id="30751" name="Text Box 31"/>
          <p:cNvSpPr txBox="1">
            <a:spLocks noChangeArrowheads="1"/>
          </p:cNvSpPr>
          <p:nvPr/>
        </p:nvSpPr>
        <p:spPr bwMode="auto">
          <a:xfrm>
            <a:off x="3879145" y="1254126"/>
            <a:ext cx="870751" cy="279786"/>
          </a:xfrm>
          <a:prstGeom prst="rect">
            <a:avLst/>
          </a:prstGeom>
          <a:noFill/>
          <a:ln w="9525">
            <a:noFill/>
            <a:miter lim="800000"/>
            <a:headEnd/>
            <a:tailEnd/>
          </a:ln>
        </p:spPr>
        <p:txBody>
          <a:bodyPr wrap="none" tIns="18000">
            <a:spAutoFit/>
          </a:bodyPr>
          <a:lstStyle/>
          <a:p>
            <a:r>
              <a:rPr lang="de-DE" sz="1400" b="0">
                <a:latin typeface="Arial Unicode MS" pitchFamily="34" charset="-128"/>
              </a:rPr>
              <a:t>attention</a:t>
            </a:r>
          </a:p>
        </p:txBody>
      </p:sp>
      <p:sp>
        <p:nvSpPr>
          <p:cNvPr id="30752" name="Oval 32"/>
          <p:cNvSpPr>
            <a:spLocks noChangeArrowheads="1"/>
          </p:cNvSpPr>
          <p:nvPr/>
        </p:nvSpPr>
        <p:spPr bwMode="auto">
          <a:xfrm>
            <a:off x="4514145" y="2000548"/>
            <a:ext cx="259766" cy="432792"/>
          </a:xfrm>
          <a:prstGeom prst="ellipse">
            <a:avLst/>
          </a:prstGeom>
          <a:noFill/>
          <a:ln w="9525" algn="ctr">
            <a:noFill/>
            <a:round/>
            <a:headEnd/>
            <a:tailEnd/>
          </a:ln>
        </p:spPr>
        <p:txBody>
          <a:bodyPr wrap="none" anchor="ctr">
            <a:spAutoFit/>
          </a:bodyPr>
          <a:lstStyle/>
          <a:p>
            <a:endParaRPr lang="en-US" sz="1400"/>
          </a:p>
        </p:txBody>
      </p:sp>
      <p:cxnSp>
        <p:nvCxnSpPr>
          <p:cNvPr id="30753" name="AutoShape 33"/>
          <p:cNvCxnSpPr>
            <a:cxnSpLocks noChangeShapeType="1"/>
            <a:stCxn id="30742" idx="1"/>
            <a:endCxn id="30746" idx="3"/>
          </p:cNvCxnSpPr>
          <p:nvPr/>
        </p:nvCxnSpPr>
        <p:spPr bwMode="auto">
          <a:xfrm flipV="1">
            <a:off x="4377267" y="1998663"/>
            <a:ext cx="0" cy="487362"/>
          </a:xfrm>
          <a:prstGeom prst="straightConnector1">
            <a:avLst/>
          </a:prstGeom>
          <a:noFill/>
          <a:ln w="19050">
            <a:solidFill>
              <a:schemeClr val="tx1"/>
            </a:solidFill>
            <a:round/>
            <a:headEnd/>
            <a:tailEnd type="triangle" w="med" len="med"/>
          </a:ln>
        </p:spPr>
      </p:cxnSp>
      <p:grpSp>
        <p:nvGrpSpPr>
          <p:cNvPr id="2" name="Group 34"/>
          <p:cNvGrpSpPr>
            <a:grpSpLocks/>
          </p:cNvGrpSpPr>
          <p:nvPr/>
        </p:nvGrpSpPr>
        <p:grpSpPr bwMode="auto">
          <a:xfrm>
            <a:off x="2930881" y="3305176"/>
            <a:ext cx="1862667" cy="1349376"/>
            <a:chOff x="4647" y="300"/>
            <a:chExt cx="1320" cy="850"/>
          </a:xfrm>
        </p:grpSpPr>
        <p:cxnSp>
          <p:nvCxnSpPr>
            <p:cNvPr id="30792" name="AutoShape 35"/>
            <p:cNvCxnSpPr>
              <a:cxnSpLocks noChangeShapeType="1"/>
              <a:stCxn id="30793" idx="2"/>
              <a:endCxn id="30798" idx="3"/>
            </p:cNvCxnSpPr>
            <p:nvPr/>
          </p:nvCxnSpPr>
          <p:spPr bwMode="auto">
            <a:xfrm rot="10800000">
              <a:off x="5011" y="1012"/>
              <a:ext cx="127" cy="2"/>
            </a:xfrm>
            <a:prstGeom prst="straightConnector1">
              <a:avLst/>
            </a:prstGeom>
            <a:noFill/>
            <a:ln w="38100">
              <a:solidFill>
                <a:schemeClr val="tx1"/>
              </a:solidFill>
              <a:round/>
              <a:headEnd type="triangle" w="med" len="med"/>
              <a:tailEnd/>
            </a:ln>
          </p:spPr>
        </p:cxnSp>
        <p:sp>
          <p:nvSpPr>
            <p:cNvPr id="30793" name="Oval 36"/>
            <p:cNvSpPr>
              <a:spLocks noChangeAspect="1" noChangeArrowheads="1"/>
            </p:cNvSpPr>
            <p:nvPr/>
          </p:nvSpPr>
          <p:spPr bwMode="auto">
            <a:xfrm>
              <a:off x="5138" y="878"/>
              <a:ext cx="272" cy="272"/>
            </a:xfrm>
            <a:prstGeom prst="ellipse">
              <a:avLst/>
            </a:prstGeom>
            <a:gradFill rotWithShape="1">
              <a:gsLst>
                <a:gs pos="0">
                  <a:srgbClr val="EAEAEA"/>
                </a:gs>
                <a:gs pos="100000">
                  <a:srgbClr val="5E5E5E"/>
                </a:gs>
              </a:gsLst>
              <a:path path="shape">
                <a:fillToRect l="50000" t="50000" r="50000" b="50000"/>
              </a:path>
            </a:gradFill>
            <a:ln w="12700">
              <a:noFill/>
              <a:round/>
              <a:headEnd/>
              <a:tailEnd/>
            </a:ln>
          </p:spPr>
          <p:txBody>
            <a:bodyPr wrap="none" anchor="ctr"/>
            <a:lstStyle/>
            <a:p>
              <a:endParaRPr lang="en-US" sz="1400"/>
            </a:p>
          </p:txBody>
        </p:sp>
        <p:sp>
          <p:nvSpPr>
            <p:cNvPr id="30794" name="Text Box 37"/>
            <p:cNvSpPr txBox="1">
              <a:spLocks noChangeArrowheads="1"/>
            </p:cNvSpPr>
            <p:nvPr/>
          </p:nvSpPr>
          <p:spPr bwMode="auto">
            <a:xfrm>
              <a:off x="5139" y="924"/>
              <a:ext cx="286" cy="194"/>
            </a:xfrm>
            <a:prstGeom prst="rect">
              <a:avLst/>
            </a:prstGeom>
            <a:noFill/>
            <a:ln w="9525">
              <a:noFill/>
              <a:miter lim="800000"/>
              <a:headEnd/>
              <a:tailEnd/>
            </a:ln>
          </p:spPr>
          <p:txBody>
            <a:bodyPr wrap="none">
              <a:spAutoFit/>
            </a:bodyPr>
            <a:lstStyle/>
            <a:p>
              <a:pPr algn="ctr" eaLnBrk="0" hangingPunct="0"/>
              <a:r>
                <a:rPr lang="de-DE" sz="1400">
                  <a:solidFill>
                    <a:srgbClr val="000000"/>
                  </a:solidFill>
                  <a:latin typeface="Arial Unicode MS" pitchFamily="34" charset="-128"/>
                </a:rPr>
                <a:t>V1</a:t>
              </a:r>
              <a:endParaRPr lang="de-DE" sz="1400" baseline="-25000">
                <a:solidFill>
                  <a:srgbClr val="000000"/>
                </a:solidFill>
                <a:latin typeface="Arial Unicode MS" pitchFamily="34" charset="-128"/>
              </a:endParaRPr>
            </a:p>
          </p:txBody>
        </p:sp>
        <p:sp>
          <p:nvSpPr>
            <p:cNvPr id="30795" name="Oval 38"/>
            <p:cNvSpPr>
              <a:spLocks noChangeAspect="1" noChangeArrowheads="1"/>
            </p:cNvSpPr>
            <p:nvPr/>
          </p:nvSpPr>
          <p:spPr bwMode="auto">
            <a:xfrm>
              <a:off x="5636" y="878"/>
              <a:ext cx="272" cy="272"/>
            </a:xfrm>
            <a:prstGeom prst="ellipse">
              <a:avLst/>
            </a:prstGeom>
            <a:gradFill rotWithShape="1">
              <a:gsLst>
                <a:gs pos="0">
                  <a:srgbClr val="EAEAEA"/>
                </a:gs>
                <a:gs pos="100000">
                  <a:srgbClr val="5E5E5E"/>
                </a:gs>
              </a:gsLst>
              <a:path path="shape">
                <a:fillToRect l="50000" t="50000" r="50000" b="50000"/>
              </a:path>
            </a:gradFill>
            <a:ln w="12700">
              <a:noFill/>
              <a:round/>
              <a:headEnd/>
              <a:tailEnd/>
            </a:ln>
          </p:spPr>
          <p:txBody>
            <a:bodyPr wrap="none" anchor="ctr"/>
            <a:lstStyle/>
            <a:p>
              <a:endParaRPr lang="en-US" sz="1400"/>
            </a:p>
          </p:txBody>
        </p:sp>
        <p:sp>
          <p:nvSpPr>
            <p:cNvPr id="30796" name="Text Box 39"/>
            <p:cNvSpPr txBox="1">
              <a:spLocks noChangeArrowheads="1"/>
            </p:cNvSpPr>
            <p:nvPr/>
          </p:nvSpPr>
          <p:spPr bwMode="auto">
            <a:xfrm>
              <a:off x="5636" y="927"/>
              <a:ext cx="286" cy="194"/>
            </a:xfrm>
            <a:prstGeom prst="rect">
              <a:avLst/>
            </a:prstGeom>
            <a:noFill/>
            <a:ln w="9525">
              <a:noFill/>
              <a:miter lim="800000"/>
              <a:headEnd/>
              <a:tailEnd/>
            </a:ln>
          </p:spPr>
          <p:txBody>
            <a:bodyPr wrap="none">
              <a:spAutoFit/>
            </a:bodyPr>
            <a:lstStyle/>
            <a:p>
              <a:pPr algn="ctr" eaLnBrk="0" hangingPunct="0"/>
              <a:r>
                <a:rPr lang="de-DE" sz="1400" dirty="0">
                  <a:solidFill>
                    <a:srgbClr val="000000"/>
                  </a:solidFill>
                  <a:latin typeface="Arial Unicode MS" pitchFamily="34" charset="-128"/>
                </a:rPr>
                <a:t>V5</a:t>
              </a:r>
              <a:endParaRPr lang="de-DE" sz="1400" baseline="-25000" dirty="0">
                <a:solidFill>
                  <a:srgbClr val="000000"/>
                </a:solidFill>
                <a:latin typeface="Arial Unicode MS" pitchFamily="34" charset="-128"/>
              </a:endParaRPr>
            </a:p>
          </p:txBody>
        </p:sp>
        <p:cxnSp>
          <p:nvCxnSpPr>
            <p:cNvPr id="30797" name="AutoShape 40"/>
            <p:cNvCxnSpPr>
              <a:cxnSpLocks noChangeShapeType="1"/>
              <a:stCxn id="30793" idx="5"/>
              <a:endCxn id="30795" idx="3"/>
            </p:cNvCxnSpPr>
            <p:nvPr/>
          </p:nvCxnSpPr>
          <p:spPr bwMode="auto">
            <a:xfrm>
              <a:off x="5370" y="1110"/>
              <a:ext cx="306" cy="0"/>
            </a:xfrm>
            <a:prstGeom prst="straightConnector1">
              <a:avLst/>
            </a:prstGeom>
            <a:noFill/>
            <a:ln w="19050">
              <a:solidFill>
                <a:schemeClr val="tx1"/>
              </a:solidFill>
              <a:round/>
              <a:headEnd type="triangle" w="med" len="med"/>
              <a:tailEnd/>
            </a:ln>
          </p:spPr>
        </p:cxnSp>
        <p:sp>
          <p:nvSpPr>
            <p:cNvPr id="30798" name="Text Box 41"/>
            <p:cNvSpPr txBox="1">
              <a:spLocks noChangeArrowheads="1"/>
            </p:cNvSpPr>
            <p:nvPr/>
          </p:nvSpPr>
          <p:spPr bwMode="auto">
            <a:xfrm>
              <a:off x="4647" y="924"/>
              <a:ext cx="364" cy="176"/>
            </a:xfrm>
            <a:prstGeom prst="rect">
              <a:avLst/>
            </a:prstGeom>
            <a:noFill/>
            <a:ln w="9525">
              <a:noFill/>
              <a:miter lim="800000"/>
              <a:headEnd/>
              <a:tailEnd/>
            </a:ln>
          </p:spPr>
          <p:txBody>
            <a:bodyPr wrap="none" tIns="18000">
              <a:spAutoFit/>
            </a:bodyPr>
            <a:lstStyle/>
            <a:p>
              <a:r>
                <a:rPr lang="de-DE" sz="1400" b="0">
                  <a:latin typeface="Arial Unicode MS" pitchFamily="34" charset="-128"/>
                </a:rPr>
                <a:t>stim</a:t>
              </a:r>
            </a:p>
          </p:txBody>
        </p:sp>
        <p:sp>
          <p:nvSpPr>
            <p:cNvPr id="30799" name="Oval 42"/>
            <p:cNvSpPr>
              <a:spLocks noChangeAspect="1" noChangeArrowheads="1"/>
            </p:cNvSpPr>
            <p:nvPr/>
          </p:nvSpPr>
          <p:spPr bwMode="auto">
            <a:xfrm>
              <a:off x="5636" y="379"/>
              <a:ext cx="272" cy="272"/>
            </a:xfrm>
            <a:prstGeom prst="ellipse">
              <a:avLst/>
            </a:prstGeom>
            <a:gradFill rotWithShape="1">
              <a:gsLst>
                <a:gs pos="0">
                  <a:srgbClr val="EAEAEA"/>
                </a:gs>
                <a:gs pos="100000">
                  <a:srgbClr val="5E5E5E"/>
                </a:gs>
              </a:gsLst>
              <a:path path="shape">
                <a:fillToRect l="50000" t="50000" r="50000" b="50000"/>
              </a:path>
            </a:gradFill>
            <a:ln w="12700">
              <a:noFill/>
              <a:round/>
              <a:headEnd/>
              <a:tailEnd/>
            </a:ln>
          </p:spPr>
          <p:txBody>
            <a:bodyPr wrap="none" anchor="ctr"/>
            <a:lstStyle/>
            <a:p>
              <a:endParaRPr lang="en-US" sz="1400"/>
            </a:p>
          </p:txBody>
        </p:sp>
        <p:sp>
          <p:nvSpPr>
            <p:cNvPr id="30800" name="Text Box 43"/>
            <p:cNvSpPr txBox="1">
              <a:spLocks noChangeArrowheads="1"/>
            </p:cNvSpPr>
            <p:nvPr/>
          </p:nvSpPr>
          <p:spPr bwMode="auto">
            <a:xfrm>
              <a:off x="5574" y="433"/>
              <a:ext cx="393" cy="194"/>
            </a:xfrm>
            <a:prstGeom prst="rect">
              <a:avLst/>
            </a:prstGeom>
            <a:noFill/>
            <a:ln w="9525">
              <a:noFill/>
              <a:miter lim="800000"/>
              <a:headEnd/>
              <a:tailEnd/>
            </a:ln>
          </p:spPr>
          <p:txBody>
            <a:bodyPr wrap="none">
              <a:spAutoFit/>
            </a:bodyPr>
            <a:lstStyle/>
            <a:p>
              <a:pPr algn="ctr" eaLnBrk="0" hangingPunct="0"/>
              <a:r>
                <a:rPr lang="de-DE" sz="1400">
                  <a:solidFill>
                    <a:srgbClr val="000000"/>
                  </a:solidFill>
                  <a:latin typeface="Arial Unicode MS" pitchFamily="34" charset="-128"/>
                </a:rPr>
                <a:t>PPC</a:t>
              </a:r>
              <a:endParaRPr lang="de-DE" sz="1400" baseline="-25000">
                <a:solidFill>
                  <a:srgbClr val="000000"/>
                </a:solidFill>
                <a:latin typeface="Arial Unicode MS" pitchFamily="34" charset="-128"/>
              </a:endParaRPr>
            </a:p>
          </p:txBody>
        </p:sp>
        <p:cxnSp>
          <p:nvCxnSpPr>
            <p:cNvPr id="30801" name="AutoShape 44"/>
            <p:cNvCxnSpPr>
              <a:cxnSpLocks noChangeShapeType="1"/>
              <a:stCxn id="30795" idx="1"/>
              <a:endCxn id="30793" idx="7"/>
            </p:cNvCxnSpPr>
            <p:nvPr/>
          </p:nvCxnSpPr>
          <p:spPr bwMode="auto">
            <a:xfrm flipH="1">
              <a:off x="5370" y="918"/>
              <a:ext cx="306" cy="0"/>
            </a:xfrm>
            <a:prstGeom prst="straightConnector1">
              <a:avLst/>
            </a:prstGeom>
            <a:noFill/>
            <a:ln w="19050">
              <a:solidFill>
                <a:schemeClr val="tx1"/>
              </a:solidFill>
              <a:round/>
              <a:headEnd type="triangle" w="med" len="med"/>
              <a:tailEnd/>
            </a:ln>
          </p:spPr>
        </p:cxnSp>
        <p:cxnSp>
          <p:nvCxnSpPr>
            <p:cNvPr id="30802" name="AutoShape 45"/>
            <p:cNvCxnSpPr>
              <a:cxnSpLocks noChangeShapeType="1"/>
              <a:stCxn id="30799" idx="5"/>
              <a:endCxn id="30795" idx="7"/>
            </p:cNvCxnSpPr>
            <p:nvPr/>
          </p:nvCxnSpPr>
          <p:spPr bwMode="auto">
            <a:xfrm>
              <a:off x="5868" y="611"/>
              <a:ext cx="0" cy="307"/>
            </a:xfrm>
            <a:prstGeom prst="straightConnector1">
              <a:avLst/>
            </a:prstGeom>
            <a:noFill/>
            <a:ln w="19050">
              <a:solidFill>
                <a:schemeClr val="tx1"/>
              </a:solidFill>
              <a:round/>
              <a:headEnd/>
              <a:tailEnd type="triangle" w="med" len="med"/>
            </a:ln>
          </p:spPr>
        </p:cxnSp>
        <p:cxnSp>
          <p:nvCxnSpPr>
            <p:cNvPr id="30803" name="AutoShape 46"/>
            <p:cNvCxnSpPr>
              <a:cxnSpLocks noChangeShapeType="1"/>
              <a:stCxn id="30795" idx="1"/>
              <a:endCxn id="30799" idx="3"/>
            </p:cNvCxnSpPr>
            <p:nvPr/>
          </p:nvCxnSpPr>
          <p:spPr bwMode="auto">
            <a:xfrm flipV="1">
              <a:off x="5676" y="611"/>
              <a:ext cx="0" cy="307"/>
            </a:xfrm>
            <a:prstGeom prst="straightConnector1">
              <a:avLst/>
            </a:prstGeom>
            <a:noFill/>
            <a:ln w="19050">
              <a:solidFill>
                <a:schemeClr val="tx1"/>
              </a:solidFill>
              <a:round/>
              <a:headEnd/>
              <a:tailEnd type="triangle" w="med" len="med"/>
            </a:ln>
          </p:spPr>
        </p:cxnSp>
        <p:sp>
          <p:nvSpPr>
            <p:cNvPr id="30804" name="Text Box 47"/>
            <p:cNvSpPr txBox="1">
              <a:spLocks noChangeArrowheads="1"/>
            </p:cNvSpPr>
            <p:nvPr/>
          </p:nvSpPr>
          <p:spPr bwMode="auto">
            <a:xfrm>
              <a:off x="4652" y="300"/>
              <a:ext cx="307" cy="194"/>
            </a:xfrm>
            <a:prstGeom prst="rect">
              <a:avLst/>
            </a:prstGeom>
            <a:solidFill>
              <a:srgbClr val="FF0000"/>
            </a:solidFill>
            <a:ln w="9525" algn="ctr">
              <a:noFill/>
              <a:miter lim="800000"/>
              <a:headEnd/>
              <a:tailEnd/>
            </a:ln>
          </p:spPr>
          <p:txBody>
            <a:bodyPr wrap="none">
              <a:spAutoFit/>
            </a:bodyPr>
            <a:lstStyle/>
            <a:p>
              <a:pPr eaLnBrk="0" hangingPunct="0">
                <a:spcBef>
                  <a:spcPct val="50000"/>
                </a:spcBef>
              </a:pPr>
              <a:r>
                <a:rPr lang="en-GB" sz="1400">
                  <a:solidFill>
                    <a:schemeClr val="bg1"/>
                  </a:solidFill>
                  <a:latin typeface="Arial Unicode MS" pitchFamily="34" charset="-128"/>
                  <a:ea typeface="Arial Unicode MS" pitchFamily="34" charset="-128"/>
                  <a:cs typeface="Arial Unicode MS" pitchFamily="34" charset="-128"/>
                </a:rPr>
                <a:t>M3</a:t>
              </a:r>
              <a:endParaRPr lang="en-US" sz="1400">
                <a:solidFill>
                  <a:schemeClr val="bg1"/>
                </a:solidFill>
                <a:latin typeface="Arial Unicode MS" pitchFamily="34" charset="-128"/>
                <a:ea typeface="Arial Unicode MS" pitchFamily="34" charset="-128"/>
                <a:cs typeface="Arial Unicode MS" pitchFamily="34" charset="-128"/>
              </a:endParaRPr>
            </a:p>
          </p:txBody>
        </p:sp>
        <p:sp>
          <p:nvSpPr>
            <p:cNvPr id="30805" name="Text Box 48"/>
            <p:cNvSpPr txBox="1">
              <a:spLocks noChangeArrowheads="1"/>
            </p:cNvSpPr>
            <p:nvPr/>
          </p:nvSpPr>
          <p:spPr bwMode="auto">
            <a:xfrm>
              <a:off x="4927" y="330"/>
              <a:ext cx="617" cy="176"/>
            </a:xfrm>
            <a:prstGeom prst="rect">
              <a:avLst/>
            </a:prstGeom>
            <a:noFill/>
            <a:ln w="9525">
              <a:noFill/>
              <a:miter lim="800000"/>
              <a:headEnd/>
              <a:tailEnd/>
            </a:ln>
          </p:spPr>
          <p:txBody>
            <a:bodyPr wrap="none" tIns="18000">
              <a:spAutoFit/>
            </a:bodyPr>
            <a:lstStyle/>
            <a:p>
              <a:r>
                <a:rPr lang="de-DE" sz="1400" b="0">
                  <a:latin typeface="Arial Unicode MS" pitchFamily="34" charset="-128"/>
                </a:rPr>
                <a:t>attention</a:t>
              </a:r>
            </a:p>
          </p:txBody>
        </p:sp>
        <p:sp>
          <p:nvSpPr>
            <p:cNvPr id="30806" name="Oval 49"/>
            <p:cNvSpPr>
              <a:spLocks noChangeArrowheads="1"/>
            </p:cNvSpPr>
            <p:nvPr/>
          </p:nvSpPr>
          <p:spPr bwMode="auto">
            <a:xfrm>
              <a:off x="5459" y="825"/>
              <a:ext cx="184" cy="273"/>
            </a:xfrm>
            <a:prstGeom prst="ellipse">
              <a:avLst/>
            </a:prstGeom>
            <a:noFill/>
            <a:ln w="9525" algn="ctr">
              <a:noFill/>
              <a:round/>
              <a:headEnd/>
              <a:tailEnd/>
            </a:ln>
          </p:spPr>
          <p:txBody>
            <a:bodyPr wrap="none" anchor="ctr">
              <a:spAutoFit/>
            </a:bodyPr>
            <a:lstStyle/>
            <a:p>
              <a:endParaRPr lang="en-US" sz="1400"/>
            </a:p>
          </p:txBody>
        </p:sp>
        <p:cxnSp>
          <p:nvCxnSpPr>
            <p:cNvPr id="30807" name="AutoShape 50"/>
            <p:cNvCxnSpPr>
              <a:cxnSpLocks noChangeShapeType="1"/>
              <a:stCxn id="30805" idx="3"/>
              <a:endCxn id="30799" idx="1"/>
            </p:cNvCxnSpPr>
            <p:nvPr/>
          </p:nvCxnSpPr>
          <p:spPr bwMode="auto">
            <a:xfrm>
              <a:off x="5544" y="418"/>
              <a:ext cx="132" cy="1"/>
            </a:xfrm>
            <a:prstGeom prst="straightConnector1">
              <a:avLst/>
            </a:prstGeom>
            <a:noFill/>
            <a:ln w="38100">
              <a:solidFill>
                <a:schemeClr val="tx1"/>
              </a:solidFill>
              <a:round/>
              <a:headEnd/>
              <a:tailEnd type="triangle" w="med" len="med"/>
            </a:ln>
          </p:spPr>
        </p:cxnSp>
        <p:cxnSp>
          <p:nvCxnSpPr>
            <p:cNvPr id="30808" name="AutoShape 51"/>
            <p:cNvCxnSpPr>
              <a:cxnSpLocks noChangeShapeType="1"/>
              <a:stCxn id="30805" idx="2"/>
              <a:endCxn id="30806" idx="0"/>
            </p:cNvCxnSpPr>
            <p:nvPr/>
          </p:nvCxnSpPr>
          <p:spPr bwMode="auto">
            <a:xfrm rot="16200000" flipH="1">
              <a:off x="5234" y="508"/>
              <a:ext cx="319" cy="316"/>
            </a:xfrm>
            <a:prstGeom prst="straightConnector1">
              <a:avLst/>
            </a:prstGeom>
            <a:noFill/>
            <a:ln w="38100">
              <a:solidFill>
                <a:srgbClr val="FF0000"/>
              </a:solidFill>
              <a:round/>
              <a:headEnd/>
              <a:tailEnd type="oval" w="med" len="med"/>
            </a:ln>
          </p:spPr>
        </p:cxnSp>
      </p:grpSp>
      <p:grpSp>
        <p:nvGrpSpPr>
          <p:cNvPr id="3" name="Group 52"/>
          <p:cNvGrpSpPr>
            <a:grpSpLocks/>
          </p:cNvGrpSpPr>
          <p:nvPr/>
        </p:nvGrpSpPr>
        <p:grpSpPr bwMode="auto">
          <a:xfrm>
            <a:off x="6986412" y="4889503"/>
            <a:ext cx="1864102" cy="1349376"/>
            <a:chOff x="2607" y="1524"/>
            <a:chExt cx="1320" cy="850"/>
          </a:xfrm>
        </p:grpSpPr>
        <p:cxnSp>
          <p:nvCxnSpPr>
            <p:cNvPr id="30775" name="AutoShape 53"/>
            <p:cNvCxnSpPr>
              <a:cxnSpLocks noChangeShapeType="1"/>
              <a:stCxn id="30776" idx="2"/>
              <a:endCxn id="30781" idx="3"/>
            </p:cNvCxnSpPr>
            <p:nvPr/>
          </p:nvCxnSpPr>
          <p:spPr bwMode="auto">
            <a:xfrm rot="10800000">
              <a:off x="2970" y="2236"/>
              <a:ext cx="128" cy="2"/>
            </a:xfrm>
            <a:prstGeom prst="straightConnector1">
              <a:avLst/>
            </a:prstGeom>
            <a:noFill/>
            <a:ln w="38100">
              <a:solidFill>
                <a:schemeClr val="tx1"/>
              </a:solidFill>
              <a:round/>
              <a:headEnd type="triangle" w="med" len="med"/>
              <a:tailEnd/>
            </a:ln>
          </p:spPr>
        </p:cxnSp>
        <p:sp>
          <p:nvSpPr>
            <p:cNvPr id="30776" name="Oval 54"/>
            <p:cNvSpPr>
              <a:spLocks noChangeAspect="1" noChangeArrowheads="1"/>
            </p:cNvSpPr>
            <p:nvPr/>
          </p:nvSpPr>
          <p:spPr bwMode="auto">
            <a:xfrm>
              <a:off x="3098" y="2102"/>
              <a:ext cx="272" cy="272"/>
            </a:xfrm>
            <a:prstGeom prst="ellipse">
              <a:avLst/>
            </a:prstGeom>
            <a:gradFill rotWithShape="1">
              <a:gsLst>
                <a:gs pos="0">
                  <a:srgbClr val="EAEAEA"/>
                </a:gs>
                <a:gs pos="100000">
                  <a:srgbClr val="5E5E5E"/>
                </a:gs>
              </a:gsLst>
              <a:path path="shape">
                <a:fillToRect l="50000" t="50000" r="50000" b="50000"/>
              </a:path>
            </a:gradFill>
            <a:ln w="12700">
              <a:noFill/>
              <a:round/>
              <a:headEnd/>
              <a:tailEnd/>
            </a:ln>
          </p:spPr>
          <p:txBody>
            <a:bodyPr wrap="none" anchor="ctr"/>
            <a:lstStyle/>
            <a:p>
              <a:endParaRPr lang="en-US" sz="1400"/>
            </a:p>
          </p:txBody>
        </p:sp>
        <p:sp>
          <p:nvSpPr>
            <p:cNvPr id="30777" name="Text Box 55"/>
            <p:cNvSpPr txBox="1">
              <a:spLocks noChangeArrowheads="1"/>
            </p:cNvSpPr>
            <p:nvPr/>
          </p:nvSpPr>
          <p:spPr bwMode="auto">
            <a:xfrm>
              <a:off x="3099" y="2148"/>
              <a:ext cx="286" cy="194"/>
            </a:xfrm>
            <a:prstGeom prst="rect">
              <a:avLst/>
            </a:prstGeom>
            <a:noFill/>
            <a:ln w="9525">
              <a:noFill/>
              <a:miter lim="800000"/>
              <a:headEnd/>
              <a:tailEnd/>
            </a:ln>
          </p:spPr>
          <p:txBody>
            <a:bodyPr wrap="none">
              <a:spAutoFit/>
            </a:bodyPr>
            <a:lstStyle/>
            <a:p>
              <a:pPr algn="ctr" eaLnBrk="0" hangingPunct="0"/>
              <a:r>
                <a:rPr lang="de-DE" sz="1400">
                  <a:solidFill>
                    <a:srgbClr val="000000"/>
                  </a:solidFill>
                  <a:latin typeface="Arial Unicode MS" pitchFamily="34" charset="-128"/>
                </a:rPr>
                <a:t>V1</a:t>
              </a:r>
              <a:endParaRPr lang="de-DE" sz="1400" baseline="-25000">
                <a:solidFill>
                  <a:srgbClr val="000000"/>
                </a:solidFill>
                <a:latin typeface="Arial Unicode MS" pitchFamily="34" charset="-128"/>
              </a:endParaRPr>
            </a:p>
          </p:txBody>
        </p:sp>
        <p:sp>
          <p:nvSpPr>
            <p:cNvPr id="30778" name="Oval 56"/>
            <p:cNvSpPr>
              <a:spLocks noChangeAspect="1" noChangeArrowheads="1"/>
            </p:cNvSpPr>
            <p:nvPr/>
          </p:nvSpPr>
          <p:spPr bwMode="auto">
            <a:xfrm>
              <a:off x="3596" y="2102"/>
              <a:ext cx="272" cy="272"/>
            </a:xfrm>
            <a:prstGeom prst="ellipse">
              <a:avLst/>
            </a:prstGeom>
            <a:gradFill rotWithShape="1">
              <a:gsLst>
                <a:gs pos="0">
                  <a:srgbClr val="EAEAEA"/>
                </a:gs>
                <a:gs pos="100000">
                  <a:srgbClr val="5E5E5E"/>
                </a:gs>
              </a:gsLst>
              <a:path path="shape">
                <a:fillToRect l="50000" t="50000" r="50000" b="50000"/>
              </a:path>
            </a:gradFill>
            <a:ln w="12700">
              <a:noFill/>
              <a:round/>
              <a:headEnd/>
              <a:tailEnd/>
            </a:ln>
          </p:spPr>
          <p:txBody>
            <a:bodyPr wrap="none" anchor="ctr"/>
            <a:lstStyle/>
            <a:p>
              <a:endParaRPr lang="en-US" sz="1400"/>
            </a:p>
          </p:txBody>
        </p:sp>
        <p:sp>
          <p:nvSpPr>
            <p:cNvPr id="30779" name="Text Box 57"/>
            <p:cNvSpPr txBox="1">
              <a:spLocks noChangeArrowheads="1"/>
            </p:cNvSpPr>
            <p:nvPr/>
          </p:nvSpPr>
          <p:spPr bwMode="auto">
            <a:xfrm>
              <a:off x="3596" y="2151"/>
              <a:ext cx="286" cy="194"/>
            </a:xfrm>
            <a:prstGeom prst="rect">
              <a:avLst/>
            </a:prstGeom>
            <a:noFill/>
            <a:ln w="9525">
              <a:noFill/>
              <a:miter lim="800000"/>
              <a:headEnd/>
              <a:tailEnd/>
            </a:ln>
          </p:spPr>
          <p:txBody>
            <a:bodyPr wrap="none">
              <a:spAutoFit/>
            </a:bodyPr>
            <a:lstStyle/>
            <a:p>
              <a:pPr algn="ctr" eaLnBrk="0" hangingPunct="0"/>
              <a:r>
                <a:rPr lang="de-DE" sz="1400">
                  <a:solidFill>
                    <a:srgbClr val="000000"/>
                  </a:solidFill>
                  <a:latin typeface="Arial Unicode MS" pitchFamily="34" charset="-128"/>
                </a:rPr>
                <a:t>V5</a:t>
              </a:r>
              <a:endParaRPr lang="de-DE" sz="1400" baseline="-25000">
                <a:solidFill>
                  <a:srgbClr val="000000"/>
                </a:solidFill>
                <a:latin typeface="Arial Unicode MS" pitchFamily="34" charset="-128"/>
              </a:endParaRPr>
            </a:p>
          </p:txBody>
        </p:sp>
        <p:cxnSp>
          <p:nvCxnSpPr>
            <p:cNvPr id="30780" name="AutoShape 58"/>
            <p:cNvCxnSpPr>
              <a:cxnSpLocks noChangeShapeType="1"/>
              <a:stCxn id="30776" idx="5"/>
              <a:endCxn id="30778" idx="3"/>
            </p:cNvCxnSpPr>
            <p:nvPr/>
          </p:nvCxnSpPr>
          <p:spPr bwMode="auto">
            <a:xfrm>
              <a:off x="3330" y="2334"/>
              <a:ext cx="306" cy="0"/>
            </a:xfrm>
            <a:prstGeom prst="straightConnector1">
              <a:avLst/>
            </a:prstGeom>
            <a:noFill/>
            <a:ln w="19050">
              <a:solidFill>
                <a:schemeClr val="tx1"/>
              </a:solidFill>
              <a:round/>
              <a:headEnd type="triangle" w="med" len="med"/>
              <a:tailEnd/>
            </a:ln>
          </p:spPr>
        </p:cxnSp>
        <p:sp>
          <p:nvSpPr>
            <p:cNvPr id="30781" name="Text Box 59"/>
            <p:cNvSpPr txBox="1">
              <a:spLocks noChangeArrowheads="1"/>
            </p:cNvSpPr>
            <p:nvPr/>
          </p:nvSpPr>
          <p:spPr bwMode="auto">
            <a:xfrm>
              <a:off x="2607" y="2148"/>
              <a:ext cx="363" cy="176"/>
            </a:xfrm>
            <a:prstGeom prst="rect">
              <a:avLst/>
            </a:prstGeom>
            <a:noFill/>
            <a:ln w="9525">
              <a:noFill/>
              <a:miter lim="800000"/>
              <a:headEnd/>
              <a:tailEnd/>
            </a:ln>
          </p:spPr>
          <p:txBody>
            <a:bodyPr wrap="none" tIns="18000">
              <a:spAutoFit/>
            </a:bodyPr>
            <a:lstStyle/>
            <a:p>
              <a:r>
                <a:rPr lang="de-DE" sz="1400" b="0">
                  <a:latin typeface="Arial Unicode MS" pitchFamily="34" charset="-128"/>
                </a:rPr>
                <a:t>stim</a:t>
              </a:r>
            </a:p>
          </p:txBody>
        </p:sp>
        <p:sp>
          <p:nvSpPr>
            <p:cNvPr id="30782" name="Oval 60"/>
            <p:cNvSpPr>
              <a:spLocks noChangeAspect="1" noChangeArrowheads="1"/>
            </p:cNvSpPr>
            <p:nvPr/>
          </p:nvSpPr>
          <p:spPr bwMode="auto">
            <a:xfrm>
              <a:off x="3596" y="1603"/>
              <a:ext cx="272" cy="272"/>
            </a:xfrm>
            <a:prstGeom prst="ellipse">
              <a:avLst/>
            </a:prstGeom>
            <a:gradFill rotWithShape="1">
              <a:gsLst>
                <a:gs pos="0">
                  <a:srgbClr val="EAEAEA"/>
                </a:gs>
                <a:gs pos="100000">
                  <a:srgbClr val="5E5E5E"/>
                </a:gs>
              </a:gsLst>
              <a:path path="shape">
                <a:fillToRect l="50000" t="50000" r="50000" b="50000"/>
              </a:path>
            </a:gradFill>
            <a:ln w="12700">
              <a:noFill/>
              <a:round/>
              <a:headEnd/>
              <a:tailEnd/>
            </a:ln>
          </p:spPr>
          <p:txBody>
            <a:bodyPr wrap="none" anchor="ctr"/>
            <a:lstStyle/>
            <a:p>
              <a:endParaRPr lang="en-US" sz="1400"/>
            </a:p>
          </p:txBody>
        </p:sp>
        <p:sp>
          <p:nvSpPr>
            <p:cNvPr id="30783" name="Text Box 61"/>
            <p:cNvSpPr txBox="1">
              <a:spLocks noChangeArrowheads="1"/>
            </p:cNvSpPr>
            <p:nvPr/>
          </p:nvSpPr>
          <p:spPr bwMode="auto">
            <a:xfrm>
              <a:off x="3534" y="1638"/>
              <a:ext cx="393" cy="194"/>
            </a:xfrm>
            <a:prstGeom prst="rect">
              <a:avLst/>
            </a:prstGeom>
            <a:noFill/>
            <a:ln w="9525">
              <a:noFill/>
              <a:miter lim="800000"/>
              <a:headEnd/>
              <a:tailEnd/>
            </a:ln>
          </p:spPr>
          <p:txBody>
            <a:bodyPr wrap="none">
              <a:spAutoFit/>
            </a:bodyPr>
            <a:lstStyle/>
            <a:p>
              <a:pPr algn="ctr" eaLnBrk="0" hangingPunct="0"/>
              <a:r>
                <a:rPr lang="de-DE" sz="1400">
                  <a:solidFill>
                    <a:srgbClr val="000000"/>
                  </a:solidFill>
                  <a:latin typeface="Arial Unicode MS" pitchFamily="34" charset="-128"/>
                </a:rPr>
                <a:t>PPC</a:t>
              </a:r>
              <a:endParaRPr lang="de-DE" sz="1400" baseline="-25000">
                <a:solidFill>
                  <a:srgbClr val="000000"/>
                </a:solidFill>
                <a:latin typeface="Arial Unicode MS" pitchFamily="34" charset="-128"/>
              </a:endParaRPr>
            </a:p>
          </p:txBody>
        </p:sp>
        <p:cxnSp>
          <p:nvCxnSpPr>
            <p:cNvPr id="30784" name="AutoShape 62"/>
            <p:cNvCxnSpPr>
              <a:cxnSpLocks noChangeShapeType="1"/>
              <a:stCxn id="30778" idx="1"/>
              <a:endCxn id="30776" idx="7"/>
            </p:cNvCxnSpPr>
            <p:nvPr/>
          </p:nvCxnSpPr>
          <p:spPr bwMode="auto">
            <a:xfrm flipH="1">
              <a:off x="3330" y="2142"/>
              <a:ext cx="306" cy="0"/>
            </a:xfrm>
            <a:prstGeom prst="straightConnector1">
              <a:avLst/>
            </a:prstGeom>
            <a:noFill/>
            <a:ln w="19050">
              <a:solidFill>
                <a:schemeClr val="tx1"/>
              </a:solidFill>
              <a:round/>
              <a:headEnd type="triangle" w="med" len="med"/>
              <a:tailEnd/>
            </a:ln>
          </p:spPr>
        </p:cxnSp>
        <p:cxnSp>
          <p:nvCxnSpPr>
            <p:cNvPr id="30785" name="AutoShape 63"/>
            <p:cNvCxnSpPr>
              <a:cxnSpLocks noChangeShapeType="1"/>
              <a:stCxn id="30782" idx="5"/>
              <a:endCxn id="30778" idx="7"/>
            </p:cNvCxnSpPr>
            <p:nvPr/>
          </p:nvCxnSpPr>
          <p:spPr bwMode="auto">
            <a:xfrm>
              <a:off x="3828" y="1835"/>
              <a:ext cx="0" cy="307"/>
            </a:xfrm>
            <a:prstGeom prst="straightConnector1">
              <a:avLst/>
            </a:prstGeom>
            <a:noFill/>
            <a:ln w="19050">
              <a:solidFill>
                <a:schemeClr val="tx1"/>
              </a:solidFill>
              <a:round/>
              <a:headEnd/>
              <a:tailEnd type="triangle" w="med" len="med"/>
            </a:ln>
          </p:spPr>
        </p:cxnSp>
        <p:cxnSp>
          <p:nvCxnSpPr>
            <p:cNvPr id="30786" name="AutoShape 64"/>
            <p:cNvCxnSpPr>
              <a:cxnSpLocks noChangeShapeType="1"/>
              <a:stCxn id="30778" idx="1"/>
              <a:endCxn id="30782" idx="3"/>
            </p:cNvCxnSpPr>
            <p:nvPr/>
          </p:nvCxnSpPr>
          <p:spPr bwMode="auto">
            <a:xfrm flipV="1">
              <a:off x="3636" y="1835"/>
              <a:ext cx="0" cy="307"/>
            </a:xfrm>
            <a:prstGeom prst="straightConnector1">
              <a:avLst/>
            </a:prstGeom>
            <a:noFill/>
            <a:ln w="19050">
              <a:solidFill>
                <a:schemeClr val="tx1"/>
              </a:solidFill>
              <a:round/>
              <a:headEnd/>
              <a:tailEnd type="triangle" w="med" len="med"/>
            </a:ln>
          </p:spPr>
        </p:cxnSp>
        <p:sp>
          <p:nvSpPr>
            <p:cNvPr id="30787" name="Text Box 65"/>
            <p:cNvSpPr txBox="1">
              <a:spLocks noChangeArrowheads="1"/>
            </p:cNvSpPr>
            <p:nvPr/>
          </p:nvSpPr>
          <p:spPr bwMode="auto">
            <a:xfrm>
              <a:off x="2612" y="1524"/>
              <a:ext cx="307" cy="194"/>
            </a:xfrm>
            <a:prstGeom prst="rect">
              <a:avLst/>
            </a:prstGeom>
            <a:solidFill>
              <a:srgbClr val="FF0000"/>
            </a:solidFill>
            <a:ln w="9525" algn="ctr">
              <a:noFill/>
              <a:miter lim="800000"/>
              <a:headEnd/>
              <a:tailEnd/>
            </a:ln>
          </p:spPr>
          <p:txBody>
            <a:bodyPr wrap="none">
              <a:spAutoFit/>
            </a:bodyPr>
            <a:lstStyle/>
            <a:p>
              <a:pPr eaLnBrk="0" hangingPunct="0">
                <a:spcBef>
                  <a:spcPct val="50000"/>
                </a:spcBef>
              </a:pPr>
              <a:r>
                <a:rPr lang="en-GB" sz="1400">
                  <a:solidFill>
                    <a:schemeClr val="bg1"/>
                  </a:solidFill>
                  <a:latin typeface="Arial Unicode MS" pitchFamily="34" charset="-128"/>
                  <a:ea typeface="Arial Unicode MS" pitchFamily="34" charset="-128"/>
                  <a:cs typeface="Arial Unicode MS" pitchFamily="34" charset="-128"/>
                </a:rPr>
                <a:t>M4</a:t>
              </a:r>
              <a:endParaRPr lang="en-US" sz="1400">
                <a:solidFill>
                  <a:schemeClr val="bg1"/>
                </a:solidFill>
                <a:latin typeface="Arial Unicode MS" pitchFamily="34" charset="-128"/>
                <a:ea typeface="Arial Unicode MS" pitchFamily="34" charset="-128"/>
                <a:cs typeface="Arial Unicode MS" pitchFamily="34" charset="-128"/>
              </a:endParaRPr>
            </a:p>
          </p:txBody>
        </p:sp>
        <p:sp>
          <p:nvSpPr>
            <p:cNvPr id="30788" name="Text Box 66"/>
            <p:cNvSpPr txBox="1">
              <a:spLocks noChangeArrowheads="1"/>
            </p:cNvSpPr>
            <p:nvPr/>
          </p:nvSpPr>
          <p:spPr bwMode="auto">
            <a:xfrm>
              <a:off x="2881" y="1550"/>
              <a:ext cx="617" cy="176"/>
            </a:xfrm>
            <a:prstGeom prst="rect">
              <a:avLst/>
            </a:prstGeom>
            <a:noFill/>
            <a:ln w="9525">
              <a:noFill/>
              <a:miter lim="800000"/>
              <a:headEnd/>
              <a:tailEnd/>
            </a:ln>
          </p:spPr>
          <p:txBody>
            <a:bodyPr wrap="none" tIns="18000">
              <a:spAutoFit/>
            </a:bodyPr>
            <a:lstStyle/>
            <a:p>
              <a:r>
                <a:rPr lang="de-DE" sz="1400" b="0">
                  <a:latin typeface="Arial Unicode MS" pitchFamily="34" charset="-128"/>
                </a:rPr>
                <a:t>attention</a:t>
              </a:r>
            </a:p>
          </p:txBody>
        </p:sp>
        <p:sp>
          <p:nvSpPr>
            <p:cNvPr id="30789" name="Oval 67"/>
            <p:cNvSpPr>
              <a:spLocks noChangeArrowheads="1"/>
            </p:cNvSpPr>
            <p:nvPr/>
          </p:nvSpPr>
          <p:spPr bwMode="auto">
            <a:xfrm>
              <a:off x="3376" y="2037"/>
              <a:ext cx="184" cy="273"/>
            </a:xfrm>
            <a:prstGeom prst="ellipse">
              <a:avLst/>
            </a:prstGeom>
            <a:noFill/>
            <a:ln w="9525" algn="ctr">
              <a:noFill/>
              <a:round/>
              <a:headEnd/>
              <a:tailEnd/>
            </a:ln>
          </p:spPr>
          <p:txBody>
            <a:bodyPr wrap="none" anchor="ctr">
              <a:spAutoFit/>
            </a:bodyPr>
            <a:lstStyle/>
            <a:p>
              <a:endParaRPr lang="en-US" sz="1400"/>
            </a:p>
          </p:txBody>
        </p:sp>
        <p:cxnSp>
          <p:nvCxnSpPr>
            <p:cNvPr id="30790" name="AutoShape 68"/>
            <p:cNvCxnSpPr>
              <a:cxnSpLocks noChangeShapeType="1"/>
              <a:stCxn id="30782" idx="2"/>
              <a:endCxn id="30789" idx="7"/>
            </p:cNvCxnSpPr>
            <p:nvPr/>
          </p:nvCxnSpPr>
          <p:spPr bwMode="auto">
            <a:xfrm rot="10800000" flipV="1">
              <a:off x="3533" y="1739"/>
              <a:ext cx="63" cy="338"/>
            </a:xfrm>
            <a:prstGeom prst="curvedConnector2">
              <a:avLst/>
            </a:prstGeom>
            <a:noFill/>
            <a:ln w="38100">
              <a:solidFill>
                <a:srgbClr val="FF0000"/>
              </a:solidFill>
              <a:round/>
              <a:headEnd/>
              <a:tailEnd type="oval" w="med" len="med"/>
            </a:ln>
          </p:spPr>
        </p:cxnSp>
        <p:cxnSp>
          <p:nvCxnSpPr>
            <p:cNvPr id="30791" name="AutoShape 69"/>
            <p:cNvCxnSpPr>
              <a:cxnSpLocks noChangeShapeType="1"/>
              <a:stCxn id="30788" idx="3"/>
              <a:endCxn id="30782" idx="1"/>
            </p:cNvCxnSpPr>
            <p:nvPr/>
          </p:nvCxnSpPr>
          <p:spPr bwMode="auto">
            <a:xfrm>
              <a:off x="3498" y="1638"/>
              <a:ext cx="138" cy="5"/>
            </a:xfrm>
            <a:prstGeom prst="straightConnector1">
              <a:avLst/>
            </a:prstGeom>
            <a:noFill/>
            <a:ln w="38100">
              <a:solidFill>
                <a:schemeClr val="tx1"/>
              </a:solidFill>
              <a:round/>
              <a:headEnd/>
              <a:tailEnd type="triangle" w="med" len="med"/>
            </a:ln>
          </p:spPr>
        </p:cxnSp>
      </p:grpSp>
      <p:grpSp>
        <p:nvGrpSpPr>
          <p:cNvPr id="4" name="Group 70"/>
          <p:cNvGrpSpPr>
            <a:grpSpLocks/>
          </p:cNvGrpSpPr>
          <p:nvPr/>
        </p:nvGrpSpPr>
        <p:grpSpPr bwMode="auto">
          <a:xfrm>
            <a:off x="4945945" y="1917701"/>
            <a:ext cx="1882422" cy="849313"/>
            <a:chOff x="3246" y="391"/>
            <a:chExt cx="1334" cy="535"/>
          </a:xfrm>
        </p:grpSpPr>
        <p:sp>
          <p:nvSpPr>
            <p:cNvPr id="30772" name="Text Box 71"/>
            <p:cNvSpPr txBox="1">
              <a:spLocks noChangeArrowheads="1"/>
            </p:cNvSpPr>
            <p:nvPr/>
          </p:nvSpPr>
          <p:spPr bwMode="auto">
            <a:xfrm>
              <a:off x="3603" y="596"/>
              <a:ext cx="711" cy="330"/>
            </a:xfrm>
            <a:prstGeom prst="rect">
              <a:avLst/>
            </a:prstGeom>
            <a:noFill/>
            <a:ln w="9525" algn="ctr">
              <a:noFill/>
              <a:miter lim="800000"/>
              <a:headEnd/>
              <a:tailEnd/>
            </a:ln>
          </p:spPr>
          <p:txBody>
            <a:bodyPr wrap="none">
              <a:spAutoFit/>
            </a:bodyPr>
            <a:lstStyle/>
            <a:p>
              <a:pPr eaLnBrk="0" hangingPunct="0">
                <a:spcBef>
                  <a:spcPct val="50000"/>
                </a:spcBef>
              </a:pPr>
              <a:r>
                <a:rPr lang="en-GB" sz="1400" b="0">
                  <a:latin typeface="Arial Unicode MS" pitchFamily="34" charset="-128"/>
                  <a:ea typeface="Arial Unicode MS" pitchFamily="34" charset="-128"/>
                  <a:cs typeface="Arial Unicode MS" pitchFamily="34" charset="-128"/>
                </a:rPr>
                <a:t>BF</a:t>
              </a:r>
              <a:r>
                <a:rPr lang="en-GB" sz="1400" b="0">
                  <a:latin typeface="Arial Unicode MS" pitchFamily="34" charset="-128"/>
                  <a:ea typeface="Arial Unicode MS" pitchFamily="34" charset="-128"/>
                  <a:cs typeface="Arial Unicode MS" pitchFamily="34" charset="-128"/>
                  <a:sym typeface="Symbol" pitchFamily="18" charset="2"/>
                </a:rPr>
                <a:t></a:t>
              </a:r>
              <a:r>
                <a:rPr lang="en-GB" sz="1400" b="0">
                  <a:latin typeface="Arial Unicode MS" pitchFamily="34" charset="-128"/>
                  <a:ea typeface="Arial Unicode MS" pitchFamily="34" charset="-128"/>
                  <a:cs typeface="Arial Unicode MS" pitchFamily="34" charset="-128"/>
                </a:rPr>
                <a:t> 2966</a:t>
              </a:r>
            </a:p>
            <a:p>
              <a:r>
                <a:rPr lang="en-US" sz="1400" b="0">
                  <a:latin typeface="Times New Roman" pitchFamily="18" charset="0"/>
                  <a:sym typeface="Symbol" pitchFamily="18" charset="2"/>
                </a:rPr>
                <a:t></a:t>
              </a:r>
              <a:r>
                <a:rPr lang="en-US" sz="1400" b="0" i="1">
                  <a:latin typeface="Times New Roman" pitchFamily="18" charset="0"/>
                  <a:sym typeface="Symbol" pitchFamily="18" charset="2"/>
                </a:rPr>
                <a:t>F</a:t>
              </a:r>
              <a:r>
                <a:rPr lang="en-US" sz="1400" b="0">
                  <a:latin typeface="Times New Roman" pitchFamily="18" charset="0"/>
                  <a:sym typeface="Symbol" pitchFamily="18" charset="2"/>
                </a:rPr>
                <a:t> = 7.995</a:t>
              </a:r>
              <a:endParaRPr lang="en-US" sz="1400" b="0">
                <a:latin typeface="Arial Unicode MS" pitchFamily="34" charset="-128"/>
                <a:ea typeface="Arial Unicode MS" pitchFamily="34" charset="-128"/>
                <a:cs typeface="Arial Unicode MS" pitchFamily="34" charset="-128"/>
              </a:endParaRPr>
            </a:p>
          </p:txBody>
        </p:sp>
        <p:sp>
          <p:nvSpPr>
            <p:cNvPr id="30773" name="Text Box 72"/>
            <p:cNvSpPr txBox="1">
              <a:spLocks noChangeArrowheads="1"/>
            </p:cNvSpPr>
            <p:nvPr/>
          </p:nvSpPr>
          <p:spPr bwMode="auto">
            <a:xfrm>
              <a:off x="3421" y="391"/>
              <a:ext cx="1159" cy="194"/>
            </a:xfrm>
            <a:prstGeom prst="rect">
              <a:avLst/>
            </a:prstGeom>
            <a:noFill/>
            <a:ln w="9525" algn="ctr">
              <a:noFill/>
              <a:miter lim="800000"/>
              <a:headEnd/>
              <a:tailEnd/>
            </a:ln>
          </p:spPr>
          <p:txBody>
            <a:bodyPr wrap="none">
              <a:spAutoFit/>
            </a:bodyPr>
            <a:lstStyle/>
            <a:p>
              <a:pPr eaLnBrk="0" hangingPunct="0">
                <a:spcBef>
                  <a:spcPct val="50000"/>
                </a:spcBef>
              </a:pPr>
              <a:r>
                <a:rPr lang="en-GB" sz="1400" b="0">
                  <a:latin typeface="Arial Unicode MS" pitchFamily="34" charset="-128"/>
                  <a:ea typeface="Arial Unicode MS" pitchFamily="34" charset="-128"/>
                  <a:cs typeface="Arial Unicode MS" pitchFamily="34" charset="-128"/>
                </a:rPr>
                <a:t>M2 better than M1</a:t>
              </a:r>
              <a:endParaRPr lang="en-US" sz="1400" b="0">
                <a:latin typeface="Arial Unicode MS" pitchFamily="34" charset="-128"/>
                <a:ea typeface="Arial Unicode MS" pitchFamily="34" charset="-128"/>
                <a:cs typeface="Arial Unicode MS" pitchFamily="34" charset="-128"/>
              </a:endParaRPr>
            </a:p>
          </p:txBody>
        </p:sp>
        <p:cxnSp>
          <p:nvCxnSpPr>
            <p:cNvPr id="30774" name="AutoShape 73"/>
            <p:cNvCxnSpPr>
              <a:cxnSpLocks noChangeShapeType="1"/>
              <a:stCxn id="30757" idx="1"/>
            </p:cNvCxnSpPr>
            <p:nvPr/>
          </p:nvCxnSpPr>
          <p:spPr bwMode="auto">
            <a:xfrm rot="10800000" flipV="1">
              <a:off x="3246" y="592"/>
              <a:ext cx="1309" cy="1"/>
            </a:xfrm>
            <a:prstGeom prst="straightConnector1">
              <a:avLst/>
            </a:prstGeom>
            <a:noFill/>
            <a:ln w="38100">
              <a:solidFill>
                <a:schemeClr val="tx1"/>
              </a:solidFill>
              <a:round/>
              <a:headEnd/>
              <a:tailEnd type="triangle" w="med" len="med"/>
            </a:ln>
          </p:spPr>
        </p:cxnSp>
      </p:grpSp>
      <p:sp>
        <p:nvSpPr>
          <p:cNvPr id="30757" name="Rectangle 74"/>
          <p:cNvSpPr>
            <a:spLocks noChangeArrowheads="1"/>
          </p:cNvSpPr>
          <p:nvPr/>
        </p:nvSpPr>
        <p:spPr bwMode="auto">
          <a:xfrm>
            <a:off x="6793089" y="2083693"/>
            <a:ext cx="2223911" cy="307777"/>
          </a:xfrm>
          <a:prstGeom prst="rect">
            <a:avLst/>
          </a:prstGeom>
          <a:noFill/>
          <a:ln w="9525" algn="ctr">
            <a:noFill/>
            <a:miter lim="800000"/>
            <a:headEnd/>
            <a:tailEnd/>
          </a:ln>
        </p:spPr>
        <p:txBody>
          <a:bodyPr anchor="ctr">
            <a:spAutoFit/>
          </a:bodyPr>
          <a:lstStyle/>
          <a:p>
            <a:endParaRPr lang="en-US" sz="1400"/>
          </a:p>
        </p:txBody>
      </p:sp>
      <p:sp>
        <p:nvSpPr>
          <p:cNvPr id="30758" name="Rectangle 75"/>
          <p:cNvSpPr>
            <a:spLocks noChangeArrowheads="1"/>
          </p:cNvSpPr>
          <p:nvPr/>
        </p:nvSpPr>
        <p:spPr bwMode="auto">
          <a:xfrm>
            <a:off x="2719212" y="3853141"/>
            <a:ext cx="2225322" cy="369332"/>
          </a:xfrm>
          <a:prstGeom prst="rect">
            <a:avLst/>
          </a:prstGeom>
          <a:noFill/>
          <a:ln w="9525" algn="ctr">
            <a:noFill/>
            <a:miter lim="800000"/>
            <a:headEnd/>
            <a:tailEnd/>
          </a:ln>
        </p:spPr>
        <p:txBody>
          <a:bodyPr anchor="ctr">
            <a:spAutoFit/>
          </a:bodyPr>
          <a:lstStyle/>
          <a:p>
            <a:endParaRPr lang="en-US"/>
          </a:p>
        </p:txBody>
      </p:sp>
      <p:sp>
        <p:nvSpPr>
          <p:cNvPr id="30759" name="Text Box 76"/>
          <p:cNvSpPr txBox="1">
            <a:spLocks noChangeArrowheads="1"/>
          </p:cNvSpPr>
          <p:nvPr/>
        </p:nvSpPr>
        <p:spPr bwMode="auto">
          <a:xfrm>
            <a:off x="5906911" y="4040189"/>
            <a:ext cx="998991" cy="523220"/>
          </a:xfrm>
          <a:prstGeom prst="rect">
            <a:avLst/>
          </a:prstGeom>
          <a:noFill/>
          <a:ln w="9525" algn="ctr">
            <a:noFill/>
            <a:miter lim="800000"/>
            <a:headEnd/>
            <a:tailEnd/>
          </a:ln>
        </p:spPr>
        <p:txBody>
          <a:bodyPr wrap="none">
            <a:spAutoFit/>
          </a:bodyPr>
          <a:lstStyle/>
          <a:p>
            <a:pPr eaLnBrk="0" hangingPunct="0">
              <a:spcBef>
                <a:spcPct val="50000"/>
              </a:spcBef>
            </a:pPr>
            <a:r>
              <a:rPr lang="en-GB" sz="1400" b="0">
                <a:latin typeface="Arial Unicode MS" pitchFamily="34" charset="-128"/>
                <a:ea typeface="Arial Unicode MS" pitchFamily="34" charset="-128"/>
                <a:cs typeface="Arial Unicode MS" pitchFamily="34" charset="-128"/>
              </a:rPr>
              <a:t>BF</a:t>
            </a:r>
            <a:r>
              <a:rPr lang="en-GB" sz="1400" b="0" baseline="-25000">
                <a:latin typeface="Arial Unicode MS" pitchFamily="34" charset="-128"/>
                <a:ea typeface="Arial Unicode MS" pitchFamily="34" charset="-128"/>
                <a:cs typeface="Arial Unicode MS" pitchFamily="34" charset="-128"/>
              </a:rPr>
              <a:t> </a:t>
            </a:r>
            <a:r>
              <a:rPr lang="en-GB" sz="1400" b="0">
                <a:latin typeface="Arial Unicode MS" pitchFamily="34" charset="-128"/>
                <a:ea typeface="Arial Unicode MS" pitchFamily="34" charset="-128"/>
                <a:cs typeface="Arial Unicode MS" pitchFamily="34" charset="-128"/>
                <a:sym typeface="Symbol" pitchFamily="18" charset="2"/>
              </a:rPr>
              <a:t></a:t>
            </a:r>
            <a:r>
              <a:rPr lang="en-GB" sz="1400" b="0">
                <a:latin typeface="Arial Unicode MS" pitchFamily="34" charset="-128"/>
                <a:ea typeface="Arial Unicode MS" pitchFamily="34" charset="-128"/>
                <a:cs typeface="Arial Unicode MS" pitchFamily="34" charset="-128"/>
              </a:rPr>
              <a:t> 12</a:t>
            </a:r>
            <a:endParaRPr lang="en-US" sz="1400" b="0">
              <a:latin typeface="Arial Unicode MS" pitchFamily="34" charset="-128"/>
              <a:ea typeface="Arial Unicode MS" pitchFamily="34" charset="-128"/>
              <a:cs typeface="Arial Unicode MS" pitchFamily="34" charset="-128"/>
            </a:endParaRPr>
          </a:p>
          <a:p>
            <a:r>
              <a:rPr lang="en-US" sz="1400" b="0">
                <a:latin typeface="Times New Roman" pitchFamily="18" charset="0"/>
                <a:sym typeface="Symbol" pitchFamily="18" charset="2"/>
              </a:rPr>
              <a:t></a:t>
            </a:r>
            <a:r>
              <a:rPr lang="en-US" sz="1400" b="0" i="1">
                <a:latin typeface="Times New Roman" pitchFamily="18" charset="0"/>
                <a:sym typeface="Symbol" pitchFamily="18" charset="2"/>
              </a:rPr>
              <a:t>F</a:t>
            </a:r>
            <a:r>
              <a:rPr lang="en-US" sz="1400" b="0">
                <a:latin typeface="Times New Roman" pitchFamily="18" charset="0"/>
                <a:sym typeface="Symbol" pitchFamily="18" charset="2"/>
              </a:rPr>
              <a:t> = 2.450</a:t>
            </a:r>
          </a:p>
        </p:txBody>
      </p:sp>
      <p:sp>
        <p:nvSpPr>
          <p:cNvPr id="30760" name="Text Box 77"/>
          <p:cNvSpPr txBox="1">
            <a:spLocks noChangeArrowheads="1"/>
          </p:cNvSpPr>
          <p:nvPr/>
        </p:nvSpPr>
        <p:spPr bwMode="auto">
          <a:xfrm>
            <a:off x="5607756" y="3735388"/>
            <a:ext cx="1635384" cy="307777"/>
          </a:xfrm>
          <a:prstGeom prst="rect">
            <a:avLst/>
          </a:prstGeom>
          <a:noFill/>
          <a:ln w="9525" algn="ctr">
            <a:noFill/>
            <a:miter lim="800000"/>
            <a:headEnd/>
            <a:tailEnd/>
          </a:ln>
        </p:spPr>
        <p:txBody>
          <a:bodyPr wrap="none">
            <a:spAutoFit/>
          </a:bodyPr>
          <a:lstStyle/>
          <a:p>
            <a:pPr eaLnBrk="0" hangingPunct="0">
              <a:spcBef>
                <a:spcPct val="50000"/>
              </a:spcBef>
            </a:pPr>
            <a:r>
              <a:rPr lang="en-GB" sz="1400" b="0">
                <a:latin typeface="Arial Unicode MS" pitchFamily="34" charset="-128"/>
                <a:ea typeface="Arial Unicode MS" pitchFamily="34" charset="-128"/>
                <a:cs typeface="Arial Unicode MS" pitchFamily="34" charset="-128"/>
              </a:rPr>
              <a:t>M3 better than M2</a:t>
            </a:r>
            <a:endParaRPr lang="en-US" sz="1400" b="0">
              <a:latin typeface="Arial Unicode MS" pitchFamily="34" charset="-128"/>
              <a:ea typeface="Arial Unicode MS" pitchFamily="34" charset="-128"/>
              <a:cs typeface="Arial Unicode MS" pitchFamily="34" charset="-128"/>
            </a:endParaRPr>
          </a:p>
        </p:txBody>
      </p:sp>
      <p:cxnSp>
        <p:nvCxnSpPr>
          <p:cNvPr id="30761" name="AutoShape 78"/>
          <p:cNvCxnSpPr>
            <a:cxnSpLocks noChangeShapeType="1"/>
          </p:cNvCxnSpPr>
          <p:nvPr/>
        </p:nvCxnSpPr>
        <p:spPr bwMode="auto">
          <a:xfrm flipV="1">
            <a:off x="4944534" y="2989264"/>
            <a:ext cx="2960511" cy="1049337"/>
          </a:xfrm>
          <a:prstGeom prst="bentConnector2">
            <a:avLst/>
          </a:prstGeom>
          <a:noFill/>
          <a:ln w="38100">
            <a:solidFill>
              <a:schemeClr val="tx1"/>
            </a:solidFill>
            <a:miter lim="800000"/>
            <a:headEnd/>
            <a:tailEnd type="triangle" w="med" len="med"/>
          </a:ln>
        </p:spPr>
      </p:cxnSp>
      <p:sp>
        <p:nvSpPr>
          <p:cNvPr id="30762" name="Rectangle 79"/>
          <p:cNvSpPr>
            <a:spLocks noChangeArrowheads="1"/>
          </p:cNvSpPr>
          <p:nvPr/>
        </p:nvSpPr>
        <p:spPr bwMode="auto">
          <a:xfrm>
            <a:off x="6793089" y="5438080"/>
            <a:ext cx="2223911" cy="307777"/>
          </a:xfrm>
          <a:prstGeom prst="rect">
            <a:avLst/>
          </a:prstGeom>
          <a:noFill/>
          <a:ln w="9525" algn="ctr">
            <a:noFill/>
            <a:miter lim="800000"/>
            <a:headEnd/>
            <a:tailEnd/>
          </a:ln>
        </p:spPr>
        <p:txBody>
          <a:bodyPr anchor="ctr">
            <a:spAutoFit/>
          </a:bodyPr>
          <a:lstStyle/>
          <a:p>
            <a:endParaRPr lang="en-US" sz="1400"/>
          </a:p>
        </p:txBody>
      </p:sp>
      <p:sp>
        <p:nvSpPr>
          <p:cNvPr id="30763" name="Text Box 80"/>
          <p:cNvSpPr txBox="1">
            <a:spLocks noChangeArrowheads="1"/>
          </p:cNvSpPr>
          <p:nvPr/>
        </p:nvSpPr>
        <p:spPr bwMode="auto">
          <a:xfrm>
            <a:off x="4936067" y="5624514"/>
            <a:ext cx="998991" cy="523220"/>
          </a:xfrm>
          <a:prstGeom prst="rect">
            <a:avLst/>
          </a:prstGeom>
          <a:noFill/>
          <a:ln w="9525" algn="ctr">
            <a:noFill/>
            <a:miter lim="800000"/>
            <a:headEnd/>
            <a:tailEnd/>
          </a:ln>
        </p:spPr>
        <p:txBody>
          <a:bodyPr wrap="none">
            <a:spAutoFit/>
          </a:bodyPr>
          <a:lstStyle/>
          <a:p>
            <a:pPr eaLnBrk="0" hangingPunct="0">
              <a:spcBef>
                <a:spcPct val="50000"/>
              </a:spcBef>
            </a:pPr>
            <a:r>
              <a:rPr lang="en-GB" sz="1400" b="0">
                <a:latin typeface="Arial Unicode MS" pitchFamily="34" charset="-128"/>
                <a:ea typeface="Arial Unicode MS" pitchFamily="34" charset="-128"/>
                <a:cs typeface="Arial Unicode MS" pitchFamily="34" charset="-128"/>
              </a:rPr>
              <a:t>BF</a:t>
            </a:r>
            <a:r>
              <a:rPr lang="en-GB" sz="1400" b="0" baseline="-25000">
                <a:latin typeface="Arial Unicode MS" pitchFamily="34" charset="-128"/>
                <a:ea typeface="Arial Unicode MS" pitchFamily="34" charset="-128"/>
                <a:cs typeface="Arial Unicode MS" pitchFamily="34" charset="-128"/>
              </a:rPr>
              <a:t> </a:t>
            </a:r>
            <a:r>
              <a:rPr lang="en-GB" sz="1400" b="0">
                <a:latin typeface="Arial Unicode MS" pitchFamily="34" charset="-128"/>
                <a:ea typeface="Arial Unicode MS" pitchFamily="34" charset="-128"/>
                <a:cs typeface="Arial Unicode MS" pitchFamily="34" charset="-128"/>
                <a:sym typeface="Symbol" pitchFamily="18" charset="2"/>
              </a:rPr>
              <a:t></a:t>
            </a:r>
            <a:r>
              <a:rPr lang="en-GB" sz="1400" b="0">
                <a:latin typeface="Arial Unicode MS" pitchFamily="34" charset="-128"/>
                <a:ea typeface="Arial Unicode MS" pitchFamily="34" charset="-128"/>
                <a:cs typeface="Arial Unicode MS" pitchFamily="34" charset="-128"/>
              </a:rPr>
              <a:t> 23</a:t>
            </a:r>
            <a:endParaRPr lang="en-US" sz="1400" b="0">
              <a:latin typeface="Arial Unicode MS" pitchFamily="34" charset="-128"/>
              <a:ea typeface="Arial Unicode MS" pitchFamily="34" charset="-128"/>
              <a:cs typeface="Arial Unicode MS" pitchFamily="34" charset="-128"/>
            </a:endParaRPr>
          </a:p>
          <a:p>
            <a:r>
              <a:rPr lang="en-US" sz="1400" b="0">
                <a:latin typeface="Times New Roman" pitchFamily="18" charset="0"/>
                <a:sym typeface="Symbol" pitchFamily="18" charset="2"/>
              </a:rPr>
              <a:t></a:t>
            </a:r>
            <a:r>
              <a:rPr lang="en-US" sz="1400" b="0" i="1">
                <a:latin typeface="Times New Roman" pitchFamily="18" charset="0"/>
                <a:sym typeface="Symbol" pitchFamily="18" charset="2"/>
              </a:rPr>
              <a:t>F</a:t>
            </a:r>
            <a:r>
              <a:rPr lang="en-US" sz="1400" b="0">
                <a:latin typeface="Times New Roman" pitchFamily="18" charset="0"/>
                <a:sym typeface="Symbol" pitchFamily="18" charset="2"/>
              </a:rPr>
              <a:t> = 3.144</a:t>
            </a:r>
          </a:p>
        </p:txBody>
      </p:sp>
      <p:sp>
        <p:nvSpPr>
          <p:cNvPr id="30764" name="Text Box 81"/>
          <p:cNvSpPr txBox="1">
            <a:spLocks noChangeArrowheads="1"/>
          </p:cNvSpPr>
          <p:nvPr/>
        </p:nvSpPr>
        <p:spPr bwMode="auto">
          <a:xfrm>
            <a:off x="4600222" y="5302250"/>
            <a:ext cx="1635384" cy="307777"/>
          </a:xfrm>
          <a:prstGeom prst="rect">
            <a:avLst/>
          </a:prstGeom>
          <a:noFill/>
          <a:ln w="9525" algn="ctr">
            <a:noFill/>
            <a:miter lim="800000"/>
            <a:headEnd/>
            <a:tailEnd/>
          </a:ln>
        </p:spPr>
        <p:txBody>
          <a:bodyPr wrap="none">
            <a:spAutoFit/>
          </a:bodyPr>
          <a:lstStyle/>
          <a:p>
            <a:pPr eaLnBrk="0" hangingPunct="0">
              <a:spcBef>
                <a:spcPct val="50000"/>
              </a:spcBef>
            </a:pPr>
            <a:r>
              <a:rPr lang="en-GB" sz="1400" b="0">
                <a:latin typeface="Arial Unicode MS" pitchFamily="34" charset="-128"/>
                <a:ea typeface="Arial Unicode MS" pitchFamily="34" charset="-128"/>
                <a:cs typeface="Arial Unicode MS" pitchFamily="34" charset="-128"/>
              </a:rPr>
              <a:t>M4 better than M3</a:t>
            </a:r>
          </a:p>
        </p:txBody>
      </p:sp>
      <p:cxnSp>
        <p:nvCxnSpPr>
          <p:cNvPr id="30765" name="AutoShape 82"/>
          <p:cNvCxnSpPr>
            <a:cxnSpLocks noChangeShapeType="1"/>
          </p:cNvCxnSpPr>
          <p:nvPr/>
        </p:nvCxnSpPr>
        <p:spPr bwMode="auto">
          <a:xfrm rot="10800000">
            <a:off x="3831167" y="4789489"/>
            <a:ext cx="2961922" cy="803275"/>
          </a:xfrm>
          <a:prstGeom prst="bentConnector2">
            <a:avLst/>
          </a:prstGeom>
          <a:noFill/>
          <a:ln w="38100">
            <a:solidFill>
              <a:schemeClr val="tx1"/>
            </a:solidFill>
            <a:miter lim="800000"/>
            <a:headEnd/>
            <a:tailEnd type="triangle" w="med" len="med"/>
          </a:ln>
        </p:spPr>
      </p:cxnSp>
      <p:cxnSp>
        <p:nvCxnSpPr>
          <p:cNvPr id="30766" name="AutoShape 83"/>
          <p:cNvCxnSpPr>
            <a:cxnSpLocks noChangeShapeType="1"/>
            <a:stCxn id="30751" idx="3"/>
            <a:endCxn id="30752" idx="6"/>
          </p:cNvCxnSpPr>
          <p:nvPr/>
        </p:nvCxnSpPr>
        <p:spPr bwMode="auto">
          <a:xfrm>
            <a:off x="4749896" y="1394019"/>
            <a:ext cx="24015" cy="822925"/>
          </a:xfrm>
          <a:prstGeom prst="curvedConnector3">
            <a:avLst>
              <a:gd name="adj1" fmla="val 1051905"/>
            </a:avLst>
          </a:prstGeom>
          <a:noFill/>
          <a:ln w="38100">
            <a:solidFill>
              <a:srgbClr val="FF0000"/>
            </a:solidFill>
            <a:round/>
            <a:headEnd/>
            <a:tailEnd type="oval" w="med" len="med"/>
          </a:ln>
        </p:spPr>
      </p:cxnSp>
      <p:sp>
        <p:nvSpPr>
          <p:cNvPr id="30767" name="Text Box 84"/>
          <p:cNvSpPr txBox="1">
            <a:spLocks noChangeArrowheads="1"/>
          </p:cNvSpPr>
          <p:nvPr/>
        </p:nvSpPr>
        <p:spPr bwMode="auto">
          <a:xfrm>
            <a:off x="896056" y="3165475"/>
            <a:ext cx="505267" cy="369332"/>
          </a:xfrm>
          <a:prstGeom prst="rect">
            <a:avLst/>
          </a:prstGeom>
          <a:noFill/>
          <a:ln w="9525" algn="ctr">
            <a:noFill/>
            <a:miter lim="800000"/>
            <a:headEnd/>
            <a:tailEnd/>
          </a:ln>
        </p:spPr>
        <p:txBody>
          <a:bodyPr wrap="none">
            <a:spAutoFit/>
          </a:bodyPr>
          <a:lstStyle/>
          <a:p>
            <a:pPr eaLnBrk="0" hangingPunct="0">
              <a:spcBef>
                <a:spcPct val="50000"/>
              </a:spcBef>
            </a:pPr>
            <a:r>
              <a:rPr lang="en-GB">
                <a:solidFill>
                  <a:srgbClr val="FF0000"/>
                </a:solidFill>
                <a:latin typeface="Arial Unicode MS" pitchFamily="34" charset="-128"/>
                <a:ea typeface="Arial Unicode MS" pitchFamily="34" charset="-128"/>
                <a:cs typeface="Arial Unicode MS" pitchFamily="34" charset="-128"/>
              </a:rPr>
              <a:t>M1</a:t>
            </a:r>
            <a:endParaRPr lang="en-US">
              <a:solidFill>
                <a:srgbClr val="FF0000"/>
              </a:solidFill>
              <a:latin typeface="Arial Unicode MS" pitchFamily="34" charset="-128"/>
              <a:ea typeface="Arial Unicode MS" pitchFamily="34" charset="-128"/>
              <a:cs typeface="Arial Unicode MS" pitchFamily="34" charset="-128"/>
            </a:endParaRPr>
          </a:p>
        </p:txBody>
      </p:sp>
      <p:sp>
        <p:nvSpPr>
          <p:cNvPr id="30768" name="Text Box 85"/>
          <p:cNvSpPr txBox="1">
            <a:spLocks noChangeArrowheads="1"/>
          </p:cNvSpPr>
          <p:nvPr/>
        </p:nvSpPr>
        <p:spPr bwMode="auto">
          <a:xfrm>
            <a:off x="1325034" y="3170238"/>
            <a:ext cx="505267" cy="369332"/>
          </a:xfrm>
          <a:prstGeom prst="rect">
            <a:avLst/>
          </a:prstGeom>
          <a:noFill/>
          <a:ln w="9525" algn="ctr">
            <a:noFill/>
            <a:miter lim="800000"/>
            <a:headEnd/>
            <a:tailEnd/>
          </a:ln>
        </p:spPr>
        <p:txBody>
          <a:bodyPr wrap="none">
            <a:spAutoFit/>
          </a:bodyPr>
          <a:lstStyle/>
          <a:p>
            <a:pPr eaLnBrk="0" hangingPunct="0">
              <a:spcBef>
                <a:spcPct val="50000"/>
              </a:spcBef>
            </a:pPr>
            <a:r>
              <a:rPr lang="en-GB">
                <a:solidFill>
                  <a:srgbClr val="FF0000"/>
                </a:solidFill>
                <a:latin typeface="Arial Unicode MS" pitchFamily="34" charset="-128"/>
                <a:ea typeface="Arial Unicode MS" pitchFamily="34" charset="-128"/>
                <a:cs typeface="Arial Unicode MS" pitchFamily="34" charset="-128"/>
              </a:rPr>
              <a:t>M2</a:t>
            </a:r>
            <a:endParaRPr lang="en-US">
              <a:solidFill>
                <a:srgbClr val="FF0000"/>
              </a:solidFill>
              <a:latin typeface="Arial Unicode MS" pitchFamily="34" charset="-128"/>
              <a:ea typeface="Arial Unicode MS" pitchFamily="34" charset="-128"/>
              <a:cs typeface="Arial Unicode MS" pitchFamily="34" charset="-128"/>
            </a:endParaRPr>
          </a:p>
        </p:txBody>
      </p:sp>
      <p:sp>
        <p:nvSpPr>
          <p:cNvPr id="30769" name="Text Box 86"/>
          <p:cNvSpPr txBox="1">
            <a:spLocks noChangeArrowheads="1"/>
          </p:cNvSpPr>
          <p:nvPr/>
        </p:nvSpPr>
        <p:spPr bwMode="auto">
          <a:xfrm>
            <a:off x="1724378" y="3163888"/>
            <a:ext cx="505267" cy="369332"/>
          </a:xfrm>
          <a:prstGeom prst="rect">
            <a:avLst/>
          </a:prstGeom>
          <a:noFill/>
          <a:ln w="9525" algn="ctr">
            <a:noFill/>
            <a:miter lim="800000"/>
            <a:headEnd/>
            <a:tailEnd/>
          </a:ln>
        </p:spPr>
        <p:txBody>
          <a:bodyPr wrap="none">
            <a:spAutoFit/>
          </a:bodyPr>
          <a:lstStyle/>
          <a:p>
            <a:pPr eaLnBrk="0" hangingPunct="0">
              <a:spcBef>
                <a:spcPct val="50000"/>
              </a:spcBef>
            </a:pPr>
            <a:r>
              <a:rPr lang="en-GB">
                <a:solidFill>
                  <a:srgbClr val="FF0000"/>
                </a:solidFill>
                <a:latin typeface="Arial Unicode MS" pitchFamily="34" charset="-128"/>
                <a:ea typeface="Arial Unicode MS" pitchFamily="34" charset="-128"/>
                <a:cs typeface="Arial Unicode MS" pitchFamily="34" charset="-128"/>
              </a:rPr>
              <a:t>M3</a:t>
            </a:r>
            <a:endParaRPr lang="en-US">
              <a:solidFill>
                <a:srgbClr val="FF0000"/>
              </a:solidFill>
              <a:latin typeface="Arial Unicode MS" pitchFamily="34" charset="-128"/>
              <a:ea typeface="Arial Unicode MS" pitchFamily="34" charset="-128"/>
              <a:cs typeface="Arial Unicode MS" pitchFamily="34" charset="-128"/>
            </a:endParaRPr>
          </a:p>
        </p:txBody>
      </p:sp>
      <p:sp>
        <p:nvSpPr>
          <p:cNvPr id="30770" name="Text Box 87"/>
          <p:cNvSpPr txBox="1">
            <a:spLocks noChangeArrowheads="1"/>
          </p:cNvSpPr>
          <p:nvPr/>
        </p:nvSpPr>
        <p:spPr bwMode="auto">
          <a:xfrm>
            <a:off x="2182989" y="3168650"/>
            <a:ext cx="505267" cy="369332"/>
          </a:xfrm>
          <a:prstGeom prst="rect">
            <a:avLst/>
          </a:prstGeom>
          <a:noFill/>
          <a:ln w="9525" algn="ctr">
            <a:noFill/>
            <a:miter lim="800000"/>
            <a:headEnd/>
            <a:tailEnd/>
          </a:ln>
        </p:spPr>
        <p:txBody>
          <a:bodyPr wrap="none">
            <a:spAutoFit/>
          </a:bodyPr>
          <a:lstStyle/>
          <a:p>
            <a:pPr eaLnBrk="0" hangingPunct="0">
              <a:spcBef>
                <a:spcPct val="50000"/>
              </a:spcBef>
            </a:pPr>
            <a:r>
              <a:rPr lang="en-GB">
                <a:solidFill>
                  <a:srgbClr val="FF0000"/>
                </a:solidFill>
                <a:latin typeface="Arial Unicode MS" pitchFamily="34" charset="-128"/>
                <a:ea typeface="Arial Unicode MS" pitchFamily="34" charset="-128"/>
                <a:cs typeface="Arial Unicode MS" pitchFamily="34" charset="-128"/>
              </a:rPr>
              <a:t>M4</a:t>
            </a:r>
            <a:endParaRPr lang="en-US">
              <a:solidFill>
                <a:srgbClr val="FF0000"/>
              </a:solidFill>
              <a:latin typeface="Arial Unicode MS" pitchFamily="34" charset="-128"/>
              <a:ea typeface="Arial Unicode MS" pitchFamily="34" charset="-128"/>
              <a:cs typeface="Arial Unicode MS" pitchFamily="34" charset="-128"/>
            </a:endParaRPr>
          </a:p>
        </p:txBody>
      </p:sp>
      <p:sp>
        <p:nvSpPr>
          <p:cNvPr id="30771" name="Rectangle 88"/>
          <p:cNvSpPr>
            <a:spLocks noChangeArrowheads="1"/>
          </p:cNvSpPr>
          <p:nvPr/>
        </p:nvSpPr>
        <p:spPr bwMode="auto">
          <a:xfrm>
            <a:off x="2995790" y="46038"/>
            <a:ext cx="5691011" cy="1143000"/>
          </a:xfrm>
          <a:prstGeom prst="rect">
            <a:avLst/>
          </a:prstGeom>
          <a:noFill/>
          <a:ln w="9525">
            <a:noFill/>
            <a:miter lim="800000"/>
            <a:headEnd/>
            <a:tailEnd/>
          </a:ln>
        </p:spPr>
        <p:txBody>
          <a:bodyPr anchor="ctr"/>
          <a:lstStyle/>
          <a:p>
            <a:pPr algn="ctr"/>
            <a:r>
              <a:rPr lang="de-CH" sz="3200" dirty="0" err="1" smtClean="0">
                <a:solidFill>
                  <a:schemeClr val="tx2"/>
                </a:solidFill>
                <a:latin typeface="Arial Unicode MS" pitchFamily="34" charset="-128"/>
              </a:rPr>
              <a:t>Bayesian</a:t>
            </a:r>
            <a:r>
              <a:rPr lang="de-CH" sz="3200" dirty="0" smtClean="0">
                <a:solidFill>
                  <a:schemeClr val="tx2"/>
                </a:solidFill>
                <a:latin typeface="Arial Unicode MS" pitchFamily="34" charset="-128"/>
              </a:rPr>
              <a:t> Model Selection</a:t>
            </a:r>
            <a:endParaRPr lang="en-US" sz="3200" b="0" i="1" dirty="0">
              <a:solidFill>
                <a:schemeClr val="tx2"/>
              </a:solidFill>
            </a:endParaRPr>
          </a:p>
        </p:txBody>
      </p:sp>
      <p:sp>
        <p:nvSpPr>
          <p:cNvPr id="6" name="TextBox 5"/>
          <p:cNvSpPr txBox="1"/>
          <p:nvPr/>
        </p:nvSpPr>
        <p:spPr>
          <a:xfrm rot="16200000">
            <a:off x="-979867" y="4884664"/>
            <a:ext cx="2518989" cy="307777"/>
          </a:xfrm>
          <a:prstGeom prst="rect">
            <a:avLst/>
          </a:prstGeom>
          <a:solidFill>
            <a:schemeClr val="accent3"/>
          </a:solidFill>
        </p:spPr>
        <p:txBody>
          <a:bodyPr wrap="none" rtlCol="0">
            <a:spAutoFit/>
          </a:bodyPr>
          <a:lstStyle/>
          <a:p>
            <a:r>
              <a:rPr lang="en-US" sz="1400" dirty="0" smtClean="0"/>
              <a:t>Posterior Model Probability</a:t>
            </a:r>
            <a:endParaRPr lang="en-US" sz="1400" dirty="0"/>
          </a:p>
        </p:txBody>
      </p:sp>
      <p:sp>
        <p:nvSpPr>
          <p:cNvPr id="91" name="TextBox 90"/>
          <p:cNvSpPr txBox="1"/>
          <p:nvPr/>
        </p:nvSpPr>
        <p:spPr>
          <a:xfrm rot="16200000">
            <a:off x="-924309" y="1390363"/>
            <a:ext cx="2648482" cy="307777"/>
          </a:xfrm>
          <a:prstGeom prst="rect">
            <a:avLst/>
          </a:prstGeom>
          <a:solidFill>
            <a:schemeClr val="accent3"/>
          </a:solidFill>
        </p:spPr>
        <p:txBody>
          <a:bodyPr wrap="none" rtlCol="0">
            <a:spAutoFit/>
          </a:bodyPr>
          <a:lstStyle/>
          <a:p>
            <a:r>
              <a:rPr lang="en-US" sz="1400" dirty="0" smtClean="0"/>
              <a:t>Relative Log Model Evidence</a:t>
            </a:r>
            <a:endParaRPr lang="en-US"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Oval 2"/>
          <p:cNvSpPr>
            <a:spLocks noChangeAspect="1" noChangeArrowheads="1"/>
          </p:cNvSpPr>
          <p:nvPr/>
        </p:nvSpPr>
        <p:spPr bwMode="auto">
          <a:xfrm>
            <a:off x="4522612" y="1143000"/>
            <a:ext cx="640644" cy="719138"/>
          </a:xfrm>
          <a:prstGeom prst="ellipse">
            <a:avLst/>
          </a:prstGeom>
          <a:gradFill rotWithShape="1">
            <a:gsLst>
              <a:gs pos="0">
                <a:srgbClr val="FFFFFF"/>
              </a:gs>
              <a:gs pos="100000">
                <a:srgbClr val="B2B2B2"/>
              </a:gs>
            </a:gsLst>
            <a:path path="shape">
              <a:fillToRect l="50000" t="50000" r="50000" b="50000"/>
            </a:path>
          </a:gradFill>
          <a:ln w="12700">
            <a:noFill/>
            <a:round/>
            <a:headEnd/>
            <a:tailEnd/>
          </a:ln>
        </p:spPr>
        <p:txBody>
          <a:bodyPr wrap="none" anchor="ctr"/>
          <a:lstStyle/>
          <a:p>
            <a:endParaRPr lang="en-US"/>
          </a:p>
        </p:txBody>
      </p:sp>
      <p:sp>
        <p:nvSpPr>
          <p:cNvPr id="57347" name="Text Box 3"/>
          <p:cNvSpPr txBox="1">
            <a:spLocks noChangeArrowheads="1"/>
          </p:cNvSpPr>
          <p:nvPr/>
        </p:nvSpPr>
        <p:spPr bwMode="auto">
          <a:xfrm>
            <a:off x="4657536" y="1349375"/>
            <a:ext cx="407484" cy="338554"/>
          </a:xfrm>
          <a:prstGeom prst="rect">
            <a:avLst/>
          </a:prstGeom>
          <a:noFill/>
          <a:ln w="9525">
            <a:noFill/>
            <a:miter lim="800000"/>
            <a:headEnd/>
            <a:tailEnd/>
          </a:ln>
        </p:spPr>
        <p:txBody>
          <a:bodyPr wrap="none">
            <a:spAutoFit/>
          </a:bodyPr>
          <a:lstStyle/>
          <a:p>
            <a:pPr algn="ctr" eaLnBrk="0" hangingPunct="0"/>
            <a:r>
              <a:rPr lang="de-DE" sz="1600">
                <a:solidFill>
                  <a:srgbClr val="000000"/>
                </a:solidFill>
              </a:rPr>
              <a:t>R</a:t>
            </a:r>
            <a:r>
              <a:rPr lang="de-DE" sz="1600" baseline="-25000">
                <a:solidFill>
                  <a:srgbClr val="000000"/>
                </a:solidFill>
              </a:rPr>
              <a:t>2</a:t>
            </a:r>
          </a:p>
        </p:txBody>
      </p:sp>
      <p:sp>
        <p:nvSpPr>
          <p:cNvPr id="57348" name="Oval 4"/>
          <p:cNvSpPr>
            <a:spLocks noChangeAspect="1" noChangeArrowheads="1"/>
          </p:cNvSpPr>
          <p:nvPr/>
        </p:nvSpPr>
        <p:spPr bwMode="auto">
          <a:xfrm>
            <a:off x="3242733" y="1143000"/>
            <a:ext cx="637822" cy="719138"/>
          </a:xfrm>
          <a:prstGeom prst="ellipse">
            <a:avLst/>
          </a:prstGeom>
          <a:gradFill rotWithShape="1">
            <a:gsLst>
              <a:gs pos="0">
                <a:srgbClr val="FFFFFF"/>
              </a:gs>
              <a:gs pos="100000">
                <a:srgbClr val="B2B2B2"/>
              </a:gs>
            </a:gsLst>
            <a:path path="shape">
              <a:fillToRect l="50000" t="50000" r="50000" b="50000"/>
            </a:path>
          </a:gradFill>
          <a:ln w="12700">
            <a:noFill/>
            <a:round/>
            <a:headEnd/>
            <a:tailEnd/>
          </a:ln>
        </p:spPr>
        <p:txBody>
          <a:bodyPr wrap="none" anchor="ctr"/>
          <a:lstStyle/>
          <a:p>
            <a:endParaRPr lang="en-US"/>
          </a:p>
        </p:txBody>
      </p:sp>
      <p:sp>
        <p:nvSpPr>
          <p:cNvPr id="57349" name="Text Box 5"/>
          <p:cNvSpPr txBox="1">
            <a:spLocks noChangeArrowheads="1"/>
          </p:cNvSpPr>
          <p:nvPr/>
        </p:nvSpPr>
        <p:spPr bwMode="auto">
          <a:xfrm>
            <a:off x="3367781" y="1349375"/>
            <a:ext cx="407484" cy="338554"/>
          </a:xfrm>
          <a:prstGeom prst="rect">
            <a:avLst/>
          </a:prstGeom>
          <a:noFill/>
          <a:ln w="9525">
            <a:noFill/>
            <a:miter lim="800000"/>
            <a:headEnd/>
            <a:tailEnd/>
          </a:ln>
        </p:spPr>
        <p:txBody>
          <a:bodyPr wrap="none">
            <a:spAutoFit/>
          </a:bodyPr>
          <a:lstStyle/>
          <a:p>
            <a:pPr algn="ctr" eaLnBrk="0" hangingPunct="0"/>
            <a:r>
              <a:rPr lang="de-DE" sz="1600">
                <a:solidFill>
                  <a:srgbClr val="000000"/>
                </a:solidFill>
              </a:rPr>
              <a:t>R</a:t>
            </a:r>
            <a:r>
              <a:rPr lang="de-DE" sz="1600" baseline="-25000">
                <a:solidFill>
                  <a:srgbClr val="000000"/>
                </a:solidFill>
              </a:rPr>
              <a:t>1</a:t>
            </a:r>
          </a:p>
        </p:txBody>
      </p:sp>
      <p:cxnSp>
        <p:nvCxnSpPr>
          <p:cNvPr id="57350" name="AutoShape 6"/>
          <p:cNvCxnSpPr>
            <a:cxnSpLocks noChangeShapeType="1"/>
            <a:stCxn id="57348" idx="6"/>
            <a:endCxn id="57346" idx="2"/>
          </p:cNvCxnSpPr>
          <p:nvPr/>
        </p:nvCxnSpPr>
        <p:spPr bwMode="auto">
          <a:xfrm>
            <a:off x="3880556" y="1503363"/>
            <a:ext cx="642056" cy="0"/>
          </a:xfrm>
          <a:prstGeom prst="straightConnector1">
            <a:avLst/>
          </a:prstGeom>
          <a:noFill/>
          <a:ln w="12700">
            <a:solidFill>
              <a:schemeClr val="tx1"/>
            </a:solidFill>
            <a:round/>
            <a:headEnd/>
            <a:tailEnd type="triangle" w="med" len="med"/>
          </a:ln>
        </p:spPr>
      </p:cxnSp>
      <p:sp>
        <p:nvSpPr>
          <p:cNvPr id="57351" name="Oval 7"/>
          <p:cNvSpPr>
            <a:spLocks noChangeAspect="1" noChangeArrowheads="1"/>
          </p:cNvSpPr>
          <p:nvPr/>
        </p:nvSpPr>
        <p:spPr bwMode="auto">
          <a:xfrm>
            <a:off x="4522612" y="4335464"/>
            <a:ext cx="640644" cy="719137"/>
          </a:xfrm>
          <a:prstGeom prst="ellipse">
            <a:avLst/>
          </a:prstGeom>
          <a:gradFill rotWithShape="1">
            <a:gsLst>
              <a:gs pos="0">
                <a:srgbClr val="FFFFFF"/>
              </a:gs>
              <a:gs pos="100000">
                <a:srgbClr val="B2B2B2"/>
              </a:gs>
            </a:gsLst>
            <a:path path="shape">
              <a:fillToRect l="50000" t="50000" r="50000" b="50000"/>
            </a:path>
          </a:gradFill>
          <a:ln w="12700">
            <a:noFill/>
            <a:round/>
            <a:headEnd/>
            <a:tailEnd/>
          </a:ln>
        </p:spPr>
        <p:txBody>
          <a:bodyPr wrap="none" anchor="ctr"/>
          <a:lstStyle/>
          <a:p>
            <a:endParaRPr lang="en-US"/>
          </a:p>
        </p:txBody>
      </p:sp>
      <p:sp>
        <p:nvSpPr>
          <p:cNvPr id="57352" name="Text Box 8"/>
          <p:cNvSpPr txBox="1">
            <a:spLocks noChangeArrowheads="1"/>
          </p:cNvSpPr>
          <p:nvPr/>
        </p:nvSpPr>
        <p:spPr bwMode="auto">
          <a:xfrm>
            <a:off x="4657536" y="4541838"/>
            <a:ext cx="407484" cy="338554"/>
          </a:xfrm>
          <a:prstGeom prst="rect">
            <a:avLst/>
          </a:prstGeom>
          <a:noFill/>
          <a:ln w="9525">
            <a:noFill/>
            <a:miter lim="800000"/>
            <a:headEnd/>
            <a:tailEnd/>
          </a:ln>
        </p:spPr>
        <p:txBody>
          <a:bodyPr wrap="none">
            <a:spAutoFit/>
          </a:bodyPr>
          <a:lstStyle/>
          <a:p>
            <a:pPr algn="ctr" eaLnBrk="0" hangingPunct="0"/>
            <a:r>
              <a:rPr lang="de-DE" sz="1600">
                <a:solidFill>
                  <a:srgbClr val="000000"/>
                </a:solidFill>
              </a:rPr>
              <a:t>R</a:t>
            </a:r>
            <a:r>
              <a:rPr lang="de-DE" sz="1600" baseline="-25000">
                <a:solidFill>
                  <a:srgbClr val="000000"/>
                </a:solidFill>
              </a:rPr>
              <a:t>2</a:t>
            </a:r>
          </a:p>
        </p:txBody>
      </p:sp>
      <p:sp>
        <p:nvSpPr>
          <p:cNvPr id="57353" name="Oval 9"/>
          <p:cNvSpPr>
            <a:spLocks noChangeAspect="1" noChangeArrowheads="1"/>
          </p:cNvSpPr>
          <p:nvPr/>
        </p:nvSpPr>
        <p:spPr bwMode="auto">
          <a:xfrm>
            <a:off x="3242733" y="4335464"/>
            <a:ext cx="637822" cy="719137"/>
          </a:xfrm>
          <a:prstGeom prst="ellipse">
            <a:avLst/>
          </a:prstGeom>
          <a:gradFill rotWithShape="1">
            <a:gsLst>
              <a:gs pos="0">
                <a:srgbClr val="FFFFFF"/>
              </a:gs>
              <a:gs pos="100000">
                <a:srgbClr val="B2B2B2"/>
              </a:gs>
            </a:gsLst>
            <a:path path="shape">
              <a:fillToRect l="50000" t="50000" r="50000" b="50000"/>
            </a:path>
          </a:gradFill>
          <a:ln w="12700">
            <a:noFill/>
            <a:round/>
            <a:headEnd/>
            <a:tailEnd/>
          </a:ln>
        </p:spPr>
        <p:txBody>
          <a:bodyPr wrap="none" anchor="ctr"/>
          <a:lstStyle/>
          <a:p>
            <a:endParaRPr lang="en-US"/>
          </a:p>
        </p:txBody>
      </p:sp>
      <p:sp>
        <p:nvSpPr>
          <p:cNvPr id="57354" name="Text Box 10"/>
          <p:cNvSpPr txBox="1">
            <a:spLocks noChangeArrowheads="1"/>
          </p:cNvSpPr>
          <p:nvPr/>
        </p:nvSpPr>
        <p:spPr bwMode="auto">
          <a:xfrm>
            <a:off x="3367781" y="4541838"/>
            <a:ext cx="407484" cy="338554"/>
          </a:xfrm>
          <a:prstGeom prst="rect">
            <a:avLst/>
          </a:prstGeom>
          <a:noFill/>
          <a:ln w="9525">
            <a:noFill/>
            <a:miter lim="800000"/>
            <a:headEnd/>
            <a:tailEnd/>
          </a:ln>
        </p:spPr>
        <p:txBody>
          <a:bodyPr wrap="none">
            <a:spAutoFit/>
          </a:bodyPr>
          <a:lstStyle/>
          <a:p>
            <a:pPr algn="ctr" eaLnBrk="0" hangingPunct="0"/>
            <a:r>
              <a:rPr lang="de-DE" sz="1600">
                <a:solidFill>
                  <a:srgbClr val="000000"/>
                </a:solidFill>
              </a:rPr>
              <a:t>R</a:t>
            </a:r>
            <a:r>
              <a:rPr lang="de-DE" sz="1600" baseline="-25000">
                <a:solidFill>
                  <a:srgbClr val="000000"/>
                </a:solidFill>
              </a:rPr>
              <a:t>1</a:t>
            </a:r>
          </a:p>
        </p:txBody>
      </p:sp>
      <p:cxnSp>
        <p:nvCxnSpPr>
          <p:cNvPr id="57355" name="AutoShape 11"/>
          <p:cNvCxnSpPr>
            <a:cxnSpLocks noChangeShapeType="1"/>
            <a:stCxn id="57353" idx="6"/>
            <a:endCxn id="57351" idx="2"/>
          </p:cNvCxnSpPr>
          <p:nvPr/>
        </p:nvCxnSpPr>
        <p:spPr bwMode="auto">
          <a:xfrm>
            <a:off x="3880556" y="4695825"/>
            <a:ext cx="642056" cy="0"/>
          </a:xfrm>
          <a:prstGeom prst="straightConnector1">
            <a:avLst/>
          </a:prstGeom>
          <a:noFill/>
          <a:ln w="57150">
            <a:solidFill>
              <a:schemeClr val="tx1"/>
            </a:solidFill>
            <a:round/>
            <a:headEnd/>
            <a:tailEnd type="triangle" w="med" len="med"/>
          </a:ln>
        </p:spPr>
      </p:cxnSp>
      <p:pic>
        <p:nvPicPr>
          <p:cNvPr id="57356" name="Picture 12" descr="Figure1_LargeVariance"/>
          <p:cNvPicPr>
            <a:picLocks noChangeAspect="1" noChangeArrowheads="1"/>
          </p:cNvPicPr>
          <p:nvPr/>
        </p:nvPicPr>
        <p:blipFill>
          <a:blip r:embed="rId2" cstate="print"/>
          <a:srcRect/>
          <a:stretch>
            <a:fillRect/>
          </a:stretch>
        </p:blipFill>
        <p:spPr bwMode="auto">
          <a:xfrm>
            <a:off x="5547078" y="3505200"/>
            <a:ext cx="3222978" cy="2374900"/>
          </a:xfrm>
          <a:prstGeom prst="rect">
            <a:avLst/>
          </a:prstGeom>
          <a:noFill/>
          <a:ln w="9525">
            <a:noFill/>
            <a:miter lim="800000"/>
            <a:headEnd/>
            <a:tailEnd/>
          </a:ln>
        </p:spPr>
      </p:pic>
      <p:pic>
        <p:nvPicPr>
          <p:cNvPr id="57357" name="Picture 13" descr="Figure1_SmallVariance"/>
          <p:cNvPicPr>
            <a:picLocks noChangeAspect="1" noChangeArrowheads="1"/>
          </p:cNvPicPr>
          <p:nvPr/>
        </p:nvPicPr>
        <p:blipFill>
          <a:blip r:embed="rId3" cstate="print"/>
          <a:srcRect/>
          <a:stretch>
            <a:fillRect/>
          </a:stretch>
        </p:blipFill>
        <p:spPr bwMode="auto">
          <a:xfrm>
            <a:off x="5547078" y="304800"/>
            <a:ext cx="3222978" cy="2374900"/>
          </a:xfrm>
          <a:prstGeom prst="rect">
            <a:avLst/>
          </a:prstGeom>
          <a:noFill/>
          <a:ln w="9525">
            <a:noFill/>
            <a:miter lim="800000"/>
            <a:headEnd/>
            <a:tailEnd/>
          </a:ln>
        </p:spPr>
      </p:pic>
      <p:sp>
        <p:nvSpPr>
          <p:cNvPr id="57358" name="Text Box 14"/>
          <p:cNvSpPr txBox="1">
            <a:spLocks noChangeArrowheads="1"/>
          </p:cNvSpPr>
          <p:nvPr/>
        </p:nvSpPr>
        <p:spPr bwMode="auto">
          <a:xfrm>
            <a:off x="3107267" y="2667001"/>
            <a:ext cx="5365044" cy="830997"/>
          </a:xfrm>
          <a:prstGeom prst="rect">
            <a:avLst/>
          </a:prstGeom>
          <a:noFill/>
          <a:ln w="9525">
            <a:noFill/>
            <a:miter lim="800000"/>
            <a:headEnd/>
            <a:tailEnd/>
          </a:ln>
        </p:spPr>
        <p:txBody>
          <a:bodyPr>
            <a:spAutoFit/>
          </a:bodyPr>
          <a:lstStyle/>
          <a:p>
            <a:pPr eaLnBrk="0" hangingPunct="0"/>
            <a:r>
              <a:rPr lang="de-CH" sz="1600"/>
              <a:t>low probability </a:t>
            </a:r>
            <a:r>
              <a:rPr lang="de-CH" sz="1600" b="0"/>
              <a:t>of anatomical connection</a:t>
            </a:r>
          </a:p>
          <a:p>
            <a:pPr eaLnBrk="0" hangingPunct="0"/>
            <a:r>
              <a:rPr lang="de-CH" sz="1600">
                <a:sym typeface="Symbol" pitchFamily="18" charset="2"/>
              </a:rPr>
              <a:t> small prior variance </a:t>
            </a:r>
            <a:r>
              <a:rPr lang="de-CH" sz="1600" b="0">
                <a:sym typeface="Symbol" pitchFamily="18" charset="2"/>
              </a:rPr>
              <a:t>of effective connectivity parameter</a:t>
            </a:r>
          </a:p>
        </p:txBody>
      </p:sp>
      <p:sp>
        <p:nvSpPr>
          <p:cNvPr id="57359" name="Text Box 15"/>
          <p:cNvSpPr txBox="1">
            <a:spLocks noChangeArrowheads="1"/>
          </p:cNvSpPr>
          <p:nvPr/>
        </p:nvSpPr>
        <p:spPr bwMode="auto">
          <a:xfrm>
            <a:off x="3107267" y="5819776"/>
            <a:ext cx="5365044" cy="830997"/>
          </a:xfrm>
          <a:prstGeom prst="rect">
            <a:avLst/>
          </a:prstGeom>
          <a:noFill/>
          <a:ln w="9525">
            <a:noFill/>
            <a:miter lim="800000"/>
            <a:headEnd/>
            <a:tailEnd/>
          </a:ln>
        </p:spPr>
        <p:txBody>
          <a:bodyPr>
            <a:spAutoFit/>
          </a:bodyPr>
          <a:lstStyle/>
          <a:p>
            <a:pPr eaLnBrk="0" hangingPunct="0"/>
            <a:r>
              <a:rPr lang="de-CH" sz="1600"/>
              <a:t>high probability </a:t>
            </a:r>
            <a:r>
              <a:rPr lang="de-CH" sz="1600" b="0"/>
              <a:t>of anatomical connection</a:t>
            </a:r>
          </a:p>
          <a:p>
            <a:pPr eaLnBrk="0" hangingPunct="0"/>
            <a:r>
              <a:rPr lang="de-CH" sz="1600">
                <a:sym typeface="Symbol" pitchFamily="18" charset="2"/>
              </a:rPr>
              <a:t> large prior variance </a:t>
            </a:r>
            <a:r>
              <a:rPr lang="de-CH" sz="1600" b="0">
                <a:sym typeface="Symbol" pitchFamily="18" charset="2"/>
              </a:rPr>
              <a:t>of effective connectivity parameter</a:t>
            </a:r>
          </a:p>
        </p:txBody>
      </p:sp>
      <p:sp>
        <p:nvSpPr>
          <p:cNvPr id="57360" name="Rectangle 16"/>
          <p:cNvSpPr>
            <a:spLocks noChangeArrowheads="1"/>
          </p:cNvSpPr>
          <p:nvPr/>
        </p:nvSpPr>
        <p:spPr bwMode="auto">
          <a:xfrm>
            <a:off x="381001" y="660400"/>
            <a:ext cx="2346678" cy="1608138"/>
          </a:xfrm>
          <a:prstGeom prst="rect">
            <a:avLst/>
          </a:prstGeom>
          <a:noFill/>
          <a:ln w="9525">
            <a:noFill/>
            <a:miter lim="800000"/>
            <a:headEnd/>
            <a:tailEnd/>
          </a:ln>
        </p:spPr>
        <p:txBody>
          <a:bodyPr anchor="ctr"/>
          <a:lstStyle/>
          <a:p>
            <a:r>
              <a:rPr lang="en-US" sz="2800">
                <a:solidFill>
                  <a:schemeClr val="tx2"/>
                </a:solidFill>
                <a:latin typeface="Arial Unicode MS" pitchFamily="34" charset="-128"/>
              </a:rPr>
              <a:t>Integration of tractography and DCM</a:t>
            </a:r>
          </a:p>
        </p:txBody>
      </p:sp>
      <p:sp>
        <p:nvSpPr>
          <p:cNvPr id="57361" name="Text Box 17"/>
          <p:cNvSpPr txBox="1">
            <a:spLocks noChangeArrowheads="1"/>
          </p:cNvSpPr>
          <p:nvPr/>
        </p:nvSpPr>
        <p:spPr bwMode="auto">
          <a:xfrm>
            <a:off x="157773" y="5656007"/>
            <a:ext cx="2071511" cy="923330"/>
          </a:xfrm>
          <a:prstGeom prst="rect">
            <a:avLst/>
          </a:prstGeom>
          <a:noFill/>
          <a:ln w="9525">
            <a:noFill/>
            <a:miter lim="800000"/>
            <a:headEnd/>
            <a:tailEnd/>
          </a:ln>
        </p:spPr>
        <p:txBody>
          <a:bodyPr>
            <a:spAutoFit/>
          </a:bodyPr>
          <a:lstStyle/>
          <a:p>
            <a:r>
              <a:rPr lang="en-US" b="0" dirty="0">
                <a:latin typeface="Times New Roman" pitchFamily="18" charset="0"/>
              </a:rPr>
              <a:t>Stephan, </a:t>
            </a:r>
            <a:r>
              <a:rPr lang="en-US" b="0" dirty="0" err="1">
                <a:latin typeface="Times New Roman" pitchFamily="18" charset="0"/>
              </a:rPr>
              <a:t>Tittgemeyer</a:t>
            </a:r>
            <a:r>
              <a:rPr lang="en-US" b="0" dirty="0">
                <a:latin typeface="Times New Roman" pitchFamily="18" charset="0"/>
              </a:rPr>
              <a:t> et al. 2009, </a:t>
            </a:r>
            <a:r>
              <a:rPr lang="en-US" b="0" i="1" dirty="0" err="1">
                <a:latin typeface="Times New Roman" pitchFamily="18" charset="0"/>
              </a:rPr>
              <a:t>NeuroImage</a:t>
            </a:r>
            <a:endParaRPr lang="de-DE" b="0" i="1" dirty="0">
              <a:latin typeface="Times New Roman" pitchFamily="18"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9" name="Group 208"/>
          <p:cNvGrpSpPr/>
          <p:nvPr/>
        </p:nvGrpSpPr>
        <p:grpSpPr>
          <a:xfrm>
            <a:off x="1168401" y="152401"/>
            <a:ext cx="2921045" cy="3641297"/>
            <a:chOff x="1168401" y="152401"/>
            <a:chExt cx="2921045" cy="3641297"/>
          </a:xfrm>
        </p:grpSpPr>
        <p:sp>
          <p:nvSpPr>
            <p:cNvPr id="16390" name="Oval 2"/>
            <p:cNvSpPr>
              <a:spLocks noChangeArrowheads="1"/>
            </p:cNvSpPr>
            <p:nvPr/>
          </p:nvSpPr>
          <p:spPr bwMode="auto">
            <a:xfrm>
              <a:off x="2336800" y="884913"/>
              <a:ext cx="259766" cy="519351"/>
            </a:xfrm>
            <a:prstGeom prst="ellipse">
              <a:avLst/>
            </a:prstGeom>
            <a:noFill/>
            <a:ln w="3175" algn="ctr">
              <a:noFill/>
              <a:round/>
              <a:headEnd/>
              <a:tailEnd/>
            </a:ln>
          </p:spPr>
          <p:txBody>
            <a:bodyPr wrap="none" anchor="ctr">
              <a:spAutoFit/>
            </a:bodyPr>
            <a:lstStyle/>
            <a:p>
              <a:endParaRPr lang="en-US"/>
            </a:p>
          </p:txBody>
        </p:sp>
        <p:sp>
          <p:nvSpPr>
            <p:cNvPr id="16391" name="Oval 3"/>
            <p:cNvSpPr>
              <a:spLocks noChangeArrowheads="1"/>
            </p:cNvSpPr>
            <p:nvPr/>
          </p:nvSpPr>
          <p:spPr bwMode="auto">
            <a:xfrm>
              <a:off x="2593623" y="2318426"/>
              <a:ext cx="259766" cy="519351"/>
            </a:xfrm>
            <a:prstGeom prst="ellipse">
              <a:avLst/>
            </a:prstGeom>
            <a:noFill/>
            <a:ln w="3175" algn="ctr">
              <a:noFill/>
              <a:round/>
              <a:headEnd/>
              <a:tailEnd/>
            </a:ln>
          </p:spPr>
          <p:txBody>
            <a:bodyPr wrap="none" anchor="ctr">
              <a:spAutoFit/>
            </a:bodyPr>
            <a:lstStyle/>
            <a:p>
              <a:endParaRPr lang="en-US"/>
            </a:p>
          </p:txBody>
        </p:sp>
        <p:cxnSp>
          <p:nvCxnSpPr>
            <p:cNvPr id="16392" name="AutoShape 4"/>
            <p:cNvCxnSpPr>
              <a:cxnSpLocks noChangeShapeType="1"/>
              <a:stCxn id="16459" idx="3"/>
              <a:endCxn id="16398" idx="0"/>
            </p:cNvCxnSpPr>
            <p:nvPr/>
          </p:nvCxnSpPr>
          <p:spPr bwMode="auto">
            <a:xfrm rot="16200000" flipH="1">
              <a:off x="1454727" y="2920188"/>
              <a:ext cx="591090" cy="42359"/>
            </a:xfrm>
            <a:prstGeom prst="straightConnector1">
              <a:avLst/>
            </a:prstGeom>
            <a:noFill/>
            <a:ln w="38100">
              <a:solidFill>
                <a:schemeClr val="tx1"/>
              </a:solidFill>
              <a:prstDash val="dash"/>
              <a:round/>
              <a:headEnd type="triangle" w="med" len="med"/>
              <a:tailEnd/>
            </a:ln>
          </p:spPr>
        </p:cxnSp>
        <p:cxnSp>
          <p:nvCxnSpPr>
            <p:cNvPr id="16393" name="AutoShape 5"/>
            <p:cNvCxnSpPr>
              <a:cxnSpLocks noChangeShapeType="1"/>
              <a:stCxn id="16453" idx="3"/>
              <a:endCxn id="16459" idx="1"/>
            </p:cNvCxnSpPr>
            <p:nvPr/>
          </p:nvCxnSpPr>
          <p:spPr bwMode="auto">
            <a:xfrm>
              <a:off x="1728612" y="1206501"/>
              <a:ext cx="0" cy="930275"/>
            </a:xfrm>
            <a:prstGeom prst="straightConnector1">
              <a:avLst/>
            </a:prstGeom>
            <a:noFill/>
            <a:ln w="38100">
              <a:solidFill>
                <a:schemeClr val="tx1"/>
              </a:solidFill>
              <a:round/>
              <a:headEnd type="triangle" w="med" len="med"/>
              <a:tailEnd/>
            </a:ln>
          </p:spPr>
        </p:cxnSp>
        <p:cxnSp>
          <p:nvCxnSpPr>
            <p:cNvPr id="16394" name="AutoShape 6"/>
            <p:cNvCxnSpPr>
              <a:cxnSpLocks noChangeShapeType="1"/>
              <a:stCxn id="16457" idx="5"/>
              <a:endCxn id="16399" idx="0"/>
            </p:cNvCxnSpPr>
            <p:nvPr/>
          </p:nvCxnSpPr>
          <p:spPr bwMode="auto">
            <a:xfrm rot="16200000" flipH="1">
              <a:off x="3184959" y="2924632"/>
              <a:ext cx="589502" cy="35060"/>
            </a:xfrm>
            <a:prstGeom prst="straightConnector1">
              <a:avLst/>
            </a:prstGeom>
            <a:noFill/>
            <a:ln w="38100">
              <a:solidFill>
                <a:schemeClr val="tx1"/>
              </a:solidFill>
              <a:prstDash val="dash"/>
              <a:round/>
              <a:headEnd type="triangle" w="med" len="med"/>
              <a:tailEnd/>
            </a:ln>
          </p:spPr>
        </p:cxnSp>
        <p:grpSp>
          <p:nvGrpSpPr>
            <p:cNvPr id="2" name="Group 7"/>
            <p:cNvGrpSpPr>
              <a:grpSpLocks/>
            </p:cNvGrpSpPr>
            <p:nvPr/>
          </p:nvGrpSpPr>
          <p:grpSpPr bwMode="auto">
            <a:xfrm>
              <a:off x="1635479" y="2032000"/>
              <a:ext cx="639233" cy="719138"/>
              <a:chOff x="409" y="3119"/>
              <a:chExt cx="453" cy="453"/>
            </a:xfrm>
          </p:grpSpPr>
          <p:sp>
            <p:nvSpPr>
              <p:cNvPr id="16459" name="Oval 8"/>
              <p:cNvSpPr>
                <a:spLocks noChangeAspect="1" noChangeArrowheads="1"/>
              </p:cNvSpPr>
              <p:nvPr/>
            </p:nvSpPr>
            <p:spPr bwMode="auto">
              <a:xfrm>
                <a:off x="409" y="3119"/>
                <a:ext cx="453" cy="453"/>
              </a:xfrm>
              <a:prstGeom prst="ellipse">
                <a:avLst/>
              </a:prstGeom>
              <a:gradFill rotWithShape="1">
                <a:gsLst>
                  <a:gs pos="0">
                    <a:srgbClr val="FFFFFF"/>
                  </a:gs>
                  <a:gs pos="100000">
                    <a:srgbClr val="B2B2B2"/>
                  </a:gs>
                </a:gsLst>
                <a:path path="shape">
                  <a:fillToRect l="50000" t="50000" r="50000" b="50000"/>
                </a:path>
              </a:gradFill>
              <a:ln w="12700">
                <a:noFill/>
                <a:round/>
                <a:headEnd/>
                <a:tailEnd/>
              </a:ln>
            </p:spPr>
            <p:txBody>
              <a:bodyPr wrap="none" anchor="ctr"/>
              <a:lstStyle/>
              <a:p>
                <a:endParaRPr lang="en-US"/>
              </a:p>
            </p:txBody>
          </p:sp>
          <p:sp>
            <p:nvSpPr>
              <p:cNvPr id="16460" name="Text Box 9"/>
              <p:cNvSpPr txBox="1">
                <a:spLocks noChangeArrowheads="1"/>
              </p:cNvSpPr>
              <p:nvPr/>
            </p:nvSpPr>
            <p:spPr bwMode="auto">
              <a:xfrm>
                <a:off x="465" y="3156"/>
                <a:ext cx="350" cy="368"/>
              </a:xfrm>
              <a:prstGeom prst="rect">
                <a:avLst/>
              </a:prstGeom>
              <a:noFill/>
              <a:ln w="9525">
                <a:noFill/>
                <a:miter lim="800000"/>
                <a:headEnd/>
                <a:tailEnd/>
              </a:ln>
            </p:spPr>
            <p:txBody>
              <a:bodyPr wrap="none">
                <a:spAutoFit/>
              </a:bodyPr>
              <a:lstStyle/>
              <a:p>
                <a:pPr algn="ctr" eaLnBrk="0" hangingPunct="0"/>
                <a:r>
                  <a:rPr lang="de-DE" sz="1600">
                    <a:solidFill>
                      <a:srgbClr val="000000"/>
                    </a:solidFill>
                  </a:rPr>
                  <a:t>LG</a:t>
                </a:r>
              </a:p>
              <a:p>
                <a:pPr algn="ctr" eaLnBrk="0" hangingPunct="0"/>
                <a:r>
                  <a:rPr lang="de-DE" sz="1600">
                    <a:solidFill>
                      <a:srgbClr val="000000"/>
                    </a:solidFill>
                  </a:rPr>
                  <a:t>(</a:t>
                </a:r>
                <a:r>
                  <a:rPr lang="de-DE" sz="1600" i="1">
                    <a:solidFill>
                      <a:srgbClr val="000000"/>
                    </a:solidFill>
                    <a:latin typeface="Times New Roman" pitchFamily="18" charset="0"/>
                  </a:rPr>
                  <a:t>x</a:t>
                </a:r>
                <a:r>
                  <a:rPr lang="de-DE" sz="1600" baseline="-25000">
                    <a:solidFill>
                      <a:srgbClr val="000000"/>
                    </a:solidFill>
                    <a:latin typeface="Times New Roman" pitchFamily="18" charset="0"/>
                  </a:rPr>
                  <a:t>1</a:t>
                </a:r>
                <a:r>
                  <a:rPr lang="de-DE" sz="1600">
                    <a:solidFill>
                      <a:srgbClr val="000000"/>
                    </a:solidFill>
                  </a:rPr>
                  <a:t>)</a:t>
                </a:r>
              </a:p>
            </p:txBody>
          </p:sp>
        </p:grpSp>
        <p:grpSp>
          <p:nvGrpSpPr>
            <p:cNvPr id="3" name="Group 10"/>
            <p:cNvGrpSpPr>
              <a:grpSpLocks/>
            </p:cNvGrpSpPr>
            <p:nvPr/>
          </p:nvGrpSpPr>
          <p:grpSpPr bwMode="auto">
            <a:xfrm>
              <a:off x="2915356" y="2033589"/>
              <a:ext cx="640644" cy="719137"/>
              <a:chOff x="841" y="3119"/>
              <a:chExt cx="453" cy="453"/>
            </a:xfrm>
          </p:grpSpPr>
          <p:sp>
            <p:nvSpPr>
              <p:cNvPr id="16457" name="Oval 11"/>
              <p:cNvSpPr>
                <a:spLocks noChangeAspect="1" noChangeArrowheads="1"/>
              </p:cNvSpPr>
              <p:nvPr/>
            </p:nvSpPr>
            <p:spPr bwMode="auto">
              <a:xfrm>
                <a:off x="841" y="3119"/>
                <a:ext cx="453" cy="453"/>
              </a:xfrm>
              <a:prstGeom prst="ellipse">
                <a:avLst/>
              </a:prstGeom>
              <a:gradFill rotWithShape="1">
                <a:gsLst>
                  <a:gs pos="0">
                    <a:srgbClr val="FFFFFF"/>
                  </a:gs>
                  <a:gs pos="100000">
                    <a:srgbClr val="B2B2B2"/>
                  </a:gs>
                </a:gsLst>
                <a:path path="shape">
                  <a:fillToRect l="50000" t="50000" r="50000" b="50000"/>
                </a:path>
              </a:gradFill>
              <a:ln w="12700">
                <a:noFill/>
                <a:round/>
                <a:headEnd/>
                <a:tailEnd/>
              </a:ln>
            </p:spPr>
            <p:txBody>
              <a:bodyPr wrap="none" anchor="ctr"/>
              <a:lstStyle/>
              <a:p>
                <a:endParaRPr lang="en-US"/>
              </a:p>
            </p:txBody>
          </p:sp>
          <p:sp>
            <p:nvSpPr>
              <p:cNvPr id="16458" name="Text Box 12"/>
              <p:cNvSpPr txBox="1">
                <a:spLocks noChangeArrowheads="1"/>
              </p:cNvSpPr>
              <p:nvPr/>
            </p:nvSpPr>
            <p:spPr bwMode="auto">
              <a:xfrm>
                <a:off x="890" y="3156"/>
                <a:ext cx="349" cy="368"/>
              </a:xfrm>
              <a:prstGeom prst="rect">
                <a:avLst/>
              </a:prstGeom>
              <a:noFill/>
              <a:ln w="9525">
                <a:noFill/>
                <a:miter lim="800000"/>
                <a:headEnd/>
                <a:tailEnd/>
              </a:ln>
            </p:spPr>
            <p:txBody>
              <a:bodyPr wrap="none">
                <a:spAutoFit/>
              </a:bodyPr>
              <a:lstStyle/>
              <a:p>
                <a:pPr algn="ctr" eaLnBrk="0" hangingPunct="0"/>
                <a:r>
                  <a:rPr lang="de-DE" sz="1600" dirty="0">
                    <a:solidFill>
                      <a:srgbClr val="000000"/>
                    </a:solidFill>
                  </a:rPr>
                  <a:t>LG</a:t>
                </a:r>
              </a:p>
              <a:p>
                <a:pPr algn="ctr" eaLnBrk="0" hangingPunct="0"/>
                <a:r>
                  <a:rPr lang="de-DE" sz="1600" dirty="0">
                    <a:solidFill>
                      <a:srgbClr val="000000"/>
                    </a:solidFill>
                  </a:rPr>
                  <a:t>(</a:t>
                </a:r>
                <a:r>
                  <a:rPr lang="de-DE" sz="1600" i="1" dirty="0">
                    <a:solidFill>
                      <a:srgbClr val="000000"/>
                    </a:solidFill>
                    <a:latin typeface="Times New Roman" pitchFamily="18" charset="0"/>
                  </a:rPr>
                  <a:t>x</a:t>
                </a:r>
                <a:r>
                  <a:rPr lang="de-DE" sz="1600" baseline="-25000" dirty="0">
                    <a:solidFill>
                      <a:srgbClr val="000000"/>
                    </a:solidFill>
                    <a:latin typeface="Times New Roman" pitchFamily="18" charset="0"/>
                  </a:rPr>
                  <a:t>2</a:t>
                </a:r>
                <a:r>
                  <a:rPr lang="de-DE" sz="1600" dirty="0">
                    <a:solidFill>
                      <a:srgbClr val="000000"/>
                    </a:solidFill>
                  </a:rPr>
                  <a:t>)</a:t>
                </a:r>
              </a:p>
            </p:txBody>
          </p:sp>
        </p:grpSp>
        <p:cxnSp>
          <p:nvCxnSpPr>
            <p:cNvPr id="16397" name="AutoShape 13"/>
            <p:cNvCxnSpPr>
              <a:cxnSpLocks noChangeShapeType="1"/>
              <a:stCxn id="16459" idx="5"/>
              <a:endCxn id="16457" idx="3"/>
            </p:cNvCxnSpPr>
            <p:nvPr/>
          </p:nvCxnSpPr>
          <p:spPr bwMode="auto">
            <a:xfrm>
              <a:off x="2181578" y="2646364"/>
              <a:ext cx="826911" cy="1587"/>
            </a:xfrm>
            <a:prstGeom prst="straightConnector1">
              <a:avLst/>
            </a:prstGeom>
            <a:noFill/>
            <a:ln w="38100">
              <a:solidFill>
                <a:schemeClr val="tx1"/>
              </a:solidFill>
              <a:round/>
              <a:headEnd/>
              <a:tailEnd type="triangle" w="med" len="med"/>
            </a:ln>
          </p:spPr>
        </p:cxnSp>
        <p:sp>
          <p:nvSpPr>
            <p:cNvPr id="16398" name="Text Box 14"/>
            <p:cNvSpPr txBox="1">
              <a:spLocks noChangeArrowheads="1"/>
            </p:cNvSpPr>
            <p:nvPr/>
          </p:nvSpPr>
          <p:spPr bwMode="auto">
            <a:xfrm>
              <a:off x="1461912" y="3236913"/>
              <a:ext cx="619080" cy="556785"/>
            </a:xfrm>
            <a:prstGeom prst="rect">
              <a:avLst/>
            </a:prstGeom>
            <a:noFill/>
            <a:ln w="9525">
              <a:noFill/>
              <a:miter lim="800000"/>
              <a:headEnd/>
              <a:tailEnd/>
            </a:ln>
          </p:spPr>
          <p:txBody>
            <a:bodyPr wrap="none" tIns="18000">
              <a:spAutoFit/>
            </a:bodyPr>
            <a:lstStyle/>
            <a:p>
              <a:r>
                <a:rPr lang="de-DE" sz="1600" b="0"/>
                <a:t>RVF</a:t>
              </a:r>
            </a:p>
            <a:p>
              <a:r>
                <a:rPr lang="de-DE" sz="1600" b="0"/>
                <a:t>stim.</a:t>
              </a:r>
            </a:p>
          </p:txBody>
        </p:sp>
        <p:sp>
          <p:nvSpPr>
            <p:cNvPr id="16399" name="Text Box 15"/>
            <p:cNvSpPr txBox="1">
              <a:spLocks noChangeArrowheads="1"/>
            </p:cNvSpPr>
            <p:nvPr/>
          </p:nvSpPr>
          <p:spPr bwMode="auto">
            <a:xfrm>
              <a:off x="3187700" y="3236913"/>
              <a:ext cx="619080" cy="556785"/>
            </a:xfrm>
            <a:prstGeom prst="rect">
              <a:avLst/>
            </a:prstGeom>
            <a:noFill/>
            <a:ln w="9525">
              <a:noFill/>
              <a:miter lim="800000"/>
              <a:headEnd/>
              <a:tailEnd/>
            </a:ln>
          </p:spPr>
          <p:txBody>
            <a:bodyPr wrap="none" tIns="18000">
              <a:spAutoFit/>
            </a:bodyPr>
            <a:lstStyle/>
            <a:p>
              <a:r>
                <a:rPr lang="de-DE" sz="1600" b="0"/>
                <a:t>LVF</a:t>
              </a:r>
            </a:p>
            <a:p>
              <a:r>
                <a:rPr lang="de-DE" sz="1600" b="0"/>
                <a:t>stim.</a:t>
              </a:r>
            </a:p>
          </p:txBody>
        </p:sp>
        <p:grpSp>
          <p:nvGrpSpPr>
            <p:cNvPr id="4" name="Group 16"/>
            <p:cNvGrpSpPr>
              <a:grpSpLocks/>
            </p:cNvGrpSpPr>
            <p:nvPr/>
          </p:nvGrpSpPr>
          <p:grpSpPr bwMode="auto">
            <a:xfrm>
              <a:off x="2915356" y="592138"/>
              <a:ext cx="640644" cy="719137"/>
              <a:chOff x="841" y="3119"/>
              <a:chExt cx="453" cy="453"/>
            </a:xfrm>
          </p:grpSpPr>
          <p:sp>
            <p:nvSpPr>
              <p:cNvPr id="16455" name="Oval 17"/>
              <p:cNvSpPr>
                <a:spLocks noChangeAspect="1" noChangeArrowheads="1"/>
              </p:cNvSpPr>
              <p:nvPr/>
            </p:nvSpPr>
            <p:spPr bwMode="auto">
              <a:xfrm>
                <a:off x="841" y="3119"/>
                <a:ext cx="453" cy="453"/>
              </a:xfrm>
              <a:prstGeom prst="ellipse">
                <a:avLst/>
              </a:prstGeom>
              <a:gradFill rotWithShape="1">
                <a:gsLst>
                  <a:gs pos="0">
                    <a:srgbClr val="FFFFFF"/>
                  </a:gs>
                  <a:gs pos="100000">
                    <a:srgbClr val="B2B2B2"/>
                  </a:gs>
                </a:gsLst>
                <a:path path="shape">
                  <a:fillToRect l="50000" t="50000" r="50000" b="50000"/>
                </a:path>
              </a:gradFill>
              <a:ln w="12700">
                <a:noFill/>
                <a:round/>
                <a:headEnd/>
                <a:tailEnd/>
              </a:ln>
            </p:spPr>
            <p:txBody>
              <a:bodyPr wrap="none" anchor="ctr"/>
              <a:lstStyle/>
              <a:p>
                <a:endParaRPr lang="en-US"/>
              </a:p>
            </p:txBody>
          </p:sp>
          <p:sp>
            <p:nvSpPr>
              <p:cNvPr id="16456" name="Text Box 18"/>
              <p:cNvSpPr txBox="1">
                <a:spLocks noChangeArrowheads="1"/>
              </p:cNvSpPr>
              <p:nvPr/>
            </p:nvSpPr>
            <p:spPr bwMode="auto">
              <a:xfrm>
                <a:off x="889" y="3156"/>
                <a:ext cx="349" cy="368"/>
              </a:xfrm>
              <a:prstGeom prst="rect">
                <a:avLst/>
              </a:prstGeom>
              <a:noFill/>
              <a:ln w="9525">
                <a:noFill/>
                <a:miter lim="800000"/>
                <a:headEnd/>
                <a:tailEnd/>
              </a:ln>
            </p:spPr>
            <p:txBody>
              <a:bodyPr wrap="none">
                <a:spAutoFit/>
              </a:bodyPr>
              <a:lstStyle/>
              <a:p>
                <a:pPr algn="ctr" eaLnBrk="0" hangingPunct="0"/>
                <a:r>
                  <a:rPr lang="de-DE" sz="1600">
                    <a:solidFill>
                      <a:srgbClr val="000000"/>
                    </a:solidFill>
                  </a:rPr>
                  <a:t>FG</a:t>
                </a:r>
              </a:p>
              <a:p>
                <a:pPr algn="ctr" eaLnBrk="0" hangingPunct="0"/>
                <a:r>
                  <a:rPr lang="de-DE" sz="1600">
                    <a:solidFill>
                      <a:srgbClr val="000000"/>
                    </a:solidFill>
                  </a:rPr>
                  <a:t>(</a:t>
                </a:r>
                <a:r>
                  <a:rPr lang="de-DE" sz="1600" i="1">
                    <a:solidFill>
                      <a:srgbClr val="000000"/>
                    </a:solidFill>
                    <a:latin typeface="Times New Roman" pitchFamily="18" charset="0"/>
                  </a:rPr>
                  <a:t>x</a:t>
                </a:r>
                <a:r>
                  <a:rPr lang="de-DE" sz="1600" baseline="-25000">
                    <a:solidFill>
                      <a:srgbClr val="000000"/>
                    </a:solidFill>
                    <a:latin typeface="Times New Roman" pitchFamily="18" charset="0"/>
                  </a:rPr>
                  <a:t>4</a:t>
                </a:r>
                <a:r>
                  <a:rPr lang="de-DE" sz="1600">
                    <a:solidFill>
                      <a:srgbClr val="000000"/>
                    </a:solidFill>
                  </a:rPr>
                  <a:t>)</a:t>
                </a:r>
              </a:p>
            </p:txBody>
          </p:sp>
        </p:grpSp>
        <p:cxnSp>
          <p:nvCxnSpPr>
            <p:cNvPr id="16401" name="AutoShape 19"/>
            <p:cNvCxnSpPr>
              <a:cxnSpLocks noChangeShapeType="1"/>
              <a:stCxn id="16455" idx="3"/>
              <a:endCxn id="16457" idx="1"/>
            </p:cNvCxnSpPr>
            <p:nvPr/>
          </p:nvCxnSpPr>
          <p:spPr bwMode="auto">
            <a:xfrm>
              <a:off x="3008489" y="1206501"/>
              <a:ext cx="0" cy="931863"/>
            </a:xfrm>
            <a:prstGeom prst="straightConnector1">
              <a:avLst/>
            </a:prstGeom>
            <a:noFill/>
            <a:ln w="38100">
              <a:solidFill>
                <a:schemeClr val="tx1"/>
              </a:solidFill>
              <a:round/>
              <a:headEnd/>
              <a:tailEnd type="triangle" w="med" len="med"/>
            </a:ln>
          </p:spPr>
        </p:cxnSp>
        <p:grpSp>
          <p:nvGrpSpPr>
            <p:cNvPr id="5" name="Group 20"/>
            <p:cNvGrpSpPr>
              <a:grpSpLocks/>
            </p:cNvGrpSpPr>
            <p:nvPr/>
          </p:nvGrpSpPr>
          <p:grpSpPr bwMode="auto">
            <a:xfrm>
              <a:off x="1635478" y="592138"/>
              <a:ext cx="637822" cy="719137"/>
              <a:chOff x="841" y="3119"/>
              <a:chExt cx="453" cy="453"/>
            </a:xfrm>
          </p:grpSpPr>
          <p:sp>
            <p:nvSpPr>
              <p:cNvPr id="16453" name="Oval 21"/>
              <p:cNvSpPr>
                <a:spLocks noChangeAspect="1" noChangeArrowheads="1"/>
              </p:cNvSpPr>
              <p:nvPr/>
            </p:nvSpPr>
            <p:spPr bwMode="auto">
              <a:xfrm>
                <a:off x="841" y="3119"/>
                <a:ext cx="453" cy="453"/>
              </a:xfrm>
              <a:prstGeom prst="ellipse">
                <a:avLst/>
              </a:prstGeom>
              <a:gradFill rotWithShape="1">
                <a:gsLst>
                  <a:gs pos="0">
                    <a:srgbClr val="FFFFFF"/>
                  </a:gs>
                  <a:gs pos="100000">
                    <a:srgbClr val="B2B2B2"/>
                  </a:gs>
                </a:gsLst>
                <a:path path="shape">
                  <a:fillToRect l="50000" t="50000" r="50000" b="50000"/>
                </a:path>
              </a:gradFill>
              <a:ln w="12700">
                <a:noFill/>
                <a:round/>
                <a:headEnd/>
                <a:tailEnd/>
              </a:ln>
            </p:spPr>
            <p:txBody>
              <a:bodyPr wrap="none" anchor="ctr"/>
              <a:lstStyle/>
              <a:p>
                <a:endParaRPr lang="en-US"/>
              </a:p>
            </p:txBody>
          </p:sp>
          <p:sp>
            <p:nvSpPr>
              <p:cNvPr id="16454" name="Text Box 22"/>
              <p:cNvSpPr txBox="1">
                <a:spLocks noChangeArrowheads="1"/>
              </p:cNvSpPr>
              <p:nvPr/>
            </p:nvSpPr>
            <p:spPr bwMode="auto">
              <a:xfrm>
                <a:off x="890" y="3156"/>
                <a:ext cx="351" cy="368"/>
              </a:xfrm>
              <a:prstGeom prst="rect">
                <a:avLst/>
              </a:prstGeom>
              <a:noFill/>
              <a:ln w="9525">
                <a:noFill/>
                <a:miter lim="800000"/>
                <a:headEnd/>
                <a:tailEnd/>
              </a:ln>
            </p:spPr>
            <p:txBody>
              <a:bodyPr wrap="none">
                <a:spAutoFit/>
              </a:bodyPr>
              <a:lstStyle/>
              <a:p>
                <a:pPr algn="ctr" eaLnBrk="0" hangingPunct="0"/>
                <a:r>
                  <a:rPr lang="de-DE" sz="1600">
                    <a:solidFill>
                      <a:srgbClr val="000000"/>
                    </a:solidFill>
                  </a:rPr>
                  <a:t>FG</a:t>
                </a:r>
              </a:p>
              <a:p>
                <a:pPr algn="ctr" eaLnBrk="0" hangingPunct="0"/>
                <a:r>
                  <a:rPr lang="de-DE" sz="1600">
                    <a:solidFill>
                      <a:srgbClr val="000000"/>
                    </a:solidFill>
                  </a:rPr>
                  <a:t>(</a:t>
                </a:r>
                <a:r>
                  <a:rPr lang="de-DE" sz="1600" i="1">
                    <a:solidFill>
                      <a:srgbClr val="000000"/>
                    </a:solidFill>
                    <a:latin typeface="Times New Roman" pitchFamily="18" charset="0"/>
                  </a:rPr>
                  <a:t>x</a:t>
                </a:r>
                <a:r>
                  <a:rPr lang="de-DE" sz="1600" baseline="-25000">
                    <a:solidFill>
                      <a:srgbClr val="000000"/>
                    </a:solidFill>
                    <a:latin typeface="Times New Roman" pitchFamily="18" charset="0"/>
                  </a:rPr>
                  <a:t>3</a:t>
                </a:r>
                <a:r>
                  <a:rPr lang="de-DE" sz="1600">
                    <a:solidFill>
                      <a:srgbClr val="000000"/>
                    </a:solidFill>
                  </a:rPr>
                  <a:t>)</a:t>
                </a:r>
              </a:p>
            </p:txBody>
          </p:sp>
        </p:grpSp>
        <p:cxnSp>
          <p:nvCxnSpPr>
            <p:cNvPr id="16403" name="AutoShape 23"/>
            <p:cNvCxnSpPr>
              <a:cxnSpLocks noChangeShapeType="1"/>
              <a:stCxn id="16457" idx="1"/>
              <a:endCxn id="16459" idx="7"/>
            </p:cNvCxnSpPr>
            <p:nvPr/>
          </p:nvCxnSpPr>
          <p:spPr bwMode="auto">
            <a:xfrm flipH="1" flipV="1">
              <a:off x="2181578" y="2136775"/>
              <a:ext cx="826911" cy="1588"/>
            </a:xfrm>
            <a:prstGeom prst="straightConnector1">
              <a:avLst/>
            </a:prstGeom>
            <a:noFill/>
            <a:ln w="38100">
              <a:solidFill>
                <a:schemeClr val="tx1"/>
              </a:solidFill>
              <a:round/>
              <a:headEnd/>
              <a:tailEnd type="triangle" w="med" len="med"/>
            </a:ln>
          </p:spPr>
        </p:cxnSp>
        <p:cxnSp>
          <p:nvCxnSpPr>
            <p:cNvPr id="16404" name="AutoShape 24"/>
            <p:cNvCxnSpPr>
              <a:cxnSpLocks noChangeShapeType="1"/>
              <a:stCxn id="16457" idx="7"/>
              <a:endCxn id="16455" idx="5"/>
            </p:cNvCxnSpPr>
            <p:nvPr/>
          </p:nvCxnSpPr>
          <p:spPr bwMode="auto">
            <a:xfrm flipV="1">
              <a:off x="3462867" y="1206501"/>
              <a:ext cx="0" cy="931863"/>
            </a:xfrm>
            <a:prstGeom prst="straightConnector1">
              <a:avLst/>
            </a:prstGeom>
            <a:noFill/>
            <a:ln w="38100">
              <a:solidFill>
                <a:schemeClr val="tx1"/>
              </a:solidFill>
              <a:round/>
              <a:headEnd/>
              <a:tailEnd type="triangle" w="med" len="med"/>
            </a:ln>
          </p:spPr>
        </p:cxnSp>
        <p:cxnSp>
          <p:nvCxnSpPr>
            <p:cNvPr id="16405" name="AutoShape 25"/>
            <p:cNvCxnSpPr>
              <a:cxnSpLocks noChangeShapeType="1"/>
              <a:stCxn id="16459" idx="7"/>
              <a:endCxn id="16453" idx="5"/>
            </p:cNvCxnSpPr>
            <p:nvPr/>
          </p:nvCxnSpPr>
          <p:spPr bwMode="auto">
            <a:xfrm flipH="1" flipV="1">
              <a:off x="2180167" y="1206501"/>
              <a:ext cx="1411" cy="930275"/>
            </a:xfrm>
            <a:prstGeom prst="straightConnector1">
              <a:avLst/>
            </a:prstGeom>
            <a:noFill/>
            <a:ln w="38100">
              <a:solidFill>
                <a:schemeClr val="tx1"/>
              </a:solidFill>
              <a:round/>
              <a:headEnd type="triangle" w="med" len="med"/>
              <a:tailEnd/>
            </a:ln>
          </p:spPr>
        </p:cxnSp>
        <p:cxnSp>
          <p:nvCxnSpPr>
            <p:cNvPr id="16406" name="AutoShape 26"/>
            <p:cNvCxnSpPr>
              <a:cxnSpLocks noChangeShapeType="1"/>
              <a:stCxn id="16455" idx="1"/>
              <a:endCxn id="16453" idx="7"/>
            </p:cNvCxnSpPr>
            <p:nvPr/>
          </p:nvCxnSpPr>
          <p:spPr bwMode="auto">
            <a:xfrm flipH="1">
              <a:off x="2180167" y="696913"/>
              <a:ext cx="828322" cy="0"/>
            </a:xfrm>
            <a:prstGeom prst="straightConnector1">
              <a:avLst/>
            </a:prstGeom>
            <a:noFill/>
            <a:ln w="38100">
              <a:solidFill>
                <a:schemeClr val="tx1"/>
              </a:solidFill>
              <a:round/>
              <a:headEnd/>
              <a:tailEnd type="triangle" w="med" len="med"/>
            </a:ln>
          </p:spPr>
        </p:cxnSp>
        <p:cxnSp>
          <p:nvCxnSpPr>
            <p:cNvPr id="16407" name="AutoShape 27"/>
            <p:cNvCxnSpPr>
              <a:cxnSpLocks noChangeShapeType="1"/>
              <a:stCxn id="16453" idx="5"/>
              <a:endCxn id="16455" idx="3"/>
            </p:cNvCxnSpPr>
            <p:nvPr/>
          </p:nvCxnSpPr>
          <p:spPr bwMode="auto">
            <a:xfrm>
              <a:off x="2180167" y="1206500"/>
              <a:ext cx="828322" cy="0"/>
            </a:xfrm>
            <a:prstGeom prst="straightConnector1">
              <a:avLst/>
            </a:prstGeom>
            <a:noFill/>
            <a:ln w="38100">
              <a:solidFill>
                <a:schemeClr val="tx1"/>
              </a:solidFill>
              <a:round/>
              <a:headEnd/>
              <a:tailEnd type="triangle" w="med" len="med"/>
            </a:ln>
          </p:spPr>
        </p:cxnSp>
        <p:cxnSp>
          <p:nvCxnSpPr>
            <p:cNvPr id="16408" name="AutoShape 28"/>
            <p:cNvCxnSpPr>
              <a:cxnSpLocks noChangeShapeType="1"/>
              <a:stCxn id="16422" idx="0"/>
              <a:endCxn id="16390" idx="4"/>
            </p:cNvCxnSpPr>
            <p:nvPr/>
          </p:nvCxnSpPr>
          <p:spPr bwMode="auto">
            <a:xfrm rot="5400000" flipH="1" flipV="1">
              <a:off x="1738997" y="2126641"/>
              <a:ext cx="1450062" cy="5309"/>
            </a:xfrm>
            <a:prstGeom prst="straightConnector1">
              <a:avLst/>
            </a:prstGeom>
            <a:noFill/>
            <a:ln w="38100" cap="rnd">
              <a:solidFill>
                <a:srgbClr val="808080"/>
              </a:solidFill>
              <a:prstDash val="sysDot"/>
              <a:round/>
              <a:headEnd/>
              <a:tailEnd type="oval" w="med" len="med"/>
            </a:ln>
          </p:spPr>
        </p:cxnSp>
        <p:cxnSp>
          <p:nvCxnSpPr>
            <p:cNvPr id="16409" name="AutoShape 29"/>
            <p:cNvCxnSpPr>
              <a:cxnSpLocks noChangeShapeType="1"/>
              <a:stCxn id="16422" idx="0"/>
              <a:endCxn id="16391" idx="4"/>
            </p:cNvCxnSpPr>
            <p:nvPr/>
          </p:nvCxnSpPr>
          <p:spPr bwMode="auto">
            <a:xfrm rot="5400000" flipH="1" flipV="1">
              <a:off x="2584166" y="2714986"/>
              <a:ext cx="16549" cy="262132"/>
            </a:xfrm>
            <a:prstGeom prst="straightConnector1">
              <a:avLst/>
            </a:prstGeom>
            <a:noFill/>
            <a:ln w="38100" cap="rnd">
              <a:solidFill>
                <a:srgbClr val="808080"/>
              </a:solidFill>
              <a:prstDash val="sysDot"/>
              <a:round/>
              <a:headEnd/>
              <a:tailEnd type="oval" w="med" len="med"/>
            </a:ln>
          </p:spPr>
        </p:cxnSp>
        <p:sp>
          <p:nvSpPr>
            <p:cNvPr id="16410" name="Text Box 30"/>
            <p:cNvSpPr txBox="1">
              <a:spLocks noChangeArrowheads="1"/>
            </p:cNvSpPr>
            <p:nvPr/>
          </p:nvSpPr>
          <p:spPr bwMode="auto">
            <a:xfrm>
              <a:off x="2257778" y="152401"/>
              <a:ext cx="858697" cy="310564"/>
            </a:xfrm>
            <a:prstGeom prst="rect">
              <a:avLst/>
            </a:prstGeom>
            <a:noFill/>
            <a:ln w="9525">
              <a:noFill/>
              <a:miter lim="800000"/>
              <a:headEnd/>
              <a:tailEnd/>
            </a:ln>
          </p:spPr>
          <p:txBody>
            <a:bodyPr wrap="none" tIns="18000">
              <a:spAutoFit/>
            </a:bodyPr>
            <a:lstStyle/>
            <a:p>
              <a:r>
                <a:rPr lang="de-DE" sz="1600" b="0"/>
                <a:t>LD|LVF</a:t>
              </a:r>
            </a:p>
          </p:txBody>
        </p:sp>
        <p:cxnSp>
          <p:nvCxnSpPr>
            <p:cNvPr id="16411" name="AutoShape 31"/>
            <p:cNvCxnSpPr>
              <a:cxnSpLocks noChangeShapeType="1"/>
              <a:stCxn id="16410" idx="2"/>
              <a:endCxn id="16412" idx="0"/>
            </p:cNvCxnSpPr>
            <p:nvPr/>
          </p:nvCxnSpPr>
          <p:spPr bwMode="auto">
            <a:xfrm rot="5400000">
              <a:off x="2552816" y="383890"/>
              <a:ext cx="55236" cy="213387"/>
            </a:xfrm>
            <a:prstGeom prst="straightConnector1">
              <a:avLst/>
            </a:prstGeom>
            <a:noFill/>
            <a:ln w="38100" cap="rnd">
              <a:solidFill>
                <a:srgbClr val="808080"/>
              </a:solidFill>
              <a:prstDash val="sysDot"/>
              <a:round/>
              <a:headEnd/>
              <a:tailEnd type="oval" w="sm" len="sm"/>
            </a:ln>
          </p:spPr>
        </p:cxnSp>
        <p:sp>
          <p:nvSpPr>
            <p:cNvPr id="16412" name="Oval 32"/>
            <p:cNvSpPr>
              <a:spLocks noChangeArrowheads="1"/>
            </p:cNvSpPr>
            <p:nvPr/>
          </p:nvSpPr>
          <p:spPr bwMode="auto">
            <a:xfrm>
              <a:off x="2343857" y="518201"/>
              <a:ext cx="259766" cy="519351"/>
            </a:xfrm>
            <a:prstGeom prst="ellipse">
              <a:avLst/>
            </a:prstGeom>
            <a:noFill/>
            <a:ln w="3175" algn="ctr">
              <a:noFill/>
              <a:round/>
              <a:headEnd/>
              <a:tailEnd/>
            </a:ln>
          </p:spPr>
          <p:txBody>
            <a:bodyPr wrap="none" anchor="ctr">
              <a:spAutoFit/>
            </a:bodyPr>
            <a:lstStyle/>
            <a:p>
              <a:endParaRPr lang="en-US"/>
            </a:p>
          </p:txBody>
        </p:sp>
        <p:sp>
          <p:nvSpPr>
            <p:cNvPr id="16413" name="Oval 33"/>
            <p:cNvSpPr>
              <a:spLocks noChangeArrowheads="1"/>
            </p:cNvSpPr>
            <p:nvPr/>
          </p:nvSpPr>
          <p:spPr bwMode="auto">
            <a:xfrm>
              <a:off x="2585156" y="1950126"/>
              <a:ext cx="259766" cy="519351"/>
            </a:xfrm>
            <a:prstGeom prst="ellipse">
              <a:avLst/>
            </a:prstGeom>
            <a:noFill/>
            <a:ln w="3175" algn="ctr">
              <a:noFill/>
              <a:round/>
              <a:headEnd/>
              <a:tailEnd/>
            </a:ln>
          </p:spPr>
          <p:txBody>
            <a:bodyPr wrap="none" anchor="ctr">
              <a:spAutoFit/>
            </a:bodyPr>
            <a:lstStyle/>
            <a:p>
              <a:endParaRPr lang="en-US"/>
            </a:p>
          </p:txBody>
        </p:sp>
        <p:cxnSp>
          <p:nvCxnSpPr>
            <p:cNvPr id="16414" name="AutoShape 34"/>
            <p:cNvCxnSpPr>
              <a:cxnSpLocks noChangeShapeType="1"/>
              <a:stCxn id="16410" idx="2"/>
              <a:endCxn id="16413" idx="0"/>
            </p:cNvCxnSpPr>
            <p:nvPr/>
          </p:nvCxnSpPr>
          <p:spPr bwMode="auto">
            <a:xfrm rot="16200000" flipH="1">
              <a:off x="1957503" y="1192589"/>
              <a:ext cx="1487161" cy="27912"/>
            </a:xfrm>
            <a:prstGeom prst="straightConnector1">
              <a:avLst/>
            </a:prstGeom>
            <a:noFill/>
            <a:ln w="38100" cap="rnd">
              <a:solidFill>
                <a:srgbClr val="808080"/>
              </a:solidFill>
              <a:prstDash val="sysDot"/>
              <a:round/>
              <a:headEnd/>
              <a:tailEnd type="oval" w="sm" len="sm"/>
            </a:ln>
          </p:spPr>
        </p:cxnSp>
        <p:sp>
          <p:nvSpPr>
            <p:cNvPr id="16415" name="Text Box 35"/>
            <p:cNvSpPr txBox="1">
              <a:spLocks noChangeArrowheads="1"/>
            </p:cNvSpPr>
            <p:nvPr/>
          </p:nvSpPr>
          <p:spPr bwMode="auto">
            <a:xfrm>
              <a:off x="1168401" y="1536701"/>
              <a:ext cx="445956" cy="310564"/>
            </a:xfrm>
            <a:prstGeom prst="rect">
              <a:avLst/>
            </a:prstGeom>
            <a:noFill/>
            <a:ln w="9525">
              <a:noFill/>
              <a:miter lim="800000"/>
              <a:headEnd/>
              <a:tailEnd/>
            </a:ln>
          </p:spPr>
          <p:txBody>
            <a:bodyPr wrap="none" tIns="18000">
              <a:spAutoFit/>
            </a:bodyPr>
            <a:lstStyle/>
            <a:p>
              <a:r>
                <a:rPr lang="de-DE" sz="1600" b="0"/>
                <a:t>LD</a:t>
              </a:r>
              <a:endParaRPr lang="de-DE" sz="1600" b="0" baseline="-25000"/>
            </a:p>
          </p:txBody>
        </p:sp>
        <p:sp>
          <p:nvSpPr>
            <p:cNvPr id="16416" name="Oval 36"/>
            <p:cNvSpPr>
              <a:spLocks noChangeArrowheads="1"/>
            </p:cNvSpPr>
            <p:nvPr/>
          </p:nvSpPr>
          <p:spPr bwMode="auto">
            <a:xfrm>
              <a:off x="1730023" y="1432601"/>
              <a:ext cx="259766" cy="519351"/>
            </a:xfrm>
            <a:prstGeom prst="ellipse">
              <a:avLst/>
            </a:prstGeom>
            <a:noFill/>
            <a:ln w="3175" algn="ctr">
              <a:noFill/>
              <a:round/>
              <a:headEnd/>
              <a:tailEnd/>
            </a:ln>
          </p:spPr>
          <p:txBody>
            <a:bodyPr wrap="none" anchor="ctr">
              <a:spAutoFit/>
            </a:bodyPr>
            <a:lstStyle/>
            <a:p>
              <a:endParaRPr lang="en-US"/>
            </a:p>
          </p:txBody>
        </p:sp>
        <p:cxnSp>
          <p:nvCxnSpPr>
            <p:cNvPr id="16417" name="AutoShape 37"/>
            <p:cNvCxnSpPr>
              <a:cxnSpLocks noChangeShapeType="1"/>
              <a:stCxn id="16415" idx="3"/>
              <a:endCxn id="16416" idx="2"/>
            </p:cNvCxnSpPr>
            <p:nvPr/>
          </p:nvCxnSpPr>
          <p:spPr bwMode="auto">
            <a:xfrm>
              <a:off x="1614357" y="1691983"/>
              <a:ext cx="115666" cy="294"/>
            </a:xfrm>
            <a:prstGeom prst="straightConnector1">
              <a:avLst/>
            </a:prstGeom>
            <a:noFill/>
            <a:ln w="38100" cap="rnd">
              <a:solidFill>
                <a:srgbClr val="808080"/>
              </a:solidFill>
              <a:prstDash val="sysDot"/>
              <a:round/>
              <a:headEnd/>
              <a:tailEnd type="oval" w="sm" len="sm"/>
            </a:ln>
          </p:spPr>
        </p:cxnSp>
        <p:sp>
          <p:nvSpPr>
            <p:cNvPr id="16418" name="Text Box 38"/>
            <p:cNvSpPr txBox="1">
              <a:spLocks noChangeArrowheads="1"/>
            </p:cNvSpPr>
            <p:nvPr/>
          </p:nvSpPr>
          <p:spPr bwMode="auto">
            <a:xfrm>
              <a:off x="3643490" y="1538289"/>
              <a:ext cx="445956" cy="310564"/>
            </a:xfrm>
            <a:prstGeom prst="rect">
              <a:avLst/>
            </a:prstGeom>
            <a:noFill/>
            <a:ln w="9525">
              <a:noFill/>
              <a:miter lim="800000"/>
              <a:headEnd/>
              <a:tailEnd/>
            </a:ln>
          </p:spPr>
          <p:txBody>
            <a:bodyPr wrap="none" tIns="18000">
              <a:spAutoFit/>
            </a:bodyPr>
            <a:lstStyle/>
            <a:p>
              <a:r>
                <a:rPr lang="de-DE" sz="1600" b="0"/>
                <a:t>LD</a:t>
              </a:r>
              <a:endParaRPr lang="de-DE" sz="1600" b="0" baseline="-25000"/>
            </a:p>
          </p:txBody>
        </p:sp>
        <p:sp>
          <p:nvSpPr>
            <p:cNvPr id="16419" name="Oval 39"/>
            <p:cNvSpPr>
              <a:spLocks noChangeArrowheads="1"/>
            </p:cNvSpPr>
            <p:nvPr/>
          </p:nvSpPr>
          <p:spPr bwMode="auto">
            <a:xfrm>
              <a:off x="3330223" y="1435776"/>
              <a:ext cx="259766" cy="519351"/>
            </a:xfrm>
            <a:prstGeom prst="ellipse">
              <a:avLst/>
            </a:prstGeom>
            <a:noFill/>
            <a:ln w="3175" algn="ctr">
              <a:noFill/>
              <a:round/>
              <a:headEnd/>
              <a:tailEnd/>
            </a:ln>
          </p:spPr>
          <p:txBody>
            <a:bodyPr wrap="none" anchor="ctr">
              <a:spAutoFit/>
            </a:bodyPr>
            <a:lstStyle/>
            <a:p>
              <a:endParaRPr lang="en-US"/>
            </a:p>
          </p:txBody>
        </p:sp>
        <p:cxnSp>
          <p:nvCxnSpPr>
            <p:cNvPr id="16420" name="AutoShape 40"/>
            <p:cNvCxnSpPr>
              <a:cxnSpLocks noChangeShapeType="1"/>
              <a:stCxn id="16418" idx="1"/>
              <a:endCxn id="16419" idx="6"/>
            </p:cNvCxnSpPr>
            <p:nvPr/>
          </p:nvCxnSpPr>
          <p:spPr bwMode="auto">
            <a:xfrm rot="10800000" flipV="1">
              <a:off x="3589990" y="1693570"/>
              <a:ext cx="53501" cy="1881"/>
            </a:xfrm>
            <a:prstGeom prst="straightConnector1">
              <a:avLst/>
            </a:prstGeom>
            <a:noFill/>
            <a:ln w="38100" cap="rnd">
              <a:solidFill>
                <a:srgbClr val="808080"/>
              </a:solidFill>
              <a:prstDash val="sysDot"/>
              <a:round/>
              <a:headEnd/>
              <a:tailEnd type="oval" w="med" len="med"/>
            </a:ln>
          </p:spPr>
        </p:cxnSp>
        <p:sp>
          <p:nvSpPr>
            <p:cNvPr id="16421" name="Text Box 41"/>
            <p:cNvSpPr txBox="1">
              <a:spLocks noChangeArrowheads="1"/>
            </p:cNvSpPr>
            <p:nvPr/>
          </p:nvSpPr>
          <p:spPr bwMode="auto">
            <a:xfrm>
              <a:off x="2296077" y="3224213"/>
              <a:ext cx="619080" cy="556785"/>
            </a:xfrm>
            <a:prstGeom prst="rect">
              <a:avLst/>
            </a:prstGeom>
            <a:noFill/>
            <a:ln w="9525">
              <a:noFill/>
              <a:miter lim="800000"/>
              <a:headEnd/>
              <a:tailEnd/>
            </a:ln>
          </p:spPr>
          <p:txBody>
            <a:bodyPr wrap="none" tIns="18000">
              <a:spAutoFit/>
            </a:bodyPr>
            <a:lstStyle/>
            <a:p>
              <a:pPr algn="ctr"/>
              <a:r>
                <a:rPr lang="de-DE" sz="1600" b="0"/>
                <a:t>BVF</a:t>
              </a:r>
            </a:p>
            <a:p>
              <a:pPr algn="ctr"/>
              <a:r>
                <a:rPr lang="de-DE" sz="1600" b="0"/>
                <a:t>stim.</a:t>
              </a:r>
            </a:p>
          </p:txBody>
        </p:sp>
        <p:sp>
          <p:nvSpPr>
            <p:cNvPr id="16422" name="Text Box 42"/>
            <p:cNvSpPr txBox="1">
              <a:spLocks noChangeArrowheads="1"/>
            </p:cNvSpPr>
            <p:nvPr/>
          </p:nvSpPr>
          <p:spPr bwMode="auto">
            <a:xfrm>
              <a:off x="2009423" y="2854326"/>
              <a:ext cx="903902" cy="310564"/>
            </a:xfrm>
            <a:prstGeom prst="rect">
              <a:avLst/>
            </a:prstGeom>
            <a:noFill/>
            <a:ln w="9525">
              <a:noFill/>
              <a:miter lim="800000"/>
              <a:headEnd/>
              <a:tailEnd/>
            </a:ln>
          </p:spPr>
          <p:txBody>
            <a:bodyPr wrap="none" tIns="18000">
              <a:spAutoFit/>
            </a:bodyPr>
            <a:lstStyle/>
            <a:p>
              <a:r>
                <a:rPr lang="de-DE" sz="1600" b="0"/>
                <a:t>LD|RVF</a:t>
              </a:r>
              <a:endParaRPr lang="de-DE" sz="1600" b="0" baseline="-25000"/>
            </a:p>
          </p:txBody>
        </p:sp>
        <p:cxnSp>
          <p:nvCxnSpPr>
            <p:cNvPr id="16423" name="AutoShape 43"/>
            <p:cNvCxnSpPr>
              <a:cxnSpLocks noChangeShapeType="1"/>
              <a:stCxn id="16421" idx="1"/>
              <a:endCxn id="16459" idx="4"/>
            </p:cNvCxnSpPr>
            <p:nvPr/>
          </p:nvCxnSpPr>
          <p:spPr bwMode="auto">
            <a:xfrm rot="10800000">
              <a:off x="1955097" y="2751138"/>
              <a:ext cx="340981" cy="751468"/>
            </a:xfrm>
            <a:prstGeom prst="curvedConnector2">
              <a:avLst/>
            </a:prstGeom>
            <a:noFill/>
            <a:ln w="38100">
              <a:solidFill>
                <a:schemeClr val="tx1"/>
              </a:solidFill>
              <a:prstDash val="dash"/>
              <a:round/>
              <a:headEnd/>
              <a:tailEnd type="triangle" w="med" len="med"/>
            </a:ln>
          </p:spPr>
        </p:cxnSp>
        <p:cxnSp>
          <p:nvCxnSpPr>
            <p:cNvPr id="16424" name="AutoShape 44"/>
            <p:cNvCxnSpPr>
              <a:cxnSpLocks noChangeShapeType="1"/>
              <a:stCxn id="16421" idx="3"/>
              <a:endCxn id="16457" idx="4"/>
            </p:cNvCxnSpPr>
            <p:nvPr/>
          </p:nvCxnSpPr>
          <p:spPr bwMode="auto">
            <a:xfrm flipV="1">
              <a:off x="2915157" y="2752726"/>
              <a:ext cx="320521" cy="749880"/>
            </a:xfrm>
            <a:prstGeom prst="curvedConnector2">
              <a:avLst/>
            </a:prstGeom>
            <a:noFill/>
            <a:ln w="38100">
              <a:solidFill>
                <a:schemeClr val="tx1"/>
              </a:solidFill>
              <a:prstDash val="dash"/>
              <a:round/>
              <a:headEnd/>
              <a:tailEnd type="triangle" w="med" len="med"/>
            </a:ln>
          </p:spPr>
        </p:cxnSp>
      </p:grpSp>
      <p:sp>
        <p:nvSpPr>
          <p:cNvPr id="16425" name="Text Box 45"/>
          <p:cNvSpPr txBox="1">
            <a:spLocks noChangeArrowheads="1"/>
          </p:cNvSpPr>
          <p:nvPr/>
        </p:nvSpPr>
        <p:spPr bwMode="auto">
          <a:xfrm>
            <a:off x="179212" y="2735263"/>
            <a:ext cx="1229077" cy="641350"/>
          </a:xfrm>
          <a:prstGeom prst="rect">
            <a:avLst/>
          </a:prstGeom>
          <a:noFill/>
          <a:ln w="9525" algn="ctr">
            <a:noFill/>
            <a:miter lim="800000"/>
            <a:headEnd/>
            <a:tailEnd/>
          </a:ln>
        </p:spPr>
        <p:txBody>
          <a:bodyPr>
            <a:spAutoFit/>
          </a:bodyPr>
          <a:lstStyle/>
          <a:p>
            <a:pPr algn="ctr"/>
            <a:r>
              <a:rPr lang="de-CH" sz="1800">
                <a:sym typeface="Wingdings 2" pitchFamily="18" charset="2"/>
              </a:rPr>
              <a:t></a:t>
            </a:r>
            <a:r>
              <a:rPr lang="de-CH" sz="1800">
                <a:sym typeface="Wingdings" pitchFamily="2" charset="2"/>
              </a:rPr>
              <a:t> </a:t>
            </a:r>
            <a:r>
              <a:rPr lang="de-CH" sz="1800"/>
              <a:t>DCM structure</a:t>
            </a:r>
            <a:endParaRPr lang="en-US" sz="1800"/>
          </a:p>
        </p:txBody>
      </p:sp>
      <p:grpSp>
        <p:nvGrpSpPr>
          <p:cNvPr id="9" name="Group 69"/>
          <p:cNvGrpSpPr>
            <a:grpSpLocks/>
          </p:cNvGrpSpPr>
          <p:nvPr/>
        </p:nvGrpSpPr>
        <p:grpSpPr bwMode="auto">
          <a:xfrm>
            <a:off x="3869267" y="168275"/>
            <a:ext cx="1751189" cy="922338"/>
            <a:chOff x="2742" y="196"/>
            <a:chExt cx="1240" cy="581"/>
          </a:xfrm>
        </p:grpSpPr>
        <p:sp>
          <p:nvSpPr>
            <p:cNvPr id="16433" name="AutoShape 70"/>
            <p:cNvSpPr>
              <a:spLocks noChangeArrowheads="1"/>
            </p:cNvSpPr>
            <p:nvPr/>
          </p:nvSpPr>
          <p:spPr bwMode="auto">
            <a:xfrm>
              <a:off x="2742" y="591"/>
              <a:ext cx="1240" cy="186"/>
            </a:xfrm>
            <a:prstGeom prst="rightArrow">
              <a:avLst>
                <a:gd name="adj1" fmla="val 50000"/>
                <a:gd name="adj2" fmla="val 166667"/>
              </a:avLst>
            </a:prstGeom>
            <a:solidFill>
              <a:srgbClr val="FF0000"/>
            </a:solidFill>
            <a:ln w="9525" algn="ctr">
              <a:solidFill>
                <a:schemeClr val="tx1"/>
              </a:solidFill>
              <a:miter lim="800000"/>
              <a:headEnd/>
              <a:tailEnd/>
            </a:ln>
          </p:spPr>
          <p:txBody>
            <a:bodyPr wrap="none" anchor="ctr"/>
            <a:lstStyle/>
            <a:p>
              <a:endParaRPr lang="en-US"/>
            </a:p>
          </p:txBody>
        </p:sp>
        <p:sp>
          <p:nvSpPr>
            <p:cNvPr id="16434" name="Text Box 71"/>
            <p:cNvSpPr txBox="1">
              <a:spLocks noChangeArrowheads="1"/>
            </p:cNvSpPr>
            <p:nvPr/>
          </p:nvSpPr>
          <p:spPr bwMode="auto">
            <a:xfrm>
              <a:off x="2837" y="196"/>
              <a:ext cx="1130" cy="407"/>
            </a:xfrm>
            <a:prstGeom prst="rect">
              <a:avLst/>
            </a:prstGeom>
            <a:noFill/>
            <a:ln w="9525" algn="ctr">
              <a:noFill/>
              <a:miter lim="800000"/>
              <a:headEnd/>
              <a:tailEnd/>
            </a:ln>
          </p:spPr>
          <p:txBody>
            <a:bodyPr wrap="none">
              <a:spAutoFit/>
            </a:bodyPr>
            <a:lstStyle/>
            <a:p>
              <a:r>
                <a:rPr lang="de-CH" sz="1800" dirty="0"/>
                <a:t>probabilistic</a:t>
              </a:r>
            </a:p>
            <a:p>
              <a:r>
                <a:rPr lang="de-CH" sz="1800" dirty="0"/>
                <a:t>tractography</a:t>
              </a:r>
              <a:endParaRPr lang="en-US" sz="1800" dirty="0"/>
            </a:p>
          </p:txBody>
        </p:sp>
      </p:grpSp>
      <p:sp>
        <p:nvSpPr>
          <p:cNvPr id="16429" name="Text Box 17"/>
          <p:cNvSpPr txBox="1">
            <a:spLocks noChangeArrowheads="1"/>
          </p:cNvSpPr>
          <p:nvPr/>
        </p:nvSpPr>
        <p:spPr bwMode="auto">
          <a:xfrm>
            <a:off x="220639" y="5643432"/>
            <a:ext cx="2071511" cy="923330"/>
          </a:xfrm>
          <a:prstGeom prst="rect">
            <a:avLst/>
          </a:prstGeom>
          <a:noFill/>
          <a:ln w="9525">
            <a:noFill/>
            <a:miter lim="800000"/>
            <a:headEnd/>
            <a:tailEnd/>
          </a:ln>
        </p:spPr>
        <p:txBody>
          <a:bodyPr>
            <a:spAutoFit/>
          </a:bodyPr>
          <a:lstStyle/>
          <a:p>
            <a:r>
              <a:rPr lang="en-US" b="0" dirty="0">
                <a:latin typeface="Times New Roman" pitchFamily="18" charset="0"/>
              </a:rPr>
              <a:t>Stephan, </a:t>
            </a:r>
            <a:r>
              <a:rPr lang="en-US" b="0" dirty="0" err="1">
                <a:latin typeface="Times New Roman" pitchFamily="18" charset="0"/>
              </a:rPr>
              <a:t>Tittgemeyer</a:t>
            </a:r>
            <a:r>
              <a:rPr lang="en-US" b="0" dirty="0">
                <a:latin typeface="Times New Roman" pitchFamily="18" charset="0"/>
              </a:rPr>
              <a:t> et al. 2009, </a:t>
            </a:r>
            <a:r>
              <a:rPr lang="en-US" b="0" i="1" dirty="0" err="1">
                <a:latin typeface="Times New Roman" pitchFamily="18" charset="0"/>
              </a:rPr>
              <a:t>NeuroImage</a:t>
            </a:r>
            <a:endParaRPr lang="de-DE" b="0" i="1" dirty="0">
              <a:latin typeface="Times New Roman" pitchFamily="18" charset="0"/>
            </a:endParaRPr>
          </a:p>
        </p:txBody>
      </p:sp>
      <p:grpSp>
        <p:nvGrpSpPr>
          <p:cNvPr id="208" name="Group 207"/>
          <p:cNvGrpSpPr/>
          <p:nvPr/>
        </p:nvGrpSpPr>
        <p:grpSpPr>
          <a:xfrm>
            <a:off x="4806777" y="247135"/>
            <a:ext cx="4184823" cy="3416815"/>
            <a:chOff x="4806777" y="247135"/>
            <a:chExt cx="4184823" cy="3416815"/>
          </a:xfrm>
        </p:grpSpPr>
        <p:grpSp>
          <p:nvGrpSpPr>
            <p:cNvPr id="6" name="Group 46"/>
            <p:cNvGrpSpPr>
              <a:grpSpLocks/>
            </p:cNvGrpSpPr>
            <p:nvPr/>
          </p:nvGrpSpPr>
          <p:grpSpPr bwMode="auto">
            <a:xfrm>
              <a:off x="5788378" y="519113"/>
              <a:ext cx="3203222" cy="3144837"/>
              <a:chOff x="4102" y="417"/>
              <a:chExt cx="2270" cy="1981"/>
            </a:xfrm>
          </p:grpSpPr>
          <p:sp>
            <p:nvSpPr>
              <p:cNvPr id="16435" name="Oval 47"/>
              <p:cNvSpPr>
                <a:spLocks noChangeArrowheads="1"/>
              </p:cNvSpPr>
              <p:nvPr/>
            </p:nvSpPr>
            <p:spPr bwMode="auto">
              <a:xfrm>
                <a:off x="4599" y="648"/>
                <a:ext cx="184" cy="327"/>
              </a:xfrm>
              <a:prstGeom prst="ellipse">
                <a:avLst/>
              </a:prstGeom>
              <a:noFill/>
              <a:ln w="3175" algn="ctr">
                <a:noFill/>
                <a:round/>
                <a:headEnd/>
                <a:tailEnd/>
              </a:ln>
            </p:spPr>
            <p:txBody>
              <a:bodyPr wrap="none" anchor="ctr">
                <a:spAutoFit/>
              </a:bodyPr>
              <a:lstStyle/>
              <a:p>
                <a:endParaRPr lang="en-US"/>
              </a:p>
            </p:txBody>
          </p:sp>
          <p:sp>
            <p:nvSpPr>
              <p:cNvPr id="16436" name="Oval 48"/>
              <p:cNvSpPr>
                <a:spLocks noChangeArrowheads="1"/>
              </p:cNvSpPr>
              <p:nvPr/>
            </p:nvSpPr>
            <p:spPr bwMode="auto">
              <a:xfrm>
                <a:off x="4781" y="1551"/>
                <a:ext cx="184" cy="327"/>
              </a:xfrm>
              <a:prstGeom prst="ellipse">
                <a:avLst/>
              </a:prstGeom>
              <a:noFill/>
              <a:ln w="3175" algn="ctr">
                <a:noFill/>
                <a:round/>
                <a:headEnd/>
                <a:tailEnd/>
              </a:ln>
            </p:spPr>
            <p:txBody>
              <a:bodyPr wrap="none" anchor="ctr">
                <a:spAutoFit/>
              </a:bodyPr>
              <a:lstStyle/>
              <a:p>
                <a:endParaRPr lang="en-US"/>
              </a:p>
            </p:txBody>
          </p:sp>
          <p:cxnSp>
            <p:nvCxnSpPr>
              <p:cNvPr id="16437" name="AutoShape 49"/>
              <p:cNvCxnSpPr>
                <a:cxnSpLocks noChangeShapeType="1"/>
                <a:stCxn id="16449" idx="4"/>
                <a:endCxn id="16452" idx="0"/>
              </p:cNvCxnSpPr>
              <p:nvPr/>
            </p:nvCxnSpPr>
            <p:spPr bwMode="auto">
              <a:xfrm rot="16200000" flipH="1">
                <a:off x="4084" y="1161"/>
                <a:ext cx="491" cy="4"/>
              </a:xfrm>
              <a:prstGeom prst="straightConnector1">
                <a:avLst/>
              </a:prstGeom>
              <a:noFill/>
              <a:ln w="38100">
                <a:solidFill>
                  <a:schemeClr val="tx1"/>
                </a:solidFill>
                <a:round/>
                <a:headEnd/>
                <a:tailEnd/>
              </a:ln>
            </p:spPr>
          </p:cxnSp>
          <p:grpSp>
            <p:nvGrpSpPr>
              <p:cNvPr id="7" name="Group 50"/>
              <p:cNvGrpSpPr>
                <a:grpSpLocks/>
              </p:cNvGrpSpPr>
              <p:nvPr/>
            </p:nvGrpSpPr>
            <p:grpSpPr bwMode="auto">
              <a:xfrm>
                <a:off x="4102" y="1371"/>
                <a:ext cx="453" cy="453"/>
                <a:chOff x="409" y="3119"/>
                <a:chExt cx="453" cy="453"/>
              </a:xfrm>
            </p:grpSpPr>
            <p:sp>
              <p:nvSpPr>
                <p:cNvPr id="16451" name="Oval 51"/>
                <p:cNvSpPr>
                  <a:spLocks noChangeAspect="1" noChangeArrowheads="1"/>
                </p:cNvSpPr>
                <p:nvPr/>
              </p:nvSpPr>
              <p:spPr bwMode="auto">
                <a:xfrm>
                  <a:off x="409" y="3119"/>
                  <a:ext cx="453" cy="453"/>
                </a:xfrm>
                <a:prstGeom prst="ellipse">
                  <a:avLst/>
                </a:prstGeom>
                <a:gradFill rotWithShape="1">
                  <a:gsLst>
                    <a:gs pos="0">
                      <a:srgbClr val="FFFFFF"/>
                    </a:gs>
                    <a:gs pos="100000">
                      <a:srgbClr val="B2B2B2"/>
                    </a:gs>
                  </a:gsLst>
                  <a:path path="shape">
                    <a:fillToRect l="50000" t="50000" r="50000" b="50000"/>
                  </a:path>
                </a:gradFill>
                <a:ln w="12700">
                  <a:noFill/>
                  <a:round/>
                  <a:headEnd/>
                  <a:tailEnd/>
                </a:ln>
              </p:spPr>
              <p:txBody>
                <a:bodyPr wrap="none" anchor="ctr"/>
                <a:lstStyle/>
                <a:p>
                  <a:endParaRPr lang="en-US"/>
                </a:p>
              </p:txBody>
            </p:sp>
            <p:sp>
              <p:nvSpPr>
                <p:cNvPr id="16452" name="Text Box 52"/>
                <p:cNvSpPr txBox="1">
                  <a:spLocks noChangeArrowheads="1"/>
                </p:cNvSpPr>
                <p:nvPr/>
              </p:nvSpPr>
              <p:spPr bwMode="auto">
                <a:xfrm>
                  <a:off x="463" y="3156"/>
                  <a:ext cx="350" cy="368"/>
                </a:xfrm>
                <a:prstGeom prst="rect">
                  <a:avLst/>
                </a:prstGeom>
                <a:noFill/>
                <a:ln w="9525">
                  <a:noFill/>
                  <a:miter lim="800000"/>
                  <a:headEnd/>
                  <a:tailEnd/>
                </a:ln>
              </p:spPr>
              <p:txBody>
                <a:bodyPr wrap="none">
                  <a:spAutoFit/>
                </a:bodyPr>
                <a:lstStyle/>
                <a:p>
                  <a:pPr algn="ctr" eaLnBrk="0" hangingPunct="0"/>
                  <a:r>
                    <a:rPr lang="de-DE" sz="1600">
                      <a:solidFill>
                        <a:srgbClr val="000000"/>
                      </a:solidFill>
                    </a:rPr>
                    <a:t>LG</a:t>
                  </a:r>
                </a:p>
                <a:p>
                  <a:pPr algn="ctr" eaLnBrk="0" hangingPunct="0"/>
                  <a:r>
                    <a:rPr lang="de-DE" sz="1600">
                      <a:solidFill>
                        <a:srgbClr val="000000"/>
                      </a:solidFill>
                    </a:rPr>
                    <a:t>left</a:t>
                  </a:r>
                </a:p>
              </p:txBody>
            </p:sp>
          </p:grpSp>
          <p:sp>
            <p:nvSpPr>
              <p:cNvPr id="16439" name="Oval 53"/>
              <p:cNvSpPr>
                <a:spLocks noChangeAspect="1" noChangeArrowheads="1"/>
              </p:cNvSpPr>
              <p:nvPr/>
            </p:nvSpPr>
            <p:spPr bwMode="auto">
              <a:xfrm>
                <a:off x="5009" y="1372"/>
                <a:ext cx="454" cy="453"/>
              </a:xfrm>
              <a:prstGeom prst="ellipse">
                <a:avLst/>
              </a:prstGeom>
              <a:gradFill rotWithShape="1">
                <a:gsLst>
                  <a:gs pos="0">
                    <a:srgbClr val="FFFFFF"/>
                  </a:gs>
                  <a:gs pos="100000">
                    <a:srgbClr val="B2B2B2"/>
                  </a:gs>
                </a:gsLst>
                <a:path path="shape">
                  <a:fillToRect l="50000" t="50000" r="50000" b="50000"/>
                </a:path>
              </a:gradFill>
              <a:ln w="12700">
                <a:noFill/>
                <a:round/>
                <a:headEnd/>
                <a:tailEnd/>
              </a:ln>
            </p:spPr>
            <p:txBody>
              <a:bodyPr wrap="none" anchor="ctr"/>
              <a:lstStyle/>
              <a:p>
                <a:endParaRPr lang="en-US"/>
              </a:p>
            </p:txBody>
          </p:sp>
          <p:sp>
            <p:nvSpPr>
              <p:cNvPr id="16440" name="Text Box 54"/>
              <p:cNvSpPr txBox="1">
                <a:spLocks noChangeArrowheads="1"/>
              </p:cNvSpPr>
              <p:nvPr/>
            </p:nvSpPr>
            <p:spPr bwMode="auto">
              <a:xfrm>
                <a:off x="5010" y="1407"/>
                <a:ext cx="455" cy="368"/>
              </a:xfrm>
              <a:prstGeom prst="rect">
                <a:avLst/>
              </a:prstGeom>
              <a:noFill/>
              <a:ln w="9525">
                <a:noFill/>
                <a:miter lim="800000"/>
                <a:headEnd/>
                <a:tailEnd/>
              </a:ln>
            </p:spPr>
            <p:txBody>
              <a:bodyPr wrap="none">
                <a:spAutoFit/>
              </a:bodyPr>
              <a:lstStyle/>
              <a:p>
                <a:pPr algn="ctr" eaLnBrk="0" hangingPunct="0"/>
                <a:r>
                  <a:rPr lang="de-DE" sz="1600">
                    <a:solidFill>
                      <a:srgbClr val="000000"/>
                    </a:solidFill>
                  </a:rPr>
                  <a:t>LG</a:t>
                </a:r>
              </a:p>
              <a:p>
                <a:pPr algn="ctr" eaLnBrk="0" hangingPunct="0"/>
                <a:r>
                  <a:rPr lang="de-DE" sz="1600">
                    <a:solidFill>
                      <a:srgbClr val="000000"/>
                    </a:solidFill>
                  </a:rPr>
                  <a:t>right</a:t>
                </a:r>
              </a:p>
            </p:txBody>
          </p:sp>
          <p:sp>
            <p:nvSpPr>
              <p:cNvPr id="16441" name="Oval 55"/>
              <p:cNvSpPr>
                <a:spLocks noChangeAspect="1" noChangeArrowheads="1"/>
              </p:cNvSpPr>
              <p:nvPr/>
            </p:nvSpPr>
            <p:spPr bwMode="auto">
              <a:xfrm>
                <a:off x="5009" y="464"/>
                <a:ext cx="454" cy="453"/>
              </a:xfrm>
              <a:prstGeom prst="ellipse">
                <a:avLst/>
              </a:prstGeom>
              <a:gradFill rotWithShape="1">
                <a:gsLst>
                  <a:gs pos="0">
                    <a:srgbClr val="FFFFFF"/>
                  </a:gs>
                  <a:gs pos="100000">
                    <a:srgbClr val="B2B2B2"/>
                  </a:gs>
                </a:gsLst>
                <a:path path="shape">
                  <a:fillToRect l="50000" t="50000" r="50000" b="50000"/>
                </a:path>
              </a:gradFill>
              <a:ln w="12700">
                <a:noFill/>
                <a:round/>
                <a:headEnd/>
                <a:tailEnd/>
              </a:ln>
            </p:spPr>
            <p:txBody>
              <a:bodyPr wrap="none" anchor="ctr"/>
              <a:lstStyle/>
              <a:p>
                <a:endParaRPr lang="en-US"/>
              </a:p>
            </p:txBody>
          </p:sp>
          <p:sp>
            <p:nvSpPr>
              <p:cNvPr id="16442" name="Text Box 56"/>
              <p:cNvSpPr txBox="1">
                <a:spLocks noChangeArrowheads="1"/>
              </p:cNvSpPr>
              <p:nvPr/>
            </p:nvSpPr>
            <p:spPr bwMode="auto">
              <a:xfrm>
                <a:off x="5004" y="501"/>
                <a:ext cx="455" cy="368"/>
              </a:xfrm>
              <a:prstGeom prst="rect">
                <a:avLst/>
              </a:prstGeom>
              <a:noFill/>
              <a:ln w="9525">
                <a:noFill/>
                <a:miter lim="800000"/>
                <a:headEnd/>
                <a:tailEnd/>
              </a:ln>
            </p:spPr>
            <p:txBody>
              <a:bodyPr wrap="none">
                <a:spAutoFit/>
              </a:bodyPr>
              <a:lstStyle/>
              <a:p>
                <a:pPr algn="ctr" eaLnBrk="0" hangingPunct="0"/>
                <a:r>
                  <a:rPr lang="de-DE" sz="1600">
                    <a:solidFill>
                      <a:srgbClr val="000000"/>
                    </a:solidFill>
                  </a:rPr>
                  <a:t>FG</a:t>
                </a:r>
              </a:p>
              <a:p>
                <a:pPr algn="ctr" eaLnBrk="0" hangingPunct="0"/>
                <a:r>
                  <a:rPr lang="de-DE" sz="1600">
                    <a:solidFill>
                      <a:srgbClr val="000000"/>
                    </a:solidFill>
                  </a:rPr>
                  <a:t>right</a:t>
                </a:r>
              </a:p>
            </p:txBody>
          </p:sp>
          <p:grpSp>
            <p:nvGrpSpPr>
              <p:cNvPr id="8" name="Group 57"/>
              <p:cNvGrpSpPr>
                <a:grpSpLocks/>
              </p:cNvGrpSpPr>
              <p:nvPr/>
            </p:nvGrpSpPr>
            <p:grpSpPr bwMode="auto">
              <a:xfrm>
                <a:off x="4102" y="464"/>
                <a:ext cx="452" cy="453"/>
                <a:chOff x="841" y="3119"/>
                <a:chExt cx="453" cy="453"/>
              </a:xfrm>
            </p:grpSpPr>
            <p:sp>
              <p:nvSpPr>
                <p:cNvPr id="16449" name="Oval 58"/>
                <p:cNvSpPr>
                  <a:spLocks noChangeAspect="1" noChangeArrowheads="1"/>
                </p:cNvSpPr>
                <p:nvPr/>
              </p:nvSpPr>
              <p:spPr bwMode="auto">
                <a:xfrm>
                  <a:off x="841" y="3119"/>
                  <a:ext cx="453" cy="453"/>
                </a:xfrm>
                <a:prstGeom prst="ellipse">
                  <a:avLst/>
                </a:prstGeom>
                <a:gradFill rotWithShape="1">
                  <a:gsLst>
                    <a:gs pos="0">
                      <a:srgbClr val="FFFFFF"/>
                    </a:gs>
                    <a:gs pos="100000">
                      <a:srgbClr val="B2B2B2"/>
                    </a:gs>
                  </a:gsLst>
                  <a:path path="shape">
                    <a:fillToRect l="50000" t="50000" r="50000" b="50000"/>
                  </a:path>
                </a:gradFill>
                <a:ln w="12700">
                  <a:noFill/>
                  <a:round/>
                  <a:headEnd/>
                  <a:tailEnd/>
                </a:ln>
              </p:spPr>
              <p:txBody>
                <a:bodyPr wrap="none" anchor="ctr"/>
                <a:lstStyle/>
                <a:p>
                  <a:endParaRPr lang="en-US"/>
                </a:p>
              </p:txBody>
            </p:sp>
            <p:sp>
              <p:nvSpPr>
                <p:cNvPr id="16450" name="Text Box 59"/>
                <p:cNvSpPr txBox="1">
                  <a:spLocks noChangeArrowheads="1"/>
                </p:cNvSpPr>
                <p:nvPr/>
              </p:nvSpPr>
              <p:spPr bwMode="auto">
                <a:xfrm>
                  <a:off x="891" y="3156"/>
                  <a:ext cx="351" cy="368"/>
                </a:xfrm>
                <a:prstGeom prst="rect">
                  <a:avLst/>
                </a:prstGeom>
                <a:noFill/>
                <a:ln w="9525">
                  <a:noFill/>
                  <a:miter lim="800000"/>
                  <a:headEnd/>
                  <a:tailEnd/>
                </a:ln>
              </p:spPr>
              <p:txBody>
                <a:bodyPr wrap="none">
                  <a:spAutoFit/>
                </a:bodyPr>
                <a:lstStyle/>
                <a:p>
                  <a:pPr algn="ctr" eaLnBrk="0" hangingPunct="0"/>
                  <a:r>
                    <a:rPr lang="de-DE" sz="1600">
                      <a:solidFill>
                        <a:srgbClr val="000000"/>
                      </a:solidFill>
                    </a:rPr>
                    <a:t>FG</a:t>
                  </a:r>
                </a:p>
                <a:p>
                  <a:pPr algn="ctr" eaLnBrk="0" hangingPunct="0"/>
                  <a:r>
                    <a:rPr lang="de-DE" sz="1600">
                      <a:solidFill>
                        <a:srgbClr val="000000"/>
                      </a:solidFill>
                    </a:rPr>
                    <a:t>left</a:t>
                  </a:r>
                </a:p>
              </p:txBody>
            </p:sp>
          </p:grpSp>
          <p:cxnSp>
            <p:nvCxnSpPr>
              <p:cNvPr id="16444" name="AutoShape 60"/>
              <p:cNvCxnSpPr>
                <a:cxnSpLocks noChangeShapeType="1"/>
                <a:stCxn id="16441" idx="2"/>
                <a:endCxn id="16449" idx="6"/>
              </p:cNvCxnSpPr>
              <p:nvPr/>
            </p:nvCxnSpPr>
            <p:spPr bwMode="auto">
              <a:xfrm flipH="1">
                <a:off x="4554" y="691"/>
                <a:ext cx="455" cy="0"/>
              </a:xfrm>
              <a:prstGeom prst="straightConnector1">
                <a:avLst/>
              </a:prstGeom>
              <a:noFill/>
              <a:ln w="38100">
                <a:solidFill>
                  <a:schemeClr val="tx1"/>
                </a:solidFill>
                <a:round/>
                <a:headEnd/>
                <a:tailEnd/>
              </a:ln>
            </p:spPr>
          </p:cxnSp>
          <p:sp>
            <p:nvSpPr>
              <p:cNvPr id="16445" name="Oval 61"/>
              <p:cNvSpPr>
                <a:spLocks noChangeArrowheads="1"/>
              </p:cNvSpPr>
              <p:nvPr/>
            </p:nvSpPr>
            <p:spPr bwMode="auto">
              <a:xfrm>
                <a:off x="4603" y="417"/>
                <a:ext cx="184" cy="327"/>
              </a:xfrm>
              <a:prstGeom prst="ellipse">
                <a:avLst/>
              </a:prstGeom>
              <a:noFill/>
              <a:ln w="3175" algn="ctr">
                <a:noFill/>
                <a:round/>
                <a:headEnd/>
                <a:tailEnd/>
              </a:ln>
            </p:spPr>
            <p:txBody>
              <a:bodyPr wrap="none" anchor="ctr">
                <a:spAutoFit/>
              </a:bodyPr>
              <a:lstStyle/>
              <a:p>
                <a:endParaRPr lang="en-US"/>
              </a:p>
            </p:txBody>
          </p:sp>
          <p:cxnSp>
            <p:nvCxnSpPr>
              <p:cNvPr id="16446" name="AutoShape 62"/>
              <p:cNvCxnSpPr>
                <a:cxnSpLocks noChangeShapeType="1"/>
                <a:stCxn id="16441" idx="4"/>
                <a:endCxn id="16439" idx="0"/>
              </p:cNvCxnSpPr>
              <p:nvPr/>
            </p:nvCxnSpPr>
            <p:spPr bwMode="auto">
              <a:xfrm>
                <a:off x="5236" y="917"/>
                <a:ext cx="0" cy="455"/>
              </a:xfrm>
              <a:prstGeom prst="straightConnector1">
                <a:avLst/>
              </a:prstGeom>
              <a:noFill/>
              <a:ln w="38100">
                <a:solidFill>
                  <a:schemeClr val="tx1"/>
                </a:solidFill>
                <a:round/>
                <a:headEnd/>
                <a:tailEnd/>
              </a:ln>
            </p:spPr>
          </p:cxnSp>
          <p:cxnSp>
            <p:nvCxnSpPr>
              <p:cNvPr id="16447" name="AutoShape 63"/>
              <p:cNvCxnSpPr>
                <a:cxnSpLocks noChangeShapeType="1"/>
                <a:stCxn id="16439" idx="2"/>
                <a:endCxn id="16451" idx="6"/>
              </p:cNvCxnSpPr>
              <p:nvPr/>
            </p:nvCxnSpPr>
            <p:spPr bwMode="auto">
              <a:xfrm flipH="1" flipV="1">
                <a:off x="4555" y="1598"/>
                <a:ext cx="454" cy="1"/>
              </a:xfrm>
              <a:prstGeom prst="straightConnector1">
                <a:avLst/>
              </a:prstGeom>
              <a:noFill/>
              <a:ln w="38100">
                <a:solidFill>
                  <a:schemeClr val="tx1"/>
                </a:solidFill>
                <a:round/>
                <a:headEnd/>
                <a:tailEnd/>
              </a:ln>
            </p:spPr>
          </p:cxnSp>
          <p:sp>
            <p:nvSpPr>
              <p:cNvPr id="16448" name="Text Box 68"/>
              <p:cNvSpPr txBox="1">
                <a:spLocks noChangeArrowheads="1"/>
              </p:cNvSpPr>
              <p:nvPr/>
            </p:nvSpPr>
            <p:spPr bwMode="auto">
              <a:xfrm>
                <a:off x="5280" y="1816"/>
                <a:ext cx="1092" cy="582"/>
              </a:xfrm>
              <a:prstGeom prst="rect">
                <a:avLst/>
              </a:prstGeom>
              <a:noFill/>
              <a:ln w="9525" algn="ctr">
                <a:noFill/>
                <a:miter lim="800000"/>
                <a:headEnd/>
                <a:tailEnd/>
              </a:ln>
            </p:spPr>
            <p:txBody>
              <a:bodyPr>
                <a:spAutoFit/>
              </a:bodyPr>
              <a:lstStyle/>
              <a:p>
                <a:pPr algn="ctr"/>
                <a:r>
                  <a:rPr lang="de-CH" sz="1800">
                    <a:sym typeface="Wingdings 2" pitchFamily="18" charset="2"/>
                  </a:rPr>
                  <a:t></a:t>
                </a:r>
                <a:r>
                  <a:rPr lang="de-CH" sz="1800">
                    <a:sym typeface="Wingdings" pitchFamily="2" charset="2"/>
                  </a:rPr>
                  <a:t> </a:t>
                </a:r>
                <a:r>
                  <a:rPr lang="de-CH" sz="1800"/>
                  <a:t>anatomical connectivity</a:t>
                </a:r>
                <a:endParaRPr lang="en-US" sz="1800"/>
              </a:p>
            </p:txBody>
          </p:sp>
        </p:grpSp>
        <p:sp>
          <p:nvSpPr>
            <p:cNvPr id="202" name="TextBox 201"/>
            <p:cNvSpPr txBox="1"/>
            <p:nvPr/>
          </p:nvSpPr>
          <p:spPr>
            <a:xfrm>
              <a:off x="6334896" y="247135"/>
              <a:ext cx="1183337" cy="338554"/>
            </a:xfrm>
            <a:prstGeom prst="rect">
              <a:avLst/>
            </a:prstGeom>
            <a:noFill/>
          </p:spPr>
          <p:txBody>
            <a:bodyPr wrap="none" rtlCol="0">
              <a:spAutoFit/>
            </a:bodyPr>
            <a:lstStyle/>
            <a:p>
              <a:r>
                <a:rPr lang="el-GR" sz="1600" i="1" dirty="0" smtClean="0"/>
                <a:t>φ</a:t>
              </a:r>
              <a:r>
                <a:rPr lang="en-GB" sz="1600" i="1" baseline="-25000" dirty="0" smtClean="0"/>
                <a:t>34</a:t>
              </a:r>
              <a:r>
                <a:rPr lang="en-GB" sz="1600" i="1" dirty="0" smtClean="0"/>
                <a:t> = 6.5%</a:t>
              </a:r>
              <a:endParaRPr lang="en-GB" sz="1600" i="1" dirty="0"/>
            </a:p>
          </p:txBody>
        </p:sp>
        <p:sp>
          <p:nvSpPr>
            <p:cNvPr id="203" name="TextBox 202"/>
            <p:cNvSpPr txBox="1"/>
            <p:nvPr/>
          </p:nvSpPr>
          <p:spPr>
            <a:xfrm>
              <a:off x="6157784" y="2590802"/>
              <a:ext cx="1297150" cy="338554"/>
            </a:xfrm>
            <a:prstGeom prst="rect">
              <a:avLst/>
            </a:prstGeom>
            <a:noFill/>
          </p:spPr>
          <p:txBody>
            <a:bodyPr wrap="none" rtlCol="0">
              <a:spAutoFit/>
            </a:bodyPr>
            <a:lstStyle/>
            <a:p>
              <a:r>
                <a:rPr lang="el-GR" sz="1600" i="1" dirty="0" smtClean="0"/>
                <a:t>φ</a:t>
              </a:r>
              <a:r>
                <a:rPr lang="en-GB" sz="1600" i="1" baseline="-25000" dirty="0" smtClean="0"/>
                <a:t>12</a:t>
              </a:r>
              <a:r>
                <a:rPr lang="en-GB" sz="1600" i="1" dirty="0" smtClean="0"/>
                <a:t> = 34.2%</a:t>
              </a:r>
              <a:endParaRPr lang="en-GB" sz="1600" i="1" dirty="0"/>
            </a:p>
          </p:txBody>
        </p:sp>
        <p:sp>
          <p:nvSpPr>
            <p:cNvPr id="204" name="TextBox 203"/>
            <p:cNvSpPr txBox="1"/>
            <p:nvPr/>
          </p:nvSpPr>
          <p:spPr>
            <a:xfrm>
              <a:off x="4806777" y="1552833"/>
              <a:ext cx="1297150" cy="338554"/>
            </a:xfrm>
            <a:prstGeom prst="rect">
              <a:avLst/>
            </a:prstGeom>
            <a:noFill/>
          </p:spPr>
          <p:txBody>
            <a:bodyPr wrap="none" rtlCol="0">
              <a:spAutoFit/>
            </a:bodyPr>
            <a:lstStyle/>
            <a:p>
              <a:r>
                <a:rPr lang="el-GR" sz="1600" i="1" dirty="0" smtClean="0"/>
                <a:t>φ</a:t>
              </a:r>
              <a:r>
                <a:rPr lang="en-GB" sz="1600" i="1" baseline="-25000" dirty="0" smtClean="0"/>
                <a:t>13</a:t>
              </a:r>
              <a:r>
                <a:rPr lang="en-GB" sz="1600" i="1" dirty="0" smtClean="0"/>
                <a:t> = 15.7%</a:t>
              </a:r>
              <a:endParaRPr lang="en-GB" sz="1600" i="1" dirty="0"/>
            </a:p>
          </p:txBody>
        </p:sp>
        <p:sp>
          <p:nvSpPr>
            <p:cNvPr id="205" name="TextBox 204"/>
            <p:cNvSpPr txBox="1"/>
            <p:nvPr/>
          </p:nvSpPr>
          <p:spPr>
            <a:xfrm>
              <a:off x="7496432" y="1482812"/>
              <a:ext cx="1297150" cy="338554"/>
            </a:xfrm>
            <a:prstGeom prst="rect">
              <a:avLst/>
            </a:prstGeom>
            <a:noFill/>
          </p:spPr>
          <p:txBody>
            <a:bodyPr wrap="none" rtlCol="0">
              <a:spAutoFit/>
            </a:bodyPr>
            <a:lstStyle/>
            <a:p>
              <a:r>
                <a:rPr lang="el-GR" sz="1600" i="1" dirty="0" smtClean="0"/>
                <a:t>φ</a:t>
              </a:r>
              <a:r>
                <a:rPr lang="en-GB" sz="1600" i="1" baseline="-25000" dirty="0" smtClean="0"/>
                <a:t>24</a:t>
              </a:r>
              <a:r>
                <a:rPr lang="en-GB" sz="1600" i="1" dirty="0" smtClean="0"/>
                <a:t> = 43.6%</a:t>
              </a:r>
              <a:endParaRPr lang="en-GB" sz="1600" i="1" dirty="0"/>
            </a:p>
          </p:txBody>
        </p:sp>
      </p:grpSp>
      <p:grpSp>
        <p:nvGrpSpPr>
          <p:cNvPr id="210" name="Group 209"/>
          <p:cNvGrpSpPr/>
          <p:nvPr/>
        </p:nvGrpSpPr>
        <p:grpSpPr>
          <a:xfrm>
            <a:off x="2534356" y="3612291"/>
            <a:ext cx="6057709" cy="3255234"/>
            <a:chOff x="2534356" y="3612291"/>
            <a:chExt cx="6057709" cy="3255234"/>
          </a:xfrm>
        </p:grpSpPr>
        <p:pic>
          <p:nvPicPr>
            <p:cNvPr id="16430" name="Picture 73"/>
            <p:cNvPicPr>
              <a:picLocks noChangeAspect="1" noChangeArrowheads="1"/>
            </p:cNvPicPr>
            <p:nvPr/>
          </p:nvPicPr>
          <p:blipFill>
            <a:blip r:embed="rId3" cstate="print"/>
            <a:srcRect/>
            <a:stretch>
              <a:fillRect/>
            </a:stretch>
          </p:blipFill>
          <p:spPr bwMode="auto">
            <a:xfrm>
              <a:off x="2534356" y="3743325"/>
              <a:ext cx="3927122" cy="3124200"/>
            </a:xfrm>
            <a:prstGeom prst="rect">
              <a:avLst/>
            </a:prstGeom>
            <a:noFill/>
            <a:ln w="9525" algn="ctr">
              <a:noFill/>
              <a:miter lim="800000"/>
              <a:headEnd/>
              <a:tailEnd/>
            </a:ln>
          </p:spPr>
        </p:pic>
        <p:sp>
          <p:nvSpPr>
            <p:cNvPr id="16431" name="AutoShape 74"/>
            <p:cNvSpPr>
              <a:spLocks noChangeArrowheads="1"/>
            </p:cNvSpPr>
            <p:nvPr/>
          </p:nvSpPr>
          <p:spPr bwMode="auto">
            <a:xfrm rot="10800000">
              <a:off x="6270978" y="3789363"/>
              <a:ext cx="568678" cy="552450"/>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5898240 60000 65536"/>
                <a:gd name="T10" fmla="*/ 5898240 60000 65536"/>
                <a:gd name="T11" fmla="*/ 0 60000 65536"/>
                <a:gd name="T12" fmla="*/ 12435 w 21600"/>
                <a:gd name="T13" fmla="*/ 2917 h 21600"/>
                <a:gd name="T14" fmla="*/ 18223 w 21600"/>
                <a:gd name="T15" fmla="*/ 9248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0000"/>
            </a:solidFill>
            <a:ln w="9525" algn="ctr">
              <a:solidFill>
                <a:schemeClr val="tx1"/>
              </a:solidFill>
              <a:miter lim="800000"/>
              <a:headEnd/>
              <a:tailEnd/>
            </a:ln>
          </p:spPr>
          <p:txBody>
            <a:bodyPr wrap="none" anchor="ctr"/>
            <a:lstStyle/>
            <a:p>
              <a:endParaRPr lang="en-GB"/>
            </a:p>
          </p:txBody>
        </p:sp>
        <p:sp>
          <p:nvSpPr>
            <p:cNvPr id="16432" name="Text Box 75"/>
            <p:cNvSpPr txBox="1">
              <a:spLocks noChangeArrowheads="1"/>
            </p:cNvSpPr>
            <p:nvPr/>
          </p:nvSpPr>
          <p:spPr bwMode="auto">
            <a:xfrm>
              <a:off x="6152902" y="4558013"/>
              <a:ext cx="2439163" cy="1200329"/>
            </a:xfrm>
            <a:prstGeom prst="rect">
              <a:avLst/>
            </a:prstGeom>
            <a:noFill/>
            <a:ln w="9525" algn="ctr">
              <a:noFill/>
              <a:miter lim="800000"/>
              <a:headEnd/>
              <a:tailEnd/>
            </a:ln>
          </p:spPr>
          <p:txBody>
            <a:bodyPr wrap="square">
              <a:spAutoFit/>
            </a:bodyPr>
            <a:lstStyle/>
            <a:p>
              <a:pPr algn="ctr"/>
              <a:r>
                <a:rPr lang="de-CH" sz="1800" dirty="0">
                  <a:sym typeface="Wingdings 2" pitchFamily="18" charset="2"/>
                </a:rPr>
                <a:t></a:t>
              </a:r>
              <a:r>
                <a:rPr lang="de-CH" sz="1800" dirty="0">
                  <a:sym typeface="Wingdings" pitchFamily="2" charset="2"/>
                </a:rPr>
                <a:t> </a:t>
              </a:r>
              <a:r>
                <a:rPr lang="de-CH" sz="1800" i="1" dirty="0" smtClean="0">
                  <a:sym typeface="Wingdings" pitchFamily="2" charset="2"/>
                </a:rPr>
                <a:t>Hypothesised</a:t>
              </a:r>
              <a:r>
                <a:rPr lang="de-CH" sz="1800" dirty="0" smtClean="0">
                  <a:sym typeface="Wingdings" pitchFamily="2" charset="2"/>
                </a:rPr>
                <a:t> </a:t>
              </a:r>
              <a:r>
                <a:rPr lang="de-CH" sz="1800" dirty="0" smtClean="0"/>
                <a:t>connection-specific </a:t>
              </a:r>
              <a:r>
                <a:rPr lang="de-CH" sz="1800" dirty="0"/>
                <a:t>priors for coupling parameters</a:t>
              </a:r>
              <a:endParaRPr lang="en-US" sz="1800" dirty="0"/>
            </a:p>
          </p:txBody>
        </p:sp>
        <p:sp>
          <p:nvSpPr>
            <p:cNvPr id="206" name="TextBox 205"/>
            <p:cNvSpPr txBox="1"/>
            <p:nvPr/>
          </p:nvSpPr>
          <p:spPr>
            <a:xfrm>
              <a:off x="4015945" y="3612291"/>
              <a:ext cx="1183337" cy="338554"/>
            </a:xfrm>
            <a:prstGeom prst="rect">
              <a:avLst/>
            </a:prstGeom>
            <a:solidFill>
              <a:schemeClr val="bg1"/>
            </a:solidFill>
          </p:spPr>
          <p:txBody>
            <a:bodyPr wrap="none" rtlCol="0">
              <a:spAutoFit/>
            </a:bodyPr>
            <a:lstStyle/>
            <a:p>
              <a:r>
                <a:rPr lang="el-GR" sz="1600" i="1" dirty="0" smtClean="0"/>
                <a:t>φ</a:t>
              </a:r>
              <a:r>
                <a:rPr lang="en-GB" sz="1600" i="1" baseline="-25000" dirty="0" smtClean="0"/>
                <a:t>34</a:t>
              </a:r>
              <a:r>
                <a:rPr lang="en-GB" sz="1600" i="1" dirty="0" smtClean="0"/>
                <a:t> = 6.5%</a:t>
              </a:r>
              <a:endParaRPr lang="en-GB" sz="1600" i="1" dirty="0"/>
            </a:p>
          </p:txBody>
        </p:sp>
        <p:sp>
          <p:nvSpPr>
            <p:cNvPr id="207" name="TextBox 206"/>
            <p:cNvSpPr txBox="1"/>
            <p:nvPr/>
          </p:nvSpPr>
          <p:spPr>
            <a:xfrm>
              <a:off x="4901514" y="5725296"/>
              <a:ext cx="1297150" cy="338554"/>
            </a:xfrm>
            <a:prstGeom prst="rect">
              <a:avLst/>
            </a:prstGeom>
            <a:solidFill>
              <a:schemeClr val="bg1"/>
            </a:solidFill>
          </p:spPr>
          <p:txBody>
            <a:bodyPr wrap="none" rtlCol="0">
              <a:spAutoFit/>
            </a:bodyPr>
            <a:lstStyle/>
            <a:p>
              <a:r>
                <a:rPr lang="el-GR" sz="1600" i="1" dirty="0" smtClean="0"/>
                <a:t>φ</a:t>
              </a:r>
              <a:r>
                <a:rPr lang="en-GB" sz="1600" i="1" baseline="-25000" dirty="0" smtClean="0"/>
                <a:t>34</a:t>
              </a:r>
              <a:r>
                <a:rPr lang="en-GB" sz="1600" i="1" dirty="0" smtClean="0"/>
                <a:t> = 43.6%</a:t>
              </a:r>
              <a:endParaRPr lang="en-GB" sz="1600" i="1"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3"/>
          <p:cNvSpPr>
            <a:spLocks noChangeArrowheads="1"/>
          </p:cNvSpPr>
          <p:nvPr/>
        </p:nvSpPr>
        <p:spPr bwMode="auto">
          <a:xfrm>
            <a:off x="0" y="3020497"/>
            <a:ext cx="184731" cy="369332"/>
          </a:xfrm>
          <a:prstGeom prst="rect">
            <a:avLst/>
          </a:prstGeom>
          <a:noFill/>
          <a:ln w="9525" algn="ctr">
            <a:noFill/>
            <a:miter lim="800000"/>
            <a:headEnd/>
            <a:tailEnd/>
          </a:ln>
        </p:spPr>
        <p:txBody>
          <a:bodyPr wrap="none" anchor="ctr">
            <a:spAutoFit/>
          </a:bodyPr>
          <a:lstStyle/>
          <a:p>
            <a:endParaRPr lang="en-US"/>
          </a:p>
        </p:txBody>
      </p:sp>
      <p:graphicFrame>
        <p:nvGraphicFramePr>
          <p:cNvPr id="1982468" name="Object 4"/>
          <p:cNvGraphicFramePr>
            <a:graphicFrameLocks noChangeAspect="1"/>
          </p:cNvGraphicFramePr>
          <p:nvPr/>
        </p:nvGraphicFramePr>
        <p:xfrm>
          <a:off x="205946" y="1804684"/>
          <a:ext cx="2324253" cy="750378"/>
        </p:xfrm>
        <a:graphic>
          <a:graphicData uri="http://schemas.openxmlformats.org/presentationml/2006/ole">
            <p:oleObj spid="_x0000_s89191" name="Equation" r:id="rId4" imgW="1562031" imgH="444247" progId="">
              <p:embed/>
            </p:oleObj>
          </a:graphicData>
        </a:graphic>
      </p:graphicFrame>
      <p:sp>
        <p:nvSpPr>
          <p:cNvPr id="17413" name="Rectangle 5"/>
          <p:cNvSpPr>
            <a:spLocks noGrp="1" noChangeArrowheads="1"/>
          </p:cNvSpPr>
          <p:nvPr>
            <p:ph type="title"/>
          </p:nvPr>
        </p:nvSpPr>
        <p:spPr>
          <a:xfrm>
            <a:off x="432486" y="282875"/>
            <a:ext cx="8229600" cy="1143000"/>
          </a:xfrm>
        </p:spPr>
        <p:txBody>
          <a:bodyPr/>
          <a:lstStyle/>
          <a:p>
            <a:pPr eaLnBrk="1" hangingPunct="1"/>
            <a:r>
              <a:rPr lang="de-CH" sz="2800" b="1" dirty="0" smtClean="0"/>
              <a:t>Connection-specific prior variance </a:t>
            </a:r>
            <a:r>
              <a:rPr lang="de-CH" sz="2800" b="1" dirty="0" smtClean="0">
                <a:sym typeface="Symbol" pitchFamily="18" charset="2"/>
              </a:rPr>
              <a:t> </a:t>
            </a:r>
            <a:r>
              <a:rPr lang="de-CH" sz="2800" b="1" dirty="0" smtClean="0"/>
              <a:t>as a function of anatomical connection probability </a:t>
            </a:r>
            <a:r>
              <a:rPr lang="de-CH" sz="2800" b="1" i="1" dirty="0" smtClean="0">
                <a:sym typeface="Symbol" pitchFamily="18" charset="2"/>
              </a:rPr>
              <a:t></a:t>
            </a:r>
          </a:p>
        </p:txBody>
      </p:sp>
      <p:sp>
        <p:nvSpPr>
          <p:cNvPr id="1982470" name="Text Box 6"/>
          <p:cNvSpPr txBox="1">
            <a:spLocks noChangeArrowheads="1"/>
          </p:cNvSpPr>
          <p:nvPr/>
        </p:nvSpPr>
        <p:spPr bwMode="auto">
          <a:xfrm>
            <a:off x="372534" y="3327401"/>
            <a:ext cx="2374900" cy="3416320"/>
          </a:xfrm>
          <a:prstGeom prst="rect">
            <a:avLst/>
          </a:prstGeom>
          <a:noFill/>
          <a:ln w="9525" algn="ctr">
            <a:noFill/>
            <a:miter lim="800000"/>
            <a:headEnd/>
            <a:tailEnd/>
          </a:ln>
        </p:spPr>
        <p:txBody>
          <a:bodyPr>
            <a:spAutoFit/>
          </a:bodyPr>
          <a:lstStyle/>
          <a:p>
            <a:pPr marL="179388" indent="-179388">
              <a:buFontTx/>
              <a:buChar char="•"/>
            </a:pPr>
            <a:r>
              <a:rPr lang="de-CH" sz="1800" b="0" dirty="0"/>
              <a:t>64 different mappings by systematic search across hyper-parameters </a:t>
            </a:r>
            <a:r>
              <a:rPr lang="de-CH" sz="1800" b="0" i="1" dirty="0">
                <a:latin typeface="Times New Roman" pitchFamily="18" charset="0"/>
                <a:sym typeface="Symbol" pitchFamily="18" charset="2"/>
              </a:rPr>
              <a:t></a:t>
            </a:r>
            <a:r>
              <a:rPr lang="de-CH" sz="1800" b="0" dirty="0">
                <a:sym typeface="Symbol" pitchFamily="18" charset="2"/>
              </a:rPr>
              <a:t> and </a:t>
            </a:r>
            <a:r>
              <a:rPr lang="de-CH" sz="1800" b="0" i="1" dirty="0">
                <a:latin typeface="Times New Roman" pitchFamily="18" charset="0"/>
                <a:sym typeface="Symbol" pitchFamily="18" charset="2"/>
              </a:rPr>
              <a:t></a:t>
            </a:r>
          </a:p>
          <a:p>
            <a:pPr marL="179388" indent="-179388">
              <a:spcBef>
                <a:spcPct val="100000"/>
              </a:spcBef>
              <a:buFontTx/>
              <a:buChar char="•"/>
            </a:pPr>
            <a:r>
              <a:rPr lang="de-CH" sz="1800" b="0" dirty="0">
                <a:sym typeface="Symbol" pitchFamily="18" charset="2"/>
              </a:rPr>
              <a:t>yields anatomically informed (</a:t>
            </a:r>
            <a:r>
              <a:rPr lang="de-CH" sz="1800" dirty="0">
                <a:solidFill>
                  <a:srgbClr val="92D050"/>
                </a:solidFill>
                <a:sym typeface="Symbol" pitchFamily="18" charset="2"/>
              </a:rPr>
              <a:t>intuitive</a:t>
            </a:r>
            <a:r>
              <a:rPr lang="de-CH" sz="1800" dirty="0">
                <a:sym typeface="Symbol" pitchFamily="18" charset="2"/>
              </a:rPr>
              <a:t> </a:t>
            </a:r>
            <a:r>
              <a:rPr lang="de-CH" sz="1800" b="0" dirty="0">
                <a:sym typeface="Symbol" pitchFamily="18" charset="2"/>
              </a:rPr>
              <a:t>and </a:t>
            </a:r>
            <a:r>
              <a:rPr lang="de-CH" sz="1800" dirty="0">
                <a:solidFill>
                  <a:srgbClr val="00B0F0"/>
                </a:solidFill>
                <a:sym typeface="Symbol" pitchFamily="18" charset="2"/>
              </a:rPr>
              <a:t>counterintuitive</a:t>
            </a:r>
            <a:r>
              <a:rPr lang="de-CH" sz="1800" b="0" dirty="0">
                <a:sym typeface="Symbol" pitchFamily="18" charset="2"/>
              </a:rPr>
              <a:t>) and uninformed priors</a:t>
            </a:r>
          </a:p>
        </p:txBody>
      </p:sp>
      <p:sp>
        <p:nvSpPr>
          <p:cNvPr id="89196" name="Rectangle 108"/>
          <p:cNvSpPr>
            <a:spLocks noChangeArrowheads="1"/>
          </p:cNvSpPr>
          <p:nvPr/>
        </p:nvSpPr>
        <p:spPr bwMode="auto">
          <a:xfrm>
            <a:off x="2979738" y="1887538"/>
            <a:ext cx="474663" cy="3683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400"/>
          </a:p>
        </p:txBody>
      </p:sp>
      <p:sp>
        <p:nvSpPr>
          <p:cNvPr id="89197" name="Rectangle 109"/>
          <p:cNvSpPr>
            <a:spLocks noChangeArrowheads="1"/>
          </p:cNvSpPr>
          <p:nvPr/>
        </p:nvSpPr>
        <p:spPr bwMode="auto">
          <a:xfrm>
            <a:off x="2979738" y="1887538"/>
            <a:ext cx="474663" cy="368300"/>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400"/>
          </a:p>
        </p:txBody>
      </p:sp>
      <p:sp>
        <p:nvSpPr>
          <p:cNvPr id="89198" name="Line 110"/>
          <p:cNvSpPr>
            <a:spLocks noChangeShapeType="1"/>
          </p:cNvSpPr>
          <p:nvPr/>
        </p:nvSpPr>
        <p:spPr bwMode="auto">
          <a:xfrm>
            <a:off x="2979738" y="1887538"/>
            <a:ext cx="47466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199" name="Line 111"/>
          <p:cNvSpPr>
            <a:spLocks noChangeShapeType="1"/>
          </p:cNvSpPr>
          <p:nvPr/>
        </p:nvSpPr>
        <p:spPr bwMode="auto">
          <a:xfrm>
            <a:off x="2979738" y="2255838"/>
            <a:ext cx="47466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200" name="Line 112"/>
          <p:cNvSpPr>
            <a:spLocks noChangeShapeType="1"/>
          </p:cNvSpPr>
          <p:nvPr/>
        </p:nvSpPr>
        <p:spPr bwMode="auto">
          <a:xfrm flipV="1">
            <a:off x="3454401" y="1887538"/>
            <a:ext cx="1588" cy="3683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201" name="Line 113"/>
          <p:cNvSpPr>
            <a:spLocks noChangeShapeType="1"/>
          </p:cNvSpPr>
          <p:nvPr/>
        </p:nvSpPr>
        <p:spPr bwMode="auto">
          <a:xfrm flipV="1">
            <a:off x="2979738" y="1887538"/>
            <a:ext cx="1588" cy="3683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202" name="Line 114"/>
          <p:cNvSpPr>
            <a:spLocks noChangeShapeType="1"/>
          </p:cNvSpPr>
          <p:nvPr/>
        </p:nvSpPr>
        <p:spPr bwMode="auto">
          <a:xfrm>
            <a:off x="2979738" y="2255838"/>
            <a:ext cx="47466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203" name="Line 115"/>
          <p:cNvSpPr>
            <a:spLocks noChangeShapeType="1"/>
          </p:cNvSpPr>
          <p:nvPr/>
        </p:nvSpPr>
        <p:spPr bwMode="auto">
          <a:xfrm flipV="1">
            <a:off x="2979738" y="1887538"/>
            <a:ext cx="1588" cy="3683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204" name="Line 116"/>
          <p:cNvSpPr>
            <a:spLocks noChangeShapeType="1"/>
          </p:cNvSpPr>
          <p:nvPr/>
        </p:nvSpPr>
        <p:spPr bwMode="auto">
          <a:xfrm flipV="1">
            <a:off x="2979738" y="2247901"/>
            <a:ext cx="1588" cy="793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205" name="Line 117"/>
          <p:cNvSpPr>
            <a:spLocks noChangeShapeType="1"/>
          </p:cNvSpPr>
          <p:nvPr/>
        </p:nvSpPr>
        <p:spPr bwMode="auto">
          <a:xfrm>
            <a:off x="2979738" y="1887538"/>
            <a:ext cx="158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206" name="Rectangle 118"/>
          <p:cNvSpPr>
            <a:spLocks noChangeArrowheads="1"/>
          </p:cNvSpPr>
          <p:nvPr/>
        </p:nvSpPr>
        <p:spPr bwMode="auto">
          <a:xfrm>
            <a:off x="2959101" y="2279651"/>
            <a:ext cx="35266" cy="769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Helvetica" pitchFamily="34" charset="0"/>
                <a:cs typeface="Arial" pitchFamily="34" charset="0"/>
              </a:rPr>
              <a:t>0</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89207" name="Line 119"/>
          <p:cNvSpPr>
            <a:spLocks noChangeShapeType="1"/>
          </p:cNvSpPr>
          <p:nvPr/>
        </p:nvSpPr>
        <p:spPr bwMode="auto">
          <a:xfrm flipV="1">
            <a:off x="3217863" y="2247901"/>
            <a:ext cx="1588" cy="793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208" name="Line 120"/>
          <p:cNvSpPr>
            <a:spLocks noChangeShapeType="1"/>
          </p:cNvSpPr>
          <p:nvPr/>
        </p:nvSpPr>
        <p:spPr bwMode="auto">
          <a:xfrm>
            <a:off x="3217863" y="1887538"/>
            <a:ext cx="158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209" name="Rectangle 121"/>
          <p:cNvSpPr>
            <a:spLocks noChangeArrowheads="1"/>
          </p:cNvSpPr>
          <p:nvPr/>
        </p:nvSpPr>
        <p:spPr bwMode="auto">
          <a:xfrm>
            <a:off x="3168651" y="2279651"/>
            <a:ext cx="88166" cy="769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Helvetica" pitchFamily="34" charset="0"/>
                <a:cs typeface="Arial" pitchFamily="34" charset="0"/>
              </a:rPr>
              <a:t>0.5</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89210" name="Line 122"/>
          <p:cNvSpPr>
            <a:spLocks noChangeShapeType="1"/>
          </p:cNvSpPr>
          <p:nvPr/>
        </p:nvSpPr>
        <p:spPr bwMode="auto">
          <a:xfrm flipV="1">
            <a:off x="3454401" y="2247901"/>
            <a:ext cx="1588" cy="793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211" name="Line 123"/>
          <p:cNvSpPr>
            <a:spLocks noChangeShapeType="1"/>
          </p:cNvSpPr>
          <p:nvPr/>
        </p:nvSpPr>
        <p:spPr bwMode="auto">
          <a:xfrm>
            <a:off x="3454401" y="1887538"/>
            <a:ext cx="158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212" name="Rectangle 124"/>
          <p:cNvSpPr>
            <a:spLocks noChangeArrowheads="1"/>
          </p:cNvSpPr>
          <p:nvPr/>
        </p:nvSpPr>
        <p:spPr bwMode="auto">
          <a:xfrm>
            <a:off x="3433763" y="2279651"/>
            <a:ext cx="35266" cy="769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Helvetica" pitchFamily="34" charset="0"/>
                <a:cs typeface="Arial" pitchFamily="34" charset="0"/>
              </a:rPr>
              <a:t>1</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89213" name="Line 125"/>
          <p:cNvSpPr>
            <a:spLocks noChangeShapeType="1"/>
          </p:cNvSpPr>
          <p:nvPr/>
        </p:nvSpPr>
        <p:spPr bwMode="auto">
          <a:xfrm>
            <a:off x="2979738" y="2255838"/>
            <a:ext cx="158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214" name="Line 126"/>
          <p:cNvSpPr>
            <a:spLocks noChangeShapeType="1"/>
          </p:cNvSpPr>
          <p:nvPr/>
        </p:nvSpPr>
        <p:spPr bwMode="auto">
          <a:xfrm flipH="1">
            <a:off x="3448051" y="2255838"/>
            <a:ext cx="63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215" name="Rectangle 127"/>
          <p:cNvSpPr>
            <a:spLocks noChangeArrowheads="1"/>
          </p:cNvSpPr>
          <p:nvPr/>
        </p:nvSpPr>
        <p:spPr bwMode="auto">
          <a:xfrm>
            <a:off x="2909888" y="2201863"/>
            <a:ext cx="35266" cy="769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Helvetica" pitchFamily="34" charset="0"/>
                <a:cs typeface="Arial" pitchFamily="34" charset="0"/>
              </a:rPr>
              <a:t>0</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89216" name="Line 128"/>
          <p:cNvSpPr>
            <a:spLocks noChangeShapeType="1"/>
          </p:cNvSpPr>
          <p:nvPr/>
        </p:nvSpPr>
        <p:spPr bwMode="auto">
          <a:xfrm>
            <a:off x="2979738" y="2068513"/>
            <a:ext cx="158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217" name="Line 129"/>
          <p:cNvSpPr>
            <a:spLocks noChangeShapeType="1"/>
          </p:cNvSpPr>
          <p:nvPr/>
        </p:nvSpPr>
        <p:spPr bwMode="auto">
          <a:xfrm flipH="1">
            <a:off x="3448051" y="2068513"/>
            <a:ext cx="63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218" name="Rectangle 130"/>
          <p:cNvSpPr>
            <a:spLocks noChangeArrowheads="1"/>
          </p:cNvSpPr>
          <p:nvPr/>
        </p:nvSpPr>
        <p:spPr bwMode="auto">
          <a:xfrm>
            <a:off x="2847976" y="2012951"/>
            <a:ext cx="139700" cy="1095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Helvetica" pitchFamily="34" charset="0"/>
                <a:cs typeface="Arial" pitchFamily="34" charset="0"/>
              </a:rPr>
              <a:t>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9219" name="Line 131"/>
          <p:cNvSpPr>
            <a:spLocks noChangeShapeType="1"/>
          </p:cNvSpPr>
          <p:nvPr/>
        </p:nvSpPr>
        <p:spPr bwMode="auto">
          <a:xfrm>
            <a:off x="2979738" y="1887538"/>
            <a:ext cx="158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220" name="Line 132"/>
          <p:cNvSpPr>
            <a:spLocks noChangeShapeType="1"/>
          </p:cNvSpPr>
          <p:nvPr/>
        </p:nvSpPr>
        <p:spPr bwMode="auto">
          <a:xfrm flipH="1">
            <a:off x="3448051" y="1887538"/>
            <a:ext cx="63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221" name="Rectangle 133"/>
          <p:cNvSpPr>
            <a:spLocks noChangeArrowheads="1"/>
          </p:cNvSpPr>
          <p:nvPr/>
        </p:nvSpPr>
        <p:spPr bwMode="auto">
          <a:xfrm>
            <a:off x="2909888" y="1833563"/>
            <a:ext cx="35266" cy="769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Helvetica" pitchFamily="34" charset="0"/>
                <a:cs typeface="Arial" pitchFamily="34" charset="0"/>
              </a:rPr>
              <a:t>1</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89222" name="Line 134"/>
          <p:cNvSpPr>
            <a:spLocks noChangeShapeType="1"/>
          </p:cNvSpPr>
          <p:nvPr/>
        </p:nvSpPr>
        <p:spPr bwMode="auto">
          <a:xfrm>
            <a:off x="2979738" y="1887538"/>
            <a:ext cx="47466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223" name="Line 135"/>
          <p:cNvSpPr>
            <a:spLocks noChangeShapeType="1"/>
          </p:cNvSpPr>
          <p:nvPr/>
        </p:nvSpPr>
        <p:spPr bwMode="auto">
          <a:xfrm>
            <a:off x="2979738" y="2255838"/>
            <a:ext cx="47466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224" name="Line 136"/>
          <p:cNvSpPr>
            <a:spLocks noChangeShapeType="1"/>
          </p:cNvSpPr>
          <p:nvPr/>
        </p:nvSpPr>
        <p:spPr bwMode="auto">
          <a:xfrm flipV="1">
            <a:off x="3454401" y="1887538"/>
            <a:ext cx="1588" cy="3683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225" name="Line 137"/>
          <p:cNvSpPr>
            <a:spLocks noChangeShapeType="1"/>
          </p:cNvSpPr>
          <p:nvPr/>
        </p:nvSpPr>
        <p:spPr bwMode="auto">
          <a:xfrm flipV="1">
            <a:off x="2979738" y="1887538"/>
            <a:ext cx="1588" cy="3683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226" name="Freeform 138"/>
          <p:cNvSpPr>
            <a:spLocks/>
          </p:cNvSpPr>
          <p:nvPr/>
        </p:nvSpPr>
        <p:spPr bwMode="auto">
          <a:xfrm>
            <a:off x="2979738" y="1887538"/>
            <a:ext cx="468313" cy="180975"/>
          </a:xfrm>
          <a:custGeom>
            <a:avLst/>
            <a:gdLst/>
            <a:ahLst/>
            <a:cxnLst>
              <a:cxn ang="0">
                <a:pos x="5" y="0"/>
              </a:cxn>
              <a:cxn ang="0">
                <a:pos x="14" y="0"/>
              </a:cxn>
              <a:cxn ang="0">
                <a:pos x="22" y="0"/>
              </a:cxn>
              <a:cxn ang="0">
                <a:pos x="31" y="0"/>
              </a:cxn>
              <a:cxn ang="0">
                <a:pos x="40" y="0"/>
              </a:cxn>
              <a:cxn ang="0">
                <a:pos x="49" y="0"/>
              </a:cxn>
              <a:cxn ang="0">
                <a:pos x="57" y="0"/>
              </a:cxn>
              <a:cxn ang="0">
                <a:pos x="66" y="0"/>
              </a:cxn>
              <a:cxn ang="0">
                <a:pos x="75" y="0"/>
              </a:cxn>
              <a:cxn ang="0">
                <a:pos x="84" y="0"/>
              </a:cxn>
              <a:cxn ang="0">
                <a:pos x="93" y="0"/>
              </a:cxn>
              <a:cxn ang="0">
                <a:pos x="101" y="0"/>
              </a:cxn>
              <a:cxn ang="0">
                <a:pos x="110" y="0"/>
              </a:cxn>
              <a:cxn ang="0">
                <a:pos x="119" y="0"/>
              </a:cxn>
              <a:cxn ang="0">
                <a:pos x="128" y="0"/>
              </a:cxn>
              <a:cxn ang="0">
                <a:pos x="136" y="0"/>
              </a:cxn>
              <a:cxn ang="0">
                <a:pos x="145" y="0"/>
              </a:cxn>
              <a:cxn ang="0">
                <a:pos x="154" y="0"/>
              </a:cxn>
              <a:cxn ang="0">
                <a:pos x="163" y="0"/>
              </a:cxn>
              <a:cxn ang="0">
                <a:pos x="172" y="0"/>
              </a:cxn>
              <a:cxn ang="0">
                <a:pos x="180" y="0"/>
              </a:cxn>
              <a:cxn ang="0">
                <a:pos x="189" y="0"/>
              </a:cxn>
              <a:cxn ang="0">
                <a:pos x="198" y="0"/>
              </a:cxn>
              <a:cxn ang="0">
                <a:pos x="207" y="0"/>
              </a:cxn>
              <a:cxn ang="0">
                <a:pos x="215" y="0"/>
              </a:cxn>
              <a:cxn ang="0">
                <a:pos x="224" y="0"/>
              </a:cxn>
              <a:cxn ang="0">
                <a:pos x="233" y="0"/>
              </a:cxn>
              <a:cxn ang="0">
                <a:pos x="242" y="0"/>
              </a:cxn>
              <a:cxn ang="0">
                <a:pos x="251" y="0"/>
              </a:cxn>
              <a:cxn ang="0">
                <a:pos x="259" y="5"/>
              </a:cxn>
              <a:cxn ang="0">
                <a:pos x="268" y="10"/>
              </a:cxn>
              <a:cxn ang="0">
                <a:pos x="277" y="30"/>
              </a:cxn>
              <a:cxn ang="0">
                <a:pos x="281" y="45"/>
              </a:cxn>
              <a:cxn ang="0">
                <a:pos x="286" y="64"/>
              </a:cxn>
              <a:cxn ang="0">
                <a:pos x="290" y="89"/>
              </a:cxn>
              <a:cxn ang="0">
                <a:pos x="295" y="114"/>
              </a:cxn>
            </a:cxnLst>
            <a:rect l="0" t="0" r="r" b="b"/>
            <a:pathLst>
              <a:path w="295" h="114">
                <a:moveTo>
                  <a:pt x="0" y="0"/>
                </a:moveTo>
                <a:lnTo>
                  <a:pt x="5" y="0"/>
                </a:lnTo>
                <a:lnTo>
                  <a:pt x="9" y="0"/>
                </a:lnTo>
                <a:lnTo>
                  <a:pt x="14" y="0"/>
                </a:lnTo>
                <a:lnTo>
                  <a:pt x="18" y="0"/>
                </a:lnTo>
                <a:lnTo>
                  <a:pt x="22" y="0"/>
                </a:lnTo>
                <a:lnTo>
                  <a:pt x="27" y="0"/>
                </a:lnTo>
                <a:lnTo>
                  <a:pt x="31" y="0"/>
                </a:lnTo>
                <a:lnTo>
                  <a:pt x="35" y="0"/>
                </a:lnTo>
                <a:lnTo>
                  <a:pt x="40" y="0"/>
                </a:lnTo>
                <a:lnTo>
                  <a:pt x="44" y="0"/>
                </a:lnTo>
                <a:lnTo>
                  <a:pt x="49" y="0"/>
                </a:lnTo>
                <a:lnTo>
                  <a:pt x="53" y="0"/>
                </a:lnTo>
                <a:lnTo>
                  <a:pt x="57" y="0"/>
                </a:lnTo>
                <a:lnTo>
                  <a:pt x="62" y="0"/>
                </a:lnTo>
                <a:lnTo>
                  <a:pt x="66" y="0"/>
                </a:lnTo>
                <a:lnTo>
                  <a:pt x="71" y="0"/>
                </a:lnTo>
                <a:lnTo>
                  <a:pt x="75" y="0"/>
                </a:lnTo>
                <a:lnTo>
                  <a:pt x="79" y="0"/>
                </a:lnTo>
                <a:lnTo>
                  <a:pt x="84" y="0"/>
                </a:lnTo>
                <a:lnTo>
                  <a:pt x="88" y="0"/>
                </a:lnTo>
                <a:lnTo>
                  <a:pt x="93" y="0"/>
                </a:lnTo>
                <a:lnTo>
                  <a:pt x="97" y="0"/>
                </a:lnTo>
                <a:lnTo>
                  <a:pt x="101" y="0"/>
                </a:lnTo>
                <a:lnTo>
                  <a:pt x="106" y="0"/>
                </a:lnTo>
                <a:lnTo>
                  <a:pt x="110" y="0"/>
                </a:lnTo>
                <a:lnTo>
                  <a:pt x="115" y="0"/>
                </a:lnTo>
                <a:lnTo>
                  <a:pt x="119" y="0"/>
                </a:lnTo>
                <a:lnTo>
                  <a:pt x="123" y="0"/>
                </a:lnTo>
                <a:lnTo>
                  <a:pt x="128" y="0"/>
                </a:lnTo>
                <a:lnTo>
                  <a:pt x="132" y="0"/>
                </a:lnTo>
                <a:lnTo>
                  <a:pt x="136" y="0"/>
                </a:lnTo>
                <a:lnTo>
                  <a:pt x="141" y="0"/>
                </a:lnTo>
                <a:lnTo>
                  <a:pt x="145" y="0"/>
                </a:lnTo>
                <a:lnTo>
                  <a:pt x="150" y="0"/>
                </a:lnTo>
                <a:lnTo>
                  <a:pt x="154" y="0"/>
                </a:lnTo>
                <a:lnTo>
                  <a:pt x="158" y="0"/>
                </a:lnTo>
                <a:lnTo>
                  <a:pt x="163" y="0"/>
                </a:lnTo>
                <a:lnTo>
                  <a:pt x="167" y="0"/>
                </a:lnTo>
                <a:lnTo>
                  <a:pt x="172" y="0"/>
                </a:lnTo>
                <a:lnTo>
                  <a:pt x="176" y="0"/>
                </a:lnTo>
                <a:lnTo>
                  <a:pt x="180" y="0"/>
                </a:lnTo>
                <a:lnTo>
                  <a:pt x="185" y="0"/>
                </a:lnTo>
                <a:lnTo>
                  <a:pt x="189" y="0"/>
                </a:lnTo>
                <a:lnTo>
                  <a:pt x="194" y="0"/>
                </a:lnTo>
                <a:lnTo>
                  <a:pt x="198" y="0"/>
                </a:lnTo>
                <a:lnTo>
                  <a:pt x="202" y="0"/>
                </a:lnTo>
                <a:lnTo>
                  <a:pt x="207" y="0"/>
                </a:lnTo>
                <a:lnTo>
                  <a:pt x="211" y="0"/>
                </a:lnTo>
                <a:lnTo>
                  <a:pt x="215" y="0"/>
                </a:lnTo>
                <a:lnTo>
                  <a:pt x="220" y="0"/>
                </a:lnTo>
                <a:lnTo>
                  <a:pt x="224" y="0"/>
                </a:lnTo>
                <a:lnTo>
                  <a:pt x="229" y="0"/>
                </a:lnTo>
                <a:lnTo>
                  <a:pt x="233" y="0"/>
                </a:lnTo>
                <a:lnTo>
                  <a:pt x="237" y="0"/>
                </a:lnTo>
                <a:lnTo>
                  <a:pt x="242" y="0"/>
                </a:lnTo>
                <a:lnTo>
                  <a:pt x="246" y="0"/>
                </a:lnTo>
                <a:lnTo>
                  <a:pt x="251" y="0"/>
                </a:lnTo>
                <a:lnTo>
                  <a:pt x="255" y="0"/>
                </a:lnTo>
                <a:lnTo>
                  <a:pt x="259" y="5"/>
                </a:lnTo>
                <a:lnTo>
                  <a:pt x="264" y="5"/>
                </a:lnTo>
                <a:lnTo>
                  <a:pt x="268" y="10"/>
                </a:lnTo>
                <a:lnTo>
                  <a:pt x="277" y="20"/>
                </a:lnTo>
                <a:lnTo>
                  <a:pt x="277" y="30"/>
                </a:lnTo>
                <a:lnTo>
                  <a:pt x="281" y="35"/>
                </a:lnTo>
                <a:lnTo>
                  <a:pt x="281" y="45"/>
                </a:lnTo>
                <a:lnTo>
                  <a:pt x="286" y="50"/>
                </a:lnTo>
                <a:lnTo>
                  <a:pt x="286" y="64"/>
                </a:lnTo>
                <a:lnTo>
                  <a:pt x="290" y="69"/>
                </a:lnTo>
                <a:lnTo>
                  <a:pt x="290" y="89"/>
                </a:lnTo>
                <a:lnTo>
                  <a:pt x="295" y="94"/>
                </a:lnTo>
                <a:lnTo>
                  <a:pt x="295" y="114"/>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227" name="Line 139"/>
          <p:cNvSpPr>
            <a:spLocks noChangeShapeType="1"/>
          </p:cNvSpPr>
          <p:nvPr/>
        </p:nvSpPr>
        <p:spPr bwMode="auto">
          <a:xfrm>
            <a:off x="3113088" y="1887538"/>
            <a:ext cx="55563" cy="158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228" name="Line 140"/>
          <p:cNvSpPr>
            <a:spLocks noChangeShapeType="1"/>
          </p:cNvSpPr>
          <p:nvPr/>
        </p:nvSpPr>
        <p:spPr bwMode="auto">
          <a:xfrm>
            <a:off x="3140076" y="1855788"/>
            <a:ext cx="1588" cy="6350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229" name="Line 141"/>
          <p:cNvSpPr>
            <a:spLocks noChangeShapeType="1"/>
          </p:cNvSpPr>
          <p:nvPr/>
        </p:nvSpPr>
        <p:spPr bwMode="auto">
          <a:xfrm>
            <a:off x="3022601" y="1887538"/>
            <a:ext cx="55563" cy="158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230" name="Line 142"/>
          <p:cNvSpPr>
            <a:spLocks noChangeShapeType="1"/>
          </p:cNvSpPr>
          <p:nvPr/>
        </p:nvSpPr>
        <p:spPr bwMode="auto">
          <a:xfrm>
            <a:off x="3049588" y="1855788"/>
            <a:ext cx="1588" cy="6350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231" name="Line 143"/>
          <p:cNvSpPr>
            <a:spLocks noChangeShapeType="1"/>
          </p:cNvSpPr>
          <p:nvPr/>
        </p:nvSpPr>
        <p:spPr bwMode="auto">
          <a:xfrm>
            <a:off x="2979738" y="1887538"/>
            <a:ext cx="55563" cy="158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232" name="Line 144"/>
          <p:cNvSpPr>
            <a:spLocks noChangeShapeType="1"/>
          </p:cNvSpPr>
          <p:nvPr/>
        </p:nvSpPr>
        <p:spPr bwMode="auto">
          <a:xfrm>
            <a:off x="3008313" y="1855788"/>
            <a:ext cx="1588" cy="6350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233" name="Line 145"/>
          <p:cNvSpPr>
            <a:spLocks noChangeShapeType="1"/>
          </p:cNvSpPr>
          <p:nvPr/>
        </p:nvSpPr>
        <p:spPr bwMode="auto">
          <a:xfrm>
            <a:off x="3154363" y="1887538"/>
            <a:ext cx="55563" cy="158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234" name="Line 146"/>
          <p:cNvSpPr>
            <a:spLocks noChangeShapeType="1"/>
          </p:cNvSpPr>
          <p:nvPr/>
        </p:nvSpPr>
        <p:spPr bwMode="auto">
          <a:xfrm>
            <a:off x="3182938" y="1855788"/>
            <a:ext cx="1588" cy="6350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235" name="Line 147"/>
          <p:cNvSpPr>
            <a:spLocks noChangeShapeType="1"/>
          </p:cNvSpPr>
          <p:nvPr/>
        </p:nvSpPr>
        <p:spPr bwMode="auto">
          <a:xfrm>
            <a:off x="3127376" y="1871663"/>
            <a:ext cx="26988" cy="3175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236" name="Line 148"/>
          <p:cNvSpPr>
            <a:spLocks noChangeShapeType="1"/>
          </p:cNvSpPr>
          <p:nvPr/>
        </p:nvSpPr>
        <p:spPr bwMode="auto">
          <a:xfrm flipH="1">
            <a:off x="3127376" y="1871663"/>
            <a:ext cx="26988" cy="3175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237" name="Line 149"/>
          <p:cNvSpPr>
            <a:spLocks noChangeShapeType="1"/>
          </p:cNvSpPr>
          <p:nvPr/>
        </p:nvSpPr>
        <p:spPr bwMode="auto">
          <a:xfrm>
            <a:off x="3035301" y="1871663"/>
            <a:ext cx="28575" cy="3175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238" name="Line 150"/>
          <p:cNvSpPr>
            <a:spLocks noChangeShapeType="1"/>
          </p:cNvSpPr>
          <p:nvPr/>
        </p:nvSpPr>
        <p:spPr bwMode="auto">
          <a:xfrm flipH="1">
            <a:off x="3035301" y="1871663"/>
            <a:ext cx="28575" cy="3175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239" name="Line 151"/>
          <p:cNvSpPr>
            <a:spLocks noChangeShapeType="1"/>
          </p:cNvSpPr>
          <p:nvPr/>
        </p:nvSpPr>
        <p:spPr bwMode="auto">
          <a:xfrm>
            <a:off x="2994026" y="1871663"/>
            <a:ext cx="28575" cy="3175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240" name="Line 152"/>
          <p:cNvSpPr>
            <a:spLocks noChangeShapeType="1"/>
          </p:cNvSpPr>
          <p:nvPr/>
        </p:nvSpPr>
        <p:spPr bwMode="auto">
          <a:xfrm flipH="1">
            <a:off x="2994026" y="1871663"/>
            <a:ext cx="28575" cy="3175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241" name="Line 153"/>
          <p:cNvSpPr>
            <a:spLocks noChangeShapeType="1"/>
          </p:cNvSpPr>
          <p:nvPr/>
        </p:nvSpPr>
        <p:spPr bwMode="auto">
          <a:xfrm>
            <a:off x="3168651" y="1871663"/>
            <a:ext cx="26988" cy="3175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242" name="Line 154"/>
          <p:cNvSpPr>
            <a:spLocks noChangeShapeType="1"/>
          </p:cNvSpPr>
          <p:nvPr/>
        </p:nvSpPr>
        <p:spPr bwMode="auto">
          <a:xfrm flipH="1">
            <a:off x="3168651" y="1871663"/>
            <a:ext cx="26988" cy="3175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243" name="Rectangle 155"/>
          <p:cNvSpPr>
            <a:spLocks noChangeArrowheads="1"/>
          </p:cNvSpPr>
          <p:nvPr/>
        </p:nvSpPr>
        <p:spPr bwMode="auto">
          <a:xfrm>
            <a:off x="2917826" y="1730376"/>
            <a:ext cx="479298" cy="769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1" i="0" u="none" strike="noStrike" cap="none" normalizeH="0" baseline="0" smtClean="0">
                <a:ln>
                  <a:noFill/>
                </a:ln>
                <a:solidFill>
                  <a:srgbClr val="000000"/>
                </a:solidFill>
                <a:effectLst/>
                <a:latin typeface="Helvetica" pitchFamily="34" charset="0"/>
                <a:cs typeface="Arial" pitchFamily="34" charset="0"/>
              </a:rPr>
              <a:t>m1: a=-32,b=-32</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89244" name="Rectangle 156"/>
          <p:cNvSpPr>
            <a:spLocks noChangeArrowheads="1"/>
          </p:cNvSpPr>
          <p:nvPr/>
        </p:nvSpPr>
        <p:spPr bwMode="auto">
          <a:xfrm>
            <a:off x="3614738" y="1887538"/>
            <a:ext cx="466725" cy="3683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400"/>
          </a:p>
        </p:txBody>
      </p:sp>
      <p:sp>
        <p:nvSpPr>
          <p:cNvPr id="89245" name="Rectangle 157"/>
          <p:cNvSpPr>
            <a:spLocks noChangeArrowheads="1"/>
          </p:cNvSpPr>
          <p:nvPr/>
        </p:nvSpPr>
        <p:spPr bwMode="auto">
          <a:xfrm>
            <a:off x="3614738" y="1887538"/>
            <a:ext cx="466725" cy="368300"/>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400"/>
          </a:p>
        </p:txBody>
      </p:sp>
      <p:sp>
        <p:nvSpPr>
          <p:cNvPr id="89246" name="Line 158"/>
          <p:cNvSpPr>
            <a:spLocks noChangeShapeType="1"/>
          </p:cNvSpPr>
          <p:nvPr/>
        </p:nvSpPr>
        <p:spPr bwMode="auto">
          <a:xfrm>
            <a:off x="3614738" y="1887538"/>
            <a:ext cx="466725"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247" name="Line 159"/>
          <p:cNvSpPr>
            <a:spLocks noChangeShapeType="1"/>
          </p:cNvSpPr>
          <p:nvPr/>
        </p:nvSpPr>
        <p:spPr bwMode="auto">
          <a:xfrm>
            <a:off x="3614738" y="2255838"/>
            <a:ext cx="466725"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248" name="Line 160"/>
          <p:cNvSpPr>
            <a:spLocks noChangeShapeType="1"/>
          </p:cNvSpPr>
          <p:nvPr/>
        </p:nvSpPr>
        <p:spPr bwMode="auto">
          <a:xfrm flipV="1">
            <a:off x="4081463" y="1887538"/>
            <a:ext cx="1588" cy="3683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249" name="Line 161"/>
          <p:cNvSpPr>
            <a:spLocks noChangeShapeType="1"/>
          </p:cNvSpPr>
          <p:nvPr/>
        </p:nvSpPr>
        <p:spPr bwMode="auto">
          <a:xfrm flipV="1">
            <a:off x="3614738" y="1887538"/>
            <a:ext cx="1588" cy="3683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250" name="Line 162"/>
          <p:cNvSpPr>
            <a:spLocks noChangeShapeType="1"/>
          </p:cNvSpPr>
          <p:nvPr/>
        </p:nvSpPr>
        <p:spPr bwMode="auto">
          <a:xfrm>
            <a:off x="3614738" y="2255838"/>
            <a:ext cx="466725"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251" name="Line 163"/>
          <p:cNvSpPr>
            <a:spLocks noChangeShapeType="1"/>
          </p:cNvSpPr>
          <p:nvPr/>
        </p:nvSpPr>
        <p:spPr bwMode="auto">
          <a:xfrm flipV="1">
            <a:off x="3614738" y="1887538"/>
            <a:ext cx="1588" cy="3683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252" name="Line 164"/>
          <p:cNvSpPr>
            <a:spLocks noChangeShapeType="1"/>
          </p:cNvSpPr>
          <p:nvPr/>
        </p:nvSpPr>
        <p:spPr bwMode="auto">
          <a:xfrm flipV="1">
            <a:off x="3614738" y="2247901"/>
            <a:ext cx="1588" cy="793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253" name="Line 165"/>
          <p:cNvSpPr>
            <a:spLocks noChangeShapeType="1"/>
          </p:cNvSpPr>
          <p:nvPr/>
        </p:nvSpPr>
        <p:spPr bwMode="auto">
          <a:xfrm>
            <a:off x="3614738" y="1887538"/>
            <a:ext cx="158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254" name="Rectangle 166"/>
          <p:cNvSpPr>
            <a:spLocks noChangeArrowheads="1"/>
          </p:cNvSpPr>
          <p:nvPr/>
        </p:nvSpPr>
        <p:spPr bwMode="auto">
          <a:xfrm>
            <a:off x="3594101" y="2279651"/>
            <a:ext cx="35266" cy="769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Helvetica" pitchFamily="34" charset="0"/>
                <a:cs typeface="Arial" pitchFamily="34" charset="0"/>
              </a:rPr>
              <a:t>0</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89255" name="Line 167"/>
          <p:cNvSpPr>
            <a:spLocks noChangeShapeType="1"/>
          </p:cNvSpPr>
          <p:nvPr/>
        </p:nvSpPr>
        <p:spPr bwMode="auto">
          <a:xfrm flipV="1">
            <a:off x="3844926" y="2247901"/>
            <a:ext cx="1588" cy="793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256" name="Line 168"/>
          <p:cNvSpPr>
            <a:spLocks noChangeShapeType="1"/>
          </p:cNvSpPr>
          <p:nvPr/>
        </p:nvSpPr>
        <p:spPr bwMode="auto">
          <a:xfrm>
            <a:off x="3844926" y="1887538"/>
            <a:ext cx="158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257" name="Rectangle 169"/>
          <p:cNvSpPr>
            <a:spLocks noChangeArrowheads="1"/>
          </p:cNvSpPr>
          <p:nvPr/>
        </p:nvSpPr>
        <p:spPr bwMode="auto">
          <a:xfrm>
            <a:off x="3795713" y="2279651"/>
            <a:ext cx="88166" cy="769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Helvetica" pitchFamily="34" charset="0"/>
                <a:cs typeface="Arial" pitchFamily="34" charset="0"/>
              </a:rPr>
              <a:t>0.5</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89258" name="Line 170"/>
          <p:cNvSpPr>
            <a:spLocks noChangeShapeType="1"/>
          </p:cNvSpPr>
          <p:nvPr/>
        </p:nvSpPr>
        <p:spPr bwMode="auto">
          <a:xfrm flipV="1">
            <a:off x="4081463" y="2247901"/>
            <a:ext cx="1588" cy="793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259" name="Line 171"/>
          <p:cNvSpPr>
            <a:spLocks noChangeShapeType="1"/>
          </p:cNvSpPr>
          <p:nvPr/>
        </p:nvSpPr>
        <p:spPr bwMode="auto">
          <a:xfrm>
            <a:off x="4081463" y="1887538"/>
            <a:ext cx="158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260" name="Rectangle 172"/>
          <p:cNvSpPr>
            <a:spLocks noChangeArrowheads="1"/>
          </p:cNvSpPr>
          <p:nvPr/>
        </p:nvSpPr>
        <p:spPr bwMode="auto">
          <a:xfrm>
            <a:off x="4060826" y="2279651"/>
            <a:ext cx="35266" cy="769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Helvetica" pitchFamily="34" charset="0"/>
                <a:cs typeface="Arial" pitchFamily="34" charset="0"/>
              </a:rPr>
              <a:t>1</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89261" name="Line 173"/>
          <p:cNvSpPr>
            <a:spLocks noChangeShapeType="1"/>
          </p:cNvSpPr>
          <p:nvPr/>
        </p:nvSpPr>
        <p:spPr bwMode="auto">
          <a:xfrm>
            <a:off x="3614738" y="2255838"/>
            <a:ext cx="158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262" name="Line 174"/>
          <p:cNvSpPr>
            <a:spLocks noChangeShapeType="1"/>
          </p:cNvSpPr>
          <p:nvPr/>
        </p:nvSpPr>
        <p:spPr bwMode="auto">
          <a:xfrm flipH="1">
            <a:off x="4075113" y="2255838"/>
            <a:ext cx="63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263" name="Rectangle 175"/>
          <p:cNvSpPr>
            <a:spLocks noChangeArrowheads="1"/>
          </p:cNvSpPr>
          <p:nvPr/>
        </p:nvSpPr>
        <p:spPr bwMode="auto">
          <a:xfrm>
            <a:off x="3544888" y="2201863"/>
            <a:ext cx="35266" cy="769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Helvetica" pitchFamily="34" charset="0"/>
                <a:cs typeface="Arial" pitchFamily="34" charset="0"/>
              </a:rPr>
              <a:t>0</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89264" name="Line 176"/>
          <p:cNvSpPr>
            <a:spLocks noChangeShapeType="1"/>
          </p:cNvSpPr>
          <p:nvPr/>
        </p:nvSpPr>
        <p:spPr bwMode="auto">
          <a:xfrm>
            <a:off x="3614738" y="2068513"/>
            <a:ext cx="158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265" name="Line 177"/>
          <p:cNvSpPr>
            <a:spLocks noChangeShapeType="1"/>
          </p:cNvSpPr>
          <p:nvPr/>
        </p:nvSpPr>
        <p:spPr bwMode="auto">
          <a:xfrm flipH="1">
            <a:off x="4075113" y="2068513"/>
            <a:ext cx="63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266" name="Rectangle 178"/>
          <p:cNvSpPr>
            <a:spLocks noChangeArrowheads="1"/>
          </p:cNvSpPr>
          <p:nvPr/>
        </p:nvSpPr>
        <p:spPr bwMode="auto">
          <a:xfrm>
            <a:off x="3481388" y="2012951"/>
            <a:ext cx="88166" cy="769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Helvetica" pitchFamily="34" charset="0"/>
                <a:cs typeface="Arial" pitchFamily="34" charset="0"/>
              </a:rPr>
              <a:t>0.5</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89267" name="Line 179"/>
          <p:cNvSpPr>
            <a:spLocks noChangeShapeType="1"/>
          </p:cNvSpPr>
          <p:nvPr/>
        </p:nvSpPr>
        <p:spPr bwMode="auto">
          <a:xfrm>
            <a:off x="3614738" y="1887538"/>
            <a:ext cx="158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268" name="Line 180"/>
          <p:cNvSpPr>
            <a:spLocks noChangeShapeType="1"/>
          </p:cNvSpPr>
          <p:nvPr/>
        </p:nvSpPr>
        <p:spPr bwMode="auto">
          <a:xfrm flipH="1">
            <a:off x="4075113" y="1887538"/>
            <a:ext cx="63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269" name="Rectangle 181"/>
          <p:cNvSpPr>
            <a:spLocks noChangeArrowheads="1"/>
          </p:cNvSpPr>
          <p:nvPr/>
        </p:nvSpPr>
        <p:spPr bwMode="auto">
          <a:xfrm>
            <a:off x="3544888" y="1833563"/>
            <a:ext cx="35266" cy="769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Helvetica" pitchFamily="34" charset="0"/>
                <a:cs typeface="Arial" pitchFamily="34" charset="0"/>
              </a:rPr>
              <a:t>1</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89270" name="Line 182"/>
          <p:cNvSpPr>
            <a:spLocks noChangeShapeType="1"/>
          </p:cNvSpPr>
          <p:nvPr/>
        </p:nvSpPr>
        <p:spPr bwMode="auto">
          <a:xfrm>
            <a:off x="3614738" y="1887538"/>
            <a:ext cx="466725"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271" name="Line 183"/>
          <p:cNvSpPr>
            <a:spLocks noChangeShapeType="1"/>
          </p:cNvSpPr>
          <p:nvPr/>
        </p:nvSpPr>
        <p:spPr bwMode="auto">
          <a:xfrm>
            <a:off x="3614738" y="2255838"/>
            <a:ext cx="466725"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272" name="Line 184"/>
          <p:cNvSpPr>
            <a:spLocks noChangeShapeType="1"/>
          </p:cNvSpPr>
          <p:nvPr/>
        </p:nvSpPr>
        <p:spPr bwMode="auto">
          <a:xfrm flipV="1">
            <a:off x="4081463" y="1887538"/>
            <a:ext cx="1588" cy="3683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273" name="Line 185"/>
          <p:cNvSpPr>
            <a:spLocks noChangeShapeType="1"/>
          </p:cNvSpPr>
          <p:nvPr/>
        </p:nvSpPr>
        <p:spPr bwMode="auto">
          <a:xfrm flipV="1">
            <a:off x="3614738" y="1887538"/>
            <a:ext cx="1588" cy="3683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274" name="Freeform 186"/>
          <p:cNvSpPr>
            <a:spLocks/>
          </p:cNvSpPr>
          <p:nvPr/>
        </p:nvSpPr>
        <p:spPr bwMode="auto">
          <a:xfrm>
            <a:off x="3614738" y="1887538"/>
            <a:ext cx="460375" cy="360363"/>
          </a:xfrm>
          <a:custGeom>
            <a:avLst/>
            <a:gdLst/>
            <a:ahLst/>
            <a:cxnLst>
              <a:cxn ang="0">
                <a:pos x="4" y="0"/>
              </a:cxn>
              <a:cxn ang="0">
                <a:pos x="13" y="0"/>
              </a:cxn>
              <a:cxn ang="0">
                <a:pos x="22" y="0"/>
              </a:cxn>
              <a:cxn ang="0">
                <a:pos x="31" y="0"/>
              </a:cxn>
              <a:cxn ang="0">
                <a:pos x="39" y="0"/>
              </a:cxn>
              <a:cxn ang="0">
                <a:pos x="48" y="0"/>
              </a:cxn>
              <a:cxn ang="0">
                <a:pos x="57" y="0"/>
              </a:cxn>
              <a:cxn ang="0">
                <a:pos x="66" y="0"/>
              </a:cxn>
              <a:cxn ang="0">
                <a:pos x="75" y="0"/>
              </a:cxn>
              <a:cxn ang="0">
                <a:pos x="83" y="0"/>
              </a:cxn>
              <a:cxn ang="0">
                <a:pos x="92" y="0"/>
              </a:cxn>
              <a:cxn ang="0">
                <a:pos x="101" y="0"/>
              </a:cxn>
              <a:cxn ang="0">
                <a:pos x="110" y="5"/>
              </a:cxn>
              <a:cxn ang="0">
                <a:pos x="118" y="15"/>
              </a:cxn>
              <a:cxn ang="0">
                <a:pos x="127" y="25"/>
              </a:cxn>
              <a:cxn ang="0">
                <a:pos x="132" y="40"/>
              </a:cxn>
              <a:cxn ang="0">
                <a:pos x="136" y="55"/>
              </a:cxn>
              <a:cxn ang="0">
                <a:pos x="140" y="79"/>
              </a:cxn>
              <a:cxn ang="0">
                <a:pos x="145" y="104"/>
              </a:cxn>
              <a:cxn ang="0">
                <a:pos x="149" y="134"/>
              </a:cxn>
              <a:cxn ang="0">
                <a:pos x="154" y="158"/>
              </a:cxn>
              <a:cxn ang="0">
                <a:pos x="158" y="183"/>
              </a:cxn>
              <a:cxn ang="0">
                <a:pos x="162" y="198"/>
              </a:cxn>
              <a:cxn ang="0">
                <a:pos x="167" y="213"/>
              </a:cxn>
              <a:cxn ang="0">
                <a:pos x="176" y="222"/>
              </a:cxn>
              <a:cxn ang="0">
                <a:pos x="184" y="227"/>
              </a:cxn>
              <a:cxn ang="0">
                <a:pos x="193" y="227"/>
              </a:cxn>
              <a:cxn ang="0">
                <a:pos x="202" y="227"/>
              </a:cxn>
              <a:cxn ang="0">
                <a:pos x="211" y="227"/>
              </a:cxn>
              <a:cxn ang="0">
                <a:pos x="219" y="227"/>
              </a:cxn>
              <a:cxn ang="0">
                <a:pos x="228" y="227"/>
              </a:cxn>
              <a:cxn ang="0">
                <a:pos x="237" y="227"/>
              </a:cxn>
              <a:cxn ang="0">
                <a:pos x="246" y="227"/>
              </a:cxn>
              <a:cxn ang="0">
                <a:pos x="255" y="227"/>
              </a:cxn>
              <a:cxn ang="0">
                <a:pos x="263" y="227"/>
              </a:cxn>
              <a:cxn ang="0">
                <a:pos x="272" y="227"/>
              </a:cxn>
              <a:cxn ang="0">
                <a:pos x="281" y="227"/>
              </a:cxn>
              <a:cxn ang="0">
                <a:pos x="290" y="227"/>
              </a:cxn>
            </a:cxnLst>
            <a:rect l="0" t="0" r="r" b="b"/>
            <a:pathLst>
              <a:path w="290" h="227">
                <a:moveTo>
                  <a:pt x="0" y="0"/>
                </a:moveTo>
                <a:lnTo>
                  <a:pt x="4" y="0"/>
                </a:lnTo>
                <a:lnTo>
                  <a:pt x="9" y="0"/>
                </a:lnTo>
                <a:lnTo>
                  <a:pt x="13" y="0"/>
                </a:lnTo>
                <a:lnTo>
                  <a:pt x="17" y="0"/>
                </a:lnTo>
                <a:lnTo>
                  <a:pt x="22" y="0"/>
                </a:lnTo>
                <a:lnTo>
                  <a:pt x="26" y="0"/>
                </a:lnTo>
                <a:lnTo>
                  <a:pt x="31" y="0"/>
                </a:lnTo>
                <a:lnTo>
                  <a:pt x="35" y="0"/>
                </a:lnTo>
                <a:lnTo>
                  <a:pt x="39" y="0"/>
                </a:lnTo>
                <a:lnTo>
                  <a:pt x="44" y="0"/>
                </a:lnTo>
                <a:lnTo>
                  <a:pt x="48" y="0"/>
                </a:lnTo>
                <a:lnTo>
                  <a:pt x="53" y="0"/>
                </a:lnTo>
                <a:lnTo>
                  <a:pt x="57" y="0"/>
                </a:lnTo>
                <a:lnTo>
                  <a:pt x="61" y="0"/>
                </a:lnTo>
                <a:lnTo>
                  <a:pt x="66" y="0"/>
                </a:lnTo>
                <a:lnTo>
                  <a:pt x="70" y="0"/>
                </a:lnTo>
                <a:lnTo>
                  <a:pt x="75" y="0"/>
                </a:lnTo>
                <a:lnTo>
                  <a:pt x="79" y="0"/>
                </a:lnTo>
                <a:lnTo>
                  <a:pt x="83" y="0"/>
                </a:lnTo>
                <a:lnTo>
                  <a:pt x="88" y="0"/>
                </a:lnTo>
                <a:lnTo>
                  <a:pt x="92" y="0"/>
                </a:lnTo>
                <a:lnTo>
                  <a:pt x="96" y="0"/>
                </a:lnTo>
                <a:lnTo>
                  <a:pt x="101" y="0"/>
                </a:lnTo>
                <a:lnTo>
                  <a:pt x="105" y="0"/>
                </a:lnTo>
                <a:lnTo>
                  <a:pt x="110" y="5"/>
                </a:lnTo>
                <a:lnTo>
                  <a:pt x="114" y="10"/>
                </a:lnTo>
                <a:lnTo>
                  <a:pt x="118" y="15"/>
                </a:lnTo>
                <a:lnTo>
                  <a:pt x="123" y="20"/>
                </a:lnTo>
                <a:lnTo>
                  <a:pt x="127" y="25"/>
                </a:lnTo>
                <a:lnTo>
                  <a:pt x="127" y="35"/>
                </a:lnTo>
                <a:lnTo>
                  <a:pt x="132" y="40"/>
                </a:lnTo>
                <a:lnTo>
                  <a:pt x="132" y="50"/>
                </a:lnTo>
                <a:lnTo>
                  <a:pt x="136" y="55"/>
                </a:lnTo>
                <a:lnTo>
                  <a:pt x="136" y="74"/>
                </a:lnTo>
                <a:lnTo>
                  <a:pt x="140" y="79"/>
                </a:lnTo>
                <a:lnTo>
                  <a:pt x="140" y="99"/>
                </a:lnTo>
                <a:lnTo>
                  <a:pt x="145" y="104"/>
                </a:lnTo>
                <a:lnTo>
                  <a:pt x="145" y="129"/>
                </a:lnTo>
                <a:lnTo>
                  <a:pt x="149" y="134"/>
                </a:lnTo>
                <a:lnTo>
                  <a:pt x="149" y="153"/>
                </a:lnTo>
                <a:lnTo>
                  <a:pt x="154" y="158"/>
                </a:lnTo>
                <a:lnTo>
                  <a:pt x="154" y="178"/>
                </a:lnTo>
                <a:lnTo>
                  <a:pt x="158" y="183"/>
                </a:lnTo>
                <a:lnTo>
                  <a:pt x="158" y="193"/>
                </a:lnTo>
                <a:lnTo>
                  <a:pt x="162" y="198"/>
                </a:lnTo>
                <a:lnTo>
                  <a:pt x="162" y="208"/>
                </a:lnTo>
                <a:lnTo>
                  <a:pt x="167" y="213"/>
                </a:lnTo>
                <a:lnTo>
                  <a:pt x="171" y="218"/>
                </a:lnTo>
                <a:lnTo>
                  <a:pt x="176" y="222"/>
                </a:lnTo>
                <a:lnTo>
                  <a:pt x="180" y="227"/>
                </a:lnTo>
                <a:lnTo>
                  <a:pt x="184" y="227"/>
                </a:lnTo>
                <a:lnTo>
                  <a:pt x="189" y="227"/>
                </a:lnTo>
                <a:lnTo>
                  <a:pt x="193" y="227"/>
                </a:lnTo>
                <a:lnTo>
                  <a:pt x="197" y="227"/>
                </a:lnTo>
                <a:lnTo>
                  <a:pt x="202" y="227"/>
                </a:lnTo>
                <a:lnTo>
                  <a:pt x="206" y="227"/>
                </a:lnTo>
                <a:lnTo>
                  <a:pt x="211" y="227"/>
                </a:lnTo>
                <a:lnTo>
                  <a:pt x="215" y="227"/>
                </a:lnTo>
                <a:lnTo>
                  <a:pt x="219" y="227"/>
                </a:lnTo>
                <a:lnTo>
                  <a:pt x="224" y="227"/>
                </a:lnTo>
                <a:lnTo>
                  <a:pt x="228" y="227"/>
                </a:lnTo>
                <a:lnTo>
                  <a:pt x="233" y="227"/>
                </a:lnTo>
                <a:lnTo>
                  <a:pt x="237" y="227"/>
                </a:lnTo>
                <a:lnTo>
                  <a:pt x="241" y="227"/>
                </a:lnTo>
                <a:lnTo>
                  <a:pt x="246" y="227"/>
                </a:lnTo>
                <a:lnTo>
                  <a:pt x="250" y="227"/>
                </a:lnTo>
                <a:lnTo>
                  <a:pt x="255" y="227"/>
                </a:lnTo>
                <a:lnTo>
                  <a:pt x="259" y="227"/>
                </a:lnTo>
                <a:lnTo>
                  <a:pt x="263" y="227"/>
                </a:lnTo>
                <a:lnTo>
                  <a:pt x="268" y="227"/>
                </a:lnTo>
                <a:lnTo>
                  <a:pt x="272" y="227"/>
                </a:lnTo>
                <a:lnTo>
                  <a:pt x="277" y="227"/>
                </a:lnTo>
                <a:lnTo>
                  <a:pt x="281" y="227"/>
                </a:lnTo>
                <a:lnTo>
                  <a:pt x="285" y="227"/>
                </a:lnTo>
                <a:lnTo>
                  <a:pt x="290" y="227"/>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275" name="Line 187"/>
          <p:cNvSpPr>
            <a:spLocks noChangeShapeType="1"/>
          </p:cNvSpPr>
          <p:nvPr/>
        </p:nvSpPr>
        <p:spPr bwMode="auto">
          <a:xfrm>
            <a:off x="3740151" y="1887538"/>
            <a:ext cx="55563" cy="158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276" name="Line 188"/>
          <p:cNvSpPr>
            <a:spLocks noChangeShapeType="1"/>
          </p:cNvSpPr>
          <p:nvPr/>
        </p:nvSpPr>
        <p:spPr bwMode="auto">
          <a:xfrm>
            <a:off x="3767138" y="1855788"/>
            <a:ext cx="1588" cy="6350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277" name="Line 189"/>
          <p:cNvSpPr>
            <a:spLocks noChangeShapeType="1"/>
          </p:cNvSpPr>
          <p:nvPr/>
        </p:nvSpPr>
        <p:spPr bwMode="auto">
          <a:xfrm>
            <a:off x="3656013" y="1887538"/>
            <a:ext cx="55563" cy="158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278" name="Line 190"/>
          <p:cNvSpPr>
            <a:spLocks noChangeShapeType="1"/>
          </p:cNvSpPr>
          <p:nvPr/>
        </p:nvSpPr>
        <p:spPr bwMode="auto">
          <a:xfrm>
            <a:off x="3684588" y="1855788"/>
            <a:ext cx="1588" cy="6350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279" name="Line 191"/>
          <p:cNvSpPr>
            <a:spLocks noChangeShapeType="1"/>
          </p:cNvSpPr>
          <p:nvPr/>
        </p:nvSpPr>
        <p:spPr bwMode="auto">
          <a:xfrm>
            <a:off x="3614738" y="1887538"/>
            <a:ext cx="55563" cy="158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280" name="Line 192"/>
          <p:cNvSpPr>
            <a:spLocks noChangeShapeType="1"/>
          </p:cNvSpPr>
          <p:nvPr/>
        </p:nvSpPr>
        <p:spPr bwMode="auto">
          <a:xfrm>
            <a:off x="3641726" y="1855788"/>
            <a:ext cx="1588" cy="6350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281" name="Line 193"/>
          <p:cNvSpPr>
            <a:spLocks noChangeShapeType="1"/>
          </p:cNvSpPr>
          <p:nvPr/>
        </p:nvSpPr>
        <p:spPr bwMode="auto">
          <a:xfrm>
            <a:off x="3789363" y="1927226"/>
            <a:ext cx="55563" cy="158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282" name="Line 194"/>
          <p:cNvSpPr>
            <a:spLocks noChangeShapeType="1"/>
          </p:cNvSpPr>
          <p:nvPr/>
        </p:nvSpPr>
        <p:spPr bwMode="auto">
          <a:xfrm>
            <a:off x="3816351" y="1895476"/>
            <a:ext cx="1588" cy="6350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283" name="Line 195"/>
          <p:cNvSpPr>
            <a:spLocks noChangeShapeType="1"/>
          </p:cNvSpPr>
          <p:nvPr/>
        </p:nvSpPr>
        <p:spPr bwMode="auto">
          <a:xfrm>
            <a:off x="3754438" y="1871663"/>
            <a:ext cx="26988" cy="3175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284" name="Line 196"/>
          <p:cNvSpPr>
            <a:spLocks noChangeShapeType="1"/>
          </p:cNvSpPr>
          <p:nvPr/>
        </p:nvSpPr>
        <p:spPr bwMode="auto">
          <a:xfrm flipH="1">
            <a:off x="3754438" y="1871663"/>
            <a:ext cx="26988" cy="3175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285" name="Line 197"/>
          <p:cNvSpPr>
            <a:spLocks noChangeShapeType="1"/>
          </p:cNvSpPr>
          <p:nvPr/>
        </p:nvSpPr>
        <p:spPr bwMode="auto">
          <a:xfrm>
            <a:off x="3670301" y="1871663"/>
            <a:ext cx="28575" cy="3175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286" name="Line 198"/>
          <p:cNvSpPr>
            <a:spLocks noChangeShapeType="1"/>
          </p:cNvSpPr>
          <p:nvPr/>
        </p:nvSpPr>
        <p:spPr bwMode="auto">
          <a:xfrm flipH="1">
            <a:off x="3670301" y="1871663"/>
            <a:ext cx="28575" cy="3175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287" name="Line 199"/>
          <p:cNvSpPr>
            <a:spLocks noChangeShapeType="1"/>
          </p:cNvSpPr>
          <p:nvPr/>
        </p:nvSpPr>
        <p:spPr bwMode="auto">
          <a:xfrm>
            <a:off x="3629026" y="1871663"/>
            <a:ext cx="26988" cy="3175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288" name="Line 200"/>
          <p:cNvSpPr>
            <a:spLocks noChangeShapeType="1"/>
          </p:cNvSpPr>
          <p:nvPr/>
        </p:nvSpPr>
        <p:spPr bwMode="auto">
          <a:xfrm flipH="1">
            <a:off x="3629026" y="1871663"/>
            <a:ext cx="26988" cy="3175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289" name="Line 201"/>
          <p:cNvSpPr>
            <a:spLocks noChangeShapeType="1"/>
          </p:cNvSpPr>
          <p:nvPr/>
        </p:nvSpPr>
        <p:spPr bwMode="auto">
          <a:xfrm>
            <a:off x="3802063" y="1911351"/>
            <a:ext cx="28575" cy="3175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290" name="Line 202"/>
          <p:cNvSpPr>
            <a:spLocks noChangeShapeType="1"/>
          </p:cNvSpPr>
          <p:nvPr/>
        </p:nvSpPr>
        <p:spPr bwMode="auto">
          <a:xfrm flipH="1">
            <a:off x="3802063" y="1911351"/>
            <a:ext cx="28575" cy="3175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291" name="Rectangle 203"/>
          <p:cNvSpPr>
            <a:spLocks noChangeArrowheads="1"/>
          </p:cNvSpPr>
          <p:nvPr/>
        </p:nvSpPr>
        <p:spPr bwMode="auto">
          <a:xfrm>
            <a:off x="3551238" y="1730376"/>
            <a:ext cx="479298" cy="769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1" i="0" u="none" strike="noStrike" cap="none" normalizeH="0" baseline="0" smtClean="0">
                <a:ln>
                  <a:noFill/>
                </a:ln>
                <a:solidFill>
                  <a:srgbClr val="000000"/>
                </a:solidFill>
                <a:effectLst/>
                <a:latin typeface="Helvetica" pitchFamily="34" charset="0"/>
                <a:cs typeface="Arial" pitchFamily="34" charset="0"/>
              </a:rPr>
              <a:t>m2: a=-16,b=-32</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89292" name="Rectangle 204"/>
          <p:cNvSpPr>
            <a:spLocks noChangeArrowheads="1"/>
          </p:cNvSpPr>
          <p:nvPr/>
        </p:nvSpPr>
        <p:spPr bwMode="auto">
          <a:xfrm>
            <a:off x="4241801" y="1887538"/>
            <a:ext cx="474663" cy="3683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400"/>
          </a:p>
        </p:txBody>
      </p:sp>
      <p:sp>
        <p:nvSpPr>
          <p:cNvPr id="89293" name="Rectangle 205"/>
          <p:cNvSpPr>
            <a:spLocks noChangeArrowheads="1"/>
          </p:cNvSpPr>
          <p:nvPr/>
        </p:nvSpPr>
        <p:spPr bwMode="auto">
          <a:xfrm>
            <a:off x="4241801" y="1887538"/>
            <a:ext cx="474663" cy="368300"/>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400"/>
          </a:p>
        </p:txBody>
      </p:sp>
      <p:sp>
        <p:nvSpPr>
          <p:cNvPr id="89294" name="Line 206"/>
          <p:cNvSpPr>
            <a:spLocks noChangeShapeType="1"/>
          </p:cNvSpPr>
          <p:nvPr/>
        </p:nvSpPr>
        <p:spPr bwMode="auto">
          <a:xfrm>
            <a:off x="4241801" y="1887538"/>
            <a:ext cx="47466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295" name="Line 207"/>
          <p:cNvSpPr>
            <a:spLocks noChangeShapeType="1"/>
          </p:cNvSpPr>
          <p:nvPr/>
        </p:nvSpPr>
        <p:spPr bwMode="auto">
          <a:xfrm>
            <a:off x="4241801" y="2255838"/>
            <a:ext cx="47466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296" name="Line 208"/>
          <p:cNvSpPr>
            <a:spLocks noChangeShapeType="1"/>
          </p:cNvSpPr>
          <p:nvPr/>
        </p:nvSpPr>
        <p:spPr bwMode="auto">
          <a:xfrm flipV="1">
            <a:off x="4716463" y="1887538"/>
            <a:ext cx="1588" cy="3683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297" name="Line 209"/>
          <p:cNvSpPr>
            <a:spLocks noChangeShapeType="1"/>
          </p:cNvSpPr>
          <p:nvPr/>
        </p:nvSpPr>
        <p:spPr bwMode="auto">
          <a:xfrm flipV="1">
            <a:off x="4241801" y="1887538"/>
            <a:ext cx="1588" cy="3683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298" name="Line 210"/>
          <p:cNvSpPr>
            <a:spLocks noChangeShapeType="1"/>
          </p:cNvSpPr>
          <p:nvPr/>
        </p:nvSpPr>
        <p:spPr bwMode="auto">
          <a:xfrm>
            <a:off x="4241801" y="2255838"/>
            <a:ext cx="47466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299" name="Line 211"/>
          <p:cNvSpPr>
            <a:spLocks noChangeShapeType="1"/>
          </p:cNvSpPr>
          <p:nvPr/>
        </p:nvSpPr>
        <p:spPr bwMode="auto">
          <a:xfrm flipV="1">
            <a:off x="4241801" y="1887538"/>
            <a:ext cx="1588" cy="3683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300" name="Line 212"/>
          <p:cNvSpPr>
            <a:spLocks noChangeShapeType="1"/>
          </p:cNvSpPr>
          <p:nvPr/>
        </p:nvSpPr>
        <p:spPr bwMode="auto">
          <a:xfrm flipV="1">
            <a:off x="4241801" y="2247901"/>
            <a:ext cx="1588" cy="793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301" name="Line 213"/>
          <p:cNvSpPr>
            <a:spLocks noChangeShapeType="1"/>
          </p:cNvSpPr>
          <p:nvPr/>
        </p:nvSpPr>
        <p:spPr bwMode="auto">
          <a:xfrm>
            <a:off x="4241801" y="1887538"/>
            <a:ext cx="158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302" name="Rectangle 214"/>
          <p:cNvSpPr>
            <a:spLocks noChangeArrowheads="1"/>
          </p:cNvSpPr>
          <p:nvPr/>
        </p:nvSpPr>
        <p:spPr bwMode="auto">
          <a:xfrm>
            <a:off x="4221163" y="2279651"/>
            <a:ext cx="35266" cy="769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Helvetica" pitchFamily="34" charset="0"/>
                <a:cs typeface="Arial" pitchFamily="34" charset="0"/>
              </a:rPr>
              <a:t>0</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89303" name="Line 215"/>
          <p:cNvSpPr>
            <a:spLocks noChangeShapeType="1"/>
          </p:cNvSpPr>
          <p:nvPr/>
        </p:nvSpPr>
        <p:spPr bwMode="auto">
          <a:xfrm flipV="1">
            <a:off x="4478338" y="2247901"/>
            <a:ext cx="1588" cy="793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304" name="Line 216"/>
          <p:cNvSpPr>
            <a:spLocks noChangeShapeType="1"/>
          </p:cNvSpPr>
          <p:nvPr/>
        </p:nvSpPr>
        <p:spPr bwMode="auto">
          <a:xfrm>
            <a:off x="4478338" y="1887538"/>
            <a:ext cx="158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305" name="Rectangle 217"/>
          <p:cNvSpPr>
            <a:spLocks noChangeArrowheads="1"/>
          </p:cNvSpPr>
          <p:nvPr/>
        </p:nvSpPr>
        <p:spPr bwMode="auto">
          <a:xfrm>
            <a:off x="4430713" y="2279651"/>
            <a:ext cx="88166" cy="769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Helvetica" pitchFamily="34" charset="0"/>
                <a:cs typeface="Arial" pitchFamily="34" charset="0"/>
              </a:rPr>
              <a:t>0.5</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89306" name="Line 218"/>
          <p:cNvSpPr>
            <a:spLocks noChangeShapeType="1"/>
          </p:cNvSpPr>
          <p:nvPr/>
        </p:nvSpPr>
        <p:spPr bwMode="auto">
          <a:xfrm flipV="1">
            <a:off x="4716463" y="2247901"/>
            <a:ext cx="1588" cy="793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307" name="Line 219"/>
          <p:cNvSpPr>
            <a:spLocks noChangeShapeType="1"/>
          </p:cNvSpPr>
          <p:nvPr/>
        </p:nvSpPr>
        <p:spPr bwMode="auto">
          <a:xfrm>
            <a:off x="4716463" y="1887538"/>
            <a:ext cx="158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308" name="Rectangle 220"/>
          <p:cNvSpPr>
            <a:spLocks noChangeArrowheads="1"/>
          </p:cNvSpPr>
          <p:nvPr/>
        </p:nvSpPr>
        <p:spPr bwMode="auto">
          <a:xfrm>
            <a:off x="4694238" y="2279651"/>
            <a:ext cx="35266" cy="769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Helvetica" pitchFamily="34" charset="0"/>
                <a:cs typeface="Arial" pitchFamily="34" charset="0"/>
              </a:rPr>
              <a:t>1</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89309" name="Line 221"/>
          <p:cNvSpPr>
            <a:spLocks noChangeShapeType="1"/>
          </p:cNvSpPr>
          <p:nvPr/>
        </p:nvSpPr>
        <p:spPr bwMode="auto">
          <a:xfrm>
            <a:off x="4241801" y="2255838"/>
            <a:ext cx="158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310" name="Line 222"/>
          <p:cNvSpPr>
            <a:spLocks noChangeShapeType="1"/>
          </p:cNvSpPr>
          <p:nvPr/>
        </p:nvSpPr>
        <p:spPr bwMode="auto">
          <a:xfrm flipH="1">
            <a:off x="4708526" y="2255838"/>
            <a:ext cx="79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311" name="Rectangle 223"/>
          <p:cNvSpPr>
            <a:spLocks noChangeArrowheads="1"/>
          </p:cNvSpPr>
          <p:nvPr/>
        </p:nvSpPr>
        <p:spPr bwMode="auto">
          <a:xfrm>
            <a:off x="4171951" y="2201863"/>
            <a:ext cx="35266" cy="769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Helvetica" pitchFamily="34" charset="0"/>
                <a:cs typeface="Arial" pitchFamily="34" charset="0"/>
              </a:rPr>
              <a:t>0</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89312" name="Line 224"/>
          <p:cNvSpPr>
            <a:spLocks noChangeShapeType="1"/>
          </p:cNvSpPr>
          <p:nvPr/>
        </p:nvSpPr>
        <p:spPr bwMode="auto">
          <a:xfrm>
            <a:off x="4241801" y="2068513"/>
            <a:ext cx="158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313" name="Line 225"/>
          <p:cNvSpPr>
            <a:spLocks noChangeShapeType="1"/>
          </p:cNvSpPr>
          <p:nvPr/>
        </p:nvSpPr>
        <p:spPr bwMode="auto">
          <a:xfrm flipH="1">
            <a:off x="4708526" y="2068513"/>
            <a:ext cx="79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314" name="Rectangle 226"/>
          <p:cNvSpPr>
            <a:spLocks noChangeArrowheads="1"/>
          </p:cNvSpPr>
          <p:nvPr/>
        </p:nvSpPr>
        <p:spPr bwMode="auto">
          <a:xfrm>
            <a:off x="4110038" y="2012951"/>
            <a:ext cx="88166" cy="769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Helvetica" pitchFamily="34" charset="0"/>
                <a:cs typeface="Arial" pitchFamily="34" charset="0"/>
              </a:rPr>
              <a:t>0.5</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89315" name="Line 227"/>
          <p:cNvSpPr>
            <a:spLocks noChangeShapeType="1"/>
          </p:cNvSpPr>
          <p:nvPr/>
        </p:nvSpPr>
        <p:spPr bwMode="auto">
          <a:xfrm>
            <a:off x="4241801" y="1887538"/>
            <a:ext cx="158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316" name="Line 228"/>
          <p:cNvSpPr>
            <a:spLocks noChangeShapeType="1"/>
          </p:cNvSpPr>
          <p:nvPr/>
        </p:nvSpPr>
        <p:spPr bwMode="auto">
          <a:xfrm flipH="1">
            <a:off x="4708526" y="1887538"/>
            <a:ext cx="79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317" name="Rectangle 229"/>
          <p:cNvSpPr>
            <a:spLocks noChangeArrowheads="1"/>
          </p:cNvSpPr>
          <p:nvPr/>
        </p:nvSpPr>
        <p:spPr bwMode="auto">
          <a:xfrm>
            <a:off x="4171951" y="1833563"/>
            <a:ext cx="35266" cy="769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Helvetica" pitchFamily="34" charset="0"/>
                <a:cs typeface="Arial" pitchFamily="34" charset="0"/>
              </a:rPr>
              <a:t>1</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89318" name="Line 230"/>
          <p:cNvSpPr>
            <a:spLocks noChangeShapeType="1"/>
          </p:cNvSpPr>
          <p:nvPr/>
        </p:nvSpPr>
        <p:spPr bwMode="auto">
          <a:xfrm>
            <a:off x="4241801" y="1887538"/>
            <a:ext cx="47466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319" name="Line 231"/>
          <p:cNvSpPr>
            <a:spLocks noChangeShapeType="1"/>
          </p:cNvSpPr>
          <p:nvPr/>
        </p:nvSpPr>
        <p:spPr bwMode="auto">
          <a:xfrm>
            <a:off x="4241801" y="2255838"/>
            <a:ext cx="47466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320" name="Line 232"/>
          <p:cNvSpPr>
            <a:spLocks noChangeShapeType="1"/>
          </p:cNvSpPr>
          <p:nvPr/>
        </p:nvSpPr>
        <p:spPr bwMode="auto">
          <a:xfrm flipV="1">
            <a:off x="4716463" y="1887538"/>
            <a:ext cx="1588" cy="3683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321" name="Line 233"/>
          <p:cNvSpPr>
            <a:spLocks noChangeShapeType="1"/>
          </p:cNvSpPr>
          <p:nvPr/>
        </p:nvSpPr>
        <p:spPr bwMode="auto">
          <a:xfrm flipV="1">
            <a:off x="4241801" y="1887538"/>
            <a:ext cx="1588" cy="3683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322" name="Freeform 234"/>
          <p:cNvSpPr>
            <a:spLocks/>
          </p:cNvSpPr>
          <p:nvPr/>
        </p:nvSpPr>
        <p:spPr bwMode="auto">
          <a:xfrm>
            <a:off x="4241801" y="1887538"/>
            <a:ext cx="466725" cy="360363"/>
          </a:xfrm>
          <a:custGeom>
            <a:avLst/>
            <a:gdLst/>
            <a:ahLst/>
            <a:cxnLst>
              <a:cxn ang="0">
                <a:pos x="4" y="0"/>
              </a:cxn>
              <a:cxn ang="0">
                <a:pos x="13" y="0"/>
              </a:cxn>
              <a:cxn ang="0">
                <a:pos x="22" y="0"/>
              </a:cxn>
              <a:cxn ang="0">
                <a:pos x="31" y="0"/>
              </a:cxn>
              <a:cxn ang="0">
                <a:pos x="40" y="0"/>
              </a:cxn>
              <a:cxn ang="0">
                <a:pos x="48" y="0"/>
              </a:cxn>
              <a:cxn ang="0">
                <a:pos x="57" y="0"/>
              </a:cxn>
              <a:cxn ang="0">
                <a:pos x="66" y="0"/>
              </a:cxn>
              <a:cxn ang="0">
                <a:pos x="75" y="0"/>
              </a:cxn>
              <a:cxn ang="0">
                <a:pos x="83" y="0"/>
              </a:cxn>
              <a:cxn ang="0">
                <a:pos x="92" y="0"/>
              </a:cxn>
              <a:cxn ang="0">
                <a:pos x="101" y="0"/>
              </a:cxn>
              <a:cxn ang="0">
                <a:pos x="110" y="0"/>
              </a:cxn>
              <a:cxn ang="0">
                <a:pos x="119" y="0"/>
              </a:cxn>
              <a:cxn ang="0">
                <a:pos x="127" y="5"/>
              </a:cxn>
              <a:cxn ang="0">
                <a:pos x="136" y="10"/>
              </a:cxn>
              <a:cxn ang="0">
                <a:pos x="149" y="25"/>
              </a:cxn>
              <a:cxn ang="0">
                <a:pos x="154" y="40"/>
              </a:cxn>
              <a:cxn ang="0">
                <a:pos x="158" y="59"/>
              </a:cxn>
              <a:cxn ang="0">
                <a:pos x="163" y="74"/>
              </a:cxn>
              <a:cxn ang="0">
                <a:pos x="167" y="99"/>
              </a:cxn>
              <a:cxn ang="0">
                <a:pos x="171" y="124"/>
              </a:cxn>
              <a:cxn ang="0">
                <a:pos x="176" y="143"/>
              </a:cxn>
              <a:cxn ang="0">
                <a:pos x="180" y="168"/>
              </a:cxn>
              <a:cxn ang="0">
                <a:pos x="184" y="183"/>
              </a:cxn>
              <a:cxn ang="0">
                <a:pos x="193" y="203"/>
              </a:cxn>
              <a:cxn ang="0">
                <a:pos x="198" y="218"/>
              </a:cxn>
              <a:cxn ang="0">
                <a:pos x="206" y="222"/>
              </a:cxn>
              <a:cxn ang="0">
                <a:pos x="215" y="227"/>
              </a:cxn>
              <a:cxn ang="0">
                <a:pos x="224" y="227"/>
              </a:cxn>
              <a:cxn ang="0">
                <a:pos x="233" y="227"/>
              </a:cxn>
              <a:cxn ang="0">
                <a:pos x="242" y="227"/>
              </a:cxn>
              <a:cxn ang="0">
                <a:pos x="250" y="227"/>
              </a:cxn>
              <a:cxn ang="0">
                <a:pos x="259" y="227"/>
              </a:cxn>
              <a:cxn ang="0">
                <a:pos x="268" y="227"/>
              </a:cxn>
              <a:cxn ang="0">
                <a:pos x="277" y="227"/>
              </a:cxn>
              <a:cxn ang="0">
                <a:pos x="285" y="227"/>
              </a:cxn>
              <a:cxn ang="0">
                <a:pos x="294" y="227"/>
              </a:cxn>
            </a:cxnLst>
            <a:rect l="0" t="0" r="r" b="b"/>
            <a:pathLst>
              <a:path w="294" h="227">
                <a:moveTo>
                  <a:pt x="0" y="0"/>
                </a:moveTo>
                <a:lnTo>
                  <a:pt x="4" y="0"/>
                </a:lnTo>
                <a:lnTo>
                  <a:pt x="9" y="0"/>
                </a:lnTo>
                <a:lnTo>
                  <a:pt x="13" y="0"/>
                </a:lnTo>
                <a:lnTo>
                  <a:pt x="18" y="0"/>
                </a:lnTo>
                <a:lnTo>
                  <a:pt x="22" y="0"/>
                </a:lnTo>
                <a:lnTo>
                  <a:pt x="26" y="0"/>
                </a:lnTo>
                <a:lnTo>
                  <a:pt x="31" y="0"/>
                </a:lnTo>
                <a:lnTo>
                  <a:pt x="35" y="0"/>
                </a:lnTo>
                <a:lnTo>
                  <a:pt x="40" y="0"/>
                </a:lnTo>
                <a:lnTo>
                  <a:pt x="44" y="0"/>
                </a:lnTo>
                <a:lnTo>
                  <a:pt x="48" y="0"/>
                </a:lnTo>
                <a:lnTo>
                  <a:pt x="53" y="0"/>
                </a:lnTo>
                <a:lnTo>
                  <a:pt x="57" y="0"/>
                </a:lnTo>
                <a:lnTo>
                  <a:pt x="62" y="0"/>
                </a:lnTo>
                <a:lnTo>
                  <a:pt x="66" y="0"/>
                </a:lnTo>
                <a:lnTo>
                  <a:pt x="70" y="0"/>
                </a:lnTo>
                <a:lnTo>
                  <a:pt x="75" y="0"/>
                </a:lnTo>
                <a:lnTo>
                  <a:pt x="79" y="0"/>
                </a:lnTo>
                <a:lnTo>
                  <a:pt x="83" y="0"/>
                </a:lnTo>
                <a:lnTo>
                  <a:pt x="88" y="0"/>
                </a:lnTo>
                <a:lnTo>
                  <a:pt x="92" y="0"/>
                </a:lnTo>
                <a:lnTo>
                  <a:pt x="97" y="0"/>
                </a:lnTo>
                <a:lnTo>
                  <a:pt x="101" y="0"/>
                </a:lnTo>
                <a:lnTo>
                  <a:pt x="105" y="0"/>
                </a:lnTo>
                <a:lnTo>
                  <a:pt x="110" y="0"/>
                </a:lnTo>
                <a:lnTo>
                  <a:pt x="114" y="0"/>
                </a:lnTo>
                <a:lnTo>
                  <a:pt x="119" y="0"/>
                </a:lnTo>
                <a:lnTo>
                  <a:pt x="123" y="0"/>
                </a:lnTo>
                <a:lnTo>
                  <a:pt x="127" y="5"/>
                </a:lnTo>
                <a:lnTo>
                  <a:pt x="132" y="5"/>
                </a:lnTo>
                <a:lnTo>
                  <a:pt x="136" y="10"/>
                </a:lnTo>
                <a:lnTo>
                  <a:pt x="141" y="15"/>
                </a:lnTo>
                <a:lnTo>
                  <a:pt x="149" y="25"/>
                </a:lnTo>
                <a:lnTo>
                  <a:pt x="149" y="35"/>
                </a:lnTo>
                <a:lnTo>
                  <a:pt x="154" y="40"/>
                </a:lnTo>
                <a:lnTo>
                  <a:pt x="154" y="55"/>
                </a:lnTo>
                <a:lnTo>
                  <a:pt x="158" y="59"/>
                </a:lnTo>
                <a:lnTo>
                  <a:pt x="158" y="69"/>
                </a:lnTo>
                <a:lnTo>
                  <a:pt x="163" y="74"/>
                </a:lnTo>
                <a:lnTo>
                  <a:pt x="163" y="94"/>
                </a:lnTo>
                <a:lnTo>
                  <a:pt x="167" y="99"/>
                </a:lnTo>
                <a:lnTo>
                  <a:pt x="167" y="119"/>
                </a:lnTo>
                <a:lnTo>
                  <a:pt x="171" y="124"/>
                </a:lnTo>
                <a:lnTo>
                  <a:pt x="171" y="138"/>
                </a:lnTo>
                <a:lnTo>
                  <a:pt x="176" y="143"/>
                </a:lnTo>
                <a:lnTo>
                  <a:pt x="176" y="163"/>
                </a:lnTo>
                <a:lnTo>
                  <a:pt x="180" y="168"/>
                </a:lnTo>
                <a:lnTo>
                  <a:pt x="180" y="178"/>
                </a:lnTo>
                <a:lnTo>
                  <a:pt x="184" y="183"/>
                </a:lnTo>
                <a:lnTo>
                  <a:pt x="184" y="193"/>
                </a:lnTo>
                <a:lnTo>
                  <a:pt x="193" y="203"/>
                </a:lnTo>
                <a:lnTo>
                  <a:pt x="193" y="213"/>
                </a:lnTo>
                <a:lnTo>
                  <a:pt x="198" y="218"/>
                </a:lnTo>
                <a:lnTo>
                  <a:pt x="202" y="222"/>
                </a:lnTo>
                <a:lnTo>
                  <a:pt x="206" y="222"/>
                </a:lnTo>
                <a:lnTo>
                  <a:pt x="211" y="227"/>
                </a:lnTo>
                <a:lnTo>
                  <a:pt x="215" y="227"/>
                </a:lnTo>
                <a:lnTo>
                  <a:pt x="220" y="227"/>
                </a:lnTo>
                <a:lnTo>
                  <a:pt x="224" y="227"/>
                </a:lnTo>
                <a:lnTo>
                  <a:pt x="228" y="227"/>
                </a:lnTo>
                <a:lnTo>
                  <a:pt x="233" y="227"/>
                </a:lnTo>
                <a:lnTo>
                  <a:pt x="237" y="227"/>
                </a:lnTo>
                <a:lnTo>
                  <a:pt x="242" y="227"/>
                </a:lnTo>
                <a:lnTo>
                  <a:pt x="246" y="227"/>
                </a:lnTo>
                <a:lnTo>
                  <a:pt x="250" y="227"/>
                </a:lnTo>
                <a:lnTo>
                  <a:pt x="255" y="227"/>
                </a:lnTo>
                <a:lnTo>
                  <a:pt x="259" y="227"/>
                </a:lnTo>
                <a:lnTo>
                  <a:pt x="263" y="227"/>
                </a:lnTo>
                <a:lnTo>
                  <a:pt x="268" y="227"/>
                </a:lnTo>
                <a:lnTo>
                  <a:pt x="272" y="227"/>
                </a:lnTo>
                <a:lnTo>
                  <a:pt x="277" y="227"/>
                </a:lnTo>
                <a:lnTo>
                  <a:pt x="281" y="227"/>
                </a:lnTo>
                <a:lnTo>
                  <a:pt x="285" y="227"/>
                </a:lnTo>
                <a:lnTo>
                  <a:pt x="290" y="227"/>
                </a:lnTo>
                <a:lnTo>
                  <a:pt x="294" y="227"/>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323" name="Line 235"/>
          <p:cNvSpPr>
            <a:spLocks noChangeShapeType="1"/>
          </p:cNvSpPr>
          <p:nvPr/>
        </p:nvSpPr>
        <p:spPr bwMode="auto">
          <a:xfrm>
            <a:off x="4373563" y="1887538"/>
            <a:ext cx="57150" cy="158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324" name="Line 236"/>
          <p:cNvSpPr>
            <a:spLocks noChangeShapeType="1"/>
          </p:cNvSpPr>
          <p:nvPr/>
        </p:nvSpPr>
        <p:spPr bwMode="auto">
          <a:xfrm>
            <a:off x="4402138" y="1855788"/>
            <a:ext cx="1588" cy="6350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325" name="Line 237"/>
          <p:cNvSpPr>
            <a:spLocks noChangeShapeType="1"/>
          </p:cNvSpPr>
          <p:nvPr/>
        </p:nvSpPr>
        <p:spPr bwMode="auto">
          <a:xfrm>
            <a:off x="4283076" y="1887538"/>
            <a:ext cx="57150" cy="158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326" name="Line 238"/>
          <p:cNvSpPr>
            <a:spLocks noChangeShapeType="1"/>
          </p:cNvSpPr>
          <p:nvPr/>
        </p:nvSpPr>
        <p:spPr bwMode="auto">
          <a:xfrm>
            <a:off x="4311651" y="1855788"/>
            <a:ext cx="1588" cy="6350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327" name="Line 239"/>
          <p:cNvSpPr>
            <a:spLocks noChangeShapeType="1"/>
          </p:cNvSpPr>
          <p:nvPr/>
        </p:nvSpPr>
        <p:spPr bwMode="auto">
          <a:xfrm>
            <a:off x="4241801" y="1887538"/>
            <a:ext cx="55563" cy="158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328" name="Line 240"/>
          <p:cNvSpPr>
            <a:spLocks noChangeShapeType="1"/>
          </p:cNvSpPr>
          <p:nvPr/>
        </p:nvSpPr>
        <p:spPr bwMode="auto">
          <a:xfrm>
            <a:off x="4270376" y="1855788"/>
            <a:ext cx="1588" cy="6350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329" name="Line 241"/>
          <p:cNvSpPr>
            <a:spLocks noChangeShapeType="1"/>
          </p:cNvSpPr>
          <p:nvPr/>
        </p:nvSpPr>
        <p:spPr bwMode="auto">
          <a:xfrm>
            <a:off x="4416426" y="1895476"/>
            <a:ext cx="55563" cy="158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330" name="Line 242"/>
          <p:cNvSpPr>
            <a:spLocks noChangeShapeType="1"/>
          </p:cNvSpPr>
          <p:nvPr/>
        </p:nvSpPr>
        <p:spPr bwMode="auto">
          <a:xfrm>
            <a:off x="4443413" y="1863726"/>
            <a:ext cx="1588" cy="6350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331" name="Line 243"/>
          <p:cNvSpPr>
            <a:spLocks noChangeShapeType="1"/>
          </p:cNvSpPr>
          <p:nvPr/>
        </p:nvSpPr>
        <p:spPr bwMode="auto">
          <a:xfrm>
            <a:off x="4387851" y="1871663"/>
            <a:ext cx="28575" cy="3175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332" name="Line 244"/>
          <p:cNvSpPr>
            <a:spLocks noChangeShapeType="1"/>
          </p:cNvSpPr>
          <p:nvPr/>
        </p:nvSpPr>
        <p:spPr bwMode="auto">
          <a:xfrm flipH="1">
            <a:off x="4387851" y="1871663"/>
            <a:ext cx="28575" cy="3175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333" name="Line 245"/>
          <p:cNvSpPr>
            <a:spLocks noChangeShapeType="1"/>
          </p:cNvSpPr>
          <p:nvPr/>
        </p:nvSpPr>
        <p:spPr bwMode="auto">
          <a:xfrm>
            <a:off x="4297363" y="1871663"/>
            <a:ext cx="28575" cy="3175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334" name="Line 246"/>
          <p:cNvSpPr>
            <a:spLocks noChangeShapeType="1"/>
          </p:cNvSpPr>
          <p:nvPr/>
        </p:nvSpPr>
        <p:spPr bwMode="auto">
          <a:xfrm flipH="1">
            <a:off x="4297363" y="1871663"/>
            <a:ext cx="28575" cy="3175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335" name="Line 247"/>
          <p:cNvSpPr>
            <a:spLocks noChangeShapeType="1"/>
          </p:cNvSpPr>
          <p:nvPr/>
        </p:nvSpPr>
        <p:spPr bwMode="auto">
          <a:xfrm>
            <a:off x="4256088" y="1871663"/>
            <a:ext cx="26988" cy="3175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336" name="Line 248"/>
          <p:cNvSpPr>
            <a:spLocks noChangeShapeType="1"/>
          </p:cNvSpPr>
          <p:nvPr/>
        </p:nvSpPr>
        <p:spPr bwMode="auto">
          <a:xfrm flipH="1">
            <a:off x="4256088" y="1871663"/>
            <a:ext cx="26988" cy="3175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337" name="Line 249"/>
          <p:cNvSpPr>
            <a:spLocks noChangeShapeType="1"/>
          </p:cNvSpPr>
          <p:nvPr/>
        </p:nvSpPr>
        <p:spPr bwMode="auto">
          <a:xfrm>
            <a:off x="4430713" y="1879601"/>
            <a:ext cx="26988" cy="3175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338" name="Line 250"/>
          <p:cNvSpPr>
            <a:spLocks noChangeShapeType="1"/>
          </p:cNvSpPr>
          <p:nvPr/>
        </p:nvSpPr>
        <p:spPr bwMode="auto">
          <a:xfrm flipH="1">
            <a:off x="4430713" y="1879601"/>
            <a:ext cx="26988" cy="3175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339" name="Rectangle 251"/>
          <p:cNvSpPr>
            <a:spLocks noChangeArrowheads="1"/>
          </p:cNvSpPr>
          <p:nvPr/>
        </p:nvSpPr>
        <p:spPr bwMode="auto">
          <a:xfrm>
            <a:off x="4179888" y="1730376"/>
            <a:ext cx="479298" cy="769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1" i="0" u="none" strike="noStrike" cap="none" normalizeH="0" baseline="0" smtClean="0">
                <a:ln>
                  <a:noFill/>
                </a:ln>
                <a:solidFill>
                  <a:srgbClr val="000000"/>
                </a:solidFill>
                <a:effectLst/>
                <a:latin typeface="Helvetica" pitchFamily="34" charset="0"/>
                <a:cs typeface="Arial" pitchFamily="34" charset="0"/>
              </a:rPr>
              <a:t>m3: a=-16,b=-28</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89340" name="Rectangle 252"/>
          <p:cNvSpPr>
            <a:spLocks noChangeArrowheads="1"/>
          </p:cNvSpPr>
          <p:nvPr/>
        </p:nvSpPr>
        <p:spPr bwMode="auto">
          <a:xfrm>
            <a:off x="4876801" y="1887538"/>
            <a:ext cx="466725" cy="3683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400"/>
          </a:p>
        </p:txBody>
      </p:sp>
      <p:sp>
        <p:nvSpPr>
          <p:cNvPr id="89341" name="Rectangle 253"/>
          <p:cNvSpPr>
            <a:spLocks noChangeArrowheads="1"/>
          </p:cNvSpPr>
          <p:nvPr/>
        </p:nvSpPr>
        <p:spPr bwMode="auto">
          <a:xfrm>
            <a:off x="4876801" y="1887538"/>
            <a:ext cx="466725" cy="368300"/>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400"/>
          </a:p>
        </p:txBody>
      </p:sp>
      <p:sp>
        <p:nvSpPr>
          <p:cNvPr id="89342" name="Line 254"/>
          <p:cNvSpPr>
            <a:spLocks noChangeShapeType="1"/>
          </p:cNvSpPr>
          <p:nvPr/>
        </p:nvSpPr>
        <p:spPr bwMode="auto">
          <a:xfrm>
            <a:off x="4876801" y="1887538"/>
            <a:ext cx="466725"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343" name="Line 255"/>
          <p:cNvSpPr>
            <a:spLocks noChangeShapeType="1"/>
          </p:cNvSpPr>
          <p:nvPr/>
        </p:nvSpPr>
        <p:spPr bwMode="auto">
          <a:xfrm>
            <a:off x="4876801" y="2255838"/>
            <a:ext cx="466725"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344" name="Line 256"/>
          <p:cNvSpPr>
            <a:spLocks noChangeShapeType="1"/>
          </p:cNvSpPr>
          <p:nvPr/>
        </p:nvSpPr>
        <p:spPr bwMode="auto">
          <a:xfrm flipV="1">
            <a:off x="5343526" y="1887538"/>
            <a:ext cx="1588" cy="3683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345" name="Line 257"/>
          <p:cNvSpPr>
            <a:spLocks noChangeShapeType="1"/>
          </p:cNvSpPr>
          <p:nvPr/>
        </p:nvSpPr>
        <p:spPr bwMode="auto">
          <a:xfrm flipV="1">
            <a:off x="4876801" y="1887538"/>
            <a:ext cx="1588" cy="3683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346" name="Line 258"/>
          <p:cNvSpPr>
            <a:spLocks noChangeShapeType="1"/>
          </p:cNvSpPr>
          <p:nvPr/>
        </p:nvSpPr>
        <p:spPr bwMode="auto">
          <a:xfrm>
            <a:off x="4876801" y="2255838"/>
            <a:ext cx="466725"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347" name="Line 259"/>
          <p:cNvSpPr>
            <a:spLocks noChangeShapeType="1"/>
          </p:cNvSpPr>
          <p:nvPr/>
        </p:nvSpPr>
        <p:spPr bwMode="auto">
          <a:xfrm flipV="1">
            <a:off x="4876801" y="1887538"/>
            <a:ext cx="1588" cy="3683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348" name="Line 260"/>
          <p:cNvSpPr>
            <a:spLocks noChangeShapeType="1"/>
          </p:cNvSpPr>
          <p:nvPr/>
        </p:nvSpPr>
        <p:spPr bwMode="auto">
          <a:xfrm flipV="1">
            <a:off x="4876801" y="2247901"/>
            <a:ext cx="1588" cy="793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349" name="Line 261"/>
          <p:cNvSpPr>
            <a:spLocks noChangeShapeType="1"/>
          </p:cNvSpPr>
          <p:nvPr/>
        </p:nvSpPr>
        <p:spPr bwMode="auto">
          <a:xfrm>
            <a:off x="4876801" y="1887538"/>
            <a:ext cx="158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350" name="Rectangle 262"/>
          <p:cNvSpPr>
            <a:spLocks noChangeArrowheads="1"/>
          </p:cNvSpPr>
          <p:nvPr/>
        </p:nvSpPr>
        <p:spPr bwMode="auto">
          <a:xfrm>
            <a:off x="4854576" y="2279651"/>
            <a:ext cx="35266" cy="769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Helvetica" pitchFamily="34" charset="0"/>
                <a:cs typeface="Arial" pitchFamily="34" charset="0"/>
              </a:rPr>
              <a:t>0</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89351" name="Line 263"/>
          <p:cNvSpPr>
            <a:spLocks noChangeShapeType="1"/>
          </p:cNvSpPr>
          <p:nvPr/>
        </p:nvSpPr>
        <p:spPr bwMode="auto">
          <a:xfrm flipV="1">
            <a:off x="5105401" y="2247901"/>
            <a:ext cx="1588" cy="793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352" name="Line 264"/>
          <p:cNvSpPr>
            <a:spLocks noChangeShapeType="1"/>
          </p:cNvSpPr>
          <p:nvPr/>
        </p:nvSpPr>
        <p:spPr bwMode="auto">
          <a:xfrm>
            <a:off x="5105401" y="1887538"/>
            <a:ext cx="158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353" name="Rectangle 265"/>
          <p:cNvSpPr>
            <a:spLocks noChangeArrowheads="1"/>
          </p:cNvSpPr>
          <p:nvPr/>
        </p:nvSpPr>
        <p:spPr bwMode="auto">
          <a:xfrm>
            <a:off x="5057776" y="2279651"/>
            <a:ext cx="88166" cy="769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Helvetica" pitchFamily="34" charset="0"/>
                <a:cs typeface="Arial" pitchFamily="34" charset="0"/>
              </a:rPr>
              <a:t>0.5</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89354" name="Line 266"/>
          <p:cNvSpPr>
            <a:spLocks noChangeShapeType="1"/>
          </p:cNvSpPr>
          <p:nvPr/>
        </p:nvSpPr>
        <p:spPr bwMode="auto">
          <a:xfrm flipV="1">
            <a:off x="5343526" y="2247901"/>
            <a:ext cx="1588" cy="793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355" name="Line 267"/>
          <p:cNvSpPr>
            <a:spLocks noChangeShapeType="1"/>
          </p:cNvSpPr>
          <p:nvPr/>
        </p:nvSpPr>
        <p:spPr bwMode="auto">
          <a:xfrm>
            <a:off x="5343526" y="1887538"/>
            <a:ext cx="158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356" name="Rectangle 268"/>
          <p:cNvSpPr>
            <a:spLocks noChangeArrowheads="1"/>
          </p:cNvSpPr>
          <p:nvPr/>
        </p:nvSpPr>
        <p:spPr bwMode="auto">
          <a:xfrm>
            <a:off x="5322888" y="2279651"/>
            <a:ext cx="35266" cy="769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Helvetica" pitchFamily="34" charset="0"/>
                <a:cs typeface="Arial" pitchFamily="34" charset="0"/>
              </a:rPr>
              <a:t>1</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89357" name="Line 269"/>
          <p:cNvSpPr>
            <a:spLocks noChangeShapeType="1"/>
          </p:cNvSpPr>
          <p:nvPr/>
        </p:nvSpPr>
        <p:spPr bwMode="auto">
          <a:xfrm>
            <a:off x="4876801" y="2255838"/>
            <a:ext cx="158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358" name="Line 270"/>
          <p:cNvSpPr>
            <a:spLocks noChangeShapeType="1"/>
          </p:cNvSpPr>
          <p:nvPr/>
        </p:nvSpPr>
        <p:spPr bwMode="auto">
          <a:xfrm flipH="1">
            <a:off x="5335588" y="2255838"/>
            <a:ext cx="79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359" name="Rectangle 271"/>
          <p:cNvSpPr>
            <a:spLocks noChangeArrowheads="1"/>
          </p:cNvSpPr>
          <p:nvPr/>
        </p:nvSpPr>
        <p:spPr bwMode="auto">
          <a:xfrm>
            <a:off x="4806951" y="2201863"/>
            <a:ext cx="35266" cy="769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Helvetica" pitchFamily="34" charset="0"/>
                <a:cs typeface="Arial" pitchFamily="34" charset="0"/>
              </a:rPr>
              <a:t>0</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89360" name="Line 272"/>
          <p:cNvSpPr>
            <a:spLocks noChangeShapeType="1"/>
          </p:cNvSpPr>
          <p:nvPr/>
        </p:nvSpPr>
        <p:spPr bwMode="auto">
          <a:xfrm>
            <a:off x="4876801" y="2068513"/>
            <a:ext cx="158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361" name="Line 273"/>
          <p:cNvSpPr>
            <a:spLocks noChangeShapeType="1"/>
          </p:cNvSpPr>
          <p:nvPr/>
        </p:nvSpPr>
        <p:spPr bwMode="auto">
          <a:xfrm flipH="1">
            <a:off x="5335588" y="2068513"/>
            <a:ext cx="79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362" name="Rectangle 274"/>
          <p:cNvSpPr>
            <a:spLocks noChangeArrowheads="1"/>
          </p:cNvSpPr>
          <p:nvPr/>
        </p:nvSpPr>
        <p:spPr bwMode="auto">
          <a:xfrm>
            <a:off x="4743451" y="2012951"/>
            <a:ext cx="88166" cy="769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Helvetica" pitchFamily="34" charset="0"/>
                <a:cs typeface="Arial" pitchFamily="34" charset="0"/>
              </a:rPr>
              <a:t>0.5</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89363" name="Line 275"/>
          <p:cNvSpPr>
            <a:spLocks noChangeShapeType="1"/>
          </p:cNvSpPr>
          <p:nvPr/>
        </p:nvSpPr>
        <p:spPr bwMode="auto">
          <a:xfrm>
            <a:off x="4876801" y="1887538"/>
            <a:ext cx="158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364" name="Line 276"/>
          <p:cNvSpPr>
            <a:spLocks noChangeShapeType="1"/>
          </p:cNvSpPr>
          <p:nvPr/>
        </p:nvSpPr>
        <p:spPr bwMode="auto">
          <a:xfrm flipH="1">
            <a:off x="5335588" y="1887538"/>
            <a:ext cx="79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365" name="Rectangle 277"/>
          <p:cNvSpPr>
            <a:spLocks noChangeArrowheads="1"/>
          </p:cNvSpPr>
          <p:nvPr/>
        </p:nvSpPr>
        <p:spPr bwMode="auto">
          <a:xfrm>
            <a:off x="4806951" y="1833563"/>
            <a:ext cx="35266" cy="769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Helvetica" pitchFamily="34" charset="0"/>
                <a:cs typeface="Arial" pitchFamily="34" charset="0"/>
              </a:rPr>
              <a:t>1</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89366" name="Line 278"/>
          <p:cNvSpPr>
            <a:spLocks noChangeShapeType="1"/>
          </p:cNvSpPr>
          <p:nvPr/>
        </p:nvSpPr>
        <p:spPr bwMode="auto">
          <a:xfrm>
            <a:off x="4876801" y="1887538"/>
            <a:ext cx="466725"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367" name="Line 279"/>
          <p:cNvSpPr>
            <a:spLocks noChangeShapeType="1"/>
          </p:cNvSpPr>
          <p:nvPr/>
        </p:nvSpPr>
        <p:spPr bwMode="auto">
          <a:xfrm>
            <a:off x="4876801" y="2255838"/>
            <a:ext cx="466725"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368" name="Line 280"/>
          <p:cNvSpPr>
            <a:spLocks noChangeShapeType="1"/>
          </p:cNvSpPr>
          <p:nvPr/>
        </p:nvSpPr>
        <p:spPr bwMode="auto">
          <a:xfrm flipV="1">
            <a:off x="5343526" y="1887538"/>
            <a:ext cx="1588" cy="3683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369" name="Line 281"/>
          <p:cNvSpPr>
            <a:spLocks noChangeShapeType="1"/>
          </p:cNvSpPr>
          <p:nvPr/>
        </p:nvSpPr>
        <p:spPr bwMode="auto">
          <a:xfrm flipV="1">
            <a:off x="4876801" y="1887538"/>
            <a:ext cx="1588" cy="3683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370" name="Freeform 282"/>
          <p:cNvSpPr>
            <a:spLocks/>
          </p:cNvSpPr>
          <p:nvPr/>
        </p:nvSpPr>
        <p:spPr bwMode="auto">
          <a:xfrm>
            <a:off x="4876801" y="1887538"/>
            <a:ext cx="458788" cy="360363"/>
          </a:xfrm>
          <a:custGeom>
            <a:avLst/>
            <a:gdLst/>
            <a:ahLst/>
            <a:cxnLst>
              <a:cxn ang="0">
                <a:pos x="4" y="0"/>
              </a:cxn>
              <a:cxn ang="0">
                <a:pos x="13" y="0"/>
              </a:cxn>
              <a:cxn ang="0">
                <a:pos x="22" y="0"/>
              </a:cxn>
              <a:cxn ang="0">
                <a:pos x="30" y="0"/>
              </a:cxn>
              <a:cxn ang="0">
                <a:pos x="39" y="0"/>
              </a:cxn>
              <a:cxn ang="0">
                <a:pos x="48" y="0"/>
              </a:cxn>
              <a:cxn ang="0">
                <a:pos x="57" y="0"/>
              </a:cxn>
              <a:cxn ang="0">
                <a:pos x="65" y="0"/>
              </a:cxn>
              <a:cxn ang="0">
                <a:pos x="74" y="5"/>
              </a:cxn>
              <a:cxn ang="0">
                <a:pos x="83" y="15"/>
              </a:cxn>
              <a:cxn ang="0">
                <a:pos x="92" y="40"/>
              </a:cxn>
              <a:cxn ang="0">
                <a:pos x="96" y="59"/>
              </a:cxn>
              <a:cxn ang="0">
                <a:pos x="101" y="84"/>
              </a:cxn>
              <a:cxn ang="0">
                <a:pos x="105" y="109"/>
              </a:cxn>
              <a:cxn ang="0">
                <a:pos x="109" y="138"/>
              </a:cxn>
              <a:cxn ang="0">
                <a:pos x="114" y="163"/>
              </a:cxn>
              <a:cxn ang="0">
                <a:pos x="118" y="183"/>
              </a:cxn>
              <a:cxn ang="0">
                <a:pos x="123" y="198"/>
              </a:cxn>
              <a:cxn ang="0">
                <a:pos x="131" y="218"/>
              </a:cxn>
              <a:cxn ang="0">
                <a:pos x="140" y="222"/>
              </a:cxn>
              <a:cxn ang="0">
                <a:pos x="149" y="227"/>
              </a:cxn>
              <a:cxn ang="0">
                <a:pos x="158" y="227"/>
              </a:cxn>
              <a:cxn ang="0">
                <a:pos x="166" y="227"/>
              </a:cxn>
              <a:cxn ang="0">
                <a:pos x="175" y="227"/>
              </a:cxn>
              <a:cxn ang="0">
                <a:pos x="184" y="227"/>
              </a:cxn>
              <a:cxn ang="0">
                <a:pos x="193" y="227"/>
              </a:cxn>
              <a:cxn ang="0">
                <a:pos x="202" y="227"/>
              </a:cxn>
              <a:cxn ang="0">
                <a:pos x="210" y="227"/>
              </a:cxn>
              <a:cxn ang="0">
                <a:pos x="219" y="227"/>
              </a:cxn>
              <a:cxn ang="0">
                <a:pos x="228" y="227"/>
              </a:cxn>
              <a:cxn ang="0">
                <a:pos x="237" y="227"/>
              </a:cxn>
              <a:cxn ang="0">
                <a:pos x="245" y="227"/>
              </a:cxn>
              <a:cxn ang="0">
                <a:pos x="254" y="227"/>
              </a:cxn>
              <a:cxn ang="0">
                <a:pos x="263" y="227"/>
              </a:cxn>
              <a:cxn ang="0">
                <a:pos x="272" y="227"/>
              </a:cxn>
              <a:cxn ang="0">
                <a:pos x="281" y="227"/>
              </a:cxn>
              <a:cxn ang="0">
                <a:pos x="289" y="227"/>
              </a:cxn>
            </a:cxnLst>
            <a:rect l="0" t="0" r="r" b="b"/>
            <a:pathLst>
              <a:path w="289" h="227">
                <a:moveTo>
                  <a:pt x="0" y="0"/>
                </a:moveTo>
                <a:lnTo>
                  <a:pt x="4" y="0"/>
                </a:lnTo>
                <a:lnTo>
                  <a:pt x="8" y="0"/>
                </a:lnTo>
                <a:lnTo>
                  <a:pt x="13" y="0"/>
                </a:lnTo>
                <a:lnTo>
                  <a:pt x="17" y="0"/>
                </a:lnTo>
                <a:lnTo>
                  <a:pt x="22" y="0"/>
                </a:lnTo>
                <a:lnTo>
                  <a:pt x="26" y="0"/>
                </a:lnTo>
                <a:lnTo>
                  <a:pt x="30" y="0"/>
                </a:lnTo>
                <a:lnTo>
                  <a:pt x="35" y="0"/>
                </a:lnTo>
                <a:lnTo>
                  <a:pt x="39" y="0"/>
                </a:lnTo>
                <a:lnTo>
                  <a:pt x="44" y="0"/>
                </a:lnTo>
                <a:lnTo>
                  <a:pt x="48" y="0"/>
                </a:lnTo>
                <a:lnTo>
                  <a:pt x="52" y="0"/>
                </a:lnTo>
                <a:lnTo>
                  <a:pt x="57" y="0"/>
                </a:lnTo>
                <a:lnTo>
                  <a:pt x="61" y="0"/>
                </a:lnTo>
                <a:lnTo>
                  <a:pt x="65" y="0"/>
                </a:lnTo>
                <a:lnTo>
                  <a:pt x="70" y="0"/>
                </a:lnTo>
                <a:lnTo>
                  <a:pt x="74" y="5"/>
                </a:lnTo>
                <a:lnTo>
                  <a:pt x="79" y="10"/>
                </a:lnTo>
                <a:lnTo>
                  <a:pt x="83" y="15"/>
                </a:lnTo>
                <a:lnTo>
                  <a:pt x="92" y="25"/>
                </a:lnTo>
                <a:lnTo>
                  <a:pt x="92" y="40"/>
                </a:lnTo>
                <a:lnTo>
                  <a:pt x="96" y="45"/>
                </a:lnTo>
                <a:lnTo>
                  <a:pt x="96" y="59"/>
                </a:lnTo>
                <a:lnTo>
                  <a:pt x="101" y="64"/>
                </a:lnTo>
                <a:lnTo>
                  <a:pt x="101" y="84"/>
                </a:lnTo>
                <a:lnTo>
                  <a:pt x="105" y="89"/>
                </a:lnTo>
                <a:lnTo>
                  <a:pt x="105" y="109"/>
                </a:lnTo>
                <a:lnTo>
                  <a:pt x="109" y="114"/>
                </a:lnTo>
                <a:lnTo>
                  <a:pt x="109" y="138"/>
                </a:lnTo>
                <a:lnTo>
                  <a:pt x="114" y="143"/>
                </a:lnTo>
                <a:lnTo>
                  <a:pt x="114" y="163"/>
                </a:lnTo>
                <a:lnTo>
                  <a:pt x="118" y="168"/>
                </a:lnTo>
                <a:lnTo>
                  <a:pt x="118" y="183"/>
                </a:lnTo>
                <a:lnTo>
                  <a:pt x="123" y="188"/>
                </a:lnTo>
                <a:lnTo>
                  <a:pt x="123" y="198"/>
                </a:lnTo>
                <a:lnTo>
                  <a:pt x="131" y="208"/>
                </a:lnTo>
                <a:lnTo>
                  <a:pt x="131" y="218"/>
                </a:lnTo>
                <a:lnTo>
                  <a:pt x="136" y="222"/>
                </a:lnTo>
                <a:lnTo>
                  <a:pt x="140" y="222"/>
                </a:lnTo>
                <a:lnTo>
                  <a:pt x="144" y="227"/>
                </a:lnTo>
                <a:lnTo>
                  <a:pt x="149" y="227"/>
                </a:lnTo>
                <a:lnTo>
                  <a:pt x="153" y="227"/>
                </a:lnTo>
                <a:lnTo>
                  <a:pt x="158" y="227"/>
                </a:lnTo>
                <a:lnTo>
                  <a:pt x="162" y="227"/>
                </a:lnTo>
                <a:lnTo>
                  <a:pt x="166" y="227"/>
                </a:lnTo>
                <a:lnTo>
                  <a:pt x="171" y="227"/>
                </a:lnTo>
                <a:lnTo>
                  <a:pt x="175" y="227"/>
                </a:lnTo>
                <a:lnTo>
                  <a:pt x="180" y="227"/>
                </a:lnTo>
                <a:lnTo>
                  <a:pt x="184" y="227"/>
                </a:lnTo>
                <a:lnTo>
                  <a:pt x="188" y="227"/>
                </a:lnTo>
                <a:lnTo>
                  <a:pt x="193" y="227"/>
                </a:lnTo>
                <a:lnTo>
                  <a:pt x="197" y="227"/>
                </a:lnTo>
                <a:lnTo>
                  <a:pt x="202" y="227"/>
                </a:lnTo>
                <a:lnTo>
                  <a:pt x="206" y="227"/>
                </a:lnTo>
                <a:lnTo>
                  <a:pt x="210" y="227"/>
                </a:lnTo>
                <a:lnTo>
                  <a:pt x="215" y="227"/>
                </a:lnTo>
                <a:lnTo>
                  <a:pt x="219" y="227"/>
                </a:lnTo>
                <a:lnTo>
                  <a:pt x="224" y="227"/>
                </a:lnTo>
                <a:lnTo>
                  <a:pt x="228" y="227"/>
                </a:lnTo>
                <a:lnTo>
                  <a:pt x="232" y="227"/>
                </a:lnTo>
                <a:lnTo>
                  <a:pt x="237" y="227"/>
                </a:lnTo>
                <a:lnTo>
                  <a:pt x="241" y="227"/>
                </a:lnTo>
                <a:lnTo>
                  <a:pt x="245" y="227"/>
                </a:lnTo>
                <a:lnTo>
                  <a:pt x="250" y="227"/>
                </a:lnTo>
                <a:lnTo>
                  <a:pt x="254" y="227"/>
                </a:lnTo>
                <a:lnTo>
                  <a:pt x="259" y="227"/>
                </a:lnTo>
                <a:lnTo>
                  <a:pt x="263" y="227"/>
                </a:lnTo>
                <a:lnTo>
                  <a:pt x="267" y="227"/>
                </a:lnTo>
                <a:lnTo>
                  <a:pt x="272" y="227"/>
                </a:lnTo>
                <a:lnTo>
                  <a:pt x="276" y="227"/>
                </a:lnTo>
                <a:lnTo>
                  <a:pt x="281" y="227"/>
                </a:lnTo>
                <a:lnTo>
                  <a:pt x="285" y="227"/>
                </a:lnTo>
                <a:lnTo>
                  <a:pt x="289" y="227"/>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371" name="Line 283"/>
          <p:cNvSpPr>
            <a:spLocks noChangeShapeType="1"/>
          </p:cNvSpPr>
          <p:nvPr/>
        </p:nvSpPr>
        <p:spPr bwMode="auto">
          <a:xfrm>
            <a:off x="5002213" y="1981201"/>
            <a:ext cx="55563" cy="158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372" name="Line 284"/>
          <p:cNvSpPr>
            <a:spLocks noChangeShapeType="1"/>
          </p:cNvSpPr>
          <p:nvPr/>
        </p:nvSpPr>
        <p:spPr bwMode="auto">
          <a:xfrm>
            <a:off x="5029201" y="1951038"/>
            <a:ext cx="1588" cy="61913"/>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373" name="Line 285"/>
          <p:cNvSpPr>
            <a:spLocks noChangeShapeType="1"/>
          </p:cNvSpPr>
          <p:nvPr/>
        </p:nvSpPr>
        <p:spPr bwMode="auto">
          <a:xfrm>
            <a:off x="4918076" y="1887538"/>
            <a:ext cx="55563" cy="158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374" name="Line 286"/>
          <p:cNvSpPr>
            <a:spLocks noChangeShapeType="1"/>
          </p:cNvSpPr>
          <p:nvPr/>
        </p:nvSpPr>
        <p:spPr bwMode="auto">
          <a:xfrm>
            <a:off x="4946651" y="1855788"/>
            <a:ext cx="1588" cy="6350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375" name="Line 287"/>
          <p:cNvSpPr>
            <a:spLocks noChangeShapeType="1"/>
          </p:cNvSpPr>
          <p:nvPr/>
        </p:nvSpPr>
        <p:spPr bwMode="auto">
          <a:xfrm>
            <a:off x="4876801" y="1887538"/>
            <a:ext cx="55563" cy="158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376" name="Line 288"/>
          <p:cNvSpPr>
            <a:spLocks noChangeShapeType="1"/>
          </p:cNvSpPr>
          <p:nvPr/>
        </p:nvSpPr>
        <p:spPr bwMode="auto">
          <a:xfrm>
            <a:off x="4903788" y="1855788"/>
            <a:ext cx="1588" cy="6350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377" name="Line 289"/>
          <p:cNvSpPr>
            <a:spLocks noChangeShapeType="1"/>
          </p:cNvSpPr>
          <p:nvPr/>
        </p:nvSpPr>
        <p:spPr bwMode="auto">
          <a:xfrm>
            <a:off x="5049838" y="2209801"/>
            <a:ext cx="55563" cy="158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378" name="Line 290"/>
          <p:cNvSpPr>
            <a:spLocks noChangeShapeType="1"/>
          </p:cNvSpPr>
          <p:nvPr/>
        </p:nvSpPr>
        <p:spPr bwMode="auto">
          <a:xfrm>
            <a:off x="5078413" y="2178051"/>
            <a:ext cx="1588" cy="61913"/>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379" name="Line 291"/>
          <p:cNvSpPr>
            <a:spLocks noChangeShapeType="1"/>
          </p:cNvSpPr>
          <p:nvPr/>
        </p:nvSpPr>
        <p:spPr bwMode="auto">
          <a:xfrm>
            <a:off x="5014913" y="1966913"/>
            <a:ext cx="28575" cy="30163"/>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380" name="Line 292"/>
          <p:cNvSpPr>
            <a:spLocks noChangeShapeType="1"/>
          </p:cNvSpPr>
          <p:nvPr/>
        </p:nvSpPr>
        <p:spPr bwMode="auto">
          <a:xfrm flipH="1">
            <a:off x="5014913" y="1966913"/>
            <a:ext cx="28575" cy="30163"/>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381" name="Line 293"/>
          <p:cNvSpPr>
            <a:spLocks noChangeShapeType="1"/>
          </p:cNvSpPr>
          <p:nvPr/>
        </p:nvSpPr>
        <p:spPr bwMode="auto">
          <a:xfrm>
            <a:off x="4932363" y="1871663"/>
            <a:ext cx="26988" cy="3175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382" name="Line 294"/>
          <p:cNvSpPr>
            <a:spLocks noChangeShapeType="1"/>
          </p:cNvSpPr>
          <p:nvPr/>
        </p:nvSpPr>
        <p:spPr bwMode="auto">
          <a:xfrm flipH="1">
            <a:off x="4932363" y="1871663"/>
            <a:ext cx="26988" cy="3175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383" name="Line 295"/>
          <p:cNvSpPr>
            <a:spLocks noChangeShapeType="1"/>
          </p:cNvSpPr>
          <p:nvPr/>
        </p:nvSpPr>
        <p:spPr bwMode="auto">
          <a:xfrm>
            <a:off x="4889501" y="1871663"/>
            <a:ext cx="28575" cy="3175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384" name="Line 296"/>
          <p:cNvSpPr>
            <a:spLocks noChangeShapeType="1"/>
          </p:cNvSpPr>
          <p:nvPr/>
        </p:nvSpPr>
        <p:spPr bwMode="auto">
          <a:xfrm flipH="1">
            <a:off x="4889501" y="1871663"/>
            <a:ext cx="28575" cy="3175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385" name="Line 297"/>
          <p:cNvSpPr>
            <a:spLocks noChangeShapeType="1"/>
          </p:cNvSpPr>
          <p:nvPr/>
        </p:nvSpPr>
        <p:spPr bwMode="auto">
          <a:xfrm>
            <a:off x="5064126" y="2193926"/>
            <a:ext cx="28575" cy="3175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386" name="Line 298"/>
          <p:cNvSpPr>
            <a:spLocks noChangeShapeType="1"/>
          </p:cNvSpPr>
          <p:nvPr/>
        </p:nvSpPr>
        <p:spPr bwMode="auto">
          <a:xfrm flipH="1">
            <a:off x="5064126" y="2193926"/>
            <a:ext cx="28575" cy="3175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387" name="Rectangle 299"/>
          <p:cNvSpPr>
            <a:spLocks noChangeArrowheads="1"/>
          </p:cNvSpPr>
          <p:nvPr/>
        </p:nvSpPr>
        <p:spPr bwMode="auto">
          <a:xfrm>
            <a:off x="4813301" y="1730376"/>
            <a:ext cx="479298" cy="769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1" i="0" u="none" strike="noStrike" cap="none" normalizeH="0" baseline="0" smtClean="0">
                <a:ln>
                  <a:noFill/>
                </a:ln>
                <a:solidFill>
                  <a:srgbClr val="000000"/>
                </a:solidFill>
                <a:effectLst/>
                <a:latin typeface="Helvetica" pitchFamily="34" charset="0"/>
                <a:cs typeface="Arial" pitchFamily="34" charset="0"/>
              </a:rPr>
              <a:t>m4: a=-12,b=-32</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89388" name="Rectangle 300"/>
          <p:cNvSpPr>
            <a:spLocks noChangeArrowheads="1"/>
          </p:cNvSpPr>
          <p:nvPr/>
        </p:nvSpPr>
        <p:spPr bwMode="auto">
          <a:xfrm>
            <a:off x="5503863" y="1887538"/>
            <a:ext cx="473075" cy="3683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400"/>
          </a:p>
        </p:txBody>
      </p:sp>
      <p:sp>
        <p:nvSpPr>
          <p:cNvPr id="89389" name="Rectangle 301"/>
          <p:cNvSpPr>
            <a:spLocks noChangeArrowheads="1"/>
          </p:cNvSpPr>
          <p:nvPr/>
        </p:nvSpPr>
        <p:spPr bwMode="auto">
          <a:xfrm>
            <a:off x="5503863" y="1887538"/>
            <a:ext cx="473075" cy="368300"/>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400"/>
          </a:p>
        </p:txBody>
      </p:sp>
      <p:sp>
        <p:nvSpPr>
          <p:cNvPr id="89390" name="Line 302"/>
          <p:cNvSpPr>
            <a:spLocks noChangeShapeType="1"/>
          </p:cNvSpPr>
          <p:nvPr/>
        </p:nvSpPr>
        <p:spPr bwMode="auto">
          <a:xfrm>
            <a:off x="5503863" y="1887538"/>
            <a:ext cx="473075"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391" name="Line 303"/>
          <p:cNvSpPr>
            <a:spLocks noChangeShapeType="1"/>
          </p:cNvSpPr>
          <p:nvPr/>
        </p:nvSpPr>
        <p:spPr bwMode="auto">
          <a:xfrm>
            <a:off x="5503863" y="2255838"/>
            <a:ext cx="473075"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392" name="Line 304"/>
          <p:cNvSpPr>
            <a:spLocks noChangeShapeType="1"/>
          </p:cNvSpPr>
          <p:nvPr/>
        </p:nvSpPr>
        <p:spPr bwMode="auto">
          <a:xfrm flipV="1">
            <a:off x="5976938" y="1887538"/>
            <a:ext cx="1588" cy="3683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393" name="Line 305"/>
          <p:cNvSpPr>
            <a:spLocks noChangeShapeType="1"/>
          </p:cNvSpPr>
          <p:nvPr/>
        </p:nvSpPr>
        <p:spPr bwMode="auto">
          <a:xfrm flipV="1">
            <a:off x="5503863" y="1887538"/>
            <a:ext cx="1588" cy="3683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394" name="Line 306"/>
          <p:cNvSpPr>
            <a:spLocks noChangeShapeType="1"/>
          </p:cNvSpPr>
          <p:nvPr/>
        </p:nvSpPr>
        <p:spPr bwMode="auto">
          <a:xfrm>
            <a:off x="5503863" y="2255838"/>
            <a:ext cx="473075"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grpSp>
        <p:nvGrpSpPr>
          <p:cNvPr id="89596" name="Group 508"/>
          <p:cNvGrpSpPr>
            <a:grpSpLocks/>
          </p:cNvGrpSpPr>
          <p:nvPr/>
        </p:nvGrpSpPr>
        <p:grpSpPr bwMode="auto">
          <a:xfrm>
            <a:off x="5370513" y="1730377"/>
            <a:ext cx="3132138" cy="625476"/>
            <a:chOff x="3383" y="1090"/>
            <a:chExt cx="1973" cy="394"/>
          </a:xfrm>
        </p:grpSpPr>
        <p:sp>
          <p:nvSpPr>
            <p:cNvPr id="89396" name="Line 308"/>
            <p:cNvSpPr>
              <a:spLocks noChangeShapeType="1"/>
            </p:cNvSpPr>
            <p:nvPr/>
          </p:nvSpPr>
          <p:spPr bwMode="auto">
            <a:xfrm flipV="1">
              <a:off x="3467" y="1189"/>
              <a:ext cx="1" cy="23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397" name="Line 309"/>
            <p:cNvSpPr>
              <a:spLocks noChangeShapeType="1"/>
            </p:cNvSpPr>
            <p:nvPr/>
          </p:nvSpPr>
          <p:spPr bwMode="auto">
            <a:xfrm flipV="1">
              <a:off x="3467" y="1416"/>
              <a:ext cx="1" cy="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398" name="Line 310"/>
            <p:cNvSpPr>
              <a:spLocks noChangeShapeType="1"/>
            </p:cNvSpPr>
            <p:nvPr/>
          </p:nvSpPr>
          <p:spPr bwMode="auto">
            <a:xfrm>
              <a:off x="3467" y="1189"/>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399" name="Rectangle 311"/>
            <p:cNvSpPr>
              <a:spLocks noChangeArrowheads="1"/>
            </p:cNvSpPr>
            <p:nvPr/>
          </p:nvSpPr>
          <p:spPr bwMode="auto">
            <a:xfrm>
              <a:off x="3454" y="1436"/>
              <a:ext cx="22" cy="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Helvetica" pitchFamily="34" charset="0"/>
                  <a:cs typeface="Arial" pitchFamily="34" charset="0"/>
                </a:rPr>
                <a:t>0</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89400" name="Line 312"/>
            <p:cNvSpPr>
              <a:spLocks noChangeShapeType="1"/>
            </p:cNvSpPr>
            <p:nvPr/>
          </p:nvSpPr>
          <p:spPr bwMode="auto">
            <a:xfrm flipV="1">
              <a:off x="3616" y="1416"/>
              <a:ext cx="1" cy="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401" name="Line 313"/>
            <p:cNvSpPr>
              <a:spLocks noChangeShapeType="1"/>
            </p:cNvSpPr>
            <p:nvPr/>
          </p:nvSpPr>
          <p:spPr bwMode="auto">
            <a:xfrm>
              <a:off x="3616" y="1189"/>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402" name="Rectangle 314"/>
            <p:cNvSpPr>
              <a:spLocks noChangeArrowheads="1"/>
            </p:cNvSpPr>
            <p:nvPr/>
          </p:nvSpPr>
          <p:spPr bwMode="auto">
            <a:xfrm>
              <a:off x="3585" y="1436"/>
              <a:ext cx="56" cy="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Helvetica" pitchFamily="34" charset="0"/>
                  <a:cs typeface="Arial" pitchFamily="34" charset="0"/>
                </a:rPr>
                <a:t>0.5</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89403" name="Line 315"/>
            <p:cNvSpPr>
              <a:spLocks noChangeShapeType="1"/>
            </p:cNvSpPr>
            <p:nvPr/>
          </p:nvSpPr>
          <p:spPr bwMode="auto">
            <a:xfrm flipV="1">
              <a:off x="3765" y="1416"/>
              <a:ext cx="1" cy="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404" name="Line 316"/>
            <p:cNvSpPr>
              <a:spLocks noChangeShapeType="1"/>
            </p:cNvSpPr>
            <p:nvPr/>
          </p:nvSpPr>
          <p:spPr bwMode="auto">
            <a:xfrm>
              <a:off x="3765" y="1189"/>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405" name="Rectangle 317"/>
            <p:cNvSpPr>
              <a:spLocks noChangeArrowheads="1"/>
            </p:cNvSpPr>
            <p:nvPr/>
          </p:nvSpPr>
          <p:spPr bwMode="auto">
            <a:xfrm>
              <a:off x="3752" y="1436"/>
              <a:ext cx="22" cy="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Helvetica" pitchFamily="34" charset="0"/>
                  <a:cs typeface="Arial" pitchFamily="34" charset="0"/>
                </a:rPr>
                <a:t>1</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89406" name="Line 318"/>
            <p:cNvSpPr>
              <a:spLocks noChangeShapeType="1"/>
            </p:cNvSpPr>
            <p:nvPr/>
          </p:nvSpPr>
          <p:spPr bwMode="auto">
            <a:xfrm>
              <a:off x="3467" y="1421"/>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407" name="Line 319"/>
            <p:cNvSpPr>
              <a:spLocks noChangeShapeType="1"/>
            </p:cNvSpPr>
            <p:nvPr/>
          </p:nvSpPr>
          <p:spPr bwMode="auto">
            <a:xfrm flipH="1">
              <a:off x="3761" y="1421"/>
              <a:ext cx="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408" name="Rectangle 320"/>
            <p:cNvSpPr>
              <a:spLocks noChangeArrowheads="1"/>
            </p:cNvSpPr>
            <p:nvPr/>
          </p:nvSpPr>
          <p:spPr bwMode="auto">
            <a:xfrm>
              <a:off x="3423" y="1387"/>
              <a:ext cx="22" cy="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Helvetica" pitchFamily="34" charset="0"/>
                  <a:cs typeface="Arial" pitchFamily="34" charset="0"/>
                </a:rPr>
                <a:t>0</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89409" name="Line 321"/>
            <p:cNvSpPr>
              <a:spLocks noChangeShapeType="1"/>
            </p:cNvSpPr>
            <p:nvPr/>
          </p:nvSpPr>
          <p:spPr bwMode="auto">
            <a:xfrm>
              <a:off x="3467" y="1303"/>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410" name="Line 322"/>
            <p:cNvSpPr>
              <a:spLocks noChangeShapeType="1"/>
            </p:cNvSpPr>
            <p:nvPr/>
          </p:nvSpPr>
          <p:spPr bwMode="auto">
            <a:xfrm flipH="1">
              <a:off x="3761" y="1303"/>
              <a:ext cx="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411" name="Rectangle 323"/>
            <p:cNvSpPr>
              <a:spLocks noChangeArrowheads="1"/>
            </p:cNvSpPr>
            <p:nvPr/>
          </p:nvSpPr>
          <p:spPr bwMode="auto">
            <a:xfrm>
              <a:off x="3383" y="1268"/>
              <a:ext cx="56" cy="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Helvetica" pitchFamily="34" charset="0"/>
                  <a:cs typeface="Arial" pitchFamily="34" charset="0"/>
                </a:rPr>
                <a:t>0.5</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89412" name="Line 324"/>
            <p:cNvSpPr>
              <a:spLocks noChangeShapeType="1"/>
            </p:cNvSpPr>
            <p:nvPr/>
          </p:nvSpPr>
          <p:spPr bwMode="auto">
            <a:xfrm>
              <a:off x="3467" y="1189"/>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413" name="Line 325"/>
            <p:cNvSpPr>
              <a:spLocks noChangeShapeType="1"/>
            </p:cNvSpPr>
            <p:nvPr/>
          </p:nvSpPr>
          <p:spPr bwMode="auto">
            <a:xfrm flipH="1">
              <a:off x="3761" y="1189"/>
              <a:ext cx="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414" name="Rectangle 326"/>
            <p:cNvSpPr>
              <a:spLocks noChangeArrowheads="1"/>
            </p:cNvSpPr>
            <p:nvPr/>
          </p:nvSpPr>
          <p:spPr bwMode="auto">
            <a:xfrm>
              <a:off x="3423" y="1155"/>
              <a:ext cx="22" cy="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Helvetica" pitchFamily="34" charset="0"/>
                  <a:cs typeface="Arial" pitchFamily="34" charset="0"/>
                </a:rPr>
                <a:t>1</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89415" name="Line 327"/>
            <p:cNvSpPr>
              <a:spLocks noChangeShapeType="1"/>
            </p:cNvSpPr>
            <p:nvPr/>
          </p:nvSpPr>
          <p:spPr bwMode="auto">
            <a:xfrm>
              <a:off x="3467" y="1189"/>
              <a:ext cx="298"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416" name="Line 328"/>
            <p:cNvSpPr>
              <a:spLocks noChangeShapeType="1"/>
            </p:cNvSpPr>
            <p:nvPr/>
          </p:nvSpPr>
          <p:spPr bwMode="auto">
            <a:xfrm>
              <a:off x="3467" y="1421"/>
              <a:ext cx="298"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417" name="Line 329"/>
            <p:cNvSpPr>
              <a:spLocks noChangeShapeType="1"/>
            </p:cNvSpPr>
            <p:nvPr/>
          </p:nvSpPr>
          <p:spPr bwMode="auto">
            <a:xfrm flipV="1">
              <a:off x="3765" y="1189"/>
              <a:ext cx="1" cy="23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418" name="Line 330"/>
            <p:cNvSpPr>
              <a:spLocks noChangeShapeType="1"/>
            </p:cNvSpPr>
            <p:nvPr/>
          </p:nvSpPr>
          <p:spPr bwMode="auto">
            <a:xfrm flipV="1">
              <a:off x="3467" y="1189"/>
              <a:ext cx="1" cy="23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419" name="Freeform 331"/>
            <p:cNvSpPr>
              <a:spLocks/>
            </p:cNvSpPr>
            <p:nvPr/>
          </p:nvSpPr>
          <p:spPr bwMode="auto">
            <a:xfrm>
              <a:off x="3467" y="1189"/>
              <a:ext cx="294" cy="227"/>
            </a:xfrm>
            <a:custGeom>
              <a:avLst/>
              <a:gdLst/>
              <a:ahLst/>
              <a:cxnLst>
                <a:cxn ang="0">
                  <a:pos x="4" y="0"/>
                </a:cxn>
                <a:cxn ang="0">
                  <a:pos x="13" y="0"/>
                </a:cxn>
                <a:cxn ang="0">
                  <a:pos x="22" y="0"/>
                </a:cxn>
                <a:cxn ang="0">
                  <a:pos x="30" y="0"/>
                </a:cxn>
                <a:cxn ang="0">
                  <a:pos x="39" y="0"/>
                </a:cxn>
                <a:cxn ang="0">
                  <a:pos x="48" y="0"/>
                </a:cxn>
                <a:cxn ang="0">
                  <a:pos x="57" y="0"/>
                </a:cxn>
                <a:cxn ang="0">
                  <a:pos x="66" y="0"/>
                </a:cxn>
                <a:cxn ang="0">
                  <a:pos x="74" y="0"/>
                </a:cxn>
                <a:cxn ang="0">
                  <a:pos x="83" y="5"/>
                </a:cxn>
                <a:cxn ang="0">
                  <a:pos x="92" y="10"/>
                </a:cxn>
                <a:cxn ang="0">
                  <a:pos x="105" y="25"/>
                </a:cxn>
                <a:cxn ang="0">
                  <a:pos x="110" y="40"/>
                </a:cxn>
                <a:cxn ang="0">
                  <a:pos x="114" y="55"/>
                </a:cxn>
                <a:cxn ang="0">
                  <a:pos x="118" y="69"/>
                </a:cxn>
                <a:cxn ang="0">
                  <a:pos x="123" y="94"/>
                </a:cxn>
                <a:cxn ang="0">
                  <a:pos x="127" y="114"/>
                </a:cxn>
                <a:cxn ang="0">
                  <a:pos x="131" y="138"/>
                </a:cxn>
                <a:cxn ang="0">
                  <a:pos x="136" y="163"/>
                </a:cxn>
                <a:cxn ang="0">
                  <a:pos x="140" y="178"/>
                </a:cxn>
                <a:cxn ang="0">
                  <a:pos x="149" y="203"/>
                </a:cxn>
                <a:cxn ang="0">
                  <a:pos x="153" y="218"/>
                </a:cxn>
                <a:cxn ang="0">
                  <a:pos x="162" y="222"/>
                </a:cxn>
                <a:cxn ang="0">
                  <a:pos x="171" y="227"/>
                </a:cxn>
                <a:cxn ang="0">
                  <a:pos x="180" y="227"/>
                </a:cxn>
                <a:cxn ang="0">
                  <a:pos x="189" y="227"/>
                </a:cxn>
                <a:cxn ang="0">
                  <a:pos x="197" y="227"/>
                </a:cxn>
                <a:cxn ang="0">
                  <a:pos x="206" y="227"/>
                </a:cxn>
                <a:cxn ang="0">
                  <a:pos x="215" y="227"/>
                </a:cxn>
                <a:cxn ang="0">
                  <a:pos x="224" y="227"/>
                </a:cxn>
                <a:cxn ang="0">
                  <a:pos x="232" y="227"/>
                </a:cxn>
                <a:cxn ang="0">
                  <a:pos x="241" y="227"/>
                </a:cxn>
                <a:cxn ang="0">
                  <a:pos x="250" y="227"/>
                </a:cxn>
                <a:cxn ang="0">
                  <a:pos x="259" y="227"/>
                </a:cxn>
                <a:cxn ang="0">
                  <a:pos x="268" y="227"/>
                </a:cxn>
                <a:cxn ang="0">
                  <a:pos x="276" y="227"/>
                </a:cxn>
                <a:cxn ang="0">
                  <a:pos x="285" y="227"/>
                </a:cxn>
                <a:cxn ang="0">
                  <a:pos x="294" y="227"/>
                </a:cxn>
              </a:cxnLst>
              <a:rect l="0" t="0" r="r" b="b"/>
              <a:pathLst>
                <a:path w="294" h="227">
                  <a:moveTo>
                    <a:pt x="0" y="0"/>
                  </a:moveTo>
                  <a:lnTo>
                    <a:pt x="4" y="0"/>
                  </a:lnTo>
                  <a:lnTo>
                    <a:pt x="9" y="0"/>
                  </a:lnTo>
                  <a:lnTo>
                    <a:pt x="13" y="0"/>
                  </a:lnTo>
                  <a:lnTo>
                    <a:pt x="17" y="0"/>
                  </a:lnTo>
                  <a:lnTo>
                    <a:pt x="22" y="0"/>
                  </a:lnTo>
                  <a:lnTo>
                    <a:pt x="26" y="0"/>
                  </a:lnTo>
                  <a:lnTo>
                    <a:pt x="30" y="0"/>
                  </a:lnTo>
                  <a:lnTo>
                    <a:pt x="35" y="0"/>
                  </a:lnTo>
                  <a:lnTo>
                    <a:pt x="39" y="0"/>
                  </a:lnTo>
                  <a:lnTo>
                    <a:pt x="44" y="0"/>
                  </a:lnTo>
                  <a:lnTo>
                    <a:pt x="48" y="0"/>
                  </a:lnTo>
                  <a:lnTo>
                    <a:pt x="52" y="0"/>
                  </a:lnTo>
                  <a:lnTo>
                    <a:pt x="57" y="0"/>
                  </a:lnTo>
                  <a:lnTo>
                    <a:pt x="61" y="0"/>
                  </a:lnTo>
                  <a:lnTo>
                    <a:pt x="66" y="0"/>
                  </a:lnTo>
                  <a:lnTo>
                    <a:pt x="70" y="0"/>
                  </a:lnTo>
                  <a:lnTo>
                    <a:pt x="74" y="0"/>
                  </a:lnTo>
                  <a:lnTo>
                    <a:pt x="79" y="0"/>
                  </a:lnTo>
                  <a:lnTo>
                    <a:pt x="83" y="5"/>
                  </a:lnTo>
                  <a:lnTo>
                    <a:pt x="88" y="5"/>
                  </a:lnTo>
                  <a:lnTo>
                    <a:pt x="92" y="10"/>
                  </a:lnTo>
                  <a:lnTo>
                    <a:pt x="96" y="15"/>
                  </a:lnTo>
                  <a:lnTo>
                    <a:pt x="105" y="25"/>
                  </a:lnTo>
                  <a:lnTo>
                    <a:pt x="105" y="35"/>
                  </a:lnTo>
                  <a:lnTo>
                    <a:pt x="110" y="40"/>
                  </a:lnTo>
                  <a:lnTo>
                    <a:pt x="110" y="50"/>
                  </a:lnTo>
                  <a:lnTo>
                    <a:pt x="114" y="55"/>
                  </a:lnTo>
                  <a:lnTo>
                    <a:pt x="114" y="64"/>
                  </a:lnTo>
                  <a:lnTo>
                    <a:pt x="118" y="69"/>
                  </a:lnTo>
                  <a:lnTo>
                    <a:pt x="118" y="89"/>
                  </a:lnTo>
                  <a:lnTo>
                    <a:pt x="123" y="94"/>
                  </a:lnTo>
                  <a:lnTo>
                    <a:pt x="123" y="109"/>
                  </a:lnTo>
                  <a:lnTo>
                    <a:pt x="127" y="114"/>
                  </a:lnTo>
                  <a:lnTo>
                    <a:pt x="127" y="134"/>
                  </a:lnTo>
                  <a:lnTo>
                    <a:pt x="131" y="138"/>
                  </a:lnTo>
                  <a:lnTo>
                    <a:pt x="131" y="158"/>
                  </a:lnTo>
                  <a:lnTo>
                    <a:pt x="136" y="163"/>
                  </a:lnTo>
                  <a:lnTo>
                    <a:pt x="136" y="173"/>
                  </a:lnTo>
                  <a:lnTo>
                    <a:pt x="140" y="178"/>
                  </a:lnTo>
                  <a:lnTo>
                    <a:pt x="140" y="193"/>
                  </a:lnTo>
                  <a:lnTo>
                    <a:pt x="149" y="203"/>
                  </a:lnTo>
                  <a:lnTo>
                    <a:pt x="149" y="213"/>
                  </a:lnTo>
                  <a:lnTo>
                    <a:pt x="153" y="218"/>
                  </a:lnTo>
                  <a:lnTo>
                    <a:pt x="158" y="222"/>
                  </a:lnTo>
                  <a:lnTo>
                    <a:pt x="162" y="222"/>
                  </a:lnTo>
                  <a:lnTo>
                    <a:pt x="167" y="227"/>
                  </a:lnTo>
                  <a:lnTo>
                    <a:pt x="171" y="227"/>
                  </a:lnTo>
                  <a:lnTo>
                    <a:pt x="175" y="227"/>
                  </a:lnTo>
                  <a:lnTo>
                    <a:pt x="180" y="227"/>
                  </a:lnTo>
                  <a:lnTo>
                    <a:pt x="184" y="227"/>
                  </a:lnTo>
                  <a:lnTo>
                    <a:pt x="189" y="227"/>
                  </a:lnTo>
                  <a:lnTo>
                    <a:pt x="193" y="227"/>
                  </a:lnTo>
                  <a:lnTo>
                    <a:pt x="197" y="227"/>
                  </a:lnTo>
                  <a:lnTo>
                    <a:pt x="202" y="227"/>
                  </a:lnTo>
                  <a:lnTo>
                    <a:pt x="206" y="227"/>
                  </a:lnTo>
                  <a:lnTo>
                    <a:pt x="211" y="227"/>
                  </a:lnTo>
                  <a:lnTo>
                    <a:pt x="215" y="227"/>
                  </a:lnTo>
                  <a:lnTo>
                    <a:pt x="219" y="227"/>
                  </a:lnTo>
                  <a:lnTo>
                    <a:pt x="224" y="227"/>
                  </a:lnTo>
                  <a:lnTo>
                    <a:pt x="228" y="227"/>
                  </a:lnTo>
                  <a:lnTo>
                    <a:pt x="232" y="227"/>
                  </a:lnTo>
                  <a:lnTo>
                    <a:pt x="237" y="227"/>
                  </a:lnTo>
                  <a:lnTo>
                    <a:pt x="241" y="227"/>
                  </a:lnTo>
                  <a:lnTo>
                    <a:pt x="246" y="227"/>
                  </a:lnTo>
                  <a:lnTo>
                    <a:pt x="250" y="227"/>
                  </a:lnTo>
                  <a:lnTo>
                    <a:pt x="254" y="227"/>
                  </a:lnTo>
                  <a:lnTo>
                    <a:pt x="259" y="227"/>
                  </a:lnTo>
                  <a:lnTo>
                    <a:pt x="263" y="227"/>
                  </a:lnTo>
                  <a:lnTo>
                    <a:pt x="268" y="227"/>
                  </a:lnTo>
                  <a:lnTo>
                    <a:pt x="272" y="227"/>
                  </a:lnTo>
                  <a:lnTo>
                    <a:pt x="276" y="227"/>
                  </a:lnTo>
                  <a:lnTo>
                    <a:pt x="281" y="227"/>
                  </a:lnTo>
                  <a:lnTo>
                    <a:pt x="285" y="227"/>
                  </a:lnTo>
                  <a:lnTo>
                    <a:pt x="290" y="227"/>
                  </a:lnTo>
                  <a:lnTo>
                    <a:pt x="294" y="227"/>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420" name="Line 332"/>
            <p:cNvSpPr>
              <a:spLocks noChangeShapeType="1"/>
            </p:cNvSpPr>
            <p:nvPr/>
          </p:nvSpPr>
          <p:spPr bwMode="auto">
            <a:xfrm>
              <a:off x="3550" y="1204"/>
              <a:ext cx="35"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421" name="Line 333"/>
            <p:cNvSpPr>
              <a:spLocks noChangeShapeType="1"/>
            </p:cNvSpPr>
            <p:nvPr/>
          </p:nvSpPr>
          <p:spPr bwMode="auto">
            <a:xfrm>
              <a:off x="3568" y="1184"/>
              <a:ext cx="1" cy="4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422" name="Line 334"/>
            <p:cNvSpPr>
              <a:spLocks noChangeShapeType="1"/>
            </p:cNvSpPr>
            <p:nvPr/>
          </p:nvSpPr>
          <p:spPr bwMode="auto">
            <a:xfrm>
              <a:off x="3493" y="1189"/>
              <a:ext cx="35"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423" name="Line 335"/>
            <p:cNvSpPr>
              <a:spLocks noChangeShapeType="1"/>
            </p:cNvSpPr>
            <p:nvPr/>
          </p:nvSpPr>
          <p:spPr bwMode="auto">
            <a:xfrm>
              <a:off x="3511" y="1169"/>
              <a:ext cx="1" cy="4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424" name="Line 336"/>
            <p:cNvSpPr>
              <a:spLocks noChangeShapeType="1"/>
            </p:cNvSpPr>
            <p:nvPr/>
          </p:nvSpPr>
          <p:spPr bwMode="auto">
            <a:xfrm>
              <a:off x="3467" y="1189"/>
              <a:ext cx="35"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425" name="Line 337"/>
            <p:cNvSpPr>
              <a:spLocks noChangeShapeType="1"/>
            </p:cNvSpPr>
            <p:nvPr/>
          </p:nvSpPr>
          <p:spPr bwMode="auto">
            <a:xfrm>
              <a:off x="3484" y="1169"/>
              <a:ext cx="1" cy="4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426" name="Line 338"/>
            <p:cNvSpPr>
              <a:spLocks noChangeShapeType="1"/>
            </p:cNvSpPr>
            <p:nvPr/>
          </p:nvSpPr>
          <p:spPr bwMode="auto">
            <a:xfrm>
              <a:off x="3577" y="1318"/>
              <a:ext cx="35"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427" name="Line 339"/>
            <p:cNvSpPr>
              <a:spLocks noChangeShapeType="1"/>
            </p:cNvSpPr>
            <p:nvPr/>
          </p:nvSpPr>
          <p:spPr bwMode="auto">
            <a:xfrm>
              <a:off x="3594" y="1298"/>
              <a:ext cx="1" cy="3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428" name="Line 340"/>
            <p:cNvSpPr>
              <a:spLocks noChangeShapeType="1"/>
            </p:cNvSpPr>
            <p:nvPr/>
          </p:nvSpPr>
          <p:spPr bwMode="auto">
            <a:xfrm>
              <a:off x="3559" y="1194"/>
              <a:ext cx="18"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429" name="Line 341"/>
            <p:cNvSpPr>
              <a:spLocks noChangeShapeType="1"/>
            </p:cNvSpPr>
            <p:nvPr/>
          </p:nvSpPr>
          <p:spPr bwMode="auto">
            <a:xfrm flipH="1">
              <a:off x="3559" y="1194"/>
              <a:ext cx="18"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430" name="Line 342"/>
            <p:cNvSpPr>
              <a:spLocks noChangeShapeType="1"/>
            </p:cNvSpPr>
            <p:nvPr/>
          </p:nvSpPr>
          <p:spPr bwMode="auto">
            <a:xfrm>
              <a:off x="3502" y="1179"/>
              <a:ext cx="17"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431" name="Line 343"/>
            <p:cNvSpPr>
              <a:spLocks noChangeShapeType="1"/>
            </p:cNvSpPr>
            <p:nvPr/>
          </p:nvSpPr>
          <p:spPr bwMode="auto">
            <a:xfrm flipH="1">
              <a:off x="3502" y="1179"/>
              <a:ext cx="17"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432" name="Line 344"/>
            <p:cNvSpPr>
              <a:spLocks noChangeShapeType="1"/>
            </p:cNvSpPr>
            <p:nvPr/>
          </p:nvSpPr>
          <p:spPr bwMode="auto">
            <a:xfrm>
              <a:off x="3476" y="1179"/>
              <a:ext cx="17"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433" name="Line 345"/>
            <p:cNvSpPr>
              <a:spLocks noChangeShapeType="1"/>
            </p:cNvSpPr>
            <p:nvPr/>
          </p:nvSpPr>
          <p:spPr bwMode="auto">
            <a:xfrm flipH="1">
              <a:off x="3476" y="1179"/>
              <a:ext cx="17"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434" name="Line 346"/>
            <p:cNvSpPr>
              <a:spLocks noChangeShapeType="1"/>
            </p:cNvSpPr>
            <p:nvPr/>
          </p:nvSpPr>
          <p:spPr bwMode="auto">
            <a:xfrm>
              <a:off x="3585" y="1308"/>
              <a:ext cx="18" cy="1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435" name="Line 347"/>
            <p:cNvSpPr>
              <a:spLocks noChangeShapeType="1"/>
            </p:cNvSpPr>
            <p:nvPr/>
          </p:nvSpPr>
          <p:spPr bwMode="auto">
            <a:xfrm flipH="1">
              <a:off x="3585" y="1308"/>
              <a:ext cx="18" cy="1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436" name="Rectangle 348"/>
            <p:cNvSpPr>
              <a:spLocks noChangeArrowheads="1"/>
            </p:cNvSpPr>
            <p:nvPr/>
          </p:nvSpPr>
          <p:spPr bwMode="auto">
            <a:xfrm>
              <a:off x="3427" y="1090"/>
              <a:ext cx="302" cy="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1" i="0" u="none" strike="noStrike" cap="none" normalizeH="0" baseline="0" smtClean="0">
                  <a:ln>
                    <a:noFill/>
                  </a:ln>
                  <a:solidFill>
                    <a:srgbClr val="000000"/>
                  </a:solidFill>
                  <a:effectLst/>
                  <a:latin typeface="Helvetica" pitchFamily="34" charset="0"/>
                  <a:cs typeface="Arial" pitchFamily="34" charset="0"/>
                </a:rPr>
                <a:t>m5: a=-12,b=-28</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89437" name="Rectangle 349"/>
            <p:cNvSpPr>
              <a:spLocks noChangeArrowheads="1"/>
            </p:cNvSpPr>
            <p:nvPr/>
          </p:nvSpPr>
          <p:spPr bwMode="auto">
            <a:xfrm>
              <a:off x="3866" y="1189"/>
              <a:ext cx="299" cy="23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400"/>
            </a:p>
          </p:txBody>
        </p:sp>
        <p:sp>
          <p:nvSpPr>
            <p:cNvPr id="89438" name="Rectangle 350"/>
            <p:cNvSpPr>
              <a:spLocks noChangeArrowheads="1"/>
            </p:cNvSpPr>
            <p:nvPr/>
          </p:nvSpPr>
          <p:spPr bwMode="auto">
            <a:xfrm>
              <a:off x="3866" y="1189"/>
              <a:ext cx="299" cy="232"/>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400"/>
            </a:p>
          </p:txBody>
        </p:sp>
        <p:sp>
          <p:nvSpPr>
            <p:cNvPr id="89439" name="Line 351"/>
            <p:cNvSpPr>
              <a:spLocks noChangeShapeType="1"/>
            </p:cNvSpPr>
            <p:nvPr/>
          </p:nvSpPr>
          <p:spPr bwMode="auto">
            <a:xfrm>
              <a:off x="3866" y="1189"/>
              <a:ext cx="299"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440" name="Line 352"/>
            <p:cNvSpPr>
              <a:spLocks noChangeShapeType="1"/>
            </p:cNvSpPr>
            <p:nvPr/>
          </p:nvSpPr>
          <p:spPr bwMode="auto">
            <a:xfrm>
              <a:off x="3866" y="1421"/>
              <a:ext cx="299"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441" name="Line 353"/>
            <p:cNvSpPr>
              <a:spLocks noChangeShapeType="1"/>
            </p:cNvSpPr>
            <p:nvPr/>
          </p:nvSpPr>
          <p:spPr bwMode="auto">
            <a:xfrm flipV="1">
              <a:off x="4165" y="1189"/>
              <a:ext cx="1" cy="23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442" name="Line 354"/>
            <p:cNvSpPr>
              <a:spLocks noChangeShapeType="1"/>
            </p:cNvSpPr>
            <p:nvPr/>
          </p:nvSpPr>
          <p:spPr bwMode="auto">
            <a:xfrm flipV="1">
              <a:off x="3866" y="1189"/>
              <a:ext cx="1" cy="23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443" name="Line 355"/>
            <p:cNvSpPr>
              <a:spLocks noChangeShapeType="1"/>
            </p:cNvSpPr>
            <p:nvPr/>
          </p:nvSpPr>
          <p:spPr bwMode="auto">
            <a:xfrm>
              <a:off x="3866" y="1421"/>
              <a:ext cx="299"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444" name="Line 356"/>
            <p:cNvSpPr>
              <a:spLocks noChangeShapeType="1"/>
            </p:cNvSpPr>
            <p:nvPr/>
          </p:nvSpPr>
          <p:spPr bwMode="auto">
            <a:xfrm flipV="1">
              <a:off x="3866" y="1189"/>
              <a:ext cx="1" cy="23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445" name="Line 357"/>
            <p:cNvSpPr>
              <a:spLocks noChangeShapeType="1"/>
            </p:cNvSpPr>
            <p:nvPr/>
          </p:nvSpPr>
          <p:spPr bwMode="auto">
            <a:xfrm flipV="1">
              <a:off x="3866" y="1416"/>
              <a:ext cx="1" cy="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446" name="Line 358"/>
            <p:cNvSpPr>
              <a:spLocks noChangeShapeType="1"/>
            </p:cNvSpPr>
            <p:nvPr/>
          </p:nvSpPr>
          <p:spPr bwMode="auto">
            <a:xfrm>
              <a:off x="3866" y="1189"/>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447" name="Rectangle 359"/>
            <p:cNvSpPr>
              <a:spLocks noChangeArrowheads="1"/>
            </p:cNvSpPr>
            <p:nvPr/>
          </p:nvSpPr>
          <p:spPr bwMode="auto">
            <a:xfrm>
              <a:off x="3853" y="1436"/>
              <a:ext cx="22" cy="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Helvetica" pitchFamily="34" charset="0"/>
                  <a:cs typeface="Arial" pitchFamily="34" charset="0"/>
                </a:rPr>
                <a:t>0</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89448" name="Line 360"/>
            <p:cNvSpPr>
              <a:spLocks noChangeShapeType="1"/>
            </p:cNvSpPr>
            <p:nvPr/>
          </p:nvSpPr>
          <p:spPr bwMode="auto">
            <a:xfrm flipV="1">
              <a:off x="4016" y="1416"/>
              <a:ext cx="1" cy="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449" name="Line 361"/>
            <p:cNvSpPr>
              <a:spLocks noChangeShapeType="1"/>
            </p:cNvSpPr>
            <p:nvPr/>
          </p:nvSpPr>
          <p:spPr bwMode="auto">
            <a:xfrm>
              <a:off x="4016" y="1189"/>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450" name="Rectangle 362"/>
            <p:cNvSpPr>
              <a:spLocks noChangeArrowheads="1"/>
            </p:cNvSpPr>
            <p:nvPr/>
          </p:nvSpPr>
          <p:spPr bwMode="auto">
            <a:xfrm>
              <a:off x="3985" y="1436"/>
              <a:ext cx="56" cy="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Helvetica" pitchFamily="34" charset="0"/>
                  <a:cs typeface="Arial" pitchFamily="34" charset="0"/>
                </a:rPr>
                <a:t>0.5</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89451" name="Line 363"/>
            <p:cNvSpPr>
              <a:spLocks noChangeShapeType="1"/>
            </p:cNvSpPr>
            <p:nvPr/>
          </p:nvSpPr>
          <p:spPr bwMode="auto">
            <a:xfrm flipV="1">
              <a:off x="4165" y="1416"/>
              <a:ext cx="1" cy="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452" name="Line 364"/>
            <p:cNvSpPr>
              <a:spLocks noChangeShapeType="1"/>
            </p:cNvSpPr>
            <p:nvPr/>
          </p:nvSpPr>
          <p:spPr bwMode="auto">
            <a:xfrm>
              <a:off x="4165" y="1189"/>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453" name="Rectangle 365"/>
            <p:cNvSpPr>
              <a:spLocks noChangeArrowheads="1"/>
            </p:cNvSpPr>
            <p:nvPr/>
          </p:nvSpPr>
          <p:spPr bwMode="auto">
            <a:xfrm>
              <a:off x="4152" y="1436"/>
              <a:ext cx="22" cy="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Helvetica" pitchFamily="34" charset="0"/>
                  <a:cs typeface="Arial" pitchFamily="34" charset="0"/>
                </a:rPr>
                <a:t>1</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89454" name="Line 366"/>
            <p:cNvSpPr>
              <a:spLocks noChangeShapeType="1"/>
            </p:cNvSpPr>
            <p:nvPr/>
          </p:nvSpPr>
          <p:spPr bwMode="auto">
            <a:xfrm>
              <a:off x="3866" y="1421"/>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455" name="Line 367"/>
            <p:cNvSpPr>
              <a:spLocks noChangeShapeType="1"/>
            </p:cNvSpPr>
            <p:nvPr/>
          </p:nvSpPr>
          <p:spPr bwMode="auto">
            <a:xfrm flipH="1">
              <a:off x="4160" y="1421"/>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456" name="Rectangle 368"/>
            <p:cNvSpPr>
              <a:spLocks noChangeArrowheads="1"/>
            </p:cNvSpPr>
            <p:nvPr/>
          </p:nvSpPr>
          <p:spPr bwMode="auto">
            <a:xfrm>
              <a:off x="3822" y="1387"/>
              <a:ext cx="22" cy="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Helvetica" pitchFamily="34" charset="0"/>
                  <a:cs typeface="Arial" pitchFamily="34" charset="0"/>
                </a:rPr>
                <a:t>0</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89457" name="Line 369"/>
            <p:cNvSpPr>
              <a:spLocks noChangeShapeType="1"/>
            </p:cNvSpPr>
            <p:nvPr/>
          </p:nvSpPr>
          <p:spPr bwMode="auto">
            <a:xfrm>
              <a:off x="3866" y="1303"/>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458" name="Line 370"/>
            <p:cNvSpPr>
              <a:spLocks noChangeShapeType="1"/>
            </p:cNvSpPr>
            <p:nvPr/>
          </p:nvSpPr>
          <p:spPr bwMode="auto">
            <a:xfrm flipH="1">
              <a:off x="4160" y="1303"/>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459" name="Rectangle 371"/>
            <p:cNvSpPr>
              <a:spLocks noChangeArrowheads="1"/>
            </p:cNvSpPr>
            <p:nvPr/>
          </p:nvSpPr>
          <p:spPr bwMode="auto">
            <a:xfrm>
              <a:off x="3783" y="1268"/>
              <a:ext cx="56" cy="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Helvetica" pitchFamily="34" charset="0"/>
                  <a:cs typeface="Arial" pitchFamily="34" charset="0"/>
                </a:rPr>
                <a:t>0.5</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89460" name="Line 372"/>
            <p:cNvSpPr>
              <a:spLocks noChangeShapeType="1"/>
            </p:cNvSpPr>
            <p:nvPr/>
          </p:nvSpPr>
          <p:spPr bwMode="auto">
            <a:xfrm>
              <a:off x="3866" y="1189"/>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461" name="Line 373"/>
            <p:cNvSpPr>
              <a:spLocks noChangeShapeType="1"/>
            </p:cNvSpPr>
            <p:nvPr/>
          </p:nvSpPr>
          <p:spPr bwMode="auto">
            <a:xfrm flipH="1">
              <a:off x="4160" y="1189"/>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462" name="Rectangle 374"/>
            <p:cNvSpPr>
              <a:spLocks noChangeArrowheads="1"/>
            </p:cNvSpPr>
            <p:nvPr/>
          </p:nvSpPr>
          <p:spPr bwMode="auto">
            <a:xfrm>
              <a:off x="3822" y="1155"/>
              <a:ext cx="22" cy="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Helvetica" pitchFamily="34" charset="0"/>
                  <a:cs typeface="Arial" pitchFamily="34" charset="0"/>
                </a:rPr>
                <a:t>1</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89463" name="Line 375"/>
            <p:cNvSpPr>
              <a:spLocks noChangeShapeType="1"/>
            </p:cNvSpPr>
            <p:nvPr/>
          </p:nvSpPr>
          <p:spPr bwMode="auto">
            <a:xfrm>
              <a:off x="3866" y="1189"/>
              <a:ext cx="299"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464" name="Line 376"/>
            <p:cNvSpPr>
              <a:spLocks noChangeShapeType="1"/>
            </p:cNvSpPr>
            <p:nvPr/>
          </p:nvSpPr>
          <p:spPr bwMode="auto">
            <a:xfrm>
              <a:off x="3866" y="1421"/>
              <a:ext cx="299"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465" name="Line 377"/>
            <p:cNvSpPr>
              <a:spLocks noChangeShapeType="1"/>
            </p:cNvSpPr>
            <p:nvPr/>
          </p:nvSpPr>
          <p:spPr bwMode="auto">
            <a:xfrm flipV="1">
              <a:off x="4165" y="1189"/>
              <a:ext cx="1" cy="23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466" name="Line 378"/>
            <p:cNvSpPr>
              <a:spLocks noChangeShapeType="1"/>
            </p:cNvSpPr>
            <p:nvPr/>
          </p:nvSpPr>
          <p:spPr bwMode="auto">
            <a:xfrm flipV="1">
              <a:off x="3866" y="1189"/>
              <a:ext cx="1" cy="23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467" name="Freeform 379"/>
            <p:cNvSpPr>
              <a:spLocks/>
            </p:cNvSpPr>
            <p:nvPr/>
          </p:nvSpPr>
          <p:spPr bwMode="auto">
            <a:xfrm>
              <a:off x="3866" y="1189"/>
              <a:ext cx="294" cy="227"/>
            </a:xfrm>
            <a:custGeom>
              <a:avLst/>
              <a:gdLst/>
              <a:ahLst/>
              <a:cxnLst>
                <a:cxn ang="0">
                  <a:pos x="5" y="0"/>
                </a:cxn>
                <a:cxn ang="0">
                  <a:pos x="13" y="0"/>
                </a:cxn>
                <a:cxn ang="0">
                  <a:pos x="22" y="0"/>
                </a:cxn>
                <a:cxn ang="0">
                  <a:pos x="31" y="0"/>
                </a:cxn>
                <a:cxn ang="0">
                  <a:pos x="40" y="0"/>
                </a:cxn>
                <a:cxn ang="0">
                  <a:pos x="49" y="0"/>
                </a:cxn>
                <a:cxn ang="0">
                  <a:pos x="57" y="0"/>
                </a:cxn>
                <a:cxn ang="0">
                  <a:pos x="66" y="0"/>
                </a:cxn>
                <a:cxn ang="0">
                  <a:pos x="75" y="0"/>
                </a:cxn>
                <a:cxn ang="0">
                  <a:pos x="84" y="0"/>
                </a:cxn>
                <a:cxn ang="0">
                  <a:pos x="93" y="0"/>
                </a:cxn>
                <a:cxn ang="0">
                  <a:pos x="101" y="5"/>
                </a:cxn>
                <a:cxn ang="0">
                  <a:pos x="110" y="10"/>
                </a:cxn>
                <a:cxn ang="0">
                  <a:pos x="123" y="25"/>
                </a:cxn>
                <a:cxn ang="0">
                  <a:pos x="128" y="35"/>
                </a:cxn>
                <a:cxn ang="0">
                  <a:pos x="132" y="50"/>
                </a:cxn>
                <a:cxn ang="0">
                  <a:pos x="136" y="64"/>
                </a:cxn>
                <a:cxn ang="0">
                  <a:pos x="141" y="79"/>
                </a:cxn>
                <a:cxn ang="0">
                  <a:pos x="145" y="99"/>
                </a:cxn>
                <a:cxn ang="0">
                  <a:pos x="150" y="119"/>
                </a:cxn>
                <a:cxn ang="0">
                  <a:pos x="154" y="138"/>
                </a:cxn>
                <a:cxn ang="0">
                  <a:pos x="158" y="158"/>
                </a:cxn>
                <a:cxn ang="0">
                  <a:pos x="163" y="173"/>
                </a:cxn>
                <a:cxn ang="0">
                  <a:pos x="167" y="188"/>
                </a:cxn>
                <a:cxn ang="0">
                  <a:pos x="172" y="203"/>
                </a:cxn>
                <a:cxn ang="0">
                  <a:pos x="180" y="218"/>
                </a:cxn>
                <a:cxn ang="0">
                  <a:pos x="189" y="222"/>
                </a:cxn>
                <a:cxn ang="0">
                  <a:pos x="198" y="227"/>
                </a:cxn>
                <a:cxn ang="0">
                  <a:pos x="207" y="227"/>
                </a:cxn>
                <a:cxn ang="0">
                  <a:pos x="215" y="227"/>
                </a:cxn>
                <a:cxn ang="0">
                  <a:pos x="224" y="227"/>
                </a:cxn>
                <a:cxn ang="0">
                  <a:pos x="233" y="227"/>
                </a:cxn>
                <a:cxn ang="0">
                  <a:pos x="242" y="227"/>
                </a:cxn>
                <a:cxn ang="0">
                  <a:pos x="251" y="227"/>
                </a:cxn>
                <a:cxn ang="0">
                  <a:pos x="259" y="227"/>
                </a:cxn>
                <a:cxn ang="0">
                  <a:pos x="268" y="227"/>
                </a:cxn>
                <a:cxn ang="0">
                  <a:pos x="277" y="227"/>
                </a:cxn>
                <a:cxn ang="0">
                  <a:pos x="286" y="227"/>
                </a:cxn>
                <a:cxn ang="0">
                  <a:pos x="294" y="227"/>
                </a:cxn>
              </a:cxnLst>
              <a:rect l="0" t="0" r="r" b="b"/>
              <a:pathLst>
                <a:path w="294" h="227">
                  <a:moveTo>
                    <a:pt x="0" y="0"/>
                  </a:moveTo>
                  <a:lnTo>
                    <a:pt x="5" y="0"/>
                  </a:lnTo>
                  <a:lnTo>
                    <a:pt x="9" y="0"/>
                  </a:lnTo>
                  <a:lnTo>
                    <a:pt x="13" y="0"/>
                  </a:lnTo>
                  <a:lnTo>
                    <a:pt x="18" y="0"/>
                  </a:lnTo>
                  <a:lnTo>
                    <a:pt x="22" y="0"/>
                  </a:lnTo>
                  <a:lnTo>
                    <a:pt x="27" y="0"/>
                  </a:lnTo>
                  <a:lnTo>
                    <a:pt x="31" y="0"/>
                  </a:lnTo>
                  <a:lnTo>
                    <a:pt x="35" y="0"/>
                  </a:lnTo>
                  <a:lnTo>
                    <a:pt x="40" y="0"/>
                  </a:lnTo>
                  <a:lnTo>
                    <a:pt x="44" y="0"/>
                  </a:lnTo>
                  <a:lnTo>
                    <a:pt x="49" y="0"/>
                  </a:lnTo>
                  <a:lnTo>
                    <a:pt x="53" y="0"/>
                  </a:lnTo>
                  <a:lnTo>
                    <a:pt x="57" y="0"/>
                  </a:lnTo>
                  <a:lnTo>
                    <a:pt x="62" y="0"/>
                  </a:lnTo>
                  <a:lnTo>
                    <a:pt x="66" y="0"/>
                  </a:lnTo>
                  <a:lnTo>
                    <a:pt x="71" y="0"/>
                  </a:lnTo>
                  <a:lnTo>
                    <a:pt x="75" y="0"/>
                  </a:lnTo>
                  <a:lnTo>
                    <a:pt x="79" y="0"/>
                  </a:lnTo>
                  <a:lnTo>
                    <a:pt x="84" y="0"/>
                  </a:lnTo>
                  <a:lnTo>
                    <a:pt x="88" y="0"/>
                  </a:lnTo>
                  <a:lnTo>
                    <a:pt x="93" y="0"/>
                  </a:lnTo>
                  <a:lnTo>
                    <a:pt x="97" y="0"/>
                  </a:lnTo>
                  <a:lnTo>
                    <a:pt x="101" y="5"/>
                  </a:lnTo>
                  <a:lnTo>
                    <a:pt x="106" y="5"/>
                  </a:lnTo>
                  <a:lnTo>
                    <a:pt x="110" y="10"/>
                  </a:lnTo>
                  <a:lnTo>
                    <a:pt x="114" y="15"/>
                  </a:lnTo>
                  <a:lnTo>
                    <a:pt x="123" y="25"/>
                  </a:lnTo>
                  <a:lnTo>
                    <a:pt x="123" y="30"/>
                  </a:lnTo>
                  <a:lnTo>
                    <a:pt x="128" y="35"/>
                  </a:lnTo>
                  <a:lnTo>
                    <a:pt x="128" y="45"/>
                  </a:lnTo>
                  <a:lnTo>
                    <a:pt x="132" y="50"/>
                  </a:lnTo>
                  <a:lnTo>
                    <a:pt x="132" y="59"/>
                  </a:lnTo>
                  <a:lnTo>
                    <a:pt x="136" y="64"/>
                  </a:lnTo>
                  <a:lnTo>
                    <a:pt x="136" y="74"/>
                  </a:lnTo>
                  <a:lnTo>
                    <a:pt x="141" y="79"/>
                  </a:lnTo>
                  <a:lnTo>
                    <a:pt x="141" y="94"/>
                  </a:lnTo>
                  <a:lnTo>
                    <a:pt x="145" y="99"/>
                  </a:lnTo>
                  <a:lnTo>
                    <a:pt x="145" y="114"/>
                  </a:lnTo>
                  <a:lnTo>
                    <a:pt x="150" y="119"/>
                  </a:lnTo>
                  <a:lnTo>
                    <a:pt x="150" y="134"/>
                  </a:lnTo>
                  <a:lnTo>
                    <a:pt x="154" y="138"/>
                  </a:lnTo>
                  <a:lnTo>
                    <a:pt x="154" y="153"/>
                  </a:lnTo>
                  <a:lnTo>
                    <a:pt x="158" y="158"/>
                  </a:lnTo>
                  <a:lnTo>
                    <a:pt x="158" y="168"/>
                  </a:lnTo>
                  <a:lnTo>
                    <a:pt x="163" y="173"/>
                  </a:lnTo>
                  <a:lnTo>
                    <a:pt x="163" y="183"/>
                  </a:lnTo>
                  <a:lnTo>
                    <a:pt x="167" y="188"/>
                  </a:lnTo>
                  <a:lnTo>
                    <a:pt x="167" y="198"/>
                  </a:lnTo>
                  <a:lnTo>
                    <a:pt x="172" y="203"/>
                  </a:lnTo>
                  <a:lnTo>
                    <a:pt x="180" y="213"/>
                  </a:lnTo>
                  <a:lnTo>
                    <a:pt x="180" y="218"/>
                  </a:lnTo>
                  <a:lnTo>
                    <a:pt x="185" y="222"/>
                  </a:lnTo>
                  <a:lnTo>
                    <a:pt x="189" y="222"/>
                  </a:lnTo>
                  <a:lnTo>
                    <a:pt x="193" y="227"/>
                  </a:lnTo>
                  <a:lnTo>
                    <a:pt x="198" y="227"/>
                  </a:lnTo>
                  <a:lnTo>
                    <a:pt x="202" y="227"/>
                  </a:lnTo>
                  <a:lnTo>
                    <a:pt x="207" y="227"/>
                  </a:lnTo>
                  <a:lnTo>
                    <a:pt x="211" y="227"/>
                  </a:lnTo>
                  <a:lnTo>
                    <a:pt x="215" y="227"/>
                  </a:lnTo>
                  <a:lnTo>
                    <a:pt x="220" y="227"/>
                  </a:lnTo>
                  <a:lnTo>
                    <a:pt x="224" y="227"/>
                  </a:lnTo>
                  <a:lnTo>
                    <a:pt x="229" y="227"/>
                  </a:lnTo>
                  <a:lnTo>
                    <a:pt x="233" y="227"/>
                  </a:lnTo>
                  <a:lnTo>
                    <a:pt x="237" y="227"/>
                  </a:lnTo>
                  <a:lnTo>
                    <a:pt x="242" y="227"/>
                  </a:lnTo>
                  <a:lnTo>
                    <a:pt x="246" y="227"/>
                  </a:lnTo>
                  <a:lnTo>
                    <a:pt x="251" y="227"/>
                  </a:lnTo>
                  <a:lnTo>
                    <a:pt x="255" y="227"/>
                  </a:lnTo>
                  <a:lnTo>
                    <a:pt x="259" y="227"/>
                  </a:lnTo>
                  <a:lnTo>
                    <a:pt x="264" y="227"/>
                  </a:lnTo>
                  <a:lnTo>
                    <a:pt x="268" y="227"/>
                  </a:lnTo>
                  <a:lnTo>
                    <a:pt x="273" y="227"/>
                  </a:lnTo>
                  <a:lnTo>
                    <a:pt x="277" y="227"/>
                  </a:lnTo>
                  <a:lnTo>
                    <a:pt x="281" y="227"/>
                  </a:lnTo>
                  <a:lnTo>
                    <a:pt x="286" y="227"/>
                  </a:lnTo>
                  <a:lnTo>
                    <a:pt x="290" y="227"/>
                  </a:lnTo>
                  <a:lnTo>
                    <a:pt x="294" y="227"/>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468" name="Line 380"/>
            <p:cNvSpPr>
              <a:spLocks noChangeShapeType="1"/>
            </p:cNvSpPr>
            <p:nvPr/>
          </p:nvSpPr>
          <p:spPr bwMode="auto">
            <a:xfrm>
              <a:off x="3950" y="1194"/>
              <a:ext cx="35"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469" name="Line 381"/>
            <p:cNvSpPr>
              <a:spLocks noChangeShapeType="1"/>
            </p:cNvSpPr>
            <p:nvPr/>
          </p:nvSpPr>
          <p:spPr bwMode="auto">
            <a:xfrm>
              <a:off x="3967" y="1174"/>
              <a:ext cx="1" cy="4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470" name="Line 382"/>
            <p:cNvSpPr>
              <a:spLocks noChangeShapeType="1"/>
            </p:cNvSpPr>
            <p:nvPr/>
          </p:nvSpPr>
          <p:spPr bwMode="auto">
            <a:xfrm>
              <a:off x="3893" y="1189"/>
              <a:ext cx="35"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471" name="Line 383"/>
            <p:cNvSpPr>
              <a:spLocks noChangeShapeType="1"/>
            </p:cNvSpPr>
            <p:nvPr/>
          </p:nvSpPr>
          <p:spPr bwMode="auto">
            <a:xfrm>
              <a:off x="3910" y="1169"/>
              <a:ext cx="1" cy="4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472" name="Line 384"/>
            <p:cNvSpPr>
              <a:spLocks noChangeShapeType="1"/>
            </p:cNvSpPr>
            <p:nvPr/>
          </p:nvSpPr>
          <p:spPr bwMode="auto">
            <a:xfrm>
              <a:off x="3866" y="1189"/>
              <a:ext cx="35"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473" name="Line 385"/>
            <p:cNvSpPr>
              <a:spLocks noChangeShapeType="1"/>
            </p:cNvSpPr>
            <p:nvPr/>
          </p:nvSpPr>
          <p:spPr bwMode="auto">
            <a:xfrm>
              <a:off x="3884" y="1169"/>
              <a:ext cx="1" cy="4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474" name="Line 386"/>
            <p:cNvSpPr>
              <a:spLocks noChangeShapeType="1"/>
            </p:cNvSpPr>
            <p:nvPr/>
          </p:nvSpPr>
          <p:spPr bwMode="auto">
            <a:xfrm>
              <a:off x="3976" y="1229"/>
              <a:ext cx="35"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475" name="Line 387"/>
            <p:cNvSpPr>
              <a:spLocks noChangeShapeType="1"/>
            </p:cNvSpPr>
            <p:nvPr/>
          </p:nvSpPr>
          <p:spPr bwMode="auto">
            <a:xfrm>
              <a:off x="3994" y="1209"/>
              <a:ext cx="1" cy="3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476" name="Line 388"/>
            <p:cNvSpPr>
              <a:spLocks noChangeShapeType="1"/>
            </p:cNvSpPr>
            <p:nvPr/>
          </p:nvSpPr>
          <p:spPr bwMode="auto">
            <a:xfrm>
              <a:off x="3959" y="1184"/>
              <a:ext cx="17"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477" name="Line 389"/>
            <p:cNvSpPr>
              <a:spLocks noChangeShapeType="1"/>
            </p:cNvSpPr>
            <p:nvPr/>
          </p:nvSpPr>
          <p:spPr bwMode="auto">
            <a:xfrm flipH="1">
              <a:off x="3959" y="1184"/>
              <a:ext cx="17"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478" name="Line 390"/>
            <p:cNvSpPr>
              <a:spLocks noChangeShapeType="1"/>
            </p:cNvSpPr>
            <p:nvPr/>
          </p:nvSpPr>
          <p:spPr bwMode="auto">
            <a:xfrm>
              <a:off x="3901" y="1179"/>
              <a:ext cx="18"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479" name="Line 391"/>
            <p:cNvSpPr>
              <a:spLocks noChangeShapeType="1"/>
            </p:cNvSpPr>
            <p:nvPr/>
          </p:nvSpPr>
          <p:spPr bwMode="auto">
            <a:xfrm flipH="1">
              <a:off x="3901" y="1179"/>
              <a:ext cx="18"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480" name="Line 392"/>
            <p:cNvSpPr>
              <a:spLocks noChangeShapeType="1"/>
            </p:cNvSpPr>
            <p:nvPr/>
          </p:nvSpPr>
          <p:spPr bwMode="auto">
            <a:xfrm>
              <a:off x="3875" y="1179"/>
              <a:ext cx="18"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481" name="Line 393"/>
            <p:cNvSpPr>
              <a:spLocks noChangeShapeType="1"/>
            </p:cNvSpPr>
            <p:nvPr/>
          </p:nvSpPr>
          <p:spPr bwMode="auto">
            <a:xfrm flipH="1">
              <a:off x="3875" y="1179"/>
              <a:ext cx="18"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482" name="Line 394"/>
            <p:cNvSpPr>
              <a:spLocks noChangeShapeType="1"/>
            </p:cNvSpPr>
            <p:nvPr/>
          </p:nvSpPr>
          <p:spPr bwMode="auto">
            <a:xfrm>
              <a:off x="3985" y="1219"/>
              <a:ext cx="17"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483" name="Line 395"/>
            <p:cNvSpPr>
              <a:spLocks noChangeShapeType="1"/>
            </p:cNvSpPr>
            <p:nvPr/>
          </p:nvSpPr>
          <p:spPr bwMode="auto">
            <a:xfrm flipH="1">
              <a:off x="3985" y="1219"/>
              <a:ext cx="17"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484" name="Rectangle 396"/>
            <p:cNvSpPr>
              <a:spLocks noChangeArrowheads="1"/>
            </p:cNvSpPr>
            <p:nvPr/>
          </p:nvSpPr>
          <p:spPr bwMode="auto">
            <a:xfrm>
              <a:off x="3827" y="1090"/>
              <a:ext cx="302" cy="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1" i="0" u="none" strike="noStrike" cap="none" normalizeH="0" baseline="0" smtClean="0">
                  <a:ln>
                    <a:noFill/>
                  </a:ln>
                  <a:solidFill>
                    <a:srgbClr val="000000"/>
                  </a:solidFill>
                  <a:effectLst/>
                  <a:latin typeface="Helvetica" pitchFamily="34" charset="0"/>
                  <a:cs typeface="Arial" pitchFamily="34" charset="0"/>
                </a:rPr>
                <a:t>m6: a=-12,b=-24</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89485" name="Rectangle 397"/>
            <p:cNvSpPr>
              <a:spLocks noChangeArrowheads="1"/>
            </p:cNvSpPr>
            <p:nvPr/>
          </p:nvSpPr>
          <p:spPr bwMode="auto">
            <a:xfrm>
              <a:off x="4266" y="1189"/>
              <a:ext cx="294" cy="23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400"/>
            </a:p>
          </p:txBody>
        </p:sp>
        <p:sp>
          <p:nvSpPr>
            <p:cNvPr id="89486" name="Rectangle 398"/>
            <p:cNvSpPr>
              <a:spLocks noChangeArrowheads="1"/>
            </p:cNvSpPr>
            <p:nvPr/>
          </p:nvSpPr>
          <p:spPr bwMode="auto">
            <a:xfrm>
              <a:off x="4266" y="1189"/>
              <a:ext cx="294" cy="232"/>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400"/>
            </a:p>
          </p:txBody>
        </p:sp>
        <p:sp>
          <p:nvSpPr>
            <p:cNvPr id="89487" name="Line 399"/>
            <p:cNvSpPr>
              <a:spLocks noChangeShapeType="1"/>
            </p:cNvSpPr>
            <p:nvPr/>
          </p:nvSpPr>
          <p:spPr bwMode="auto">
            <a:xfrm>
              <a:off x="4266" y="1189"/>
              <a:ext cx="29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488" name="Line 400"/>
            <p:cNvSpPr>
              <a:spLocks noChangeShapeType="1"/>
            </p:cNvSpPr>
            <p:nvPr/>
          </p:nvSpPr>
          <p:spPr bwMode="auto">
            <a:xfrm>
              <a:off x="4266" y="1421"/>
              <a:ext cx="29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489" name="Line 401"/>
            <p:cNvSpPr>
              <a:spLocks noChangeShapeType="1"/>
            </p:cNvSpPr>
            <p:nvPr/>
          </p:nvSpPr>
          <p:spPr bwMode="auto">
            <a:xfrm flipV="1">
              <a:off x="4560" y="1189"/>
              <a:ext cx="1" cy="23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490" name="Line 402"/>
            <p:cNvSpPr>
              <a:spLocks noChangeShapeType="1"/>
            </p:cNvSpPr>
            <p:nvPr/>
          </p:nvSpPr>
          <p:spPr bwMode="auto">
            <a:xfrm flipV="1">
              <a:off x="4266" y="1189"/>
              <a:ext cx="1" cy="23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491" name="Line 403"/>
            <p:cNvSpPr>
              <a:spLocks noChangeShapeType="1"/>
            </p:cNvSpPr>
            <p:nvPr/>
          </p:nvSpPr>
          <p:spPr bwMode="auto">
            <a:xfrm>
              <a:off x="4266" y="1421"/>
              <a:ext cx="29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492" name="Line 404"/>
            <p:cNvSpPr>
              <a:spLocks noChangeShapeType="1"/>
            </p:cNvSpPr>
            <p:nvPr/>
          </p:nvSpPr>
          <p:spPr bwMode="auto">
            <a:xfrm flipV="1">
              <a:off x="4266" y="1189"/>
              <a:ext cx="1" cy="23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493" name="Line 405"/>
            <p:cNvSpPr>
              <a:spLocks noChangeShapeType="1"/>
            </p:cNvSpPr>
            <p:nvPr/>
          </p:nvSpPr>
          <p:spPr bwMode="auto">
            <a:xfrm flipV="1">
              <a:off x="4266" y="1416"/>
              <a:ext cx="1" cy="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494" name="Line 406"/>
            <p:cNvSpPr>
              <a:spLocks noChangeShapeType="1"/>
            </p:cNvSpPr>
            <p:nvPr/>
          </p:nvSpPr>
          <p:spPr bwMode="auto">
            <a:xfrm>
              <a:off x="4266" y="1189"/>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495" name="Rectangle 407"/>
            <p:cNvSpPr>
              <a:spLocks noChangeArrowheads="1"/>
            </p:cNvSpPr>
            <p:nvPr/>
          </p:nvSpPr>
          <p:spPr bwMode="auto">
            <a:xfrm>
              <a:off x="4253" y="1436"/>
              <a:ext cx="22" cy="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Helvetica" pitchFamily="34" charset="0"/>
                  <a:cs typeface="Arial" pitchFamily="34" charset="0"/>
                </a:rPr>
                <a:t>0</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89496" name="Line 408"/>
            <p:cNvSpPr>
              <a:spLocks noChangeShapeType="1"/>
            </p:cNvSpPr>
            <p:nvPr/>
          </p:nvSpPr>
          <p:spPr bwMode="auto">
            <a:xfrm flipV="1">
              <a:off x="4411" y="1416"/>
              <a:ext cx="1" cy="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497" name="Line 409"/>
            <p:cNvSpPr>
              <a:spLocks noChangeShapeType="1"/>
            </p:cNvSpPr>
            <p:nvPr/>
          </p:nvSpPr>
          <p:spPr bwMode="auto">
            <a:xfrm>
              <a:off x="4411" y="1189"/>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498" name="Rectangle 410"/>
            <p:cNvSpPr>
              <a:spLocks noChangeArrowheads="1"/>
            </p:cNvSpPr>
            <p:nvPr/>
          </p:nvSpPr>
          <p:spPr bwMode="auto">
            <a:xfrm>
              <a:off x="4380" y="1436"/>
              <a:ext cx="56" cy="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Helvetica" pitchFamily="34" charset="0"/>
                  <a:cs typeface="Arial" pitchFamily="34" charset="0"/>
                </a:rPr>
                <a:t>0.5</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89499" name="Line 411"/>
            <p:cNvSpPr>
              <a:spLocks noChangeShapeType="1"/>
            </p:cNvSpPr>
            <p:nvPr/>
          </p:nvSpPr>
          <p:spPr bwMode="auto">
            <a:xfrm flipV="1">
              <a:off x="4560" y="1416"/>
              <a:ext cx="1" cy="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500" name="Line 412"/>
            <p:cNvSpPr>
              <a:spLocks noChangeShapeType="1"/>
            </p:cNvSpPr>
            <p:nvPr/>
          </p:nvSpPr>
          <p:spPr bwMode="auto">
            <a:xfrm>
              <a:off x="4560" y="1189"/>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501" name="Rectangle 413"/>
            <p:cNvSpPr>
              <a:spLocks noChangeArrowheads="1"/>
            </p:cNvSpPr>
            <p:nvPr/>
          </p:nvSpPr>
          <p:spPr bwMode="auto">
            <a:xfrm>
              <a:off x="4547" y="1436"/>
              <a:ext cx="22" cy="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Helvetica" pitchFamily="34" charset="0"/>
                  <a:cs typeface="Arial" pitchFamily="34" charset="0"/>
                </a:rPr>
                <a:t>1</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89502" name="Line 414"/>
            <p:cNvSpPr>
              <a:spLocks noChangeShapeType="1"/>
            </p:cNvSpPr>
            <p:nvPr/>
          </p:nvSpPr>
          <p:spPr bwMode="auto">
            <a:xfrm>
              <a:off x="4266" y="1421"/>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503" name="Line 415"/>
            <p:cNvSpPr>
              <a:spLocks noChangeShapeType="1"/>
            </p:cNvSpPr>
            <p:nvPr/>
          </p:nvSpPr>
          <p:spPr bwMode="auto">
            <a:xfrm flipH="1">
              <a:off x="4556" y="1421"/>
              <a:ext cx="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504" name="Rectangle 416"/>
            <p:cNvSpPr>
              <a:spLocks noChangeArrowheads="1"/>
            </p:cNvSpPr>
            <p:nvPr/>
          </p:nvSpPr>
          <p:spPr bwMode="auto">
            <a:xfrm>
              <a:off x="4222" y="1387"/>
              <a:ext cx="22" cy="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Helvetica" pitchFamily="34" charset="0"/>
                  <a:cs typeface="Arial" pitchFamily="34" charset="0"/>
                </a:rPr>
                <a:t>0</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89505" name="Line 417"/>
            <p:cNvSpPr>
              <a:spLocks noChangeShapeType="1"/>
            </p:cNvSpPr>
            <p:nvPr/>
          </p:nvSpPr>
          <p:spPr bwMode="auto">
            <a:xfrm>
              <a:off x="4266" y="1303"/>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506" name="Line 418"/>
            <p:cNvSpPr>
              <a:spLocks noChangeShapeType="1"/>
            </p:cNvSpPr>
            <p:nvPr/>
          </p:nvSpPr>
          <p:spPr bwMode="auto">
            <a:xfrm flipH="1">
              <a:off x="4556" y="1303"/>
              <a:ext cx="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507" name="Rectangle 419"/>
            <p:cNvSpPr>
              <a:spLocks noChangeArrowheads="1"/>
            </p:cNvSpPr>
            <p:nvPr/>
          </p:nvSpPr>
          <p:spPr bwMode="auto">
            <a:xfrm>
              <a:off x="4182" y="1268"/>
              <a:ext cx="56" cy="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Helvetica" pitchFamily="34" charset="0"/>
                  <a:cs typeface="Arial" pitchFamily="34" charset="0"/>
                </a:rPr>
                <a:t>0.5</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89508" name="Line 420"/>
            <p:cNvSpPr>
              <a:spLocks noChangeShapeType="1"/>
            </p:cNvSpPr>
            <p:nvPr/>
          </p:nvSpPr>
          <p:spPr bwMode="auto">
            <a:xfrm>
              <a:off x="4266" y="1189"/>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509" name="Line 421"/>
            <p:cNvSpPr>
              <a:spLocks noChangeShapeType="1"/>
            </p:cNvSpPr>
            <p:nvPr/>
          </p:nvSpPr>
          <p:spPr bwMode="auto">
            <a:xfrm flipH="1">
              <a:off x="4556" y="1189"/>
              <a:ext cx="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510" name="Rectangle 422"/>
            <p:cNvSpPr>
              <a:spLocks noChangeArrowheads="1"/>
            </p:cNvSpPr>
            <p:nvPr/>
          </p:nvSpPr>
          <p:spPr bwMode="auto">
            <a:xfrm>
              <a:off x="4222" y="1155"/>
              <a:ext cx="22" cy="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Helvetica" pitchFamily="34" charset="0"/>
                  <a:cs typeface="Arial" pitchFamily="34" charset="0"/>
                </a:rPr>
                <a:t>1</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89511" name="Line 423"/>
            <p:cNvSpPr>
              <a:spLocks noChangeShapeType="1"/>
            </p:cNvSpPr>
            <p:nvPr/>
          </p:nvSpPr>
          <p:spPr bwMode="auto">
            <a:xfrm>
              <a:off x="4266" y="1189"/>
              <a:ext cx="29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512" name="Line 424"/>
            <p:cNvSpPr>
              <a:spLocks noChangeShapeType="1"/>
            </p:cNvSpPr>
            <p:nvPr/>
          </p:nvSpPr>
          <p:spPr bwMode="auto">
            <a:xfrm>
              <a:off x="4266" y="1421"/>
              <a:ext cx="29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513" name="Line 425"/>
            <p:cNvSpPr>
              <a:spLocks noChangeShapeType="1"/>
            </p:cNvSpPr>
            <p:nvPr/>
          </p:nvSpPr>
          <p:spPr bwMode="auto">
            <a:xfrm flipV="1">
              <a:off x="4560" y="1189"/>
              <a:ext cx="1" cy="23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514" name="Line 426"/>
            <p:cNvSpPr>
              <a:spLocks noChangeShapeType="1"/>
            </p:cNvSpPr>
            <p:nvPr/>
          </p:nvSpPr>
          <p:spPr bwMode="auto">
            <a:xfrm flipV="1">
              <a:off x="4266" y="1189"/>
              <a:ext cx="1" cy="23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515" name="Freeform 427"/>
            <p:cNvSpPr>
              <a:spLocks/>
            </p:cNvSpPr>
            <p:nvPr/>
          </p:nvSpPr>
          <p:spPr bwMode="auto">
            <a:xfrm>
              <a:off x="4266" y="1189"/>
              <a:ext cx="290" cy="227"/>
            </a:xfrm>
            <a:custGeom>
              <a:avLst/>
              <a:gdLst/>
              <a:ahLst/>
              <a:cxnLst>
                <a:cxn ang="0">
                  <a:pos x="4" y="0"/>
                </a:cxn>
                <a:cxn ang="0">
                  <a:pos x="13" y="0"/>
                </a:cxn>
                <a:cxn ang="0">
                  <a:pos x="22" y="0"/>
                </a:cxn>
                <a:cxn ang="0">
                  <a:pos x="31" y="0"/>
                </a:cxn>
                <a:cxn ang="0">
                  <a:pos x="39" y="0"/>
                </a:cxn>
                <a:cxn ang="0">
                  <a:pos x="48" y="0"/>
                </a:cxn>
                <a:cxn ang="0">
                  <a:pos x="57" y="0"/>
                </a:cxn>
                <a:cxn ang="0">
                  <a:pos x="66" y="0"/>
                </a:cxn>
                <a:cxn ang="0">
                  <a:pos x="74" y="0"/>
                </a:cxn>
                <a:cxn ang="0">
                  <a:pos x="83" y="0"/>
                </a:cxn>
                <a:cxn ang="0">
                  <a:pos x="92" y="0"/>
                </a:cxn>
                <a:cxn ang="0">
                  <a:pos x="101" y="0"/>
                </a:cxn>
                <a:cxn ang="0">
                  <a:pos x="110" y="0"/>
                </a:cxn>
                <a:cxn ang="0">
                  <a:pos x="118" y="5"/>
                </a:cxn>
                <a:cxn ang="0">
                  <a:pos x="127" y="10"/>
                </a:cxn>
                <a:cxn ang="0">
                  <a:pos x="136" y="15"/>
                </a:cxn>
                <a:cxn ang="0">
                  <a:pos x="149" y="30"/>
                </a:cxn>
                <a:cxn ang="0">
                  <a:pos x="158" y="50"/>
                </a:cxn>
                <a:cxn ang="0">
                  <a:pos x="162" y="69"/>
                </a:cxn>
                <a:cxn ang="0">
                  <a:pos x="167" y="84"/>
                </a:cxn>
                <a:cxn ang="0">
                  <a:pos x="171" y="99"/>
                </a:cxn>
                <a:cxn ang="0">
                  <a:pos x="175" y="114"/>
                </a:cxn>
                <a:cxn ang="0">
                  <a:pos x="180" y="134"/>
                </a:cxn>
                <a:cxn ang="0">
                  <a:pos x="184" y="148"/>
                </a:cxn>
                <a:cxn ang="0">
                  <a:pos x="189" y="163"/>
                </a:cxn>
                <a:cxn ang="0">
                  <a:pos x="197" y="183"/>
                </a:cxn>
                <a:cxn ang="0">
                  <a:pos x="206" y="203"/>
                </a:cxn>
                <a:cxn ang="0">
                  <a:pos x="211" y="213"/>
                </a:cxn>
                <a:cxn ang="0">
                  <a:pos x="219" y="222"/>
                </a:cxn>
                <a:cxn ang="0">
                  <a:pos x="228" y="222"/>
                </a:cxn>
                <a:cxn ang="0">
                  <a:pos x="237" y="227"/>
                </a:cxn>
                <a:cxn ang="0">
                  <a:pos x="246" y="227"/>
                </a:cxn>
                <a:cxn ang="0">
                  <a:pos x="255" y="227"/>
                </a:cxn>
                <a:cxn ang="0">
                  <a:pos x="263" y="227"/>
                </a:cxn>
                <a:cxn ang="0">
                  <a:pos x="272" y="227"/>
                </a:cxn>
                <a:cxn ang="0">
                  <a:pos x="281" y="227"/>
                </a:cxn>
                <a:cxn ang="0">
                  <a:pos x="290" y="227"/>
                </a:cxn>
              </a:cxnLst>
              <a:rect l="0" t="0" r="r" b="b"/>
              <a:pathLst>
                <a:path w="290" h="227">
                  <a:moveTo>
                    <a:pt x="0" y="0"/>
                  </a:moveTo>
                  <a:lnTo>
                    <a:pt x="4" y="0"/>
                  </a:lnTo>
                  <a:lnTo>
                    <a:pt x="9" y="0"/>
                  </a:lnTo>
                  <a:lnTo>
                    <a:pt x="13" y="0"/>
                  </a:lnTo>
                  <a:lnTo>
                    <a:pt x="17" y="0"/>
                  </a:lnTo>
                  <a:lnTo>
                    <a:pt x="22" y="0"/>
                  </a:lnTo>
                  <a:lnTo>
                    <a:pt x="26" y="0"/>
                  </a:lnTo>
                  <a:lnTo>
                    <a:pt x="31" y="0"/>
                  </a:lnTo>
                  <a:lnTo>
                    <a:pt x="35" y="0"/>
                  </a:lnTo>
                  <a:lnTo>
                    <a:pt x="39" y="0"/>
                  </a:lnTo>
                  <a:lnTo>
                    <a:pt x="44" y="0"/>
                  </a:lnTo>
                  <a:lnTo>
                    <a:pt x="48" y="0"/>
                  </a:lnTo>
                  <a:lnTo>
                    <a:pt x="53" y="0"/>
                  </a:lnTo>
                  <a:lnTo>
                    <a:pt x="57" y="0"/>
                  </a:lnTo>
                  <a:lnTo>
                    <a:pt x="61" y="0"/>
                  </a:lnTo>
                  <a:lnTo>
                    <a:pt x="66" y="0"/>
                  </a:lnTo>
                  <a:lnTo>
                    <a:pt x="70" y="0"/>
                  </a:lnTo>
                  <a:lnTo>
                    <a:pt x="74" y="0"/>
                  </a:lnTo>
                  <a:lnTo>
                    <a:pt x="79" y="0"/>
                  </a:lnTo>
                  <a:lnTo>
                    <a:pt x="83" y="0"/>
                  </a:lnTo>
                  <a:lnTo>
                    <a:pt x="88" y="0"/>
                  </a:lnTo>
                  <a:lnTo>
                    <a:pt x="92" y="0"/>
                  </a:lnTo>
                  <a:lnTo>
                    <a:pt x="96" y="0"/>
                  </a:lnTo>
                  <a:lnTo>
                    <a:pt x="101" y="0"/>
                  </a:lnTo>
                  <a:lnTo>
                    <a:pt x="105" y="0"/>
                  </a:lnTo>
                  <a:lnTo>
                    <a:pt x="110" y="0"/>
                  </a:lnTo>
                  <a:lnTo>
                    <a:pt x="114" y="0"/>
                  </a:lnTo>
                  <a:lnTo>
                    <a:pt x="118" y="5"/>
                  </a:lnTo>
                  <a:lnTo>
                    <a:pt x="123" y="5"/>
                  </a:lnTo>
                  <a:lnTo>
                    <a:pt x="127" y="10"/>
                  </a:lnTo>
                  <a:lnTo>
                    <a:pt x="132" y="10"/>
                  </a:lnTo>
                  <a:lnTo>
                    <a:pt x="136" y="15"/>
                  </a:lnTo>
                  <a:lnTo>
                    <a:pt x="140" y="20"/>
                  </a:lnTo>
                  <a:lnTo>
                    <a:pt x="149" y="30"/>
                  </a:lnTo>
                  <a:lnTo>
                    <a:pt x="149" y="40"/>
                  </a:lnTo>
                  <a:lnTo>
                    <a:pt x="158" y="50"/>
                  </a:lnTo>
                  <a:lnTo>
                    <a:pt x="158" y="64"/>
                  </a:lnTo>
                  <a:lnTo>
                    <a:pt x="162" y="69"/>
                  </a:lnTo>
                  <a:lnTo>
                    <a:pt x="162" y="79"/>
                  </a:lnTo>
                  <a:lnTo>
                    <a:pt x="167" y="84"/>
                  </a:lnTo>
                  <a:lnTo>
                    <a:pt x="167" y="94"/>
                  </a:lnTo>
                  <a:lnTo>
                    <a:pt x="171" y="99"/>
                  </a:lnTo>
                  <a:lnTo>
                    <a:pt x="171" y="109"/>
                  </a:lnTo>
                  <a:lnTo>
                    <a:pt x="175" y="114"/>
                  </a:lnTo>
                  <a:lnTo>
                    <a:pt x="175" y="129"/>
                  </a:lnTo>
                  <a:lnTo>
                    <a:pt x="180" y="134"/>
                  </a:lnTo>
                  <a:lnTo>
                    <a:pt x="180" y="143"/>
                  </a:lnTo>
                  <a:lnTo>
                    <a:pt x="184" y="148"/>
                  </a:lnTo>
                  <a:lnTo>
                    <a:pt x="184" y="158"/>
                  </a:lnTo>
                  <a:lnTo>
                    <a:pt x="189" y="163"/>
                  </a:lnTo>
                  <a:lnTo>
                    <a:pt x="189" y="173"/>
                  </a:lnTo>
                  <a:lnTo>
                    <a:pt x="197" y="183"/>
                  </a:lnTo>
                  <a:lnTo>
                    <a:pt x="197" y="193"/>
                  </a:lnTo>
                  <a:lnTo>
                    <a:pt x="206" y="203"/>
                  </a:lnTo>
                  <a:lnTo>
                    <a:pt x="206" y="208"/>
                  </a:lnTo>
                  <a:lnTo>
                    <a:pt x="211" y="213"/>
                  </a:lnTo>
                  <a:lnTo>
                    <a:pt x="215" y="218"/>
                  </a:lnTo>
                  <a:lnTo>
                    <a:pt x="219" y="222"/>
                  </a:lnTo>
                  <a:lnTo>
                    <a:pt x="224" y="222"/>
                  </a:lnTo>
                  <a:lnTo>
                    <a:pt x="228" y="222"/>
                  </a:lnTo>
                  <a:lnTo>
                    <a:pt x="233" y="227"/>
                  </a:lnTo>
                  <a:lnTo>
                    <a:pt x="237" y="227"/>
                  </a:lnTo>
                  <a:lnTo>
                    <a:pt x="241" y="227"/>
                  </a:lnTo>
                  <a:lnTo>
                    <a:pt x="246" y="227"/>
                  </a:lnTo>
                  <a:lnTo>
                    <a:pt x="250" y="227"/>
                  </a:lnTo>
                  <a:lnTo>
                    <a:pt x="255" y="227"/>
                  </a:lnTo>
                  <a:lnTo>
                    <a:pt x="259" y="227"/>
                  </a:lnTo>
                  <a:lnTo>
                    <a:pt x="263" y="227"/>
                  </a:lnTo>
                  <a:lnTo>
                    <a:pt x="268" y="227"/>
                  </a:lnTo>
                  <a:lnTo>
                    <a:pt x="272" y="227"/>
                  </a:lnTo>
                  <a:lnTo>
                    <a:pt x="276" y="227"/>
                  </a:lnTo>
                  <a:lnTo>
                    <a:pt x="281" y="227"/>
                  </a:lnTo>
                  <a:lnTo>
                    <a:pt x="285" y="227"/>
                  </a:lnTo>
                  <a:lnTo>
                    <a:pt x="290" y="227"/>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516" name="Line 428"/>
            <p:cNvSpPr>
              <a:spLocks noChangeShapeType="1"/>
            </p:cNvSpPr>
            <p:nvPr/>
          </p:nvSpPr>
          <p:spPr bwMode="auto">
            <a:xfrm>
              <a:off x="4345" y="1189"/>
              <a:ext cx="35"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517" name="Line 429"/>
            <p:cNvSpPr>
              <a:spLocks noChangeShapeType="1"/>
            </p:cNvSpPr>
            <p:nvPr/>
          </p:nvSpPr>
          <p:spPr bwMode="auto">
            <a:xfrm>
              <a:off x="4362" y="1169"/>
              <a:ext cx="1" cy="4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518" name="Line 430"/>
            <p:cNvSpPr>
              <a:spLocks noChangeShapeType="1"/>
            </p:cNvSpPr>
            <p:nvPr/>
          </p:nvSpPr>
          <p:spPr bwMode="auto">
            <a:xfrm>
              <a:off x="4292" y="1189"/>
              <a:ext cx="35"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519" name="Line 431"/>
            <p:cNvSpPr>
              <a:spLocks noChangeShapeType="1"/>
            </p:cNvSpPr>
            <p:nvPr/>
          </p:nvSpPr>
          <p:spPr bwMode="auto">
            <a:xfrm>
              <a:off x="4310" y="1169"/>
              <a:ext cx="1" cy="4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520" name="Line 432"/>
            <p:cNvSpPr>
              <a:spLocks noChangeShapeType="1"/>
            </p:cNvSpPr>
            <p:nvPr/>
          </p:nvSpPr>
          <p:spPr bwMode="auto">
            <a:xfrm>
              <a:off x="4266" y="1189"/>
              <a:ext cx="35"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521" name="Line 433"/>
            <p:cNvSpPr>
              <a:spLocks noChangeShapeType="1"/>
            </p:cNvSpPr>
            <p:nvPr/>
          </p:nvSpPr>
          <p:spPr bwMode="auto">
            <a:xfrm>
              <a:off x="4283" y="1169"/>
              <a:ext cx="1" cy="4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522" name="Line 434"/>
            <p:cNvSpPr>
              <a:spLocks noChangeShapeType="1"/>
            </p:cNvSpPr>
            <p:nvPr/>
          </p:nvSpPr>
          <p:spPr bwMode="auto">
            <a:xfrm>
              <a:off x="4376" y="1194"/>
              <a:ext cx="35"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523" name="Line 435"/>
            <p:cNvSpPr>
              <a:spLocks noChangeShapeType="1"/>
            </p:cNvSpPr>
            <p:nvPr/>
          </p:nvSpPr>
          <p:spPr bwMode="auto">
            <a:xfrm>
              <a:off x="4393" y="1174"/>
              <a:ext cx="1" cy="4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524" name="Line 436"/>
            <p:cNvSpPr>
              <a:spLocks noChangeShapeType="1"/>
            </p:cNvSpPr>
            <p:nvPr/>
          </p:nvSpPr>
          <p:spPr bwMode="auto">
            <a:xfrm>
              <a:off x="4354" y="1179"/>
              <a:ext cx="17"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525" name="Line 437"/>
            <p:cNvSpPr>
              <a:spLocks noChangeShapeType="1"/>
            </p:cNvSpPr>
            <p:nvPr/>
          </p:nvSpPr>
          <p:spPr bwMode="auto">
            <a:xfrm flipH="1">
              <a:off x="4354" y="1179"/>
              <a:ext cx="17"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526" name="Line 438"/>
            <p:cNvSpPr>
              <a:spLocks noChangeShapeType="1"/>
            </p:cNvSpPr>
            <p:nvPr/>
          </p:nvSpPr>
          <p:spPr bwMode="auto">
            <a:xfrm>
              <a:off x="4301" y="1179"/>
              <a:ext cx="18"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527" name="Line 439"/>
            <p:cNvSpPr>
              <a:spLocks noChangeShapeType="1"/>
            </p:cNvSpPr>
            <p:nvPr/>
          </p:nvSpPr>
          <p:spPr bwMode="auto">
            <a:xfrm flipH="1">
              <a:off x="4301" y="1179"/>
              <a:ext cx="18"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528" name="Line 440"/>
            <p:cNvSpPr>
              <a:spLocks noChangeShapeType="1"/>
            </p:cNvSpPr>
            <p:nvPr/>
          </p:nvSpPr>
          <p:spPr bwMode="auto">
            <a:xfrm>
              <a:off x="4275" y="1179"/>
              <a:ext cx="17"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529" name="Line 441"/>
            <p:cNvSpPr>
              <a:spLocks noChangeShapeType="1"/>
            </p:cNvSpPr>
            <p:nvPr/>
          </p:nvSpPr>
          <p:spPr bwMode="auto">
            <a:xfrm flipH="1">
              <a:off x="4275" y="1179"/>
              <a:ext cx="17"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530" name="Line 442"/>
            <p:cNvSpPr>
              <a:spLocks noChangeShapeType="1"/>
            </p:cNvSpPr>
            <p:nvPr/>
          </p:nvSpPr>
          <p:spPr bwMode="auto">
            <a:xfrm>
              <a:off x="4384" y="1184"/>
              <a:ext cx="18"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531" name="Line 443"/>
            <p:cNvSpPr>
              <a:spLocks noChangeShapeType="1"/>
            </p:cNvSpPr>
            <p:nvPr/>
          </p:nvSpPr>
          <p:spPr bwMode="auto">
            <a:xfrm flipH="1">
              <a:off x="4384" y="1184"/>
              <a:ext cx="18"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532" name="Rectangle 444"/>
            <p:cNvSpPr>
              <a:spLocks noChangeArrowheads="1"/>
            </p:cNvSpPr>
            <p:nvPr/>
          </p:nvSpPr>
          <p:spPr bwMode="auto">
            <a:xfrm>
              <a:off x="4226" y="1090"/>
              <a:ext cx="302" cy="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1" i="0" u="none" strike="noStrike" cap="none" normalizeH="0" baseline="0" smtClean="0">
                  <a:ln>
                    <a:noFill/>
                  </a:ln>
                  <a:solidFill>
                    <a:srgbClr val="000000"/>
                  </a:solidFill>
                  <a:effectLst/>
                  <a:latin typeface="Helvetica" pitchFamily="34" charset="0"/>
                  <a:cs typeface="Arial" pitchFamily="34" charset="0"/>
                </a:rPr>
                <a:t>m7: a=-12,b=-20</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89533" name="Rectangle 445"/>
            <p:cNvSpPr>
              <a:spLocks noChangeArrowheads="1"/>
            </p:cNvSpPr>
            <p:nvPr/>
          </p:nvSpPr>
          <p:spPr bwMode="auto">
            <a:xfrm>
              <a:off x="4661" y="1189"/>
              <a:ext cx="299" cy="23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400"/>
            </a:p>
          </p:txBody>
        </p:sp>
        <p:sp>
          <p:nvSpPr>
            <p:cNvPr id="89534" name="Rectangle 446"/>
            <p:cNvSpPr>
              <a:spLocks noChangeArrowheads="1"/>
            </p:cNvSpPr>
            <p:nvPr/>
          </p:nvSpPr>
          <p:spPr bwMode="auto">
            <a:xfrm>
              <a:off x="4661" y="1189"/>
              <a:ext cx="299" cy="232"/>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400"/>
            </a:p>
          </p:txBody>
        </p:sp>
        <p:sp>
          <p:nvSpPr>
            <p:cNvPr id="89535" name="Line 447"/>
            <p:cNvSpPr>
              <a:spLocks noChangeShapeType="1"/>
            </p:cNvSpPr>
            <p:nvPr/>
          </p:nvSpPr>
          <p:spPr bwMode="auto">
            <a:xfrm>
              <a:off x="4661" y="1189"/>
              <a:ext cx="299"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536" name="Line 448"/>
            <p:cNvSpPr>
              <a:spLocks noChangeShapeType="1"/>
            </p:cNvSpPr>
            <p:nvPr/>
          </p:nvSpPr>
          <p:spPr bwMode="auto">
            <a:xfrm>
              <a:off x="4661" y="1421"/>
              <a:ext cx="299"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537" name="Line 449"/>
            <p:cNvSpPr>
              <a:spLocks noChangeShapeType="1"/>
            </p:cNvSpPr>
            <p:nvPr/>
          </p:nvSpPr>
          <p:spPr bwMode="auto">
            <a:xfrm flipV="1">
              <a:off x="4960" y="1189"/>
              <a:ext cx="1" cy="23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538" name="Line 450"/>
            <p:cNvSpPr>
              <a:spLocks noChangeShapeType="1"/>
            </p:cNvSpPr>
            <p:nvPr/>
          </p:nvSpPr>
          <p:spPr bwMode="auto">
            <a:xfrm flipV="1">
              <a:off x="4661" y="1189"/>
              <a:ext cx="1" cy="23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539" name="Line 451"/>
            <p:cNvSpPr>
              <a:spLocks noChangeShapeType="1"/>
            </p:cNvSpPr>
            <p:nvPr/>
          </p:nvSpPr>
          <p:spPr bwMode="auto">
            <a:xfrm>
              <a:off x="4661" y="1421"/>
              <a:ext cx="299"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540" name="Line 452"/>
            <p:cNvSpPr>
              <a:spLocks noChangeShapeType="1"/>
            </p:cNvSpPr>
            <p:nvPr/>
          </p:nvSpPr>
          <p:spPr bwMode="auto">
            <a:xfrm flipV="1">
              <a:off x="4661" y="1189"/>
              <a:ext cx="1" cy="23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541" name="Line 453"/>
            <p:cNvSpPr>
              <a:spLocks noChangeShapeType="1"/>
            </p:cNvSpPr>
            <p:nvPr/>
          </p:nvSpPr>
          <p:spPr bwMode="auto">
            <a:xfrm flipV="1">
              <a:off x="4661" y="1416"/>
              <a:ext cx="1" cy="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542" name="Line 454"/>
            <p:cNvSpPr>
              <a:spLocks noChangeShapeType="1"/>
            </p:cNvSpPr>
            <p:nvPr/>
          </p:nvSpPr>
          <p:spPr bwMode="auto">
            <a:xfrm>
              <a:off x="4661" y="1189"/>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543" name="Rectangle 455"/>
            <p:cNvSpPr>
              <a:spLocks noChangeArrowheads="1"/>
            </p:cNvSpPr>
            <p:nvPr/>
          </p:nvSpPr>
          <p:spPr bwMode="auto">
            <a:xfrm>
              <a:off x="4648" y="1436"/>
              <a:ext cx="22" cy="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Helvetica" pitchFamily="34" charset="0"/>
                  <a:cs typeface="Arial" pitchFamily="34" charset="0"/>
                </a:rPr>
                <a:t>0</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89544" name="Line 456"/>
            <p:cNvSpPr>
              <a:spLocks noChangeShapeType="1"/>
            </p:cNvSpPr>
            <p:nvPr/>
          </p:nvSpPr>
          <p:spPr bwMode="auto">
            <a:xfrm flipV="1">
              <a:off x="4810" y="1416"/>
              <a:ext cx="1" cy="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545" name="Line 457"/>
            <p:cNvSpPr>
              <a:spLocks noChangeShapeType="1"/>
            </p:cNvSpPr>
            <p:nvPr/>
          </p:nvSpPr>
          <p:spPr bwMode="auto">
            <a:xfrm>
              <a:off x="4810" y="1189"/>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546" name="Rectangle 458"/>
            <p:cNvSpPr>
              <a:spLocks noChangeArrowheads="1"/>
            </p:cNvSpPr>
            <p:nvPr/>
          </p:nvSpPr>
          <p:spPr bwMode="auto">
            <a:xfrm>
              <a:off x="4780" y="1436"/>
              <a:ext cx="56" cy="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Helvetica" pitchFamily="34" charset="0"/>
                  <a:cs typeface="Arial" pitchFamily="34" charset="0"/>
                </a:rPr>
                <a:t>0.5</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89547" name="Line 459"/>
            <p:cNvSpPr>
              <a:spLocks noChangeShapeType="1"/>
            </p:cNvSpPr>
            <p:nvPr/>
          </p:nvSpPr>
          <p:spPr bwMode="auto">
            <a:xfrm flipV="1">
              <a:off x="4960" y="1416"/>
              <a:ext cx="1" cy="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548" name="Line 460"/>
            <p:cNvSpPr>
              <a:spLocks noChangeShapeType="1"/>
            </p:cNvSpPr>
            <p:nvPr/>
          </p:nvSpPr>
          <p:spPr bwMode="auto">
            <a:xfrm>
              <a:off x="4960" y="1189"/>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549" name="Rectangle 461"/>
            <p:cNvSpPr>
              <a:spLocks noChangeArrowheads="1"/>
            </p:cNvSpPr>
            <p:nvPr/>
          </p:nvSpPr>
          <p:spPr bwMode="auto">
            <a:xfrm>
              <a:off x="4946" y="1436"/>
              <a:ext cx="22" cy="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Helvetica" pitchFamily="34" charset="0"/>
                  <a:cs typeface="Arial" pitchFamily="34" charset="0"/>
                </a:rPr>
                <a:t>1</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89550" name="Line 462"/>
            <p:cNvSpPr>
              <a:spLocks noChangeShapeType="1"/>
            </p:cNvSpPr>
            <p:nvPr/>
          </p:nvSpPr>
          <p:spPr bwMode="auto">
            <a:xfrm>
              <a:off x="4661" y="1421"/>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551" name="Line 463"/>
            <p:cNvSpPr>
              <a:spLocks noChangeShapeType="1"/>
            </p:cNvSpPr>
            <p:nvPr/>
          </p:nvSpPr>
          <p:spPr bwMode="auto">
            <a:xfrm flipH="1">
              <a:off x="4955" y="1421"/>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552" name="Rectangle 464"/>
            <p:cNvSpPr>
              <a:spLocks noChangeArrowheads="1"/>
            </p:cNvSpPr>
            <p:nvPr/>
          </p:nvSpPr>
          <p:spPr bwMode="auto">
            <a:xfrm>
              <a:off x="4617" y="1387"/>
              <a:ext cx="22" cy="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Helvetica" pitchFamily="34" charset="0"/>
                  <a:cs typeface="Arial" pitchFamily="34" charset="0"/>
                </a:rPr>
                <a:t>0</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89553" name="Line 465"/>
            <p:cNvSpPr>
              <a:spLocks noChangeShapeType="1"/>
            </p:cNvSpPr>
            <p:nvPr/>
          </p:nvSpPr>
          <p:spPr bwMode="auto">
            <a:xfrm>
              <a:off x="4661" y="1303"/>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554" name="Line 466"/>
            <p:cNvSpPr>
              <a:spLocks noChangeShapeType="1"/>
            </p:cNvSpPr>
            <p:nvPr/>
          </p:nvSpPr>
          <p:spPr bwMode="auto">
            <a:xfrm flipH="1">
              <a:off x="4955" y="1303"/>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555" name="Rectangle 467"/>
            <p:cNvSpPr>
              <a:spLocks noChangeArrowheads="1"/>
            </p:cNvSpPr>
            <p:nvPr/>
          </p:nvSpPr>
          <p:spPr bwMode="auto">
            <a:xfrm>
              <a:off x="4578" y="1268"/>
              <a:ext cx="56" cy="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Helvetica" pitchFamily="34" charset="0"/>
                  <a:cs typeface="Arial" pitchFamily="34" charset="0"/>
                </a:rPr>
                <a:t>0.5</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89556" name="Line 468"/>
            <p:cNvSpPr>
              <a:spLocks noChangeShapeType="1"/>
            </p:cNvSpPr>
            <p:nvPr/>
          </p:nvSpPr>
          <p:spPr bwMode="auto">
            <a:xfrm>
              <a:off x="4661" y="1189"/>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557" name="Line 469"/>
            <p:cNvSpPr>
              <a:spLocks noChangeShapeType="1"/>
            </p:cNvSpPr>
            <p:nvPr/>
          </p:nvSpPr>
          <p:spPr bwMode="auto">
            <a:xfrm flipH="1">
              <a:off x="4955" y="1189"/>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558" name="Rectangle 470"/>
            <p:cNvSpPr>
              <a:spLocks noChangeArrowheads="1"/>
            </p:cNvSpPr>
            <p:nvPr/>
          </p:nvSpPr>
          <p:spPr bwMode="auto">
            <a:xfrm>
              <a:off x="4617" y="1155"/>
              <a:ext cx="22" cy="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Helvetica" pitchFamily="34" charset="0"/>
                  <a:cs typeface="Arial" pitchFamily="34" charset="0"/>
                </a:rPr>
                <a:t>1</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89559" name="Line 471"/>
            <p:cNvSpPr>
              <a:spLocks noChangeShapeType="1"/>
            </p:cNvSpPr>
            <p:nvPr/>
          </p:nvSpPr>
          <p:spPr bwMode="auto">
            <a:xfrm>
              <a:off x="4661" y="1189"/>
              <a:ext cx="299"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560" name="Line 472"/>
            <p:cNvSpPr>
              <a:spLocks noChangeShapeType="1"/>
            </p:cNvSpPr>
            <p:nvPr/>
          </p:nvSpPr>
          <p:spPr bwMode="auto">
            <a:xfrm>
              <a:off x="4661" y="1421"/>
              <a:ext cx="299"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561" name="Line 473"/>
            <p:cNvSpPr>
              <a:spLocks noChangeShapeType="1"/>
            </p:cNvSpPr>
            <p:nvPr/>
          </p:nvSpPr>
          <p:spPr bwMode="auto">
            <a:xfrm flipV="1">
              <a:off x="4960" y="1189"/>
              <a:ext cx="1" cy="23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562" name="Line 474"/>
            <p:cNvSpPr>
              <a:spLocks noChangeShapeType="1"/>
            </p:cNvSpPr>
            <p:nvPr/>
          </p:nvSpPr>
          <p:spPr bwMode="auto">
            <a:xfrm flipV="1">
              <a:off x="4661" y="1189"/>
              <a:ext cx="1" cy="23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563" name="Freeform 475"/>
            <p:cNvSpPr>
              <a:spLocks/>
            </p:cNvSpPr>
            <p:nvPr/>
          </p:nvSpPr>
          <p:spPr bwMode="auto">
            <a:xfrm>
              <a:off x="4661" y="1189"/>
              <a:ext cx="294" cy="227"/>
            </a:xfrm>
            <a:custGeom>
              <a:avLst/>
              <a:gdLst/>
              <a:ahLst/>
              <a:cxnLst>
                <a:cxn ang="0">
                  <a:pos x="4" y="0"/>
                </a:cxn>
                <a:cxn ang="0">
                  <a:pos x="13" y="0"/>
                </a:cxn>
                <a:cxn ang="0">
                  <a:pos x="22" y="0"/>
                </a:cxn>
                <a:cxn ang="0">
                  <a:pos x="31" y="0"/>
                </a:cxn>
                <a:cxn ang="0">
                  <a:pos x="40" y="5"/>
                </a:cxn>
                <a:cxn ang="0">
                  <a:pos x="53" y="20"/>
                </a:cxn>
                <a:cxn ang="0">
                  <a:pos x="57" y="35"/>
                </a:cxn>
                <a:cxn ang="0">
                  <a:pos x="61" y="50"/>
                </a:cxn>
                <a:cxn ang="0">
                  <a:pos x="66" y="69"/>
                </a:cxn>
                <a:cxn ang="0">
                  <a:pos x="70" y="94"/>
                </a:cxn>
                <a:cxn ang="0">
                  <a:pos x="75" y="119"/>
                </a:cxn>
                <a:cxn ang="0">
                  <a:pos x="79" y="143"/>
                </a:cxn>
                <a:cxn ang="0">
                  <a:pos x="83" y="168"/>
                </a:cxn>
                <a:cxn ang="0">
                  <a:pos x="88" y="188"/>
                </a:cxn>
                <a:cxn ang="0">
                  <a:pos x="97" y="208"/>
                </a:cxn>
                <a:cxn ang="0">
                  <a:pos x="101" y="222"/>
                </a:cxn>
                <a:cxn ang="0">
                  <a:pos x="110" y="227"/>
                </a:cxn>
                <a:cxn ang="0">
                  <a:pos x="119" y="227"/>
                </a:cxn>
                <a:cxn ang="0">
                  <a:pos x="127" y="227"/>
                </a:cxn>
                <a:cxn ang="0">
                  <a:pos x="136" y="227"/>
                </a:cxn>
                <a:cxn ang="0">
                  <a:pos x="145" y="227"/>
                </a:cxn>
                <a:cxn ang="0">
                  <a:pos x="154" y="227"/>
                </a:cxn>
                <a:cxn ang="0">
                  <a:pos x="162" y="227"/>
                </a:cxn>
                <a:cxn ang="0">
                  <a:pos x="171" y="227"/>
                </a:cxn>
                <a:cxn ang="0">
                  <a:pos x="180" y="227"/>
                </a:cxn>
                <a:cxn ang="0">
                  <a:pos x="189" y="227"/>
                </a:cxn>
                <a:cxn ang="0">
                  <a:pos x="198" y="227"/>
                </a:cxn>
                <a:cxn ang="0">
                  <a:pos x="206" y="227"/>
                </a:cxn>
                <a:cxn ang="0">
                  <a:pos x="215" y="227"/>
                </a:cxn>
                <a:cxn ang="0">
                  <a:pos x="224" y="227"/>
                </a:cxn>
                <a:cxn ang="0">
                  <a:pos x="233" y="227"/>
                </a:cxn>
                <a:cxn ang="0">
                  <a:pos x="241" y="227"/>
                </a:cxn>
                <a:cxn ang="0">
                  <a:pos x="250" y="227"/>
                </a:cxn>
                <a:cxn ang="0">
                  <a:pos x="259" y="227"/>
                </a:cxn>
                <a:cxn ang="0">
                  <a:pos x="268" y="227"/>
                </a:cxn>
                <a:cxn ang="0">
                  <a:pos x="277" y="227"/>
                </a:cxn>
                <a:cxn ang="0">
                  <a:pos x="285" y="227"/>
                </a:cxn>
                <a:cxn ang="0">
                  <a:pos x="294" y="227"/>
                </a:cxn>
              </a:cxnLst>
              <a:rect l="0" t="0" r="r" b="b"/>
              <a:pathLst>
                <a:path w="294" h="227">
                  <a:moveTo>
                    <a:pt x="0" y="0"/>
                  </a:moveTo>
                  <a:lnTo>
                    <a:pt x="4" y="0"/>
                  </a:lnTo>
                  <a:lnTo>
                    <a:pt x="9" y="0"/>
                  </a:lnTo>
                  <a:lnTo>
                    <a:pt x="13" y="0"/>
                  </a:lnTo>
                  <a:lnTo>
                    <a:pt x="18" y="0"/>
                  </a:lnTo>
                  <a:lnTo>
                    <a:pt x="22" y="0"/>
                  </a:lnTo>
                  <a:lnTo>
                    <a:pt x="26" y="0"/>
                  </a:lnTo>
                  <a:lnTo>
                    <a:pt x="31" y="0"/>
                  </a:lnTo>
                  <a:lnTo>
                    <a:pt x="35" y="5"/>
                  </a:lnTo>
                  <a:lnTo>
                    <a:pt x="40" y="5"/>
                  </a:lnTo>
                  <a:lnTo>
                    <a:pt x="44" y="10"/>
                  </a:lnTo>
                  <a:lnTo>
                    <a:pt x="53" y="20"/>
                  </a:lnTo>
                  <a:lnTo>
                    <a:pt x="53" y="30"/>
                  </a:lnTo>
                  <a:lnTo>
                    <a:pt x="57" y="35"/>
                  </a:lnTo>
                  <a:lnTo>
                    <a:pt x="57" y="45"/>
                  </a:lnTo>
                  <a:lnTo>
                    <a:pt x="61" y="50"/>
                  </a:lnTo>
                  <a:lnTo>
                    <a:pt x="61" y="64"/>
                  </a:lnTo>
                  <a:lnTo>
                    <a:pt x="66" y="69"/>
                  </a:lnTo>
                  <a:lnTo>
                    <a:pt x="66" y="89"/>
                  </a:lnTo>
                  <a:lnTo>
                    <a:pt x="70" y="94"/>
                  </a:lnTo>
                  <a:lnTo>
                    <a:pt x="70" y="114"/>
                  </a:lnTo>
                  <a:lnTo>
                    <a:pt x="75" y="119"/>
                  </a:lnTo>
                  <a:lnTo>
                    <a:pt x="75" y="138"/>
                  </a:lnTo>
                  <a:lnTo>
                    <a:pt x="79" y="143"/>
                  </a:lnTo>
                  <a:lnTo>
                    <a:pt x="79" y="163"/>
                  </a:lnTo>
                  <a:lnTo>
                    <a:pt x="83" y="168"/>
                  </a:lnTo>
                  <a:lnTo>
                    <a:pt x="83" y="183"/>
                  </a:lnTo>
                  <a:lnTo>
                    <a:pt x="88" y="188"/>
                  </a:lnTo>
                  <a:lnTo>
                    <a:pt x="88" y="198"/>
                  </a:lnTo>
                  <a:lnTo>
                    <a:pt x="97" y="208"/>
                  </a:lnTo>
                  <a:lnTo>
                    <a:pt x="97" y="218"/>
                  </a:lnTo>
                  <a:lnTo>
                    <a:pt x="101" y="222"/>
                  </a:lnTo>
                  <a:lnTo>
                    <a:pt x="105" y="222"/>
                  </a:lnTo>
                  <a:lnTo>
                    <a:pt x="110" y="227"/>
                  </a:lnTo>
                  <a:lnTo>
                    <a:pt x="114" y="227"/>
                  </a:lnTo>
                  <a:lnTo>
                    <a:pt x="119" y="227"/>
                  </a:lnTo>
                  <a:lnTo>
                    <a:pt x="123" y="227"/>
                  </a:lnTo>
                  <a:lnTo>
                    <a:pt x="127" y="227"/>
                  </a:lnTo>
                  <a:lnTo>
                    <a:pt x="132" y="227"/>
                  </a:lnTo>
                  <a:lnTo>
                    <a:pt x="136" y="227"/>
                  </a:lnTo>
                  <a:lnTo>
                    <a:pt x="141" y="227"/>
                  </a:lnTo>
                  <a:lnTo>
                    <a:pt x="145" y="227"/>
                  </a:lnTo>
                  <a:lnTo>
                    <a:pt x="149" y="227"/>
                  </a:lnTo>
                  <a:lnTo>
                    <a:pt x="154" y="227"/>
                  </a:lnTo>
                  <a:lnTo>
                    <a:pt x="158" y="227"/>
                  </a:lnTo>
                  <a:lnTo>
                    <a:pt x="162" y="227"/>
                  </a:lnTo>
                  <a:lnTo>
                    <a:pt x="167" y="227"/>
                  </a:lnTo>
                  <a:lnTo>
                    <a:pt x="171" y="227"/>
                  </a:lnTo>
                  <a:lnTo>
                    <a:pt x="176" y="227"/>
                  </a:lnTo>
                  <a:lnTo>
                    <a:pt x="180" y="227"/>
                  </a:lnTo>
                  <a:lnTo>
                    <a:pt x="184" y="227"/>
                  </a:lnTo>
                  <a:lnTo>
                    <a:pt x="189" y="227"/>
                  </a:lnTo>
                  <a:lnTo>
                    <a:pt x="193" y="227"/>
                  </a:lnTo>
                  <a:lnTo>
                    <a:pt x="198" y="227"/>
                  </a:lnTo>
                  <a:lnTo>
                    <a:pt x="202" y="227"/>
                  </a:lnTo>
                  <a:lnTo>
                    <a:pt x="206" y="227"/>
                  </a:lnTo>
                  <a:lnTo>
                    <a:pt x="211" y="227"/>
                  </a:lnTo>
                  <a:lnTo>
                    <a:pt x="215" y="227"/>
                  </a:lnTo>
                  <a:lnTo>
                    <a:pt x="220" y="227"/>
                  </a:lnTo>
                  <a:lnTo>
                    <a:pt x="224" y="227"/>
                  </a:lnTo>
                  <a:lnTo>
                    <a:pt x="228" y="227"/>
                  </a:lnTo>
                  <a:lnTo>
                    <a:pt x="233" y="227"/>
                  </a:lnTo>
                  <a:lnTo>
                    <a:pt x="237" y="227"/>
                  </a:lnTo>
                  <a:lnTo>
                    <a:pt x="241" y="227"/>
                  </a:lnTo>
                  <a:lnTo>
                    <a:pt x="246" y="227"/>
                  </a:lnTo>
                  <a:lnTo>
                    <a:pt x="250" y="227"/>
                  </a:lnTo>
                  <a:lnTo>
                    <a:pt x="255" y="227"/>
                  </a:lnTo>
                  <a:lnTo>
                    <a:pt x="259" y="227"/>
                  </a:lnTo>
                  <a:lnTo>
                    <a:pt x="263" y="227"/>
                  </a:lnTo>
                  <a:lnTo>
                    <a:pt x="268" y="227"/>
                  </a:lnTo>
                  <a:lnTo>
                    <a:pt x="272" y="227"/>
                  </a:lnTo>
                  <a:lnTo>
                    <a:pt x="277" y="227"/>
                  </a:lnTo>
                  <a:lnTo>
                    <a:pt x="281" y="227"/>
                  </a:lnTo>
                  <a:lnTo>
                    <a:pt x="285" y="227"/>
                  </a:lnTo>
                  <a:lnTo>
                    <a:pt x="290" y="227"/>
                  </a:lnTo>
                  <a:lnTo>
                    <a:pt x="294" y="227"/>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564" name="Line 476"/>
            <p:cNvSpPr>
              <a:spLocks noChangeShapeType="1"/>
            </p:cNvSpPr>
            <p:nvPr/>
          </p:nvSpPr>
          <p:spPr bwMode="auto">
            <a:xfrm>
              <a:off x="4744" y="1407"/>
              <a:ext cx="36"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565" name="Line 477"/>
            <p:cNvSpPr>
              <a:spLocks noChangeShapeType="1"/>
            </p:cNvSpPr>
            <p:nvPr/>
          </p:nvSpPr>
          <p:spPr bwMode="auto">
            <a:xfrm>
              <a:off x="4762" y="1387"/>
              <a:ext cx="1" cy="3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566" name="Line 478"/>
            <p:cNvSpPr>
              <a:spLocks noChangeShapeType="1"/>
            </p:cNvSpPr>
            <p:nvPr/>
          </p:nvSpPr>
          <p:spPr bwMode="auto">
            <a:xfrm>
              <a:off x="4687" y="1199"/>
              <a:ext cx="35"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567" name="Line 479"/>
            <p:cNvSpPr>
              <a:spLocks noChangeShapeType="1"/>
            </p:cNvSpPr>
            <p:nvPr/>
          </p:nvSpPr>
          <p:spPr bwMode="auto">
            <a:xfrm>
              <a:off x="4705" y="1179"/>
              <a:ext cx="1" cy="4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568" name="Line 480"/>
            <p:cNvSpPr>
              <a:spLocks noChangeShapeType="1"/>
            </p:cNvSpPr>
            <p:nvPr/>
          </p:nvSpPr>
          <p:spPr bwMode="auto">
            <a:xfrm>
              <a:off x="4661" y="1189"/>
              <a:ext cx="35"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569" name="Line 481"/>
            <p:cNvSpPr>
              <a:spLocks noChangeShapeType="1"/>
            </p:cNvSpPr>
            <p:nvPr/>
          </p:nvSpPr>
          <p:spPr bwMode="auto">
            <a:xfrm>
              <a:off x="4679" y="1169"/>
              <a:ext cx="1" cy="4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570" name="Line 482"/>
            <p:cNvSpPr>
              <a:spLocks noChangeShapeType="1"/>
            </p:cNvSpPr>
            <p:nvPr/>
          </p:nvSpPr>
          <p:spPr bwMode="auto">
            <a:xfrm>
              <a:off x="4771" y="1416"/>
              <a:ext cx="35"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571" name="Line 483"/>
            <p:cNvSpPr>
              <a:spLocks noChangeShapeType="1"/>
            </p:cNvSpPr>
            <p:nvPr/>
          </p:nvSpPr>
          <p:spPr bwMode="auto">
            <a:xfrm>
              <a:off x="4788" y="1397"/>
              <a:ext cx="1" cy="3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572" name="Line 484"/>
            <p:cNvSpPr>
              <a:spLocks noChangeShapeType="1"/>
            </p:cNvSpPr>
            <p:nvPr/>
          </p:nvSpPr>
          <p:spPr bwMode="auto">
            <a:xfrm>
              <a:off x="4753" y="1397"/>
              <a:ext cx="18" cy="1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573" name="Line 485"/>
            <p:cNvSpPr>
              <a:spLocks noChangeShapeType="1"/>
            </p:cNvSpPr>
            <p:nvPr/>
          </p:nvSpPr>
          <p:spPr bwMode="auto">
            <a:xfrm flipH="1">
              <a:off x="4753" y="1397"/>
              <a:ext cx="18" cy="1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574" name="Line 486"/>
            <p:cNvSpPr>
              <a:spLocks noChangeShapeType="1"/>
            </p:cNvSpPr>
            <p:nvPr/>
          </p:nvSpPr>
          <p:spPr bwMode="auto">
            <a:xfrm>
              <a:off x="4696" y="1189"/>
              <a:ext cx="18"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575" name="Line 487"/>
            <p:cNvSpPr>
              <a:spLocks noChangeShapeType="1"/>
            </p:cNvSpPr>
            <p:nvPr/>
          </p:nvSpPr>
          <p:spPr bwMode="auto">
            <a:xfrm flipH="1">
              <a:off x="4696" y="1189"/>
              <a:ext cx="18"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576" name="Line 488"/>
            <p:cNvSpPr>
              <a:spLocks noChangeShapeType="1"/>
            </p:cNvSpPr>
            <p:nvPr/>
          </p:nvSpPr>
          <p:spPr bwMode="auto">
            <a:xfrm>
              <a:off x="4670" y="1179"/>
              <a:ext cx="17"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577" name="Line 489"/>
            <p:cNvSpPr>
              <a:spLocks noChangeShapeType="1"/>
            </p:cNvSpPr>
            <p:nvPr/>
          </p:nvSpPr>
          <p:spPr bwMode="auto">
            <a:xfrm flipH="1">
              <a:off x="4670" y="1179"/>
              <a:ext cx="17"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578" name="Line 490"/>
            <p:cNvSpPr>
              <a:spLocks noChangeShapeType="1"/>
            </p:cNvSpPr>
            <p:nvPr/>
          </p:nvSpPr>
          <p:spPr bwMode="auto">
            <a:xfrm>
              <a:off x="4780" y="1407"/>
              <a:ext cx="17" cy="1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579" name="Line 491"/>
            <p:cNvSpPr>
              <a:spLocks noChangeShapeType="1"/>
            </p:cNvSpPr>
            <p:nvPr/>
          </p:nvSpPr>
          <p:spPr bwMode="auto">
            <a:xfrm flipH="1">
              <a:off x="4780" y="1407"/>
              <a:ext cx="17" cy="1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580" name="Rectangle 492"/>
            <p:cNvSpPr>
              <a:spLocks noChangeArrowheads="1"/>
            </p:cNvSpPr>
            <p:nvPr/>
          </p:nvSpPr>
          <p:spPr bwMode="auto">
            <a:xfrm>
              <a:off x="4635" y="1090"/>
              <a:ext cx="280" cy="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1" i="0" u="none" strike="noStrike" cap="none" normalizeH="0" baseline="0" smtClean="0">
                  <a:ln>
                    <a:noFill/>
                  </a:ln>
                  <a:solidFill>
                    <a:srgbClr val="000000"/>
                  </a:solidFill>
                  <a:effectLst/>
                  <a:latin typeface="Helvetica" pitchFamily="34" charset="0"/>
                  <a:cs typeface="Arial" pitchFamily="34" charset="0"/>
                </a:rPr>
                <a:t>m8: a=-8,b=-32</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89581" name="Rectangle 493"/>
            <p:cNvSpPr>
              <a:spLocks noChangeArrowheads="1"/>
            </p:cNvSpPr>
            <p:nvPr/>
          </p:nvSpPr>
          <p:spPr bwMode="auto">
            <a:xfrm>
              <a:off x="5061" y="1189"/>
              <a:ext cx="294" cy="23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400"/>
            </a:p>
          </p:txBody>
        </p:sp>
        <p:sp>
          <p:nvSpPr>
            <p:cNvPr id="89582" name="Rectangle 494"/>
            <p:cNvSpPr>
              <a:spLocks noChangeArrowheads="1"/>
            </p:cNvSpPr>
            <p:nvPr/>
          </p:nvSpPr>
          <p:spPr bwMode="auto">
            <a:xfrm>
              <a:off x="5061" y="1189"/>
              <a:ext cx="294" cy="232"/>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400"/>
            </a:p>
          </p:txBody>
        </p:sp>
        <p:sp>
          <p:nvSpPr>
            <p:cNvPr id="89583" name="Line 495"/>
            <p:cNvSpPr>
              <a:spLocks noChangeShapeType="1"/>
            </p:cNvSpPr>
            <p:nvPr/>
          </p:nvSpPr>
          <p:spPr bwMode="auto">
            <a:xfrm>
              <a:off x="5061" y="1189"/>
              <a:ext cx="29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584" name="Line 496"/>
            <p:cNvSpPr>
              <a:spLocks noChangeShapeType="1"/>
            </p:cNvSpPr>
            <p:nvPr/>
          </p:nvSpPr>
          <p:spPr bwMode="auto">
            <a:xfrm>
              <a:off x="5061" y="1421"/>
              <a:ext cx="29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585" name="Line 497"/>
            <p:cNvSpPr>
              <a:spLocks noChangeShapeType="1"/>
            </p:cNvSpPr>
            <p:nvPr/>
          </p:nvSpPr>
          <p:spPr bwMode="auto">
            <a:xfrm flipV="1">
              <a:off x="5355" y="1189"/>
              <a:ext cx="1" cy="23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586" name="Line 498"/>
            <p:cNvSpPr>
              <a:spLocks noChangeShapeType="1"/>
            </p:cNvSpPr>
            <p:nvPr/>
          </p:nvSpPr>
          <p:spPr bwMode="auto">
            <a:xfrm flipV="1">
              <a:off x="5061" y="1189"/>
              <a:ext cx="1" cy="23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587" name="Line 499"/>
            <p:cNvSpPr>
              <a:spLocks noChangeShapeType="1"/>
            </p:cNvSpPr>
            <p:nvPr/>
          </p:nvSpPr>
          <p:spPr bwMode="auto">
            <a:xfrm>
              <a:off x="5061" y="1421"/>
              <a:ext cx="29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588" name="Line 500"/>
            <p:cNvSpPr>
              <a:spLocks noChangeShapeType="1"/>
            </p:cNvSpPr>
            <p:nvPr/>
          </p:nvSpPr>
          <p:spPr bwMode="auto">
            <a:xfrm flipV="1">
              <a:off x="5061" y="1189"/>
              <a:ext cx="1" cy="23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589" name="Line 501"/>
            <p:cNvSpPr>
              <a:spLocks noChangeShapeType="1"/>
            </p:cNvSpPr>
            <p:nvPr/>
          </p:nvSpPr>
          <p:spPr bwMode="auto">
            <a:xfrm flipV="1">
              <a:off x="5061" y="1416"/>
              <a:ext cx="1" cy="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590" name="Line 502"/>
            <p:cNvSpPr>
              <a:spLocks noChangeShapeType="1"/>
            </p:cNvSpPr>
            <p:nvPr/>
          </p:nvSpPr>
          <p:spPr bwMode="auto">
            <a:xfrm>
              <a:off x="5061" y="1189"/>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591" name="Rectangle 503"/>
            <p:cNvSpPr>
              <a:spLocks noChangeArrowheads="1"/>
            </p:cNvSpPr>
            <p:nvPr/>
          </p:nvSpPr>
          <p:spPr bwMode="auto">
            <a:xfrm>
              <a:off x="5047" y="1436"/>
              <a:ext cx="22" cy="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Helvetica" pitchFamily="34" charset="0"/>
                  <a:cs typeface="Arial" pitchFamily="34" charset="0"/>
                </a:rPr>
                <a:t>0</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89592" name="Line 504"/>
            <p:cNvSpPr>
              <a:spLocks noChangeShapeType="1"/>
            </p:cNvSpPr>
            <p:nvPr/>
          </p:nvSpPr>
          <p:spPr bwMode="auto">
            <a:xfrm flipV="1">
              <a:off x="5205" y="1416"/>
              <a:ext cx="1" cy="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593" name="Line 505"/>
            <p:cNvSpPr>
              <a:spLocks noChangeShapeType="1"/>
            </p:cNvSpPr>
            <p:nvPr/>
          </p:nvSpPr>
          <p:spPr bwMode="auto">
            <a:xfrm>
              <a:off x="5205" y="1189"/>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594" name="Rectangle 506"/>
            <p:cNvSpPr>
              <a:spLocks noChangeArrowheads="1"/>
            </p:cNvSpPr>
            <p:nvPr/>
          </p:nvSpPr>
          <p:spPr bwMode="auto">
            <a:xfrm>
              <a:off x="5175" y="1436"/>
              <a:ext cx="56" cy="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Helvetica" pitchFamily="34" charset="0"/>
                  <a:cs typeface="Arial" pitchFamily="34" charset="0"/>
                </a:rPr>
                <a:t>0.5</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89595" name="Line 507"/>
            <p:cNvSpPr>
              <a:spLocks noChangeShapeType="1"/>
            </p:cNvSpPr>
            <p:nvPr/>
          </p:nvSpPr>
          <p:spPr bwMode="auto">
            <a:xfrm flipV="1">
              <a:off x="5355" y="1416"/>
              <a:ext cx="1" cy="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grpSp>
      <p:grpSp>
        <p:nvGrpSpPr>
          <p:cNvPr id="89797" name="Group 709"/>
          <p:cNvGrpSpPr>
            <a:grpSpLocks/>
          </p:cNvGrpSpPr>
          <p:nvPr/>
        </p:nvGrpSpPr>
        <p:grpSpPr bwMode="auto">
          <a:xfrm>
            <a:off x="2847976" y="1730375"/>
            <a:ext cx="5667375" cy="1260475"/>
            <a:chOff x="1794" y="1090"/>
            <a:chExt cx="3570" cy="794"/>
          </a:xfrm>
        </p:grpSpPr>
        <p:sp>
          <p:nvSpPr>
            <p:cNvPr id="89597" name="Line 509"/>
            <p:cNvSpPr>
              <a:spLocks noChangeShapeType="1"/>
            </p:cNvSpPr>
            <p:nvPr/>
          </p:nvSpPr>
          <p:spPr bwMode="auto">
            <a:xfrm>
              <a:off x="5355" y="1189"/>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598" name="Rectangle 510"/>
            <p:cNvSpPr>
              <a:spLocks noChangeArrowheads="1"/>
            </p:cNvSpPr>
            <p:nvPr/>
          </p:nvSpPr>
          <p:spPr bwMode="auto">
            <a:xfrm>
              <a:off x="5342" y="1436"/>
              <a:ext cx="22" cy="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Helvetica" pitchFamily="34" charset="0"/>
                  <a:cs typeface="Arial" pitchFamily="34" charset="0"/>
                </a:rPr>
                <a:t>1</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89599" name="Line 511"/>
            <p:cNvSpPr>
              <a:spLocks noChangeShapeType="1"/>
            </p:cNvSpPr>
            <p:nvPr/>
          </p:nvSpPr>
          <p:spPr bwMode="auto">
            <a:xfrm>
              <a:off x="5061" y="1421"/>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600" name="Line 512"/>
            <p:cNvSpPr>
              <a:spLocks noChangeShapeType="1"/>
            </p:cNvSpPr>
            <p:nvPr/>
          </p:nvSpPr>
          <p:spPr bwMode="auto">
            <a:xfrm flipH="1">
              <a:off x="5350" y="1421"/>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601" name="Rectangle 513"/>
            <p:cNvSpPr>
              <a:spLocks noChangeArrowheads="1"/>
            </p:cNvSpPr>
            <p:nvPr/>
          </p:nvSpPr>
          <p:spPr bwMode="auto">
            <a:xfrm>
              <a:off x="5017" y="1387"/>
              <a:ext cx="22" cy="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Helvetica" pitchFamily="34" charset="0"/>
                  <a:cs typeface="Arial" pitchFamily="34" charset="0"/>
                </a:rPr>
                <a:t>0</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89602" name="Line 514"/>
            <p:cNvSpPr>
              <a:spLocks noChangeShapeType="1"/>
            </p:cNvSpPr>
            <p:nvPr/>
          </p:nvSpPr>
          <p:spPr bwMode="auto">
            <a:xfrm>
              <a:off x="5061" y="1303"/>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603" name="Line 515"/>
            <p:cNvSpPr>
              <a:spLocks noChangeShapeType="1"/>
            </p:cNvSpPr>
            <p:nvPr/>
          </p:nvSpPr>
          <p:spPr bwMode="auto">
            <a:xfrm flipH="1">
              <a:off x="5350" y="1303"/>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604" name="Rectangle 516"/>
            <p:cNvSpPr>
              <a:spLocks noChangeArrowheads="1"/>
            </p:cNvSpPr>
            <p:nvPr/>
          </p:nvSpPr>
          <p:spPr bwMode="auto">
            <a:xfrm>
              <a:off x="4977" y="1268"/>
              <a:ext cx="56" cy="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Helvetica" pitchFamily="34" charset="0"/>
                  <a:cs typeface="Arial" pitchFamily="34" charset="0"/>
                </a:rPr>
                <a:t>0.5</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89605" name="Line 517"/>
            <p:cNvSpPr>
              <a:spLocks noChangeShapeType="1"/>
            </p:cNvSpPr>
            <p:nvPr/>
          </p:nvSpPr>
          <p:spPr bwMode="auto">
            <a:xfrm>
              <a:off x="5061" y="1189"/>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606" name="Line 518"/>
            <p:cNvSpPr>
              <a:spLocks noChangeShapeType="1"/>
            </p:cNvSpPr>
            <p:nvPr/>
          </p:nvSpPr>
          <p:spPr bwMode="auto">
            <a:xfrm flipH="1">
              <a:off x="5350" y="1189"/>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607" name="Rectangle 519"/>
            <p:cNvSpPr>
              <a:spLocks noChangeArrowheads="1"/>
            </p:cNvSpPr>
            <p:nvPr/>
          </p:nvSpPr>
          <p:spPr bwMode="auto">
            <a:xfrm>
              <a:off x="5017" y="1155"/>
              <a:ext cx="22" cy="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Helvetica" pitchFamily="34" charset="0"/>
                  <a:cs typeface="Arial" pitchFamily="34" charset="0"/>
                </a:rPr>
                <a:t>1</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89608" name="Line 520"/>
            <p:cNvSpPr>
              <a:spLocks noChangeShapeType="1"/>
            </p:cNvSpPr>
            <p:nvPr/>
          </p:nvSpPr>
          <p:spPr bwMode="auto">
            <a:xfrm>
              <a:off x="5061" y="1189"/>
              <a:ext cx="29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609" name="Line 521"/>
            <p:cNvSpPr>
              <a:spLocks noChangeShapeType="1"/>
            </p:cNvSpPr>
            <p:nvPr/>
          </p:nvSpPr>
          <p:spPr bwMode="auto">
            <a:xfrm>
              <a:off x="5061" y="1421"/>
              <a:ext cx="29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610" name="Line 522"/>
            <p:cNvSpPr>
              <a:spLocks noChangeShapeType="1"/>
            </p:cNvSpPr>
            <p:nvPr/>
          </p:nvSpPr>
          <p:spPr bwMode="auto">
            <a:xfrm flipV="1">
              <a:off x="5355" y="1189"/>
              <a:ext cx="1" cy="23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611" name="Line 523"/>
            <p:cNvSpPr>
              <a:spLocks noChangeShapeType="1"/>
            </p:cNvSpPr>
            <p:nvPr/>
          </p:nvSpPr>
          <p:spPr bwMode="auto">
            <a:xfrm flipV="1">
              <a:off x="5061" y="1189"/>
              <a:ext cx="1" cy="23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612" name="Freeform 524"/>
            <p:cNvSpPr>
              <a:spLocks/>
            </p:cNvSpPr>
            <p:nvPr/>
          </p:nvSpPr>
          <p:spPr bwMode="auto">
            <a:xfrm>
              <a:off x="5061" y="1189"/>
              <a:ext cx="289" cy="227"/>
            </a:xfrm>
            <a:custGeom>
              <a:avLst/>
              <a:gdLst/>
              <a:ahLst/>
              <a:cxnLst>
                <a:cxn ang="0">
                  <a:pos x="4" y="0"/>
                </a:cxn>
                <a:cxn ang="0">
                  <a:pos x="13" y="0"/>
                </a:cxn>
                <a:cxn ang="0">
                  <a:pos x="22" y="0"/>
                </a:cxn>
                <a:cxn ang="0">
                  <a:pos x="30" y="0"/>
                </a:cxn>
                <a:cxn ang="0">
                  <a:pos x="39" y="5"/>
                </a:cxn>
                <a:cxn ang="0">
                  <a:pos x="48" y="10"/>
                </a:cxn>
                <a:cxn ang="0">
                  <a:pos x="57" y="20"/>
                </a:cxn>
                <a:cxn ang="0">
                  <a:pos x="61" y="35"/>
                </a:cxn>
                <a:cxn ang="0">
                  <a:pos x="70" y="64"/>
                </a:cxn>
                <a:cxn ang="0">
                  <a:pos x="74" y="84"/>
                </a:cxn>
                <a:cxn ang="0">
                  <a:pos x="79" y="109"/>
                </a:cxn>
                <a:cxn ang="0">
                  <a:pos x="83" y="134"/>
                </a:cxn>
                <a:cxn ang="0">
                  <a:pos x="87" y="158"/>
                </a:cxn>
                <a:cxn ang="0">
                  <a:pos x="92" y="178"/>
                </a:cxn>
                <a:cxn ang="0">
                  <a:pos x="96" y="193"/>
                </a:cxn>
                <a:cxn ang="0">
                  <a:pos x="105" y="213"/>
                </a:cxn>
                <a:cxn ang="0">
                  <a:pos x="114" y="222"/>
                </a:cxn>
                <a:cxn ang="0">
                  <a:pos x="122" y="227"/>
                </a:cxn>
                <a:cxn ang="0">
                  <a:pos x="131" y="227"/>
                </a:cxn>
                <a:cxn ang="0">
                  <a:pos x="140" y="227"/>
                </a:cxn>
                <a:cxn ang="0">
                  <a:pos x="149" y="227"/>
                </a:cxn>
                <a:cxn ang="0">
                  <a:pos x="158" y="227"/>
                </a:cxn>
                <a:cxn ang="0">
                  <a:pos x="166" y="227"/>
                </a:cxn>
                <a:cxn ang="0">
                  <a:pos x="175" y="227"/>
                </a:cxn>
                <a:cxn ang="0">
                  <a:pos x="184" y="227"/>
                </a:cxn>
                <a:cxn ang="0">
                  <a:pos x="193" y="227"/>
                </a:cxn>
                <a:cxn ang="0">
                  <a:pos x="202" y="227"/>
                </a:cxn>
                <a:cxn ang="0">
                  <a:pos x="210" y="227"/>
                </a:cxn>
                <a:cxn ang="0">
                  <a:pos x="219" y="227"/>
                </a:cxn>
                <a:cxn ang="0">
                  <a:pos x="228" y="227"/>
                </a:cxn>
                <a:cxn ang="0">
                  <a:pos x="237" y="227"/>
                </a:cxn>
                <a:cxn ang="0">
                  <a:pos x="245" y="227"/>
                </a:cxn>
                <a:cxn ang="0">
                  <a:pos x="254" y="227"/>
                </a:cxn>
                <a:cxn ang="0">
                  <a:pos x="263" y="227"/>
                </a:cxn>
                <a:cxn ang="0">
                  <a:pos x="272" y="227"/>
                </a:cxn>
                <a:cxn ang="0">
                  <a:pos x="281" y="227"/>
                </a:cxn>
                <a:cxn ang="0">
                  <a:pos x="289" y="227"/>
                </a:cxn>
              </a:cxnLst>
              <a:rect l="0" t="0" r="r" b="b"/>
              <a:pathLst>
                <a:path w="289" h="227">
                  <a:moveTo>
                    <a:pt x="0" y="0"/>
                  </a:moveTo>
                  <a:lnTo>
                    <a:pt x="4" y="0"/>
                  </a:lnTo>
                  <a:lnTo>
                    <a:pt x="8" y="0"/>
                  </a:lnTo>
                  <a:lnTo>
                    <a:pt x="13" y="0"/>
                  </a:lnTo>
                  <a:lnTo>
                    <a:pt x="17" y="0"/>
                  </a:lnTo>
                  <a:lnTo>
                    <a:pt x="22" y="0"/>
                  </a:lnTo>
                  <a:lnTo>
                    <a:pt x="26" y="0"/>
                  </a:lnTo>
                  <a:lnTo>
                    <a:pt x="30" y="0"/>
                  </a:lnTo>
                  <a:lnTo>
                    <a:pt x="35" y="0"/>
                  </a:lnTo>
                  <a:lnTo>
                    <a:pt x="39" y="5"/>
                  </a:lnTo>
                  <a:lnTo>
                    <a:pt x="43" y="5"/>
                  </a:lnTo>
                  <a:lnTo>
                    <a:pt x="48" y="10"/>
                  </a:lnTo>
                  <a:lnTo>
                    <a:pt x="52" y="15"/>
                  </a:lnTo>
                  <a:lnTo>
                    <a:pt x="57" y="20"/>
                  </a:lnTo>
                  <a:lnTo>
                    <a:pt x="61" y="25"/>
                  </a:lnTo>
                  <a:lnTo>
                    <a:pt x="61" y="35"/>
                  </a:lnTo>
                  <a:lnTo>
                    <a:pt x="70" y="45"/>
                  </a:lnTo>
                  <a:lnTo>
                    <a:pt x="70" y="64"/>
                  </a:lnTo>
                  <a:lnTo>
                    <a:pt x="74" y="69"/>
                  </a:lnTo>
                  <a:lnTo>
                    <a:pt x="74" y="84"/>
                  </a:lnTo>
                  <a:lnTo>
                    <a:pt x="79" y="89"/>
                  </a:lnTo>
                  <a:lnTo>
                    <a:pt x="79" y="109"/>
                  </a:lnTo>
                  <a:lnTo>
                    <a:pt x="83" y="114"/>
                  </a:lnTo>
                  <a:lnTo>
                    <a:pt x="83" y="134"/>
                  </a:lnTo>
                  <a:lnTo>
                    <a:pt x="87" y="138"/>
                  </a:lnTo>
                  <a:lnTo>
                    <a:pt x="87" y="158"/>
                  </a:lnTo>
                  <a:lnTo>
                    <a:pt x="92" y="163"/>
                  </a:lnTo>
                  <a:lnTo>
                    <a:pt x="92" y="178"/>
                  </a:lnTo>
                  <a:lnTo>
                    <a:pt x="96" y="183"/>
                  </a:lnTo>
                  <a:lnTo>
                    <a:pt x="96" y="193"/>
                  </a:lnTo>
                  <a:lnTo>
                    <a:pt x="105" y="203"/>
                  </a:lnTo>
                  <a:lnTo>
                    <a:pt x="105" y="213"/>
                  </a:lnTo>
                  <a:lnTo>
                    <a:pt x="109" y="218"/>
                  </a:lnTo>
                  <a:lnTo>
                    <a:pt x="114" y="222"/>
                  </a:lnTo>
                  <a:lnTo>
                    <a:pt x="118" y="222"/>
                  </a:lnTo>
                  <a:lnTo>
                    <a:pt x="122" y="227"/>
                  </a:lnTo>
                  <a:lnTo>
                    <a:pt x="127" y="227"/>
                  </a:lnTo>
                  <a:lnTo>
                    <a:pt x="131" y="227"/>
                  </a:lnTo>
                  <a:lnTo>
                    <a:pt x="136" y="227"/>
                  </a:lnTo>
                  <a:lnTo>
                    <a:pt x="140" y="227"/>
                  </a:lnTo>
                  <a:lnTo>
                    <a:pt x="144" y="227"/>
                  </a:lnTo>
                  <a:lnTo>
                    <a:pt x="149" y="227"/>
                  </a:lnTo>
                  <a:lnTo>
                    <a:pt x="153" y="227"/>
                  </a:lnTo>
                  <a:lnTo>
                    <a:pt x="158" y="227"/>
                  </a:lnTo>
                  <a:lnTo>
                    <a:pt x="162" y="227"/>
                  </a:lnTo>
                  <a:lnTo>
                    <a:pt x="166" y="227"/>
                  </a:lnTo>
                  <a:lnTo>
                    <a:pt x="171" y="227"/>
                  </a:lnTo>
                  <a:lnTo>
                    <a:pt x="175" y="227"/>
                  </a:lnTo>
                  <a:lnTo>
                    <a:pt x="180" y="227"/>
                  </a:lnTo>
                  <a:lnTo>
                    <a:pt x="184" y="227"/>
                  </a:lnTo>
                  <a:lnTo>
                    <a:pt x="188" y="227"/>
                  </a:lnTo>
                  <a:lnTo>
                    <a:pt x="193" y="227"/>
                  </a:lnTo>
                  <a:lnTo>
                    <a:pt x="197" y="227"/>
                  </a:lnTo>
                  <a:lnTo>
                    <a:pt x="202" y="227"/>
                  </a:lnTo>
                  <a:lnTo>
                    <a:pt x="206" y="227"/>
                  </a:lnTo>
                  <a:lnTo>
                    <a:pt x="210" y="227"/>
                  </a:lnTo>
                  <a:lnTo>
                    <a:pt x="215" y="227"/>
                  </a:lnTo>
                  <a:lnTo>
                    <a:pt x="219" y="227"/>
                  </a:lnTo>
                  <a:lnTo>
                    <a:pt x="223" y="227"/>
                  </a:lnTo>
                  <a:lnTo>
                    <a:pt x="228" y="227"/>
                  </a:lnTo>
                  <a:lnTo>
                    <a:pt x="232" y="227"/>
                  </a:lnTo>
                  <a:lnTo>
                    <a:pt x="237" y="227"/>
                  </a:lnTo>
                  <a:lnTo>
                    <a:pt x="241" y="227"/>
                  </a:lnTo>
                  <a:lnTo>
                    <a:pt x="245" y="227"/>
                  </a:lnTo>
                  <a:lnTo>
                    <a:pt x="250" y="227"/>
                  </a:lnTo>
                  <a:lnTo>
                    <a:pt x="254" y="227"/>
                  </a:lnTo>
                  <a:lnTo>
                    <a:pt x="259" y="227"/>
                  </a:lnTo>
                  <a:lnTo>
                    <a:pt x="263" y="227"/>
                  </a:lnTo>
                  <a:lnTo>
                    <a:pt x="267" y="227"/>
                  </a:lnTo>
                  <a:lnTo>
                    <a:pt x="272" y="227"/>
                  </a:lnTo>
                  <a:lnTo>
                    <a:pt x="276" y="227"/>
                  </a:lnTo>
                  <a:lnTo>
                    <a:pt x="281" y="227"/>
                  </a:lnTo>
                  <a:lnTo>
                    <a:pt x="285" y="227"/>
                  </a:lnTo>
                  <a:lnTo>
                    <a:pt x="289" y="227"/>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613" name="Line 525"/>
            <p:cNvSpPr>
              <a:spLocks noChangeShapeType="1"/>
            </p:cNvSpPr>
            <p:nvPr/>
          </p:nvSpPr>
          <p:spPr bwMode="auto">
            <a:xfrm>
              <a:off x="5140" y="1377"/>
              <a:ext cx="35"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614" name="Line 526"/>
            <p:cNvSpPr>
              <a:spLocks noChangeShapeType="1"/>
            </p:cNvSpPr>
            <p:nvPr/>
          </p:nvSpPr>
          <p:spPr bwMode="auto">
            <a:xfrm>
              <a:off x="5157" y="1357"/>
              <a:ext cx="1" cy="4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615" name="Line 527"/>
            <p:cNvSpPr>
              <a:spLocks noChangeShapeType="1"/>
            </p:cNvSpPr>
            <p:nvPr/>
          </p:nvSpPr>
          <p:spPr bwMode="auto">
            <a:xfrm>
              <a:off x="5087" y="1194"/>
              <a:ext cx="35"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616" name="Line 528"/>
            <p:cNvSpPr>
              <a:spLocks noChangeShapeType="1"/>
            </p:cNvSpPr>
            <p:nvPr/>
          </p:nvSpPr>
          <p:spPr bwMode="auto">
            <a:xfrm>
              <a:off x="5104" y="1174"/>
              <a:ext cx="1" cy="4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617" name="Line 529"/>
            <p:cNvSpPr>
              <a:spLocks noChangeShapeType="1"/>
            </p:cNvSpPr>
            <p:nvPr/>
          </p:nvSpPr>
          <p:spPr bwMode="auto">
            <a:xfrm>
              <a:off x="5061" y="1189"/>
              <a:ext cx="35"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618" name="Line 530"/>
            <p:cNvSpPr>
              <a:spLocks noChangeShapeType="1"/>
            </p:cNvSpPr>
            <p:nvPr/>
          </p:nvSpPr>
          <p:spPr bwMode="auto">
            <a:xfrm>
              <a:off x="5078" y="1169"/>
              <a:ext cx="1" cy="4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619" name="Line 531"/>
            <p:cNvSpPr>
              <a:spLocks noChangeShapeType="1"/>
            </p:cNvSpPr>
            <p:nvPr/>
          </p:nvSpPr>
          <p:spPr bwMode="auto">
            <a:xfrm>
              <a:off x="5170" y="1416"/>
              <a:ext cx="35"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620" name="Line 532"/>
            <p:cNvSpPr>
              <a:spLocks noChangeShapeType="1"/>
            </p:cNvSpPr>
            <p:nvPr/>
          </p:nvSpPr>
          <p:spPr bwMode="auto">
            <a:xfrm>
              <a:off x="5188" y="1397"/>
              <a:ext cx="1" cy="3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621" name="Line 533"/>
            <p:cNvSpPr>
              <a:spLocks noChangeShapeType="1"/>
            </p:cNvSpPr>
            <p:nvPr/>
          </p:nvSpPr>
          <p:spPr bwMode="auto">
            <a:xfrm>
              <a:off x="5148" y="1367"/>
              <a:ext cx="18"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622" name="Line 534"/>
            <p:cNvSpPr>
              <a:spLocks noChangeShapeType="1"/>
            </p:cNvSpPr>
            <p:nvPr/>
          </p:nvSpPr>
          <p:spPr bwMode="auto">
            <a:xfrm flipH="1">
              <a:off x="5148" y="1367"/>
              <a:ext cx="18"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623" name="Line 535"/>
            <p:cNvSpPr>
              <a:spLocks noChangeShapeType="1"/>
            </p:cNvSpPr>
            <p:nvPr/>
          </p:nvSpPr>
          <p:spPr bwMode="auto">
            <a:xfrm>
              <a:off x="5096" y="1184"/>
              <a:ext cx="17"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624" name="Line 536"/>
            <p:cNvSpPr>
              <a:spLocks noChangeShapeType="1"/>
            </p:cNvSpPr>
            <p:nvPr/>
          </p:nvSpPr>
          <p:spPr bwMode="auto">
            <a:xfrm flipH="1">
              <a:off x="5096" y="1184"/>
              <a:ext cx="17"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625" name="Line 537"/>
            <p:cNvSpPr>
              <a:spLocks noChangeShapeType="1"/>
            </p:cNvSpPr>
            <p:nvPr/>
          </p:nvSpPr>
          <p:spPr bwMode="auto">
            <a:xfrm>
              <a:off x="5069" y="1179"/>
              <a:ext cx="18"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626" name="Line 538"/>
            <p:cNvSpPr>
              <a:spLocks noChangeShapeType="1"/>
            </p:cNvSpPr>
            <p:nvPr/>
          </p:nvSpPr>
          <p:spPr bwMode="auto">
            <a:xfrm flipH="1">
              <a:off x="5069" y="1179"/>
              <a:ext cx="18"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627" name="Line 539"/>
            <p:cNvSpPr>
              <a:spLocks noChangeShapeType="1"/>
            </p:cNvSpPr>
            <p:nvPr/>
          </p:nvSpPr>
          <p:spPr bwMode="auto">
            <a:xfrm>
              <a:off x="5179" y="1407"/>
              <a:ext cx="18" cy="1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628" name="Line 540"/>
            <p:cNvSpPr>
              <a:spLocks noChangeShapeType="1"/>
            </p:cNvSpPr>
            <p:nvPr/>
          </p:nvSpPr>
          <p:spPr bwMode="auto">
            <a:xfrm flipH="1">
              <a:off x="5179" y="1407"/>
              <a:ext cx="18" cy="1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629" name="Rectangle 541"/>
            <p:cNvSpPr>
              <a:spLocks noChangeArrowheads="1"/>
            </p:cNvSpPr>
            <p:nvPr/>
          </p:nvSpPr>
          <p:spPr bwMode="auto">
            <a:xfrm>
              <a:off x="5034" y="1090"/>
              <a:ext cx="280" cy="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1" i="0" u="none" strike="noStrike" cap="none" normalizeH="0" baseline="0" smtClean="0">
                  <a:ln>
                    <a:noFill/>
                  </a:ln>
                  <a:solidFill>
                    <a:srgbClr val="000000"/>
                  </a:solidFill>
                  <a:effectLst/>
                  <a:latin typeface="Helvetica" pitchFamily="34" charset="0"/>
                  <a:cs typeface="Arial" pitchFamily="34" charset="0"/>
                </a:rPr>
                <a:t>m9: a=-8,b=-28</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89630" name="Rectangle 542"/>
            <p:cNvSpPr>
              <a:spLocks noChangeArrowheads="1"/>
            </p:cNvSpPr>
            <p:nvPr/>
          </p:nvSpPr>
          <p:spPr bwMode="auto">
            <a:xfrm>
              <a:off x="1877" y="1594"/>
              <a:ext cx="299" cy="227"/>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400"/>
            </a:p>
          </p:txBody>
        </p:sp>
        <p:sp>
          <p:nvSpPr>
            <p:cNvPr id="89631" name="Rectangle 543"/>
            <p:cNvSpPr>
              <a:spLocks noChangeArrowheads="1"/>
            </p:cNvSpPr>
            <p:nvPr/>
          </p:nvSpPr>
          <p:spPr bwMode="auto">
            <a:xfrm>
              <a:off x="1877" y="1594"/>
              <a:ext cx="299" cy="227"/>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400"/>
            </a:p>
          </p:txBody>
        </p:sp>
        <p:sp>
          <p:nvSpPr>
            <p:cNvPr id="89632" name="Line 544"/>
            <p:cNvSpPr>
              <a:spLocks noChangeShapeType="1"/>
            </p:cNvSpPr>
            <p:nvPr/>
          </p:nvSpPr>
          <p:spPr bwMode="auto">
            <a:xfrm>
              <a:off x="1877" y="1594"/>
              <a:ext cx="299"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633" name="Line 545"/>
            <p:cNvSpPr>
              <a:spLocks noChangeShapeType="1"/>
            </p:cNvSpPr>
            <p:nvPr/>
          </p:nvSpPr>
          <p:spPr bwMode="auto">
            <a:xfrm>
              <a:off x="1877" y="1821"/>
              <a:ext cx="299"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634" name="Line 546"/>
            <p:cNvSpPr>
              <a:spLocks noChangeShapeType="1"/>
            </p:cNvSpPr>
            <p:nvPr/>
          </p:nvSpPr>
          <p:spPr bwMode="auto">
            <a:xfrm flipV="1">
              <a:off x="2176" y="1594"/>
              <a:ext cx="1" cy="22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635" name="Line 547"/>
            <p:cNvSpPr>
              <a:spLocks noChangeShapeType="1"/>
            </p:cNvSpPr>
            <p:nvPr/>
          </p:nvSpPr>
          <p:spPr bwMode="auto">
            <a:xfrm flipV="1">
              <a:off x="1877" y="1594"/>
              <a:ext cx="1" cy="22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636" name="Line 548"/>
            <p:cNvSpPr>
              <a:spLocks noChangeShapeType="1"/>
            </p:cNvSpPr>
            <p:nvPr/>
          </p:nvSpPr>
          <p:spPr bwMode="auto">
            <a:xfrm>
              <a:off x="1877" y="1821"/>
              <a:ext cx="299"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637" name="Line 549"/>
            <p:cNvSpPr>
              <a:spLocks noChangeShapeType="1"/>
            </p:cNvSpPr>
            <p:nvPr/>
          </p:nvSpPr>
          <p:spPr bwMode="auto">
            <a:xfrm flipV="1">
              <a:off x="1877" y="1594"/>
              <a:ext cx="1" cy="22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638" name="Line 550"/>
            <p:cNvSpPr>
              <a:spLocks noChangeShapeType="1"/>
            </p:cNvSpPr>
            <p:nvPr/>
          </p:nvSpPr>
          <p:spPr bwMode="auto">
            <a:xfrm flipV="1">
              <a:off x="1877" y="1816"/>
              <a:ext cx="1" cy="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639" name="Line 551"/>
            <p:cNvSpPr>
              <a:spLocks noChangeShapeType="1"/>
            </p:cNvSpPr>
            <p:nvPr/>
          </p:nvSpPr>
          <p:spPr bwMode="auto">
            <a:xfrm>
              <a:off x="1877" y="1594"/>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640" name="Rectangle 552"/>
            <p:cNvSpPr>
              <a:spLocks noChangeArrowheads="1"/>
            </p:cNvSpPr>
            <p:nvPr/>
          </p:nvSpPr>
          <p:spPr bwMode="auto">
            <a:xfrm>
              <a:off x="1864" y="1836"/>
              <a:ext cx="22" cy="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Helvetica" pitchFamily="34" charset="0"/>
                  <a:cs typeface="Arial" pitchFamily="34" charset="0"/>
                </a:rPr>
                <a:t>0</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89641" name="Line 553"/>
            <p:cNvSpPr>
              <a:spLocks noChangeShapeType="1"/>
            </p:cNvSpPr>
            <p:nvPr/>
          </p:nvSpPr>
          <p:spPr bwMode="auto">
            <a:xfrm flipV="1">
              <a:off x="2027" y="1816"/>
              <a:ext cx="1" cy="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642" name="Line 554"/>
            <p:cNvSpPr>
              <a:spLocks noChangeShapeType="1"/>
            </p:cNvSpPr>
            <p:nvPr/>
          </p:nvSpPr>
          <p:spPr bwMode="auto">
            <a:xfrm>
              <a:off x="2027" y="1594"/>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643" name="Rectangle 555"/>
            <p:cNvSpPr>
              <a:spLocks noChangeArrowheads="1"/>
            </p:cNvSpPr>
            <p:nvPr/>
          </p:nvSpPr>
          <p:spPr bwMode="auto">
            <a:xfrm>
              <a:off x="1996" y="1836"/>
              <a:ext cx="56" cy="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Helvetica" pitchFamily="34" charset="0"/>
                  <a:cs typeface="Arial" pitchFamily="34" charset="0"/>
                </a:rPr>
                <a:t>0.5</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89644" name="Line 556"/>
            <p:cNvSpPr>
              <a:spLocks noChangeShapeType="1"/>
            </p:cNvSpPr>
            <p:nvPr/>
          </p:nvSpPr>
          <p:spPr bwMode="auto">
            <a:xfrm flipV="1">
              <a:off x="2176" y="1816"/>
              <a:ext cx="1" cy="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645" name="Line 557"/>
            <p:cNvSpPr>
              <a:spLocks noChangeShapeType="1"/>
            </p:cNvSpPr>
            <p:nvPr/>
          </p:nvSpPr>
          <p:spPr bwMode="auto">
            <a:xfrm>
              <a:off x="2176" y="1594"/>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646" name="Rectangle 558"/>
            <p:cNvSpPr>
              <a:spLocks noChangeArrowheads="1"/>
            </p:cNvSpPr>
            <p:nvPr/>
          </p:nvSpPr>
          <p:spPr bwMode="auto">
            <a:xfrm>
              <a:off x="2163" y="1836"/>
              <a:ext cx="22" cy="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Helvetica" pitchFamily="34" charset="0"/>
                  <a:cs typeface="Arial" pitchFamily="34" charset="0"/>
                </a:rPr>
                <a:t>1</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89647" name="Line 559"/>
            <p:cNvSpPr>
              <a:spLocks noChangeShapeType="1"/>
            </p:cNvSpPr>
            <p:nvPr/>
          </p:nvSpPr>
          <p:spPr bwMode="auto">
            <a:xfrm>
              <a:off x="1877" y="1821"/>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648" name="Line 560"/>
            <p:cNvSpPr>
              <a:spLocks noChangeShapeType="1"/>
            </p:cNvSpPr>
            <p:nvPr/>
          </p:nvSpPr>
          <p:spPr bwMode="auto">
            <a:xfrm flipH="1">
              <a:off x="2172" y="1821"/>
              <a:ext cx="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649" name="Rectangle 561"/>
            <p:cNvSpPr>
              <a:spLocks noChangeArrowheads="1"/>
            </p:cNvSpPr>
            <p:nvPr/>
          </p:nvSpPr>
          <p:spPr bwMode="auto">
            <a:xfrm>
              <a:off x="1833" y="1787"/>
              <a:ext cx="22" cy="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Helvetica" pitchFamily="34" charset="0"/>
                  <a:cs typeface="Arial" pitchFamily="34" charset="0"/>
                </a:rPr>
                <a:t>0</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89650" name="Line 562"/>
            <p:cNvSpPr>
              <a:spLocks noChangeShapeType="1"/>
            </p:cNvSpPr>
            <p:nvPr/>
          </p:nvSpPr>
          <p:spPr bwMode="auto">
            <a:xfrm>
              <a:off x="1877" y="1708"/>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651" name="Line 563"/>
            <p:cNvSpPr>
              <a:spLocks noChangeShapeType="1"/>
            </p:cNvSpPr>
            <p:nvPr/>
          </p:nvSpPr>
          <p:spPr bwMode="auto">
            <a:xfrm flipH="1">
              <a:off x="2172" y="1708"/>
              <a:ext cx="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652" name="Rectangle 564"/>
            <p:cNvSpPr>
              <a:spLocks noChangeArrowheads="1"/>
            </p:cNvSpPr>
            <p:nvPr/>
          </p:nvSpPr>
          <p:spPr bwMode="auto">
            <a:xfrm>
              <a:off x="1794" y="1673"/>
              <a:ext cx="56" cy="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Helvetica" pitchFamily="34" charset="0"/>
                  <a:cs typeface="Arial" pitchFamily="34" charset="0"/>
                </a:rPr>
                <a:t>0.5</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89653" name="Line 565"/>
            <p:cNvSpPr>
              <a:spLocks noChangeShapeType="1"/>
            </p:cNvSpPr>
            <p:nvPr/>
          </p:nvSpPr>
          <p:spPr bwMode="auto">
            <a:xfrm>
              <a:off x="1877" y="1594"/>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654" name="Line 566"/>
            <p:cNvSpPr>
              <a:spLocks noChangeShapeType="1"/>
            </p:cNvSpPr>
            <p:nvPr/>
          </p:nvSpPr>
          <p:spPr bwMode="auto">
            <a:xfrm flipH="1">
              <a:off x="2172" y="1594"/>
              <a:ext cx="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655" name="Rectangle 567"/>
            <p:cNvSpPr>
              <a:spLocks noChangeArrowheads="1"/>
            </p:cNvSpPr>
            <p:nvPr/>
          </p:nvSpPr>
          <p:spPr bwMode="auto">
            <a:xfrm>
              <a:off x="1833" y="1560"/>
              <a:ext cx="22" cy="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Helvetica" pitchFamily="34" charset="0"/>
                  <a:cs typeface="Arial" pitchFamily="34" charset="0"/>
                </a:rPr>
                <a:t>1</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89656" name="Line 568"/>
            <p:cNvSpPr>
              <a:spLocks noChangeShapeType="1"/>
            </p:cNvSpPr>
            <p:nvPr/>
          </p:nvSpPr>
          <p:spPr bwMode="auto">
            <a:xfrm>
              <a:off x="1877" y="1594"/>
              <a:ext cx="299"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657" name="Line 569"/>
            <p:cNvSpPr>
              <a:spLocks noChangeShapeType="1"/>
            </p:cNvSpPr>
            <p:nvPr/>
          </p:nvSpPr>
          <p:spPr bwMode="auto">
            <a:xfrm>
              <a:off x="1877" y="1821"/>
              <a:ext cx="299"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658" name="Line 570"/>
            <p:cNvSpPr>
              <a:spLocks noChangeShapeType="1"/>
            </p:cNvSpPr>
            <p:nvPr/>
          </p:nvSpPr>
          <p:spPr bwMode="auto">
            <a:xfrm flipV="1">
              <a:off x="2176" y="1594"/>
              <a:ext cx="1" cy="22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659" name="Line 571"/>
            <p:cNvSpPr>
              <a:spLocks noChangeShapeType="1"/>
            </p:cNvSpPr>
            <p:nvPr/>
          </p:nvSpPr>
          <p:spPr bwMode="auto">
            <a:xfrm flipV="1">
              <a:off x="1877" y="1594"/>
              <a:ext cx="1" cy="22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660" name="Freeform 572"/>
            <p:cNvSpPr>
              <a:spLocks/>
            </p:cNvSpPr>
            <p:nvPr/>
          </p:nvSpPr>
          <p:spPr bwMode="auto">
            <a:xfrm>
              <a:off x="1877" y="1594"/>
              <a:ext cx="295" cy="222"/>
            </a:xfrm>
            <a:custGeom>
              <a:avLst/>
              <a:gdLst/>
              <a:ahLst/>
              <a:cxnLst>
                <a:cxn ang="0">
                  <a:pos x="5" y="0"/>
                </a:cxn>
                <a:cxn ang="0">
                  <a:pos x="14" y="0"/>
                </a:cxn>
                <a:cxn ang="0">
                  <a:pos x="22" y="0"/>
                </a:cxn>
                <a:cxn ang="0">
                  <a:pos x="31" y="0"/>
                </a:cxn>
                <a:cxn ang="0">
                  <a:pos x="40" y="0"/>
                </a:cxn>
                <a:cxn ang="0">
                  <a:pos x="49" y="5"/>
                </a:cxn>
                <a:cxn ang="0">
                  <a:pos x="57" y="10"/>
                </a:cxn>
                <a:cxn ang="0">
                  <a:pos x="66" y="15"/>
                </a:cxn>
                <a:cxn ang="0">
                  <a:pos x="75" y="35"/>
                </a:cxn>
                <a:cxn ang="0">
                  <a:pos x="84" y="59"/>
                </a:cxn>
                <a:cxn ang="0">
                  <a:pos x="88" y="79"/>
                </a:cxn>
                <a:cxn ang="0">
                  <a:pos x="93" y="99"/>
                </a:cxn>
                <a:cxn ang="0">
                  <a:pos x="97" y="119"/>
                </a:cxn>
                <a:cxn ang="0">
                  <a:pos x="101" y="138"/>
                </a:cxn>
                <a:cxn ang="0">
                  <a:pos x="106" y="153"/>
                </a:cxn>
                <a:cxn ang="0">
                  <a:pos x="110" y="173"/>
                </a:cxn>
                <a:cxn ang="0">
                  <a:pos x="119" y="193"/>
                </a:cxn>
                <a:cxn ang="0">
                  <a:pos x="128" y="208"/>
                </a:cxn>
                <a:cxn ang="0">
                  <a:pos x="136" y="218"/>
                </a:cxn>
                <a:cxn ang="0">
                  <a:pos x="145" y="222"/>
                </a:cxn>
                <a:cxn ang="0">
                  <a:pos x="154" y="222"/>
                </a:cxn>
                <a:cxn ang="0">
                  <a:pos x="163" y="222"/>
                </a:cxn>
                <a:cxn ang="0">
                  <a:pos x="172" y="222"/>
                </a:cxn>
                <a:cxn ang="0">
                  <a:pos x="180" y="222"/>
                </a:cxn>
                <a:cxn ang="0">
                  <a:pos x="189" y="222"/>
                </a:cxn>
                <a:cxn ang="0">
                  <a:pos x="198" y="222"/>
                </a:cxn>
                <a:cxn ang="0">
                  <a:pos x="207" y="222"/>
                </a:cxn>
                <a:cxn ang="0">
                  <a:pos x="215" y="222"/>
                </a:cxn>
                <a:cxn ang="0">
                  <a:pos x="224" y="222"/>
                </a:cxn>
                <a:cxn ang="0">
                  <a:pos x="233" y="222"/>
                </a:cxn>
                <a:cxn ang="0">
                  <a:pos x="242" y="222"/>
                </a:cxn>
                <a:cxn ang="0">
                  <a:pos x="251" y="222"/>
                </a:cxn>
                <a:cxn ang="0">
                  <a:pos x="259" y="222"/>
                </a:cxn>
                <a:cxn ang="0">
                  <a:pos x="268" y="222"/>
                </a:cxn>
                <a:cxn ang="0">
                  <a:pos x="277" y="222"/>
                </a:cxn>
                <a:cxn ang="0">
                  <a:pos x="286" y="222"/>
                </a:cxn>
                <a:cxn ang="0">
                  <a:pos x="295" y="222"/>
                </a:cxn>
              </a:cxnLst>
              <a:rect l="0" t="0" r="r" b="b"/>
              <a:pathLst>
                <a:path w="295" h="222">
                  <a:moveTo>
                    <a:pt x="0" y="0"/>
                  </a:moveTo>
                  <a:lnTo>
                    <a:pt x="5" y="0"/>
                  </a:lnTo>
                  <a:lnTo>
                    <a:pt x="9" y="0"/>
                  </a:lnTo>
                  <a:lnTo>
                    <a:pt x="14" y="0"/>
                  </a:lnTo>
                  <a:lnTo>
                    <a:pt x="18" y="0"/>
                  </a:lnTo>
                  <a:lnTo>
                    <a:pt x="22" y="0"/>
                  </a:lnTo>
                  <a:lnTo>
                    <a:pt x="27" y="0"/>
                  </a:lnTo>
                  <a:lnTo>
                    <a:pt x="31" y="0"/>
                  </a:lnTo>
                  <a:lnTo>
                    <a:pt x="35" y="0"/>
                  </a:lnTo>
                  <a:lnTo>
                    <a:pt x="40" y="0"/>
                  </a:lnTo>
                  <a:lnTo>
                    <a:pt x="44" y="0"/>
                  </a:lnTo>
                  <a:lnTo>
                    <a:pt x="49" y="5"/>
                  </a:lnTo>
                  <a:lnTo>
                    <a:pt x="53" y="5"/>
                  </a:lnTo>
                  <a:lnTo>
                    <a:pt x="57" y="10"/>
                  </a:lnTo>
                  <a:lnTo>
                    <a:pt x="62" y="10"/>
                  </a:lnTo>
                  <a:lnTo>
                    <a:pt x="66" y="15"/>
                  </a:lnTo>
                  <a:lnTo>
                    <a:pt x="75" y="25"/>
                  </a:lnTo>
                  <a:lnTo>
                    <a:pt x="75" y="35"/>
                  </a:lnTo>
                  <a:lnTo>
                    <a:pt x="84" y="45"/>
                  </a:lnTo>
                  <a:lnTo>
                    <a:pt x="84" y="59"/>
                  </a:lnTo>
                  <a:lnTo>
                    <a:pt x="88" y="64"/>
                  </a:lnTo>
                  <a:lnTo>
                    <a:pt x="88" y="79"/>
                  </a:lnTo>
                  <a:lnTo>
                    <a:pt x="93" y="84"/>
                  </a:lnTo>
                  <a:lnTo>
                    <a:pt x="93" y="99"/>
                  </a:lnTo>
                  <a:lnTo>
                    <a:pt x="97" y="104"/>
                  </a:lnTo>
                  <a:lnTo>
                    <a:pt x="97" y="119"/>
                  </a:lnTo>
                  <a:lnTo>
                    <a:pt x="101" y="124"/>
                  </a:lnTo>
                  <a:lnTo>
                    <a:pt x="101" y="138"/>
                  </a:lnTo>
                  <a:lnTo>
                    <a:pt x="106" y="143"/>
                  </a:lnTo>
                  <a:lnTo>
                    <a:pt x="106" y="153"/>
                  </a:lnTo>
                  <a:lnTo>
                    <a:pt x="110" y="158"/>
                  </a:lnTo>
                  <a:lnTo>
                    <a:pt x="110" y="173"/>
                  </a:lnTo>
                  <a:lnTo>
                    <a:pt x="119" y="183"/>
                  </a:lnTo>
                  <a:lnTo>
                    <a:pt x="119" y="193"/>
                  </a:lnTo>
                  <a:lnTo>
                    <a:pt x="128" y="203"/>
                  </a:lnTo>
                  <a:lnTo>
                    <a:pt x="128" y="208"/>
                  </a:lnTo>
                  <a:lnTo>
                    <a:pt x="132" y="213"/>
                  </a:lnTo>
                  <a:lnTo>
                    <a:pt x="136" y="218"/>
                  </a:lnTo>
                  <a:lnTo>
                    <a:pt x="141" y="218"/>
                  </a:lnTo>
                  <a:lnTo>
                    <a:pt x="145" y="222"/>
                  </a:lnTo>
                  <a:lnTo>
                    <a:pt x="150" y="222"/>
                  </a:lnTo>
                  <a:lnTo>
                    <a:pt x="154" y="222"/>
                  </a:lnTo>
                  <a:lnTo>
                    <a:pt x="158" y="222"/>
                  </a:lnTo>
                  <a:lnTo>
                    <a:pt x="163" y="222"/>
                  </a:lnTo>
                  <a:lnTo>
                    <a:pt x="167" y="222"/>
                  </a:lnTo>
                  <a:lnTo>
                    <a:pt x="172" y="222"/>
                  </a:lnTo>
                  <a:lnTo>
                    <a:pt x="176" y="222"/>
                  </a:lnTo>
                  <a:lnTo>
                    <a:pt x="180" y="222"/>
                  </a:lnTo>
                  <a:lnTo>
                    <a:pt x="185" y="222"/>
                  </a:lnTo>
                  <a:lnTo>
                    <a:pt x="189" y="222"/>
                  </a:lnTo>
                  <a:lnTo>
                    <a:pt x="194" y="222"/>
                  </a:lnTo>
                  <a:lnTo>
                    <a:pt x="198" y="222"/>
                  </a:lnTo>
                  <a:lnTo>
                    <a:pt x="202" y="222"/>
                  </a:lnTo>
                  <a:lnTo>
                    <a:pt x="207" y="222"/>
                  </a:lnTo>
                  <a:lnTo>
                    <a:pt x="211" y="222"/>
                  </a:lnTo>
                  <a:lnTo>
                    <a:pt x="215" y="222"/>
                  </a:lnTo>
                  <a:lnTo>
                    <a:pt x="220" y="222"/>
                  </a:lnTo>
                  <a:lnTo>
                    <a:pt x="224" y="222"/>
                  </a:lnTo>
                  <a:lnTo>
                    <a:pt x="229" y="222"/>
                  </a:lnTo>
                  <a:lnTo>
                    <a:pt x="233" y="222"/>
                  </a:lnTo>
                  <a:lnTo>
                    <a:pt x="237" y="222"/>
                  </a:lnTo>
                  <a:lnTo>
                    <a:pt x="242" y="222"/>
                  </a:lnTo>
                  <a:lnTo>
                    <a:pt x="246" y="222"/>
                  </a:lnTo>
                  <a:lnTo>
                    <a:pt x="251" y="222"/>
                  </a:lnTo>
                  <a:lnTo>
                    <a:pt x="255" y="222"/>
                  </a:lnTo>
                  <a:lnTo>
                    <a:pt x="259" y="222"/>
                  </a:lnTo>
                  <a:lnTo>
                    <a:pt x="264" y="222"/>
                  </a:lnTo>
                  <a:lnTo>
                    <a:pt x="268" y="222"/>
                  </a:lnTo>
                  <a:lnTo>
                    <a:pt x="273" y="222"/>
                  </a:lnTo>
                  <a:lnTo>
                    <a:pt x="277" y="222"/>
                  </a:lnTo>
                  <a:lnTo>
                    <a:pt x="281" y="222"/>
                  </a:lnTo>
                  <a:lnTo>
                    <a:pt x="286" y="222"/>
                  </a:lnTo>
                  <a:lnTo>
                    <a:pt x="290" y="222"/>
                  </a:lnTo>
                  <a:lnTo>
                    <a:pt x="295" y="222"/>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661" name="Line 573"/>
            <p:cNvSpPr>
              <a:spLocks noChangeShapeType="1"/>
            </p:cNvSpPr>
            <p:nvPr/>
          </p:nvSpPr>
          <p:spPr bwMode="auto">
            <a:xfrm>
              <a:off x="1961" y="1718"/>
              <a:ext cx="35"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662" name="Line 574"/>
            <p:cNvSpPr>
              <a:spLocks noChangeShapeType="1"/>
            </p:cNvSpPr>
            <p:nvPr/>
          </p:nvSpPr>
          <p:spPr bwMode="auto">
            <a:xfrm>
              <a:off x="1978" y="1698"/>
              <a:ext cx="1" cy="3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663" name="Line 575"/>
            <p:cNvSpPr>
              <a:spLocks noChangeShapeType="1"/>
            </p:cNvSpPr>
            <p:nvPr/>
          </p:nvSpPr>
          <p:spPr bwMode="auto">
            <a:xfrm>
              <a:off x="1904" y="1594"/>
              <a:ext cx="35"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664" name="Line 576"/>
            <p:cNvSpPr>
              <a:spLocks noChangeShapeType="1"/>
            </p:cNvSpPr>
            <p:nvPr/>
          </p:nvSpPr>
          <p:spPr bwMode="auto">
            <a:xfrm>
              <a:off x="1921" y="1574"/>
              <a:ext cx="1" cy="4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665" name="Line 577"/>
            <p:cNvSpPr>
              <a:spLocks noChangeShapeType="1"/>
            </p:cNvSpPr>
            <p:nvPr/>
          </p:nvSpPr>
          <p:spPr bwMode="auto">
            <a:xfrm>
              <a:off x="1877" y="1594"/>
              <a:ext cx="35"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666" name="Line 578"/>
            <p:cNvSpPr>
              <a:spLocks noChangeShapeType="1"/>
            </p:cNvSpPr>
            <p:nvPr/>
          </p:nvSpPr>
          <p:spPr bwMode="auto">
            <a:xfrm>
              <a:off x="1895" y="1574"/>
              <a:ext cx="1" cy="4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667" name="Line 579"/>
            <p:cNvSpPr>
              <a:spLocks noChangeShapeType="1"/>
            </p:cNvSpPr>
            <p:nvPr/>
          </p:nvSpPr>
          <p:spPr bwMode="auto">
            <a:xfrm>
              <a:off x="1987" y="1802"/>
              <a:ext cx="35"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668" name="Line 580"/>
            <p:cNvSpPr>
              <a:spLocks noChangeShapeType="1"/>
            </p:cNvSpPr>
            <p:nvPr/>
          </p:nvSpPr>
          <p:spPr bwMode="auto">
            <a:xfrm>
              <a:off x="2005" y="1782"/>
              <a:ext cx="1" cy="3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669" name="Line 581"/>
            <p:cNvSpPr>
              <a:spLocks noChangeShapeType="1"/>
            </p:cNvSpPr>
            <p:nvPr/>
          </p:nvSpPr>
          <p:spPr bwMode="auto">
            <a:xfrm>
              <a:off x="1970" y="1708"/>
              <a:ext cx="17"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670" name="Line 582"/>
            <p:cNvSpPr>
              <a:spLocks noChangeShapeType="1"/>
            </p:cNvSpPr>
            <p:nvPr/>
          </p:nvSpPr>
          <p:spPr bwMode="auto">
            <a:xfrm flipH="1">
              <a:off x="1970" y="1708"/>
              <a:ext cx="17"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671" name="Line 583"/>
            <p:cNvSpPr>
              <a:spLocks noChangeShapeType="1"/>
            </p:cNvSpPr>
            <p:nvPr/>
          </p:nvSpPr>
          <p:spPr bwMode="auto">
            <a:xfrm>
              <a:off x="1912" y="1584"/>
              <a:ext cx="18"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672" name="Line 584"/>
            <p:cNvSpPr>
              <a:spLocks noChangeShapeType="1"/>
            </p:cNvSpPr>
            <p:nvPr/>
          </p:nvSpPr>
          <p:spPr bwMode="auto">
            <a:xfrm flipH="1">
              <a:off x="1912" y="1584"/>
              <a:ext cx="18"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673" name="Line 585"/>
            <p:cNvSpPr>
              <a:spLocks noChangeShapeType="1"/>
            </p:cNvSpPr>
            <p:nvPr/>
          </p:nvSpPr>
          <p:spPr bwMode="auto">
            <a:xfrm>
              <a:off x="1886" y="1584"/>
              <a:ext cx="18"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674" name="Line 586"/>
            <p:cNvSpPr>
              <a:spLocks noChangeShapeType="1"/>
            </p:cNvSpPr>
            <p:nvPr/>
          </p:nvSpPr>
          <p:spPr bwMode="auto">
            <a:xfrm flipH="1">
              <a:off x="1886" y="1584"/>
              <a:ext cx="18"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675" name="Line 587"/>
            <p:cNvSpPr>
              <a:spLocks noChangeShapeType="1"/>
            </p:cNvSpPr>
            <p:nvPr/>
          </p:nvSpPr>
          <p:spPr bwMode="auto">
            <a:xfrm>
              <a:off x="1996" y="1792"/>
              <a:ext cx="17"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676" name="Line 588"/>
            <p:cNvSpPr>
              <a:spLocks noChangeShapeType="1"/>
            </p:cNvSpPr>
            <p:nvPr/>
          </p:nvSpPr>
          <p:spPr bwMode="auto">
            <a:xfrm flipH="1">
              <a:off x="1996" y="1792"/>
              <a:ext cx="17"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677" name="Rectangle 589"/>
            <p:cNvSpPr>
              <a:spLocks noChangeArrowheads="1"/>
            </p:cNvSpPr>
            <p:nvPr/>
          </p:nvSpPr>
          <p:spPr bwMode="auto">
            <a:xfrm>
              <a:off x="1838" y="1495"/>
              <a:ext cx="302" cy="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1" i="0" u="none" strike="noStrike" cap="none" normalizeH="0" baseline="0" dirty="0" smtClean="0">
                  <a:ln>
                    <a:noFill/>
                  </a:ln>
                  <a:solidFill>
                    <a:srgbClr val="000000"/>
                  </a:solidFill>
                  <a:effectLst/>
                  <a:latin typeface="Helvetica" pitchFamily="34" charset="0"/>
                  <a:cs typeface="Arial" pitchFamily="34" charset="0"/>
                </a:rPr>
                <a:t>m10: a=-8,b=-24</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89678" name="Rectangle 590"/>
            <p:cNvSpPr>
              <a:spLocks noChangeArrowheads="1"/>
            </p:cNvSpPr>
            <p:nvPr/>
          </p:nvSpPr>
          <p:spPr bwMode="auto">
            <a:xfrm>
              <a:off x="2277" y="1594"/>
              <a:ext cx="294" cy="227"/>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400"/>
            </a:p>
          </p:txBody>
        </p:sp>
        <p:sp>
          <p:nvSpPr>
            <p:cNvPr id="89679" name="Rectangle 591"/>
            <p:cNvSpPr>
              <a:spLocks noChangeArrowheads="1"/>
            </p:cNvSpPr>
            <p:nvPr/>
          </p:nvSpPr>
          <p:spPr bwMode="auto">
            <a:xfrm>
              <a:off x="2277" y="1594"/>
              <a:ext cx="294" cy="227"/>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400"/>
            </a:p>
          </p:txBody>
        </p:sp>
        <p:sp>
          <p:nvSpPr>
            <p:cNvPr id="89680" name="Line 592"/>
            <p:cNvSpPr>
              <a:spLocks noChangeShapeType="1"/>
            </p:cNvSpPr>
            <p:nvPr/>
          </p:nvSpPr>
          <p:spPr bwMode="auto">
            <a:xfrm>
              <a:off x="2277" y="1594"/>
              <a:ext cx="29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681" name="Line 593"/>
            <p:cNvSpPr>
              <a:spLocks noChangeShapeType="1"/>
            </p:cNvSpPr>
            <p:nvPr/>
          </p:nvSpPr>
          <p:spPr bwMode="auto">
            <a:xfrm>
              <a:off x="2277" y="1821"/>
              <a:ext cx="29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682" name="Line 594"/>
            <p:cNvSpPr>
              <a:spLocks noChangeShapeType="1"/>
            </p:cNvSpPr>
            <p:nvPr/>
          </p:nvSpPr>
          <p:spPr bwMode="auto">
            <a:xfrm flipV="1">
              <a:off x="2571" y="1594"/>
              <a:ext cx="1" cy="22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683" name="Line 595"/>
            <p:cNvSpPr>
              <a:spLocks noChangeShapeType="1"/>
            </p:cNvSpPr>
            <p:nvPr/>
          </p:nvSpPr>
          <p:spPr bwMode="auto">
            <a:xfrm flipV="1">
              <a:off x="2277" y="1594"/>
              <a:ext cx="1" cy="22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684" name="Line 596"/>
            <p:cNvSpPr>
              <a:spLocks noChangeShapeType="1"/>
            </p:cNvSpPr>
            <p:nvPr/>
          </p:nvSpPr>
          <p:spPr bwMode="auto">
            <a:xfrm>
              <a:off x="2277" y="1821"/>
              <a:ext cx="29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685" name="Line 597"/>
            <p:cNvSpPr>
              <a:spLocks noChangeShapeType="1"/>
            </p:cNvSpPr>
            <p:nvPr/>
          </p:nvSpPr>
          <p:spPr bwMode="auto">
            <a:xfrm flipV="1">
              <a:off x="2277" y="1594"/>
              <a:ext cx="1" cy="22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686" name="Line 598"/>
            <p:cNvSpPr>
              <a:spLocks noChangeShapeType="1"/>
            </p:cNvSpPr>
            <p:nvPr/>
          </p:nvSpPr>
          <p:spPr bwMode="auto">
            <a:xfrm flipV="1">
              <a:off x="2277" y="1816"/>
              <a:ext cx="1" cy="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687" name="Line 599"/>
            <p:cNvSpPr>
              <a:spLocks noChangeShapeType="1"/>
            </p:cNvSpPr>
            <p:nvPr/>
          </p:nvSpPr>
          <p:spPr bwMode="auto">
            <a:xfrm>
              <a:off x="2277" y="1594"/>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688" name="Rectangle 600"/>
            <p:cNvSpPr>
              <a:spLocks noChangeArrowheads="1"/>
            </p:cNvSpPr>
            <p:nvPr/>
          </p:nvSpPr>
          <p:spPr bwMode="auto">
            <a:xfrm>
              <a:off x="2264" y="1836"/>
              <a:ext cx="22" cy="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Helvetica" pitchFamily="34" charset="0"/>
                  <a:cs typeface="Arial" pitchFamily="34" charset="0"/>
                </a:rPr>
                <a:t>0</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89689" name="Line 601"/>
            <p:cNvSpPr>
              <a:spLocks noChangeShapeType="1"/>
            </p:cNvSpPr>
            <p:nvPr/>
          </p:nvSpPr>
          <p:spPr bwMode="auto">
            <a:xfrm flipV="1">
              <a:off x="2422" y="1816"/>
              <a:ext cx="1" cy="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690" name="Line 602"/>
            <p:cNvSpPr>
              <a:spLocks noChangeShapeType="1"/>
            </p:cNvSpPr>
            <p:nvPr/>
          </p:nvSpPr>
          <p:spPr bwMode="auto">
            <a:xfrm>
              <a:off x="2422" y="1594"/>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691" name="Rectangle 603"/>
            <p:cNvSpPr>
              <a:spLocks noChangeArrowheads="1"/>
            </p:cNvSpPr>
            <p:nvPr/>
          </p:nvSpPr>
          <p:spPr bwMode="auto">
            <a:xfrm>
              <a:off x="2391" y="1836"/>
              <a:ext cx="56" cy="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Helvetica" pitchFamily="34" charset="0"/>
                  <a:cs typeface="Arial" pitchFamily="34" charset="0"/>
                </a:rPr>
                <a:t>0.5</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89692" name="Line 604"/>
            <p:cNvSpPr>
              <a:spLocks noChangeShapeType="1"/>
            </p:cNvSpPr>
            <p:nvPr/>
          </p:nvSpPr>
          <p:spPr bwMode="auto">
            <a:xfrm flipV="1">
              <a:off x="2571" y="1816"/>
              <a:ext cx="1" cy="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693" name="Line 605"/>
            <p:cNvSpPr>
              <a:spLocks noChangeShapeType="1"/>
            </p:cNvSpPr>
            <p:nvPr/>
          </p:nvSpPr>
          <p:spPr bwMode="auto">
            <a:xfrm>
              <a:off x="2571" y="1594"/>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694" name="Rectangle 606"/>
            <p:cNvSpPr>
              <a:spLocks noChangeArrowheads="1"/>
            </p:cNvSpPr>
            <p:nvPr/>
          </p:nvSpPr>
          <p:spPr bwMode="auto">
            <a:xfrm>
              <a:off x="2558" y="1836"/>
              <a:ext cx="22" cy="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Helvetica" pitchFamily="34" charset="0"/>
                  <a:cs typeface="Arial" pitchFamily="34" charset="0"/>
                </a:rPr>
                <a:t>1</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89695" name="Line 607"/>
            <p:cNvSpPr>
              <a:spLocks noChangeShapeType="1"/>
            </p:cNvSpPr>
            <p:nvPr/>
          </p:nvSpPr>
          <p:spPr bwMode="auto">
            <a:xfrm>
              <a:off x="2277" y="1821"/>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696" name="Line 608"/>
            <p:cNvSpPr>
              <a:spLocks noChangeShapeType="1"/>
            </p:cNvSpPr>
            <p:nvPr/>
          </p:nvSpPr>
          <p:spPr bwMode="auto">
            <a:xfrm flipH="1">
              <a:off x="2567" y="1821"/>
              <a:ext cx="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697" name="Rectangle 609"/>
            <p:cNvSpPr>
              <a:spLocks noChangeArrowheads="1"/>
            </p:cNvSpPr>
            <p:nvPr/>
          </p:nvSpPr>
          <p:spPr bwMode="auto">
            <a:xfrm>
              <a:off x="2233" y="1787"/>
              <a:ext cx="22" cy="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Helvetica" pitchFamily="34" charset="0"/>
                  <a:cs typeface="Arial" pitchFamily="34" charset="0"/>
                </a:rPr>
                <a:t>0</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89698" name="Line 610"/>
            <p:cNvSpPr>
              <a:spLocks noChangeShapeType="1"/>
            </p:cNvSpPr>
            <p:nvPr/>
          </p:nvSpPr>
          <p:spPr bwMode="auto">
            <a:xfrm>
              <a:off x="2277" y="1708"/>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699" name="Line 611"/>
            <p:cNvSpPr>
              <a:spLocks noChangeShapeType="1"/>
            </p:cNvSpPr>
            <p:nvPr/>
          </p:nvSpPr>
          <p:spPr bwMode="auto">
            <a:xfrm flipH="1">
              <a:off x="2567" y="1708"/>
              <a:ext cx="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700" name="Rectangle 612"/>
            <p:cNvSpPr>
              <a:spLocks noChangeArrowheads="1"/>
            </p:cNvSpPr>
            <p:nvPr/>
          </p:nvSpPr>
          <p:spPr bwMode="auto">
            <a:xfrm>
              <a:off x="2193" y="1673"/>
              <a:ext cx="56" cy="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Helvetica" pitchFamily="34" charset="0"/>
                  <a:cs typeface="Arial" pitchFamily="34" charset="0"/>
                </a:rPr>
                <a:t>0.5</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89701" name="Line 613"/>
            <p:cNvSpPr>
              <a:spLocks noChangeShapeType="1"/>
            </p:cNvSpPr>
            <p:nvPr/>
          </p:nvSpPr>
          <p:spPr bwMode="auto">
            <a:xfrm>
              <a:off x="2277" y="1594"/>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702" name="Line 614"/>
            <p:cNvSpPr>
              <a:spLocks noChangeShapeType="1"/>
            </p:cNvSpPr>
            <p:nvPr/>
          </p:nvSpPr>
          <p:spPr bwMode="auto">
            <a:xfrm flipH="1">
              <a:off x="2567" y="1594"/>
              <a:ext cx="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703" name="Rectangle 615"/>
            <p:cNvSpPr>
              <a:spLocks noChangeArrowheads="1"/>
            </p:cNvSpPr>
            <p:nvPr/>
          </p:nvSpPr>
          <p:spPr bwMode="auto">
            <a:xfrm>
              <a:off x="2233" y="1560"/>
              <a:ext cx="22" cy="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Helvetica" pitchFamily="34" charset="0"/>
                  <a:cs typeface="Arial" pitchFamily="34" charset="0"/>
                </a:rPr>
                <a:t>1</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89704" name="Line 616"/>
            <p:cNvSpPr>
              <a:spLocks noChangeShapeType="1"/>
            </p:cNvSpPr>
            <p:nvPr/>
          </p:nvSpPr>
          <p:spPr bwMode="auto">
            <a:xfrm>
              <a:off x="2277" y="1594"/>
              <a:ext cx="29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705" name="Line 617"/>
            <p:cNvSpPr>
              <a:spLocks noChangeShapeType="1"/>
            </p:cNvSpPr>
            <p:nvPr/>
          </p:nvSpPr>
          <p:spPr bwMode="auto">
            <a:xfrm>
              <a:off x="2277" y="1821"/>
              <a:ext cx="29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706" name="Line 618"/>
            <p:cNvSpPr>
              <a:spLocks noChangeShapeType="1"/>
            </p:cNvSpPr>
            <p:nvPr/>
          </p:nvSpPr>
          <p:spPr bwMode="auto">
            <a:xfrm flipV="1">
              <a:off x="2571" y="1594"/>
              <a:ext cx="1" cy="22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707" name="Line 619"/>
            <p:cNvSpPr>
              <a:spLocks noChangeShapeType="1"/>
            </p:cNvSpPr>
            <p:nvPr/>
          </p:nvSpPr>
          <p:spPr bwMode="auto">
            <a:xfrm flipV="1">
              <a:off x="2277" y="1594"/>
              <a:ext cx="1" cy="22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708" name="Freeform 620"/>
            <p:cNvSpPr>
              <a:spLocks/>
            </p:cNvSpPr>
            <p:nvPr/>
          </p:nvSpPr>
          <p:spPr bwMode="auto">
            <a:xfrm>
              <a:off x="2277" y="1594"/>
              <a:ext cx="290" cy="222"/>
            </a:xfrm>
            <a:custGeom>
              <a:avLst/>
              <a:gdLst/>
              <a:ahLst/>
              <a:cxnLst>
                <a:cxn ang="0">
                  <a:pos x="4" y="0"/>
                </a:cxn>
                <a:cxn ang="0">
                  <a:pos x="13" y="0"/>
                </a:cxn>
                <a:cxn ang="0">
                  <a:pos x="22" y="0"/>
                </a:cxn>
                <a:cxn ang="0">
                  <a:pos x="31" y="0"/>
                </a:cxn>
                <a:cxn ang="0">
                  <a:pos x="39" y="0"/>
                </a:cxn>
                <a:cxn ang="0">
                  <a:pos x="48" y="0"/>
                </a:cxn>
                <a:cxn ang="0">
                  <a:pos x="57" y="0"/>
                </a:cxn>
                <a:cxn ang="0">
                  <a:pos x="66" y="5"/>
                </a:cxn>
                <a:cxn ang="0">
                  <a:pos x="75" y="15"/>
                </a:cxn>
                <a:cxn ang="0">
                  <a:pos x="83" y="25"/>
                </a:cxn>
                <a:cxn ang="0">
                  <a:pos x="96" y="40"/>
                </a:cxn>
                <a:cxn ang="0">
                  <a:pos x="105" y="64"/>
                </a:cxn>
                <a:cxn ang="0">
                  <a:pos x="110" y="84"/>
                </a:cxn>
                <a:cxn ang="0">
                  <a:pos x="114" y="104"/>
                </a:cxn>
                <a:cxn ang="0">
                  <a:pos x="118" y="119"/>
                </a:cxn>
                <a:cxn ang="0">
                  <a:pos x="123" y="138"/>
                </a:cxn>
                <a:cxn ang="0">
                  <a:pos x="127" y="153"/>
                </a:cxn>
                <a:cxn ang="0">
                  <a:pos x="136" y="173"/>
                </a:cxn>
                <a:cxn ang="0">
                  <a:pos x="145" y="193"/>
                </a:cxn>
                <a:cxn ang="0">
                  <a:pos x="149" y="208"/>
                </a:cxn>
                <a:cxn ang="0">
                  <a:pos x="158" y="213"/>
                </a:cxn>
                <a:cxn ang="0">
                  <a:pos x="167" y="218"/>
                </a:cxn>
                <a:cxn ang="0">
                  <a:pos x="176" y="222"/>
                </a:cxn>
                <a:cxn ang="0">
                  <a:pos x="184" y="222"/>
                </a:cxn>
                <a:cxn ang="0">
                  <a:pos x="193" y="222"/>
                </a:cxn>
                <a:cxn ang="0">
                  <a:pos x="202" y="222"/>
                </a:cxn>
                <a:cxn ang="0">
                  <a:pos x="211" y="222"/>
                </a:cxn>
                <a:cxn ang="0">
                  <a:pos x="219" y="222"/>
                </a:cxn>
                <a:cxn ang="0">
                  <a:pos x="228" y="222"/>
                </a:cxn>
                <a:cxn ang="0">
                  <a:pos x="237" y="222"/>
                </a:cxn>
                <a:cxn ang="0">
                  <a:pos x="246" y="222"/>
                </a:cxn>
                <a:cxn ang="0">
                  <a:pos x="255" y="222"/>
                </a:cxn>
                <a:cxn ang="0">
                  <a:pos x="263" y="222"/>
                </a:cxn>
                <a:cxn ang="0">
                  <a:pos x="272" y="222"/>
                </a:cxn>
                <a:cxn ang="0">
                  <a:pos x="281" y="222"/>
                </a:cxn>
                <a:cxn ang="0">
                  <a:pos x="290" y="222"/>
                </a:cxn>
              </a:cxnLst>
              <a:rect l="0" t="0" r="r" b="b"/>
              <a:pathLst>
                <a:path w="290" h="222">
                  <a:moveTo>
                    <a:pt x="0" y="0"/>
                  </a:moveTo>
                  <a:lnTo>
                    <a:pt x="4" y="0"/>
                  </a:lnTo>
                  <a:lnTo>
                    <a:pt x="9" y="0"/>
                  </a:lnTo>
                  <a:lnTo>
                    <a:pt x="13" y="0"/>
                  </a:lnTo>
                  <a:lnTo>
                    <a:pt x="17" y="0"/>
                  </a:lnTo>
                  <a:lnTo>
                    <a:pt x="22" y="0"/>
                  </a:lnTo>
                  <a:lnTo>
                    <a:pt x="26" y="0"/>
                  </a:lnTo>
                  <a:lnTo>
                    <a:pt x="31" y="0"/>
                  </a:lnTo>
                  <a:lnTo>
                    <a:pt x="35" y="0"/>
                  </a:lnTo>
                  <a:lnTo>
                    <a:pt x="39" y="0"/>
                  </a:lnTo>
                  <a:lnTo>
                    <a:pt x="44" y="0"/>
                  </a:lnTo>
                  <a:lnTo>
                    <a:pt x="48" y="0"/>
                  </a:lnTo>
                  <a:lnTo>
                    <a:pt x="53" y="0"/>
                  </a:lnTo>
                  <a:lnTo>
                    <a:pt x="57" y="0"/>
                  </a:lnTo>
                  <a:lnTo>
                    <a:pt x="61" y="5"/>
                  </a:lnTo>
                  <a:lnTo>
                    <a:pt x="66" y="5"/>
                  </a:lnTo>
                  <a:lnTo>
                    <a:pt x="70" y="10"/>
                  </a:lnTo>
                  <a:lnTo>
                    <a:pt x="75" y="15"/>
                  </a:lnTo>
                  <a:lnTo>
                    <a:pt x="79" y="20"/>
                  </a:lnTo>
                  <a:lnTo>
                    <a:pt x="83" y="25"/>
                  </a:lnTo>
                  <a:lnTo>
                    <a:pt x="88" y="30"/>
                  </a:lnTo>
                  <a:lnTo>
                    <a:pt x="96" y="40"/>
                  </a:lnTo>
                  <a:lnTo>
                    <a:pt x="96" y="55"/>
                  </a:lnTo>
                  <a:lnTo>
                    <a:pt x="105" y="64"/>
                  </a:lnTo>
                  <a:lnTo>
                    <a:pt x="105" y="79"/>
                  </a:lnTo>
                  <a:lnTo>
                    <a:pt x="110" y="84"/>
                  </a:lnTo>
                  <a:lnTo>
                    <a:pt x="110" y="99"/>
                  </a:lnTo>
                  <a:lnTo>
                    <a:pt x="114" y="104"/>
                  </a:lnTo>
                  <a:lnTo>
                    <a:pt x="114" y="114"/>
                  </a:lnTo>
                  <a:lnTo>
                    <a:pt x="118" y="119"/>
                  </a:lnTo>
                  <a:lnTo>
                    <a:pt x="118" y="134"/>
                  </a:lnTo>
                  <a:lnTo>
                    <a:pt x="123" y="138"/>
                  </a:lnTo>
                  <a:lnTo>
                    <a:pt x="123" y="148"/>
                  </a:lnTo>
                  <a:lnTo>
                    <a:pt x="127" y="153"/>
                  </a:lnTo>
                  <a:lnTo>
                    <a:pt x="127" y="163"/>
                  </a:lnTo>
                  <a:lnTo>
                    <a:pt x="136" y="173"/>
                  </a:lnTo>
                  <a:lnTo>
                    <a:pt x="136" y="183"/>
                  </a:lnTo>
                  <a:lnTo>
                    <a:pt x="145" y="193"/>
                  </a:lnTo>
                  <a:lnTo>
                    <a:pt x="145" y="203"/>
                  </a:lnTo>
                  <a:lnTo>
                    <a:pt x="149" y="208"/>
                  </a:lnTo>
                  <a:lnTo>
                    <a:pt x="154" y="213"/>
                  </a:lnTo>
                  <a:lnTo>
                    <a:pt x="158" y="213"/>
                  </a:lnTo>
                  <a:lnTo>
                    <a:pt x="162" y="218"/>
                  </a:lnTo>
                  <a:lnTo>
                    <a:pt x="167" y="218"/>
                  </a:lnTo>
                  <a:lnTo>
                    <a:pt x="171" y="222"/>
                  </a:lnTo>
                  <a:lnTo>
                    <a:pt x="176" y="222"/>
                  </a:lnTo>
                  <a:lnTo>
                    <a:pt x="180" y="222"/>
                  </a:lnTo>
                  <a:lnTo>
                    <a:pt x="184" y="222"/>
                  </a:lnTo>
                  <a:lnTo>
                    <a:pt x="189" y="222"/>
                  </a:lnTo>
                  <a:lnTo>
                    <a:pt x="193" y="222"/>
                  </a:lnTo>
                  <a:lnTo>
                    <a:pt x="197" y="222"/>
                  </a:lnTo>
                  <a:lnTo>
                    <a:pt x="202" y="222"/>
                  </a:lnTo>
                  <a:lnTo>
                    <a:pt x="206" y="222"/>
                  </a:lnTo>
                  <a:lnTo>
                    <a:pt x="211" y="222"/>
                  </a:lnTo>
                  <a:lnTo>
                    <a:pt x="215" y="222"/>
                  </a:lnTo>
                  <a:lnTo>
                    <a:pt x="219" y="222"/>
                  </a:lnTo>
                  <a:lnTo>
                    <a:pt x="224" y="222"/>
                  </a:lnTo>
                  <a:lnTo>
                    <a:pt x="228" y="222"/>
                  </a:lnTo>
                  <a:lnTo>
                    <a:pt x="233" y="222"/>
                  </a:lnTo>
                  <a:lnTo>
                    <a:pt x="237" y="222"/>
                  </a:lnTo>
                  <a:lnTo>
                    <a:pt x="241" y="222"/>
                  </a:lnTo>
                  <a:lnTo>
                    <a:pt x="246" y="222"/>
                  </a:lnTo>
                  <a:lnTo>
                    <a:pt x="250" y="222"/>
                  </a:lnTo>
                  <a:lnTo>
                    <a:pt x="255" y="222"/>
                  </a:lnTo>
                  <a:lnTo>
                    <a:pt x="259" y="222"/>
                  </a:lnTo>
                  <a:lnTo>
                    <a:pt x="263" y="222"/>
                  </a:lnTo>
                  <a:lnTo>
                    <a:pt x="268" y="222"/>
                  </a:lnTo>
                  <a:lnTo>
                    <a:pt x="272" y="222"/>
                  </a:lnTo>
                  <a:lnTo>
                    <a:pt x="277" y="222"/>
                  </a:lnTo>
                  <a:lnTo>
                    <a:pt x="281" y="222"/>
                  </a:lnTo>
                  <a:lnTo>
                    <a:pt x="285" y="222"/>
                  </a:lnTo>
                  <a:lnTo>
                    <a:pt x="290" y="222"/>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709" name="Line 621"/>
            <p:cNvSpPr>
              <a:spLocks noChangeShapeType="1"/>
            </p:cNvSpPr>
            <p:nvPr/>
          </p:nvSpPr>
          <p:spPr bwMode="auto">
            <a:xfrm>
              <a:off x="2356" y="1649"/>
              <a:ext cx="35"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710" name="Line 622"/>
            <p:cNvSpPr>
              <a:spLocks noChangeShapeType="1"/>
            </p:cNvSpPr>
            <p:nvPr/>
          </p:nvSpPr>
          <p:spPr bwMode="auto">
            <a:xfrm>
              <a:off x="2373" y="1629"/>
              <a:ext cx="1" cy="3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711" name="Line 623"/>
            <p:cNvSpPr>
              <a:spLocks noChangeShapeType="1"/>
            </p:cNvSpPr>
            <p:nvPr/>
          </p:nvSpPr>
          <p:spPr bwMode="auto">
            <a:xfrm>
              <a:off x="2303" y="1594"/>
              <a:ext cx="35"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712" name="Line 624"/>
            <p:cNvSpPr>
              <a:spLocks noChangeShapeType="1"/>
            </p:cNvSpPr>
            <p:nvPr/>
          </p:nvSpPr>
          <p:spPr bwMode="auto">
            <a:xfrm>
              <a:off x="2321" y="1574"/>
              <a:ext cx="1" cy="4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713" name="Line 625"/>
            <p:cNvSpPr>
              <a:spLocks noChangeShapeType="1"/>
            </p:cNvSpPr>
            <p:nvPr/>
          </p:nvSpPr>
          <p:spPr bwMode="auto">
            <a:xfrm>
              <a:off x="2277" y="1594"/>
              <a:ext cx="35"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714" name="Line 626"/>
            <p:cNvSpPr>
              <a:spLocks noChangeShapeType="1"/>
            </p:cNvSpPr>
            <p:nvPr/>
          </p:nvSpPr>
          <p:spPr bwMode="auto">
            <a:xfrm>
              <a:off x="2294" y="1574"/>
              <a:ext cx="1" cy="4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715" name="Line 627"/>
            <p:cNvSpPr>
              <a:spLocks noChangeShapeType="1"/>
            </p:cNvSpPr>
            <p:nvPr/>
          </p:nvSpPr>
          <p:spPr bwMode="auto">
            <a:xfrm>
              <a:off x="2387" y="1742"/>
              <a:ext cx="35"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716" name="Line 628"/>
            <p:cNvSpPr>
              <a:spLocks noChangeShapeType="1"/>
            </p:cNvSpPr>
            <p:nvPr/>
          </p:nvSpPr>
          <p:spPr bwMode="auto">
            <a:xfrm>
              <a:off x="2404" y="1723"/>
              <a:ext cx="1" cy="3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717" name="Line 629"/>
            <p:cNvSpPr>
              <a:spLocks noChangeShapeType="1"/>
            </p:cNvSpPr>
            <p:nvPr/>
          </p:nvSpPr>
          <p:spPr bwMode="auto">
            <a:xfrm>
              <a:off x="2365" y="1639"/>
              <a:ext cx="17" cy="1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718" name="Line 630"/>
            <p:cNvSpPr>
              <a:spLocks noChangeShapeType="1"/>
            </p:cNvSpPr>
            <p:nvPr/>
          </p:nvSpPr>
          <p:spPr bwMode="auto">
            <a:xfrm flipH="1">
              <a:off x="2365" y="1639"/>
              <a:ext cx="17" cy="1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719" name="Line 631"/>
            <p:cNvSpPr>
              <a:spLocks noChangeShapeType="1"/>
            </p:cNvSpPr>
            <p:nvPr/>
          </p:nvSpPr>
          <p:spPr bwMode="auto">
            <a:xfrm>
              <a:off x="2312" y="1584"/>
              <a:ext cx="18"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720" name="Line 632"/>
            <p:cNvSpPr>
              <a:spLocks noChangeShapeType="1"/>
            </p:cNvSpPr>
            <p:nvPr/>
          </p:nvSpPr>
          <p:spPr bwMode="auto">
            <a:xfrm flipH="1">
              <a:off x="2312" y="1584"/>
              <a:ext cx="18"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721" name="Line 633"/>
            <p:cNvSpPr>
              <a:spLocks noChangeShapeType="1"/>
            </p:cNvSpPr>
            <p:nvPr/>
          </p:nvSpPr>
          <p:spPr bwMode="auto">
            <a:xfrm>
              <a:off x="2286" y="1584"/>
              <a:ext cx="17"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722" name="Line 634"/>
            <p:cNvSpPr>
              <a:spLocks noChangeShapeType="1"/>
            </p:cNvSpPr>
            <p:nvPr/>
          </p:nvSpPr>
          <p:spPr bwMode="auto">
            <a:xfrm flipH="1">
              <a:off x="2286" y="1584"/>
              <a:ext cx="17"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723" name="Line 635"/>
            <p:cNvSpPr>
              <a:spLocks noChangeShapeType="1"/>
            </p:cNvSpPr>
            <p:nvPr/>
          </p:nvSpPr>
          <p:spPr bwMode="auto">
            <a:xfrm>
              <a:off x="2395" y="1732"/>
              <a:ext cx="18"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724" name="Line 636"/>
            <p:cNvSpPr>
              <a:spLocks noChangeShapeType="1"/>
            </p:cNvSpPr>
            <p:nvPr/>
          </p:nvSpPr>
          <p:spPr bwMode="auto">
            <a:xfrm flipH="1">
              <a:off x="2395" y="1732"/>
              <a:ext cx="18"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725" name="Rectangle 637"/>
            <p:cNvSpPr>
              <a:spLocks noChangeArrowheads="1"/>
            </p:cNvSpPr>
            <p:nvPr/>
          </p:nvSpPr>
          <p:spPr bwMode="auto">
            <a:xfrm>
              <a:off x="2237" y="1495"/>
              <a:ext cx="302" cy="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1" i="0" u="none" strike="noStrike" cap="none" normalizeH="0" baseline="0" smtClean="0">
                  <a:ln>
                    <a:noFill/>
                  </a:ln>
                  <a:solidFill>
                    <a:srgbClr val="000000"/>
                  </a:solidFill>
                  <a:effectLst/>
                  <a:latin typeface="Helvetica" pitchFamily="34" charset="0"/>
                  <a:cs typeface="Arial" pitchFamily="34" charset="0"/>
                </a:rPr>
                <a:t>m11: a=-8,b=-20</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89726" name="Rectangle 638"/>
            <p:cNvSpPr>
              <a:spLocks noChangeArrowheads="1"/>
            </p:cNvSpPr>
            <p:nvPr/>
          </p:nvSpPr>
          <p:spPr bwMode="auto">
            <a:xfrm>
              <a:off x="2672" y="1594"/>
              <a:ext cx="299" cy="227"/>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400"/>
            </a:p>
          </p:txBody>
        </p:sp>
        <p:sp>
          <p:nvSpPr>
            <p:cNvPr id="89727" name="Rectangle 639"/>
            <p:cNvSpPr>
              <a:spLocks noChangeArrowheads="1"/>
            </p:cNvSpPr>
            <p:nvPr/>
          </p:nvSpPr>
          <p:spPr bwMode="auto">
            <a:xfrm>
              <a:off x="2672" y="1594"/>
              <a:ext cx="299" cy="227"/>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400"/>
            </a:p>
          </p:txBody>
        </p:sp>
        <p:sp>
          <p:nvSpPr>
            <p:cNvPr id="89728" name="Line 640"/>
            <p:cNvSpPr>
              <a:spLocks noChangeShapeType="1"/>
            </p:cNvSpPr>
            <p:nvPr/>
          </p:nvSpPr>
          <p:spPr bwMode="auto">
            <a:xfrm>
              <a:off x="2672" y="1594"/>
              <a:ext cx="299"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729" name="Line 641"/>
            <p:cNvSpPr>
              <a:spLocks noChangeShapeType="1"/>
            </p:cNvSpPr>
            <p:nvPr/>
          </p:nvSpPr>
          <p:spPr bwMode="auto">
            <a:xfrm>
              <a:off x="2672" y="1821"/>
              <a:ext cx="299"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730" name="Line 642"/>
            <p:cNvSpPr>
              <a:spLocks noChangeShapeType="1"/>
            </p:cNvSpPr>
            <p:nvPr/>
          </p:nvSpPr>
          <p:spPr bwMode="auto">
            <a:xfrm flipV="1">
              <a:off x="2971" y="1594"/>
              <a:ext cx="1" cy="22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731" name="Line 643"/>
            <p:cNvSpPr>
              <a:spLocks noChangeShapeType="1"/>
            </p:cNvSpPr>
            <p:nvPr/>
          </p:nvSpPr>
          <p:spPr bwMode="auto">
            <a:xfrm flipV="1">
              <a:off x="2672" y="1594"/>
              <a:ext cx="1" cy="22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732" name="Line 644"/>
            <p:cNvSpPr>
              <a:spLocks noChangeShapeType="1"/>
            </p:cNvSpPr>
            <p:nvPr/>
          </p:nvSpPr>
          <p:spPr bwMode="auto">
            <a:xfrm>
              <a:off x="2672" y="1821"/>
              <a:ext cx="299"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733" name="Line 645"/>
            <p:cNvSpPr>
              <a:spLocks noChangeShapeType="1"/>
            </p:cNvSpPr>
            <p:nvPr/>
          </p:nvSpPr>
          <p:spPr bwMode="auto">
            <a:xfrm flipV="1">
              <a:off x="2672" y="1594"/>
              <a:ext cx="1" cy="22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734" name="Line 646"/>
            <p:cNvSpPr>
              <a:spLocks noChangeShapeType="1"/>
            </p:cNvSpPr>
            <p:nvPr/>
          </p:nvSpPr>
          <p:spPr bwMode="auto">
            <a:xfrm flipV="1">
              <a:off x="2672" y="1816"/>
              <a:ext cx="1" cy="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735" name="Line 647"/>
            <p:cNvSpPr>
              <a:spLocks noChangeShapeType="1"/>
            </p:cNvSpPr>
            <p:nvPr/>
          </p:nvSpPr>
          <p:spPr bwMode="auto">
            <a:xfrm>
              <a:off x="2672" y="1594"/>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736" name="Rectangle 648"/>
            <p:cNvSpPr>
              <a:spLocks noChangeArrowheads="1"/>
            </p:cNvSpPr>
            <p:nvPr/>
          </p:nvSpPr>
          <p:spPr bwMode="auto">
            <a:xfrm>
              <a:off x="2659" y="1836"/>
              <a:ext cx="22" cy="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Helvetica" pitchFamily="34" charset="0"/>
                  <a:cs typeface="Arial" pitchFamily="34" charset="0"/>
                </a:rPr>
                <a:t>0</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89737" name="Line 649"/>
            <p:cNvSpPr>
              <a:spLocks noChangeShapeType="1"/>
            </p:cNvSpPr>
            <p:nvPr/>
          </p:nvSpPr>
          <p:spPr bwMode="auto">
            <a:xfrm flipV="1">
              <a:off x="2821" y="1816"/>
              <a:ext cx="1" cy="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738" name="Line 650"/>
            <p:cNvSpPr>
              <a:spLocks noChangeShapeType="1"/>
            </p:cNvSpPr>
            <p:nvPr/>
          </p:nvSpPr>
          <p:spPr bwMode="auto">
            <a:xfrm>
              <a:off x="2821" y="1594"/>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739" name="Rectangle 651"/>
            <p:cNvSpPr>
              <a:spLocks noChangeArrowheads="1"/>
            </p:cNvSpPr>
            <p:nvPr/>
          </p:nvSpPr>
          <p:spPr bwMode="auto">
            <a:xfrm>
              <a:off x="2791" y="1836"/>
              <a:ext cx="56" cy="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Helvetica" pitchFamily="34" charset="0"/>
                  <a:cs typeface="Arial" pitchFamily="34" charset="0"/>
                </a:rPr>
                <a:t>0.5</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89740" name="Line 652"/>
            <p:cNvSpPr>
              <a:spLocks noChangeShapeType="1"/>
            </p:cNvSpPr>
            <p:nvPr/>
          </p:nvSpPr>
          <p:spPr bwMode="auto">
            <a:xfrm flipV="1">
              <a:off x="2971" y="1816"/>
              <a:ext cx="1" cy="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741" name="Line 653"/>
            <p:cNvSpPr>
              <a:spLocks noChangeShapeType="1"/>
            </p:cNvSpPr>
            <p:nvPr/>
          </p:nvSpPr>
          <p:spPr bwMode="auto">
            <a:xfrm>
              <a:off x="2971" y="1594"/>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742" name="Rectangle 654"/>
            <p:cNvSpPr>
              <a:spLocks noChangeArrowheads="1"/>
            </p:cNvSpPr>
            <p:nvPr/>
          </p:nvSpPr>
          <p:spPr bwMode="auto">
            <a:xfrm>
              <a:off x="2957" y="1836"/>
              <a:ext cx="22" cy="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Helvetica" pitchFamily="34" charset="0"/>
                  <a:cs typeface="Arial" pitchFamily="34" charset="0"/>
                </a:rPr>
                <a:t>1</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89743" name="Line 655"/>
            <p:cNvSpPr>
              <a:spLocks noChangeShapeType="1"/>
            </p:cNvSpPr>
            <p:nvPr/>
          </p:nvSpPr>
          <p:spPr bwMode="auto">
            <a:xfrm>
              <a:off x="2672" y="1821"/>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744" name="Line 656"/>
            <p:cNvSpPr>
              <a:spLocks noChangeShapeType="1"/>
            </p:cNvSpPr>
            <p:nvPr/>
          </p:nvSpPr>
          <p:spPr bwMode="auto">
            <a:xfrm flipH="1">
              <a:off x="2966" y="1821"/>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745" name="Rectangle 657"/>
            <p:cNvSpPr>
              <a:spLocks noChangeArrowheads="1"/>
            </p:cNvSpPr>
            <p:nvPr/>
          </p:nvSpPr>
          <p:spPr bwMode="auto">
            <a:xfrm>
              <a:off x="2628" y="1787"/>
              <a:ext cx="22" cy="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Helvetica" pitchFamily="34" charset="0"/>
                  <a:cs typeface="Arial" pitchFamily="34" charset="0"/>
                </a:rPr>
                <a:t>0</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89746" name="Line 658"/>
            <p:cNvSpPr>
              <a:spLocks noChangeShapeType="1"/>
            </p:cNvSpPr>
            <p:nvPr/>
          </p:nvSpPr>
          <p:spPr bwMode="auto">
            <a:xfrm>
              <a:off x="2672" y="1708"/>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747" name="Line 659"/>
            <p:cNvSpPr>
              <a:spLocks noChangeShapeType="1"/>
            </p:cNvSpPr>
            <p:nvPr/>
          </p:nvSpPr>
          <p:spPr bwMode="auto">
            <a:xfrm flipH="1">
              <a:off x="2966" y="1708"/>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748" name="Rectangle 660"/>
            <p:cNvSpPr>
              <a:spLocks noChangeArrowheads="1"/>
            </p:cNvSpPr>
            <p:nvPr/>
          </p:nvSpPr>
          <p:spPr bwMode="auto">
            <a:xfrm>
              <a:off x="2589" y="1673"/>
              <a:ext cx="56" cy="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Helvetica" pitchFamily="34" charset="0"/>
                  <a:cs typeface="Arial" pitchFamily="34" charset="0"/>
                </a:rPr>
                <a:t>0.5</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89749" name="Line 661"/>
            <p:cNvSpPr>
              <a:spLocks noChangeShapeType="1"/>
            </p:cNvSpPr>
            <p:nvPr/>
          </p:nvSpPr>
          <p:spPr bwMode="auto">
            <a:xfrm>
              <a:off x="2672" y="1594"/>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750" name="Line 662"/>
            <p:cNvSpPr>
              <a:spLocks noChangeShapeType="1"/>
            </p:cNvSpPr>
            <p:nvPr/>
          </p:nvSpPr>
          <p:spPr bwMode="auto">
            <a:xfrm flipH="1">
              <a:off x="2966" y="1594"/>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751" name="Rectangle 663"/>
            <p:cNvSpPr>
              <a:spLocks noChangeArrowheads="1"/>
            </p:cNvSpPr>
            <p:nvPr/>
          </p:nvSpPr>
          <p:spPr bwMode="auto">
            <a:xfrm>
              <a:off x="2628" y="1560"/>
              <a:ext cx="22" cy="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Helvetica" pitchFamily="34" charset="0"/>
                  <a:cs typeface="Arial" pitchFamily="34" charset="0"/>
                </a:rPr>
                <a:t>1</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89752" name="Line 664"/>
            <p:cNvSpPr>
              <a:spLocks noChangeShapeType="1"/>
            </p:cNvSpPr>
            <p:nvPr/>
          </p:nvSpPr>
          <p:spPr bwMode="auto">
            <a:xfrm>
              <a:off x="2672" y="1594"/>
              <a:ext cx="299"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753" name="Line 665"/>
            <p:cNvSpPr>
              <a:spLocks noChangeShapeType="1"/>
            </p:cNvSpPr>
            <p:nvPr/>
          </p:nvSpPr>
          <p:spPr bwMode="auto">
            <a:xfrm>
              <a:off x="2672" y="1821"/>
              <a:ext cx="299"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754" name="Line 666"/>
            <p:cNvSpPr>
              <a:spLocks noChangeShapeType="1"/>
            </p:cNvSpPr>
            <p:nvPr/>
          </p:nvSpPr>
          <p:spPr bwMode="auto">
            <a:xfrm flipV="1">
              <a:off x="2971" y="1594"/>
              <a:ext cx="1" cy="22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755" name="Line 667"/>
            <p:cNvSpPr>
              <a:spLocks noChangeShapeType="1"/>
            </p:cNvSpPr>
            <p:nvPr/>
          </p:nvSpPr>
          <p:spPr bwMode="auto">
            <a:xfrm flipV="1">
              <a:off x="2672" y="1594"/>
              <a:ext cx="1" cy="22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756" name="Freeform 668"/>
            <p:cNvSpPr>
              <a:spLocks/>
            </p:cNvSpPr>
            <p:nvPr/>
          </p:nvSpPr>
          <p:spPr bwMode="auto">
            <a:xfrm>
              <a:off x="2672" y="1594"/>
              <a:ext cx="294" cy="222"/>
            </a:xfrm>
            <a:custGeom>
              <a:avLst/>
              <a:gdLst/>
              <a:ahLst/>
              <a:cxnLst>
                <a:cxn ang="0">
                  <a:pos x="4" y="0"/>
                </a:cxn>
                <a:cxn ang="0">
                  <a:pos x="13" y="0"/>
                </a:cxn>
                <a:cxn ang="0">
                  <a:pos x="22" y="0"/>
                </a:cxn>
                <a:cxn ang="0">
                  <a:pos x="31" y="0"/>
                </a:cxn>
                <a:cxn ang="0">
                  <a:pos x="40" y="0"/>
                </a:cxn>
                <a:cxn ang="0">
                  <a:pos x="48" y="0"/>
                </a:cxn>
                <a:cxn ang="0">
                  <a:pos x="57" y="0"/>
                </a:cxn>
                <a:cxn ang="0">
                  <a:pos x="66" y="0"/>
                </a:cxn>
                <a:cxn ang="0">
                  <a:pos x="75" y="5"/>
                </a:cxn>
                <a:cxn ang="0">
                  <a:pos x="83" y="5"/>
                </a:cxn>
                <a:cxn ang="0">
                  <a:pos x="92" y="10"/>
                </a:cxn>
                <a:cxn ang="0">
                  <a:pos x="101" y="15"/>
                </a:cxn>
                <a:cxn ang="0">
                  <a:pos x="114" y="30"/>
                </a:cxn>
                <a:cxn ang="0">
                  <a:pos x="123" y="45"/>
                </a:cxn>
                <a:cxn ang="0">
                  <a:pos x="132" y="59"/>
                </a:cxn>
                <a:cxn ang="0">
                  <a:pos x="141" y="84"/>
                </a:cxn>
                <a:cxn ang="0">
                  <a:pos x="145" y="104"/>
                </a:cxn>
                <a:cxn ang="0">
                  <a:pos x="149" y="114"/>
                </a:cxn>
                <a:cxn ang="0">
                  <a:pos x="154" y="129"/>
                </a:cxn>
                <a:cxn ang="0">
                  <a:pos x="163" y="148"/>
                </a:cxn>
                <a:cxn ang="0">
                  <a:pos x="171" y="173"/>
                </a:cxn>
                <a:cxn ang="0">
                  <a:pos x="180" y="188"/>
                </a:cxn>
                <a:cxn ang="0">
                  <a:pos x="189" y="203"/>
                </a:cxn>
                <a:cxn ang="0">
                  <a:pos x="193" y="208"/>
                </a:cxn>
                <a:cxn ang="0">
                  <a:pos x="202" y="213"/>
                </a:cxn>
                <a:cxn ang="0">
                  <a:pos x="211" y="218"/>
                </a:cxn>
                <a:cxn ang="0">
                  <a:pos x="220" y="222"/>
                </a:cxn>
                <a:cxn ang="0">
                  <a:pos x="228" y="222"/>
                </a:cxn>
                <a:cxn ang="0">
                  <a:pos x="237" y="222"/>
                </a:cxn>
                <a:cxn ang="0">
                  <a:pos x="246" y="222"/>
                </a:cxn>
                <a:cxn ang="0">
                  <a:pos x="255" y="222"/>
                </a:cxn>
                <a:cxn ang="0">
                  <a:pos x="263" y="222"/>
                </a:cxn>
                <a:cxn ang="0">
                  <a:pos x="272" y="222"/>
                </a:cxn>
                <a:cxn ang="0">
                  <a:pos x="281" y="222"/>
                </a:cxn>
                <a:cxn ang="0">
                  <a:pos x="290" y="222"/>
                </a:cxn>
              </a:cxnLst>
              <a:rect l="0" t="0" r="r" b="b"/>
              <a:pathLst>
                <a:path w="294" h="222">
                  <a:moveTo>
                    <a:pt x="0" y="0"/>
                  </a:moveTo>
                  <a:lnTo>
                    <a:pt x="4" y="0"/>
                  </a:lnTo>
                  <a:lnTo>
                    <a:pt x="9" y="0"/>
                  </a:lnTo>
                  <a:lnTo>
                    <a:pt x="13" y="0"/>
                  </a:lnTo>
                  <a:lnTo>
                    <a:pt x="18" y="0"/>
                  </a:lnTo>
                  <a:lnTo>
                    <a:pt x="22" y="0"/>
                  </a:lnTo>
                  <a:lnTo>
                    <a:pt x="26" y="0"/>
                  </a:lnTo>
                  <a:lnTo>
                    <a:pt x="31" y="0"/>
                  </a:lnTo>
                  <a:lnTo>
                    <a:pt x="35" y="0"/>
                  </a:lnTo>
                  <a:lnTo>
                    <a:pt x="40" y="0"/>
                  </a:lnTo>
                  <a:lnTo>
                    <a:pt x="44" y="0"/>
                  </a:lnTo>
                  <a:lnTo>
                    <a:pt x="48" y="0"/>
                  </a:lnTo>
                  <a:lnTo>
                    <a:pt x="53" y="0"/>
                  </a:lnTo>
                  <a:lnTo>
                    <a:pt x="57" y="0"/>
                  </a:lnTo>
                  <a:lnTo>
                    <a:pt x="62" y="0"/>
                  </a:lnTo>
                  <a:lnTo>
                    <a:pt x="66" y="0"/>
                  </a:lnTo>
                  <a:lnTo>
                    <a:pt x="70" y="0"/>
                  </a:lnTo>
                  <a:lnTo>
                    <a:pt x="75" y="5"/>
                  </a:lnTo>
                  <a:lnTo>
                    <a:pt x="79" y="5"/>
                  </a:lnTo>
                  <a:lnTo>
                    <a:pt x="83" y="5"/>
                  </a:lnTo>
                  <a:lnTo>
                    <a:pt x="88" y="10"/>
                  </a:lnTo>
                  <a:lnTo>
                    <a:pt x="92" y="10"/>
                  </a:lnTo>
                  <a:lnTo>
                    <a:pt x="97" y="15"/>
                  </a:lnTo>
                  <a:lnTo>
                    <a:pt x="101" y="15"/>
                  </a:lnTo>
                  <a:lnTo>
                    <a:pt x="105" y="20"/>
                  </a:lnTo>
                  <a:lnTo>
                    <a:pt x="114" y="30"/>
                  </a:lnTo>
                  <a:lnTo>
                    <a:pt x="114" y="35"/>
                  </a:lnTo>
                  <a:lnTo>
                    <a:pt x="123" y="45"/>
                  </a:lnTo>
                  <a:lnTo>
                    <a:pt x="123" y="50"/>
                  </a:lnTo>
                  <a:lnTo>
                    <a:pt x="132" y="59"/>
                  </a:lnTo>
                  <a:lnTo>
                    <a:pt x="132" y="74"/>
                  </a:lnTo>
                  <a:lnTo>
                    <a:pt x="141" y="84"/>
                  </a:lnTo>
                  <a:lnTo>
                    <a:pt x="141" y="99"/>
                  </a:lnTo>
                  <a:lnTo>
                    <a:pt x="145" y="104"/>
                  </a:lnTo>
                  <a:lnTo>
                    <a:pt x="145" y="109"/>
                  </a:lnTo>
                  <a:lnTo>
                    <a:pt x="149" y="114"/>
                  </a:lnTo>
                  <a:lnTo>
                    <a:pt x="149" y="124"/>
                  </a:lnTo>
                  <a:lnTo>
                    <a:pt x="154" y="129"/>
                  </a:lnTo>
                  <a:lnTo>
                    <a:pt x="154" y="138"/>
                  </a:lnTo>
                  <a:lnTo>
                    <a:pt x="163" y="148"/>
                  </a:lnTo>
                  <a:lnTo>
                    <a:pt x="163" y="163"/>
                  </a:lnTo>
                  <a:lnTo>
                    <a:pt x="171" y="173"/>
                  </a:lnTo>
                  <a:lnTo>
                    <a:pt x="171" y="178"/>
                  </a:lnTo>
                  <a:lnTo>
                    <a:pt x="180" y="188"/>
                  </a:lnTo>
                  <a:lnTo>
                    <a:pt x="180" y="193"/>
                  </a:lnTo>
                  <a:lnTo>
                    <a:pt x="189" y="203"/>
                  </a:lnTo>
                  <a:lnTo>
                    <a:pt x="189" y="208"/>
                  </a:lnTo>
                  <a:lnTo>
                    <a:pt x="193" y="208"/>
                  </a:lnTo>
                  <a:lnTo>
                    <a:pt x="198" y="213"/>
                  </a:lnTo>
                  <a:lnTo>
                    <a:pt x="202" y="213"/>
                  </a:lnTo>
                  <a:lnTo>
                    <a:pt x="206" y="218"/>
                  </a:lnTo>
                  <a:lnTo>
                    <a:pt x="211" y="218"/>
                  </a:lnTo>
                  <a:lnTo>
                    <a:pt x="215" y="218"/>
                  </a:lnTo>
                  <a:lnTo>
                    <a:pt x="220" y="222"/>
                  </a:lnTo>
                  <a:lnTo>
                    <a:pt x="224" y="222"/>
                  </a:lnTo>
                  <a:lnTo>
                    <a:pt x="228" y="222"/>
                  </a:lnTo>
                  <a:lnTo>
                    <a:pt x="233" y="222"/>
                  </a:lnTo>
                  <a:lnTo>
                    <a:pt x="237" y="222"/>
                  </a:lnTo>
                  <a:lnTo>
                    <a:pt x="242" y="222"/>
                  </a:lnTo>
                  <a:lnTo>
                    <a:pt x="246" y="222"/>
                  </a:lnTo>
                  <a:lnTo>
                    <a:pt x="250" y="222"/>
                  </a:lnTo>
                  <a:lnTo>
                    <a:pt x="255" y="222"/>
                  </a:lnTo>
                  <a:lnTo>
                    <a:pt x="259" y="222"/>
                  </a:lnTo>
                  <a:lnTo>
                    <a:pt x="263" y="222"/>
                  </a:lnTo>
                  <a:lnTo>
                    <a:pt x="268" y="222"/>
                  </a:lnTo>
                  <a:lnTo>
                    <a:pt x="272" y="222"/>
                  </a:lnTo>
                  <a:lnTo>
                    <a:pt x="277" y="222"/>
                  </a:lnTo>
                  <a:lnTo>
                    <a:pt x="281" y="222"/>
                  </a:lnTo>
                  <a:lnTo>
                    <a:pt x="285" y="222"/>
                  </a:lnTo>
                  <a:lnTo>
                    <a:pt x="290" y="222"/>
                  </a:lnTo>
                  <a:lnTo>
                    <a:pt x="294" y="222"/>
                  </a:lnTo>
                </a:path>
              </a:pathLst>
            </a:custGeom>
            <a:noFill/>
            <a:ln w="31750">
              <a:solidFill>
                <a:srgbClr val="00B0F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757" name="Line 669"/>
            <p:cNvSpPr>
              <a:spLocks noChangeShapeType="1"/>
            </p:cNvSpPr>
            <p:nvPr/>
          </p:nvSpPr>
          <p:spPr bwMode="auto">
            <a:xfrm>
              <a:off x="2755" y="1609"/>
              <a:ext cx="36"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758" name="Line 670"/>
            <p:cNvSpPr>
              <a:spLocks noChangeShapeType="1"/>
            </p:cNvSpPr>
            <p:nvPr/>
          </p:nvSpPr>
          <p:spPr bwMode="auto">
            <a:xfrm>
              <a:off x="2773" y="1589"/>
              <a:ext cx="1" cy="4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759" name="Line 671"/>
            <p:cNvSpPr>
              <a:spLocks noChangeShapeType="1"/>
            </p:cNvSpPr>
            <p:nvPr/>
          </p:nvSpPr>
          <p:spPr bwMode="auto">
            <a:xfrm>
              <a:off x="2698" y="1594"/>
              <a:ext cx="36"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760" name="Line 672"/>
            <p:cNvSpPr>
              <a:spLocks noChangeShapeType="1"/>
            </p:cNvSpPr>
            <p:nvPr/>
          </p:nvSpPr>
          <p:spPr bwMode="auto">
            <a:xfrm>
              <a:off x="2716" y="1574"/>
              <a:ext cx="1" cy="4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761" name="Line 673"/>
            <p:cNvSpPr>
              <a:spLocks noChangeShapeType="1"/>
            </p:cNvSpPr>
            <p:nvPr/>
          </p:nvSpPr>
          <p:spPr bwMode="auto">
            <a:xfrm>
              <a:off x="2672" y="1594"/>
              <a:ext cx="35"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762" name="Line 674"/>
            <p:cNvSpPr>
              <a:spLocks noChangeShapeType="1"/>
            </p:cNvSpPr>
            <p:nvPr/>
          </p:nvSpPr>
          <p:spPr bwMode="auto">
            <a:xfrm>
              <a:off x="2690" y="1574"/>
              <a:ext cx="1" cy="4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763" name="Line 675"/>
            <p:cNvSpPr>
              <a:spLocks noChangeShapeType="1"/>
            </p:cNvSpPr>
            <p:nvPr/>
          </p:nvSpPr>
          <p:spPr bwMode="auto">
            <a:xfrm>
              <a:off x="2782" y="1653"/>
              <a:ext cx="35"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764" name="Line 676"/>
            <p:cNvSpPr>
              <a:spLocks noChangeShapeType="1"/>
            </p:cNvSpPr>
            <p:nvPr/>
          </p:nvSpPr>
          <p:spPr bwMode="auto">
            <a:xfrm>
              <a:off x="2799" y="1634"/>
              <a:ext cx="1" cy="3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765" name="Line 677"/>
            <p:cNvSpPr>
              <a:spLocks noChangeShapeType="1"/>
            </p:cNvSpPr>
            <p:nvPr/>
          </p:nvSpPr>
          <p:spPr bwMode="auto">
            <a:xfrm>
              <a:off x="2764" y="1599"/>
              <a:ext cx="18"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766" name="Line 678"/>
            <p:cNvSpPr>
              <a:spLocks noChangeShapeType="1"/>
            </p:cNvSpPr>
            <p:nvPr/>
          </p:nvSpPr>
          <p:spPr bwMode="auto">
            <a:xfrm flipH="1">
              <a:off x="2764" y="1599"/>
              <a:ext cx="18"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767" name="Line 679"/>
            <p:cNvSpPr>
              <a:spLocks noChangeShapeType="1"/>
            </p:cNvSpPr>
            <p:nvPr/>
          </p:nvSpPr>
          <p:spPr bwMode="auto">
            <a:xfrm>
              <a:off x="2707" y="1584"/>
              <a:ext cx="18"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768" name="Line 680"/>
            <p:cNvSpPr>
              <a:spLocks noChangeShapeType="1"/>
            </p:cNvSpPr>
            <p:nvPr/>
          </p:nvSpPr>
          <p:spPr bwMode="auto">
            <a:xfrm flipH="1">
              <a:off x="2707" y="1584"/>
              <a:ext cx="18"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769" name="Line 681"/>
            <p:cNvSpPr>
              <a:spLocks noChangeShapeType="1"/>
            </p:cNvSpPr>
            <p:nvPr/>
          </p:nvSpPr>
          <p:spPr bwMode="auto">
            <a:xfrm>
              <a:off x="2681" y="1584"/>
              <a:ext cx="17"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770" name="Line 682"/>
            <p:cNvSpPr>
              <a:spLocks noChangeShapeType="1"/>
            </p:cNvSpPr>
            <p:nvPr/>
          </p:nvSpPr>
          <p:spPr bwMode="auto">
            <a:xfrm flipH="1">
              <a:off x="2681" y="1584"/>
              <a:ext cx="17"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771" name="Line 683"/>
            <p:cNvSpPr>
              <a:spLocks noChangeShapeType="1"/>
            </p:cNvSpPr>
            <p:nvPr/>
          </p:nvSpPr>
          <p:spPr bwMode="auto">
            <a:xfrm>
              <a:off x="2791" y="1644"/>
              <a:ext cx="17" cy="1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772" name="Line 684"/>
            <p:cNvSpPr>
              <a:spLocks noChangeShapeType="1"/>
            </p:cNvSpPr>
            <p:nvPr/>
          </p:nvSpPr>
          <p:spPr bwMode="auto">
            <a:xfrm flipH="1">
              <a:off x="2791" y="1644"/>
              <a:ext cx="17" cy="1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773" name="Rectangle 685"/>
            <p:cNvSpPr>
              <a:spLocks noChangeArrowheads="1"/>
            </p:cNvSpPr>
            <p:nvPr/>
          </p:nvSpPr>
          <p:spPr bwMode="auto">
            <a:xfrm>
              <a:off x="2633" y="1495"/>
              <a:ext cx="302" cy="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1" i="0" u="none" strike="noStrike" cap="none" normalizeH="0" baseline="0" smtClean="0">
                  <a:ln>
                    <a:noFill/>
                  </a:ln>
                  <a:solidFill>
                    <a:srgbClr val="000000"/>
                  </a:solidFill>
                  <a:effectLst/>
                  <a:latin typeface="Helvetica" pitchFamily="34" charset="0"/>
                  <a:cs typeface="Arial" pitchFamily="34" charset="0"/>
                </a:rPr>
                <a:t>m12: a=-8,b=-16</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89774" name="Rectangle 686"/>
            <p:cNvSpPr>
              <a:spLocks noChangeArrowheads="1"/>
            </p:cNvSpPr>
            <p:nvPr/>
          </p:nvSpPr>
          <p:spPr bwMode="auto">
            <a:xfrm>
              <a:off x="3072" y="1594"/>
              <a:ext cx="294" cy="227"/>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400"/>
            </a:p>
          </p:txBody>
        </p:sp>
        <p:sp>
          <p:nvSpPr>
            <p:cNvPr id="89775" name="Rectangle 687"/>
            <p:cNvSpPr>
              <a:spLocks noChangeArrowheads="1"/>
            </p:cNvSpPr>
            <p:nvPr/>
          </p:nvSpPr>
          <p:spPr bwMode="auto">
            <a:xfrm>
              <a:off x="3072" y="1594"/>
              <a:ext cx="294" cy="227"/>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400"/>
            </a:p>
          </p:txBody>
        </p:sp>
        <p:sp>
          <p:nvSpPr>
            <p:cNvPr id="89776" name="Line 688"/>
            <p:cNvSpPr>
              <a:spLocks noChangeShapeType="1"/>
            </p:cNvSpPr>
            <p:nvPr/>
          </p:nvSpPr>
          <p:spPr bwMode="auto">
            <a:xfrm>
              <a:off x="3072" y="1594"/>
              <a:ext cx="29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777" name="Line 689"/>
            <p:cNvSpPr>
              <a:spLocks noChangeShapeType="1"/>
            </p:cNvSpPr>
            <p:nvPr/>
          </p:nvSpPr>
          <p:spPr bwMode="auto">
            <a:xfrm>
              <a:off x="3072" y="1821"/>
              <a:ext cx="29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778" name="Line 690"/>
            <p:cNvSpPr>
              <a:spLocks noChangeShapeType="1"/>
            </p:cNvSpPr>
            <p:nvPr/>
          </p:nvSpPr>
          <p:spPr bwMode="auto">
            <a:xfrm flipV="1">
              <a:off x="3366" y="1594"/>
              <a:ext cx="1" cy="22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779" name="Line 691"/>
            <p:cNvSpPr>
              <a:spLocks noChangeShapeType="1"/>
            </p:cNvSpPr>
            <p:nvPr/>
          </p:nvSpPr>
          <p:spPr bwMode="auto">
            <a:xfrm flipV="1">
              <a:off x="3072" y="1594"/>
              <a:ext cx="1" cy="22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780" name="Line 692"/>
            <p:cNvSpPr>
              <a:spLocks noChangeShapeType="1"/>
            </p:cNvSpPr>
            <p:nvPr/>
          </p:nvSpPr>
          <p:spPr bwMode="auto">
            <a:xfrm>
              <a:off x="3072" y="1821"/>
              <a:ext cx="29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781" name="Line 693"/>
            <p:cNvSpPr>
              <a:spLocks noChangeShapeType="1"/>
            </p:cNvSpPr>
            <p:nvPr/>
          </p:nvSpPr>
          <p:spPr bwMode="auto">
            <a:xfrm flipV="1">
              <a:off x="3072" y="1594"/>
              <a:ext cx="1" cy="22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782" name="Line 694"/>
            <p:cNvSpPr>
              <a:spLocks noChangeShapeType="1"/>
            </p:cNvSpPr>
            <p:nvPr/>
          </p:nvSpPr>
          <p:spPr bwMode="auto">
            <a:xfrm flipV="1">
              <a:off x="3072" y="1816"/>
              <a:ext cx="1" cy="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783" name="Line 695"/>
            <p:cNvSpPr>
              <a:spLocks noChangeShapeType="1"/>
            </p:cNvSpPr>
            <p:nvPr/>
          </p:nvSpPr>
          <p:spPr bwMode="auto">
            <a:xfrm>
              <a:off x="3072" y="1594"/>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784" name="Rectangle 696"/>
            <p:cNvSpPr>
              <a:spLocks noChangeArrowheads="1"/>
            </p:cNvSpPr>
            <p:nvPr/>
          </p:nvSpPr>
          <p:spPr bwMode="auto">
            <a:xfrm>
              <a:off x="3058" y="1836"/>
              <a:ext cx="22" cy="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Helvetica" pitchFamily="34" charset="0"/>
                  <a:cs typeface="Arial" pitchFamily="34" charset="0"/>
                </a:rPr>
                <a:t>0</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89785" name="Line 697"/>
            <p:cNvSpPr>
              <a:spLocks noChangeShapeType="1"/>
            </p:cNvSpPr>
            <p:nvPr/>
          </p:nvSpPr>
          <p:spPr bwMode="auto">
            <a:xfrm flipV="1">
              <a:off x="3216" y="1816"/>
              <a:ext cx="1" cy="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786" name="Line 698"/>
            <p:cNvSpPr>
              <a:spLocks noChangeShapeType="1"/>
            </p:cNvSpPr>
            <p:nvPr/>
          </p:nvSpPr>
          <p:spPr bwMode="auto">
            <a:xfrm>
              <a:off x="3216" y="1594"/>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787" name="Rectangle 699"/>
            <p:cNvSpPr>
              <a:spLocks noChangeArrowheads="1"/>
            </p:cNvSpPr>
            <p:nvPr/>
          </p:nvSpPr>
          <p:spPr bwMode="auto">
            <a:xfrm>
              <a:off x="3186" y="1836"/>
              <a:ext cx="56" cy="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Helvetica" pitchFamily="34" charset="0"/>
                  <a:cs typeface="Arial" pitchFamily="34" charset="0"/>
                </a:rPr>
                <a:t>0.5</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89788" name="Line 700"/>
            <p:cNvSpPr>
              <a:spLocks noChangeShapeType="1"/>
            </p:cNvSpPr>
            <p:nvPr/>
          </p:nvSpPr>
          <p:spPr bwMode="auto">
            <a:xfrm flipV="1">
              <a:off x="3366" y="1816"/>
              <a:ext cx="1" cy="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789" name="Line 701"/>
            <p:cNvSpPr>
              <a:spLocks noChangeShapeType="1"/>
            </p:cNvSpPr>
            <p:nvPr/>
          </p:nvSpPr>
          <p:spPr bwMode="auto">
            <a:xfrm>
              <a:off x="3366" y="1594"/>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790" name="Rectangle 702"/>
            <p:cNvSpPr>
              <a:spLocks noChangeArrowheads="1"/>
            </p:cNvSpPr>
            <p:nvPr/>
          </p:nvSpPr>
          <p:spPr bwMode="auto">
            <a:xfrm>
              <a:off x="3353" y="1836"/>
              <a:ext cx="22" cy="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Helvetica" pitchFamily="34" charset="0"/>
                  <a:cs typeface="Arial" pitchFamily="34" charset="0"/>
                </a:rPr>
                <a:t>1</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89791" name="Line 703"/>
            <p:cNvSpPr>
              <a:spLocks noChangeShapeType="1"/>
            </p:cNvSpPr>
            <p:nvPr/>
          </p:nvSpPr>
          <p:spPr bwMode="auto">
            <a:xfrm>
              <a:off x="3072" y="1821"/>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792" name="Line 704"/>
            <p:cNvSpPr>
              <a:spLocks noChangeShapeType="1"/>
            </p:cNvSpPr>
            <p:nvPr/>
          </p:nvSpPr>
          <p:spPr bwMode="auto">
            <a:xfrm flipH="1">
              <a:off x="3361" y="1821"/>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793" name="Rectangle 705"/>
            <p:cNvSpPr>
              <a:spLocks noChangeArrowheads="1"/>
            </p:cNvSpPr>
            <p:nvPr/>
          </p:nvSpPr>
          <p:spPr bwMode="auto">
            <a:xfrm>
              <a:off x="3028" y="1787"/>
              <a:ext cx="22" cy="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Helvetica" pitchFamily="34" charset="0"/>
                  <a:cs typeface="Arial" pitchFamily="34" charset="0"/>
                </a:rPr>
                <a:t>0</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89794" name="Line 706"/>
            <p:cNvSpPr>
              <a:spLocks noChangeShapeType="1"/>
            </p:cNvSpPr>
            <p:nvPr/>
          </p:nvSpPr>
          <p:spPr bwMode="auto">
            <a:xfrm>
              <a:off x="3072" y="1708"/>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795" name="Line 707"/>
            <p:cNvSpPr>
              <a:spLocks noChangeShapeType="1"/>
            </p:cNvSpPr>
            <p:nvPr/>
          </p:nvSpPr>
          <p:spPr bwMode="auto">
            <a:xfrm flipH="1">
              <a:off x="3361" y="1708"/>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796" name="Rectangle 708"/>
            <p:cNvSpPr>
              <a:spLocks noChangeArrowheads="1"/>
            </p:cNvSpPr>
            <p:nvPr/>
          </p:nvSpPr>
          <p:spPr bwMode="auto">
            <a:xfrm>
              <a:off x="2988" y="1673"/>
              <a:ext cx="56" cy="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Helvetica" pitchFamily="34" charset="0"/>
                  <a:cs typeface="Arial" pitchFamily="34" charset="0"/>
                </a:rPr>
                <a:t>0.5</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89998" name="Group 910"/>
          <p:cNvGrpSpPr>
            <a:grpSpLocks/>
          </p:cNvGrpSpPr>
          <p:nvPr/>
        </p:nvGrpSpPr>
        <p:grpSpPr bwMode="auto">
          <a:xfrm>
            <a:off x="4806951" y="2373315"/>
            <a:ext cx="3079750" cy="617538"/>
            <a:chOff x="3028" y="1495"/>
            <a:chExt cx="1940" cy="389"/>
          </a:xfrm>
        </p:grpSpPr>
        <p:sp>
          <p:nvSpPr>
            <p:cNvPr id="89798" name="Line 710"/>
            <p:cNvSpPr>
              <a:spLocks noChangeShapeType="1"/>
            </p:cNvSpPr>
            <p:nvPr/>
          </p:nvSpPr>
          <p:spPr bwMode="auto">
            <a:xfrm>
              <a:off x="3072" y="1594"/>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799" name="Line 711"/>
            <p:cNvSpPr>
              <a:spLocks noChangeShapeType="1"/>
            </p:cNvSpPr>
            <p:nvPr/>
          </p:nvSpPr>
          <p:spPr bwMode="auto">
            <a:xfrm flipH="1">
              <a:off x="3361" y="1594"/>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800" name="Rectangle 712"/>
            <p:cNvSpPr>
              <a:spLocks noChangeArrowheads="1"/>
            </p:cNvSpPr>
            <p:nvPr/>
          </p:nvSpPr>
          <p:spPr bwMode="auto">
            <a:xfrm>
              <a:off x="3028" y="1560"/>
              <a:ext cx="22" cy="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Helvetica" pitchFamily="34" charset="0"/>
                  <a:cs typeface="Arial" pitchFamily="34" charset="0"/>
                </a:rPr>
                <a:t>1</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89801" name="Line 713"/>
            <p:cNvSpPr>
              <a:spLocks noChangeShapeType="1"/>
            </p:cNvSpPr>
            <p:nvPr/>
          </p:nvSpPr>
          <p:spPr bwMode="auto">
            <a:xfrm>
              <a:off x="3072" y="1594"/>
              <a:ext cx="29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802" name="Line 714"/>
            <p:cNvSpPr>
              <a:spLocks noChangeShapeType="1"/>
            </p:cNvSpPr>
            <p:nvPr/>
          </p:nvSpPr>
          <p:spPr bwMode="auto">
            <a:xfrm>
              <a:off x="3072" y="1821"/>
              <a:ext cx="29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803" name="Line 715"/>
            <p:cNvSpPr>
              <a:spLocks noChangeShapeType="1"/>
            </p:cNvSpPr>
            <p:nvPr/>
          </p:nvSpPr>
          <p:spPr bwMode="auto">
            <a:xfrm flipV="1">
              <a:off x="3366" y="1594"/>
              <a:ext cx="1" cy="22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804" name="Line 716"/>
            <p:cNvSpPr>
              <a:spLocks noChangeShapeType="1"/>
            </p:cNvSpPr>
            <p:nvPr/>
          </p:nvSpPr>
          <p:spPr bwMode="auto">
            <a:xfrm flipV="1">
              <a:off x="3072" y="1594"/>
              <a:ext cx="1" cy="22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805" name="Freeform 717"/>
            <p:cNvSpPr>
              <a:spLocks/>
            </p:cNvSpPr>
            <p:nvPr/>
          </p:nvSpPr>
          <p:spPr bwMode="auto">
            <a:xfrm>
              <a:off x="3072" y="1594"/>
              <a:ext cx="289" cy="222"/>
            </a:xfrm>
            <a:custGeom>
              <a:avLst/>
              <a:gdLst/>
              <a:ahLst/>
              <a:cxnLst>
                <a:cxn ang="0">
                  <a:pos x="4" y="0"/>
                </a:cxn>
                <a:cxn ang="0">
                  <a:pos x="13" y="0"/>
                </a:cxn>
                <a:cxn ang="0">
                  <a:pos x="22" y="0"/>
                </a:cxn>
                <a:cxn ang="0">
                  <a:pos x="30" y="0"/>
                </a:cxn>
                <a:cxn ang="0">
                  <a:pos x="39" y="0"/>
                </a:cxn>
                <a:cxn ang="0">
                  <a:pos x="48" y="0"/>
                </a:cxn>
                <a:cxn ang="0">
                  <a:pos x="57" y="0"/>
                </a:cxn>
                <a:cxn ang="0">
                  <a:pos x="65" y="0"/>
                </a:cxn>
                <a:cxn ang="0">
                  <a:pos x="74" y="0"/>
                </a:cxn>
                <a:cxn ang="0">
                  <a:pos x="83" y="0"/>
                </a:cxn>
                <a:cxn ang="0">
                  <a:pos x="92" y="0"/>
                </a:cxn>
                <a:cxn ang="0">
                  <a:pos x="101" y="5"/>
                </a:cxn>
                <a:cxn ang="0">
                  <a:pos x="109" y="5"/>
                </a:cxn>
                <a:cxn ang="0">
                  <a:pos x="118" y="10"/>
                </a:cxn>
                <a:cxn ang="0">
                  <a:pos x="127" y="15"/>
                </a:cxn>
                <a:cxn ang="0">
                  <a:pos x="136" y="20"/>
                </a:cxn>
                <a:cxn ang="0">
                  <a:pos x="144" y="25"/>
                </a:cxn>
                <a:cxn ang="0">
                  <a:pos x="158" y="40"/>
                </a:cxn>
                <a:cxn ang="0">
                  <a:pos x="162" y="50"/>
                </a:cxn>
                <a:cxn ang="0">
                  <a:pos x="171" y="64"/>
                </a:cxn>
                <a:cxn ang="0">
                  <a:pos x="180" y="84"/>
                </a:cxn>
                <a:cxn ang="0">
                  <a:pos x="188" y="104"/>
                </a:cxn>
                <a:cxn ang="0">
                  <a:pos x="197" y="124"/>
                </a:cxn>
                <a:cxn ang="0">
                  <a:pos x="206" y="143"/>
                </a:cxn>
                <a:cxn ang="0">
                  <a:pos x="215" y="163"/>
                </a:cxn>
                <a:cxn ang="0">
                  <a:pos x="228" y="178"/>
                </a:cxn>
                <a:cxn ang="0">
                  <a:pos x="232" y="188"/>
                </a:cxn>
                <a:cxn ang="0">
                  <a:pos x="241" y="198"/>
                </a:cxn>
                <a:cxn ang="0">
                  <a:pos x="250" y="208"/>
                </a:cxn>
                <a:cxn ang="0">
                  <a:pos x="259" y="213"/>
                </a:cxn>
                <a:cxn ang="0">
                  <a:pos x="267" y="218"/>
                </a:cxn>
                <a:cxn ang="0">
                  <a:pos x="276" y="218"/>
                </a:cxn>
                <a:cxn ang="0">
                  <a:pos x="285" y="222"/>
                </a:cxn>
              </a:cxnLst>
              <a:rect l="0" t="0" r="r" b="b"/>
              <a:pathLst>
                <a:path w="289" h="222">
                  <a:moveTo>
                    <a:pt x="0" y="0"/>
                  </a:moveTo>
                  <a:lnTo>
                    <a:pt x="4" y="0"/>
                  </a:lnTo>
                  <a:lnTo>
                    <a:pt x="8" y="0"/>
                  </a:lnTo>
                  <a:lnTo>
                    <a:pt x="13" y="0"/>
                  </a:lnTo>
                  <a:lnTo>
                    <a:pt x="17" y="0"/>
                  </a:lnTo>
                  <a:lnTo>
                    <a:pt x="22" y="0"/>
                  </a:lnTo>
                  <a:lnTo>
                    <a:pt x="26" y="0"/>
                  </a:lnTo>
                  <a:lnTo>
                    <a:pt x="30" y="0"/>
                  </a:lnTo>
                  <a:lnTo>
                    <a:pt x="35" y="0"/>
                  </a:lnTo>
                  <a:lnTo>
                    <a:pt x="39" y="0"/>
                  </a:lnTo>
                  <a:lnTo>
                    <a:pt x="44" y="0"/>
                  </a:lnTo>
                  <a:lnTo>
                    <a:pt x="48" y="0"/>
                  </a:lnTo>
                  <a:lnTo>
                    <a:pt x="52" y="0"/>
                  </a:lnTo>
                  <a:lnTo>
                    <a:pt x="57" y="0"/>
                  </a:lnTo>
                  <a:lnTo>
                    <a:pt x="61" y="0"/>
                  </a:lnTo>
                  <a:lnTo>
                    <a:pt x="65" y="0"/>
                  </a:lnTo>
                  <a:lnTo>
                    <a:pt x="70" y="0"/>
                  </a:lnTo>
                  <a:lnTo>
                    <a:pt x="74" y="0"/>
                  </a:lnTo>
                  <a:lnTo>
                    <a:pt x="79" y="0"/>
                  </a:lnTo>
                  <a:lnTo>
                    <a:pt x="83" y="0"/>
                  </a:lnTo>
                  <a:lnTo>
                    <a:pt x="87" y="0"/>
                  </a:lnTo>
                  <a:lnTo>
                    <a:pt x="92" y="0"/>
                  </a:lnTo>
                  <a:lnTo>
                    <a:pt x="96" y="0"/>
                  </a:lnTo>
                  <a:lnTo>
                    <a:pt x="101" y="5"/>
                  </a:lnTo>
                  <a:lnTo>
                    <a:pt x="105" y="5"/>
                  </a:lnTo>
                  <a:lnTo>
                    <a:pt x="109" y="5"/>
                  </a:lnTo>
                  <a:lnTo>
                    <a:pt x="114" y="5"/>
                  </a:lnTo>
                  <a:lnTo>
                    <a:pt x="118" y="10"/>
                  </a:lnTo>
                  <a:lnTo>
                    <a:pt x="123" y="10"/>
                  </a:lnTo>
                  <a:lnTo>
                    <a:pt x="127" y="15"/>
                  </a:lnTo>
                  <a:lnTo>
                    <a:pt x="131" y="15"/>
                  </a:lnTo>
                  <a:lnTo>
                    <a:pt x="136" y="20"/>
                  </a:lnTo>
                  <a:lnTo>
                    <a:pt x="140" y="25"/>
                  </a:lnTo>
                  <a:lnTo>
                    <a:pt x="144" y="25"/>
                  </a:lnTo>
                  <a:lnTo>
                    <a:pt x="149" y="30"/>
                  </a:lnTo>
                  <a:lnTo>
                    <a:pt x="158" y="40"/>
                  </a:lnTo>
                  <a:lnTo>
                    <a:pt x="158" y="45"/>
                  </a:lnTo>
                  <a:lnTo>
                    <a:pt x="162" y="50"/>
                  </a:lnTo>
                  <a:lnTo>
                    <a:pt x="171" y="59"/>
                  </a:lnTo>
                  <a:lnTo>
                    <a:pt x="171" y="64"/>
                  </a:lnTo>
                  <a:lnTo>
                    <a:pt x="180" y="74"/>
                  </a:lnTo>
                  <a:lnTo>
                    <a:pt x="180" y="84"/>
                  </a:lnTo>
                  <a:lnTo>
                    <a:pt x="188" y="94"/>
                  </a:lnTo>
                  <a:lnTo>
                    <a:pt x="188" y="104"/>
                  </a:lnTo>
                  <a:lnTo>
                    <a:pt x="197" y="114"/>
                  </a:lnTo>
                  <a:lnTo>
                    <a:pt x="197" y="124"/>
                  </a:lnTo>
                  <a:lnTo>
                    <a:pt x="206" y="134"/>
                  </a:lnTo>
                  <a:lnTo>
                    <a:pt x="206" y="143"/>
                  </a:lnTo>
                  <a:lnTo>
                    <a:pt x="215" y="153"/>
                  </a:lnTo>
                  <a:lnTo>
                    <a:pt x="215" y="163"/>
                  </a:lnTo>
                  <a:lnTo>
                    <a:pt x="219" y="168"/>
                  </a:lnTo>
                  <a:lnTo>
                    <a:pt x="228" y="178"/>
                  </a:lnTo>
                  <a:lnTo>
                    <a:pt x="228" y="183"/>
                  </a:lnTo>
                  <a:lnTo>
                    <a:pt x="232" y="188"/>
                  </a:lnTo>
                  <a:lnTo>
                    <a:pt x="237" y="193"/>
                  </a:lnTo>
                  <a:lnTo>
                    <a:pt x="241" y="198"/>
                  </a:lnTo>
                  <a:lnTo>
                    <a:pt x="245" y="203"/>
                  </a:lnTo>
                  <a:lnTo>
                    <a:pt x="250" y="208"/>
                  </a:lnTo>
                  <a:lnTo>
                    <a:pt x="254" y="208"/>
                  </a:lnTo>
                  <a:lnTo>
                    <a:pt x="259" y="213"/>
                  </a:lnTo>
                  <a:lnTo>
                    <a:pt x="263" y="213"/>
                  </a:lnTo>
                  <a:lnTo>
                    <a:pt x="267" y="218"/>
                  </a:lnTo>
                  <a:lnTo>
                    <a:pt x="272" y="218"/>
                  </a:lnTo>
                  <a:lnTo>
                    <a:pt x="276" y="218"/>
                  </a:lnTo>
                  <a:lnTo>
                    <a:pt x="281" y="218"/>
                  </a:lnTo>
                  <a:lnTo>
                    <a:pt x="285" y="222"/>
                  </a:lnTo>
                  <a:lnTo>
                    <a:pt x="289" y="222"/>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806" name="Line 718"/>
            <p:cNvSpPr>
              <a:spLocks noChangeShapeType="1"/>
            </p:cNvSpPr>
            <p:nvPr/>
          </p:nvSpPr>
          <p:spPr bwMode="auto">
            <a:xfrm>
              <a:off x="3151" y="1594"/>
              <a:ext cx="35"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807" name="Line 719"/>
            <p:cNvSpPr>
              <a:spLocks noChangeShapeType="1"/>
            </p:cNvSpPr>
            <p:nvPr/>
          </p:nvSpPr>
          <p:spPr bwMode="auto">
            <a:xfrm>
              <a:off x="3168" y="1574"/>
              <a:ext cx="1" cy="4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808" name="Line 720"/>
            <p:cNvSpPr>
              <a:spLocks noChangeShapeType="1"/>
            </p:cNvSpPr>
            <p:nvPr/>
          </p:nvSpPr>
          <p:spPr bwMode="auto">
            <a:xfrm>
              <a:off x="3098" y="1594"/>
              <a:ext cx="35"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809" name="Line 721"/>
            <p:cNvSpPr>
              <a:spLocks noChangeShapeType="1"/>
            </p:cNvSpPr>
            <p:nvPr/>
          </p:nvSpPr>
          <p:spPr bwMode="auto">
            <a:xfrm>
              <a:off x="3116" y="1574"/>
              <a:ext cx="1" cy="4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810" name="Line 722"/>
            <p:cNvSpPr>
              <a:spLocks noChangeShapeType="1"/>
            </p:cNvSpPr>
            <p:nvPr/>
          </p:nvSpPr>
          <p:spPr bwMode="auto">
            <a:xfrm>
              <a:off x="3072" y="1594"/>
              <a:ext cx="35"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811" name="Line 723"/>
            <p:cNvSpPr>
              <a:spLocks noChangeShapeType="1"/>
            </p:cNvSpPr>
            <p:nvPr/>
          </p:nvSpPr>
          <p:spPr bwMode="auto">
            <a:xfrm>
              <a:off x="3089" y="1574"/>
              <a:ext cx="1" cy="4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812" name="Line 724"/>
            <p:cNvSpPr>
              <a:spLocks noChangeShapeType="1"/>
            </p:cNvSpPr>
            <p:nvPr/>
          </p:nvSpPr>
          <p:spPr bwMode="auto">
            <a:xfrm>
              <a:off x="3181" y="1604"/>
              <a:ext cx="35"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813" name="Line 725"/>
            <p:cNvSpPr>
              <a:spLocks noChangeShapeType="1"/>
            </p:cNvSpPr>
            <p:nvPr/>
          </p:nvSpPr>
          <p:spPr bwMode="auto">
            <a:xfrm>
              <a:off x="3199" y="1584"/>
              <a:ext cx="1" cy="4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814" name="Line 726"/>
            <p:cNvSpPr>
              <a:spLocks noChangeShapeType="1"/>
            </p:cNvSpPr>
            <p:nvPr/>
          </p:nvSpPr>
          <p:spPr bwMode="auto">
            <a:xfrm>
              <a:off x="3159" y="1584"/>
              <a:ext cx="18"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815" name="Line 727"/>
            <p:cNvSpPr>
              <a:spLocks noChangeShapeType="1"/>
            </p:cNvSpPr>
            <p:nvPr/>
          </p:nvSpPr>
          <p:spPr bwMode="auto">
            <a:xfrm flipH="1">
              <a:off x="3159" y="1584"/>
              <a:ext cx="18"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816" name="Line 728"/>
            <p:cNvSpPr>
              <a:spLocks noChangeShapeType="1"/>
            </p:cNvSpPr>
            <p:nvPr/>
          </p:nvSpPr>
          <p:spPr bwMode="auto">
            <a:xfrm>
              <a:off x="3107" y="1584"/>
              <a:ext cx="17"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817" name="Line 729"/>
            <p:cNvSpPr>
              <a:spLocks noChangeShapeType="1"/>
            </p:cNvSpPr>
            <p:nvPr/>
          </p:nvSpPr>
          <p:spPr bwMode="auto">
            <a:xfrm flipH="1">
              <a:off x="3107" y="1584"/>
              <a:ext cx="17"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818" name="Line 730"/>
            <p:cNvSpPr>
              <a:spLocks noChangeShapeType="1"/>
            </p:cNvSpPr>
            <p:nvPr/>
          </p:nvSpPr>
          <p:spPr bwMode="auto">
            <a:xfrm>
              <a:off x="3080" y="1584"/>
              <a:ext cx="18"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819" name="Line 731"/>
            <p:cNvSpPr>
              <a:spLocks noChangeShapeType="1"/>
            </p:cNvSpPr>
            <p:nvPr/>
          </p:nvSpPr>
          <p:spPr bwMode="auto">
            <a:xfrm flipH="1">
              <a:off x="3080" y="1584"/>
              <a:ext cx="18"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820" name="Line 732"/>
            <p:cNvSpPr>
              <a:spLocks noChangeShapeType="1"/>
            </p:cNvSpPr>
            <p:nvPr/>
          </p:nvSpPr>
          <p:spPr bwMode="auto">
            <a:xfrm>
              <a:off x="3190" y="1594"/>
              <a:ext cx="18"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821" name="Line 733"/>
            <p:cNvSpPr>
              <a:spLocks noChangeShapeType="1"/>
            </p:cNvSpPr>
            <p:nvPr/>
          </p:nvSpPr>
          <p:spPr bwMode="auto">
            <a:xfrm flipH="1">
              <a:off x="3190" y="1594"/>
              <a:ext cx="18"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822" name="Rectangle 734"/>
            <p:cNvSpPr>
              <a:spLocks noChangeArrowheads="1"/>
            </p:cNvSpPr>
            <p:nvPr/>
          </p:nvSpPr>
          <p:spPr bwMode="auto">
            <a:xfrm>
              <a:off x="3032" y="1495"/>
              <a:ext cx="302" cy="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1" i="0" u="none" strike="noStrike" cap="none" normalizeH="0" baseline="0" smtClean="0">
                  <a:ln>
                    <a:noFill/>
                  </a:ln>
                  <a:solidFill>
                    <a:srgbClr val="000000"/>
                  </a:solidFill>
                  <a:effectLst/>
                  <a:latin typeface="Helvetica" pitchFamily="34" charset="0"/>
                  <a:cs typeface="Arial" pitchFamily="34" charset="0"/>
                </a:rPr>
                <a:t>m13: a=-8,b=-12</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89823" name="Rectangle 735"/>
            <p:cNvSpPr>
              <a:spLocks noChangeArrowheads="1"/>
            </p:cNvSpPr>
            <p:nvPr/>
          </p:nvSpPr>
          <p:spPr bwMode="auto">
            <a:xfrm>
              <a:off x="3467" y="1594"/>
              <a:ext cx="298" cy="227"/>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400"/>
            </a:p>
          </p:txBody>
        </p:sp>
        <p:sp>
          <p:nvSpPr>
            <p:cNvPr id="89824" name="Rectangle 736"/>
            <p:cNvSpPr>
              <a:spLocks noChangeArrowheads="1"/>
            </p:cNvSpPr>
            <p:nvPr/>
          </p:nvSpPr>
          <p:spPr bwMode="auto">
            <a:xfrm>
              <a:off x="3467" y="1594"/>
              <a:ext cx="298" cy="227"/>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400"/>
            </a:p>
          </p:txBody>
        </p:sp>
        <p:sp>
          <p:nvSpPr>
            <p:cNvPr id="89825" name="Line 737"/>
            <p:cNvSpPr>
              <a:spLocks noChangeShapeType="1"/>
            </p:cNvSpPr>
            <p:nvPr/>
          </p:nvSpPr>
          <p:spPr bwMode="auto">
            <a:xfrm>
              <a:off x="3467" y="1594"/>
              <a:ext cx="298"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826" name="Line 738"/>
            <p:cNvSpPr>
              <a:spLocks noChangeShapeType="1"/>
            </p:cNvSpPr>
            <p:nvPr/>
          </p:nvSpPr>
          <p:spPr bwMode="auto">
            <a:xfrm>
              <a:off x="3467" y="1821"/>
              <a:ext cx="298"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827" name="Line 739"/>
            <p:cNvSpPr>
              <a:spLocks noChangeShapeType="1"/>
            </p:cNvSpPr>
            <p:nvPr/>
          </p:nvSpPr>
          <p:spPr bwMode="auto">
            <a:xfrm flipV="1">
              <a:off x="3765" y="1594"/>
              <a:ext cx="1" cy="22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828" name="Line 740"/>
            <p:cNvSpPr>
              <a:spLocks noChangeShapeType="1"/>
            </p:cNvSpPr>
            <p:nvPr/>
          </p:nvSpPr>
          <p:spPr bwMode="auto">
            <a:xfrm flipV="1">
              <a:off x="3467" y="1594"/>
              <a:ext cx="1" cy="22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829" name="Line 741"/>
            <p:cNvSpPr>
              <a:spLocks noChangeShapeType="1"/>
            </p:cNvSpPr>
            <p:nvPr/>
          </p:nvSpPr>
          <p:spPr bwMode="auto">
            <a:xfrm>
              <a:off x="3467" y="1821"/>
              <a:ext cx="298"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830" name="Line 742"/>
            <p:cNvSpPr>
              <a:spLocks noChangeShapeType="1"/>
            </p:cNvSpPr>
            <p:nvPr/>
          </p:nvSpPr>
          <p:spPr bwMode="auto">
            <a:xfrm flipV="1">
              <a:off x="3467" y="1594"/>
              <a:ext cx="1" cy="22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831" name="Line 743"/>
            <p:cNvSpPr>
              <a:spLocks noChangeShapeType="1"/>
            </p:cNvSpPr>
            <p:nvPr/>
          </p:nvSpPr>
          <p:spPr bwMode="auto">
            <a:xfrm flipV="1">
              <a:off x="3467" y="1816"/>
              <a:ext cx="1" cy="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832" name="Line 744"/>
            <p:cNvSpPr>
              <a:spLocks noChangeShapeType="1"/>
            </p:cNvSpPr>
            <p:nvPr/>
          </p:nvSpPr>
          <p:spPr bwMode="auto">
            <a:xfrm>
              <a:off x="3467" y="1594"/>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833" name="Rectangle 745"/>
            <p:cNvSpPr>
              <a:spLocks noChangeArrowheads="1"/>
            </p:cNvSpPr>
            <p:nvPr/>
          </p:nvSpPr>
          <p:spPr bwMode="auto">
            <a:xfrm>
              <a:off x="3454" y="1836"/>
              <a:ext cx="22" cy="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Helvetica" pitchFamily="34" charset="0"/>
                  <a:cs typeface="Arial" pitchFamily="34" charset="0"/>
                </a:rPr>
                <a:t>0</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89834" name="Line 746"/>
            <p:cNvSpPr>
              <a:spLocks noChangeShapeType="1"/>
            </p:cNvSpPr>
            <p:nvPr/>
          </p:nvSpPr>
          <p:spPr bwMode="auto">
            <a:xfrm flipV="1">
              <a:off x="3616" y="1816"/>
              <a:ext cx="1" cy="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835" name="Line 747"/>
            <p:cNvSpPr>
              <a:spLocks noChangeShapeType="1"/>
            </p:cNvSpPr>
            <p:nvPr/>
          </p:nvSpPr>
          <p:spPr bwMode="auto">
            <a:xfrm>
              <a:off x="3616" y="1594"/>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836" name="Rectangle 748"/>
            <p:cNvSpPr>
              <a:spLocks noChangeArrowheads="1"/>
            </p:cNvSpPr>
            <p:nvPr/>
          </p:nvSpPr>
          <p:spPr bwMode="auto">
            <a:xfrm>
              <a:off x="3585" y="1836"/>
              <a:ext cx="56" cy="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Helvetica" pitchFamily="34" charset="0"/>
                  <a:cs typeface="Arial" pitchFamily="34" charset="0"/>
                </a:rPr>
                <a:t>0.5</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89837" name="Line 749"/>
            <p:cNvSpPr>
              <a:spLocks noChangeShapeType="1"/>
            </p:cNvSpPr>
            <p:nvPr/>
          </p:nvSpPr>
          <p:spPr bwMode="auto">
            <a:xfrm flipV="1">
              <a:off x="3765" y="1816"/>
              <a:ext cx="1" cy="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838" name="Line 750"/>
            <p:cNvSpPr>
              <a:spLocks noChangeShapeType="1"/>
            </p:cNvSpPr>
            <p:nvPr/>
          </p:nvSpPr>
          <p:spPr bwMode="auto">
            <a:xfrm>
              <a:off x="3765" y="1594"/>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839" name="Rectangle 751"/>
            <p:cNvSpPr>
              <a:spLocks noChangeArrowheads="1"/>
            </p:cNvSpPr>
            <p:nvPr/>
          </p:nvSpPr>
          <p:spPr bwMode="auto">
            <a:xfrm>
              <a:off x="3752" y="1836"/>
              <a:ext cx="22" cy="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Helvetica" pitchFamily="34" charset="0"/>
                  <a:cs typeface="Arial" pitchFamily="34" charset="0"/>
                </a:rPr>
                <a:t>1</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89840" name="Line 752"/>
            <p:cNvSpPr>
              <a:spLocks noChangeShapeType="1"/>
            </p:cNvSpPr>
            <p:nvPr/>
          </p:nvSpPr>
          <p:spPr bwMode="auto">
            <a:xfrm>
              <a:off x="3467" y="1821"/>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841" name="Line 753"/>
            <p:cNvSpPr>
              <a:spLocks noChangeShapeType="1"/>
            </p:cNvSpPr>
            <p:nvPr/>
          </p:nvSpPr>
          <p:spPr bwMode="auto">
            <a:xfrm flipH="1">
              <a:off x="3761" y="1821"/>
              <a:ext cx="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842" name="Rectangle 754"/>
            <p:cNvSpPr>
              <a:spLocks noChangeArrowheads="1"/>
            </p:cNvSpPr>
            <p:nvPr/>
          </p:nvSpPr>
          <p:spPr bwMode="auto">
            <a:xfrm>
              <a:off x="3423" y="1787"/>
              <a:ext cx="22" cy="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Helvetica" pitchFamily="34" charset="0"/>
                  <a:cs typeface="Arial" pitchFamily="34" charset="0"/>
                </a:rPr>
                <a:t>0</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89843" name="Line 755"/>
            <p:cNvSpPr>
              <a:spLocks noChangeShapeType="1"/>
            </p:cNvSpPr>
            <p:nvPr/>
          </p:nvSpPr>
          <p:spPr bwMode="auto">
            <a:xfrm>
              <a:off x="3467" y="1708"/>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844" name="Line 756"/>
            <p:cNvSpPr>
              <a:spLocks noChangeShapeType="1"/>
            </p:cNvSpPr>
            <p:nvPr/>
          </p:nvSpPr>
          <p:spPr bwMode="auto">
            <a:xfrm flipH="1">
              <a:off x="3761" y="1708"/>
              <a:ext cx="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845" name="Rectangle 757"/>
            <p:cNvSpPr>
              <a:spLocks noChangeArrowheads="1"/>
            </p:cNvSpPr>
            <p:nvPr/>
          </p:nvSpPr>
          <p:spPr bwMode="auto">
            <a:xfrm>
              <a:off x="3383" y="1673"/>
              <a:ext cx="56" cy="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Helvetica" pitchFamily="34" charset="0"/>
                  <a:cs typeface="Arial" pitchFamily="34" charset="0"/>
                </a:rPr>
                <a:t>0.5</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89846" name="Line 758"/>
            <p:cNvSpPr>
              <a:spLocks noChangeShapeType="1"/>
            </p:cNvSpPr>
            <p:nvPr/>
          </p:nvSpPr>
          <p:spPr bwMode="auto">
            <a:xfrm>
              <a:off x="3467" y="1594"/>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847" name="Line 759"/>
            <p:cNvSpPr>
              <a:spLocks noChangeShapeType="1"/>
            </p:cNvSpPr>
            <p:nvPr/>
          </p:nvSpPr>
          <p:spPr bwMode="auto">
            <a:xfrm flipH="1">
              <a:off x="3761" y="1594"/>
              <a:ext cx="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848" name="Rectangle 760"/>
            <p:cNvSpPr>
              <a:spLocks noChangeArrowheads="1"/>
            </p:cNvSpPr>
            <p:nvPr/>
          </p:nvSpPr>
          <p:spPr bwMode="auto">
            <a:xfrm>
              <a:off x="3423" y="1560"/>
              <a:ext cx="22" cy="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Helvetica" pitchFamily="34" charset="0"/>
                  <a:cs typeface="Arial" pitchFamily="34" charset="0"/>
                </a:rPr>
                <a:t>1</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89849" name="Line 761"/>
            <p:cNvSpPr>
              <a:spLocks noChangeShapeType="1"/>
            </p:cNvSpPr>
            <p:nvPr/>
          </p:nvSpPr>
          <p:spPr bwMode="auto">
            <a:xfrm>
              <a:off x="3467" y="1594"/>
              <a:ext cx="298"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850" name="Line 762"/>
            <p:cNvSpPr>
              <a:spLocks noChangeShapeType="1"/>
            </p:cNvSpPr>
            <p:nvPr/>
          </p:nvSpPr>
          <p:spPr bwMode="auto">
            <a:xfrm>
              <a:off x="3467" y="1821"/>
              <a:ext cx="298"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851" name="Line 763"/>
            <p:cNvSpPr>
              <a:spLocks noChangeShapeType="1"/>
            </p:cNvSpPr>
            <p:nvPr/>
          </p:nvSpPr>
          <p:spPr bwMode="auto">
            <a:xfrm flipV="1">
              <a:off x="3765" y="1594"/>
              <a:ext cx="1" cy="22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852" name="Line 764"/>
            <p:cNvSpPr>
              <a:spLocks noChangeShapeType="1"/>
            </p:cNvSpPr>
            <p:nvPr/>
          </p:nvSpPr>
          <p:spPr bwMode="auto">
            <a:xfrm flipV="1">
              <a:off x="3467" y="1594"/>
              <a:ext cx="1" cy="22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853" name="Freeform 765"/>
            <p:cNvSpPr>
              <a:spLocks/>
            </p:cNvSpPr>
            <p:nvPr/>
          </p:nvSpPr>
          <p:spPr bwMode="auto">
            <a:xfrm>
              <a:off x="3471" y="1599"/>
              <a:ext cx="290" cy="217"/>
            </a:xfrm>
            <a:custGeom>
              <a:avLst/>
              <a:gdLst/>
              <a:ahLst/>
              <a:cxnLst>
                <a:cxn ang="0">
                  <a:pos x="0" y="5"/>
                </a:cxn>
                <a:cxn ang="0">
                  <a:pos x="9" y="15"/>
                </a:cxn>
                <a:cxn ang="0">
                  <a:pos x="13" y="30"/>
                </a:cxn>
                <a:cxn ang="0">
                  <a:pos x="18" y="45"/>
                </a:cxn>
                <a:cxn ang="0">
                  <a:pos x="22" y="69"/>
                </a:cxn>
                <a:cxn ang="0">
                  <a:pos x="26" y="94"/>
                </a:cxn>
                <a:cxn ang="0">
                  <a:pos x="31" y="119"/>
                </a:cxn>
                <a:cxn ang="0">
                  <a:pos x="35" y="143"/>
                </a:cxn>
                <a:cxn ang="0">
                  <a:pos x="40" y="168"/>
                </a:cxn>
                <a:cxn ang="0">
                  <a:pos x="44" y="183"/>
                </a:cxn>
                <a:cxn ang="0">
                  <a:pos x="48" y="198"/>
                </a:cxn>
                <a:cxn ang="0">
                  <a:pos x="57" y="208"/>
                </a:cxn>
                <a:cxn ang="0">
                  <a:pos x="66" y="217"/>
                </a:cxn>
                <a:cxn ang="0">
                  <a:pos x="75" y="217"/>
                </a:cxn>
                <a:cxn ang="0">
                  <a:pos x="84" y="217"/>
                </a:cxn>
                <a:cxn ang="0">
                  <a:pos x="92" y="217"/>
                </a:cxn>
                <a:cxn ang="0">
                  <a:pos x="101" y="217"/>
                </a:cxn>
                <a:cxn ang="0">
                  <a:pos x="110" y="217"/>
                </a:cxn>
                <a:cxn ang="0">
                  <a:pos x="119" y="217"/>
                </a:cxn>
                <a:cxn ang="0">
                  <a:pos x="127" y="217"/>
                </a:cxn>
                <a:cxn ang="0">
                  <a:pos x="136" y="217"/>
                </a:cxn>
                <a:cxn ang="0">
                  <a:pos x="145" y="217"/>
                </a:cxn>
                <a:cxn ang="0">
                  <a:pos x="154" y="217"/>
                </a:cxn>
                <a:cxn ang="0">
                  <a:pos x="163" y="217"/>
                </a:cxn>
                <a:cxn ang="0">
                  <a:pos x="171" y="217"/>
                </a:cxn>
                <a:cxn ang="0">
                  <a:pos x="180" y="217"/>
                </a:cxn>
                <a:cxn ang="0">
                  <a:pos x="189" y="217"/>
                </a:cxn>
                <a:cxn ang="0">
                  <a:pos x="198" y="217"/>
                </a:cxn>
                <a:cxn ang="0">
                  <a:pos x="207" y="217"/>
                </a:cxn>
                <a:cxn ang="0">
                  <a:pos x="215" y="217"/>
                </a:cxn>
                <a:cxn ang="0">
                  <a:pos x="224" y="217"/>
                </a:cxn>
                <a:cxn ang="0">
                  <a:pos x="233" y="217"/>
                </a:cxn>
                <a:cxn ang="0">
                  <a:pos x="242" y="217"/>
                </a:cxn>
                <a:cxn ang="0">
                  <a:pos x="250" y="217"/>
                </a:cxn>
                <a:cxn ang="0">
                  <a:pos x="259" y="217"/>
                </a:cxn>
                <a:cxn ang="0">
                  <a:pos x="268" y="217"/>
                </a:cxn>
                <a:cxn ang="0">
                  <a:pos x="277" y="217"/>
                </a:cxn>
                <a:cxn ang="0">
                  <a:pos x="286" y="217"/>
                </a:cxn>
              </a:cxnLst>
              <a:rect l="0" t="0" r="r" b="b"/>
              <a:pathLst>
                <a:path w="290" h="217">
                  <a:moveTo>
                    <a:pt x="0" y="0"/>
                  </a:moveTo>
                  <a:lnTo>
                    <a:pt x="0" y="5"/>
                  </a:lnTo>
                  <a:lnTo>
                    <a:pt x="5" y="10"/>
                  </a:lnTo>
                  <a:lnTo>
                    <a:pt x="9" y="15"/>
                  </a:lnTo>
                  <a:lnTo>
                    <a:pt x="13" y="20"/>
                  </a:lnTo>
                  <a:lnTo>
                    <a:pt x="13" y="30"/>
                  </a:lnTo>
                  <a:lnTo>
                    <a:pt x="18" y="35"/>
                  </a:lnTo>
                  <a:lnTo>
                    <a:pt x="18" y="45"/>
                  </a:lnTo>
                  <a:lnTo>
                    <a:pt x="22" y="50"/>
                  </a:lnTo>
                  <a:lnTo>
                    <a:pt x="22" y="69"/>
                  </a:lnTo>
                  <a:lnTo>
                    <a:pt x="26" y="74"/>
                  </a:lnTo>
                  <a:lnTo>
                    <a:pt x="26" y="94"/>
                  </a:lnTo>
                  <a:lnTo>
                    <a:pt x="31" y="99"/>
                  </a:lnTo>
                  <a:lnTo>
                    <a:pt x="31" y="119"/>
                  </a:lnTo>
                  <a:lnTo>
                    <a:pt x="35" y="124"/>
                  </a:lnTo>
                  <a:lnTo>
                    <a:pt x="35" y="143"/>
                  </a:lnTo>
                  <a:lnTo>
                    <a:pt x="40" y="148"/>
                  </a:lnTo>
                  <a:lnTo>
                    <a:pt x="40" y="168"/>
                  </a:lnTo>
                  <a:lnTo>
                    <a:pt x="44" y="173"/>
                  </a:lnTo>
                  <a:lnTo>
                    <a:pt x="44" y="183"/>
                  </a:lnTo>
                  <a:lnTo>
                    <a:pt x="48" y="188"/>
                  </a:lnTo>
                  <a:lnTo>
                    <a:pt x="48" y="198"/>
                  </a:lnTo>
                  <a:lnTo>
                    <a:pt x="53" y="203"/>
                  </a:lnTo>
                  <a:lnTo>
                    <a:pt x="57" y="208"/>
                  </a:lnTo>
                  <a:lnTo>
                    <a:pt x="62" y="213"/>
                  </a:lnTo>
                  <a:lnTo>
                    <a:pt x="66" y="217"/>
                  </a:lnTo>
                  <a:lnTo>
                    <a:pt x="70" y="217"/>
                  </a:lnTo>
                  <a:lnTo>
                    <a:pt x="75" y="217"/>
                  </a:lnTo>
                  <a:lnTo>
                    <a:pt x="79" y="217"/>
                  </a:lnTo>
                  <a:lnTo>
                    <a:pt x="84" y="217"/>
                  </a:lnTo>
                  <a:lnTo>
                    <a:pt x="88" y="217"/>
                  </a:lnTo>
                  <a:lnTo>
                    <a:pt x="92" y="217"/>
                  </a:lnTo>
                  <a:lnTo>
                    <a:pt x="97" y="217"/>
                  </a:lnTo>
                  <a:lnTo>
                    <a:pt x="101" y="217"/>
                  </a:lnTo>
                  <a:lnTo>
                    <a:pt x="106" y="217"/>
                  </a:lnTo>
                  <a:lnTo>
                    <a:pt x="110" y="217"/>
                  </a:lnTo>
                  <a:lnTo>
                    <a:pt x="114" y="217"/>
                  </a:lnTo>
                  <a:lnTo>
                    <a:pt x="119" y="217"/>
                  </a:lnTo>
                  <a:lnTo>
                    <a:pt x="123" y="217"/>
                  </a:lnTo>
                  <a:lnTo>
                    <a:pt x="127" y="217"/>
                  </a:lnTo>
                  <a:lnTo>
                    <a:pt x="132" y="217"/>
                  </a:lnTo>
                  <a:lnTo>
                    <a:pt x="136" y="217"/>
                  </a:lnTo>
                  <a:lnTo>
                    <a:pt x="141" y="217"/>
                  </a:lnTo>
                  <a:lnTo>
                    <a:pt x="145" y="217"/>
                  </a:lnTo>
                  <a:lnTo>
                    <a:pt x="149" y="217"/>
                  </a:lnTo>
                  <a:lnTo>
                    <a:pt x="154" y="217"/>
                  </a:lnTo>
                  <a:lnTo>
                    <a:pt x="158" y="217"/>
                  </a:lnTo>
                  <a:lnTo>
                    <a:pt x="163" y="217"/>
                  </a:lnTo>
                  <a:lnTo>
                    <a:pt x="167" y="217"/>
                  </a:lnTo>
                  <a:lnTo>
                    <a:pt x="171" y="217"/>
                  </a:lnTo>
                  <a:lnTo>
                    <a:pt x="176" y="217"/>
                  </a:lnTo>
                  <a:lnTo>
                    <a:pt x="180" y="217"/>
                  </a:lnTo>
                  <a:lnTo>
                    <a:pt x="185" y="217"/>
                  </a:lnTo>
                  <a:lnTo>
                    <a:pt x="189" y="217"/>
                  </a:lnTo>
                  <a:lnTo>
                    <a:pt x="193" y="217"/>
                  </a:lnTo>
                  <a:lnTo>
                    <a:pt x="198" y="217"/>
                  </a:lnTo>
                  <a:lnTo>
                    <a:pt x="202" y="217"/>
                  </a:lnTo>
                  <a:lnTo>
                    <a:pt x="207" y="217"/>
                  </a:lnTo>
                  <a:lnTo>
                    <a:pt x="211" y="217"/>
                  </a:lnTo>
                  <a:lnTo>
                    <a:pt x="215" y="217"/>
                  </a:lnTo>
                  <a:lnTo>
                    <a:pt x="220" y="217"/>
                  </a:lnTo>
                  <a:lnTo>
                    <a:pt x="224" y="217"/>
                  </a:lnTo>
                  <a:lnTo>
                    <a:pt x="228" y="217"/>
                  </a:lnTo>
                  <a:lnTo>
                    <a:pt x="233" y="217"/>
                  </a:lnTo>
                  <a:lnTo>
                    <a:pt x="237" y="217"/>
                  </a:lnTo>
                  <a:lnTo>
                    <a:pt x="242" y="217"/>
                  </a:lnTo>
                  <a:lnTo>
                    <a:pt x="246" y="217"/>
                  </a:lnTo>
                  <a:lnTo>
                    <a:pt x="250" y="217"/>
                  </a:lnTo>
                  <a:lnTo>
                    <a:pt x="255" y="217"/>
                  </a:lnTo>
                  <a:lnTo>
                    <a:pt x="259" y="217"/>
                  </a:lnTo>
                  <a:lnTo>
                    <a:pt x="264" y="217"/>
                  </a:lnTo>
                  <a:lnTo>
                    <a:pt x="268" y="217"/>
                  </a:lnTo>
                  <a:lnTo>
                    <a:pt x="272" y="217"/>
                  </a:lnTo>
                  <a:lnTo>
                    <a:pt x="277" y="217"/>
                  </a:lnTo>
                  <a:lnTo>
                    <a:pt x="281" y="217"/>
                  </a:lnTo>
                  <a:lnTo>
                    <a:pt x="286" y="217"/>
                  </a:lnTo>
                  <a:lnTo>
                    <a:pt x="290" y="217"/>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854" name="Line 766"/>
            <p:cNvSpPr>
              <a:spLocks noChangeShapeType="1"/>
            </p:cNvSpPr>
            <p:nvPr/>
          </p:nvSpPr>
          <p:spPr bwMode="auto">
            <a:xfrm>
              <a:off x="3550" y="1816"/>
              <a:ext cx="35"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855" name="Line 767"/>
            <p:cNvSpPr>
              <a:spLocks noChangeShapeType="1"/>
            </p:cNvSpPr>
            <p:nvPr/>
          </p:nvSpPr>
          <p:spPr bwMode="auto">
            <a:xfrm>
              <a:off x="3568" y="1797"/>
              <a:ext cx="1" cy="3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856" name="Line 768"/>
            <p:cNvSpPr>
              <a:spLocks noChangeShapeType="1"/>
            </p:cNvSpPr>
            <p:nvPr/>
          </p:nvSpPr>
          <p:spPr bwMode="auto">
            <a:xfrm>
              <a:off x="3493" y="1757"/>
              <a:ext cx="35"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857" name="Line 769"/>
            <p:cNvSpPr>
              <a:spLocks noChangeShapeType="1"/>
            </p:cNvSpPr>
            <p:nvPr/>
          </p:nvSpPr>
          <p:spPr bwMode="auto">
            <a:xfrm>
              <a:off x="3511" y="1737"/>
              <a:ext cx="1" cy="4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858" name="Line 770"/>
            <p:cNvSpPr>
              <a:spLocks noChangeShapeType="1"/>
            </p:cNvSpPr>
            <p:nvPr/>
          </p:nvSpPr>
          <p:spPr bwMode="auto">
            <a:xfrm>
              <a:off x="3467" y="1619"/>
              <a:ext cx="35"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859" name="Line 771"/>
            <p:cNvSpPr>
              <a:spLocks noChangeShapeType="1"/>
            </p:cNvSpPr>
            <p:nvPr/>
          </p:nvSpPr>
          <p:spPr bwMode="auto">
            <a:xfrm>
              <a:off x="3484" y="1599"/>
              <a:ext cx="1" cy="4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860" name="Line 772"/>
            <p:cNvSpPr>
              <a:spLocks noChangeShapeType="1"/>
            </p:cNvSpPr>
            <p:nvPr/>
          </p:nvSpPr>
          <p:spPr bwMode="auto">
            <a:xfrm>
              <a:off x="3577" y="1816"/>
              <a:ext cx="35"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861" name="Line 773"/>
            <p:cNvSpPr>
              <a:spLocks noChangeShapeType="1"/>
            </p:cNvSpPr>
            <p:nvPr/>
          </p:nvSpPr>
          <p:spPr bwMode="auto">
            <a:xfrm>
              <a:off x="3594" y="1797"/>
              <a:ext cx="1" cy="3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862" name="Line 774"/>
            <p:cNvSpPr>
              <a:spLocks noChangeShapeType="1"/>
            </p:cNvSpPr>
            <p:nvPr/>
          </p:nvSpPr>
          <p:spPr bwMode="auto">
            <a:xfrm>
              <a:off x="3559" y="1807"/>
              <a:ext cx="18" cy="1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863" name="Line 775"/>
            <p:cNvSpPr>
              <a:spLocks noChangeShapeType="1"/>
            </p:cNvSpPr>
            <p:nvPr/>
          </p:nvSpPr>
          <p:spPr bwMode="auto">
            <a:xfrm flipH="1">
              <a:off x="3559" y="1807"/>
              <a:ext cx="18" cy="1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864" name="Line 776"/>
            <p:cNvSpPr>
              <a:spLocks noChangeShapeType="1"/>
            </p:cNvSpPr>
            <p:nvPr/>
          </p:nvSpPr>
          <p:spPr bwMode="auto">
            <a:xfrm>
              <a:off x="3502" y="1747"/>
              <a:ext cx="17"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865" name="Line 777"/>
            <p:cNvSpPr>
              <a:spLocks noChangeShapeType="1"/>
            </p:cNvSpPr>
            <p:nvPr/>
          </p:nvSpPr>
          <p:spPr bwMode="auto">
            <a:xfrm flipH="1">
              <a:off x="3502" y="1747"/>
              <a:ext cx="17"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866" name="Line 778"/>
            <p:cNvSpPr>
              <a:spLocks noChangeShapeType="1"/>
            </p:cNvSpPr>
            <p:nvPr/>
          </p:nvSpPr>
          <p:spPr bwMode="auto">
            <a:xfrm>
              <a:off x="3476" y="1609"/>
              <a:ext cx="17"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867" name="Line 779"/>
            <p:cNvSpPr>
              <a:spLocks noChangeShapeType="1"/>
            </p:cNvSpPr>
            <p:nvPr/>
          </p:nvSpPr>
          <p:spPr bwMode="auto">
            <a:xfrm flipH="1">
              <a:off x="3476" y="1609"/>
              <a:ext cx="17"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868" name="Line 780"/>
            <p:cNvSpPr>
              <a:spLocks noChangeShapeType="1"/>
            </p:cNvSpPr>
            <p:nvPr/>
          </p:nvSpPr>
          <p:spPr bwMode="auto">
            <a:xfrm>
              <a:off x="3585" y="1807"/>
              <a:ext cx="18" cy="1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869" name="Line 781"/>
            <p:cNvSpPr>
              <a:spLocks noChangeShapeType="1"/>
            </p:cNvSpPr>
            <p:nvPr/>
          </p:nvSpPr>
          <p:spPr bwMode="auto">
            <a:xfrm flipH="1">
              <a:off x="3585" y="1807"/>
              <a:ext cx="18" cy="1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870" name="Rectangle 782"/>
            <p:cNvSpPr>
              <a:spLocks noChangeArrowheads="1"/>
            </p:cNvSpPr>
            <p:nvPr/>
          </p:nvSpPr>
          <p:spPr bwMode="auto">
            <a:xfrm>
              <a:off x="3427" y="1495"/>
              <a:ext cx="302" cy="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1" i="0" u="none" strike="noStrike" cap="none" normalizeH="0" baseline="0" smtClean="0">
                  <a:ln>
                    <a:noFill/>
                  </a:ln>
                  <a:solidFill>
                    <a:srgbClr val="000000"/>
                  </a:solidFill>
                  <a:effectLst/>
                  <a:latin typeface="Helvetica" pitchFamily="34" charset="0"/>
                  <a:cs typeface="Arial" pitchFamily="34" charset="0"/>
                </a:rPr>
                <a:t>m14: a=-4,b=-32</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89871" name="Rectangle 783"/>
            <p:cNvSpPr>
              <a:spLocks noChangeArrowheads="1"/>
            </p:cNvSpPr>
            <p:nvPr/>
          </p:nvSpPr>
          <p:spPr bwMode="auto">
            <a:xfrm>
              <a:off x="3866" y="1594"/>
              <a:ext cx="299" cy="227"/>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400"/>
            </a:p>
          </p:txBody>
        </p:sp>
        <p:sp>
          <p:nvSpPr>
            <p:cNvPr id="89872" name="Rectangle 784"/>
            <p:cNvSpPr>
              <a:spLocks noChangeArrowheads="1"/>
            </p:cNvSpPr>
            <p:nvPr/>
          </p:nvSpPr>
          <p:spPr bwMode="auto">
            <a:xfrm>
              <a:off x="3866" y="1594"/>
              <a:ext cx="299" cy="227"/>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400"/>
            </a:p>
          </p:txBody>
        </p:sp>
        <p:sp>
          <p:nvSpPr>
            <p:cNvPr id="89873" name="Line 785"/>
            <p:cNvSpPr>
              <a:spLocks noChangeShapeType="1"/>
            </p:cNvSpPr>
            <p:nvPr/>
          </p:nvSpPr>
          <p:spPr bwMode="auto">
            <a:xfrm>
              <a:off x="3866" y="1594"/>
              <a:ext cx="299"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874" name="Line 786"/>
            <p:cNvSpPr>
              <a:spLocks noChangeShapeType="1"/>
            </p:cNvSpPr>
            <p:nvPr/>
          </p:nvSpPr>
          <p:spPr bwMode="auto">
            <a:xfrm>
              <a:off x="3866" y="1821"/>
              <a:ext cx="299"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875" name="Line 787"/>
            <p:cNvSpPr>
              <a:spLocks noChangeShapeType="1"/>
            </p:cNvSpPr>
            <p:nvPr/>
          </p:nvSpPr>
          <p:spPr bwMode="auto">
            <a:xfrm flipV="1">
              <a:off x="4165" y="1594"/>
              <a:ext cx="1" cy="22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876" name="Line 788"/>
            <p:cNvSpPr>
              <a:spLocks noChangeShapeType="1"/>
            </p:cNvSpPr>
            <p:nvPr/>
          </p:nvSpPr>
          <p:spPr bwMode="auto">
            <a:xfrm flipV="1">
              <a:off x="3866" y="1594"/>
              <a:ext cx="1" cy="22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877" name="Line 789"/>
            <p:cNvSpPr>
              <a:spLocks noChangeShapeType="1"/>
            </p:cNvSpPr>
            <p:nvPr/>
          </p:nvSpPr>
          <p:spPr bwMode="auto">
            <a:xfrm>
              <a:off x="3866" y="1821"/>
              <a:ext cx="299"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878" name="Line 790"/>
            <p:cNvSpPr>
              <a:spLocks noChangeShapeType="1"/>
            </p:cNvSpPr>
            <p:nvPr/>
          </p:nvSpPr>
          <p:spPr bwMode="auto">
            <a:xfrm flipV="1">
              <a:off x="3866" y="1594"/>
              <a:ext cx="1" cy="22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879" name="Line 791"/>
            <p:cNvSpPr>
              <a:spLocks noChangeShapeType="1"/>
            </p:cNvSpPr>
            <p:nvPr/>
          </p:nvSpPr>
          <p:spPr bwMode="auto">
            <a:xfrm flipV="1">
              <a:off x="3866" y="1816"/>
              <a:ext cx="1" cy="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880" name="Line 792"/>
            <p:cNvSpPr>
              <a:spLocks noChangeShapeType="1"/>
            </p:cNvSpPr>
            <p:nvPr/>
          </p:nvSpPr>
          <p:spPr bwMode="auto">
            <a:xfrm>
              <a:off x="3866" y="1594"/>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881" name="Rectangle 793"/>
            <p:cNvSpPr>
              <a:spLocks noChangeArrowheads="1"/>
            </p:cNvSpPr>
            <p:nvPr/>
          </p:nvSpPr>
          <p:spPr bwMode="auto">
            <a:xfrm>
              <a:off x="3853" y="1836"/>
              <a:ext cx="22" cy="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Helvetica" pitchFamily="34" charset="0"/>
                  <a:cs typeface="Arial" pitchFamily="34" charset="0"/>
                </a:rPr>
                <a:t>0</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89882" name="Line 794"/>
            <p:cNvSpPr>
              <a:spLocks noChangeShapeType="1"/>
            </p:cNvSpPr>
            <p:nvPr/>
          </p:nvSpPr>
          <p:spPr bwMode="auto">
            <a:xfrm flipV="1">
              <a:off x="4016" y="1816"/>
              <a:ext cx="1" cy="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883" name="Line 795"/>
            <p:cNvSpPr>
              <a:spLocks noChangeShapeType="1"/>
            </p:cNvSpPr>
            <p:nvPr/>
          </p:nvSpPr>
          <p:spPr bwMode="auto">
            <a:xfrm>
              <a:off x="4016" y="1594"/>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884" name="Rectangle 796"/>
            <p:cNvSpPr>
              <a:spLocks noChangeArrowheads="1"/>
            </p:cNvSpPr>
            <p:nvPr/>
          </p:nvSpPr>
          <p:spPr bwMode="auto">
            <a:xfrm>
              <a:off x="3985" y="1836"/>
              <a:ext cx="56" cy="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Helvetica" pitchFamily="34" charset="0"/>
                  <a:cs typeface="Arial" pitchFamily="34" charset="0"/>
                </a:rPr>
                <a:t>0.5</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89885" name="Line 797"/>
            <p:cNvSpPr>
              <a:spLocks noChangeShapeType="1"/>
            </p:cNvSpPr>
            <p:nvPr/>
          </p:nvSpPr>
          <p:spPr bwMode="auto">
            <a:xfrm flipV="1">
              <a:off x="4165" y="1816"/>
              <a:ext cx="1" cy="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886" name="Line 798"/>
            <p:cNvSpPr>
              <a:spLocks noChangeShapeType="1"/>
            </p:cNvSpPr>
            <p:nvPr/>
          </p:nvSpPr>
          <p:spPr bwMode="auto">
            <a:xfrm>
              <a:off x="4165" y="1594"/>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887" name="Rectangle 799"/>
            <p:cNvSpPr>
              <a:spLocks noChangeArrowheads="1"/>
            </p:cNvSpPr>
            <p:nvPr/>
          </p:nvSpPr>
          <p:spPr bwMode="auto">
            <a:xfrm>
              <a:off x="4152" y="1836"/>
              <a:ext cx="22" cy="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Helvetica" pitchFamily="34" charset="0"/>
                  <a:cs typeface="Arial" pitchFamily="34" charset="0"/>
                </a:rPr>
                <a:t>1</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89888" name="Line 800"/>
            <p:cNvSpPr>
              <a:spLocks noChangeShapeType="1"/>
            </p:cNvSpPr>
            <p:nvPr/>
          </p:nvSpPr>
          <p:spPr bwMode="auto">
            <a:xfrm>
              <a:off x="3866" y="1821"/>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889" name="Line 801"/>
            <p:cNvSpPr>
              <a:spLocks noChangeShapeType="1"/>
            </p:cNvSpPr>
            <p:nvPr/>
          </p:nvSpPr>
          <p:spPr bwMode="auto">
            <a:xfrm flipH="1">
              <a:off x="4160" y="1821"/>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890" name="Rectangle 802"/>
            <p:cNvSpPr>
              <a:spLocks noChangeArrowheads="1"/>
            </p:cNvSpPr>
            <p:nvPr/>
          </p:nvSpPr>
          <p:spPr bwMode="auto">
            <a:xfrm>
              <a:off x="3822" y="1787"/>
              <a:ext cx="22" cy="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Helvetica" pitchFamily="34" charset="0"/>
                  <a:cs typeface="Arial" pitchFamily="34" charset="0"/>
                </a:rPr>
                <a:t>0</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89891" name="Line 803"/>
            <p:cNvSpPr>
              <a:spLocks noChangeShapeType="1"/>
            </p:cNvSpPr>
            <p:nvPr/>
          </p:nvSpPr>
          <p:spPr bwMode="auto">
            <a:xfrm>
              <a:off x="3866" y="1708"/>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892" name="Line 804"/>
            <p:cNvSpPr>
              <a:spLocks noChangeShapeType="1"/>
            </p:cNvSpPr>
            <p:nvPr/>
          </p:nvSpPr>
          <p:spPr bwMode="auto">
            <a:xfrm flipH="1">
              <a:off x="4160" y="1708"/>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893" name="Rectangle 805"/>
            <p:cNvSpPr>
              <a:spLocks noChangeArrowheads="1"/>
            </p:cNvSpPr>
            <p:nvPr/>
          </p:nvSpPr>
          <p:spPr bwMode="auto">
            <a:xfrm>
              <a:off x="3783" y="1673"/>
              <a:ext cx="56" cy="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Helvetica" pitchFamily="34" charset="0"/>
                  <a:cs typeface="Arial" pitchFamily="34" charset="0"/>
                </a:rPr>
                <a:t>0.5</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89894" name="Line 806"/>
            <p:cNvSpPr>
              <a:spLocks noChangeShapeType="1"/>
            </p:cNvSpPr>
            <p:nvPr/>
          </p:nvSpPr>
          <p:spPr bwMode="auto">
            <a:xfrm>
              <a:off x="3866" y="1594"/>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895" name="Line 807"/>
            <p:cNvSpPr>
              <a:spLocks noChangeShapeType="1"/>
            </p:cNvSpPr>
            <p:nvPr/>
          </p:nvSpPr>
          <p:spPr bwMode="auto">
            <a:xfrm flipH="1">
              <a:off x="4160" y="1594"/>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896" name="Rectangle 808"/>
            <p:cNvSpPr>
              <a:spLocks noChangeArrowheads="1"/>
            </p:cNvSpPr>
            <p:nvPr/>
          </p:nvSpPr>
          <p:spPr bwMode="auto">
            <a:xfrm>
              <a:off x="3822" y="1560"/>
              <a:ext cx="22" cy="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Helvetica" pitchFamily="34" charset="0"/>
                  <a:cs typeface="Arial" pitchFamily="34" charset="0"/>
                </a:rPr>
                <a:t>1</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89897" name="Line 809"/>
            <p:cNvSpPr>
              <a:spLocks noChangeShapeType="1"/>
            </p:cNvSpPr>
            <p:nvPr/>
          </p:nvSpPr>
          <p:spPr bwMode="auto">
            <a:xfrm>
              <a:off x="3866" y="1594"/>
              <a:ext cx="299"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898" name="Line 810"/>
            <p:cNvSpPr>
              <a:spLocks noChangeShapeType="1"/>
            </p:cNvSpPr>
            <p:nvPr/>
          </p:nvSpPr>
          <p:spPr bwMode="auto">
            <a:xfrm>
              <a:off x="3866" y="1821"/>
              <a:ext cx="299"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899" name="Line 811"/>
            <p:cNvSpPr>
              <a:spLocks noChangeShapeType="1"/>
            </p:cNvSpPr>
            <p:nvPr/>
          </p:nvSpPr>
          <p:spPr bwMode="auto">
            <a:xfrm flipV="1">
              <a:off x="4165" y="1594"/>
              <a:ext cx="1" cy="22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900" name="Line 812"/>
            <p:cNvSpPr>
              <a:spLocks noChangeShapeType="1"/>
            </p:cNvSpPr>
            <p:nvPr/>
          </p:nvSpPr>
          <p:spPr bwMode="auto">
            <a:xfrm flipV="1">
              <a:off x="3866" y="1594"/>
              <a:ext cx="1" cy="22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901" name="Freeform 813"/>
            <p:cNvSpPr>
              <a:spLocks/>
            </p:cNvSpPr>
            <p:nvPr/>
          </p:nvSpPr>
          <p:spPr bwMode="auto">
            <a:xfrm>
              <a:off x="3866" y="1599"/>
              <a:ext cx="294" cy="217"/>
            </a:xfrm>
            <a:custGeom>
              <a:avLst/>
              <a:gdLst/>
              <a:ahLst/>
              <a:cxnLst>
                <a:cxn ang="0">
                  <a:pos x="0" y="0"/>
                </a:cxn>
                <a:cxn ang="0">
                  <a:pos x="9" y="5"/>
                </a:cxn>
                <a:cxn ang="0">
                  <a:pos x="22" y="20"/>
                </a:cxn>
                <a:cxn ang="0">
                  <a:pos x="27" y="40"/>
                </a:cxn>
                <a:cxn ang="0">
                  <a:pos x="31" y="54"/>
                </a:cxn>
                <a:cxn ang="0">
                  <a:pos x="35" y="74"/>
                </a:cxn>
                <a:cxn ang="0">
                  <a:pos x="40" y="94"/>
                </a:cxn>
                <a:cxn ang="0">
                  <a:pos x="44" y="119"/>
                </a:cxn>
                <a:cxn ang="0">
                  <a:pos x="49" y="138"/>
                </a:cxn>
                <a:cxn ang="0">
                  <a:pos x="53" y="163"/>
                </a:cxn>
                <a:cxn ang="0">
                  <a:pos x="57" y="178"/>
                </a:cxn>
                <a:cxn ang="0">
                  <a:pos x="66" y="198"/>
                </a:cxn>
                <a:cxn ang="0">
                  <a:pos x="71" y="208"/>
                </a:cxn>
                <a:cxn ang="0">
                  <a:pos x="79" y="217"/>
                </a:cxn>
                <a:cxn ang="0">
                  <a:pos x="88" y="217"/>
                </a:cxn>
                <a:cxn ang="0">
                  <a:pos x="97" y="217"/>
                </a:cxn>
                <a:cxn ang="0">
                  <a:pos x="106" y="217"/>
                </a:cxn>
                <a:cxn ang="0">
                  <a:pos x="114" y="217"/>
                </a:cxn>
                <a:cxn ang="0">
                  <a:pos x="123" y="217"/>
                </a:cxn>
                <a:cxn ang="0">
                  <a:pos x="132" y="217"/>
                </a:cxn>
                <a:cxn ang="0">
                  <a:pos x="141" y="217"/>
                </a:cxn>
                <a:cxn ang="0">
                  <a:pos x="150" y="217"/>
                </a:cxn>
                <a:cxn ang="0">
                  <a:pos x="158" y="217"/>
                </a:cxn>
                <a:cxn ang="0">
                  <a:pos x="167" y="217"/>
                </a:cxn>
                <a:cxn ang="0">
                  <a:pos x="176" y="217"/>
                </a:cxn>
                <a:cxn ang="0">
                  <a:pos x="185" y="217"/>
                </a:cxn>
                <a:cxn ang="0">
                  <a:pos x="193" y="217"/>
                </a:cxn>
                <a:cxn ang="0">
                  <a:pos x="202" y="217"/>
                </a:cxn>
                <a:cxn ang="0">
                  <a:pos x="211" y="217"/>
                </a:cxn>
                <a:cxn ang="0">
                  <a:pos x="220" y="217"/>
                </a:cxn>
                <a:cxn ang="0">
                  <a:pos x="229" y="217"/>
                </a:cxn>
                <a:cxn ang="0">
                  <a:pos x="237" y="217"/>
                </a:cxn>
                <a:cxn ang="0">
                  <a:pos x="246" y="217"/>
                </a:cxn>
                <a:cxn ang="0">
                  <a:pos x="255" y="217"/>
                </a:cxn>
                <a:cxn ang="0">
                  <a:pos x="264" y="217"/>
                </a:cxn>
                <a:cxn ang="0">
                  <a:pos x="273" y="217"/>
                </a:cxn>
                <a:cxn ang="0">
                  <a:pos x="281" y="217"/>
                </a:cxn>
                <a:cxn ang="0">
                  <a:pos x="290" y="217"/>
                </a:cxn>
              </a:cxnLst>
              <a:rect l="0" t="0" r="r" b="b"/>
              <a:pathLst>
                <a:path w="294" h="217">
                  <a:moveTo>
                    <a:pt x="5" y="0"/>
                  </a:moveTo>
                  <a:lnTo>
                    <a:pt x="0" y="0"/>
                  </a:lnTo>
                  <a:lnTo>
                    <a:pt x="5" y="0"/>
                  </a:lnTo>
                  <a:lnTo>
                    <a:pt x="9" y="5"/>
                  </a:lnTo>
                  <a:lnTo>
                    <a:pt x="13" y="10"/>
                  </a:lnTo>
                  <a:lnTo>
                    <a:pt x="22" y="20"/>
                  </a:lnTo>
                  <a:lnTo>
                    <a:pt x="22" y="35"/>
                  </a:lnTo>
                  <a:lnTo>
                    <a:pt x="27" y="40"/>
                  </a:lnTo>
                  <a:lnTo>
                    <a:pt x="27" y="50"/>
                  </a:lnTo>
                  <a:lnTo>
                    <a:pt x="31" y="54"/>
                  </a:lnTo>
                  <a:lnTo>
                    <a:pt x="31" y="69"/>
                  </a:lnTo>
                  <a:lnTo>
                    <a:pt x="35" y="74"/>
                  </a:lnTo>
                  <a:lnTo>
                    <a:pt x="35" y="89"/>
                  </a:lnTo>
                  <a:lnTo>
                    <a:pt x="40" y="94"/>
                  </a:lnTo>
                  <a:lnTo>
                    <a:pt x="40" y="114"/>
                  </a:lnTo>
                  <a:lnTo>
                    <a:pt x="44" y="119"/>
                  </a:lnTo>
                  <a:lnTo>
                    <a:pt x="44" y="133"/>
                  </a:lnTo>
                  <a:lnTo>
                    <a:pt x="49" y="138"/>
                  </a:lnTo>
                  <a:lnTo>
                    <a:pt x="49" y="158"/>
                  </a:lnTo>
                  <a:lnTo>
                    <a:pt x="53" y="163"/>
                  </a:lnTo>
                  <a:lnTo>
                    <a:pt x="53" y="173"/>
                  </a:lnTo>
                  <a:lnTo>
                    <a:pt x="57" y="178"/>
                  </a:lnTo>
                  <a:lnTo>
                    <a:pt x="57" y="188"/>
                  </a:lnTo>
                  <a:lnTo>
                    <a:pt x="66" y="198"/>
                  </a:lnTo>
                  <a:lnTo>
                    <a:pt x="66" y="203"/>
                  </a:lnTo>
                  <a:lnTo>
                    <a:pt x="71" y="208"/>
                  </a:lnTo>
                  <a:lnTo>
                    <a:pt x="75" y="213"/>
                  </a:lnTo>
                  <a:lnTo>
                    <a:pt x="79" y="217"/>
                  </a:lnTo>
                  <a:lnTo>
                    <a:pt x="84" y="217"/>
                  </a:lnTo>
                  <a:lnTo>
                    <a:pt x="88" y="217"/>
                  </a:lnTo>
                  <a:lnTo>
                    <a:pt x="93" y="217"/>
                  </a:lnTo>
                  <a:lnTo>
                    <a:pt x="97" y="217"/>
                  </a:lnTo>
                  <a:lnTo>
                    <a:pt x="101" y="217"/>
                  </a:lnTo>
                  <a:lnTo>
                    <a:pt x="106" y="217"/>
                  </a:lnTo>
                  <a:lnTo>
                    <a:pt x="110" y="217"/>
                  </a:lnTo>
                  <a:lnTo>
                    <a:pt x="114" y="217"/>
                  </a:lnTo>
                  <a:lnTo>
                    <a:pt x="119" y="217"/>
                  </a:lnTo>
                  <a:lnTo>
                    <a:pt x="123" y="217"/>
                  </a:lnTo>
                  <a:lnTo>
                    <a:pt x="128" y="217"/>
                  </a:lnTo>
                  <a:lnTo>
                    <a:pt x="132" y="217"/>
                  </a:lnTo>
                  <a:lnTo>
                    <a:pt x="136" y="217"/>
                  </a:lnTo>
                  <a:lnTo>
                    <a:pt x="141" y="217"/>
                  </a:lnTo>
                  <a:lnTo>
                    <a:pt x="145" y="217"/>
                  </a:lnTo>
                  <a:lnTo>
                    <a:pt x="150" y="217"/>
                  </a:lnTo>
                  <a:lnTo>
                    <a:pt x="154" y="217"/>
                  </a:lnTo>
                  <a:lnTo>
                    <a:pt x="158" y="217"/>
                  </a:lnTo>
                  <a:lnTo>
                    <a:pt x="163" y="217"/>
                  </a:lnTo>
                  <a:lnTo>
                    <a:pt x="167" y="217"/>
                  </a:lnTo>
                  <a:lnTo>
                    <a:pt x="172" y="217"/>
                  </a:lnTo>
                  <a:lnTo>
                    <a:pt x="176" y="217"/>
                  </a:lnTo>
                  <a:lnTo>
                    <a:pt x="180" y="217"/>
                  </a:lnTo>
                  <a:lnTo>
                    <a:pt x="185" y="217"/>
                  </a:lnTo>
                  <a:lnTo>
                    <a:pt x="189" y="217"/>
                  </a:lnTo>
                  <a:lnTo>
                    <a:pt x="193" y="217"/>
                  </a:lnTo>
                  <a:lnTo>
                    <a:pt x="198" y="217"/>
                  </a:lnTo>
                  <a:lnTo>
                    <a:pt x="202" y="217"/>
                  </a:lnTo>
                  <a:lnTo>
                    <a:pt x="207" y="217"/>
                  </a:lnTo>
                  <a:lnTo>
                    <a:pt x="211" y="217"/>
                  </a:lnTo>
                  <a:lnTo>
                    <a:pt x="215" y="217"/>
                  </a:lnTo>
                  <a:lnTo>
                    <a:pt x="220" y="217"/>
                  </a:lnTo>
                  <a:lnTo>
                    <a:pt x="224" y="217"/>
                  </a:lnTo>
                  <a:lnTo>
                    <a:pt x="229" y="217"/>
                  </a:lnTo>
                  <a:lnTo>
                    <a:pt x="233" y="217"/>
                  </a:lnTo>
                  <a:lnTo>
                    <a:pt x="237" y="217"/>
                  </a:lnTo>
                  <a:lnTo>
                    <a:pt x="242" y="217"/>
                  </a:lnTo>
                  <a:lnTo>
                    <a:pt x="246" y="217"/>
                  </a:lnTo>
                  <a:lnTo>
                    <a:pt x="251" y="217"/>
                  </a:lnTo>
                  <a:lnTo>
                    <a:pt x="255" y="217"/>
                  </a:lnTo>
                  <a:lnTo>
                    <a:pt x="259" y="217"/>
                  </a:lnTo>
                  <a:lnTo>
                    <a:pt x="264" y="217"/>
                  </a:lnTo>
                  <a:lnTo>
                    <a:pt x="268" y="217"/>
                  </a:lnTo>
                  <a:lnTo>
                    <a:pt x="273" y="217"/>
                  </a:lnTo>
                  <a:lnTo>
                    <a:pt x="277" y="217"/>
                  </a:lnTo>
                  <a:lnTo>
                    <a:pt x="281" y="217"/>
                  </a:lnTo>
                  <a:lnTo>
                    <a:pt x="286" y="217"/>
                  </a:lnTo>
                  <a:lnTo>
                    <a:pt x="290" y="217"/>
                  </a:lnTo>
                  <a:lnTo>
                    <a:pt x="294" y="217"/>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902" name="Line 814"/>
            <p:cNvSpPr>
              <a:spLocks noChangeShapeType="1"/>
            </p:cNvSpPr>
            <p:nvPr/>
          </p:nvSpPr>
          <p:spPr bwMode="auto">
            <a:xfrm>
              <a:off x="3950" y="1816"/>
              <a:ext cx="35"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903" name="Line 815"/>
            <p:cNvSpPr>
              <a:spLocks noChangeShapeType="1"/>
            </p:cNvSpPr>
            <p:nvPr/>
          </p:nvSpPr>
          <p:spPr bwMode="auto">
            <a:xfrm>
              <a:off x="3967" y="1797"/>
              <a:ext cx="1" cy="3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904" name="Line 816"/>
            <p:cNvSpPr>
              <a:spLocks noChangeShapeType="1"/>
            </p:cNvSpPr>
            <p:nvPr/>
          </p:nvSpPr>
          <p:spPr bwMode="auto">
            <a:xfrm>
              <a:off x="3893" y="1728"/>
              <a:ext cx="35"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905" name="Line 817"/>
            <p:cNvSpPr>
              <a:spLocks noChangeShapeType="1"/>
            </p:cNvSpPr>
            <p:nvPr/>
          </p:nvSpPr>
          <p:spPr bwMode="auto">
            <a:xfrm>
              <a:off x="3910" y="1708"/>
              <a:ext cx="1" cy="3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906" name="Line 818"/>
            <p:cNvSpPr>
              <a:spLocks noChangeShapeType="1"/>
            </p:cNvSpPr>
            <p:nvPr/>
          </p:nvSpPr>
          <p:spPr bwMode="auto">
            <a:xfrm>
              <a:off x="3866" y="1614"/>
              <a:ext cx="35"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907" name="Line 819"/>
            <p:cNvSpPr>
              <a:spLocks noChangeShapeType="1"/>
            </p:cNvSpPr>
            <p:nvPr/>
          </p:nvSpPr>
          <p:spPr bwMode="auto">
            <a:xfrm>
              <a:off x="3884" y="1594"/>
              <a:ext cx="1" cy="4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908" name="Line 820"/>
            <p:cNvSpPr>
              <a:spLocks noChangeShapeType="1"/>
            </p:cNvSpPr>
            <p:nvPr/>
          </p:nvSpPr>
          <p:spPr bwMode="auto">
            <a:xfrm>
              <a:off x="3976" y="1816"/>
              <a:ext cx="35"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909" name="Line 821"/>
            <p:cNvSpPr>
              <a:spLocks noChangeShapeType="1"/>
            </p:cNvSpPr>
            <p:nvPr/>
          </p:nvSpPr>
          <p:spPr bwMode="auto">
            <a:xfrm>
              <a:off x="3994" y="1797"/>
              <a:ext cx="1" cy="3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910" name="Line 822"/>
            <p:cNvSpPr>
              <a:spLocks noChangeShapeType="1"/>
            </p:cNvSpPr>
            <p:nvPr/>
          </p:nvSpPr>
          <p:spPr bwMode="auto">
            <a:xfrm>
              <a:off x="3959" y="1807"/>
              <a:ext cx="17" cy="1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911" name="Line 823"/>
            <p:cNvSpPr>
              <a:spLocks noChangeShapeType="1"/>
            </p:cNvSpPr>
            <p:nvPr/>
          </p:nvSpPr>
          <p:spPr bwMode="auto">
            <a:xfrm flipH="1">
              <a:off x="3959" y="1807"/>
              <a:ext cx="17" cy="1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912" name="Line 824"/>
            <p:cNvSpPr>
              <a:spLocks noChangeShapeType="1"/>
            </p:cNvSpPr>
            <p:nvPr/>
          </p:nvSpPr>
          <p:spPr bwMode="auto">
            <a:xfrm>
              <a:off x="3901" y="1718"/>
              <a:ext cx="18" cy="1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913" name="Line 825"/>
            <p:cNvSpPr>
              <a:spLocks noChangeShapeType="1"/>
            </p:cNvSpPr>
            <p:nvPr/>
          </p:nvSpPr>
          <p:spPr bwMode="auto">
            <a:xfrm flipH="1">
              <a:off x="3901" y="1718"/>
              <a:ext cx="18" cy="1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914" name="Line 826"/>
            <p:cNvSpPr>
              <a:spLocks noChangeShapeType="1"/>
            </p:cNvSpPr>
            <p:nvPr/>
          </p:nvSpPr>
          <p:spPr bwMode="auto">
            <a:xfrm>
              <a:off x="3875" y="1604"/>
              <a:ext cx="18"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915" name="Line 827"/>
            <p:cNvSpPr>
              <a:spLocks noChangeShapeType="1"/>
            </p:cNvSpPr>
            <p:nvPr/>
          </p:nvSpPr>
          <p:spPr bwMode="auto">
            <a:xfrm flipH="1">
              <a:off x="3875" y="1604"/>
              <a:ext cx="18"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916" name="Line 828"/>
            <p:cNvSpPr>
              <a:spLocks noChangeShapeType="1"/>
            </p:cNvSpPr>
            <p:nvPr/>
          </p:nvSpPr>
          <p:spPr bwMode="auto">
            <a:xfrm>
              <a:off x="3985" y="1807"/>
              <a:ext cx="17" cy="1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917" name="Line 829"/>
            <p:cNvSpPr>
              <a:spLocks noChangeShapeType="1"/>
            </p:cNvSpPr>
            <p:nvPr/>
          </p:nvSpPr>
          <p:spPr bwMode="auto">
            <a:xfrm flipH="1">
              <a:off x="3985" y="1807"/>
              <a:ext cx="17" cy="1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918" name="Rectangle 830"/>
            <p:cNvSpPr>
              <a:spLocks noChangeArrowheads="1"/>
            </p:cNvSpPr>
            <p:nvPr/>
          </p:nvSpPr>
          <p:spPr bwMode="auto">
            <a:xfrm>
              <a:off x="3827" y="1495"/>
              <a:ext cx="302" cy="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1" i="0" u="none" strike="noStrike" cap="none" normalizeH="0" baseline="0" smtClean="0">
                  <a:ln>
                    <a:noFill/>
                  </a:ln>
                  <a:solidFill>
                    <a:srgbClr val="000000"/>
                  </a:solidFill>
                  <a:effectLst/>
                  <a:latin typeface="Helvetica" pitchFamily="34" charset="0"/>
                  <a:cs typeface="Arial" pitchFamily="34" charset="0"/>
                </a:rPr>
                <a:t>m15: a=-4,b=-28</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89919" name="Rectangle 831"/>
            <p:cNvSpPr>
              <a:spLocks noChangeArrowheads="1"/>
            </p:cNvSpPr>
            <p:nvPr/>
          </p:nvSpPr>
          <p:spPr bwMode="auto">
            <a:xfrm>
              <a:off x="4266" y="1594"/>
              <a:ext cx="294" cy="227"/>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400"/>
            </a:p>
          </p:txBody>
        </p:sp>
        <p:sp>
          <p:nvSpPr>
            <p:cNvPr id="89920" name="Rectangle 832"/>
            <p:cNvSpPr>
              <a:spLocks noChangeArrowheads="1"/>
            </p:cNvSpPr>
            <p:nvPr/>
          </p:nvSpPr>
          <p:spPr bwMode="auto">
            <a:xfrm>
              <a:off x="4266" y="1594"/>
              <a:ext cx="294" cy="227"/>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400"/>
            </a:p>
          </p:txBody>
        </p:sp>
        <p:sp>
          <p:nvSpPr>
            <p:cNvPr id="89921" name="Line 833"/>
            <p:cNvSpPr>
              <a:spLocks noChangeShapeType="1"/>
            </p:cNvSpPr>
            <p:nvPr/>
          </p:nvSpPr>
          <p:spPr bwMode="auto">
            <a:xfrm>
              <a:off x="4266" y="1594"/>
              <a:ext cx="29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922" name="Line 834"/>
            <p:cNvSpPr>
              <a:spLocks noChangeShapeType="1"/>
            </p:cNvSpPr>
            <p:nvPr/>
          </p:nvSpPr>
          <p:spPr bwMode="auto">
            <a:xfrm>
              <a:off x="4266" y="1821"/>
              <a:ext cx="29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923" name="Line 835"/>
            <p:cNvSpPr>
              <a:spLocks noChangeShapeType="1"/>
            </p:cNvSpPr>
            <p:nvPr/>
          </p:nvSpPr>
          <p:spPr bwMode="auto">
            <a:xfrm flipV="1">
              <a:off x="4560" y="1594"/>
              <a:ext cx="1" cy="22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924" name="Line 836"/>
            <p:cNvSpPr>
              <a:spLocks noChangeShapeType="1"/>
            </p:cNvSpPr>
            <p:nvPr/>
          </p:nvSpPr>
          <p:spPr bwMode="auto">
            <a:xfrm flipV="1">
              <a:off x="4266" y="1594"/>
              <a:ext cx="1" cy="22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925" name="Line 837"/>
            <p:cNvSpPr>
              <a:spLocks noChangeShapeType="1"/>
            </p:cNvSpPr>
            <p:nvPr/>
          </p:nvSpPr>
          <p:spPr bwMode="auto">
            <a:xfrm>
              <a:off x="4266" y="1821"/>
              <a:ext cx="29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926" name="Line 838"/>
            <p:cNvSpPr>
              <a:spLocks noChangeShapeType="1"/>
            </p:cNvSpPr>
            <p:nvPr/>
          </p:nvSpPr>
          <p:spPr bwMode="auto">
            <a:xfrm flipV="1">
              <a:off x="4266" y="1594"/>
              <a:ext cx="1" cy="22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927" name="Line 839"/>
            <p:cNvSpPr>
              <a:spLocks noChangeShapeType="1"/>
            </p:cNvSpPr>
            <p:nvPr/>
          </p:nvSpPr>
          <p:spPr bwMode="auto">
            <a:xfrm flipV="1">
              <a:off x="4266" y="1816"/>
              <a:ext cx="1" cy="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928" name="Line 840"/>
            <p:cNvSpPr>
              <a:spLocks noChangeShapeType="1"/>
            </p:cNvSpPr>
            <p:nvPr/>
          </p:nvSpPr>
          <p:spPr bwMode="auto">
            <a:xfrm>
              <a:off x="4266" y="1594"/>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929" name="Rectangle 841"/>
            <p:cNvSpPr>
              <a:spLocks noChangeArrowheads="1"/>
            </p:cNvSpPr>
            <p:nvPr/>
          </p:nvSpPr>
          <p:spPr bwMode="auto">
            <a:xfrm>
              <a:off x="4253" y="1836"/>
              <a:ext cx="22" cy="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Helvetica" pitchFamily="34" charset="0"/>
                  <a:cs typeface="Arial" pitchFamily="34" charset="0"/>
                </a:rPr>
                <a:t>0</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89930" name="Line 842"/>
            <p:cNvSpPr>
              <a:spLocks noChangeShapeType="1"/>
            </p:cNvSpPr>
            <p:nvPr/>
          </p:nvSpPr>
          <p:spPr bwMode="auto">
            <a:xfrm flipV="1">
              <a:off x="4411" y="1816"/>
              <a:ext cx="1" cy="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931" name="Line 843"/>
            <p:cNvSpPr>
              <a:spLocks noChangeShapeType="1"/>
            </p:cNvSpPr>
            <p:nvPr/>
          </p:nvSpPr>
          <p:spPr bwMode="auto">
            <a:xfrm>
              <a:off x="4411" y="1594"/>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932" name="Rectangle 844"/>
            <p:cNvSpPr>
              <a:spLocks noChangeArrowheads="1"/>
            </p:cNvSpPr>
            <p:nvPr/>
          </p:nvSpPr>
          <p:spPr bwMode="auto">
            <a:xfrm>
              <a:off x="4380" y="1836"/>
              <a:ext cx="56" cy="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Helvetica" pitchFamily="34" charset="0"/>
                  <a:cs typeface="Arial" pitchFamily="34" charset="0"/>
                </a:rPr>
                <a:t>0.5</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89933" name="Line 845"/>
            <p:cNvSpPr>
              <a:spLocks noChangeShapeType="1"/>
            </p:cNvSpPr>
            <p:nvPr/>
          </p:nvSpPr>
          <p:spPr bwMode="auto">
            <a:xfrm flipV="1">
              <a:off x="4560" y="1816"/>
              <a:ext cx="1" cy="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934" name="Line 846"/>
            <p:cNvSpPr>
              <a:spLocks noChangeShapeType="1"/>
            </p:cNvSpPr>
            <p:nvPr/>
          </p:nvSpPr>
          <p:spPr bwMode="auto">
            <a:xfrm>
              <a:off x="4560" y="1594"/>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935" name="Rectangle 847"/>
            <p:cNvSpPr>
              <a:spLocks noChangeArrowheads="1"/>
            </p:cNvSpPr>
            <p:nvPr/>
          </p:nvSpPr>
          <p:spPr bwMode="auto">
            <a:xfrm>
              <a:off x="4547" y="1836"/>
              <a:ext cx="22" cy="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Helvetica" pitchFamily="34" charset="0"/>
                  <a:cs typeface="Arial" pitchFamily="34" charset="0"/>
                </a:rPr>
                <a:t>1</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89936" name="Line 848"/>
            <p:cNvSpPr>
              <a:spLocks noChangeShapeType="1"/>
            </p:cNvSpPr>
            <p:nvPr/>
          </p:nvSpPr>
          <p:spPr bwMode="auto">
            <a:xfrm>
              <a:off x="4266" y="1821"/>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937" name="Line 849"/>
            <p:cNvSpPr>
              <a:spLocks noChangeShapeType="1"/>
            </p:cNvSpPr>
            <p:nvPr/>
          </p:nvSpPr>
          <p:spPr bwMode="auto">
            <a:xfrm flipH="1">
              <a:off x="4556" y="1821"/>
              <a:ext cx="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938" name="Rectangle 850"/>
            <p:cNvSpPr>
              <a:spLocks noChangeArrowheads="1"/>
            </p:cNvSpPr>
            <p:nvPr/>
          </p:nvSpPr>
          <p:spPr bwMode="auto">
            <a:xfrm>
              <a:off x="4222" y="1787"/>
              <a:ext cx="22" cy="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Helvetica" pitchFamily="34" charset="0"/>
                  <a:cs typeface="Arial" pitchFamily="34" charset="0"/>
                </a:rPr>
                <a:t>0</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89939" name="Line 851"/>
            <p:cNvSpPr>
              <a:spLocks noChangeShapeType="1"/>
            </p:cNvSpPr>
            <p:nvPr/>
          </p:nvSpPr>
          <p:spPr bwMode="auto">
            <a:xfrm>
              <a:off x="4266" y="1708"/>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940" name="Line 852"/>
            <p:cNvSpPr>
              <a:spLocks noChangeShapeType="1"/>
            </p:cNvSpPr>
            <p:nvPr/>
          </p:nvSpPr>
          <p:spPr bwMode="auto">
            <a:xfrm flipH="1">
              <a:off x="4556" y="1708"/>
              <a:ext cx="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941" name="Rectangle 853"/>
            <p:cNvSpPr>
              <a:spLocks noChangeArrowheads="1"/>
            </p:cNvSpPr>
            <p:nvPr/>
          </p:nvSpPr>
          <p:spPr bwMode="auto">
            <a:xfrm>
              <a:off x="4182" y="1673"/>
              <a:ext cx="56" cy="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Helvetica" pitchFamily="34" charset="0"/>
                  <a:cs typeface="Arial" pitchFamily="34" charset="0"/>
                </a:rPr>
                <a:t>0.5</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89942" name="Line 854"/>
            <p:cNvSpPr>
              <a:spLocks noChangeShapeType="1"/>
            </p:cNvSpPr>
            <p:nvPr/>
          </p:nvSpPr>
          <p:spPr bwMode="auto">
            <a:xfrm>
              <a:off x="4266" y="1594"/>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943" name="Line 855"/>
            <p:cNvSpPr>
              <a:spLocks noChangeShapeType="1"/>
            </p:cNvSpPr>
            <p:nvPr/>
          </p:nvSpPr>
          <p:spPr bwMode="auto">
            <a:xfrm flipH="1">
              <a:off x="4556" y="1594"/>
              <a:ext cx="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944" name="Rectangle 856"/>
            <p:cNvSpPr>
              <a:spLocks noChangeArrowheads="1"/>
            </p:cNvSpPr>
            <p:nvPr/>
          </p:nvSpPr>
          <p:spPr bwMode="auto">
            <a:xfrm>
              <a:off x="4222" y="1560"/>
              <a:ext cx="22" cy="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Helvetica" pitchFamily="34" charset="0"/>
                  <a:cs typeface="Arial" pitchFamily="34" charset="0"/>
                </a:rPr>
                <a:t>1</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89945" name="Line 857"/>
            <p:cNvSpPr>
              <a:spLocks noChangeShapeType="1"/>
            </p:cNvSpPr>
            <p:nvPr/>
          </p:nvSpPr>
          <p:spPr bwMode="auto">
            <a:xfrm>
              <a:off x="4266" y="1594"/>
              <a:ext cx="29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946" name="Line 858"/>
            <p:cNvSpPr>
              <a:spLocks noChangeShapeType="1"/>
            </p:cNvSpPr>
            <p:nvPr/>
          </p:nvSpPr>
          <p:spPr bwMode="auto">
            <a:xfrm>
              <a:off x="4266" y="1821"/>
              <a:ext cx="29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947" name="Line 859"/>
            <p:cNvSpPr>
              <a:spLocks noChangeShapeType="1"/>
            </p:cNvSpPr>
            <p:nvPr/>
          </p:nvSpPr>
          <p:spPr bwMode="auto">
            <a:xfrm flipV="1">
              <a:off x="4560" y="1594"/>
              <a:ext cx="1" cy="22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948" name="Line 860"/>
            <p:cNvSpPr>
              <a:spLocks noChangeShapeType="1"/>
            </p:cNvSpPr>
            <p:nvPr/>
          </p:nvSpPr>
          <p:spPr bwMode="auto">
            <a:xfrm flipV="1">
              <a:off x="4266" y="1594"/>
              <a:ext cx="1" cy="22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949" name="Freeform 861"/>
            <p:cNvSpPr>
              <a:spLocks/>
            </p:cNvSpPr>
            <p:nvPr/>
          </p:nvSpPr>
          <p:spPr bwMode="auto">
            <a:xfrm>
              <a:off x="4266" y="1599"/>
              <a:ext cx="290" cy="217"/>
            </a:xfrm>
            <a:custGeom>
              <a:avLst/>
              <a:gdLst/>
              <a:ahLst/>
              <a:cxnLst>
                <a:cxn ang="0">
                  <a:pos x="0" y="0"/>
                </a:cxn>
                <a:cxn ang="0">
                  <a:pos x="9" y="5"/>
                </a:cxn>
                <a:cxn ang="0">
                  <a:pos x="17" y="15"/>
                </a:cxn>
                <a:cxn ang="0">
                  <a:pos x="26" y="35"/>
                </a:cxn>
                <a:cxn ang="0">
                  <a:pos x="31" y="50"/>
                </a:cxn>
                <a:cxn ang="0">
                  <a:pos x="35" y="64"/>
                </a:cxn>
                <a:cxn ang="0">
                  <a:pos x="39" y="84"/>
                </a:cxn>
                <a:cxn ang="0">
                  <a:pos x="44" y="104"/>
                </a:cxn>
                <a:cxn ang="0">
                  <a:pos x="48" y="124"/>
                </a:cxn>
                <a:cxn ang="0">
                  <a:pos x="53" y="143"/>
                </a:cxn>
                <a:cxn ang="0">
                  <a:pos x="57" y="158"/>
                </a:cxn>
                <a:cxn ang="0">
                  <a:pos x="61" y="173"/>
                </a:cxn>
                <a:cxn ang="0">
                  <a:pos x="66" y="188"/>
                </a:cxn>
                <a:cxn ang="0">
                  <a:pos x="79" y="203"/>
                </a:cxn>
                <a:cxn ang="0">
                  <a:pos x="83" y="213"/>
                </a:cxn>
                <a:cxn ang="0">
                  <a:pos x="92" y="217"/>
                </a:cxn>
                <a:cxn ang="0">
                  <a:pos x="101" y="217"/>
                </a:cxn>
                <a:cxn ang="0">
                  <a:pos x="110" y="217"/>
                </a:cxn>
                <a:cxn ang="0">
                  <a:pos x="118" y="217"/>
                </a:cxn>
                <a:cxn ang="0">
                  <a:pos x="127" y="217"/>
                </a:cxn>
                <a:cxn ang="0">
                  <a:pos x="136" y="217"/>
                </a:cxn>
                <a:cxn ang="0">
                  <a:pos x="145" y="217"/>
                </a:cxn>
                <a:cxn ang="0">
                  <a:pos x="154" y="217"/>
                </a:cxn>
                <a:cxn ang="0">
                  <a:pos x="162" y="217"/>
                </a:cxn>
                <a:cxn ang="0">
                  <a:pos x="171" y="217"/>
                </a:cxn>
                <a:cxn ang="0">
                  <a:pos x="180" y="217"/>
                </a:cxn>
                <a:cxn ang="0">
                  <a:pos x="189" y="217"/>
                </a:cxn>
                <a:cxn ang="0">
                  <a:pos x="197" y="217"/>
                </a:cxn>
                <a:cxn ang="0">
                  <a:pos x="206" y="217"/>
                </a:cxn>
                <a:cxn ang="0">
                  <a:pos x="215" y="217"/>
                </a:cxn>
                <a:cxn ang="0">
                  <a:pos x="224" y="217"/>
                </a:cxn>
                <a:cxn ang="0">
                  <a:pos x="233" y="217"/>
                </a:cxn>
                <a:cxn ang="0">
                  <a:pos x="241" y="217"/>
                </a:cxn>
                <a:cxn ang="0">
                  <a:pos x="250" y="217"/>
                </a:cxn>
                <a:cxn ang="0">
                  <a:pos x="259" y="217"/>
                </a:cxn>
                <a:cxn ang="0">
                  <a:pos x="268" y="217"/>
                </a:cxn>
                <a:cxn ang="0">
                  <a:pos x="276" y="217"/>
                </a:cxn>
                <a:cxn ang="0">
                  <a:pos x="285" y="217"/>
                </a:cxn>
              </a:cxnLst>
              <a:rect l="0" t="0" r="r" b="b"/>
              <a:pathLst>
                <a:path w="290" h="217">
                  <a:moveTo>
                    <a:pt x="4" y="0"/>
                  </a:moveTo>
                  <a:lnTo>
                    <a:pt x="0" y="0"/>
                  </a:lnTo>
                  <a:lnTo>
                    <a:pt x="4" y="0"/>
                  </a:lnTo>
                  <a:lnTo>
                    <a:pt x="9" y="5"/>
                  </a:lnTo>
                  <a:lnTo>
                    <a:pt x="13" y="10"/>
                  </a:lnTo>
                  <a:lnTo>
                    <a:pt x="17" y="15"/>
                  </a:lnTo>
                  <a:lnTo>
                    <a:pt x="26" y="25"/>
                  </a:lnTo>
                  <a:lnTo>
                    <a:pt x="26" y="35"/>
                  </a:lnTo>
                  <a:lnTo>
                    <a:pt x="31" y="40"/>
                  </a:lnTo>
                  <a:lnTo>
                    <a:pt x="31" y="50"/>
                  </a:lnTo>
                  <a:lnTo>
                    <a:pt x="35" y="54"/>
                  </a:lnTo>
                  <a:lnTo>
                    <a:pt x="35" y="64"/>
                  </a:lnTo>
                  <a:lnTo>
                    <a:pt x="39" y="69"/>
                  </a:lnTo>
                  <a:lnTo>
                    <a:pt x="39" y="84"/>
                  </a:lnTo>
                  <a:lnTo>
                    <a:pt x="44" y="89"/>
                  </a:lnTo>
                  <a:lnTo>
                    <a:pt x="44" y="104"/>
                  </a:lnTo>
                  <a:lnTo>
                    <a:pt x="48" y="109"/>
                  </a:lnTo>
                  <a:lnTo>
                    <a:pt x="48" y="124"/>
                  </a:lnTo>
                  <a:lnTo>
                    <a:pt x="53" y="129"/>
                  </a:lnTo>
                  <a:lnTo>
                    <a:pt x="53" y="143"/>
                  </a:lnTo>
                  <a:lnTo>
                    <a:pt x="57" y="148"/>
                  </a:lnTo>
                  <a:lnTo>
                    <a:pt x="57" y="158"/>
                  </a:lnTo>
                  <a:lnTo>
                    <a:pt x="61" y="163"/>
                  </a:lnTo>
                  <a:lnTo>
                    <a:pt x="61" y="173"/>
                  </a:lnTo>
                  <a:lnTo>
                    <a:pt x="66" y="178"/>
                  </a:lnTo>
                  <a:lnTo>
                    <a:pt x="66" y="188"/>
                  </a:lnTo>
                  <a:lnTo>
                    <a:pt x="70" y="193"/>
                  </a:lnTo>
                  <a:lnTo>
                    <a:pt x="79" y="203"/>
                  </a:lnTo>
                  <a:lnTo>
                    <a:pt x="79" y="208"/>
                  </a:lnTo>
                  <a:lnTo>
                    <a:pt x="83" y="213"/>
                  </a:lnTo>
                  <a:lnTo>
                    <a:pt x="88" y="213"/>
                  </a:lnTo>
                  <a:lnTo>
                    <a:pt x="92" y="217"/>
                  </a:lnTo>
                  <a:lnTo>
                    <a:pt x="96" y="217"/>
                  </a:lnTo>
                  <a:lnTo>
                    <a:pt x="101" y="217"/>
                  </a:lnTo>
                  <a:lnTo>
                    <a:pt x="105" y="217"/>
                  </a:lnTo>
                  <a:lnTo>
                    <a:pt x="110" y="217"/>
                  </a:lnTo>
                  <a:lnTo>
                    <a:pt x="114" y="217"/>
                  </a:lnTo>
                  <a:lnTo>
                    <a:pt x="118" y="217"/>
                  </a:lnTo>
                  <a:lnTo>
                    <a:pt x="123" y="217"/>
                  </a:lnTo>
                  <a:lnTo>
                    <a:pt x="127" y="217"/>
                  </a:lnTo>
                  <a:lnTo>
                    <a:pt x="132" y="217"/>
                  </a:lnTo>
                  <a:lnTo>
                    <a:pt x="136" y="217"/>
                  </a:lnTo>
                  <a:lnTo>
                    <a:pt x="140" y="217"/>
                  </a:lnTo>
                  <a:lnTo>
                    <a:pt x="145" y="217"/>
                  </a:lnTo>
                  <a:lnTo>
                    <a:pt x="149" y="217"/>
                  </a:lnTo>
                  <a:lnTo>
                    <a:pt x="154" y="217"/>
                  </a:lnTo>
                  <a:lnTo>
                    <a:pt x="158" y="217"/>
                  </a:lnTo>
                  <a:lnTo>
                    <a:pt x="162" y="217"/>
                  </a:lnTo>
                  <a:lnTo>
                    <a:pt x="167" y="217"/>
                  </a:lnTo>
                  <a:lnTo>
                    <a:pt x="171" y="217"/>
                  </a:lnTo>
                  <a:lnTo>
                    <a:pt x="175" y="217"/>
                  </a:lnTo>
                  <a:lnTo>
                    <a:pt x="180" y="217"/>
                  </a:lnTo>
                  <a:lnTo>
                    <a:pt x="184" y="217"/>
                  </a:lnTo>
                  <a:lnTo>
                    <a:pt x="189" y="217"/>
                  </a:lnTo>
                  <a:lnTo>
                    <a:pt x="193" y="217"/>
                  </a:lnTo>
                  <a:lnTo>
                    <a:pt x="197" y="217"/>
                  </a:lnTo>
                  <a:lnTo>
                    <a:pt x="202" y="217"/>
                  </a:lnTo>
                  <a:lnTo>
                    <a:pt x="206" y="217"/>
                  </a:lnTo>
                  <a:lnTo>
                    <a:pt x="211" y="217"/>
                  </a:lnTo>
                  <a:lnTo>
                    <a:pt x="215" y="217"/>
                  </a:lnTo>
                  <a:lnTo>
                    <a:pt x="219" y="217"/>
                  </a:lnTo>
                  <a:lnTo>
                    <a:pt x="224" y="217"/>
                  </a:lnTo>
                  <a:lnTo>
                    <a:pt x="228" y="217"/>
                  </a:lnTo>
                  <a:lnTo>
                    <a:pt x="233" y="217"/>
                  </a:lnTo>
                  <a:lnTo>
                    <a:pt x="237" y="217"/>
                  </a:lnTo>
                  <a:lnTo>
                    <a:pt x="241" y="217"/>
                  </a:lnTo>
                  <a:lnTo>
                    <a:pt x="246" y="217"/>
                  </a:lnTo>
                  <a:lnTo>
                    <a:pt x="250" y="217"/>
                  </a:lnTo>
                  <a:lnTo>
                    <a:pt x="255" y="217"/>
                  </a:lnTo>
                  <a:lnTo>
                    <a:pt x="259" y="217"/>
                  </a:lnTo>
                  <a:lnTo>
                    <a:pt x="263" y="217"/>
                  </a:lnTo>
                  <a:lnTo>
                    <a:pt x="268" y="217"/>
                  </a:lnTo>
                  <a:lnTo>
                    <a:pt x="272" y="217"/>
                  </a:lnTo>
                  <a:lnTo>
                    <a:pt x="276" y="217"/>
                  </a:lnTo>
                  <a:lnTo>
                    <a:pt x="281" y="217"/>
                  </a:lnTo>
                  <a:lnTo>
                    <a:pt x="285" y="217"/>
                  </a:lnTo>
                  <a:lnTo>
                    <a:pt x="290" y="217"/>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950" name="Line 862"/>
            <p:cNvSpPr>
              <a:spLocks noChangeShapeType="1"/>
            </p:cNvSpPr>
            <p:nvPr/>
          </p:nvSpPr>
          <p:spPr bwMode="auto">
            <a:xfrm>
              <a:off x="4345" y="1816"/>
              <a:ext cx="35"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951" name="Line 863"/>
            <p:cNvSpPr>
              <a:spLocks noChangeShapeType="1"/>
            </p:cNvSpPr>
            <p:nvPr/>
          </p:nvSpPr>
          <p:spPr bwMode="auto">
            <a:xfrm>
              <a:off x="4362" y="1797"/>
              <a:ext cx="1" cy="3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952" name="Line 864"/>
            <p:cNvSpPr>
              <a:spLocks noChangeShapeType="1"/>
            </p:cNvSpPr>
            <p:nvPr/>
          </p:nvSpPr>
          <p:spPr bwMode="auto">
            <a:xfrm>
              <a:off x="4292" y="1693"/>
              <a:ext cx="35"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953" name="Line 865"/>
            <p:cNvSpPr>
              <a:spLocks noChangeShapeType="1"/>
            </p:cNvSpPr>
            <p:nvPr/>
          </p:nvSpPr>
          <p:spPr bwMode="auto">
            <a:xfrm>
              <a:off x="4310" y="1673"/>
              <a:ext cx="1" cy="4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954" name="Line 866"/>
            <p:cNvSpPr>
              <a:spLocks noChangeShapeType="1"/>
            </p:cNvSpPr>
            <p:nvPr/>
          </p:nvSpPr>
          <p:spPr bwMode="auto">
            <a:xfrm>
              <a:off x="4266" y="1609"/>
              <a:ext cx="35"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955" name="Line 867"/>
            <p:cNvSpPr>
              <a:spLocks noChangeShapeType="1"/>
            </p:cNvSpPr>
            <p:nvPr/>
          </p:nvSpPr>
          <p:spPr bwMode="auto">
            <a:xfrm>
              <a:off x="4283" y="1589"/>
              <a:ext cx="1" cy="4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956" name="Line 868"/>
            <p:cNvSpPr>
              <a:spLocks noChangeShapeType="1"/>
            </p:cNvSpPr>
            <p:nvPr/>
          </p:nvSpPr>
          <p:spPr bwMode="auto">
            <a:xfrm>
              <a:off x="4376" y="1816"/>
              <a:ext cx="35"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957" name="Line 869"/>
            <p:cNvSpPr>
              <a:spLocks noChangeShapeType="1"/>
            </p:cNvSpPr>
            <p:nvPr/>
          </p:nvSpPr>
          <p:spPr bwMode="auto">
            <a:xfrm>
              <a:off x="4393" y="1797"/>
              <a:ext cx="1" cy="3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958" name="Line 870"/>
            <p:cNvSpPr>
              <a:spLocks noChangeShapeType="1"/>
            </p:cNvSpPr>
            <p:nvPr/>
          </p:nvSpPr>
          <p:spPr bwMode="auto">
            <a:xfrm>
              <a:off x="4354" y="1807"/>
              <a:ext cx="17" cy="1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959" name="Line 871"/>
            <p:cNvSpPr>
              <a:spLocks noChangeShapeType="1"/>
            </p:cNvSpPr>
            <p:nvPr/>
          </p:nvSpPr>
          <p:spPr bwMode="auto">
            <a:xfrm flipH="1">
              <a:off x="4354" y="1807"/>
              <a:ext cx="17" cy="1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960" name="Line 872"/>
            <p:cNvSpPr>
              <a:spLocks noChangeShapeType="1"/>
            </p:cNvSpPr>
            <p:nvPr/>
          </p:nvSpPr>
          <p:spPr bwMode="auto">
            <a:xfrm>
              <a:off x="4301" y="1683"/>
              <a:ext cx="18"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961" name="Line 873"/>
            <p:cNvSpPr>
              <a:spLocks noChangeShapeType="1"/>
            </p:cNvSpPr>
            <p:nvPr/>
          </p:nvSpPr>
          <p:spPr bwMode="auto">
            <a:xfrm flipH="1">
              <a:off x="4301" y="1683"/>
              <a:ext cx="18"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962" name="Line 874"/>
            <p:cNvSpPr>
              <a:spLocks noChangeShapeType="1"/>
            </p:cNvSpPr>
            <p:nvPr/>
          </p:nvSpPr>
          <p:spPr bwMode="auto">
            <a:xfrm>
              <a:off x="4275" y="1599"/>
              <a:ext cx="17"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963" name="Line 875"/>
            <p:cNvSpPr>
              <a:spLocks noChangeShapeType="1"/>
            </p:cNvSpPr>
            <p:nvPr/>
          </p:nvSpPr>
          <p:spPr bwMode="auto">
            <a:xfrm flipH="1">
              <a:off x="4275" y="1599"/>
              <a:ext cx="17"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964" name="Line 876"/>
            <p:cNvSpPr>
              <a:spLocks noChangeShapeType="1"/>
            </p:cNvSpPr>
            <p:nvPr/>
          </p:nvSpPr>
          <p:spPr bwMode="auto">
            <a:xfrm>
              <a:off x="4384" y="1807"/>
              <a:ext cx="18" cy="1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965" name="Line 877"/>
            <p:cNvSpPr>
              <a:spLocks noChangeShapeType="1"/>
            </p:cNvSpPr>
            <p:nvPr/>
          </p:nvSpPr>
          <p:spPr bwMode="auto">
            <a:xfrm flipH="1">
              <a:off x="4384" y="1807"/>
              <a:ext cx="18" cy="1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966" name="Rectangle 878"/>
            <p:cNvSpPr>
              <a:spLocks noChangeArrowheads="1"/>
            </p:cNvSpPr>
            <p:nvPr/>
          </p:nvSpPr>
          <p:spPr bwMode="auto">
            <a:xfrm>
              <a:off x="4226" y="1495"/>
              <a:ext cx="302" cy="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1" i="0" u="none" strike="noStrike" cap="none" normalizeH="0" baseline="0" smtClean="0">
                  <a:ln>
                    <a:noFill/>
                  </a:ln>
                  <a:solidFill>
                    <a:srgbClr val="000000"/>
                  </a:solidFill>
                  <a:effectLst/>
                  <a:latin typeface="Helvetica" pitchFamily="34" charset="0"/>
                  <a:cs typeface="Arial" pitchFamily="34" charset="0"/>
                </a:rPr>
                <a:t>m16: a=-4,b=-24</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89967" name="Rectangle 879"/>
            <p:cNvSpPr>
              <a:spLocks noChangeArrowheads="1"/>
            </p:cNvSpPr>
            <p:nvPr/>
          </p:nvSpPr>
          <p:spPr bwMode="auto">
            <a:xfrm>
              <a:off x="4661" y="1594"/>
              <a:ext cx="299" cy="227"/>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400"/>
            </a:p>
          </p:txBody>
        </p:sp>
        <p:sp>
          <p:nvSpPr>
            <p:cNvPr id="89968" name="Rectangle 880"/>
            <p:cNvSpPr>
              <a:spLocks noChangeArrowheads="1"/>
            </p:cNvSpPr>
            <p:nvPr/>
          </p:nvSpPr>
          <p:spPr bwMode="auto">
            <a:xfrm>
              <a:off x="4661" y="1594"/>
              <a:ext cx="299" cy="227"/>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400"/>
            </a:p>
          </p:txBody>
        </p:sp>
        <p:sp>
          <p:nvSpPr>
            <p:cNvPr id="89969" name="Line 881"/>
            <p:cNvSpPr>
              <a:spLocks noChangeShapeType="1"/>
            </p:cNvSpPr>
            <p:nvPr/>
          </p:nvSpPr>
          <p:spPr bwMode="auto">
            <a:xfrm>
              <a:off x="4661" y="1594"/>
              <a:ext cx="299"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970" name="Line 882"/>
            <p:cNvSpPr>
              <a:spLocks noChangeShapeType="1"/>
            </p:cNvSpPr>
            <p:nvPr/>
          </p:nvSpPr>
          <p:spPr bwMode="auto">
            <a:xfrm>
              <a:off x="4661" y="1821"/>
              <a:ext cx="299"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971" name="Line 883"/>
            <p:cNvSpPr>
              <a:spLocks noChangeShapeType="1"/>
            </p:cNvSpPr>
            <p:nvPr/>
          </p:nvSpPr>
          <p:spPr bwMode="auto">
            <a:xfrm flipV="1">
              <a:off x="4960" y="1594"/>
              <a:ext cx="1" cy="22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972" name="Line 884"/>
            <p:cNvSpPr>
              <a:spLocks noChangeShapeType="1"/>
            </p:cNvSpPr>
            <p:nvPr/>
          </p:nvSpPr>
          <p:spPr bwMode="auto">
            <a:xfrm flipV="1">
              <a:off x="4661" y="1594"/>
              <a:ext cx="1" cy="22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973" name="Line 885"/>
            <p:cNvSpPr>
              <a:spLocks noChangeShapeType="1"/>
            </p:cNvSpPr>
            <p:nvPr/>
          </p:nvSpPr>
          <p:spPr bwMode="auto">
            <a:xfrm>
              <a:off x="4661" y="1821"/>
              <a:ext cx="299"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974" name="Line 886"/>
            <p:cNvSpPr>
              <a:spLocks noChangeShapeType="1"/>
            </p:cNvSpPr>
            <p:nvPr/>
          </p:nvSpPr>
          <p:spPr bwMode="auto">
            <a:xfrm flipV="1">
              <a:off x="4661" y="1594"/>
              <a:ext cx="1" cy="22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975" name="Line 887"/>
            <p:cNvSpPr>
              <a:spLocks noChangeShapeType="1"/>
            </p:cNvSpPr>
            <p:nvPr/>
          </p:nvSpPr>
          <p:spPr bwMode="auto">
            <a:xfrm flipV="1">
              <a:off x="4661" y="1816"/>
              <a:ext cx="1" cy="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976" name="Line 888"/>
            <p:cNvSpPr>
              <a:spLocks noChangeShapeType="1"/>
            </p:cNvSpPr>
            <p:nvPr/>
          </p:nvSpPr>
          <p:spPr bwMode="auto">
            <a:xfrm>
              <a:off x="4661" y="1594"/>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977" name="Rectangle 889"/>
            <p:cNvSpPr>
              <a:spLocks noChangeArrowheads="1"/>
            </p:cNvSpPr>
            <p:nvPr/>
          </p:nvSpPr>
          <p:spPr bwMode="auto">
            <a:xfrm>
              <a:off x="4648" y="1836"/>
              <a:ext cx="22" cy="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Helvetica" pitchFamily="34" charset="0"/>
                  <a:cs typeface="Arial" pitchFamily="34" charset="0"/>
                </a:rPr>
                <a:t>0</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89978" name="Line 890"/>
            <p:cNvSpPr>
              <a:spLocks noChangeShapeType="1"/>
            </p:cNvSpPr>
            <p:nvPr/>
          </p:nvSpPr>
          <p:spPr bwMode="auto">
            <a:xfrm flipV="1">
              <a:off x="4810" y="1816"/>
              <a:ext cx="1" cy="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979" name="Line 891"/>
            <p:cNvSpPr>
              <a:spLocks noChangeShapeType="1"/>
            </p:cNvSpPr>
            <p:nvPr/>
          </p:nvSpPr>
          <p:spPr bwMode="auto">
            <a:xfrm>
              <a:off x="4810" y="1594"/>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980" name="Rectangle 892"/>
            <p:cNvSpPr>
              <a:spLocks noChangeArrowheads="1"/>
            </p:cNvSpPr>
            <p:nvPr/>
          </p:nvSpPr>
          <p:spPr bwMode="auto">
            <a:xfrm>
              <a:off x="4780" y="1836"/>
              <a:ext cx="56" cy="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Helvetica" pitchFamily="34" charset="0"/>
                  <a:cs typeface="Arial" pitchFamily="34" charset="0"/>
                </a:rPr>
                <a:t>0.5</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89981" name="Line 893"/>
            <p:cNvSpPr>
              <a:spLocks noChangeShapeType="1"/>
            </p:cNvSpPr>
            <p:nvPr/>
          </p:nvSpPr>
          <p:spPr bwMode="auto">
            <a:xfrm flipV="1">
              <a:off x="4960" y="1816"/>
              <a:ext cx="1" cy="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982" name="Line 894"/>
            <p:cNvSpPr>
              <a:spLocks noChangeShapeType="1"/>
            </p:cNvSpPr>
            <p:nvPr/>
          </p:nvSpPr>
          <p:spPr bwMode="auto">
            <a:xfrm>
              <a:off x="4960" y="1594"/>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983" name="Rectangle 895"/>
            <p:cNvSpPr>
              <a:spLocks noChangeArrowheads="1"/>
            </p:cNvSpPr>
            <p:nvPr/>
          </p:nvSpPr>
          <p:spPr bwMode="auto">
            <a:xfrm>
              <a:off x="4946" y="1836"/>
              <a:ext cx="22" cy="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Helvetica" pitchFamily="34" charset="0"/>
                  <a:cs typeface="Arial" pitchFamily="34" charset="0"/>
                </a:rPr>
                <a:t>1</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89984" name="Line 896"/>
            <p:cNvSpPr>
              <a:spLocks noChangeShapeType="1"/>
            </p:cNvSpPr>
            <p:nvPr/>
          </p:nvSpPr>
          <p:spPr bwMode="auto">
            <a:xfrm>
              <a:off x="4661" y="1821"/>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985" name="Line 897"/>
            <p:cNvSpPr>
              <a:spLocks noChangeShapeType="1"/>
            </p:cNvSpPr>
            <p:nvPr/>
          </p:nvSpPr>
          <p:spPr bwMode="auto">
            <a:xfrm flipH="1">
              <a:off x="4955" y="1821"/>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986" name="Rectangle 898"/>
            <p:cNvSpPr>
              <a:spLocks noChangeArrowheads="1"/>
            </p:cNvSpPr>
            <p:nvPr/>
          </p:nvSpPr>
          <p:spPr bwMode="auto">
            <a:xfrm>
              <a:off x="4617" y="1787"/>
              <a:ext cx="22" cy="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Helvetica" pitchFamily="34" charset="0"/>
                  <a:cs typeface="Arial" pitchFamily="34" charset="0"/>
                </a:rPr>
                <a:t>0</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89987" name="Line 899"/>
            <p:cNvSpPr>
              <a:spLocks noChangeShapeType="1"/>
            </p:cNvSpPr>
            <p:nvPr/>
          </p:nvSpPr>
          <p:spPr bwMode="auto">
            <a:xfrm>
              <a:off x="4661" y="1708"/>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988" name="Line 900"/>
            <p:cNvSpPr>
              <a:spLocks noChangeShapeType="1"/>
            </p:cNvSpPr>
            <p:nvPr/>
          </p:nvSpPr>
          <p:spPr bwMode="auto">
            <a:xfrm flipH="1">
              <a:off x="4955" y="1708"/>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989" name="Rectangle 901"/>
            <p:cNvSpPr>
              <a:spLocks noChangeArrowheads="1"/>
            </p:cNvSpPr>
            <p:nvPr/>
          </p:nvSpPr>
          <p:spPr bwMode="auto">
            <a:xfrm>
              <a:off x="4578" y="1673"/>
              <a:ext cx="56" cy="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Helvetica" pitchFamily="34" charset="0"/>
                  <a:cs typeface="Arial" pitchFamily="34" charset="0"/>
                </a:rPr>
                <a:t>0.5</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89990" name="Line 902"/>
            <p:cNvSpPr>
              <a:spLocks noChangeShapeType="1"/>
            </p:cNvSpPr>
            <p:nvPr/>
          </p:nvSpPr>
          <p:spPr bwMode="auto">
            <a:xfrm>
              <a:off x="4661" y="1594"/>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991" name="Line 903"/>
            <p:cNvSpPr>
              <a:spLocks noChangeShapeType="1"/>
            </p:cNvSpPr>
            <p:nvPr/>
          </p:nvSpPr>
          <p:spPr bwMode="auto">
            <a:xfrm flipH="1">
              <a:off x="4955" y="1594"/>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992" name="Rectangle 904"/>
            <p:cNvSpPr>
              <a:spLocks noChangeArrowheads="1"/>
            </p:cNvSpPr>
            <p:nvPr/>
          </p:nvSpPr>
          <p:spPr bwMode="auto">
            <a:xfrm>
              <a:off x="4617" y="1560"/>
              <a:ext cx="22" cy="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Helvetica" pitchFamily="34" charset="0"/>
                  <a:cs typeface="Arial" pitchFamily="34" charset="0"/>
                </a:rPr>
                <a:t>1</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89993" name="Line 905"/>
            <p:cNvSpPr>
              <a:spLocks noChangeShapeType="1"/>
            </p:cNvSpPr>
            <p:nvPr/>
          </p:nvSpPr>
          <p:spPr bwMode="auto">
            <a:xfrm>
              <a:off x="4661" y="1594"/>
              <a:ext cx="299"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994" name="Line 906"/>
            <p:cNvSpPr>
              <a:spLocks noChangeShapeType="1"/>
            </p:cNvSpPr>
            <p:nvPr/>
          </p:nvSpPr>
          <p:spPr bwMode="auto">
            <a:xfrm>
              <a:off x="4661" y="1821"/>
              <a:ext cx="299"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995" name="Line 907"/>
            <p:cNvSpPr>
              <a:spLocks noChangeShapeType="1"/>
            </p:cNvSpPr>
            <p:nvPr/>
          </p:nvSpPr>
          <p:spPr bwMode="auto">
            <a:xfrm flipV="1">
              <a:off x="4960" y="1594"/>
              <a:ext cx="1" cy="22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996" name="Line 908"/>
            <p:cNvSpPr>
              <a:spLocks noChangeShapeType="1"/>
            </p:cNvSpPr>
            <p:nvPr/>
          </p:nvSpPr>
          <p:spPr bwMode="auto">
            <a:xfrm flipV="1">
              <a:off x="4661" y="1594"/>
              <a:ext cx="1" cy="22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89997" name="Freeform 909"/>
            <p:cNvSpPr>
              <a:spLocks/>
            </p:cNvSpPr>
            <p:nvPr/>
          </p:nvSpPr>
          <p:spPr bwMode="auto">
            <a:xfrm>
              <a:off x="4661" y="1599"/>
              <a:ext cx="294" cy="217"/>
            </a:xfrm>
            <a:custGeom>
              <a:avLst/>
              <a:gdLst/>
              <a:ahLst/>
              <a:cxnLst>
                <a:cxn ang="0">
                  <a:pos x="0" y="0"/>
                </a:cxn>
                <a:cxn ang="0">
                  <a:pos x="9" y="0"/>
                </a:cxn>
                <a:cxn ang="0">
                  <a:pos x="18" y="10"/>
                </a:cxn>
                <a:cxn ang="0">
                  <a:pos x="26" y="20"/>
                </a:cxn>
                <a:cxn ang="0">
                  <a:pos x="35" y="40"/>
                </a:cxn>
                <a:cxn ang="0">
                  <a:pos x="44" y="64"/>
                </a:cxn>
                <a:cxn ang="0">
                  <a:pos x="48" y="79"/>
                </a:cxn>
                <a:cxn ang="0">
                  <a:pos x="53" y="94"/>
                </a:cxn>
                <a:cxn ang="0">
                  <a:pos x="57" y="114"/>
                </a:cxn>
                <a:cxn ang="0">
                  <a:pos x="61" y="129"/>
                </a:cxn>
                <a:cxn ang="0">
                  <a:pos x="66" y="143"/>
                </a:cxn>
                <a:cxn ang="0">
                  <a:pos x="70" y="158"/>
                </a:cxn>
                <a:cxn ang="0">
                  <a:pos x="75" y="173"/>
                </a:cxn>
                <a:cxn ang="0">
                  <a:pos x="83" y="188"/>
                </a:cxn>
                <a:cxn ang="0">
                  <a:pos x="92" y="203"/>
                </a:cxn>
                <a:cxn ang="0">
                  <a:pos x="101" y="208"/>
                </a:cxn>
                <a:cxn ang="0">
                  <a:pos x="110" y="213"/>
                </a:cxn>
                <a:cxn ang="0">
                  <a:pos x="119" y="217"/>
                </a:cxn>
                <a:cxn ang="0">
                  <a:pos x="127" y="217"/>
                </a:cxn>
                <a:cxn ang="0">
                  <a:pos x="136" y="217"/>
                </a:cxn>
                <a:cxn ang="0">
                  <a:pos x="145" y="217"/>
                </a:cxn>
                <a:cxn ang="0">
                  <a:pos x="154" y="217"/>
                </a:cxn>
                <a:cxn ang="0">
                  <a:pos x="162" y="217"/>
                </a:cxn>
                <a:cxn ang="0">
                  <a:pos x="171" y="217"/>
                </a:cxn>
                <a:cxn ang="0">
                  <a:pos x="180" y="217"/>
                </a:cxn>
                <a:cxn ang="0">
                  <a:pos x="189" y="217"/>
                </a:cxn>
                <a:cxn ang="0">
                  <a:pos x="198" y="217"/>
                </a:cxn>
                <a:cxn ang="0">
                  <a:pos x="206" y="217"/>
                </a:cxn>
                <a:cxn ang="0">
                  <a:pos x="215" y="217"/>
                </a:cxn>
                <a:cxn ang="0">
                  <a:pos x="224" y="217"/>
                </a:cxn>
                <a:cxn ang="0">
                  <a:pos x="233" y="217"/>
                </a:cxn>
                <a:cxn ang="0">
                  <a:pos x="241" y="217"/>
                </a:cxn>
                <a:cxn ang="0">
                  <a:pos x="250" y="217"/>
                </a:cxn>
                <a:cxn ang="0">
                  <a:pos x="259" y="217"/>
                </a:cxn>
                <a:cxn ang="0">
                  <a:pos x="268" y="217"/>
                </a:cxn>
                <a:cxn ang="0">
                  <a:pos x="277" y="217"/>
                </a:cxn>
                <a:cxn ang="0">
                  <a:pos x="285" y="217"/>
                </a:cxn>
                <a:cxn ang="0">
                  <a:pos x="294" y="217"/>
                </a:cxn>
              </a:cxnLst>
              <a:rect l="0" t="0" r="r" b="b"/>
              <a:pathLst>
                <a:path w="294" h="217">
                  <a:moveTo>
                    <a:pt x="4" y="0"/>
                  </a:moveTo>
                  <a:lnTo>
                    <a:pt x="0" y="0"/>
                  </a:lnTo>
                  <a:lnTo>
                    <a:pt x="4" y="0"/>
                  </a:lnTo>
                  <a:lnTo>
                    <a:pt x="9" y="0"/>
                  </a:lnTo>
                  <a:lnTo>
                    <a:pt x="13" y="5"/>
                  </a:lnTo>
                  <a:lnTo>
                    <a:pt x="18" y="10"/>
                  </a:lnTo>
                  <a:lnTo>
                    <a:pt x="22" y="15"/>
                  </a:lnTo>
                  <a:lnTo>
                    <a:pt x="26" y="20"/>
                  </a:lnTo>
                  <a:lnTo>
                    <a:pt x="35" y="30"/>
                  </a:lnTo>
                  <a:lnTo>
                    <a:pt x="35" y="40"/>
                  </a:lnTo>
                  <a:lnTo>
                    <a:pt x="44" y="50"/>
                  </a:lnTo>
                  <a:lnTo>
                    <a:pt x="44" y="64"/>
                  </a:lnTo>
                  <a:lnTo>
                    <a:pt x="48" y="69"/>
                  </a:lnTo>
                  <a:lnTo>
                    <a:pt x="48" y="79"/>
                  </a:lnTo>
                  <a:lnTo>
                    <a:pt x="53" y="84"/>
                  </a:lnTo>
                  <a:lnTo>
                    <a:pt x="53" y="94"/>
                  </a:lnTo>
                  <a:lnTo>
                    <a:pt x="57" y="99"/>
                  </a:lnTo>
                  <a:lnTo>
                    <a:pt x="57" y="114"/>
                  </a:lnTo>
                  <a:lnTo>
                    <a:pt x="61" y="119"/>
                  </a:lnTo>
                  <a:lnTo>
                    <a:pt x="61" y="129"/>
                  </a:lnTo>
                  <a:lnTo>
                    <a:pt x="66" y="133"/>
                  </a:lnTo>
                  <a:lnTo>
                    <a:pt x="66" y="143"/>
                  </a:lnTo>
                  <a:lnTo>
                    <a:pt x="70" y="148"/>
                  </a:lnTo>
                  <a:lnTo>
                    <a:pt x="70" y="158"/>
                  </a:lnTo>
                  <a:lnTo>
                    <a:pt x="75" y="163"/>
                  </a:lnTo>
                  <a:lnTo>
                    <a:pt x="75" y="173"/>
                  </a:lnTo>
                  <a:lnTo>
                    <a:pt x="83" y="183"/>
                  </a:lnTo>
                  <a:lnTo>
                    <a:pt x="83" y="188"/>
                  </a:lnTo>
                  <a:lnTo>
                    <a:pt x="92" y="198"/>
                  </a:lnTo>
                  <a:lnTo>
                    <a:pt x="92" y="203"/>
                  </a:lnTo>
                  <a:lnTo>
                    <a:pt x="97" y="208"/>
                  </a:lnTo>
                  <a:lnTo>
                    <a:pt x="101" y="208"/>
                  </a:lnTo>
                  <a:lnTo>
                    <a:pt x="105" y="213"/>
                  </a:lnTo>
                  <a:lnTo>
                    <a:pt x="110" y="213"/>
                  </a:lnTo>
                  <a:lnTo>
                    <a:pt x="114" y="217"/>
                  </a:lnTo>
                  <a:lnTo>
                    <a:pt x="119" y="217"/>
                  </a:lnTo>
                  <a:lnTo>
                    <a:pt x="123" y="217"/>
                  </a:lnTo>
                  <a:lnTo>
                    <a:pt x="127" y="217"/>
                  </a:lnTo>
                  <a:lnTo>
                    <a:pt x="132" y="217"/>
                  </a:lnTo>
                  <a:lnTo>
                    <a:pt x="136" y="217"/>
                  </a:lnTo>
                  <a:lnTo>
                    <a:pt x="141" y="217"/>
                  </a:lnTo>
                  <a:lnTo>
                    <a:pt x="145" y="217"/>
                  </a:lnTo>
                  <a:lnTo>
                    <a:pt x="149" y="217"/>
                  </a:lnTo>
                  <a:lnTo>
                    <a:pt x="154" y="217"/>
                  </a:lnTo>
                  <a:lnTo>
                    <a:pt x="158" y="217"/>
                  </a:lnTo>
                  <a:lnTo>
                    <a:pt x="162" y="217"/>
                  </a:lnTo>
                  <a:lnTo>
                    <a:pt x="167" y="217"/>
                  </a:lnTo>
                  <a:lnTo>
                    <a:pt x="171" y="217"/>
                  </a:lnTo>
                  <a:lnTo>
                    <a:pt x="176" y="217"/>
                  </a:lnTo>
                  <a:lnTo>
                    <a:pt x="180" y="217"/>
                  </a:lnTo>
                  <a:lnTo>
                    <a:pt x="184" y="217"/>
                  </a:lnTo>
                  <a:lnTo>
                    <a:pt x="189" y="217"/>
                  </a:lnTo>
                  <a:lnTo>
                    <a:pt x="193" y="217"/>
                  </a:lnTo>
                  <a:lnTo>
                    <a:pt x="198" y="217"/>
                  </a:lnTo>
                  <a:lnTo>
                    <a:pt x="202" y="217"/>
                  </a:lnTo>
                  <a:lnTo>
                    <a:pt x="206" y="217"/>
                  </a:lnTo>
                  <a:lnTo>
                    <a:pt x="211" y="217"/>
                  </a:lnTo>
                  <a:lnTo>
                    <a:pt x="215" y="217"/>
                  </a:lnTo>
                  <a:lnTo>
                    <a:pt x="220" y="217"/>
                  </a:lnTo>
                  <a:lnTo>
                    <a:pt x="224" y="217"/>
                  </a:lnTo>
                  <a:lnTo>
                    <a:pt x="228" y="217"/>
                  </a:lnTo>
                  <a:lnTo>
                    <a:pt x="233" y="217"/>
                  </a:lnTo>
                  <a:lnTo>
                    <a:pt x="237" y="217"/>
                  </a:lnTo>
                  <a:lnTo>
                    <a:pt x="241" y="217"/>
                  </a:lnTo>
                  <a:lnTo>
                    <a:pt x="246" y="217"/>
                  </a:lnTo>
                  <a:lnTo>
                    <a:pt x="250" y="217"/>
                  </a:lnTo>
                  <a:lnTo>
                    <a:pt x="255" y="217"/>
                  </a:lnTo>
                  <a:lnTo>
                    <a:pt x="259" y="217"/>
                  </a:lnTo>
                  <a:lnTo>
                    <a:pt x="263" y="217"/>
                  </a:lnTo>
                  <a:lnTo>
                    <a:pt x="268" y="217"/>
                  </a:lnTo>
                  <a:lnTo>
                    <a:pt x="272" y="217"/>
                  </a:lnTo>
                  <a:lnTo>
                    <a:pt x="277" y="217"/>
                  </a:lnTo>
                  <a:lnTo>
                    <a:pt x="281" y="217"/>
                  </a:lnTo>
                  <a:lnTo>
                    <a:pt x="285" y="217"/>
                  </a:lnTo>
                  <a:lnTo>
                    <a:pt x="290" y="217"/>
                  </a:lnTo>
                  <a:lnTo>
                    <a:pt x="294" y="217"/>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grpSp>
      <p:grpSp>
        <p:nvGrpSpPr>
          <p:cNvPr id="195671" name="Group 1111"/>
          <p:cNvGrpSpPr>
            <a:grpSpLocks/>
          </p:cNvGrpSpPr>
          <p:nvPr/>
        </p:nvGrpSpPr>
        <p:grpSpPr bwMode="auto">
          <a:xfrm>
            <a:off x="2847976" y="2373314"/>
            <a:ext cx="5667375" cy="1252538"/>
            <a:chOff x="1794" y="1495"/>
            <a:chExt cx="3570" cy="789"/>
          </a:xfrm>
        </p:grpSpPr>
        <p:sp>
          <p:nvSpPr>
            <p:cNvPr id="89999" name="Line 911"/>
            <p:cNvSpPr>
              <a:spLocks noChangeShapeType="1"/>
            </p:cNvSpPr>
            <p:nvPr/>
          </p:nvSpPr>
          <p:spPr bwMode="auto">
            <a:xfrm>
              <a:off x="4744" y="1807"/>
              <a:ext cx="36"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90000" name="Line 912"/>
            <p:cNvSpPr>
              <a:spLocks noChangeShapeType="1"/>
            </p:cNvSpPr>
            <p:nvPr/>
          </p:nvSpPr>
          <p:spPr bwMode="auto">
            <a:xfrm>
              <a:off x="4762" y="1787"/>
              <a:ext cx="1" cy="3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90001" name="Line 913"/>
            <p:cNvSpPr>
              <a:spLocks noChangeShapeType="1"/>
            </p:cNvSpPr>
            <p:nvPr/>
          </p:nvSpPr>
          <p:spPr bwMode="auto">
            <a:xfrm>
              <a:off x="4687" y="1658"/>
              <a:ext cx="35"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90002" name="Line 914"/>
            <p:cNvSpPr>
              <a:spLocks noChangeShapeType="1"/>
            </p:cNvSpPr>
            <p:nvPr/>
          </p:nvSpPr>
          <p:spPr bwMode="auto">
            <a:xfrm>
              <a:off x="4705" y="1639"/>
              <a:ext cx="1" cy="3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90003" name="Line 915"/>
            <p:cNvSpPr>
              <a:spLocks noChangeShapeType="1"/>
            </p:cNvSpPr>
            <p:nvPr/>
          </p:nvSpPr>
          <p:spPr bwMode="auto">
            <a:xfrm>
              <a:off x="4661" y="1604"/>
              <a:ext cx="35"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90004" name="Line 916"/>
            <p:cNvSpPr>
              <a:spLocks noChangeShapeType="1"/>
            </p:cNvSpPr>
            <p:nvPr/>
          </p:nvSpPr>
          <p:spPr bwMode="auto">
            <a:xfrm>
              <a:off x="4679" y="1584"/>
              <a:ext cx="1" cy="4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90005" name="Line 917"/>
            <p:cNvSpPr>
              <a:spLocks noChangeShapeType="1"/>
            </p:cNvSpPr>
            <p:nvPr/>
          </p:nvSpPr>
          <p:spPr bwMode="auto">
            <a:xfrm>
              <a:off x="4771" y="1816"/>
              <a:ext cx="35"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90006" name="Line 918"/>
            <p:cNvSpPr>
              <a:spLocks noChangeShapeType="1"/>
            </p:cNvSpPr>
            <p:nvPr/>
          </p:nvSpPr>
          <p:spPr bwMode="auto">
            <a:xfrm>
              <a:off x="4788" y="1797"/>
              <a:ext cx="1" cy="3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90007" name="Line 919"/>
            <p:cNvSpPr>
              <a:spLocks noChangeShapeType="1"/>
            </p:cNvSpPr>
            <p:nvPr/>
          </p:nvSpPr>
          <p:spPr bwMode="auto">
            <a:xfrm>
              <a:off x="4753" y="1797"/>
              <a:ext cx="18" cy="1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90008" name="Line 920"/>
            <p:cNvSpPr>
              <a:spLocks noChangeShapeType="1"/>
            </p:cNvSpPr>
            <p:nvPr/>
          </p:nvSpPr>
          <p:spPr bwMode="auto">
            <a:xfrm flipH="1">
              <a:off x="4753" y="1797"/>
              <a:ext cx="18" cy="1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90009" name="Line 921"/>
            <p:cNvSpPr>
              <a:spLocks noChangeShapeType="1"/>
            </p:cNvSpPr>
            <p:nvPr/>
          </p:nvSpPr>
          <p:spPr bwMode="auto">
            <a:xfrm>
              <a:off x="4696" y="1649"/>
              <a:ext cx="18" cy="1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90010" name="Line 922"/>
            <p:cNvSpPr>
              <a:spLocks noChangeShapeType="1"/>
            </p:cNvSpPr>
            <p:nvPr/>
          </p:nvSpPr>
          <p:spPr bwMode="auto">
            <a:xfrm flipH="1">
              <a:off x="4696" y="1649"/>
              <a:ext cx="18" cy="1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90011" name="Line 923"/>
            <p:cNvSpPr>
              <a:spLocks noChangeShapeType="1"/>
            </p:cNvSpPr>
            <p:nvPr/>
          </p:nvSpPr>
          <p:spPr bwMode="auto">
            <a:xfrm>
              <a:off x="4670" y="1594"/>
              <a:ext cx="17"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90012" name="Line 924"/>
            <p:cNvSpPr>
              <a:spLocks noChangeShapeType="1"/>
            </p:cNvSpPr>
            <p:nvPr/>
          </p:nvSpPr>
          <p:spPr bwMode="auto">
            <a:xfrm flipH="1">
              <a:off x="4670" y="1594"/>
              <a:ext cx="17"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90013" name="Line 925"/>
            <p:cNvSpPr>
              <a:spLocks noChangeShapeType="1"/>
            </p:cNvSpPr>
            <p:nvPr/>
          </p:nvSpPr>
          <p:spPr bwMode="auto">
            <a:xfrm>
              <a:off x="4780" y="1807"/>
              <a:ext cx="17" cy="1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90014" name="Line 926"/>
            <p:cNvSpPr>
              <a:spLocks noChangeShapeType="1"/>
            </p:cNvSpPr>
            <p:nvPr/>
          </p:nvSpPr>
          <p:spPr bwMode="auto">
            <a:xfrm flipH="1">
              <a:off x="4780" y="1807"/>
              <a:ext cx="17" cy="1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90015" name="Rectangle 927"/>
            <p:cNvSpPr>
              <a:spLocks noChangeArrowheads="1"/>
            </p:cNvSpPr>
            <p:nvPr/>
          </p:nvSpPr>
          <p:spPr bwMode="auto">
            <a:xfrm>
              <a:off x="4621" y="1495"/>
              <a:ext cx="302" cy="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1" i="0" u="none" strike="noStrike" cap="none" normalizeH="0" baseline="0" smtClean="0">
                  <a:ln>
                    <a:noFill/>
                  </a:ln>
                  <a:solidFill>
                    <a:srgbClr val="000000"/>
                  </a:solidFill>
                  <a:effectLst/>
                  <a:latin typeface="Helvetica" pitchFamily="34" charset="0"/>
                  <a:cs typeface="Arial" pitchFamily="34" charset="0"/>
                </a:rPr>
                <a:t>m17: a=-4,b=-20</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90016" name="Rectangle 928"/>
            <p:cNvSpPr>
              <a:spLocks noChangeArrowheads="1"/>
            </p:cNvSpPr>
            <p:nvPr/>
          </p:nvSpPr>
          <p:spPr bwMode="auto">
            <a:xfrm>
              <a:off x="5061" y="1594"/>
              <a:ext cx="294" cy="227"/>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400"/>
            </a:p>
          </p:txBody>
        </p:sp>
        <p:sp>
          <p:nvSpPr>
            <p:cNvPr id="90017" name="Rectangle 929"/>
            <p:cNvSpPr>
              <a:spLocks noChangeArrowheads="1"/>
            </p:cNvSpPr>
            <p:nvPr/>
          </p:nvSpPr>
          <p:spPr bwMode="auto">
            <a:xfrm>
              <a:off x="5061" y="1594"/>
              <a:ext cx="294" cy="227"/>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400"/>
            </a:p>
          </p:txBody>
        </p:sp>
        <p:sp>
          <p:nvSpPr>
            <p:cNvPr id="90018" name="Line 930"/>
            <p:cNvSpPr>
              <a:spLocks noChangeShapeType="1"/>
            </p:cNvSpPr>
            <p:nvPr/>
          </p:nvSpPr>
          <p:spPr bwMode="auto">
            <a:xfrm>
              <a:off x="5061" y="1594"/>
              <a:ext cx="29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90019" name="Line 931"/>
            <p:cNvSpPr>
              <a:spLocks noChangeShapeType="1"/>
            </p:cNvSpPr>
            <p:nvPr/>
          </p:nvSpPr>
          <p:spPr bwMode="auto">
            <a:xfrm>
              <a:off x="5061" y="1821"/>
              <a:ext cx="29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90020" name="Line 932"/>
            <p:cNvSpPr>
              <a:spLocks noChangeShapeType="1"/>
            </p:cNvSpPr>
            <p:nvPr/>
          </p:nvSpPr>
          <p:spPr bwMode="auto">
            <a:xfrm flipV="1">
              <a:off x="5355" y="1594"/>
              <a:ext cx="1" cy="22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90021" name="Line 933"/>
            <p:cNvSpPr>
              <a:spLocks noChangeShapeType="1"/>
            </p:cNvSpPr>
            <p:nvPr/>
          </p:nvSpPr>
          <p:spPr bwMode="auto">
            <a:xfrm flipV="1">
              <a:off x="5061" y="1594"/>
              <a:ext cx="1" cy="22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90022" name="Line 934"/>
            <p:cNvSpPr>
              <a:spLocks noChangeShapeType="1"/>
            </p:cNvSpPr>
            <p:nvPr/>
          </p:nvSpPr>
          <p:spPr bwMode="auto">
            <a:xfrm>
              <a:off x="5061" y="1821"/>
              <a:ext cx="29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90023" name="Line 935"/>
            <p:cNvSpPr>
              <a:spLocks noChangeShapeType="1"/>
            </p:cNvSpPr>
            <p:nvPr/>
          </p:nvSpPr>
          <p:spPr bwMode="auto">
            <a:xfrm flipV="1">
              <a:off x="5061" y="1594"/>
              <a:ext cx="1" cy="22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90024" name="Line 936"/>
            <p:cNvSpPr>
              <a:spLocks noChangeShapeType="1"/>
            </p:cNvSpPr>
            <p:nvPr/>
          </p:nvSpPr>
          <p:spPr bwMode="auto">
            <a:xfrm flipV="1">
              <a:off x="5061" y="1816"/>
              <a:ext cx="1" cy="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90025" name="Line 937"/>
            <p:cNvSpPr>
              <a:spLocks noChangeShapeType="1"/>
            </p:cNvSpPr>
            <p:nvPr/>
          </p:nvSpPr>
          <p:spPr bwMode="auto">
            <a:xfrm>
              <a:off x="5061" y="1594"/>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90026" name="Rectangle 938"/>
            <p:cNvSpPr>
              <a:spLocks noChangeArrowheads="1"/>
            </p:cNvSpPr>
            <p:nvPr/>
          </p:nvSpPr>
          <p:spPr bwMode="auto">
            <a:xfrm>
              <a:off x="5047" y="1836"/>
              <a:ext cx="22" cy="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Helvetica" pitchFamily="34" charset="0"/>
                  <a:cs typeface="Arial" pitchFamily="34" charset="0"/>
                </a:rPr>
                <a:t>0</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90027" name="Line 939"/>
            <p:cNvSpPr>
              <a:spLocks noChangeShapeType="1"/>
            </p:cNvSpPr>
            <p:nvPr/>
          </p:nvSpPr>
          <p:spPr bwMode="auto">
            <a:xfrm flipV="1">
              <a:off x="5205" y="1816"/>
              <a:ext cx="1" cy="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90028" name="Line 940"/>
            <p:cNvSpPr>
              <a:spLocks noChangeShapeType="1"/>
            </p:cNvSpPr>
            <p:nvPr/>
          </p:nvSpPr>
          <p:spPr bwMode="auto">
            <a:xfrm>
              <a:off x="5205" y="1594"/>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90029" name="Rectangle 941"/>
            <p:cNvSpPr>
              <a:spLocks noChangeArrowheads="1"/>
            </p:cNvSpPr>
            <p:nvPr/>
          </p:nvSpPr>
          <p:spPr bwMode="auto">
            <a:xfrm>
              <a:off x="5175" y="1836"/>
              <a:ext cx="56" cy="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Helvetica" pitchFamily="34" charset="0"/>
                  <a:cs typeface="Arial" pitchFamily="34" charset="0"/>
                </a:rPr>
                <a:t>0.5</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90030" name="Line 942"/>
            <p:cNvSpPr>
              <a:spLocks noChangeShapeType="1"/>
            </p:cNvSpPr>
            <p:nvPr/>
          </p:nvSpPr>
          <p:spPr bwMode="auto">
            <a:xfrm flipV="1">
              <a:off x="5355" y="1816"/>
              <a:ext cx="1" cy="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90031" name="Line 943"/>
            <p:cNvSpPr>
              <a:spLocks noChangeShapeType="1"/>
            </p:cNvSpPr>
            <p:nvPr/>
          </p:nvSpPr>
          <p:spPr bwMode="auto">
            <a:xfrm>
              <a:off x="5355" y="1594"/>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90032" name="Rectangle 944"/>
            <p:cNvSpPr>
              <a:spLocks noChangeArrowheads="1"/>
            </p:cNvSpPr>
            <p:nvPr/>
          </p:nvSpPr>
          <p:spPr bwMode="auto">
            <a:xfrm>
              <a:off x="5342" y="1836"/>
              <a:ext cx="22" cy="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Helvetica" pitchFamily="34" charset="0"/>
                  <a:cs typeface="Arial" pitchFamily="34" charset="0"/>
                </a:rPr>
                <a:t>1</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90033" name="Line 945"/>
            <p:cNvSpPr>
              <a:spLocks noChangeShapeType="1"/>
            </p:cNvSpPr>
            <p:nvPr/>
          </p:nvSpPr>
          <p:spPr bwMode="auto">
            <a:xfrm>
              <a:off x="5061" y="1821"/>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90034" name="Line 946"/>
            <p:cNvSpPr>
              <a:spLocks noChangeShapeType="1"/>
            </p:cNvSpPr>
            <p:nvPr/>
          </p:nvSpPr>
          <p:spPr bwMode="auto">
            <a:xfrm flipH="1">
              <a:off x="5350" y="1821"/>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90035" name="Rectangle 947"/>
            <p:cNvSpPr>
              <a:spLocks noChangeArrowheads="1"/>
            </p:cNvSpPr>
            <p:nvPr/>
          </p:nvSpPr>
          <p:spPr bwMode="auto">
            <a:xfrm>
              <a:off x="5017" y="1787"/>
              <a:ext cx="22" cy="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Helvetica" pitchFamily="34" charset="0"/>
                  <a:cs typeface="Arial" pitchFamily="34" charset="0"/>
                </a:rPr>
                <a:t>0</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90036" name="Line 948"/>
            <p:cNvSpPr>
              <a:spLocks noChangeShapeType="1"/>
            </p:cNvSpPr>
            <p:nvPr/>
          </p:nvSpPr>
          <p:spPr bwMode="auto">
            <a:xfrm>
              <a:off x="5061" y="1708"/>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90037" name="Line 949"/>
            <p:cNvSpPr>
              <a:spLocks noChangeShapeType="1"/>
            </p:cNvSpPr>
            <p:nvPr/>
          </p:nvSpPr>
          <p:spPr bwMode="auto">
            <a:xfrm flipH="1">
              <a:off x="5350" y="1708"/>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90038" name="Rectangle 950"/>
            <p:cNvSpPr>
              <a:spLocks noChangeArrowheads="1"/>
            </p:cNvSpPr>
            <p:nvPr/>
          </p:nvSpPr>
          <p:spPr bwMode="auto">
            <a:xfrm>
              <a:off x="4977" y="1673"/>
              <a:ext cx="56" cy="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Helvetica" pitchFamily="34" charset="0"/>
                  <a:cs typeface="Arial" pitchFamily="34" charset="0"/>
                </a:rPr>
                <a:t>0.5</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90039" name="Line 951"/>
            <p:cNvSpPr>
              <a:spLocks noChangeShapeType="1"/>
            </p:cNvSpPr>
            <p:nvPr/>
          </p:nvSpPr>
          <p:spPr bwMode="auto">
            <a:xfrm>
              <a:off x="5061" y="1594"/>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90040" name="Line 952"/>
            <p:cNvSpPr>
              <a:spLocks noChangeShapeType="1"/>
            </p:cNvSpPr>
            <p:nvPr/>
          </p:nvSpPr>
          <p:spPr bwMode="auto">
            <a:xfrm flipH="1">
              <a:off x="5350" y="1594"/>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90041" name="Rectangle 953"/>
            <p:cNvSpPr>
              <a:spLocks noChangeArrowheads="1"/>
            </p:cNvSpPr>
            <p:nvPr/>
          </p:nvSpPr>
          <p:spPr bwMode="auto">
            <a:xfrm>
              <a:off x="5017" y="1560"/>
              <a:ext cx="22" cy="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Helvetica" pitchFamily="34" charset="0"/>
                  <a:cs typeface="Arial" pitchFamily="34" charset="0"/>
                </a:rPr>
                <a:t>1</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90042" name="Line 954"/>
            <p:cNvSpPr>
              <a:spLocks noChangeShapeType="1"/>
            </p:cNvSpPr>
            <p:nvPr/>
          </p:nvSpPr>
          <p:spPr bwMode="auto">
            <a:xfrm>
              <a:off x="5061" y="1594"/>
              <a:ext cx="29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90043" name="Line 955"/>
            <p:cNvSpPr>
              <a:spLocks noChangeShapeType="1"/>
            </p:cNvSpPr>
            <p:nvPr/>
          </p:nvSpPr>
          <p:spPr bwMode="auto">
            <a:xfrm>
              <a:off x="5061" y="1821"/>
              <a:ext cx="29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90044" name="Line 956"/>
            <p:cNvSpPr>
              <a:spLocks noChangeShapeType="1"/>
            </p:cNvSpPr>
            <p:nvPr/>
          </p:nvSpPr>
          <p:spPr bwMode="auto">
            <a:xfrm flipV="1">
              <a:off x="5355" y="1594"/>
              <a:ext cx="1" cy="22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90045" name="Line 957"/>
            <p:cNvSpPr>
              <a:spLocks noChangeShapeType="1"/>
            </p:cNvSpPr>
            <p:nvPr/>
          </p:nvSpPr>
          <p:spPr bwMode="auto">
            <a:xfrm flipV="1">
              <a:off x="5061" y="1594"/>
              <a:ext cx="1" cy="22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90046" name="Freeform 958"/>
            <p:cNvSpPr>
              <a:spLocks/>
            </p:cNvSpPr>
            <p:nvPr/>
          </p:nvSpPr>
          <p:spPr bwMode="auto">
            <a:xfrm>
              <a:off x="5061" y="1599"/>
              <a:ext cx="289" cy="217"/>
            </a:xfrm>
            <a:custGeom>
              <a:avLst/>
              <a:gdLst/>
              <a:ahLst/>
              <a:cxnLst>
                <a:cxn ang="0">
                  <a:pos x="0" y="0"/>
                </a:cxn>
                <a:cxn ang="0">
                  <a:pos x="8" y="0"/>
                </a:cxn>
                <a:cxn ang="0">
                  <a:pos x="17" y="5"/>
                </a:cxn>
                <a:cxn ang="0">
                  <a:pos x="26" y="15"/>
                </a:cxn>
                <a:cxn ang="0">
                  <a:pos x="35" y="25"/>
                </a:cxn>
                <a:cxn ang="0">
                  <a:pos x="48" y="40"/>
                </a:cxn>
                <a:cxn ang="0">
                  <a:pos x="57" y="59"/>
                </a:cxn>
                <a:cxn ang="0">
                  <a:pos x="61" y="74"/>
                </a:cxn>
                <a:cxn ang="0">
                  <a:pos x="70" y="94"/>
                </a:cxn>
                <a:cxn ang="0">
                  <a:pos x="74" y="114"/>
                </a:cxn>
                <a:cxn ang="0">
                  <a:pos x="79" y="129"/>
                </a:cxn>
                <a:cxn ang="0">
                  <a:pos x="87" y="148"/>
                </a:cxn>
                <a:cxn ang="0">
                  <a:pos x="96" y="168"/>
                </a:cxn>
                <a:cxn ang="0">
                  <a:pos x="105" y="188"/>
                </a:cxn>
                <a:cxn ang="0">
                  <a:pos x="109" y="198"/>
                </a:cxn>
                <a:cxn ang="0">
                  <a:pos x="118" y="208"/>
                </a:cxn>
                <a:cxn ang="0">
                  <a:pos x="127" y="213"/>
                </a:cxn>
                <a:cxn ang="0">
                  <a:pos x="136" y="213"/>
                </a:cxn>
                <a:cxn ang="0">
                  <a:pos x="144" y="217"/>
                </a:cxn>
                <a:cxn ang="0">
                  <a:pos x="153" y="217"/>
                </a:cxn>
                <a:cxn ang="0">
                  <a:pos x="162" y="217"/>
                </a:cxn>
                <a:cxn ang="0">
                  <a:pos x="171" y="217"/>
                </a:cxn>
                <a:cxn ang="0">
                  <a:pos x="180" y="217"/>
                </a:cxn>
                <a:cxn ang="0">
                  <a:pos x="188" y="217"/>
                </a:cxn>
                <a:cxn ang="0">
                  <a:pos x="197" y="217"/>
                </a:cxn>
                <a:cxn ang="0">
                  <a:pos x="206" y="217"/>
                </a:cxn>
                <a:cxn ang="0">
                  <a:pos x="215" y="217"/>
                </a:cxn>
                <a:cxn ang="0">
                  <a:pos x="223" y="217"/>
                </a:cxn>
                <a:cxn ang="0">
                  <a:pos x="232" y="217"/>
                </a:cxn>
                <a:cxn ang="0">
                  <a:pos x="241" y="217"/>
                </a:cxn>
                <a:cxn ang="0">
                  <a:pos x="250" y="217"/>
                </a:cxn>
                <a:cxn ang="0">
                  <a:pos x="259" y="217"/>
                </a:cxn>
                <a:cxn ang="0">
                  <a:pos x="267" y="217"/>
                </a:cxn>
                <a:cxn ang="0">
                  <a:pos x="276" y="217"/>
                </a:cxn>
                <a:cxn ang="0">
                  <a:pos x="285" y="217"/>
                </a:cxn>
              </a:cxnLst>
              <a:rect l="0" t="0" r="r" b="b"/>
              <a:pathLst>
                <a:path w="289" h="217">
                  <a:moveTo>
                    <a:pt x="4" y="0"/>
                  </a:moveTo>
                  <a:lnTo>
                    <a:pt x="0" y="0"/>
                  </a:lnTo>
                  <a:lnTo>
                    <a:pt x="4" y="0"/>
                  </a:lnTo>
                  <a:lnTo>
                    <a:pt x="8" y="0"/>
                  </a:lnTo>
                  <a:lnTo>
                    <a:pt x="13" y="5"/>
                  </a:lnTo>
                  <a:lnTo>
                    <a:pt x="17" y="5"/>
                  </a:lnTo>
                  <a:lnTo>
                    <a:pt x="22" y="10"/>
                  </a:lnTo>
                  <a:lnTo>
                    <a:pt x="26" y="15"/>
                  </a:lnTo>
                  <a:lnTo>
                    <a:pt x="30" y="20"/>
                  </a:lnTo>
                  <a:lnTo>
                    <a:pt x="35" y="25"/>
                  </a:lnTo>
                  <a:lnTo>
                    <a:pt x="39" y="30"/>
                  </a:lnTo>
                  <a:lnTo>
                    <a:pt x="48" y="40"/>
                  </a:lnTo>
                  <a:lnTo>
                    <a:pt x="48" y="50"/>
                  </a:lnTo>
                  <a:lnTo>
                    <a:pt x="57" y="59"/>
                  </a:lnTo>
                  <a:lnTo>
                    <a:pt x="57" y="69"/>
                  </a:lnTo>
                  <a:lnTo>
                    <a:pt x="61" y="74"/>
                  </a:lnTo>
                  <a:lnTo>
                    <a:pt x="61" y="84"/>
                  </a:lnTo>
                  <a:lnTo>
                    <a:pt x="70" y="94"/>
                  </a:lnTo>
                  <a:lnTo>
                    <a:pt x="70" y="109"/>
                  </a:lnTo>
                  <a:lnTo>
                    <a:pt x="74" y="114"/>
                  </a:lnTo>
                  <a:lnTo>
                    <a:pt x="74" y="124"/>
                  </a:lnTo>
                  <a:lnTo>
                    <a:pt x="79" y="129"/>
                  </a:lnTo>
                  <a:lnTo>
                    <a:pt x="79" y="138"/>
                  </a:lnTo>
                  <a:lnTo>
                    <a:pt x="87" y="148"/>
                  </a:lnTo>
                  <a:lnTo>
                    <a:pt x="87" y="158"/>
                  </a:lnTo>
                  <a:lnTo>
                    <a:pt x="96" y="168"/>
                  </a:lnTo>
                  <a:lnTo>
                    <a:pt x="96" y="178"/>
                  </a:lnTo>
                  <a:lnTo>
                    <a:pt x="105" y="188"/>
                  </a:lnTo>
                  <a:lnTo>
                    <a:pt x="105" y="193"/>
                  </a:lnTo>
                  <a:lnTo>
                    <a:pt x="109" y="198"/>
                  </a:lnTo>
                  <a:lnTo>
                    <a:pt x="114" y="203"/>
                  </a:lnTo>
                  <a:lnTo>
                    <a:pt x="118" y="208"/>
                  </a:lnTo>
                  <a:lnTo>
                    <a:pt x="122" y="208"/>
                  </a:lnTo>
                  <a:lnTo>
                    <a:pt x="127" y="213"/>
                  </a:lnTo>
                  <a:lnTo>
                    <a:pt x="131" y="213"/>
                  </a:lnTo>
                  <a:lnTo>
                    <a:pt x="136" y="213"/>
                  </a:lnTo>
                  <a:lnTo>
                    <a:pt x="140" y="217"/>
                  </a:lnTo>
                  <a:lnTo>
                    <a:pt x="144" y="217"/>
                  </a:lnTo>
                  <a:lnTo>
                    <a:pt x="149" y="217"/>
                  </a:lnTo>
                  <a:lnTo>
                    <a:pt x="153" y="217"/>
                  </a:lnTo>
                  <a:lnTo>
                    <a:pt x="158" y="217"/>
                  </a:lnTo>
                  <a:lnTo>
                    <a:pt x="162" y="217"/>
                  </a:lnTo>
                  <a:lnTo>
                    <a:pt x="166" y="217"/>
                  </a:lnTo>
                  <a:lnTo>
                    <a:pt x="171" y="217"/>
                  </a:lnTo>
                  <a:lnTo>
                    <a:pt x="175" y="217"/>
                  </a:lnTo>
                  <a:lnTo>
                    <a:pt x="180" y="217"/>
                  </a:lnTo>
                  <a:lnTo>
                    <a:pt x="184" y="217"/>
                  </a:lnTo>
                  <a:lnTo>
                    <a:pt x="188" y="217"/>
                  </a:lnTo>
                  <a:lnTo>
                    <a:pt x="193" y="217"/>
                  </a:lnTo>
                  <a:lnTo>
                    <a:pt x="197" y="217"/>
                  </a:lnTo>
                  <a:lnTo>
                    <a:pt x="202" y="217"/>
                  </a:lnTo>
                  <a:lnTo>
                    <a:pt x="206" y="217"/>
                  </a:lnTo>
                  <a:lnTo>
                    <a:pt x="210" y="217"/>
                  </a:lnTo>
                  <a:lnTo>
                    <a:pt x="215" y="217"/>
                  </a:lnTo>
                  <a:lnTo>
                    <a:pt x="219" y="217"/>
                  </a:lnTo>
                  <a:lnTo>
                    <a:pt x="223" y="217"/>
                  </a:lnTo>
                  <a:lnTo>
                    <a:pt x="228" y="217"/>
                  </a:lnTo>
                  <a:lnTo>
                    <a:pt x="232" y="217"/>
                  </a:lnTo>
                  <a:lnTo>
                    <a:pt x="237" y="217"/>
                  </a:lnTo>
                  <a:lnTo>
                    <a:pt x="241" y="217"/>
                  </a:lnTo>
                  <a:lnTo>
                    <a:pt x="245" y="217"/>
                  </a:lnTo>
                  <a:lnTo>
                    <a:pt x="250" y="217"/>
                  </a:lnTo>
                  <a:lnTo>
                    <a:pt x="254" y="217"/>
                  </a:lnTo>
                  <a:lnTo>
                    <a:pt x="259" y="217"/>
                  </a:lnTo>
                  <a:lnTo>
                    <a:pt x="263" y="217"/>
                  </a:lnTo>
                  <a:lnTo>
                    <a:pt x="267" y="217"/>
                  </a:lnTo>
                  <a:lnTo>
                    <a:pt x="272" y="217"/>
                  </a:lnTo>
                  <a:lnTo>
                    <a:pt x="276" y="217"/>
                  </a:lnTo>
                  <a:lnTo>
                    <a:pt x="281" y="217"/>
                  </a:lnTo>
                  <a:lnTo>
                    <a:pt x="285" y="217"/>
                  </a:lnTo>
                  <a:lnTo>
                    <a:pt x="289" y="217"/>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90047" name="Line 959"/>
            <p:cNvSpPr>
              <a:spLocks noChangeShapeType="1"/>
            </p:cNvSpPr>
            <p:nvPr/>
          </p:nvSpPr>
          <p:spPr bwMode="auto">
            <a:xfrm>
              <a:off x="5140" y="1777"/>
              <a:ext cx="35"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90048" name="Line 960"/>
            <p:cNvSpPr>
              <a:spLocks noChangeShapeType="1"/>
            </p:cNvSpPr>
            <p:nvPr/>
          </p:nvSpPr>
          <p:spPr bwMode="auto">
            <a:xfrm>
              <a:off x="5157" y="1757"/>
              <a:ext cx="1" cy="4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90049" name="Line 961"/>
            <p:cNvSpPr>
              <a:spLocks noChangeShapeType="1"/>
            </p:cNvSpPr>
            <p:nvPr/>
          </p:nvSpPr>
          <p:spPr bwMode="auto">
            <a:xfrm>
              <a:off x="5087" y="1634"/>
              <a:ext cx="35"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90050" name="Line 962"/>
            <p:cNvSpPr>
              <a:spLocks noChangeShapeType="1"/>
            </p:cNvSpPr>
            <p:nvPr/>
          </p:nvSpPr>
          <p:spPr bwMode="auto">
            <a:xfrm>
              <a:off x="5104" y="1614"/>
              <a:ext cx="1" cy="3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90051" name="Line 963"/>
            <p:cNvSpPr>
              <a:spLocks noChangeShapeType="1"/>
            </p:cNvSpPr>
            <p:nvPr/>
          </p:nvSpPr>
          <p:spPr bwMode="auto">
            <a:xfrm>
              <a:off x="5061" y="1604"/>
              <a:ext cx="35"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90052" name="Line 964"/>
            <p:cNvSpPr>
              <a:spLocks noChangeShapeType="1"/>
            </p:cNvSpPr>
            <p:nvPr/>
          </p:nvSpPr>
          <p:spPr bwMode="auto">
            <a:xfrm>
              <a:off x="5078" y="1584"/>
              <a:ext cx="1" cy="4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90053" name="Line 965"/>
            <p:cNvSpPr>
              <a:spLocks noChangeShapeType="1"/>
            </p:cNvSpPr>
            <p:nvPr/>
          </p:nvSpPr>
          <p:spPr bwMode="auto">
            <a:xfrm>
              <a:off x="5170" y="1807"/>
              <a:ext cx="35"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90054" name="Line 966"/>
            <p:cNvSpPr>
              <a:spLocks noChangeShapeType="1"/>
            </p:cNvSpPr>
            <p:nvPr/>
          </p:nvSpPr>
          <p:spPr bwMode="auto">
            <a:xfrm>
              <a:off x="5188" y="1787"/>
              <a:ext cx="1" cy="3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90055" name="Line 967"/>
            <p:cNvSpPr>
              <a:spLocks noChangeShapeType="1"/>
            </p:cNvSpPr>
            <p:nvPr/>
          </p:nvSpPr>
          <p:spPr bwMode="auto">
            <a:xfrm>
              <a:off x="5148" y="1767"/>
              <a:ext cx="18"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90056" name="Line 968"/>
            <p:cNvSpPr>
              <a:spLocks noChangeShapeType="1"/>
            </p:cNvSpPr>
            <p:nvPr/>
          </p:nvSpPr>
          <p:spPr bwMode="auto">
            <a:xfrm flipH="1">
              <a:off x="5148" y="1767"/>
              <a:ext cx="18"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90057" name="Line 969"/>
            <p:cNvSpPr>
              <a:spLocks noChangeShapeType="1"/>
            </p:cNvSpPr>
            <p:nvPr/>
          </p:nvSpPr>
          <p:spPr bwMode="auto">
            <a:xfrm>
              <a:off x="5096" y="1624"/>
              <a:ext cx="17"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90058" name="Line 970"/>
            <p:cNvSpPr>
              <a:spLocks noChangeShapeType="1"/>
            </p:cNvSpPr>
            <p:nvPr/>
          </p:nvSpPr>
          <p:spPr bwMode="auto">
            <a:xfrm flipH="1">
              <a:off x="5096" y="1624"/>
              <a:ext cx="17"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90059" name="Line 971"/>
            <p:cNvSpPr>
              <a:spLocks noChangeShapeType="1"/>
            </p:cNvSpPr>
            <p:nvPr/>
          </p:nvSpPr>
          <p:spPr bwMode="auto">
            <a:xfrm>
              <a:off x="5069" y="1594"/>
              <a:ext cx="18"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90060" name="Line 972"/>
            <p:cNvSpPr>
              <a:spLocks noChangeShapeType="1"/>
            </p:cNvSpPr>
            <p:nvPr/>
          </p:nvSpPr>
          <p:spPr bwMode="auto">
            <a:xfrm flipH="1">
              <a:off x="5069" y="1594"/>
              <a:ext cx="18"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90061" name="Line 973"/>
            <p:cNvSpPr>
              <a:spLocks noChangeShapeType="1"/>
            </p:cNvSpPr>
            <p:nvPr/>
          </p:nvSpPr>
          <p:spPr bwMode="auto">
            <a:xfrm>
              <a:off x="5179" y="1797"/>
              <a:ext cx="18" cy="1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90062" name="Line 974"/>
            <p:cNvSpPr>
              <a:spLocks noChangeShapeType="1"/>
            </p:cNvSpPr>
            <p:nvPr/>
          </p:nvSpPr>
          <p:spPr bwMode="auto">
            <a:xfrm flipH="1">
              <a:off x="5179" y="1797"/>
              <a:ext cx="18" cy="1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90063" name="Rectangle 975"/>
            <p:cNvSpPr>
              <a:spLocks noChangeArrowheads="1"/>
            </p:cNvSpPr>
            <p:nvPr/>
          </p:nvSpPr>
          <p:spPr bwMode="auto">
            <a:xfrm>
              <a:off x="5021" y="1495"/>
              <a:ext cx="302" cy="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1" i="0" u="none" strike="noStrike" cap="none" normalizeH="0" baseline="0" smtClean="0">
                  <a:ln>
                    <a:noFill/>
                  </a:ln>
                  <a:solidFill>
                    <a:srgbClr val="000000"/>
                  </a:solidFill>
                  <a:effectLst/>
                  <a:latin typeface="Helvetica" pitchFamily="34" charset="0"/>
                  <a:cs typeface="Arial" pitchFamily="34" charset="0"/>
                </a:rPr>
                <a:t>m18: a=-4,b=-16</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90064" name="Rectangle 976"/>
            <p:cNvSpPr>
              <a:spLocks noChangeArrowheads="1"/>
            </p:cNvSpPr>
            <p:nvPr/>
          </p:nvSpPr>
          <p:spPr bwMode="auto">
            <a:xfrm>
              <a:off x="1877" y="1994"/>
              <a:ext cx="299" cy="227"/>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400"/>
            </a:p>
          </p:txBody>
        </p:sp>
        <p:sp>
          <p:nvSpPr>
            <p:cNvPr id="90065" name="Rectangle 977"/>
            <p:cNvSpPr>
              <a:spLocks noChangeArrowheads="1"/>
            </p:cNvSpPr>
            <p:nvPr/>
          </p:nvSpPr>
          <p:spPr bwMode="auto">
            <a:xfrm>
              <a:off x="1877" y="1994"/>
              <a:ext cx="299" cy="227"/>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400"/>
            </a:p>
          </p:txBody>
        </p:sp>
        <p:sp>
          <p:nvSpPr>
            <p:cNvPr id="90066" name="Line 978"/>
            <p:cNvSpPr>
              <a:spLocks noChangeShapeType="1"/>
            </p:cNvSpPr>
            <p:nvPr/>
          </p:nvSpPr>
          <p:spPr bwMode="auto">
            <a:xfrm>
              <a:off x="1877" y="1994"/>
              <a:ext cx="299"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90067" name="Line 979"/>
            <p:cNvSpPr>
              <a:spLocks noChangeShapeType="1"/>
            </p:cNvSpPr>
            <p:nvPr/>
          </p:nvSpPr>
          <p:spPr bwMode="auto">
            <a:xfrm>
              <a:off x="1877" y="2221"/>
              <a:ext cx="299"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90068" name="Line 980"/>
            <p:cNvSpPr>
              <a:spLocks noChangeShapeType="1"/>
            </p:cNvSpPr>
            <p:nvPr/>
          </p:nvSpPr>
          <p:spPr bwMode="auto">
            <a:xfrm flipV="1">
              <a:off x="2176" y="1994"/>
              <a:ext cx="1" cy="22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90069" name="Line 981"/>
            <p:cNvSpPr>
              <a:spLocks noChangeShapeType="1"/>
            </p:cNvSpPr>
            <p:nvPr/>
          </p:nvSpPr>
          <p:spPr bwMode="auto">
            <a:xfrm flipV="1">
              <a:off x="1877" y="1994"/>
              <a:ext cx="1" cy="22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90070" name="Line 982"/>
            <p:cNvSpPr>
              <a:spLocks noChangeShapeType="1"/>
            </p:cNvSpPr>
            <p:nvPr/>
          </p:nvSpPr>
          <p:spPr bwMode="auto">
            <a:xfrm>
              <a:off x="1877" y="2221"/>
              <a:ext cx="299"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90071" name="Line 983"/>
            <p:cNvSpPr>
              <a:spLocks noChangeShapeType="1"/>
            </p:cNvSpPr>
            <p:nvPr/>
          </p:nvSpPr>
          <p:spPr bwMode="auto">
            <a:xfrm flipV="1">
              <a:off x="1877" y="1994"/>
              <a:ext cx="1" cy="22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90072" name="Line 984"/>
            <p:cNvSpPr>
              <a:spLocks noChangeShapeType="1"/>
            </p:cNvSpPr>
            <p:nvPr/>
          </p:nvSpPr>
          <p:spPr bwMode="auto">
            <a:xfrm flipV="1">
              <a:off x="1877" y="2216"/>
              <a:ext cx="1" cy="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90073" name="Line 985"/>
            <p:cNvSpPr>
              <a:spLocks noChangeShapeType="1"/>
            </p:cNvSpPr>
            <p:nvPr/>
          </p:nvSpPr>
          <p:spPr bwMode="auto">
            <a:xfrm>
              <a:off x="1877" y="1994"/>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90074" name="Rectangle 986"/>
            <p:cNvSpPr>
              <a:spLocks noChangeArrowheads="1"/>
            </p:cNvSpPr>
            <p:nvPr/>
          </p:nvSpPr>
          <p:spPr bwMode="auto">
            <a:xfrm>
              <a:off x="1864" y="2236"/>
              <a:ext cx="22" cy="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Helvetica" pitchFamily="34" charset="0"/>
                  <a:cs typeface="Arial" pitchFamily="34" charset="0"/>
                </a:rPr>
                <a:t>0</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90075" name="Line 987"/>
            <p:cNvSpPr>
              <a:spLocks noChangeShapeType="1"/>
            </p:cNvSpPr>
            <p:nvPr/>
          </p:nvSpPr>
          <p:spPr bwMode="auto">
            <a:xfrm flipV="1">
              <a:off x="2027" y="2216"/>
              <a:ext cx="1" cy="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90076" name="Line 988"/>
            <p:cNvSpPr>
              <a:spLocks noChangeShapeType="1"/>
            </p:cNvSpPr>
            <p:nvPr/>
          </p:nvSpPr>
          <p:spPr bwMode="auto">
            <a:xfrm>
              <a:off x="2027" y="1994"/>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90077" name="Rectangle 989"/>
            <p:cNvSpPr>
              <a:spLocks noChangeArrowheads="1"/>
            </p:cNvSpPr>
            <p:nvPr/>
          </p:nvSpPr>
          <p:spPr bwMode="auto">
            <a:xfrm>
              <a:off x="1996" y="2236"/>
              <a:ext cx="56" cy="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Helvetica" pitchFamily="34" charset="0"/>
                  <a:cs typeface="Arial" pitchFamily="34" charset="0"/>
                </a:rPr>
                <a:t>0.5</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90078" name="Line 990"/>
            <p:cNvSpPr>
              <a:spLocks noChangeShapeType="1"/>
            </p:cNvSpPr>
            <p:nvPr/>
          </p:nvSpPr>
          <p:spPr bwMode="auto">
            <a:xfrm flipV="1">
              <a:off x="2176" y="2216"/>
              <a:ext cx="1" cy="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90079" name="Line 991"/>
            <p:cNvSpPr>
              <a:spLocks noChangeShapeType="1"/>
            </p:cNvSpPr>
            <p:nvPr/>
          </p:nvSpPr>
          <p:spPr bwMode="auto">
            <a:xfrm>
              <a:off x="2176" y="1994"/>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90080" name="Rectangle 992"/>
            <p:cNvSpPr>
              <a:spLocks noChangeArrowheads="1"/>
            </p:cNvSpPr>
            <p:nvPr/>
          </p:nvSpPr>
          <p:spPr bwMode="auto">
            <a:xfrm>
              <a:off x="2163" y="2236"/>
              <a:ext cx="22" cy="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Helvetica" pitchFamily="34" charset="0"/>
                  <a:cs typeface="Arial" pitchFamily="34" charset="0"/>
                </a:rPr>
                <a:t>1</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90081" name="Line 993"/>
            <p:cNvSpPr>
              <a:spLocks noChangeShapeType="1"/>
            </p:cNvSpPr>
            <p:nvPr/>
          </p:nvSpPr>
          <p:spPr bwMode="auto">
            <a:xfrm>
              <a:off x="1877" y="2221"/>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90082" name="Line 994"/>
            <p:cNvSpPr>
              <a:spLocks noChangeShapeType="1"/>
            </p:cNvSpPr>
            <p:nvPr/>
          </p:nvSpPr>
          <p:spPr bwMode="auto">
            <a:xfrm flipH="1">
              <a:off x="2172" y="2221"/>
              <a:ext cx="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90083" name="Rectangle 995"/>
            <p:cNvSpPr>
              <a:spLocks noChangeArrowheads="1"/>
            </p:cNvSpPr>
            <p:nvPr/>
          </p:nvSpPr>
          <p:spPr bwMode="auto">
            <a:xfrm>
              <a:off x="1833" y="2187"/>
              <a:ext cx="22" cy="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Helvetica" pitchFamily="34" charset="0"/>
                  <a:cs typeface="Arial" pitchFamily="34" charset="0"/>
                </a:rPr>
                <a:t>0</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90084" name="Line 996"/>
            <p:cNvSpPr>
              <a:spLocks noChangeShapeType="1"/>
            </p:cNvSpPr>
            <p:nvPr/>
          </p:nvSpPr>
          <p:spPr bwMode="auto">
            <a:xfrm>
              <a:off x="1877" y="2108"/>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90085" name="Line 997"/>
            <p:cNvSpPr>
              <a:spLocks noChangeShapeType="1"/>
            </p:cNvSpPr>
            <p:nvPr/>
          </p:nvSpPr>
          <p:spPr bwMode="auto">
            <a:xfrm flipH="1">
              <a:off x="2172" y="2108"/>
              <a:ext cx="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90086" name="Rectangle 998"/>
            <p:cNvSpPr>
              <a:spLocks noChangeArrowheads="1"/>
            </p:cNvSpPr>
            <p:nvPr/>
          </p:nvSpPr>
          <p:spPr bwMode="auto">
            <a:xfrm>
              <a:off x="1794" y="2073"/>
              <a:ext cx="56" cy="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Helvetica" pitchFamily="34" charset="0"/>
                  <a:cs typeface="Arial" pitchFamily="34" charset="0"/>
                </a:rPr>
                <a:t>0.5</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90087" name="Line 999"/>
            <p:cNvSpPr>
              <a:spLocks noChangeShapeType="1"/>
            </p:cNvSpPr>
            <p:nvPr/>
          </p:nvSpPr>
          <p:spPr bwMode="auto">
            <a:xfrm>
              <a:off x="1877" y="1994"/>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90088" name="Line 1000"/>
            <p:cNvSpPr>
              <a:spLocks noChangeShapeType="1"/>
            </p:cNvSpPr>
            <p:nvPr/>
          </p:nvSpPr>
          <p:spPr bwMode="auto">
            <a:xfrm flipH="1">
              <a:off x="2172" y="1994"/>
              <a:ext cx="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90089" name="Rectangle 1001"/>
            <p:cNvSpPr>
              <a:spLocks noChangeArrowheads="1"/>
            </p:cNvSpPr>
            <p:nvPr/>
          </p:nvSpPr>
          <p:spPr bwMode="auto">
            <a:xfrm>
              <a:off x="1833" y="1960"/>
              <a:ext cx="22" cy="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Helvetica" pitchFamily="34" charset="0"/>
                  <a:cs typeface="Arial" pitchFamily="34" charset="0"/>
                </a:rPr>
                <a:t>1</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90090" name="Line 1002"/>
            <p:cNvSpPr>
              <a:spLocks noChangeShapeType="1"/>
            </p:cNvSpPr>
            <p:nvPr/>
          </p:nvSpPr>
          <p:spPr bwMode="auto">
            <a:xfrm>
              <a:off x="1877" y="1994"/>
              <a:ext cx="299"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90091" name="Line 1003"/>
            <p:cNvSpPr>
              <a:spLocks noChangeShapeType="1"/>
            </p:cNvSpPr>
            <p:nvPr/>
          </p:nvSpPr>
          <p:spPr bwMode="auto">
            <a:xfrm>
              <a:off x="1877" y="2221"/>
              <a:ext cx="299"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90092" name="Line 1004"/>
            <p:cNvSpPr>
              <a:spLocks noChangeShapeType="1"/>
            </p:cNvSpPr>
            <p:nvPr/>
          </p:nvSpPr>
          <p:spPr bwMode="auto">
            <a:xfrm flipV="1">
              <a:off x="2176" y="1994"/>
              <a:ext cx="1" cy="22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90093" name="Line 1005"/>
            <p:cNvSpPr>
              <a:spLocks noChangeShapeType="1"/>
            </p:cNvSpPr>
            <p:nvPr/>
          </p:nvSpPr>
          <p:spPr bwMode="auto">
            <a:xfrm flipV="1">
              <a:off x="1877" y="1994"/>
              <a:ext cx="1" cy="22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90094" name="Freeform 1006"/>
            <p:cNvSpPr>
              <a:spLocks/>
            </p:cNvSpPr>
            <p:nvPr/>
          </p:nvSpPr>
          <p:spPr bwMode="auto">
            <a:xfrm>
              <a:off x="1877" y="1994"/>
              <a:ext cx="295" cy="222"/>
            </a:xfrm>
            <a:custGeom>
              <a:avLst/>
              <a:gdLst/>
              <a:ahLst/>
              <a:cxnLst>
                <a:cxn ang="0">
                  <a:pos x="5" y="5"/>
                </a:cxn>
                <a:cxn ang="0">
                  <a:pos x="14" y="5"/>
                </a:cxn>
                <a:cxn ang="0">
                  <a:pos x="22" y="10"/>
                </a:cxn>
                <a:cxn ang="0">
                  <a:pos x="31" y="15"/>
                </a:cxn>
                <a:cxn ang="0">
                  <a:pos x="40" y="20"/>
                </a:cxn>
                <a:cxn ang="0">
                  <a:pos x="49" y="30"/>
                </a:cxn>
                <a:cxn ang="0">
                  <a:pos x="57" y="40"/>
                </a:cxn>
                <a:cxn ang="0">
                  <a:pos x="66" y="50"/>
                </a:cxn>
                <a:cxn ang="0">
                  <a:pos x="75" y="69"/>
                </a:cxn>
                <a:cxn ang="0">
                  <a:pos x="88" y="84"/>
                </a:cxn>
                <a:cxn ang="0">
                  <a:pos x="97" y="104"/>
                </a:cxn>
                <a:cxn ang="0">
                  <a:pos x="106" y="124"/>
                </a:cxn>
                <a:cxn ang="0">
                  <a:pos x="115" y="143"/>
                </a:cxn>
                <a:cxn ang="0">
                  <a:pos x="123" y="163"/>
                </a:cxn>
                <a:cxn ang="0">
                  <a:pos x="132" y="178"/>
                </a:cxn>
                <a:cxn ang="0">
                  <a:pos x="136" y="188"/>
                </a:cxn>
                <a:cxn ang="0">
                  <a:pos x="145" y="198"/>
                </a:cxn>
                <a:cxn ang="0">
                  <a:pos x="154" y="208"/>
                </a:cxn>
                <a:cxn ang="0">
                  <a:pos x="163" y="213"/>
                </a:cxn>
                <a:cxn ang="0">
                  <a:pos x="172" y="213"/>
                </a:cxn>
                <a:cxn ang="0">
                  <a:pos x="180" y="218"/>
                </a:cxn>
                <a:cxn ang="0">
                  <a:pos x="189" y="218"/>
                </a:cxn>
                <a:cxn ang="0">
                  <a:pos x="198" y="222"/>
                </a:cxn>
                <a:cxn ang="0">
                  <a:pos x="207" y="222"/>
                </a:cxn>
                <a:cxn ang="0">
                  <a:pos x="215" y="222"/>
                </a:cxn>
                <a:cxn ang="0">
                  <a:pos x="224" y="222"/>
                </a:cxn>
                <a:cxn ang="0">
                  <a:pos x="233" y="222"/>
                </a:cxn>
                <a:cxn ang="0">
                  <a:pos x="242" y="222"/>
                </a:cxn>
                <a:cxn ang="0">
                  <a:pos x="251" y="222"/>
                </a:cxn>
                <a:cxn ang="0">
                  <a:pos x="259" y="222"/>
                </a:cxn>
                <a:cxn ang="0">
                  <a:pos x="268" y="222"/>
                </a:cxn>
                <a:cxn ang="0">
                  <a:pos x="277" y="222"/>
                </a:cxn>
                <a:cxn ang="0">
                  <a:pos x="286" y="222"/>
                </a:cxn>
                <a:cxn ang="0">
                  <a:pos x="295" y="222"/>
                </a:cxn>
              </a:cxnLst>
              <a:rect l="0" t="0" r="r" b="b"/>
              <a:pathLst>
                <a:path w="295" h="222">
                  <a:moveTo>
                    <a:pt x="0" y="0"/>
                  </a:moveTo>
                  <a:lnTo>
                    <a:pt x="5" y="5"/>
                  </a:lnTo>
                  <a:lnTo>
                    <a:pt x="9" y="5"/>
                  </a:lnTo>
                  <a:lnTo>
                    <a:pt x="14" y="5"/>
                  </a:lnTo>
                  <a:lnTo>
                    <a:pt x="18" y="5"/>
                  </a:lnTo>
                  <a:lnTo>
                    <a:pt x="22" y="10"/>
                  </a:lnTo>
                  <a:lnTo>
                    <a:pt x="27" y="10"/>
                  </a:lnTo>
                  <a:lnTo>
                    <a:pt x="31" y="15"/>
                  </a:lnTo>
                  <a:lnTo>
                    <a:pt x="35" y="15"/>
                  </a:lnTo>
                  <a:lnTo>
                    <a:pt x="40" y="20"/>
                  </a:lnTo>
                  <a:lnTo>
                    <a:pt x="44" y="25"/>
                  </a:lnTo>
                  <a:lnTo>
                    <a:pt x="49" y="30"/>
                  </a:lnTo>
                  <a:lnTo>
                    <a:pt x="53" y="35"/>
                  </a:lnTo>
                  <a:lnTo>
                    <a:pt x="57" y="40"/>
                  </a:lnTo>
                  <a:lnTo>
                    <a:pt x="62" y="45"/>
                  </a:lnTo>
                  <a:lnTo>
                    <a:pt x="66" y="50"/>
                  </a:lnTo>
                  <a:lnTo>
                    <a:pt x="75" y="60"/>
                  </a:lnTo>
                  <a:lnTo>
                    <a:pt x="75" y="69"/>
                  </a:lnTo>
                  <a:lnTo>
                    <a:pt x="79" y="74"/>
                  </a:lnTo>
                  <a:lnTo>
                    <a:pt x="88" y="84"/>
                  </a:lnTo>
                  <a:lnTo>
                    <a:pt x="88" y="94"/>
                  </a:lnTo>
                  <a:lnTo>
                    <a:pt x="97" y="104"/>
                  </a:lnTo>
                  <a:lnTo>
                    <a:pt x="97" y="114"/>
                  </a:lnTo>
                  <a:lnTo>
                    <a:pt x="106" y="124"/>
                  </a:lnTo>
                  <a:lnTo>
                    <a:pt x="106" y="134"/>
                  </a:lnTo>
                  <a:lnTo>
                    <a:pt x="115" y="143"/>
                  </a:lnTo>
                  <a:lnTo>
                    <a:pt x="115" y="153"/>
                  </a:lnTo>
                  <a:lnTo>
                    <a:pt x="123" y="163"/>
                  </a:lnTo>
                  <a:lnTo>
                    <a:pt x="123" y="168"/>
                  </a:lnTo>
                  <a:lnTo>
                    <a:pt x="132" y="178"/>
                  </a:lnTo>
                  <a:lnTo>
                    <a:pt x="132" y="183"/>
                  </a:lnTo>
                  <a:lnTo>
                    <a:pt x="136" y="188"/>
                  </a:lnTo>
                  <a:lnTo>
                    <a:pt x="141" y="193"/>
                  </a:lnTo>
                  <a:lnTo>
                    <a:pt x="145" y="198"/>
                  </a:lnTo>
                  <a:lnTo>
                    <a:pt x="150" y="203"/>
                  </a:lnTo>
                  <a:lnTo>
                    <a:pt x="154" y="208"/>
                  </a:lnTo>
                  <a:lnTo>
                    <a:pt x="158" y="208"/>
                  </a:lnTo>
                  <a:lnTo>
                    <a:pt x="163" y="213"/>
                  </a:lnTo>
                  <a:lnTo>
                    <a:pt x="167" y="213"/>
                  </a:lnTo>
                  <a:lnTo>
                    <a:pt x="172" y="213"/>
                  </a:lnTo>
                  <a:lnTo>
                    <a:pt x="176" y="218"/>
                  </a:lnTo>
                  <a:lnTo>
                    <a:pt x="180" y="218"/>
                  </a:lnTo>
                  <a:lnTo>
                    <a:pt x="185" y="218"/>
                  </a:lnTo>
                  <a:lnTo>
                    <a:pt x="189" y="218"/>
                  </a:lnTo>
                  <a:lnTo>
                    <a:pt x="194" y="222"/>
                  </a:lnTo>
                  <a:lnTo>
                    <a:pt x="198" y="222"/>
                  </a:lnTo>
                  <a:lnTo>
                    <a:pt x="202" y="222"/>
                  </a:lnTo>
                  <a:lnTo>
                    <a:pt x="207" y="222"/>
                  </a:lnTo>
                  <a:lnTo>
                    <a:pt x="211" y="222"/>
                  </a:lnTo>
                  <a:lnTo>
                    <a:pt x="215" y="222"/>
                  </a:lnTo>
                  <a:lnTo>
                    <a:pt x="220" y="222"/>
                  </a:lnTo>
                  <a:lnTo>
                    <a:pt x="224" y="222"/>
                  </a:lnTo>
                  <a:lnTo>
                    <a:pt x="229" y="222"/>
                  </a:lnTo>
                  <a:lnTo>
                    <a:pt x="233" y="222"/>
                  </a:lnTo>
                  <a:lnTo>
                    <a:pt x="237" y="222"/>
                  </a:lnTo>
                  <a:lnTo>
                    <a:pt x="242" y="222"/>
                  </a:lnTo>
                  <a:lnTo>
                    <a:pt x="246" y="222"/>
                  </a:lnTo>
                  <a:lnTo>
                    <a:pt x="251" y="222"/>
                  </a:lnTo>
                  <a:lnTo>
                    <a:pt x="255" y="222"/>
                  </a:lnTo>
                  <a:lnTo>
                    <a:pt x="259" y="222"/>
                  </a:lnTo>
                  <a:lnTo>
                    <a:pt x="264" y="222"/>
                  </a:lnTo>
                  <a:lnTo>
                    <a:pt x="268" y="222"/>
                  </a:lnTo>
                  <a:lnTo>
                    <a:pt x="273" y="222"/>
                  </a:lnTo>
                  <a:lnTo>
                    <a:pt x="277" y="222"/>
                  </a:lnTo>
                  <a:lnTo>
                    <a:pt x="281" y="222"/>
                  </a:lnTo>
                  <a:lnTo>
                    <a:pt x="286" y="222"/>
                  </a:lnTo>
                  <a:lnTo>
                    <a:pt x="290" y="222"/>
                  </a:lnTo>
                  <a:lnTo>
                    <a:pt x="295" y="222"/>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90095" name="Line 1007"/>
            <p:cNvSpPr>
              <a:spLocks noChangeShapeType="1"/>
            </p:cNvSpPr>
            <p:nvPr/>
          </p:nvSpPr>
          <p:spPr bwMode="auto">
            <a:xfrm>
              <a:off x="1961" y="2113"/>
              <a:ext cx="35"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90096" name="Line 1008"/>
            <p:cNvSpPr>
              <a:spLocks noChangeShapeType="1"/>
            </p:cNvSpPr>
            <p:nvPr/>
          </p:nvSpPr>
          <p:spPr bwMode="auto">
            <a:xfrm>
              <a:off x="1978" y="2093"/>
              <a:ext cx="1" cy="4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90097" name="Line 1009"/>
            <p:cNvSpPr>
              <a:spLocks noChangeShapeType="1"/>
            </p:cNvSpPr>
            <p:nvPr/>
          </p:nvSpPr>
          <p:spPr bwMode="auto">
            <a:xfrm>
              <a:off x="1904" y="2014"/>
              <a:ext cx="35"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90098" name="Line 1010"/>
            <p:cNvSpPr>
              <a:spLocks noChangeShapeType="1"/>
            </p:cNvSpPr>
            <p:nvPr/>
          </p:nvSpPr>
          <p:spPr bwMode="auto">
            <a:xfrm>
              <a:off x="1921" y="1994"/>
              <a:ext cx="1" cy="4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90099" name="Line 1011"/>
            <p:cNvSpPr>
              <a:spLocks noChangeShapeType="1"/>
            </p:cNvSpPr>
            <p:nvPr/>
          </p:nvSpPr>
          <p:spPr bwMode="auto">
            <a:xfrm>
              <a:off x="1877" y="1999"/>
              <a:ext cx="35"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90100" name="Line 1012"/>
            <p:cNvSpPr>
              <a:spLocks noChangeShapeType="1"/>
            </p:cNvSpPr>
            <p:nvPr/>
          </p:nvSpPr>
          <p:spPr bwMode="auto">
            <a:xfrm>
              <a:off x="1895" y="1979"/>
              <a:ext cx="1" cy="4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90101" name="Line 1013"/>
            <p:cNvSpPr>
              <a:spLocks noChangeShapeType="1"/>
            </p:cNvSpPr>
            <p:nvPr/>
          </p:nvSpPr>
          <p:spPr bwMode="auto">
            <a:xfrm>
              <a:off x="1987" y="2167"/>
              <a:ext cx="35"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90102" name="Line 1014"/>
            <p:cNvSpPr>
              <a:spLocks noChangeShapeType="1"/>
            </p:cNvSpPr>
            <p:nvPr/>
          </p:nvSpPr>
          <p:spPr bwMode="auto">
            <a:xfrm>
              <a:off x="2005" y="2147"/>
              <a:ext cx="1" cy="4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90103" name="Line 1015"/>
            <p:cNvSpPr>
              <a:spLocks noChangeShapeType="1"/>
            </p:cNvSpPr>
            <p:nvPr/>
          </p:nvSpPr>
          <p:spPr bwMode="auto">
            <a:xfrm>
              <a:off x="1970" y="2103"/>
              <a:ext cx="17"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90104" name="Line 1016"/>
            <p:cNvSpPr>
              <a:spLocks noChangeShapeType="1"/>
            </p:cNvSpPr>
            <p:nvPr/>
          </p:nvSpPr>
          <p:spPr bwMode="auto">
            <a:xfrm flipH="1">
              <a:off x="1970" y="2103"/>
              <a:ext cx="17"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90105" name="Line 1017"/>
            <p:cNvSpPr>
              <a:spLocks noChangeShapeType="1"/>
            </p:cNvSpPr>
            <p:nvPr/>
          </p:nvSpPr>
          <p:spPr bwMode="auto">
            <a:xfrm>
              <a:off x="1912" y="2004"/>
              <a:ext cx="18"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90106" name="Line 1018"/>
            <p:cNvSpPr>
              <a:spLocks noChangeShapeType="1"/>
            </p:cNvSpPr>
            <p:nvPr/>
          </p:nvSpPr>
          <p:spPr bwMode="auto">
            <a:xfrm flipH="1">
              <a:off x="1912" y="2004"/>
              <a:ext cx="18"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90107" name="Line 1019"/>
            <p:cNvSpPr>
              <a:spLocks noChangeShapeType="1"/>
            </p:cNvSpPr>
            <p:nvPr/>
          </p:nvSpPr>
          <p:spPr bwMode="auto">
            <a:xfrm>
              <a:off x="1886" y="1989"/>
              <a:ext cx="18"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90108" name="Line 1020"/>
            <p:cNvSpPr>
              <a:spLocks noChangeShapeType="1"/>
            </p:cNvSpPr>
            <p:nvPr/>
          </p:nvSpPr>
          <p:spPr bwMode="auto">
            <a:xfrm flipH="1">
              <a:off x="1886" y="1989"/>
              <a:ext cx="18"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90109" name="Line 1021"/>
            <p:cNvSpPr>
              <a:spLocks noChangeShapeType="1"/>
            </p:cNvSpPr>
            <p:nvPr/>
          </p:nvSpPr>
          <p:spPr bwMode="auto">
            <a:xfrm>
              <a:off x="1996" y="2157"/>
              <a:ext cx="17"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90110" name="Line 1022"/>
            <p:cNvSpPr>
              <a:spLocks noChangeShapeType="1"/>
            </p:cNvSpPr>
            <p:nvPr/>
          </p:nvSpPr>
          <p:spPr bwMode="auto">
            <a:xfrm flipH="1">
              <a:off x="1996" y="2157"/>
              <a:ext cx="17"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90111" name="Rectangle 1023"/>
            <p:cNvSpPr>
              <a:spLocks noChangeArrowheads="1"/>
            </p:cNvSpPr>
            <p:nvPr/>
          </p:nvSpPr>
          <p:spPr bwMode="auto">
            <a:xfrm>
              <a:off x="1838" y="1895"/>
              <a:ext cx="302" cy="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1" i="0" u="none" strike="noStrike" cap="none" normalizeH="0" baseline="0" smtClean="0">
                  <a:ln>
                    <a:noFill/>
                  </a:ln>
                  <a:solidFill>
                    <a:srgbClr val="000000"/>
                  </a:solidFill>
                  <a:effectLst/>
                  <a:latin typeface="Helvetica" pitchFamily="34" charset="0"/>
                  <a:cs typeface="Arial" pitchFamily="34" charset="0"/>
                </a:rPr>
                <a:t>m19: a=-4,b=-12</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195584" name="Rectangle 1024"/>
            <p:cNvSpPr>
              <a:spLocks noChangeArrowheads="1"/>
            </p:cNvSpPr>
            <p:nvPr/>
          </p:nvSpPr>
          <p:spPr bwMode="auto">
            <a:xfrm>
              <a:off x="2277" y="1994"/>
              <a:ext cx="294" cy="227"/>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400"/>
            </a:p>
          </p:txBody>
        </p:sp>
        <p:sp>
          <p:nvSpPr>
            <p:cNvPr id="195585" name="Rectangle 1025"/>
            <p:cNvSpPr>
              <a:spLocks noChangeArrowheads="1"/>
            </p:cNvSpPr>
            <p:nvPr/>
          </p:nvSpPr>
          <p:spPr bwMode="auto">
            <a:xfrm>
              <a:off x="2277" y="1994"/>
              <a:ext cx="294" cy="227"/>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400"/>
            </a:p>
          </p:txBody>
        </p:sp>
        <p:sp>
          <p:nvSpPr>
            <p:cNvPr id="195586" name="Line 1026"/>
            <p:cNvSpPr>
              <a:spLocks noChangeShapeType="1"/>
            </p:cNvSpPr>
            <p:nvPr/>
          </p:nvSpPr>
          <p:spPr bwMode="auto">
            <a:xfrm>
              <a:off x="2277" y="1994"/>
              <a:ext cx="29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5587" name="Line 1027"/>
            <p:cNvSpPr>
              <a:spLocks noChangeShapeType="1"/>
            </p:cNvSpPr>
            <p:nvPr/>
          </p:nvSpPr>
          <p:spPr bwMode="auto">
            <a:xfrm>
              <a:off x="2277" y="2221"/>
              <a:ext cx="29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5588" name="Line 1028"/>
            <p:cNvSpPr>
              <a:spLocks noChangeShapeType="1"/>
            </p:cNvSpPr>
            <p:nvPr/>
          </p:nvSpPr>
          <p:spPr bwMode="auto">
            <a:xfrm flipV="1">
              <a:off x="2571" y="1994"/>
              <a:ext cx="1" cy="22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5589" name="Line 1029"/>
            <p:cNvSpPr>
              <a:spLocks noChangeShapeType="1"/>
            </p:cNvSpPr>
            <p:nvPr/>
          </p:nvSpPr>
          <p:spPr bwMode="auto">
            <a:xfrm flipV="1">
              <a:off x="2277" y="1994"/>
              <a:ext cx="1" cy="22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5590" name="Line 1030"/>
            <p:cNvSpPr>
              <a:spLocks noChangeShapeType="1"/>
            </p:cNvSpPr>
            <p:nvPr/>
          </p:nvSpPr>
          <p:spPr bwMode="auto">
            <a:xfrm>
              <a:off x="2277" y="2221"/>
              <a:ext cx="29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5591" name="Line 1031"/>
            <p:cNvSpPr>
              <a:spLocks noChangeShapeType="1"/>
            </p:cNvSpPr>
            <p:nvPr/>
          </p:nvSpPr>
          <p:spPr bwMode="auto">
            <a:xfrm flipV="1">
              <a:off x="2277" y="1994"/>
              <a:ext cx="1" cy="22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5592" name="Line 1032"/>
            <p:cNvSpPr>
              <a:spLocks noChangeShapeType="1"/>
            </p:cNvSpPr>
            <p:nvPr/>
          </p:nvSpPr>
          <p:spPr bwMode="auto">
            <a:xfrm flipV="1">
              <a:off x="2277" y="2216"/>
              <a:ext cx="1" cy="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5593" name="Line 1033"/>
            <p:cNvSpPr>
              <a:spLocks noChangeShapeType="1"/>
            </p:cNvSpPr>
            <p:nvPr/>
          </p:nvSpPr>
          <p:spPr bwMode="auto">
            <a:xfrm>
              <a:off x="2277" y="1994"/>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5594" name="Rectangle 1034"/>
            <p:cNvSpPr>
              <a:spLocks noChangeArrowheads="1"/>
            </p:cNvSpPr>
            <p:nvPr/>
          </p:nvSpPr>
          <p:spPr bwMode="auto">
            <a:xfrm>
              <a:off x="2264" y="2236"/>
              <a:ext cx="22" cy="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Helvetica" pitchFamily="34" charset="0"/>
                  <a:cs typeface="Arial" pitchFamily="34" charset="0"/>
                </a:rPr>
                <a:t>0</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195595" name="Line 1035"/>
            <p:cNvSpPr>
              <a:spLocks noChangeShapeType="1"/>
            </p:cNvSpPr>
            <p:nvPr/>
          </p:nvSpPr>
          <p:spPr bwMode="auto">
            <a:xfrm flipV="1">
              <a:off x="2422" y="2216"/>
              <a:ext cx="1" cy="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5596" name="Line 1036"/>
            <p:cNvSpPr>
              <a:spLocks noChangeShapeType="1"/>
            </p:cNvSpPr>
            <p:nvPr/>
          </p:nvSpPr>
          <p:spPr bwMode="auto">
            <a:xfrm>
              <a:off x="2422" y="1994"/>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5597" name="Rectangle 1037"/>
            <p:cNvSpPr>
              <a:spLocks noChangeArrowheads="1"/>
            </p:cNvSpPr>
            <p:nvPr/>
          </p:nvSpPr>
          <p:spPr bwMode="auto">
            <a:xfrm>
              <a:off x="2391" y="2236"/>
              <a:ext cx="56" cy="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Helvetica" pitchFamily="34" charset="0"/>
                  <a:cs typeface="Arial" pitchFamily="34" charset="0"/>
                </a:rPr>
                <a:t>0.5</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195598" name="Line 1038"/>
            <p:cNvSpPr>
              <a:spLocks noChangeShapeType="1"/>
            </p:cNvSpPr>
            <p:nvPr/>
          </p:nvSpPr>
          <p:spPr bwMode="auto">
            <a:xfrm flipV="1">
              <a:off x="2571" y="2216"/>
              <a:ext cx="1" cy="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5599" name="Line 1039"/>
            <p:cNvSpPr>
              <a:spLocks noChangeShapeType="1"/>
            </p:cNvSpPr>
            <p:nvPr/>
          </p:nvSpPr>
          <p:spPr bwMode="auto">
            <a:xfrm>
              <a:off x="2571" y="1994"/>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5600" name="Rectangle 1040"/>
            <p:cNvSpPr>
              <a:spLocks noChangeArrowheads="1"/>
            </p:cNvSpPr>
            <p:nvPr/>
          </p:nvSpPr>
          <p:spPr bwMode="auto">
            <a:xfrm>
              <a:off x="2558" y="2236"/>
              <a:ext cx="22" cy="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Helvetica" pitchFamily="34" charset="0"/>
                  <a:cs typeface="Arial" pitchFamily="34" charset="0"/>
                </a:rPr>
                <a:t>1</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195601" name="Line 1041"/>
            <p:cNvSpPr>
              <a:spLocks noChangeShapeType="1"/>
            </p:cNvSpPr>
            <p:nvPr/>
          </p:nvSpPr>
          <p:spPr bwMode="auto">
            <a:xfrm>
              <a:off x="2277" y="2221"/>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5602" name="Line 1042"/>
            <p:cNvSpPr>
              <a:spLocks noChangeShapeType="1"/>
            </p:cNvSpPr>
            <p:nvPr/>
          </p:nvSpPr>
          <p:spPr bwMode="auto">
            <a:xfrm flipH="1">
              <a:off x="2567" y="2221"/>
              <a:ext cx="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5603" name="Rectangle 1043"/>
            <p:cNvSpPr>
              <a:spLocks noChangeArrowheads="1"/>
            </p:cNvSpPr>
            <p:nvPr/>
          </p:nvSpPr>
          <p:spPr bwMode="auto">
            <a:xfrm>
              <a:off x="2233" y="2187"/>
              <a:ext cx="22" cy="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Helvetica" pitchFamily="34" charset="0"/>
                  <a:cs typeface="Arial" pitchFamily="34" charset="0"/>
                </a:rPr>
                <a:t>0</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195604" name="Line 1044"/>
            <p:cNvSpPr>
              <a:spLocks noChangeShapeType="1"/>
            </p:cNvSpPr>
            <p:nvPr/>
          </p:nvSpPr>
          <p:spPr bwMode="auto">
            <a:xfrm>
              <a:off x="2277" y="2108"/>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5605" name="Line 1045"/>
            <p:cNvSpPr>
              <a:spLocks noChangeShapeType="1"/>
            </p:cNvSpPr>
            <p:nvPr/>
          </p:nvSpPr>
          <p:spPr bwMode="auto">
            <a:xfrm flipH="1">
              <a:off x="2567" y="2108"/>
              <a:ext cx="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5606" name="Rectangle 1046"/>
            <p:cNvSpPr>
              <a:spLocks noChangeArrowheads="1"/>
            </p:cNvSpPr>
            <p:nvPr/>
          </p:nvSpPr>
          <p:spPr bwMode="auto">
            <a:xfrm>
              <a:off x="2193" y="2073"/>
              <a:ext cx="56" cy="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Helvetica" pitchFamily="34" charset="0"/>
                  <a:cs typeface="Arial" pitchFamily="34" charset="0"/>
                </a:rPr>
                <a:t>0.5</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195607" name="Line 1047"/>
            <p:cNvSpPr>
              <a:spLocks noChangeShapeType="1"/>
            </p:cNvSpPr>
            <p:nvPr/>
          </p:nvSpPr>
          <p:spPr bwMode="auto">
            <a:xfrm>
              <a:off x="2277" y="1994"/>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5608" name="Line 1048"/>
            <p:cNvSpPr>
              <a:spLocks noChangeShapeType="1"/>
            </p:cNvSpPr>
            <p:nvPr/>
          </p:nvSpPr>
          <p:spPr bwMode="auto">
            <a:xfrm flipH="1">
              <a:off x="2567" y="1994"/>
              <a:ext cx="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5609" name="Rectangle 1049"/>
            <p:cNvSpPr>
              <a:spLocks noChangeArrowheads="1"/>
            </p:cNvSpPr>
            <p:nvPr/>
          </p:nvSpPr>
          <p:spPr bwMode="auto">
            <a:xfrm>
              <a:off x="2233" y="1960"/>
              <a:ext cx="22" cy="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Helvetica" pitchFamily="34" charset="0"/>
                  <a:cs typeface="Arial" pitchFamily="34" charset="0"/>
                </a:rPr>
                <a:t>1</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195610" name="Line 1050"/>
            <p:cNvSpPr>
              <a:spLocks noChangeShapeType="1"/>
            </p:cNvSpPr>
            <p:nvPr/>
          </p:nvSpPr>
          <p:spPr bwMode="auto">
            <a:xfrm>
              <a:off x="2277" y="1994"/>
              <a:ext cx="29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5611" name="Line 1051"/>
            <p:cNvSpPr>
              <a:spLocks noChangeShapeType="1"/>
            </p:cNvSpPr>
            <p:nvPr/>
          </p:nvSpPr>
          <p:spPr bwMode="auto">
            <a:xfrm>
              <a:off x="2277" y="2221"/>
              <a:ext cx="29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5612" name="Line 1052"/>
            <p:cNvSpPr>
              <a:spLocks noChangeShapeType="1"/>
            </p:cNvSpPr>
            <p:nvPr/>
          </p:nvSpPr>
          <p:spPr bwMode="auto">
            <a:xfrm flipV="1">
              <a:off x="2571" y="1994"/>
              <a:ext cx="1" cy="22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5613" name="Line 1053"/>
            <p:cNvSpPr>
              <a:spLocks noChangeShapeType="1"/>
            </p:cNvSpPr>
            <p:nvPr/>
          </p:nvSpPr>
          <p:spPr bwMode="auto">
            <a:xfrm flipV="1">
              <a:off x="2277" y="1994"/>
              <a:ext cx="1" cy="22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5614" name="Freeform 1054"/>
            <p:cNvSpPr>
              <a:spLocks/>
            </p:cNvSpPr>
            <p:nvPr/>
          </p:nvSpPr>
          <p:spPr bwMode="auto">
            <a:xfrm>
              <a:off x="2277" y="1994"/>
              <a:ext cx="290" cy="222"/>
            </a:xfrm>
            <a:custGeom>
              <a:avLst/>
              <a:gdLst/>
              <a:ahLst/>
              <a:cxnLst>
                <a:cxn ang="0">
                  <a:pos x="4" y="5"/>
                </a:cxn>
                <a:cxn ang="0">
                  <a:pos x="13" y="5"/>
                </a:cxn>
                <a:cxn ang="0">
                  <a:pos x="22" y="5"/>
                </a:cxn>
                <a:cxn ang="0">
                  <a:pos x="31" y="10"/>
                </a:cxn>
                <a:cxn ang="0">
                  <a:pos x="39" y="10"/>
                </a:cxn>
                <a:cxn ang="0">
                  <a:pos x="48" y="15"/>
                </a:cxn>
                <a:cxn ang="0">
                  <a:pos x="57" y="20"/>
                </a:cxn>
                <a:cxn ang="0">
                  <a:pos x="66" y="25"/>
                </a:cxn>
                <a:cxn ang="0">
                  <a:pos x="75" y="30"/>
                </a:cxn>
                <a:cxn ang="0">
                  <a:pos x="83" y="35"/>
                </a:cxn>
                <a:cxn ang="0">
                  <a:pos x="92" y="45"/>
                </a:cxn>
                <a:cxn ang="0">
                  <a:pos x="101" y="55"/>
                </a:cxn>
                <a:cxn ang="0">
                  <a:pos x="110" y="64"/>
                </a:cxn>
                <a:cxn ang="0">
                  <a:pos x="118" y="74"/>
                </a:cxn>
                <a:cxn ang="0">
                  <a:pos x="132" y="89"/>
                </a:cxn>
                <a:cxn ang="0">
                  <a:pos x="136" y="99"/>
                </a:cxn>
                <a:cxn ang="0">
                  <a:pos x="145" y="114"/>
                </a:cxn>
                <a:cxn ang="0">
                  <a:pos x="154" y="129"/>
                </a:cxn>
                <a:cxn ang="0">
                  <a:pos x="167" y="143"/>
                </a:cxn>
                <a:cxn ang="0">
                  <a:pos x="171" y="153"/>
                </a:cxn>
                <a:cxn ang="0">
                  <a:pos x="180" y="163"/>
                </a:cxn>
                <a:cxn ang="0">
                  <a:pos x="189" y="173"/>
                </a:cxn>
                <a:cxn ang="0">
                  <a:pos x="197" y="183"/>
                </a:cxn>
                <a:cxn ang="0">
                  <a:pos x="206" y="193"/>
                </a:cxn>
                <a:cxn ang="0">
                  <a:pos x="215" y="198"/>
                </a:cxn>
                <a:cxn ang="0">
                  <a:pos x="224" y="203"/>
                </a:cxn>
                <a:cxn ang="0">
                  <a:pos x="233" y="208"/>
                </a:cxn>
                <a:cxn ang="0">
                  <a:pos x="241" y="213"/>
                </a:cxn>
                <a:cxn ang="0">
                  <a:pos x="250" y="213"/>
                </a:cxn>
                <a:cxn ang="0">
                  <a:pos x="259" y="218"/>
                </a:cxn>
                <a:cxn ang="0">
                  <a:pos x="268" y="218"/>
                </a:cxn>
                <a:cxn ang="0">
                  <a:pos x="277" y="218"/>
                </a:cxn>
                <a:cxn ang="0">
                  <a:pos x="285" y="222"/>
                </a:cxn>
              </a:cxnLst>
              <a:rect l="0" t="0" r="r" b="b"/>
              <a:pathLst>
                <a:path w="290" h="222">
                  <a:moveTo>
                    <a:pt x="0" y="0"/>
                  </a:moveTo>
                  <a:lnTo>
                    <a:pt x="4" y="5"/>
                  </a:lnTo>
                  <a:lnTo>
                    <a:pt x="9" y="5"/>
                  </a:lnTo>
                  <a:lnTo>
                    <a:pt x="13" y="5"/>
                  </a:lnTo>
                  <a:lnTo>
                    <a:pt x="17" y="5"/>
                  </a:lnTo>
                  <a:lnTo>
                    <a:pt x="22" y="5"/>
                  </a:lnTo>
                  <a:lnTo>
                    <a:pt x="26" y="5"/>
                  </a:lnTo>
                  <a:lnTo>
                    <a:pt x="31" y="10"/>
                  </a:lnTo>
                  <a:lnTo>
                    <a:pt x="35" y="10"/>
                  </a:lnTo>
                  <a:lnTo>
                    <a:pt x="39" y="10"/>
                  </a:lnTo>
                  <a:lnTo>
                    <a:pt x="44" y="10"/>
                  </a:lnTo>
                  <a:lnTo>
                    <a:pt x="48" y="15"/>
                  </a:lnTo>
                  <a:lnTo>
                    <a:pt x="53" y="15"/>
                  </a:lnTo>
                  <a:lnTo>
                    <a:pt x="57" y="20"/>
                  </a:lnTo>
                  <a:lnTo>
                    <a:pt x="61" y="20"/>
                  </a:lnTo>
                  <a:lnTo>
                    <a:pt x="66" y="25"/>
                  </a:lnTo>
                  <a:lnTo>
                    <a:pt x="70" y="25"/>
                  </a:lnTo>
                  <a:lnTo>
                    <a:pt x="75" y="30"/>
                  </a:lnTo>
                  <a:lnTo>
                    <a:pt x="79" y="30"/>
                  </a:lnTo>
                  <a:lnTo>
                    <a:pt x="83" y="35"/>
                  </a:lnTo>
                  <a:lnTo>
                    <a:pt x="88" y="40"/>
                  </a:lnTo>
                  <a:lnTo>
                    <a:pt x="92" y="45"/>
                  </a:lnTo>
                  <a:lnTo>
                    <a:pt x="96" y="50"/>
                  </a:lnTo>
                  <a:lnTo>
                    <a:pt x="101" y="55"/>
                  </a:lnTo>
                  <a:lnTo>
                    <a:pt x="105" y="60"/>
                  </a:lnTo>
                  <a:lnTo>
                    <a:pt x="110" y="64"/>
                  </a:lnTo>
                  <a:lnTo>
                    <a:pt x="114" y="69"/>
                  </a:lnTo>
                  <a:lnTo>
                    <a:pt x="118" y="74"/>
                  </a:lnTo>
                  <a:lnTo>
                    <a:pt x="123" y="79"/>
                  </a:lnTo>
                  <a:lnTo>
                    <a:pt x="132" y="89"/>
                  </a:lnTo>
                  <a:lnTo>
                    <a:pt x="132" y="94"/>
                  </a:lnTo>
                  <a:lnTo>
                    <a:pt x="136" y="99"/>
                  </a:lnTo>
                  <a:lnTo>
                    <a:pt x="145" y="109"/>
                  </a:lnTo>
                  <a:lnTo>
                    <a:pt x="145" y="114"/>
                  </a:lnTo>
                  <a:lnTo>
                    <a:pt x="154" y="124"/>
                  </a:lnTo>
                  <a:lnTo>
                    <a:pt x="154" y="129"/>
                  </a:lnTo>
                  <a:lnTo>
                    <a:pt x="158" y="134"/>
                  </a:lnTo>
                  <a:lnTo>
                    <a:pt x="167" y="143"/>
                  </a:lnTo>
                  <a:lnTo>
                    <a:pt x="167" y="148"/>
                  </a:lnTo>
                  <a:lnTo>
                    <a:pt x="171" y="153"/>
                  </a:lnTo>
                  <a:lnTo>
                    <a:pt x="176" y="158"/>
                  </a:lnTo>
                  <a:lnTo>
                    <a:pt x="180" y="163"/>
                  </a:lnTo>
                  <a:lnTo>
                    <a:pt x="184" y="168"/>
                  </a:lnTo>
                  <a:lnTo>
                    <a:pt x="189" y="173"/>
                  </a:lnTo>
                  <a:lnTo>
                    <a:pt x="193" y="178"/>
                  </a:lnTo>
                  <a:lnTo>
                    <a:pt x="197" y="183"/>
                  </a:lnTo>
                  <a:lnTo>
                    <a:pt x="202" y="188"/>
                  </a:lnTo>
                  <a:lnTo>
                    <a:pt x="206" y="193"/>
                  </a:lnTo>
                  <a:lnTo>
                    <a:pt x="211" y="193"/>
                  </a:lnTo>
                  <a:lnTo>
                    <a:pt x="215" y="198"/>
                  </a:lnTo>
                  <a:lnTo>
                    <a:pt x="219" y="198"/>
                  </a:lnTo>
                  <a:lnTo>
                    <a:pt x="224" y="203"/>
                  </a:lnTo>
                  <a:lnTo>
                    <a:pt x="228" y="203"/>
                  </a:lnTo>
                  <a:lnTo>
                    <a:pt x="233" y="208"/>
                  </a:lnTo>
                  <a:lnTo>
                    <a:pt x="237" y="208"/>
                  </a:lnTo>
                  <a:lnTo>
                    <a:pt x="241" y="213"/>
                  </a:lnTo>
                  <a:lnTo>
                    <a:pt x="246" y="213"/>
                  </a:lnTo>
                  <a:lnTo>
                    <a:pt x="250" y="213"/>
                  </a:lnTo>
                  <a:lnTo>
                    <a:pt x="255" y="213"/>
                  </a:lnTo>
                  <a:lnTo>
                    <a:pt x="259" y="218"/>
                  </a:lnTo>
                  <a:lnTo>
                    <a:pt x="263" y="218"/>
                  </a:lnTo>
                  <a:lnTo>
                    <a:pt x="268" y="218"/>
                  </a:lnTo>
                  <a:lnTo>
                    <a:pt x="272" y="218"/>
                  </a:lnTo>
                  <a:lnTo>
                    <a:pt x="277" y="218"/>
                  </a:lnTo>
                  <a:lnTo>
                    <a:pt x="281" y="218"/>
                  </a:lnTo>
                  <a:lnTo>
                    <a:pt x="285" y="222"/>
                  </a:lnTo>
                  <a:lnTo>
                    <a:pt x="290" y="222"/>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5615" name="Line 1055"/>
            <p:cNvSpPr>
              <a:spLocks noChangeShapeType="1"/>
            </p:cNvSpPr>
            <p:nvPr/>
          </p:nvSpPr>
          <p:spPr bwMode="auto">
            <a:xfrm>
              <a:off x="2356" y="2044"/>
              <a:ext cx="35"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5616" name="Line 1056"/>
            <p:cNvSpPr>
              <a:spLocks noChangeShapeType="1"/>
            </p:cNvSpPr>
            <p:nvPr/>
          </p:nvSpPr>
          <p:spPr bwMode="auto">
            <a:xfrm>
              <a:off x="2373" y="2024"/>
              <a:ext cx="1" cy="3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5617" name="Line 1057"/>
            <p:cNvSpPr>
              <a:spLocks noChangeShapeType="1"/>
            </p:cNvSpPr>
            <p:nvPr/>
          </p:nvSpPr>
          <p:spPr bwMode="auto">
            <a:xfrm>
              <a:off x="2303" y="2004"/>
              <a:ext cx="35"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5618" name="Line 1058"/>
            <p:cNvSpPr>
              <a:spLocks noChangeShapeType="1"/>
            </p:cNvSpPr>
            <p:nvPr/>
          </p:nvSpPr>
          <p:spPr bwMode="auto">
            <a:xfrm>
              <a:off x="2321" y="1984"/>
              <a:ext cx="1" cy="4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5619" name="Line 1059"/>
            <p:cNvSpPr>
              <a:spLocks noChangeShapeType="1"/>
            </p:cNvSpPr>
            <p:nvPr/>
          </p:nvSpPr>
          <p:spPr bwMode="auto">
            <a:xfrm>
              <a:off x="2277" y="1999"/>
              <a:ext cx="35"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5620" name="Line 1060"/>
            <p:cNvSpPr>
              <a:spLocks noChangeShapeType="1"/>
            </p:cNvSpPr>
            <p:nvPr/>
          </p:nvSpPr>
          <p:spPr bwMode="auto">
            <a:xfrm>
              <a:off x="2294" y="1979"/>
              <a:ext cx="1" cy="4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5621" name="Line 1061"/>
            <p:cNvSpPr>
              <a:spLocks noChangeShapeType="1"/>
            </p:cNvSpPr>
            <p:nvPr/>
          </p:nvSpPr>
          <p:spPr bwMode="auto">
            <a:xfrm>
              <a:off x="2387" y="2078"/>
              <a:ext cx="35"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5622" name="Line 1062"/>
            <p:cNvSpPr>
              <a:spLocks noChangeShapeType="1"/>
            </p:cNvSpPr>
            <p:nvPr/>
          </p:nvSpPr>
          <p:spPr bwMode="auto">
            <a:xfrm>
              <a:off x="2404" y="2058"/>
              <a:ext cx="1" cy="4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5623" name="Line 1063"/>
            <p:cNvSpPr>
              <a:spLocks noChangeShapeType="1"/>
            </p:cNvSpPr>
            <p:nvPr/>
          </p:nvSpPr>
          <p:spPr bwMode="auto">
            <a:xfrm>
              <a:off x="2365" y="2034"/>
              <a:ext cx="17"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5624" name="Line 1064"/>
            <p:cNvSpPr>
              <a:spLocks noChangeShapeType="1"/>
            </p:cNvSpPr>
            <p:nvPr/>
          </p:nvSpPr>
          <p:spPr bwMode="auto">
            <a:xfrm flipH="1">
              <a:off x="2365" y="2034"/>
              <a:ext cx="17"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5625" name="Line 1065"/>
            <p:cNvSpPr>
              <a:spLocks noChangeShapeType="1"/>
            </p:cNvSpPr>
            <p:nvPr/>
          </p:nvSpPr>
          <p:spPr bwMode="auto">
            <a:xfrm>
              <a:off x="2312" y="1994"/>
              <a:ext cx="18"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5626" name="Line 1066"/>
            <p:cNvSpPr>
              <a:spLocks noChangeShapeType="1"/>
            </p:cNvSpPr>
            <p:nvPr/>
          </p:nvSpPr>
          <p:spPr bwMode="auto">
            <a:xfrm flipH="1">
              <a:off x="2312" y="1994"/>
              <a:ext cx="18"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5627" name="Line 1067"/>
            <p:cNvSpPr>
              <a:spLocks noChangeShapeType="1"/>
            </p:cNvSpPr>
            <p:nvPr/>
          </p:nvSpPr>
          <p:spPr bwMode="auto">
            <a:xfrm>
              <a:off x="2286" y="1989"/>
              <a:ext cx="17"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5628" name="Line 1068"/>
            <p:cNvSpPr>
              <a:spLocks noChangeShapeType="1"/>
            </p:cNvSpPr>
            <p:nvPr/>
          </p:nvSpPr>
          <p:spPr bwMode="auto">
            <a:xfrm flipH="1">
              <a:off x="2286" y="1989"/>
              <a:ext cx="17"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5629" name="Line 1069"/>
            <p:cNvSpPr>
              <a:spLocks noChangeShapeType="1"/>
            </p:cNvSpPr>
            <p:nvPr/>
          </p:nvSpPr>
          <p:spPr bwMode="auto">
            <a:xfrm>
              <a:off x="2395" y="2068"/>
              <a:ext cx="18"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5630" name="Line 1070"/>
            <p:cNvSpPr>
              <a:spLocks noChangeShapeType="1"/>
            </p:cNvSpPr>
            <p:nvPr/>
          </p:nvSpPr>
          <p:spPr bwMode="auto">
            <a:xfrm flipH="1">
              <a:off x="2395" y="2068"/>
              <a:ext cx="18"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5631" name="Rectangle 1071"/>
            <p:cNvSpPr>
              <a:spLocks noChangeArrowheads="1"/>
            </p:cNvSpPr>
            <p:nvPr/>
          </p:nvSpPr>
          <p:spPr bwMode="auto">
            <a:xfrm>
              <a:off x="2251" y="1895"/>
              <a:ext cx="280" cy="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1" i="0" u="none" strike="noStrike" cap="none" normalizeH="0" baseline="0" smtClean="0">
                  <a:ln>
                    <a:noFill/>
                  </a:ln>
                  <a:solidFill>
                    <a:srgbClr val="000000"/>
                  </a:solidFill>
                  <a:effectLst/>
                  <a:latin typeface="Helvetica" pitchFamily="34" charset="0"/>
                  <a:cs typeface="Arial" pitchFamily="34" charset="0"/>
                </a:rPr>
                <a:t>m20: a=-4,b=-8</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195632" name="Rectangle 1072"/>
            <p:cNvSpPr>
              <a:spLocks noChangeArrowheads="1"/>
            </p:cNvSpPr>
            <p:nvPr/>
          </p:nvSpPr>
          <p:spPr bwMode="auto">
            <a:xfrm>
              <a:off x="2672" y="1994"/>
              <a:ext cx="299" cy="227"/>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400"/>
            </a:p>
          </p:txBody>
        </p:sp>
        <p:sp>
          <p:nvSpPr>
            <p:cNvPr id="195633" name="Rectangle 1073"/>
            <p:cNvSpPr>
              <a:spLocks noChangeArrowheads="1"/>
            </p:cNvSpPr>
            <p:nvPr/>
          </p:nvSpPr>
          <p:spPr bwMode="auto">
            <a:xfrm>
              <a:off x="2672" y="1994"/>
              <a:ext cx="299" cy="227"/>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400"/>
            </a:p>
          </p:txBody>
        </p:sp>
        <p:sp>
          <p:nvSpPr>
            <p:cNvPr id="195634" name="Line 1074"/>
            <p:cNvSpPr>
              <a:spLocks noChangeShapeType="1"/>
            </p:cNvSpPr>
            <p:nvPr/>
          </p:nvSpPr>
          <p:spPr bwMode="auto">
            <a:xfrm>
              <a:off x="2672" y="1994"/>
              <a:ext cx="299"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5635" name="Line 1075"/>
            <p:cNvSpPr>
              <a:spLocks noChangeShapeType="1"/>
            </p:cNvSpPr>
            <p:nvPr/>
          </p:nvSpPr>
          <p:spPr bwMode="auto">
            <a:xfrm>
              <a:off x="2672" y="2221"/>
              <a:ext cx="299"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5636" name="Line 1076"/>
            <p:cNvSpPr>
              <a:spLocks noChangeShapeType="1"/>
            </p:cNvSpPr>
            <p:nvPr/>
          </p:nvSpPr>
          <p:spPr bwMode="auto">
            <a:xfrm flipV="1">
              <a:off x="2971" y="1994"/>
              <a:ext cx="1" cy="22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5637" name="Line 1077"/>
            <p:cNvSpPr>
              <a:spLocks noChangeShapeType="1"/>
            </p:cNvSpPr>
            <p:nvPr/>
          </p:nvSpPr>
          <p:spPr bwMode="auto">
            <a:xfrm flipV="1">
              <a:off x="2672" y="1994"/>
              <a:ext cx="1" cy="22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5638" name="Line 1078"/>
            <p:cNvSpPr>
              <a:spLocks noChangeShapeType="1"/>
            </p:cNvSpPr>
            <p:nvPr/>
          </p:nvSpPr>
          <p:spPr bwMode="auto">
            <a:xfrm>
              <a:off x="2672" y="2221"/>
              <a:ext cx="299"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5639" name="Line 1079"/>
            <p:cNvSpPr>
              <a:spLocks noChangeShapeType="1"/>
            </p:cNvSpPr>
            <p:nvPr/>
          </p:nvSpPr>
          <p:spPr bwMode="auto">
            <a:xfrm flipV="1">
              <a:off x="2672" y="1994"/>
              <a:ext cx="1" cy="22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5640" name="Line 1080"/>
            <p:cNvSpPr>
              <a:spLocks noChangeShapeType="1"/>
            </p:cNvSpPr>
            <p:nvPr/>
          </p:nvSpPr>
          <p:spPr bwMode="auto">
            <a:xfrm flipV="1">
              <a:off x="2672" y="2216"/>
              <a:ext cx="1" cy="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5641" name="Line 1081"/>
            <p:cNvSpPr>
              <a:spLocks noChangeShapeType="1"/>
            </p:cNvSpPr>
            <p:nvPr/>
          </p:nvSpPr>
          <p:spPr bwMode="auto">
            <a:xfrm>
              <a:off x="2672" y="1994"/>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5642" name="Rectangle 1082"/>
            <p:cNvSpPr>
              <a:spLocks noChangeArrowheads="1"/>
            </p:cNvSpPr>
            <p:nvPr/>
          </p:nvSpPr>
          <p:spPr bwMode="auto">
            <a:xfrm>
              <a:off x="2659" y="2236"/>
              <a:ext cx="22" cy="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Helvetica" pitchFamily="34" charset="0"/>
                  <a:cs typeface="Arial" pitchFamily="34" charset="0"/>
                </a:rPr>
                <a:t>0</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195643" name="Line 1083"/>
            <p:cNvSpPr>
              <a:spLocks noChangeShapeType="1"/>
            </p:cNvSpPr>
            <p:nvPr/>
          </p:nvSpPr>
          <p:spPr bwMode="auto">
            <a:xfrm flipV="1">
              <a:off x="2821" y="2216"/>
              <a:ext cx="1" cy="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5644" name="Line 1084"/>
            <p:cNvSpPr>
              <a:spLocks noChangeShapeType="1"/>
            </p:cNvSpPr>
            <p:nvPr/>
          </p:nvSpPr>
          <p:spPr bwMode="auto">
            <a:xfrm>
              <a:off x="2821" y="1994"/>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5645" name="Rectangle 1085"/>
            <p:cNvSpPr>
              <a:spLocks noChangeArrowheads="1"/>
            </p:cNvSpPr>
            <p:nvPr/>
          </p:nvSpPr>
          <p:spPr bwMode="auto">
            <a:xfrm>
              <a:off x="2791" y="2236"/>
              <a:ext cx="56" cy="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Helvetica" pitchFamily="34" charset="0"/>
                  <a:cs typeface="Arial" pitchFamily="34" charset="0"/>
                </a:rPr>
                <a:t>0.5</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195646" name="Line 1086"/>
            <p:cNvSpPr>
              <a:spLocks noChangeShapeType="1"/>
            </p:cNvSpPr>
            <p:nvPr/>
          </p:nvSpPr>
          <p:spPr bwMode="auto">
            <a:xfrm flipV="1">
              <a:off x="2971" y="2216"/>
              <a:ext cx="1" cy="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5647" name="Line 1087"/>
            <p:cNvSpPr>
              <a:spLocks noChangeShapeType="1"/>
            </p:cNvSpPr>
            <p:nvPr/>
          </p:nvSpPr>
          <p:spPr bwMode="auto">
            <a:xfrm>
              <a:off x="2971" y="1994"/>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5648" name="Rectangle 1088"/>
            <p:cNvSpPr>
              <a:spLocks noChangeArrowheads="1"/>
            </p:cNvSpPr>
            <p:nvPr/>
          </p:nvSpPr>
          <p:spPr bwMode="auto">
            <a:xfrm>
              <a:off x="2957" y="2236"/>
              <a:ext cx="22" cy="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Helvetica" pitchFamily="34" charset="0"/>
                  <a:cs typeface="Arial" pitchFamily="34" charset="0"/>
                </a:rPr>
                <a:t>1</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195649" name="Line 1089"/>
            <p:cNvSpPr>
              <a:spLocks noChangeShapeType="1"/>
            </p:cNvSpPr>
            <p:nvPr/>
          </p:nvSpPr>
          <p:spPr bwMode="auto">
            <a:xfrm>
              <a:off x="2672" y="2221"/>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5650" name="Line 1090"/>
            <p:cNvSpPr>
              <a:spLocks noChangeShapeType="1"/>
            </p:cNvSpPr>
            <p:nvPr/>
          </p:nvSpPr>
          <p:spPr bwMode="auto">
            <a:xfrm flipH="1">
              <a:off x="2966" y="2221"/>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5651" name="Rectangle 1091"/>
            <p:cNvSpPr>
              <a:spLocks noChangeArrowheads="1"/>
            </p:cNvSpPr>
            <p:nvPr/>
          </p:nvSpPr>
          <p:spPr bwMode="auto">
            <a:xfrm>
              <a:off x="2628" y="2187"/>
              <a:ext cx="22" cy="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Helvetica" pitchFamily="34" charset="0"/>
                  <a:cs typeface="Arial" pitchFamily="34" charset="0"/>
                </a:rPr>
                <a:t>0</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195652" name="Line 1092"/>
            <p:cNvSpPr>
              <a:spLocks noChangeShapeType="1"/>
            </p:cNvSpPr>
            <p:nvPr/>
          </p:nvSpPr>
          <p:spPr bwMode="auto">
            <a:xfrm>
              <a:off x="2672" y="2108"/>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5653" name="Line 1093"/>
            <p:cNvSpPr>
              <a:spLocks noChangeShapeType="1"/>
            </p:cNvSpPr>
            <p:nvPr/>
          </p:nvSpPr>
          <p:spPr bwMode="auto">
            <a:xfrm flipH="1">
              <a:off x="2966" y="2108"/>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5654" name="Rectangle 1094"/>
            <p:cNvSpPr>
              <a:spLocks noChangeArrowheads="1"/>
            </p:cNvSpPr>
            <p:nvPr/>
          </p:nvSpPr>
          <p:spPr bwMode="auto">
            <a:xfrm>
              <a:off x="2589" y="2073"/>
              <a:ext cx="56" cy="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Helvetica" pitchFamily="34" charset="0"/>
                  <a:cs typeface="Arial" pitchFamily="34" charset="0"/>
                </a:rPr>
                <a:t>0.5</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195655" name="Line 1095"/>
            <p:cNvSpPr>
              <a:spLocks noChangeShapeType="1"/>
            </p:cNvSpPr>
            <p:nvPr/>
          </p:nvSpPr>
          <p:spPr bwMode="auto">
            <a:xfrm>
              <a:off x="2672" y="1994"/>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5656" name="Line 1096"/>
            <p:cNvSpPr>
              <a:spLocks noChangeShapeType="1"/>
            </p:cNvSpPr>
            <p:nvPr/>
          </p:nvSpPr>
          <p:spPr bwMode="auto">
            <a:xfrm flipH="1">
              <a:off x="2966" y="1994"/>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5657" name="Rectangle 1097"/>
            <p:cNvSpPr>
              <a:spLocks noChangeArrowheads="1"/>
            </p:cNvSpPr>
            <p:nvPr/>
          </p:nvSpPr>
          <p:spPr bwMode="auto">
            <a:xfrm>
              <a:off x="2628" y="1960"/>
              <a:ext cx="22" cy="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Helvetica" pitchFamily="34" charset="0"/>
                  <a:cs typeface="Arial" pitchFamily="34" charset="0"/>
                </a:rPr>
                <a:t>1</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195658" name="Line 1098"/>
            <p:cNvSpPr>
              <a:spLocks noChangeShapeType="1"/>
            </p:cNvSpPr>
            <p:nvPr/>
          </p:nvSpPr>
          <p:spPr bwMode="auto">
            <a:xfrm>
              <a:off x="2672" y="1994"/>
              <a:ext cx="299"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5659" name="Line 1099"/>
            <p:cNvSpPr>
              <a:spLocks noChangeShapeType="1"/>
            </p:cNvSpPr>
            <p:nvPr/>
          </p:nvSpPr>
          <p:spPr bwMode="auto">
            <a:xfrm>
              <a:off x="2672" y="2221"/>
              <a:ext cx="299"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5660" name="Line 1100"/>
            <p:cNvSpPr>
              <a:spLocks noChangeShapeType="1"/>
            </p:cNvSpPr>
            <p:nvPr/>
          </p:nvSpPr>
          <p:spPr bwMode="auto">
            <a:xfrm flipV="1">
              <a:off x="2971" y="1994"/>
              <a:ext cx="1" cy="22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5661" name="Line 1101"/>
            <p:cNvSpPr>
              <a:spLocks noChangeShapeType="1"/>
            </p:cNvSpPr>
            <p:nvPr/>
          </p:nvSpPr>
          <p:spPr bwMode="auto">
            <a:xfrm flipV="1">
              <a:off x="2672" y="1994"/>
              <a:ext cx="1" cy="22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5662" name="Freeform 1102"/>
            <p:cNvSpPr>
              <a:spLocks/>
            </p:cNvSpPr>
            <p:nvPr/>
          </p:nvSpPr>
          <p:spPr bwMode="auto">
            <a:xfrm>
              <a:off x="2672" y="1994"/>
              <a:ext cx="294" cy="109"/>
            </a:xfrm>
            <a:custGeom>
              <a:avLst/>
              <a:gdLst/>
              <a:ahLst/>
              <a:cxnLst>
                <a:cxn ang="0">
                  <a:pos x="4" y="0"/>
                </a:cxn>
                <a:cxn ang="0">
                  <a:pos x="13" y="5"/>
                </a:cxn>
                <a:cxn ang="0">
                  <a:pos x="22" y="5"/>
                </a:cxn>
                <a:cxn ang="0">
                  <a:pos x="31" y="5"/>
                </a:cxn>
                <a:cxn ang="0">
                  <a:pos x="40" y="5"/>
                </a:cxn>
                <a:cxn ang="0">
                  <a:pos x="48" y="5"/>
                </a:cxn>
                <a:cxn ang="0">
                  <a:pos x="57" y="5"/>
                </a:cxn>
                <a:cxn ang="0">
                  <a:pos x="66" y="10"/>
                </a:cxn>
                <a:cxn ang="0">
                  <a:pos x="75" y="10"/>
                </a:cxn>
                <a:cxn ang="0">
                  <a:pos x="83" y="10"/>
                </a:cxn>
                <a:cxn ang="0">
                  <a:pos x="92" y="10"/>
                </a:cxn>
                <a:cxn ang="0">
                  <a:pos x="101" y="15"/>
                </a:cxn>
                <a:cxn ang="0">
                  <a:pos x="110" y="15"/>
                </a:cxn>
                <a:cxn ang="0">
                  <a:pos x="119" y="15"/>
                </a:cxn>
                <a:cxn ang="0">
                  <a:pos x="127" y="20"/>
                </a:cxn>
                <a:cxn ang="0">
                  <a:pos x="136" y="20"/>
                </a:cxn>
                <a:cxn ang="0">
                  <a:pos x="145" y="25"/>
                </a:cxn>
                <a:cxn ang="0">
                  <a:pos x="154" y="30"/>
                </a:cxn>
                <a:cxn ang="0">
                  <a:pos x="163" y="30"/>
                </a:cxn>
                <a:cxn ang="0">
                  <a:pos x="171" y="35"/>
                </a:cxn>
                <a:cxn ang="0">
                  <a:pos x="180" y="40"/>
                </a:cxn>
                <a:cxn ang="0">
                  <a:pos x="189" y="45"/>
                </a:cxn>
                <a:cxn ang="0">
                  <a:pos x="198" y="45"/>
                </a:cxn>
                <a:cxn ang="0">
                  <a:pos x="206" y="50"/>
                </a:cxn>
                <a:cxn ang="0">
                  <a:pos x="215" y="55"/>
                </a:cxn>
                <a:cxn ang="0">
                  <a:pos x="224" y="60"/>
                </a:cxn>
                <a:cxn ang="0">
                  <a:pos x="233" y="69"/>
                </a:cxn>
                <a:cxn ang="0">
                  <a:pos x="242" y="74"/>
                </a:cxn>
                <a:cxn ang="0">
                  <a:pos x="250" y="79"/>
                </a:cxn>
                <a:cxn ang="0">
                  <a:pos x="259" y="84"/>
                </a:cxn>
                <a:cxn ang="0">
                  <a:pos x="268" y="89"/>
                </a:cxn>
                <a:cxn ang="0">
                  <a:pos x="277" y="99"/>
                </a:cxn>
                <a:cxn ang="0">
                  <a:pos x="285" y="104"/>
                </a:cxn>
                <a:cxn ang="0">
                  <a:pos x="294" y="109"/>
                </a:cxn>
              </a:cxnLst>
              <a:rect l="0" t="0" r="r" b="b"/>
              <a:pathLst>
                <a:path w="294" h="109">
                  <a:moveTo>
                    <a:pt x="0" y="0"/>
                  </a:moveTo>
                  <a:lnTo>
                    <a:pt x="4" y="0"/>
                  </a:lnTo>
                  <a:lnTo>
                    <a:pt x="9" y="0"/>
                  </a:lnTo>
                  <a:lnTo>
                    <a:pt x="13" y="5"/>
                  </a:lnTo>
                  <a:lnTo>
                    <a:pt x="18" y="5"/>
                  </a:lnTo>
                  <a:lnTo>
                    <a:pt x="22" y="5"/>
                  </a:lnTo>
                  <a:lnTo>
                    <a:pt x="26" y="5"/>
                  </a:lnTo>
                  <a:lnTo>
                    <a:pt x="31" y="5"/>
                  </a:lnTo>
                  <a:lnTo>
                    <a:pt x="35" y="5"/>
                  </a:lnTo>
                  <a:lnTo>
                    <a:pt x="40" y="5"/>
                  </a:lnTo>
                  <a:lnTo>
                    <a:pt x="44" y="5"/>
                  </a:lnTo>
                  <a:lnTo>
                    <a:pt x="48" y="5"/>
                  </a:lnTo>
                  <a:lnTo>
                    <a:pt x="53" y="5"/>
                  </a:lnTo>
                  <a:lnTo>
                    <a:pt x="57" y="5"/>
                  </a:lnTo>
                  <a:lnTo>
                    <a:pt x="62" y="5"/>
                  </a:lnTo>
                  <a:lnTo>
                    <a:pt x="66" y="10"/>
                  </a:lnTo>
                  <a:lnTo>
                    <a:pt x="70" y="10"/>
                  </a:lnTo>
                  <a:lnTo>
                    <a:pt x="75" y="10"/>
                  </a:lnTo>
                  <a:lnTo>
                    <a:pt x="79" y="10"/>
                  </a:lnTo>
                  <a:lnTo>
                    <a:pt x="83" y="10"/>
                  </a:lnTo>
                  <a:lnTo>
                    <a:pt x="88" y="10"/>
                  </a:lnTo>
                  <a:lnTo>
                    <a:pt x="92" y="10"/>
                  </a:lnTo>
                  <a:lnTo>
                    <a:pt x="97" y="15"/>
                  </a:lnTo>
                  <a:lnTo>
                    <a:pt x="101" y="15"/>
                  </a:lnTo>
                  <a:lnTo>
                    <a:pt x="105" y="15"/>
                  </a:lnTo>
                  <a:lnTo>
                    <a:pt x="110" y="15"/>
                  </a:lnTo>
                  <a:lnTo>
                    <a:pt x="114" y="15"/>
                  </a:lnTo>
                  <a:lnTo>
                    <a:pt x="119" y="15"/>
                  </a:lnTo>
                  <a:lnTo>
                    <a:pt x="123" y="20"/>
                  </a:lnTo>
                  <a:lnTo>
                    <a:pt x="127" y="20"/>
                  </a:lnTo>
                  <a:lnTo>
                    <a:pt x="132" y="20"/>
                  </a:lnTo>
                  <a:lnTo>
                    <a:pt x="136" y="20"/>
                  </a:lnTo>
                  <a:lnTo>
                    <a:pt x="141" y="25"/>
                  </a:lnTo>
                  <a:lnTo>
                    <a:pt x="145" y="25"/>
                  </a:lnTo>
                  <a:lnTo>
                    <a:pt x="149" y="25"/>
                  </a:lnTo>
                  <a:lnTo>
                    <a:pt x="154" y="30"/>
                  </a:lnTo>
                  <a:lnTo>
                    <a:pt x="158" y="30"/>
                  </a:lnTo>
                  <a:lnTo>
                    <a:pt x="163" y="30"/>
                  </a:lnTo>
                  <a:lnTo>
                    <a:pt x="167" y="35"/>
                  </a:lnTo>
                  <a:lnTo>
                    <a:pt x="171" y="35"/>
                  </a:lnTo>
                  <a:lnTo>
                    <a:pt x="176" y="35"/>
                  </a:lnTo>
                  <a:lnTo>
                    <a:pt x="180" y="40"/>
                  </a:lnTo>
                  <a:lnTo>
                    <a:pt x="184" y="40"/>
                  </a:lnTo>
                  <a:lnTo>
                    <a:pt x="189" y="45"/>
                  </a:lnTo>
                  <a:lnTo>
                    <a:pt x="193" y="45"/>
                  </a:lnTo>
                  <a:lnTo>
                    <a:pt x="198" y="45"/>
                  </a:lnTo>
                  <a:lnTo>
                    <a:pt x="202" y="50"/>
                  </a:lnTo>
                  <a:lnTo>
                    <a:pt x="206" y="50"/>
                  </a:lnTo>
                  <a:lnTo>
                    <a:pt x="211" y="55"/>
                  </a:lnTo>
                  <a:lnTo>
                    <a:pt x="215" y="55"/>
                  </a:lnTo>
                  <a:lnTo>
                    <a:pt x="220" y="60"/>
                  </a:lnTo>
                  <a:lnTo>
                    <a:pt x="224" y="60"/>
                  </a:lnTo>
                  <a:lnTo>
                    <a:pt x="228" y="64"/>
                  </a:lnTo>
                  <a:lnTo>
                    <a:pt x="233" y="69"/>
                  </a:lnTo>
                  <a:lnTo>
                    <a:pt x="237" y="69"/>
                  </a:lnTo>
                  <a:lnTo>
                    <a:pt x="242" y="74"/>
                  </a:lnTo>
                  <a:lnTo>
                    <a:pt x="246" y="74"/>
                  </a:lnTo>
                  <a:lnTo>
                    <a:pt x="250" y="79"/>
                  </a:lnTo>
                  <a:lnTo>
                    <a:pt x="255" y="84"/>
                  </a:lnTo>
                  <a:lnTo>
                    <a:pt x="259" y="84"/>
                  </a:lnTo>
                  <a:lnTo>
                    <a:pt x="263" y="89"/>
                  </a:lnTo>
                  <a:lnTo>
                    <a:pt x="268" y="89"/>
                  </a:lnTo>
                  <a:lnTo>
                    <a:pt x="272" y="94"/>
                  </a:lnTo>
                  <a:lnTo>
                    <a:pt x="277" y="99"/>
                  </a:lnTo>
                  <a:lnTo>
                    <a:pt x="281" y="99"/>
                  </a:lnTo>
                  <a:lnTo>
                    <a:pt x="285" y="104"/>
                  </a:lnTo>
                  <a:lnTo>
                    <a:pt x="290" y="109"/>
                  </a:lnTo>
                  <a:lnTo>
                    <a:pt x="294" y="109"/>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5663" name="Line 1103"/>
            <p:cNvSpPr>
              <a:spLocks noChangeShapeType="1"/>
            </p:cNvSpPr>
            <p:nvPr/>
          </p:nvSpPr>
          <p:spPr bwMode="auto">
            <a:xfrm>
              <a:off x="2755" y="2009"/>
              <a:ext cx="36"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5664" name="Line 1104"/>
            <p:cNvSpPr>
              <a:spLocks noChangeShapeType="1"/>
            </p:cNvSpPr>
            <p:nvPr/>
          </p:nvSpPr>
          <p:spPr bwMode="auto">
            <a:xfrm>
              <a:off x="2773" y="1989"/>
              <a:ext cx="1" cy="4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5665" name="Line 1105"/>
            <p:cNvSpPr>
              <a:spLocks noChangeShapeType="1"/>
            </p:cNvSpPr>
            <p:nvPr/>
          </p:nvSpPr>
          <p:spPr bwMode="auto">
            <a:xfrm>
              <a:off x="2698" y="1999"/>
              <a:ext cx="36"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5666" name="Line 1106"/>
            <p:cNvSpPr>
              <a:spLocks noChangeShapeType="1"/>
            </p:cNvSpPr>
            <p:nvPr/>
          </p:nvSpPr>
          <p:spPr bwMode="auto">
            <a:xfrm>
              <a:off x="2716" y="1979"/>
              <a:ext cx="1" cy="4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5667" name="Line 1107"/>
            <p:cNvSpPr>
              <a:spLocks noChangeShapeType="1"/>
            </p:cNvSpPr>
            <p:nvPr/>
          </p:nvSpPr>
          <p:spPr bwMode="auto">
            <a:xfrm>
              <a:off x="2672" y="1999"/>
              <a:ext cx="35"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5668" name="Line 1108"/>
            <p:cNvSpPr>
              <a:spLocks noChangeShapeType="1"/>
            </p:cNvSpPr>
            <p:nvPr/>
          </p:nvSpPr>
          <p:spPr bwMode="auto">
            <a:xfrm>
              <a:off x="2690" y="1979"/>
              <a:ext cx="1" cy="4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5669" name="Line 1109"/>
            <p:cNvSpPr>
              <a:spLocks noChangeShapeType="1"/>
            </p:cNvSpPr>
            <p:nvPr/>
          </p:nvSpPr>
          <p:spPr bwMode="auto">
            <a:xfrm>
              <a:off x="2782" y="2014"/>
              <a:ext cx="35"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5670" name="Line 1110"/>
            <p:cNvSpPr>
              <a:spLocks noChangeShapeType="1"/>
            </p:cNvSpPr>
            <p:nvPr/>
          </p:nvSpPr>
          <p:spPr bwMode="auto">
            <a:xfrm>
              <a:off x="2799" y="1994"/>
              <a:ext cx="1" cy="4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grpSp>
      <p:grpSp>
        <p:nvGrpSpPr>
          <p:cNvPr id="195872" name="Group 1312"/>
          <p:cNvGrpSpPr>
            <a:grpSpLocks/>
          </p:cNvGrpSpPr>
          <p:nvPr/>
        </p:nvGrpSpPr>
        <p:grpSpPr bwMode="auto">
          <a:xfrm>
            <a:off x="4200526" y="3008313"/>
            <a:ext cx="3040063" cy="587375"/>
            <a:chOff x="2646" y="1895"/>
            <a:chExt cx="1915" cy="370"/>
          </a:xfrm>
        </p:grpSpPr>
        <p:sp>
          <p:nvSpPr>
            <p:cNvPr id="195672" name="Line 1112"/>
            <p:cNvSpPr>
              <a:spLocks noChangeShapeType="1"/>
            </p:cNvSpPr>
            <p:nvPr/>
          </p:nvSpPr>
          <p:spPr bwMode="auto">
            <a:xfrm>
              <a:off x="2764" y="1999"/>
              <a:ext cx="18"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5673" name="Line 1113"/>
            <p:cNvSpPr>
              <a:spLocks noChangeShapeType="1"/>
            </p:cNvSpPr>
            <p:nvPr/>
          </p:nvSpPr>
          <p:spPr bwMode="auto">
            <a:xfrm flipH="1">
              <a:off x="2764" y="1999"/>
              <a:ext cx="18"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5674" name="Line 1114"/>
            <p:cNvSpPr>
              <a:spLocks noChangeShapeType="1"/>
            </p:cNvSpPr>
            <p:nvPr/>
          </p:nvSpPr>
          <p:spPr bwMode="auto">
            <a:xfrm>
              <a:off x="2707" y="1989"/>
              <a:ext cx="18"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5675" name="Line 1115"/>
            <p:cNvSpPr>
              <a:spLocks noChangeShapeType="1"/>
            </p:cNvSpPr>
            <p:nvPr/>
          </p:nvSpPr>
          <p:spPr bwMode="auto">
            <a:xfrm flipH="1">
              <a:off x="2707" y="1989"/>
              <a:ext cx="18"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5676" name="Line 1116"/>
            <p:cNvSpPr>
              <a:spLocks noChangeShapeType="1"/>
            </p:cNvSpPr>
            <p:nvPr/>
          </p:nvSpPr>
          <p:spPr bwMode="auto">
            <a:xfrm>
              <a:off x="2681" y="1989"/>
              <a:ext cx="17"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5677" name="Line 1117"/>
            <p:cNvSpPr>
              <a:spLocks noChangeShapeType="1"/>
            </p:cNvSpPr>
            <p:nvPr/>
          </p:nvSpPr>
          <p:spPr bwMode="auto">
            <a:xfrm flipH="1">
              <a:off x="2681" y="1989"/>
              <a:ext cx="17"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5678" name="Line 1118"/>
            <p:cNvSpPr>
              <a:spLocks noChangeShapeType="1"/>
            </p:cNvSpPr>
            <p:nvPr/>
          </p:nvSpPr>
          <p:spPr bwMode="auto">
            <a:xfrm>
              <a:off x="2791" y="2004"/>
              <a:ext cx="17"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5679" name="Line 1119"/>
            <p:cNvSpPr>
              <a:spLocks noChangeShapeType="1"/>
            </p:cNvSpPr>
            <p:nvPr/>
          </p:nvSpPr>
          <p:spPr bwMode="auto">
            <a:xfrm flipH="1">
              <a:off x="2791" y="2004"/>
              <a:ext cx="17"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5680" name="Rectangle 1120"/>
            <p:cNvSpPr>
              <a:spLocks noChangeArrowheads="1"/>
            </p:cNvSpPr>
            <p:nvPr/>
          </p:nvSpPr>
          <p:spPr bwMode="auto">
            <a:xfrm>
              <a:off x="2646" y="1895"/>
              <a:ext cx="169" cy="2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 b="1" i="0" u="none" strike="noStrike" cap="none" normalizeH="0" baseline="0" smtClean="0">
                  <a:ln>
                    <a:noFill/>
                  </a:ln>
                  <a:solidFill>
                    <a:srgbClr val="000000"/>
                  </a:solidFill>
                  <a:effectLst/>
                  <a:latin typeface="Helvetica" pitchFamily="34" charset="0"/>
                  <a:cs typeface="Arial" pitchFamily="34" charset="0"/>
                </a:rPr>
                <a:t>m21: a=-4,b=-4</a:t>
              </a:r>
              <a:endParaRPr kumimoji="0" lang="en-US" sz="1100" b="0" i="0" u="none" strike="noStrike" cap="none" normalizeH="0" baseline="0" smtClean="0">
                <a:ln>
                  <a:noFill/>
                </a:ln>
                <a:solidFill>
                  <a:schemeClr val="tx1"/>
                </a:solidFill>
                <a:effectLst/>
                <a:latin typeface="Arial" pitchFamily="34" charset="0"/>
                <a:cs typeface="Arial" pitchFamily="34" charset="0"/>
              </a:endParaRPr>
            </a:p>
          </p:txBody>
        </p:sp>
        <p:sp>
          <p:nvSpPr>
            <p:cNvPr id="195681" name="Rectangle 1121"/>
            <p:cNvSpPr>
              <a:spLocks noChangeArrowheads="1"/>
            </p:cNvSpPr>
            <p:nvPr/>
          </p:nvSpPr>
          <p:spPr bwMode="auto">
            <a:xfrm>
              <a:off x="3072" y="1994"/>
              <a:ext cx="294" cy="227"/>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100"/>
            </a:p>
          </p:txBody>
        </p:sp>
        <p:sp>
          <p:nvSpPr>
            <p:cNvPr id="195682" name="Rectangle 1122"/>
            <p:cNvSpPr>
              <a:spLocks noChangeArrowheads="1"/>
            </p:cNvSpPr>
            <p:nvPr/>
          </p:nvSpPr>
          <p:spPr bwMode="auto">
            <a:xfrm>
              <a:off x="3072" y="1994"/>
              <a:ext cx="294" cy="227"/>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a:p>
          </p:txBody>
        </p:sp>
        <p:sp>
          <p:nvSpPr>
            <p:cNvPr id="195683" name="Line 1123"/>
            <p:cNvSpPr>
              <a:spLocks noChangeShapeType="1"/>
            </p:cNvSpPr>
            <p:nvPr/>
          </p:nvSpPr>
          <p:spPr bwMode="auto">
            <a:xfrm>
              <a:off x="3072" y="1994"/>
              <a:ext cx="29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5684" name="Line 1124"/>
            <p:cNvSpPr>
              <a:spLocks noChangeShapeType="1"/>
            </p:cNvSpPr>
            <p:nvPr/>
          </p:nvSpPr>
          <p:spPr bwMode="auto">
            <a:xfrm>
              <a:off x="3072" y="2221"/>
              <a:ext cx="29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5685" name="Line 1125"/>
            <p:cNvSpPr>
              <a:spLocks noChangeShapeType="1"/>
            </p:cNvSpPr>
            <p:nvPr/>
          </p:nvSpPr>
          <p:spPr bwMode="auto">
            <a:xfrm flipV="1">
              <a:off x="3366" y="1994"/>
              <a:ext cx="1" cy="22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5686" name="Line 1126"/>
            <p:cNvSpPr>
              <a:spLocks noChangeShapeType="1"/>
            </p:cNvSpPr>
            <p:nvPr/>
          </p:nvSpPr>
          <p:spPr bwMode="auto">
            <a:xfrm flipV="1">
              <a:off x="3072" y="1994"/>
              <a:ext cx="1" cy="22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5687" name="Line 1127"/>
            <p:cNvSpPr>
              <a:spLocks noChangeShapeType="1"/>
            </p:cNvSpPr>
            <p:nvPr/>
          </p:nvSpPr>
          <p:spPr bwMode="auto">
            <a:xfrm>
              <a:off x="3072" y="2221"/>
              <a:ext cx="29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5688" name="Line 1128"/>
            <p:cNvSpPr>
              <a:spLocks noChangeShapeType="1"/>
            </p:cNvSpPr>
            <p:nvPr/>
          </p:nvSpPr>
          <p:spPr bwMode="auto">
            <a:xfrm flipV="1">
              <a:off x="3072" y="1994"/>
              <a:ext cx="1" cy="22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5689" name="Line 1129"/>
            <p:cNvSpPr>
              <a:spLocks noChangeShapeType="1"/>
            </p:cNvSpPr>
            <p:nvPr/>
          </p:nvSpPr>
          <p:spPr bwMode="auto">
            <a:xfrm flipV="1">
              <a:off x="3072" y="2216"/>
              <a:ext cx="1" cy="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5690" name="Line 1130"/>
            <p:cNvSpPr>
              <a:spLocks noChangeShapeType="1"/>
            </p:cNvSpPr>
            <p:nvPr/>
          </p:nvSpPr>
          <p:spPr bwMode="auto">
            <a:xfrm>
              <a:off x="3072" y="1994"/>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5691" name="Rectangle 1131"/>
            <p:cNvSpPr>
              <a:spLocks noChangeArrowheads="1"/>
            </p:cNvSpPr>
            <p:nvPr/>
          </p:nvSpPr>
          <p:spPr bwMode="auto">
            <a:xfrm>
              <a:off x="3058" y="2236"/>
              <a:ext cx="13" cy="2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 b="0" i="0" u="none" strike="noStrike" cap="none" normalizeH="0" baseline="0" smtClean="0">
                  <a:ln>
                    <a:noFill/>
                  </a:ln>
                  <a:solidFill>
                    <a:srgbClr val="000000"/>
                  </a:solidFill>
                  <a:effectLst/>
                  <a:latin typeface="Helvetica" pitchFamily="34" charset="0"/>
                  <a:cs typeface="Arial" pitchFamily="34" charset="0"/>
                </a:rPr>
                <a:t>0</a:t>
              </a:r>
              <a:endParaRPr kumimoji="0" lang="en-US" sz="1100" b="0" i="0" u="none" strike="noStrike" cap="none" normalizeH="0" baseline="0" smtClean="0">
                <a:ln>
                  <a:noFill/>
                </a:ln>
                <a:solidFill>
                  <a:schemeClr val="tx1"/>
                </a:solidFill>
                <a:effectLst/>
                <a:latin typeface="Arial" pitchFamily="34" charset="0"/>
                <a:cs typeface="Arial" pitchFamily="34" charset="0"/>
              </a:endParaRPr>
            </a:p>
          </p:txBody>
        </p:sp>
        <p:sp>
          <p:nvSpPr>
            <p:cNvPr id="195692" name="Line 1132"/>
            <p:cNvSpPr>
              <a:spLocks noChangeShapeType="1"/>
            </p:cNvSpPr>
            <p:nvPr/>
          </p:nvSpPr>
          <p:spPr bwMode="auto">
            <a:xfrm flipV="1">
              <a:off x="3216" y="2216"/>
              <a:ext cx="1" cy="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5693" name="Line 1133"/>
            <p:cNvSpPr>
              <a:spLocks noChangeShapeType="1"/>
            </p:cNvSpPr>
            <p:nvPr/>
          </p:nvSpPr>
          <p:spPr bwMode="auto">
            <a:xfrm>
              <a:off x="3216" y="1994"/>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5694" name="Rectangle 1134"/>
            <p:cNvSpPr>
              <a:spLocks noChangeArrowheads="1"/>
            </p:cNvSpPr>
            <p:nvPr/>
          </p:nvSpPr>
          <p:spPr bwMode="auto">
            <a:xfrm>
              <a:off x="3186" y="2236"/>
              <a:ext cx="33" cy="2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 b="0" i="0" u="none" strike="noStrike" cap="none" normalizeH="0" baseline="0" smtClean="0">
                  <a:ln>
                    <a:noFill/>
                  </a:ln>
                  <a:solidFill>
                    <a:srgbClr val="000000"/>
                  </a:solidFill>
                  <a:effectLst/>
                  <a:latin typeface="Helvetica" pitchFamily="34" charset="0"/>
                  <a:cs typeface="Arial" pitchFamily="34" charset="0"/>
                </a:rPr>
                <a:t>0.5</a:t>
              </a:r>
              <a:endParaRPr kumimoji="0" lang="en-US" sz="1100" b="0" i="0" u="none" strike="noStrike" cap="none" normalizeH="0" baseline="0" smtClean="0">
                <a:ln>
                  <a:noFill/>
                </a:ln>
                <a:solidFill>
                  <a:schemeClr val="tx1"/>
                </a:solidFill>
                <a:effectLst/>
                <a:latin typeface="Arial" pitchFamily="34" charset="0"/>
                <a:cs typeface="Arial" pitchFamily="34" charset="0"/>
              </a:endParaRPr>
            </a:p>
          </p:txBody>
        </p:sp>
        <p:sp>
          <p:nvSpPr>
            <p:cNvPr id="195695" name="Line 1135"/>
            <p:cNvSpPr>
              <a:spLocks noChangeShapeType="1"/>
            </p:cNvSpPr>
            <p:nvPr/>
          </p:nvSpPr>
          <p:spPr bwMode="auto">
            <a:xfrm flipV="1">
              <a:off x="3366" y="2216"/>
              <a:ext cx="1" cy="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5696" name="Line 1136"/>
            <p:cNvSpPr>
              <a:spLocks noChangeShapeType="1"/>
            </p:cNvSpPr>
            <p:nvPr/>
          </p:nvSpPr>
          <p:spPr bwMode="auto">
            <a:xfrm>
              <a:off x="3366" y="1994"/>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5697" name="Rectangle 1137"/>
            <p:cNvSpPr>
              <a:spLocks noChangeArrowheads="1"/>
            </p:cNvSpPr>
            <p:nvPr/>
          </p:nvSpPr>
          <p:spPr bwMode="auto">
            <a:xfrm>
              <a:off x="3353" y="2236"/>
              <a:ext cx="13" cy="2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 b="0" i="0" u="none" strike="noStrike" cap="none" normalizeH="0" baseline="0" smtClean="0">
                  <a:ln>
                    <a:noFill/>
                  </a:ln>
                  <a:solidFill>
                    <a:srgbClr val="000000"/>
                  </a:solidFill>
                  <a:effectLst/>
                  <a:latin typeface="Helvetica" pitchFamily="34" charset="0"/>
                  <a:cs typeface="Arial" pitchFamily="34" charset="0"/>
                </a:rPr>
                <a:t>1</a:t>
              </a:r>
              <a:endParaRPr kumimoji="0" lang="en-US" sz="1100" b="0" i="0" u="none" strike="noStrike" cap="none" normalizeH="0" baseline="0" smtClean="0">
                <a:ln>
                  <a:noFill/>
                </a:ln>
                <a:solidFill>
                  <a:schemeClr val="tx1"/>
                </a:solidFill>
                <a:effectLst/>
                <a:latin typeface="Arial" pitchFamily="34" charset="0"/>
                <a:cs typeface="Arial" pitchFamily="34" charset="0"/>
              </a:endParaRPr>
            </a:p>
          </p:txBody>
        </p:sp>
        <p:sp>
          <p:nvSpPr>
            <p:cNvPr id="195698" name="Line 1138"/>
            <p:cNvSpPr>
              <a:spLocks noChangeShapeType="1"/>
            </p:cNvSpPr>
            <p:nvPr/>
          </p:nvSpPr>
          <p:spPr bwMode="auto">
            <a:xfrm>
              <a:off x="3072" y="2221"/>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5699" name="Line 1139"/>
            <p:cNvSpPr>
              <a:spLocks noChangeShapeType="1"/>
            </p:cNvSpPr>
            <p:nvPr/>
          </p:nvSpPr>
          <p:spPr bwMode="auto">
            <a:xfrm flipH="1">
              <a:off x="3361" y="2221"/>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5700" name="Rectangle 1140"/>
            <p:cNvSpPr>
              <a:spLocks noChangeArrowheads="1"/>
            </p:cNvSpPr>
            <p:nvPr/>
          </p:nvSpPr>
          <p:spPr bwMode="auto">
            <a:xfrm>
              <a:off x="3028" y="2187"/>
              <a:ext cx="13" cy="2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 b="0" i="0" u="none" strike="noStrike" cap="none" normalizeH="0" baseline="0" smtClean="0">
                  <a:ln>
                    <a:noFill/>
                  </a:ln>
                  <a:solidFill>
                    <a:srgbClr val="000000"/>
                  </a:solidFill>
                  <a:effectLst/>
                  <a:latin typeface="Helvetica" pitchFamily="34" charset="0"/>
                  <a:cs typeface="Arial" pitchFamily="34" charset="0"/>
                </a:rPr>
                <a:t>0</a:t>
              </a:r>
              <a:endParaRPr kumimoji="0" lang="en-US" sz="1100" b="0" i="0" u="none" strike="noStrike" cap="none" normalizeH="0" baseline="0" smtClean="0">
                <a:ln>
                  <a:noFill/>
                </a:ln>
                <a:solidFill>
                  <a:schemeClr val="tx1"/>
                </a:solidFill>
                <a:effectLst/>
                <a:latin typeface="Arial" pitchFamily="34" charset="0"/>
                <a:cs typeface="Arial" pitchFamily="34" charset="0"/>
              </a:endParaRPr>
            </a:p>
          </p:txBody>
        </p:sp>
        <p:sp>
          <p:nvSpPr>
            <p:cNvPr id="195701" name="Line 1141"/>
            <p:cNvSpPr>
              <a:spLocks noChangeShapeType="1"/>
            </p:cNvSpPr>
            <p:nvPr/>
          </p:nvSpPr>
          <p:spPr bwMode="auto">
            <a:xfrm>
              <a:off x="3072" y="2108"/>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5702" name="Line 1142"/>
            <p:cNvSpPr>
              <a:spLocks noChangeShapeType="1"/>
            </p:cNvSpPr>
            <p:nvPr/>
          </p:nvSpPr>
          <p:spPr bwMode="auto">
            <a:xfrm flipH="1">
              <a:off x="3361" y="2108"/>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5703" name="Rectangle 1143"/>
            <p:cNvSpPr>
              <a:spLocks noChangeArrowheads="1"/>
            </p:cNvSpPr>
            <p:nvPr/>
          </p:nvSpPr>
          <p:spPr bwMode="auto">
            <a:xfrm>
              <a:off x="2988" y="2073"/>
              <a:ext cx="33" cy="2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 b="0" i="0" u="none" strike="noStrike" cap="none" normalizeH="0" baseline="0" smtClean="0">
                  <a:ln>
                    <a:noFill/>
                  </a:ln>
                  <a:solidFill>
                    <a:srgbClr val="000000"/>
                  </a:solidFill>
                  <a:effectLst/>
                  <a:latin typeface="Helvetica" pitchFamily="34" charset="0"/>
                  <a:cs typeface="Arial" pitchFamily="34" charset="0"/>
                </a:rPr>
                <a:t>0.5</a:t>
              </a:r>
              <a:endParaRPr kumimoji="0" lang="en-US" sz="1100" b="0" i="0" u="none" strike="noStrike" cap="none" normalizeH="0" baseline="0" smtClean="0">
                <a:ln>
                  <a:noFill/>
                </a:ln>
                <a:solidFill>
                  <a:schemeClr val="tx1"/>
                </a:solidFill>
                <a:effectLst/>
                <a:latin typeface="Arial" pitchFamily="34" charset="0"/>
                <a:cs typeface="Arial" pitchFamily="34" charset="0"/>
              </a:endParaRPr>
            </a:p>
          </p:txBody>
        </p:sp>
        <p:sp>
          <p:nvSpPr>
            <p:cNvPr id="195704" name="Line 1144"/>
            <p:cNvSpPr>
              <a:spLocks noChangeShapeType="1"/>
            </p:cNvSpPr>
            <p:nvPr/>
          </p:nvSpPr>
          <p:spPr bwMode="auto">
            <a:xfrm>
              <a:off x="3072" y="1994"/>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5705" name="Line 1145"/>
            <p:cNvSpPr>
              <a:spLocks noChangeShapeType="1"/>
            </p:cNvSpPr>
            <p:nvPr/>
          </p:nvSpPr>
          <p:spPr bwMode="auto">
            <a:xfrm flipH="1">
              <a:off x="3361" y="1994"/>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5706" name="Rectangle 1146"/>
            <p:cNvSpPr>
              <a:spLocks noChangeArrowheads="1"/>
            </p:cNvSpPr>
            <p:nvPr/>
          </p:nvSpPr>
          <p:spPr bwMode="auto">
            <a:xfrm>
              <a:off x="3028" y="1960"/>
              <a:ext cx="13" cy="2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 b="0" i="0" u="none" strike="noStrike" cap="none" normalizeH="0" baseline="0" smtClean="0">
                  <a:ln>
                    <a:noFill/>
                  </a:ln>
                  <a:solidFill>
                    <a:srgbClr val="000000"/>
                  </a:solidFill>
                  <a:effectLst/>
                  <a:latin typeface="Helvetica" pitchFamily="34" charset="0"/>
                  <a:cs typeface="Arial" pitchFamily="34" charset="0"/>
                </a:rPr>
                <a:t>1</a:t>
              </a:r>
              <a:endParaRPr kumimoji="0" lang="en-US" sz="1100" b="0" i="0" u="none" strike="noStrike" cap="none" normalizeH="0" baseline="0" smtClean="0">
                <a:ln>
                  <a:noFill/>
                </a:ln>
                <a:solidFill>
                  <a:schemeClr val="tx1"/>
                </a:solidFill>
                <a:effectLst/>
                <a:latin typeface="Arial" pitchFamily="34" charset="0"/>
                <a:cs typeface="Arial" pitchFamily="34" charset="0"/>
              </a:endParaRPr>
            </a:p>
          </p:txBody>
        </p:sp>
        <p:sp>
          <p:nvSpPr>
            <p:cNvPr id="195707" name="Line 1147"/>
            <p:cNvSpPr>
              <a:spLocks noChangeShapeType="1"/>
            </p:cNvSpPr>
            <p:nvPr/>
          </p:nvSpPr>
          <p:spPr bwMode="auto">
            <a:xfrm>
              <a:off x="3072" y="1994"/>
              <a:ext cx="29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5708" name="Line 1148"/>
            <p:cNvSpPr>
              <a:spLocks noChangeShapeType="1"/>
            </p:cNvSpPr>
            <p:nvPr/>
          </p:nvSpPr>
          <p:spPr bwMode="auto">
            <a:xfrm>
              <a:off x="3072" y="2221"/>
              <a:ext cx="29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5709" name="Line 1149"/>
            <p:cNvSpPr>
              <a:spLocks noChangeShapeType="1"/>
            </p:cNvSpPr>
            <p:nvPr/>
          </p:nvSpPr>
          <p:spPr bwMode="auto">
            <a:xfrm flipV="1">
              <a:off x="3366" y="1994"/>
              <a:ext cx="1" cy="22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5710" name="Line 1150"/>
            <p:cNvSpPr>
              <a:spLocks noChangeShapeType="1"/>
            </p:cNvSpPr>
            <p:nvPr/>
          </p:nvSpPr>
          <p:spPr bwMode="auto">
            <a:xfrm flipV="1">
              <a:off x="3072" y="1994"/>
              <a:ext cx="1" cy="22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5711" name="Freeform 1151"/>
            <p:cNvSpPr>
              <a:spLocks/>
            </p:cNvSpPr>
            <p:nvPr/>
          </p:nvSpPr>
          <p:spPr bwMode="auto">
            <a:xfrm>
              <a:off x="3072" y="1994"/>
              <a:ext cx="289" cy="1"/>
            </a:xfrm>
            <a:custGeom>
              <a:avLst/>
              <a:gdLst/>
              <a:ahLst/>
              <a:cxnLst>
                <a:cxn ang="0">
                  <a:pos x="4" y="0"/>
                </a:cxn>
                <a:cxn ang="0">
                  <a:pos x="13" y="0"/>
                </a:cxn>
                <a:cxn ang="0">
                  <a:pos x="22" y="0"/>
                </a:cxn>
                <a:cxn ang="0">
                  <a:pos x="30" y="0"/>
                </a:cxn>
                <a:cxn ang="0">
                  <a:pos x="39" y="0"/>
                </a:cxn>
                <a:cxn ang="0">
                  <a:pos x="48" y="0"/>
                </a:cxn>
                <a:cxn ang="0">
                  <a:pos x="57" y="0"/>
                </a:cxn>
                <a:cxn ang="0">
                  <a:pos x="65" y="0"/>
                </a:cxn>
                <a:cxn ang="0">
                  <a:pos x="74" y="0"/>
                </a:cxn>
                <a:cxn ang="0">
                  <a:pos x="83" y="0"/>
                </a:cxn>
                <a:cxn ang="0">
                  <a:pos x="92" y="0"/>
                </a:cxn>
                <a:cxn ang="0">
                  <a:pos x="101" y="0"/>
                </a:cxn>
                <a:cxn ang="0">
                  <a:pos x="109" y="0"/>
                </a:cxn>
                <a:cxn ang="0">
                  <a:pos x="118" y="0"/>
                </a:cxn>
                <a:cxn ang="0">
                  <a:pos x="127" y="0"/>
                </a:cxn>
                <a:cxn ang="0">
                  <a:pos x="136" y="0"/>
                </a:cxn>
                <a:cxn ang="0">
                  <a:pos x="144" y="0"/>
                </a:cxn>
                <a:cxn ang="0">
                  <a:pos x="153" y="0"/>
                </a:cxn>
                <a:cxn ang="0">
                  <a:pos x="162" y="0"/>
                </a:cxn>
                <a:cxn ang="0">
                  <a:pos x="171" y="0"/>
                </a:cxn>
                <a:cxn ang="0">
                  <a:pos x="180" y="0"/>
                </a:cxn>
                <a:cxn ang="0">
                  <a:pos x="188" y="0"/>
                </a:cxn>
                <a:cxn ang="0">
                  <a:pos x="197" y="0"/>
                </a:cxn>
                <a:cxn ang="0">
                  <a:pos x="206" y="0"/>
                </a:cxn>
                <a:cxn ang="0">
                  <a:pos x="215" y="0"/>
                </a:cxn>
                <a:cxn ang="0">
                  <a:pos x="224" y="0"/>
                </a:cxn>
                <a:cxn ang="0">
                  <a:pos x="232" y="0"/>
                </a:cxn>
                <a:cxn ang="0">
                  <a:pos x="241" y="0"/>
                </a:cxn>
                <a:cxn ang="0">
                  <a:pos x="250" y="0"/>
                </a:cxn>
                <a:cxn ang="0">
                  <a:pos x="259" y="0"/>
                </a:cxn>
                <a:cxn ang="0">
                  <a:pos x="267" y="0"/>
                </a:cxn>
                <a:cxn ang="0">
                  <a:pos x="276" y="0"/>
                </a:cxn>
                <a:cxn ang="0">
                  <a:pos x="285" y="0"/>
                </a:cxn>
              </a:cxnLst>
              <a:rect l="0" t="0" r="r" b="b"/>
              <a:pathLst>
                <a:path w="289">
                  <a:moveTo>
                    <a:pt x="0" y="0"/>
                  </a:moveTo>
                  <a:lnTo>
                    <a:pt x="4" y="0"/>
                  </a:lnTo>
                  <a:lnTo>
                    <a:pt x="8" y="0"/>
                  </a:lnTo>
                  <a:lnTo>
                    <a:pt x="13" y="0"/>
                  </a:lnTo>
                  <a:lnTo>
                    <a:pt x="17" y="0"/>
                  </a:lnTo>
                  <a:lnTo>
                    <a:pt x="22" y="0"/>
                  </a:lnTo>
                  <a:lnTo>
                    <a:pt x="26" y="0"/>
                  </a:lnTo>
                  <a:lnTo>
                    <a:pt x="30" y="0"/>
                  </a:lnTo>
                  <a:lnTo>
                    <a:pt x="35" y="0"/>
                  </a:lnTo>
                  <a:lnTo>
                    <a:pt x="39" y="0"/>
                  </a:lnTo>
                  <a:lnTo>
                    <a:pt x="44" y="0"/>
                  </a:lnTo>
                  <a:lnTo>
                    <a:pt x="48" y="0"/>
                  </a:lnTo>
                  <a:lnTo>
                    <a:pt x="52" y="0"/>
                  </a:lnTo>
                  <a:lnTo>
                    <a:pt x="57" y="0"/>
                  </a:lnTo>
                  <a:lnTo>
                    <a:pt x="61" y="0"/>
                  </a:lnTo>
                  <a:lnTo>
                    <a:pt x="65" y="0"/>
                  </a:lnTo>
                  <a:lnTo>
                    <a:pt x="70" y="0"/>
                  </a:lnTo>
                  <a:lnTo>
                    <a:pt x="74" y="0"/>
                  </a:lnTo>
                  <a:lnTo>
                    <a:pt x="79" y="0"/>
                  </a:lnTo>
                  <a:lnTo>
                    <a:pt x="83" y="0"/>
                  </a:lnTo>
                  <a:lnTo>
                    <a:pt x="87" y="0"/>
                  </a:lnTo>
                  <a:lnTo>
                    <a:pt x="92" y="0"/>
                  </a:lnTo>
                  <a:lnTo>
                    <a:pt x="96" y="0"/>
                  </a:lnTo>
                  <a:lnTo>
                    <a:pt x="101" y="0"/>
                  </a:lnTo>
                  <a:lnTo>
                    <a:pt x="105" y="0"/>
                  </a:lnTo>
                  <a:lnTo>
                    <a:pt x="109" y="0"/>
                  </a:lnTo>
                  <a:lnTo>
                    <a:pt x="114" y="0"/>
                  </a:lnTo>
                  <a:lnTo>
                    <a:pt x="118" y="0"/>
                  </a:lnTo>
                  <a:lnTo>
                    <a:pt x="123" y="0"/>
                  </a:lnTo>
                  <a:lnTo>
                    <a:pt x="127" y="0"/>
                  </a:lnTo>
                  <a:lnTo>
                    <a:pt x="131" y="0"/>
                  </a:lnTo>
                  <a:lnTo>
                    <a:pt x="136" y="0"/>
                  </a:lnTo>
                  <a:lnTo>
                    <a:pt x="140" y="0"/>
                  </a:lnTo>
                  <a:lnTo>
                    <a:pt x="144" y="0"/>
                  </a:lnTo>
                  <a:lnTo>
                    <a:pt x="149" y="0"/>
                  </a:lnTo>
                  <a:lnTo>
                    <a:pt x="153" y="0"/>
                  </a:lnTo>
                  <a:lnTo>
                    <a:pt x="158" y="0"/>
                  </a:lnTo>
                  <a:lnTo>
                    <a:pt x="162" y="0"/>
                  </a:lnTo>
                  <a:lnTo>
                    <a:pt x="166" y="0"/>
                  </a:lnTo>
                  <a:lnTo>
                    <a:pt x="171" y="0"/>
                  </a:lnTo>
                  <a:lnTo>
                    <a:pt x="175" y="0"/>
                  </a:lnTo>
                  <a:lnTo>
                    <a:pt x="180" y="0"/>
                  </a:lnTo>
                  <a:lnTo>
                    <a:pt x="184" y="0"/>
                  </a:lnTo>
                  <a:lnTo>
                    <a:pt x="188" y="0"/>
                  </a:lnTo>
                  <a:lnTo>
                    <a:pt x="193" y="0"/>
                  </a:lnTo>
                  <a:lnTo>
                    <a:pt x="197" y="0"/>
                  </a:lnTo>
                  <a:lnTo>
                    <a:pt x="202" y="0"/>
                  </a:lnTo>
                  <a:lnTo>
                    <a:pt x="206" y="0"/>
                  </a:lnTo>
                  <a:lnTo>
                    <a:pt x="210" y="0"/>
                  </a:lnTo>
                  <a:lnTo>
                    <a:pt x="215" y="0"/>
                  </a:lnTo>
                  <a:lnTo>
                    <a:pt x="219" y="0"/>
                  </a:lnTo>
                  <a:lnTo>
                    <a:pt x="224" y="0"/>
                  </a:lnTo>
                  <a:lnTo>
                    <a:pt x="228" y="0"/>
                  </a:lnTo>
                  <a:lnTo>
                    <a:pt x="232" y="0"/>
                  </a:lnTo>
                  <a:lnTo>
                    <a:pt x="237" y="0"/>
                  </a:lnTo>
                  <a:lnTo>
                    <a:pt x="241" y="0"/>
                  </a:lnTo>
                  <a:lnTo>
                    <a:pt x="245" y="0"/>
                  </a:lnTo>
                  <a:lnTo>
                    <a:pt x="250" y="0"/>
                  </a:lnTo>
                  <a:lnTo>
                    <a:pt x="254" y="0"/>
                  </a:lnTo>
                  <a:lnTo>
                    <a:pt x="259" y="0"/>
                  </a:lnTo>
                  <a:lnTo>
                    <a:pt x="263" y="0"/>
                  </a:lnTo>
                  <a:lnTo>
                    <a:pt x="267" y="0"/>
                  </a:lnTo>
                  <a:lnTo>
                    <a:pt x="272" y="0"/>
                  </a:lnTo>
                  <a:lnTo>
                    <a:pt x="276" y="0"/>
                  </a:lnTo>
                  <a:lnTo>
                    <a:pt x="281" y="0"/>
                  </a:lnTo>
                  <a:lnTo>
                    <a:pt x="285" y="0"/>
                  </a:lnTo>
                  <a:lnTo>
                    <a:pt x="289" y="0"/>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5712" name="Line 1152"/>
            <p:cNvSpPr>
              <a:spLocks noChangeShapeType="1"/>
            </p:cNvSpPr>
            <p:nvPr/>
          </p:nvSpPr>
          <p:spPr bwMode="auto">
            <a:xfrm>
              <a:off x="3151" y="1994"/>
              <a:ext cx="35"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5713" name="Line 1153"/>
            <p:cNvSpPr>
              <a:spLocks noChangeShapeType="1"/>
            </p:cNvSpPr>
            <p:nvPr/>
          </p:nvSpPr>
          <p:spPr bwMode="auto">
            <a:xfrm>
              <a:off x="3168" y="1974"/>
              <a:ext cx="1" cy="4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5714" name="Line 1154"/>
            <p:cNvSpPr>
              <a:spLocks noChangeShapeType="1"/>
            </p:cNvSpPr>
            <p:nvPr/>
          </p:nvSpPr>
          <p:spPr bwMode="auto">
            <a:xfrm>
              <a:off x="3098" y="1994"/>
              <a:ext cx="35"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5715" name="Line 1155"/>
            <p:cNvSpPr>
              <a:spLocks noChangeShapeType="1"/>
            </p:cNvSpPr>
            <p:nvPr/>
          </p:nvSpPr>
          <p:spPr bwMode="auto">
            <a:xfrm>
              <a:off x="3116" y="1974"/>
              <a:ext cx="1" cy="4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5716" name="Line 1156"/>
            <p:cNvSpPr>
              <a:spLocks noChangeShapeType="1"/>
            </p:cNvSpPr>
            <p:nvPr/>
          </p:nvSpPr>
          <p:spPr bwMode="auto">
            <a:xfrm>
              <a:off x="3072" y="1994"/>
              <a:ext cx="35"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5717" name="Line 1157"/>
            <p:cNvSpPr>
              <a:spLocks noChangeShapeType="1"/>
            </p:cNvSpPr>
            <p:nvPr/>
          </p:nvSpPr>
          <p:spPr bwMode="auto">
            <a:xfrm>
              <a:off x="3089" y="1974"/>
              <a:ext cx="1" cy="4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5718" name="Line 1158"/>
            <p:cNvSpPr>
              <a:spLocks noChangeShapeType="1"/>
            </p:cNvSpPr>
            <p:nvPr/>
          </p:nvSpPr>
          <p:spPr bwMode="auto">
            <a:xfrm>
              <a:off x="3181" y="1994"/>
              <a:ext cx="35"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5719" name="Line 1159"/>
            <p:cNvSpPr>
              <a:spLocks noChangeShapeType="1"/>
            </p:cNvSpPr>
            <p:nvPr/>
          </p:nvSpPr>
          <p:spPr bwMode="auto">
            <a:xfrm>
              <a:off x="3199" y="1974"/>
              <a:ext cx="1" cy="4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5720" name="Line 1160"/>
            <p:cNvSpPr>
              <a:spLocks noChangeShapeType="1"/>
            </p:cNvSpPr>
            <p:nvPr/>
          </p:nvSpPr>
          <p:spPr bwMode="auto">
            <a:xfrm>
              <a:off x="3159" y="1984"/>
              <a:ext cx="18"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5721" name="Line 1161"/>
            <p:cNvSpPr>
              <a:spLocks noChangeShapeType="1"/>
            </p:cNvSpPr>
            <p:nvPr/>
          </p:nvSpPr>
          <p:spPr bwMode="auto">
            <a:xfrm flipH="1">
              <a:off x="3159" y="1984"/>
              <a:ext cx="18"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5722" name="Line 1162"/>
            <p:cNvSpPr>
              <a:spLocks noChangeShapeType="1"/>
            </p:cNvSpPr>
            <p:nvPr/>
          </p:nvSpPr>
          <p:spPr bwMode="auto">
            <a:xfrm>
              <a:off x="3107" y="1984"/>
              <a:ext cx="17"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5723" name="Line 1163"/>
            <p:cNvSpPr>
              <a:spLocks noChangeShapeType="1"/>
            </p:cNvSpPr>
            <p:nvPr/>
          </p:nvSpPr>
          <p:spPr bwMode="auto">
            <a:xfrm flipH="1">
              <a:off x="3107" y="1984"/>
              <a:ext cx="17"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5724" name="Line 1164"/>
            <p:cNvSpPr>
              <a:spLocks noChangeShapeType="1"/>
            </p:cNvSpPr>
            <p:nvPr/>
          </p:nvSpPr>
          <p:spPr bwMode="auto">
            <a:xfrm>
              <a:off x="3080" y="1984"/>
              <a:ext cx="18"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5725" name="Line 1165"/>
            <p:cNvSpPr>
              <a:spLocks noChangeShapeType="1"/>
            </p:cNvSpPr>
            <p:nvPr/>
          </p:nvSpPr>
          <p:spPr bwMode="auto">
            <a:xfrm flipH="1">
              <a:off x="3080" y="1984"/>
              <a:ext cx="18"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5726" name="Line 1166"/>
            <p:cNvSpPr>
              <a:spLocks noChangeShapeType="1"/>
            </p:cNvSpPr>
            <p:nvPr/>
          </p:nvSpPr>
          <p:spPr bwMode="auto">
            <a:xfrm>
              <a:off x="3190" y="1984"/>
              <a:ext cx="18"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5727" name="Line 1167"/>
            <p:cNvSpPr>
              <a:spLocks noChangeShapeType="1"/>
            </p:cNvSpPr>
            <p:nvPr/>
          </p:nvSpPr>
          <p:spPr bwMode="auto">
            <a:xfrm flipH="1">
              <a:off x="3190" y="1984"/>
              <a:ext cx="18"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5728" name="Rectangle 1168"/>
            <p:cNvSpPr>
              <a:spLocks noChangeArrowheads="1"/>
            </p:cNvSpPr>
            <p:nvPr/>
          </p:nvSpPr>
          <p:spPr bwMode="auto">
            <a:xfrm>
              <a:off x="3054" y="1895"/>
              <a:ext cx="161" cy="2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 b="1" i="0" u="none" strike="noStrike" cap="none" normalizeH="0" baseline="0" smtClean="0">
                  <a:ln>
                    <a:noFill/>
                  </a:ln>
                  <a:solidFill>
                    <a:srgbClr val="000000"/>
                  </a:solidFill>
                  <a:effectLst/>
                  <a:latin typeface="Helvetica" pitchFamily="34" charset="0"/>
                  <a:cs typeface="Arial" pitchFamily="34" charset="0"/>
                </a:rPr>
                <a:t>m22: a=-4,b=0</a:t>
              </a:r>
              <a:endParaRPr kumimoji="0" lang="en-US" sz="1100" b="0" i="0" u="none" strike="noStrike" cap="none" normalizeH="0" baseline="0" smtClean="0">
                <a:ln>
                  <a:noFill/>
                </a:ln>
                <a:solidFill>
                  <a:schemeClr val="tx1"/>
                </a:solidFill>
                <a:effectLst/>
                <a:latin typeface="Arial" pitchFamily="34" charset="0"/>
                <a:cs typeface="Arial" pitchFamily="34" charset="0"/>
              </a:endParaRPr>
            </a:p>
          </p:txBody>
        </p:sp>
        <p:sp>
          <p:nvSpPr>
            <p:cNvPr id="195729" name="Rectangle 1169"/>
            <p:cNvSpPr>
              <a:spLocks noChangeArrowheads="1"/>
            </p:cNvSpPr>
            <p:nvPr/>
          </p:nvSpPr>
          <p:spPr bwMode="auto">
            <a:xfrm>
              <a:off x="3467" y="1994"/>
              <a:ext cx="298" cy="227"/>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100"/>
            </a:p>
          </p:txBody>
        </p:sp>
        <p:sp>
          <p:nvSpPr>
            <p:cNvPr id="195730" name="Rectangle 1170"/>
            <p:cNvSpPr>
              <a:spLocks noChangeArrowheads="1"/>
            </p:cNvSpPr>
            <p:nvPr/>
          </p:nvSpPr>
          <p:spPr bwMode="auto">
            <a:xfrm>
              <a:off x="3467" y="1994"/>
              <a:ext cx="298" cy="227"/>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a:p>
          </p:txBody>
        </p:sp>
        <p:sp>
          <p:nvSpPr>
            <p:cNvPr id="195731" name="Line 1171"/>
            <p:cNvSpPr>
              <a:spLocks noChangeShapeType="1"/>
            </p:cNvSpPr>
            <p:nvPr/>
          </p:nvSpPr>
          <p:spPr bwMode="auto">
            <a:xfrm>
              <a:off x="3467" y="1994"/>
              <a:ext cx="298"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5732" name="Line 1172"/>
            <p:cNvSpPr>
              <a:spLocks noChangeShapeType="1"/>
            </p:cNvSpPr>
            <p:nvPr/>
          </p:nvSpPr>
          <p:spPr bwMode="auto">
            <a:xfrm>
              <a:off x="3467" y="2221"/>
              <a:ext cx="298"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5733" name="Line 1173"/>
            <p:cNvSpPr>
              <a:spLocks noChangeShapeType="1"/>
            </p:cNvSpPr>
            <p:nvPr/>
          </p:nvSpPr>
          <p:spPr bwMode="auto">
            <a:xfrm flipV="1">
              <a:off x="3765" y="1994"/>
              <a:ext cx="1" cy="22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5734" name="Line 1174"/>
            <p:cNvSpPr>
              <a:spLocks noChangeShapeType="1"/>
            </p:cNvSpPr>
            <p:nvPr/>
          </p:nvSpPr>
          <p:spPr bwMode="auto">
            <a:xfrm flipV="1">
              <a:off x="3467" y="1994"/>
              <a:ext cx="1" cy="22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5735" name="Line 1175"/>
            <p:cNvSpPr>
              <a:spLocks noChangeShapeType="1"/>
            </p:cNvSpPr>
            <p:nvPr/>
          </p:nvSpPr>
          <p:spPr bwMode="auto">
            <a:xfrm>
              <a:off x="3467" y="2221"/>
              <a:ext cx="298"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5736" name="Line 1176"/>
            <p:cNvSpPr>
              <a:spLocks noChangeShapeType="1"/>
            </p:cNvSpPr>
            <p:nvPr/>
          </p:nvSpPr>
          <p:spPr bwMode="auto">
            <a:xfrm flipV="1">
              <a:off x="3467" y="1994"/>
              <a:ext cx="1" cy="22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5737" name="Line 1177"/>
            <p:cNvSpPr>
              <a:spLocks noChangeShapeType="1"/>
            </p:cNvSpPr>
            <p:nvPr/>
          </p:nvSpPr>
          <p:spPr bwMode="auto">
            <a:xfrm flipV="1">
              <a:off x="3467" y="2216"/>
              <a:ext cx="1" cy="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5738" name="Line 1178"/>
            <p:cNvSpPr>
              <a:spLocks noChangeShapeType="1"/>
            </p:cNvSpPr>
            <p:nvPr/>
          </p:nvSpPr>
          <p:spPr bwMode="auto">
            <a:xfrm>
              <a:off x="3467" y="1994"/>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5739" name="Rectangle 1179"/>
            <p:cNvSpPr>
              <a:spLocks noChangeArrowheads="1"/>
            </p:cNvSpPr>
            <p:nvPr/>
          </p:nvSpPr>
          <p:spPr bwMode="auto">
            <a:xfrm>
              <a:off x="3454" y="2236"/>
              <a:ext cx="13" cy="2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 b="0" i="0" u="none" strike="noStrike" cap="none" normalizeH="0" baseline="0" smtClean="0">
                  <a:ln>
                    <a:noFill/>
                  </a:ln>
                  <a:solidFill>
                    <a:srgbClr val="000000"/>
                  </a:solidFill>
                  <a:effectLst/>
                  <a:latin typeface="Helvetica" pitchFamily="34" charset="0"/>
                  <a:cs typeface="Arial" pitchFamily="34" charset="0"/>
                </a:rPr>
                <a:t>0</a:t>
              </a:r>
              <a:endParaRPr kumimoji="0" lang="en-US" sz="1100" b="0" i="0" u="none" strike="noStrike" cap="none" normalizeH="0" baseline="0" smtClean="0">
                <a:ln>
                  <a:noFill/>
                </a:ln>
                <a:solidFill>
                  <a:schemeClr val="tx1"/>
                </a:solidFill>
                <a:effectLst/>
                <a:latin typeface="Arial" pitchFamily="34" charset="0"/>
                <a:cs typeface="Arial" pitchFamily="34" charset="0"/>
              </a:endParaRPr>
            </a:p>
          </p:txBody>
        </p:sp>
        <p:sp>
          <p:nvSpPr>
            <p:cNvPr id="195740" name="Line 1180"/>
            <p:cNvSpPr>
              <a:spLocks noChangeShapeType="1"/>
            </p:cNvSpPr>
            <p:nvPr/>
          </p:nvSpPr>
          <p:spPr bwMode="auto">
            <a:xfrm flipV="1">
              <a:off x="3616" y="2216"/>
              <a:ext cx="1" cy="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5741" name="Line 1181"/>
            <p:cNvSpPr>
              <a:spLocks noChangeShapeType="1"/>
            </p:cNvSpPr>
            <p:nvPr/>
          </p:nvSpPr>
          <p:spPr bwMode="auto">
            <a:xfrm>
              <a:off x="3616" y="1994"/>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5742" name="Rectangle 1182"/>
            <p:cNvSpPr>
              <a:spLocks noChangeArrowheads="1"/>
            </p:cNvSpPr>
            <p:nvPr/>
          </p:nvSpPr>
          <p:spPr bwMode="auto">
            <a:xfrm>
              <a:off x="3585" y="2236"/>
              <a:ext cx="33" cy="2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 b="0" i="0" u="none" strike="noStrike" cap="none" normalizeH="0" baseline="0" smtClean="0">
                  <a:ln>
                    <a:noFill/>
                  </a:ln>
                  <a:solidFill>
                    <a:srgbClr val="000000"/>
                  </a:solidFill>
                  <a:effectLst/>
                  <a:latin typeface="Helvetica" pitchFamily="34" charset="0"/>
                  <a:cs typeface="Arial" pitchFamily="34" charset="0"/>
                </a:rPr>
                <a:t>0.5</a:t>
              </a:r>
              <a:endParaRPr kumimoji="0" lang="en-US" sz="1100" b="0" i="0" u="none" strike="noStrike" cap="none" normalizeH="0" baseline="0" smtClean="0">
                <a:ln>
                  <a:noFill/>
                </a:ln>
                <a:solidFill>
                  <a:schemeClr val="tx1"/>
                </a:solidFill>
                <a:effectLst/>
                <a:latin typeface="Arial" pitchFamily="34" charset="0"/>
                <a:cs typeface="Arial" pitchFamily="34" charset="0"/>
              </a:endParaRPr>
            </a:p>
          </p:txBody>
        </p:sp>
        <p:sp>
          <p:nvSpPr>
            <p:cNvPr id="195743" name="Line 1183"/>
            <p:cNvSpPr>
              <a:spLocks noChangeShapeType="1"/>
            </p:cNvSpPr>
            <p:nvPr/>
          </p:nvSpPr>
          <p:spPr bwMode="auto">
            <a:xfrm flipV="1">
              <a:off x="3765" y="2216"/>
              <a:ext cx="1" cy="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5744" name="Line 1184"/>
            <p:cNvSpPr>
              <a:spLocks noChangeShapeType="1"/>
            </p:cNvSpPr>
            <p:nvPr/>
          </p:nvSpPr>
          <p:spPr bwMode="auto">
            <a:xfrm>
              <a:off x="3765" y="1994"/>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5745" name="Rectangle 1185"/>
            <p:cNvSpPr>
              <a:spLocks noChangeArrowheads="1"/>
            </p:cNvSpPr>
            <p:nvPr/>
          </p:nvSpPr>
          <p:spPr bwMode="auto">
            <a:xfrm>
              <a:off x="3752" y="2236"/>
              <a:ext cx="13" cy="2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 b="0" i="0" u="none" strike="noStrike" cap="none" normalizeH="0" baseline="0" smtClean="0">
                  <a:ln>
                    <a:noFill/>
                  </a:ln>
                  <a:solidFill>
                    <a:srgbClr val="000000"/>
                  </a:solidFill>
                  <a:effectLst/>
                  <a:latin typeface="Helvetica" pitchFamily="34" charset="0"/>
                  <a:cs typeface="Arial" pitchFamily="34" charset="0"/>
                </a:rPr>
                <a:t>1</a:t>
              </a:r>
              <a:endParaRPr kumimoji="0" lang="en-US" sz="1100" b="0" i="0" u="none" strike="noStrike" cap="none" normalizeH="0" baseline="0" smtClean="0">
                <a:ln>
                  <a:noFill/>
                </a:ln>
                <a:solidFill>
                  <a:schemeClr val="tx1"/>
                </a:solidFill>
                <a:effectLst/>
                <a:latin typeface="Arial" pitchFamily="34" charset="0"/>
                <a:cs typeface="Arial" pitchFamily="34" charset="0"/>
              </a:endParaRPr>
            </a:p>
          </p:txBody>
        </p:sp>
        <p:sp>
          <p:nvSpPr>
            <p:cNvPr id="195746" name="Line 1186"/>
            <p:cNvSpPr>
              <a:spLocks noChangeShapeType="1"/>
            </p:cNvSpPr>
            <p:nvPr/>
          </p:nvSpPr>
          <p:spPr bwMode="auto">
            <a:xfrm>
              <a:off x="3467" y="2221"/>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5747" name="Line 1187"/>
            <p:cNvSpPr>
              <a:spLocks noChangeShapeType="1"/>
            </p:cNvSpPr>
            <p:nvPr/>
          </p:nvSpPr>
          <p:spPr bwMode="auto">
            <a:xfrm flipH="1">
              <a:off x="3761" y="2221"/>
              <a:ext cx="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5748" name="Rectangle 1188"/>
            <p:cNvSpPr>
              <a:spLocks noChangeArrowheads="1"/>
            </p:cNvSpPr>
            <p:nvPr/>
          </p:nvSpPr>
          <p:spPr bwMode="auto">
            <a:xfrm>
              <a:off x="3423" y="2187"/>
              <a:ext cx="13" cy="2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 b="0" i="0" u="none" strike="noStrike" cap="none" normalizeH="0" baseline="0" smtClean="0">
                  <a:ln>
                    <a:noFill/>
                  </a:ln>
                  <a:solidFill>
                    <a:srgbClr val="000000"/>
                  </a:solidFill>
                  <a:effectLst/>
                  <a:latin typeface="Helvetica" pitchFamily="34" charset="0"/>
                  <a:cs typeface="Arial" pitchFamily="34" charset="0"/>
                </a:rPr>
                <a:t>0</a:t>
              </a:r>
              <a:endParaRPr kumimoji="0" lang="en-US" sz="1100" b="0" i="0" u="none" strike="noStrike" cap="none" normalizeH="0" baseline="0" smtClean="0">
                <a:ln>
                  <a:noFill/>
                </a:ln>
                <a:solidFill>
                  <a:schemeClr val="tx1"/>
                </a:solidFill>
                <a:effectLst/>
                <a:latin typeface="Arial" pitchFamily="34" charset="0"/>
                <a:cs typeface="Arial" pitchFamily="34" charset="0"/>
              </a:endParaRPr>
            </a:p>
          </p:txBody>
        </p:sp>
        <p:sp>
          <p:nvSpPr>
            <p:cNvPr id="195749" name="Line 1189"/>
            <p:cNvSpPr>
              <a:spLocks noChangeShapeType="1"/>
            </p:cNvSpPr>
            <p:nvPr/>
          </p:nvSpPr>
          <p:spPr bwMode="auto">
            <a:xfrm>
              <a:off x="3467" y="2108"/>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5750" name="Line 1190"/>
            <p:cNvSpPr>
              <a:spLocks noChangeShapeType="1"/>
            </p:cNvSpPr>
            <p:nvPr/>
          </p:nvSpPr>
          <p:spPr bwMode="auto">
            <a:xfrm flipH="1">
              <a:off x="3761" y="2108"/>
              <a:ext cx="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5751" name="Rectangle 1191"/>
            <p:cNvSpPr>
              <a:spLocks noChangeArrowheads="1"/>
            </p:cNvSpPr>
            <p:nvPr/>
          </p:nvSpPr>
          <p:spPr bwMode="auto">
            <a:xfrm>
              <a:off x="3383" y="2073"/>
              <a:ext cx="33" cy="2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 b="0" i="0" u="none" strike="noStrike" cap="none" normalizeH="0" baseline="0" smtClean="0">
                  <a:ln>
                    <a:noFill/>
                  </a:ln>
                  <a:solidFill>
                    <a:srgbClr val="000000"/>
                  </a:solidFill>
                  <a:effectLst/>
                  <a:latin typeface="Helvetica" pitchFamily="34" charset="0"/>
                  <a:cs typeface="Arial" pitchFamily="34" charset="0"/>
                </a:rPr>
                <a:t>0.5</a:t>
              </a:r>
              <a:endParaRPr kumimoji="0" lang="en-US" sz="1100" b="0" i="0" u="none" strike="noStrike" cap="none" normalizeH="0" baseline="0" smtClean="0">
                <a:ln>
                  <a:noFill/>
                </a:ln>
                <a:solidFill>
                  <a:schemeClr val="tx1"/>
                </a:solidFill>
                <a:effectLst/>
                <a:latin typeface="Arial" pitchFamily="34" charset="0"/>
                <a:cs typeface="Arial" pitchFamily="34" charset="0"/>
              </a:endParaRPr>
            </a:p>
          </p:txBody>
        </p:sp>
        <p:sp>
          <p:nvSpPr>
            <p:cNvPr id="195752" name="Line 1192"/>
            <p:cNvSpPr>
              <a:spLocks noChangeShapeType="1"/>
            </p:cNvSpPr>
            <p:nvPr/>
          </p:nvSpPr>
          <p:spPr bwMode="auto">
            <a:xfrm>
              <a:off x="3467" y="1994"/>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5753" name="Line 1193"/>
            <p:cNvSpPr>
              <a:spLocks noChangeShapeType="1"/>
            </p:cNvSpPr>
            <p:nvPr/>
          </p:nvSpPr>
          <p:spPr bwMode="auto">
            <a:xfrm flipH="1">
              <a:off x="3761" y="1994"/>
              <a:ext cx="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5754" name="Rectangle 1194"/>
            <p:cNvSpPr>
              <a:spLocks noChangeArrowheads="1"/>
            </p:cNvSpPr>
            <p:nvPr/>
          </p:nvSpPr>
          <p:spPr bwMode="auto">
            <a:xfrm>
              <a:off x="3423" y="1960"/>
              <a:ext cx="13" cy="2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 b="0" i="0" u="none" strike="noStrike" cap="none" normalizeH="0" baseline="0" smtClean="0">
                  <a:ln>
                    <a:noFill/>
                  </a:ln>
                  <a:solidFill>
                    <a:srgbClr val="000000"/>
                  </a:solidFill>
                  <a:effectLst/>
                  <a:latin typeface="Helvetica" pitchFamily="34" charset="0"/>
                  <a:cs typeface="Arial" pitchFamily="34" charset="0"/>
                </a:rPr>
                <a:t>1</a:t>
              </a:r>
              <a:endParaRPr kumimoji="0" lang="en-US" sz="1100" b="0" i="0" u="none" strike="noStrike" cap="none" normalizeH="0" baseline="0" smtClean="0">
                <a:ln>
                  <a:noFill/>
                </a:ln>
                <a:solidFill>
                  <a:schemeClr val="tx1"/>
                </a:solidFill>
                <a:effectLst/>
                <a:latin typeface="Arial" pitchFamily="34" charset="0"/>
                <a:cs typeface="Arial" pitchFamily="34" charset="0"/>
              </a:endParaRPr>
            </a:p>
          </p:txBody>
        </p:sp>
        <p:sp>
          <p:nvSpPr>
            <p:cNvPr id="195755" name="Line 1195"/>
            <p:cNvSpPr>
              <a:spLocks noChangeShapeType="1"/>
            </p:cNvSpPr>
            <p:nvPr/>
          </p:nvSpPr>
          <p:spPr bwMode="auto">
            <a:xfrm>
              <a:off x="3467" y="1994"/>
              <a:ext cx="298"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5756" name="Line 1196"/>
            <p:cNvSpPr>
              <a:spLocks noChangeShapeType="1"/>
            </p:cNvSpPr>
            <p:nvPr/>
          </p:nvSpPr>
          <p:spPr bwMode="auto">
            <a:xfrm>
              <a:off x="3467" y="2221"/>
              <a:ext cx="298"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5757" name="Line 1197"/>
            <p:cNvSpPr>
              <a:spLocks noChangeShapeType="1"/>
            </p:cNvSpPr>
            <p:nvPr/>
          </p:nvSpPr>
          <p:spPr bwMode="auto">
            <a:xfrm flipV="1">
              <a:off x="3765" y="1994"/>
              <a:ext cx="1" cy="22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5758" name="Line 1198"/>
            <p:cNvSpPr>
              <a:spLocks noChangeShapeType="1"/>
            </p:cNvSpPr>
            <p:nvPr/>
          </p:nvSpPr>
          <p:spPr bwMode="auto">
            <a:xfrm flipV="1">
              <a:off x="3467" y="1994"/>
              <a:ext cx="1" cy="22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5759" name="Freeform 1199"/>
            <p:cNvSpPr>
              <a:spLocks/>
            </p:cNvSpPr>
            <p:nvPr/>
          </p:nvSpPr>
          <p:spPr bwMode="auto">
            <a:xfrm>
              <a:off x="3467" y="1994"/>
              <a:ext cx="294" cy="1"/>
            </a:xfrm>
            <a:custGeom>
              <a:avLst/>
              <a:gdLst/>
              <a:ahLst/>
              <a:cxnLst>
                <a:cxn ang="0">
                  <a:pos x="4" y="0"/>
                </a:cxn>
                <a:cxn ang="0">
                  <a:pos x="13" y="0"/>
                </a:cxn>
                <a:cxn ang="0">
                  <a:pos x="22" y="0"/>
                </a:cxn>
                <a:cxn ang="0">
                  <a:pos x="30" y="0"/>
                </a:cxn>
                <a:cxn ang="0">
                  <a:pos x="39" y="0"/>
                </a:cxn>
                <a:cxn ang="0">
                  <a:pos x="48" y="0"/>
                </a:cxn>
                <a:cxn ang="0">
                  <a:pos x="57" y="0"/>
                </a:cxn>
                <a:cxn ang="0">
                  <a:pos x="66" y="0"/>
                </a:cxn>
                <a:cxn ang="0">
                  <a:pos x="74" y="0"/>
                </a:cxn>
                <a:cxn ang="0">
                  <a:pos x="83" y="0"/>
                </a:cxn>
                <a:cxn ang="0">
                  <a:pos x="92" y="0"/>
                </a:cxn>
                <a:cxn ang="0">
                  <a:pos x="101" y="0"/>
                </a:cxn>
                <a:cxn ang="0">
                  <a:pos x="110" y="0"/>
                </a:cxn>
                <a:cxn ang="0">
                  <a:pos x="118" y="0"/>
                </a:cxn>
                <a:cxn ang="0">
                  <a:pos x="127" y="0"/>
                </a:cxn>
                <a:cxn ang="0">
                  <a:pos x="136" y="0"/>
                </a:cxn>
                <a:cxn ang="0">
                  <a:pos x="145" y="0"/>
                </a:cxn>
                <a:cxn ang="0">
                  <a:pos x="153" y="0"/>
                </a:cxn>
                <a:cxn ang="0">
                  <a:pos x="162" y="0"/>
                </a:cxn>
                <a:cxn ang="0">
                  <a:pos x="171" y="0"/>
                </a:cxn>
                <a:cxn ang="0">
                  <a:pos x="180" y="0"/>
                </a:cxn>
                <a:cxn ang="0">
                  <a:pos x="189" y="0"/>
                </a:cxn>
                <a:cxn ang="0">
                  <a:pos x="197" y="0"/>
                </a:cxn>
                <a:cxn ang="0">
                  <a:pos x="206" y="0"/>
                </a:cxn>
                <a:cxn ang="0">
                  <a:pos x="215" y="0"/>
                </a:cxn>
                <a:cxn ang="0">
                  <a:pos x="224" y="0"/>
                </a:cxn>
                <a:cxn ang="0">
                  <a:pos x="232" y="0"/>
                </a:cxn>
                <a:cxn ang="0">
                  <a:pos x="241" y="0"/>
                </a:cxn>
                <a:cxn ang="0">
                  <a:pos x="250" y="0"/>
                </a:cxn>
                <a:cxn ang="0">
                  <a:pos x="259" y="0"/>
                </a:cxn>
                <a:cxn ang="0">
                  <a:pos x="268" y="0"/>
                </a:cxn>
                <a:cxn ang="0">
                  <a:pos x="276" y="0"/>
                </a:cxn>
                <a:cxn ang="0">
                  <a:pos x="285" y="0"/>
                </a:cxn>
                <a:cxn ang="0">
                  <a:pos x="294" y="0"/>
                </a:cxn>
              </a:cxnLst>
              <a:rect l="0" t="0" r="r" b="b"/>
              <a:pathLst>
                <a:path w="294">
                  <a:moveTo>
                    <a:pt x="0" y="0"/>
                  </a:moveTo>
                  <a:lnTo>
                    <a:pt x="4" y="0"/>
                  </a:lnTo>
                  <a:lnTo>
                    <a:pt x="9" y="0"/>
                  </a:lnTo>
                  <a:lnTo>
                    <a:pt x="13" y="0"/>
                  </a:lnTo>
                  <a:lnTo>
                    <a:pt x="17" y="0"/>
                  </a:lnTo>
                  <a:lnTo>
                    <a:pt x="22" y="0"/>
                  </a:lnTo>
                  <a:lnTo>
                    <a:pt x="26" y="0"/>
                  </a:lnTo>
                  <a:lnTo>
                    <a:pt x="30" y="0"/>
                  </a:lnTo>
                  <a:lnTo>
                    <a:pt x="35" y="0"/>
                  </a:lnTo>
                  <a:lnTo>
                    <a:pt x="39" y="0"/>
                  </a:lnTo>
                  <a:lnTo>
                    <a:pt x="44" y="0"/>
                  </a:lnTo>
                  <a:lnTo>
                    <a:pt x="48" y="0"/>
                  </a:lnTo>
                  <a:lnTo>
                    <a:pt x="52" y="0"/>
                  </a:lnTo>
                  <a:lnTo>
                    <a:pt x="57" y="0"/>
                  </a:lnTo>
                  <a:lnTo>
                    <a:pt x="61" y="0"/>
                  </a:lnTo>
                  <a:lnTo>
                    <a:pt x="66" y="0"/>
                  </a:lnTo>
                  <a:lnTo>
                    <a:pt x="70" y="0"/>
                  </a:lnTo>
                  <a:lnTo>
                    <a:pt x="74" y="0"/>
                  </a:lnTo>
                  <a:lnTo>
                    <a:pt x="79" y="0"/>
                  </a:lnTo>
                  <a:lnTo>
                    <a:pt x="83" y="0"/>
                  </a:lnTo>
                  <a:lnTo>
                    <a:pt x="88" y="0"/>
                  </a:lnTo>
                  <a:lnTo>
                    <a:pt x="92" y="0"/>
                  </a:lnTo>
                  <a:lnTo>
                    <a:pt x="96" y="0"/>
                  </a:lnTo>
                  <a:lnTo>
                    <a:pt x="101" y="0"/>
                  </a:lnTo>
                  <a:lnTo>
                    <a:pt x="105" y="0"/>
                  </a:lnTo>
                  <a:lnTo>
                    <a:pt x="110" y="0"/>
                  </a:lnTo>
                  <a:lnTo>
                    <a:pt x="114" y="0"/>
                  </a:lnTo>
                  <a:lnTo>
                    <a:pt x="118" y="0"/>
                  </a:lnTo>
                  <a:lnTo>
                    <a:pt x="123" y="0"/>
                  </a:lnTo>
                  <a:lnTo>
                    <a:pt x="127" y="0"/>
                  </a:lnTo>
                  <a:lnTo>
                    <a:pt x="131" y="0"/>
                  </a:lnTo>
                  <a:lnTo>
                    <a:pt x="136" y="0"/>
                  </a:lnTo>
                  <a:lnTo>
                    <a:pt x="140" y="0"/>
                  </a:lnTo>
                  <a:lnTo>
                    <a:pt x="145" y="0"/>
                  </a:lnTo>
                  <a:lnTo>
                    <a:pt x="149" y="0"/>
                  </a:lnTo>
                  <a:lnTo>
                    <a:pt x="153" y="0"/>
                  </a:lnTo>
                  <a:lnTo>
                    <a:pt x="158" y="0"/>
                  </a:lnTo>
                  <a:lnTo>
                    <a:pt x="162" y="0"/>
                  </a:lnTo>
                  <a:lnTo>
                    <a:pt x="167" y="0"/>
                  </a:lnTo>
                  <a:lnTo>
                    <a:pt x="171" y="0"/>
                  </a:lnTo>
                  <a:lnTo>
                    <a:pt x="175" y="0"/>
                  </a:lnTo>
                  <a:lnTo>
                    <a:pt x="180" y="0"/>
                  </a:lnTo>
                  <a:lnTo>
                    <a:pt x="184" y="0"/>
                  </a:lnTo>
                  <a:lnTo>
                    <a:pt x="189" y="0"/>
                  </a:lnTo>
                  <a:lnTo>
                    <a:pt x="193" y="0"/>
                  </a:lnTo>
                  <a:lnTo>
                    <a:pt x="197" y="0"/>
                  </a:lnTo>
                  <a:lnTo>
                    <a:pt x="202" y="0"/>
                  </a:lnTo>
                  <a:lnTo>
                    <a:pt x="206" y="0"/>
                  </a:lnTo>
                  <a:lnTo>
                    <a:pt x="211" y="0"/>
                  </a:lnTo>
                  <a:lnTo>
                    <a:pt x="215" y="0"/>
                  </a:lnTo>
                  <a:lnTo>
                    <a:pt x="219" y="0"/>
                  </a:lnTo>
                  <a:lnTo>
                    <a:pt x="224" y="0"/>
                  </a:lnTo>
                  <a:lnTo>
                    <a:pt x="228" y="0"/>
                  </a:lnTo>
                  <a:lnTo>
                    <a:pt x="232" y="0"/>
                  </a:lnTo>
                  <a:lnTo>
                    <a:pt x="237" y="0"/>
                  </a:lnTo>
                  <a:lnTo>
                    <a:pt x="241" y="0"/>
                  </a:lnTo>
                  <a:lnTo>
                    <a:pt x="246" y="0"/>
                  </a:lnTo>
                  <a:lnTo>
                    <a:pt x="250" y="0"/>
                  </a:lnTo>
                  <a:lnTo>
                    <a:pt x="254" y="0"/>
                  </a:lnTo>
                  <a:lnTo>
                    <a:pt x="259" y="0"/>
                  </a:lnTo>
                  <a:lnTo>
                    <a:pt x="263" y="0"/>
                  </a:lnTo>
                  <a:lnTo>
                    <a:pt x="268" y="0"/>
                  </a:lnTo>
                  <a:lnTo>
                    <a:pt x="272" y="0"/>
                  </a:lnTo>
                  <a:lnTo>
                    <a:pt x="276" y="0"/>
                  </a:lnTo>
                  <a:lnTo>
                    <a:pt x="281" y="0"/>
                  </a:lnTo>
                  <a:lnTo>
                    <a:pt x="285" y="0"/>
                  </a:lnTo>
                  <a:lnTo>
                    <a:pt x="290" y="0"/>
                  </a:lnTo>
                  <a:lnTo>
                    <a:pt x="294" y="0"/>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5760" name="Line 1200"/>
            <p:cNvSpPr>
              <a:spLocks noChangeShapeType="1"/>
            </p:cNvSpPr>
            <p:nvPr/>
          </p:nvSpPr>
          <p:spPr bwMode="auto">
            <a:xfrm>
              <a:off x="3550" y="1994"/>
              <a:ext cx="35"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5761" name="Line 1201"/>
            <p:cNvSpPr>
              <a:spLocks noChangeShapeType="1"/>
            </p:cNvSpPr>
            <p:nvPr/>
          </p:nvSpPr>
          <p:spPr bwMode="auto">
            <a:xfrm>
              <a:off x="3568" y="1974"/>
              <a:ext cx="1" cy="4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5762" name="Line 1202"/>
            <p:cNvSpPr>
              <a:spLocks noChangeShapeType="1"/>
            </p:cNvSpPr>
            <p:nvPr/>
          </p:nvSpPr>
          <p:spPr bwMode="auto">
            <a:xfrm>
              <a:off x="3493" y="1994"/>
              <a:ext cx="35"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5763" name="Line 1203"/>
            <p:cNvSpPr>
              <a:spLocks noChangeShapeType="1"/>
            </p:cNvSpPr>
            <p:nvPr/>
          </p:nvSpPr>
          <p:spPr bwMode="auto">
            <a:xfrm>
              <a:off x="3511" y="1974"/>
              <a:ext cx="1" cy="4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5764" name="Line 1204"/>
            <p:cNvSpPr>
              <a:spLocks noChangeShapeType="1"/>
            </p:cNvSpPr>
            <p:nvPr/>
          </p:nvSpPr>
          <p:spPr bwMode="auto">
            <a:xfrm>
              <a:off x="3467" y="1994"/>
              <a:ext cx="35"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5765" name="Line 1205"/>
            <p:cNvSpPr>
              <a:spLocks noChangeShapeType="1"/>
            </p:cNvSpPr>
            <p:nvPr/>
          </p:nvSpPr>
          <p:spPr bwMode="auto">
            <a:xfrm>
              <a:off x="3484" y="1974"/>
              <a:ext cx="1" cy="4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5766" name="Line 1206"/>
            <p:cNvSpPr>
              <a:spLocks noChangeShapeType="1"/>
            </p:cNvSpPr>
            <p:nvPr/>
          </p:nvSpPr>
          <p:spPr bwMode="auto">
            <a:xfrm>
              <a:off x="3577" y="1994"/>
              <a:ext cx="35"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5767" name="Line 1207"/>
            <p:cNvSpPr>
              <a:spLocks noChangeShapeType="1"/>
            </p:cNvSpPr>
            <p:nvPr/>
          </p:nvSpPr>
          <p:spPr bwMode="auto">
            <a:xfrm>
              <a:off x="3594" y="1974"/>
              <a:ext cx="1" cy="4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5768" name="Line 1208"/>
            <p:cNvSpPr>
              <a:spLocks noChangeShapeType="1"/>
            </p:cNvSpPr>
            <p:nvPr/>
          </p:nvSpPr>
          <p:spPr bwMode="auto">
            <a:xfrm>
              <a:off x="3559" y="1984"/>
              <a:ext cx="18"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5769" name="Line 1209"/>
            <p:cNvSpPr>
              <a:spLocks noChangeShapeType="1"/>
            </p:cNvSpPr>
            <p:nvPr/>
          </p:nvSpPr>
          <p:spPr bwMode="auto">
            <a:xfrm flipH="1">
              <a:off x="3559" y="1984"/>
              <a:ext cx="18"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5770" name="Line 1210"/>
            <p:cNvSpPr>
              <a:spLocks noChangeShapeType="1"/>
            </p:cNvSpPr>
            <p:nvPr/>
          </p:nvSpPr>
          <p:spPr bwMode="auto">
            <a:xfrm>
              <a:off x="3502" y="1984"/>
              <a:ext cx="17"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5771" name="Line 1211"/>
            <p:cNvSpPr>
              <a:spLocks noChangeShapeType="1"/>
            </p:cNvSpPr>
            <p:nvPr/>
          </p:nvSpPr>
          <p:spPr bwMode="auto">
            <a:xfrm flipH="1">
              <a:off x="3502" y="1984"/>
              <a:ext cx="17"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5772" name="Line 1212"/>
            <p:cNvSpPr>
              <a:spLocks noChangeShapeType="1"/>
            </p:cNvSpPr>
            <p:nvPr/>
          </p:nvSpPr>
          <p:spPr bwMode="auto">
            <a:xfrm>
              <a:off x="3476" y="1984"/>
              <a:ext cx="17"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5773" name="Line 1213"/>
            <p:cNvSpPr>
              <a:spLocks noChangeShapeType="1"/>
            </p:cNvSpPr>
            <p:nvPr/>
          </p:nvSpPr>
          <p:spPr bwMode="auto">
            <a:xfrm flipH="1">
              <a:off x="3476" y="1984"/>
              <a:ext cx="17"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5774" name="Line 1214"/>
            <p:cNvSpPr>
              <a:spLocks noChangeShapeType="1"/>
            </p:cNvSpPr>
            <p:nvPr/>
          </p:nvSpPr>
          <p:spPr bwMode="auto">
            <a:xfrm>
              <a:off x="3585" y="1984"/>
              <a:ext cx="18"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5775" name="Line 1215"/>
            <p:cNvSpPr>
              <a:spLocks noChangeShapeType="1"/>
            </p:cNvSpPr>
            <p:nvPr/>
          </p:nvSpPr>
          <p:spPr bwMode="auto">
            <a:xfrm flipH="1">
              <a:off x="3585" y="1984"/>
              <a:ext cx="18"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5776" name="Rectangle 1216"/>
            <p:cNvSpPr>
              <a:spLocks noChangeArrowheads="1"/>
            </p:cNvSpPr>
            <p:nvPr/>
          </p:nvSpPr>
          <p:spPr bwMode="auto">
            <a:xfrm>
              <a:off x="3449" y="1895"/>
              <a:ext cx="161" cy="2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 b="1" i="0" u="none" strike="noStrike" cap="none" normalizeH="0" baseline="0" smtClean="0">
                  <a:ln>
                    <a:noFill/>
                  </a:ln>
                  <a:solidFill>
                    <a:srgbClr val="000000"/>
                  </a:solidFill>
                  <a:effectLst/>
                  <a:latin typeface="Helvetica" pitchFamily="34" charset="0"/>
                  <a:cs typeface="Arial" pitchFamily="34" charset="0"/>
                </a:rPr>
                <a:t>m23: a=-4,b=4</a:t>
              </a:r>
              <a:endParaRPr kumimoji="0" lang="en-US" sz="1100" b="0" i="0" u="none" strike="noStrike" cap="none" normalizeH="0" baseline="0" smtClean="0">
                <a:ln>
                  <a:noFill/>
                </a:ln>
                <a:solidFill>
                  <a:schemeClr val="tx1"/>
                </a:solidFill>
                <a:effectLst/>
                <a:latin typeface="Arial" pitchFamily="34" charset="0"/>
                <a:cs typeface="Arial" pitchFamily="34" charset="0"/>
              </a:endParaRPr>
            </a:p>
          </p:txBody>
        </p:sp>
        <p:sp>
          <p:nvSpPr>
            <p:cNvPr id="195777" name="Rectangle 1217"/>
            <p:cNvSpPr>
              <a:spLocks noChangeArrowheads="1"/>
            </p:cNvSpPr>
            <p:nvPr/>
          </p:nvSpPr>
          <p:spPr bwMode="auto">
            <a:xfrm>
              <a:off x="3866" y="1994"/>
              <a:ext cx="299" cy="227"/>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100"/>
            </a:p>
          </p:txBody>
        </p:sp>
        <p:sp>
          <p:nvSpPr>
            <p:cNvPr id="195778" name="Rectangle 1218"/>
            <p:cNvSpPr>
              <a:spLocks noChangeArrowheads="1"/>
            </p:cNvSpPr>
            <p:nvPr/>
          </p:nvSpPr>
          <p:spPr bwMode="auto">
            <a:xfrm>
              <a:off x="3866" y="1994"/>
              <a:ext cx="299" cy="227"/>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a:p>
          </p:txBody>
        </p:sp>
        <p:sp>
          <p:nvSpPr>
            <p:cNvPr id="195779" name="Line 1219"/>
            <p:cNvSpPr>
              <a:spLocks noChangeShapeType="1"/>
            </p:cNvSpPr>
            <p:nvPr/>
          </p:nvSpPr>
          <p:spPr bwMode="auto">
            <a:xfrm>
              <a:off x="3866" y="1994"/>
              <a:ext cx="299"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5780" name="Line 1220"/>
            <p:cNvSpPr>
              <a:spLocks noChangeShapeType="1"/>
            </p:cNvSpPr>
            <p:nvPr/>
          </p:nvSpPr>
          <p:spPr bwMode="auto">
            <a:xfrm>
              <a:off x="3866" y="2221"/>
              <a:ext cx="299"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5781" name="Line 1221"/>
            <p:cNvSpPr>
              <a:spLocks noChangeShapeType="1"/>
            </p:cNvSpPr>
            <p:nvPr/>
          </p:nvSpPr>
          <p:spPr bwMode="auto">
            <a:xfrm flipV="1">
              <a:off x="4165" y="1994"/>
              <a:ext cx="1" cy="22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5782" name="Line 1222"/>
            <p:cNvSpPr>
              <a:spLocks noChangeShapeType="1"/>
            </p:cNvSpPr>
            <p:nvPr/>
          </p:nvSpPr>
          <p:spPr bwMode="auto">
            <a:xfrm flipV="1">
              <a:off x="3866" y="1994"/>
              <a:ext cx="1" cy="22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5783" name="Line 1223"/>
            <p:cNvSpPr>
              <a:spLocks noChangeShapeType="1"/>
            </p:cNvSpPr>
            <p:nvPr/>
          </p:nvSpPr>
          <p:spPr bwMode="auto">
            <a:xfrm>
              <a:off x="3866" y="2221"/>
              <a:ext cx="299"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5784" name="Line 1224"/>
            <p:cNvSpPr>
              <a:spLocks noChangeShapeType="1"/>
            </p:cNvSpPr>
            <p:nvPr/>
          </p:nvSpPr>
          <p:spPr bwMode="auto">
            <a:xfrm flipV="1">
              <a:off x="3866" y="1994"/>
              <a:ext cx="1" cy="22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5785" name="Line 1225"/>
            <p:cNvSpPr>
              <a:spLocks noChangeShapeType="1"/>
            </p:cNvSpPr>
            <p:nvPr/>
          </p:nvSpPr>
          <p:spPr bwMode="auto">
            <a:xfrm flipV="1">
              <a:off x="3866" y="2216"/>
              <a:ext cx="1" cy="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5786" name="Line 1226"/>
            <p:cNvSpPr>
              <a:spLocks noChangeShapeType="1"/>
            </p:cNvSpPr>
            <p:nvPr/>
          </p:nvSpPr>
          <p:spPr bwMode="auto">
            <a:xfrm>
              <a:off x="3866" y="1994"/>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5787" name="Rectangle 1227"/>
            <p:cNvSpPr>
              <a:spLocks noChangeArrowheads="1"/>
            </p:cNvSpPr>
            <p:nvPr/>
          </p:nvSpPr>
          <p:spPr bwMode="auto">
            <a:xfrm>
              <a:off x="3853" y="2236"/>
              <a:ext cx="13" cy="2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 b="0" i="0" u="none" strike="noStrike" cap="none" normalizeH="0" baseline="0" smtClean="0">
                  <a:ln>
                    <a:noFill/>
                  </a:ln>
                  <a:solidFill>
                    <a:srgbClr val="000000"/>
                  </a:solidFill>
                  <a:effectLst/>
                  <a:latin typeface="Helvetica" pitchFamily="34" charset="0"/>
                  <a:cs typeface="Arial" pitchFamily="34" charset="0"/>
                </a:rPr>
                <a:t>0</a:t>
              </a:r>
              <a:endParaRPr kumimoji="0" lang="en-US" sz="1100" b="0" i="0" u="none" strike="noStrike" cap="none" normalizeH="0" baseline="0" smtClean="0">
                <a:ln>
                  <a:noFill/>
                </a:ln>
                <a:solidFill>
                  <a:schemeClr val="tx1"/>
                </a:solidFill>
                <a:effectLst/>
                <a:latin typeface="Arial" pitchFamily="34" charset="0"/>
                <a:cs typeface="Arial" pitchFamily="34" charset="0"/>
              </a:endParaRPr>
            </a:p>
          </p:txBody>
        </p:sp>
        <p:sp>
          <p:nvSpPr>
            <p:cNvPr id="195788" name="Line 1228"/>
            <p:cNvSpPr>
              <a:spLocks noChangeShapeType="1"/>
            </p:cNvSpPr>
            <p:nvPr/>
          </p:nvSpPr>
          <p:spPr bwMode="auto">
            <a:xfrm flipV="1">
              <a:off x="4016" y="2216"/>
              <a:ext cx="1" cy="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5789" name="Line 1229"/>
            <p:cNvSpPr>
              <a:spLocks noChangeShapeType="1"/>
            </p:cNvSpPr>
            <p:nvPr/>
          </p:nvSpPr>
          <p:spPr bwMode="auto">
            <a:xfrm>
              <a:off x="4016" y="1994"/>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5790" name="Rectangle 1230"/>
            <p:cNvSpPr>
              <a:spLocks noChangeArrowheads="1"/>
            </p:cNvSpPr>
            <p:nvPr/>
          </p:nvSpPr>
          <p:spPr bwMode="auto">
            <a:xfrm>
              <a:off x="3985" y="2236"/>
              <a:ext cx="33" cy="2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 b="0" i="0" u="none" strike="noStrike" cap="none" normalizeH="0" baseline="0" smtClean="0">
                  <a:ln>
                    <a:noFill/>
                  </a:ln>
                  <a:solidFill>
                    <a:srgbClr val="000000"/>
                  </a:solidFill>
                  <a:effectLst/>
                  <a:latin typeface="Helvetica" pitchFamily="34" charset="0"/>
                  <a:cs typeface="Arial" pitchFamily="34" charset="0"/>
                </a:rPr>
                <a:t>0.5</a:t>
              </a:r>
              <a:endParaRPr kumimoji="0" lang="en-US" sz="1100" b="0" i="0" u="none" strike="noStrike" cap="none" normalizeH="0" baseline="0" smtClean="0">
                <a:ln>
                  <a:noFill/>
                </a:ln>
                <a:solidFill>
                  <a:schemeClr val="tx1"/>
                </a:solidFill>
                <a:effectLst/>
                <a:latin typeface="Arial" pitchFamily="34" charset="0"/>
                <a:cs typeface="Arial" pitchFamily="34" charset="0"/>
              </a:endParaRPr>
            </a:p>
          </p:txBody>
        </p:sp>
        <p:sp>
          <p:nvSpPr>
            <p:cNvPr id="195791" name="Line 1231"/>
            <p:cNvSpPr>
              <a:spLocks noChangeShapeType="1"/>
            </p:cNvSpPr>
            <p:nvPr/>
          </p:nvSpPr>
          <p:spPr bwMode="auto">
            <a:xfrm flipV="1">
              <a:off x="4165" y="2216"/>
              <a:ext cx="1" cy="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5792" name="Line 1232"/>
            <p:cNvSpPr>
              <a:spLocks noChangeShapeType="1"/>
            </p:cNvSpPr>
            <p:nvPr/>
          </p:nvSpPr>
          <p:spPr bwMode="auto">
            <a:xfrm>
              <a:off x="4165" y="1994"/>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5793" name="Rectangle 1233"/>
            <p:cNvSpPr>
              <a:spLocks noChangeArrowheads="1"/>
            </p:cNvSpPr>
            <p:nvPr/>
          </p:nvSpPr>
          <p:spPr bwMode="auto">
            <a:xfrm>
              <a:off x="4152" y="2236"/>
              <a:ext cx="13" cy="2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 b="0" i="0" u="none" strike="noStrike" cap="none" normalizeH="0" baseline="0" smtClean="0">
                  <a:ln>
                    <a:noFill/>
                  </a:ln>
                  <a:solidFill>
                    <a:srgbClr val="000000"/>
                  </a:solidFill>
                  <a:effectLst/>
                  <a:latin typeface="Helvetica" pitchFamily="34" charset="0"/>
                  <a:cs typeface="Arial" pitchFamily="34" charset="0"/>
                </a:rPr>
                <a:t>1</a:t>
              </a:r>
              <a:endParaRPr kumimoji="0" lang="en-US" sz="1100" b="0" i="0" u="none" strike="noStrike" cap="none" normalizeH="0" baseline="0" smtClean="0">
                <a:ln>
                  <a:noFill/>
                </a:ln>
                <a:solidFill>
                  <a:schemeClr val="tx1"/>
                </a:solidFill>
                <a:effectLst/>
                <a:latin typeface="Arial" pitchFamily="34" charset="0"/>
                <a:cs typeface="Arial" pitchFamily="34" charset="0"/>
              </a:endParaRPr>
            </a:p>
          </p:txBody>
        </p:sp>
        <p:sp>
          <p:nvSpPr>
            <p:cNvPr id="195794" name="Line 1234"/>
            <p:cNvSpPr>
              <a:spLocks noChangeShapeType="1"/>
            </p:cNvSpPr>
            <p:nvPr/>
          </p:nvSpPr>
          <p:spPr bwMode="auto">
            <a:xfrm>
              <a:off x="3866" y="2221"/>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5795" name="Line 1235"/>
            <p:cNvSpPr>
              <a:spLocks noChangeShapeType="1"/>
            </p:cNvSpPr>
            <p:nvPr/>
          </p:nvSpPr>
          <p:spPr bwMode="auto">
            <a:xfrm flipH="1">
              <a:off x="4160" y="2221"/>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5796" name="Rectangle 1236"/>
            <p:cNvSpPr>
              <a:spLocks noChangeArrowheads="1"/>
            </p:cNvSpPr>
            <p:nvPr/>
          </p:nvSpPr>
          <p:spPr bwMode="auto">
            <a:xfrm>
              <a:off x="3822" y="2187"/>
              <a:ext cx="13" cy="2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 b="0" i="0" u="none" strike="noStrike" cap="none" normalizeH="0" baseline="0" smtClean="0">
                  <a:ln>
                    <a:noFill/>
                  </a:ln>
                  <a:solidFill>
                    <a:srgbClr val="000000"/>
                  </a:solidFill>
                  <a:effectLst/>
                  <a:latin typeface="Helvetica" pitchFamily="34" charset="0"/>
                  <a:cs typeface="Arial" pitchFamily="34" charset="0"/>
                </a:rPr>
                <a:t>0</a:t>
              </a:r>
              <a:endParaRPr kumimoji="0" lang="en-US" sz="1100" b="0" i="0" u="none" strike="noStrike" cap="none" normalizeH="0" baseline="0" smtClean="0">
                <a:ln>
                  <a:noFill/>
                </a:ln>
                <a:solidFill>
                  <a:schemeClr val="tx1"/>
                </a:solidFill>
                <a:effectLst/>
                <a:latin typeface="Arial" pitchFamily="34" charset="0"/>
                <a:cs typeface="Arial" pitchFamily="34" charset="0"/>
              </a:endParaRPr>
            </a:p>
          </p:txBody>
        </p:sp>
        <p:sp>
          <p:nvSpPr>
            <p:cNvPr id="195797" name="Line 1237"/>
            <p:cNvSpPr>
              <a:spLocks noChangeShapeType="1"/>
            </p:cNvSpPr>
            <p:nvPr/>
          </p:nvSpPr>
          <p:spPr bwMode="auto">
            <a:xfrm>
              <a:off x="3866" y="2108"/>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5798" name="Line 1238"/>
            <p:cNvSpPr>
              <a:spLocks noChangeShapeType="1"/>
            </p:cNvSpPr>
            <p:nvPr/>
          </p:nvSpPr>
          <p:spPr bwMode="auto">
            <a:xfrm flipH="1">
              <a:off x="4160" y="2108"/>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5799" name="Rectangle 1239"/>
            <p:cNvSpPr>
              <a:spLocks noChangeArrowheads="1"/>
            </p:cNvSpPr>
            <p:nvPr/>
          </p:nvSpPr>
          <p:spPr bwMode="auto">
            <a:xfrm>
              <a:off x="3783" y="2073"/>
              <a:ext cx="33" cy="2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 b="0" i="0" u="none" strike="noStrike" cap="none" normalizeH="0" baseline="0" smtClean="0">
                  <a:ln>
                    <a:noFill/>
                  </a:ln>
                  <a:solidFill>
                    <a:srgbClr val="000000"/>
                  </a:solidFill>
                  <a:effectLst/>
                  <a:latin typeface="Helvetica" pitchFamily="34" charset="0"/>
                  <a:cs typeface="Arial" pitchFamily="34" charset="0"/>
                </a:rPr>
                <a:t>0.5</a:t>
              </a:r>
              <a:endParaRPr kumimoji="0" lang="en-US" sz="1100" b="0" i="0" u="none" strike="noStrike" cap="none" normalizeH="0" baseline="0" smtClean="0">
                <a:ln>
                  <a:noFill/>
                </a:ln>
                <a:solidFill>
                  <a:schemeClr val="tx1"/>
                </a:solidFill>
                <a:effectLst/>
                <a:latin typeface="Arial" pitchFamily="34" charset="0"/>
                <a:cs typeface="Arial" pitchFamily="34" charset="0"/>
              </a:endParaRPr>
            </a:p>
          </p:txBody>
        </p:sp>
        <p:sp>
          <p:nvSpPr>
            <p:cNvPr id="195800" name="Line 1240"/>
            <p:cNvSpPr>
              <a:spLocks noChangeShapeType="1"/>
            </p:cNvSpPr>
            <p:nvPr/>
          </p:nvSpPr>
          <p:spPr bwMode="auto">
            <a:xfrm>
              <a:off x="3866" y="1994"/>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5801" name="Line 1241"/>
            <p:cNvSpPr>
              <a:spLocks noChangeShapeType="1"/>
            </p:cNvSpPr>
            <p:nvPr/>
          </p:nvSpPr>
          <p:spPr bwMode="auto">
            <a:xfrm flipH="1">
              <a:off x="4160" y="1994"/>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5802" name="Rectangle 1242"/>
            <p:cNvSpPr>
              <a:spLocks noChangeArrowheads="1"/>
            </p:cNvSpPr>
            <p:nvPr/>
          </p:nvSpPr>
          <p:spPr bwMode="auto">
            <a:xfrm>
              <a:off x="3822" y="1960"/>
              <a:ext cx="13" cy="2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 b="0" i="0" u="none" strike="noStrike" cap="none" normalizeH="0" baseline="0" smtClean="0">
                  <a:ln>
                    <a:noFill/>
                  </a:ln>
                  <a:solidFill>
                    <a:srgbClr val="000000"/>
                  </a:solidFill>
                  <a:effectLst/>
                  <a:latin typeface="Helvetica" pitchFamily="34" charset="0"/>
                  <a:cs typeface="Arial" pitchFamily="34" charset="0"/>
                </a:rPr>
                <a:t>1</a:t>
              </a:r>
              <a:endParaRPr kumimoji="0" lang="en-US" sz="1100" b="0" i="0" u="none" strike="noStrike" cap="none" normalizeH="0" baseline="0" smtClean="0">
                <a:ln>
                  <a:noFill/>
                </a:ln>
                <a:solidFill>
                  <a:schemeClr val="tx1"/>
                </a:solidFill>
                <a:effectLst/>
                <a:latin typeface="Arial" pitchFamily="34" charset="0"/>
                <a:cs typeface="Arial" pitchFamily="34" charset="0"/>
              </a:endParaRPr>
            </a:p>
          </p:txBody>
        </p:sp>
        <p:sp>
          <p:nvSpPr>
            <p:cNvPr id="195803" name="Line 1243"/>
            <p:cNvSpPr>
              <a:spLocks noChangeShapeType="1"/>
            </p:cNvSpPr>
            <p:nvPr/>
          </p:nvSpPr>
          <p:spPr bwMode="auto">
            <a:xfrm>
              <a:off x="3866" y="1994"/>
              <a:ext cx="299"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5804" name="Line 1244"/>
            <p:cNvSpPr>
              <a:spLocks noChangeShapeType="1"/>
            </p:cNvSpPr>
            <p:nvPr/>
          </p:nvSpPr>
          <p:spPr bwMode="auto">
            <a:xfrm>
              <a:off x="3866" y="2221"/>
              <a:ext cx="299"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5805" name="Line 1245"/>
            <p:cNvSpPr>
              <a:spLocks noChangeShapeType="1"/>
            </p:cNvSpPr>
            <p:nvPr/>
          </p:nvSpPr>
          <p:spPr bwMode="auto">
            <a:xfrm flipV="1">
              <a:off x="4165" y="1994"/>
              <a:ext cx="1" cy="22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5806" name="Line 1246"/>
            <p:cNvSpPr>
              <a:spLocks noChangeShapeType="1"/>
            </p:cNvSpPr>
            <p:nvPr/>
          </p:nvSpPr>
          <p:spPr bwMode="auto">
            <a:xfrm flipV="1">
              <a:off x="3866" y="1994"/>
              <a:ext cx="1" cy="22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5807" name="Freeform 1247"/>
            <p:cNvSpPr>
              <a:spLocks/>
            </p:cNvSpPr>
            <p:nvPr/>
          </p:nvSpPr>
          <p:spPr bwMode="auto">
            <a:xfrm>
              <a:off x="3866" y="2108"/>
              <a:ext cx="294" cy="108"/>
            </a:xfrm>
            <a:custGeom>
              <a:avLst/>
              <a:gdLst/>
              <a:ahLst/>
              <a:cxnLst>
                <a:cxn ang="0">
                  <a:pos x="0" y="25"/>
                </a:cxn>
                <a:cxn ang="0">
                  <a:pos x="5" y="49"/>
                </a:cxn>
                <a:cxn ang="0">
                  <a:pos x="9" y="64"/>
                </a:cxn>
                <a:cxn ang="0">
                  <a:pos x="13" y="79"/>
                </a:cxn>
                <a:cxn ang="0">
                  <a:pos x="18" y="94"/>
                </a:cxn>
                <a:cxn ang="0">
                  <a:pos x="27" y="104"/>
                </a:cxn>
                <a:cxn ang="0">
                  <a:pos x="35" y="108"/>
                </a:cxn>
                <a:cxn ang="0">
                  <a:pos x="44" y="108"/>
                </a:cxn>
                <a:cxn ang="0">
                  <a:pos x="53" y="108"/>
                </a:cxn>
                <a:cxn ang="0">
                  <a:pos x="62" y="108"/>
                </a:cxn>
                <a:cxn ang="0">
                  <a:pos x="71" y="108"/>
                </a:cxn>
                <a:cxn ang="0">
                  <a:pos x="79" y="108"/>
                </a:cxn>
                <a:cxn ang="0">
                  <a:pos x="88" y="108"/>
                </a:cxn>
                <a:cxn ang="0">
                  <a:pos x="97" y="108"/>
                </a:cxn>
                <a:cxn ang="0">
                  <a:pos x="106" y="108"/>
                </a:cxn>
                <a:cxn ang="0">
                  <a:pos x="114" y="108"/>
                </a:cxn>
                <a:cxn ang="0">
                  <a:pos x="123" y="108"/>
                </a:cxn>
                <a:cxn ang="0">
                  <a:pos x="132" y="108"/>
                </a:cxn>
                <a:cxn ang="0">
                  <a:pos x="141" y="108"/>
                </a:cxn>
                <a:cxn ang="0">
                  <a:pos x="150" y="108"/>
                </a:cxn>
                <a:cxn ang="0">
                  <a:pos x="158" y="108"/>
                </a:cxn>
                <a:cxn ang="0">
                  <a:pos x="167" y="108"/>
                </a:cxn>
                <a:cxn ang="0">
                  <a:pos x="176" y="108"/>
                </a:cxn>
                <a:cxn ang="0">
                  <a:pos x="185" y="108"/>
                </a:cxn>
                <a:cxn ang="0">
                  <a:pos x="193" y="108"/>
                </a:cxn>
                <a:cxn ang="0">
                  <a:pos x="202" y="108"/>
                </a:cxn>
                <a:cxn ang="0">
                  <a:pos x="211" y="108"/>
                </a:cxn>
                <a:cxn ang="0">
                  <a:pos x="220" y="108"/>
                </a:cxn>
                <a:cxn ang="0">
                  <a:pos x="229" y="108"/>
                </a:cxn>
                <a:cxn ang="0">
                  <a:pos x="237" y="108"/>
                </a:cxn>
                <a:cxn ang="0">
                  <a:pos x="246" y="108"/>
                </a:cxn>
                <a:cxn ang="0">
                  <a:pos x="255" y="108"/>
                </a:cxn>
                <a:cxn ang="0">
                  <a:pos x="264" y="108"/>
                </a:cxn>
                <a:cxn ang="0">
                  <a:pos x="273" y="108"/>
                </a:cxn>
                <a:cxn ang="0">
                  <a:pos x="281" y="108"/>
                </a:cxn>
                <a:cxn ang="0">
                  <a:pos x="290" y="108"/>
                </a:cxn>
              </a:cxnLst>
              <a:rect l="0" t="0" r="r" b="b"/>
              <a:pathLst>
                <a:path w="294" h="108">
                  <a:moveTo>
                    <a:pt x="0" y="0"/>
                  </a:moveTo>
                  <a:lnTo>
                    <a:pt x="0" y="25"/>
                  </a:lnTo>
                  <a:lnTo>
                    <a:pt x="5" y="29"/>
                  </a:lnTo>
                  <a:lnTo>
                    <a:pt x="5" y="49"/>
                  </a:lnTo>
                  <a:lnTo>
                    <a:pt x="9" y="54"/>
                  </a:lnTo>
                  <a:lnTo>
                    <a:pt x="9" y="64"/>
                  </a:lnTo>
                  <a:lnTo>
                    <a:pt x="13" y="69"/>
                  </a:lnTo>
                  <a:lnTo>
                    <a:pt x="13" y="79"/>
                  </a:lnTo>
                  <a:lnTo>
                    <a:pt x="18" y="84"/>
                  </a:lnTo>
                  <a:lnTo>
                    <a:pt x="18" y="94"/>
                  </a:lnTo>
                  <a:lnTo>
                    <a:pt x="22" y="99"/>
                  </a:lnTo>
                  <a:lnTo>
                    <a:pt x="27" y="104"/>
                  </a:lnTo>
                  <a:lnTo>
                    <a:pt x="31" y="104"/>
                  </a:lnTo>
                  <a:lnTo>
                    <a:pt x="35" y="108"/>
                  </a:lnTo>
                  <a:lnTo>
                    <a:pt x="40" y="108"/>
                  </a:lnTo>
                  <a:lnTo>
                    <a:pt x="44" y="108"/>
                  </a:lnTo>
                  <a:lnTo>
                    <a:pt x="49" y="108"/>
                  </a:lnTo>
                  <a:lnTo>
                    <a:pt x="53" y="108"/>
                  </a:lnTo>
                  <a:lnTo>
                    <a:pt x="57" y="108"/>
                  </a:lnTo>
                  <a:lnTo>
                    <a:pt x="62" y="108"/>
                  </a:lnTo>
                  <a:lnTo>
                    <a:pt x="66" y="108"/>
                  </a:lnTo>
                  <a:lnTo>
                    <a:pt x="71" y="108"/>
                  </a:lnTo>
                  <a:lnTo>
                    <a:pt x="75" y="108"/>
                  </a:lnTo>
                  <a:lnTo>
                    <a:pt x="79" y="108"/>
                  </a:lnTo>
                  <a:lnTo>
                    <a:pt x="84" y="108"/>
                  </a:lnTo>
                  <a:lnTo>
                    <a:pt x="88" y="108"/>
                  </a:lnTo>
                  <a:lnTo>
                    <a:pt x="93" y="108"/>
                  </a:lnTo>
                  <a:lnTo>
                    <a:pt x="97" y="108"/>
                  </a:lnTo>
                  <a:lnTo>
                    <a:pt x="101" y="108"/>
                  </a:lnTo>
                  <a:lnTo>
                    <a:pt x="106" y="108"/>
                  </a:lnTo>
                  <a:lnTo>
                    <a:pt x="110" y="108"/>
                  </a:lnTo>
                  <a:lnTo>
                    <a:pt x="114" y="108"/>
                  </a:lnTo>
                  <a:lnTo>
                    <a:pt x="119" y="108"/>
                  </a:lnTo>
                  <a:lnTo>
                    <a:pt x="123" y="108"/>
                  </a:lnTo>
                  <a:lnTo>
                    <a:pt x="128" y="108"/>
                  </a:lnTo>
                  <a:lnTo>
                    <a:pt x="132" y="108"/>
                  </a:lnTo>
                  <a:lnTo>
                    <a:pt x="136" y="108"/>
                  </a:lnTo>
                  <a:lnTo>
                    <a:pt x="141" y="108"/>
                  </a:lnTo>
                  <a:lnTo>
                    <a:pt x="145" y="108"/>
                  </a:lnTo>
                  <a:lnTo>
                    <a:pt x="150" y="108"/>
                  </a:lnTo>
                  <a:lnTo>
                    <a:pt x="154" y="108"/>
                  </a:lnTo>
                  <a:lnTo>
                    <a:pt x="158" y="108"/>
                  </a:lnTo>
                  <a:lnTo>
                    <a:pt x="163" y="108"/>
                  </a:lnTo>
                  <a:lnTo>
                    <a:pt x="167" y="108"/>
                  </a:lnTo>
                  <a:lnTo>
                    <a:pt x="172" y="108"/>
                  </a:lnTo>
                  <a:lnTo>
                    <a:pt x="176" y="108"/>
                  </a:lnTo>
                  <a:lnTo>
                    <a:pt x="180" y="108"/>
                  </a:lnTo>
                  <a:lnTo>
                    <a:pt x="185" y="108"/>
                  </a:lnTo>
                  <a:lnTo>
                    <a:pt x="189" y="108"/>
                  </a:lnTo>
                  <a:lnTo>
                    <a:pt x="193" y="108"/>
                  </a:lnTo>
                  <a:lnTo>
                    <a:pt x="198" y="108"/>
                  </a:lnTo>
                  <a:lnTo>
                    <a:pt x="202" y="108"/>
                  </a:lnTo>
                  <a:lnTo>
                    <a:pt x="207" y="108"/>
                  </a:lnTo>
                  <a:lnTo>
                    <a:pt x="211" y="108"/>
                  </a:lnTo>
                  <a:lnTo>
                    <a:pt x="215" y="108"/>
                  </a:lnTo>
                  <a:lnTo>
                    <a:pt x="220" y="108"/>
                  </a:lnTo>
                  <a:lnTo>
                    <a:pt x="224" y="108"/>
                  </a:lnTo>
                  <a:lnTo>
                    <a:pt x="229" y="108"/>
                  </a:lnTo>
                  <a:lnTo>
                    <a:pt x="233" y="108"/>
                  </a:lnTo>
                  <a:lnTo>
                    <a:pt x="237" y="108"/>
                  </a:lnTo>
                  <a:lnTo>
                    <a:pt x="242" y="108"/>
                  </a:lnTo>
                  <a:lnTo>
                    <a:pt x="246" y="108"/>
                  </a:lnTo>
                  <a:lnTo>
                    <a:pt x="251" y="108"/>
                  </a:lnTo>
                  <a:lnTo>
                    <a:pt x="255" y="108"/>
                  </a:lnTo>
                  <a:lnTo>
                    <a:pt x="259" y="108"/>
                  </a:lnTo>
                  <a:lnTo>
                    <a:pt x="264" y="108"/>
                  </a:lnTo>
                  <a:lnTo>
                    <a:pt x="268" y="108"/>
                  </a:lnTo>
                  <a:lnTo>
                    <a:pt x="273" y="108"/>
                  </a:lnTo>
                  <a:lnTo>
                    <a:pt x="277" y="108"/>
                  </a:lnTo>
                  <a:lnTo>
                    <a:pt x="281" y="108"/>
                  </a:lnTo>
                  <a:lnTo>
                    <a:pt x="286" y="108"/>
                  </a:lnTo>
                  <a:lnTo>
                    <a:pt x="290" y="108"/>
                  </a:lnTo>
                  <a:lnTo>
                    <a:pt x="294" y="108"/>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5808" name="Line 1248"/>
            <p:cNvSpPr>
              <a:spLocks noChangeShapeType="1"/>
            </p:cNvSpPr>
            <p:nvPr/>
          </p:nvSpPr>
          <p:spPr bwMode="auto">
            <a:xfrm>
              <a:off x="3950" y="2216"/>
              <a:ext cx="35"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5809" name="Line 1249"/>
            <p:cNvSpPr>
              <a:spLocks noChangeShapeType="1"/>
            </p:cNvSpPr>
            <p:nvPr/>
          </p:nvSpPr>
          <p:spPr bwMode="auto">
            <a:xfrm>
              <a:off x="3967" y="2197"/>
              <a:ext cx="1" cy="3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5810" name="Line 1250"/>
            <p:cNvSpPr>
              <a:spLocks noChangeShapeType="1"/>
            </p:cNvSpPr>
            <p:nvPr/>
          </p:nvSpPr>
          <p:spPr bwMode="auto">
            <a:xfrm>
              <a:off x="3893" y="2216"/>
              <a:ext cx="35"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5811" name="Line 1251"/>
            <p:cNvSpPr>
              <a:spLocks noChangeShapeType="1"/>
            </p:cNvSpPr>
            <p:nvPr/>
          </p:nvSpPr>
          <p:spPr bwMode="auto">
            <a:xfrm>
              <a:off x="3910" y="2197"/>
              <a:ext cx="1" cy="3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5812" name="Line 1252"/>
            <p:cNvSpPr>
              <a:spLocks noChangeShapeType="1"/>
            </p:cNvSpPr>
            <p:nvPr/>
          </p:nvSpPr>
          <p:spPr bwMode="auto">
            <a:xfrm>
              <a:off x="3866" y="2192"/>
              <a:ext cx="35"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5813" name="Line 1253"/>
            <p:cNvSpPr>
              <a:spLocks noChangeShapeType="1"/>
            </p:cNvSpPr>
            <p:nvPr/>
          </p:nvSpPr>
          <p:spPr bwMode="auto">
            <a:xfrm>
              <a:off x="3884" y="2172"/>
              <a:ext cx="1" cy="4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5814" name="Line 1254"/>
            <p:cNvSpPr>
              <a:spLocks noChangeShapeType="1"/>
            </p:cNvSpPr>
            <p:nvPr/>
          </p:nvSpPr>
          <p:spPr bwMode="auto">
            <a:xfrm>
              <a:off x="3976" y="2216"/>
              <a:ext cx="35"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5815" name="Line 1255"/>
            <p:cNvSpPr>
              <a:spLocks noChangeShapeType="1"/>
            </p:cNvSpPr>
            <p:nvPr/>
          </p:nvSpPr>
          <p:spPr bwMode="auto">
            <a:xfrm>
              <a:off x="3994" y="2197"/>
              <a:ext cx="1" cy="3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5816" name="Line 1256"/>
            <p:cNvSpPr>
              <a:spLocks noChangeShapeType="1"/>
            </p:cNvSpPr>
            <p:nvPr/>
          </p:nvSpPr>
          <p:spPr bwMode="auto">
            <a:xfrm>
              <a:off x="3959" y="2207"/>
              <a:ext cx="17" cy="1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5817" name="Line 1257"/>
            <p:cNvSpPr>
              <a:spLocks noChangeShapeType="1"/>
            </p:cNvSpPr>
            <p:nvPr/>
          </p:nvSpPr>
          <p:spPr bwMode="auto">
            <a:xfrm flipH="1">
              <a:off x="3959" y="2207"/>
              <a:ext cx="17" cy="1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5818" name="Line 1258"/>
            <p:cNvSpPr>
              <a:spLocks noChangeShapeType="1"/>
            </p:cNvSpPr>
            <p:nvPr/>
          </p:nvSpPr>
          <p:spPr bwMode="auto">
            <a:xfrm>
              <a:off x="3901" y="2207"/>
              <a:ext cx="18" cy="1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5819" name="Line 1259"/>
            <p:cNvSpPr>
              <a:spLocks noChangeShapeType="1"/>
            </p:cNvSpPr>
            <p:nvPr/>
          </p:nvSpPr>
          <p:spPr bwMode="auto">
            <a:xfrm flipH="1">
              <a:off x="3901" y="2207"/>
              <a:ext cx="18" cy="1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5820" name="Line 1260"/>
            <p:cNvSpPr>
              <a:spLocks noChangeShapeType="1"/>
            </p:cNvSpPr>
            <p:nvPr/>
          </p:nvSpPr>
          <p:spPr bwMode="auto">
            <a:xfrm>
              <a:off x="3875" y="2182"/>
              <a:ext cx="18"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5821" name="Line 1261"/>
            <p:cNvSpPr>
              <a:spLocks noChangeShapeType="1"/>
            </p:cNvSpPr>
            <p:nvPr/>
          </p:nvSpPr>
          <p:spPr bwMode="auto">
            <a:xfrm flipH="1">
              <a:off x="3875" y="2182"/>
              <a:ext cx="18"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5822" name="Line 1262"/>
            <p:cNvSpPr>
              <a:spLocks noChangeShapeType="1"/>
            </p:cNvSpPr>
            <p:nvPr/>
          </p:nvSpPr>
          <p:spPr bwMode="auto">
            <a:xfrm>
              <a:off x="3985" y="2207"/>
              <a:ext cx="17" cy="1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5823" name="Line 1263"/>
            <p:cNvSpPr>
              <a:spLocks noChangeShapeType="1"/>
            </p:cNvSpPr>
            <p:nvPr/>
          </p:nvSpPr>
          <p:spPr bwMode="auto">
            <a:xfrm flipH="1">
              <a:off x="3985" y="2207"/>
              <a:ext cx="17" cy="1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5824" name="Rectangle 1264"/>
            <p:cNvSpPr>
              <a:spLocks noChangeArrowheads="1"/>
            </p:cNvSpPr>
            <p:nvPr/>
          </p:nvSpPr>
          <p:spPr bwMode="auto">
            <a:xfrm>
              <a:off x="3836" y="1895"/>
              <a:ext cx="174" cy="2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 b="1" i="0" u="none" strike="noStrike" cap="none" normalizeH="0" baseline="0" smtClean="0">
                  <a:ln>
                    <a:noFill/>
                  </a:ln>
                  <a:solidFill>
                    <a:srgbClr val="000000"/>
                  </a:solidFill>
                  <a:effectLst/>
                  <a:latin typeface="Helvetica" pitchFamily="34" charset="0"/>
                  <a:cs typeface="Arial" pitchFamily="34" charset="0"/>
                </a:rPr>
                <a:t>m24: a=0,b=-32</a:t>
              </a:r>
              <a:endParaRPr kumimoji="0" lang="en-US" sz="1100" b="0" i="0" u="none" strike="noStrike" cap="none" normalizeH="0" baseline="0" smtClean="0">
                <a:ln>
                  <a:noFill/>
                </a:ln>
                <a:solidFill>
                  <a:schemeClr val="tx1"/>
                </a:solidFill>
                <a:effectLst/>
                <a:latin typeface="Arial" pitchFamily="34" charset="0"/>
                <a:cs typeface="Arial" pitchFamily="34" charset="0"/>
              </a:endParaRPr>
            </a:p>
          </p:txBody>
        </p:sp>
        <p:sp>
          <p:nvSpPr>
            <p:cNvPr id="195825" name="Rectangle 1265"/>
            <p:cNvSpPr>
              <a:spLocks noChangeArrowheads="1"/>
            </p:cNvSpPr>
            <p:nvPr/>
          </p:nvSpPr>
          <p:spPr bwMode="auto">
            <a:xfrm>
              <a:off x="4266" y="1994"/>
              <a:ext cx="294" cy="227"/>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100"/>
            </a:p>
          </p:txBody>
        </p:sp>
        <p:sp>
          <p:nvSpPr>
            <p:cNvPr id="195826" name="Rectangle 1266"/>
            <p:cNvSpPr>
              <a:spLocks noChangeArrowheads="1"/>
            </p:cNvSpPr>
            <p:nvPr/>
          </p:nvSpPr>
          <p:spPr bwMode="auto">
            <a:xfrm>
              <a:off x="4266" y="1994"/>
              <a:ext cx="294" cy="227"/>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a:p>
          </p:txBody>
        </p:sp>
        <p:sp>
          <p:nvSpPr>
            <p:cNvPr id="195827" name="Line 1267"/>
            <p:cNvSpPr>
              <a:spLocks noChangeShapeType="1"/>
            </p:cNvSpPr>
            <p:nvPr/>
          </p:nvSpPr>
          <p:spPr bwMode="auto">
            <a:xfrm>
              <a:off x="4266" y="1994"/>
              <a:ext cx="29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5828" name="Line 1268"/>
            <p:cNvSpPr>
              <a:spLocks noChangeShapeType="1"/>
            </p:cNvSpPr>
            <p:nvPr/>
          </p:nvSpPr>
          <p:spPr bwMode="auto">
            <a:xfrm>
              <a:off x="4266" y="2221"/>
              <a:ext cx="29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5829" name="Line 1269"/>
            <p:cNvSpPr>
              <a:spLocks noChangeShapeType="1"/>
            </p:cNvSpPr>
            <p:nvPr/>
          </p:nvSpPr>
          <p:spPr bwMode="auto">
            <a:xfrm flipV="1">
              <a:off x="4560" y="1994"/>
              <a:ext cx="1" cy="22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5830" name="Line 1270"/>
            <p:cNvSpPr>
              <a:spLocks noChangeShapeType="1"/>
            </p:cNvSpPr>
            <p:nvPr/>
          </p:nvSpPr>
          <p:spPr bwMode="auto">
            <a:xfrm flipV="1">
              <a:off x="4266" y="1994"/>
              <a:ext cx="1" cy="22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5831" name="Line 1271"/>
            <p:cNvSpPr>
              <a:spLocks noChangeShapeType="1"/>
            </p:cNvSpPr>
            <p:nvPr/>
          </p:nvSpPr>
          <p:spPr bwMode="auto">
            <a:xfrm>
              <a:off x="4266" y="2221"/>
              <a:ext cx="29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5832" name="Line 1272"/>
            <p:cNvSpPr>
              <a:spLocks noChangeShapeType="1"/>
            </p:cNvSpPr>
            <p:nvPr/>
          </p:nvSpPr>
          <p:spPr bwMode="auto">
            <a:xfrm flipV="1">
              <a:off x="4266" y="1994"/>
              <a:ext cx="1" cy="22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5833" name="Line 1273"/>
            <p:cNvSpPr>
              <a:spLocks noChangeShapeType="1"/>
            </p:cNvSpPr>
            <p:nvPr/>
          </p:nvSpPr>
          <p:spPr bwMode="auto">
            <a:xfrm flipV="1">
              <a:off x="4266" y="2216"/>
              <a:ext cx="1" cy="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5834" name="Line 1274"/>
            <p:cNvSpPr>
              <a:spLocks noChangeShapeType="1"/>
            </p:cNvSpPr>
            <p:nvPr/>
          </p:nvSpPr>
          <p:spPr bwMode="auto">
            <a:xfrm>
              <a:off x="4266" y="1994"/>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5835" name="Rectangle 1275"/>
            <p:cNvSpPr>
              <a:spLocks noChangeArrowheads="1"/>
            </p:cNvSpPr>
            <p:nvPr/>
          </p:nvSpPr>
          <p:spPr bwMode="auto">
            <a:xfrm>
              <a:off x="4253" y="2236"/>
              <a:ext cx="13" cy="2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 b="0" i="0" u="none" strike="noStrike" cap="none" normalizeH="0" baseline="0" smtClean="0">
                  <a:ln>
                    <a:noFill/>
                  </a:ln>
                  <a:solidFill>
                    <a:srgbClr val="000000"/>
                  </a:solidFill>
                  <a:effectLst/>
                  <a:latin typeface="Helvetica" pitchFamily="34" charset="0"/>
                  <a:cs typeface="Arial" pitchFamily="34" charset="0"/>
                </a:rPr>
                <a:t>0</a:t>
              </a:r>
              <a:endParaRPr kumimoji="0" lang="en-US" sz="1100" b="0" i="0" u="none" strike="noStrike" cap="none" normalizeH="0" baseline="0" smtClean="0">
                <a:ln>
                  <a:noFill/>
                </a:ln>
                <a:solidFill>
                  <a:schemeClr val="tx1"/>
                </a:solidFill>
                <a:effectLst/>
                <a:latin typeface="Arial" pitchFamily="34" charset="0"/>
                <a:cs typeface="Arial" pitchFamily="34" charset="0"/>
              </a:endParaRPr>
            </a:p>
          </p:txBody>
        </p:sp>
        <p:sp>
          <p:nvSpPr>
            <p:cNvPr id="195836" name="Line 1276"/>
            <p:cNvSpPr>
              <a:spLocks noChangeShapeType="1"/>
            </p:cNvSpPr>
            <p:nvPr/>
          </p:nvSpPr>
          <p:spPr bwMode="auto">
            <a:xfrm flipV="1">
              <a:off x="4411" y="2216"/>
              <a:ext cx="1" cy="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5837" name="Line 1277"/>
            <p:cNvSpPr>
              <a:spLocks noChangeShapeType="1"/>
            </p:cNvSpPr>
            <p:nvPr/>
          </p:nvSpPr>
          <p:spPr bwMode="auto">
            <a:xfrm>
              <a:off x="4411" y="1994"/>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5838" name="Rectangle 1278"/>
            <p:cNvSpPr>
              <a:spLocks noChangeArrowheads="1"/>
            </p:cNvSpPr>
            <p:nvPr/>
          </p:nvSpPr>
          <p:spPr bwMode="auto">
            <a:xfrm>
              <a:off x="4380" y="2236"/>
              <a:ext cx="33" cy="2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 b="0" i="0" u="none" strike="noStrike" cap="none" normalizeH="0" baseline="0" smtClean="0">
                  <a:ln>
                    <a:noFill/>
                  </a:ln>
                  <a:solidFill>
                    <a:srgbClr val="000000"/>
                  </a:solidFill>
                  <a:effectLst/>
                  <a:latin typeface="Helvetica" pitchFamily="34" charset="0"/>
                  <a:cs typeface="Arial" pitchFamily="34" charset="0"/>
                </a:rPr>
                <a:t>0.5</a:t>
              </a:r>
              <a:endParaRPr kumimoji="0" lang="en-US" sz="1100" b="0" i="0" u="none" strike="noStrike" cap="none" normalizeH="0" baseline="0" smtClean="0">
                <a:ln>
                  <a:noFill/>
                </a:ln>
                <a:solidFill>
                  <a:schemeClr val="tx1"/>
                </a:solidFill>
                <a:effectLst/>
                <a:latin typeface="Arial" pitchFamily="34" charset="0"/>
                <a:cs typeface="Arial" pitchFamily="34" charset="0"/>
              </a:endParaRPr>
            </a:p>
          </p:txBody>
        </p:sp>
        <p:sp>
          <p:nvSpPr>
            <p:cNvPr id="195839" name="Line 1279"/>
            <p:cNvSpPr>
              <a:spLocks noChangeShapeType="1"/>
            </p:cNvSpPr>
            <p:nvPr/>
          </p:nvSpPr>
          <p:spPr bwMode="auto">
            <a:xfrm flipV="1">
              <a:off x="4560" y="2216"/>
              <a:ext cx="1" cy="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5840" name="Line 1280"/>
            <p:cNvSpPr>
              <a:spLocks noChangeShapeType="1"/>
            </p:cNvSpPr>
            <p:nvPr/>
          </p:nvSpPr>
          <p:spPr bwMode="auto">
            <a:xfrm>
              <a:off x="4560" y="1994"/>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5841" name="Rectangle 1281"/>
            <p:cNvSpPr>
              <a:spLocks noChangeArrowheads="1"/>
            </p:cNvSpPr>
            <p:nvPr/>
          </p:nvSpPr>
          <p:spPr bwMode="auto">
            <a:xfrm>
              <a:off x="4547" y="2236"/>
              <a:ext cx="13" cy="2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 b="0" i="0" u="none" strike="noStrike" cap="none" normalizeH="0" baseline="0" smtClean="0">
                  <a:ln>
                    <a:noFill/>
                  </a:ln>
                  <a:solidFill>
                    <a:srgbClr val="000000"/>
                  </a:solidFill>
                  <a:effectLst/>
                  <a:latin typeface="Helvetica" pitchFamily="34" charset="0"/>
                  <a:cs typeface="Arial" pitchFamily="34" charset="0"/>
                </a:rPr>
                <a:t>1</a:t>
              </a:r>
              <a:endParaRPr kumimoji="0" lang="en-US" sz="1100" b="0" i="0" u="none" strike="noStrike" cap="none" normalizeH="0" baseline="0" smtClean="0">
                <a:ln>
                  <a:noFill/>
                </a:ln>
                <a:solidFill>
                  <a:schemeClr val="tx1"/>
                </a:solidFill>
                <a:effectLst/>
                <a:latin typeface="Arial" pitchFamily="34" charset="0"/>
                <a:cs typeface="Arial" pitchFamily="34" charset="0"/>
              </a:endParaRPr>
            </a:p>
          </p:txBody>
        </p:sp>
        <p:sp>
          <p:nvSpPr>
            <p:cNvPr id="195842" name="Line 1282"/>
            <p:cNvSpPr>
              <a:spLocks noChangeShapeType="1"/>
            </p:cNvSpPr>
            <p:nvPr/>
          </p:nvSpPr>
          <p:spPr bwMode="auto">
            <a:xfrm>
              <a:off x="4266" y="2221"/>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5843" name="Line 1283"/>
            <p:cNvSpPr>
              <a:spLocks noChangeShapeType="1"/>
            </p:cNvSpPr>
            <p:nvPr/>
          </p:nvSpPr>
          <p:spPr bwMode="auto">
            <a:xfrm flipH="1">
              <a:off x="4556" y="2221"/>
              <a:ext cx="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5844" name="Rectangle 1284"/>
            <p:cNvSpPr>
              <a:spLocks noChangeArrowheads="1"/>
            </p:cNvSpPr>
            <p:nvPr/>
          </p:nvSpPr>
          <p:spPr bwMode="auto">
            <a:xfrm>
              <a:off x="4222" y="2187"/>
              <a:ext cx="13" cy="2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 b="0" i="0" u="none" strike="noStrike" cap="none" normalizeH="0" baseline="0" smtClean="0">
                  <a:ln>
                    <a:noFill/>
                  </a:ln>
                  <a:solidFill>
                    <a:srgbClr val="000000"/>
                  </a:solidFill>
                  <a:effectLst/>
                  <a:latin typeface="Helvetica" pitchFamily="34" charset="0"/>
                  <a:cs typeface="Arial" pitchFamily="34" charset="0"/>
                </a:rPr>
                <a:t>0</a:t>
              </a:r>
              <a:endParaRPr kumimoji="0" lang="en-US" sz="1100" b="0" i="0" u="none" strike="noStrike" cap="none" normalizeH="0" baseline="0" smtClean="0">
                <a:ln>
                  <a:noFill/>
                </a:ln>
                <a:solidFill>
                  <a:schemeClr val="tx1"/>
                </a:solidFill>
                <a:effectLst/>
                <a:latin typeface="Arial" pitchFamily="34" charset="0"/>
                <a:cs typeface="Arial" pitchFamily="34" charset="0"/>
              </a:endParaRPr>
            </a:p>
          </p:txBody>
        </p:sp>
        <p:sp>
          <p:nvSpPr>
            <p:cNvPr id="195845" name="Line 1285"/>
            <p:cNvSpPr>
              <a:spLocks noChangeShapeType="1"/>
            </p:cNvSpPr>
            <p:nvPr/>
          </p:nvSpPr>
          <p:spPr bwMode="auto">
            <a:xfrm>
              <a:off x="4266" y="2108"/>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5846" name="Line 1286"/>
            <p:cNvSpPr>
              <a:spLocks noChangeShapeType="1"/>
            </p:cNvSpPr>
            <p:nvPr/>
          </p:nvSpPr>
          <p:spPr bwMode="auto">
            <a:xfrm flipH="1">
              <a:off x="4556" y="2108"/>
              <a:ext cx="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5847" name="Rectangle 1287"/>
            <p:cNvSpPr>
              <a:spLocks noChangeArrowheads="1"/>
            </p:cNvSpPr>
            <p:nvPr/>
          </p:nvSpPr>
          <p:spPr bwMode="auto">
            <a:xfrm>
              <a:off x="4182" y="2073"/>
              <a:ext cx="33" cy="2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 b="0" i="0" u="none" strike="noStrike" cap="none" normalizeH="0" baseline="0" smtClean="0">
                  <a:ln>
                    <a:noFill/>
                  </a:ln>
                  <a:solidFill>
                    <a:srgbClr val="000000"/>
                  </a:solidFill>
                  <a:effectLst/>
                  <a:latin typeface="Helvetica" pitchFamily="34" charset="0"/>
                  <a:cs typeface="Arial" pitchFamily="34" charset="0"/>
                </a:rPr>
                <a:t>0.5</a:t>
              </a:r>
              <a:endParaRPr kumimoji="0" lang="en-US" sz="1100" b="0" i="0" u="none" strike="noStrike" cap="none" normalizeH="0" baseline="0" smtClean="0">
                <a:ln>
                  <a:noFill/>
                </a:ln>
                <a:solidFill>
                  <a:schemeClr val="tx1"/>
                </a:solidFill>
                <a:effectLst/>
                <a:latin typeface="Arial" pitchFamily="34" charset="0"/>
                <a:cs typeface="Arial" pitchFamily="34" charset="0"/>
              </a:endParaRPr>
            </a:p>
          </p:txBody>
        </p:sp>
        <p:sp>
          <p:nvSpPr>
            <p:cNvPr id="195848" name="Line 1288"/>
            <p:cNvSpPr>
              <a:spLocks noChangeShapeType="1"/>
            </p:cNvSpPr>
            <p:nvPr/>
          </p:nvSpPr>
          <p:spPr bwMode="auto">
            <a:xfrm>
              <a:off x="4266" y="1994"/>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5849" name="Line 1289"/>
            <p:cNvSpPr>
              <a:spLocks noChangeShapeType="1"/>
            </p:cNvSpPr>
            <p:nvPr/>
          </p:nvSpPr>
          <p:spPr bwMode="auto">
            <a:xfrm flipH="1">
              <a:off x="4556" y="1994"/>
              <a:ext cx="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5850" name="Rectangle 1290"/>
            <p:cNvSpPr>
              <a:spLocks noChangeArrowheads="1"/>
            </p:cNvSpPr>
            <p:nvPr/>
          </p:nvSpPr>
          <p:spPr bwMode="auto">
            <a:xfrm>
              <a:off x="4222" y="1960"/>
              <a:ext cx="13" cy="2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 b="0" i="0" u="none" strike="noStrike" cap="none" normalizeH="0" baseline="0" smtClean="0">
                  <a:ln>
                    <a:noFill/>
                  </a:ln>
                  <a:solidFill>
                    <a:srgbClr val="000000"/>
                  </a:solidFill>
                  <a:effectLst/>
                  <a:latin typeface="Helvetica" pitchFamily="34" charset="0"/>
                  <a:cs typeface="Arial" pitchFamily="34" charset="0"/>
                </a:rPr>
                <a:t>1</a:t>
              </a:r>
              <a:endParaRPr kumimoji="0" lang="en-US" sz="1100" b="0" i="0" u="none" strike="noStrike" cap="none" normalizeH="0" baseline="0" smtClean="0">
                <a:ln>
                  <a:noFill/>
                </a:ln>
                <a:solidFill>
                  <a:schemeClr val="tx1"/>
                </a:solidFill>
                <a:effectLst/>
                <a:latin typeface="Arial" pitchFamily="34" charset="0"/>
                <a:cs typeface="Arial" pitchFamily="34" charset="0"/>
              </a:endParaRPr>
            </a:p>
          </p:txBody>
        </p:sp>
        <p:sp>
          <p:nvSpPr>
            <p:cNvPr id="195851" name="Line 1291"/>
            <p:cNvSpPr>
              <a:spLocks noChangeShapeType="1"/>
            </p:cNvSpPr>
            <p:nvPr/>
          </p:nvSpPr>
          <p:spPr bwMode="auto">
            <a:xfrm>
              <a:off x="4266" y="1994"/>
              <a:ext cx="29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5852" name="Line 1292"/>
            <p:cNvSpPr>
              <a:spLocks noChangeShapeType="1"/>
            </p:cNvSpPr>
            <p:nvPr/>
          </p:nvSpPr>
          <p:spPr bwMode="auto">
            <a:xfrm>
              <a:off x="4266" y="2221"/>
              <a:ext cx="29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5853" name="Line 1293"/>
            <p:cNvSpPr>
              <a:spLocks noChangeShapeType="1"/>
            </p:cNvSpPr>
            <p:nvPr/>
          </p:nvSpPr>
          <p:spPr bwMode="auto">
            <a:xfrm flipV="1">
              <a:off x="4560" y="1994"/>
              <a:ext cx="1" cy="22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5854" name="Line 1294"/>
            <p:cNvSpPr>
              <a:spLocks noChangeShapeType="1"/>
            </p:cNvSpPr>
            <p:nvPr/>
          </p:nvSpPr>
          <p:spPr bwMode="auto">
            <a:xfrm flipV="1">
              <a:off x="4266" y="1994"/>
              <a:ext cx="1" cy="22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5855" name="Freeform 1295"/>
            <p:cNvSpPr>
              <a:spLocks/>
            </p:cNvSpPr>
            <p:nvPr/>
          </p:nvSpPr>
          <p:spPr bwMode="auto">
            <a:xfrm>
              <a:off x="4266" y="2108"/>
              <a:ext cx="290" cy="108"/>
            </a:xfrm>
            <a:custGeom>
              <a:avLst/>
              <a:gdLst/>
              <a:ahLst/>
              <a:cxnLst>
                <a:cxn ang="0">
                  <a:pos x="0" y="20"/>
                </a:cxn>
                <a:cxn ang="0">
                  <a:pos x="4" y="44"/>
                </a:cxn>
                <a:cxn ang="0">
                  <a:pos x="9" y="59"/>
                </a:cxn>
                <a:cxn ang="0">
                  <a:pos x="13" y="74"/>
                </a:cxn>
                <a:cxn ang="0">
                  <a:pos x="22" y="94"/>
                </a:cxn>
                <a:cxn ang="0">
                  <a:pos x="31" y="104"/>
                </a:cxn>
                <a:cxn ang="0">
                  <a:pos x="39" y="108"/>
                </a:cxn>
                <a:cxn ang="0">
                  <a:pos x="48" y="108"/>
                </a:cxn>
                <a:cxn ang="0">
                  <a:pos x="57" y="108"/>
                </a:cxn>
                <a:cxn ang="0">
                  <a:pos x="66" y="108"/>
                </a:cxn>
                <a:cxn ang="0">
                  <a:pos x="74" y="108"/>
                </a:cxn>
                <a:cxn ang="0">
                  <a:pos x="83" y="108"/>
                </a:cxn>
                <a:cxn ang="0">
                  <a:pos x="92" y="108"/>
                </a:cxn>
                <a:cxn ang="0">
                  <a:pos x="101" y="108"/>
                </a:cxn>
                <a:cxn ang="0">
                  <a:pos x="110" y="108"/>
                </a:cxn>
                <a:cxn ang="0">
                  <a:pos x="118" y="108"/>
                </a:cxn>
                <a:cxn ang="0">
                  <a:pos x="127" y="108"/>
                </a:cxn>
                <a:cxn ang="0">
                  <a:pos x="136" y="108"/>
                </a:cxn>
                <a:cxn ang="0">
                  <a:pos x="145" y="108"/>
                </a:cxn>
                <a:cxn ang="0">
                  <a:pos x="154" y="108"/>
                </a:cxn>
                <a:cxn ang="0">
                  <a:pos x="162" y="108"/>
                </a:cxn>
                <a:cxn ang="0">
                  <a:pos x="171" y="108"/>
                </a:cxn>
                <a:cxn ang="0">
                  <a:pos x="180" y="108"/>
                </a:cxn>
                <a:cxn ang="0">
                  <a:pos x="189" y="108"/>
                </a:cxn>
                <a:cxn ang="0">
                  <a:pos x="197" y="108"/>
                </a:cxn>
                <a:cxn ang="0">
                  <a:pos x="206" y="108"/>
                </a:cxn>
                <a:cxn ang="0">
                  <a:pos x="215" y="108"/>
                </a:cxn>
                <a:cxn ang="0">
                  <a:pos x="224" y="108"/>
                </a:cxn>
                <a:cxn ang="0">
                  <a:pos x="233" y="108"/>
                </a:cxn>
                <a:cxn ang="0">
                  <a:pos x="241" y="108"/>
                </a:cxn>
                <a:cxn ang="0">
                  <a:pos x="250" y="108"/>
                </a:cxn>
                <a:cxn ang="0">
                  <a:pos x="259" y="108"/>
                </a:cxn>
                <a:cxn ang="0">
                  <a:pos x="268" y="108"/>
                </a:cxn>
                <a:cxn ang="0">
                  <a:pos x="276" y="108"/>
                </a:cxn>
                <a:cxn ang="0">
                  <a:pos x="285" y="108"/>
                </a:cxn>
              </a:cxnLst>
              <a:rect l="0" t="0" r="r" b="b"/>
              <a:pathLst>
                <a:path w="290" h="108">
                  <a:moveTo>
                    <a:pt x="0" y="0"/>
                  </a:moveTo>
                  <a:lnTo>
                    <a:pt x="0" y="20"/>
                  </a:lnTo>
                  <a:lnTo>
                    <a:pt x="4" y="25"/>
                  </a:lnTo>
                  <a:lnTo>
                    <a:pt x="4" y="44"/>
                  </a:lnTo>
                  <a:lnTo>
                    <a:pt x="9" y="49"/>
                  </a:lnTo>
                  <a:lnTo>
                    <a:pt x="9" y="59"/>
                  </a:lnTo>
                  <a:lnTo>
                    <a:pt x="13" y="64"/>
                  </a:lnTo>
                  <a:lnTo>
                    <a:pt x="13" y="74"/>
                  </a:lnTo>
                  <a:lnTo>
                    <a:pt x="22" y="84"/>
                  </a:lnTo>
                  <a:lnTo>
                    <a:pt x="22" y="94"/>
                  </a:lnTo>
                  <a:lnTo>
                    <a:pt x="26" y="99"/>
                  </a:lnTo>
                  <a:lnTo>
                    <a:pt x="31" y="104"/>
                  </a:lnTo>
                  <a:lnTo>
                    <a:pt x="35" y="104"/>
                  </a:lnTo>
                  <a:lnTo>
                    <a:pt x="39" y="108"/>
                  </a:lnTo>
                  <a:lnTo>
                    <a:pt x="44" y="108"/>
                  </a:lnTo>
                  <a:lnTo>
                    <a:pt x="48" y="108"/>
                  </a:lnTo>
                  <a:lnTo>
                    <a:pt x="53" y="108"/>
                  </a:lnTo>
                  <a:lnTo>
                    <a:pt x="57" y="108"/>
                  </a:lnTo>
                  <a:lnTo>
                    <a:pt x="61" y="108"/>
                  </a:lnTo>
                  <a:lnTo>
                    <a:pt x="66" y="108"/>
                  </a:lnTo>
                  <a:lnTo>
                    <a:pt x="70" y="108"/>
                  </a:lnTo>
                  <a:lnTo>
                    <a:pt x="74" y="108"/>
                  </a:lnTo>
                  <a:lnTo>
                    <a:pt x="79" y="108"/>
                  </a:lnTo>
                  <a:lnTo>
                    <a:pt x="83" y="108"/>
                  </a:lnTo>
                  <a:lnTo>
                    <a:pt x="88" y="108"/>
                  </a:lnTo>
                  <a:lnTo>
                    <a:pt x="92" y="108"/>
                  </a:lnTo>
                  <a:lnTo>
                    <a:pt x="96" y="108"/>
                  </a:lnTo>
                  <a:lnTo>
                    <a:pt x="101" y="108"/>
                  </a:lnTo>
                  <a:lnTo>
                    <a:pt x="105" y="108"/>
                  </a:lnTo>
                  <a:lnTo>
                    <a:pt x="110" y="108"/>
                  </a:lnTo>
                  <a:lnTo>
                    <a:pt x="114" y="108"/>
                  </a:lnTo>
                  <a:lnTo>
                    <a:pt x="118" y="108"/>
                  </a:lnTo>
                  <a:lnTo>
                    <a:pt x="123" y="108"/>
                  </a:lnTo>
                  <a:lnTo>
                    <a:pt x="127" y="108"/>
                  </a:lnTo>
                  <a:lnTo>
                    <a:pt x="132" y="108"/>
                  </a:lnTo>
                  <a:lnTo>
                    <a:pt x="136" y="108"/>
                  </a:lnTo>
                  <a:lnTo>
                    <a:pt x="140" y="108"/>
                  </a:lnTo>
                  <a:lnTo>
                    <a:pt x="145" y="108"/>
                  </a:lnTo>
                  <a:lnTo>
                    <a:pt x="149" y="108"/>
                  </a:lnTo>
                  <a:lnTo>
                    <a:pt x="154" y="108"/>
                  </a:lnTo>
                  <a:lnTo>
                    <a:pt x="158" y="108"/>
                  </a:lnTo>
                  <a:lnTo>
                    <a:pt x="162" y="108"/>
                  </a:lnTo>
                  <a:lnTo>
                    <a:pt x="167" y="108"/>
                  </a:lnTo>
                  <a:lnTo>
                    <a:pt x="171" y="108"/>
                  </a:lnTo>
                  <a:lnTo>
                    <a:pt x="175" y="108"/>
                  </a:lnTo>
                  <a:lnTo>
                    <a:pt x="180" y="108"/>
                  </a:lnTo>
                  <a:lnTo>
                    <a:pt x="184" y="108"/>
                  </a:lnTo>
                  <a:lnTo>
                    <a:pt x="189" y="108"/>
                  </a:lnTo>
                  <a:lnTo>
                    <a:pt x="193" y="108"/>
                  </a:lnTo>
                  <a:lnTo>
                    <a:pt x="197" y="108"/>
                  </a:lnTo>
                  <a:lnTo>
                    <a:pt x="202" y="108"/>
                  </a:lnTo>
                  <a:lnTo>
                    <a:pt x="206" y="108"/>
                  </a:lnTo>
                  <a:lnTo>
                    <a:pt x="211" y="108"/>
                  </a:lnTo>
                  <a:lnTo>
                    <a:pt x="215" y="108"/>
                  </a:lnTo>
                  <a:lnTo>
                    <a:pt x="219" y="108"/>
                  </a:lnTo>
                  <a:lnTo>
                    <a:pt x="224" y="108"/>
                  </a:lnTo>
                  <a:lnTo>
                    <a:pt x="228" y="108"/>
                  </a:lnTo>
                  <a:lnTo>
                    <a:pt x="233" y="108"/>
                  </a:lnTo>
                  <a:lnTo>
                    <a:pt x="237" y="108"/>
                  </a:lnTo>
                  <a:lnTo>
                    <a:pt x="241" y="108"/>
                  </a:lnTo>
                  <a:lnTo>
                    <a:pt x="246" y="108"/>
                  </a:lnTo>
                  <a:lnTo>
                    <a:pt x="250" y="108"/>
                  </a:lnTo>
                  <a:lnTo>
                    <a:pt x="255" y="108"/>
                  </a:lnTo>
                  <a:lnTo>
                    <a:pt x="259" y="108"/>
                  </a:lnTo>
                  <a:lnTo>
                    <a:pt x="263" y="108"/>
                  </a:lnTo>
                  <a:lnTo>
                    <a:pt x="268" y="108"/>
                  </a:lnTo>
                  <a:lnTo>
                    <a:pt x="272" y="108"/>
                  </a:lnTo>
                  <a:lnTo>
                    <a:pt x="276" y="108"/>
                  </a:lnTo>
                  <a:lnTo>
                    <a:pt x="281" y="108"/>
                  </a:lnTo>
                  <a:lnTo>
                    <a:pt x="285" y="108"/>
                  </a:lnTo>
                  <a:lnTo>
                    <a:pt x="290" y="108"/>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5856" name="Line 1296"/>
            <p:cNvSpPr>
              <a:spLocks noChangeShapeType="1"/>
            </p:cNvSpPr>
            <p:nvPr/>
          </p:nvSpPr>
          <p:spPr bwMode="auto">
            <a:xfrm>
              <a:off x="4345" y="2216"/>
              <a:ext cx="35"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5857" name="Line 1297"/>
            <p:cNvSpPr>
              <a:spLocks noChangeShapeType="1"/>
            </p:cNvSpPr>
            <p:nvPr/>
          </p:nvSpPr>
          <p:spPr bwMode="auto">
            <a:xfrm>
              <a:off x="4362" y="2197"/>
              <a:ext cx="1" cy="3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5858" name="Line 1298"/>
            <p:cNvSpPr>
              <a:spLocks noChangeShapeType="1"/>
            </p:cNvSpPr>
            <p:nvPr/>
          </p:nvSpPr>
          <p:spPr bwMode="auto">
            <a:xfrm>
              <a:off x="4292" y="2216"/>
              <a:ext cx="35"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5859" name="Line 1299"/>
            <p:cNvSpPr>
              <a:spLocks noChangeShapeType="1"/>
            </p:cNvSpPr>
            <p:nvPr/>
          </p:nvSpPr>
          <p:spPr bwMode="auto">
            <a:xfrm>
              <a:off x="4310" y="2197"/>
              <a:ext cx="1" cy="3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5860" name="Line 1300"/>
            <p:cNvSpPr>
              <a:spLocks noChangeShapeType="1"/>
            </p:cNvSpPr>
            <p:nvPr/>
          </p:nvSpPr>
          <p:spPr bwMode="auto">
            <a:xfrm>
              <a:off x="4266" y="2187"/>
              <a:ext cx="35"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5861" name="Line 1301"/>
            <p:cNvSpPr>
              <a:spLocks noChangeShapeType="1"/>
            </p:cNvSpPr>
            <p:nvPr/>
          </p:nvSpPr>
          <p:spPr bwMode="auto">
            <a:xfrm>
              <a:off x="4283" y="2167"/>
              <a:ext cx="1" cy="4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5862" name="Line 1302"/>
            <p:cNvSpPr>
              <a:spLocks noChangeShapeType="1"/>
            </p:cNvSpPr>
            <p:nvPr/>
          </p:nvSpPr>
          <p:spPr bwMode="auto">
            <a:xfrm>
              <a:off x="4376" y="2216"/>
              <a:ext cx="35"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5863" name="Line 1303"/>
            <p:cNvSpPr>
              <a:spLocks noChangeShapeType="1"/>
            </p:cNvSpPr>
            <p:nvPr/>
          </p:nvSpPr>
          <p:spPr bwMode="auto">
            <a:xfrm>
              <a:off x="4393" y="2197"/>
              <a:ext cx="1" cy="3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5864" name="Line 1304"/>
            <p:cNvSpPr>
              <a:spLocks noChangeShapeType="1"/>
            </p:cNvSpPr>
            <p:nvPr/>
          </p:nvSpPr>
          <p:spPr bwMode="auto">
            <a:xfrm>
              <a:off x="4354" y="2207"/>
              <a:ext cx="17" cy="1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5865" name="Line 1305"/>
            <p:cNvSpPr>
              <a:spLocks noChangeShapeType="1"/>
            </p:cNvSpPr>
            <p:nvPr/>
          </p:nvSpPr>
          <p:spPr bwMode="auto">
            <a:xfrm flipH="1">
              <a:off x="4354" y="2207"/>
              <a:ext cx="17" cy="1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5866" name="Line 1306"/>
            <p:cNvSpPr>
              <a:spLocks noChangeShapeType="1"/>
            </p:cNvSpPr>
            <p:nvPr/>
          </p:nvSpPr>
          <p:spPr bwMode="auto">
            <a:xfrm>
              <a:off x="4301" y="2207"/>
              <a:ext cx="18" cy="1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5867" name="Line 1307"/>
            <p:cNvSpPr>
              <a:spLocks noChangeShapeType="1"/>
            </p:cNvSpPr>
            <p:nvPr/>
          </p:nvSpPr>
          <p:spPr bwMode="auto">
            <a:xfrm flipH="1">
              <a:off x="4301" y="2207"/>
              <a:ext cx="18" cy="1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5868" name="Line 1308"/>
            <p:cNvSpPr>
              <a:spLocks noChangeShapeType="1"/>
            </p:cNvSpPr>
            <p:nvPr/>
          </p:nvSpPr>
          <p:spPr bwMode="auto">
            <a:xfrm>
              <a:off x="4275" y="2177"/>
              <a:ext cx="17"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5869" name="Line 1309"/>
            <p:cNvSpPr>
              <a:spLocks noChangeShapeType="1"/>
            </p:cNvSpPr>
            <p:nvPr/>
          </p:nvSpPr>
          <p:spPr bwMode="auto">
            <a:xfrm flipH="1">
              <a:off x="4275" y="2177"/>
              <a:ext cx="17"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5870" name="Line 1310"/>
            <p:cNvSpPr>
              <a:spLocks noChangeShapeType="1"/>
            </p:cNvSpPr>
            <p:nvPr/>
          </p:nvSpPr>
          <p:spPr bwMode="auto">
            <a:xfrm>
              <a:off x="4384" y="2207"/>
              <a:ext cx="18" cy="1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5871" name="Line 1311"/>
            <p:cNvSpPr>
              <a:spLocks noChangeShapeType="1"/>
            </p:cNvSpPr>
            <p:nvPr/>
          </p:nvSpPr>
          <p:spPr bwMode="auto">
            <a:xfrm flipH="1">
              <a:off x="4384" y="2207"/>
              <a:ext cx="18" cy="1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grpSp>
      <p:grpSp>
        <p:nvGrpSpPr>
          <p:cNvPr id="196073" name="Group 1513"/>
          <p:cNvGrpSpPr>
            <a:grpSpLocks/>
          </p:cNvGrpSpPr>
          <p:nvPr/>
        </p:nvGrpSpPr>
        <p:grpSpPr bwMode="auto">
          <a:xfrm>
            <a:off x="2847976" y="3008312"/>
            <a:ext cx="5667375" cy="1260475"/>
            <a:chOff x="1794" y="1895"/>
            <a:chExt cx="3570" cy="794"/>
          </a:xfrm>
        </p:grpSpPr>
        <p:sp>
          <p:nvSpPr>
            <p:cNvPr id="195873" name="Rectangle 1313"/>
            <p:cNvSpPr>
              <a:spLocks noChangeArrowheads="1"/>
            </p:cNvSpPr>
            <p:nvPr/>
          </p:nvSpPr>
          <p:spPr bwMode="auto">
            <a:xfrm>
              <a:off x="4235" y="1895"/>
              <a:ext cx="289" cy="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1" i="0" u="none" strike="noStrike" cap="none" normalizeH="0" baseline="0" smtClean="0">
                  <a:ln>
                    <a:noFill/>
                  </a:ln>
                  <a:solidFill>
                    <a:srgbClr val="000000"/>
                  </a:solidFill>
                  <a:effectLst/>
                  <a:latin typeface="Helvetica" pitchFamily="34" charset="0"/>
                  <a:cs typeface="Arial" pitchFamily="34" charset="0"/>
                </a:rPr>
                <a:t>m25: a=0,b=-28</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195874" name="Rectangle 1314"/>
            <p:cNvSpPr>
              <a:spLocks noChangeArrowheads="1"/>
            </p:cNvSpPr>
            <p:nvPr/>
          </p:nvSpPr>
          <p:spPr bwMode="auto">
            <a:xfrm>
              <a:off x="4661" y="1994"/>
              <a:ext cx="299" cy="227"/>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400"/>
            </a:p>
          </p:txBody>
        </p:sp>
        <p:sp>
          <p:nvSpPr>
            <p:cNvPr id="195875" name="Rectangle 1315"/>
            <p:cNvSpPr>
              <a:spLocks noChangeArrowheads="1"/>
            </p:cNvSpPr>
            <p:nvPr/>
          </p:nvSpPr>
          <p:spPr bwMode="auto">
            <a:xfrm>
              <a:off x="4661" y="1994"/>
              <a:ext cx="299" cy="227"/>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400"/>
            </a:p>
          </p:txBody>
        </p:sp>
        <p:sp>
          <p:nvSpPr>
            <p:cNvPr id="195876" name="Line 1316"/>
            <p:cNvSpPr>
              <a:spLocks noChangeShapeType="1"/>
            </p:cNvSpPr>
            <p:nvPr/>
          </p:nvSpPr>
          <p:spPr bwMode="auto">
            <a:xfrm>
              <a:off x="4661" y="1994"/>
              <a:ext cx="299"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5877" name="Line 1317"/>
            <p:cNvSpPr>
              <a:spLocks noChangeShapeType="1"/>
            </p:cNvSpPr>
            <p:nvPr/>
          </p:nvSpPr>
          <p:spPr bwMode="auto">
            <a:xfrm>
              <a:off x="4661" y="2221"/>
              <a:ext cx="299"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5878" name="Line 1318"/>
            <p:cNvSpPr>
              <a:spLocks noChangeShapeType="1"/>
            </p:cNvSpPr>
            <p:nvPr/>
          </p:nvSpPr>
          <p:spPr bwMode="auto">
            <a:xfrm flipV="1">
              <a:off x="4960" y="1994"/>
              <a:ext cx="1" cy="22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5879" name="Line 1319"/>
            <p:cNvSpPr>
              <a:spLocks noChangeShapeType="1"/>
            </p:cNvSpPr>
            <p:nvPr/>
          </p:nvSpPr>
          <p:spPr bwMode="auto">
            <a:xfrm flipV="1">
              <a:off x="4661" y="1994"/>
              <a:ext cx="1" cy="22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5880" name="Line 1320"/>
            <p:cNvSpPr>
              <a:spLocks noChangeShapeType="1"/>
            </p:cNvSpPr>
            <p:nvPr/>
          </p:nvSpPr>
          <p:spPr bwMode="auto">
            <a:xfrm>
              <a:off x="4661" y="2221"/>
              <a:ext cx="299"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5881" name="Line 1321"/>
            <p:cNvSpPr>
              <a:spLocks noChangeShapeType="1"/>
            </p:cNvSpPr>
            <p:nvPr/>
          </p:nvSpPr>
          <p:spPr bwMode="auto">
            <a:xfrm flipV="1">
              <a:off x="4661" y="1994"/>
              <a:ext cx="1" cy="22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5882" name="Line 1322"/>
            <p:cNvSpPr>
              <a:spLocks noChangeShapeType="1"/>
            </p:cNvSpPr>
            <p:nvPr/>
          </p:nvSpPr>
          <p:spPr bwMode="auto">
            <a:xfrm flipV="1">
              <a:off x="4661" y="2216"/>
              <a:ext cx="1" cy="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5883" name="Line 1323"/>
            <p:cNvSpPr>
              <a:spLocks noChangeShapeType="1"/>
            </p:cNvSpPr>
            <p:nvPr/>
          </p:nvSpPr>
          <p:spPr bwMode="auto">
            <a:xfrm>
              <a:off x="4661" y="1994"/>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5884" name="Rectangle 1324"/>
            <p:cNvSpPr>
              <a:spLocks noChangeArrowheads="1"/>
            </p:cNvSpPr>
            <p:nvPr/>
          </p:nvSpPr>
          <p:spPr bwMode="auto">
            <a:xfrm>
              <a:off x="4648" y="2236"/>
              <a:ext cx="22" cy="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Helvetica" pitchFamily="34" charset="0"/>
                  <a:cs typeface="Arial" pitchFamily="34" charset="0"/>
                </a:rPr>
                <a:t>0</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195885" name="Line 1325"/>
            <p:cNvSpPr>
              <a:spLocks noChangeShapeType="1"/>
            </p:cNvSpPr>
            <p:nvPr/>
          </p:nvSpPr>
          <p:spPr bwMode="auto">
            <a:xfrm flipV="1">
              <a:off x="4810" y="2216"/>
              <a:ext cx="1" cy="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5886" name="Line 1326"/>
            <p:cNvSpPr>
              <a:spLocks noChangeShapeType="1"/>
            </p:cNvSpPr>
            <p:nvPr/>
          </p:nvSpPr>
          <p:spPr bwMode="auto">
            <a:xfrm>
              <a:off x="4810" y="1994"/>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5887" name="Rectangle 1327"/>
            <p:cNvSpPr>
              <a:spLocks noChangeArrowheads="1"/>
            </p:cNvSpPr>
            <p:nvPr/>
          </p:nvSpPr>
          <p:spPr bwMode="auto">
            <a:xfrm>
              <a:off x="4780" y="2236"/>
              <a:ext cx="56" cy="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Helvetica" pitchFamily="34" charset="0"/>
                  <a:cs typeface="Arial" pitchFamily="34" charset="0"/>
                </a:rPr>
                <a:t>0.5</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195888" name="Line 1328"/>
            <p:cNvSpPr>
              <a:spLocks noChangeShapeType="1"/>
            </p:cNvSpPr>
            <p:nvPr/>
          </p:nvSpPr>
          <p:spPr bwMode="auto">
            <a:xfrm flipV="1">
              <a:off x="4960" y="2216"/>
              <a:ext cx="1" cy="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5889" name="Line 1329"/>
            <p:cNvSpPr>
              <a:spLocks noChangeShapeType="1"/>
            </p:cNvSpPr>
            <p:nvPr/>
          </p:nvSpPr>
          <p:spPr bwMode="auto">
            <a:xfrm>
              <a:off x="4960" y="1994"/>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5890" name="Rectangle 1330"/>
            <p:cNvSpPr>
              <a:spLocks noChangeArrowheads="1"/>
            </p:cNvSpPr>
            <p:nvPr/>
          </p:nvSpPr>
          <p:spPr bwMode="auto">
            <a:xfrm>
              <a:off x="4946" y="2236"/>
              <a:ext cx="22" cy="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Helvetica" pitchFamily="34" charset="0"/>
                  <a:cs typeface="Arial" pitchFamily="34" charset="0"/>
                </a:rPr>
                <a:t>1</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195891" name="Line 1331"/>
            <p:cNvSpPr>
              <a:spLocks noChangeShapeType="1"/>
            </p:cNvSpPr>
            <p:nvPr/>
          </p:nvSpPr>
          <p:spPr bwMode="auto">
            <a:xfrm>
              <a:off x="4661" y="2221"/>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5892" name="Line 1332"/>
            <p:cNvSpPr>
              <a:spLocks noChangeShapeType="1"/>
            </p:cNvSpPr>
            <p:nvPr/>
          </p:nvSpPr>
          <p:spPr bwMode="auto">
            <a:xfrm flipH="1">
              <a:off x="4955" y="2221"/>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5893" name="Rectangle 1333"/>
            <p:cNvSpPr>
              <a:spLocks noChangeArrowheads="1"/>
            </p:cNvSpPr>
            <p:nvPr/>
          </p:nvSpPr>
          <p:spPr bwMode="auto">
            <a:xfrm>
              <a:off x="4617" y="2187"/>
              <a:ext cx="22" cy="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Helvetica" pitchFamily="34" charset="0"/>
                  <a:cs typeface="Arial" pitchFamily="34" charset="0"/>
                </a:rPr>
                <a:t>0</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195894" name="Line 1334"/>
            <p:cNvSpPr>
              <a:spLocks noChangeShapeType="1"/>
            </p:cNvSpPr>
            <p:nvPr/>
          </p:nvSpPr>
          <p:spPr bwMode="auto">
            <a:xfrm>
              <a:off x="4661" y="2108"/>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5895" name="Line 1335"/>
            <p:cNvSpPr>
              <a:spLocks noChangeShapeType="1"/>
            </p:cNvSpPr>
            <p:nvPr/>
          </p:nvSpPr>
          <p:spPr bwMode="auto">
            <a:xfrm flipH="1">
              <a:off x="4955" y="2108"/>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5896" name="Rectangle 1336"/>
            <p:cNvSpPr>
              <a:spLocks noChangeArrowheads="1"/>
            </p:cNvSpPr>
            <p:nvPr/>
          </p:nvSpPr>
          <p:spPr bwMode="auto">
            <a:xfrm>
              <a:off x="4578" y="2073"/>
              <a:ext cx="56" cy="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Helvetica" pitchFamily="34" charset="0"/>
                  <a:cs typeface="Arial" pitchFamily="34" charset="0"/>
                </a:rPr>
                <a:t>0.5</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195897" name="Line 1337"/>
            <p:cNvSpPr>
              <a:spLocks noChangeShapeType="1"/>
            </p:cNvSpPr>
            <p:nvPr/>
          </p:nvSpPr>
          <p:spPr bwMode="auto">
            <a:xfrm>
              <a:off x="4661" y="1994"/>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5898" name="Line 1338"/>
            <p:cNvSpPr>
              <a:spLocks noChangeShapeType="1"/>
            </p:cNvSpPr>
            <p:nvPr/>
          </p:nvSpPr>
          <p:spPr bwMode="auto">
            <a:xfrm flipH="1">
              <a:off x="4955" y="1994"/>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5899" name="Rectangle 1339"/>
            <p:cNvSpPr>
              <a:spLocks noChangeArrowheads="1"/>
            </p:cNvSpPr>
            <p:nvPr/>
          </p:nvSpPr>
          <p:spPr bwMode="auto">
            <a:xfrm>
              <a:off x="4617" y="1960"/>
              <a:ext cx="22" cy="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Helvetica" pitchFamily="34" charset="0"/>
                  <a:cs typeface="Arial" pitchFamily="34" charset="0"/>
                </a:rPr>
                <a:t>1</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195900" name="Line 1340"/>
            <p:cNvSpPr>
              <a:spLocks noChangeShapeType="1"/>
            </p:cNvSpPr>
            <p:nvPr/>
          </p:nvSpPr>
          <p:spPr bwMode="auto">
            <a:xfrm>
              <a:off x="4661" y="1994"/>
              <a:ext cx="299"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5901" name="Line 1341"/>
            <p:cNvSpPr>
              <a:spLocks noChangeShapeType="1"/>
            </p:cNvSpPr>
            <p:nvPr/>
          </p:nvSpPr>
          <p:spPr bwMode="auto">
            <a:xfrm>
              <a:off x="4661" y="2221"/>
              <a:ext cx="299"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5902" name="Line 1342"/>
            <p:cNvSpPr>
              <a:spLocks noChangeShapeType="1"/>
            </p:cNvSpPr>
            <p:nvPr/>
          </p:nvSpPr>
          <p:spPr bwMode="auto">
            <a:xfrm flipV="1">
              <a:off x="4960" y="1994"/>
              <a:ext cx="1" cy="22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5903" name="Line 1343"/>
            <p:cNvSpPr>
              <a:spLocks noChangeShapeType="1"/>
            </p:cNvSpPr>
            <p:nvPr/>
          </p:nvSpPr>
          <p:spPr bwMode="auto">
            <a:xfrm flipV="1">
              <a:off x="4661" y="1994"/>
              <a:ext cx="1" cy="22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5904" name="Freeform 1344"/>
            <p:cNvSpPr>
              <a:spLocks/>
            </p:cNvSpPr>
            <p:nvPr/>
          </p:nvSpPr>
          <p:spPr bwMode="auto">
            <a:xfrm>
              <a:off x="4661" y="2108"/>
              <a:ext cx="294" cy="108"/>
            </a:xfrm>
            <a:custGeom>
              <a:avLst/>
              <a:gdLst/>
              <a:ahLst/>
              <a:cxnLst>
                <a:cxn ang="0">
                  <a:pos x="0" y="20"/>
                </a:cxn>
                <a:cxn ang="0">
                  <a:pos x="4" y="34"/>
                </a:cxn>
                <a:cxn ang="0">
                  <a:pos x="9" y="54"/>
                </a:cxn>
                <a:cxn ang="0">
                  <a:pos x="18" y="79"/>
                </a:cxn>
                <a:cxn ang="0">
                  <a:pos x="26" y="94"/>
                </a:cxn>
                <a:cxn ang="0">
                  <a:pos x="35" y="104"/>
                </a:cxn>
                <a:cxn ang="0">
                  <a:pos x="44" y="108"/>
                </a:cxn>
                <a:cxn ang="0">
                  <a:pos x="53" y="108"/>
                </a:cxn>
                <a:cxn ang="0">
                  <a:pos x="61" y="108"/>
                </a:cxn>
                <a:cxn ang="0">
                  <a:pos x="70" y="108"/>
                </a:cxn>
                <a:cxn ang="0">
                  <a:pos x="79" y="108"/>
                </a:cxn>
                <a:cxn ang="0">
                  <a:pos x="88" y="108"/>
                </a:cxn>
                <a:cxn ang="0">
                  <a:pos x="97" y="108"/>
                </a:cxn>
                <a:cxn ang="0">
                  <a:pos x="105" y="108"/>
                </a:cxn>
                <a:cxn ang="0">
                  <a:pos x="114" y="108"/>
                </a:cxn>
                <a:cxn ang="0">
                  <a:pos x="123" y="108"/>
                </a:cxn>
                <a:cxn ang="0">
                  <a:pos x="132" y="108"/>
                </a:cxn>
                <a:cxn ang="0">
                  <a:pos x="141" y="108"/>
                </a:cxn>
                <a:cxn ang="0">
                  <a:pos x="149" y="108"/>
                </a:cxn>
                <a:cxn ang="0">
                  <a:pos x="158" y="108"/>
                </a:cxn>
                <a:cxn ang="0">
                  <a:pos x="167" y="108"/>
                </a:cxn>
                <a:cxn ang="0">
                  <a:pos x="176" y="108"/>
                </a:cxn>
                <a:cxn ang="0">
                  <a:pos x="184" y="108"/>
                </a:cxn>
                <a:cxn ang="0">
                  <a:pos x="193" y="108"/>
                </a:cxn>
                <a:cxn ang="0">
                  <a:pos x="202" y="108"/>
                </a:cxn>
                <a:cxn ang="0">
                  <a:pos x="211" y="108"/>
                </a:cxn>
                <a:cxn ang="0">
                  <a:pos x="220" y="108"/>
                </a:cxn>
                <a:cxn ang="0">
                  <a:pos x="228" y="108"/>
                </a:cxn>
                <a:cxn ang="0">
                  <a:pos x="237" y="108"/>
                </a:cxn>
                <a:cxn ang="0">
                  <a:pos x="246" y="108"/>
                </a:cxn>
                <a:cxn ang="0">
                  <a:pos x="255" y="108"/>
                </a:cxn>
                <a:cxn ang="0">
                  <a:pos x="263" y="108"/>
                </a:cxn>
                <a:cxn ang="0">
                  <a:pos x="272" y="108"/>
                </a:cxn>
                <a:cxn ang="0">
                  <a:pos x="281" y="108"/>
                </a:cxn>
                <a:cxn ang="0">
                  <a:pos x="290" y="108"/>
                </a:cxn>
              </a:cxnLst>
              <a:rect l="0" t="0" r="r" b="b"/>
              <a:pathLst>
                <a:path w="294" h="108">
                  <a:moveTo>
                    <a:pt x="0" y="0"/>
                  </a:moveTo>
                  <a:lnTo>
                    <a:pt x="0" y="20"/>
                  </a:lnTo>
                  <a:lnTo>
                    <a:pt x="4" y="25"/>
                  </a:lnTo>
                  <a:lnTo>
                    <a:pt x="4" y="34"/>
                  </a:lnTo>
                  <a:lnTo>
                    <a:pt x="9" y="39"/>
                  </a:lnTo>
                  <a:lnTo>
                    <a:pt x="9" y="54"/>
                  </a:lnTo>
                  <a:lnTo>
                    <a:pt x="18" y="64"/>
                  </a:lnTo>
                  <a:lnTo>
                    <a:pt x="18" y="79"/>
                  </a:lnTo>
                  <a:lnTo>
                    <a:pt x="26" y="89"/>
                  </a:lnTo>
                  <a:lnTo>
                    <a:pt x="26" y="94"/>
                  </a:lnTo>
                  <a:lnTo>
                    <a:pt x="31" y="99"/>
                  </a:lnTo>
                  <a:lnTo>
                    <a:pt x="35" y="104"/>
                  </a:lnTo>
                  <a:lnTo>
                    <a:pt x="40" y="104"/>
                  </a:lnTo>
                  <a:lnTo>
                    <a:pt x="44" y="108"/>
                  </a:lnTo>
                  <a:lnTo>
                    <a:pt x="48" y="108"/>
                  </a:lnTo>
                  <a:lnTo>
                    <a:pt x="53" y="108"/>
                  </a:lnTo>
                  <a:lnTo>
                    <a:pt x="57" y="108"/>
                  </a:lnTo>
                  <a:lnTo>
                    <a:pt x="61" y="108"/>
                  </a:lnTo>
                  <a:lnTo>
                    <a:pt x="66" y="108"/>
                  </a:lnTo>
                  <a:lnTo>
                    <a:pt x="70" y="108"/>
                  </a:lnTo>
                  <a:lnTo>
                    <a:pt x="75" y="108"/>
                  </a:lnTo>
                  <a:lnTo>
                    <a:pt x="79" y="108"/>
                  </a:lnTo>
                  <a:lnTo>
                    <a:pt x="83" y="108"/>
                  </a:lnTo>
                  <a:lnTo>
                    <a:pt x="88" y="108"/>
                  </a:lnTo>
                  <a:lnTo>
                    <a:pt x="92" y="108"/>
                  </a:lnTo>
                  <a:lnTo>
                    <a:pt x="97" y="108"/>
                  </a:lnTo>
                  <a:lnTo>
                    <a:pt x="101" y="108"/>
                  </a:lnTo>
                  <a:lnTo>
                    <a:pt x="105" y="108"/>
                  </a:lnTo>
                  <a:lnTo>
                    <a:pt x="110" y="108"/>
                  </a:lnTo>
                  <a:lnTo>
                    <a:pt x="114" y="108"/>
                  </a:lnTo>
                  <a:lnTo>
                    <a:pt x="119" y="108"/>
                  </a:lnTo>
                  <a:lnTo>
                    <a:pt x="123" y="108"/>
                  </a:lnTo>
                  <a:lnTo>
                    <a:pt x="127" y="108"/>
                  </a:lnTo>
                  <a:lnTo>
                    <a:pt x="132" y="108"/>
                  </a:lnTo>
                  <a:lnTo>
                    <a:pt x="136" y="108"/>
                  </a:lnTo>
                  <a:lnTo>
                    <a:pt x="141" y="108"/>
                  </a:lnTo>
                  <a:lnTo>
                    <a:pt x="145" y="108"/>
                  </a:lnTo>
                  <a:lnTo>
                    <a:pt x="149" y="108"/>
                  </a:lnTo>
                  <a:lnTo>
                    <a:pt x="154" y="108"/>
                  </a:lnTo>
                  <a:lnTo>
                    <a:pt x="158" y="108"/>
                  </a:lnTo>
                  <a:lnTo>
                    <a:pt x="162" y="108"/>
                  </a:lnTo>
                  <a:lnTo>
                    <a:pt x="167" y="108"/>
                  </a:lnTo>
                  <a:lnTo>
                    <a:pt x="171" y="108"/>
                  </a:lnTo>
                  <a:lnTo>
                    <a:pt x="176" y="108"/>
                  </a:lnTo>
                  <a:lnTo>
                    <a:pt x="180" y="108"/>
                  </a:lnTo>
                  <a:lnTo>
                    <a:pt x="184" y="108"/>
                  </a:lnTo>
                  <a:lnTo>
                    <a:pt x="189" y="108"/>
                  </a:lnTo>
                  <a:lnTo>
                    <a:pt x="193" y="108"/>
                  </a:lnTo>
                  <a:lnTo>
                    <a:pt x="198" y="108"/>
                  </a:lnTo>
                  <a:lnTo>
                    <a:pt x="202" y="108"/>
                  </a:lnTo>
                  <a:lnTo>
                    <a:pt x="206" y="108"/>
                  </a:lnTo>
                  <a:lnTo>
                    <a:pt x="211" y="108"/>
                  </a:lnTo>
                  <a:lnTo>
                    <a:pt x="215" y="108"/>
                  </a:lnTo>
                  <a:lnTo>
                    <a:pt x="220" y="108"/>
                  </a:lnTo>
                  <a:lnTo>
                    <a:pt x="224" y="108"/>
                  </a:lnTo>
                  <a:lnTo>
                    <a:pt x="228" y="108"/>
                  </a:lnTo>
                  <a:lnTo>
                    <a:pt x="233" y="108"/>
                  </a:lnTo>
                  <a:lnTo>
                    <a:pt x="237" y="108"/>
                  </a:lnTo>
                  <a:lnTo>
                    <a:pt x="241" y="108"/>
                  </a:lnTo>
                  <a:lnTo>
                    <a:pt x="246" y="108"/>
                  </a:lnTo>
                  <a:lnTo>
                    <a:pt x="250" y="108"/>
                  </a:lnTo>
                  <a:lnTo>
                    <a:pt x="255" y="108"/>
                  </a:lnTo>
                  <a:lnTo>
                    <a:pt x="259" y="108"/>
                  </a:lnTo>
                  <a:lnTo>
                    <a:pt x="263" y="108"/>
                  </a:lnTo>
                  <a:lnTo>
                    <a:pt x="268" y="108"/>
                  </a:lnTo>
                  <a:lnTo>
                    <a:pt x="272" y="108"/>
                  </a:lnTo>
                  <a:lnTo>
                    <a:pt x="277" y="108"/>
                  </a:lnTo>
                  <a:lnTo>
                    <a:pt x="281" y="108"/>
                  </a:lnTo>
                  <a:lnTo>
                    <a:pt x="285" y="108"/>
                  </a:lnTo>
                  <a:lnTo>
                    <a:pt x="290" y="108"/>
                  </a:lnTo>
                  <a:lnTo>
                    <a:pt x="294" y="108"/>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5905" name="Line 1345"/>
            <p:cNvSpPr>
              <a:spLocks noChangeShapeType="1"/>
            </p:cNvSpPr>
            <p:nvPr/>
          </p:nvSpPr>
          <p:spPr bwMode="auto">
            <a:xfrm>
              <a:off x="4744" y="2216"/>
              <a:ext cx="36"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5906" name="Line 1346"/>
            <p:cNvSpPr>
              <a:spLocks noChangeShapeType="1"/>
            </p:cNvSpPr>
            <p:nvPr/>
          </p:nvSpPr>
          <p:spPr bwMode="auto">
            <a:xfrm>
              <a:off x="4762" y="2197"/>
              <a:ext cx="1" cy="3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5907" name="Line 1347"/>
            <p:cNvSpPr>
              <a:spLocks noChangeShapeType="1"/>
            </p:cNvSpPr>
            <p:nvPr/>
          </p:nvSpPr>
          <p:spPr bwMode="auto">
            <a:xfrm>
              <a:off x="4687" y="2212"/>
              <a:ext cx="35"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5908" name="Line 1348"/>
            <p:cNvSpPr>
              <a:spLocks noChangeShapeType="1"/>
            </p:cNvSpPr>
            <p:nvPr/>
          </p:nvSpPr>
          <p:spPr bwMode="auto">
            <a:xfrm>
              <a:off x="4705" y="2192"/>
              <a:ext cx="1" cy="3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5909" name="Line 1349"/>
            <p:cNvSpPr>
              <a:spLocks noChangeShapeType="1"/>
            </p:cNvSpPr>
            <p:nvPr/>
          </p:nvSpPr>
          <p:spPr bwMode="auto">
            <a:xfrm>
              <a:off x="4661" y="2182"/>
              <a:ext cx="35"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5910" name="Line 1350"/>
            <p:cNvSpPr>
              <a:spLocks noChangeShapeType="1"/>
            </p:cNvSpPr>
            <p:nvPr/>
          </p:nvSpPr>
          <p:spPr bwMode="auto">
            <a:xfrm>
              <a:off x="4679" y="2162"/>
              <a:ext cx="1" cy="4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5911" name="Line 1351"/>
            <p:cNvSpPr>
              <a:spLocks noChangeShapeType="1"/>
            </p:cNvSpPr>
            <p:nvPr/>
          </p:nvSpPr>
          <p:spPr bwMode="auto">
            <a:xfrm>
              <a:off x="4771" y="2216"/>
              <a:ext cx="35"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5912" name="Line 1352"/>
            <p:cNvSpPr>
              <a:spLocks noChangeShapeType="1"/>
            </p:cNvSpPr>
            <p:nvPr/>
          </p:nvSpPr>
          <p:spPr bwMode="auto">
            <a:xfrm>
              <a:off x="4788" y="2197"/>
              <a:ext cx="1" cy="3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5913" name="Line 1353"/>
            <p:cNvSpPr>
              <a:spLocks noChangeShapeType="1"/>
            </p:cNvSpPr>
            <p:nvPr/>
          </p:nvSpPr>
          <p:spPr bwMode="auto">
            <a:xfrm>
              <a:off x="4753" y="2207"/>
              <a:ext cx="18" cy="1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5914" name="Line 1354"/>
            <p:cNvSpPr>
              <a:spLocks noChangeShapeType="1"/>
            </p:cNvSpPr>
            <p:nvPr/>
          </p:nvSpPr>
          <p:spPr bwMode="auto">
            <a:xfrm flipH="1">
              <a:off x="4753" y="2207"/>
              <a:ext cx="18" cy="1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5915" name="Line 1355"/>
            <p:cNvSpPr>
              <a:spLocks noChangeShapeType="1"/>
            </p:cNvSpPr>
            <p:nvPr/>
          </p:nvSpPr>
          <p:spPr bwMode="auto">
            <a:xfrm>
              <a:off x="4696" y="2202"/>
              <a:ext cx="18" cy="1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5916" name="Line 1356"/>
            <p:cNvSpPr>
              <a:spLocks noChangeShapeType="1"/>
            </p:cNvSpPr>
            <p:nvPr/>
          </p:nvSpPr>
          <p:spPr bwMode="auto">
            <a:xfrm flipH="1">
              <a:off x="4696" y="2202"/>
              <a:ext cx="18" cy="1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5917" name="Line 1357"/>
            <p:cNvSpPr>
              <a:spLocks noChangeShapeType="1"/>
            </p:cNvSpPr>
            <p:nvPr/>
          </p:nvSpPr>
          <p:spPr bwMode="auto">
            <a:xfrm>
              <a:off x="4670" y="2172"/>
              <a:ext cx="17"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5918" name="Line 1358"/>
            <p:cNvSpPr>
              <a:spLocks noChangeShapeType="1"/>
            </p:cNvSpPr>
            <p:nvPr/>
          </p:nvSpPr>
          <p:spPr bwMode="auto">
            <a:xfrm flipH="1">
              <a:off x="4670" y="2172"/>
              <a:ext cx="17"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5919" name="Line 1359"/>
            <p:cNvSpPr>
              <a:spLocks noChangeShapeType="1"/>
            </p:cNvSpPr>
            <p:nvPr/>
          </p:nvSpPr>
          <p:spPr bwMode="auto">
            <a:xfrm>
              <a:off x="4780" y="2207"/>
              <a:ext cx="17" cy="1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5920" name="Line 1360"/>
            <p:cNvSpPr>
              <a:spLocks noChangeShapeType="1"/>
            </p:cNvSpPr>
            <p:nvPr/>
          </p:nvSpPr>
          <p:spPr bwMode="auto">
            <a:xfrm flipH="1">
              <a:off x="4780" y="2207"/>
              <a:ext cx="17" cy="1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5921" name="Rectangle 1361"/>
            <p:cNvSpPr>
              <a:spLocks noChangeArrowheads="1"/>
            </p:cNvSpPr>
            <p:nvPr/>
          </p:nvSpPr>
          <p:spPr bwMode="auto">
            <a:xfrm>
              <a:off x="4630" y="1895"/>
              <a:ext cx="289" cy="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1" i="0" u="none" strike="noStrike" cap="none" normalizeH="0" baseline="0" smtClean="0">
                  <a:ln>
                    <a:noFill/>
                  </a:ln>
                  <a:solidFill>
                    <a:srgbClr val="000000"/>
                  </a:solidFill>
                  <a:effectLst/>
                  <a:latin typeface="Helvetica" pitchFamily="34" charset="0"/>
                  <a:cs typeface="Arial" pitchFamily="34" charset="0"/>
                </a:rPr>
                <a:t>m26: a=0,b=-24</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195922" name="Rectangle 1362"/>
            <p:cNvSpPr>
              <a:spLocks noChangeArrowheads="1"/>
            </p:cNvSpPr>
            <p:nvPr/>
          </p:nvSpPr>
          <p:spPr bwMode="auto">
            <a:xfrm>
              <a:off x="5061" y="1994"/>
              <a:ext cx="294" cy="227"/>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400"/>
            </a:p>
          </p:txBody>
        </p:sp>
        <p:sp>
          <p:nvSpPr>
            <p:cNvPr id="195923" name="Rectangle 1363"/>
            <p:cNvSpPr>
              <a:spLocks noChangeArrowheads="1"/>
            </p:cNvSpPr>
            <p:nvPr/>
          </p:nvSpPr>
          <p:spPr bwMode="auto">
            <a:xfrm>
              <a:off x="5061" y="1994"/>
              <a:ext cx="294" cy="227"/>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400"/>
            </a:p>
          </p:txBody>
        </p:sp>
        <p:sp>
          <p:nvSpPr>
            <p:cNvPr id="195924" name="Line 1364"/>
            <p:cNvSpPr>
              <a:spLocks noChangeShapeType="1"/>
            </p:cNvSpPr>
            <p:nvPr/>
          </p:nvSpPr>
          <p:spPr bwMode="auto">
            <a:xfrm>
              <a:off x="5061" y="1994"/>
              <a:ext cx="29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5925" name="Line 1365"/>
            <p:cNvSpPr>
              <a:spLocks noChangeShapeType="1"/>
            </p:cNvSpPr>
            <p:nvPr/>
          </p:nvSpPr>
          <p:spPr bwMode="auto">
            <a:xfrm>
              <a:off x="5061" y="2221"/>
              <a:ext cx="29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5926" name="Line 1366"/>
            <p:cNvSpPr>
              <a:spLocks noChangeShapeType="1"/>
            </p:cNvSpPr>
            <p:nvPr/>
          </p:nvSpPr>
          <p:spPr bwMode="auto">
            <a:xfrm flipV="1">
              <a:off x="5355" y="1994"/>
              <a:ext cx="1" cy="22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5927" name="Line 1367"/>
            <p:cNvSpPr>
              <a:spLocks noChangeShapeType="1"/>
            </p:cNvSpPr>
            <p:nvPr/>
          </p:nvSpPr>
          <p:spPr bwMode="auto">
            <a:xfrm flipV="1">
              <a:off x="5061" y="1994"/>
              <a:ext cx="1" cy="22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5928" name="Line 1368"/>
            <p:cNvSpPr>
              <a:spLocks noChangeShapeType="1"/>
            </p:cNvSpPr>
            <p:nvPr/>
          </p:nvSpPr>
          <p:spPr bwMode="auto">
            <a:xfrm>
              <a:off x="5061" y="2221"/>
              <a:ext cx="29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5929" name="Line 1369"/>
            <p:cNvSpPr>
              <a:spLocks noChangeShapeType="1"/>
            </p:cNvSpPr>
            <p:nvPr/>
          </p:nvSpPr>
          <p:spPr bwMode="auto">
            <a:xfrm flipV="1">
              <a:off x="5061" y="1994"/>
              <a:ext cx="1" cy="22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5930" name="Line 1370"/>
            <p:cNvSpPr>
              <a:spLocks noChangeShapeType="1"/>
            </p:cNvSpPr>
            <p:nvPr/>
          </p:nvSpPr>
          <p:spPr bwMode="auto">
            <a:xfrm flipV="1">
              <a:off x="5061" y="2216"/>
              <a:ext cx="1" cy="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5931" name="Line 1371"/>
            <p:cNvSpPr>
              <a:spLocks noChangeShapeType="1"/>
            </p:cNvSpPr>
            <p:nvPr/>
          </p:nvSpPr>
          <p:spPr bwMode="auto">
            <a:xfrm>
              <a:off x="5061" y="1994"/>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5932" name="Rectangle 1372"/>
            <p:cNvSpPr>
              <a:spLocks noChangeArrowheads="1"/>
            </p:cNvSpPr>
            <p:nvPr/>
          </p:nvSpPr>
          <p:spPr bwMode="auto">
            <a:xfrm>
              <a:off x="5047" y="2236"/>
              <a:ext cx="22" cy="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Helvetica" pitchFamily="34" charset="0"/>
                  <a:cs typeface="Arial" pitchFamily="34" charset="0"/>
                </a:rPr>
                <a:t>0</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195933" name="Line 1373"/>
            <p:cNvSpPr>
              <a:spLocks noChangeShapeType="1"/>
            </p:cNvSpPr>
            <p:nvPr/>
          </p:nvSpPr>
          <p:spPr bwMode="auto">
            <a:xfrm flipV="1">
              <a:off x="5205" y="2216"/>
              <a:ext cx="1" cy="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5934" name="Line 1374"/>
            <p:cNvSpPr>
              <a:spLocks noChangeShapeType="1"/>
            </p:cNvSpPr>
            <p:nvPr/>
          </p:nvSpPr>
          <p:spPr bwMode="auto">
            <a:xfrm>
              <a:off x="5205" y="1994"/>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5935" name="Rectangle 1375"/>
            <p:cNvSpPr>
              <a:spLocks noChangeArrowheads="1"/>
            </p:cNvSpPr>
            <p:nvPr/>
          </p:nvSpPr>
          <p:spPr bwMode="auto">
            <a:xfrm>
              <a:off x="5175" y="2236"/>
              <a:ext cx="56" cy="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Helvetica" pitchFamily="34" charset="0"/>
                  <a:cs typeface="Arial" pitchFamily="34" charset="0"/>
                </a:rPr>
                <a:t>0.5</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195936" name="Line 1376"/>
            <p:cNvSpPr>
              <a:spLocks noChangeShapeType="1"/>
            </p:cNvSpPr>
            <p:nvPr/>
          </p:nvSpPr>
          <p:spPr bwMode="auto">
            <a:xfrm flipV="1">
              <a:off x="5355" y="2216"/>
              <a:ext cx="1" cy="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5937" name="Line 1377"/>
            <p:cNvSpPr>
              <a:spLocks noChangeShapeType="1"/>
            </p:cNvSpPr>
            <p:nvPr/>
          </p:nvSpPr>
          <p:spPr bwMode="auto">
            <a:xfrm>
              <a:off x="5355" y="1994"/>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5938" name="Rectangle 1378"/>
            <p:cNvSpPr>
              <a:spLocks noChangeArrowheads="1"/>
            </p:cNvSpPr>
            <p:nvPr/>
          </p:nvSpPr>
          <p:spPr bwMode="auto">
            <a:xfrm>
              <a:off x="5342" y="2236"/>
              <a:ext cx="22" cy="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Helvetica" pitchFamily="34" charset="0"/>
                  <a:cs typeface="Arial" pitchFamily="34" charset="0"/>
                </a:rPr>
                <a:t>1</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195939" name="Line 1379"/>
            <p:cNvSpPr>
              <a:spLocks noChangeShapeType="1"/>
            </p:cNvSpPr>
            <p:nvPr/>
          </p:nvSpPr>
          <p:spPr bwMode="auto">
            <a:xfrm>
              <a:off x="5061" y="2221"/>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5940" name="Line 1380"/>
            <p:cNvSpPr>
              <a:spLocks noChangeShapeType="1"/>
            </p:cNvSpPr>
            <p:nvPr/>
          </p:nvSpPr>
          <p:spPr bwMode="auto">
            <a:xfrm flipH="1">
              <a:off x="5350" y="2221"/>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5941" name="Rectangle 1381"/>
            <p:cNvSpPr>
              <a:spLocks noChangeArrowheads="1"/>
            </p:cNvSpPr>
            <p:nvPr/>
          </p:nvSpPr>
          <p:spPr bwMode="auto">
            <a:xfrm>
              <a:off x="5017" y="2187"/>
              <a:ext cx="22" cy="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Helvetica" pitchFamily="34" charset="0"/>
                  <a:cs typeface="Arial" pitchFamily="34" charset="0"/>
                </a:rPr>
                <a:t>0</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195942" name="Line 1382"/>
            <p:cNvSpPr>
              <a:spLocks noChangeShapeType="1"/>
            </p:cNvSpPr>
            <p:nvPr/>
          </p:nvSpPr>
          <p:spPr bwMode="auto">
            <a:xfrm>
              <a:off x="5061" y="2108"/>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5943" name="Line 1383"/>
            <p:cNvSpPr>
              <a:spLocks noChangeShapeType="1"/>
            </p:cNvSpPr>
            <p:nvPr/>
          </p:nvSpPr>
          <p:spPr bwMode="auto">
            <a:xfrm flipH="1">
              <a:off x="5350" y="2108"/>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5944" name="Rectangle 1384"/>
            <p:cNvSpPr>
              <a:spLocks noChangeArrowheads="1"/>
            </p:cNvSpPr>
            <p:nvPr/>
          </p:nvSpPr>
          <p:spPr bwMode="auto">
            <a:xfrm>
              <a:off x="4977" y="2073"/>
              <a:ext cx="56" cy="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Helvetica" pitchFamily="34" charset="0"/>
                  <a:cs typeface="Arial" pitchFamily="34" charset="0"/>
                </a:rPr>
                <a:t>0.5</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195945" name="Line 1385"/>
            <p:cNvSpPr>
              <a:spLocks noChangeShapeType="1"/>
            </p:cNvSpPr>
            <p:nvPr/>
          </p:nvSpPr>
          <p:spPr bwMode="auto">
            <a:xfrm>
              <a:off x="5061" y="1994"/>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5946" name="Line 1386"/>
            <p:cNvSpPr>
              <a:spLocks noChangeShapeType="1"/>
            </p:cNvSpPr>
            <p:nvPr/>
          </p:nvSpPr>
          <p:spPr bwMode="auto">
            <a:xfrm flipH="1">
              <a:off x="5350" y="1994"/>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5947" name="Rectangle 1387"/>
            <p:cNvSpPr>
              <a:spLocks noChangeArrowheads="1"/>
            </p:cNvSpPr>
            <p:nvPr/>
          </p:nvSpPr>
          <p:spPr bwMode="auto">
            <a:xfrm>
              <a:off x="5017" y="1960"/>
              <a:ext cx="22" cy="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Helvetica" pitchFamily="34" charset="0"/>
                  <a:cs typeface="Arial" pitchFamily="34" charset="0"/>
                </a:rPr>
                <a:t>1</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195948" name="Line 1388"/>
            <p:cNvSpPr>
              <a:spLocks noChangeShapeType="1"/>
            </p:cNvSpPr>
            <p:nvPr/>
          </p:nvSpPr>
          <p:spPr bwMode="auto">
            <a:xfrm>
              <a:off x="5061" y="1994"/>
              <a:ext cx="29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5949" name="Line 1389"/>
            <p:cNvSpPr>
              <a:spLocks noChangeShapeType="1"/>
            </p:cNvSpPr>
            <p:nvPr/>
          </p:nvSpPr>
          <p:spPr bwMode="auto">
            <a:xfrm>
              <a:off x="5061" y="2221"/>
              <a:ext cx="29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5950" name="Line 1390"/>
            <p:cNvSpPr>
              <a:spLocks noChangeShapeType="1"/>
            </p:cNvSpPr>
            <p:nvPr/>
          </p:nvSpPr>
          <p:spPr bwMode="auto">
            <a:xfrm flipV="1">
              <a:off x="5355" y="1994"/>
              <a:ext cx="1" cy="22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5951" name="Line 1391"/>
            <p:cNvSpPr>
              <a:spLocks noChangeShapeType="1"/>
            </p:cNvSpPr>
            <p:nvPr/>
          </p:nvSpPr>
          <p:spPr bwMode="auto">
            <a:xfrm flipV="1">
              <a:off x="5061" y="1994"/>
              <a:ext cx="1" cy="22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5952" name="Freeform 1392"/>
            <p:cNvSpPr>
              <a:spLocks/>
            </p:cNvSpPr>
            <p:nvPr/>
          </p:nvSpPr>
          <p:spPr bwMode="auto">
            <a:xfrm>
              <a:off x="5061" y="2108"/>
              <a:ext cx="289" cy="108"/>
            </a:xfrm>
            <a:custGeom>
              <a:avLst/>
              <a:gdLst/>
              <a:ahLst/>
              <a:cxnLst>
                <a:cxn ang="0">
                  <a:pos x="0" y="15"/>
                </a:cxn>
                <a:cxn ang="0">
                  <a:pos x="4" y="29"/>
                </a:cxn>
                <a:cxn ang="0">
                  <a:pos x="8" y="44"/>
                </a:cxn>
                <a:cxn ang="0">
                  <a:pos x="13" y="59"/>
                </a:cxn>
                <a:cxn ang="0">
                  <a:pos x="22" y="79"/>
                </a:cxn>
                <a:cxn ang="0">
                  <a:pos x="35" y="94"/>
                </a:cxn>
                <a:cxn ang="0">
                  <a:pos x="39" y="99"/>
                </a:cxn>
                <a:cxn ang="0">
                  <a:pos x="48" y="104"/>
                </a:cxn>
                <a:cxn ang="0">
                  <a:pos x="57" y="108"/>
                </a:cxn>
                <a:cxn ang="0">
                  <a:pos x="65" y="108"/>
                </a:cxn>
                <a:cxn ang="0">
                  <a:pos x="74" y="108"/>
                </a:cxn>
                <a:cxn ang="0">
                  <a:pos x="83" y="108"/>
                </a:cxn>
                <a:cxn ang="0">
                  <a:pos x="92" y="108"/>
                </a:cxn>
                <a:cxn ang="0">
                  <a:pos x="101" y="108"/>
                </a:cxn>
                <a:cxn ang="0">
                  <a:pos x="109" y="108"/>
                </a:cxn>
                <a:cxn ang="0">
                  <a:pos x="118" y="108"/>
                </a:cxn>
                <a:cxn ang="0">
                  <a:pos x="127" y="108"/>
                </a:cxn>
                <a:cxn ang="0">
                  <a:pos x="136" y="108"/>
                </a:cxn>
                <a:cxn ang="0">
                  <a:pos x="144" y="108"/>
                </a:cxn>
                <a:cxn ang="0">
                  <a:pos x="153" y="108"/>
                </a:cxn>
                <a:cxn ang="0">
                  <a:pos x="162" y="108"/>
                </a:cxn>
                <a:cxn ang="0">
                  <a:pos x="171" y="108"/>
                </a:cxn>
                <a:cxn ang="0">
                  <a:pos x="180" y="108"/>
                </a:cxn>
                <a:cxn ang="0">
                  <a:pos x="188" y="108"/>
                </a:cxn>
                <a:cxn ang="0">
                  <a:pos x="197" y="108"/>
                </a:cxn>
                <a:cxn ang="0">
                  <a:pos x="206" y="108"/>
                </a:cxn>
                <a:cxn ang="0">
                  <a:pos x="215" y="108"/>
                </a:cxn>
                <a:cxn ang="0">
                  <a:pos x="223" y="108"/>
                </a:cxn>
                <a:cxn ang="0">
                  <a:pos x="232" y="108"/>
                </a:cxn>
                <a:cxn ang="0">
                  <a:pos x="241" y="108"/>
                </a:cxn>
                <a:cxn ang="0">
                  <a:pos x="250" y="108"/>
                </a:cxn>
                <a:cxn ang="0">
                  <a:pos x="259" y="108"/>
                </a:cxn>
                <a:cxn ang="0">
                  <a:pos x="267" y="108"/>
                </a:cxn>
                <a:cxn ang="0">
                  <a:pos x="276" y="108"/>
                </a:cxn>
                <a:cxn ang="0">
                  <a:pos x="285" y="108"/>
                </a:cxn>
              </a:cxnLst>
              <a:rect l="0" t="0" r="r" b="b"/>
              <a:pathLst>
                <a:path w="289" h="108">
                  <a:moveTo>
                    <a:pt x="0" y="0"/>
                  </a:moveTo>
                  <a:lnTo>
                    <a:pt x="0" y="15"/>
                  </a:lnTo>
                  <a:lnTo>
                    <a:pt x="4" y="20"/>
                  </a:lnTo>
                  <a:lnTo>
                    <a:pt x="4" y="29"/>
                  </a:lnTo>
                  <a:lnTo>
                    <a:pt x="8" y="34"/>
                  </a:lnTo>
                  <a:lnTo>
                    <a:pt x="8" y="44"/>
                  </a:lnTo>
                  <a:lnTo>
                    <a:pt x="13" y="49"/>
                  </a:lnTo>
                  <a:lnTo>
                    <a:pt x="13" y="59"/>
                  </a:lnTo>
                  <a:lnTo>
                    <a:pt x="22" y="69"/>
                  </a:lnTo>
                  <a:lnTo>
                    <a:pt x="22" y="79"/>
                  </a:lnTo>
                  <a:lnTo>
                    <a:pt x="26" y="84"/>
                  </a:lnTo>
                  <a:lnTo>
                    <a:pt x="35" y="94"/>
                  </a:lnTo>
                  <a:lnTo>
                    <a:pt x="35" y="99"/>
                  </a:lnTo>
                  <a:lnTo>
                    <a:pt x="39" y="99"/>
                  </a:lnTo>
                  <a:lnTo>
                    <a:pt x="43" y="104"/>
                  </a:lnTo>
                  <a:lnTo>
                    <a:pt x="48" y="104"/>
                  </a:lnTo>
                  <a:lnTo>
                    <a:pt x="52" y="108"/>
                  </a:lnTo>
                  <a:lnTo>
                    <a:pt x="57" y="108"/>
                  </a:lnTo>
                  <a:lnTo>
                    <a:pt x="61" y="108"/>
                  </a:lnTo>
                  <a:lnTo>
                    <a:pt x="65" y="108"/>
                  </a:lnTo>
                  <a:lnTo>
                    <a:pt x="70" y="108"/>
                  </a:lnTo>
                  <a:lnTo>
                    <a:pt x="74" y="108"/>
                  </a:lnTo>
                  <a:lnTo>
                    <a:pt x="79" y="108"/>
                  </a:lnTo>
                  <a:lnTo>
                    <a:pt x="83" y="108"/>
                  </a:lnTo>
                  <a:lnTo>
                    <a:pt x="87" y="108"/>
                  </a:lnTo>
                  <a:lnTo>
                    <a:pt x="92" y="108"/>
                  </a:lnTo>
                  <a:lnTo>
                    <a:pt x="96" y="108"/>
                  </a:lnTo>
                  <a:lnTo>
                    <a:pt x="101" y="108"/>
                  </a:lnTo>
                  <a:lnTo>
                    <a:pt x="105" y="108"/>
                  </a:lnTo>
                  <a:lnTo>
                    <a:pt x="109" y="108"/>
                  </a:lnTo>
                  <a:lnTo>
                    <a:pt x="114" y="108"/>
                  </a:lnTo>
                  <a:lnTo>
                    <a:pt x="118" y="108"/>
                  </a:lnTo>
                  <a:lnTo>
                    <a:pt x="122" y="108"/>
                  </a:lnTo>
                  <a:lnTo>
                    <a:pt x="127" y="108"/>
                  </a:lnTo>
                  <a:lnTo>
                    <a:pt x="131" y="108"/>
                  </a:lnTo>
                  <a:lnTo>
                    <a:pt x="136" y="108"/>
                  </a:lnTo>
                  <a:lnTo>
                    <a:pt x="140" y="108"/>
                  </a:lnTo>
                  <a:lnTo>
                    <a:pt x="144" y="108"/>
                  </a:lnTo>
                  <a:lnTo>
                    <a:pt x="149" y="108"/>
                  </a:lnTo>
                  <a:lnTo>
                    <a:pt x="153" y="108"/>
                  </a:lnTo>
                  <a:lnTo>
                    <a:pt x="158" y="108"/>
                  </a:lnTo>
                  <a:lnTo>
                    <a:pt x="162" y="108"/>
                  </a:lnTo>
                  <a:lnTo>
                    <a:pt x="166" y="108"/>
                  </a:lnTo>
                  <a:lnTo>
                    <a:pt x="171" y="108"/>
                  </a:lnTo>
                  <a:lnTo>
                    <a:pt x="175" y="108"/>
                  </a:lnTo>
                  <a:lnTo>
                    <a:pt x="180" y="108"/>
                  </a:lnTo>
                  <a:lnTo>
                    <a:pt x="184" y="108"/>
                  </a:lnTo>
                  <a:lnTo>
                    <a:pt x="188" y="108"/>
                  </a:lnTo>
                  <a:lnTo>
                    <a:pt x="193" y="108"/>
                  </a:lnTo>
                  <a:lnTo>
                    <a:pt x="197" y="108"/>
                  </a:lnTo>
                  <a:lnTo>
                    <a:pt x="202" y="108"/>
                  </a:lnTo>
                  <a:lnTo>
                    <a:pt x="206" y="108"/>
                  </a:lnTo>
                  <a:lnTo>
                    <a:pt x="210" y="108"/>
                  </a:lnTo>
                  <a:lnTo>
                    <a:pt x="215" y="108"/>
                  </a:lnTo>
                  <a:lnTo>
                    <a:pt x="219" y="108"/>
                  </a:lnTo>
                  <a:lnTo>
                    <a:pt x="223" y="108"/>
                  </a:lnTo>
                  <a:lnTo>
                    <a:pt x="228" y="108"/>
                  </a:lnTo>
                  <a:lnTo>
                    <a:pt x="232" y="108"/>
                  </a:lnTo>
                  <a:lnTo>
                    <a:pt x="237" y="108"/>
                  </a:lnTo>
                  <a:lnTo>
                    <a:pt x="241" y="108"/>
                  </a:lnTo>
                  <a:lnTo>
                    <a:pt x="245" y="108"/>
                  </a:lnTo>
                  <a:lnTo>
                    <a:pt x="250" y="108"/>
                  </a:lnTo>
                  <a:lnTo>
                    <a:pt x="254" y="108"/>
                  </a:lnTo>
                  <a:lnTo>
                    <a:pt x="259" y="108"/>
                  </a:lnTo>
                  <a:lnTo>
                    <a:pt x="263" y="108"/>
                  </a:lnTo>
                  <a:lnTo>
                    <a:pt x="267" y="108"/>
                  </a:lnTo>
                  <a:lnTo>
                    <a:pt x="272" y="108"/>
                  </a:lnTo>
                  <a:lnTo>
                    <a:pt x="276" y="108"/>
                  </a:lnTo>
                  <a:lnTo>
                    <a:pt x="281" y="108"/>
                  </a:lnTo>
                  <a:lnTo>
                    <a:pt x="285" y="108"/>
                  </a:lnTo>
                  <a:lnTo>
                    <a:pt x="289" y="108"/>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5953" name="Line 1393"/>
            <p:cNvSpPr>
              <a:spLocks noChangeShapeType="1"/>
            </p:cNvSpPr>
            <p:nvPr/>
          </p:nvSpPr>
          <p:spPr bwMode="auto">
            <a:xfrm>
              <a:off x="5140" y="2216"/>
              <a:ext cx="35"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5954" name="Line 1394"/>
            <p:cNvSpPr>
              <a:spLocks noChangeShapeType="1"/>
            </p:cNvSpPr>
            <p:nvPr/>
          </p:nvSpPr>
          <p:spPr bwMode="auto">
            <a:xfrm>
              <a:off x="5157" y="2197"/>
              <a:ext cx="1" cy="3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5955" name="Line 1395"/>
            <p:cNvSpPr>
              <a:spLocks noChangeShapeType="1"/>
            </p:cNvSpPr>
            <p:nvPr/>
          </p:nvSpPr>
          <p:spPr bwMode="auto">
            <a:xfrm>
              <a:off x="5087" y="2212"/>
              <a:ext cx="35"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5956" name="Line 1396"/>
            <p:cNvSpPr>
              <a:spLocks noChangeShapeType="1"/>
            </p:cNvSpPr>
            <p:nvPr/>
          </p:nvSpPr>
          <p:spPr bwMode="auto">
            <a:xfrm>
              <a:off x="5104" y="2192"/>
              <a:ext cx="1" cy="3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5957" name="Line 1397"/>
            <p:cNvSpPr>
              <a:spLocks noChangeShapeType="1"/>
            </p:cNvSpPr>
            <p:nvPr/>
          </p:nvSpPr>
          <p:spPr bwMode="auto">
            <a:xfrm>
              <a:off x="5061" y="2172"/>
              <a:ext cx="35"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5958" name="Line 1398"/>
            <p:cNvSpPr>
              <a:spLocks noChangeShapeType="1"/>
            </p:cNvSpPr>
            <p:nvPr/>
          </p:nvSpPr>
          <p:spPr bwMode="auto">
            <a:xfrm>
              <a:off x="5078" y="2152"/>
              <a:ext cx="1" cy="4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5959" name="Line 1399"/>
            <p:cNvSpPr>
              <a:spLocks noChangeShapeType="1"/>
            </p:cNvSpPr>
            <p:nvPr/>
          </p:nvSpPr>
          <p:spPr bwMode="auto">
            <a:xfrm>
              <a:off x="5170" y="2216"/>
              <a:ext cx="35"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5960" name="Line 1400"/>
            <p:cNvSpPr>
              <a:spLocks noChangeShapeType="1"/>
            </p:cNvSpPr>
            <p:nvPr/>
          </p:nvSpPr>
          <p:spPr bwMode="auto">
            <a:xfrm>
              <a:off x="5188" y="2197"/>
              <a:ext cx="1" cy="3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5961" name="Line 1401"/>
            <p:cNvSpPr>
              <a:spLocks noChangeShapeType="1"/>
            </p:cNvSpPr>
            <p:nvPr/>
          </p:nvSpPr>
          <p:spPr bwMode="auto">
            <a:xfrm>
              <a:off x="5148" y="2207"/>
              <a:ext cx="18" cy="1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5962" name="Line 1402"/>
            <p:cNvSpPr>
              <a:spLocks noChangeShapeType="1"/>
            </p:cNvSpPr>
            <p:nvPr/>
          </p:nvSpPr>
          <p:spPr bwMode="auto">
            <a:xfrm flipH="1">
              <a:off x="5148" y="2207"/>
              <a:ext cx="18" cy="1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5963" name="Line 1403"/>
            <p:cNvSpPr>
              <a:spLocks noChangeShapeType="1"/>
            </p:cNvSpPr>
            <p:nvPr/>
          </p:nvSpPr>
          <p:spPr bwMode="auto">
            <a:xfrm>
              <a:off x="5096" y="2202"/>
              <a:ext cx="17" cy="1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5964" name="Line 1404"/>
            <p:cNvSpPr>
              <a:spLocks noChangeShapeType="1"/>
            </p:cNvSpPr>
            <p:nvPr/>
          </p:nvSpPr>
          <p:spPr bwMode="auto">
            <a:xfrm flipH="1">
              <a:off x="5096" y="2202"/>
              <a:ext cx="17" cy="1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5965" name="Line 1405"/>
            <p:cNvSpPr>
              <a:spLocks noChangeShapeType="1"/>
            </p:cNvSpPr>
            <p:nvPr/>
          </p:nvSpPr>
          <p:spPr bwMode="auto">
            <a:xfrm>
              <a:off x="5069" y="2162"/>
              <a:ext cx="18"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5966" name="Line 1406"/>
            <p:cNvSpPr>
              <a:spLocks noChangeShapeType="1"/>
            </p:cNvSpPr>
            <p:nvPr/>
          </p:nvSpPr>
          <p:spPr bwMode="auto">
            <a:xfrm flipH="1">
              <a:off x="5069" y="2162"/>
              <a:ext cx="18"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5967" name="Line 1407"/>
            <p:cNvSpPr>
              <a:spLocks noChangeShapeType="1"/>
            </p:cNvSpPr>
            <p:nvPr/>
          </p:nvSpPr>
          <p:spPr bwMode="auto">
            <a:xfrm>
              <a:off x="5179" y="2207"/>
              <a:ext cx="18" cy="1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5968" name="Line 1408"/>
            <p:cNvSpPr>
              <a:spLocks noChangeShapeType="1"/>
            </p:cNvSpPr>
            <p:nvPr/>
          </p:nvSpPr>
          <p:spPr bwMode="auto">
            <a:xfrm flipH="1">
              <a:off x="5179" y="2207"/>
              <a:ext cx="18" cy="1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5969" name="Rectangle 1409"/>
            <p:cNvSpPr>
              <a:spLocks noChangeArrowheads="1"/>
            </p:cNvSpPr>
            <p:nvPr/>
          </p:nvSpPr>
          <p:spPr bwMode="auto">
            <a:xfrm>
              <a:off x="5030" y="1895"/>
              <a:ext cx="289" cy="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1" i="0" u="none" strike="noStrike" cap="none" normalizeH="0" baseline="0" smtClean="0">
                  <a:ln>
                    <a:noFill/>
                  </a:ln>
                  <a:solidFill>
                    <a:srgbClr val="000000"/>
                  </a:solidFill>
                  <a:effectLst/>
                  <a:latin typeface="Helvetica" pitchFamily="34" charset="0"/>
                  <a:cs typeface="Arial" pitchFamily="34" charset="0"/>
                </a:rPr>
                <a:t>m27: a=0,b=-20</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195970" name="Rectangle 1410"/>
            <p:cNvSpPr>
              <a:spLocks noChangeArrowheads="1"/>
            </p:cNvSpPr>
            <p:nvPr/>
          </p:nvSpPr>
          <p:spPr bwMode="auto">
            <a:xfrm>
              <a:off x="1877" y="2394"/>
              <a:ext cx="299" cy="23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400"/>
            </a:p>
          </p:txBody>
        </p:sp>
        <p:sp>
          <p:nvSpPr>
            <p:cNvPr id="195971" name="Rectangle 1411"/>
            <p:cNvSpPr>
              <a:spLocks noChangeArrowheads="1"/>
            </p:cNvSpPr>
            <p:nvPr/>
          </p:nvSpPr>
          <p:spPr bwMode="auto">
            <a:xfrm>
              <a:off x="1877" y="2394"/>
              <a:ext cx="299" cy="232"/>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400"/>
            </a:p>
          </p:txBody>
        </p:sp>
        <p:sp>
          <p:nvSpPr>
            <p:cNvPr id="195972" name="Line 1412"/>
            <p:cNvSpPr>
              <a:spLocks noChangeShapeType="1"/>
            </p:cNvSpPr>
            <p:nvPr/>
          </p:nvSpPr>
          <p:spPr bwMode="auto">
            <a:xfrm>
              <a:off x="1877" y="2394"/>
              <a:ext cx="299"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5973" name="Line 1413"/>
            <p:cNvSpPr>
              <a:spLocks noChangeShapeType="1"/>
            </p:cNvSpPr>
            <p:nvPr/>
          </p:nvSpPr>
          <p:spPr bwMode="auto">
            <a:xfrm>
              <a:off x="1877" y="2626"/>
              <a:ext cx="299"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5974" name="Line 1414"/>
            <p:cNvSpPr>
              <a:spLocks noChangeShapeType="1"/>
            </p:cNvSpPr>
            <p:nvPr/>
          </p:nvSpPr>
          <p:spPr bwMode="auto">
            <a:xfrm flipV="1">
              <a:off x="2176" y="2394"/>
              <a:ext cx="1" cy="23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5975" name="Line 1415"/>
            <p:cNvSpPr>
              <a:spLocks noChangeShapeType="1"/>
            </p:cNvSpPr>
            <p:nvPr/>
          </p:nvSpPr>
          <p:spPr bwMode="auto">
            <a:xfrm flipV="1">
              <a:off x="1877" y="2394"/>
              <a:ext cx="1" cy="23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5976" name="Line 1416"/>
            <p:cNvSpPr>
              <a:spLocks noChangeShapeType="1"/>
            </p:cNvSpPr>
            <p:nvPr/>
          </p:nvSpPr>
          <p:spPr bwMode="auto">
            <a:xfrm>
              <a:off x="1877" y="2626"/>
              <a:ext cx="299"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5977" name="Line 1417"/>
            <p:cNvSpPr>
              <a:spLocks noChangeShapeType="1"/>
            </p:cNvSpPr>
            <p:nvPr/>
          </p:nvSpPr>
          <p:spPr bwMode="auto">
            <a:xfrm flipV="1">
              <a:off x="1877" y="2394"/>
              <a:ext cx="1" cy="23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5978" name="Line 1418"/>
            <p:cNvSpPr>
              <a:spLocks noChangeShapeType="1"/>
            </p:cNvSpPr>
            <p:nvPr/>
          </p:nvSpPr>
          <p:spPr bwMode="auto">
            <a:xfrm flipV="1">
              <a:off x="1877" y="2621"/>
              <a:ext cx="1" cy="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5979" name="Line 1419"/>
            <p:cNvSpPr>
              <a:spLocks noChangeShapeType="1"/>
            </p:cNvSpPr>
            <p:nvPr/>
          </p:nvSpPr>
          <p:spPr bwMode="auto">
            <a:xfrm>
              <a:off x="1877" y="2394"/>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5980" name="Rectangle 1420"/>
            <p:cNvSpPr>
              <a:spLocks noChangeArrowheads="1"/>
            </p:cNvSpPr>
            <p:nvPr/>
          </p:nvSpPr>
          <p:spPr bwMode="auto">
            <a:xfrm>
              <a:off x="1864" y="2641"/>
              <a:ext cx="22" cy="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Helvetica" pitchFamily="34" charset="0"/>
                  <a:cs typeface="Arial" pitchFamily="34" charset="0"/>
                </a:rPr>
                <a:t>0</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195981" name="Line 1421"/>
            <p:cNvSpPr>
              <a:spLocks noChangeShapeType="1"/>
            </p:cNvSpPr>
            <p:nvPr/>
          </p:nvSpPr>
          <p:spPr bwMode="auto">
            <a:xfrm flipV="1">
              <a:off x="2027" y="2621"/>
              <a:ext cx="1" cy="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5982" name="Line 1422"/>
            <p:cNvSpPr>
              <a:spLocks noChangeShapeType="1"/>
            </p:cNvSpPr>
            <p:nvPr/>
          </p:nvSpPr>
          <p:spPr bwMode="auto">
            <a:xfrm>
              <a:off x="2027" y="2394"/>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5983" name="Rectangle 1423"/>
            <p:cNvSpPr>
              <a:spLocks noChangeArrowheads="1"/>
            </p:cNvSpPr>
            <p:nvPr/>
          </p:nvSpPr>
          <p:spPr bwMode="auto">
            <a:xfrm>
              <a:off x="1996" y="2641"/>
              <a:ext cx="56" cy="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Helvetica" pitchFamily="34" charset="0"/>
                  <a:cs typeface="Arial" pitchFamily="34" charset="0"/>
                </a:rPr>
                <a:t>0.5</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195984" name="Line 1424"/>
            <p:cNvSpPr>
              <a:spLocks noChangeShapeType="1"/>
            </p:cNvSpPr>
            <p:nvPr/>
          </p:nvSpPr>
          <p:spPr bwMode="auto">
            <a:xfrm flipV="1">
              <a:off x="2176" y="2621"/>
              <a:ext cx="1" cy="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5985" name="Line 1425"/>
            <p:cNvSpPr>
              <a:spLocks noChangeShapeType="1"/>
            </p:cNvSpPr>
            <p:nvPr/>
          </p:nvSpPr>
          <p:spPr bwMode="auto">
            <a:xfrm>
              <a:off x="2176" y="2394"/>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5986" name="Rectangle 1426"/>
            <p:cNvSpPr>
              <a:spLocks noChangeArrowheads="1"/>
            </p:cNvSpPr>
            <p:nvPr/>
          </p:nvSpPr>
          <p:spPr bwMode="auto">
            <a:xfrm>
              <a:off x="2163" y="2641"/>
              <a:ext cx="22" cy="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Helvetica" pitchFamily="34" charset="0"/>
                  <a:cs typeface="Arial" pitchFamily="34" charset="0"/>
                </a:rPr>
                <a:t>1</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195987" name="Line 1427"/>
            <p:cNvSpPr>
              <a:spLocks noChangeShapeType="1"/>
            </p:cNvSpPr>
            <p:nvPr/>
          </p:nvSpPr>
          <p:spPr bwMode="auto">
            <a:xfrm>
              <a:off x="1877" y="2626"/>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5988" name="Line 1428"/>
            <p:cNvSpPr>
              <a:spLocks noChangeShapeType="1"/>
            </p:cNvSpPr>
            <p:nvPr/>
          </p:nvSpPr>
          <p:spPr bwMode="auto">
            <a:xfrm flipH="1">
              <a:off x="2172" y="2626"/>
              <a:ext cx="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5989" name="Rectangle 1429"/>
            <p:cNvSpPr>
              <a:spLocks noChangeArrowheads="1"/>
            </p:cNvSpPr>
            <p:nvPr/>
          </p:nvSpPr>
          <p:spPr bwMode="auto">
            <a:xfrm>
              <a:off x="1833" y="2592"/>
              <a:ext cx="22" cy="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Helvetica" pitchFamily="34" charset="0"/>
                  <a:cs typeface="Arial" pitchFamily="34" charset="0"/>
                </a:rPr>
                <a:t>0</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195990" name="Line 1430"/>
            <p:cNvSpPr>
              <a:spLocks noChangeShapeType="1"/>
            </p:cNvSpPr>
            <p:nvPr/>
          </p:nvSpPr>
          <p:spPr bwMode="auto">
            <a:xfrm>
              <a:off x="1877" y="2508"/>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5991" name="Line 1431"/>
            <p:cNvSpPr>
              <a:spLocks noChangeShapeType="1"/>
            </p:cNvSpPr>
            <p:nvPr/>
          </p:nvSpPr>
          <p:spPr bwMode="auto">
            <a:xfrm flipH="1">
              <a:off x="2172" y="2508"/>
              <a:ext cx="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5992" name="Rectangle 1432"/>
            <p:cNvSpPr>
              <a:spLocks noChangeArrowheads="1"/>
            </p:cNvSpPr>
            <p:nvPr/>
          </p:nvSpPr>
          <p:spPr bwMode="auto">
            <a:xfrm>
              <a:off x="1794" y="2473"/>
              <a:ext cx="56" cy="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Helvetica" pitchFamily="34" charset="0"/>
                  <a:cs typeface="Arial" pitchFamily="34" charset="0"/>
                </a:rPr>
                <a:t>0.5</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195993" name="Line 1433"/>
            <p:cNvSpPr>
              <a:spLocks noChangeShapeType="1"/>
            </p:cNvSpPr>
            <p:nvPr/>
          </p:nvSpPr>
          <p:spPr bwMode="auto">
            <a:xfrm>
              <a:off x="1877" y="2394"/>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5994" name="Line 1434"/>
            <p:cNvSpPr>
              <a:spLocks noChangeShapeType="1"/>
            </p:cNvSpPr>
            <p:nvPr/>
          </p:nvSpPr>
          <p:spPr bwMode="auto">
            <a:xfrm flipH="1">
              <a:off x="2172" y="2394"/>
              <a:ext cx="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5995" name="Rectangle 1435"/>
            <p:cNvSpPr>
              <a:spLocks noChangeArrowheads="1"/>
            </p:cNvSpPr>
            <p:nvPr/>
          </p:nvSpPr>
          <p:spPr bwMode="auto">
            <a:xfrm>
              <a:off x="1833" y="2360"/>
              <a:ext cx="22" cy="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Helvetica" pitchFamily="34" charset="0"/>
                  <a:cs typeface="Arial" pitchFamily="34" charset="0"/>
                </a:rPr>
                <a:t>1</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195996" name="Line 1436"/>
            <p:cNvSpPr>
              <a:spLocks noChangeShapeType="1"/>
            </p:cNvSpPr>
            <p:nvPr/>
          </p:nvSpPr>
          <p:spPr bwMode="auto">
            <a:xfrm>
              <a:off x="1877" y="2394"/>
              <a:ext cx="299"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5997" name="Line 1437"/>
            <p:cNvSpPr>
              <a:spLocks noChangeShapeType="1"/>
            </p:cNvSpPr>
            <p:nvPr/>
          </p:nvSpPr>
          <p:spPr bwMode="auto">
            <a:xfrm>
              <a:off x="1877" y="2626"/>
              <a:ext cx="299"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5998" name="Line 1438"/>
            <p:cNvSpPr>
              <a:spLocks noChangeShapeType="1"/>
            </p:cNvSpPr>
            <p:nvPr/>
          </p:nvSpPr>
          <p:spPr bwMode="auto">
            <a:xfrm flipV="1">
              <a:off x="2176" y="2394"/>
              <a:ext cx="1" cy="23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5999" name="Line 1439"/>
            <p:cNvSpPr>
              <a:spLocks noChangeShapeType="1"/>
            </p:cNvSpPr>
            <p:nvPr/>
          </p:nvSpPr>
          <p:spPr bwMode="auto">
            <a:xfrm flipV="1">
              <a:off x="1877" y="2394"/>
              <a:ext cx="1" cy="23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000" name="Freeform 1440"/>
            <p:cNvSpPr>
              <a:spLocks/>
            </p:cNvSpPr>
            <p:nvPr/>
          </p:nvSpPr>
          <p:spPr bwMode="auto">
            <a:xfrm>
              <a:off x="1877" y="2508"/>
              <a:ext cx="295" cy="113"/>
            </a:xfrm>
            <a:custGeom>
              <a:avLst/>
              <a:gdLst/>
              <a:ahLst/>
              <a:cxnLst>
                <a:cxn ang="0">
                  <a:pos x="0" y="15"/>
                </a:cxn>
                <a:cxn ang="0">
                  <a:pos x="9" y="39"/>
                </a:cxn>
                <a:cxn ang="0">
                  <a:pos x="18" y="59"/>
                </a:cxn>
                <a:cxn ang="0">
                  <a:pos x="27" y="79"/>
                </a:cxn>
                <a:cxn ang="0">
                  <a:pos x="35" y="89"/>
                </a:cxn>
                <a:cxn ang="0">
                  <a:pos x="44" y="99"/>
                </a:cxn>
                <a:cxn ang="0">
                  <a:pos x="53" y="104"/>
                </a:cxn>
                <a:cxn ang="0">
                  <a:pos x="62" y="109"/>
                </a:cxn>
                <a:cxn ang="0">
                  <a:pos x="71" y="113"/>
                </a:cxn>
                <a:cxn ang="0">
                  <a:pos x="79" y="113"/>
                </a:cxn>
                <a:cxn ang="0">
                  <a:pos x="88" y="113"/>
                </a:cxn>
                <a:cxn ang="0">
                  <a:pos x="97" y="113"/>
                </a:cxn>
                <a:cxn ang="0">
                  <a:pos x="106" y="113"/>
                </a:cxn>
                <a:cxn ang="0">
                  <a:pos x="115" y="113"/>
                </a:cxn>
                <a:cxn ang="0">
                  <a:pos x="123" y="113"/>
                </a:cxn>
                <a:cxn ang="0">
                  <a:pos x="132" y="113"/>
                </a:cxn>
                <a:cxn ang="0">
                  <a:pos x="141" y="113"/>
                </a:cxn>
                <a:cxn ang="0">
                  <a:pos x="150" y="113"/>
                </a:cxn>
                <a:cxn ang="0">
                  <a:pos x="158" y="113"/>
                </a:cxn>
                <a:cxn ang="0">
                  <a:pos x="167" y="113"/>
                </a:cxn>
                <a:cxn ang="0">
                  <a:pos x="176" y="113"/>
                </a:cxn>
                <a:cxn ang="0">
                  <a:pos x="185" y="113"/>
                </a:cxn>
                <a:cxn ang="0">
                  <a:pos x="194" y="113"/>
                </a:cxn>
                <a:cxn ang="0">
                  <a:pos x="202" y="113"/>
                </a:cxn>
                <a:cxn ang="0">
                  <a:pos x="211" y="113"/>
                </a:cxn>
                <a:cxn ang="0">
                  <a:pos x="220" y="113"/>
                </a:cxn>
                <a:cxn ang="0">
                  <a:pos x="229" y="113"/>
                </a:cxn>
                <a:cxn ang="0">
                  <a:pos x="237" y="113"/>
                </a:cxn>
                <a:cxn ang="0">
                  <a:pos x="246" y="113"/>
                </a:cxn>
                <a:cxn ang="0">
                  <a:pos x="255" y="113"/>
                </a:cxn>
                <a:cxn ang="0">
                  <a:pos x="264" y="113"/>
                </a:cxn>
                <a:cxn ang="0">
                  <a:pos x="273" y="113"/>
                </a:cxn>
                <a:cxn ang="0">
                  <a:pos x="281" y="113"/>
                </a:cxn>
                <a:cxn ang="0">
                  <a:pos x="290" y="113"/>
                </a:cxn>
              </a:cxnLst>
              <a:rect l="0" t="0" r="r" b="b"/>
              <a:pathLst>
                <a:path w="295" h="113">
                  <a:moveTo>
                    <a:pt x="0" y="0"/>
                  </a:moveTo>
                  <a:lnTo>
                    <a:pt x="0" y="15"/>
                  </a:lnTo>
                  <a:lnTo>
                    <a:pt x="9" y="25"/>
                  </a:lnTo>
                  <a:lnTo>
                    <a:pt x="9" y="39"/>
                  </a:lnTo>
                  <a:lnTo>
                    <a:pt x="18" y="49"/>
                  </a:lnTo>
                  <a:lnTo>
                    <a:pt x="18" y="59"/>
                  </a:lnTo>
                  <a:lnTo>
                    <a:pt x="27" y="69"/>
                  </a:lnTo>
                  <a:lnTo>
                    <a:pt x="27" y="79"/>
                  </a:lnTo>
                  <a:lnTo>
                    <a:pt x="31" y="84"/>
                  </a:lnTo>
                  <a:lnTo>
                    <a:pt x="35" y="89"/>
                  </a:lnTo>
                  <a:lnTo>
                    <a:pt x="40" y="94"/>
                  </a:lnTo>
                  <a:lnTo>
                    <a:pt x="44" y="99"/>
                  </a:lnTo>
                  <a:lnTo>
                    <a:pt x="49" y="104"/>
                  </a:lnTo>
                  <a:lnTo>
                    <a:pt x="53" y="104"/>
                  </a:lnTo>
                  <a:lnTo>
                    <a:pt x="57" y="109"/>
                  </a:lnTo>
                  <a:lnTo>
                    <a:pt x="62" y="109"/>
                  </a:lnTo>
                  <a:lnTo>
                    <a:pt x="66" y="109"/>
                  </a:lnTo>
                  <a:lnTo>
                    <a:pt x="71" y="113"/>
                  </a:lnTo>
                  <a:lnTo>
                    <a:pt x="75" y="113"/>
                  </a:lnTo>
                  <a:lnTo>
                    <a:pt x="79" y="113"/>
                  </a:lnTo>
                  <a:lnTo>
                    <a:pt x="84" y="113"/>
                  </a:lnTo>
                  <a:lnTo>
                    <a:pt x="88" y="113"/>
                  </a:lnTo>
                  <a:lnTo>
                    <a:pt x="93" y="113"/>
                  </a:lnTo>
                  <a:lnTo>
                    <a:pt x="97" y="113"/>
                  </a:lnTo>
                  <a:lnTo>
                    <a:pt x="101" y="113"/>
                  </a:lnTo>
                  <a:lnTo>
                    <a:pt x="106" y="113"/>
                  </a:lnTo>
                  <a:lnTo>
                    <a:pt x="110" y="113"/>
                  </a:lnTo>
                  <a:lnTo>
                    <a:pt x="115" y="113"/>
                  </a:lnTo>
                  <a:lnTo>
                    <a:pt x="119" y="113"/>
                  </a:lnTo>
                  <a:lnTo>
                    <a:pt x="123" y="113"/>
                  </a:lnTo>
                  <a:lnTo>
                    <a:pt x="128" y="113"/>
                  </a:lnTo>
                  <a:lnTo>
                    <a:pt x="132" y="113"/>
                  </a:lnTo>
                  <a:lnTo>
                    <a:pt x="136" y="113"/>
                  </a:lnTo>
                  <a:lnTo>
                    <a:pt x="141" y="113"/>
                  </a:lnTo>
                  <a:lnTo>
                    <a:pt x="145" y="113"/>
                  </a:lnTo>
                  <a:lnTo>
                    <a:pt x="150" y="113"/>
                  </a:lnTo>
                  <a:lnTo>
                    <a:pt x="154" y="113"/>
                  </a:lnTo>
                  <a:lnTo>
                    <a:pt x="158" y="113"/>
                  </a:lnTo>
                  <a:lnTo>
                    <a:pt x="163" y="113"/>
                  </a:lnTo>
                  <a:lnTo>
                    <a:pt x="167" y="113"/>
                  </a:lnTo>
                  <a:lnTo>
                    <a:pt x="172" y="113"/>
                  </a:lnTo>
                  <a:lnTo>
                    <a:pt x="176" y="113"/>
                  </a:lnTo>
                  <a:lnTo>
                    <a:pt x="180" y="113"/>
                  </a:lnTo>
                  <a:lnTo>
                    <a:pt x="185" y="113"/>
                  </a:lnTo>
                  <a:lnTo>
                    <a:pt x="189" y="113"/>
                  </a:lnTo>
                  <a:lnTo>
                    <a:pt x="194" y="113"/>
                  </a:lnTo>
                  <a:lnTo>
                    <a:pt x="198" y="113"/>
                  </a:lnTo>
                  <a:lnTo>
                    <a:pt x="202" y="113"/>
                  </a:lnTo>
                  <a:lnTo>
                    <a:pt x="207" y="113"/>
                  </a:lnTo>
                  <a:lnTo>
                    <a:pt x="211" y="113"/>
                  </a:lnTo>
                  <a:lnTo>
                    <a:pt x="215" y="113"/>
                  </a:lnTo>
                  <a:lnTo>
                    <a:pt x="220" y="113"/>
                  </a:lnTo>
                  <a:lnTo>
                    <a:pt x="224" y="113"/>
                  </a:lnTo>
                  <a:lnTo>
                    <a:pt x="229" y="113"/>
                  </a:lnTo>
                  <a:lnTo>
                    <a:pt x="233" y="113"/>
                  </a:lnTo>
                  <a:lnTo>
                    <a:pt x="237" y="113"/>
                  </a:lnTo>
                  <a:lnTo>
                    <a:pt x="242" y="113"/>
                  </a:lnTo>
                  <a:lnTo>
                    <a:pt x="246" y="113"/>
                  </a:lnTo>
                  <a:lnTo>
                    <a:pt x="251" y="113"/>
                  </a:lnTo>
                  <a:lnTo>
                    <a:pt x="255" y="113"/>
                  </a:lnTo>
                  <a:lnTo>
                    <a:pt x="259" y="113"/>
                  </a:lnTo>
                  <a:lnTo>
                    <a:pt x="264" y="113"/>
                  </a:lnTo>
                  <a:lnTo>
                    <a:pt x="268" y="113"/>
                  </a:lnTo>
                  <a:lnTo>
                    <a:pt x="273" y="113"/>
                  </a:lnTo>
                  <a:lnTo>
                    <a:pt x="277" y="113"/>
                  </a:lnTo>
                  <a:lnTo>
                    <a:pt x="281" y="113"/>
                  </a:lnTo>
                  <a:lnTo>
                    <a:pt x="286" y="113"/>
                  </a:lnTo>
                  <a:lnTo>
                    <a:pt x="290" y="113"/>
                  </a:lnTo>
                  <a:lnTo>
                    <a:pt x="295" y="113"/>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001" name="Line 1441"/>
            <p:cNvSpPr>
              <a:spLocks noChangeShapeType="1"/>
            </p:cNvSpPr>
            <p:nvPr/>
          </p:nvSpPr>
          <p:spPr bwMode="auto">
            <a:xfrm>
              <a:off x="1961" y="2621"/>
              <a:ext cx="35"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002" name="Line 1442"/>
            <p:cNvSpPr>
              <a:spLocks noChangeShapeType="1"/>
            </p:cNvSpPr>
            <p:nvPr/>
          </p:nvSpPr>
          <p:spPr bwMode="auto">
            <a:xfrm>
              <a:off x="1978" y="2602"/>
              <a:ext cx="1" cy="3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003" name="Line 1443"/>
            <p:cNvSpPr>
              <a:spLocks noChangeShapeType="1"/>
            </p:cNvSpPr>
            <p:nvPr/>
          </p:nvSpPr>
          <p:spPr bwMode="auto">
            <a:xfrm>
              <a:off x="1904" y="2607"/>
              <a:ext cx="35"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004" name="Line 1444"/>
            <p:cNvSpPr>
              <a:spLocks noChangeShapeType="1"/>
            </p:cNvSpPr>
            <p:nvPr/>
          </p:nvSpPr>
          <p:spPr bwMode="auto">
            <a:xfrm>
              <a:off x="1921" y="2587"/>
              <a:ext cx="1" cy="3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005" name="Line 1445"/>
            <p:cNvSpPr>
              <a:spLocks noChangeShapeType="1"/>
            </p:cNvSpPr>
            <p:nvPr/>
          </p:nvSpPr>
          <p:spPr bwMode="auto">
            <a:xfrm>
              <a:off x="1877" y="2562"/>
              <a:ext cx="35"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006" name="Line 1446"/>
            <p:cNvSpPr>
              <a:spLocks noChangeShapeType="1"/>
            </p:cNvSpPr>
            <p:nvPr/>
          </p:nvSpPr>
          <p:spPr bwMode="auto">
            <a:xfrm>
              <a:off x="1895" y="2542"/>
              <a:ext cx="1" cy="4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007" name="Line 1447"/>
            <p:cNvSpPr>
              <a:spLocks noChangeShapeType="1"/>
            </p:cNvSpPr>
            <p:nvPr/>
          </p:nvSpPr>
          <p:spPr bwMode="auto">
            <a:xfrm>
              <a:off x="1987" y="2621"/>
              <a:ext cx="35"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008" name="Line 1448"/>
            <p:cNvSpPr>
              <a:spLocks noChangeShapeType="1"/>
            </p:cNvSpPr>
            <p:nvPr/>
          </p:nvSpPr>
          <p:spPr bwMode="auto">
            <a:xfrm>
              <a:off x="2005" y="2602"/>
              <a:ext cx="1" cy="3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009" name="Line 1449"/>
            <p:cNvSpPr>
              <a:spLocks noChangeShapeType="1"/>
            </p:cNvSpPr>
            <p:nvPr/>
          </p:nvSpPr>
          <p:spPr bwMode="auto">
            <a:xfrm>
              <a:off x="1970" y="2612"/>
              <a:ext cx="17" cy="1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010" name="Line 1450"/>
            <p:cNvSpPr>
              <a:spLocks noChangeShapeType="1"/>
            </p:cNvSpPr>
            <p:nvPr/>
          </p:nvSpPr>
          <p:spPr bwMode="auto">
            <a:xfrm flipH="1">
              <a:off x="1970" y="2612"/>
              <a:ext cx="17" cy="1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011" name="Line 1451"/>
            <p:cNvSpPr>
              <a:spLocks noChangeShapeType="1"/>
            </p:cNvSpPr>
            <p:nvPr/>
          </p:nvSpPr>
          <p:spPr bwMode="auto">
            <a:xfrm>
              <a:off x="1912" y="2597"/>
              <a:ext cx="18"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012" name="Line 1452"/>
            <p:cNvSpPr>
              <a:spLocks noChangeShapeType="1"/>
            </p:cNvSpPr>
            <p:nvPr/>
          </p:nvSpPr>
          <p:spPr bwMode="auto">
            <a:xfrm flipH="1">
              <a:off x="1912" y="2597"/>
              <a:ext cx="18"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013" name="Line 1453"/>
            <p:cNvSpPr>
              <a:spLocks noChangeShapeType="1"/>
            </p:cNvSpPr>
            <p:nvPr/>
          </p:nvSpPr>
          <p:spPr bwMode="auto">
            <a:xfrm>
              <a:off x="1886" y="2552"/>
              <a:ext cx="18"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014" name="Line 1454"/>
            <p:cNvSpPr>
              <a:spLocks noChangeShapeType="1"/>
            </p:cNvSpPr>
            <p:nvPr/>
          </p:nvSpPr>
          <p:spPr bwMode="auto">
            <a:xfrm flipH="1">
              <a:off x="1886" y="2552"/>
              <a:ext cx="18"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015" name="Line 1455"/>
            <p:cNvSpPr>
              <a:spLocks noChangeShapeType="1"/>
            </p:cNvSpPr>
            <p:nvPr/>
          </p:nvSpPr>
          <p:spPr bwMode="auto">
            <a:xfrm>
              <a:off x="1996" y="2612"/>
              <a:ext cx="17" cy="1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016" name="Line 1456"/>
            <p:cNvSpPr>
              <a:spLocks noChangeShapeType="1"/>
            </p:cNvSpPr>
            <p:nvPr/>
          </p:nvSpPr>
          <p:spPr bwMode="auto">
            <a:xfrm flipH="1">
              <a:off x="1996" y="2612"/>
              <a:ext cx="17" cy="1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017" name="Rectangle 1457"/>
            <p:cNvSpPr>
              <a:spLocks noChangeArrowheads="1"/>
            </p:cNvSpPr>
            <p:nvPr/>
          </p:nvSpPr>
          <p:spPr bwMode="auto">
            <a:xfrm>
              <a:off x="1847" y="2296"/>
              <a:ext cx="289" cy="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1" i="0" u="none" strike="noStrike" cap="none" normalizeH="0" baseline="0" smtClean="0">
                  <a:ln>
                    <a:noFill/>
                  </a:ln>
                  <a:solidFill>
                    <a:srgbClr val="000000"/>
                  </a:solidFill>
                  <a:effectLst/>
                  <a:latin typeface="Helvetica" pitchFamily="34" charset="0"/>
                  <a:cs typeface="Arial" pitchFamily="34" charset="0"/>
                </a:rPr>
                <a:t>m28: a=0,b=-16</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196018" name="Rectangle 1458"/>
            <p:cNvSpPr>
              <a:spLocks noChangeArrowheads="1"/>
            </p:cNvSpPr>
            <p:nvPr/>
          </p:nvSpPr>
          <p:spPr bwMode="auto">
            <a:xfrm>
              <a:off x="2277" y="2394"/>
              <a:ext cx="294" cy="23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019" name="Rectangle 1459"/>
            <p:cNvSpPr>
              <a:spLocks noChangeArrowheads="1"/>
            </p:cNvSpPr>
            <p:nvPr/>
          </p:nvSpPr>
          <p:spPr bwMode="auto">
            <a:xfrm>
              <a:off x="2277" y="2394"/>
              <a:ext cx="294" cy="232"/>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020" name="Line 1460"/>
            <p:cNvSpPr>
              <a:spLocks noChangeShapeType="1"/>
            </p:cNvSpPr>
            <p:nvPr/>
          </p:nvSpPr>
          <p:spPr bwMode="auto">
            <a:xfrm>
              <a:off x="2277" y="2394"/>
              <a:ext cx="29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021" name="Line 1461"/>
            <p:cNvSpPr>
              <a:spLocks noChangeShapeType="1"/>
            </p:cNvSpPr>
            <p:nvPr/>
          </p:nvSpPr>
          <p:spPr bwMode="auto">
            <a:xfrm>
              <a:off x="2277" y="2626"/>
              <a:ext cx="29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022" name="Line 1462"/>
            <p:cNvSpPr>
              <a:spLocks noChangeShapeType="1"/>
            </p:cNvSpPr>
            <p:nvPr/>
          </p:nvSpPr>
          <p:spPr bwMode="auto">
            <a:xfrm flipV="1">
              <a:off x="2571" y="2394"/>
              <a:ext cx="1" cy="23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023" name="Line 1463"/>
            <p:cNvSpPr>
              <a:spLocks noChangeShapeType="1"/>
            </p:cNvSpPr>
            <p:nvPr/>
          </p:nvSpPr>
          <p:spPr bwMode="auto">
            <a:xfrm flipV="1">
              <a:off x="2277" y="2394"/>
              <a:ext cx="1" cy="23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024" name="Line 1464"/>
            <p:cNvSpPr>
              <a:spLocks noChangeShapeType="1"/>
            </p:cNvSpPr>
            <p:nvPr/>
          </p:nvSpPr>
          <p:spPr bwMode="auto">
            <a:xfrm>
              <a:off x="2277" y="2626"/>
              <a:ext cx="29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025" name="Line 1465"/>
            <p:cNvSpPr>
              <a:spLocks noChangeShapeType="1"/>
            </p:cNvSpPr>
            <p:nvPr/>
          </p:nvSpPr>
          <p:spPr bwMode="auto">
            <a:xfrm flipV="1">
              <a:off x="2277" y="2394"/>
              <a:ext cx="1" cy="23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026" name="Line 1466"/>
            <p:cNvSpPr>
              <a:spLocks noChangeShapeType="1"/>
            </p:cNvSpPr>
            <p:nvPr/>
          </p:nvSpPr>
          <p:spPr bwMode="auto">
            <a:xfrm flipV="1">
              <a:off x="2277" y="2621"/>
              <a:ext cx="1" cy="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027" name="Line 1467"/>
            <p:cNvSpPr>
              <a:spLocks noChangeShapeType="1"/>
            </p:cNvSpPr>
            <p:nvPr/>
          </p:nvSpPr>
          <p:spPr bwMode="auto">
            <a:xfrm>
              <a:off x="2277" y="2394"/>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028" name="Rectangle 1468"/>
            <p:cNvSpPr>
              <a:spLocks noChangeArrowheads="1"/>
            </p:cNvSpPr>
            <p:nvPr/>
          </p:nvSpPr>
          <p:spPr bwMode="auto">
            <a:xfrm>
              <a:off x="2264" y="2641"/>
              <a:ext cx="22" cy="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Helvetica" pitchFamily="34" charset="0"/>
                  <a:cs typeface="Arial" pitchFamily="34" charset="0"/>
                </a:rPr>
                <a:t>0</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196029" name="Line 1469"/>
            <p:cNvSpPr>
              <a:spLocks noChangeShapeType="1"/>
            </p:cNvSpPr>
            <p:nvPr/>
          </p:nvSpPr>
          <p:spPr bwMode="auto">
            <a:xfrm flipV="1">
              <a:off x="2422" y="2621"/>
              <a:ext cx="1" cy="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030" name="Line 1470"/>
            <p:cNvSpPr>
              <a:spLocks noChangeShapeType="1"/>
            </p:cNvSpPr>
            <p:nvPr/>
          </p:nvSpPr>
          <p:spPr bwMode="auto">
            <a:xfrm>
              <a:off x="2422" y="2394"/>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031" name="Rectangle 1471"/>
            <p:cNvSpPr>
              <a:spLocks noChangeArrowheads="1"/>
            </p:cNvSpPr>
            <p:nvPr/>
          </p:nvSpPr>
          <p:spPr bwMode="auto">
            <a:xfrm>
              <a:off x="2391" y="2641"/>
              <a:ext cx="56" cy="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Helvetica" pitchFamily="34" charset="0"/>
                  <a:cs typeface="Arial" pitchFamily="34" charset="0"/>
                </a:rPr>
                <a:t>0.5</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196032" name="Line 1472"/>
            <p:cNvSpPr>
              <a:spLocks noChangeShapeType="1"/>
            </p:cNvSpPr>
            <p:nvPr/>
          </p:nvSpPr>
          <p:spPr bwMode="auto">
            <a:xfrm flipV="1">
              <a:off x="2571" y="2621"/>
              <a:ext cx="1" cy="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033" name="Line 1473"/>
            <p:cNvSpPr>
              <a:spLocks noChangeShapeType="1"/>
            </p:cNvSpPr>
            <p:nvPr/>
          </p:nvSpPr>
          <p:spPr bwMode="auto">
            <a:xfrm>
              <a:off x="2571" y="2394"/>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034" name="Rectangle 1474"/>
            <p:cNvSpPr>
              <a:spLocks noChangeArrowheads="1"/>
            </p:cNvSpPr>
            <p:nvPr/>
          </p:nvSpPr>
          <p:spPr bwMode="auto">
            <a:xfrm>
              <a:off x="2558" y="2641"/>
              <a:ext cx="22" cy="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Helvetica" pitchFamily="34" charset="0"/>
                  <a:cs typeface="Arial" pitchFamily="34" charset="0"/>
                </a:rPr>
                <a:t>1</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196035" name="Line 1475"/>
            <p:cNvSpPr>
              <a:spLocks noChangeShapeType="1"/>
            </p:cNvSpPr>
            <p:nvPr/>
          </p:nvSpPr>
          <p:spPr bwMode="auto">
            <a:xfrm>
              <a:off x="2277" y="2626"/>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036" name="Line 1476"/>
            <p:cNvSpPr>
              <a:spLocks noChangeShapeType="1"/>
            </p:cNvSpPr>
            <p:nvPr/>
          </p:nvSpPr>
          <p:spPr bwMode="auto">
            <a:xfrm flipH="1">
              <a:off x="2567" y="2626"/>
              <a:ext cx="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037" name="Rectangle 1477"/>
            <p:cNvSpPr>
              <a:spLocks noChangeArrowheads="1"/>
            </p:cNvSpPr>
            <p:nvPr/>
          </p:nvSpPr>
          <p:spPr bwMode="auto">
            <a:xfrm>
              <a:off x="2233" y="2592"/>
              <a:ext cx="22" cy="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Helvetica" pitchFamily="34" charset="0"/>
                  <a:cs typeface="Arial" pitchFamily="34" charset="0"/>
                </a:rPr>
                <a:t>0</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196038" name="Line 1478"/>
            <p:cNvSpPr>
              <a:spLocks noChangeShapeType="1"/>
            </p:cNvSpPr>
            <p:nvPr/>
          </p:nvSpPr>
          <p:spPr bwMode="auto">
            <a:xfrm>
              <a:off x="2277" y="2508"/>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039" name="Line 1479"/>
            <p:cNvSpPr>
              <a:spLocks noChangeShapeType="1"/>
            </p:cNvSpPr>
            <p:nvPr/>
          </p:nvSpPr>
          <p:spPr bwMode="auto">
            <a:xfrm flipH="1">
              <a:off x="2567" y="2508"/>
              <a:ext cx="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040" name="Rectangle 1480"/>
            <p:cNvSpPr>
              <a:spLocks noChangeArrowheads="1"/>
            </p:cNvSpPr>
            <p:nvPr/>
          </p:nvSpPr>
          <p:spPr bwMode="auto">
            <a:xfrm>
              <a:off x="2193" y="2473"/>
              <a:ext cx="56" cy="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Helvetica" pitchFamily="34" charset="0"/>
                  <a:cs typeface="Arial" pitchFamily="34" charset="0"/>
                </a:rPr>
                <a:t>0.5</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196041" name="Line 1481"/>
            <p:cNvSpPr>
              <a:spLocks noChangeShapeType="1"/>
            </p:cNvSpPr>
            <p:nvPr/>
          </p:nvSpPr>
          <p:spPr bwMode="auto">
            <a:xfrm>
              <a:off x="2277" y="2394"/>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042" name="Line 1482"/>
            <p:cNvSpPr>
              <a:spLocks noChangeShapeType="1"/>
            </p:cNvSpPr>
            <p:nvPr/>
          </p:nvSpPr>
          <p:spPr bwMode="auto">
            <a:xfrm flipH="1">
              <a:off x="2567" y="2394"/>
              <a:ext cx="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043" name="Rectangle 1483"/>
            <p:cNvSpPr>
              <a:spLocks noChangeArrowheads="1"/>
            </p:cNvSpPr>
            <p:nvPr/>
          </p:nvSpPr>
          <p:spPr bwMode="auto">
            <a:xfrm>
              <a:off x="2233" y="2360"/>
              <a:ext cx="22" cy="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Helvetica" pitchFamily="34" charset="0"/>
                  <a:cs typeface="Arial" pitchFamily="34" charset="0"/>
                </a:rPr>
                <a:t>1</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196044" name="Line 1484"/>
            <p:cNvSpPr>
              <a:spLocks noChangeShapeType="1"/>
            </p:cNvSpPr>
            <p:nvPr/>
          </p:nvSpPr>
          <p:spPr bwMode="auto">
            <a:xfrm>
              <a:off x="2277" y="2394"/>
              <a:ext cx="29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045" name="Line 1485"/>
            <p:cNvSpPr>
              <a:spLocks noChangeShapeType="1"/>
            </p:cNvSpPr>
            <p:nvPr/>
          </p:nvSpPr>
          <p:spPr bwMode="auto">
            <a:xfrm>
              <a:off x="2277" y="2626"/>
              <a:ext cx="29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046" name="Line 1486"/>
            <p:cNvSpPr>
              <a:spLocks noChangeShapeType="1"/>
            </p:cNvSpPr>
            <p:nvPr/>
          </p:nvSpPr>
          <p:spPr bwMode="auto">
            <a:xfrm flipV="1">
              <a:off x="2571" y="2394"/>
              <a:ext cx="1" cy="23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047" name="Line 1487"/>
            <p:cNvSpPr>
              <a:spLocks noChangeShapeType="1"/>
            </p:cNvSpPr>
            <p:nvPr/>
          </p:nvSpPr>
          <p:spPr bwMode="auto">
            <a:xfrm flipV="1">
              <a:off x="2277" y="2394"/>
              <a:ext cx="1" cy="23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048" name="Freeform 1488"/>
            <p:cNvSpPr>
              <a:spLocks/>
            </p:cNvSpPr>
            <p:nvPr/>
          </p:nvSpPr>
          <p:spPr bwMode="auto">
            <a:xfrm>
              <a:off x="2277" y="2508"/>
              <a:ext cx="290" cy="113"/>
            </a:xfrm>
            <a:custGeom>
              <a:avLst/>
              <a:gdLst/>
              <a:ahLst/>
              <a:cxnLst>
                <a:cxn ang="0">
                  <a:pos x="0" y="10"/>
                </a:cxn>
                <a:cxn ang="0">
                  <a:pos x="9" y="30"/>
                </a:cxn>
                <a:cxn ang="0">
                  <a:pos x="17" y="49"/>
                </a:cxn>
                <a:cxn ang="0">
                  <a:pos x="26" y="64"/>
                </a:cxn>
                <a:cxn ang="0">
                  <a:pos x="39" y="79"/>
                </a:cxn>
                <a:cxn ang="0">
                  <a:pos x="44" y="89"/>
                </a:cxn>
                <a:cxn ang="0">
                  <a:pos x="53" y="94"/>
                </a:cxn>
                <a:cxn ang="0">
                  <a:pos x="61" y="104"/>
                </a:cxn>
                <a:cxn ang="0">
                  <a:pos x="70" y="104"/>
                </a:cxn>
                <a:cxn ang="0">
                  <a:pos x="79" y="109"/>
                </a:cxn>
                <a:cxn ang="0">
                  <a:pos x="88" y="109"/>
                </a:cxn>
                <a:cxn ang="0">
                  <a:pos x="96" y="113"/>
                </a:cxn>
                <a:cxn ang="0">
                  <a:pos x="105" y="113"/>
                </a:cxn>
                <a:cxn ang="0">
                  <a:pos x="114" y="113"/>
                </a:cxn>
                <a:cxn ang="0">
                  <a:pos x="123" y="113"/>
                </a:cxn>
                <a:cxn ang="0">
                  <a:pos x="132" y="113"/>
                </a:cxn>
                <a:cxn ang="0">
                  <a:pos x="140" y="113"/>
                </a:cxn>
                <a:cxn ang="0">
                  <a:pos x="149" y="113"/>
                </a:cxn>
                <a:cxn ang="0">
                  <a:pos x="158" y="113"/>
                </a:cxn>
                <a:cxn ang="0">
                  <a:pos x="167" y="113"/>
                </a:cxn>
                <a:cxn ang="0">
                  <a:pos x="176" y="113"/>
                </a:cxn>
                <a:cxn ang="0">
                  <a:pos x="184" y="113"/>
                </a:cxn>
                <a:cxn ang="0">
                  <a:pos x="193" y="113"/>
                </a:cxn>
                <a:cxn ang="0">
                  <a:pos x="202" y="113"/>
                </a:cxn>
                <a:cxn ang="0">
                  <a:pos x="211" y="113"/>
                </a:cxn>
                <a:cxn ang="0">
                  <a:pos x="219" y="113"/>
                </a:cxn>
                <a:cxn ang="0">
                  <a:pos x="228" y="113"/>
                </a:cxn>
                <a:cxn ang="0">
                  <a:pos x="237" y="113"/>
                </a:cxn>
                <a:cxn ang="0">
                  <a:pos x="246" y="113"/>
                </a:cxn>
                <a:cxn ang="0">
                  <a:pos x="255" y="113"/>
                </a:cxn>
                <a:cxn ang="0">
                  <a:pos x="263" y="113"/>
                </a:cxn>
                <a:cxn ang="0">
                  <a:pos x="272" y="113"/>
                </a:cxn>
                <a:cxn ang="0">
                  <a:pos x="281" y="113"/>
                </a:cxn>
                <a:cxn ang="0">
                  <a:pos x="290" y="113"/>
                </a:cxn>
              </a:cxnLst>
              <a:rect l="0" t="0" r="r" b="b"/>
              <a:pathLst>
                <a:path w="290" h="113">
                  <a:moveTo>
                    <a:pt x="0" y="0"/>
                  </a:moveTo>
                  <a:lnTo>
                    <a:pt x="0" y="10"/>
                  </a:lnTo>
                  <a:lnTo>
                    <a:pt x="9" y="20"/>
                  </a:lnTo>
                  <a:lnTo>
                    <a:pt x="9" y="30"/>
                  </a:lnTo>
                  <a:lnTo>
                    <a:pt x="17" y="39"/>
                  </a:lnTo>
                  <a:lnTo>
                    <a:pt x="17" y="49"/>
                  </a:lnTo>
                  <a:lnTo>
                    <a:pt x="26" y="59"/>
                  </a:lnTo>
                  <a:lnTo>
                    <a:pt x="26" y="64"/>
                  </a:lnTo>
                  <a:lnTo>
                    <a:pt x="31" y="69"/>
                  </a:lnTo>
                  <a:lnTo>
                    <a:pt x="39" y="79"/>
                  </a:lnTo>
                  <a:lnTo>
                    <a:pt x="39" y="84"/>
                  </a:lnTo>
                  <a:lnTo>
                    <a:pt x="44" y="89"/>
                  </a:lnTo>
                  <a:lnTo>
                    <a:pt x="48" y="94"/>
                  </a:lnTo>
                  <a:lnTo>
                    <a:pt x="53" y="94"/>
                  </a:lnTo>
                  <a:lnTo>
                    <a:pt x="57" y="99"/>
                  </a:lnTo>
                  <a:lnTo>
                    <a:pt x="61" y="104"/>
                  </a:lnTo>
                  <a:lnTo>
                    <a:pt x="66" y="104"/>
                  </a:lnTo>
                  <a:lnTo>
                    <a:pt x="70" y="104"/>
                  </a:lnTo>
                  <a:lnTo>
                    <a:pt x="75" y="109"/>
                  </a:lnTo>
                  <a:lnTo>
                    <a:pt x="79" y="109"/>
                  </a:lnTo>
                  <a:lnTo>
                    <a:pt x="83" y="109"/>
                  </a:lnTo>
                  <a:lnTo>
                    <a:pt x="88" y="109"/>
                  </a:lnTo>
                  <a:lnTo>
                    <a:pt x="92" y="113"/>
                  </a:lnTo>
                  <a:lnTo>
                    <a:pt x="96" y="113"/>
                  </a:lnTo>
                  <a:lnTo>
                    <a:pt x="101" y="113"/>
                  </a:lnTo>
                  <a:lnTo>
                    <a:pt x="105" y="113"/>
                  </a:lnTo>
                  <a:lnTo>
                    <a:pt x="110" y="113"/>
                  </a:lnTo>
                  <a:lnTo>
                    <a:pt x="114" y="113"/>
                  </a:lnTo>
                  <a:lnTo>
                    <a:pt x="118" y="113"/>
                  </a:lnTo>
                  <a:lnTo>
                    <a:pt x="123" y="113"/>
                  </a:lnTo>
                  <a:lnTo>
                    <a:pt x="127" y="113"/>
                  </a:lnTo>
                  <a:lnTo>
                    <a:pt x="132" y="113"/>
                  </a:lnTo>
                  <a:lnTo>
                    <a:pt x="136" y="113"/>
                  </a:lnTo>
                  <a:lnTo>
                    <a:pt x="140" y="113"/>
                  </a:lnTo>
                  <a:lnTo>
                    <a:pt x="145" y="113"/>
                  </a:lnTo>
                  <a:lnTo>
                    <a:pt x="149" y="113"/>
                  </a:lnTo>
                  <a:lnTo>
                    <a:pt x="154" y="113"/>
                  </a:lnTo>
                  <a:lnTo>
                    <a:pt x="158" y="113"/>
                  </a:lnTo>
                  <a:lnTo>
                    <a:pt x="162" y="113"/>
                  </a:lnTo>
                  <a:lnTo>
                    <a:pt x="167" y="113"/>
                  </a:lnTo>
                  <a:lnTo>
                    <a:pt x="171" y="113"/>
                  </a:lnTo>
                  <a:lnTo>
                    <a:pt x="176" y="113"/>
                  </a:lnTo>
                  <a:lnTo>
                    <a:pt x="180" y="113"/>
                  </a:lnTo>
                  <a:lnTo>
                    <a:pt x="184" y="113"/>
                  </a:lnTo>
                  <a:lnTo>
                    <a:pt x="189" y="113"/>
                  </a:lnTo>
                  <a:lnTo>
                    <a:pt x="193" y="113"/>
                  </a:lnTo>
                  <a:lnTo>
                    <a:pt x="197" y="113"/>
                  </a:lnTo>
                  <a:lnTo>
                    <a:pt x="202" y="113"/>
                  </a:lnTo>
                  <a:lnTo>
                    <a:pt x="206" y="113"/>
                  </a:lnTo>
                  <a:lnTo>
                    <a:pt x="211" y="113"/>
                  </a:lnTo>
                  <a:lnTo>
                    <a:pt x="215" y="113"/>
                  </a:lnTo>
                  <a:lnTo>
                    <a:pt x="219" y="113"/>
                  </a:lnTo>
                  <a:lnTo>
                    <a:pt x="224" y="113"/>
                  </a:lnTo>
                  <a:lnTo>
                    <a:pt x="228" y="113"/>
                  </a:lnTo>
                  <a:lnTo>
                    <a:pt x="233" y="113"/>
                  </a:lnTo>
                  <a:lnTo>
                    <a:pt x="237" y="113"/>
                  </a:lnTo>
                  <a:lnTo>
                    <a:pt x="241" y="113"/>
                  </a:lnTo>
                  <a:lnTo>
                    <a:pt x="246" y="113"/>
                  </a:lnTo>
                  <a:lnTo>
                    <a:pt x="250" y="113"/>
                  </a:lnTo>
                  <a:lnTo>
                    <a:pt x="255" y="113"/>
                  </a:lnTo>
                  <a:lnTo>
                    <a:pt x="259" y="113"/>
                  </a:lnTo>
                  <a:lnTo>
                    <a:pt x="263" y="113"/>
                  </a:lnTo>
                  <a:lnTo>
                    <a:pt x="268" y="113"/>
                  </a:lnTo>
                  <a:lnTo>
                    <a:pt x="272" y="113"/>
                  </a:lnTo>
                  <a:lnTo>
                    <a:pt x="277" y="113"/>
                  </a:lnTo>
                  <a:lnTo>
                    <a:pt x="281" y="113"/>
                  </a:lnTo>
                  <a:lnTo>
                    <a:pt x="285" y="113"/>
                  </a:lnTo>
                  <a:lnTo>
                    <a:pt x="290" y="113"/>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049" name="Line 1489"/>
            <p:cNvSpPr>
              <a:spLocks noChangeShapeType="1"/>
            </p:cNvSpPr>
            <p:nvPr/>
          </p:nvSpPr>
          <p:spPr bwMode="auto">
            <a:xfrm>
              <a:off x="2356" y="2621"/>
              <a:ext cx="35"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050" name="Line 1490"/>
            <p:cNvSpPr>
              <a:spLocks noChangeShapeType="1"/>
            </p:cNvSpPr>
            <p:nvPr/>
          </p:nvSpPr>
          <p:spPr bwMode="auto">
            <a:xfrm>
              <a:off x="2373" y="2602"/>
              <a:ext cx="1" cy="3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051" name="Line 1491"/>
            <p:cNvSpPr>
              <a:spLocks noChangeShapeType="1"/>
            </p:cNvSpPr>
            <p:nvPr/>
          </p:nvSpPr>
          <p:spPr bwMode="auto">
            <a:xfrm>
              <a:off x="2303" y="2592"/>
              <a:ext cx="35"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052" name="Line 1492"/>
            <p:cNvSpPr>
              <a:spLocks noChangeShapeType="1"/>
            </p:cNvSpPr>
            <p:nvPr/>
          </p:nvSpPr>
          <p:spPr bwMode="auto">
            <a:xfrm>
              <a:off x="2321" y="2572"/>
              <a:ext cx="1" cy="4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053" name="Line 1493"/>
            <p:cNvSpPr>
              <a:spLocks noChangeShapeType="1"/>
            </p:cNvSpPr>
            <p:nvPr/>
          </p:nvSpPr>
          <p:spPr bwMode="auto">
            <a:xfrm>
              <a:off x="2277" y="2552"/>
              <a:ext cx="35"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054" name="Line 1494"/>
            <p:cNvSpPr>
              <a:spLocks noChangeShapeType="1"/>
            </p:cNvSpPr>
            <p:nvPr/>
          </p:nvSpPr>
          <p:spPr bwMode="auto">
            <a:xfrm>
              <a:off x="2294" y="2533"/>
              <a:ext cx="1" cy="3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055" name="Line 1495"/>
            <p:cNvSpPr>
              <a:spLocks noChangeShapeType="1"/>
            </p:cNvSpPr>
            <p:nvPr/>
          </p:nvSpPr>
          <p:spPr bwMode="auto">
            <a:xfrm>
              <a:off x="2387" y="2621"/>
              <a:ext cx="35"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056" name="Line 1496"/>
            <p:cNvSpPr>
              <a:spLocks noChangeShapeType="1"/>
            </p:cNvSpPr>
            <p:nvPr/>
          </p:nvSpPr>
          <p:spPr bwMode="auto">
            <a:xfrm>
              <a:off x="2404" y="2602"/>
              <a:ext cx="1" cy="3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057" name="Line 1497"/>
            <p:cNvSpPr>
              <a:spLocks noChangeShapeType="1"/>
            </p:cNvSpPr>
            <p:nvPr/>
          </p:nvSpPr>
          <p:spPr bwMode="auto">
            <a:xfrm>
              <a:off x="2365" y="2612"/>
              <a:ext cx="17" cy="1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058" name="Line 1498"/>
            <p:cNvSpPr>
              <a:spLocks noChangeShapeType="1"/>
            </p:cNvSpPr>
            <p:nvPr/>
          </p:nvSpPr>
          <p:spPr bwMode="auto">
            <a:xfrm flipH="1">
              <a:off x="2365" y="2612"/>
              <a:ext cx="17" cy="1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059" name="Line 1499"/>
            <p:cNvSpPr>
              <a:spLocks noChangeShapeType="1"/>
            </p:cNvSpPr>
            <p:nvPr/>
          </p:nvSpPr>
          <p:spPr bwMode="auto">
            <a:xfrm>
              <a:off x="2312" y="2582"/>
              <a:ext cx="18"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060" name="Line 1500"/>
            <p:cNvSpPr>
              <a:spLocks noChangeShapeType="1"/>
            </p:cNvSpPr>
            <p:nvPr/>
          </p:nvSpPr>
          <p:spPr bwMode="auto">
            <a:xfrm flipH="1">
              <a:off x="2312" y="2582"/>
              <a:ext cx="18"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061" name="Line 1501"/>
            <p:cNvSpPr>
              <a:spLocks noChangeShapeType="1"/>
            </p:cNvSpPr>
            <p:nvPr/>
          </p:nvSpPr>
          <p:spPr bwMode="auto">
            <a:xfrm>
              <a:off x="2286" y="2542"/>
              <a:ext cx="17"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062" name="Line 1502"/>
            <p:cNvSpPr>
              <a:spLocks noChangeShapeType="1"/>
            </p:cNvSpPr>
            <p:nvPr/>
          </p:nvSpPr>
          <p:spPr bwMode="auto">
            <a:xfrm flipH="1">
              <a:off x="2286" y="2542"/>
              <a:ext cx="17"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063" name="Line 1503"/>
            <p:cNvSpPr>
              <a:spLocks noChangeShapeType="1"/>
            </p:cNvSpPr>
            <p:nvPr/>
          </p:nvSpPr>
          <p:spPr bwMode="auto">
            <a:xfrm>
              <a:off x="2395" y="2612"/>
              <a:ext cx="18" cy="1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064" name="Line 1504"/>
            <p:cNvSpPr>
              <a:spLocks noChangeShapeType="1"/>
            </p:cNvSpPr>
            <p:nvPr/>
          </p:nvSpPr>
          <p:spPr bwMode="auto">
            <a:xfrm flipH="1">
              <a:off x="2395" y="2612"/>
              <a:ext cx="18" cy="1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065" name="Rectangle 1505"/>
            <p:cNvSpPr>
              <a:spLocks noChangeArrowheads="1"/>
            </p:cNvSpPr>
            <p:nvPr/>
          </p:nvSpPr>
          <p:spPr bwMode="auto">
            <a:xfrm>
              <a:off x="2246" y="2296"/>
              <a:ext cx="289" cy="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1" i="0" u="none" strike="noStrike" cap="none" normalizeH="0" baseline="0" smtClean="0">
                  <a:ln>
                    <a:noFill/>
                  </a:ln>
                  <a:solidFill>
                    <a:srgbClr val="000000"/>
                  </a:solidFill>
                  <a:effectLst/>
                  <a:latin typeface="Helvetica" pitchFamily="34" charset="0"/>
                  <a:cs typeface="Arial" pitchFamily="34" charset="0"/>
                </a:rPr>
                <a:t>m29: a=0,b=-12</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196066" name="Rectangle 1506"/>
            <p:cNvSpPr>
              <a:spLocks noChangeArrowheads="1"/>
            </p:cNvSpPr>
            <p:nvPr/>
          </p:nvSpPr>
          <p:spPr bwMode="auto">
            <a:xfrm>
              <a:off x="2672" y="2394"/>
              <a:ext cx="299" cy="23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067" name="Rectangle 1507"/>
            <p:cNvSpPr>
              <a:spLocks noChangeArrowheads="1"/>
            </p:cNvSpPr>
            <p:nvPr/>
          </p:nvSpPr>
          <p:spPr bwMode="auto">
            <a:xfrm>
              <a:off x="2672" y="2394"/>
              <a:ext cx="299" cy="232"/>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068" name="Line 1508"/>
            <p:cNvSpPr>
              <a:spLocks noChangeShapeType="1"/>
            </p:cNvSpPr>
            <p:nvPr/>
          </p:nvSpPr>
          <p:spPr bwMode="auto">
            <a:xfrm>
              <a:off x="2672" y="2394"/>
              <a:ext cx="299"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069" name="Line 1509"/>
            <p:cNvSpPr>
              <a:spLocks noChangeShapeType="1"/>
            </p:cNvSpPr>
            <p:nvPr/>
          </p:nvSpPr>
          <p:spPr bwMode="auto">
            <a:xfrm>
              <a:off x="2672" y="2626"/>
              <a:ext cx="299"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070" name="Line 1510"/>
            <p:cNvSpPr>
              <a:spLocks noChangeShapeType="1"/>
            </p:cNvSpPr>
            <p:nvPr/>
          </p:nvSpPr>
          <p:spPr bwMode="auto">
            <a:xfrm flipV="1">
              <a:off x="2971" y="2394"/>
              <a:ext cx="1" cy="23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071" name="Line 1511"/>
            <p:cNvSpPr>
              <a:spLocks noChangeShapeType="1"/>
            </p:cNvSpPr>
            <p:nvPr/>
          </p:nvSpPr>
          <p:spPr bwMode="auto">
            <a:xfrm flipV="1">
              <a:off x="2672" y="2394"/>
              <a:ext cx="1" cy="23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072" name="Line 1512"/>
            <p:cNvSpPr>
              <a:spLocks noChangeShapeType="1"/>
            </p:cNvSpPr>
            <p:nvPr/>
          </p:nvSpPr>
          <p:spPr bwMode="auto">
            <a:xfrm>
              <a:off x="2672" y="2626"/>
              <a:ext cx="299"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grpSp>
      <p:grpSp>
        <p:nvGrpSpPr>
          <p:cNvPr id="196274" name="Group 1714"/>
          <p:cNvGrpSpPr>
            <a:grpSpLocks/>
          </p:cNvGrpSpPr>
          <p:nvPr/>
        </p:nvGrpSpPr>
        <p:grpSpPr bwMode="auto">
          <a:xfrm>
            <a:off x="4110038" y="3644901"/>
            <a:ext cx="3130550" cy="593725"/>
            <a:chOff x="2589" y="2296"/>
            <a:chExt cx="1972" cy="374"/>
          </a:xfrm>
        </p:grpSpPr>
        <p:sp>
          <p:nvSpPr>
            <p:cNvPr id="196074" name="Line 1514"/>
            <p:cNvSpPr>
              <a:spLocks noChangeShapeType="1"/>
            </p:cNvSpPr>
            <p:nvPr/>
          </p:nvSpPr>
          <p:spPr bwMode="auto">
            <a:xfrm flipV="1">
              <a:off x="2672" y="2394"/>
              <a:ext cx="1" cy="23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075" name="Line 1515"/>
            <p:cNvSpPr>
              <a:spLocks noChangeShapeType="1"/>
            </p:cNvSpPr>
            <p:nvPr/>
          </p:nvSpPr>
          <p:spPr bwMode="auto">
            <a:xfrm flipV="1">
              <a:off x="2672" y="2621"/>
              <a:ext cx="1" cy="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076" name="Line 1516"/>
            <p:cNvSpPr>
              <a:spLocks noChangeShapeType="1"/>
            </p:cNvSpPr>
            <p:nvPr/>
          </p:nvSpPr>
          <p:spPr bwMode="auto">
            <a:xfrm>
              <a:off x="2672" y="2394"/>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077" name="Rectangle 1517"/>
            <p:cNvSpPr>
              <a:spLocks noChangeArrowheads="1"/>
            </p:cNvSpPr>
            <p:nvPr/>
          </p:nvSpPr>
          <p:spPr bwMode="auto">
            <a:xfrm>
              <a:off x="2659" y="2641"/>
              <a:ext cx="13" cy="2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 b="0" i="0" u="none" strike="noStrike" cap="none" normalizeH="0" baseline="0" smtClean="0">
                  <a:ln>
                    <a:noFill/>
                  </a:ln>
                  <a:solidFill>
                    <a:srgbClr val="000000"/>
                  </a:solidFill>
                  <a:effectLst/>
                  <a:latin typeface="Helvetica" pitchFamily="34" charset="0"/>
                  <a:cs typeface="Arial" pitchFamily="34" charset="0"/>
                </a:rPr>
                <a:t>0</a:t>
              </a:r>
              <a:endParaRPr kumimoji="0" lang="en-US" sz="1100" b="0" i="0" u="none" strike="noStrike" cap="none" normalizeH="0" baseline="0" smtClean="0">
                <a:ln>
                  <a:noFill/>
                </a:ln>
                <a:solidFill>
                  <a:schemeClr val="tx1"/>
                </a:solidFill>
                <a:effectLst/>
                <a:latin typeface="Arial" pitchFamily="34" charset="0"/>
                <a:cs typeface="Arial" pitchFamily="34" charset="0"/>
              </a:endParaRPr>
            </a:p>
          </p:txBody>
        </p:sp>
        <p:sp>
          <p:nvSpPr>
            <p:cNvPr id="196078" name="Line 1518"/>
            <p:cNvSpPr>
              <a:spLocks noChangeShapeType="1"/>
            </p:cNvSpPr>
            <p:nvPr/>
          </p:nvSpPr>
          <p:spPr bwMode="auto">
            <a:xfrm flipV="1">
              <a:off x="2821" y="2621"/>
              <a:ext cx="1" cy="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079" name="Line 1519"/>
            <p:cNvSpPr>
              <a:spLocks noChangeShapeType="1"/>
            </p:cNvSpPr>
            <p:nvPr/>
          </p:nvSpPr>
          <p:spPr bwMode="auto">
            <a:xfrm>
              <a:off x="2821" y="2394"/>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080" name="Rectangle 1520"/>
            <p:cNvSpPr>
              <a:spLocks noChangeArrowheads="1"/>
            </p:cNvSpPr>
            <p:nvPr/>
          </p:nvSpPr>
          <p:spPr bwMode="auto">
            <a:xfrm>
              <a:off x="2791" y="2641"/>
              <a:ext cx="33" cy="2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 b="0" i="0" u="none" strike="noStrike" cap="none" normalizeH="0" baseline="0" smtClean="0">
                  <a:ln>
                    <a:noFill/>
                  </a:ln>
                  <a:solidFill>
                    <a:srgbClr val="000000"/>
                  </a:solidFill>
                  <a:effectLst/>
                  <a:latin typeface="Helvetica" pitchFamily="34" charset="0"/>
                  <a:cs typeface="Arial" pitchFamily="34" charset="0"/>
                </a:rPr>
                <a:t>0.5</a:t>
              </a:r>
              <a:endParaRPr kumimoji="0" lang="en-US" sz="1100" b="0" i="0" u="none" strike="noStrike" cap="none" normalizeH="0" baseline="0" smtClean="0">
                <a:ln>
                  <a:noFill/>
                </a:ln>
                <a:solidFill>
                  <a:schemeClr val="tx1"/>
                </a:solidFill>
                <a:effectLst/>
                <a:latin typeface="Arial" pitchFamily="34" charset="0"/>
                <a:cs typeface="Arial" pitchFamily="34" charset="0"/>
              </a:endParaRPr>
            </a:p>
          </p:txBody>
        </p:sp>
        <p:sp>
          <p:nvSpPr>
            <p:cNvPr id="196081" name="Line 1521"/>
            <p:cNvSpPr>
              <a:spLocks noChangeShapeType="1"/>
            </p:cNvSpPr>
            <p:nvPr/>
          </p:nvSpPr>
          <p:spPr bwMode="auto">
            <a:xfrm flipV="1">
              <a:off x="2971" y="2621"/>
              <a:ext cx="1" cy="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082" name="Line 1522"/>
            <p:cNvSpPr>
              <a:spLocks noChangeShapeType="1"/>
            </p:cNvSpPr>
            <p:nvPr/>
          </p:nvSpPr>
          <p:spPr bwMode="auto">
            <a:xfrm>
              <a:off x="2971" y="2394"/>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083" name="Rectangle 1523"/>
            <p:cNvSpPr>
              <a:spLocks noChangeArrowheads="1"/>
            </p:cNvSpPr>
            <p:nvPr/>
          </p:nvSpPr>
          <p:spPr bwMode="auto">
            <a:xfrm>
              <a:off x="2957" y="2641"/>
              <a:ext cx="13" cy="2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 b="0" i="0" u="none" strike="noStrike" cap="none" normalizeH="0" baseline="0" smtClean="0">
                  <a:ln>
                    <a:noFill/>
                  </a:ln>
                  <a:solidFill>
                    <a:srgbClr val="000000"/>
                  </a:solidFill>
                  <a:effectLst/>
                  <a:latin typeface="Helvetica" pitchFamily="34" charset="0"/>
                  <a:cs typeface="Arial" pitchFamily="34" charset="0"/>
                </a:rPr>
                <a:t>1</a:t>
              </a:r>
              <a:endParaRPr kumimoji="0" lang="en-US" sz="1100" b="0" i="0" u="none" strike="noStrike" cap="none" normalizeH="0" baseline="0" smtClean="0">
                <a:ln>
                  <a:noFill/>
                </a:ln>
                <a:solidFill>
                  <a:schemeClr val="tx1"/>
                </a:solidFill>
                <a:effectLst/>
                <a:latin typeface="Arial" pitchFamily="34" charset="0"/>
                <a:cs typeface="Arial" pitchFamily="34" charset="0"/>
              </a:endParaRPr>
            </a:p>
          </p:txBody>
        </p:sp>
        <p:sp>
          <p:nvSpPr>
            <p:cNvPr id="196084" name="Line 1524"/>
            <p:cNvSpPr>
              <a:spLocks noChangeShapeType="1"/>
            </p:cNvSpPr>
            <p:nvPr/>
          </p:nvSpPr>
          <p:spPr bwMode="auto">
            <a:xfrm>
              <a:off x="2672" y="2626"/>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085" name="Line 1525"/>
            <p:cNvSpPr>
              <a:spLocks noChangeShapeType="1"/>
            </p:cNvSpPr>
            <p:nvPr/>
          </p:nvSpPr>
          <p:spPr bwMode="auto">
            <a:xfrm flipH="1">
              <a:off x="2966" y="2626"/>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086" name="Rectangle 1526"/>
            <p:cNvSpPr>
              <a:spLocks noChangeArrowheads="1"/>
            </p:cNvSpPr>
            <p:nvPr/>
          </p:nvSpPr>
          <p:spPr bwMode="auto">
            <a:xfrm>
              <a:off x="2628" y="2592"/>
              <a:ext cx="13" cy="2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 b="0" i="0" u="none" strike="noStrike" cap="none" normalizeH="0" baseline="0" smtClean="0">
                  <a:ln>
                    <a:noFill/>
                  </a:ln>
                  <a:solidFill>
                    <a:srgbClr val="000000"/>
                  </a:solidFill>
                  <a:effectLst/>
                  <a:latin typeface="Helvetica" pitchFamily="34" charset="0"/>
                  <a:cs typeface="Arial" pitchFamily="34" charset="0"/>
                </a:rPr>
                <a:t>0</a:t>
              </a:r>
              <a:endParaRPr kumimoji="0" lang="en-US" sz="1100" b="0" i="0" u="none" strike="noStrike" cap="none" normalizeH="0" baseline="0" smtClean="0">
                <a:ln>
                  <a:noFill/>
                </a:ln>
                <a:solidFill>
                  <a:schemeClr val="tx1"/>
                </a:solidFill>
                <a:effectLst/>
                <a:latin typeface="Arial" pitchFamily="34" charset="0"/>
                <a:cs typeface="Arial" pitchFamily="34" charset="0"/>
              </a:endParaRPr>
            </a:p>
          </p:txBody>
        </p:sp>
        <p:sp>
          <p:nvSpPr>
            <p:cNvPr id="196087" name="Line 1527"/>
            <p:cNvSpPr>
              <a:spLocks noChangeShapeType="1"/>
            </p:cNvSpPr>
            <p:nvPr/>
          </p:nvSpPr>
          <p:spPr bwMode="auto">
            <a:xfrm>
              <a:off x="2672" y="2508"/>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088" name="Line 1528"/>
            <p:cNvSpPr>
              <a:spLocks noChangeShapeType="1"/>
            </p:cNvSpPr>
            <p:nvPr/>
          </p:nvSpPr>
          <p:spPr bwMode="auto">
            <a:xfrm flipH="1">
              <a:off x="2966" y="2508"/>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089" name="Rectangle 1529"/>
            <p:cNvSpPr>
              <a:spLocks noChangeArrowheads="1"/>
            </p:cNvSpPr>
            <p:nvPr/>
          </p:nvSpPr>
          <p:spPr bwMode="auto">
            <a:xfrm>
              <a:off x="2589" y="2473"/>
              <a:ext cx="33" cy="2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 b="0" i="0" u="none" strike="noStrike" cap="none" normalizeH="0" baseline="0" smtClean="0">
                  <a:ln>
                    <a:noFill/>
                  </a:ln>
                  <a:solidFill>
                    <a:srgbClr val="000000"/>
                  </a:solidFill>
                  <a:effectLst/>
                  <a:latin typeface="Helvetica" pitchFamily="34" charset="0"/>
                  <a:cs typeface="Arial" pitchFamily="34" charset="0"/>
                </a:rPr>
                <a:t>0.5</a:t>
              </a:r>
              <a:endParaRPr kumimoji="0" lang="en-US" sz="1100" b="0" i="0" u="none" strike="noStrike" cap="none" normalizeH="0" baseline="0" smtClean="0">
                <a:ln>
                  <a:noFill/>
                </a:ln>
                <a:solidFill>
                  <a:schemeClr val="tx1"/>
                </a:solidFill>
                <a:effectLst/>
                <a:latin typeface="Arial" pitchFamily="34" charset="0"/>
                <a:cs typeface="Arial" pitchFamily="34" charset="0"/>
              </a:endParaRPr>
            </a:p>
          </p:txBody>
        </p:sp>
        <p:sp>
          <p:nvSpPr>
            <p:cNvPr id="196090" name="Line 1530"/>
            <p:cNvSpPr>
              <a:spLocks noChangeShapeType="1"/>
            </p:cNvSpPr>
            <p:nvPr/>
          </p:nvSpPr>
          <p:spPr bwMode="auto">
            <a:xfrm>
              <a:off x="2672" y="2394"/>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091" name="Line 1531"/>
            <p:cNvSpPr>
              <a:spLocks noChangeShapeType="1"/>
            </p:cNvSpPr>
            <p:nvPr/>
          </p:nvSpPr>
          <p:spPr bwMode="auto">
            <a:xfrm flipH="1">
              <a:off x="2966" y="2394"/>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092" name="Rectangle 1532"/>
            <p:cNvSpPr>
              <a:spLocks noChangeArrowheads="1"/>
            </p:cNvSpPr>
            <p:nvPr/>
          </p:nvSpPr>
          <p:spPr bwMode="auto">
            <a:xfrm>
              <a:off x="2628" y="2360"/>
              <a:ext cx="13" cy="2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 b="0" i="0" u="none" strike="noStrike" cap="none" normalizeH="0" baseline="0" smtClean="0">
                  <a:ln>
                    <a:noFill/>
                  </a:ln>
                  <a:solidFill>
                    <a:srgbClr val="000000"/>
                  </a:solidFill>
                  <a:effectLst/>
                  <a:latin typeface="Helvetica" pitchFamily="34" charset="0"/>
                  <a:cs typeface="Arial" pitchFamily="34" charset="0"/>
                </a:rPr>
                <a:t>1</a:t>
              </a:r>
              <a:endParaRPr kumimoji="0" lang="en-US" sz="1100" b="0" i="0" u="none" strike="noStrike" cap="none" normalizeH="0" baseline="0" smtClean="0">
                <a:ln>
                  <a:noFill/>
                </a:ln>
                <a:solidFill>
                  <a:schemeClr val="tx1"/>
                </a:solidFill>
                <a:effectLst/>
                <a:latin typeface="Arial" pitchFamily="34" charset="0"/>
                <a:cs typeface="Arial" pitchFamily="34" charset="0"/>
              </a:endParaRPr>
            </a:p>
          </p:txBody>
        </p:sp>
        <p:sp>
          <p:nvSpPr>
            <p:cNvPr id="196093" name="Line 1533"/>
            <p:cNvSpPr>
              <a:spLocks noChangeShapeType="1"/>
            </p:cNvSpPr>
            <p:nvPr/>
          </p:nvSpPr>
          <p:spPr bwMode="auto">
            <a:xfrm>
              <a:off x="2672" y="2394"/>
              <a:ext cx="299"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094" name="Line 1534"/>
            <p:cNvSpPr>
              <a:spLocks noChangeShapeType="1"/>
            </p:cNvSpPr>
            <p:nvPr/>
          </p:nvSpPr>
          <p:spPr bwMode="auto">
            <a:xfrm>
              <a:off x="2672" y="2626"/>
              <a:ext cx="299"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095" name="Line 1535"/>
            <p:cNvSpPr>
              <a:spLocks noChangeShapeType="1"/>
            </p:cNvSpPr>
            <p:nvPr/>
          </p:nvSpPr>
          <p:spPr bwMode="auto">
            <a:xfrm flipV="1">
              <a:off x="2971" y="2394"/>
              <a:ext cx="1" cy="23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096" name="Line 1536"/>
            <p:cNvSpPr>
              <a:spLocks noChangeShapeType="1"/>
            </p:cNvSpPr>
            <p:nvPr/>
          </p:nvSpPr>
          <p:spPr bwMode="auto">
            <a:xfrm flipV="1">
              <a:off x="2672" y="2394"/>
              <a:ext cx="1" cy="23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097" name="Freeform 1537"/>
            <p:cNvSpPr>
              <a:spLocks/>
            </p:cNvSpPr>
            <p:nvPr/>
          </p:nvSpPr>
          <p:spPr bwMode="auto">
            <a:xfrm>
              <a:off x="2676" y="2513"/>
              <a:ext cx="290" cy="108"/>
            </a:xfrm>
            <a:custGeom>
              <a:avLst/>
              <a:gdLst/>
              <a:ahLst/>
              <a:cxnLst>
                <a:cxn ang="0">
                  <a:pos x="0" y="10"/>
                </a:cxn>
                <a:cxn ang="0">
                  <a:pos x="9" y="20"/>
                </a:cxn>
                <a:cxn ang="0">
                  <a:pos x="18" y="34"/>
                </a:cxn>
                <a:cxn ang="0">
                  <a:pos x="27" y="44"/>
                </a:cxn>
                <a:cxn ang="0">
                  <a:pos x="36" y="54"/>
                </a:cxn>
                <a:cxn ang="0">
                  <a:pos x="44" y="64"/>
                </a:cxn>
                <a:cxn ang="0">
                  <a:pos x="53" y="74"/>
                </a:cxn>
                <a:cxn ang="0">
                  <a:pos x="62" y="79"/>
                </a:cxn>
                <a:cxn ang="0">
                  <a:pos x="71" y="84"/>
                </a:cxn>
                <a:cxn ang="0">
                  <a:pos x="79" y="89"/>
                </a:cxn>
                <a:cxn ang="0">
                  <a:pos x="88" y="94"/>
                </a:cxn>
                <a:cxn ang="0">
                  <a:pos x="97" y="99"/>
                </a:cxn>
                <a:cxn ang="0">
                  <a:pos x="106" y="99"/>
                </a:cxn>
                <a:cxn ang="0">
                  <a:pos x="115" y="104"/>
                </a:cxn>
                <a:cxn ang="0">
                  <a:pos x="123" y="104"/>
                </a:cxn>
                <a:cxn ang="0">
                  <a:pos x="132" y="104"/>
                </a:cxn>
                <a:cxn ang="0">
                  <a:pos x="141" y="108"/>
                </a:cxn>
                <a:cxn ang="0">
                  <a:pos x="150" y="108"/>
                </a:cxn>
                <a:cxn ang="0">
                  <a:pos x="159" y="108"/>
                </a:cxn>
                <a:cxn ang="0">
                  <a:pos x="167" y="108"/>
                </a:cxn>
                <a:cxn ang="0">
                  <a:pos x="176" y="108"/>
                </a:cxn>
                <a:cxn ang="0">
                  <a:pos x="185" y="108"/>
                </a:cxn>
                <a:cxn ang="0">
                  <a:pos x="194" y="108"/>
                </a:cxn>
                <a:cxn ang="0">
                  <a:pos x="202" y="108"/>
                </a:cxn>
                <a:cxn ang="0">
                  <a:pos x="211" y="108"/>
                </a:cxn>
                <a:cxn ang="0">
                  <a:pos x="220" y="108"/>
                </a:cxn>
                <a:cxn ang="0">
                  <a:pos x="229" y="108"/>
                </a:cxn>
                <a:cxn ang="0">
                  <a:pos x="238" y="108"/>
                </a:cxn>
                <a:cxn ang="0">
                  <a:pos x="246" y="108"/>
                </a:cxn>
                <a:cxn ang="0">
                  <a:pos x="255" y="108"/>
                </a:cxn>
                <a:cxn ang="0">
                  <a:pos x="264" y="108"/>
                </a:cxn>
                <a:cxn ang="0">
                  <a:pos x="273" y="108"/>
                </a:cxn>
                <a:cxn ang="0">
                  <a:pos x="281" y="108"/>
                </a:cxn>
                <a:cxn ang="0">
                  <a:pos x="290" y="108"/>
                </a:cxn>
              </a:cxnLst>
              <a:rect l="0" t="0" r="r" b="b"/>
              <a:pathLst>
                <a:path w="290" h="108">
                  <a:moveTo>
                    <a:pt x="0" y="0"/>
                  </a:moveTo>
                  <a:lnTo>
                    <a:pt x="0" y="10"/>
                  </a:lnTo>
                  <a:lnTo>
                    <a:pt x="5" y="15"/>
                  </a:lnTo>
                  <a:lnTo>
                    <a:pt x="9" y="20"/>
                  </a:lnTo>
                  <a:lnTo>
                    <a:pt x="18" y="29"/>
                  </a:lnTo>
                  <a:lnTo>
                    <a:pt x="18" y="34"/>
                  </a:lnTo>
                  <a:lnTo>
                    <a:pt x="22" y="39"/>
                  </a:lnTo>
                  <a:lnTo>
                    <a:pt x="27" y="44"/>
                  </a:lnTo>
                  <a:lnTo>
                    <a:pt x="31" y="49"/>
                  </a:lnTo>
                  <a:lnTo>
                    <a:pt x="36" y="54"/>
                  </a:lnTo>
                  <a:lnTo>
                    <a:pt x="40" y="59"/>
                  </a:lnTo>
                  <a:lnTo>
                    <a:pt x="44" y="64"/>
                  </a:lnTo>
                  <a:lnTo>
                    <a:pt x="49" y="69"/>
                  </a:lnTo>
                  <a:lnTo>
                    <a:pt x="53" y="74"/>
                  </a:lnTo>
                  <a:lnTo>
                    <a:pt x="58" y="79"/>
                  </a:lnTo>
                  <a:lnTo>
                    <a:pt x="62" y="79"/>
                  </a:lnTo>
                  <a:lnTo>
                    <a:pt x="66" y="84"/>
                  </a:lnTo>
                  <a:lnTo>
                    <a:pt x="71" y="84"/>
                  </a:lnTo>
                  <a:lnTo>
                    <a:pt x="75" y="89"/>
                  </a:lnTo>
                  <a:lnTo>
                    <a:pt x="79" y="89"/>
                  </a:lnTo>
                  <a:lnTo>
                    <a:pt x="84" y="94"/>
                  </a:lnTo>
                  <a:lnTo>
                    <a:pt x="88" y="94"/>
                  </a:lnTo>
                  <a:lnTo>
                    <a:pt x="93" y="99"/>
                  </a:lnTo>
                  <a:lnTo>
                    <a:pt x="97" y="99"/>
                  </a:lnTo>
                  <a:lnTo>
                    <a:pt x="101" y="99"/>
                  </a:lnTo>
                  <a:lnTo>
                    <a:pt x="106" y="99"/>
                  </a:lnTo>
                  <a:lnTo>
                    <a:pt x="110" y="104"/>
                  </a:lnTo>
                  <a:lnTo>
                    <a:pt x="115" y="104"/>
                  </a:lnTo>
                  <a:lnTo>
                    <a:pt x="119" y="104"/>
                  </a:lnTo>
                  <a:lnTo>
                    <a:pt x="123" y="104"/>
                  </a:lnTo>
                  <a:lnTo>
                    <a:pt x="128" y="104"/>
                  </a:lnTo>
                  <a:lnTo>
                    <a:pt x="132" y="104"/>
                  </a:lnTo>
                  <a:lnTo>
                    <a:pt x="137" y="108"/>
                  </a:lnTo>
                  <a:lnTo>
                    <a:pt x="141" y="108"/>
                  </a:lnTo>
                  <a:lnTo>
                    <a:pt x="145" y="108"/>
                  </a:lnTo>
                  <a:lnTo>
                    <a:pt x="150" y="108"/>
                  </a:lnTo>
                  <a:lnTo>
                    <a:pt x="154" y="108"/>
                  </a:lnTo>
                  <a:lnTo>
                    <a:pt x="159" y="108"/>
                  </a:lnTo>
                  <a:lnTo>
                    <a:pt x="163" y="108"/>
                  </a:lnTo>
                  <a:lnTo>
                    <a:pt x="167" y="108"/>
                  </a:lnTo>
                  <a:lnTo>
                    <a:pt x="172" y="108"/>
                  </a:lnTo>
                  <a:lnTo>
                    <a:pt x="176" y="108"/>
                  </a:lnTo>
                  <a:lnTo>
                    <a:pt x="180" y="108"/>
                  </a:lnTo>
                  <a:lnTo>
                    <a:pt x="185" y="108"/>
                  </a:lnTo>
                  <a:lnTo>
                    <a:pt x="189" y="108"/>
                  </a:lnTo>
                  <a:lnTo>
                    <a:pt x="194" y="108"/>
                  </a:lnTo>
                  <a:lnTo>
                    <a:pt x="198" y="108"/>
                  </a:lnTo>
                  <a:lnTo>
                    <a:pt x="202" y="108"/>
                  </a:lnTo>
                  <a:lnTo>
                    <a:pt x="207" y="108"/>
                  </a:lnTo>
                  <a:lnTo>
                    <a:pt x="211" y="108"/>
                  </a:lnTo>
                  <a:lnTo>
                    <a:pt x="216" y="108"/>
                  </a:lnTo>
                  <a:lnTo>
                    <a:pt x="220" y="108"/>
                  </a:lnTo>
                  <a:lnTo>
                    <a:pt x="224" y="108"/>
                  </a:lnTo>
                  <a:lnTo>
                    <a:pt x="229" y="108"/>
                  </a:lnTo>
                  <a:lnTo>
                    <a:pt x="233" y="108"/>
                  </a:lnTo>
                  <a:lnTo>
                    <a:pt x="238" y="108"/>
                  </a:lnTo>
                  <a:lnTo>
                    <a:pt x="242" y="108"/>
                  </a:lnTo>
                  <a:lnTo>
                    <a:pt x="246" y="108"/>
                  </a:lnTo>
                  <a:lnTo>
                    <a:pt x="251" y="108"/>
                  </a:lnTo>
                  <a:lnTo>
                    <a:pt x="255" y="108"/>
                  </a:lnTo>
                  <a:lnTo>
                    <a:pt x="259" y="108"/>
                  </a:lnTo>
                  <a:lnTo>
                    <a:pt x="264" y="108"/>
                  </a:lnTo>
                  <a:lnTo>
                    <a:pt x="268" y="108"/>
                  </a:lnTo>
                  <a:lnTo>
                    <a:pt x="273" y="108"/>
                  </a:lnTo>
                  <a:lnTo>
                    <a:pt x="277" y="108"/>
                  </a:lnTo>
                  <a:lnTo>
                    <a:pt x="281" y="108"/>
                  </a:lnTo>
                  <a:lnTo>
                    <a:pt x="286" y="108"/>
                  </a:lnTo>
                  <a:lnTo>
                    <a:pt x="290" y="108"/>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098" name="Line 1538"/>
            <p:cNvSpPr>
              <a:spLocks noChangeShapeType="1"/>
            </p:cNvSpPr>
            <p:nvPr/>
          </p:nvSpPr>
          <p:spPr bwMode="auto">
            <a:xfrm>
              <a:off x="2755" y="2612"/>
              <a:ext cx="36"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099" name="Line 1539"/>
            <p:cNvSpPr>
              <a:spLocks noChangeShapeType="1"/>
            </p:cNvSpPr>
            <p:nvPr/>
          </p:nvSpPr>
          <p:spPr bwMode="auto">
            <a:xfrm>
              <a:off x="2773" y="2592"/>
              <a:ext cx="1" cy="3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100" name="Line 1540"/>
            <p:cNvSpPr>
              <a:spLocks noChangeShapeType="1"/>
            </p:cNvSpPr>
            <p:nvPr/>
          </p:nvSpPr>
          <p:spPr bwMode="auto">
            <a:xfrm>
              <a:off x="2698" y="2572"/>
              <a:ext cx="36"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101" name="Line 1541"/>
            <p:cNvSpPr>
              <a:spLocks noChangeShapeType="1"/>
            </p:cNvSpPr>
            <p:nvPr/>
          </p:nvSpPr>
          <p:spPr bwMode="auto">
            <a:xfrm>
              <a:off x="2716" y="2552"/>
              <a:ext cx="1" cy="4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102" name="Line 1542"/>
            <p:cNvSpPr>
              <a:spLocks noChangeShapeType="1"/>
            </p:cNvSpPr>
            <p:nvPr/>
          </p:nvSpPr>
          <p:spPr bwMode="auto">
            <a:xfrm>
              <a:off x="2672" y="2538"/>
              <a:ext cx="35"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103" name="Line 1543"/>
            <p:cNvSpPr>
              <a:spLocks noChangeShapeType="1"/>
            </p:cNvSpPr>
            <p:nvPr/>
          </p:nvSpPr>
          <p:spPr bwMode="auto">
            <a:xfrm>
              <a:off x="2690" y="2518"/>
              <a:ext cx="1" cy="3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104" name="Line 1544"/>
            <p:cNvSpPr>
              <a:spLocks noChangeShapeType="1"/>
            </p:cNvSpPr>
            <p:nvPr/>
          </p:nvSpPr>
          <p:spPr bwMode="auto">
            <a:xfrm>
              <a:off x="2782" y="2617"/>
              <a:ext cx="35"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105" name="Line 1545"/>
            <p:cNvSpPr>
              <a:spLocks noChangeShapeType="1"/>
            </p:cNvSpPr>
            <p:nvPr/>
          </p:nvSpPr>
          <p:spPr bwMode="auto">
            <a:xfrm>
              <a:off x="2799" y="2597"/>
              <a:ext cx="1" cy="3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106" name="Line 1546"/>
            <p:cNvSpPr>
              <a:spLocks noChangeShapeType="1"/>
            </p:cNvSpPr>
            <p:nvPr/>
          </p:nvSpPr>
          <p:spPr bwMode="auto">
            <a:xfrm>
              <a:off x="2764" y="2602"/>
              <a:ext cx="18" cy="1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107" name="Line 1547"/>
            <p:cNvSpPr>
              <a:spLocks noChangeShapeType="1"/>
            </p:cNvSpPr>
            <p:nvPr/>
          </p:nvSpPr>
          <p:spPr bwMode="auto">
            <a:xfrm flipH="1">
              <a:off x="2764" y="2602"/>
              <a:ext cx="18" cy="1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108" name="Line 1548"/>
            <p:cNvSpPr>
              <a:spLocks noChangeShapeType="1"/>
            </p:cNvSpPr>
            <p:nvPr/>
          </p:nvSpPr>
          <p:spPr bwMode="auto">
            <a:xfrm>
              <a:off x="2707" y="2562"/>
              <a:ext cx="18"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109" name="Line 1549"/>
            <p:cNvSpPr>
              <a:spLocks noChangeShapeType="1"/>
            </p:cNvSpPr>
            <p:nvPr/>
          </p:nvSpPr>
          <p:spPr bwMode="auto">
            <a:xfrm flipH="1">
              <a:off x="2707" y="2562"/>
              <a:ext cx="18"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110" name="Line 1550"/>
            <p:cNvSpPr>
              <a:spLocks noChangeShapeType="1"/>
            </p:cNvSpPr>
            <p:nvPr/>
          </p:nvSpPr>
          <p:spPr bwMode="auto">
            <a:xfrm>
              <a:off x="2681" y="2528"/>
              <a:ext cx="17" cy="1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111" name="Line 1551"/>
            <p:cNvSpPr>
              <a:spLocks noChangeShapeType="1"/>
            </p:cNvSpPr>
            <p:nvPr/>
          </p:nvSpPr>
          <p:spPr bwMode="auto">
            <a:xfrm flipH="1">
              <a:off x="2681" y="2528"/>
              <a:ext cx="17" cy="1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112" name="Line 1552"/>
            <p:cNvSpPr>
              <a:spLocks noChangeShapeType="1"/>
            </p:cNvSpPr>
            <p:nvPr/>
          </p:nvSpPr>
          <p:spPr bwMode="auto">
            <a:xfrm>
              <a:off x="2791" y="2607"/>
              <a:ext cx="17" cy="1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113" name="Line 1553"/>
            <p:cNvSpPr>
              <a:spLocks noChangeShapeType="1"/>
            </p:cNvSpPr>
            <p:nvPr/>
          </p:nvSpPr>
          <p:spPr bwMode="auto">
            <a:xfrm flipH="1">
              <a:off x="2791" y="2607"/>
              <a:ext cx="17" cy="1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114" name="Rectangle 1554"/>
            <p:cNvSpPr>
              <a:spLocks noChangeArrowheads="1"/>
            </p:cNvSpPr>
            <p:nvPr/>
          </p:nvSpPr>
          <p:spPr bwMode="auto">
            <a:xfrm>
              <a:off x="2654" y="2296"/>
              <a:ext cx="161" cy="2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 b="1" i="0" u="none" strike="noStrike" cap="none" normalizeH="0" baseline="0" smtClean="0">
                  <a:ln>
                    <a:noFill/>
                  </a:ln>
                  <a:solidFill>
                    <a:srgbClr val="000000"/>
                  </a:solidFill>
                  <a:effectLst/>
                  <a:latin typeface="Helvetica" pitchFamily="34" charset="0"/>
                  <a:cs typeface="Arial" pitchFamily="34" charset="0"/>
                </a:rPr>
                <a:t>m30: a=0,b=-8</a:t>
              </a:r>
              <a:endParaRPr kumimoji="0" lang="en-US" sz="1100" b="0" i="0" u="none" strike="noStrike" cap="none" normalizeH="0" baseline="0" smtClean="0">
                <a:ln>
                  <a:noFill/>
                </a:ln>
                <a:solidFill>
                  <a:schemeClr val="tx1"/>
                </a:solidFill>
                <a:effectLst/>
                <a:latin typeface="Arial" pitchFamily="34" charset="0"/>
                <a:cs typeface="Arial" pitchFamily="34" charset="0"/>
              </a:endParaRPr>
            </a:p>
          </p:txBody>
        </p:sp>
        <p:sp>
          <p:nvSpPr>
            <p:cNvPr id="196115" name="Rectangle 1555"/>
            <p:cNvSpPr>
              <a:spLocks noChangeArrowheads="1"/>
            </p:cNvSpPr>
            <p:nvPr/>
          </p:nvSpPr>
          <p:spPr bwMode="auto">
            <a:xfrm>
              <a:off x="3072" y="2394"/>
              <a:ext cx="294" cy="23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116" name="Rectangle 1556"/>
            <p:cNvSpPr>
              <a:spLocks noChangeArrowheads="1"/>
            </p:cNvSpPr>
            <p:nvPr/>
          </p:nvSpPr>
          <p:spPr bwMode="auto">
            <a:xfrm>
              <a:off x="3072" y="2394"/>
              <a:ext cx="294" cy="232"/>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117" name="Line 1557"/>
            <p:cNvSpPr>
              <a:spLocks noChangeShapeType="1"/>
            </p:cNvSpPr>
            <p:nvPr/>
          </p:nvSpPr>
          <p:spPr bwMode="auto">
            <a:xfrm>
              <a:off x="3072" y="2394"/>
              <a:ext cx="29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118" name="Line 1558"/>
            <p:cNvSpPr>
              <a:spLocks noChangeShapeType="1"/>
            </p:cNvSpPr>
            <p:nvPr/>
          </p:nvSpPr>
          <p:spPr bwMode="auto">
            <a:xfrm>
              <a:off x="3072" y="2626"/>
              <a:ext cx="29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119" name="Line 1559"/>
            <p:cNvSpPr>
              <a:spLocks noChangeShapeType="1"/>
            </p:cNvSpPr>
            <p:nvPr/>
          </p:nvSpPr>
          <p:spPr bwMode="auto">
            <a:xfrm flipV="1">
              <a:off x="3366" y="2394"/>
              <a:ext cx="1" cy="23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120" name="Line 1560"/>
            <p:cNvSpPr>
              <a:spLocks noChangeShapeType="1"/>
            </p:cNvSpPr>
            <p:nvPr/>
          </p:nvSpPr>
          <p:spPr bwMode="auto">
            <a:xfrm flipV="1">
              <a:off x="3072" y="2394"/>
              <a:ext cx="1" cy="23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121" name="Line 1561"/>
            <p:cNvSpPr>
              <a:spLocks noChangeShapeType="1"/>
            </p:cNvSpPr>
            <p:nvPr/>
          </p:nvSpPr>
          <p:spPr bwMode="auto">
            <a:xfrm>
              <a:off x="3072" y="2626"/>
              <a:ext cx="29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122" name="Line 1562"/>
            <p:cNvSpPr>
              <a:spLocks noChangeShapeType="1"/>
            </p:cNvSpPr>
            <p:nvPr/>
          </p:nvSpPr>
          <p:spPr bwMode="auto">
            <a:xfrm flipV="1">
              <a:off x="3072" y="2394"/>
              <a:ext cx="1" cy="23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123" name="Line 1563"/>
            <p:cNvSpPr>
              <a:spLocks noChangeShapeType="1"/>
            </p:cNvSpPr>
            <p:nvPr/>
          </p:nvSpPr>
          <p:spPr bwMode="auto">
            <a:xfrm flipV="1">
              <a:off x="3072" y="2621"/>
              <a:ext cx="1" cy="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124" name="Line 1564"/>
            <p:cNvSpPr>
              <a:spLocks noChangeShapeType="1"/>
            </p:cNvSpPr>
            <p:nvPr/>
          </p:nvSpPr>
          <p:spPr bwMode="auto">
            <a:xfrm>
              <a:off x="3072" y="2394"/>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125" name="Rectangle 1565"/>
            <p:cNvSpPr>
              <a:spLocks noChangeArrowheads="1"/>
            </p:cNvSpPr>
            <p:nvPr/>
          </p:nvSpPr>
          <p:spPr bwMode="auto">
            <a:xfrm>
              <a:off x="3058" y="2641"/>
              <a:ext cx="13" cy="2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 b="0" i="0" u="none" strike="noStrike" cap="none" normalizeH="0" baseline="0" smtClean="0">
                  <a:ln>
                    <a:noFill/>
                  </a:ln>
                  <a:solidFill>
                    <a:srgbClr val="000000"/>
                  </a:solidFill>
                  <a:effectLst/>
                  <a:latin typeface="Helvetica" pitchFamily="34" charset="0"/>
                  <a:cs typeface="Arial" pitchFamily="34" charset="0"/>
                </a:rPr>
                <a:t>0</a:t>
              </a:r>
              <a:endParaRPr kumimoji="0" lang="en-US" sz="1100" b="0" i="0" u="none" strike="noStrike" cap="none" normalizeH="0" baseline="0" smtClean="0">
                <a:ln>
                  <a:noFill/>
                </a:ln>
                <a:solidFill>
                  <a:schemeClr val="tx1"/>
                </a:solidFill>
                <a:effectLst/>
                <a:latin typeface="Arial" pitchFamily="34" charset="0"/>
                <a:cs typeface="Arial" pitchFamily="34" charset="0"/>
              </a:endParaRPr>
            </a:p>
          </p:txBody>
        </p:sp>
        <p:sp>
          <p:nvSpPr>
            <p:cNvPr id="196126" name="Line 1566"/>
            <p:cNvSpPr>
              <a:spLocks noChangeShapeType="1"/>
            </p:cNvSpPr>
            <p:nvPr/>
          </p:nvSpPr>
          <p:spPr bwMode="auto">
            <a:xfrm flipV="1">
              <a:off x="3216" y="2621"/>
              <a:ext cx="1" cy="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127" name="Line 1567"/>
            <p:cNvSpPr>
              <a:spLocks noChangeShapeType="1"/>
            </p:cNvSpPr>
            <p:nvPr/>
          </p:nvSpPr>
          <p:spPr bwMode="auto">
            <a:xfrm>
              <a:off x="3216" y="2394"/>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128" name="Rectangle 1568"/>
            <p:cNvSpPr>
              <a:spLocks noChangeArrowheads="1"/>
            </p:cNvSpPr>
            <p:nvPr/>
          </p:nvSpPr>
          <p:spPr bwMode="auto">
            <a:xfrm>
              <a:off x="3186" y="2641"/>
              <a:ext cx="33" cy="2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 b="0" i="0" u="none" strike="noStrike" cap="none" normalizeH="0" baseline="0" smtClean="0">
                  <a:ln>
                    <a:noFill/>
                  </a:ln>
                  <a:solidFill>
                    <a:srgbClr val="000000"/>
                  </a:solidFill>
                  <a:effectLst/>
                  <a:latin typeface="Helvetica" pitchFamily="34" charset="0"/>
                  <a:cs typeface="Arial" pitchFamily="34" charset="0"/>
                </a:rPr>
                <a:t>0.5</a:t>
              </a:r>
              <a:endParaRPr kumimoji="0" lang="en-US" sz="1100" b="0" i="0" u="none" strike="noStrike" cap="none" normalizeH="0" baseline="0" smtClean="0">
                <a:ln>
                  <a:noFill/>
                </a:ln>
                <a:solidFill>
                  <a:schemeClr val="tx1"/>
                </a:solidFill>
                <a:effectLst/>
                <a:latin typeface="Arial" pitchFamily="34" charset="0"/>
                <a:cs typeface="Arial" pitchFamily="34" charset="0"/>
              </a:endParaRPr>
            </a:p>
          </p:txBody>
        </p:sp>
        <p:sp>
          <p:nvSpPr>
            <p:cNvPr id="196129" name="Line 1569"/>
            <p:cNvSpPr>
              <a:spLocks noChangeShapeType="1"/>
            </p:cNvSpPr>
            <p:nvPr/>
          </p:nvSpPr>
          <p:spPr bwMode="auto">
            <a:xfrm flipV="1">
              <a:off x="3366" y="2621"/>
              <a:ext cx="1" cy="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130" name="Line 1570"/>
            <p:cNvSpPr>
              <a:spLocks noChangeShapeType="1"/>
            </p:cNvSpPr>
            <p:nvPr/>
          </p:nvSpPr>
          <p:spPr bwMode="auto">
            <a:xfrm>
              <a:off x="3366" y="2394"/>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131" name="Rectangle 1571"/>
            <p:cNvSpPr>
              <a:spLocks noChangeArrowheads="1"/>
            </p:cNvSpPr>
            <p:nvPr/>
          </p:nvSpPr>
          <p:spPr bwMode="auto">
            <a:xfrm>
              <a:off x="3353" y="2641"/>
              <a:ext cx="13" cy="2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 b="0" i="0" u="none" strike="noStrike" cap="none" normalizeH="0" baseline="0" smtClean="0">
                  <a:ln>
                    <a:noFill/>
                  </a:ln>
                  <a:solidFill>
                    <a:srgbClr val="000000"/>
                  </a:solidFill>
                  <a:effectLst/>
                  <a:latin typeface="Helvetica" pitchFamily="34" charset="0"/>
                  <a:cs typeface="Arial" pitchFamily="34" charset="0"/>
                </a:rPr>
                <a:t>1</a:t>
              </a:r>
              <a:endParaRPr kumimoji="0" lang="en-US" sz="1100" b="0" i="0" u="none" strike="noStrike" cap="none" normalizeH="0" baseline="0" smtClean="0">
                <a:ln>
                  <a:noFill/>
                </a:ln>
                <a:solidFill>
                  <a:schemeClr val="tx1"/>
                </a:solidFill>
                <a:effectLst/>
                <a:latin typeface="Arial" pitchFamily="34" charset="0"/>
                <a:cs typeface="Arial" pitchFamily="34" charset="0"/>
              </a:endParaRPr>
            </a:p>
          </p:txBody>
        </p:sp>
        <p:sp>
          <p:nvSpPr>
            <p:cNvPr id="196132" name="Line 1572"/>
            <p:cNvSpPr>
              <a:spLocks noChangeShapeType="1"/>
            </p:cNvSpPr>
            <p:nvPr/>
          </p:nvSpPr>
          <p:spPr bwMode="auto">
            <a:xfrm>
              <a:off x="3072" y="2626"/>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133" name="Line 1573"/>
            <p:cNvSpPr>
              <a:spLocks noChangeShapeType="1"/>
            </p:cNvSpPr>
            <p:nvPr/>
          </p:nvSpPr>
          <p:spPr bwMode="auto">
            <a:xfrm flipH="1">
              <a:off x="3361" y="2626"/>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134" name="Rectangle 1574"/>
            <p:cNvSpPr>
              <a:spLocks noChangeArrowheads="1"/>
            </p:cNvSpPr>
            <p:nvPr/>
          </p:nvSpPr>
          <p:spPr bwMode="auto">
            <a:xfrm>
              <a:off x="3028" y="2592"/>
              <a:ext cx="13" cy="2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 b="0" i="0" u="none" strike="noStrike" cap="none" normalizeH="0" baseline="0" smtClean="0">
                  <a:ln>
                    <a:noFill/>
                  </a:ln>
                  <a:solidFill>
                    <a:srgbClr val="000000"/>
                  </a:solidFill>
                  <a:effectLst/>
                  <a:latin typeface="Helvetica" pitchFamily="34" charset="0"/>
                  <a:cs typeface="Arial" pitchFamily="34" charset="0"/>
                </a:rPr>
                <a:t>0</a:t>
              </a:r>
              <a:endParaRPr kumimoji="0" lang="en-US" sz="1100" b="0" i="0" u="none" strike="noStrike" cap="none" normalizeH="0" baseline="0" smtClean="0">
                <a:ln>
                  <a:noFill/>
                </a:ln>
                <a:solidFill>
                  <a:schemeClr val="tx1"/>
                </a:solidFill>
                <a:effectLst/>
                <a:latin typeface="Arial" pitchFamily="34" charset="0"/>
                <a:cs typeface="Arial" pitchFamily="34" charset="0"/>
              </a:endParaRPr>
            </a:p>
          </p:txBody>
        </p:sp>
        <p:sp>
          <p:nvSpPr>
            <p:cNvPr id="196135" name="Line 1575"/>
            <p:cNvSpPr>
              <a:spLocks noChangeShapeType="1"/>
            </p:cNvSpPr>
            <p:nvPr/>
          </p:nvSpPr>
          <p:spPr bwMode="auto">
            <a:xfrm>
              <a:off x="3072" y="2508"/>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136" name="Line 1576"/>
            <p:cNvSpPr>
              <a:spLocks noChangeShapeType="1"/>
            </p:cNvSpPr>
            <p:nvPr/>
          </p:nvSpPr>
          <p:spPr bwMode="auto">
            <a:xfrm flipH="1">
              <a:off x="3361" y="2508"/>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137" name="Rectangle 1577"/>
            <p:cNvSpPr>
              <a:spLocks noChangeArrowheads="1"/>
            </p:cNvSpPr>
            <p:nvPr/>
          </p:nvSpPr>
          <p:spPr bwMode="auto">
            <a:xfrm>
              <a:off x="2988" y="2473"/>
              <a:ext cx="33" cy="2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 b="0" i="0" u="none" strike="noStrike" cap="none" normalizeH="0" baseline="0" smtClean="0">
                  <a:ln>
                    <a:noFill/>
                  </a:ln>
                  <a:solidFill>
                    <a:srgbClr val="000000"/>
                  </a:solidFill>
                  <a:effectLst/>
                  <a:latin typeface="Helvetica" pitchFamily="34" charset="0"/>
                  <a:cs typeface="Arial" pitchFamily="34" charset="0"/>
                </a:rPr>
                <a:t>0.5</a:t>
              </a:r>
              <a:endParaRPr kumimoji="0" lang="en-US" sz="1100" b="0" i="0" u="none" strike="noStrike" cap="none" normalizeH="0" baseline="0" smtClean="0">
                <a:ln>
                  <a:noFill/>
                </a:ln>
                <a:solidFill>
                  <a:schemeClr val="tx1"/>
                </a:solidFill>
                <a:effectLst/>
                <a:latin typeface="Arial" pitchFamily="34" charset="0"/>
                <a:cs typeface="Arial" pitchFamily="34" charset="0"/>
              </a:endParaRPr>
            </a:p>
          </p:txBody>
        </p:sp>
        <p:sp>
          <p:nvSpPr>
            <p:cNvPr id="196138" name="Line 1578"/>
            <p:cNvSpPr>
              <a:spLocks noChangeShapeType="1"/>
            </p:cNvSpPr>
            <p:nvPr/>
          </p:nvSpPr>
          <p:spPr bwMode="auto">
            <a:xfrm>
              <a:off x="3072" y="2394"/>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139" name="Line 1579"/>
            <p:cNvSpPr>
              <a:spLocks noChangeShapeType="1"/>
            </p:cNvSpPr>
            <p:nvPr/>
          </p:nvSpPr>
          <p:spPr bwMode="auto">
            <a:xfrm flipH="1">
              <a:off x="3361" y="2394"/>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140" name="Rectangle 1580"/>
            <p:cNvSpPr>
              <a:spLocks noChangeArrowheads="1"/>
            </p:cNvSpPr>
            <p:nvPr/>
          </p:nvSpPr>
          <p:spPr bwMode="auto">
            <a:xfrm>
              <a:off x="3028" y="2360"/>
              <a:ext cx="13" cy="2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 b="0" i="0" u="none" strike="noStrike" cap="none" normalizeH="0" baseline="0" smtClean="0">
                  <a:ln>
                    <a:noFill/>
                  </a:ln>
                  <a:solidFill>
                    <a:srgbClr val="000000"/>
                  </a:solidFill>
                  <a:effectLst/>
                  <a:latin typeface="Helvetica" pitchFamily="34" charset="0"/>
                  <a:cs typeface="Arial" pitchFamily="34" charset="0"/>
                </a:rPr>
                <a:t>1</a:t>
              </a:r>
              <a:endParaRPr kumimoji="0" lang="en-US" sz="1100" b="0" i="0" u="none" strike="noStrike" cap="none" normalizeH="0" baseline="0" smtClean="0">
                <a:ln>
                  <a:noFill/>
                </a:ln>
                <a:solidFill>
                  <a:schemeClr val="tx1"/>
                </a:solidFill>
                <a:effectLst/>
                <a:latin typeface="Arial" pitchFamily="34" charset="0"/>
                <a:cs typeface="Arial" pitchFamily="34" charset="0"/>
              </a:endParaRPr>
            </a:p>
          </p:txBody>
        </p:sp>
        <p:sp>
          <p:nvSpPr>
            <p:cNvPr id="196141" name="Line 1581"/>
            <p:cNvSpPr>
              <a:spLocks noChangeShapeType="1"/>
            </p:cNvSpPr>
            <p:nvPr/>
          </p:nvSpPr>
          <p:spPr bwMode="auto">
            <a:xfrm>
              <a:off x="3072" y="2394"/>
              <a:ext cx="29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142" name="Line 1582"/>
            <p:cNvSpPr>
              <a:spLocks noChangeShapeType="1"/>
            </p:cNvSpPr>
            <p:nvPr/>
          </p:nvSpPr>
          <p:spPr bwMode="auto">
            <a:xfrm>
              <a:off x="3072" y="2626"/>
              <a:ext cx="29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143" name="Line 1583"/>
            <p:cNvSpPr>
              <a:spLocks noChangeShapeType="1"/>
            </p:cNvSpPr>
            <p:nvPr/>
          </p:nvSpPr>
          <p:spPr bwMode="auto">
            <a:xfrm flipV="1">
              <a:off x="3366" y="2394"/>
              <a:ext cx="1" cy="23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144" name="Line 1584"/>
            <p:cNvSpPr>
              <a:spLocks noChangeShapeType="1"/>
            </p:cNvSpPr>
            <p:nvPr/>
          </p:nvSpPr>
          <p:spPr bwMode="auto">
            <a:xfrm flipV="1">
              <a:off x="3072" y="2394"/>
              <a:ext cx="1" cy="23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145" name="Freeform 1585"/>
            <p:cNvSpPr>
              <a:spLocks/>
            </p:cNvSpPr>
            <p:nvPr/>
          </p:nvSpPr>
          <p:spPr bwMode="auto">
            <a:xfrm>
              <a:off x="3072" y="2513"/>
              <a:ext cx="289" cy="108"/>
            </a:xfrm>
            <a:custGeom>
              <a:avLst/>
              <a:gdLst/>
              <a:ahLst/>
              <a:cxnLst>
                <a:cxn ang="0">
                  <a:pos x="0" y="0"/>
                </a:cxn>
                <a:cxn ang="0">
                  <a:pos x="8" y="5"/>
                </a:cxn>
                <a:cxn ang="0">
                  <a:pos x="17" y="10"/>
                </a:cxn>
                <a:cxn ang="0">
                  <a:pos x="26" y="20"/>
                </a:cxn>
                <a:cxn ang="0">
                  <a:pos x="35" y="25"/>
                </a:cxn>
                <a:cxn ang="0">
                  <a:pos x="44" y="29"/>
                </a:cxn>
                <a:cxn ang="0">
                  <a:pos x="52" y="39"/>
                </a:cxn>
                <a:cxn ang="0">
                  <a:pos x="61" y="44"/>
                </a:cxn>
                <a:cxn ang="0">
                  <a:pos x="70" y="49"/>
                </a:cxn>
                <a:cxn ang="0">
                  <a:pos x="79" y="54"/>
                </a:cxn>
                <a:cxn ang="0">
                  <a:pos x="87" y="59"/>
                </a:cxn>
                <a:cxn ang="0">
                  <a:pos x="96" y="64"/>
                </a:cxn>
                <a:cxn ang="0">
                  <a:pos x="105" y="69"/>
                </a:cxn>
                <a:cxn ang="0">
                  <a:pos x="114" y="74"/>
                </a:cxn>
                <a:cxn ang="0">
                  <a:pos x="123" y="74"/>
                </a:cxn>
                <a:cxn ang="0">
                  <a:pos x="131" y="79"/>
                </a:cxn>
                <a:cxn ang="0">
                  <a:pos x="140" y="84"/>
                </a:cxn>
                <a:cxn ang="0">
                  <a:pos x="149" y="84"/>
                </a:cxn>
                <a:cxn ang="0">
                  <a:pos x="158" y="89"/>
                </a:cxn>
                <a:cxn ang="0">
                  <a:pos x="166" y="89"/>
                </a:cxn>
                <a:cxn ang="0">
                  <a:pos x="175" y="94"/>
                </a:cxn>
                <a:cxn ang="0">
                  <a:pos x="184" y="94"/>
                </a:cxn>
                <a:cxn ang="0">
                  <a:pos x="193" y="99"/>
                </a:cxn>
                <a:cxn ang="0">
                  <a:pos x="202" y="99"/>
                </a:cxn>
                <a:cxn ang="0">
                  <a:pos x="210" y="99"/>
                </a:cxn>
                <a:cxn ang="0">
                  <a:pos x="219" y="99"/>
                </a:cxn>
                <a:cxn ang="0">
                  <a:pos x="228" y="104"/>
                </a:cxn>
                <a:cxn ang="0">
                  <a:pos x="237" y="104"/>
                </a:cxn>
                <a:cxn ang="0">
                  <a:pos x="245" y="104"/>
                </a:cxn>
                <a:cxn ang="0">
                  <a:pos x="254" y="104"/>
                </a:cxn>
                <a:cxn ang="0">
                  <a:pos x="263" y="104"/>
                </a:cxn>
                <a:cxn ang="0">
                  <a:pos x="272" y="104"/>
                </a:cxn>
                <a:cxn ang="0">
                  <a:pos x="281" y="108"/>
                </a:cxn>
                <a:cxn ang="0">
                  <a:pos x="289" y="108"/>
                </a:cxn>
              </a:cxnLst>
              <a:rect l="0" t="0" r="r" b="b"/>
              <a:pathLst>
                <a:path w="289" h="108">
                  <a:moveTo>
                    <a:pt x="4" y="0"/>
                  </a:moveTo>
                  <a:lnTo>
                    <a:pt x="0" y="0"/>
                  </a:lnTo>
                  <a:lnTo>
                    <a:pt x="4" y="0"/>
                  </a:lnTo>
                  <a:lnTo>
                    <a:pt x="8" y="5"/>
                  </a:lnTo>
                  <a:lnTo>
                    <a:pt x="13" y="10"/>
                  </a:lnTo>
                  <a:lnTo>
                    <a:pt x="17" y="10"/>
                  </a:lnTo>
                  <a:lnTo>
                    <a:pt x="22" y="15"/>
                  </a:lnTo>
                  <a:lnTo>
                    <a:pt x="26" y="20"/>
                  </a:lnTo>
                  <a:lnTo>
                    <a:pt x="30" y="25"/>
                  </a:lnTo>
                  <a:lnTo>
                    <a:pt x="35" y="25"/>
                  </a:lnTo>
                  <a:lnTo>
                    <a:pt x="39" y="29"/>
                  </a:lnTo>
                  <a:lnTo>
                    <a:pt x="44" y="29"/>
                  </a:lnTo>
                  <a:lnTo>
                    <a:pt x="48" y="34"/>
                  </a:lnTo>
                  <a:lnTo>
                    <a:pt x="52" y="39"/>
                  </a:lnTo>
                  <a:lnTo>
                    <a:pt x="57" y="39"/>
                  </a:lnTo>
                  <a:lnTo>
                    <a:pt x="61" y="44"/>
                  </a:lnTo>
                  <a:lnTo>
                    <a:pt x="65" y="44"/>
                  </a:lnTo>
                  <a:lnTo>
                    <a:pt x="70" y="49"/>
                  </a:lnTo>
                  <a:lnTo>
                    <a:pt x="74" y="54"/>
                  </a:lnTo>
                  <a:lnTo>
                    <a:pt x="79" y="54"/>
                  </a:lnTo>
                  <a:lnTo>
                    <a:pt x="83" y="59"/>
                  </a:lnTo>
                  <a:lnTo>
                    <a:pt x="87" y="59"/>
                  </a:lnTo>
                  <a:lnTo>
                    <a:pt x="92" y="64"/>
                  </a:lnTo>
                  <a:lnTo>
                    <a:pt x="96" y="64"/>
                  </a:lnTo>
                  <a:lnTo>
                    <a:pt x="101" y="64"/>
                  </a:lnTo>
                  <a:lnTo>
                    <a:pt x="105" y="69"/>
                  </a:lnTo>
                  <a:lnTo>
                    <a:pt x="109" y="69"/>
                  </a:lnTo>
                  <a:lnTo>
                    <a:pt x="114" y="74"/>
                  </a:lnTo>
                  <a:lnTo>
                    <a:pt x="118" y="74"/>
                  </a:lnTo>
                  <a:lnTo>
                    <a:pt x="123" y="74"/>
                  </a:lnTo>
                  <a:lnTo>
                    <a:pt x="127" y="79"/>
                  </a:lnTo>
                  <a:lnTo>
                    <a:pt x="131" y="79"/>
                  </a:lnTo>
                  <a:lnTo>
                    <a:pt x="136" y="79"/>
                  </a:lnTo>
                  <a:lnTo>
                    <a:pt x="140" y="84"/>
                  </a:lnTo>
                  <a:lnTo>
                    <a:pt x="144" y="84"/>
                  </a:lnTo>
                  <a:lnTo>
                    <a:pt x="149" y="84"/>
                  </a:lnTo>
                  <a:lnTo>
                    <a:pt x="153" y="89"/>
                  </a:lnTo>
                  <a:lnTo>
                    <a:pt x="158" y="89"/>
                  </a:lnTo>
                  <a:lnTo>
                    <a:pt x="162" y="89"/>
                  </a:lnTo>
                  <a:lnTo>
                    <a:pt x="166" y="89"/>
                  </a:lnTo>
                  <a:lnTo>
                    <a:pt x="171" y="94"/>
                  </a:lnTo>
                  <a:lnTo>
                    <a:pt x="175" y="94"/>
                  </a:lnTo>
                  <a:lnTo>
                    <a:pt x="180" y="94"/>
                  </a:lnTo>
                  <a:lnTo>
                    <a:pt x="184" y="94"/>
                  </a:lnTo>
                  <a:lnTo>
                    <a:pt x="188" y="94"/>
                  </a:lnTo>
                  <a:lnTo>
                    <a:pt x="193" y="99"/>
                  </a:lnTo>
                  <a:lnTo>
                    <a:pt x="197" y="99"/>
                  </a:lnTo>
                  <a:lnTo>
                    <a:pt x="202" y="99"/>
                  </a:lnTo>
                  <a:lnTo>
                    <a:pt x="206" y="99"/>
                  </a:lnTo>
                  <a:lnTo>
                    <a:pt x="210" y="99"/>
                  </a:lnTo>
                  <a:lnTo>
                    <a:pt x="215" y="99"/>
                  </a:lnTo>
                  <a:lnTo>
                    <a:pt x="219" y="99"/>
                  </a:lnTo>
                  <a:lnTo>
                    <a:pt x="224" y="99"/>
                  </a:lnTo>
                  <a:lnTo>
                    <a:pt x="228" y="104"/>
                  </a:lnTo>
                  <a:lnTo>
                    <a:pt x="232" y="104"/>
                  </a:lnTo>
                  <a:lnTo>
                    <a:pt x="237" y="104"/>
                  </a:lnTo>
                  <a:lnTo>
                    <a:pt x="241" y="104"/>
                  </a:lnTo>
                  <a:lnTo>
                    <a:pt x="245" y="104"/>
                  </a:lnTo>
                  <a:lnTo>
                    <a:pt x="250" y="104"/>
                  </a:lnTo>
                  <a:lnTo>
                    <a:pt x="254" y="104"/>
                  </a:lnTo>
                  <a:lnTo>
                    <a:pt x="259" y="104"/>
                  </a:lnTo>
                  <a:lnTo>
                    <a:pt x="263" y="104"/>
                  </a:lnTo>
                  <a:lnTo>
                    <a:pt x="267" y="104"/>
                  </a:lnTo>
                  <a:lnTo>
                    <a:pt x="272" y="104"/>
                  </a:lnTo>
                  <a:lnTo>
                    <a:pt x="276" y="104"/>
                  </a:lnTo>
                  <a:lnTo>
                    <a:pt x="281" y="108"/>
                  </a:lnTo>
                  <a:lnTo>
                    <a:pt x="285" y="108"/>
                  </a:lnTo>
                  <a:lnTo>
                    <a:pt x="289" y="108"/>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146" name="Line 1586"/>
            <p:cNvSpPr>
              <a:spLocks noChangeShapeType="1"/>
            </p:cNvSpPr>
            <p:nvPr/>
          </p:nvSpPr>
          <p:spPr bwMode="auto">
            <a:xfrm>
              <a:off x="3151" y="2577"/>
              <a:ext cx="35"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147" name="Line 1587"/>
            <p:cNvSpPr>
              <a:spLocks noChangeShapeType="1"/>
            </p:cNvSpPr>
            <p:nvPr/>
          </p:nvSpPr>
          <p:spPr bwMode="auto">
            <a:xfrm>
              <a:off x="3168" y="2557"/>
              <a:ext cx="1" cy="4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148" name="Line 1588"/>
            <p:cNvSpPr>
              <a:spLocks noChangeShapeType="1"/>
            </p:cNvSpPr>
            <p:nvPr/>
          </p:nvSpPr>
          <p:spPr bwMode="auto">
            <a:xfrm>
              <a:off x="3098" y="2542"/>
              <a:ext cx="35"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149" name="Line 1589"/>
            <p:cNvSpPr>
              <a:spLocks noChangeShapeType="1"/>
            </p:cNvSpPr>
            <p:nvPr/>
          </p:nvSpPr>
          <p:spPr bwMode="auto">
            <a:xfrm>
              <a:off x="3116" y="2523"/>
              <a:ext cx="1" cy="3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150" name="Line 1590"/>
            <p:cNvSpPr>
              <a:spLocks noChangeShapeType="1"/>
            </p:cNvSpPr>
            <p:nvPr/>
          </p:nvSpPr>
          <p:spPr bwMode="auto">
            <a:xfrm>
              <a:off x="3072" y="2523"/>
              <a:ext cx="35"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151" name="Line 1591"/>
            <p:cNvSpPr>
              <a:spLocks noChangeShapeType="1"/>
            </p:cNvSpPr>
            <p:nvPr/>
          </p:nvSpPr>
          <p:spPr bwMode="auto">
            <a:xfrm>
              <a:off x="3089" y="2503"/>
              <a:ext cx="1" cy="3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152" name="Line 1592"/>
            <p:cNvSpPr>
              <a:spLocks noChangeShapeType="1"/>
            </p:cNvSpPr>
            <p:nvPr/>
          </p:nvSpPr>
          <p:spPr bwMode="auto">
            <a:xfrm>
              <a:off x="3181" y="2592"/>
              <a:ext cx="35"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153" name="Line 1593"/>
            <p:cNvSpPr>
              <a:spLocks noChangeShapeType="1"/>
            </p:cNvSpPr>
            <p:nvPr/>
          </p:nvSpPr>
          <p:spPr bwMode="auto">
            <a:xfrm>
              <a:off x="3199" y="2572"/>
              <a:ext cx="1" cy="4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154" name="Line 1594"/>
            <p:cNvSpPr>
              <a:spLocks noChangeShapeType="1"/>
            </p:cNvSpPr>
            <p:nvPr/>
          </p:nvSpPr>
          <p:spPr bwMode="auto">
            <a:xfrm>
              <a:off x="3159" y="2567"/>
              <a:ext cx="18"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155" name="Line 1595"/>
            <p:cNvSpPr>
              <a:spLocks noChangeShapeType="1"/>
            </p:cNvSpPr>
            <p:nvPr/>
          </p:nvSpPr>
          <p:spPr bwMode="auto">
            <a:xfrm flipH="1">
              <a:off x="3159" y="2567"/>
              <a:ext cx="18"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156" name="Line 1596"/>
            <p:cNvSpPr>
              <a:spLocks noChangeShapeType="1"/>
            </p:cNvSpPr>
            <p:nvPr/>
          </p:nvSpPr>
          <p:spPr bwMode="auto">
            <a:xfrm>
              <a:off x="3107" y="2533"/>
              <a:ext cx="17" cy="1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157" name="Line 1597"/>
            <p:cNvSpPr>
              <a:spLocks noChangeShapeType="1"/>
            </p:cNvSpPr>
            <p:nvPr/>
          </p:nvSpPr>
          <p:spPr bwMode="auto">
            <a:xfrm flipH="1">
              <a:off x="3107" y="2533"/>
              <a:ext cx="17" cy="1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158" name="Line 1598"/>
            <p:cNvSpPr>
              <a:spLocks noChangeShapeType="1"/>
            </p:cNvSpPr>
            <p:nvPr/>
          </p:nvSpPr>
          <p:spPr bwMode="auto">
            <a:xfrm>
              <a:off x="3080" y="2513"/>
              <a:ext cx="18"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159" name="Line 1599"/>
            <p:cNvSpPr>
              <a:spLocks noChangeShapeType="1"/>
            </p:cNvSpPr>
            <p:nvPr/>
          </p:nvSpPr>
          <p:spPr bwMode="auto">
            <a:xfrm flipH="1">
              <a:off x="3080" y="2513"/>
              <a:ext cx="18"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160" name="Line 1600"/>
            <p:cNvSpPr>
              <a:spLocks noChangeShapeType="1"/>
            </p:cNvSpPr>
            <p:nvPr/>
          </p:nvSpPr>
          <p:spPr bwMode="auto">
            <a:xfrm>
              <a:off x="3190" y="2582"/>
              <a:ext cx="18"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161" name="Line 1601"/>
            <p:cNvSpPr>
              <a:spLocks noChangeShapeType="1"/>
            </p:cNvSpPr>
            <p:nvPr/>
          </p:nvSpPr>
          <p:spPr bwMode="auto">
            <a:xfrm flipH="1">
              <a:off x="3190" y="2582"/>
              <a:ext cx="18"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162" name="Rectangle 1602"/>
            <p:cNvSpPr>
              <a:spLocks noChangeArrowheads="1"/>
            </p:cNvSpPr>
            <p:nvPr/>
          </p:nvSpPr>
          <p:spPr bwMode="auto">
            <a:xfrm>
              <a:off x="3054" y="2296"/>
              <a:ext cx="161" cy="2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 b="1" i="0" u="none" strike="noStrike" cap="none" normalizeH="0" baseline="0" smtClean="0">
                  <a:ln>
                    <a:noFill/>
                  </a:ln>
                  <a:solidFill>
                    <a:srgbClr val="000000"/>
                  </a:solidFill>
                  <a:effectLst/>
                  <a:latin typeface="Helvetica" pitchFamily="34" charset="0"/>
                  <a:cs typeface="Arial" pitchFamily="34" charset="0"/>
                </a:rPr>
                <a:t>m31: a=0,b=-4</a:t>
              </a:r>
              <a:endParaRPr kumimoji="0" lang="en-US" sz="1100" b="0" i="0" u="none" strike="noStrike" cap="none" normalizeH="0" baseline="0" smtClean="0">
                <a:ln>
                  <a:noFill/>
                </a:ln>
                <a:solidFill>
                  <a:schemeClr val="tx1"/>
                </a:solidFill>
                <a:effectLst/>
                <a:latin typeface="Arial" pitchFamily="34" charset="0"/>
                <a:cs typeface="Arial" pitchFamily="34" charset="0"/>
              </a:endParaRPr>
            </a:p>
          </p:txBody>
        </p:sp>
        <p:sp>
          <p:nvSpPr>
            <p:cNvPr id="196163" name="Rectangle 1603"/>
            <p:cNvSpPr>
              <a:spLocks noChangeArrowheads="1"/>
            </p:cNvSpPr>
            <p:nvPr/>
          </p:nvSpPr>
          <p:spPr bwMode="auto">
            <a:xfrm>
              <a:off x="3467" y="2394"/>
              <a:ext cx="298" cy="23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164" name="Rectangle 1604"/>
            <p:cNvSpPr>
              <a:spLocks noChangeArrowheads="1"/>
            </p:cNvSpPr>
            <p:nvPr/>
          </p:nvSpPr>
          <p:spPr bwMode="auto">
            <a:xfrm>
              <a:off x="3467" y="2394"/>
              <a:ext cx="298" cy="232"/>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165" name="Line 1605"/>
            <p:cNvSpPr>
              <a:spLocks noChangeShapeType="1"/>
            </p:cNvSpPr>
            <p:nvPr/>
          </p:nvSpPr>
          <p:spPr bwMode="auto">
            <a:xfrm>
              <a:off x="3467" y="2394"/>
              <a:ext cx="298"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166" name="Line 1606"/>
            <p:cNvSpPr>
              <a:spLocks noChangeShapeType="1"/>
            </p:cNvSpPr>
            <p:nvPr/>
          </p:nvSpPr>
          <p:spPr bwMode="auto">
            <a:xfrm>
              <a:off x="3467" y="2626"/>
              <a:ext cx="298"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167" name="Line 1607"/>
            <p:cNvSpPr>
              <a:spLocks noChangeShapeType="1"/>
            </p:cNvSpPr>
            <p:nvPr/>
          </p:nvSpPr>
          <p:spPr bwMode="auto">
            <a:xfrm flipV="1">
              <a:off x="3765" y="2394"/>
              <a:ext cx="1" cy="23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168" name="Line 1608"/>
            <p:cNvSpPr>
              <a:spLocks noChangeShapeType="1"/>
            </p:cNvSpPr>
            <p:nvPr/>
          </p:nvSpPr>
          <p:spPr bwMode="auto">
            <a:xfrm flipV="1">
              <a:off x="3467" y="2394"/>
              <a:ext cx="1" cy="23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169" name="Line 1609"/>
            <p:cNvSpPr>
              <a:spLocks noChangeShapeType="1"/>
            </p:cNvSpPr>
            <p:nvPr/>
          </p:nvSpPr>
          <p:spPr bwMode="auto">
            <a:xfrm>
              <a:off x="3467" y="2626"/>
              <a:ext cx="298"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170" name="Line 1610"/>
            <p:cNvSpPr>
              <a:spLocks noChangeShapeType="1"/>
            </p:cNvSpPr>
            <p:nvPr/>
          </p:nvSpPr>
          <p:spPr bwMode="auto">
            <a:xfrm flipV="1">
              <a:off x="3467" y="2394"/>
              <a:ext cx="1" cy="23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171" name="Line 1611"/>
            <p:cNvSpPr>
              <a:spLocks noChangeShapeType="1"/>
            </p:cNvSpPr>
            <p:nvPr/>
          </p:nvSpPr>
          <p:spPr bwMode="auto">
            <a:xfrm flipV="1">
              <a:off x="3467" y="2621"/>
              <a:ext cx="1" cy="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172" name="Line 1612"/>
            <p:cNvSpPr>
              <a:spLocks noChangeShapeType="1"/>
            </p:cNvSpPr>
            <p:nvPr/>
          </p:nvSpPr>
          <p:spPr bwMode="auto">
            <a:xfrm>
              <a:off x="3467" y="2394"/>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173" name="Rectangle 1613"/>
            <p:cNvSpPr>
              <a:spLocks noChangeArrowheads="1"/>
            </p:cNvSpPr>
            <p:nvPr/>
          </p:nvSpPr>
          <p:spPr bwMode="auto">
            <a:xfrm>
              <a:off x="3454" y="2641"/>
              <a:ext cx="13" cy="2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 b="0" i="0" u="none" strike="noStrike" cap="none" normalizeH="0" baseline="0" smtClean="0">
                  <a:ln>
                    <a:noFill/>
                  </a:ln>
                  <a:solidFill>
                    <a:srgbClr val="000000"/>
                  </a:solidFill>
                  <a:effectLst/>
                  <a:latin typeface="Helvetica" pitchFamily="34" charset="0"/>
                  <a:cs typeface="Arial" pitchFamily="34" charset="0"/>
                </a:rPr>
                <a:t>0</a:t>
              </a:r>
              <a:endParaRPr kumimoji="0" lang="en-US" sz="1100" b="0" i="0" u="none" strike="noStrike" cap="none" normalizeH="0" baseline="0" smtClean="0">
                <a:ln>
                  <a:noFill/>
                </a:ln>
                <a:solidFill>
                  <a:schemeClr val="tx1"/>
                </a:solidFill>
                <a:effectLst/>
                <a:latin typeface="Arial" pitchFamily="34" charset="0"/>
                <a:cs typeface="Arial" pitchFamily="34" charset="0"/>
              </a:endParaRPr>
            </a:p>
          </p:txBody>
        </p:sp>
        <p:sp>
          <p:nvSpPr>
            <p:cNvPr id="196174" name="Line 1614"/>
            <p:cNvSpPr>
              <a:spLocks noChangeShapeType="1"/>
            </p:cNvSpPr>
            <p:nvPr/>
          </p:nvSpPr>
          <p:spPr bwMode="auto">
            <a:xfrm flipV="1">
              <a:off x="3616" y="2621"/>
              <a:ext cx="1" cy="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175" name="Line 1615"/>
            <p:cNvSpPr>
              <a:spLocks noChangeShapeType="1"/>
            </p:cNvSpPr>
            <p:nvPr/>
          </p:nvSpPr>
          <p:spPr bwMode="auto">
            <a:xfrm>
              <a:off x="3616" y="2394"/>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176" name="Rectangle 1616"/>
            <p:cNvSpPr>
              <a:spLocks noChangeArrowheads="1"/>
            </p:cNvSpPr>
            <p:nvPr/>
          </p:nvSpPr>
          <p:spPr bwMode="auto">
            <a:xfrm>
              <a:off x="3585" y="2641"/>
              <a:ext cx="33" cy="2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 b="0" i="0" u="none" strike="noStrike" cap="none" normalizeH="0" baseline="0" smtClean="0">
                  <a:ln>
                    <a:noFill/>
                  </a:ln>
                  <a:solidFill>
                    <a:srgbClr val="000000"/>
                  </a:solidFill>
                  <a:effectLst/>
                  <a:latin typeface="Helvetica" pitchFamily="34" charset="0"/>
                  <a:cs typeface="Arial" pitchFamily="34" charset="0"/>
                </a:rPr>
                <a:t>0.5</a:t>
              </a:r>
              <a:endParaRPr kumimoji="0" lang="en-US" sz="1100" b="0" i="0" u="none" strike="noStrike" cap="none" normalizeH="0" baseline="0" smtClean="0">
                <a:ln>
                  <a:noFill/>
                </a:ln>
                <a:solidFill>
                  <a:schemeClr val="tx1"/>
                </a:solidFill>
                <a:effectLst/>
                <a:latin typeface="Arial" pitchFamily="34" charset="0"/>
                <a:cs typeface="Arial" pitchFamily="34" charset="0"/>
              </a:endParaRPr>
            </a:p>
          </p:txBody>
        </p:sp>
        <p:sp>
          <p:nvSpPr>
            <p:cNvPr id="196177" name="Line 1617"/>
            <p:cNvSpPr>
              <a:spLocks noChangeShapeType="1"/>
            </p:cNvSpPr>
            <p:nvPr/>
          </p:nvSpPr>
          <p:spPr bwMode="auto">
            <a:xfrm flipV="1">
              <a:off x="3765" y="2621"/>
              <a:ext cx="1" cy="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178" name="Line 1618"/>
            <p:cNvSpPr>
              <a:spLocks noChangeShapeType="1"/>
            </p:cNvSpPr>
            <p:nvPr/>
          </p:nvSpPr>
          <p:spPr bwMode="auto">
            <a:xfrm>
              <a:off x="3765" y="2394"/>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179" name="Rectangle 1619"/>
            <p:cNvSpPr>
              <a:spLocks noChangeArrowheads="1"/>
            </p:cNvSpPr>
            <p:nvPr/>
          </p:nvSpPr>
          <p:spPr bwMode="auto">
            <a:xfrm>
              <a:off x="3752" y="2641"/>
              <a:ext cx="13" cy="2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 b="0" i="0" u="none" strike="noStrike" cap="none" normalizeH="0" baseline="0" smtClean="0">
                  <a:ln>
                    <a:noFill/>
                  </a:ln>
                  <a:solidFill>
                    <a:srgbClr val="000000"/>
                  </a:solidFill>
                  <a:effectLst/>
                  <a:latin typeface="Helvetica" pitchFamily="34" charset="0"/>
                  <a:cs typeface="Arial" pitchFamily="34" charset="0"/>
                </a:rPr>
                <a:t>1</a:t>
              </a:r>
              <a:endParaRPr kumimoji="0" lang="en-US" sz="1100" b="0" i="0" u="none" strike="noStrike" cap="none" normalizeH="0" baseline="0" smtClean="0">
                <a:ln>
                  <a:noFill/>
                </a:ln>
                <a:solidFill>
                  <a:schemeClr val="tx1"/>
                </a:solidFill>
                <a:effectLst/>
                <a:latin typeface="Arial" pitchFamily="34" charset="0"/>
                <a:cs typeface="Arial" pitchFamily="34" charset="0"/>
              </a:endParaRPr>
            </a:p>
          </p:txBody>
        </p:sp>
        <p:sp>
          <p:nvSpPr>
            <p:cNvPr id="196180" name="Line 1620"/>
            <p:cNvSpPr>
              <a:spLocks noChangeShapeType="1"/>
            </p:cNvSpPr>
            <p:nvPr/>
          </p:nvSpPr>
          <p:spPr bwMode="auto">
            <a:xfrm>
              <a:off x="3467" y="2626"/>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181" name="Line 1621"/>
            <p:cNvSpPr>
              <a:spLocks noChangeShapeType="1"/>
            </p:cNvSpPr>
            <p:nvPr/>
          </p:nvSpPr>
          <p:spPr bwMode="auto">
            <a:xfrm flipH="1">
              <a:off x="3761" y="2626"/>
              <a:ext cx="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182" name="Rectangle 1622"/>
            <p:cNvSpPr>
              <a:spLocks noChangeArrowheads="1"/>
            </p:cNvSpPr>
            <p:nvPr/>
          </p:nvSpPr>
          <p:spPr bwMode="auto">
            <a:xfrm>
              <a:off x="3423" y="2592"/>
              <a:ext cx="13" cy="2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 b="0" i="0" u="none" strike="noStrike" cap="none" normalizeH="0" baseline="0" smtClean="0">
                  <a:ln>
                    <a:noFill/>
                  </a:ln>
                  <a:solidFill>
                    <a:srgbClr val="000000"/>
                  </a:solidFill>
                  <a:effectLst/>
                  <a:latin typeface="Helvetica" pitchFamily="34" charset="0"/>
                  <a:cs typeface="Arial" pitchFamily="34" charset="0"/>
                </a:rPr>
                <a:t>0</a:t>
              </a:r>
              <a:endParaRPr kumimoji="0" lang="en-US" sz="1100" b="0" i="0" u="none" strike="noStrike" cap="none" normalizeH="0" baseline="0" smtClean="0">
                <a:ln>
                  <a:noFill/>
                </a:ln>
                <a:solidFill>
                  <a:schemeClr val="tx1"/>
                </a:solidFill>
                <a:effectLst/>
                <a:latin typeface="Arial" pitchFamily="34" charset="0"/>
                <a:cs typeface="Arial" pitchFamily="34" charset="0"/>
              </a:endParaRPr>
            </a:p>
          </p:txBody>
        </p:sp>
        <p:sp>
          <p:nvSpPr>
            <p:cNvPr id="196183" name="Line 1623"/>
            <p:cNvSpPr>
              <a:spLocks noChangeShapeType="1"/>
            </p:cNvSpPr>
            <p:nvPr/>
          </p:nvSpPr>
          <p:spPr bwMode="auto">
            <a:xfrm>
              <a:off x="3467" y="2508"/>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184" name="Line 1624"/>
            <p:cNvSpPr>
              <a:spLocks noChangeShapeType="1"/>
            </p:cNvSpPr>
            <p:nvPr/>
          </p:nvSpPr>
          <p:spPr bwMode="auto">
            <a:xfrm flipH="1">
              <a:off x="3761" y="2508"/>
              <a:ext cx="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185" name="Rectangle 1625"/>
            <p:cNvSpPr>
              <a:spLocks noChangeArrowheads="1"/>
            </p:cNvSpPr>
            <p:nvPr/>
          </p:nvSpPr>
          <p:spPr bwMode="auto">
            <a:xfrm>
              <a:off x="3383" y="2473"/>
              <a:ext cx="33" cy="2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 b="0" i="0" u="none" strike="noStrike" cap="none" normalizeH="0" baseline="0" smtClean="0">
                  <a:ln>
                    <a:noFill/>
                  </a:ln>
                  <a:solidFill>
                    <a:srgbClr val="000000"/>
                  </a:solidFill>
                  <a:effectLst/>
                  <a:latin typeface="Helvetica" pitchFamily="34" charset="0"/>
                  <a:cs typeface="Arial" pitchFamily="34" charset="0"/>
                </a:rPr>
                <a:t>0.5</a:t>
              </a:r>
              <a:endParaRPr kumimoji="0" lang="en-US" sz="1100" b="0" i="0" u="none" strike="noStrike" cap="none" normalizeH="0" baseline="0" smtClean="0">
                <a:ln>
                  <a:noFill/>
                </a:ln>
                <a:solidFill>
                  <a:schemeClr val="tx1"/>
                </a:solidFill>
                <a:effectLst/>
                <a:latin typeface="Arial" pitchFamily="34" charset="0"/>
                <a:cs typeface="Arial" pitchFamily="34" charset="0"/>
              </a:endParaRPr>
            </a:p>
          </p:txBody>
        </p:sp>
        <p:sp>
          <p:nvSpPr>
            <p:cNvPr id="196186" name="Line 1626"/>
            <p:cNvSpPr>
              <a:spLocks noChangeShapeType="1"/>
            </p:cNvSpPr>
            <p:nvPr/>
          </p:nvSpPr>
          <p:spPr bwMode="auto">
            <a:xfrm>
              <a:off x="3467" y="2394"/>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187" name="Line 1627"/>
            <p:cNvSpPr>
              <a:spLocks noChangeShapeType="1"/>
            </p:cNvSpPr>
            <p:nvPr/>
          </p:nvSpPr>
          <p:spPr bwMode="auto">
            <a:xfrm flipH="1">
              <a:off x="3761" y="2394"/>
              <a:ext cx="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188" name="Rectangle 1628"/>
            <p:cNvSpPr>
              <a:spLocks noChangeArrowheads="1"/>
            </p:cNvSpPr>
            <p:nvPr/>
          </p:nvSpPr>
          <p:spPr bwMode="auto">
            <a:xfrm>
              <a:off x="3423" y="2360"/>
              <a:ext cx="13" cy="2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 b="0" i="0" u="none" strike="noStrike" cap="none" normalizeH="0" baseline="0" smtClean="0">
                  <a:ln>
                    <a:noFill/>
                  </a:ln>
                  <a:solidFill>
                    <a:srgbClr val="000000"/>
                  </a:solidFill>
                  <a:effectLst/>
                  <a:latin typeface="Helvetica" pitchFamily="34" charset="0"/>
                  <a:cs typeface="Arial" pitchFamily="34" charset="0"/>
                </a:rPr>
                <a:t>1</a:t>
              </a:r>
              <a:endParaRPr kumimoji="0" lang="en-US" sz="1100" b="0" i="0" u="none" strike="noStrike" cap="none" normalizeH="0" baseline="0" smtClean="0">
                <a:ln>
                  <a:noFill/>
                </a:ln>
                <a:solidFill>
                  <a:schemeClr val="tx1"/>
                </a:solidFill>
                <a:effectLst/>
                <a:latin typeface="Arial" pitchFamily="34" charset="0"/>
                <a:cs typeface="Arial" pitchFamily="34" charset="0"/>
              </a:endParaRPr>
            </a:p>
          </p:txBody>
        </p:sp>
        <p:sp>
          <p:nvSpPr>
            <p:cNvPr id="196189" name="Line 1629"/>
            <p:cNvSpPr>
              <a:spLocks noChangeShapeType="1"/>
            </p:cNvSpPr>
            <p:nvPr/>
          </p:nvSpPr>
          <p:spPr bwMode="auto">
            <a:xfrm>
              <a:off x="3467" y="2394"/>
              <a:ext cx="298"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190" name="Line 1630"/>
            <p:cNvSpPr>
              <a:spLocks noChangeShapeType="1"/>
            </p:cNvSpPr>
            <p:nvPr/>
          </p:nvSpPr>
          <p:spPr bwMode="auto">
            <a:xfrm>
              <a:off x="3467" y="2626"/>
              <a:ext cx="298"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191" name="Line 1631"/>
            <p:cNvSpPr>
              <a:spLocks noChangeShapeType="1"/>
            </p:cNvSpPr>
            <p:nvPr/>
          </p:nvSpPr>
          <p:spPr bwMode="auto">
            <a:xfrm flipV="1">
              <a:off x="3765" y="2394"/>
              <a:ext cx="1" cy="23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192" name="Line 1632"/>
            <p:cNvSpPr>
              <a:spLocks noChangeShapeType="1"/>
            </p:cNvSpPr>
            <p:nvPr/>
          </p:nvSpPr>
          <p:spPr bwMode="auto">
            <a:xfrm flipV="1">
              <a:off x="3467" y="2394"/>
              <a:ext cx="1" cy="23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193" name="Freeform 1633"/>
            <p:cNvSpPr>
              <a:spLocks/>
            </p:cNvSpPr>
            <p:nvPr/>
          </p:nvSpPr>
          <p:spPr bwMode="auto">
            <a:xfrm>
              <a:off x="3467" y="2508"/>
              <a:ext cx="294" cy="1"/>
            </a:xfrm>
            <a:custGeom>
              <a:avLst/>
              <a:gdLst/>
              <a:ahLst/>
              <a:cxnLst>
                <a:cxn ang="0">
                  <a:pos x="4" y="0"/>
                </a:cxn>
                <a:cxn ang="0">
                  <a:pos x="13" y="0"/>
                </a:cxn>
                <a:cxn ang="0">
                  <a:pos x="22" y="0"/>
                </a:cxn>
                <a:cxn ang="0">
                  <a:pos x="30" y="0"/>
                </a:cxn>
                <a:cxn ang="0">
                  <a:pos x="39" y="0"/>
                </a:cxn>
                <a:cxn ang="0">
                  <a:pos x="48" y="0"/>
                </a:cxn>
                <a:cxn ang="0">
                  <a:pos x="57" y="0"/>
                </a:cxn>
                <a:cxn ang="0">
                  <a:pos x="66" y="0"/>
                </a:cxn>
                <a:cxn ang="0">
                  <a:pos x="74" y="0"/>
                </a:cxn>
                <a:cxn ang="0">
                  <a:pos x="83" y="0"/>
                </a:cxn>
                <a:cxn ang="0">
                  <a:pos x="92" y="0"/>
                </a:cxn>
                <a:cxn ang="0">
                  <a:pos x="101" y="0"/>
                </a:cxn>
                <a:cxn ang="0">
                  <a:pos x="110" y="0"/>
                </a:cxn>
                <a:cxn ang="0">
                  <a:pos x="118" y="0"/>
                </a:cxn>
                <a:cxn ang="0">
                  <a:pos x="127" y="0"/>
                </a:cxn>
                <a:cxn ang="0">
                  <a:pos x="136" y="0"/>
                </a:cxn>
                <a:cxn ang="0">
                  <a:pos x="145" y="0"/>
                </a:cxn>
                <a:cxn ang="0">
                  <a:pos x="153" y="0"/>
                </a:cxn>
                <a:cxn ang="0">
                  <a:pos x="162" y="0"/>
                </a:cxn>
                <a:cxn ang="0">
                  <a:pos x="171" y="0"/>
                </a:cxn>
                <a:cxn ang="0">
                  <a:pos x="180" y="0"/>
                </a:cxn>
                <a:cxn ang="0">
                  <a:pos x="189" y="0"/>
                </a:cxn>
                <a:cxn ang="0">
                  <a:pos x="197" y="0"/>
                </a:cxn>
                <a:cxn ang="0">
                  <a:pos x="206" y="0"/>
                </a:cxn>
                <a:cxn ang="0">
                  <a:pos x="215" y="0"/>
                </a:cxn>
                <a:cxn ang="0">
                  <a:pos x="224" y="0"/>
                </a:cxn>
                <a:cxn ang="0">
                  <a:pos x="232" y="0"/>
                </a:cxn>
                <a:cxn ang="0">
                  <a:pos x="241" y="0"/>
                </a:cxn>
                <a:cxn ang="0">
                  <a:pos x="250" y="0"/>
                </a:cxn>
                <a:cxn ang="0">
                  <a:pos x="259" y="0"/>
                </a:cxn>
                <a:cxn ang="0">
                  <a:pos x="268" y="0"/>
                </a:cxn>
                <a:cxn ang="0">
                  <a:pos x="276" y="0"/>
                </a:cxn>
                <a:cxn ang="0">
                  <a:pos x="285" y="0"/>
                </a:cxn>
                <a:cxn ang="0">
                  <a:pos x="294" y="0"/>
                </a:cxn>
              </a:cxnLst>
              <a:rect l="0" t="0" r="r" b="b"/>
              <a:pathLst>
                <a:path w="294">
                  <a:moveTo>
                    <a:pt x="0" y="0"/>
                  </a:moveTo>
                  <a:lnTo>
                    <a:pt x="4" y="0"/>
                  </a:lnTo>
                  <a:lnTo>
                    <a:pt x="9" y="0"/>
                  </a:lnTo>
                  <a:lnTo>
                    <a:pt x="13" y="0"/>
                  </a:lnTo>
                  <a:lnTo>
                    <a:pt x="17" y="0"/>
                  </a:lnTo>
                  <a:lnTo>
                    <a:pt x="22" y="0"/>
                  </a:lnTo>
                  <a:lnTo>
                    <a:pt x="26" y="0"/>
                  </a:lnTo>
                  <a:lnTo>
                    <a:pt x="30" y="0"/>
                  </a:lnTo>
                  <a:lnTo>
                    <a:pt x="35" y="0"/>
                  </a:lnTo>
                  <a:lnTo>
                    <a:pt x="39" y="0"/>
                  </a:lnTo>
                  <a:lnTo>
                    <a:pt x="44" y="0"/>
                  </a:lnTo>
                  <a:lnTo>
                    <a:pt x="48" y="0"/>
                  </a:lnTo>
                  <a:lnTo>
                    <a:pt x="52" y="0"/>
                  </a:lnTo>
                  <a:lnTo>
                    <a:pt x="57" y="0"/>
                  </a:lnTo>
                  <a:lnTo>
                    <a:pt x="61" y="0"/>
                  </a:lnTo>
                  <a:lnTo>
                    <a:pt x="66" y="0"/>
                  </a:lnTo>
                  <a:lnTo>
                    <a:pt x="70" y="0"/>
                  </a:lnTo>
                  <a:lnTo>
                    <a:pt x="74" y="0"/>
                  </a:lnTo>
                  <a:lnTo>
                    <a:pt x="79" y="0"/>
                  </a:lnTo>
                  <a:lnTo>
                    <a:pt x="83" y="0"/>
                  </a:lnTo>
                  <a:lnTo>
                    <a:pt x="88" y="0"/>
                  </a:lnTo>
                  <a:lnTo>
                    <a:pt x="92" y="0"/>
                  </a:lnTo>
                  <a:lnTo>
                    <a:pt x="96" y="0"/>
                  </a:lnTo>
                  <a:lnTo>
                    <a:pt x="101" y="0"/>
                  </a:lnTo>
                  <a:lnTo>
                    <a:pt x="105" y="0"/>
                  </a:lnTo>
                  <a:lnTo>
                    <a:pt x="110" y="0"/>
                  </a:lnTo>
                  <a:lnTo>
                    <a:pt x="114" y="0"/>
                  </a:lnTo>
                  <a:lnTo>
                    <a:pt x="118" y="0"/>
                  </a:lnTo>
                  <a:lnTo>
                    <a:pt x="123" y="0"/>
                  </a:lnTo>
                  <a:lnTo>
                    <a:pt x="127" y="0"/>
                  </a:lnTo>
                  <a:lnTo>
                    <a:pt x="131" y="0"/>
                  </a:lnTo>
                  <a:lnTo>
                    <a:pt x="136" y="0"/>
                  </a:lnTo>
                  <a:lnTo>
                    <a:pt x="140" y="0"/>
                  </a:lnTo>
                  <a:lnTo>
                    <a:pt x="145" y="0"/>
                  </a:lnTo>
                  <a:lnTo>
                    <a:pt x="149" y="0"/>
                  </a:lnTo>
                  <a:lnTo>
                    <a:pt x="153" y="0"/>
                  </a:lnTo>
                  <a:lnTo>
                    <a:pt x="158" y="0"/>
                  </a:lnTo>
                  <a:lnTo>
                    <a:pt x="162" y="0"/>
                  </a:lnTo>
                  <a:lnTo>
                    <a:pt x="167" y="0"/>
                  </a:lnTo>
                  <a:lnTo>
                    <a:pt x="171" y="0"/>
                  </a:lnTo>
                  <a:lnTo>
                    <a:pt x="175" y="0"/>
                  </a:lnTo>
                  <a:lnTo>
                    <a:pt x="180" y="0"/>
                  </a:lnTo>
                  <a:lnTo>
                    <a:pt x="184" y="0"/>
                  </a:lnTo>
                  <a:lnTo>
                    <a:pt x="189" y="0"/>
                  </a:lnTo>
                  <a:lnTo>
                    <a:pt x="193" y="0"/>
                  </a:lnTo>
                  <a:lnTo>
                    <a:pt x="197" y="0"/>
                  </a:lnTo>
                  <a:lnTo>
                    <a:pt x="202" y="0"/>
                  </a:lnTo>
                  <a:lnTo>
                    <a:pt x="206" y="0"/>
                  </a:lnTo>
                  <a:lnTo>
                    <a:pt x="211" y="0"/>
                  </a:lnTo>
                  <a:lnTo>
                    <a:pt x="215" y="0"/>
                  </a:lnTo>
                  <a:lnTo>
                    <a:pt x="219" y="0"/>
                  </a:lnTo>
                  <a:lnTo>
                    <a:pt x="224" y="0"/>
                  </a:lnTo>
                  <a:lnTo>
                    <a:pt x="228" y="0"/>
                  </a:lnTo>
                  <a:lnTo>
                    <a:pt x="232" y="0"/>
                  </a:lnTo>
                  <a:lnTo>
                    <a:pt x="237" y="0"/>
                  </a:lnTo>
                  <a:lnTo>
                    <a:pt x="241" y="0"/>
                  </a:lnTo>
                  <a:lnTo>
                    <a:pt x="246" y="0"/>
                  </a:lnTo>
                  <a:lnTo>
                    <a:pt x="250" y="0"/>
                  </a:lnTo>
                  <a:lnTo>
                    <a:pt x="254" y="0"/>
                  </a:lnTo>
                  <a:lnTo>
                    <a:pt x="259" y="0"/>
                  </a:lnTo>
                  <a:lnTo>
                    <a:pt x="263" y="0"/>
                  </a:lnTo>
                  <a:lnTo>
                    <a:pt x="268" y="0"/>
                  </a:lnTo>
                  <a:lnTo>
                    <a:pt x="272" y="0"/>
                  </a:lnTo>
                  <a:lnTo>
                    <a:pt x="276" y="0"/>
                  </a:lnTo>
                  <a:lnTo>
                    <a:pt x="281" y="0"/>
                  </a:lnTo>
                  <a:lnTo>
                    <a:pt x="285" y="0"/>
                  </a:lnTo>
                  <a:lnTo>
                    <a:pt x="290" y="0"/>
                  </a:lnTo>
                  <a:lnTo>
                    <a:pt x="294" y="0"/>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194" name="Line 1634"/>
            <p:cNvSpPr>
              <a:spLocks noChangeShapeType="1"/>
            </p:cNvSpPr>
            <p:nvPr/>
          </p:nvSpPr>
          <p:spPr bwMode="auto">
            <a:xfrm>
              <a:off x="3550" y="2508"/>
              <a:ext cx="35"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195" name="Line 1635"/>
            <p:cNvSpPr>
              <a:spLocks noChangeShapeType="1"/>
            </p:cNvSpPr>
            <p:nvPr/>
          </p:nvSpPr>
          <p:spPr bwMode="auto">
            <a:xfrm>
              <a:off x="3568" y="2488"/>
              <a:ext cx="1" cy="4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196" name="Line 1636"/>
            <p:cNvSpPr>
              <a:spLocks noChangeShapeType="1"/>
            </p:cNvSpPr>
            <p:nvPr/>
          </p:nvSpPr>
          <p:spPr bwMode="auto">
            <a:xfrm>
              <a:off x="3493" y="2508"/>
              <a:ext cx="35"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197" name="Line 1637"/>
            <p:cNvSpPr>
              <a:spLocks noChangeShapeType="1"/>
            </p:cNvSpPr>
            <p:nvPr/>
          </p:nvSpPr>
          <p:spPr bwMode="auto">
            <a:xfrm>
              <a:off x="3511" y="2488"/>
              <a:ext cx="1" cy="4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198" name="Line 1638"/>
            <p:cNvSpPr>
              <a:spLocks noChangeShapeType="1"/>
            </p:cNvSpPr>
            <p:nvPr/>
          </p:nvSpPr>
          <p:spPr bwMode="auto">
            <a:xfrm>
              <a:off x="3467" y="2508"/>
              <a:ext cx="35"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199" name="Line 1639"/>
            <p:cNvSpPr>
              <a:spLocks noChangeShapeType="1"/>
            </p:cNvSpPr>
            <p:nvPr/>
          </p:nvSpPr>
          <p:spPr bwMode="auto">
            <a:xfrm>
              <a:off x="3484" y="2488"/>
              <a:ext cx="1" cy="4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200" name="Line 1640"/>
            <p:cNvSpPr>
              <a:spLocks noChangeShapeType="1"/>
            </p:cNvSpPr>
            <p:nvPr/>
          </p:nvSpPr>
          <p:spPr bwMode="auto">
            <a:xfrm>
              <a:off x="3577" y="2508"/>
              <a:ext cx="35"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201" name="Line 1641"/>
            <p:cNvSpPr>
              <a:spLocks noChangeShapeType="1"/>
            </p:cNvSpPr>
            <p:nvPr/>
          </p:nvSpPr>
          <p:spPr bwMode="auto">
            <a:xfrm>
              <a:off x="3594" y="2488"/>
              <a:ext cx="1" cy="4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202" name="Line 1642"/>
            <p:cNvSpPr>
              <a:spLocks noChangeShapeType="1"/>
            </p:cNvSpPr>
            <p:nvPr/>
          </p:nvSpPr>
          <p:spPr bwMode="auto">
            <a:xfrm>
              <a:off x="3559" y="2498"/>
              <a:ext cx="18"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203" name="Line 1643"/>
            <p:cNvSpPr>
              <a:spLocks noChangeShapeType="1"/>
            </p:cNvSpPr>
            <p:nvPr/>
          </p:nvSpPr>
          <p:spPr bwMode="auto">
            <a:xfrm flipH="1">
              <a:off x="3559" y="2498"/>
              <a:ext cx="18"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204" name="Line 1644"/>
            <p:cNvSpPr>
              <a:spLocks noChangeShapeType="1"/>
            </p:cNvSpPr>
            <p:nvPr/>
          </p:nvSpPr>
          <p:spPr bwMode="auto">
            <a:xfrm>
              <a:off x="3502" y="2498"/>
              <a:ext cx="17"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205" name="Line 1645"/>
            <p:cNvSpPr>
              <a:spLocks noChangeShapeType="1"/>
            </p:cNvSpPr>
            <p:nvPr/>
          </p:nvSpPr>
          <p:spPr bwMode="auto">
            <a:xfrm flipH="1">
              <a:off x="3502" y="2498"/>
              <a:ext cx="17"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206" name="Line 1646"/>
            <p:cNvSpPr>
              <a:spLocks noChangeShapeType="1"/>
            </p:cNvSpPr>
            <p:nvPr/>
          </p:nvSpPr>
          <p:spPr bwMode="auto">
            <a:xfrm>
              <a:off x="3476" y="2498"/>
              <a:ext cx="17"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207" name="Line 1647"/>
            <p:cNvSpPr>
              <a:spLocks noChangeShapeType="1"/>
            </p:cNvSpPr>
            <p:nvPr/>
          </p:nvSpPr>
          <p:spPr bwMode="auto">
            <a:xfrm flipH="1">
              <a:off x="3476" y="2498"/>
              <a:ext cx="17"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208" name="Line 1648"/>
            <p:cNvSpPr>
              <a:spLocks noChangeShapeType="1"/>
            </p:cNvSpPr>
            <p:nvPr/>
          </p:nvSpPr>
          <p:spPr bwMode="auto">
            <a:xfrm>
              <a:off x="3585" y="2498"/>
              <a:ext cx="18"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209" name="Line 1649"/>
            <p:cNvSpPr>
              <a:spLocks noChangeShapeType="1"/>
            </p:cNvSpPr>
            <p:nvPr/>
          </p:nvSpPr>
          <p:spPr bwMode="auto">
            <a:xfrm flipH="1">
              <a:off x="3585" y="2498"/>
              <a:ext cx="18"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210" name="Rectangle 1650"/>
            <p:cNvSpPr>
              <a:spLocks noChangeArrowheads="1"/>
            </p:cNvSpPr>
            <p:nvPr/>
          </p:nvSpPr>
          <p:spPr bwMode="auto">
            <a:xfrm>
              <a:off x="3458" y="2296"/>
              <a:ext cx="152" cy="2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 b="1" i="0" u="none" strike="noStrike" cap="none" normalizeH="0" baseline="0" smtClean="0">
                  <a:ln>
                    <a:noFill/>
                  </a:ln>
                  <a:solidFill>
                    <a:srgbClr val="000000"/>
                  </a:solidFill>
                  <a:effectLst/>
                  <a:latin typeface="Helvetica" pitchFamily="34" charset="0"/>
                  <a:cs typeface="Arial" pitchFamily="34" charset="0"/>
                </a:rPr>
                <a:t>m32: a=0,b=0</a:t>
              </a:r>
              <a:endParaRPr kumimoji="0" lang="en-US" sz="1100" b="0" i="0" u="none" strike="noStrike" cap="none" normalizeH="0" baseline="0" smtClean="0">
                <a:ln>
                  <a:noFill/>
                </a:ln>
                <a:solidFill>
                  <a:schemeClr val="tx1"/>
                </a:solidFill>
                <a:effectLst/>
                <a:latin typeface="Arial" pitchFamily="34" charset="0"/>
                <a:cs typeface="Arial" pitchFamily="34" charset="0"/>
              </a:endParaRPr>
            </a:p>
          </p:txBody>
        </p:sp>
        <p:sp>
          <p:nvSpPr>
            <p:cNvPr id="196211" name="Rectangle 1651"/>
            <p:cNvSpPr>
              <a:spLocks noChangeArrowheads="1"/>
            </p:cNvSpPr>
            <p:nvPr/>
          </p:nvSpPr>
          <p:spPr bwMode="auto">
            <a:xfrm>
              <a:off x="3866" y="2394"/>
              <a:ext cx="299" cy="23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212" name="Rectangle 1652"/>
            <p:cNvSpPr>
              <a:spLocks noChangeArrowheads="1"/>
            </p:cNvSpPr>
            <p:nvPr/>
          </p:nvSpPr>
          <p:spPr bwMode="auto">
            <a:xfrm>
              <a:off x="3866" y="2394"/>
              <a:ext cx="299" cy="232"/>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213" name="Line 1653"/>
            <p:cNvSpPr>
              <a:spLocks noChangeShapeType="1"/>
            </p:cNvSpPr>
            <p:nvPr/>
          </p:nvSpPr>
          <p:spPr bwMode="auto">
            <a:xfrm>
              <a:off x="3866" y="2394"/>
              <a:ext cx="299"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214" name="Line 1654"/>
            <p:cNvSpPr>
              <a:spLocks noChangeShapeType="1"/>
            </p:cNvSpPr>
            <p:nvPr/>
          </p:nvSpPr>
          <p:spPr bwMode="auto">
            <a:xfrm>
              <a:off x="3866" y="2626"/>
              <a:ext cx="299"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215" name="Line 1655"/>
            <p:cNvSpPr>
              <a:spLocks noChangeShapeType="1"/>
            </p:cNvSpPr>
            <p:nvPr/>
          </p:nvSpPr>
          <p:spPr bwMode="auto">
            <a:xfrm flipV="1">
              <a:off x="4165" y="2394"/>
              <a:ext cx="1" cy="23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216" name="Line 1656"/>
            <p:cNvSpPr>
              <a:spLocks noChangeShapeType="1"/>
            </p:cNvSpPr>
            <p:nvPr/>
          </p:nvSpPr>
          <p:spPr bwMode="auto">
            <a:xfrm flipV="1">
              <a:off x="3866" y="2394"/>
              <a:ext cx="1" cy="23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217" name="Line 1657"/>
            <p:cNvSpPr>
              <a:spLocks noChangeShapeType="1"/>
            </p:cNvSpPr>
            <p:nvPr/>
          </p:nvSpPr>
          <p:spPr bwMode="auto">
            <a:xfrm>
              <a:off x="3866" y="2626"/>
              <a:ext cx="299"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218" name="Line 1658"/>
            <p:cNvSpPr>
              <a:spLocks noChangeShapeType="1"/>
            </p:cNvSpPr>
            <p:nvPr/>
          </p:nvSpPr>
          <p:spPr bwMode="auto">
            <a:xfrm flipV="1">
              <a:off x="3866" y="2394"/>
              <a:ext cx="1" cy="23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219" name="Line 1659"/>
            <p:cNvSpPr>
              <a:spLocks noChangeShapeType="1"/>
            </p:cNvSpPr>
            <p:nvPr/>
          </p:nvSpPr>
          <p:spPr bwMode="auto">
            <a:xfrm flipV="1">
              <a:off x="3866" y="2621"/>
              <a:ext cx="1" cy="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220" name="Line 1660"/>
            <p:cNvSpPr>
              <a:spLocks noChangeShapeType="1"/>
            </p:cNvSpPr>
            <p:nvPr/>
          </p:nvSpPr>
          <p:spPr bwMode="auto">
            <a:xfrm>
              <a:off x="3866" y="2394"/>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221" name="Rectangle 1661"/>
            <p:cNvSpPr>
              <a:spLocks noChangeArrowheads="1"/>
            </p:cNvSpPr>
            <p:nvPr/>
          </p:nvSpPr>
          <p:spPr bwMode="auto">
            <a:xfrm>
              <a:off x="3853" y="2641"/>
              <a:ext cx="13" cy="2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 b="0" i="0" u="none" strike="noStrike" cap="none" normalizeH="0" baseline="0" smtClean="0">
                  <a:ln>
                    <a:noFill/>
                  </a:ln>
                  <a:solidFill>
                    <a:srgbClr val="000000"/>
                  </a:solidFill>
                  <a:effectLst/>
                  <a:latin typeface="Helvetica" pitchFamily="34" charset="0"/>
                  <a:cs typeface="Arial" pitchFamily="34" charset="0"/>
                </a:rPr>
                <a:t>0</a:t>
              </a:r>
              <a:endParaRPr kumimoji="0" lang="en-US" sz="1100" b="0" i="0" u="none" strike="noStrike" cap="none" normalizeH="0" baseline="0" smtClean="0">
                <a:ln>
                  <a:noFill/>
                </a:ln>
                <a:solidFill>
                  <a:schemeClr val="tx1"/>
                </a:solidFill>
                <a:effectLst/>
                <a:latin typeface="Arial" pitchFamily="34" charset="0"/>
                <a:cs typeface="Arial" pitchFamily="34" charset="0"/>
              </a:endParaRPr>
            </a:p>
          </p:txBody>
        </p:sp>
        <p:sp>
          <p:nvSpPr>
            <p:cNvPr id="196222" name="Line 1662"/>
            <p:cNvSpPr>
              <a:spLocks noChangeShapeType="1"/>
            </p:cNvSpPr>
            <p:nvPr/>
          </p:nvSpPr>
          <p:spPr bwMode="auto">
            <a:xfrm flipV="1">
              <a:off x="4016" y="2621"/>
              <a:ext cx="1" cy="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223" name="Line 1663"/>
            <p:cNvSpPr>
              <a:spLocks noChangeShapeType="1"/>
            </p:cNvSpPr>
            <p:nvPr/>
          </p:nvSpPr>
          <p:spPr bwMode="auto">
            <a:xfrm>
              <a:off x="4016" y="2394"/>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224" name="Rectangle 1664"/>
            <p:cNvSpPr>
              <a:spLocks noChangeArrowheads="1"/>
            </p:cNvSpPr>
            <p:nvPr/>
          </p:nvSpPr>
          <p:spPr bwMode="auto">
            <a:xfrm>
              <a:off x="3985" y="2641"/>
              <a:ext cx="33" cy="2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 b="0" i="0" u="none" strike="noStrike" cap="none" normalizeH="0" baseline="0" smtClean="0">
                  <a:ln>
                    <a:noFill/>
                  </a:ln>
                  <a:solidFill>
                    <a:srgbClr val="000000"/>
                  </a:solidFill>
                  <a:effectLst/>
                  <a:latin typeface="Helvetica" pitchFamily="34" charset="0"/>
                  <a:cs typeface="Arial" pitchFamily="34" charset="0"/>
                </a:rPr>
                <a:t>0.5</a:t>
              </a:r>
              <a:endParaRPr kumimoji="0" lang="en-US" sz="1100" b="0" i="0" u="none" strike="noStrike" cap="none" normalizeH="0" baseline="0" smtClean="0">
                <a:ln>
                  <a:noFill/>
                </a:ln>
                <a:solidFill>
                  <a:schemeClr val="tx1"/>
                </a:solidFill>
                <a:effectLst/>
                <a:latin typeface="Arial" pitchFamily="34" charset="0"/>
                <a:cs typeface="Arial" pitchFamily="34" charset="0"/>
              </a:endParaRPr>
            </a:p>
          </p:txBody>
        </p:sp>
        <p:sp>
          <p:nvSpPr>
            <p:cNvPr id="196225" name="Line 1665"/>
            <p:cNvSpPr>
              <a:spLocks noChangeShapeType="1"/>
            </p:cNvSpPr>
            <p:nvPr/>
          </p:nvSpPr>
          <p:spPr bwMode="auto">
            <a:xfrm flipV="1">
              <a:off x="4165" y="2621"/>
              <a:ext cx="1" cy="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226" name="Line 1666"/>
            <p:cNvSpPr>
              <a:spLocks noChangeShapeType="1"/>
            </p:cNvSpPr>
            <p:nvPr/>
          </p:nvSpPr>
          <p:spPr bwMode="auto">
            <a:xfrm>
              <a:off x="4165" y="2394"/>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227" name="Rectangle 1667"/>
            <p:cNvSpPr>
              <a:spLocks noChangeArrowheads="1"/>
            </p:cNvSpPr>
            <p:nvPr/>
          </p:nvSpPr>
          <p:spPr bwMode="auto">
            <a:xfrm>
              <a:off x="4152" y="2641"/>
              <a:ext cx="13" cy="2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 b="0" i="0" u="none" strike="noStrike" cap="none" normalizeH="0" baseline="0" smtClean="0">
                  <a:ln>
                    <a:noFill/>
                  </a:ln>
                  <a:solidFill>
                    <a:srgbClr val="000000"/>
                  </a:solidFill>
                  <a:effectLst/>
                  <a:latin typeface="Helvetica" pitchFamily="34" charset="0"/>
                  <a:cs typeface="Arial" pitchFamily="34" charset="0"/>
                </a:rPr>
                <a:t>1</a:t>
              </a:r>
              <a:endParaRPr kumimoji="0" lang="en-US" sz="1100" b="0" i="0" u="none" strike="noStrike" cap="none" normalizeH="0" baseline="0" smtClean="0">
                <a:ln>
                  <a:noFill/>
                </a:ln>
                <a:solidFill>
                  <a:schemeClr val="tx1"/>
                </a:solidFill>
                <a:effectLst/>
                <a:latin typeface="Arial" pitchFamily="34" charset="0"/>
                <a:cs typeface="Arial" pitchFamily="34" charset="0"/>
              </a:endParaRPr>
            </a:p>
          </p:txBody>
        </p:sp>
        <p:sp>
          <p:nvSpPr>
            <p:cNvPr id="196228" name="Line 1668"/>
            <p:cNvSpPr>
              <a:spLocks noChangeShapeType="1"/>
            </p:cNvSpPr>
            <p:nvPr/>
          </p:nvSpPr>
          <p:spPr bwMode="auto">
            <a:xfrm>
              <a:off x="3866" y="2626"/>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229" name="Line 1669"/>
            <p:cNvSpPr>
              <a:spLocks noChangeShapeType="1"/>
            </p:cNvSpPr>
            <p:nvPr/>
          </p:nvSpPr>
          <p:spPr bwMode="auto">
            <a:xfrm flipH="1">
              <a:off x="4160" y="2626"/>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230" name="Rectangle 1670"/>
            <p:cNvSpPr>
              <a:spLocks noChangeArrowheads="1"/>
            </p:cNvSpPr>
            <p:nvPr/>
          </p:nvSpPr>
          <p:spPr bwMode="auto">
            <a:xfrm>
              <a:off x="3822" y="2592"/>
              <a:ext cx="13" cy="2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 b="0" i="0" u="none" strike="noStrike" cap="none" normalizeH="0" baseline="0" smtClean="0">
                  <a:ln>
                    <a:noFill/>
                  </a:ln>
                  <a:solidFill>
                    <a:srgbClr val="000000"/>
                  </a:solidFill>
                  <a:effectLst/>
                  <a:latin typeface="Helvetica" pitchFamily="34" charset="0"/>
                  <a:cs typeface="Arial" pitchFamily="34" charset="0"/>
                </a:rPr>
                <a:t>0</a:t>
              </a:r>
              <a:endParaRPr kumimoji="0" lang="en-US" sz="1100" b="0" i="0" u="none" strike="noStrike" cap="none" normalizeH="0" baseline="0" smtClean="0">
                <a:ln>
                  <a:noFill/>
                </a:ln>
                <a:solidFill>
                  <a:schemeClr val="tx1"/>
                </a:solidFill>
                <a:effectLst/>
                <a:latin typeface="Arial" pitchFamily="34" charset="0"/>
                <a:cs typeface="Arial" pitchFamily="34" charset="0"/>
              </a:endParaRPr>
            </a:p>
          </p:txBody>
        </p:sp>
        <p:sp>
          <p:nvSpPr>
            <p:cNvPr id="196231" name="Line 1671"/>
            <p:cNvSpPr>
              <a:spLocks noChangeShapeType="1"/>
            </p:cNvSpPr>
            <p:nvPr/>
          </p:nvSpPr>
          <p:spPr bwMode="auto">
            <a:xfrm>
              <a:off x="3866" y="2508"/>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232" name="Line 1672"/>
            <p:cNvSpPr>
              <a:spLocks noChangeShapeType="1"/>
            </p:cNvSpPr>
            <p:nvPr/>
          </p:nvSpPr>
          <p:spPr bwMode="auto">
            <a:xfrm flipH="1">
              <a:off x="4160" y="2508"/>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233" name="Rectangle 1673"/>
            <p:cNvSpPr>
              <a:spLocks noChangeArrowheads="1"/>
            </p:cNvSpPr>
            <p:nvPr/>
          </p:nvSpPr>
          <p:spPr bwMode="auto">
            <a:xfrm>
              <a:off x="3783" y="2473"/>
              <a:ext cx="33" cy="2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 b="0" i="0" u="none" strike="noStrike" cap="none" normalizeH="0" baseline="0" smtClean="0">
                  <a:ln>
                    <a:noFill/>
                  </a:ln>
                  <a:solidFill>
                    <a:srgbClr val="000000"/>
                  </a:solidFill>
                  <a:effectLst/>
                  <a:latin typeface="Helvetica" pitchFamily="34" charset="0"/>
                  <a:cs typeface="Arial" pitchFamily="34" charset="0"/>
                </a:rPr>
                <a:t>0.5</a:t>
              </a:r>
              <a:endParaRPr kumimoji="0" lang="en-US" sz="1100" b="0" i="0" u="none" strike="noStrike" cap="none" normalizeH="0" baseline="0" smtClean="0">
                <a:ln>
                  <a:noFill/>
                </a:ln>
                <a:solidFill>
                  <a:schemeClr val="tx1"/>
                </a:solidFill>
                <a:effectLst/>
                <a:latin typeface="Arial" pitchFamily="34" charset="0"/>
                <a:cs typeface="Arial" pitchFamily="34" charset="0"/>
              </a:endParaRPr>
            </a:p>
          </p:txBody>
        </p:sp>
        <p:sp>
          <p:nvSpPr>
            <p:cNvPr id="196234" name="Line 1674"/>
            <p:cNvSpPr>
              <a:spLocks noChangeShapeType="1"/>
            </p:cNvSpPr>
            <p:nvPr/>
          </p:nvSpPr>
          <p:spPr bwMode="auto">
            <a:xfrm>
              <a:off x="3866" y="2394"/>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235" name="Line 1675"/>
            <p:cNvSpPr>
              <a:spLocks noChangeShapeType="1"/>
            </p:cNvSpPr>
            <p:nvPr/>
          </p:nvSpPr>
          <p:spPr bwMode="auto">
            <a:xfrm flipH="1">
              <a:off x="4160" y="2394"/>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236" name="Rectangle 1676"/>
            <p:cNvSpPr>
              <a:spLocks noChangeArrowheads="1"/>
            </p:cNvSpPr>
            <p:nvPr/>
          </p:nvSpPr>
          <p:spPr bwMode="auto">
            <a:xfrm>
              <a:off x="3822" y="2360"/>
              <a:ext cx="13" cy="2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 b="0" i="0" u="none" strike="noStrike" cap="none" normalizeH="0" baseline="0" smtClean="0">
                  <a:ln>
                    <a:noFill/>
                  </a:ln>
                  <a:solidFill>
                    <a:srgbClr val="000000"/>
                  </a:solidFill>
                  <a:effectLst/>
                  <a:latin typeface="Helvetica" pitchFamily="34" charset="0"/>
                  <a:cs typeface="Arial" pitchFamily="34" charset="0"/>
                </a:rPr>
                <a:t>1</a:t>
              </a:r>
              <a:endParaRPr kumimoji="0" lang="en-US" sz="1100" b="0" i="0" u="none" strike="noStrike" cap="none" normalizeH="0" baseline="0" smtClean="0">
                <a:ln>
                  <a:noFill/>
                </a:ln>
                <a:solidFill>
                  <a:schemeClr val="tx1"/>
                </a:solidFill>
                <a:effectLst/>
                <a:latin typeface="Arial" pitchFamily="34" charset="0"/>
                <a:cs typeface="Arial" pitchFamily="34" charset="0"/>
              </a:endParaRPr>
            </a:p>
          </p:txBody>
        </p:sp>
        <p:sp>
          <p:nvSpPr>
            <p:cNvPr id="196237" name="Line 1677"/>
            <p:cNvSpPr>
              <a:spLocks noChangeShapeType="1"/>
            </p:cNvSpPr>
            <p:nvPr/>
          </p:nvSpPr>
          <p:spPr bwMode="auto">
            <a:xfrm>
              <a:off x="3866" y="2394"/>
              <a:ext cx="299"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238" name="Line 1678"/>
            <p:cNvSpPr>
              <a:spLocks noChangeShapeType="1"/>
            </p:cNvSpPr>
            <p:nvPr/>
          </p:nvSpPr>
          <p:spPr bwMode="auto">
            <a:xfrm>
              <a:off x="3866" y="2626"/>
              <a:ext cx="299"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239" name="Line 1679"/>
            <p:cNvSpPr>
              <a:spLocks noChangeShapeType="1"/>
            </p:cNvSpPr>
            <p:nvPr/>
          </p:nvSpPr>
          <p:spPr bwMode="auto">
            <a:xfrm flipV="1">
              <a:off x="4165" y="2394"/>
              <a:ext cx="1" cy="23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240" name="Line 1680"/>
            <p:cNvSpPr>
              <a:spLocks noChangeShapeType="1"/>
            </p:cNvSpPr>
            <p:nvPr/>
          </p:nvSpPr>
          <p:spPr bwMode="auto">
            <a:xfrm flipV="1">
              <a:off x="3866" y="2394"/>
              <a:ext cx="1" cy="23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241" name="Freeform 1681"/>
            <p:cNvSpPr>
              <a:spLocks/>
            </p:cNvSpPr>
            <p:nvPr/>
          </p:nvSpPr>
          <p:spPr bwMode="auto">
            <a:xfrm>
              <a:off x="3866" y="2394"/>
              <a:ext cx="294" cy="109"/>
            </a:xfrm>
            <a:custGeom>
              <a:avLst/>
              <a:gdLst/>
              <a:ahLst/>
              <a:cxnLst>
                <a:cxn ang="0">
                  <a:pos x="0" y="109"/>
                </a:cxn>
                <a:cxn ang="0">
                  <a:pos x="9" y="104"/>
                </a:cxn>
                <a:cxn ang="0">
                  <a:pos x="18" y="99"/>
                </a:cxn>
                <a:cxn ang="0">
                  <a:pos x="27" y="89"/>
                </a:cxn>
                <a:cxn ang="0">
                  <a:pos x="35" y="84"/>
                </a:cxn>
                <a:cxn ang="0">
                  <a:pos x="44" y="79"/>
                </a:cxn>
                <a:cxn ang="0">
                  <a:pos x="53" y="69"/>
                </a:cxn>
                <a:cxn ang="0">
                  <a:pos x="62" y="64"/>
                </a:cxn>
                <a:cxn ang="0">
                  <a:pos x="71" y="60"/>
                </a:cxn>
                <a:cxn ang="0">
                  <a:pos x="79" y="55"/>
                </a:cxn>
                <a:cxn ang="0">
                  <a:pos x="88" y="50"/>
                </a:cxn>
                <a:cxn ang="0">
                  <a:pos x="97" y="45"/>
                </a:cxn>
                <a:cxn ang="0">
                  <a:pos x="106" y="40"/>
                </a:cxn>
                <a:cxn ang="0">
                  <a:pos x="114" y="35"/>
                </a:cxn>
                <a:cxn ang="0">
                  <a:pos x="123" y="35"/>
                </a:cxn>
                <a:cxn ang="0">
                  <a:pos x="132" y="30"/>
                </a:cxn>
                <a:cxn ang="0">
                  <a:pos x="141" y="25"/>
                </a:cxn>
                <a:cxn ang="0">
                  <a:pos x="150" y="25"/>
                </a:cxn>
                <a:cxn ang="0">
                  <a:pos x="158" y="20"/>
                </a:cxn>
                <a:cxn ang="0">
                  <a:pos x="167" y="20"/>
                </a:cxn>
                <a:cxn ang="0">
                  <a:pos x="176" y="15"/>
                </a:cxn>
                <a:cxn ang="0">
                  <a:pos x="185" y="15"/>
                </a:cxn>
                <a:cxn ang="0">
                  <a:pos x="193" y="15"/>
                </a:cxn>
                <a:cxn ang="0">
                  <a:pos x="202" y="10"/>
                </a:cxn>
                <a:cxn ang="0">
                  <a:pos x="211" y="10"/>
                </a:cxn>
                <a:cxn ang="0">
                  <a:pos x="220" y="10"/>
                </a:cxn>
                <a:cxn ang="0">
                  <a:pos x="229" y="5"/>
                </a:cxn>
                <a:cxn ang="0">
                  <a:pos x="237" y="5"/>
                </a:cxn>
                <a:cxn ang="0">
                  <a:pos x="246" y="5"/>
                </a:cxn>
                <a:cxn ang="0">
                  <a:pos x="255" y="5"/>
                </a:cxn>
                <a:cxn ang="0">
                  <a:pos x="264" y="5"/>
                </a:cxn>
                <a:cxn ang="0">
                  <a:pos x="273" y="5"/>
                </a:cxn>
                <a:cxn ang="0">
                  <a:pos x="281" y="5"/>
                </a:cxn>
                <a:cxn ang="0">
                  <a:pos x="290" y="0"/>
                </a:cxn>
              </a:cxnLst>
              <a:rect l="0" t="0" r="r" b="b"/>
              <a:pathLst>
                <a:path w="294" h="109">
                  <a:moveTo>
                    <a:pt x="5" y="109"/>
                  </a:moveTo>
                  <a:lnTo>
                    <a:pt x="0" y="109"/>
                  </a:lnTo>
                  <a:lnTo>
                    <a:pt x="5" y="109"/>
                  </a:lnTo>
                  <a:lnTo>
                    <a:pt x="9" y="104"/>
                  </a:lnTo>
                  <a:lnTo>
                    <a:pt x="13" y="99"/>
                  </a:lnTo>
                  <a:lnTo>
                    <a:pt x="18" y="99"/>
                  </a:lnTo>
                  <a:lnTo>
                    <a:pt x="22" y="94"/>
                  </a:lnTo>
                  <a:lnTo>
                    <a:pt x="27" y="89"/>
                  </a:lnTo>
                  <a:lnTo>
                    <a:pt x="31" y="89"/>
                  </a:lnTo>
                  <a:lnTo>
                    <a:pt x="35" y="84"/>
                  </a:lnTo>
                  <a:lnTo>
                    <a:pt x="40" y="79"/>
                  </a:lnTo>
                  <a:lnTo>
                    <a:pt x="44" y="79"/>
                  </a:lnTo>
                  <a:lnTo>
                    <a:pt x="49" y="74"/>
                  </a:lnTo>
                  <a:lnTo>
                    <a:pt x="53" y="69"/>
                  </a:lnTo>
                  <a:lnTo>
                    <a:pt x="57" y="69"/>
                  </a:lnTo>
                  <a:lnTo>
                    <a:pt x="62" y="64"/>
                  </a:lnTo>
                  <a:lnTo>
                    <a:pt x="66" y="64"/>
                  </a:lnTo>
                  <a:lnTo>
                    <a:pt x="71" y="60"/>
                  </a:lnTo>
                  <a:lnTo>
                    <a:pt x="75" y="60"/>
                  </a:lnTo>
                  <a:lnTo>
                    <a:pt x="79" y="55"/>
                  </a:lnTo>
                  <a:lnTo>
                    <a:pt x="84" y="55"/>
                  </a:lnTo>
                  <a:lnTo>
                    <a:pt x="88" y="50"/>
                  </a:lnTo>
                  <a:lnTo>
                    <a:pt x="93" y="50"/>
                  </a:lnTo>
                  <a:lnTo>
                    <a:pt x="97" y="45"/>
                  </a:lnTo>
                  <a:lnTo>
                    <a:pt x="101" y="45"/>
                  </a:lnTo>
                  <a:lnTo>
                    <a:pt x="106" y="40"/>
                  </a:lnTo>
                  <a:lnTo>
                    <a:pt x="110" y="40"/>
                  </a:lnTo>
                  <a:lnTo>
                    <a:pt x="114" y="35"/>
                  </a:lnTo>
                  <a:lnTo>
                    <a:pt x="119" y="35"/>
                  </a:lnTo>
                  <a:lnTo>
                    <a:pt x="123" y="35"/>
                  </a:lnTo>
                  <a:lnTo>
                    <a:pt x="128" y="30"/>
                  </a:lnTo>
                  <a:lnTo>
                    <a:pt x="132" y="30"/>
                  </a:lnTo>
                  <a:lnTo>
                    <a:pt x="136" y="30"/>
                  </a:lnTo>
                  <a:lnTo>
                    <a:pt x="141" y="25"/>
                  </a:lnTo>
                  <a:lnTo>
                    <a:pt x="145" y="25"/>
                  </a:lnTo>
                  <a:lnTo>
                    <a:pt x="150" y="25"/>
                  </a:lnTo>
                  <a:lnTo>
                    <a:pt x="154" y="25"/>
                  </a:lnTo>
                  <a:lnTo>
                    <a:pt x="158" y="20"/>
                  </a:lnTo>
                  <a:lnTo>
                    <a:pt x="163" y="20"/>
                  </a:lnTo>
                  <a:lnTo>
                    <a:pt x="167" y="20"/>
                  </a:lnTo>
                  <a:lnTo>
                    <a:pt x="172" y="20"/>
                  </a:lnTo>
                  <a:lnTo>
                    <a:pt x="176" y="15"/>
                  </a:lnTo>
                  <a:lnTo>
                    <a:pt x="180" y="15"/>
                  </a:lnTo>
                  <a:lnTo>
                    <a:pt x="185" y="15"/>
                  </a:lnTo>
                  <a:lnTo>
                    <a:pt x="189" y="15"/>
                  </a:lnTo>
                  <a:lnTo>
                    <a:pt x="193" y="15"/>
                  </a:lnTo>
                  <a:lnTo>
                    <a:pt x="198" y="10"/>
                  </a:lnTo>
                  <a:lnTo>
                    <a:pt x="202" y="10"/>
                  </a:lnTo>
                  <a:lnTo>
                    <a:pt x="207" y="10"/>
                  </a:lnTo>
                  <a:lnTo>
                    <a:pt x="211" y="10"/>
                  </a:lnTo>
                  <a:lnTo>
                    <a:pt x="215" y="10"/>
                  </a:lnTo>
                  <a:lnTo>
                    <a:pt x="220" y="10"/>
                  </a:lnTo>
                  <a:lnTo>
                    <a:pt x="224" y="10"/>
                  </a:lnTo>
                  <a:lnTo>
                    <a:pt x="229" y="5"/>
                  </a:lnTo>
                  <a:lnTo>
                    <a:pt x="233" y="5"/>
                  </a:lnTo>
                  <a:lnTo>
                    <a:pt x="237" y="5"/>
                  </a:lnTo>
                  <a:lnTo>
                    <a:pt x="242" y="5"/>
                  </a:lnTo>
                  <a:lnTo>
                    <a:pt x="246" y="5"/>
                  </a:lnTo>
                  <a:lnTo>
                    <a:pt x="251" y="5"/>
                  </a:lnTo>
                  <a:lnTo>
                    <a:pt x="255" y="5"/>
                  </a:lnTo>
                  <a:lnTo>
                    <a:pt x="259" y="5"/>
                  </a:lnTo>
                  <a:lnTo>
                    <a:pt x="264" y="5"/>
                  </a:lnTo>
                  <a:lnTo>
                    <a:pt x="268" y="5"/>
                  </a:lnTo>
                  <a:lnTo>
                    <a:pt x="273" y="5"/>
                  </a:lnTo>
                  <a:lnTo>
                    <a:pt x="277" y="5"/>
                  </a:lnTo>
                  <a:lnTo>
                    <a:pt x="281" y="5"/>
                  </a:lnTo>
                  <a:lnTo>
                    <a:pt x="286" y="0"/>
                  </a:lnTo>
                  <a:lnTo>
                    <a:pt x="290" y="0"/>
                  </a:lnTo>
                  <a:lnTo>
                    <a:pt x="294" y="0"/>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242" name="Line 1682"/>
            <p:cNvSpPr>
              <a:spLocks noChangeShapeType="1"/>
            </p:cNvSpPr>
            <p:nvPr/>
          </p:nvSpPr>
          <p:spPr bwMode="auto">
            <a:xfrm>
              <a:off x="3950" y="2439"/>
              <a:ext cx="35"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243" name="Line 1683"/>
            <p:cNvSpPr>
              <a:spLocks noChangeShapeType="1"/>
            </p:cNvSpPr>
            <p:nvPr/>
          </p:nvSpPr>
          <p:spPr bwMode="auto">
            <a:xfrm>
              <a:off x="3967" y="2419"/>
              <a:ext cx="1" cy="3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244" name="Line 1684"/>
            <p:cNvSpPr>
              <a:spLocks noChangeShapeType="1"/>
            </p:cNvSpPr>
            <p:nvPr/>
          </p:nvSpPr>
          <p:spPr bwMode="auto">
            <a:xfrm>
              <a:off x="3893" y="2473"/>
              <a:ext cx="35"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245" name="Line 1685"/>
            <p:cNvSpPr>
              <a:spLocks noChangeShapeType="1"/>
            </p:cNvSpPr>
            <p:nvPr/>
          </p:nvSpPr>
          <p:spPr bwMode="auto">
            <a:xfrm>
              <a:off x="3910" y="2454"/>
              <a:ext cx="1" cy="3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246" name="Line 1686"/>
            <p:cNvSpPr>
              <a:spLocks noChangeShapeType="1"/>
            </p:cNvSpPr>
            <p:nvPr/>
          </p:nvSpPr>
          <p:spPr bwMode="auto">
            <a:xfrm>
              <a:off x="3866" y="2493"/>
              <a:ext cx="35"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247" name="Line 1687"/>
            <p:cNvSpPr>
              <a:spLocks noChangeShapeType="1"/>
            </p:cNvSpPr>
            <p:nvPr/>
          </p:nvSpPr>
          <p:spPr bwMode="auto">
            <a:xfrm>
              <a:off x="3884" y="2473"/>
              <a:ext cx="1" cy="4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248" name="Line 1688"/>
            <p:cNvSpPr>
              <a:spLocks noChangeShapeType="1"/>
            </p:cNvSpPr>
            <p:nvPr/>
          </p:nvSpPr>
          <p:spPr bwMode="auto">
            <a:xfrm>
              <a:off x="3976" y="2424"/>
              <a:ext cx="35"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249" name="Line 1689"/>
            <p:cNvSpPr>
              <a:spLocks noChangeShapeType="1"/>
            </p:cNvSpPr>
            <p:nvPr/>
          </p:nvSpPr>
          <p:spPr bwMode="auto">
            <a:xfrm>
              <a:off x="3994" y="2404"/>
              <a:ext cx="1" cy="4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250" name="Line 1690"/>
            <p:cNvSpPr>
              <a:spLocks noChangeShapeType="1"/>
            </p:cNvSpPr>
            <p:nvPr/>
          </p:nvSpPr>
          <p:spPr bwMode="auto">
            <a:xfrm>
              <a:off x="3959" y="2429"/>
              <a:ext cx="17"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251" name="Line 1691"/>
            <p:cNvSpPr>
              <a:spLocks noChangeShapeType="1"/>
            </p:cNvSpPr>
            <p:nvPr/>
          </p:nvSpPr>
          <p:spPr bwMode="auto">
            <a:xfrm flipH="1">
              <a:off x="3959" y="2429"/>
              <a:ext cx="17"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252" name="Line 1692"/>
            <p:cNvSpPr>
              <a:spLocks noChangeShapeType="1"/>
            </p:cNvSpPr>
            <p:nvPr/>
          </p:nvSpPr>
          <p:spPr bwMode="auto">
            <a:xfrm>
              <a:off x="3901" y="2463"/>
              <a:ext cx="18"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253" name="Line 1693"/>
            <p:cNvSpPr>
              <a:spLocks noChangeShapeType="1"/>
            </p:cNvSpPr>
            <p:nvPr/>
          </p:nvSpPr>
          <p:spPr bwMode="auto">
            <a:xfrm flipH="1">
              <a:off x="3901" y="2463"/>
              <a:ext cx="18"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254" name="Line 1694"/>
            <p:cNvSpPr>
              <a:spLocks noChangeShapeType="1"/>
            </p:cNvSpPr>
            <p:nvPr/>
          </p:nvSpPr>
          <p:spPr bwMode="auto">
            <a:xfrm>
              <a:off x="3875" y="2483"/>
              <a:ext cx="18"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255" name="Line 1695"/>
            <p:cNvSpPr>
              <a:spLocks noChangeShapeType="1"/>
            </p:cNvSpPr>
            <p:nvPr/>
          </p:nvSpPr>
          <p:spPr bwMode="auto">
            <a:xfrm flipH="1">
              <a:off x="3875" y="2483"/>
              <a:ext cx="18"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256" name="Line 1696"/>
            <p:cNvSpPr>
              <a:spLocks noChangeShapeType="1"/>
            </p:cNvSpPr>
            <p:nvPr/>
          </p:nvSpPr>
          <p:spPr bwMode="auto">
            <a:xfrm>
              <a:off x="3985" y="2414"/>
              <a:ext cx="17"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257" name="Line 1697"/>
            <p:cNvSpPr>
              <a:spLocks noChangeShapeType="1"/>
            </p:cNvSpPr>
            <p:nvPr/>
          </p:nvSpPr>
          <p:spPr bwMode="auto">
            <a:xfrm flipH="1">
              <a:off x="3985" y="2414"/>
              <a:ext cx="17"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258" name="Rectangle 1698"/>
            <p:cNvSpPr>
              <a:spLocks noChangeArrowheads="1"/>
            </p:cNvSpPr>
            <p:nvPr/>
          </p:nvSpPr>
          <p:spPr bwMode="auto">
            <a:xfrm>
              <a:off x="3858" y="2296"/>
              <a:ext cx="152" cy="2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 b="1" i="0" u="none" strike="noStrike" cap="none" normalizeH="0" baseline="0" smtClean="0">
                  <a:ln>
                    <a:noFill/>
                  </a:ln>
                  <a:solidFill>
                    <a:srgbClr val="000000"/>
                  </a:solidFill>
                  <a:effectLst/>
                  <a:latin typeface="Helvetica" pitchFamily="34" charset="0"/>
                  <a:cs typeface="Arial" pitchFamily="34" charset="0"/>
                </a:rPr>
                <a:t>m33: a=0,b=4</a:t>
              </a:r>
              <a:endParaRPr kumimoji="0" lang="en-US" sz="1100" b="0" i="0" u="none" strike="noStrike" cap="none" normalizeH="0" baseline="0" smtClean="0">
                <a:ln>
                  <a:noFill/>
                </a:ln>
                <a:solidFill>
                  <a:schemeClr val="tx1"/>
                </a:solidFill>
                <a:effectLst/>
                <a:latin typeface="Arial" pitchFamily="34" charset="0"/>
                <a:cs typeface="Arial" pitchFamily="34" charset="0"/>
              </a:endParaRPr>
            </a:p>
          </p:txBody>
        </p:sp>
        <p:sp>
          <p:nvSpPr>
            <p:cNvPr id="196259" name="Rectangle 1699"/>
            <p:cNvSpPr>
              <a:spLocks noChangeArrowheads="1"/>
            </p:cNvSpPr>
            <p:nvPr/>
          </p:nvSpPr>
          <p:spPr bwMode="auto">
            <a:xfrm>
              <a:off x="4266" y="2394"/>
              <a:ext cx="294" cy="23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260" name="Rectangle 1700"/>
            <p:cNvSpPr>
              <a:spLocks noChangeArrowheads="1"/>
            </p:cNvSpPr>
            <p:nvPr/>
          </p:nvSpPr>
          <p:spPr bwMode="auto">
            <a:xfrm>
              <a:off x="4266" y="2394"/>
              <a:ext cx="294" cy="232"/>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261" name="Line 1701"/>
            <p:cNvSpPr>
              <a:spLocks noChangeShapeType="1"/>
            </p:cNvSpPr>
            <p:nvPr/>
          </p:nvSpPr>
          <p:spPr bwMode="auto">
            <a:xfrm>
              <a:off x="4266" y="2394"/>
              <a:ext cx="29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262" name="Line 1702"/>
            <p:cNvSpPr>
              <a:spLocks noChangeShapeType="1"/>
            </p:cNvSpPr>
            <p:nvPr/>
          </p:nvSpPr>
          <p:spPr bwMode="auto">
            <a:xfrm>
              <a:off x="4266" y="2626"/>
              <a:ext cx="29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263" name="Line 1703"/>
            <p:cNvSpPr>
              <a:spLocks noChangeShapeType="1"/>
            </p:cNvSpPr>
            <p:nvPr/>
          </p:nvSpPr>
          <p:spPr bwMode="auto">
            <a:xfrm flipV="1">
              <a:off x="4560" y="2394"/>
              <a:ext cx="1" cy="23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264" name="Line 1704"/>
            <p:cNvSpPr>
              <a:spLocks noChangeShapeType="1"/>
            </p:cNvSpPr>
            <p:nvPr/>
          </p:nvSpPr>
          <p:spPr bwMode="auto">
            <a:xfrm flipV="1">
              <a:off x="4266" y="2394"/>
              <a:ext cx="1" cy="23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265" name="Line 1705"/>
            <p:cNvSpPr>
              <a:spLocks noChangeShapeType="1"/>
            </p:cNvSpPr>
            <p:nvPr/>
          </p:nvSpPr>
          <p:spPr bwMode="auto">
            <a:xfrm>
              <a:off x="4266" y="2626"/>
              <a:ext cx="29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266" name="Line 1706"/>
            <p:cNvSpPr>
              <a:spLocks noChangeShapeType="1"/>
            </p:cNvSpPr>
            <p:nvPr/>
          </p:nvSpPr>
          <p:spPr bwMode="auto">
            <a:xfrm flipV="1">
              <a:off x="4266" y="2394"/>
              <a:ext cx="1" cy="23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267" name="Line 1707"/>
            <p:cNvSpPr>
              <a:spLocks noChangeShapeType="1"/>
            </p:cNvSpPr>
            <p:nvPr/>
          </p:nvSpPr>
          <p:spPr bwMode="auto">
            <a:xfrm flipV="1">
              <a:off x="4266" y="2621"/>
              <a:ext cx="1" cy="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268" name="Line 1708"/>
            <p:cNvSpPr>
              <a:spLocks noChangeShapeType="1"/>
            </p:cNvSpPr>
            <p:nvPr/>
          </p:nvSpPr>
          <p:spPr bwMode="auto">
            <a:xfrm>
              <a:off x="4266" y="2394"/>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269" name="Rectangle 1709"/>
            <p:cNvSpPr>
              <a:spLocks noChangeArrowheads="1"/>
            </p:cNvSpPr>
            <p:nvPr/>
          </p:nvSpPr>
          <p:spPr bwMode="auto">
            <a:xfrm>
              <a:off x="4253" y="2641"/>
              <a:ext cx="13" cy="2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 b="0" i="0" u="none" strike="noStrike" cap="none" normalizeH="0" baseline="0" smtClean="0">
                  <a:ln>
                    <a:noFill/>
                  </a:ln>
                  <a:solidFill>
                    <a:srgbClr val="000000"/>
                  </a:solidFill>
                  <a:effectLst/>
                  <a:latin typeface="Helvetica" pitchFamily="34" charset="0"/>
                  <a:cs typeface="Arial" pitchFamily="34" charset="0"/>
                </a:rPr>
                <a:t>0</a:t>
              </a:r>
              <a:endParaRPr kumimoji="0" lang="en-US" sz="1100" b="0" i="0" u="none" strike="noStrike" cap="none" normalizeH="0" baseline="0" smtClean="0">
                <a:ln>
                  <a:noFill/>
                </a:ln>
                <a:solidFill>
                  <a:schemeClr val="tx1"/>
                </a:solidFill>
                <a:effectLst/>
                <a:latin typeface="Arial" pitchFamily="34" charset="0"/>
                <a:cs typeface="Arial" pitchFamily="34" charset="0"/>
              </a:endParaRPr>
            </a:p>
          </p:txBody>
        </p:sp>
        <p:sp>
          <p:nvSpPr>
            <p:cNvPr id="196270" name="Line 1710"/>
            <p:cNvSpPr>
              <a:spLocks noChangeShapeType="1"/>
            </p:cNvSpPr>
            <p:nvPr/>
          </p:nvSpPr>
          <p:spPr bwMode="auto">
            <a:xfrm flipV="1">
              <a:off x="4411" y="2621"/>
              <a:ext cx="1" cy="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271" name="Line 1711"/>
            <p:cNvSpPr>
              <a:spLocks noChangeShapeType="1"/>
            </p:cNvSpPr>
            <p:nvPr/>
          </p:nvSpPr>
          <p:spPr bwMode="auto">
            <a:xfrm>
              <a:off x="4411" y="2394"/>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272" name="Rectangle 1712"/>
            <p:cNvSpPr>
              <a:spLocks noChangeArrowheads="1"/>
            </p:cNvSpPr>
            <p:nvPr/>
          </p:nvSpPr>
          <p:spPr bwMode="auto">
            <a:xfrm>
              <a:off x="4380" y="2641"/>
              <a:ext cx="33" cy="2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 b="0" i="0" u="none" strike="noStrike" cap="none" normalizeH="0" baseline="0" smtClean="0">
                  <a:ln>
                    <a:noFill/>
                  </a:ln>
                  <a:solidFill>
                    <a:srgbClr val="000000"/>
                  </a:solidFill>
                  <a:effectLst/>
                  <a:latin typeface="Helvetica" pitchFamily="34" charset="0"/>
                  <a:cs typeface="Arial" pitchFamily="34" charset="0"/>
                </a:rPr>
                <a:t>0.5</a:t>
              </a:r>
              <a:endParaRPr kumimoji="0" lang="en-US" sz="1100" b="0" i="0" u="none" strike="noStrike" cap="none" normalizeH="0" baseline="0" smtClean="0">
                <a:ln>
                  <a:noFill/>
                </a:ln>
                <a:solidFill>
                  <a:schemeClr val="tx1"/>
                </a:solidFill>
                <a:effectLst/>
                <a:latin typeface="Arial" pitchFamily="34" charset="0"/>
                <a:cs typeface="Arial" pitchFamily="34" charset="0"/>
              </a:endParaRPr>
            </a:p>
          </p:txBody>
        </p:sp>
        <p:sp>
          <p:nvSpPr>
            <p:cNvPr id="196273" name="Line 1713"/>
            <p:cNvSpPr>
              <a:spLocks noChangeShapeType="1"/>
            </p:cNvSpPr>
            <p:nvPr/>
          </p:nvSpPr>
          <p:spPr bwMode="auto">
            <a:xfrm flipV="1">
              <a:off x="4560" y="2621"/>
              <a:ext cx="1" cy="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grpSp>
      <p:grpSp>
        <p:nvGrpSpPr>
          <p:cNvPr id="196475" name="Group 1915"/>
          <p:cNvGrpSpPr>
            <a:grpSpLocks/>
          </p:cNvGrpSpPr>
          <p:nvPr/>
        </p:nvGrpSpPr>
        <p:grpSpPr bwMode="auto">
          <a:xfrm>
            <a:off x="2847976" y="3644902"/>
            <a:ext cx="5667375" cy="1258888"/>
            <a:chOff x="1794" y="2296"/>
            <a:chExt cx="3570" cy="793"/>
          </a:xfrm>
        </p:grpSpPr>
        <p:sp>
          <p:nvSpPr>
            <p:cNvPr id="196275" name="Line 1715"/>
            <p:cNvSpPr>
              <a:spLocks noChangeShapeType="1"/>
            </p:cNvSpPr>
            <p:nvPr/>
          </p:nvSpPr>
          <p:spPr bwMode="auto">
            <a:xfrm>
              <a:off x="4560" y="2394"/>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276" name="Rectangle 1716"/>
            <p:cNvSpPr>
              <a:spLocks noChangeArrowheads="1"/>
            </p:cNvSpPr>
            <p:nvPr/>
          </p:nvSpPr>
          <p:spPr bwMode="auto">
            <a:xfrm>
              <a:off x="4547" y="2641"/>
              <a:ext cx="22" cy="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Helvetica" pitchFamily="34" charset="0"/>
                  <a:cs typeface="Arial" pitchFamily="34" charset="0"/>
                </a:rPr>
                <a:t>1</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196277" name="Line 1717"/>
            <p:cNvSpPr>
              <a:spLocks noChangeShapeType="1"/>
            </p:cNvSpPr>
            <p:nvPr/>
          </p:nvSpPr>
          <p:spPr bwMode="auto">
            <a:xfrm>
              <a:off x="4266" y="2626"/>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278" name="Line 1718"/>
            <p:cNvSpPr>
              <a:spLocks noChangeShapeType="1"/>
            </p:cNvSpPr>
            <p:nvPr/>
          </p:nvSpPr>
          <p:spPr bwMode="auto">
            <a:xfrm flipH="1">
              <a:off x="4556" y="2626"/>
              <a:ext cx="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279" name="Rectangle 1719"/>
            <p:cNvSpPr>
              <a:spLocks noChangeArrowheads="1"/>
            </p:cNvSpPr>
            <p:nvPr/>
          </p:nvSpPr>
          <p:spPr bwMode="auto">
            <a:xfrm>
              <a:off x="4222" y="2592"/>
              <a:ext cx="22" cy="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Helvetica" pitchFamily="34" charset="0"/>
                  <a:cs typeface="Arial" pitchFamily="34" charset="0"/>
                </a:rPr>
                <a:t>0</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196280" name="Line 1720"/>
            <p:cNvSpPr>
              <a:spLocks noChangeShapeType="1"/>
            </p:cNvSpPr>
            <p:nvPr/>
          </p:nvSpPr>
          <p:spPr bwMode="auto">
            <a:xfrm>
              <a:off x="4266" y="2508"/>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281" name="Line 1721"/>
            <p:cNvSpPr>
              <a:spLocks noChangeShapeType="1"/>
            </p:cNvSpPr>
            <p:nvPr/>
          </p:nvSpPr>
          <p:spPr bwMode="auto">
            <a:xfrm flipH="1">
              <a:off x="4556" y="2508"/>
              <a:ext cx="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282" name="Rectangle 1722"/>
            <p:cNvSpPr>
              <a:spLocks noChangeArrowheads="1"/>
            </p:cNvSpPr>
            <p:nvPr/>
          </p:nvSpPr>
          <p:spPr bwMode="auto">
            <a:xfrm>
              <a:off x="4182" y="2473"/>
              <a:ext cx="56" cy="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Helvetica" pitchFamily="34" charset="0"/>
                  <a:cs typeface="Arial" pitchFamily="34" charset="0"/>
                </a:rPr>
                <a:t>0.5</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196283" name="Line 1723"/>
            <p:cNvSpPr>
              <a:spLocks noChangeShapeType="1"/>
            </p:cNvSpPr>
            <p:nvPr/>
          </p:nvSpPr>
          <p:spPr bwMode="auto">
            <a:xfrm>
              <a:off x="4266" y="2394"/>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284" name="Line 1724"/>
            <p:cNvSpPr>
              <a:spLocks noChangeShapeType="1"/>
            </p:cNvSpPr>
            <p:nvPr/>
          </p:nvSpPr>
          <p:spPr bwMode="auto">
            <a:xfrm flipH="1">
              <a:off x="4556" y="2394"/>
              <a:ext cx="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285" name="Rectangle 1725"/>
            <p:cNvSpPr>
              <a:spLocks noChangeArrowheads="1"/>
            </p:cNvSpPr>
            <p:nvPr/>
          </p:nvSpPr>
          <p:spPr bwMode="auto">
            <a:xfrm>
              <a:off x="4222" y="2360"/>
              <a:ext cx="22" cy="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Helvetica" pitchFamily="34" charset="0"/>
                  <a:cs typeface="Arial" pitchFamily="34" charset="0"/>
                </a:rPr>
                <a:t>1</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196286" name="Line 1726"/>
            <p:cNvSpPr>
              <a:spLocks noChangeShapeType="1"/>
            </p:cNvSpPr>
            <p:nvPr/>
          </p:nvSpPr>
          <p:spPr bwMode="auto">
            <a:xfrm>
              <a:off x="4266" y="2394"/>
              <a:ext cx="29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287" name="Line 1727"/>
            <p:cNvSpPr>
              <a:spLocks noChangeShapeType="1"/>
            </p:cNvSpPr>
            <p:nvPr/>
          </p:nvSpPr>
          <p:spPr bwMode="auto">
            <a:xfrm>
              <a:off x="4266" y="2626"/>
              <a:ext cx="29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288" name="Line 1728"/>
            <p:cNvSpPr>
              <a:spLocks noChangeShapeType="1"/>
            </p:cNvSpPr>
            <p:nvPr/>
          </p:nvSpPr>
          <p:spPr bwMode="auto">
            <a:xfrm flipV="1">
              <a:off x="4560" y="2394"/>
              <a:ext cx="1" cy="23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289" name="Line 1729"/>
            <p:cNvSpPr>
              <a:spLocks noChangeShapeType="1"/>
            </p:cNvSpPr>
            <p:nvPr/>
          </p:nvSpPr>
          <p:spPr bwMode="auto">
            <a:xfrm flipV="1">
              <a:off x="4266" y="2394"/>
              <a:ext cx="1" cy="23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290" name="Freeform 1730"/>
            <p:cNvSpPr>
              <a:spLocks/>
            </p:cNvSpPr>
            <p:nvPr/>
          </p:nvSpPr>
          <p:spPr bwMode="auto">
            <a:xfrm>
              <a:off x="4270" y="2394"/>
              <a:ext cx="286" cy="109"/>
            </a:xfrm>
            <a:custGeom>
              <a:avLst/>
              <a:gdLst/>
              <a:ahLst/>
              <a:cxnLst>
                <a:cxn ang="0">
                  <a:pos x="0" y="99"/>
                </a:cxn>
                <a:cxn ang="0">
                  <a:pos x="13" y="84"/>
                </a:cxn>
                <a:cxn ang="0">
                  <a:pos x="18" y="74"/>
                </a:cxn>
                <a:cxn ang="0">
                  <a:pos x="27" y="64"/>
                </a:cxn>
                <a:cxn ang="0">
                  <a:pos x="35" y="50"/>
                </a:cxn>
                <a:cxn ang="0">
                  <a:pos x="44" y="45"/>
                </a:cxn>
                <a:cxn ang="0">
                  <a:pos x="53" y="35"/>
                </a:cxn>
                <a:cxn ang="0">
                  <a:pos x="62" y="30"/>
                </a:cxn>
                <a:cxn ang="0">
                  <a:pos x="70" y="20"/>
                </a:cxn>
                <a:cxn ang="0">
                  <a:pos x="79" y="15"/>
                </a:cxn>
                <a:cxn ang="0">
                  <a:pos x="88" y="15"/>
                </a:cxn>
                <a:cxn ang="0">
                  <a:pos x="97" y="10"/>
                </a:cxn>
                <a:cxn ang="0">
                  <a:pos x="106" y="10"/>
                </a:cxn>
                <a:cxn ang="0">
                  <a:pos x="114" y="5"/>
                </a:cxn>
                <a:cxn ang="0">
                  <a:pos x="123" y="5"/>
                </a:cxn>
                <a:cxn ang="0">
                  <a:pos x="132" y="5"/>
                </a:cxn>
                <a:cxn ang="0">
                  <a:pos x="141" y="0"/>
                </a:cxn>
                <a:cxn ang="0">
                  <a:pos x="150" y="0"/>
                </a:cxn>
                <a:cxn ang="0">
                  <a:pos x="158" y="0"/>
                </a:cxn>
                <a:cxn ang="0">
                  <a:pos x="167" y="0"/>
                </a:cxn>
                <a:cxn ang="0">
                  <a:pos x="176" y="0"/>
                </a:cxn>
                <a:cxn ang="0">
                  <a:pos x="185" y="0"/>
                </a:cxn>
                <a:cxn ang="0">
                  <a:pos x="193" y="0"/>
                </a:cxn>
                <a:cxn ang="0">
                  <a:pos x="202" y="0"/>
                </a:cxn>
                <a:cxn ang="0">
                  <a:pos x="211" y="0"/>
                </a:cxn>
                <a:cxn ang="0">
                  <a:pos x="220" y="0"/>
                </a:cxn>
                <a:cxn ang="0">
                  <a:pos x="229" y="0"/>
                </a:cxn>
                <a:cxn ang="0">
                  <a:pos x="237" y="0"/>
                </a:cxn>
                <a:cxn ang="0">
                  <a:pos x="246" y="0"/>
                </a:cxn>
                <a:cxn ang="0">
                  <a:pos x="255" y="0"/>
                </a:cxn>
                <a:cxn ang="0">
                  <a:pos x="264" y="0"/>
                </a:cxn>
                <a:cxn ang="0">
                  <a:pos x="272" y="0"/>
                </a:cxn>
                <a:cxn ang="0">
                  <a:pos x="281" y="0"/>
                </a:cxn>
              </a:cxnLst>
              <a:rect l="0" t="0" r="r" b="b"/>
              <a:pathLst>
                <a:path w="286" h="109">
                  <a:moveTo>
                    <a:pt x="0" y="109"/>
                  </a:moveTo>
                  <a:lnTo>
                    <a:pt x="0" y="99"/>
                  </a:lnTo>
                  <a:lnTo>
                    <a:pt x="5" y="94"/>
                  </a:lnTo>
                  <a:lnTo>
                    <a:pt x="13" y="84"/>
                  </a:lnTo>
                  <a:lnTo>
                    <a:pt x="13" y="79"/>
                  </a:lnTo>
                  <a:lnTo>
                    <a:pt x="18" y="74"/>
                  </a:lnTo>
                  <a:lnTo>
                    <a:pt x="22" y="69"/>
                  </a:lnTo>
                  <a:lnTo>
                    <a:pt x="27" y="64"/>
                  </a:lnTo>
                  <a:lnTo>
                    <a:pt x="35" y="55"/>
                  </a:lnTo>
                  <a:lnTo>
                    <a:pt x="35" y="50"/>
                  </a:lnTo>
                  <a:lnTo>
                    <a:pt x="40" y="45"/>
                  </a:lnTo>
                  <a:lnTo>
                    <a:pt x="44" y="45"/>
                  </a:lnTo>
                  <a:lnTo>
                    <a:pt x="49" y="40"/>
                  </a:lnTo>
                  <a:lnTo>
                    <a:pt x="53" y="35"/>
                  </a:lnTo>
                  <a:lnTo>
                    <a:pt x="57" y="30"/>
                  </a:lnTo>
                  <a:lnTo>
                    <a:pt x="62" y="30"/>
                  </a:lnTo>
                  <a:lnTo>
                    <a:pt x="66" y="25"/>
                  </a:lnTo>
                  <a:lnTo>
                    <a:pt x="70" y="20"/>
                  </a:lnTo>
                  <a:lnTo>
                    <a:pt x="75" y="20"/>
                  </a:lnTo>
                  <a:lnTo>
                    <a:pt x="79" y="15"/>
                  </a:lnTo>
                  <a:lnTo>
                    <a:pt x="84" y="15"/>
                  </a:lnTo>
                  <a:lnTo>
                    <a:pt x="88" y="15"/>
                  </a:lnTo>
                  <a:lnTo>
                    <a:pt x="92" y="10"/>
                  </a:lnTo>
                  <a:lnTo>
                    <a:pt x="97" y="10"/>
                  </a:lnTo>
                  <a:lnTo>
                    <a:pt x="101" y="10"/>
                  </a:lnTo>
                  <a:lnTo>
                    <a:pt x="106" y="10"/>
                  </a:lnTo>
                  <a:lnTo>
                    <a:pt x="110" y="5"/>
                  </a:lnTo>
                  <a:lnTo>
                    <a:pt x="114" y="5"/>
                  </a:lnTo>
                  <a:lnTo>
                    <a:pt x="119" y="5"/>
                  </a:lnTo>
                  <a:lnTo>
                    <a:pt x="123" y="5"/>
                  </a:lnTo>
                  <a:lnTo>
                    <a:pt x="128" y="5"/>
                  </a:lnTo>
                  <a:lnTo>
                    <a:pt x="132" y="5"/>
                  </a:lnTo>
                  <a:lnTo>
                    <a:pt x="136" y="0"/>
                  </a:lnTo>
                  <a:lnTo>
                    <a:pt x="141" y="0"/>
                  </a:lnTo>
                  <a:lnTo>
                    <a:pt x="145" y="0"/>
                  </a:lnTo>
                  <a:lnTo>
                    <a:pt x="150" y="0"/>
                  </a:lnTo>
                  <a:lnTo>
                    <a:pt x="154" y="0"/>
                  </a:lnTo>
                  <a:lnTo>
                    <a:pt x="158" y="0"/>
                  </a:lnTo>
                  <a:lnTo>
                    <a:pt x="163" y="0"/>
                  </a:lnTo>
                  <a:lnTo>
                    <a:pt x="167" y="0"/>
                  </a:lnTo>
                  <a:lnTo>
                    <a:pt x="171" y="0"/>
                  </a:lnTo>
                  <a:lnTo>
                    <a:pt x="176" y="0"/>
                  </a:lnTo>
                  <a:lnTo>
                    <a:pt x="180" y="0"/>
                  </a:lnTo>
                  <a:lnTo>
                    <a:pt x="185" y="0"/>
                  </a:lnTo>
                  <a:lnTo>
                    <a:pt x="189" y="0"/>
                  </a:lnTo>
                  <a:lnTo>
                    <a:pt x="193" y="0"/>
                  </a:lnTo>
                  <a:lnTo>
                    <a:pt x="198" y="0"/>
                  </a:lnTo>
                  <a:lnTo>
                    <a:pt x="202" y="0"/>
                  </a:lnTo>
                  <a:lnTo>
                    <a:pt x="207" y="0"/>
                  </a:lnTo>
                  <a:lnTo>
                    <a:pt x="211" y="0"/>
                  </a:lnTo>
                  <a:lnTo>
                    <a:pt x="215" y="0"/>
                  </a:lnTo>
                  <a:lnTo>
                    <a:pt x="220" y="0"/>
                  </a:lnTo>
                  <a:lnTo>
                    <a:pt x="224" y="0"/>
                  </a:lnTo>
                  <a:lnTo>
                    <a:pt x="229" y="0"/>
                  </a:lnTo>
                  <a:lnTo>
                    <a:pt x="233" y="0"/>
                  </a:lnTo>
                  <a:lnTo>
                    <a:pt x="237" y="0"/>
                  </a:lnTo>
                  <a:lnTo>
                    <a:pt x="242" y="0"/>
                  </a:lnTo>
                  <a:lnTo>
                    <a:pt x="246" y="0"/>
                  </a:lnTo>
                  <a:lnTo>
                    <a:pt x="251" y="0"/>
                  </a:lnTo>
                  <a:lnTo>
                    <a:pt x="255" y="0"/>
                  </a:lnTo>
                  <a:lnTo>
                    <a:pt x="259" y="0"/>
                  </a:lnTo>
                  <a:lnTo>
                    <a:pt x="264" y="0"/>
                  </a:lnTo>
                  <a:lnTo>
                    <a:pt x="268" y="0"/>
                  </a:lnTo>
                  <a:lnTo>
                    <a:pt x="272" y="0"/>
                  </a:lnTo>
                  <a:lnTo>
                    <a:pt x="277" y="0"/>
                  </a:lnTo>
                  <a:lnTo>
                    <a:pt x="281" y="0"/>
                  </a:lnTo>
                  <a:lnTo>
                    <a:pt x="286" y="0"/>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291" name="Line 1731"/>
            <p:cNvSpPr>
              <a:spLocks noChangeShapeType="1"/>
            </p:cNvSpPr>
            <p:nvPr/>
          </p:nvSpPr>
          <p:spPr bwMode="auto">
            <a:xfrm>
              <a:off x="4345" y="2404"/>
              <a:ext cx="35"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292" name="Line 1732"/>
            <p:cNvSpPr>
              <a:spLocks noChangeShapeType="1"/>
            </p:cNvSpPr>
            <p:nvPr/>
          </p:nvSpPr>
          <p:spPr bwMode="auto">
            <a:xfrm>
              <a:off x="4362" y="2384"/>
              <a:ext cx="1" cy="4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293" name="Line 1733"/>
            <p:cNvSpPr>
              <a:spLocks noChangeShapeType="1"/>
            </p:cNvSpPr>
            <p:nvPr/>
          </p:nvSpPr>
          <p:spPr bwMode="auto">
            <a:xfrm>
              <a:off x="4292" y="2444"/>
              <a:ext cx="35"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294" name="Line 1734"/>
            <p:cNvSpPr>
              <a:spLocks noChangeShapeType="1"/>
            </p:cNvSpPr>
            <p:nvPr/>
          </p:nvSpPr>
          <p:spPr bwMode="auto">
            <a:xfrm>
              <a:off x="4310" y="2424"/>
              <a:ext cx="1" cy="3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295" name="Line 1735"/>
            <p:cNvSpPr>
              <a:spLocks noChangeShapeType="1"/>
            </p:cNvSpPr>
            <p:nvPr/>
          </p:nvSpPr>
          <p:spPr bwMode="auto">
            <a:xfrm>
              <a:off x="4266" y="2478"/>
              <a:ext cx="35"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296" name="Line 1736"/>
            <p:cNvSpPr>
              <a:spLocks noChangeShapeType="1"/>
            </p:cNvSpPr>
            <p:nvPr/>
          </p:nvSpPr>
          <p:spPr bwMode="auto">
            <a:xfrm>
              <a:off x="4283" y="2458"/>
              <a:ext cx="1" cy="4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297" name="Line 1737"/>
            <p:cNvSpPr>
              <a:spLocks noChangeShapeType="1"/>
            </p:cNvSpPr>
            <p:nvPr/>
          </p:nvSpPr>
          <p:spPr bwMode="auto">
            <a:xfrm>
              <a:off x="4376" y="2399"/>
              <a:ext cx="35"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298" name="Line 1738"/>
            <p:cNvSpPr>
              <a:spLocks noChangeShapeType="1"/>
            </p:cNvSpPr>
            <p:nvPr/>
          </p:nvSpPr>
          <p:spPr bwMode="auto">
            <a:xfrm>
              <a:off x="4393" y="2379"/>
              <a:ext cx="1" cy="4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299" name="Line 1739"/>
            <p:cNvSpPr>
              <a:spLocks noChangeShapeType="1"/>
            </p:cNvSpPr>
            <p:nvPr/>
          </p:nvSpPr>
          <p:spPr bwMode="auto">
            <a:xfrm>
              <a:off x="4354" y="2394"/>
              <a:ext cx="17"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300" name="Line 1740"/>
            <p:cNvSpPr>
              <a:spLocks noChangeShapeType="1"/>
            </p:cNvSpPr>
            <p:nvPr/>
          </p:nvSpPr>
          <p:spPr bwMode="auto">
            <a:xfrm flipH="1">
              <a:off x="4354" y="2394"/>
              <a:ext cx="17"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301" name="Line 1741"/>
            <p:cNvSpPr>
              <a:spLocks noChangeShapeType="1"/>
            </p:cNvSpPr>
            <p:nvPr/>
          </p:nvSpPr>
          <p:spPr bwMode="auto">
            <a:xfrm>
              <a:off x="4301" y="2434"/>
              <a:ext cx="18"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302" name="Line 1742"/>
            <p:cNvSpPr>
              <a:spLocks noChangeShapeType="1"/>
            </p:cNvSpPr>
            <p:nvPr/>
          </p:nvSpPr>
          <p:spPr bwMode="auto">
            <a:xfrm flipH="1">
              <a:off x="4301" y="2434"/>
              <a:ext cx="18"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303" name="Line 1743"/>
            <p:cNvSpPr>
              <a:spLocks noChangeShapeType="1"/>
            </p:cNvSpPr>
            <p:nvPr/>
          </p:nvSpPr>
          <p:spPr bwMode="auto">
            <a:xfrm>
              <a:off x="4275" y="2468"/>
              <a:ext cx="17"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304" name="Line 1744"/>
            <p:cNvSpPr>
              <a:spLocks noChangeShapeType="1"/>
            </p:cNvSpPr>
            <p:nvPr/>
          </p:nvSpPr>
          <p:spPr bwMode="auto">
            <a:xfrm flipH="1">
              <a:off x="4275" y="2468"/>
              <a:ext cx="17"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305" name="Line 1745"/>
            <p:cNvSpPr>
              <a:spLocks noChangeShapeType="1"/>
            </p:cNvSpPr>
            <p:nvPr/>
          </p:nvSpPr>
          <p:spPr bwMode="auto">
            <a:xfrm>
              <a:off x="4384" y="2389"/>
              <a:ext cx="18"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306" name="Line 1746"/>
            <p:cNvSpPr>
              <a:spLocks noChangeShapeType="1"/>
            </p:cNvSpPr>
            <p:nvPr/>
          </p:nvSpPr>
          <p:spPr bwMode="auto">
            <a:xfrm flipH="1">
              <a:off x="4384" y="2389"/>
              <a:ext cx="18"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307" name="Rectangle 1747"/>
            <p:cNvSpPr>
              <a:spLocks noChangeArrowheads="1"/>
            </p:cNvSpPr>
            <p:nvPr/>
          </p:nvSpPr>
          <p:spPr bwMode="auto">
            <a:xfrm>
              <a:off x="4257" y="2296"/>
              <a:ext cx="253" cy="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1" i="0" u="none" strike="noStrike" cap="none" normalizeH="0" baseline="0" smtClean="0">
                  <a:ln>
                    <a:noFill/>
                  </a:ln>
                  <a:solidFill>
                    <a:srgbClr val="000000"/>
                  </a:solidFill>
                  <a:effectLst/>
                  <a:latin typeface="Helvetica" pitchFamily="34" charset="0"/>
                  <a:cs typeface="Arial" pitchFamily="34" charset="0"/>
                </a:rPr>
                <a:t>m34: a=0,b=8</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196308" name="Rectangle 1748"/>
            <p:cNvSpPr>
              <a:spLocks noChangeArrowheads="1"/>
            </p:cNvSpPr>
            <p:nvPr/>
          </p:nvSpPr>
          <p:spPr bwMode="auto">
            <a:xfrm>
              <a:off x="4661" y="2394"/>
              <a:ext cx="299" cy="23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309" name="Rectangle 1749"/>
            <p:cNvSpPr>
              <a:spLocks noChangeArrowheads="1"/>
            </p:cNvSpPr>
            <p:nvPr/>
          </p:nvSpPr>
          <p:spPr bwMode="auto">
            <a:xfrm>
              <a:off x="4661" y="2394"/>
              <a:ext cx="299" cy="232"/>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310" name="Line 1750"/>
            <p:cNvSpPr>
              <a:spLocks noChangeShapeType="1"/>
            </p:cNvSpPr>
            <p:nvPr/>
          </p:nvSpPr>
          <p:spPr bwMode="auto">
            <a:xfrm>
              <a:off x="4661" y="2394"/>
              <a:ext cx="299"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311" name="Line 1751"/>
            <p:cNvSpPr>
              <a:spLocks noChangeShapeType="1"/>
            </p:cNvSpPr>
            <p:nvPr/>
          </p:nvSpPr>
          <p:spPr bwMode="auto">
            <a:xfrm>
              <a:off x="4661" y="2626"/>
              <a:ext cx="299"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312" name="Line 1752"/>
            <p:cNvSpPr>
              <a:spLocks noChangeShapeType="1"/>
            </p:cNvSpPr>
            <p:nvPr/>
          </p:nvSpPr>
          <p:spPr bwMode="auto">
            <a:xfrm flipV="1">
              <a:off x="4960" y="2394"/>
              <a:ext cx="1" cy="23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313" name="Line 1753"/>
            <p:cNvSpPr>
              <a:spLocks noChangeShapeType="1"/>
            </p:cNvSpPr>
            <p:nvPr/>
          </p:nvSpPr>
          <p:spPr bwMode="auto">
            <a:xfrm flipV="1">
              <a:off x="4661" y="2394"/>
              <a:ext cx="1" cy="23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314" name="Line 1754"/>
            <p:cNvSpPr>
              <a:spLocks noChangeShapeType="1"/>
            </p:cNvSpPr>
            <p:nvPr/>
          </p:nvSpPr>
          <p:spPr bwMode="auto">
            <a:xfrm>
              <a:off x="4661" y="2626"/>
              <a:ext cx="299"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315" name="Line 1755"/>
            <p:cNvSpPr>
              <a:spLocks noChangeShapeType="1"/>
            </p:cNvSpPr>
            <p:nvPr/>
          </p:nvSpPr>
          <p:spPr bwMode="auto">
            <a:xfrm flipV="1">
              <a:off x="4661" y="2394"/>
              <a:ext cx="1" cy="23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316" name="Line 1756"/>
            <p:cNvSpPr>
              <a:spLocks noChangeShapeType="1"/>
            </p:cNvSpPr>
            <p:nvPr/>
          </p:nvSpPr>
          <p:spPr bwMode="auto">
            <a:xfrm flipV="1">
              <a:off x="4661" y="2621"/>
              <a:ext cx="1" cy="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317" name="Line 1757"/>
            <p:cNvSpPr>
              <a:spLocks noChangeShapeType="1"/>
            </p:cNvSpPr>
            <p:nvPr/>
          </p:nvSpPr>
          <p:spPr bwMode="auto">
            <a:xfrm>
              <a:off x="4661" y="2394"/>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318" name="Rectangle 1758"/>
            <p:cNvSpPr>
              <a:spLocks noChangeArrowheads="1"/>
            </p:cNvSpPr>
            <p:nvPr/>
          </p:nvSpPr>
          <p:spPr bwMode="auto">
            <a:xfrm>
              <a:off x="4648" y="2641"/>
              <a:ext cx="22" cy="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Helvetica" pitchFamily="34" charset="0"/>
                  <a:cs typeface="Arial" pitchFamily="34" charset="0"/>
                </a:rPr>
                <a:t>0</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196319" name="Line 1759"/>
            <p:cNvSpPr>
              <a:spLocks noChangeShapeType="1"/>
            </p:cNvSpPr>
            <p:nvPr/>
          </p:nvSpPr>
          <p:spPr bwMode="auto">
            <a:xfrm flipV="1">
              <a:off x="4810" y="2621"/>
              <a:ext cx="1" cy="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320" name="Line 1760"/>
            <p:cNvSpPr>
              <a:spLocks noChangeShapeType="1"/>
            </p:cNvSpPr>
            <p:nvPr/>
          </p:nvSpPr>
          <p:spPr bwMode="auto">
            <a:xfrm>
              <a:off x="4810" y="2394"/>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321" name="Rectangle 1761"/>
            <p:cNvSpPr>
              <a:spLocks noChangeArrowheads="1"/>
            </p:cNvSpPr>
            <p:nvPr/>
          </p:nvSpPr>
          <p:spPr bwMode="auto">
            <a:xfrm>
              <a:off x="4780" y="2641"/>
              <a:ext cx="56" cy="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Helvetica" pitchFamily="34" charset="0"/>
                  <a:cs typeface="Arial" pitchFamily="34" charset="0"/>
                </a:rPr>
                <a:t>0.5</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196322" name="Line 1762"/>
            <p:cNvSpPr>
              <a:spLocks noChangeShapeType="1"/>
            </p:cNvSpPr>
            <p:nvPr/>
          </p:nvSpPr>
          <p:spPr bwMode="auto">
            <a:xfrm flipV="1">
              <a:off x="4960" y="2621"/>
              <a:ext cx="1" cy="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323" name="Line 1763"/>
            <p:cNvSpPr>
              <a:spLocks noChangeShapeType="1"/>
            </p:cNvSpPr>
            <p:nvPr/>
          </p:nvSpPr>
          <p:spPr bwMode="auto">
            <a:xfrm>
              <a:off x="4960" y="2394"/>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324" name="Rectangle 1764"/>
            <p:cNvSpPr>
              <a:spLocks noChangeArrowheads="1"/>
            </p:cNvSpPr>
            <p:nvPr/>
          </p:nvSpPr>
          <p:spPr bwMode="auto">
            <a:xfrm>
              <a:off x="4946" y="2641"/>
              <a:ext cx="22" cy="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Helvetica" pitchFamily="34" charset="0"/>
                  <a:cs typeface="Arial" pitchFamily="34" charset="0"/>
                </a:rPr>
                <a:t>1</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196325" name="Line 1765"/>
            <p:cNvSpPr>
              <a:spLocks noChangeShapeType="1"/>
            </p:cNvSpPr>
            <p:nvPr/>
          </p:nvSpPr>
          <p:spPr bwMode="auto">
            <a:xfrm>
              <a:off x="4661" y="2626"/>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326" name="Line 1766"/>
            <p:cNvSpPr>
              <a:spLocks noChangeShapeType="1"/>
            </p:cNvSpPr>
            <p:nvPr/>
          </p:nvSpPr>
          <p:spPr bwMode="auto">
            <a:xfrm flipH="1">
              <a:off x="4955" y="2626"/>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327" name="Rectangle 1767"/>
            <p:cNvSpPr>
              <a:spLocks noChangeArrowheads="1"/>
            </p:cNvSpPr>
            <p:nvPr/>
          </p:nvSpPr>
          <p:spPr bwMode="auto">
            <a:xfrm>
              <a:off x="4617" y="2592"/>
              <a:ext cx="22" cy="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Helvetica" pitchFamily="34" charset="0"/>
                  <a:cs typeface="Arial" pitchFamily="34" charset="0"/>
                </a:rPr>
                <a:t>0</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196328" name="Line 1768"/>
            <p:cNvSpPr>
              <a:spLocks noChangeShapeType="1"/>
            </p:cNvSpPr>
            <p:nvPr/>
          </p:nvSpPr>
          <p:spPr bwMode="auto">
            <a:xfrm>
              <a:off x="4661" y="2508"/>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329" name="Line 1769"/>
            <p:cNvSpPr>
              <a:spLocks noChangeShapeType="1"/>
            </p:cNvSpPr>
            <p:nvPr/>
          </p:nvSpPr>
          <p:spPr bwMode="auto">
            <a:xfrm flipH="1">
              <a:off x="4955" y="2508"/>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330" name="Rectangle 1770"/>
            <p:cNvSpPr>
              <a:spLocks noChangeArrowheads="1"/>
            </p:cNvSpPr>
            <p:nvPr/>
          </p:nvSpPr>
          <p:spPr bwMode="auto">
            <a:xfrm>
              <a:off x="4578" y="2473"/>
              <a:ext cx="56" cy="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Helvetica" pitchFamily="34" charset="0"/>
                  <a:cs typeface="Arial" pitchFamily="34" charset="0"/>
                </a:rPr>
                <a:t>0.5</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196331" name="Line 1771"/>
            <p:cNvSpPr>
              <a:spLocks noChangeShapeType="1"/>
            </p:cNvSpPr>
            <p:nvPr/>
          </p:nvSpPr>
          <p:spPr bwMode="auto">
            <a:xfrm>
              <a:off x="4661" y="2394"/>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332" name="Line 1772"/>
            <p:cNvSpPr>
              <a:spLocks noChangeShapeType="1"/>
            </p:cNvSpPr>
            <p:nvPr/>
          </p:nvSpPr>
          <p:spPr bwMode="auto">
            <a:xfrm flipH="1">
              <a:off x="4955" y="2394"/>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333" name="Rectangle 1773"/>
            <p:cNvSpPr>
              <a:spLocks noChangeArrowheads="1"/>
            </p:cNvSpPr>
            <p:nvPr/>
          </p:nvSpPr>
          <p:spPr bwMode="auto">
            <a:xfrm>
              <a:off x="4617" y="2360"/>
              <a:ext cx="22" cy="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Helvetica" pitchFamily="34" charset="0"/>
                  <a:cs typeface="Arial" pitchFamily="34" charset="0"/>
                </a:rPr>
                <a:t>1</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196334" name="Line 1774"/>
            <p:cNvSpPr>
              <a:spLocks noChangeShapeType="1"/>
            </p:cNvSpPr>
            <p:nvPr/>
          </p:nvSpPr>
          <p:spPr bwMode="auto">
            <a:xfrm>
              <a:off x="4661" y="2394"/>
              <a:ext cx="299"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335" name="Line 1775"/>
            <p:cNvSpPr>
              <a:spLocks noChangeShapeType="1"/>
            </p:cNvSpPr>
            <p:nvPr/>
          </p:nvSpPr>
          <p:spPr bwMode="auto">
            <a:xfrm>
              <a:off x="4661" y="2626"/>
              <a:ext cx="299"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336" name="Line 1776"/>
            <p:cNvSpPr>
              <a:spLocks noChangeShapeType="1"/>
            </p:cNvSpPr>
            <p:nvPr/>
          </p:nvSpPr>
          <p:spPr bwMode="auto">
            <a:xfrm flipV="1">
              <a:off x="4960" y="2394"/>
              <a:ext cx="1" cy="23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337" name="Line 1777"/>
            <p:cNvSpPr>
              <a:spLocks noChangeShapeType="1"/>
            </p:cNvSpPr>
            <p:nvPr/>
          </p:nvSpPr>
          <p:spPr bwMode="auto">
            <a:xfrm flipV="1">
              <a:off x="4661" y="2394"/>
              <a:ext cx="1" cy="23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338" name="Freeform 1778"/>
            <p:cNvSpPr>
              <a:spLocks/>
            </p:cNvSpPr>
            <p:nvPr/>
          </p:nvSpPr>
          <p:spPr bwMode="auto">
            <a:xfrm>
              <a:off x="4661" y="2394"/>
              <a:ext cx="294" cy="114"/>
            </a:xfrm>
            <a:custGeom>
              <a:avLst/>
              <a:gdLst/>
              <a:ahLst/>
              <a:cxnLst>
                <a:cxn ang="0">
                  <a:pos x="0" y="104"/>
                </a:cxn>
                <a:cxn ang="0">
                  <a:pos x="9" y="84"/>
                </a:cxn>
                <a:cxn ang="0">
                  <a:pos x="18" y="64"/>
                </a:cxn>
                <a:cxn ang="0">
                  <a:pos x="31" y="50"/>
                </a:cxn>
                <a:cxn ang="0">
                  <a:pos x="40" y="35"/>
                </a:cxn>
                <a:cxn ang="0">
                  <a:pos x="44" y="25"/>
                </a:cxn>
                <a:cxn ang="0">
                  <a:pos x="53" y="20"/>
                </a:cxn>
                <a:cxn ang="0">
                  <a:pos x="61" y="15"/>
                </a:cxn>
                <a:cxn ang="0">
                  <a:pos x="70" y="10"/>
                </a:cxn>
                <a:cxn ang="0">
                  <a:pos x="79" y="5"/>
                </a:cxn>
                <a:cxn ang="0">
                  <a:pos x="88" y="5"/>
                </a:cxn>
                <a:cxn ang="0">
                  <a:pos x="97" y="0"/>
                </a:cxn>
                <a:cxn ang="0">
                  <a:pos x="105" y="0"/>
                </a:cxn>
                <a:cxn ang="0">
                  <a:pos x="114" y="0"/>
                </a:cxn>
                <a:cxn ang="0">
                  <a:pos x="123" y="0"/>
                </a:cxn>
                <a:cxn ang="0">
                  <a:pos x="132" y="0"/>
                </a:cxn>
                <a:cxn ang="0">
                  <a:pos x="141" y="0"/>
                </a:cxn>
                <a:cxn ang="0">
                  <a:pos x="149" y="0"/>
                </a:cxn>
                <a:cxn ang="0">
                  <a:pos x="158" y="0"/>
                </a:cxn>
                <a:cxn ang="0">
                  <a:pos x="167" y="0"/>
                </a:cxn>
                <a:cxn ang="0">
                  <a:pos x="176" y="0"/>
                </a:cxn>
                <a:cxn ang="0">
                  <a:pos x="184" y="0"/>
                </a:cxn>
                <a:cxn ang="0">
                  <a:pos x="193" y="0"/>
                </a:cxn>
                <a:cxn ang="0">
                  <a:pos x="202" y="0"/>
                </a:cxn>
                <a:cxn ang="0">
                  <a:pos x="211" y="0"/>
                </a:cxn>
                <a:cxn ang="0">
                  <a:pos x="220" y="0"/>
                </a:cxn>
                <a:cxn ang="0">
                  <a:pos x="228" y="0"/>
                </a:cxn>
                <a:cxn ang="0">
                  <a:pos x="237" y="0"/>
                </a:cxn>
                <a:cxn ang="0">
                  <a:pos x="246" y="0"/>
                </a:cxn>
                <a:cxn ang="0">
                  <a:pos x="255" y="0"/>
                </a:cxn>
                <a:cxn ang="0">
                  <a:pos x="263" y="0"/>
                </a:cxn>
                <a:cxn ang="0">
                  <a:pos x="272" y="0"/>
                </a:cxn>
                <a:cxn ang="0">
                  <a:pos x="281" y="0"/>
                </a:cxn>
                <a:cxn ang="0">
                  <a:pos x="290" y="0"/>
                </a:cxn>
              </a:cxnLst>
              <a:rect l="0" t="0" r="r" b="b"/>
              <a:pathLst>
                <a:path w="294" h="114">
                  <a:moveTo>
                    <a:pt x="0" y="114"/>
                  </a:moveTo>
                  <a:lnTo>
                    <a:pt x="0" y="104"/>
                  </a:lnTo>
                  <a:lnTo>
                    <a:pt x="9" y="94"/>
                  </a:lnTo>
                  <a:lnTo>
                    <a:pt x="9" y="84"/>
                  </a:lnTo>
                  <a:lnTo>
                    <a:pt x="18" y="74"/>
                  </a:lnTo>
                  <a:lnTo>
                    <a:pt x="18" y="64"/>
                  </a:lnTo>
                  <a:lnTo>
                    <a:pt x="22" y="60"/>
                  </a:lnTo>
                  <a:lnTo>
                    <a:pt x="31" y="50"/>
                  </a:lnTo>
                  <a:lnTo>
                    <a:pt x="31" y="45"/>
                  </a:lnTo>
                  <a:lnTo>
                    <a:pt x="40" y="35"/>
                  </a:lnTo>
                  <a:lnTo>
                    <a:pt x="40" y="30"/>
                  </a:lnTo>
                  <a:lnTo>
                    <a:pt x="44" y="25"/>
                  </a:lnTo>
                  <a:lnTo>
                    <a:pt x="48" y="25"/>
                  </a:lnTo>
                  <a:lnTo>
                    <a:pt x="53" y="20"/>
                  </a:lnTo>
                  <a:lnTo>
                    <a:pt x="57" y="15"/>
                  </a:lnTo>
                  <a:lnTo>
                    <a:pt x="61" y="15"/>
                  </a:lnTo>
                  <a:lnTo>
                    <a:pt x="66" y="10"/>
                  </a:lnTo>
                  <a:lnTo>
                    <a:pt x="70" y="10"/>
                  </a:lnTo>
                  <a:lnTo>
                    <a:pt x="75" y="5"/>
                  </a:lnTo>
                  <a:lnTo>
                    <a:pt x="79" y="5"/>
                  </a:lnTo>
                  <a:lnTo>
                    <a:pt x="83" y="5"/>
                  </a:lnTo>
                  <a:lnTo>
                    <a:pt x="88" y="5"/>
                  </a:lnTo>
                  <a:lnTo>
                    <a:pt x="92" y="0"/>
                  </a:lnTo>
                  <a:lnTo>
                    <a:pt x="97" y="0"/>
                  </a:lnTo>
                  <a:lnTo>
                    <a:pt x="101" y="0"/>
                  </a:lnTo>
                  <a:lnTo>
                    <a:pt x="105" y="0"/>
                  </a:lnTo>
                  <a:lnTo>
                    <a:pt x="110" y="0"/>
                  </a:lnTo>
                  <a:lnTo>
                    <a:pt x="114" y="0"/>
                  </a:lnTo>
                  <a:lnTo>
                    <a:pt x="119" y="0"/>
                  </a:lnTo>
                  <a:lnTo>
                    <a:pt x="123" y="0"/>
                  </a:lnTo>
                  <a:lnTo>
                    <a:pt x="127" y="0"/>
                  </a:lnTo>
                  <a:lnTo>
                    <a:pt x="132" y="0"/>
                  </a:lnTo>
                  <a:lnTo>
                    <a:pt x="136" y="0"/>
                  </a:lnTo>
                  <a:lnTo>
                    <a:pt x="141" y="0"/>
                  </a:lnTo>
                  <a:lnTo>
                    <a:pt x="145" y="0"/>
                  </a:lnTo>
                  <a:lnTo>
                    <a:pt x="149" y="0"/>
                  </a:lnTo>
                  <a:lnTo>
                    <a:pt x="154" y="0"/>
                  </a:lnTo>
                  <a:lnTo>
                    <a:pt x="158" y="0"/>
                  </a:lnTo>
                  <a:lnTo>
                    <a:pt x="162" y="0"/>
                  </a:lnTo>
                  <a:lnTo>
                    <a:pt x="167" y="0"/>
                  </a:lnTo>
                  <a:lnTo>
                    <a:pt x="171" y="0"/>
                  </a:lnTo>
                  <a:lnTo>
                    <a:pt x="176" y="0"/>
                  </a:lnTo>
                  <a:lnTo>
                    <a:pt x="180" y="0"/>
                  </a:lnTo>
                  <a:lnTo>
                    <a:pt x="184" y="0"/>
                  </a:lnTo>
                  <a:lnTo>
                    <a:pt x="189" y="0"/>
                  </a:lnTo>
                  <a:lnTo>
                    <a:pt x="193" y="0"/>
                  </a:lnTo>
                  <a:lnTo>
                    <a:pt x="198" y="0"/>
                  </a:lnTo>
                  <a:lnTo>
                    <a:pt x="202" y="0"/>
                  </a:lnTo>
                  <a:lnTo>
                    <a:pt x="206" y="0"/>
                  </a:lnTo>
                  <a:lnTo>
                    <a:pt x="211" y="0"/>
                  </a:lnTo>
                  <a:lnTo>
                    <a:pt x="215" y="0"/>
                  </a:lnTo>
                  <a:lnTo>
                    <a:pt x="220" y="0"/>
                  </a:lnTo>
                  <a:lnTo>
                    <a:pt x="224" y="0"/>
                  </a:lnTo>
                  <a:lnTo>
                    <a:pt x="228" y="0"/>
                  </a:lnTo>
                  <a:lnTo>
                    <a:pt x="233" y="0"/>
                  </a:lnTo>
                  <a:lnTo>
                    <a:pt x="237" y="0"/>
                  </a:lnTo>
                  <a:lnTo>
                    <a:pt x="241" y="0"/>
                  </a:lnTo>
                  <a:lnTo>
                    <a:pt x="246" y="0"/>
                  </a:lnTo>
                  <a:lnTo>
                    <a:pt x="250" y="0"/>
                  </a:lnTo>
                  <a:lnTo>
                    <a:pt x="255" y="0"/>
                  </a:lnTo>
                  <a:lnTo>
                    <a:pt x="259" y="0"/>
                  </a:lnTo>
                  <a:lnTo>
                    <a:pt x="263" y="0"/>
                  </a:lnTo>
                  <a:lnTo>
                    <a:pt x="268" y="0"/>
                  </a:lnTo>
                  <a:lnTo>
                    <a:pt x="272" y="0"/>
                  </a:lnTo>
                  <a:lnTo>
                    <a:pt x="277" y="0"/>
                  </a:lnTo>
                  <a:lnTo>
                    <a:pt x="281" y="0"/>
                  </a:lnTo>
                  <a:lnTo>
                    <a:pt x="285" y="0"/>
                  </a:lnTo>
                  <a:lnTo>
                    <a:pt x="290" y="0"/>
                  </a:lnTo>
                  <a:lnTo>
                    <a:pt x="294" y="0"/>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339" name="Line 1779"/>
            <p:cNvSpPr>
              <a:spLocks noChangeShapeType="1"/>
            </p:cNvSpPr>
            <p:nvPr/>
          </p:nvSpPr>
          <p:spPr bwMode="auto">
            <a:xfrm>
              <a:off x="4744" y="2394"/>
              <a:ext cx="36"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340" name="Line 1780"/>
            <p:cNvSpPr>
              <a:spLocks noChangeShapeType="1"/>
            </p:cNvSpPr>
            <p:nvPr/>
          </p:nvSpPr>
          <p:spPr bwMode="auto">
            <a:xfrm>
              <a:off x="4762" y="2375"/>
              <a:ext cx="1" cy="3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341" name="Line 1781"/>
            <p:cNvSpPr>
              <a:spLocks noChangeShapeType="1"/>
            </p:cNvSpPr>
            <p:nvPr/>
          </p:nvSpPr>
          <p:spPr bwMode="auto">
            <a:xfrm>
              <a:off x="4687" y="2424"/>
              <a:ext cx="35"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342" name="Line 1782"/>
            <p:cNvSpPr>
              <a:spLocks noChangeShapeType="1"/>
            </p:cNvSpPr>
            <p:nvPr/>
          </p:nvSpPr>
          <p:spPr bwMode="auto">
            <a:xfrm>
              <a:off x="4705" y="2404"/>
              <a:ext cx="1" cy="4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343" name="Line 1783"/>
            <p:cNvSpPr>
              <a:spLocks noChangeShapeType="1"/>
            </p:cNvSpPr>
            <p:nvPr/>
          </p:nvSpPr>
          <p:spPr bwMode="auto">
            <a:xfrm>
              <a:off x="4661" y="2463"/>
              <a:ext cx="35"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344" name="Line 1784"/>
            <p:cNvSpPr>
              <a:spLocks noChangeShapeType="1"/>
            </p:cNvSpPr>
            <p:nvPr/>
          </p:nvSpPr>
          <p:spPr bwMode="auto">
            <a:xfrm>
              <a:off x="4679" y="2444"/>
              <a:ext cx="1" cy="3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345" name="Line 1785"/>
            <p:cNvSpPr>
              <a:spLocks noChangeShapeType="1"/>
            </p:cNvSpPr>
            <p:nvPr/>
          </p:nvSpPr>
          <p:spPr bwMode="auto">
            <a:xfrm>
              <a:off x="4771" y="2394"/>
              <a:ext cx="35"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346" name="Line 1786"/>
            <p:cNvSpPr>
              <a:spLocks noChangeShapeType="1"/>
            </p:cNvSpPr>
            <p:nvPr/>
          </p:nvSpPr>
          <p:spPr bwMode="auto">
            <a:xfrm>
              <a:off x="4788" y="2375"/>
              <a:ext cx="1" cy="3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347" name="Line 1787"/>
            <p:cNvSpPr>
              <a:spLocks noChangeShapeType="1"/>
            </p:cNvSpPr>
            <p:nvPr/>
          </p:nvSpPr>
          <p:spPr bwMode="auto">
            <a:xfrm>
              <a:off x="4753" y="2384"/>
              <a:ext cx="18"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348" name="Line 1788"/>
            <p:cNvSpPr>
              <a:spLocks noChangeShapeType="1"/>
            </p:cNvSpPr>
            <p:nvPr/>
          </p:nvSpPr>
          <p:spPr bwMode="auto">
            <a:xfrm flipH="1">
              <a:off x="4753" y="2384"/>
              <a:ext cx="18"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349" name="Line 1789"/>
            <p:cNvSpPr>
              <a:spLocks noChangeShapeType="1"/>
            </p:cNvSpPr>
            <p:nvPr/>
          </p:nvSpPr>
          <p:spPr bwMode="auto">
            <a:xfrm>
              <a:off x="4696" y="2414"/>
              <a:ext cx="18"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350" name="Line 1790"/>
            <p:cNvSpPr>
              <a:spLocks noChangeShapeType="1"/>
            </p:cNvSpPr>
            <p:nvPr/>
          </p:nvSpPr>
          <p:spPr bwMode="auto">
            <a:xfrm flipH="1">
              <a:off x="4696" y="2414"/>
              <a:ext cx="18"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351" name="Line 1791"/>
            <p:cNvSpPr>
              <a:spLocks noChangeShapeType="1"/>
            </p:cNvSpPr>
            <p:nvPr/>
          </p:nvSpPr>
          <p:spPr bwMode="auto">
            <a:xfrm>
              <a:off x="4670" y="2454"/>
              <a:ext cx="17" cy="1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352" name="Line 1792"/>
            <p:cNvSpPr>
              <a:spLocks noChangeShapeType="1"/>
            </p:cNvSpPr>
            <p:nvPr/>
          </p:nvSpPr>
          <p:spPr bwMode="auto">
            <a:xfrm flipH="1">
              <a:off x="4670" y="2454"/>
              <a:ext cx="17" cy="1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353" name="Line 1793"/>
            <p:cNvSpPr>
              <a:spLocks noChangeShapeType="1"/>
            </p:cNvSpPr>
            <p:nvPr/>
          </p:nvSpPr>
          <p:spPr bwMode="auto">
            <a:xfrm>
              <a:off x="4780" y="2384"/>
              <a:ext cx="17"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354" name="Line 1794"/>
            <p:cNvSpPr>
              <a:spLocks noChangeShapeType="1"/>
            </p:cNvSpPr>
            <p:nvPr/>
          </p:nvSpPr>
          <p:spPr bwMode="auto">
            <a:xfrm flipH="1">
              <a:off x="4780" y="2384"/>
              <a:ext cx="17"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355" name="Rectangle 1795"/>
            <p:cNvSpPr>
              <a:spLocks noChangeArrowheads="1"/>
            </p:cNvSpPr>
            <p:nvPr/>
          </p:nvSpPr>
          <p:spPr bwMode="auto">
            <a:xfrm>
              <a:off x="4639" y="2296"/>
              <a:ext cx="276" cy="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1" i="0" u="none" strike="noStrike" cap="none" normalizeH="0" baseline="0" smtClean="0">
                  <a:ln>
                    <a:noFill/>
                  </a:ln>
                  <a:solidFill>
                    <a:srgbClr val="000000"/>
                  </a:solidFill>
                  <a:effectLst/>
                  <a:latin typeface="Helvetica" pitchFamily="34" charset="0"/>
                  <a:cs typeface="Arial" pitchFamily="34" charset="0"/>
                </a:rPr>
                <a:t>m35: a=0,b=12</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196356" name="Rectangle 1796"/>
            <p:cNvSpPr>
              <a:spLocks noChangeArrowheads="1"/>
            </p:cNvSpPr>
            <p:nvPr/>
          </p:nvSpPr>
          <p:spPr bwMode="auto">
            <a:xfrm>
              <a:off x="5061" y="2394"/>
              <a:ext cx="294" cy="23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357" name="Rectangle 1797"/>
            <p:cNvSpPr>
              <a:spLocks noChangeArrowheads="1"/>
            </p:cNvSpPr>
            <p:nvPr/>
          </p:nvSpPr>
          <p:spPr bwMode="auto">
            <a:xfrm>
              <a:off x="5061" y="2394"/>
              <a:ext cx="294" cy="232"/>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358" name="Line 1798"/>
            <p:cNvSpPr>
              <a:spLocks noChangeShapeType="1"/>
            </p:cNvSpPr>
            <p:nvPr/>
          </p:nvSpPr>
          <p:spPr bwMode="auto">
            <a:xfrm>
              <a:off x="5061" y="2394"/>
              <a:ext cx="29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359" name="Line 1799"/>
            <p:cNvSpPr>
              <a:spLocks noChangeShapeType="1"/>
            </p:cNvSpPr>
            <p:nvPr/>
          </p:nvSpPr>
          <p:spPr bwMode="auto">
            <a:xfrm>
              <a:off x="5061" y="2626"/>
              <a:ext cx="29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360" name="Line 1800"/>
            <p:cNvSpPr>
              <a:spLocks noChangeShapeType="1"/>
            </p:cNvSpPr>
            <p:nvPr/>
          </p:nvSpPr>
          <p:spPr bwMode="auto">
            <a:xfrm flipV="1">
              <a:off x="5355" y="2394"/>
              <a:ext cx="1" cy="23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361" name="Line 1801"/>
            <p:cNvSpPr>
              <a:spLocks noChangeShapeType="1"/>
            </p:cNvSpPr>
            <p:nvPr/>
          </p:nvSpPr>
          <p:spPr bwMode="auto">
            <a:xfrm flipV="1">
              <a:off x="5061" y="2394"/>
              <a:ext cx="1" cy="23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362" name="Line 1802"/>
            <p:cNvSpPr>
              <a:spLocks noChangeShapeType="1"/>
            </p:cNvSpPr>
            <p:nvPr/>
          </p:nvSpPr>
          <p:spPr bwMode="auto">
            <a:xfrm>
              <a:off x="5061" y="2626"/>
              <a:ext cx="29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363" name="Line 1803"/>
            <p:cNvSpPr>
              <a:spLocks noChangeShapeType="1"/>
            </p:cNvSpPr>
            <p:nvPr/>
          </p:nvSpPr>
          <p:spPr bwMode="auto">
            <a:xfrm flipV="1">
              <a:off x="5061" y="2394"/>
              <a:ext cx="1" cy="23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364" name="Line 1804"/>
            <p:cNvSpPr>
              <a:spLocks noChangeShapeType="1"/>
            </p:cNvSpPr>
            <p:nvPr/>
          </p:nvSpPr>
          <p:spPr bwMode="auto">
            <a:xfrm flipV="1">
              <a:off x="5061" y="2621"/>
              <a:ext cx="1" cy="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365" name="Line 1805"/>
            <p:cNvSpPr>
              <a:spLocks noChangeShapeType="1"/>
            </p:cNvSpPr>
            <p:nvPr/>
          </p:nvSpPr>
          <p:spPr bwMode="auto">
            <a:xfrm>
              <a:off x="5061" y="2394"/>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366" name="Rectangle 1806"/>
            <p:cNvSpPr>
              <a:spLocks noChangeArrowheads="1"/>
            </p:cNvSpPr>
            <p:nvPr/>
          </p:nvSpPr>
          <p:spPr bwMode="auto">
            <a:xfrm>
              <a:off x="5047" y="2641"/>
              <a:ext cx="22" cy="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Helvetica" pitchFamily="34" charset="0"/>
                  <a:cs typeface="Arial" pitchFamily="34" charset="0"/>
                </a:rPr>
                <a:t>0</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196367" name="Line 1807"/>
            <p:cNvSpPr>
              <a:spLocks noChangeShapeType="1"/>
            </p:cNvSpPr>
            <p:nvPr/>
          </p:nvSpPr>
          <p:spPr bwMode="auto">
            <a:xfrm flipV="1">
              <a:off x="5205" y="2621"/>
              <a:ext cx="1" cy="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368" name="Line 1808"/>
            <p:cNvSpPr>
              <a:spLocks noChangeShapeType="1"/>
            </p:cNvSpPr>
            <p:nvPr/>
          </p:nvSpPr>
          <p:spPr bwMode="auto">
            <a:xfrm>
              <a:off x="5205" y="2394"/>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369" name="Rectangle 1809"/>
            <p:cNvSpPr>
              <a:spLocks noChangeArrowheads="1"/>
            </p:cNvSpPr>
            <p:nvPr/>
          </p:nvSpPr>
          <p:spPr bwMode="auto">
            <a:xfrm>
              <a:off x="5175" y="2641"/>
              <a:ext cx="56" cy="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Helvetica" pitchFamily="34" charset="0"/>
                  <a:cs typeface="Arial" pitchFamily="34" charset="0"/>
                </a:rPr>
                <a:t>0.5</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196370" name="Line 1810"/>
            <p:cNvSpPr>
              <a:spLocks noChangeShapeType="1"/>
            </p:cNvSpPr>
            <p:nvPr/>
          </p:nvSpPr>
          <p:spPr bwMode="auto">
            <a:xfrm flipV="1">
              <a:off x="5355" y="2621"/>
              <a:ext cx="1" cy="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371" name="Line 1811"/>
            <p:cNvSpPr>
              <a:spLocks noChangeShapeType="1"/>
            </p:cNvSpPr>
            <p:nvPr/>
          </p:nvSpPr>
          <p:spPr bwMode="auto">
            <a:xfrm>
              <a:off x="5355" y="2394"/>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372" name="Rectangle 1812"/>
            <p:cNvSpPr>
              <a:spLocks noChangeArrowheads="1"/>
            </p:cNvSpPr>
            <p:nvPr/>
          </p:nvSpPr>
          <p:spPr bwMode="auto">
            <a:xfrm>
              <a:off x="5342" y="2641"/>
              <a:ext cx="22" cy="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Helvetica" pitchFamily="34" charset="0"/>
                  <a:cs typeface="Arial" pitchFamily="34" charset="0"/>
                </a:rPr>
                <a:t>1</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196373" name="Line 1813"/>
            <p:cNvSpPr>
              <a:spLocks noChangeShapeType="1"/>
            </p:cNvSpPr>
            <p:nvPr/>
          </p:nvSpPr>
          <p:spPr bwMode="auto">
            <a:xfrm>
              <a:off x="5061" y="2626"/>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374" name="Line 1814"/>
            <p:cNvSpPr>
              <a:spLocks noChangeShapeType="1"/>
            </p:cNvSpPr>
            <p:nvPr/>
          </p:nvSpPr>
          <p:spPr bwMode="auto">
            <a:xfrm flipH="1">
              <a:off x="5350" y="2626"/>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375" name="Rectangle 1815"/>
            <p:cNvSpPr>
              <a:spLocks noChangeArrowheads="1"/>
            </p:cNvSpPr>
            <p:nvPr/>
          </p:nvSpPr>
          <p:spPr bwMode="auto">
            <a:xfrm>
              <a:off x="5017" y="2592"/>
              <a:ext cx="22" cy="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Helvetica" pitchFamily="34" charset="0"/>
                  <a:cs typeface="Arial" pitchFamily="34" charset="0"/>
                </a:rPr>
                <a:t>0</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196376" name="Line 1816"/>
            <p:cNvSpPr>
              <a:spLocks noChangeShapeType="1"/>
            </p:cNvSpPr>
            <p:nvPr/>
          </p:nvSpPr>
          <p:spPr bwMode="auto">
            <a:xfrm>
              <a:off x="5061" y="2508"/>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377" name="Line 1817"/>
            <p:cNvSpPr>
              <a:spLocks noChangeShapeType="1"/>
            </p:cNvSpPr>
            <p:nvPr/>
          </p:nvSpPr>
          <p:spPr bwMode="auto">
            <a:xfrm flipH="1">
              <a:off x="5350" y="2508"/>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378" name="Rectangle 1818"/>
            <p:cNvSpPr>
              <a:spLocks noChangeArrowheads="1"/>
            </p:cNvSpPr>
            <p:nvPr/>
          </p:nvSpPr>
          <p:spPr bwMode="auto">
            <a:xfrm>
              <a:off x="4977" y="2473"/>
              <a:ext cx="56" cy="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Helvetica" pitchFamily="34" charset="0"/>
                  <a:cs typeface="Arial" pitchFamily="34" charset="0"/>
                </a:rPr>
                <a:t>0.5</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196379" name="Line 1819"/>
            <p:cNvSpPr>
              <a:spLocks noChangeShapeType="1"/>
            </p:cNvSpPr>
            <p:nvPr/>
          </p:nvSpPr>
          <p:spPr bwMode="auto">
            <a:xfrm>
              <a:off x="5061" y="2394"/>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380" name="Line 1820"/>
            <p:cNvSpPr>
              <a:spLocks noChangeShapeType="1"/>
            </p:cNvSpPr>
            <p:nvPr/>
          </p:nvSpPr>
          <p:spPr bwMode="auto">
            <a:xfrm flipH="1">
              <a:off x="5350" y="2394"/>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381" name="Rectangle 1821"/>
            <p:cNvSpPr>
              <a:spLocks noChangeArrowheads="1"/>
            </p:cNvSpPr>
            <p:nvPr/>
          </p:nvSpPr>
          <p:spPr bwMode="auto">
            <a:xfrm>
              <a:off x="5017" y="2360"/>
              <a:ext cx="22" cy="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Helvetica" pitchFamily="34" charset="0"/>
                  <a:cs typeface="Arial" pitchFamily="34" charset="0"/>
                </a:rPr>
                <a:t>1</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196382" name="Line 1822"/>
            <p:cNvSpPr>
              <a:spLocks noChangeShapeType="1"/>
            </p:cNvSpPr>
            <p:nvPr/>
          </p:nvSpPr>
          <p:spPr bwMode="auto">
            <a:xfrm>
              <a:off x="5061" y="2394"/>
              <a:ext cx="29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383" name="Line 1823"/>
            <p:cNvSpPr>
              <a:spLocks noChangeShapeType="1"/>
            </p:cNvSpPr>
            <p:nvPr/>
          </p:nvSpPr>
          <p:spPr bwMode="auto">
            <a:xfrm>
              <a:off x="5061" y="2626"/>
              <a:ext cx="29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384" name="Line 1824"/>
            <p:cNvSpPr>
              <a:spLocks noChangeShapeType="1"/>
            </p:cNvSpPr>
            <p:nvPr/>
          </p:nvSpPr>
          <p:spPr bwMode="auto">
            <a:xfrm flipV="1">
              <a:off x="5355" y="2394"/>
              <a:ext cx="1" cy="23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385" name="Line 1825"/>
            <p:cNvSpPr>
              <a:spLocks noChangeShapeType="1"/>
            </p:cNvSpPr>
            <p:nvPr/>
          </p:nvSpPr>
          <p:spPr bwMode="auto">
            <a:xfrm flipV="1">
              <a:off x="5061" y="2394"/>
              <a:ext cx="1" cy="23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386" name="Freeform 1826"/>
            <p:cNvSpPr>
              <a:spLocks/>
            </p:cNvSpPr>
            <p:nvPr/>
          </p:nvSpPr>
          <p:spPr bwMode="auto">
            <a:xfrm>
              <a:off x="5061" y="2394"/>
              <a:ext cx="289" cy="114"/>
            </a:xfrm>
            <a:custGeom>
              <a:avLst/>
              <a:gdLst/>
              <a:ahLst/>
              <a:cxnLst>
                <a:cxn ang="0">
                  <a:pos x="0" y="99"/>
                </a:cxn>
                <a:cxn ang="0">
                  <a:pos x="4" y="89"/>
                </a:cxn>
                <a:cxn ang="0">
                  <a:pos x="8" y="74"/>
                </a:cxn>
                <a:cxn ang="0">
                  <a:pos x="17" y="50"/>
                </a:cxn>
                <a:cxn ang="0">
                  <a:pos x="30" y="35"/>
                </a:cxn>
                <a:cxn ang="0">
                  <a:pos x="39" y="20"/>
                </a:cxn>
                <a:cxn ang="0">
                  <a:pos x="43" y="15"/>
                </a:cxn>
                <a:cxn ang="0">
                  <a:pos x="52" y="10"/>
                </a:cxn>
                <a:cxn ang="0">
                  <a:pos x="61" y="5"/>
                </a:cxn>
                <a:cxn ang="0">
                  <a:pos x="70" y="0"/>
                </a:cxn>
                <a:cxn ang="0">
                  <a:pos x="79" y="0"/>
                </a:cxn>
                <a:cxn ang="0">
                  <a:pos x="87" y="0"/>
                </a:cxn>
                <a:cxn ang="0">
                  <a:pos x="96" y="0"/>
                </a:cxn>
                <a:cxn ang="0">
                  <a:pos x="105" y="0"/>
                </a:cxn>
                <a:cxn ang="0">
                  <a:pos x="114" y="0"/>
                </a:cxn>
                <a:cxn ang="0">
                  <a:pos x="122" y="0"/>
                </a:cxn>
                <a:cxn ang="0">
                  <a:pos x="131" y="0"/>
                </a:cxn>
                <a:cxn ang="0">
                  <a:pos x="140" y="0"/>
                </a:cxn>
                <a:cxn ang="0">
                  <a:pos x="149" y="0"/>
                </a:cxn>
                <a:cxn ang="0">
                  <a:pos x="158" y="0"/>
                </a:cxn>
                <a:cxn ang="0">
                  <a:pos x="166" y="0"/>
                </a:cxn>
                <a:cxn ang="0">
                  <a:pos x="175" y="0"/>
                </a:cxn>
                <a:cxn ang="0">
                  <a:pos x="184" y="0"/>
                </a:cxn>
                <a:cxn ang="0">
                  <a:pos x="193" y="0"/>
                </a:cxn>
                <a:cxn ang="0">
                  <a:pos x="202" y="0"/>
                </a:cxn>
                <a:cxn ang="0">
                  <a:pos x="210" y="0"/>
                </a:cxn>
                <a:cxn ang="0">
                  <a:pos x="219" y="0"/>
                </a:cxn>
                <a:cxn ang="0">
                  <a:pos x="228" y="0"/>
                </a:cxn>
                <a:cxn ang="0">
                  <a:pos x="237" y="0"/>
                </a:cxn>
                <a:cxn ang="0">
                  <a:pos x="245" y="0"/>
                </a:cxn>
                <a:cxn ang="0">
                  <a:pos x="254" y="0"/>
                </a:cxn>
                <a:cxn ang="0">
                  <a:pos x="263" y="0"/>
                </a:cxn>
                <a:cxn ang="0">
                  <a:pos x="272" y="0"/>
                </a:cxn>
                <a:cxn ang="0">
                  <a:pos x="281" y="0"/>
                </a:cxn>
                <a:cxn ang="0">
                  <a:pos x="289" y="0"/>
                </a:cxn>
              </a:cxnLst>
              <a:rect l="0" t="0" r="r" b="b"/>
              <a:pathLst>
                <a:path w="289" h="114">
                  <a:moveTo>
                    <a:pt x="0" y="114"/>
                  </a:moveTo>
                  <a:lnTo>
                    <a:pt x="0" y="99"/>
                  </a:lnTo>
                  <a:lnTo>
                    <a:pt x="4" y="94"/>
                  </a:lnTo>
                  <a:lnTo>
                    <a:pt x="4" y="89"/>
                  </a:lnTo>
                  <a:lnTo>
                    <a:pt x="8" y="84"/>
                  </a:lnTo>
                  <a:lnTo>
                    <a:pt x="8" y="74"/>
                  </a:lnTo>
                  <a:lnTo>
                    <a:pt x="17" y="64"/>
                  </a:lnTo>
                  <a:lnTo>
                    <a:pt x="17" y="50"/>
                  </a:lnTo>
                  <a:lnTo>
                    <a:pt x="22" y="45"/>
                  </a:lnTo>
                  <a:lnTo>
                    <a:pt x="30" y="35"/>
                  </a:lnTo>
                  <a:lnTo>
                    <a:pt x="30" y="30"/>
                  </a:lnTo>
                  <a:lnTo>
                    <a:pt x="39" y="20"/>
                  </a:lnTo>
                  <a:lnTo>
                    <a:pt x="39" y="15"/>
                  </a:lnTo>
                  <a:lnTo>
                    <a:pt x="43" y="15"/>
                  </a:lnTo>
                  <a:lnTo>
                    <a:pt x="48" y="10"/>
                  </a:lnTo>
                  <a:lnTo>
                    <a:pt x="52" y="10"/>
                  </a:lnTo>
                  <a:lnTo>
                    <a:pt x="57" y="5"/>
                  </a:lnTo>
                  <a:lnTo>
                    <a:pt x="61" y="5"/>
                  </a:lnTo>
                  <a:lnTo>
                    <a:pt x="65" y="5"/>
                  </a:lnTo>
                  <a:lnTo>
                    <a:pt x="70" y="0"/>
                  </a:lnTo>
                  <a:lnTo>
                    <a:pt x="74" y="0"/>
                  </a:lnTo>
                  <a:lnTo>
                    <a:pt x="79" y="0"/>
                  </a:lnTo>
                  <a:lnTo>
                    <a:pt x="83" y="0"/>
                  </a:lnTo>
                  <a:lnTo>
                    <a:pt x="87" y="0"/>
                  </a:lnTo>
                  <a:lnTo>
                    <a:pt x="92" y="0"/>
                  </a:lnTo>
                  <a:lnTo>
                    <a:pt x="96" y="0"/>
                  </a:lnTo>
                  <a:lnTo>
                    <a:pt x="101" y="0"/>
                  </a:lnTo>
                  <a:lnTo>
                    <a:pt x="105" y="0"/>
                  </a:lnTo>
                  <a:lnTo>
                    <a:pt x="109" y="0"/>
                  </a:lnTo>
                  <a:lnTo>
                    <a:pt x="114" y="0"/>
                  </a:lnTo>
                  <a:lnTo>
                    <a:pt x="118" y="0"/>
                  </a:lnTo>
                  <a:lnTo>
                    <a:pt x="122" y="0"/>
                  </a:lnTo>
                  <a:lnTo>
                    <a:pt x="127" y="0"/>
                  </a:lnTo>
                  <a:lnTo>
                    <a:pt x="131" y="0"/>
                  </a:lnTo>
                  <a:lnTo>
                    <a:pt x="136" y="0"/>
                  </a:lnTo>
                  <a:lnTo>
                    <a:pt x="140" y="0"/>
                  </a:lnTo>
                  <a:lnTo>
                    <a:pt x="144" y="0"/>
                  </a:lnTo>
                  <a:lnTo>
                    <a:pt x="149" y="0"/>
                  </a:lnTo>
                  <a:lnTo>
                    <a:pt x="153" y="0"/>
                  </a:lnTo>
                  <a:lnTo>
                    <a:pt x="158" y="0"/>
                  </a:lnTo>
                  <a:lnTo>
                    <a:pt x="162" y="0"/>
                  </a:lnTo>
                  <a:lnTo>
                    <a:pt x="166" y="0"/>
                  </a:lnTo>
                  <a:lnTo>
                    <a:pt x="171" y="0"/>
                  </a:lnTo>
                  <a:lnTo>
                    <a:pt x="175" y="0"/>
                  </a:lnTo>
                  <a:lnTo>
                    <a:pt x="180" y="0"/>
                  </a:lnTo>
                  <a:lnTo>
                    <a:pt x="184" y="0"/>
                  </a:lnTo>
                  <a:lnTo>
                    <a:pt x="188" y="0"/>
                  </a:lnTo>
                  <a:lnTo>
                    <a:pt x="193" y="0"/>
                  </a:lnTo>
                  <a:lnTo>
                    <a:pt x="197" y="0"/>
                  </a:lnTo>
                  <a:lnTo>
                    <a:pt x="202" y="0"/>
                  </a:lnTo>
                  <a:lnTo>
                    <a:pt x="206" y="0"/>
                  </a:lnTo>
                  <a:lnTo>
                    <a:pt x="210" y="0"/>
                  </a:lnTo>
                  <a:lnTo>
                    <a:pt x="215" y="0"/>
                  </a:lnTo>
                  <a:lnTo>
                    <a:pt x="219" y="0"/>
                  </a:lnTo>
                  <a:lnTo>
                    <a:pt x="223" y="0"/>
                  </a:lnTo>
                  <a:lnTo>
                    <a:pt x="228" y="0"/>
                  </a:lnTo>
                  <a:lnTo>
                    <a:pt x="232" y="0"/>
                  </a:lnTo>
                  <a:lnTo>
                    <a:pt x="237" y="0"/>
                  </a:lnTo>
                  <a:lnTo>
                    <a:pt x="241" y="0"/>
                  </a:lnTo>
                  <a:lnTo>
                    <a:pt x="245" y="0"/>
                  </a:lnTo>
                  <a:lnTo>
                    <a:pt x="250" y="0"/>
                  </a:lnTo>
                  <a:lnTo>
                    <a:pt x="254" y="0"/>
                  </a:lnTo>
                  <a:lnTo>
                    <a:pt x="259" y="0"/>
                  </a:lnTo>
                  <a:lnTo>
                    <a:pt x="263" y="0"/>
                  </a:lnTo>
                  <a:lnTo>
                    <a:pt x="267" y="0"/>
                  </a:lnTo>
                  <a:lnTo>
                    <a:pt x="272" y="0"/>
                  </a:lnTo>
                  <a:lnTo>
                    <a:pt x="276" y="0"/>
                  </a:lnTo>
                  <a:lnTo>
                    <a:pt x="281" y="0"/>
                  </a:lnTo>
                  <a:lnTo>
                    <a:pt x="285" y="0"/>
                  </a:lnTo>
                  <a:lnTo>
                    <a:pt x="289" y="0"/>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387" name="Line 1827"/>
            <p:cNvSpPr>
              <a:spLocks noChangeShapeType="1"/>
            </p:cNvSpPr>
            <p:nvPr/>
          </p:nvSpPr>
          <p:spPr bwMode="auto">
            <a:xfrm>
              <a:off x="5140" y="2394"/>
              <a:ext cx="35"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388" name="Line 1828"/>
            <p:cNvSpPr>
              <a:spLocks noChangeShapeType="1"/>
            </p:cNvSpPr>
            <p:nvPr/>
          </p:nvSpPr>
          <p:spPr bwMode="auto">
            <a:xfrm>
              <a:off x="5157" y="2375"/>
              <a:ext cx="1" cy="3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389" name="Line 1829"/>
            <p:cNvSpPr>
              <a:spLocks noChangeShapeType="1"/>
            </p:cNvSpPr>
            <p:nvPr/>
          </p:nvSpPr>
          <p:spPr bwMode="auto">
            <a:xfrm>
              <a:off x="5087" y="2409"/>
              <a:ext cx="35"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390" name="Line 1830"/>
            <p:cNvSpPr>
              <a:spLocks noChangeShapeType="1"/>
            </p:cNvSpPr>
            <p:nvPr/>
          </p:nvSpPr>
          <p:spPr bwMode="auto">
            <a:xfrm>
              <a:off x="5104" y="2389"/>
              <a:ext cx="1" cy="4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391" name="Line 1831"/>
            <p:cNvSpPr>
              <a:spLocks noChangeShapeType="1"/>
            </p:cNvSpPr>
            <p:nvPr/>
          </p:nvSpPr>
          <p:spPr bwMode="auto">
            <a:xfrm>
              <a:off x="5061" y="2454"/>
              <a:ext cx="35"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392" name="Line 1832"/>
            <p:cNvSpPr>
              <a:spLocks noChangeShapeType="1"/>
            </p:cNvSpPr>
            <p:nvPr/>
          </p:nvSpPr>
          <p:spPr bwMode="auto">
            <a:xfrm>
              <a:off x="5078" y="2434"/>
              <a:ext cx="1" cy="3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393" name="Line 1833"/>
            <p:cNvSpPr>
              <a:spLocks noChangeShapeType="1"/>
            </p:cNvSpPr>
            <p:nvPr/>
          </p:nvSpPr>
          <p:spPr bwMode="auto">
            <a:xfrm>
              <a:off x="5170" y="2394"/>
              <a:ext cx="35"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394" name="Line 1834"/>
            <p:cNvSpPr>
              <a:spLocks noChangeShapeType="1"/>
            </p:cNvSpPr>
            <p:nvPr/>
          </p:nvSpPr>
          <p:spPr bwMode="auto">
            <a:xfrm>
              <a:off x="5188" y="2375"/>
              <a:ext cx="1" cy="3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395" name="Line 1835"/>
            <p:cNvSpPr>
              <a:spLocks noChangeShapeType="1"/>
            </p:cNvSpPr>
            <p:nvPr/>
          </p:nvSpPr>
          <p:spPr bwMode="auto">
            <a:xfrm>
              <a:off x="5148" y="2384"/>
              <a:ext cx="18"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396" name="Line 1836"/>
            <p:cNvSpPr>
              <a:spLocks noChangeShapeType="1"/>
            </p:cNvSpPr>
            <p:nvPr/>
          </p:nvSpPr>
          <p:spPr bwMode="auto">
            <a:xfrm flipH="1">
              <a:off x="5148" y="2384"/>
              <a:ext cx="18"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397" name="Line 1837"/>
            <p:cNvSpPr>
              <a:spLocks noChangeShapeType="1"/>
            </p:cNvSpPr>
            <p:nvPr/>
          </p:nvSpPr>
          <p:spPr bwMode="auto">
            <a:xfrm>
              <a:off x="5096" y="2399"/>
              <a:ext cx="17"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398" name="Line 1838"/>
            <p:cNvSpPr>
              <a:spLocks noChangeShapeType="1"/>
            </p:cNvSpPr>
            <p:nvPr/>
          </p:nvSpPr>
          <p:spPr bwMode="auto">
            <a:xfrm flipH="1">
              <a:off x="5096" y="2399"/>
              <a:ext cx="17"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399" name="Line 1839"/>
            <p:cNvSpPr>
              <a:spLocks noChangeShapeType="1"/>
            </p:cNvSpPr>
            <p:nvPr/>
          </p:nvSpPr>
          <p:spPr bwMode="auto">
            <a:xfrm>
              <a:off x="5069" y="2444"/>
              <a:ext cx="18" cy="1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400" name="Line 1840"/>
            <p:cNvSpPr>
              <a:spLocks noChangeShapeType="1"/>
            </p:cNvSpPr>
            <p:nvPr/>
          </p:nvSpPr>
          <p:spPr bwMode="auto">
            <a:xfrm flipH="1">
              <a:off x="5069" y="2444"/>
              <a:ext cx="18" cy="1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401" name="Line 1841"/>
            <p:cNvSpPr>
              <a:spLocks noChangeShapeType="1"/>
            </p:cNvSpPr>
            <p:nvPr/>
          </p:nvSpPr>
          <p:spPr bwMode="auto">
            <a:xfrm>
              <a:off x="5179" y="2384"/>
              <a:ext cx="18"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402" name="Line 1842"/>
            <p:cNvSpPr>
              <a:spLocks noChangeShapeType="1"/>
            </p:cNvSpPr>
            <p:nvPr/>
          </p:nvSpPr>
          <p:spPr bwMode="auto">
            <a:xfrm flipH="1">
              <a:off x="5179" y="2384"/>
              <a:ext cx="18"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403" name="Rectangle 1843"/>
            <p:cNvSpPr>
              <a:spLocks noChangeArrowheads="1"/>
            </p:cNvSpPr>
            <p:nvPr/>
          </p:nvSpPr>
          <p:spPr bwMode="auto">
            <a:xfrm>
              <a:off x="5039" y="2296"/>
              <a:ext cx="276" cy="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1" i="0" u="none" strike="noStrike" cap="none" normalizeH="0" baseline="0" smtClean="0">
                  <a:ln>
                    <a:noFill/>
                  </a:ln>
                  <a:solidFill>
                    <a:srgbClr val="000000"/>
                  </a:solidFill>
                  <a:effectLst/>
                  <a:latin typeface="Helvetica" pitchFamily="34" charset="0"/>
                  <a:cs typeface="Arial" pitchFamily="34" charset="0"/>
                </a:rPr>
                <a:t>m36: a=0,b=16</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196404" name="Rectangle 1844"/>
            <p:cNvSpPr>
              <a:spLocks noChangeArrowheads="1"/>
            </p:cNvSpPr>
            <p:nvPr/>
          </p:nvSpPr>
          <p:spPr bwMode="auto">
            <a:xfrm>
              <a:off x="1877" y="2799"/>
              <a:ext cx="299" cy="227"/>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405" name="Rectangle 1845"/>
            <p:cNvSpPr>
              <a:spLocks noChangeArrowheads="1"/>
            </p:cNvSpPr>
            <p:nvPr/>
          </p:nvSpPr>
          <p:spPr bwMode="auto">
            <a:xfrm>
              <a:off x="1877" y="2799"/>
              <a:ext cx="299" cy="227"/>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406" name="Line 1846"/>
            <p:cNvSpPr>
              <a:spLocks noChangeShapeType="1"/>
            </p:cNvSpPr>
            <p:nvPr/>
          </p:nvSpPr>
          <p:spPr bwMode="auto">
            <a:xfrm>
              <a:off x="1877" y="2799"/>
              <a:ext cx="299"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407" name="Line 1847"/>
            <p:cNvSpPr>
              <a:spLocks noChangeShapeType="1"/>
            </p:cNvSpPr>
            <p:nvPr/>
          </p:nvSpPr>
          <p:spPr bwMode="auto">
            <a:xfrm>
              <a:off x="1877" y="3026"/>
              <a:ext cx="299"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408" name="Line 1848"/>
            <p:cNvSpPr>
              <a:spLocks noChangeShapeType="1"/>
            </p:cNvSpPr>
            <p:nvPr/>
          </p:nvSpPr>
          <p:spPr bwMode="auto">
            <a:xfrm flipV="1">
              <a:off x="2176" y="2799"/>
              <a:ext cx="1" cy="22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409" name="Line 1849"/>
            <p:cNvSpPr>
              <a:spLocks noChangeShapeType="1"/>
            </p:cNvSpPr>
            <p:nvPr/>
          </p:nvSpPr>
          <p:spPr bwMode="auto">
            <a:xfrm flipV="1">
              <a:off x="1877" y="2799"/>
              <a:ext cx="1" cy="22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410" name="Line 1850"/>
            <p:cNvSpPr>
              <a:spLocks noChangeShapeType="1"/>
            </p:cNvSpPr>
            <p:nvPr/>
          </p:nvSpPr>
          <p:spPr bwMode="auto">
            <a:xfrm>
              <a:off x="1877" y="3026"/>
              <a:ext cx="299"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411" name="Line 1851"/>
            <p:cNvSpPr>
              <a:spLocks noChangeShapeType="1"/>
            </p:cNvSpPr>
            <p:nvPr/>
          </p:nvSpPr>
          <p:spPr bwMode="auto">
            <a:xfrm flipV="1">
              <a:off x="1877" y="2799"/>
              <a:ext cx="1" cy="22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412" name="Line 1852"/>
            <p:cNvSpPr>
              <a:spLocks noChangeShapeType="1"/>
            </p:cNvSpPr>
            <p:nvPr/>
          </p:nvSpPr>
          <p:spPr bwMode="auto">
            <a:xfrm flipV="1">
              <a:off x="1877" y="3022"/>
              <a:ext cx="1" cy="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413" name="Line 1853"/>
            <p:cNvSpPr>
              <a:spLocks noChangeShapeType="1"/>
            </p:cNvSpPr>
            <p:nvPr/>
          </p:nvSpPr>
          <p:spPr bwMode="auto">
            <a:xfrm>
              <a:off x="1877" y="2799"/>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414" name="Rectangle 1854"/>
            <p:cNvSpPr>
              <a:spLocks noChangeArrowheads="1"/>
            </p:cNvSpPr>
            <p:nvPr/>
          </p:nvSpPr>
          <p:spPr bwMode="auto">
            <a:xfrm>
              <a:off x="1864" y="3041"/>
              <a:ext cx="22" cy="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Helvetica" pitchFamily="34" charset="0"/>
                  <a:cs typeface="Arial" pitchFamily="34" charset="0"/>
                </a:rPr>
                <a:t>0</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196415" name="Line 1855"/>
            <p:cNvSpPr>
              <a:spLocks noChangeShapeType="1"/>
            </p:cNvSpPr>
            <p:nvPr/>
          </p:nvSpPr>
          <p:spPr bwMode="auto">
            <a:xfrm flipV="1">
              <a:off x="2027" y="3022"/>
              <a:ext cx="1" cy="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416" name="Line 1856"/>
            <p:cNvSpPr>
              <a:spLocks noChangeShapeType="1"/>
            </p:cNvSpPr>
            <p:nvPr/>
          </p:nvSpPr>
          <p:spPr bwMode="auto">
            <a:xfrm>
              <a:off x="2027" y="2799"/>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417" name="Rectangle 1857"/>
            <p:cNvSpPr>
              <a:spLocks noChangeArrowheads="1"/>
            </p:cNvSpPr>
            <p:nvPr/>
          </p:nvSpPr>
          <p:spPr bwMode="auto">
            <a:xfrm>
              <a:off x="1996" y="3041"/>
              <a:ext cx="56" cy="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Helvetica" pitchFamily="34" charset="0"/>
                  <a:cs typeface="Arial" pitchFamily="34" charset="0"/>
                </a:rPr>
                <a:t>0.5</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196418" name="Line 1858"/>
            <p:cNvSpPr>
              <a:spLocks noChangeShapeType="1"/>
            </p:cNvSpPr>
            <p:nvPr/>
          </p:nvSpPr>
          <p:spPr bwMode="auto">
            <a:xfrm flipV="1">
              <a:off x="2176" y="3022"/>
              <a:ext cx="1" cy="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419" name="Line 1859"/>
            <p:cNvSpPr>
              <a:spLocks noChangeShapeType="1"/>
            </p:cNvSpPr>
            <p:nvPr/>
          </p:nvSpPr>
          <p:spPr bwMode="auto">
            <a:xfrm>
              <a:off x="2176" y="2799"/>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420" name="Rectangle 1860"/>
            <p:cNvSpPr>
              <a:spLocks noChangeArrowheads="1"/>
            </p:cNvSpPr>
            <p:nvPr/>
          </p:nvSpPr>
          <p:spPr bwMode="auto">
            <a:xfrm>
              <a:off x="2163" y="3041"/>
              <a:ext cx="22" cy="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Helvetica" pitchFamily="34" charset="0"/>
                  <a:cs typeface="Arial" pitchFamily="34" charset="0"/>
                </a:rPr>
                <a:t>1</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196421" name="Line 1861"/>
            <p:cNvSpPr>
              <a:spLocks noChangeShapeType="1"/>
            </p:cNvSpPr>
            <p:nvPr/>
          </p:nvSpPr>
          <p:spPr bwMode="auto">
            <a:xfrm>
              <a:off x="1877" y="3026"/>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422" name="Line 1862"/>
            <p:cNvSpPr>
              <a:spLocks noChangeShapeType="1"/>
            </p:cNvSpPr>
            <p:nvPr/>
          </p:nvSpPr>
          <p:spPr bwMode="auto">
            <a:xfrm flipH="1">
              <a:off x="2172" y="3026"/>
              <a:ext cx="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423" name="Rectangle 1863"/>
            <p:cNvSpPr>
              <a:spLocks noChangeArrowheads="1"/>
            </p:cNvSpPr>
            <p:nvPr/>
          </p:nvSpPr>
          <p:spPr bwMode="auto">
            <a:xfrm>
              <a:off x="1833" y="2992"/>
              <a:ext cx="22" cy="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Helvetica" pitchFamily="34" charset="0"/>
                  <a:cs typeface="Arial" pitchFamily="34" charset="0"/>
                </a:rPr>
                <a:t>0</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196424" name="Line 1864"/>
            <p:cNvSpPr>
              <a:spLocks noChangeShapeType="1"/>
            </p:cNvSpPr>
            <p:nvPr/>
          </p:nvSpPr>
          <p:spPr bwMode="auto">
            <a:xfrm>
              <a:off x="1877" y="2913"/>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425" name="Line 1865"/>
            <p:cNvSpPr>
              <a:spLocks noChangeShapeType="1"/>
            </p:cNvSpPr>
            <p:nvPr/>
          </p:nvSpPr>
          <p:spPr bwMode="auto">
            <a:xfrm flipH="1">
              <a:off x="2172" y="2913"/>
              <a:ext cx="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426" name="Rectangle 1866"/>
            <p:cNvSpPr>
              <a:spLocks noChangeArrowheads="1"/>
            </p:cNvSpPr>
            <p:nvPr/>
          </p:nvSpPr>
          <p:spPr bwMode="auto">
            <a:xfrm>
              <a:off x="1794" y="2878"/>
              <a:ext cx="56" cy="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Helvetica" pitchFamily="34" charset="0"/>
                  <a:cs typeface="Arial" pitchFamily="34" charset="0"/>
                </a:rPr>
                <a:t>0.5</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196427" name="Line 1867"/>
            <p:cNvSpPr>
              <a:spLocks noChangeShapeType="1"/>
            </p:cNvSpPr>
            <p:nvPr/>
          </p:nvSpPr>
          <p:spPr bwMode="auto">
            <a:xfrm>
              <a:off x="1877" y="2799"/>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428" name="Line 1868"/>
            <p:cNvSpPr>
              <a:spLocks noChangeShapeType="1"/>
            </p:cNvSpPr>
            <p:nvPr/>
          </p:nvSpPr>
          <p:spPr bwMode="auto">
            <a:xfrm flipH="1">
              <a:off x="2172" y="2799"/>
              <a:ext cx="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429" name="Rectangle 1869"/>
            <p:cNvSpPr>
              <a:spLocks noChangeArrowheads="1"/>
            </p:cNvSpPr>
            <p:nvPr/>
          </p:nvSpPr>
          <p:spPr bwMode="auto">
            <a:xfrm>
              <a:off x="1833" y="2765"/>
              <a:ext cx="22" cy="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Helvetica" pitchFamily="34" charset="0"/>
                  <a:cs typeface="Arial" pitchFamily="34" charset="0"/>
                </a:rPr>
                <a:t>1</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196430" name="Line 1870"/>
            <p:cNvSpPr>
              <a:spLocks noChangeShapeType="1"/>
            </p:cNvSpPr>
            <p:nvPr/>
          </p:nvSpPr>
          <p:spPr bwMode="auto">
            <a:xfrm>
              <a:off x="1877" y="2799"/>
              <a:ext cx="299"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431" name="Line 1871"/>
            <p:cNvSpPr>
              <a:spLocks noChangeShapeType="1"/>
            </p:cNvSpPr>
            <p:nvPr/>
          </p:nvSpPr>
          <p:spPr bwMode="auto">
            <a:xfrm>
              <a:off x="1877" y="3026"/>
              <a:ext cx="299"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432" name="Line 1872"/>
            <p:cNvSpPr>
              <a:spLocks noChangeShapeType="1"/>
            </p:cNvSpPr>
            <p:nvPr/>
          </p:nvSpPr>
          <p:spPr bwMode="auto">
            <a:xfrm flipV="1">
              <a:off x="2176" y="2799"/>
              <a:ext cx="1" cy="22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433" name="Line 1873"/>
            <p:cNvSpPr>
              <a:spLocks noChangeShapeType="1"/>
            </p:cNvSpPr>
            <p:nvPr/>
          </p:nvSpPr>
          <p:spPr bwMode="auto">
            <a:xfrm flipV="1">
              <a:off x="1877" y="2799"/>
              <a:ext cx="1" cy="22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434" name="Freeform 1874"/>
            <p:cNvSpPr>
              <a:spLocks/>
            </p:cNvSpPr>
            <p:nvPr/>
          </p:nvSpPr>
          <p:spPr bwMode="auto">
            <a:xfrm>
              <a:off x="1877" y="2799"/>
              <a:ext cx="295" cy="109"/>
            </a:xfrm>
            <a:custGeom>
              <a:avLst/>
              <a:gdLst/>
              <a:ahLst/>
              <a:cxnLst>
                <a:cxn ang="0">
                  <a:pos x="0" y="94"/>
                </a:cxn>
                <a:cxn ang="0">
                  <a:pos x="5" y="79"/>
                </a:cxn>
                <a:cxn ang="0">
                  <a:pos x="9" y="64"/>
                </a:cxn>
                <a:cxn ang="0">
                  <a:pos x="14" y="50"/>
                </a:cxn>
                <a:cxn ang="0">
                  <a:pos x="22" y="30"/>
                </a:cxn>
                <a:cxn ang="0">
                  <a:pos x="35" y="15"/>
                </a:cxn>
                <a:cxn ang="0">
                  <a:pos x="35" y="15"/>
                </a:cxn>
                <a:cxn ang="0">
                  <a:pos x="44" y="5"/>
                </a:cxn>
                <a:cxn ang="0">
                  <a:pos x="53" y="0"/>
                </a:cxn>
                <a:cxn ang="0">
                  <a:pos x="62" y="0"/>
                </a:cxn>
                <a:cxn ang="0">
                  <a:pos x="71" y="0"/>
                </a:cxn>
                <a:cxn ang="0">
                  <a:pos x="79" y="0"/>
                </a:cxn>
                <a:cxn ang="0">
                  <a:pos x="88" y="0"/>
                </a:cxn>
                <a:cxn ang="0">
                  <a:pos x="97" y="0"/>
                </a:cxn>
                <a:cxn ang="0">
                  <a:pos x="106" y="0"/>
                </a:cxn>
                <a:cxn ang="0">
                  <a:pos x="115" y="0"/>
                </a:cxn>
                <a:cxn ang="0">
                  <a:pos x="123" y="0"/>
                </a:cxn>
                <a:cxn ang="0">
                  <a:pos x="132" y="0"/>
                </a:cxn>
                <a:cxn ang="0">
                  <a:pos x="141" y="0"/>
                </a:cxn>
                <a:cxn ang="0">
                  <a:pos x="150" y="0"/>
                </a:cxn>
                <a:cxn ang="0">
                  <a:pos x="158" y="0"/>
                </a:cxn>
                <a:cxn ang="0">
                  <a:pos x="167" y="0"/>
                </a:cxn>
                <a:cxn ang="0">
                  <a:pos x="176" y="0"/>
                </a:cxn>
                <a:cxn ang="0">
                  <a:pos x="185" y="0"/>
                </a:cxn>
                <a:cxn ang="0">
                  <a:pos x="194" y="0"/>
                </a:cxn>
                <a:cxn ang="0">
                  <a:pos x="202" y="0"/>
                </a:cxn>
                <a:cxn ang="0">
                  <a:pos x="211" y="0"/>
                </a:cxn>
                <a:cxn ang="0">
                  <a:pos x="220" y="0"/>
                </a:cxn>
                <a:cxn ang="0">
                  <a:pos x="229" y="0"/>
                </a:cxn>
                <a:cxn ang="0">
                  <a:pos x="237" y="0"/>
                </a:cxn>
                <a:cxn ang="0">
                  <a:pos x="246" y="0"/>
                </a:cxn>
                <a:cxn ang="0">
                  <a:pos x="255" y="0"/>
                </a:cxn>
                <a:cxn ang="0">
                  <a:pos x="264" y="0"/>
                </a:cxn>
                <a:cxn ang="0">
                  <a:pos x="273" y="0"/>
                </a:cxn>
                <a:cxn ang="0">
                  <a:pos x="281" y="0"/>
                </a:cxn>
                <a:cxn ang="0">
                  <a:pos x="290" y="0"/>
                </a:cxn>
              </a:cxnLst>
              <a:rect l="0" t="0" r="r" b="b"/>
              <a:pathLst>
                <a:path w="295" h="109">
                  <a:moveTo>
                    <a:pt x="0" y="109"/>
                  </a:moveTo>
                  <a:lnTo>
                    <a:pt x="0" y="94"/>
                  </a:lnTo>
                  <a:lnTo>
                    <a:pt x="5" y="89"/>
                  </a:lnTo>
                  <a:lnTo>
                    <a:pt x="5" y="79"/>
                  </a:lnTo>
                  <a:lnTo>
                    <a:pt x="9" y="74"/>
                  </a:lnTo>
                  <a:lnTo>
                    <a:pt x="9" y="64"/>
                  </a:lnTo>
                  <a:lnTo>
                    <a:pt x="14" y="60"/>
                  </a:lnTo>
                  <a:lnTo>
                    <a:pt x="14" y="50"/>
                  </a:lnTo>
                  <a:lnTo>
                    <a:pt x="22" y="40"/>
                  </a:lnTo>
                  <a:lnTo>
                    <a:pt x="22" y="30"/>
                  </a:lnTo>
                  <a:lnTo>
                    <a:pt x="27" y="25"/>
                  </a:lnTo>
                  <a:lnTo>
                    <a:pt x="35" y="15"/>
                  </a:lnTo>
                  <a:lnTo>
                    <a:pt x="31" y="15"/>
                  </a:lnTo>
                  <a:lnTo>
                    <a:pt x="35" y="15"/>
                  </a:lnTo>
                  <a:lnTo>
                    <a:pt x="40" y="10"/>
                  </a:lnTo>
                  <a:lnTo>
                    <a:pt x="44" y="5"/>
                  </a:lnTo>
                  <a:lnTo>
                    <a:pt x="49" y="5"/>
                  </a:lnTo>
                  <a:lnTo>
                    <a:pt x="53" y="0"/>
                  </a:lnTo>
                  <a:lnTo>
                    <a:pt x="57" y="0"/>
                  </a:lnTo>
                  <a:lnTo>
                    <a:pt x="62" y="0"/>
                  </a:lnTo>
                  <a:lnTo>
                    <a:pt x="66" y="0"/>
                  </a:lnTo>
                  <a:lnTo>
                    <a:pt x="71" y="0"/>
                  </a:lnTo>
                  <a:lnTo>
                    <a:pt x="75" y="0"/>
                  </a:lnTo>
                  <a:lnTo>
                    <a:pt x="79" y="0"/>
                  </a:lnTo>
                  <a:lnTo>
                    <a:pt x="84" y="0"/>
                  </a:lnTo>
                  <a:lnTo>
                    <a:pt x="88" y="0"/>
                  </a:lnTo>
                  <a:lnTo>
                    <a:pt x="93" y="0"/>
                  </a:lnTo>
                  <a:lnTo>
                    <a:pt x="97" y="0"/>
                  </a:lnTo>
                  <a:lnTo>
                    <a:pt x="101" y="0"/>
                  </a:lnTo>
                  <a:lnTo>
                    <a:pt x="106" y="0"/>
                  </a:lnTo>
                  <a:lnTo>
                    <a:pt x="110" y="0"/>
                  </a:lnTo>
                  <a:lnTo>
                    <a:pt x="115" y="0"/>
                  </a:lnTo>
                  <a:lnTo>
                    <a:pt x="119" y="0"/>
                  </a:lnTo>
                  <a:lnTo>
                    <a:pt x="123" y="0"/>
                  </a:lnTo>
                  <a:lnTo>
                    <a:pt x="128" y="0"/>
                  </a:lnTo>
                  <a:lnTo>
                    <a:pt x="132" y="0"/>
                  </a:lnTo>
                  <a:lnTo>
                    <a:pt x="136" y="0"/>
                  </a:lnTo>
                  <a:lnTo>
                    <a:pt x="141" y="0"/>
                  </a:lnTo>
                  <a:lnTo>
                    <a:pt x="145" y="0"/>
                  </a:lnTo>
                  <a:lnTo>
                    <a:pt x="150" y="0"/>
                  </a:lnTo>
                  <a:lnTo>
                    <a:pt x="154" y="0"/>
                  </a:lnTo>
                  <a:lnTo>
                    <a:pt x="158" y="0"/>
                  </a:lnTo>
                  <a:lnTo>
                    <a:pt x="163" y="0"/>
                  </a:lnTo>
                  <a:lnTo>
                    <a:pt x="167" y="0"/>
                  </a:lnTo>
                  <a:lnTo>
                    <a:pt x="172" y="0"/>
                  </a:lnTo>
                  <a:lnTo>
                    <a:pt x="176" y="0"/>
                  </a:lnTo>
                  <a:lnTo>
                    <a:pt x="180" y="0"/>
                  </a:lnTo>
                  <a:lnTo>
                    <a:pt x="185" y="0"/>
                  </a:lnTo>
                  <a:lnTo>
                    <a:pt x="189" y="0"/>
                  </a:lnTo>
                  <a:lnTo>
                    <a:pt x="194" y="0"/>
                  </a:lnTo>
                  <a:lnTo>
                    <a:pt x="198" y="0"/>
                  </a:lnTo>
                  <a:lnTo>
                    <a:pt x="202" y="0"/>
                  </a:lnTo>
                  <a:lnTo>
                    <a:pt x="207" y="0"/>
                  </a:lnTo>
                  <a:lnTo>
                    <a:pt x="211" y="0"/>
                  </a:lnTo>
                  <a:lnTo>
                    <a:pt x="215" y="0"/>
                  </a:lnTo>
                  <a:lnTo>
                    <a:pt x="220" y="0"/>
                  </a:lnTo>
                  <a:lnTo>
                    <a:pt x="224" y="0"/>
                  </a:lnTo>
                  <a:lnTo>
                    <a:pt x="229" y="0"/>
                  </a:lnTo>
                  <a:lnTo>
                    <a:pt x="233" y="0"/>
                  </a:lnTo>
                  <a:lnTo>
                    <a:pt x="237" y="0"/>
                  </a:lnTo>
                  <a:lnTo>
                    <a:pt x="242" y="0"/>
                  </a:lnTo>
                  <a:lnTo>
                    <a:pt x="246" y="0"/>
                  </a:lnTo>
                  <a:lnTo>
                    <a:pt x="251" y="0"/>
                  </a:lnTo>
                  <a:lnTo>
                    <a:pt x="255" y="0"/>
                  </a:lnTo>
                  <a:lnTo>
                    <a:pt x="259" y="0"/>
                  </a:lnTo>
                  <a:lnTo>
                    <a:pt x="264" y="0"/>
                  </a:lnTo>
                  <a:lnTo>
                    <a:pt x="268" y="0"/>
                  </a:lnTo>
                  <a:lnTo>
                    <a:pt x="273" y="0"/>
                  </a:lnTo>
                  <a:lnTo>
                    <a:pt x="277" y="0"/>
                  </a:lnTo>
                  <a:lnTo>
                    <a:pt x="281" y="0"/>
                  </a:lnTo>
                  <a:lnTo>
                    <a:pt x="286" y="0"/>
                  </a:lnTo>
                  <a:lnTo>
                    <a:pt x="290" y="0"/>
                  </a:lnTo>
                  <a:lnTo>
                    <a:pt x="295" y="0"/>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435" name="Line 1875"/>
            <p:cNvSpPr>
              <a:spLocks noChangeShapeType="1"/>
            </p:cNvSpPr>
            <p:nvPr/>
          </p:nvSpPr>
          <p:spPr bwMode="auto">
            <a:xfrm>
              <a:off x="1961" y="2799"/>
              <a:ext cx="35"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436" name="Line 1876"/>
            <p:cNvSpPr>
              <a:spLocks noChangeShapeType="1"/>
            </p:cNvSpPr>
            <p:nvPr/>
          </p:nvSpPr>
          <p:spPr bwMode="auto">
            <a:xfrm>
              <a:off x="1978" y="2780"/>
              <a:ext cx="1" cy="3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437" name="Line 1877"/>
            <p:cNvSpPr>
              <a:spLocks noChangeShapeType="1"/>
            </p:cNvSpPr>
            <p:nvPr/>
          </p:nvSpPr>
          <p:spPr bwMode="auto">
            <a:xfrm>
              <a:off x="1904" y="2804"/>
              <a:ext cx="35"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438" name="Line 1878"/>
            <p:cNvSpPr>
              <a:spLocks noChangeShapeType="1"/>
            </p:cNvSpPr>
            <p:nvPr/>
          </p:nvSpPr>
          <p:spPr bwMode="auto">
            <a:xfrm>
              <a:off x="1921" y="2784"/>
              <a:ext cx="1" cy="4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439" name="Line 1879"/>
            <p:cNvSpPr>
              <a:spLocks noChangeShapeType="1"/>
            </p:cNvSpPr>
            <p:nvPr/>
          </p:nvSpPr>
          <p:spPr bwMode="auto">
            <a:xfrm>
              <a:off x="1877" y="2844"/>
              <a:ext cx="35"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440" name="Line 1880"/>
            <p:cNvSpPr>
              <a:spLocks noChangeShapeType="1"/>
            </p:cNvSpPr>
            <p:nvPr/>
          </p:nvSpPr>
          <p:spPr bwMode="auto">
            <a:xfrm>
              <a:off x="1895" y="2824"/>
              <a:ext cx="1" cy="3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441" name="Line 1881"/>
            <p:cNvSpPr>
              <a:spLocks noChangeShapeType="1"/>
            </p:cNvSpPr>
            <p:nvPr/>
          </p:nvSpPr>
          <p:spPr bwMode="auto">
            <a:xfrm>
              <a:off x="1987" y="2799"/>
              <a:ext cx="35"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442" name="Line 1882"/>
            <p:cNvSpPr>
              <a:spLocks noChangeShapeType="1"/>
            </p:cNvSpPr>
            <p:nvPr/>
          </p:nvSpPr>
          <p:spPr bwMode="auto">
            <a:xfrm>
              <a:off x="2005" y="2780"/>
              <a:ext cx="1" cy="3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443" name="Line 1883"/>
            <p:cNvSpPr>
              <a:spLocks noChangeShapeType="1"/>
            </p:cNvSpPr>
            <p:nvPr/>
          </p:nvSpPr>
          <p:spPr bwMode="auto">
            <a:xfrm>
              <a:off x="1970" y="2789"/>
              <a:ext cx="17"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444" name="Line 1884"/>
            <p:cNvSpPr>
              <a:spLocks noChangeShapeType="1"/>
            </p:cNvSpPr>
            <p:nvPr/>
          </p:nvSpPr>
          <p:spPr bwMode="auto">
            <a:xfrm flipH="1">
              <a:off x="1970" y="2789"/>
              <a:ext cx="17"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445" name="Line 1885"/>
            <p:cNvSpPr>
              <a:spLocks noChangeShapeType="1"/>
            </p:cNvSpPr>
            <p:nvPr/>
          </p:nvSpPr>
          <p:spPr bwMode="auto">
            <a:xfrm>
              <a:off x="1912" y="2794"/>
              <a:ext cx="18"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446" name="Line 1886"/>
            <p:cNvSpPr>
              <a:spLocks noChangeShapeType="1"/>
            </p:cNvSpPr>
            <p:nvPr/>
          </p:nvSpPr>
          <p:spPr bwMode="auto">
            <a:xfrm flipH="1">
              <a:off x="1912" y="2794"/>
              <a:ext cx="18"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447" name="Line 1887"/>
            <p:cNvSpPr>
              <a:spLocks noChangeShapeType="1"/>
            </p:cNvSpPr>
            <p:nvPr/>
          </p:nvSpPr>
          <p:spPr bwMode="auto">
            <a:xfrm>
              <a:off x="1886" y="2834"/>
              <a:ext cx="18"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448" name="Line 1888"/>
            <p:cNvSpPr>
              <a:spLocks noChangeShapeType="1"/>
            </p:cNvSpPr>
            <p:nvPr/>
          </p:nvSpPr>
          <p:spPr bwMode="auto">
            <a:xfrm flipH="1">
              <a:off x="1886" y="2834"/>
              <a:ext cx="18"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449" name="Line 1889"/>
            <p:cNvSpPr>
              <a:spLocks noChangeShapeType="1"/>
            </p:cNvSpPr>
            <p:nvPr/>
          </p:nvSpPr>
          <p:spPr bwMode="auto">
            <a:xfrm>
              <a:off x="1996" y="2789"/>
              <a:ext cx="17"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450" name="Line 1890"/>
            <p:cNvSpPr>
              <a:spLocks noChangeShapeType="1"/>
            </p:cNvSpPr>
            <p:nvPr/>
          </p:nvSpPr>
          <p:spPr bwMode="auto">
            <a:xfrm flipH="1">
              <a:off x="1996" y="2789"/>
              <a:ext cx="17"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451" name="Rectangle 1891"/>
            <p:cNvSpPr>
              <a:spLocks noChangeArrowheads="1"/>
            </p:cNvSpPr>
            <p:nvPr/>
          </p:nvSpPr>
          <p:spPr bwMode="auto">
            <a:xfrm>
              <a:off x="1855" y="2700"/>
              <a:ext cx="276" cy="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1" i="0" u="none" strike="noStrike" cap="none" normalizeH="0" baseline="0" smtClean="0">
                  <a:ln>
                    <a:noFill/>
                  </a:ln>
                  <a:solidFill>
                    <a:srgbClr val="000000"/>
                  </a:solidFill>
                  <a:effectLst/>
                  <a:latin typeface="Helvetica" pitchFamily="34" charset="0"/>
                  <a:cs typeface="Arial" pitchFamily="34" charset="0"/>
                </a:rPr>
                <a:t>m37: a=0,b=20</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196452" name="Rectangle 1892"/>
            <p:cNvSpPr>
              <a:spLocks noChangeArrowheads="1"/>
            </p:cNvSpPr>
            <p:nvPr/>
          </p:nvSpPr>
          <p:spPr bwMode="auto">
            <a:xfrm>
              <a:off x="2277" y="2799"/>
              <a:ext cx="294" cy="227"/>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453" name="Rectangle 1893"/>
            <p:cNvSpPr>
              <a:spLocks noChangeArrowheads="1"/>
            </p:cNvSpPr>
            <p:nvPr/>
          </p:nvSpPr>
          <p:spPr bwMode="auto">
            <a:xfrm>
              <a:off x="2277" y="2799"/>
              <a:ext cx="294" cy="227"/>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454" name="Line 1894"/>
            <p:cNvSpPr>
              <a:spLocks noChangeShapeType="1"/>
            </p:cNvSpPr>
            <p:nvPr/>
          </p:nvSpPr>
          <p:spPr bwMode="auto">
            <a:xfrm>
              <a:off x="2277" y="2799"/>
              <a:ext cx="29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455" name="Line 1895"/>
            <p:cNvSpPr>
              <a:spLocks noChangeShapeType="1"/>
            </p:cNvSpPr>
            <p:nvPr/>
          </p:nvSpPr>
          <p:spPr bwMode="auto">
            <a:xfrm>
              <a:off x="2277" y="3026"/>
              <a:ext cx="29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456" name="Line 1896"/>
            <p:cNvSpPr>
              <a:spLocks noChangeShapeType="1"/>
            </p:cNvSpPr>
            <p:nvPr/>
          </p:nvSpPr>
          <p:spPr bwMode="auto">
            <a:xfrm flipV="1">
              <a:off x="2571" y="2799"/>
              <a:ext cx="1" cy="22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457" name="Line 1897"/>
            <p:cNvSpPr>
              <a:spLocks noChangeShapeType="1"/>
            </p:cNvSpPr>
            <p:nvPr/>
          </p:nvSpPr>
          <p:spPr bwMode="auto">
            <a:xfrm flipV="1">
              <a:off x="2277" y="2799"/>
              <a:ext cx="1" cy="22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458" name="Line 1898"/>
            <p:cNvSpPr>
              <a:spLocks noChangeShapeType="1"/>
            </p:cNvSpPr>
            <p:nvPr/>
          </p:nvSpPr>
          <p:spPr bwMode="auto">
            <a:xfrm>
              <a:off x="2277" y="3026"/>
              <a:ext cx="29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459" name="Line 1899"/>
            <p:cNvSpPr>
              <a:spLocks noChangeShapeType="1"/>
            </p:cNvSpPr>
            <p:nvPr/>
          </p:nvSpPr>
          <p:spPr bwMode="auto">
            <a:xfrm flipV="1">
              <a:off x="2277" y="2799"/>
              <a:ext cx="1" cy="22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460" name="Line 1900"/>
            <p:cNvSpPr>
              <a:spLocks noChangeShapeType="1"/>
            </p:cNvSpPr>
            <p:nvPr/>
          </p:nvSpPr>
          <p:spPr bwMode="auto">
            <a:xfrm flipV="1">
              <a:off x="2277" y="3022"/>
              <a:ext cx="1" cy="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461" name="Line 1901"/>
            <p:cNvSpPr>
              <a:spLocks noChangeShapeType="1"/>
            </p:cNvSpPr>
            <p:nvPr/>
          </p:nvSpPr>
          <p:spPr bwMode="auto">
            <a:xfrm>
              <a:off x="2277" y="2799"/>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462" name="Rectangle 1902"/>
            <p:cNvSpPr>
              <a:spLocks noChangeArrowheads="1"/>
            </p:cNvSpPr>
            <p:nvPr/>
          </p:nvSpPr>
          <p:spPr bwMode="auto">
            <a:xfrm>
              <a:off x="2264" y="3041"/>
              <a:ext cx="22" cy="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Helvetica" pitchFamily="34" charset="0"/>
                  <a:cs typeface="Arial" pitchFamily="34" charset="0"/>
                </a:rPr>
                <a:t>0</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196463" name="Line 1903"/>
            <p:cNvSpPr>
              <a:spLocks noChangeShapeType="1"/>
            </p:cNvSpPr>
            <p:nvPr/>
          </p:nvSpPr>
          <p:spPr bwMode="auto">
            <a:xfrm flipV="1">
              <a:off x="2422" y="3022"/>
              <a:ext cx="1" cy="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464" name="Line 1904"/>
            <p:cNvSpPr>
              <a:spLocks noChangeShapeType="1"/>
            </p:cNvSpPr>
            <p:nvPr/>
          </p:nvSpPr>
          <p:spPr bwMode="auto">
            <a:xfrm>
              <a:off x="2422" y="2799"/>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465" name="Rectangle 1905"/>
            <p:cNvSpPr>
              <a:spLocks noChangeArrowheads="1"/>
            </p:cNvSpPr>
            <p:nvPr/>
          </p:nvSpPr>
          <p:spPr bwMode="auto">
            <a:xfrm>
              <a:off x="2391" y="3041"/>
              <a:ext cx="56" cy="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Helvetica" pitchFamily="34" charset="0"/>
                  <a:cs typeface="Arial" pitchFamily="34" charset="0"/>
                </a:rPr>
                <a:t>0.5</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196466" name="Line 1906"/>
            <p:cNvSpPr>
              <a:spLocks noChangeShapeType="1"/>
            </p:cNvSpPr>
            <p:nvPr/>
          </p:nvSpPr>
          <p:spPr bwMode="auto">
            <a:xfrm flipV="1">
              <a:off x="2571" y="3022"/>
              <a:ext cx="1" cy="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467" name="Line 1907"/>
            <p:cNvSpPr>
              <a:spLocks noChangeShapeType="1"/>
            </p:cNvSpPr>
            <p:nvPr/>
          </p:nvSpPr>
          <p:spPr bwMode="auto">
            <a:xfrm>
              <a:off x="2571" y="2799"/>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468" name="Rectangle 1908"/>
            <p:cNvSpPr>
              <a:spLocks noChangeArrowheads="1"/>
            </p:cNvSpPr>
            <p:nvPr/>
          </p:nvSpPr>
          <p:spPr bwMode="auto">
            <a:xfrm>
              <a:off x="2558" y="3041"/>
              <a:ext cx="22" cy="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Helvetica" pitchFamily="34" charset="0"/>
                  <a:cs typeface="Arial" pitchFamily="34" charset="0"/>
                </a:rPr>
                <a:t>1</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196469" name="Line 1909"/>
            <p:cNvSpPr>
              <a:spLocks noChangeShapeType="1"/>
            </p:cNvSpPr>
            <p:nvPr/>
          </p:nvSpPr>
          <p:spPr bwMode="auto">
            <a:xfrm>
              <a:off x="2277" y="3026"/>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470" name="Line 1910"/>
            <p:cNvSpPr>
              <a:spLocks noChangeShapeType="1"/>
            </p:cNvSpPr>
            <p:nvPr/>
          </p:nvSpPr>
          <p:spPr bwMode="auto">
            <a:xfrm flipH="1">
              <a:off x="2567" y="3026"/>
              <a:ext cx="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471" name="Rectangle 1911"/>
            <p:cNvSpPr>
              <a:spLocks noChangeArrowheads="1"/>
            </p:cNvSpPr>
            <p:nvPr/>
          </p:nvSpPr>
          <p:spPr bwMode="auto">
            <a:xfrm>
              <a:off x="2233" y="2992"/>
              <a:ext cx="22" cy="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Helvetica" pitchFamily="34" charset="0"/>
                  <a:cs typeface="Arial" pitchFamily="34" charset="0"/>
                </a:rPr>
                <a:t>0</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196472" name="Line 1912"/>
            <p:cNvSpPr>
              <a:spLocks noChangeShapeType="1"/>
            </p:cNvSpPr>
            <p:nvPr/>
          </p:nvSpPr>
          <p:spPr bwMode="auto">
            <a:xfrm>
              <a:off x="2277" y="2913"/>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473" name="Line 1913"/>
            <p:cNvSpPr>
              <a:spLocks noChangeShapeType="1"/>
            </p:cNvSpPr>
            <p:nvPr/>
          </p:nvSpPr>
          <p:spPr bwMode="auto">
            <a:xfrm flipH="1">
              <a:off x="2567" y="2913"/>
              <a:ext cx="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474" name="Rectangle 1914"/>
            <p:cNvSpPr>
              <a:spLocks noChangeArrowheads="1"/>
            </p:cNvSpPr>
            <p:nvPr/>
          </p:nvSpPr>
          <p:spPr bwMode="auto">
            <a:xfrm>
              <a:off x="2193" y="2878"/>
              <a:ext cx="56" cy="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Helvetica" pitchFamily="34" charset="0"/>
                  <a:cs typeface="Arial" pitchFamily="34" charset="0"/>
                </a:rPr>
                <a:t>0.5</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196676" name="Group 2116"/>
          <p:cNvGrpSpPr>
            <a:grpSpLocks/>
          </p:cNvGrpSpPr>
          <p:nvPr/>
        </p:nvGrpSpPr>
        <p:grpSpPr bwMode="auto">
          <a:xfrm>
            <a:off x="3544888" y="4286251"/>
            <a:ext cx="3068638" cy="587375"/>
            <a:chOff x="2233" y="2700"/>
            <a:chExt cx="1933" cy="370"/>
          </a:xfrm>
        </p:grpSpPr>
        <p:sp>
          <p:nvSpPr>
            <p:cNvPr id="196476" name="Line 1916"/>
            <p:cNvSpPr>
              <a:spLocks noChangeShapeType="1"/>
            </p:cNvSpPr>
            <p:nvPr/>
          </p:nvSpPr>
          <p:spPr bwMode="auto">
            <a:xfrm>
              <a:off x="2277" y="2799"/>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477" name="Line 1917"/>
            <p:cNvSpPr>
              <a:spLocks noChangeShapeType="1"/>
            </p:cNvSpPr>
            <p:nvPr/>
          </p:nvSpPr>
          <p:spPr bwMode="auto">
            <a:xfrm flipH="1">
              <a:off x="2567" y="2799"/>
              <a:ext cx="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478" name="Rectangle 1918"/>
            <p:cNvSpPr>
              <a:spLocks noChangeArrowheads="1"/>
            </p:cNvSpPr>
            <p:nvPr/>
          </p:nvSpPr>
          <p:spPr bwMode="auto">
            <a:xfrm>
              <a:off x="2233" y="2765"/>
              <a:ext cx="13" cy="2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 b="0" i="0" u="none" strike="noStrike" cap="none" normalizeH="0" baseline="0" smtClean="0">
                  <a:ln>
                    <a:noFill/>
                  </a:ln>
                  <a:solidFill>
                    <a:srgbClr val="000000"/>
                  </a:solidFill>
                  <a:effectLst/>
                  <a:latin typeface="Helvetica" pitchFamily="34" charset="0"/>
                  <a:cs typeface="Arial" pitchFamily="34" charset="0"/>
                </a:rPr>
                <a:t>1</a:t>
              </a:r>
              <a:endParaRPr kumimoji="0" lang="en-US" sz="1100" b="0" i="0" u="none" strike="noStrike" cap="none" normalizeH="0" baseline="0" smtClean="0">
                <a:ln>
                  <a:noFill/>
                </a:ln>
                <a:solidFill>
                  <a:schemeClr val="tx1"/>
                </a:solidFill>
                <a:effectLst/>
                <a:latin typeface="Arial" pitchFamily="34" charset="0"/>
                <a:cs typeface="Arial" pitchFamily="34" charset="0"/>
              </a:endParaRPr>
            </a:p>
          </p:txBody>
        </p:sp>
        <p:sp>
          <p:nvSpPr>
            <p:cNvPr id="196479" name="Line 1919"/>
            <p:cNvSpPr>
              <a:spLocks noChangeShapeType="1"/>
            </p:cNvSpPr>
            <p:nvPr/>
          </p:nvSpPr>
          <p:spPr bwMode="auto">
            <a:xfrm>
              <a:off x="2277" y="2799"/>
              <a:ext cx="29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480" name="Line 1920"/>
            <p:cNvSpPr>
              <a:spLocks noChangeShapeType="1"/>
            </p:cNvSpPr>
            <p:nvPr/>
          </p:nvSpPr>
          <p:spPr bwMode="auto">
            <a:xfrm>
              <a:off x="2277" y="3026"/>
              <a:ext cx="29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481" name="Line 1921"/>
            <p:cNvSpPr>
              <a:spLocks noChangeShapeType="1"/>
            </p:cNvSpPr>
            <p:nvPr/>
          </p:nvSpPr>
          <p:spPr bwMode="auto">
            <a:xfrm flipV="1">
              <a:off x="2571" y="2799"/>
              <a:ext cx="1" cy="22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482" name="Line 1922"/>
            <p:cNvSpPr>
              <a:spLocks noChangeShapeType="1"/>
            </p:cNvSpPr>
            <p:nvPr/>
          </p:nvSpPr>
          <p:spPr bwMode="auto">
            <a:xfrm flipV="1">
              <a:off x="2277" y="2799"/>
              <a:ext cx="1" cy="22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483" name="Freeform 1923"/>
            <p:cNvSpPr>
              <a:spLocks/>
            </p:cNvSpPr>
            <p:nvPr/>
          </p:nvSpPr>
          <p:spPr bwMode="auto">
            <a:xfrm>
              <a:off x="2277" y="2799"/>
              <a:ext cx="290" cy="109"/>
            </a:xfrm>
            <a:custGeom>
              <a:avLst/>
              <a:gdLst/>
              <a:ahLst/>
              <a:cxnLst>
                <a:cxn ang="0">
                  <a:pos x="0" y="89"/>
                </a:cxn>
                <a:cxn ang="0">
                  <a:pos x="4" y="74"/>
                </a:cxn>
                <a:cxn ang="0">
                  <a:pos x="9" y="55"/>
                </a:cxn>
                <a:cxn ang="0">
                  <a:pos x="13" y="40"/>
                </a:cxn>
                <a:cxn ang="0">
                  <a:pos x="22" y="20"/>
                </a:cxn>
                <a:cxn ang="0">
                  <a:pos x="31" y="10"/>
                </a:cxn>
                <a:cxn ang="0">
                  <a:pos x="39" y="5"/>
                </a:cxn>
                <a:cxn ang="0">
                  <a:pos x="48" y="0"/>
                </a:cxn>
                <a:cxn ang="0">
                  <a:pos x="57" y="0"/>
                </a:cxn>
                <a:cxn ang="0">
                  <a:pos x="66" y="0"/>
                </a:cxn>
                <a:cxn ang="0">
                  <a:pos x="75" y="0"/>
                </a:cxn>
                <a:cxn ang="0">
                  <a:pos x="83" y="0"/>
                </a:cxn>
                <a:cxn ang="0">
                  <a:pos x="92" y="0"/>
                </a:cxn>
                <a:cxn ang="0">
                  <a:pos x="101" y="0"/>
                </a:cxn>
                <a:cxn ang="0">
                  <a:pos x="110" y="0"/>
                </a:cxn>
                <a:cxn ang="0">
                  <a:pos x="118" y="0"/>
                </a:cxn>
                <a:cxn ang="0">
                  <a:pos x="127" y="0"/>
                </a:cxn>
                <a:cxn ang="0">
                  <a:pos x="136" y="0"/>
                </a:cxn>
                <a:cxn ang="0">
                  <a:pos x="145" y="0"/>
                </a:cxn>
                <a:cxn ang="0">
                  <a:pos x="154" y="0"/>
                </a:cxn>
                <a:cxn ang="0">
                  <a:pos x="162" y="0"/>
                </a:cxn>
                <a:cxn ang="0">
                  <a:pos x="171" y="0"/>
                </a:cxn>
                <a:cxn ang="0">
                  <a:pos x="180" y="0"/>
                </a:cxn>
                <a:cxn ang="0">
                  <a:pos x="189" y="0"/>
                </a:cxn>
                <a:cxn ang="0">
                  <a:pos x="197" y="0"/>
                </a:cxn>
                <a:cxn ang="0">
                  <a:pos x="206" y="0"/>
                </a:cxn>
                <a:cxn ang="0">
                  <a:pos x="215" y="0"/>
                </a:cxn>
                <a:cxn ang="0">
                  <a:pos x="224" y="0"/>
                </a:cxn>
                <a:cxn ang="0">
                  <a:pos x="233" y="0"/>
                </a:cxn>
                <a:cxn ang="0">
                  <a:pos x="241" y="0"/>
                </a:cxn>
                <a:cxn ang="0">
                  <a:pos x="250" y="0"/>
                </a:cxn>
                <a:cxn ang="0">
                  <a:pos x="259" y="0"/>
                </a:cxn>
                <a:cxn ang="0">
                  <a:pos x="268" y="0"/>
                </a:cxn>
                <a:cxn ang="0">
                  <a:pos x="277" y="0"/>
                </a:cxn>
                <a:cxn ang="0">
                  <a:pos x="285" y="0"/>
                </a:cxn>
              </a:cxnLst>
              <a:rect l="0" t="0" r="r" b="b"/>
              <a:pathLst>
                <a:path w="290" h="109">
                  <a:moveTo>
                    <a:pt x="0" y="109"/>
                  </a:moveTo>
                  <a:lnTo>
                    <a:pt x="0" y="89"/>
                  </a:lnTo>
                  <a:lnTo>
                    <a:pt x="4" y="84"/>
                  </a:lnTo>
                  <a:lnTo>
                    <a:pt x="4" y="74"/>
                  </a:lnTo>
                  <a:lnTo>
                    <a:pt x="9" y="69"/>
                  </a:lnTo>
                  <a:lnTo>
                    <a:pt x="9" y="55"/>
                  </a:lnTo>
                  <a:lnTo>
                    <a:pt x="13" y="50"/>
                  </a:lnTo>
                  <a:lnTo>
                    <a:pt x="13" y="40"/>
                  </a:lnTo>
                  <a:lnTo>
                    <a:pt x="22" y="30"/>
                  </a:lnTo>
                  <a:lnTo>
                    <a:pt x="22" y="20"/>
                  </a:lnTo>
                  <a:lnTo>
                    <a:pt x="26" y="15"/>
                  </a:lnTo>
                  <a:lnTo>
                    <a:pt x="31" y="10"/>
                  </a:lnTo>
                  <a:lnTo>
                    <a:pt x="35" y="5"/>
                  </a:lnTo>
                  <a:lnTo>
                    <a:pt x="39" y="5"/>
                  </a:lnTo>
                  <a:lnTo>
                    <a:pt x="44" y="0"/>
                  </a:lnTo>
                  <a:lnTo>
                    <a:pt x="48" y="0"/>
                  </a:lnTo>
                  <a:lnTo>
                    <a:pt x="53" y="0"/>
                  </a:lnTo>
                  <a:lnTo>
                    <a:pt x="57" y="0"/>
                  </a:lnTo>
                  <a:lnTo>
                    <a:pt x="61" y="0"/>
                  </a:lnTo>
                  <a:lnTo>
                    <a:pt x="66" y="0"/>
                  </a:lnTo>
                  <a:lnTo>
                    <a:pt x="70" y="0"/>
                  </a:lnTo>
                  <a:lnTo>
                    <a:pt x="75" y="0"/>
                  </a:lnTo>
                  <a:lnTo>
                    <a:pt x="79" y="0"/>
                  </a:lnTo>
                  <a:lnTo>
                    <a:pt x="83" y="0"/>
                  </a:lnTo>
                  <a:lnTo>
                    <a:pt x="88" y="0"/>
                  </a:lnTo>
                  <a:lnTo>
                    <a:pt x="92" y="0"/>
                  </a:lnTo>
                  <a:lnTo>
                    <a:pt x="96" y="0"/>
                  </a:lnTo>
                  <a:lnTo>
                    <a:pt x="101" y="0"/>
                  </a:lnTo>
                  <a:lnTo>
                    <a:pt x="105" y="0"/>
                  </a:lnTo>
                  <a:lnTo>
                    <a:pt x="110" y="0"/>
                  </a:lnTo>
                  <a:lnTo>
                    <a:pt x="114" y="0"/>
                  </a:lnTo>
                  <a:lnTo>
                    <a:pt x="118" y="0"/>
                  </a:lnTo>
                  <a:lnTo>
                    <a:pt x="123" y="0"/>
                  </a:lnTo>
                  <a:lnTo>
                    <a:pt x="127" y="0"/>
                  </a:lnTo>
                  <a:lnTo>
                    <a:pt x="132" y="0"/>
                  </a:lnTo>
                  <a:lnTo>
                    <a:pt x="136" y="0"/>
                  </a:lnTo>
                  <a:lnTo>
                    <a:pt x="140" y="0"/>
                  </a:lnTo>
                  <a:lnTo>
                    <a:pt x="145" y="0"/>
                  </a:lnTo>
                  <a:lnTo>
                    <a:pt x="149" y="0"/>
                  </a:lnTo>
                  <a:lnTo>
                    <a:pt x="154" y="0"/>
                  </a:lnTo>
                  <a:lnTo>
                    <a:pt x="158" y="0"/>
                  </a:lnTo>
                  <a:lnTo>
                    <a:pt x="162" y="0"/>
                  </a:lnTo>
                  <a:lnTo>
                    <a:pt x="167" y="0"/>
                  </a:lnTo>
                  <a:lnTo>
                    <a:pt x="171" y="0"/>
                  </a:lnTo>
                  <a:lnTo>
                    <a:pt x="176" y="0"/>
                  </a:lnTo>
                  <a:lnTo>
                    <a:pt x="180" y="0"/>
                  </a:lnTo>
                  <a:lnTo>
                    <a:pt x="184" y="0"/>
                  </a:lnTo>
                  <a:lnTo>
                    <a:pt x="189" y="0"/>
                  </a:lnTo>
                  <a:lnTo>
                    <a:pt x="193" y="0"/>
                  </a:lnTo>
                  <a:lnTo>
                    <a:pt x="197" y="0"/>
                  </a:lnTo>
                  <a:lnTo>
                    <a:pt x="202" y="0"/>
                  </a:lnTo>
                  <a:lnTo>
                    <a:pt x="206" y="0"/>
                  </a:lnTo>
                  <a:lnTo>
                    <a:pt x="211" y="0"/>
                  </a:lnTo>
                  <a:lnTo>
                    <a:pt x="215" y="0"/>
                  </a:lnTo>
                  <a:lnTo>
                    <a:pt x="219" y="0"/>
                  </a:lnTo>
                  <a:lnTo>
                    <a:pt x="224" y="0"/>
                  </a:lnTo>
                  <a:lnTo>
                    <a:pt x="228" y="0"/>
                  </a:lnTo>
                  <a:lnTo>
                    <a:pt x="233" y="0"/>
                  </a:lnTo>
                  <a:lnTo>
                    <a:pt x="237" y="0"/>
                  </a:lnTo>
                  <a:lnTo>
                    <a:pt x="241" y="0"/>
                  </a:lnTo>
                  <a:lnTo>
                    <a:pt x="246" y="0"/>
                  </a:lnTo>
                  <a:lnTo>
                    <a:pt x="250" y="0"/>
                  </a:lnTo>
                  <a:lnTo>
                    <a:pt x="255" y="0"/>
                  </a:lnTo>
                  <a:lnTo>
                    <a:pt x="259" y="0"/>
                  </a:lnTo>
                  <a:lnTo>
                    <a:pt x="263" y="0"/>
                  </a:lnTo>
                  <a:lnTo>
                    <a:pt x="268" y="0"/>
                  </a:lnTo>
                  <a:lnTo>
                    <a:pt x="272" y="0"/>
                  </a:lnTo>
                  <a:lnTo>
                    <a:pt x="277" y="0"/>
                  </a:lnTo>
                  <a:lnTo>
                    <a:pt x="281" y="0"/>
                  </a:lnTo>
                  <a:lnTo>
                    <a:pt x="285" y="0"/>
                  </a:lnTo>
                  <a:lnTo>
                    <a:pt x="290" y="0"/>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484" name="Line 1924"/>
            <p:cNvSpPr>
              <a:spLocks noChangeShapeType="1"/>
            </p:cNvSpPr>
            <p:nvPr/>
          </p:nvSpPr>
          <p:spPr bwMode="auto">
            <a:xfrm>
              <a:off x="2356" y="2799"/>
              <a:ext cx="35"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485" name="Line 1925"/>
            <p:cNvSpPr>
              <a:spLocks noChangeShapeType="1"/>
            </p:cNvSpPr>
            <p:nvPr/>
          </p:nvSpPr>
          <p:spPr bwMode="auto">
            <a:xfrm>
              <a:off x="2373" y="2780"/>
              <a:ext cx="1" cy="3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486" name="Line 1926"/>
            <p:cNvSpPr>
              <a:spLocks noChangeShapeType="1"/>
            </p:cNvSpPr>
            <p:nvPr/>
          </p:nvSpPr>
          <p:spPr bwMode="auto">
            <a:xfrm>
              <a:off x="2303" y="2804"/>
              <a:ext cx="35"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487" name="Line 1927"/>
            <p:cNvSpPr>
              <a:spLocks noChangeShapeType="1"/>
            </p:cNvSpPr>
            <p:nvPr/>
          </p:nvSpPr>
          <p:spPr bwMode="auto">
            <a:xfrm>
              <a:off x="2321" y="2784"/>
              <a:ext cx="1" cy="4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488" name="Line 1928"/>
            <p:cNvSpPr>
              <a:spLocks noChangeShapeType="1"/>
            </p:cNvSpPr>
            <p:nvPr/>
          </p:nvSpPr>
          <p:spPr bwMode="auto">
            <a:xfrm>
              <a:off x="2277" y="2834"/>
              <a:ext cx="35"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489" name="Line 1929"/>
            <p:cNvSpPr>
              <a:spLocks noChangeShapeType="1"/>
            </p:cNvSpPr>
            <p:nvPr/>
          </p:nvSpPr>
          <p:spPr bwMode="auto">
            <a:xfrm>
              <a:off x="2294" y="2814"/>
              <a:ext cx="1" cy="4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490" name="Line 1930"/>
            <p:cNvSpPr>
              <a:spLocks noChangeShapeType="1"/>
            </p:cNvSpPr>
            <p:nvPr/>
          </p:nvSpPr>
          <p:spPr bwMode="auto">
            <a:xfrm>
              <a:off x="2387" y="2799"/>
              <a:ext cx="35"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491" name="Line 1931"/>
            <p:cNvSpPr>
              <a:spLocks noChangeShapeType="1"/>
            </p:cNvSpPr>
            <p:nvPr/>
          </p:nvSpPr>
          <p:spPr bwMode="auto">
            <a:xfrm>
              <a:off x="2404" y="2780"/>
              <a:ext cx="1" cy="3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492" name="Line 1932"/>
            <p:cNvSpPr>
              <a:spLocks noChangeShapeType="1"/>
            </p:cNvSpPr>
            <p:nvPr/>
          </p:nvSpPr>
          <p:spPr bwMode="auto">
            <a:xfrm>
              <a:off x="2365" y="2789"/>
              <a:ext cx="17"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493" name="Line 1933"/>
            <p:cNvSpPr>
              <a:spLocks noChangeShapeType="1"/>
            </p:cNvSpPr>
            <p:nvPr/>
          </p:nvSpPr>
          <p:spPr bwMode="auto">
            <a:xfrm flipH="1">
              <a:off x="2365" y="2789"/>
              <a:ext cx="17"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494" name="Line 1934"/>
            <p:cNvSpPr>
              <a:spLocks noChangeShapeType="1"/>
            </p:cNvSpPr>
            <p:nvPr/>
          </p:nvSpPr>
          <p:spPr bwMode="auto">
            <a:xfrm>
              <a:off x="2312" y="2794"/>
              <a:ext cx="18"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495" name="Line 1935"/>
            <p:cNvSpPr>
              <a:spLocks noChangeShapeType="1"/>
            </p:cNvSpPr>
            <p:nvPr/>
          </p:nvSpPr>
          <p:spPr bwMode="auto">
            <a:xfrm flipH="1">
              <a:off x="2312" y="2794"/>
              <a:ext cx="18"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496" name="Line 1936"/>
            <p:cNvSpPr>
              <a:spLocks noChangeShapeType="1"/>
            </p:cNvSpPr>
            <p:nvPr/>
          </p:nvSpPr>
          <p:spPr bwMode="auto">
            <a:xfrm>
              <a:off x="2286" y="2824"/>
              <a:ext cx="17"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497" name="Line 1937"/>
            <p:cNvSpPr>
              <a:spLocks noChangeShapeType="1"/>
            </p:cNvSpPr>
            <p:nvPr/>
          </p:nvSpPr>
          <p:spPr bwMode="auto">
            <a:xfrm flipH="1">
              <a:off x="2286" y="2824"/>
              <a:ext cx="17"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498" name="Line 1938"/>
            <p:cNvSpPr>
              <a:spLocks noChangeShapeType="1"/>
            </p:cNvSpPr>
            <p:nvPr/>
          </p:nvSpPr>
          <p:spPr bwMode="auto">
            <a:xfrm>
              <a:off x="2395" y="2789"/>
              <a:ext cx="18"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499" name="Line 1939"/>
            <p:cNvSpPr>
              <a:spLocks noChangeShapeType="1"/>
            </p:cNvSpPr>
            <p:nvPr/>
          </p:nvSpPr>
          <p:spPr bwMode="auto">
            <a:xfrm flipH="1">
              <a:off x="2395" y="2789"/>
              <a:ext cx="18"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500" name="Rectangle 1940"/>
            <p:cNvSpPr>
              <a:spLocks noChangeArrowheads="1"/>
            </p:cNvSpPr>
            <p:nvPr/>
          </p:nvSpPr>
          <p:spPr bwMode="auto">
            <a:xfrm>
              <a:off x="2255" y="2700"/>
              <a:ext cx="166" cy="2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 b="1" i="0" u="none" strike="noStrike" cap="none" normalizeH="0" baseline="0" smtClean="0">
                  <a:ln>
                    <a:noFill/>
                  </a:ln>
                  <a:solidFill>
                    <a:srgbClr val="000000"/>
                  </a:solidFill>
                  <a:effectLst/>
                  <a:latin typeface="Helvetica" pitchFamily="34" charset="0"/>
                  <a:cs typeface="Arial" pitchFamily="34" charset="0"/>
                </a:rPr>
                <a:t>m38: a=0,b=24</a:t>
              </a:r>
              <a:endParaRPr kumimoji="0" lang="en-US" sz="1100" b="0" i="0" u="none" strike="noStrike" cap="none" normalizeH="0" baseline="0" smtClean="0">
                <a:ln>
                  <a:noFill/>
                </a:ln>
                <a:solidFill>
                  <a:schemeClr val="tx1"/>
                </a:solidFill>
                <a:effectLst/>
                <a:latin typeface="Arial" pitchFamily="34" charset="0"/>
                <a:cs typeface="Arial" pitchFamily="34" charset="0"/>
              </a:endParaRPr>
            </a:p>
          </p:txBody>
        </p:sp>
        <p:sp>
          <p:nvSpPr>
            <p:cNvPr id="196501" name="Rectangle 1941"/>
            <p:cNvSpPr>
              <a:spLocks noChangeArrowheads="1"/>
            </p:cNvSpPr>
            <p:nvPr/>
          </p:nvSpPr>
          <p:spPr bwMode="auto">
            <a:xfrm>
              <a:off x="2672" y="2799"/>
              <a:ext cx="299" cy="227"/>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502" name="Rectangle 1942"/>
            <p:cNvSpPr>
              <a:spLocks noChangeArrowheads="1"/>
            </p:cNvSpPr>
            <p:nvPr/>
          </p:nvSpPr>
          <p:spPr bwMode="auto">
            <a:xfrm>
              <a:off x="2672" y="2799"/>
              <a:ext cx="299" cy="227"/>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503" name="Line 1943"/>
            <p:cNvSpPr>
              <a:spLocks noChangeShapeType="1"/>
            </p:cNvSpPr>
            <p:nvPr/>
          </p:nvSpPr>
          <p:spPr bwMode="auto">
            <a:xfrm>
              <a:off x="2672" y="2799"/>
              <a:ext cx="299"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504" name="Line 1944"/>
            <p:cNvSpPr>
              <a:spLocks noChangeShapeType="1"/>
            </p:cNvSpPr>
            <p:nvPr/>
          </p:nvSpPr>
          <p:spPr bwMode="auto">
            <a:xfrm>
              <a:off x="2672" y="3026"/>
              <a:ext cx="299"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505" name="Line 1945"/>
            <p:cNvSpPr>
              <a:spLocks noChangeShapeType="1"/>
            </p:cNvSpPr>
            <p:nvPr/>
          </p:nvSpPr>
          <p:spPr bwMode="auto">
            <a:xfrm flipV="1">
              <a:off x="2971" y="2799"/>
              <a:ext cx="1" cy="22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506" name="Line 1946"/>
            <p:cNvSpPr>
              <a:spLocks noChangeShapeType="1"/>
            </p:cNvSpPr>
            <p:nvPr/>
          </p:nvSpPr>
          <p:spPr bwMode="auto">
            <a:xfrm flipV="1">
              <a:off x="2672" y="2799"/>
              <a:ext cx="1" cy="22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507" name="Line 1947"/>
            <p:cNvSpPr>
              <a:spLocks noChangeShapeType="1"/>
            </p:cNvSpPr>
            <p:nvPr/>
          </p:nvSpPr>
          <p:spPr bwMode="auto">
            <a:xfrm>
              <a:off x="2672" y="3026"/>
              <a:ext cx="299"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508" name="Line 1948"/>
            <p:cNvSpPr>
              <a:spLocks noChangeShapeType="1"/>
            </p:cNvSpPr>
            <p:nvPr/>
          </p:nvSpPr>
          <p:spPr bwMode="auto">
            <a:xfrm flipV="1">
              <a:off x="2672" y="2799"/>
              <a:ext cx="1" cy="22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509" name="Line 1949"/>
            <p:cNvSpPr>
              <a:spLocks noChangeShapeType="1"/>
            </p:cNvSpPr>
            <p:nvPr/>
          </p:nvSpPr>
          <p:spPr bwMode="auto">
            <a:xfrm flipV="1">
              <a:off x="2672" y="3022"/>
              <a:ext cx="1" cy="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510" name="Line 1950"/>
            <p:cNvSpPr>
              <a:spLocks noChangeShapeType="1"/>
            </p:cNvSpPr>
            <p:nvPr/>
          </p:nvSpPr>
          <p:spPr bwMode="auto">
            <a:xfrm>
              <a:off x="2672" y="2799"/>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511" name="Rectangle 1951"/>
            <p:cNvSpPr>
              <a:spLocks noChangeArrowheads="1"/>
            </p:cNvSpPr>
            <p:nvPr/>
          </p:nvSpPr>
          <p:spPr bwMode="auto">
            <a:xfrm>
              <a:off x="2659" y="3041"/>
              <a:ext cx="13" cy="2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 b="0" i="0" u="none" strike="noStrike" cap="none" normalizeH="0" baseline="0" smtClean="0">
                  <a:ln>
                    <a:noFill/>
                  </a:ln>
                  <a:solidFill>
                    <a:srgbClr val="000000"/>
                  </a:solidFill>
                  <a:effectLst/>
                  <a:latin typeface="Helvetica" pitchFamily="34" charset="0"/>
                  <a:cs typeface="Arial" pitchFamily="34" charset="0"/>
                </a:rPr>
                <a:t>0</a:t>
              </a:r>
              <a:endParaRPr kumimoji="0" lang="en-US" sz="1100" b="0" i="0" u="none" strike="noStrike" cap="none" normalizeH="0" baseline="0" smtClean="0">
                <a:ln>
                  <a:noFill/>
                </a:ln>
                <a:solidFill>
                  <a:schemeClr val="tx1"/>
                </a:solidFill>
                <a:effectLst/>
                <a:latin typeface="Arial" pitchFamily="34" charset="0"/>
                <a:cs typeface="Arial" pitchFamily="34" charset="0"/>
              </a:endParaRPr>
            </a:p>
          </p:txBody>
        </p:sp>
        <p:sp>
          <p:nvSpPr>
            <p:cNvPr id="196512" name="Line 1952"/>
            <p:cNvSpPr>
              <a:spLocks noChangeShapeType="1"/>
            </p:cNvSpPr>
            <p:nvPr/>
          </p:nvSpPr>
          <p:spPr bwMode="auto">
            <a:xfrm flipV="1">
              <a:off x="2821" y="3022"/>
              <a:ext cx="1" cy="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513" name="Line 1953"/>
            <p:cNvSpPr>
              <a:spLocks noChangeShapeType="1"/>
            </p:cNvSpPr>
            <p:nvPr/>
          </p:nvSpPr>
          <p:spPr bwMode="auto">
            <a:xfrm>
              <a:off x="2821" y="2799"/>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514" name="Rectangle 1954"/>
            <p:cNvSpPr>
              <a:spLocks noChangeArrowheads="1"/>
            </p:cNvSpPr>
            <p:nvPr/>
          </p:nvSpPr>
          <p:spPr bwMode="auto">
            <a:xfrm>
              <a:off x="2791" y="3041"/>
              <a:ext cx="33" cy="2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 b="0" i="0" u="none" strike="noStrike" cap="none" normalizeH="0" baseline="0" smtClean="0">
                  <a:ln>
                    <a:noFill/>
                  </a:ln>
                  <a:solidFill>
                    <a:srgbClr val="000000"/>
                  </a:solidFill>
                  <a:effectLst/>
                  <a:latin typeface="Helvetica" pitchFamily="34" charset="0"/>
                  <a:cs typeface="Arial" pitchFamily="34" charset="0"/>
                </a:rPr>
                <a:t>0.5</a:t>
              </a:r>
              <a:endParaRPr kumimoji="0" lang="en-US" sz="1100" b="0" i="0" u="none" strike="noStrike" cap="none" normalizeH="0" baseline="0" smtClean="0">
                <a:ln>
                  <a:noFill/>
                </a:ln>
                <a:solidFill>
                  <a:schemeClr val="tx1"/>
                </a:solidFill>
                <a:effectLst/>
                <a:latin typeface="Arial" pitchFamily="34" charset="0"/>
                <a:cs typeface="Arial" pitchFamily="34" charset="0"/>
              </a:endParaRPr>
            </a:p>
          </p:txBody>
        </p:sp>
        <p:sp>
          <p:nvSpPr>
            <p:cNvPr id="196515" name="Line 1955"/>
            <p:cNvSpPr>
              <a:spLocks noChangeShapeType="1"/>
            </p:cNvSpPr>
            <p:nvPr/>
          </p:nvSpPr>
          <p:spPr bwMode="auto">
            <a:xfrm flipV="1">
              <a:off x="2971" y="3022"/>
              <a:ext cx="1" cy="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516" name="Line 1956"/>
            <p:cNvSpPr>
              <a:spLocks noChangeShapeType="1"/>
            </p:cNvSpPr>
            <p:nvPr/>
          </p:nvSpPr>
          <p:spPr bwMode="auto">
            <a:xfrm>
              <a:off x="2971" y="2799"/>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517" name="Rectangle 1957"/>
            <p:cNvSpPr>
              <a:spLocks noChangeArrowheads="1"/>
            </p:cNvSpPr>
            <p:nvPr/>
          </p:nvSpPr>
          <p:spPr bwMode="auto">
            <a:xfrm>
              <a:off x="2957" y="3041"/>
              <a:ext cx="13" cy="2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 b="0" i="0" u="none" strike="noStrike" cap="none" normalizeH="0" baseline="0" smtClean="0">
                  <a:ln>
                    <a:noFill/>
                  </a:ln>
                  <a:solidFill>
                    <a:srgbClr val="000000"/>
                  </a:solidFill>
                  <a:effectLst/>
                  <a:latin typeface="Helvetica" pitchFamily="34" charset="0"/>
                  <a:cs typeface="Arial" pitchFamily="34" charset="0"/>
                </a:rPr>
                <a:t>1</a:t>
              </a:r>
              <a:endParaRPr kumimoji="0" lang="en-US" sz="1100" b="0" i="0" u="none" strike="noStrike" cap="none" normalizeH="0" baseline="0" smtClean="0">
                <a:ln>
                  <a:noFill/>
                </a:ln>
                <a:solidFill>
                  <a:schemeClr val="tx1"/>
                </a:solidFill>
                <a:effectLst/>
                <a:latin typeface="Arial" pitchFamily="34" charset="0"/>
                <a:cs typeface="Arial" pitchFamily="34" charset="0"/>
              </a:endParaRPr>
            </a:p>
          </p:txBody>
        </p:sp>
        <p:sp>
          <p:nvSpPr>
            <p:cNvPr id="196518" name="Line 1958"/>
            <p:cNvSpPr>
              <a:spLocks noChangeShapeType="1"/>
            </p:cNvSpPr>
            <p:nvPr/>
          </p:nvSpPr>
          <p:spPr bwMode="auto">
            <a:xfrm>
              <a:off x="2672" y="3026"/>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519" name="Line 1959"/>
            <p:cNvSpPr>
              <a:spLocks noChangeShapeType="1"/>
            </p:cNvSpPr>
            <p:nvPr/>
          </p:nvSpPr>
          <p:spPr bwMode="auto">
            <a:xfrm flipH="1">
              <a:off x="2966" y="3026"/>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520" name="Rectangle 1960"/>
            <p:cNvSpPr>
              <a:spLocks noChangeArrowheads="1"/>
            </p:cNvSpPr>
            <p:nvPr/>
          </p:nvSpPr>
          <p:spPr bwMode="auto">
            <a:xfrm>
              <a:off x="2628" y="2992"/>
              <a:ext cx="13" cy="2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 b="0" i="0" u="none" strike="noStrike" cap="none" normalizeH="0" baseline="0" smtClean="0">
                  <a:ln>
                    <a:noFill/>
                  </a:ln>
                  <a:solidFill>
                    <a:srgbClr val="000000"/>
                  </a:solidFill>
                  <a:effectLst/>
                  <a:latin typeface="Helvetica" pitchFamily="34" charset="0"/>
                  <a:cs typeface="Arial" pitchFamily="34" charset="0"/>
                </a:rPr>
                <a:t>0</a:t>
              </a:r>
              <a:endParaRPr kumimoji="0" lang="en-US" sz="1100" b="0" i="0" u="none" strike="noStrike" cap="none" normalizeH="0" baseline="0" smtClean="0">
                <a:ln>
                  <a:noFill/>
                </a:ln>
                <a:solidFill>
                  <a:schemeClr val="tx1"/>
                </a:solidFill>
                <a:effectLst/>
                <a:latin typeface="Arial" pitchFamily="34" charset="0"/>
                <a:cs typeface="Arial" pitchFamily="34" charset="0"/>
              </a:endParaRPr>
            </a:p>
          </p:txBody>
        </p:sp>
        <p:sp>
          <p:nvSpPr>
            <p:cNvPr id="196521" name="Line 1961"/>
            <p:cNvSpPr>
              <a:spLocks noChangeShapeType="1"/>
            </p:cNvSpPr>
            <p:nvPr/>
          </p:nvSpPr>
          <p:spPr bwMode="auto">
            <a:xfrm>
              <a:off x="2672" y="2913"/>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522" name="Line 1962"/>
            <p:cNvSpPr>
              <a:spLocks noChangeShapeType="1"/>
            </p:cNvSpPr>
            <p:nvPr/>
          </p:nvSpPr>
          <p:spPr bwMode="auto">
            <a:xfrm flipH="1">
              <a:off x="2966" y="2913"/>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523" name="Rectangle 1963"/>
            <p:cNvSpPr>
              <a:spLocks noChangeArrowheads="1"/>
            </p:cNvSpPr>
            <p:nvPr/>
          </p:nvSpPr>
          <p:spPr bwMode="auto">
            <a:xfrm>
              <a:off x="2589" y="2878"/>
              <a:ext cx="33" cy="2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 b="0" i="0" u="none" strike="noStrike" cap="none" normalizeH="0" baseline="0" smtClean="0">
                  <a:ln>
                    <a:noFill/>
                  </a:ln>
                  <a:solidFill>
                    <a:srgbClr val="000000"/>
                  </a:solidFill>
                  <a:effectLst/>
                  <a:latin typeface="Helvetica" pitchFamily="34" charset="0"/>
                  <a:cs typeface="Arial" pitchFamily="34" charset="0"/>
                </a:rPr>
                <a:t>0.5</a:t>
              </a:r>
              <a:endParaRPr kumimoji="0" lang="en-US" sz="1100" b="0" i="0" u="none" strike="noStrike" cap="none" normalizeH="0" baseline="0" smtClean="0">
                <a:ln>
                  <a:noFill/>
                </a:ln>
                <a:solidFill>
                  <a:schemeClr val="tx1"/>
                </a:solidFill>
                <a:effectLst/>
                <a:latin typeface="Arial" pitchFamily="34" charset="0"/>
                <a:cs typeface="Arial" pitchFamily="34" charset="0"/>
              </a:endParaRPr>
            </a:p>
          </p:txBody>
        </p:sp>
        <p:sp>
          <p:nvSpPr>
            <p:cNvPr id="196524" name="Line 1964"/>
            <p:cNvSpPr>
              <a:spLocks noChangeShapeType="1"/>
            </p:cNvSpPr>
            <p:nvPr/>
          </p:nvSpPr>
          <p:spPr bwMode="auto">
            <a:xfrm>
              <a:off x="2672" y="2799"/>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525" name="Line 1965"/>
            <p:cNvSpPr>
              <a:spLocks noChangeShapeType="1"/>
            </p:cNvSpPr>
            <p:nvPr/>
          </p:nvSpPr>
          <p:spPr bwMode="auto">
            <a:xfrm flipH="1">
              <a:off x="2966" y="2799"/>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526" name="Rectangle 1966"/>
            <p:cNvSpPr>
              <a:spLocks noChangeArrowheads="1"/>
            </p:cNvSpPr>
            <p:nvPr/>
          </p:nvSpPr>
          <p:spPr bwMode="auto">
            <a:xfrm>
              <a:off x="2628" y="2765"/>
              <a:ext cx="13" cy="2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 b="0" i="0" u="none" strike="noStrike" cap="none" normalizeH="0" baseline="0" smtClean="0">
                  <a:ln>
                    <a:noFill/>
                  </a:ln>
                  <a:solidFill>
                    <a:srgbClr val="000000"/>
                  </a:solidFill>
                  <a:effectLst/>
                  <a:latin typeface="Helvetica" pitchFamily="34" charset="0"/>
                  <a:cs typeface="Arial" pitchFamily="34" charset="0"/>
                </a:rPr>
                <a:t>1</a:t>
              </a:r>
              <a:endParaRPr kumimoji="0" lang="en-US" sz="1100" b="0" i="0" u="none" strike="noStrike" cap="none" normalizeH="0" baseline="0" smtClean="0">
                <a:ln>
                  <a:noFill/>
                </a:ln>
                <a:solidFill>
                  <a:schemeClr val="tx1"/>
                </a:solidFill>
                <a:effectLst/>
                <a:latin typeface="Arial" pitchFamily="34" charset="0"/>
                <a:cs typeface="Arial" pitchFamily="34" charset="0"/>
              </a:endParaRPr>
            </a:p>
          </p:txBody>
        </p:sp>
        <p:sp>
          <p:nvSpPr>
            <p:cNvPr id="196527" name="Line 1967"/>
            <p:cNvSpPr>
              <a:spLocks noChangeShapeType="1"/>
            </p:cNvSpPr>
            <p:nvPr/>
          </p:nvSpPr>
          <p:spPr bwMode="auto">
            <a:xfrm>
              <a:off x="2672" y="2799"/>
              <a:ext cx="299"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528" name="Line 1968"/>
            <p:cNvSpPr>
              <a:spLocks noChangeShapeType="1"/>
            </p:cNvSpPr>
            <p:nvPr/>
          </p:nvSpPr>
          <p:spPr bwMode="auto">
            <a:xfrm>
              <a:off x="2672" y="3026"/>
              <a:ext cx="299"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529" name="Line 1969"/>
            <p:cNvSpPr>
              <a:spLocks noChangeShapeType="1"/>
            </p:cNvSpPr>
            <p:nvPr/>
          </p:nvSpPr>
          <p:spPr bwMode="auto">
            <a:xfrm flipV="1">
              <a:off x="2971" y="2799"/>
              <a:ext cx="1" cy="22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530" name="Line 1970"/>
            <p:cNvSpPr>
              <a:spLocks noChangeShapeType="1"/>
            </p:cNvSpPr>
            <p:nvPr/>
          </p:nvSpPr>
          <p:spPr bwMode="auto">
            <a:xfrm flipV="1">
              <a:off x="2672" y="2799"/>
              <a:ext cx="1" cy="22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531" name="Freeform 1971"/>
            <p:cNvSpPr>
              <a:spLocks/>
            </p:cNvSpPr>
            <p:nvPr/>
          </p:nvSpPr>
          <p:spPr bwMode="auto">
            <a:xfrm>
              <a:off x="2672" y="2799"/>
              <a:ext cx="294" cy="109"/>
            </a:xfrm>
            <a:custGeom>
              <a:avLst/>
              <a:gdLst/>
              <a:ahLst/>
              <a:cxnLst>
                <a:cxn ang="0">
                  <a:pos x="0" y="89"/>
                </a:cxn>
                <a:cxn ang="0">
                  <a:pos x="4" y="69"/>
                </a:cxn>
                <a:cxn ang="0">
                  <a:pos x="9" y="50"/>
                </a:cxn>
                <a:cxn ang="0">
                  <a:pos x="13" y="35"/>
                </a:cxn>
                <a:cxn ang="0">
                  <a:pos x="22" y="15"/>
                </a:cxn>
                <a:cxn ang="0">
                  <a:pos x="31" y="5"/>
                </a:cxn>
                <a:cxn ang="0">
                  <a:pos x="40" y="0"/>
                </a:cxn>
                <a:cxn ang="0">
                  <a:pos x="48" y="0"/>
                </a:cxn>
                <a:cxn ang="0">
                  <a:pos x="57" y="0"/>
                </a:cxn>
                <a:cxn ang="0">
                  <a:pos x="66" y="0"/>
                </a:cxn>
                <a:cxn ang="0">
                  <a:pos x="75" y="0"/>
                </a:cxn>
                <a:cxn ang="0">
                  <a:pos x="83" y="0"/>
                </a:cxn>
                <a:cxn ang="0">
                  <a:pos x="92" y="0"/>
                </a:cxn>
                <a:cxn ang="0">
                  <a:pos x="101" y="0"/>
                </a:cxn>
                <a:cxn ang="0">
                  <a:pos x="110" y="0"/>
                </a:cxn>
                <a:cxn ang="0">
                  <a:pos x="119" y="0"/>
                </a:cxn>
                <a:cxn ang="0">
                  <a:pos x="127" y="0"/>
                </a:cxn>
                <a:cxn ang="0">
                  <a:pos x="136" y="0"/>
                </a:cxn>
                <a:cxn ang="0">
                  <a:pos x="145" y="0"/>
                </a:cxn>
                <a:cxn ang="0">
                  <a:pos x="154" y="0"/>
                </a:cxn>
                <a:cxn ang="0">
                  <a:pos x="163" y="0"/>
                </a:cxn>
                <a:cxn ang="0">
                  <a:pos x="171" y="0"/>
                </a:cxn>
                <a:cxn ang="0">
                  <a:pos x="180" y="0"/>
                </a:cxn>
                <a:cxn ang="0">
                  <a:pos x="189" y="0"/>
                </a:cxn>
                <a:cxn ang="0">
                  <a:pos x="198" y="0"/>
                </a:cxn>
                <a:cxn ang="0">
                  <a:pos x="206" y="0"/>
                </a:cxn>
                <a:cxn ang="0">
                  <a:pos x="215" y="0"/>
                </a:cxn>
                <a:cxn ang="0">
                  <a:pos x="224" y="0"/>
                </a:cxn>
                <a:cxn ang="0">
                  <a:pos x="233" y="0"/>
                </a:cxn>
                <a:cxn ang="0">
                  <a:pos x="242" y="0"/>
                </a:cxn>
                <a:cxn ang="0">
                  <a:pos x="250" y="0"/>
                </a:cxn>
                <a:cxn ang="0">
                  <a:pos x="259" y="0"/>
                </a:cxn>
                <a:cxn ang="0">
                  <a:pos x="268" y="0"/>
                </a:cxn>
                <a:cxn ang="0">
                  <a:pos x="277" y="0"/>
                </a:cxn>
                <a:cxn ang="0">
                  <a:pos x="285" y="0"/>
                </a:cxn>
                <a:cxn ang="0">
                  <a:pos x="294" y="0"/>
                </a:cxn>
              </a:cxnLst>
              <a:rect l="0" t="0" r="r" b="b"/>
              <a:pathLst>
                <a:path w="294" h="109">
                  <a:moveTo>
                    <a:pt x="0" y="109"/>
                  </a:moveTo>
                  <a:lnTo>
                    <a:pt x="0" y="89"/>
                  </a:lnTo>
                  <a:lnTo>
                    <a:pt x="4" y="84"/>
                  </a:lnTo>
                  <a:lnTo>
                    <a:pt x="4" y="69"/>
                  </a:lnTo>
                  <a:lnTo>
                    <a:pt x="9" y="64"/>
                  </a:lnTo>
                  <a:lnTo>
                    <a:pt x="9" y="50"/>
                  </a:lnTo>
                  <a:lnTo>
                    <a:pt x="13" y="45"/>
                  </a:lnTo>
                  <a:lnTo>
                    <a:pt x="13" y="35"/>
                  </a:lnTo>
                  <a:lnTo>
                    <a:pt x="22" y="25"/>
                  </a:lnTo>
                  <a:lnTo>
                    <a:pt x="22" y="15"/>
                  </a:lnTo>
                  <a:lnTo>
                    <a:pt x="26" y="10"/>
                  </a:lnTo>
                  <a:lnTo>
                    <a:pt x="31" y="5"/>
                  </a:lnTo>
                  <a:lnTo>
                    <a:pt x="35" y="5"/>
                  </a:lnTo>
                  <a:lnTo>
                    <a:pt x="40" y="0"/>
                  </a:lnTo>
                  <a:lnTo>
                    <a:pt x="44" y="0"/>
                  </a:lnTo>
                  <a:lnTo>
                    <a:pt x="48" y="0"/>
                  </a:lnTo>
                  <a:lnTo>
                    <a:pt x="53" y="0"/>
                  </a:lnTo>
                  <a:lnTo>
                    <a:pt x="57" y="0"/>
                  </a:lnTo>
                  <a:lnTo>
                    <a:pt x="62" y="0"/>
                  </a:lnTo>
                  <a:lnTo>
                    <a:pt x="66" y="0"/>
                  </a:lnTo>
                  <a:lnTo>
                    <a:pt x="70" y="0"/>
                  </a:lnTo>
                  <a:lnTo>
                    <a:pt x="75" y="0"/>
                  </a:lnTo>
                  <a:lnTo>
                    <a:pt x="79" y="0"/>
                  </a:lnTo>
                  <a:lnTo>
                    <a:pt x="83" y="0"/>
                  </a:lnTo>
                  <a:lnTo>
                    <a:pt x="88" y="0"/>
                  </a:lnTo>
                  <a:lnTo>
                    <a:pt x="92" y="0"/>
                  </a:lnTo>
                  <a:lnTo>
                    <a:pt x="97" y="0"/>
                  </a:lnTo>
                  <a:lnTo>
                    <a:pt x="101" y="0"/>
                  </a:lnTo>
                  <a:lnTo>
                    <a:pt x="105" y="0"/>
                  </a:lnTo>
                  <a:lnTo>
                    <a:pt x="110" y="0"/>
                  </a:lnTo>
                  <a:lnTo>
                    <a:pt x="114" y="0"/>
                  </a:lnTo>
                  <a:lnTo>
                    <a:pt x="119" y="0"/>
                  </a:lnTo>
                  <a:lnTo>
                    <a:pt x="123" y="0"/>
                  </a:lnTo>
                  <a:lnTo>
                    <a:pt x="127" y="0"/>
                  </a:lnTo>
                  <a:lnTo>
                    <a:pt x="132" y="0"/>
                  </a:lnTo>
                  <a:lnTo>
                    <a:pt x="136" y="0"/>
                  </a:lnTo>
                  <a:lnTo>
                    <a:pt x="141" y="0"/>
                  </a:lnTo>
                  <a:lnTo>
                    <a:pt x="145" y="0"/>
                  </a:lnTo>
                  <a:lnTo>
                    <a:pt x="149" y="0"/>
                  </a:lnTo>
                  <a:lnTo>
                    <a:pt x="154" y="0"/>
                  </a:lnTo>
                  <a:lnTo>
                    <a:pt x="158" y="0"/>
                  </a:lnTo>
                  <a:lnTo>
                    <a:pt x="163" y="0"/>
                  </a:lnTo>
                  <a:lnTo>
                    <a:pt x="167" y="0"/>
                  </a:lnTo>
                  <a:lnTo>
                    <a:pt x="171" y="0"/>
                  </a:lnTo>
                  <a:lnTo>
                    <a:pt x="176" y="0"/>
                  </a:lnTo>
                  <a:lnTo>
                    <a:pt x="180" y="0"/>
                  </a:lnTo>
                  <a:lnTo>
                    <a:pt x="184" y="0"/>
                  </a:lnTo>
                  <a:lnTo>
                    <a:pt x="189" y="0"/>
                  </a:lnTo>
                  <a:lnTo>
                    <a:pt x="193" y="0"/>
                  </a:lnTo>
                  <a:lnTo>
                    <a:pt x="198" y="0"/>
                  </a:lnTo>
                  <a:lnTo>
                    <a:pt x="202" y="0"/>
                  </a:lnTo>
                  <a:lnTo>
                    <a:pt x="206" y="0"/>
                  </a:lnTo>
                  <a:lnTo>
                    <a:pt x="211" y="0"/>
                  </a:lnTo>
                  <a:lnTo>
                    <a:pt x="215" y="0"/>
                  </a:lnTo>
                  <a:lnTo>
                    <a:pt x="220" y="0"/>
                  </a:lnTo>
                  <a:lnTo>
                    <a:pt x="224" y="0"/>
                  </a:lnTo>
                  <a:lnTo>
                    <a:pt x="228" y="0"/>
                  </a:lnTo>
                  <a:lnTo>
                    <a:pt x="233" y="0"/>
                  </a:lnTo>
                  <a:lnTo>
                    <a:pt x="237" y="0"/>
                  </a:lnTo>
                  <a:lnTo>
                    <a:pt x="242" y="0"/>
                  </a:lnTo>
                  <a:lnTo>
                    <a:pt x="246" y="0"/>
                  </a:lnTo>
                  <a:lnTo>
                    <a:pt x="250" y="0"/>
                  </a:lnTo>
                  <a:lnTo>
                    <a:pt x="255" y="0"/>
                  </a:lnTo>
                  <a:lnTo>
                    <a:pt x="259" y="0"/>
                  </a:lnTo>
                  <a:lnTo>
                    <a:pt x="263" y="0"/>
                  </a:lnTo>
                  <a:lnTo>
                    <a:pt x="268" y="0"/>
                  </a:lnTo>
                  <a:lnTo>
                    <a:pt x="272" y="0"/>
                  </a:lnTo>
                  <a:lnTo>
                    <a:pt x="277" y="0"/>
                  </a:lnTo>
                  <a:lnTo>
                    <a:pt x="281" y="0"/>
                  </a:lnTo>
                  <a:lnTo>
                    <a:pt x="285" y="0"/>
                  </a:lnTo>
                  <a:lnTo>
                    <a:pt x="290" y="0"/>
                  </a:lnTo>
                  <a:lnTo>
                    <a:pt x="294" y="0"/>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532" name="Line 1972"/>
            <p:cNvSpPr>
              <a:spLocks noChangeShapeType="1"/>
            </p:cNvSpPr>
            <p:nvPr/>
          </p:nvSpPr>
          <p:spPr bwMode="auto">
            <a:xfrm>
              <a:off x="2755" y="2799"/>
              <a:ext cx="36"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533" name="Line 1973"/>
            <p:cNvSpPr>
              <a:spLocks noChangeShapeType="1"/>
            </p:cNvSpPr>
            <p:nvPr/>
          </p:nvSpPr>
          <p:spPr bwMode="auto">
            <a:xfrm>
              <a:off x="2773" y="2780"/>
              <a:ext cx="1" cy="3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534" name="Line 1974"/>
            <p:cNvSpPr>
              <a:spLocks noChangeShapeType="1"/>
            </p:cNvSpPr>
            <p:nvPr/>
          </p:nvSpPr>
          <p:spPr bwMode="auto">
            <a:xfrm>
              <a:off x="2698" y="2799"/>
              <a:ext cx="36"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535" name="Line 1975"/>
            <p:cNvSpPr>
              <a:spLocks noChangeShapeType="1"/>
            </p:cNvSpPr>
            <p:nvPr/>
          </p:nvSpPr>
          <p:spPr bwMode="auto">
            <a:xfrm>
              <a:off x="2716" y="2780"/>
              <a:ext cx="1" cy="3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536" name="Line 1976"/>
            <p:cNvSpPr>
              <a:spLocks noChangeShapeType="1"/>
            </p:cNvSpPr>
            <p:nvPr/>
          </p:nvSpPr>
          <p:spPr bwMode="auto">
            <a:xfrm>
              <a:off x="2672" y="2829"/>
              <a:ext cx="35"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537" name="Line 1977"/>
            <p:cNvSpPr>
              <a:spLocks noChangeShapeType="1"/>
            </p:cNvSpPr>
            <p:nvPr/>
          </p:nvSpPr>
          <p:spPr bwMode="auto">
            <a:xfrm>
              <a:off x="2690" y="2809"/>
              <a:ext cx="1" cy="4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538" name="Line 1978"/>
            <p:cNvSpPr>
              <a:spLocks noChangeShapeType="1"/>
            </p:cNvSpPr>
            <p:nvPr/>
          </p:nvSpPr>
          <p:spPr bwMode="auto">
            <a:xfrm>
              <a:off x="2782" y="2799"/>
              <a:ext cx="35"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539" name="Line 1979"/>
            <p:cNvSpPr>
              <a:spLocks noChangeShapeType="1"/>
            </p:cNvSpPr>
            <p:nvPr/>
          </p:nvSpPr>
          <p:spPr bwMode="auto">
            <a:xfrm>
              <a:off x="2799" y="2780"/>
              <a:ext cx="1" cy="3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540" name="Line 1980"/>
            <p:cNvSpPr>
              <a:spLocks noChangeShapeType="1"/>
            </p:cNvSpPr>
            <p:nvPr/>
          </p:nvSpPr>
          <p:spPr bwMode="auto">
            <a:xfrm>
              <a:off x="2764" y="2789"/>
              <a:ext cx="18"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541" name="Line 1981"/>
            <p:cNvSpPr>
              <a:spLocks noChangeShapeType="1"/>
            </p:cNvSpPr>
            <p:nvPr/>
          </p:nvSpPr>
          <p:spPr bwMode="auto">
            <a:xfrm flipH="1">
              <a:off x="2764" y="2789"/>
              <a:ext cx="18"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542" name="Line 1982"/>
            <p:cNvSpPr>
              <a:spLocks noChangeShapeType="1"/>
            </p:cNvSpPr>
            <p:nvPr/>
          </p:nvSpPr>
          <p:spPr bwMode="auto">
            <a:xfrm>
              <a:off x="2707" y="2789"/>
              <a:ext cx="18"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543" name="Line 1983"/>
            <p:cNvSpPr>
              <a:spLocks noChangeShapeType="1"/>
            </p:cNvSpPr>
            <p:nvPr/>
          </p:nvSpPr>
          <p:spPr bwMode="auto">
            <a:xfrm flipH="1">
              <a:off x="2707" y="2789"/>
              <a:ext cx="18"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544" name="Line 1984"/>
            <p:cNvSpPr>
              <a:spLocks noChangeShapeType="1"/>
            </p:cNvSpPr>
            <p:nvPr/>
          </p:nvSpPr>
          <p:spPr bwMode="auto">
            <a:xfrm>
              <a:off x="2681" y="2819"/>
              <a:ext cx="17"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545" name="Line 1985"/>
            <p:cNvSpPr>
              <a:spLocks noChangeShapeType="1"/>
            </p:cNvSpPr>
            <p:nvPr/>
          </p:nvSpPr>
          <p:spPr bwMode="auto">
            <a:xfrm flipH="1">
              <a:off x="2681" y="2819"/>
              <a:ext cx="17"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546" name="Line 1986"/>
            <p:cNvSpPr>
              <a:spLocks noChangeShapeType="1"/>
            </p:cNvSpPr>
            <p:nvPr/>
          </p:nvSpPr>
          <p:spPr bwMode="auto">
            <a:xfrm>
              <a:off x="2791" y="2789"/>
              <a:ext cx="17"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547" name="Line 1987"/>
            <p:cNvSpPr>
              <a:spLocks noChangeShapeType="1"/>
            </p:cNvSpPr>
            <p:nvPr/>
          </p:nvSpPr>
          <p:spPr bwMode="auto">
            <a:xfrm flipH="1">
              <a:off x="2791" y="2789"/>
              <a:ext cx="17"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548" name="Rectangle 1988"/>
            <p:cNvSpPr>
              <a:spLocks noChangeArrowheads="1"/>
            </p:cNvSpPr>
            <p:nvPr/>
          </p:nvSpPr>
          <p:spPr bwMode="auto">
            <a:xfrm>
              <a:off x="2650" y="2700"/>
              <a:ext cx="166" cy="2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 b="1" i="0" u="none" strike="noStrike" cap="none" normalizeH="0" baseline="0" smtClean="0">
                  <a:ln>
                    <a:noFill/>
                  </a:ln>
                  <a:solidFill>
                    <a:srgbClr val="000000"/>
                  </a:solidFill>
                  <a:effectLst/>
                  <a:latin typeface="Helvetica" pitchFamily="34" charset="0"/>
                  <a:cs typeface="Arial" pitchFamily="34" charset="0"/>
                </a:rPr>
                <a:t>m39: a=0,b=28</a:t>
              </a:r>
              <a:endParaRPr kumimoji="0" lang="en-US" sz="1100" b="0" i="0" u="none" strike="noStrike" cap="none" normalizeH="0" baseline="0" smtClean="0">
                <a:ln>
                  <a:noFill/>
                </a:ln>
                <a:solidFill>
                  <a:schemeClr val="tx1"/>
                </a:solidFill>
                <a:effectLst/>
                <a:latin typeface="Arial" pitchFamily="34" charset="0"/>
                <a:cs typeface="Arial" pitchFamily="34" charset="0"/>
              </a:endParaRPr>
            </a:p>
          </p:txBody>
        </p:sp>
        <p:sp>
          <p:nvSpPr>
            <p:cNvPr id="196549" name="Rectangle 1989"/>
            <p:cNvSpPr>
              <a:spLocks noChangeArrowheads="1"/>
            </p:cNvSpPr>
            <p:nvPr/>
          </p:nvSpPr>
          <p:spPr bwMode="auto">
            <a:xfrm>
              <a:off x="3072" y="2799"/>
              <a:ext cx="294" cy="227"/>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550" name="Rectangle 1990"/>
            <p:cNvSpPr>
              <a:spLocks noChangeArrowheads="1"/>
            </p:cNvSpPr>
            <p:nvPr/>
          </p:nvSpPr>
          <p:spPr bwMode="auto">
            <a:xfrm>
              <a:off x="3072" y="2799"/>
              <a:ext cx="294" cy="227"/>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551" name="Line 1991"/>
            <p:cNvSpPr>
              <a:spLocks noChangeShapeType="1"/>
            </p:cNvSpPr>
            <p:nvPr/>
          </p:nvSpPr>
          <p:spPr bwMode="auto">
            <a:xfrm>
              <a:off x="3072" y="2799"/>
              <a:ext cx="29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552" name="Line 1992"/>
            <p:cNvSpPr>
              <a:spLocks noChangeShapeType="1"/>
            </p:cNvSpPr>
            <p:nvPr/>
          </p:nvSpPr>
          <p:spPr bwMode="auto">
            <a:xfrm>
              <a:off x="3072" y="3026"/>
              <a:ext cx="29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553" name="Line 1993"/>
            <p:cNvSpPr>
              <a:spLocks noChangeShapeType="1"/>
            </p:cNvSpPr>
            <p:nvPr/>
          </p:nvSpPr>
          <p:spPr bwMode="auto">
            <a:xfrm flipV="1">
              <a:off x="3366" y="2799"/>
              <a:ext cx="1" cy="22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554" name="Line 1994"/>
            <p:cNvSpPr>
              <a:spLocks noChangeShapeType="1"/>
            </p:cNvSpPr>
            <p:nvPr/>
          </p:nvSpPr>
          <p:spPr bwMode="auto">
            <a:xfrm flipV="1">
              <a:off x="3072" y="2799"/>
              <a:ext cx="1" cy="22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555" name="Line 1995"/>
            <p:cNvSpPr>
              <a:spLocks noChangeShapeType="1"/>
            </p:cNvSpPr>
            <p:nvPr/>
          </p:nvSpPr>
          <p:spPr bwMode="auto">
            <a:xfrm>
              <a:off x="3072" y="3026"/>
              <a:ext cx="29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556" name="Line 1996"/>
            <p:cNvSpPr>
              <a:spLocks noChangeShapeType="1"/>
            </p:cNvSpPr>
            <p:nvPr/>
          </p:nvSpPr>
          <p:spPr bwMode="auto">
            <a:xfrm flipV="1">
              <a:off x="3072" y="2799"/>
              <a:ext cx="1" cy="22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557" name="Line 1997"/>
            <p:cNvSpPr>
              <a:spLocks noChangeShapeType="1"/>
            </p:cNvSpPr>
            <p:nvPr/>
          </p:nvSpPr>
          <p:spPr bwMode="auto">
            <a:xfrm flipV="1">
              <a:off x="3072" y="3022"/>
              <a:ext cx="1" cy="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558" name="Line 1998"/>
            <p:cNvSpPr>
              <a:spLocks noChangeShapeType="1"/>
            </p:cNvSpPr>
            <p:nvPr/>
          </p:nvSpPr>
          <p:spPr bwMode="auto">
            <a:xfrm>
              <a:off x="3072" y="2799"/>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559" name="Rectangle 1999"/>
            <p:cNvSpPr>
              <a:spLocks noChangeArrowheads="1"/>
            </p:cNvSpPr>
            <p:nvPr/>
          </p:nvSpPr>
          <p:spPr bwMode="auto">
            <a:xfrm>
              <a:off x="3058" y="3041"/>
              <a:ext cx="13" cy="2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 b="0" i="0" u="none" strike="noStrike" cap="none" normalizeH="0" baseline="0" smtClean="0">
                  <a:ln>
                    <a:noFill/>
                  </a:ln>
                  <a:solidFill>
                    <a:srgbClr val="000000"/>
                  </a:solidFill>
                  <a:effectLst/>
                  <a:latin typeface="Helvetica" pitchFamily="34" charset="0"/>
                  <a:cs typeface="Arial" pitchFamily="34" charset="0"/>
                </a:rPr>
                <a:t>0</a:t>
              </a:r>
              <a:endParaRPr kumimoji="0" lang="en-US" sz="1100" b="0" i="0" u="none" strike="noStrike" cap="none" normalizeH="0" baseline="0" smtClean="0">
                <a:ln>
                  <a:noFill/>
                </a:ln>
                <a:solidFill>
                  <a:schemeClr val="tx1"/>
                </a:solidFill>
                <a:effectLst/>
                <a:latin typeface="Arial" pitchFamily="34" charset="0"/>
                <a:cs typeface="Arial" pitchFamily="34" charset="0"/>
              </a:endParaRPr>
            </a:p>
          </p:txBody>
        </p:sp>
        <p:sp>
          <p:nvSpPr>
            <p:cNvPr id="196560" name="Line 2000"/>
            <p:cNvSpPr>
              <a:spLocks noChangeShapeType="1"/>
            </p:cNvSpPr>
            <p:nvPr/>
          </p:nvSpPr>
          <p:spPr bwMode="auto">
            <a:xfrm flipV="1">
              <a:off x="3216" y="3022"/>
              <a:ext cx="1" cy="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561" name="Line 2001"/>
            <p:cNvSpPr>
              <a:spLocks noChangeShapeType="1"/>
            </p:cNvSpPr>
            <p:nvPr/>
          </p:nvSpPr>
          <p:spPr bwMode="auto">
            <a:xfrm>
              <a:off x="3216" y="2799"/>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562" name="Rectangle 2002"/>
            <p:cNvSpPr>
              <a:spLocks noChangeArrowheads="1"/>
            </p:cNvSpPr>
            <p:nvPr/>
          </p:nvSpPr>
          <p:spPr bwMode="auto">
            <a:xfrm>
              <a:off x="3186" y="3041"/>
              <a:ext cx="33" cy="2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 b="0" i="0" u="none" strike="noStrike" cap="none" normalizeH="0" baseline="0" smtClean="0">
                  <a:ln>
                    <a:noFill/>
                  </a:ln>
                  <a:solidFill>
                    <a:srgbClr val="000000"/>
                  </a:solidFill>
                  <a:effectLst/>
                  <a:latin typeface="Helvetica" pitchFamily="34" charset="0"/>
                  <a:cs typeface="Arial" pitchFamily="34" charset="0"/>
                </a:rPr>
                <a:t>0.5</a:t>
              </a:r>
              <a:endParaRPr kumimoji="0" lang="en-US" sz="1100" b="0" i="0" u="none" strike="noStrike" cap="none" normalizeH="0" baseline="0" smtClean="0">
                <a:ln>
                  <a:noFill/>
                </a:ln>
                <a:solidFill>
                  <a:schemeClr val="tx1"/>
                </a:solidFill>
                <a:effectLst/>
                <a:latin typeface="Arial" pitchFamily="34" charset="0"/>
                <a:cs typeface="Arial" pitchFamily="34" charset="0"/>
              </a:endParaRPr>
            </a:p>
          </p:txBody>
        </p:sp>
        <p:sp>
          <p:nvSpPr>
            <p:cNvPr id="196563" name="Line 2003"/>
            <p:cNvSpPr>
              <a:spLocks noChangeShapeType="1"/>
            </p:cNvSpPr>
            <p:nvPr/>
          </p:nvSpPr>
          <p:spPr bwMode="auto">
            <a:xfrm flipV="1">
              <a:off x="3366" y="3022"/>
              <a:ext cx="1" cy="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564" name="Line 2004"/>
            <p:cNvSpPr>
              <a:spLocks noChangeShapeType="1"/>
            </p:cNvSpPr>
            <p:nvPr/>
          </p:nvSpPr>
          <p:spPr bwMode="auto">
            <a:xfrm>
              <a:off x="3366" y="2799"/>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565" name="Rectangle 2005"/>
            <p:cNvSpPr>
              <a:spLocks noChangeArrowheads="1"/>
            </p:cNvSpPr>
            <p:nvPr/>
          </p:nvSpPr>
          <p:spPr bwMode="auto">
            <a:xfrm>
              <a:off x="3353" y="3041"/>
              <a:ext cx="13" cy="2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 b="0" i="0" u="none" strike="noStrike" cap="none" normalizeH="0" baseline="0" smtClean="0">
                  <a:ln>
                    <a:noFill/>
                  </a:ln>
                  <a:solidFill>
                    <a:srgbClr val="000000"/>
                  </a:solidFill>
                  <a:effectLst/>
                  <a:latin typeface="Helvetica" pitchFamily="34" charset="0"/>
                  <a:cs typeface="Arial" pitchFamily="34" charset="0"/>
                </a:rPr>
                <a:t>1</a:t>
              </a:r>
              <a:endParaRPr kumimoji="0" lang="en-US" sz="1100" b="0" i="0" u="none" strike="noStrike" cap="none" normalizeH="0" baseline="0" smtClean="0">
                <a:ln>
                  <a:noFill/>
                </a:ln>
                <a:solidFill>
                  <a:schemeClr val="tx1"/>
                </a:solidFill>
                <a:effectLst/>
                <a:latin typeface="Arial" pitchFamily="34" charset="0"/>
                <a:cs typeface="Arial" pitchFamily="34" charset="0"/>
              </a:endParaRPr>
            </a:p>
          </p:txBody>
        </p:sp>
        <p:sp>
          <p:nvSpPr>
            <p:cNvPr id="196566" name="Line 2006"/>
            <p:cNvSpPr>
              <a:spLocks noChangeShapeType="1"/>
            </p:cNvSpPr>
            <p:nvPr/>
          </p:nvSpPr>
          <p:spPr bwMode="auto">
            <a:xfrm>
              <a:off x="3072" y="3026"/>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567" name="Line 2007"/>
            <p:cNvSpPr>
              <a:spLocks noChangeShapeType="1"/>
            </p:cNvSpPr>
            <p:nvPr/>
          </p:nvSpPr>
          <p:spPr bwMode="auto">
            <a:xfrm flipH="1">
              <a:off x="3361" y="3026"/>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568" name="Rectangle 2008"/>
            <p:cNvSpPr>
              <a:spLocks noChangeArrowheads="1"/>
            </p:cNvSpPr>
            <p:nvPr/>
          </p:nvSpPr>
          <p:spPr bwMode="auto">
            <a:xfrm>
              <a:off x="3028" y="2992"/>
              <a:ext cx="13" cy="2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 b="0" i="0" u="none" strike="noStrike" cap="none" normalizeH="0" baseline="0" smtClean="0">
                  <a:ln>
                    <a:noFill/>
                  </a:ln>
                  <a:solidFill>
                    <a:srgbClr val="000000"/>
                  </a:solidFill>
                  <a:effectLst/>
                  <a:latin typeface="Helvetica" pitchFamily="34" charset="0"/>
                  <a:cs typeface="Arial" pitchFamily="34" charset="0"/>
                </a:rPr>
                <a:t>0</a:t>
              </a:r>
              <a:endParaRPr kumimoji="0" lang="en-US" sz="1100" b="0" i="0" u="none" strike="noStrike" cap="none" normalizeH="0" baseline="0" smtClean="0">
                <a:ln>
                  <a:noFill/>
                </a:ln>
                <a:solidFill>
                  <a:schemeClr val="tx1"/>
                </a:solidFill>
                <a:effectLst/>
                <a:latin typeface="Arial" pitchFamily="34" charset="0"/>
                <a:cs typeface="Arial" pitchFamily="34" charset="0"/>
              </a:endParaRPr>
            </a:p>
          </p:txBody>
        </p:sp>
        <p:sp>
          <p:nvSpPr>
            <p:cNvPr id="196569" name="Line 2009"/>
            <p:cNvSpPr>
              <a:spLocks noChangeShapeType="1"/>
            </p:cNvSpPr>
            <p:nvPr/>
          </p:nvSpPr>
          <p:spPr bwMode="auto">
            <a:xfrm>
              <a:off x="3072" y="2913"/>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570" name="Line 2010"/>
            <p:cNvSpPr>
              <a:spLocks noChangeShapeType="1"/>
            </p:cNvSpPr>
            <p:nvPr/>
          </p:nvSpPr>
          <p:spPr bwMode="auto">
            <a:xfrm flipH="1">
              <a:off x="3361" y="2913"/>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571" name="Rectangle 2011"/>
            <p:cNvSpPr>
              <a:spLocks noChangeArrowheads="1"/>
            </p:cNvSpPr>
            <p:nvPr/>
          </p:nvSpPr>
          <p:spPr bwMode="auto">
            <a:xfrm>
              <a:off x="2988" y="2878"/>
              <a:ext cx="33" cy="2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 b="0" i="0" u="none" strike="noStrike" cap="none" normalizeH="0" baseline="0" smtClean="0">
                  <a:ln>
                    <a:noFill/>
                  </a:ln>
                  <a:solidFill>
                    <a:srgbClr val="000000"/>
                  </a:solidFill>
                  <a:effectLst/>
                  <a:latin typeface="Helvetica" pitchFamily="34" charset="0"/>
                  <a:cs typeface="Arial" pitchFamily="34" charset="0"/>
                </a:rPr>
                <a:t>0.5</a:t>
              </a:r>
              <a:endParaRPr kumimoji="0" lang="en-US" sz="1100" b="0" i="0" u="none" strike="noStrike" cap="none" normalizeH="0" baseline="0" smtClean="0">
                <a:ln>
                  <a:noFill/>
                </a:ln>
                <a:solidFill>
                  <a:schemeClr val="tx1"/>
                </a:solidFill>
                <a:effectLst/>
                <a:latin typeface="Arial" pitchFamily="34" charset="0"/>
                <a:cs typeface="Arial" pitchFamily="34" charset="0"/>
              </a:endParaRPr>
            </a:p>
          </p:txBody>
        </p:sp>
        <p:sp>
          <p:nvSpPr>
            <p:cNvPr id="196572" name="Line 2012"/>
            <p:cNvSpPr>
              <a:spLocks noChangeShapeType="1"/>
            </p:cNvSpPr>
            <p:nvPr/>
          </p:nvSpPr>
          <p:spPr bwMode="auto">
            <a:xfrm>
              <a:off x="3072" y="2799"/>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573" name="Line 2013"/>
            <p:cNvSpPr>
              <a:spLocks noChangeShapeType="1"/>
            </p:cNvSpPr>
            <p:nvPr/>
          </p:nvSpPr>
          <p:spPr bwMode="auto">
            <a:xfrm flipH="1">
              <a:off x="3361" y="2799"/>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574" name="Rectangle 2014"/>
            <p:cNvSpPr>
              <a:spLocks noChangeArrowheads="1"/>
            </p:cNvSpPr>
            <p:nvPr/>
          </p:nvSpPr>
          <p:spPr bwMode="auto">
            <a:xfrm>
              <a:off x="3028" y="2765"/>
              <a:ext cx="13" cy="2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 b="0" i="0" u="none" strike="noStrike" cap="none" normalizeH="0" baseline="0" smtClean="0">
                  <a:ln>
                    <a:noFill/>
                  </a:ln>
                  <a:solidFill>
                    <a:srgbClr val="000000"/>
                  </a:solidFill>
                  <a:effectLst/>
                  <a:latin typeface="Helvetica" pitchFamily="34" charset="0"/>
                  <a:cs typeface="Arial" pitchFamily="34" charset="0"/>
                </a:rPr>
                <a:t>1</a:t>
              </a:r>
              <a:endParaRPr kumimoji="0" lang="en-US" sz="1100" b="0" i="0" u="none" strike="noStrike" cap="none" normalizeH="0" baseline="0" smtClean="0">
                <a:ln>
                  <a:noFill/>
                </a:ln>
                <a:solidFill>
                  <a:schemeClr val="tx1"/>
                </a:solidFill>
                <a:effectLst/>
                <a:latin typeface="Arial" pitchFamily="34" charset="0"/>
                <a:cs typeface="Arial" pitchFamily="34" charset="0"/>
              </a:endParaRPr>
            </a:p>
          </p:txBody>
        </p:sp>
        <p:sp>
          <p:nvSpPr>
            <p:cNvPr id="196575" name="Line 2015"/>
            <p:cNvSpPr>
              <a:spLocks noChangeShapeType="1"/>
            </p:cNvSpPr>
            <p:nvPr/>
          </p:nvSpPr>
          <p:spPr bwMode="auto">
            <a:xfrm>
              <a:off x="3072" y="2799"/>
              <a:ext cx="29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576" name="Line 2016"/>
            <p:cNvSpPr>
              <a:spLocks noChangeShapeType="1"/>
            </p:cNvSpPr>
            <p:nvPr/>
          </p:nvSpPr>
          <p:spPr bwMode="auto">
            <a:xfrm>
              <a:off x="3072" y="3026"/>
              <a:ext cx="29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577" name="Line 2017"/>
            <p:cNvSpPr>
              <a:spLocks noChangeShapeType="1"/>
            </p:cNvSpPr>
            <p:nvPr/>
          </p:nvSpPr>
          <p:spPr bwMode="auto">
            <a:xfrm flipV="1">
              <a:off x="3366" y="2799"/>
              <a:ext cx="1" cy="22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578" name="Line 2018"/>
            <p:cNvSpPr>
              <a:spLocks noChangeShapeType="1"/>
            </p:cNvSpPr>
            <p:nvPr/>
          </p:nvSpPr>
          <p:spPr bwMode="auto">
            <a:xfrm flipV="1">
              <a:off x="3072" y="2799"/>
              <a:ext cx="1" cy="22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579" name="Freeform 2019"/>
            <p:cNvSpPr>
              <a:spLocks/>
            </p:cNvSpPr>
            <p:nvPr/>
          </p:nvSpPr>
          <p:spPr bwMode="auto">
            <a:xfrm>
              <a:off x="3072" y="2799"/>
              <a:ext cx="289" cy="109"/>
            </a:xfrm>
            <a:custGeom>
              <a:avLst/>
              <a:gdLst/>
              <a:ahLst/>
              <a:cxnLst>
                <a:cxn ang="0">
                  <a:pos x="0" y="84"/>
                </a:cxn>
                <a:cxn ang="0">
                  <a:pos x="4" y="60"/>
                </a:cxn>
                <a:cxn ang="0">
                  <a:pos x="8" y="40"/>
                </a:cxn>
                <a:cxn ang="0">
                  <a:pos x="13" y="25"/>
                </a:cxn>
                <a:cxn ang="0">
                  <a:pos x="22" y="10"/>
                </a:cxn>
                <a:cxn ang="0">
                  <a:pos x="30" y="0"/>
                </a:cxn>
                <a:cxn ang="0">
                  <a:pos x="39" y="0"/>
                </a:cxn>
                <a:cxn ang="0">
                  <a:pos x="48" y="0"/>
                </a:cxn>
                <a:cxn ang="0">
                  <a:pos x="57" y="0"/>
                </a:cxn>
                <a:cxn ang="0">
                  <a:pos x="65" y="0"/>
                </a:cxn>
                <a:cxn ang="0">
                  <a:pos x="74" y="0"/>
                </a:cxn>
                <a:cxn ang="0">
                  <a:pos x="83" y="0"/>
                </a:cxn>
                <a:cxn ang="0">
                  <a:pos x="92" y="0"/>
                </a:cxn>
                <a:cxn ang="0">
                  <a:pos x="101" y="0"/>
                </a:cxn>
                <a:cxn ang="0">
                  <a:pos x="109" y="0"/>
                </a:cxn>
                <a:cxn ang="0">
                  <a:pos x="118" y="0"/>
                </a:cxn>
                <a:cxn ang="0">
                  <a:pos x="127" y="0"/>
                </a:cxn>
                <a:cxn ang="0">
                  <a:pos x="136" y="0"/>
                </a:cxn>
                <a:cxn ang="0">
                  <a:pos x="144" y="0"/>
                </a:cxn>
                <a:cxn ang="0">
                  <a:pos x="153" y="0"/>
                </a:cxn>
                <a:cxn ang="0">
                  <a:pos x="162" y="0"/>
                </a:cxn>
                <a:cxn ang="0">
                  <a:pos x="171" y="0"/>
                </a:cxn>
                <a:cxn ang="0">
                  <a:pos x="180" y="0"/>
                </a:cxn>
                <a:cxn ang="0">
                  <a:pos x="188" y="0"/>
                </a:cxn>
                <a:cxn ang="0">
                  <a:pos x="197" y="0"/>
                </a:cxn>
                <a:cxn ang="0">
                  <a:pos x="206" y="0"/>
                </a:cxn>
                <a:cxn ang="0">
                  <a:pos x="215" y="0"/>
                </a:cxn>
                <a:cxn ang="0">
                  <a:pos x="224" y="0"/>
                </a:cxn>
                <a:cxn ang="0">
                  <a:pos x="232" y="0"/>
                </a:cxn>
                <a:cxn ang="0">
                  <a:pos x="241" y="0"/>
                </a:cxn>
                <a:cxn ang="0">
                  <a:pos x="250" y="0"/>
                </a:cxn>
                <a:cxn ang="0">
                  <a:pos x="259" y="0"/>
                </a:cxn>
                <a:cxn ang="0">
                  <a:pos x="267" y="0"/>
                </a:cxn>
                <a:cxn ang="0">
                  <a:pos x="276" y="0"/>
                </a:cxn>
                <a:cxn ang="0">
                  <a:pos x="285" y="0"/>
                </a:cxn>
              </a:cxnLst>
              <a:rect l="0" t="0" r="r" b="b"/>
              <a:pathLst>
                <a:path w="289" h="109">
                  <a:moveTo>
                    <a:pt x="0" y="109"/>
                  </a:moveTo>
                  <a:lnTo>
                    <a:pt x="0" y="84"/>
                  </a:lnTo>
                  <a:lnTo>
                    <a:pt x="4" y="79"/>
                  </a:lnTo>
                  <a:lnTo>
                    <a:pt x="4" y="60"/>
                  </a:lnTo>
                  <a:lnTo>
                    <a:pt x="8" y="55"/>
                  </a:lnTo>
                  <a:lnTo>
                    <a:pt x="8" y="40"/>
                  </a:lnTo>
                  <a:lnTo>
                    <a:pt x="13" y="35"/>
                  </a:lnTo>
                  <a:lnTo>
                    <a:pt x="13" y="25"/>
                  </a:lnTo>
                  <a:lnTo>
                    <a:pt x="22" y="15"/>
                  </a:lnTo>
                  <a:lnTo>
                    <a:pt x="22" y="10"/>
                  </a:lnTo>
                  <a:lnTo>
                    <a:pt x="26" y="5"/>
                  </a:lnTo>
                  <a:lnTo>
                    <a:pt x="30" y="0"/>
                  </a:lnTo>
                  <a:lnTo>
                    <a:pt x="35" y="0"/>
                  </a:lnTo>
                  <a:lnTo>
                    <a:pt x="39" y="0"/>
                  </a:lnTo>
                  <a:lnTo>
                    <a:pt x="44" y="0"/>
                  </a:lnTo>
                  <a:lnTo>
                    <a:pt x="48" y="0"/>
                  </a:lnTo>
                  <a:lnTo>
                    <a:pt x="52" y="0"/>
                  </a:lnTo>
                  <a:lnTo>
                    <a:pt x="57" y="0"/>
                  </a:lnTo>
                  <a:lnTo>
                    <a:pt x="61" y="0"/>
                  </a:lnTo>
                  <a:lnTo>
                    <a:pt x="65" y="0"/>
                  </a:lnTo>
                  <a:lnTo>
                    <a:pt x="70" y="0"/>
                  </a:lnTo>
                  <a:lnTo>
                    <a:pt x="74" y="0"/>
                  </a:lnTo>
                  <a:lnTo>
                    <a:pt x="79" y="0"/>
                  </a:lnTo>
                  <a:lnTo>
                    <a:pt x="83" y="0"/>
                  </a:lnTo>
                  <a:lnTo>
                    <a:pt x="87" y="0"/>
                  </a:lnTo>
                  <a:lnTo>
                    <a:pt x="92" y="0"/>
                  </a:lnTo>
                  <a:lnTo>
                    <a:pt x="96" y="0"/>
                  </a:lnTo>
                  <a:lnTo>
                    <a:pt x="101" y="0"/>
                  </a:lnTo>
                  <a:lnTo>
                    <a:pt x="105" y="0"/>
                  </a:lnTo>
                  <a:lnTo>
                    <a:pt x="109" y="0"/>
                  </a:lnTo>
                  <a:lnTo>
                    <a:pt x="114" y="0"/>
                  </a:lnTo>
                  <a:lnTo>
                    <a:pt x="118" y="0"/>
                  </a:lnTo>
                  <a:lnTo>
                    <a:pt x="123" y="0"/>
                  </a:lnTo>
                  <a:lnTo>
                    <a:pt x="127" y="0"/>
                  </a:lnTo>
                  <a:lnTo>
                    <a:pt x="131" y="0"/>
                  </a:lnTo>
                  <a:lnTo>
                    <a:pt x="136" y="0"/>
                  </a:lnTo>
                  <a:lnTo>
                    <a:pt x="140" y="0"/>
                  </a:lnTo>
                  <a:lnTo>
                    <a:pt x="144" y="0"/>
                  </a:lnTo>
                  <a:lnTo>
                    <a:pt x="149" y="0"/>
                  </a:lnTo>
                  <a:lnTo>
                    <a:pt x="153" y="0"/>
                  </a:lnTo>
                  <a:lnTo>
                    <a:pt x="158" y="0"/>
                  </a:lnTo>
                  <a:lnTo>
                    <a:pt x="162" y="0"/>
                  </a:lnTo>
                  <a:lnTo>
                    <a:pt x="166" y="0"/>
                  </a:lnTo>
                  <a:lnTo>
                    <a:pt x="171" y="0"/>
                  </a:lnTo>
                  <a:lnTo>
                    <a:pt x="175" y="0"/>
                  </a:lnTo>
                  <a:lnTo>
                    <a:pt x="180" y="0"/>
                  </a:lnTo>
                  <a:lnTo>
                    <a:pt x="184" y="0"/>
                  </a:lnTo>
                  <a:lnTo>
                    <a:pt x="188" y="0"/>
                  </a:lnTo>
                  <a:lnTo>
                    <a:pt x="193" y="0"/>
                  </a:lnTo>
                  <a:lnTo>
                    <a:pt x="197" y="0"/>
                  </a:lnTo>
                  <a:lnTo>
                    <a:pt x="202" y="0"/>
                  </a:lnTo>
                  <a:lnTo>
                    <a:pt x="206" y="0"/>
                  </a:lnTo>
                  <a:lnTo>
                    <a:pt x="210" y="0"/>
                  </a:lnTo>
                  <a:lnTo>
                    <a:pt x="215" y="0"/>
                  </a:lnTo>
                  <a:lnTo>
                    <a:pt x="219" y="0"/>
                  </a:lnTo>
                  <a:lnTo>
                    <a:pt x="224" y="0"/>
                  </a:lnTo>
                  <a:lnTo>
                    <a:pt x="228" y="0"/>
                  </a:lnTo>
                  <a:lnTo>
                    <a:pt x="232" y="0"/>
                  </a:lnTo>
                  <a:lnTo>
                    <a:pt x="237" y="0"/>
                  </a:lnTo>
                  <a:lnTo>
                    <a:pt x="241" y="0"/>
                  </a:lnTo>
                  <a:lnTo>
                    <a:pt x="245" y="0"/>
                  </a:lnTo>
                  <a:lnTo>
                    <a:pt x="250" y="0"/>
                  </a:lnTo>
                  <a:lnTo>
                    <a:pt x="254" y="0"/>
                  </a:lnTo>
                  <a:lnTo>
                    <a:pt x="259" y="0"/>
                  </a:lnTo>
                  <a:lnTo>
                    <a:pt x="263" y="0"/>
                  </a:lnTo>
                  <a:lnTo>
                    <a:pt x="267" y="0"/>
                  </a:lnTo>
                  <a:lnTo>
                    <a:pt x="272" y="0"/>
                  </a:lnTo>
                  <a:lnTo>
                    <a:pt x="276" y="0"/>
                  </a:lnTo>
                  <a:lnTo>
                    <a:pt x="281" y="0"/>
                  </a:lnTo>
                  <a:lnTo>
                    <a:pt x="285" y="0"/>
                  </a:lnTo>
                  <a:lnTo>
                    <a:pt x="289" y="0"/>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580" name="Line 2020"/>
            <p:cNvSpPr>
              <a:spLocks noChangeShapeType="1"/>
            </p:cNvSpPr>
            <p:nvPr/>
          </p:nvSpPr>
          <p:spPr bwMode="auto">
            <a:xfrm>
              <a:off x="3151" y="2799"/>
              <a:ext cx="35"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581" name="Line 2021"/>
            <p:cNvSpPr>
              <a:spLocks noChangeShapeType="1"/>
            </p:cNvSpPr>
            <p:nvPr/>
          </p:nvSpPr>
          <p:spPr bwMode="auto">
            <a:xfrm>
              <a:off x="3168" y="2780"/>
              <a:ext cx="1" cy="3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582" name="Line 2022"/>
            <p:cNvSpPr>
              <a:spLocks noChangeShapeType="1"/>
            </p:cNvSpPr>
            <p:nvPr/>
          </p:nvSpPr>
          <p:spPr bwMode="auto">
            <a:xfrm>
              <a:off x="3098" y="2799"/>
              <a:ext cx="35"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583" name="Line 2023"/>
            <p:cNvSpPr>
              <a:spLocks noChangeShapeType="1"/>
            </p:cNvSpPr>
            <p:nvPr/>
          </p:nvSpPr>
          <p:spPr bwMode="auto">
            <a:xfrm>
              <a:off x="3116" y="2780"/>
              <a:ext cx="1" cy="3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584" name="Line 2024"/>
            <p:cNvSpPr>
              <a:spLocks noChangeShapeType="1"/>
            </p:cNvSpPr>
            <p:nvPr/>
          </p:nvSpPr>
          <p:spPr bwMode="auto">
            <a:xfrm>
              <a:off x="3072" y="2824"/>
              <a:ext cx="35"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585" name="Line 2025"/>
            <p:cNvSpPr>
              <a:spLocks noChangeShapeType="1"/>
            </p:cNvSpPr>
            <p:nvPr/>
          </p:nvSpPr>
          <p:spPr bwMode="auto">
            <a:xfrm>
              <a:off x="3089" y="2804"/>
              <a:ext cx="1" cy="4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586" name="Line 2026"/>
            <p:cNvSpPr>
              <a:spLocks noChangeShapeType="1"/>
            </p:cNvSpPr>
            <p:nvPr/>
          </p:nvSpPr>
          <p:spPr bwMode="auto">
            <a:xfrm>
              <a:off x="3181" y="2799"/>
              <a:ext cx="35"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587" name="Line 2027"/>
            <p:cNvSpPr>
              <a:spLocks noChangeShapeType="1"/>
            </p:cNvSpPr>
            <p:nvPr/>
          </p:nvSpPr>
          <p:spPr bwMode="auto">
            <a:xfrm>
              <a:off x="3199" y="2780"/>
              <a:ext cx="1" cy="3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588" name="Line 2028"/>
            <p:cNvSpPr>
              <a:spLocks noChangeShapeType="1"/>
            </p:cNvSpPr>
            <p:nvPr/>
          </p:nvSpPr>
          <p:spPr bwMode="auto">
            <a:xfrm>
              <a:off x="3159" y="2789"/>
              <a:ext cx="18"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589" name="Line 2029"/>
            <p:cNvSpPr>
              <a:spLocks noChangeShapeType="1"/>
            </p:cNvSpPr>
            <p:nvPr/>
          </p:nvSpPr>
          <p:spPr bwMode="auto">
            <a:xfrm flipH="1">
              <a:off x="3159" y="2789"/>
              <a:ext cx="18"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590" name="Line 2030"/>
            <p:cNvSpPr>
              <a:spLocks noChangeShapeType="1"/>
            </p:cNvSpPr>
            <p:nvPr/>
          </p:nvSpPr>
          <p:spPr bwMode="auto">
            <a:xfrm>
              <a:off x="3107" y="2789"/>
              <a:ext cx="17"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591" name="Line 2031"/>
            <p:cNvSpPr>
              <a:spLocks noChangeShapeType="1"/>
            </p:cNvSpPr>
            <p:nvPr/>
          </p:nvSpPr>
          <p:spPr bwMode="auto">
            <a:xfrm flipH="1">
              <a:off x="3107" y="2789"/>
              <a:ext cx="17"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592" name="Line 2032"/>
            <p:cNvSpPr>
              <a:spLocks noChangeShapeType="1"/>
            </p:cNvSpPr>
            <p:nvPr/>
          </p:nvSpPr>
          <p:spPr bwMode="auto">
            <a:xfrm>
              <a:off x="3080" y="2814"/>
              <a:ext cx="18"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593" name="Line 2033"/>
            <p:cNvSpPr>
              <a:spLocks noChangeShapeType="1"/>
            </p:cNvSpPr>
            <p:nvPr/>
          </p:nvSpPr>
          <p:spPr bwMode="auto">
            <a:xfrm flipH="1">
              <a:off x="3080" y="2814"/>
              <a:ext cx="18"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594" name="Line 2034"/>
            <p:cNvSpPr>
              <a:spLocks noChangeShapeType="1"/>
            </p:cNvSpPr>
            <p:nvPr/>
          </p:nvSpPr>
          <p:spPr bwMode="auto">
            <a:xfrm>
              <a:off x="3190" y="2789"/>
              <a:ext cx="18"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595" name="Line 2035"/>
            <p:cNvSpPr>
              <a:spLocks noChangeShapeType="1"/>
            </p:cNvSpPr>
            <p:nvPr/>
          </p:nvSpPr>
          <p:spPr bwMode="auto">
            <a:xfrm flipH="1">
              <a:off x="3190" y="2789"/>
              <a:ext cx="18"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596" name="Rectangle 2036"/>
            <p:cNvSpPr>
              <a:spLocks noChangeArrowheads="1"/>
            </p:cNvSpPr>
            <p:nvPr/>
          </p:nvSpPr>
          <p:spPr bwMode="auto">
            <a:xfrm>
              <a:off x="3050" y="2700"/>
              <a:ext cx="166" cy="2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 b="1" i="0" u="none" strike="noStrike" cap="none" normalizeH="0" baseline="0" smtClean="0">
                  <a:ln>
                    <a:noFill/>
                  </a:ln>
                  <a:solidFill>
                    <a:srgbClr val="000000"/>
                  </a:solidFill>
                  <a:effectLst/>
                  <a:latin typeface="Helvetica" pitchFamily="34" charset="0"/>
                  <a:cs typeface="Arial" pitchFamily="34" charset="0"/>
                </a:rPr>
                <a:t>m40: a=0,b=32</a:t>
              </a:r>
              <a:endParaRPr kumimoji="0" lang="en-US" sz="1100" b="0" i="0" u="none" strike="noStrike" cap="none" normalizeH="0" baseline="0" smtClean="0">
                <a:ln>
                  <a:noFill/>
                </a:ln>
                <a:solidFill>
                  <a:schemeClr val="tx1"/>
                </a:solidFill>
                <a:effectLst/>
                <a:latin typeface="Arial" pitchFamily="34" charset="0"/>
                <a:cs typeface="Arial" pitchFamily="34" charset="0"/>
              </a:endParaRPr>
            </a:p>
          </p:txBody>
        </p:sp>
        <p:sp>
          <p:nvSpPr>
            <p:cNvPr id="196597" name="Rectangle 2037"/>
            <p:cNvSpPr>
              <a:spLocks noChangeArrowheads="1"/>
            </p:cNvSpPr>
            <p:nvPr/>
          </p:nvSpPr>
          <p:spPr bwMode="auto">
            <a:xfrm>
              <a:off x="3467" y="2799"/>
              <a:ext cx="298" cy="227"/>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598" name="Rectangle 2038"/>
            <p:cNvSpPr>
              <a:spLocks noChangeArrowheads="1"/>
            </p:cNvSpPr>
            <p:nvPr/>
          </p:nvSpPr>
          <p:spPr bwMode="auto">
            <a:xfrm>
              <a:off x="3467" y="2799"/>
              <a:ext cx="298" cy="227"/>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599" name="Line 2039"/>
            <p:cNvSpPr>
              <a:spLocks noChangeShapeType="1"/>
            </p:cNvSpPr>
            <p:nvPr/>
          </p:nvSpPr>
          <p:spPr bwMode="auto">
            <a:xfrm>
              <a:off x="3467" y="2799"/>
              <a:ext cx="298"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600" name="Line 2040"/>
            <p:cNvSpPr>
              <a:spLocks noChangeShapeType="1"/>
            </p:cNvSpPr>
            <p:nvPr/>
          </p:nvSpPr>
          <p:spPr bwMode="auto">
            <a:xfrm>
              <a:off x="3467" y="3026"/>
              <a:ext cx="298"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601" name="Line 2041"/>
            <p:cNvSpPr>
              <a:spLocks noChangeShapeType="1"/>
            </p:cNvSpPr>
            <p:nvPr/>
          </p:nvSpPr>
          <p:spPr bwMode="auto">
            <a:xfrm flipV="1">
              <a:off x="3765" y="2799"/>
              <a:ext cx="1" cy="22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602" name="Line 2042"/>
            <p:cNvSpPr>
              <a:spLocks noChangeShapeType="1"/>
            </p:cNvSpPr>
            <p:nvPr/>
          </p:nvSpPr>
          <p:spPr bwMode="auto">
            <a:xfrm flipV="1">
              <a:off x="3467" y="2799"/>
              <a:ext cx="1" cy="22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603" name="Line 2043"/>
            <p:cNvSpPr>
              <a:spLocks noChangeShapeType="1"/>
            </p:cNvSpPr>
            <p:nvPr/>
          </p:nvSpPr>
          <p:spPr bwMode="auto">
            <a:xfrm>
              <a:off x="3467" y="3026"/>
              <a:ext cx="298"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604" name="Line 2044"/>
            <p:cNvSpPr>
              <a:spLocks noChangeShapeType="1"/>
            </p:cNvSpPr>
            <p:nvPr/>
          </p:nvSpPr>
          <p:spPr bwMode="auto">
            <a:xfrm flipV="1">
              <a:off x="3467" y="2799"/>
              <a:ext cx="1" cy="22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605" name="Line 2045"/>
            <p:cNvSpPr>
              <a:spLocks noChangeShapeType="1"/>
            </p:cNvSpPr>
            <p:nvPr/>
          </p:nvSpPr>
          <p:spPr bwMode="auto">
            <a:xfrm flipV="1">
              <a:off x="3467" y="3022"/>
              <a:ext cx="1" cy="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606" name="Line 2046"/>
            <p:cNvSpPr>
              <a:spLocks noChangeShapeType="1"/>
            </p:cNvSpPr>
            <p:nvPr/>
          </p:nvSpPr>
          <p:spPr bwMode="auto">
            <a:xfrm>
              <a:off x="3467" y="2799"/>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607" name="Rectangle 2047"/>
            <p:cNvSpPr>
              <a:spLocks noChangeArrowheads="1"/>
            </p:cNvSpPr>
            <p:nvPr/>
          </p:nvSpPr>
          <p:spPr bwMode="auto">
            <a:xfrm>
              <a:off x="3454" y="3041"/>
              <a:ext cx="13" cy="2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 b="0" i="0" u="none" strike="noStrike" cap="none" normalizeH="0" baseline="0" smtClean="0">
                  <a:ln>
                    <a:noFill/>
                  </a:ln>
                  <a:solidFill>
                    <a:srgbClr val="000000"/>
                  </a:solidFill>
                  <a:effectLst/>
                  <a:latin typeface="Helvetica" pitchFamily="34" charset="0"/>
                  <a:cs typeface="Arial" pitchFamily="34" charset="0"/>
                </a:rPr>
                <a:t>0</a:t>
              </a:r>
              <a:endParaRPr kumimoji="0" lang="en-US" sz="1100" b="0" i="0" u="none" strike="noStrike" cap="none" normalizeH="0" baseline="0" smtClean="0">
                <a:ln>
                  <a:noFill/>
                </a:ln>
                <a:solidFill>
                  <a:schemeClr val="tx1"/>
                </a:solidFill>
                <a:effectLst/>
                <a:latin typeface="Arial" pitchFamily="34" charset="0"/>
                <a:cs typeface="Arial" pitchFamily="34" charset="0"/>
              </a:endParaRPr>
            </a:p>
          </p:txBody>
        </p:sp>
        <p:sp>
          <p:nvSpPr>
            <p:cNvPr id="196608" name="Line 2048"/>
            <p:cNvSpPr>
              <a:spLocks noChangeShapeType="1"/>
            </p:cNvSpPr>
            <p:nvPr/>
          </p:nvSpPr>
          <p:spPr bwMode="auto">
            <a:xfrm flipV="1">
              <a:off x="3616" y="3022"/>
              <a:ext cx="1" cy="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609" name="Line 2049"/>
            <p:cNvSpPr>
              <a:spLocks noChangeShapeType="1"/>
            </p:cNvSpPr>
            <p:nvPr/>
          </p:nvSpPr>
          <p:spPr bwMode="auto">
            <a:xfrm>
              <a:off x="3616" y="2799"/>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610" name="Rectangle 2050"/>
            <p:cNvSpPr>
              <a:spLocks noChangeArrowheads="1"/>
            </p:cNvSpPr>
            <p:nvPr/>
          </p:nvSpPr>
          <p:spPr bwMode="auto">
            <a:xfrm>
              <a:off x="3585" y="3041"/>
              <a:ext cx="33" cy="2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 b="0" i="0" u="none" strike="noStrike" cap="none" normalizeH="0" baseline="0" smtClean="0">
                  <a:ln>
                    <a:noFill/>
                  </a:ln>
                  <a:solidFill>
                    <a:srgbClr val="000000"/>
                  </a:solidFill>
                  <a:effectLst/>
                  <a:latin typeface="Helvetica" pitchFamily="34" charset="0"/>
                  <a:cs typeface="Arial" pitchFamily="34" charset="0"/>
                </a:rPr>
                <a:t>0.5</a:t>
              </a:r>
              <a:endParaRPr kumimoji="0" lang="en-US" sz="1100" b="0" i="0" u="none" strike="noStrike" cap="none" normalizeH="0" baseline="0" smtClean="0">
                <a:ln>
                  <a:noFill/>
                </a:ln>
                <a:solidFill>
                  <a:schemeClr val="tx1"/>
                </a:solidFill>
                <a:effectLst/>
                <a:latin typeface="Arial" pitchFamily="34" charset="0"/>
                <a:cs typeface="Arial" pitchFamily="34" charset="0"/>
              </a:endParaRPr>
            </a:p>
          </p:txBody>
        </p:sp>
        <p:sp>
          <p:nvSpPr>
            <p:cNvPr id="196611" name="Line 2051"/>
            <p:cNvSpPr>
              <a:spLocks noChangeShapeType="1"/>
            </p:cNvSpPr>
            <p:nvPr/>
          </p:nvSpPr>
          <p:spPr bwMode="auto">
            <a:xfrm flipV="1">
              <a:off x="3765" y="3022"/>
              <a:ext cx="1" cy="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612" name="Line 2052"/>
            <p:cNvSpPr>
              <a:spLocks noChangeShapeType="1"/>
            </p:cNvSpPr>
            <p:nvPr/>
          </p:nvSpPr>
          <p:spPr bwMode="auto">
            <a:xfrm>
              <a:off x="3765" y="2799"/>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613" name="Rectangle 2053"/>
            <p:cNvSpPr>
              <a:spLocks noChangeArrowheads="1"/>
            </p:cNvSpPr>
            <p:nvPr/>
          </p:nvSpPr>
          <p:spPr bwMode="auto">
            <a:xfrm>
              <a:off x="3752" y="3041"/>
              <a:ext cx="13" cy="2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 b="0" i="0" u="none" strike="noStrike" cap="none" normalizeH="0" baseline="0" smtClean="0">
                  <a:ln>
                    <a:noFill/>
                  </a:ln>
                  <a:solidFill>
                    <a:srgbClr val="000000"/>
                  </a:solidFill>
                  <a:effectLst/>
                  <a:latin typeface="Helvetica" pitchFamily="34" charset="0"/>
                  <a:cs typeface="Arial" pitchFamily="34" charset="0"/>
                </a:rPr>
                <a:t>1</a:t>
              </a:r>
              <a:endParaRPr kumimoji="0" lang="en-US" sz="1100" b="0" i="0" u="none" strike="noStrike" cap="none" normalizeH="0" baseline="0" smtClean="0">
                <a:ln>
                  <a:noFill/>
                </a:ln>
                <a:solidFill>
                  <a:schemeClr val="tx1"/>
                </a:solidFill>
                <a:effectLst/>
                <a:latin typeface="Arial" pitchFamily="34" charset="0"/>
                <a:cs typeface="Arial" pitchFamily="34" charset="0"/>
              </a:endParaRPr>
            </a:p>
          </p:txBody>
        </p:sp>
        <p:sp>
          <p:nvSpPr>
            <p:cNvPr id="196614" name="Line 2054"/>
            <p:cNvSpPr>
              <a:spLocks noChangeShapeType="1"/>
            </p:cNvSpPr>
            <p:nvPr/>
          </p:nvSpPr>
          <p:spPr bwMode="auto">
            <a:xfrm>
              <a:off x="3467" y="3026"/>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615" name="Line 2055"/>
            <p:cNvSpPr>
              <a:spLocks noChangeShapeType="1"/>
            </p:cNvSpPr>
            <p:nvPr/>
          </p:nvSpPr>
          <p:spPr bwMode="auto">
            <a:xfrm flipH="1">
              <a:off x="3761" y="3026"/>
              <a:ext cx="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616" name="Rectangle 2056"/>
            <p:cNvSpPr>
              <a:spLocks noChangeArrowheads="1"/>
            </p:cNvSpPr>
            <p:nvPr/>
          </p:nvSpPr>
          <p:spPr bwMode="auto">
            <a:xfrm>
              <a:off x="3423" y="2992"/>
              <a:ext cx="13" cy="2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 b="0" i="0" u="none" strike="noStrike" cap="none" normalizeH="0" baseline="0" smtClean="0">
                  <a:ln>
                    <a:noFill/>
                  </a:ln>
                  <a:solidFill>
                    <a:srgbClr val="000000"/>
                  </a:solidFill>
                  <a:effectLst/>
                  <a:latin typeface="Helvetica" pitchFamily="34" charset="0"/>
                  <a:cs typeface="Arial" pitchFamily="34" charset="0"/>
                </a:rPr>
                <a:t>0</a:t>
              </a:r>
              <a:endParaRPr kumimoji="0" lang="en-US" sz="1100" b="0" i="0" u="none" strike="noStrike" cap="none" normalizeH="0" baseline="0" smtClean="0">
                <a:ln>
                  <a:noFill/>
                </a:ln>
                <a:solidFill>
                  <a:schemeClr val="tx1"/>
                </a:solidFill>
                <a:effectLst/>
                <a:latin typeface="Arial" pitchFamily="34" charset="0"/>
                <a:cs typeface="Arial" pitchFamily="34" charset="0"/>
              </a:endParaRPr>
            </a:p>
          </p:txBody>
        </p:sp>
        <p:sp>
          <p:nvSpPr>
            <p:cNvPr id="196617" name="Line 2057"/>
            <p:cNvSpPr>
              <a:spLocks noChangeShapeType="1"/>
            </p:cNvSpPr>
            <p:nvPr/>
          </p:nvSpPr>
          <p:spPr bwMode="auto">
            <a:xfrm>
              <a:off x="3467" y="2913"/>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618" name="Line 2058"/>
            <p:cNvSpPr>
              <a:spLocks noChangeShapeType="1"/>
            </p:cNvSpPr>
            <p:nvPr/>
          </p:nvSpPr>
          <p:spPr bwMode="auto">
            <a:xfrm flipH="1">
              <a:off x="3761" y="2913"/>
              <a:ext cx="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619" name="Rectangle 2059"/>
            <p:cNvSpPr>
              <a:spLocks noChangeArrowheads="1"/>
            </p:cNvSpPr>
            <p:nvPr/>
          </p:nvSpPr>
          <p:spPr bwMode="auto">
            <a:xfrm>
              <a:off x="3383" y="2878"/>
              <a:ext cx="33" cy="2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 b="0" i="0" u="none" strike="noStrike" cap="none" normalizeH="0" baseline="0" smtClean="0">
                  <a:ln>
                    <a:noFill/>
                  </a:ln>
                  <a:solidFill>
                    <a:srgbClr val="000000"/>
                  </a:solidFill>
                  <a:effectLst/>
                  <a:latin typeface="Helvetica" pitchFamily="34" charset="0"/>
                  <a:cs typeface="Arial" pitchFamily="34" charset="0"/>
                </a:rPr>
                <a:t>0.5</a:t>
              </a:r>
              <a:endParaRPr kumimoji="0" lang="en-US" sz="1100" b="0" i="0" u="none" strike="noStrike" cap="none" normalizeH="0" baseline="0" smtClean="0">
                <a:ln>
                  <a:noFill/>
                </a:ln>
                <a:solidFill>
                  <a:schemeClr val="tx1"/>
                </a:solidFill>
                <a:effectLst/>
                <a:latin typeface="Arial" pitchFamily="34" charset="0"/>
                <a:cs typeface="Arial" pitchFamily="34" charset="0"/>
              </a:endParaRPr>
            </a:p>
          </p:txBody>
        </p:sp>
        <p:sp>
          <p:nvSpPr>
            <p:cNvPr id="196620" name="Line 2060"/>
            <p:cNvSpPr>
              <a:spLocks noChangeShapeType="1"/>
            </p:cNvSpPr>
            <p:nvPr/>
          </p:nvSpPr>
          <p:spPr bwMode="auto">
            <a:xfrm>
              <a:off x="3467" y="2799"/>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621" name="Line 2061"/>
            <p:cNvSpPr>
              <a:spLocks noChangeShapeType="1"/>
            </p:cNvSpPr>
            <p:nvPr/>
          </p:nvSpPr>
          <p:spPr bwMode="auto">
            <a:xfrm flipH="1">
              <a:off x="3761" y="2799"/>
              <a:ext cx="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622" name="Rectangle 2062"/>
            <p:cNvSpPr>
              <a:spLocks noChangeArrowheads="1"/>
            </p:cNvSpPr>
            <p:nvPr/>
          </p:nvSpPr>
          <p:spPr bwMode="auto">
            <a:xfrm>
              <a:off x="3423" y="2765"/>
              <a:ext cx="13" cy="2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 b="0" i="0" u="none" strike="noStrike" cap="none" normalizeH="0" baseline="0" smtClean="0">
                  <a:ln>
                    <a:noFill/>
                  </a:ln>
                  <a:solidFill>
                    <a:srgbClr val="000000"/>
                  </a:solidFill>
                  <a:effectLst/>
                  <a:latin typeface="Helvetica" pitchFamily="34" charset="0"/>
                  <a:cs typeface="Arial" pitchFamily="34" charset="0"/>
                </a:rPr>
                <a:t>1</a:t>
              </a:r>
              <a:endParaRPr kumimoji="0" lang="en-US" sz="1100" b="0" i="0" u="none" strike="noStrike" cap="none" normalizeH="0" baseline="0" smtClean="0">
                <a:ln>
                  <a:noFill/>
                </a:ln>
                <a:solidFill>
                  <a:schemeClr val="tx1"/>
                </a:solidFill>
                <a:effectLst/>
                <a:latin typeface="Arial" pitchFamily="34" charset="0"/>
                <a:cs typeface="Arial" pitchFamily="34" charset="0"/>
              </a:endParaRPr>
            </a:p>
          </p:txBody>
        </p:sp>
        <p:sp>
          <p:nvSpPr>
            <p:cNvPr id="196623" name="Line 2063"/>
            <p:cNvSpPr>
              <a:spLocks noChangeShapeType="1"/>
            </p:cNvSpPr>
            <p:nvPr/>
          </p:nvSpPr>
          <p:spPr bwMode="auto">
            <a:xfrm>
              <a:off x="3467" y="2799"/>
              <a:ext cx="298"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624" name="Line 2064"/>
            <p:cNvSpPr>
              <a:spLocks noChangeShapeType="1"/>
            </p:cNvSpPr>
            <p:nvPr/>
          </p:nvSpPr>
          <p:spPr bwMode="auto">
            <a:xfrm>
              <a:off x="3467" y="3026"/>
              <a:ext cx="298"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625" name="Line 2065"/>
            <p:cNvSpPr>
              <a:spLocks noChangeShapeType="1"/>
            </p:cNvSpPr>
            <p:nvPr/>
          </p:nvSpPr>
          <p:spPr bwMode="auto">
            <a:xfrm flipV="1">
              <a:off x="3765" y="2799"/>
              <a:ext cx="1" cy="22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626" name="Line 2066"/>
            <p:cNvSpPr>
              <a:spLocks noChangeShapeType="1"/>
            </p:cNvSpPr>
            <p:nvPr/>
          </p:nvSpPr>
          <p:spPr bwMode="auto">
            <a:xfrm flipV="1">
              <a:off x="3467" y="2799"/>
              <a:ext cx="1" cy="22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627" name="Freeform 2067"/>
            <p:cNvSpPr>
              <a:spLocks/>
            </p:cNvSpPr>
            <p:nvPr/>
          </p:nvSpPr>
          <p:spPr bwMode="auto">
            <a:xfrm>
              <a:off x="3467" y="3022"/>
              <a:ext cx="294" cy="4"/>
            </a:xfrm>
            <a:custGeom>
              <a:avLst/>
              <a:gdLst/>
              <a:ahLst/>
              <a:cxnLst>
                <a:cxn ang="0">
                  <a:pos x="4" y="0"/>
                </a:cxn>
                <a:cxn ang="0">
                  <a:pos x="13" y="0"/>
                </a:cxn>
                <a:cxn ang="0">
                  <a:pos x="22" y="0"/>
                </a:cxn>
                <a:cxn ang="0">
                  <a:pos x="30" y="0"/>
                </a:cxn>
                <a:cxn ang="0">
                  <a:pos x="39" y="0"/>
                </a:cxn>
                <a:cxn ang="0">
                  <a:pos x="48" y="0"/>
                </a:cxn>
                <a:cxn ang="0">
                  <a:pos x="57" y="0"/>
                </a:cxn>
                <a:cxn ang="0">
                  <a:pos x="66" y="0"/>
                </a:cxn>
                <a:cxn ang="0">
                  <a:pos x="74" y="0"/>
                </a:cxn>
                <a:cxn ang="0">
                  <a:pos x="83" y="0"/>
                </a:cxn>
                <a:cxn ang="0">
                  <a:pos x="92" y="0"/>
                </a:cxn>
                <a:cxn ang="0">
                  <a:pos x="101" y="0"/>
                </a:cxn>
                <a:cxn ang="0">
                  <a:pos x="110" y="0"/>
                </a:cxn>
                <a:cxn ang="0">
                  <a:pos x="118" y="0"/>
                </a:cxn>
                <a:cxn ang="0">
                  <a:pos x="127" y="0"/>
                </a:cxn>
                <a:cxn ang="0">
                  <a:pos x="136" y="0"/>
                </a:cxn>
                <a:cxn ang="0">
                  <a:pos x="145" y="0"/>
                </a:cxn>
                <a:cxn ang="0">
                  <a:pos x="153" y="0"/>
                </a:cxn>
                <a:cxn ang="0">
                  <a:pos x="162" y="0"/>
                </a:cxn>
                <a:cxn ang="0">
                  <a:pos x="171" y="0"/>
                </a:cxn>
                <a:cxn ang="0">
                  <a:pos x="180" y="0"/>
                </a:cxn>
                <a:cxn ang="0">
                  <a:pos x="189" y="0"/>
                </a:cxn>
                <a:cxn ang="0">
                  <a:pos x="197" y="0"/>
                </a:cxn>
                <a:cxn ang="0">
                  <a:pos x="206" y="0"/>
                </a:cxn>
                <a:cxn ang="0">
                  <a:pos x="215" y="0"/>
                </a:cxn>
                <a:cxn ang="0">
                  <a:pos x="224" y="0"/>
                </a:cxn>
                <a:cxn ang="0">
                  <a:pos x="232" y="0"/>
                </a:cxn>
                <a:cxn ang="0">
                  <a:pos x="241" y="0"/>
                </a:cxn>
                <a:cxn ang="0">
                  <a:pos x="250" y="0"/>
                </a:cxn>
                <a:cxn ang="0">
                  <a:pos x="259" y="0"/>
                </a:cxn>
                <a:cxn ang="0">
                  <a:pos x="268" y="0"/>
                </a:cxn>
                <a:cxn ang="0">
                  <a:pos x="276" y="0"/>
                </a:cxn>
                <a:cxn ang="0">
                  <a:pos x="285" y="4"/>
                </a:cxn>
                <a:cxn ang="0">
                  <a:pos x="294" y="4"/>
                </a:cxn>
              </a:cxnLst>
              <a:rect l="0" t="0" r="r" b="b"/>
              <a:pathLst>
                <a:path w="294" h="4">
                  <a:moveTo>
                    <a:pt x="0" y="0"/>
                  </a:moveTo>
                  <a:lnTo>
                    <a:pt x="4" y="0"/>
                  </a:lnTo>
                  <a:lnTo>
                    <a:pt x="9" y="0"/>
                  </a:lnTo>
                  <a:lnTo>
                    <a:pt x="13" y="0"/>
                  </a:lnTo>
                  <a:lnTo>
                    <a:pt x="17" y="0"/>
                  </a:lnTo>
                  <a:lnTo>
                    <a:pt x="22" y="0"/>
                  </a:lnTo>
                  <a:lnTo>
                    <a:pt x="26" y="0"/>
                  </a:lnTo>
                  <a:lnTo>
                    <a:pt x="30" y="0"/>
                  </a:lnTo>
                  <a:lnTo>
                    <a:pt x="35" y="0"/>
                  </a:lnTo>
                  <a:lnTo>
                    <a:pt x="39" y="0"/>
                  </a:lnTo>
                  <a:lnTo>
                    <a:pt x="44" y="0"/>
                  </a:lnTo>
                  <a:lnTo>
                    <a:pt x="48" y="0"/>
                  </a:lnTo>
                  <a:lnTo>
                    <a:pt x="52" y="0"/>
                  </a:lnTo>
                  <a:lnTo>
                    <a:pt x="57" y="0"/>
                  </a:lnTo>
                  <a:lnTo>
                    <a:pt x="61" y="0"/>
                  </a:lnTo>
                  <a:lnTo>
                    <a:pt x="66" y="0"/>
                  </a:lnTo>
                  <a:lnTo>
                    <a:pt x="70" y="0"/>
                  </a:lnTo>
                  <a:lnTo>
                    <a:pt x="74" y="0"/>
                  </a:lnTo>
                  <a:lnTo>
                    <a:pt x="79" y="0"/>
                  </a:lnTo>
                  <a:lnTo>
                    <a:pt x="83" y="0"/>
                  </a:lnTo>
                  <a:lnTo>
                    <a:pt x="88" y="0"/>
                  </a:lnTo>
                  <a:lnTo>
                    <a:pt x="92" y="0"/>
                  </a:lnTo>
                  <a:lnTo>
                    <a:pt x="96" y="0"/>
                  </a:lnTo>
                  <a:lnTo>
                    <a:pt x="101" y="0"/>
                  </a:lnTo>
                  <a:lnTo>
                    <a:pt x="105" y="0"/>
                  </a:lnTo>
                  <a:lnTo>
                    <a:pt x="110" y="0"/>
                  </a:lnTo>
                  <a:lnTo>
                    <a:pt x="114" y="0"/>
                  </a:lnTo>
                  <a:lnTo>
                    <a:pt x="118" y="0"/>
                  </a:lnTo>
                  <a:lnTo>
                    <a:pt x="123" y="0"/>
                  </a:lnTo>
                  <a:lnTo>
                    <a:pt x="127" y="0"/>
                  </a:lnTo>
                  <a:lnTo>
                    <a:pt x="131" y="0"/>
                  </a:lnTo>
                  <a:lnTo>
                    <a:pt x="136" y="0"/>
                  </a:lnTo>
                  <a:lnTo>
                    <a:pt x="140" y="0"/>
                  </a:lnTo>
                  <a:lnTo>
                    <a:pt x="145" y="0"/>
                  </a:lnTo>
                  <a:lnTo>
                    <a:pt x="149" y="0"/>
                  </a:lnTo>
                  <a:lnTo>
                    <a:pt x="153" y="0"/>
                  </a:lnTo>
                  <a:lnTo>
                    <a:pt x="158" y="0"/>
                  </a:lnTo>
                  <a:lnTo>
                    <a:pt x="162" y="0"/>
                  </a:lnTo>
                  <a:lnTo>
                    <a:pt x="167" y="0"/>
                  </a:lnTo>
                  <a:lnTo>
                    <a:pt x="171" y="0"/>
                  </a:lnTo>
                  <a:lnTo>
                    <a:pt x="175" y="0"/>
                  </a:lnTo>
                  <a:lnTo>
                    <a:pt x="180" y="0"/>
                  </a:lnTo>
                  <a:lnTo>
                    <a:pt x="184" y="0"/>
                  </a:lnTo>
                  <a:lnTo>
                    <a:pt x="189" y="0"/>
                  </a:lnTo>
                  <a:lnTo>
                    <a:pt x="193" y="0"/>
                  </a:lnTo>
                  <a:lnTo>
                    <a:pt x="197" y="0"/>
                  </a:lnTo>
                  <a:lnTo>
                    <a:pt x="202" y="0"/>
                  </a:lnTo>
                  <a:lnTo>
                    <a:pt x="206" y="0"/>
                  </a:lnTo>
                  <a:lnTo>
                    <a:pt x="211" y="0"/>
                  </a:lnTo>
                  <a:lnTo>
                    <a:pt x="215" y="0"/>
                  </a:lnTo>
                  <a:lnTo>
                    <a:pt x="219" y="0"/>
                  </a:lnTo>
                  <a:lnTo>
                    <a:pt x="224" y="0"/>
                  </a:lnTo>
                  <a:lnTo>
                    <a:pt x="228" y="0"/>
                  </a:lnTo>
                  <a:lnTo>
                    <a:pt x="232" y="0"/>
                  </a:lnTo>
                  <a:lnTo>
                    <a:pt x="237" y="0"/>
                  </a:lnTo>
                  <a:lnTo>
                    <a:pt x="241" y="0"/>
                  </a:lnTo>
                  <a:lnTo>
                    <a:pt x="246" y="0"/>
                  </a:lnTo>
                  <a:lnTo>
                    <a:pt x="250" y="0"/>
                  </a:lnTo>
                  <a:lnTo>
                    <a:pt x="254" y="0"/>
                  </a:lnTo>
                  <a:lnTo>
                    <a:pt x="259" y="0"/>
                  </a:lnTo>
                  <a:lnTo>
                    <a:pt x="263" y="0"/>
                  </a:lnTo>
                  <a:lnTo>
                    <a:pt x="268" y="0"/>
                  </a:lnTo>
                  <a:lnTo>
                    <a:pt x="272" y="0"/>
                  </a:lnTo>
                  <a:lnTo>
                    <a:pt x="276" y="0"/>
                  </a:lnTo>
                  <a:lnTo>
                    <a:pt x="281" y="0"/>
                  </a:lnTo>
                  <a:lnTo>
                    <a:pt x="285" y="4"/>
                  </a:lnTo>
                  <a:lnTo>
                    <a:pt x="290" y="4"/>
                  </a:lnTo>
                  <a:lnTo>
                    <a:pt x="294" y="4"/>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628" name="Line 2068"/>
            <p:cNvSpPr>
              <a:spLocks noChangeShapeType="1"/>
            </p:cNvSpPr>
            <p:nvPr/>
          </p:nvSpPr>
          <p:spPr bwMode="auto">
            <a:xfrm>
              <a:off x="3550" y="3022"/>
              <a:ext cx="35"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629" name="Line 2069"/>
            <p:cNvSpPr>
              <a:spLocks noChangeShapeType="1"/>
            </p:cNvSpPr>
            <p:nvPr/>
          </p:nvSpPr>
          <p:spPr bwMode="auto">
            <a:xfrm>
              <a:off x="3568" y="3002"/>
              <a:ext cx="1" cy="3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630" name="Line 2070"/>
            <p:cNvSpPr>
              <a:spLocks noChangeShapeType="1"/>
            </p:cNvSpPr>
            <p:nvPr/>
          </p:nvSpPr>
          <p:spPr bwMode="auto">
            <a:xfrm>
              <a:off x="3493" y="3022"/>
              <a:ext cx="35"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631" name="Line 2071"/>
            <p:cNvSpPr>
              <a:spLocks noChangeShapeType="1"/>
            </p:cNvSpPr>
            <p:nvPr/>
          </p:nvSpPr>
          <p:spPr bwMode="auto">
            <a:xfrm>
              <a:off x="3511" y="3002"/>
              <a:ext cx="1" cy="3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632" name="Line 2072"/>
            <p:cNvSpPr>
              <a:spLocks noChangeShapeType="1"/>
            </p:cNvSpPr>
            <p:nvPr/>
          </p:nvSpPr>
          <p:spPr bwMode="auto">
            <a:xfrm>
              <a:off x="3467" y="3022"/>
              <a:ext cx="35"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633" name="Line 2073"/>
            <p:cNvSpPr>
              <a:spLocks noChangeShapeType="1"/>
            </p:cNvSpPr>
            <p:nvPr/>
          </p:nvSpPr>
          <p:spPr bwMode="auto">
            <a:xfrm>
              <a:off x="3484" y="3002"/>
              <a:ext cx="1" cy="3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634" name="Line 2074"/>
            <p:cNvSpPr>
              <a:spLocks noChangeShapeType="1"/>
            </p:cNvSpPr>
            <p:nvPr/>
          </p:nvSpPr>
          <p:spPr bwMode="auto">
            <a:xfrm>
              <a:off x="3577" y="3022"/>
              <a:ext cx="35"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635" name="Line 2075"/>
            <p:cNvSpPr>
              <a:spLocks noChangeShapeType="1"/>
            </p:cNvSpPr>
            <p:nvPr/>
          </p:nvSpPr>
          <p:spPr bwMode="auto">
            <a:xfrm>
              <a:off x="3594" y="3002"/>
              <a:ext cx="1" cy="3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636" name="Line 2076"/>
            <p:cNvSpPr>
              <a:spLocks noChangeShapeType="1"/>
            </p:cNvSpPr>
            <p:nvPr/>
          </p:nvSpPr>
          <p:spPr bwMode="auto">
            <a:xfrm>
              <a:off x="3559" y="3012"/>
              <a:ext cx="18" cy="1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637" name="Line 2077"/>
            <p:cNvSpPr>
              <a:spLocks noChangeShapeType="1"/>
            </p:cNvSpPr>
            <p:nvPr/>
          </p:nvSpPr>
          <p:spPr bwMode="auto">
            <a:xfrm flipH="1">
              <a:off x="3559" y="3012"/>
              <a:ext cx="18" cy="1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638" name="Line 2078"/>
            <p:cNvSpPr>
              <a:spLocks noChangeShapeType="1"/>
            </p:cNvSpPr>
            <p:nvPr/>
          </p:nvSpPr>
          <p:spPr bwMode="auto">
            <a:xfrm>
              <a:off x="3502" y="3012"/>
              <a:ext cx="17" cy="1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639" name="Line 2079"/>
            <p:cNvSpPr>
              <a:spLocks noChangeShapeType="1"/>
            </p:cNvSpPr>
            <p:nvPr/>
          </p:nvSpPr>
          <p:spPr bwMode="auto">
            <a:xfrm flipH="1">
              <a:off x="3502" y="3012"/>
              <a:ext cx="17" cy="1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640" name="Line 2080"/>
            <p:cNvSpPr>
              <a:spLocks noChangeShapeType="1"/>
            </p:cNvSpPr>
            <p:nvPr/>
          </p:nvSpPr>
          <p:spPr bwMode="auto">
            <a:xfrm>
              <a:off x="3476" y="3012"/>
              <a:ext cx="17" cy="1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641" name="Line 2081"/>
            <p:cNvSpPr>
              <a:spLocks noChangeShapeType="1"/>
            </p:cNvSpPr>
            <p:nvPr/>
          </p:nvSpPr>
          <p:spPr bwMode="auto">
            <a:xfrm flipH="1">
              <a:off x="3476" y="3012"/>
              <a:ext cx="17" cy="1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642" name="Line 2082"/>
            <p:cNvSpPr>
              <a:spLocks noChangeShapeType="1"/>
            </p:cNvSpPr>
            <p:nvPr/>
          </p:nvSpPr>
          <p:spPr bwMode="auto">
            <a:xfrm>
              <a:off x="3585" y="3012"/>
              <a:ext cx="18" cy="1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643" name="Line 2083"/>
            <p:cNvSpPr>
              <a:spLocks noChangeShapeType="1"/>
            </p:cNvSpPr>
            <p:nvPr/>
          </p:nvSpPr>
          <p:spPr bwMode="auto">
            <a:xfrm flipH="1">
              <a:off x="3585" y="3012"/>
              <a:ext cx="18" cy="1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644" name="Rectangle 2084"/>
            <p:cNvSpPr>
              <a:spLocks noChangeArrowheads="1"/>
            </p:cNvSpPr>
            <p:nvPr/>
          </p:nvSpPr>
          <p:spPr bwMode="auto">
            <a:xfrm>
              <a:off x="3436" y="2700"/>
              <a:ext cx="174" cy="2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 b="1" i="0" u="none" strike="noStrike" cap="none" normalizeH="0" baseline="0" smtClean="0">
                  <a:ln>
                    <a:noFill/>
                  </a:ln>
                  <a:solidFill>
                    <a:srgbClr val="000000"/>
                  </a:solidFill>
                  <a:effectLst/>
                  <a:latin typeface="Helvetica" pitchFamily="34" charset="0"/>
                  <a:cs typeface="Arial" pitchFamily="34" charset="0"/>
                </a:rPr>
                <a:t>m41: a=4,b=-32</a:t>
              </a:r>
              <a:endParaRPr kumimoji="0" lang="en-US" sz="1100" b="0" i="0" u="none" strike="noStrike" cap="none" normalizeH="0" baseline="0" smtClean="0">
                <a:ln>
                  <a:noFill/>
                </a:ln>
                <a:solidFill>
                  <a:schemeClr val="tx1"/>
                </a:solidFill>
                <a:effectLst/>
                <a:latin typeface="Arial" pitchFamily="34" charset="0"/>
                <a:cs typeface="Arial" pitchFamily="34" charset="0"/>
              </a:endParaRPr>
            </a:p>
          </p:txBody>
        </p:sp>
        <p:sp>
          <p:nvSpPr>
            <p:cNvPr id="196645" name="Rectangle 2085"/>
            <p:cNvSpPr>
              <a:spLocks noChangeArrowheads="1"/>
            </p:cNvSpPr>
            <p:nvPr/>
          </p:nvSpPr>
          <p:spPr bwMode="auto">
            <a:xfrm>
              <a:off x="3866" y="2799"/>
              <a:ext cx="299" cy="227"/>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646" name="Rectangle 2086"/>
            <p:cNvSpPr>
              <a:spLocks noChangeArrowheads="1"/>
            </p:cNvSpPr>
            <p:nvPr/>
          </p:nvSpPr>
          <p:spPr bwMode="auto">
            <a:xfrm>
              <a:off x="3866" y="2799"/>
              <a:ext cx="299" cy="227"/>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647" name="Line 2087"/>
            <p:cNvSpPr>
              <a:spLocks noChangeShapeType="1"/>
            </p:cNvSpPr>
            <p:nvPr/>
          </p:nvSpPr>
          <p:spPr bwMode="auto">
            <a:xfrm>
              <a:off x="3866" y="2799"/>
              <a:ext cx="299"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648" name="Line 2088"/>
            <p:cNvSpPr>
              <a:spLocks noChangeShapeType="1"/>
            </p:cNvSpPr>
            <p:nvPr/>
          </p:nvSpPr>
          <p:spPr bwMode="auto">
            <a:xfrm>
              <a:off x="3866" y="3026"/>
              <a:ext cx="299"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649" name="Line 2089"/>
            <p:cNvSpPr>
              <a:spLocks noChangeShapeType="1"/>
            </p:cNvSpPr>
            <p:nvPr/>
          </p:nvSpPr>
          <p:spPr bwMode="auto">
            <a:xfrm flipV="1">
              <a:off x="4165" y="2799"/>
              <a:ext cx="1" cy="22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650" name="Line 2090"/>
            <p:cNvSpPr>
              <a:spLocks noChangeShapeType="1"/>
            </p:cNvSpPr>
            <p:nvPr/>
          </p:nvSpPr>
          <p:spPr bwMode="auto">
            <a:xfrm flipV="1">
              <a:off x="3866" y="2799"/>
              <a:ext cx="1" cy="22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651" name="Line 2091"/>
            <p:cNvSpPr>
              <a:spLocks noChangeShapeType="1"/>
            </p:cNvSpPr>
            <p:nvPr/>
          </p:nvSpPr>
          <p:spPr bwMode="auto">
            <a:xfrm>
              <a:off x="3866" y="3026"/>
              <a:ext cx="299"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652" name="Line 2092"/>
            <p:cNvSpPr>
              <a:spLocks noChangeShapeType="1"/>
            </p:cNvSpPr>
            <p:nvPr/>
          </p:nvSpPr>
          <p:spPr bwMode="auto">
            <a:xfrm flipV="1">
              <a:off x="3866" y="2799"/>
              <a:ext cx="1" cy="22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653" name="Line 2093"/>
            <p:cNvSpPr>
              <a:spLocks noChangeShapeType="1"/>
            </p:cNvSpPr>
            <p:nvPr/>
          </p:nvSpPr>
          <p:spPr bwMode="auto">
            <a:xfrm flipV="1">
              <a:off x="3866" y="3022"/>
              <a:ext cx="1" cy="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654" name="Line 2094"/>
            <p:cNvSpPr>
              <a:spLocks noChangeShapeType="1"/>
            </p:cNvSpPr>
            <p:nvPr/>
          </p:nvSpPr>
          <p:spPr bwMode="auto">
            <a:xfrm>
              <a:off x="3866" y="2799"/>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655" name="Rectangle 2095"/>
            <p:cNvSpPr>
              <a:spLocks noChangeArrowheads="1"/>
            </p:cNvSpPr>
            <p:nvPr/>
          </p:nvSpPr>
          <p:spPr bwMode="auto">
            <a:xfrm>
              <a:off x="3853" y="3041"/>
              <a:ext cx="13" cy="2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 b="0" i="0" u="none" strike="noStrike" cap="none" normalizeH="0" baseline="0" smtClean="0">
                  <a:ln>
                    <a:noFill/>
                  </a:ln>
                  <a:solidFill>
                    <a:srgbClr val="000000"/>
                  </a:solidFill>
                  <a:effectLst/>
                  <a:latin typeface="Helvetica" pitchFamily="34" charset="0"/>
                  <a:cs typeface="Arial" pitchFamily="34" charset="0"/>
                </a:rPr>
                <a:t>0</a:t>
              </a:r>
              <a:endParaRPr kumimoji="0" lang="en-US" sz="1100" b="0" i="0" u="none" strike="noStrike" cap="none" normalizeH="0" baseline="0" smtClean="0">
                <a:ln>
                  <a:noFill/>
                </a:ln>
                <a:solidFill>
                  <a:schemeClr val="tx1"/>
                </a:solidFill>
                <a:effectLst/>
                <a:latin typeface="Arial" pitchFamily="34" charset="0"/>
                <a:cs typeface="Arial" pitchFamily="34" charset="0"/>
              </a:endParaRPr>
            </a:p>
          </p:txBody>
        </p:sp>
        <p:sp>
          <p:nvSpPr>
            <p:cNvPr id="196656" name="Line 2096"/>
            <p:cNvSpPr>
              <a:spLocks noChangeShapeType="1"/>
            </p:cNvSpPr>
            <p:nvPr/>
          </p:nvSpPr>
          <p:spPr bwMode="auto">
            <a:xfrm flipV="1">
              <a:off x="4016" y="3022"/>
              <a:ext cx="1" cy="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657" name="Line 2097"/>
            <p:cNvSpPr>
              <a:spLocks noChangeShapeType="1"/>
            </p:cNvSpPr>
            <p:nvPr/>
          </p:nvSpPr>
          <p:spPr bwMode="auto">
            <a:xfrm>
              <a:off x="4016" y="2799"/>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658" name="Rectangle 2098"/>
            <p:cNvSpPr>
              <a:spLocks noChangeArrowheads="1"/>
            </p:cNvSpPr>
            <p:nvPr/>
          </p:nvSpPr>
          <p:spPr bwMode="auto">
            <a:xfrm>
              <a:off x="3985" y="3041"/>
              <a:ext cx="33" cy="2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 b="0" i="0" u="none" strike="noStrike" cap="none" normalizeH="0" baseline="0" smtClean="0">
                  <a:ln>
                    <a:noFill/>
                  </a:ln>
                  <a:solidFill>
                    <a:srgbClr val="000000"/>
                  </a:solidFill>
                  <a:effectLst/>
                  <a:latin typeface="Helvetica" pitchFamily="34" charset="0"/>
                  <a:cs typeface="Arial" pitchFamily="34" charset="0"/>
                </a:rPr>
                <a:t>0.5</a:t>
              </a:r>
              <a:endParaRPr kumimoji="0" lang="en-US" sz="1100" b="0" i="0" u="none" strike="noStrike" cap="none" normalizeH="0" baseline="0" smtClean="0">
                <a:ln>
                  <a:noFill/>
                </a:ln>
                <a:solidFill>
                  <a:schemeClr val="tx1"/>
                </a:solidFill>
                <a:effectLst/>
                <a:latin typeface="Arial" pitchFamily="34" charset="0"/>
                <a:cs typeface="Arial" pitchFamily="34" charset="0"/>
              </a:endParaRPr>
            </a:p>
          </p:txBody>
        </p:sp>
        <p:sp>
          <p:nvSpPr>
            <p:cNvPr id="196659" name="Line 2099"/>
            <p:cNvSpPr>
              <a:spLocks noChangeShapeType="1"/>
            </p:cNvSpPr>
            <p:nvPr/>
          </p:nvSpPr>
          <p:spPr bwMode="auto">
            <a:xfrm flipV="1">
              <a:off x="4165" y="3022"/>
              <a:ext cx="1" cy="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660" name="Line 2100"/>
            <p:cNvSpPr>
              <a:spLocks noChangeShapeType="1"/>
            </p:cNvSpPr>
            <p:nvPr/>
          </p:nvSpPr>
          <p:spPr bwMode="auto">
            <a:xfrm>
              <a:off x="4165" y="2799"/>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661" name="Rectangle 2101"/>
            <p:cNvSpPr>
              <a:spLocks noChangeArrowheads="1"/>
            </p:cNvSpPr>
            <p:nvPr/>
          </p:nvSpPr>
          <p:spPr bwMode="auto">
            <a:xfrm>
              <a:off x="4152" y="3041"/>
              <a:ext cx="13" cy="2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 b="0" i="0" u="none" strike="noStrike" cap="none" normalizeH="0" baseline="0" smtClean="0">
                  <a:ln>
                    <a:noFill/>
                  </a:ln>
                  <a:solidFill>
                    <a:srgbClr val="000000"/>
                  </a:solidFill>
                  <a:effectLst/>
                  <a:latin typeface="Helvetica" pitchFamily="34" charset="0"/>
                  <a:cs typeface="Arial" pitchFamily="34" charset="0"/>
                </a:rPr>
                <a:t>1</a:t>
              </a:r>
              <a:endParaRPr kumimoji="0" lang="en-US" sz="1100" b="0" i="0" u="none" strike="noStrike" cap="none" normalizeH="0" baseline="0" smtClean="0">
                <a:ln>
                  <a:noFill/>
                </a:ln>
                <a:solidFill>
                  <a:schemeClr val="tx1"/>
                </a:solidFill>
                <a:effectLst/>
                <a:latin typeface="Arial" pitchFamily="34" charset="0"/>
                <a:cs typeface="Arial" pitchFamily="34" charset="0"/>
              </a:endParaRPr>
            </a:p>
          </p:txBody>
        </p:sp>
        <p:sp>
          <p:nvSpPr>
            <p:cNvPr id="196662" name="Line 2102"/>
            <p:cNvSpPr>
              <a:spLocks noChangeShapeType="1"/>
            </p:cNvSpPr>
            <p:nvPr/>
          </p:nvSpPr>
          <p:spPr bwMode="auto">
            <a:xfrm>
              <a:off x="3866" y="3026"/>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663" name="Line 2103"/>
            <p:cNvSpPr>
              <a:spLocks noChangeShapeType="1"/>
            </p:cNvSpPr>
            <p:nvPr/>
          </p:nvSpPr>
          <p:spPr bwMode="auto">
            <a:xfrm flipH="1">
              <a:off x="4160" y="3026"/>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664" name="Rectangle 2104"/>
            <p:cNvSpPr>
              <a:spLocks noChangeArrowheads="1"/>
            </p:cNvSpPr>
            <p:nvPr/>
          </p:nvSpPr>
          <p:spPr bwMode="auto">
            <a:xfrm>
              <a:off x="3822" y="2992"/>
              <a:ext cx="13" cy="2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 b="0" i="0" u="none" strike="noStrike" cap="none" normalizeH="0" baseline="0" smtClean="0">
                  <a:ln>
                    <a:noFill/>
                  </a:ln>
                  <a:solidFill>
                    <a:srgbClr val="000000"/>
                  </a:solidFill>
                  <a:effectLst/>
                  <a:latin typeface="Helvetica" pitchFamily="34" charset="0"/>
                  <a:cs typeface="Arial" pitchFamily="34" charset="0"/>
                </a:rPr>
                <a:t>0</a:t>
              </a:r>
              <a:endParaRPr kumimoji="0" lang="en-US" sz="1100" b="0" i="0" u="none" strike="noStrike" cap="none" normalizeH="0" baseline="0" smtClean="0">
                <a:ln>
                  <a:noFill/>
                </a:ln>
                <a:solidFill>
                  <a:schemeClr val="tx1"/>
                </a:solidFill>
                <a:effectLst/>
                <a:latin typeface="Arial" pitchFamily="34" charset="0"/>
                <a:cs typeface="Arial" pitchFamily="34" charset="0"/>
              </a:endParaRPr>
            </a:p>
          </p:txBody>
        </p:sp>
        <p:sp>
          <p:nvSpPr>
            <p:cNvPr id="196665" name="Line 2105"/>
            <p:cNvSpPr>
              <a:spLocks noChangeShapeType="1"/>
            </p:cNvSpPr>
            <p:nvPr/>
          </p:nvSpPr>
          <p:spPr bwMode="auto">
            <a:xfrm>
              <a:off x="3866" y="2913"/>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666" name="Line 2106"/>
            <p:cNvSpPr>
              <a:spLocks noChangeShapeType="1"/>
            </p:cNvSpPr>
            <p:nvPr/>
          </p:nvSpPr>
          <p:spPr bwMode="auto">
            <a:xfrm flipH="1">
              <a:off x="4160" y="2913"/>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667" name="Rectangle 2107"/>
            <p:cNvSpPr>
              <a:spLocks noChangeArrowheads="1"/>
            </p:cNvSpPr>
            <p:nvPr/>
          </p:nvSpPr>
          <p:spPr bwMode="auto">
            <a:xfrm>
              <a:off x="3783" y="2878"/>
              <a:ext cx="33" cy="2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 b="0" i="0" u="none" strike="noStrike" cap="none" normalizeH="0" baseline="0" smtClean="0">
                  <a:ln>
                    <a:noFill/>
                  </a:ln>
                  <a:solidFill>
                    <a:srgbClr val="000000"/>
                  </a:solidFill>
                  <a:effectLst/>
                  <a:latin typeface="Helvetica" pitchFamily="34" charset="0"/>
                  <a:cs typeface="Arial" pitchFamily="34" charset="0"/>
                </a:rPr>
                <a:t>0.5</a:t>
              </a:r>
              <a:endParaRPr kumimoji="0" lang="en-US" sz="1100" b="0" i="0" u="none" strike="noStrike" cap="none" normalizeH="0" baseline="0" smtClean="0">
                <a:ln>
                  <a:noFill/>
                </a:ln>
                <a:solidFill>
                  <a:schemeClr val="tx1"/>
                </a:solidFill>
                <a:effectLst/>
                <a:latin typeface="Arial" pitchFamily="34" charset="0"/>
                <a:cs typeface="Arial" pitchFamily="34" charset="0"/>
              </a:endParaRPr>
            </a:p>
          </p:txBody>
        </p:sp>
        <p:sp>
          <p:nvSpPr>
            <p:cNvPr id="196668" name="Line 2108"/>
            <p:cNvSpPr>
              <a:spLocks noChangeShapeType="1"/>
            </p:cNvSpPr>
            <p:nvPr/>
          </p:nvSpPr>
          <p:spPr bwMode="auto">
            <a:xfrm>
              <a:off x="3866" y="2799"/>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669" name="Line 2109"/>
            <p:cNvSpPr>
              <a:spLocks noChangeShapeType="1"/>
            </p:cNvSpPr>
            <p:nvPr/>
          </p:nvSpPr>
          <p:spPr bwMode="auto">
            <a:xfrm flipH="1">
              <a:off x="4160" y="2799"/>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670" name="Rectangle 2110"/>
            <p:cNvSpPr>
              <a:spLocks noChangeArrowheads="1"/>
            </p:cNvSpPr>
            <p:nvPr/>
          </p:nvSpPr>
          <p:spPr bwMode="auto">
            <a:xfrm>
              <a:off x="3822" y="2765"/>
              <a:ext cx="13" cy="2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 b="0" i="0" u="none" strike="noStrike" cap="none" normalizeH="0" baseline="0" smtClean="0">
                  <a:ln>
                    <a:noFill/>
                  </a:ln>
                  <a:solidFill>
                    <a:srgbClr val="000000"/>
                  </a:solidFill>
                  <a:effectLst/>
                  <a:latin typeface="Helvetica" pitchFamily="34" charset="0"/>
                  <a:cs typeface="Arial" pitchFamily="34" charset="0"/>
                </a:rPr>
                <a:t>1</a:t>
              </a:r>
              <a:endParaRPr kumimoji="0" lang="en-US" sz="1100" b="0" i="0" u="none" strike="noStrike" cap="none" normalizeH="0" baseline="0" smtClean="0">
                <a:ln>
                  <a:noFill/>
                </a:ln>
                <a:solidFill>
                  <a:schemeClr val="tx1"/>
                </a:solidFill>
                <a:effectLst/>
                <a:latin typeface="Arial" pitchFamily="34" charset="0"/>
                <a:cs typeface="Arial" pitchFamily="34" charset="0"/>
              </a:endParaRPr>
            </a:p>
          </p:txBody>
        </p:sp>
        <p:sp>
          <p:nvSpPr>
            <p:cNvPr id="196671" name="Line 2111"/>
            <p:cNvSpPr>
              <a:spLocks noChangeShapeType="1"/>
            </p:cNvSpPr>
            <p:nvPr/>
          </p:nvSpPr>
          <p:spPr bwMode="auto">
            <a:xfrm>
              <a:off x="3866" y="2799"/>
              <a:ext cx="299"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672" name="Line 2112"/>
            <p:cNvSpPr>
              <a:spLocks noChangeShapeType="1"/>
            </p:cNvSpPr>
            <p:nvPr/>
          </p:nvSpPr>
          <p:spPr bwMode="auto">
            <a:xfrm>
              <a:off x="3866" y="3026"/>
              <a:ext cx="299"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673" name="Line 2113"/>
            <p:cNvSpPr>
              <a:spLocks noChangeShapeType="1"/>
            </p:cNvSpPr>
            <p:nvPr/>
          </p:nvSpPr>
          <p:spPr bwMode="auto">
            <a:xfrm flipV="1">
              <a:off x="4165" y="2799"/>
              <a:ext cx="1" cy="22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674" name="Line 2114"/>
            <p:cNvSpPr>
              <a:spLocks noChangeShapeType="1"/>
            </p:cNvSpPr>
            <p:nvPr/>
          </p:nvSpPr>
          <p:spPr bwMode="auto">
            <a:xfrm flipV="1">
              <a:off x="3866" y="2799"/>
              <a:ext cx="1" cy="22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675" name="Freeform 2115"/>
            <p:cNvSpPr>
              <a:spLocks/>
            </p:cNvSpPr>
            <p:nvPr/>
          </p:nvSpPr>
          <p:spPr bwMode="auto">
            <a:xfrm>
              <a:off x="3866" y="3022"/>
              <a:ext cx="294" cy="1"/>
            </a:xfrm>
            <a:custGeom>
              <a:avLst/>
              <a:gdLst/>
              <a:ahLst/>
              <a:cxnLst>
                <a:cxn ang="0">
                  <a:pos x="5" y="0"/>
                </a:cxn>
                <a:cxn ang="0">
                  <a:pos x="13" y="0"/>
                </a:cxn>
                <a:cxn ang="0">
                  <a:pos x="22" y="0"/>
                </a:cxn>
                <a:cxn ang="0">
                  <a:pos x="31" y="0"/>
                </a:cxn>
                <a:cxn ang="0">
                  <a:pos x="40" y="0"/>
                </a:cxn>
                <a:cxn ang="0">
                  <a:pos x="49" y="0"/>
                </a:cxn>
                <a:cxn ang="0">
                  <a:pos x="57" y="0"/>
                </a:cxn>
                <a:cxn ang="0">
                  <a:pos x="66" y="0"/>
                </a:cxn>
                <a:cxn ang="0">
                  <a:pos x="75" y="0"/>
                </a:cxn>
                <a:cxn ang="0">
                  <a:pos x="84" y="0"/>
                </a:cxn>
                <a:cxn ang="0">
                  <a:pos x="93" y="0"/>
                </a:cxn>
                <a:cxn ang="0">
                  <a:pos x="101" y="0"/>
                </a:cxn>
                <a:cxn ang="0">
                  <a:pos x="110" y="0"/>
                </a:cxn>
                <a:cxn ang="0">
                  <a:pos x="119" y="0"/>
                </a:cxn>
                <a:cxn ang="0">
                  <a:pos x="128" y="0"/>
                </a:cxn>
                <a:cxn ang="0">
                  <a:pos x="136" y="0"/>
                </a:cxn>
                <a:cxn ang="0">
                  <a:pos x="145" y="0"/>
                </a:cxn>
                <a:cxn ang="0">
                  <a:pos x="154" y="0"/>
                </a:cxn>
                <a:cxn ang="0">
                  <a:pos x="163" y="0"/>
                </a:cxn>
                <a:cxn ang="0">
                  <a:pos x="172" y="0"/>
                </a:cxn>
                <a:cxn ang="0">
                  <a:pos x="180" y="0"/>
                </a:cxn>
                <a:cxn ang="0">
                  <a:pos x="189" y="0"/>
                </a:cxn>
                <a:cxn ang="0">
                  <a:pos x="198" y="0"/>
                </a:cxn>
                <a:cxn ang="0">
                  <a:pos x="207" y="0"/>
                </a:cxn>
                <a:cxn ang="0">
                  <a:pos x="215" y="0"/>
                </a:cxn>
                <a:cxn ang="0">
                  <a:pos x="224" y="0"/>
                </a:cxn>
                <a:cxn ang="0">
                  <a:pos x="233" y="0"/>
                </a:cxn>
                <a:cxn ang="0">
                  <a:pos x="242" y="0"/>
                </a:cxn>
                <a:cxn ang="0">
                  <a:pos x="251" y="0"/>
                </a:cxn>
                <a:cxn ang="0">
                  <a:pos x="259" y="0"/>
                </a:cxn>
                <a:cxn ang="0">
                  <a:pos x="268" y="0"/>
                </a:cxn>
                <a:cxn ang="0">
                  <a:pos x="277" y="0"/>
                </a:cxn>
                <a:cxn ang="0">
                  <a:pos x="286" y="0"/>
                </a:cxn>
                <a:cxn ang="0">
                  <a:pos x="294" y="0"/>
                </a:cxn>
              </a:cxnLst>
              <a:rect l="0" t="0" r="r" b="b"/>
              <a:pathLst>
                <a:path w="294">
                  <a:moveTo>
                    <a:pt x="0" y="0"/>
                  </a:moveTo>
                  <a:lnTo>
                    <a:pt x="5" y="0"/>
                  </a:lnTo>
                  <a:lnTo>
                    <a:pt x="9" y="0"/>
                  </a:lnTo>
                  <a:lnTo>
                    <a:pt x="13" y="0"/>
                  </a:lnTo>
                  <a:lnTo>
                    <a:pt x="18" y="0"/>
                  </a:lnTo>
                  <a:lnTo>
                    <a:pt x="22" y="0"/>
                  </a:lnTo>
                  <a:lnTo>
                    <a:pt x="27" y="0"/>
                  </a:lnTo>
                  <a:lnTo>
                    <a:pt x="31" y="0"/>
                  </a:lnTo>
                  <a:lnTo>
                    <a:pt x="35" y="0"/>
                  </a:lnTo>
                  <a:lnTo>
                    <a:pt x="40" y="0"/>
                  </a:lnTo>
                  <a:lnTo>
                    <a:pt x="44" y="0"/>
                  </a:lnTo>
                  <a:lnTo>
                    <a:pt x="49" y="0"/>
                  </a:lnTo>
                  <a:lnTo>
                    <a:pt x="53" y="0"/>
                  </a:lnTo>
                  <a:lnTo>
                    <a:pt x="57" y="0"/>
                  </a:lnTo>
                  <a:lnTo>
                    <a:pt x="62" y="0"/>
                  </a:lnTo>
                  <a:lnTo>
                    <a:pt x="66" y="0"/>
                  </a:lnTo>
                  <a:lnTo>
                    <a:pt x="71" y="0"/>
                  </a:lnTo>
                  <a:lnTo>
                    <a:pt x="75" y="0"/>
                  </a:lnTo>
                  <a:lnTo>
                    <a:pt x="79" y="0"/>
                  </a:lnTo>
                  <a:lnTo>
                    <a:pt x="84" y="0"/>
                  </a:lnTo>
                  <a:lnTo>
                    <a:pt x="88" y="0"/>
                  </a:lnTo>
                  <a:lnTo>
                    <a:pt x="93" y="0"/>
                  </a:lnTo>
                  <a:lnTo>
                    <a:pt x="97" y="0"/>
                  </a:lnTo>
                  <a:lnTo>
                    <a:pt x="101" y="0"/>
                  </a:lnTo>
                  <a:lnTo>
                    <a:pt x="106" y="0"/>
                  </a:lnTo>
                  <a:lnTo>
                    <a:pt x="110" y="0"/>
                  </a:lnTo>
                  <a:lnTo>
                    <a:pt x="114" y="0"/>
                  </a:lnTo>
                  <a:lnTo>
                    <a:pt x="119" y="0"/>
                  </a:lnTo>
                  <a:lnTo>
                    <a:pt x="123" y="0"/>
                  </a:lnTo>
                  <a:lnTo>
                    <a:pt x="128" y="0"/>
                  </a:lnTo>
                  <a:lnTo>
                    <a:pt x="132" y="0"/>
                  </a:lnTo>
                  <a:lnTo>
                    <a:pt x="136" y="0"/>
                  </a:lnTo>
                  <a:lnTo>
                    <a:pt x="141" y="0"/>
                  </a:lnTo>
                  <a:lnTo>
                    <a:pt x="145" y="0"/>
                  </a:lnTo>
                  <a:lnTo>
                    <a:pt x="150" y="0"/>
                  </a:lnTo>
                  <a:lnTo>
                    <a:pt x="154" y="0"/>
                  </a:lnTo>
                  <a:lnTo>
                    <a:pt x="158" y="0"/>
                  </a:lnTo>
                  <a:lnTo>
                    <a:pt x="163" y="0"/>
                  </a:lnTo>
                  <a:lnTo>
                    <a:pt x="167" y="0"/>
                  </a:lnTo>
                  <a:lnTo>
                    <a:pt x="172" y="0"/>
                  </a:lnTo>
                  <a:lnTo>
                    <a:pt x="176" y="0"/>
                  </a:lnTo>
                  <a:lnTo>
                    <a:pt x="180" y="0"/>
                  </a:lnTo>
                  <a:lnTo>
                    <a:pt x="185" y="0"/>
                  </a:lnTo>
                  <a:lnTo>
                    <a:pt x="189" y="0"/>
                  </a:lnTo>
                  <a:lnTo>
                    <a:pt x="193" y="0"/>
                  </a:lnTo>
                  <a:lnTo>
                    <a:pt x="198" y="0"/>
                  </a:lnTo>
                  <a:lnTo>
                    <a:pt x="202" y="0"/>
                  </a:lnTo>
                  <a:lnTo>
                    <a:pt x="207" y="0"/>
                  </a:lnTo>
                  <a:lnTo>
                    <a:pt x="211" y="0"/>
                  </a:lnTo>
                  <a:lnTo>
                    <a:pt x="215" y="0"/>
                  </a:lnTo>
                  <a:lnTo>
                    <a:pt x="220" y="0"/>
                  </a:lnTo>
                  <a:lnTo>
                    <a:pt x="224" y="0"/>
                  </a:lnTo>
                  <a:lnTo>
                    <a:pt x="229" y="0"/>
                  </a:lnTo>
                  <a:lnTo>
                    <a:pt x="233" y="0"/>
                  </a:lnTo>
                  <a:lnTo>
                    <a:pt x="237" y="0"/>
                  </a:lnTo>
                  <a:lnTo>
                    <a:pt x="242" y="0"/>
                  </a:lnTo>
                  <a:lnTo>
                    <a:pt x="246" y="0"/>
                  </a:lnTo>
                  <a:lnTo>
                    <a:pt x="251" y="0"/>
                  </a:lnTo>
                  <a:lnTo>
                    <a:pt x="255" y="0"/>
                  </a:lnTo>
                  <a:lnTo>
                    <a:pt x="259" y="0"/>
                  </a:lnTo>
                  <a:lnTo>
                    <a:pt x="264" y="0"/>
                  </a:lnTo>
                  <a:lnTo>
                    <a:pt x="268" y="0"/>
                  </a:lnTo>
                  <a:lnTo>
                    <a:pt x="273" y="0"/>
                  </a:lnTo>
                  <a:lnTo>
                    <a:pt x="277" y="0"/>
                  </a:lnTo>
                  <a:lnTo>
                    <a:pt x="281" y="0"/>
                  </a:lnTo>
                  <a:lnTo>
                    <a:pt x="286" y="0"/>
                  </a:lnTo>
                  <a:lnTo>
                    <a:pt x="290" y="0"/>
                  </a:lnTo>
                  <a:lnTo>
                    <a:pt x="294" y="0"/>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grpSp>
      <p:sp>
        <p:nvSpPr>
          <p:cNvPr id="196677" name="Line 2117"/>
          <p:cNvSpPr>
            <a:spLocks noChangeShapeType="1"/>
          </p:cNvSpPr>
          <p:nvPr/>
        </p:nvSpPr>
        <p:spPr bwMode="auto">
          <a:xfrm>
            <a:off x="6270626" y="4797426"/>
            <a:ext cx="55563" cy="158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678" name="Line 2118"/>
          <p:cNvSpPr>
            <a:spLocks noChangeShapeType="1"/>
          </p:cNvSpPr>
          <p:nvPr/>
        </p:nvSpPr>
        <p:spPr bwMode="auto">
          <a:xfrm>
            <a:off x="6297614" y="4765676"/>
            <a:ext cx="1588" cy="61913"/>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679" name="Line 2119"/>
          <p:cNvSpPr>
            <a:spLocks noChangeShapeType="1"/>
          </p:cNvSpPr>
          <p:nvPr/>
        </p:nvSpPr>
        <p:spPr bwMode="auto">
          <a:xfrm>
            <a:off x="6180139" y="4797426"/>
            <a:ext cx="55563" cy="158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680" name="Line 2120"/>
          <p:cNvSpPr>
            <a:spLocks noChangeShapeType="1"/>
          </p:cNvSpPr>
          <p:nvPr/>
        </p:nvSpPr>
        <p:spPr bwMode="auto">
          <a:xfrm>
            <a:off x="6207126" y="4765676"/>
            <a:ext cx="1588" cy="61913"/>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681" name="Line 2121"/>
          <p:cNvSpPr>
            <a:spLocks noChangeShapeType="1"/>
          </p:cNvSpPr>
          <p:nvPr/>
        </p:nvSpPr>
        <p:spPr bwMode="auto">
          <a:xfrm>
            <a:off x="6137276" y="4797426"/>
            <a:ext cx="55563" cy="158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682" name="Line 2122"/>
          <p:cNvSpPr>
            <a:spLocks noChangeShapeType="1"/>
          </p:cNvSpPr>
          <p:nvPr/>
        </p:nvSpPr>
        <p:spPr bwMode="auto">
          <a:xfrm>
            <a:off x="6165851" y="4765676"/>
            <a:ext cx="1588" cy="61913"/>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683" name="Line 2123"/>
          <p:cNvSpPr>
            <a:spLocks noChangeShapeType="1"/>
          </p:cNvSpPr>
          <p:nvPr/>
        </p:nvSpPr>
        <p:spPr bwMode="auto">
          <a:xfrm>
            <a:off x="6311901" y="4797426"/>
            <a:ext cx="55563" cy="158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684" name="Line 2124"/>
          <p:cNvSpPr>
            <a:spLocks noChangeShapeType="1"/>
          </p:cNvSpPr>
          <p:nvPr/>
        </p:nvSpPr>
        <p:spPr bwMode="auto">
          <a:xfrm>
            <a:off x="6340476" y="4765676"/>
            <a:ext cx="1588" cy="61913"/>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685" name="Line 2125"/>
          <p:cNvSpPr>
            <a:spLocks noChangeShapeType="1"/>
          </p:cNvSpPr>
          <p:nvPr/>
        </p:nvSpPr>
        <p:spPr bwMode="auto">
          <a:xfrm>
            <a:off x="6284914" y="4781551"/>
            <a:ext cx="26988" cy="30163"/>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686" name="Line 2126"/>
          <p:cNvSpPr>
            <a:spLocks noChangeShapeType="1"/>
          </p:cNvSpPr>
          <p:nvPr/>
        </p:nvSpPr>
        <p:spPr bwMode="auto">
          <a:xfrm flipH="1">
            <a:off x="6284914" y="4781551"/>
            <a:ext cx="26988" cy="30163"/>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687" name="Line 2127"/>
          <p:cNvSpPr>
            <a:spLocks noChangeShapeType="1"/>
          </p:cNvSpPr>
          <p:nvPr/>
        </p:nvSpPr>
        <p:spPr bwMode="auto">
          <a:xfrm>
            <a:off x="6192839" y="4781551"/>
            <a:ext cx="28575" cy="30163"/>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688" name="Line 2128"/>
          <p:cNvSpPr>
            <a:spLocks noChangeShapeType="1"/>
          </p:cNvSpPr>
          <p:nvPr/>
        </p:nvSpPr>
        <p:spPr bwMode="auto">
          <a:xfrm flipH="1">
            <a:off x="6192839" y="4781551"/>
            <a:ext cx="28575" cy="30163"/>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689" name="Line 2129"/>
          <p:cNvSpPr>
            <a:spLocks noChangeShapeType="1"/>
          </p:cNvSpPr>
          <p:nvPr/>
        </p:nvSpPr>
        <p:spPr bwMode="auto">
          <a:xfrm>
            <a:off x="6151564" y="4781551"/>
            <a:ext cx="28575" cy="30163"/>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690" name="Line 2130"/>
          <p:cNvSpPr>
            <a:spLocks noChangeShapeType="1"/>
          </p:cNvSpPr>
          <p:nvPr/>
        </p:nvSpPr>
        <p:spPr bwMode="auto">
          <a:xfrm flipH="1">
            <a:off x="6151564" y="4781551"/>
            <a:ext cx="28575" cy="30163"/>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691" name="Line 2131"/>
          <p:cNvSpPr>
            <a:spLocks noChangeShapeType="1"/>
          </p:cNvSpPr>
          <p:nvPr/>
        </p:nvSpPr>
        <p:spPr bwMode="auto">
          <a:xfrm>
            <a:off x="6326189" y="4781551"/>
            <a:ext cx="26988" cy="30163"/>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692" name="Line 2132"/>
          <p:cNvSpPr>
            <a:spLocks noChangeShapeType="1"/>
          </p:cNvSpPr>
          <p:nvPr/>
        </p:nvSpPr>
        <p:spPr bwMode="auto">
          <a:xfrm flipH="1">
            <a:off x="6326189" y="4781551"/>
            <a:ext cx="26988" cy="30163"/>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693" name="Rectangle 2133"/>
          <p:cNvSpPr>
            <a:spLocks noChangeArrowheads="1"/>
          </p:cNvSpPr>
          <p:nvPr/>
        </p:nvSpPr>
        <p:spPr bwMode="auto">
          <a:xfrm>
            <a:off x="6124576" y="4286251"/>
            <a:ext cx="402354" cy="769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1" i="0" u="none" strike="noStrike" cap="none" normalizeH="0" baseline="0" smtClean="0">
                <a:ln>
                  <a:noFill/>
                </a:ln>
                <a:solidFill>
                  <a:srgbClr val="000000"/>
                </a:solidFill>
                <a:effectLst/>
                <a:latin typeface="Helvetica" pitchFamily="34" charset="0"/>
                <a:cs typeface="Arial" pitchFamily="34" charset="0"/>
              </a:rPr>
              <a:t>m42: a=4,b=0</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196694" name="Rectangle 2134"/>
          <p:cNvSpPr>
            <a:spLocks noChangeArrowheads="1"/>
          </p:cNvSpPr>
          <p:nvPr/>
        </p:nvSpPr>
        <p:spPr bwMode="auto">
          <a:xfrm>
            <a:off x="6772276" y="4443414"/>
            <a:ext cx="466725" cy="36036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695" name="Rectangle 2135"/>
          <p:cNvSpPr>
            <a:spLocks noChangeArrowheads="1"/>
          </p:cNvSpPr>
          <p:nvPr/>
        </p:nvSpPr>
        <p:spPr bwMode="auto">
          <a:xfrm>
            <a:off x="6772276" y="4443414"/>
            <a:ext cx="466725" cy="360363"/>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696" name="Line 2136"/>
          <p:cNvSpPr>
            <a:spLocks noChangeShapeType="1"/>
          </p:cNvSpPr>
          <p:nvPr/>
        </p:nvSpPr>
        <p:spPr bwMode="auto">
          <a:xfrm>
            <a:off x="6772276" y="4443414"/>
            <a:ext cx="466725"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697" name="Line 2137"/>
          <p:cNvSpPr>
            <a:spLocks noChangeShapeType="1"/>
          </p:cNvSpPr>
          <p:nvPr/>
        </p:nvSpPr>
        <p:spPr bwMode="auto">
          <a:xfrm>
            <a:off x="6772276" y="4803776"/>
            <a:ext cx="466725"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698" name="Line 2138"/>
          <p:cNvSpPr>
            <a:spLocks noChangeShapeType="1"/>
          </p:cNvSpPr>
          <p:nvPr/>
        </p:nvSpPr>
        <p:spPr bwMode="auto">
          <a:xfrm flipV="1">
            <a:off x="7239001" y="4443414"/>
            <a:ext cx="1588" cy="3603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699" name="Line 2139"/>
          <p:cNvSpPr>
            <a:spLocks noChangeShapeType="1"/>
          </p:cNvSpPr>
          <p:nvPr/>
        </p:nvSpPr>
        <p:spPr bwMode="auto">
          <a:xfrm flipV="1">
            <a:off x="6772276" y="4443414"/>
            <a:ext cx="1588" cy="3603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700" name="Line 2140"/>
          <p:cNvSpPr>
            <a:spLocks noChangeShapeType="1"/>
          </p:cNvSpPr>
          <p:nvPr/>
        </p:nvSpPr>
        <p:spPr bwMode="auto">
          <a:xfrm>
            <a:off x="6772276" y="4803776"/>
            <a:ext cx="466725"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701" name="Line 2141"/>
          <p:cNvSpPr>
            <a:spLocks noChangeShapeType="1"/>
          </p:cNvSpPr>
          <p:nvPr/>
        </p:nvSpPr>
        <p:spPr bwMode="auto">
          <a:xfrm flipV="1">
            <a:off x="6772276" y="4443414"/>
            <a:ext cx="1588" cy="3603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702" name="Line 2142"/>
          <p:cNvSpPr>
            <a:spLocks noChangeShapeType="1"/>
          </p:cNvSpPr>
          <p:nvPr/>
        </p:nvSpPr>
        <p:spPr bwMode="auto">
          <a:xfrm flipV="1">
            <a:off x="6772276" y="4797426"/>
            <a:ext cx="1588" cy="63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703" name="Line 2143"/>
          <p:cNvSpPr>
            <a:spLocks noChangeShapeType="1"/>
          </p:cNvSpPr>
          <p:nvPr/>
        </p:nvSpPr>
        <p:spPr bwMode="auto">
          <a:xfrm>
            <a:off x="6772276" y="4443414"/>
            <a:ext cx="158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704" name="Rectangle 2144"/>
          <p:cNvSpPr>
            <a:spLocks noChangeArrowheads="1"/>
          </p:cNvSpPr>
          <p:nvPr/>
        </p:nvSpPr>
        <p:spPr bwMode="auto">
          <a:xfrm>
            <a:off x="6751639" y="4827589"/>
            <a:ext cx="35266" cy="769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Helvetica" pitchFamily="34" charset="0"/>
                <a:cs typeface="Arial" pitchFamily="34" charset="0"/>
              </a:rPr>
              <a:t>0</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196705" name="Line 2145"/>
          <p:cNvSpPr>
            <a:spLocks noChangeShapeType="1"/>
          </p:cNvSpPr>
          <p:nvPr/>
        </p:nvSpPr>
        <p:spPr bwMode="auto">
          <a:xfrm flipV="1">
            <a:off x="7002464" y="4797426"/>
            <a:ext cx="1588" cy="63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706" name="Line 2146"/>
          <p:cNvSpPr>
            <a:spLocks noChangeShapeType="1"/>
          </p:cNvSpPr>
          <p:nvPr/>
        </p:nvSpPr>
        <p:spPr bwMode="auto">
          <a:xfrm>
            <a:off x="7002464" y="4443414"/>
            <a:ext cx="158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707" name="Rectangle 2147"/>
          <p:cNvSpPr>
            <a:spLocks noChangeArrowheads="1"/>
          </p:cNvSpPr>
          <p:nvPr/>
        </p:nvSpPr>
        <p:spPr bwMode="auto">
          <a:xfrm>
            <a:off x="6953251" y="4827589"/>
            <a:ext cx="88166" cy="769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Helvetica" pitchFamily="34" charset="0"/>
                <a:cs typeface="Arial" pitchFamily="34" charset="0"/>
              </a:rPr>
              <a:t>0.5</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196708" name="Line 2148"/>
          <p:cNvSpPr>
            <a:spLocks noChangeShapeType="1"/>
          </p:cNvSpPr>
          <p:nvPr/>
        </p:nvSpPr>
        <p:spPr bwMode="auto">
          <a:xfrm flipV="1">
            <a:off x="7239001" y="4797426"/>
            <a:ext cx="1588" cy="63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709" name="Line 2149"/>
          <p:cNvSpPr>
            <a:spLocks noChangeShapeType="1"/>
          </p:cNvSpPr>
          <p:nvPr/>
        </p:nvSpPr>
        <p:spPr bwMode="auto">
          <a:xfrm>
            <a:off x="7239001" y="4443414"/>
            <a:ext cx="158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710" name="Rectangle 2150"/>
          <p:cNvSpPr>
            <a:spLocks noChangeArrowheads="1"/>
          </p:cNvSpPr>
          <p:nvPr/>
        </p:nvSpPr>
        <p:spPr bwMode="auto">
          <a:xfrm>
            <a:off x="7218364" y="4827589"/>
            <a:ext cx="35266" cy="769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Helvetica" pitchFamily="34" charset="0"/>
                <a:cs typeface="Arial" pitchFamily="34" charset="0"/>
              </a:rPr>
              <a:t>1</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196711" name="Line 2151"/>
          <p:cNvSpPr>
            <a:spLocks noChangeShapeType="1"/>
          </p:cNvSpPr>
          <p:nvPr/>
        </p:nvSpPr>
        <p:spPr bwMode="auto">
          <a:xfrm>
            <a:off x="6772276" y="4803776"/>
            <a:ext cx="158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712" name="Line 2152"/>
          <p:cNvSpPr>
            <a:spLocks noChangeShapeType="1"/>
          </p:cNvSpPr>
          <p:nvPr/>
        </p:nvSpPr>
        <p:spPr bwMode="auto">
          <a:xfrm flipH="1">
            <a:off x="7232651" y="4803776"/>
            <a:ext cx="63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713" name="Rectangle 2153"/>
          <p:cNvSpPr>
            <a:spLocks noChangeArrowheads="1"/>
          </p:cNvSpPr>
          <p:nvPr/>
        </p:nvSpPr>
        <p:spPr bwMode="auto">
          <a:xfrm>
            <a:off x="6702426" y="4749801"/>
            <a:ext cx="35266" cy="769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Helvetica" pitchFamily="34" charset="0"/>
                <a:cs typeface="Arial" pitchFamily="34" charset="0"/>
              </a:rPr>
              <a:t>0</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196714" name="Line 2154"/>
          <p:cNvSpPr>
            <a:spLocks noChangeShapeType="1"/>
          </p:cNvSpPr>
          <p:nvPr/>
        </p:nvSpPr>
        <p:spPr bwMode="auto">
          <a:xfrm>
            <a:off x="6772276" y="4624389"/>
            <a:ext cx="158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715" name="Line 2155"/>
          <p:cNvSpPr>
            <a:spLocks noChangeShapeType="1"/>
          </p:cNvSpPr>
          <p:nvPr/>
        </p:nvSpPr>
        <p:spPr bwMode="auto">
          <a:xfrm flipH="1">
            <a:off x="7232651" y="4624389"/>
            <a:ext cx="63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716" name="Rectangle 2156"/>
          <p:cNvSpPr>
            <a:spLocks noChangeArrowheads="1"/>
          </p:cNvSpPr>
          <p:nvPr/>
        </p:nvSpPr>
        <p:spPr bwMode="auto">
          <a:xfrm>
            <a:off x="6638926" y="4568826"/>
            <a:ext cx="88166" cy="769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Helvetica" pitchFamily="34" charset="0"/>
                <a:cs typeface="Arial" pitchFamily="34" charset="0"/>
              </a:rPr>
              <a:t>0.5</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196717" name="Line 2157"/>
          <p:cNvSpPr>
            <a:spLocks noChangeShapeType="1"/>
          </p:cNvSpPr>
          <p:nvPr/>
        </p:nvSpPr>
        <p:spPr bwMode="auto">
          <a:xfrm>
            <a:off x="6772276" y="4443414"/>
            <a:ext cx="158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718" name="Line 2158"/>
          <p:cNvSpPr>
            <a:spLocks noChangeShapeType="1"/>
          </p:cNvSpPr>
          <p:nvPr/>
        </p:nvSpPr>
        <p:spPr bwMode="auto">
          <a:xfrm flipH="1">
            <a:off x="7232651" y="4443414"/>
            <a:ext cx="63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719" name="Rectangle 2159"/>
          <p:cNvSpPr>
            <a:spLocks noChangeArrowheads="1"/>
          </p:cNvSpPr>
          <p:nvPr/>
        </p:nvSpPr>
        <p:spPr bwMode="auto">
          <a:xfrm>
            <a:off x="6702426" y="4389439"/>
            <a:ext cx="35266" cy="769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Helvetica" pitchFamily="34" charset="0"/>
                <a:cs typeface="Arial" pitchFamily="34" charset="0"/>
              </a:rPr>
              <a:t>1</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196720" name="Line 2160"/>
          <p:cNvSpPr>
            <a:spLocks noChangeShapeType="1"/>
          </p:cNvSpPr>
          <p:nvPr/>
        </p:nvSpPr>
        <p:spPr bwMode="auto">
          <a:xfrm>
            <a:off x="6772276" y="4443414"/>
            <a:ext cx="466725"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721" name="Line 2161"/>
          <p:cNvSpPr>
            <a:spLocks noChangeShapeType="1"/>
          </p:cNvSpPr>
          <p:nvPr/>
        </p:nvSpPr>
        <p:spPr bwMode="auto">
          <a:xfrm>
            <a:off x="6772276" y="4803776"/>
            <a:ext cx="466725"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722" name="Line 2162"/>
          <p:cNvSpPr>
            <a:spLocks noChangeShapeType="1"/>
          </p:cNvSpPr>
          <p:nvPr/>
        </p:nvSpPr>
        <p:spPr bwMode="auto">
          <a:xfrm flipV="1">
            <a:off x="7239001" y="4443414"/>
            <a:ext cx="1588" cy="3603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723" name="Line 2163"/>
          <p:cNvSpPr>
            <a:spLocks noChangeShapeType="1"/>
          </p:cNvSpPr>
          <p:nvPr/>
        </p:nvSpPr>
        <p:spPr bwMode="auto">
          <a:xfrm flipV="1">
            <a:off x="6772276" y="4443414"/>
            <a:ext cx="1588" cy="3603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724" name="Freeform 2164"/>
          <p:cNvSpPr>
            <a:spLocks/>
          </p:cNvSpPr>
          <p:nvPr/>
        </p:nvSpPr>
        <p:spPr bwMode="auto">
          <a:xfrm>
            <a:off x="6772276" y="4624389"/>
            <a:ext cx="460375" cy="173038"/>
          </a:xfrm>
          <a:custGeom>
            <a:avLst/>
            <a:gdLst/>
            <a:ahLst/>
            <a:cxnLst>
              <a:cxn ang="0">
                <a:pos x="4" y="109"/>
              </a:cxn>
              <a:cxn ang="0">
                <a:pos x="13" y="104"/>
              </a:cxn>
              <a:cxn ang="0">
                <a:pos x="22" y="104"/>
              </a:cxn>
              <a:cxn ang="0">
                <a:pos x="31" y="104"/>
              </a:cxn>
              <a:cxn ang="0">
                <a:pos x="39" y="104"/>
              </a:cxn>
              <a:cxn ang="0">
                <a:pos x="48" y="104"/>
              </a:cxn>
              <a:cxn ang="0">
                <a:pos x="57" y="104"/>
              </a:cxn>
              <a:cxn ang="0">
                <a:pos x="66" y="99"/>
              </a:cxn>
              <a:cxn ang="0">
                <a:pos x="74" y="99"/>
              </a:cxn>
              <a:cxn ang="0">
                <a:pos x="83" y="99"/>
              </a:cxn>
              <a:cxn ang="0">
                <a:pos x="92" y="99"/>
              </a:cxn>
              <a:cxn ang="0">
                <a:pos x="101" y="94"/>
              </a:cxn>
              <a:cxn ang="0">
                <a:pos x="110" y="94"/>
              </a:cxn>
              <a:cxn ang="0">
                <a:pos x="118" y="89"/>
              </a:cxn>
              <a:cxn ang="0">
                <a:pos x="127" y="89"/>
              </a:cxn>
              <a:cxn ang="0">
                <a:pos x="136" y="84"/>
              </a:cxn>
              <a:cxn ang="0">
                <a:pos x="145" y="84"/>
              </a:cxn>
              <a:cxn ang="0">
                <a:pos x="154" y="79"/>
              </a:cxn>
              <a:cxn ang="0">
                <a:pos x="162" y="79"/>
              </a:cxn>
              <a:cxn ang="0">
                <a:pos x="171" y="74"/>
              </a:cxn>
              <a:cxn ang="0">
                <a:pos x="180" y="69"/>
              </a:cxn>
              <a:cxn ang="0">
                <a:pos x="189" y="64"/>
              </a:cxn>
              <a:cxn ang="0">
                <a:pos x="197" y="59"/>
              </a:cxn>
              <a:cxn ang="0">
                <a:pos x="206" y="54"/>
              </a:cxn>
              <a:cxn ang="0">
                <a:pos x="215" y="49"/>
              </a:cxn>
              <a:cxn ang="0">
                <a:pos x="224" y="44"/>
              </a:cxn>
              <a:cxn ang="0">
                <a:pos x="233" y="39"/>
              </a:cxn>
              <a:cxn ang="0">
                <a:pos x="241" y="34"/>
              </a:cxn>
              <a:cxn ang="0">
                <a:pos x="250" y="29"/>
              </a:cxn>
              <a:cxn ang="0">
                <a:pos x="259" y="20"/>
              </a:cxn>
              <a:cxn ang="0">
                <a:pos x="268" y="15"/>
              </a:cxn>
              <a:cxn ang="0">
                <a:pos x="276" y="10"/>
              </a:cxn>
              <a:cxn ang="0">
                <a:pos x="285" y="0"/>
              </a:cxn>
            </a:cxnLst>
            <a:rect l="0" t="0" r="r" b="b"/>
            <a:pathLst>
              <a:path w="290" h="109">
                <a:moveTo>
                  <a:pt x="0" y="109"/>
                </a:moveTo>
                <a:lnTo>
                  <a:pt x="4" y="109"/>
                </a:lnTo>
                <a:lnTo>
                  <a:pt x="9" y="109"/>
                </a:lnTo>
                <a:lnTo>
                  <a:pt x="13" y="104"/>
                </a:lnTo>
                <a:lnTo>
                  <a:pt x="17" y="104"/>
                </a:lnTo>
                <a:lnTo>
                  <a:pt x="22" y="104"/>
                </a:lnTo>
                <a:lnTo>
                  <a:pt x="26" y="104"/>
                </a:lnTo>
                <a:lnTo>
                  <a:pt x="31" y="104"/>
                </a:lnTo>
                <a:lnTo>
                  <a:pt x="35" y="104"/>
                </a:lnTo>
                <a:lnTo>
                  <a:pt x="39" y="104"/>
                </a:lnTo>
                <a:lnTo>
                  <a:pt x="44" y="104"/>
                </a:lnTo>
                <a:lnTo>
                  <a:pt x="48" y="104"/>
                </a:lnTo>
                <a:lnTo>
                  <a:pt x="53" y="104"/>
                </a:lnTo>
                <a:lnTo>
                  <a:pt x="57" y="104"/>
                </a:lnTo>
                <a:lnTo>
                  <a:pt x="61" y="104"/>
                </a:lnTo>
                <a:lnTo>
                  <a:pt x="66" y="99"/>
                </a:lnTo>
                <a:lnTo>
                  <a:pt x="70" y="99"/>
                </a:lnTo>
                <a:lnTo>
                  <a:pt x="74" y="99"/>
                </a:lnTo>
                <a:lnTo>
                  <a:pt x="79" y="99"/>
                </a:lnTo>
                <a:lnTo>
                  <a:pt x="83" y="99"/>
                </a:lnTo>
                <a:lnTo>
                  <a:pt x="88" y="99"/>
                </a:lnTo>
                <a:lnTo>
                  <a:pt x="92" y="99"/>
                </a:lnTo>
                <a:lnTo>
                  <a:pt x="96" y="94"/>
                </a:lnTo>
                <a:lnTo>
                  <a:pt x="101" y="94"/>
                </a:lnTo>
                <a:lnTo>
                  <a:pt x="105" y="94"/>
                </a:lnTo>
                <a:lnTo>
                  <a:pt x="110" y="94"/>
                </a:lnTo>
                <a:lnTo>
                  <a:pt x="114" y="94"/>
                </a:lnTo>
                <a:lnTo>
                  <a:pt x="118" y="89"/>
                </a:lnTo>
                <a:lnTo>
                  <a:pt x="123" y="89"/>
                </a:lnTo>
                <a:lnTo>
                  <a:pt x="127" y="89"/>
                </a:lnTo>
                <a:lnTo>
                  <a:pt x="132" y="89"/>
                </a:lnTo>
                <a:lnTo>
                  <a:pt x="136" y="84"/>
                </a:lnTo>
                <a:lnTo>
                  <a:pt x="140" y="84"/>
                </a:lnTo>
                <a:lnTo>
                  <a:pt x="145" y="84"/>
                </a:lnTo>
                <a:lnTo>
                  <a:pt x="149" y="84"/>
                </a:lnTo>
                <a:lnTo>
                  <a:pt x="154" y="79"/>
                </a:lnTo>
                <a:lnTo>
                  <a:pt x="158" y="79"/>
                </a:lnTo>
                <a:lnTo>
                  <a:pt x="162" y="79"/>
                </a:lnTo>
                <a:lnTo>
                  <a:pt x="167" y="74"/>
                </a:lnTo>
                <a:lnTo>
                  <a:pt x="171" y="74"/>
                </a:lnTo>
                <a:lnTo>
                  <a:pt x="175" y="69"/>
                </a:lnTo>
                <a:lnTo>
                  <a:pt x="180" y="69"/>
                </a:lnTo>
                <a:lnTo>
                  <a:pt x="184" y="69"/>
                </a:lnTo>
                <a:lnTo>
                  <a:pt x="189" y="64"/>
                </a:lnTo>
                <a:lnTo>
                  <a:pt x="193" y="64"/>
                </a:lnTo>
                <a:lnTo>
                  <a:pt x="197" y="59"/>
                </a:lnTo>
                <a:lnTo>
                  <a:pt x="202" y="59"/>
                </a:lnTo>
                <a:lnTo>
                  <a:pt x="206" y="54"/>
                </a:lnTo>
                <a:lnTo>
                  <a:pt x="211" y="54"/>
                </a:lnTo>
                <a:lnTo>
                  <a:pt x="215" y="49"/>
                </a:lnTo>
                <a:lnTo>
                  <a:pt x="219" y="49"/>
                </a:lnTo>
                <a:lnTo>
                  <a:pt x="224" y="44"/>
                </a:lnTo>
                <a:lnTo>
                  <a:pt x="228" y="44"/>
                </a:lnTo>
                <a:lnTo>
                  <a:pt x="233" y="39"/>
                </a:lnTo>
                <a:lnTo>
                  <a:pt x="237" y="34"/>
                </a:lnTo>
                <a:lnTo>
                  <a:pt x="241" y="34"/>
                </a:lnTo>
                <a:lnTo>
                  <a:pt x="246" y="29"/>
                </a:lnTo>
                <a:lnTo>
                  <a:pt x="250" y="29"/>
                </a:lnTo>
                <a:lnTo>
                  <a:pt x="255" y="25"/>
                </a:lnTo>
                <a:lnTo>
                  <a:pt x="259" y="20"/>
                </a:lnTo>
                <a:lnTo>
                  <a:pt x="263" y="20"/>
                </a:lnTo>
                <a:lnTo>
                  <a:pt x="268" y="15"/>
                </a:lnTo>
                <a:lnTo>
                  <a:pt x="272" y="10"/>
                </a:lnTo>
                <a:lnTo>
                  <a:pt x="276" y="10"/>
                </a:lnTo>
                <a:lnTo>
                  <a:pt x="281" y="5"/>
                </a:lnTo>
                <a:lnTo>
                  <a:pt x="285" y="0"/>
                </a:lnTo>
                <a:lnTo>
                  <a:pt x="290" y="0"/>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725" name="Line 2165"/>
          <p:cNvSpPr>
            <a:spLocks noChangeShapeType="1"/>
          </p:cNvSpPr>
          <p:nvPr/>
        </p:nvSpPr>
        <p:spPr bwMode="auto">
          <a:xfrm>
            <a:off x="6897689" y="4773614"/>
            <a:ext cx="55563" cy="158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726" name="Line 2166"/>
          <p:cNvSpPr>
            <a:spLocks noChangeShapeType="1"/>
          </p:cNvSpPr>
          <p:nvPr/>
        </p:nvSpPr>
        <p:spPr bwMode="auto">
          <a:xfrm>
            <a:off x="6924676" y="4741864"/>
            <a:ext cx="1588" cy="61913"/>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727" name="Line 2167"/>
          <p:cNvSpPr>
            <a:spLocks noChangeShapeType="1"/>
          </p:cNvSpPr>
          <p:nvPr/>
        </p:nvSpPr>
        <p:spPr bwMode="auto">
          <a:xfrm>
            <a:off x="6813551" y="4789489"/>
            <a:ext cx="55563" cy="158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728" name="Line 2168"/>
          <p:cNvSpPr>
            <a:spLocks noChangeShapeType="1"/>
          </p:cNvSpPr>
          <p:nvPr/>
        </p:nvSpPr>
        <p:spPr bwMode="auto">
          <a:xfrm>
            <a:off x="6842126" y="4757739"/>
            <a:ext cx="1588" cy="61913"/>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729" name="Line 2169"/>
          <p:cNvSpPr>
            <a:spLocks noChangeShapeType="1"/>
          </p:cNvSpPr>
          <p:nvPr/>
        </p:nvSpPr>
        <p:spPr bwMode="auto">
          <a:xfrm>
            <a:off x="6772276" y="4789489"/>
            <a:ext cx="55563" cy="158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730" name="Line 2170"/>
          <p:cNvSpPr>
            <a:spLocks noChangeShapeType="1"/>
          </p:cNvSpPr>
          <p:nvPr/>
        </p:nvSpPr>
        <p:spPr bwMode="auto">
          <a:xfrm>
            <a:off x="6799264" y="4757739"/>
            <a:ext cx="1588" cy="61913"/>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731" name="Line 2171"/>
          <p:cNvSpPr>
            <a:spLocks noChangeShapeType="1"/>
          </p:cNvSpPr>
          <p:nvPr/>
        </p:nvSpPr>
        <p:spPr bwMode="auto">
          <a:xfrm>
            <a:off x="6946901" y="4765676"/>
            <a:ext cx="55563" cy="158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732" name="Line 2172"/>
          <p:cNvSpPr>
            <a:spLocks noChangeShapeType="1"/>
          </p:cNvSpPr>
          <p:nvPr/>
        </p:nvSpPr>
        <p:spPr bwMode="auto">
          <a:xfrm>
            <a:off x="6973889" y="4733926"/>
            <a:ext cx="1588" cy="6350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733" name="Line 2173"/>
          <p:cNvSpPr>
            <a:spLocks noChangeShapeType="1"/>
          </p:cNvSpPr>
          <p:nvPr/>
        </p:nvSpPr>
        <p:spPr bwMode="auto">
          <a:xfrm>
            <a:off x="6911976" y="4757739"/>
            <a:ext cx="26988" cy="3175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734" name="Line 2174"/>
          <p:cNvSpPr>
            <a:spLocks noChangeShapeType="1"/>
          </p:cNvSpPr>
          <p:nvPr/>
        </p:nvSpPr>
        <p:spPr bwMode="auto">
          <a:xfrm flipH="1">
            <a:off x="6911976" y="4757739"/>
            <a:ext cx="26988" cy="3175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735" name="Line 2175"/>
          <p:cNvSpPr>
            <a:spLocks noChangeShapeType="1"/>
          </p:cNvSpPr>
          <p:nvPr/>
        </p:nvSpPr>
        <p:spPr bwMode="auto">
          <a:xfrm>
            <a:off x="6827839" y="4773614"/>
            <a:ext cx="28575" cy="30163"/>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736" name="Line 2176"/>
          <p:cNvSpPr>
            <a:spLocks noChangeShapeType="1"/>
          </p:cNvSpPr>
          <p:nvPr/>
        </p:nvSpPr>
        <p:spPr bwMode="auto">
          <a:xfrm flipH="1">
            <a:off x="6827839" y="4773614"/>
            <a:ext cx="28575" cy="30163"/>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737" name="Line 2177"/>
          <p:cNvSpPr>
            <a:spLocks noChangeShapeType="1"/>
          </p:cNvSpPr>
          <p:nvPr/>
        </p:nvSpPr>
        <p:spPr bwMode="auto">
          <a:xfrm>
            <a:off x="6786564" y="4773614"/>
            <a:ext cx="26988" cy="30163"/>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738" name="Line 2178"/>
          <p:cNvSpPr>
            <a:spLocks noChangeShapeType="1"/>
          </p:cNvSpPr>
          <p:nvPr/>
        </p:nvSpPr>
        <p:spPr bwMode="auto">
          <a:xfrm flipH="1">
            <a:off x="6786564" y="4773614"/>
            <a:ext cx="26988" cy="30163"/>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739" name="Line 2179"/>
          <p:cNvSpPr>
            <a:spLocks noChangeShapeType="1"/>
          </p:cNvSpPr>
          <p:nvPr/>
        </p:nvSpPr>
        <p:spPr bwMode="auto">
          <a:xfrm>
            <a:off x="6959601" y="4749801"/>
            <a:ext cx="28575" cy="3175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740" name="Line 2180"/>
          <p:cNvSpPr>
            <a:spLocks noChangeShapeType="1"/>
          </p:cNvSpPr>
          <p:nvPr/>
        </p:nvSpPr>
        <p:spPr bwMode="auto">
          <a:xfrm flipH="1">
            <a:off x="6959601" y="4749801"/>
            <a:ext cx="28575" cy="3175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741" name="Rectangle 2181"/>
          <p:cNvSpPr>
            <a:spLocks noChangeArrowheads="1"/>
          </p:cNvSpPr>
          <p:nvPr/>
        </p:nvSpPr>
        <p:spPr bwMode="auto">
          <a:xfrm>
            <a:off x="6757989" y="4286251"/>
            <a:ext cx="402354" cy="769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1" i="0" u="none" strike="noStrike" cap="none" normalizeH="0" baseline="0" smtClean="0">
                <a:ln>
                  <a:noFill/>
                </a:ln>
                <a:solidFill>
                  <a:srgbClr val="000000"/>
                </a:solidFill>
                <a:effectLst/>
                <a:latin typeface="Helvetica" pitchFamily="34" charset="0"/>
                <a:cs typeface="Arial" pitchFamily="34" charset="0"/>
              </a:rPr>
              <a:t>m43: a=4,b=4</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196742" name="Rectangle 2182"/>
          <p:cNvSpPr>
            <a:spLocks noChangeArrowheads="1"/>
          </p:cNvSpPr>
          <p:nvPr/>
        </p:nvSpPr>
        <p:spPr bwMode="auto">
          <a:xfrm>
            <a:off x="7399339" y="4443414"/>
            <a:ext cx="474663" cy="36036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743" name="Rectangle 2183"/>
          <p:cNvSpPr>
            <a:spLocks noChangeArrowheads="1"/>
          </p:cNvSpPr>
          <p:nvPr/>
        </p:nvSpPr>
        <p:spPr bwMode="auto">
          <a:xfrm>
            <a:off x="7399339" y="4443414"/>
            <a:ext cx="474663" cy="360363"/>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744" name="Line 2184"/>
          <p:cNvSpPr>
            <a:spLocks noChangeShapeType="1"/>
          </p:cNvSpPr>
          <p:nvPr/>
        </p:nvSpPr>
        <p:spPr bwMode="auto">
          <a:xfrm>
            <a:off x="7399339" y="4443414"/>
            <a:ext cx="47466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745" name="Line 2185"/>
          <p:cNvSpPr>
            <a:spLocks noChangeShapeType="1"/>
          </p:cNvSpPr>
          <p:nvPr/>
        </p:nvSpPr>
        <p:spPr bwMode="auto">
          <a:xfrm>
            <a:off x="7399339" y="4803776"/>
            <a:ext cx="47466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746" name="Line 2186"/>
          <p:cNvSpPr>
            <a:spLocks noChangeShapeType="1"/>
          </p:cNvSpPr>
          <p:nvPr/>
        </p:nvSpPr>
        <p:spPr bwMode="auto">
          <a:xfrm flipV="1">
            <a:off x="7874001" y="4443414"/>
            <a:ext cx="1588" cy="3603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747" name="Line 2187"/>
          <p:cNvSpPr>
            <a:spLocks noChangeShapeType="1"/>
          </p:cNvSpPr>
          <p:nvPr/>
        </p:nvSpPr>
        <p:spPr bwMode="auto">
          <a:xfrm flipV="1">
            <a:off x="7399339" y="4443414"/>
            <a:ext cx="1588" cy="3603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748" name="Line 2188"/>
          <p:cNvSpPr>
            <a:spLocks noChangeShapeType="1"/>
          </p:cNvSpPr>
          <p:nvPr/>
        </p:nvSpPr>
        <p:spPr bwMode="auto">
          <a:xfrm>
            <a:off x="7399339" y="4803776"/>
            <a:ext cx="47466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749" name="Line 2189"/>
          <p:cNvSpPr>
            <a:spLocks noChangeShapeType="1"/>
          </p:cNvSpPr>
          <p:nvPr/>
        </p:nvSpPr>
        <p:spPr bwMode="auto">
          <a:xfrm flipV="1">
            <a:off x="7399339" y="4443414"/>
            <a:ext cx="1588" cy="3603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750" name="Line 2190"/>
          <p:cNvSpPr>
            <a:spLocks noChangeShapeType="1"/>
          </p:cNvSpPr>
          <p:nvPr/>
        </p:nvSpPr>
        <p:spPr bwMode="auto">
          <a:xfrm flipV="1">
            <a:off x="7399339" y="4797426"/>
            <a:ext cx="1588" cy="63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751" name="Line 2191"/>
          <p:cNvSpPr>
            <a:spLocks noChangeShapeType="1"/>
          </p:cNvSpPr>
          <p:nvPr/>
        </p:nvSpPr>
        <p:spPr bwMode="auto">
          <a:xfrm>
            <a:off x="7399339" y="4443414"/>
            <a:ext cx="158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752" name="Rectangle 2192"/>
          <p:cNvSpPr>
            <a:spLocks noChangeArrowheads="1"/>
          </p:cNvSpPr>
          <p:nvPr/>
        </p:nvSpPr>
        <p:spPr bwMode="auto">
          <a:xfrm>
            <a:off x="7378701" y="4827589"/>
            <a:ext cx="35266" cy="769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Helvetica" pitchFamily="34" charset="0"/>
                <a:cs typeface="Arial" pitchFamily="34" charset="0"/>
              </a:rPr>
              <a:t>0</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196753" name="Line 2193"/>
          <p:cNvSpPr>
            <a:spLocks noChangeShapeType="1"/>
          </p:cNvSpPr>
          <p:nvPr/>
        </p:nvSpPr>
        <p:spPr bwMode="auto">
          <a:xfrm flipV="1">
            <a:off x="7635876" y="4797426"/>
            <a:ext cx="1588" cy="63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754" name="Line 2194"/>
          <p:cNvSpPr>
            <a:spLocks noChangeShapeType="1"/>
          </p:cNvSpPr>
          <p:nvPr/>
        </p:nvSpPr>
        <p:spPr bwMode="auto">
          <a:xfrm>
            <a:off x="7635876" y="4443414"/>
            <a:ext cx="158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755" name="Rectangle 2195"/>
          <p:cNvSpPr>
            <a:spLocks noChangeArrowheads="1"/>
          </p:cNvSpPr>
          <p:nvPr/>
        </p:nvSpPr>
        <p:spPr bwMode="auto">
          <a:xfrm>
            <a:off x="7588251" y="4827589"/>
            <a:ext cx="88166" cy="769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Helvetica" pitchFamily="34" charset="0"/>
                <a:cs typeface="Arial" pitchFamily="34" charset="0"/>
              </a:rPr>
              <a:t>0.5</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196756" name="Line 2196"/>
          <p:cNvSpPr>
            <a:spLocks noChangeShapeType="1"/>
          </p:cNvSpPr>
          <p:nvPr/>
        </p:nvSpPr>
        <p:spPr bwMode="auto">
          <a:xfrm flipV="1">
            <a:off x="7874001" y="4797426"/>
            <a:ext cx="1588" cy="63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757" name="Line 2197"/>
          <p:cNvSpPr>
            <a:spLocks noChangeShapeType="1"/>
          </p:cNvSpPr>
          <p:nvPr/>
        </p:nvSpPr>
        <p:spPr bwMode="auto">
          <a:xfrm>
            <a:off x="7874001" y="4443414"/>
            <a:ext cx="158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758" name="Rectangle 2198"/>
          <p:cNvSpPr>
            <a:spLocks noChangeArrowheads="1"/>
          </p:cNvSpPr>
          <p:nvPr/>
        </p:nvSpPr>
        <p:spPr bwMode="auto">
          <a:xfrm>
            <a:off x="7851776" y="4827589"/>
            <a:ext cx="35266" cy="769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Helvetica" pitchFamily="34" charset="0"/>
                <a:cs typeface="Arial" pitchFamily="34" charset="0"/>
              </a:rPr>
              <a:t>1</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196759" name="Line 2199"/>
          <p:cNvSpPr>
            <a:spLocks noChangeShapeType="1"/>
          </p:cNvSpPr>
          <p:nvPr/>
        </p:nvSpPr>
        <p:spPr bwMode="auto">
          <a:xfrm>
            <a:off x="7399339" y="4803776"/>
            <a:ext cx="158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760" name="Line 2200"/>
          <p:cNvSpPr>
            <a:spLocks noChangeShapeType="1"/>
          </p:cNvSpPr>
          <p:nvPr/>
        </p:nvSpPr>
        <p:spPr bwMode="auto">
          <a:xfrm flipH="1">
            <a:off x="7866064" y="4803776"/>
            <a:ext cx="79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761" name="Rectangle 2201"/>
          <p:cNvSpPr>
            <a:spLocks noChangeArrowheads="1"/>
          </p:cNvSpPr>
          <p:nvPr/>
        </p:nvSpPr>
        <p:spPr bwMode="auto">
          <a:xfrm>
            <a:off x="7329489" y="4749801"/>
            <a:ext cx="35266" cy="769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Helvetica" pitchFamily="34" charset="0"/>
                <a:cs typeface="Arial" pitchFamily="34" charset="0"/>
              </a:rPr>
              <a:t>0</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196762" name="Line 2202"/>
          <p:cNvSpPr>
            <a:spLocks noChangeShapeType="1"/>
          </p:cNvSpPr>
          <p:nvPr/>
        </p:nvSpPr>
        <p:spPr bwMode="auto">
          <a:xfrm>
            <a:off x="7399339" y="4624389"/>
            <a:ext cx="158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763" name="Line 2203"/>
          <p:cNvSpPr>
            <a:spLocks noChangeShapeType="1"/>
          </p:cNvSpPr>
          <p:nvPr/>
        </p:nvSpPr>
        <p:spPr bwMode="auto">
          <a:xfrm flipH="1">
            <a:off x="7866064" y="4624389"/>
            <a:ext cx="79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764" name="Rectangle 2204"/>
          <p:cNvSpPr>
            <a:spLocks noChangeArrowheads="1"/>
          </p:cNvSpPr>
          <p:nvPr/>
        </p:nvSpPr>
        <p:spPr bwMode="auto">
          <a:xfrm>
            <a:off x="7267576" y="4568826"/>
            <a:ext cx="88166" cy="769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Helvetica" pitchFamily="34" charset="0"/>
                <a:cs typeface="Arial" pitchFamily="34" charset="0"/>
              </a:rPr>
              <a:t>0.5</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196765" name="Line 2205"/>
          <p:cNvSpPr>
            <a:spLocks noChangeShapeType="1"/>
          </p:cNvSpPr>
          <p:nvPr/>
        </p:nvSpPr>
        <p:spPr bwMode="auto">
          <a:xfrm>
            <a:off x="7399339" y="4443414"/>
            <a:ext cx="158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766" name="Line 2206"/>
          <p:cNvSpPr>
            <a:spLocks noChangeShapeType="1"/>
          </p:cNvSpPr>
          <p:nvPr/>
        </p:nvSpPr>
        <p:spPr bwMode="auto">
          <a:xfrm flipH="1">
            <a:off x="7866064" y="4443414"/>
            <a:ext cx="79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767" name="Rectangle 2207"/>
          <p:cNvSpPr>
            <a:spLocks noChangeArrowheads="1"/>
          </p:cNvSpPr>
          <p:nvPr/>
        </p:nvSpPr>
        <p:spPr bwMode="auto">
          <a:xfrm>
            <a:off x="7329489" y="4389439"/>
            <a:ext cx="35266" cy="769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Helvetica" pitchFamily="34" charset="0"/>
                <a:cs typeface="Arial" pitchFamily="34" charset="0"/>
              </a:rPr>
              <a:t>1</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196768" name="Line 2208"/>
          <p:cNvSpPr>
            <a:spLocks noChangeShapeType="1"/>
          </p:cNvSpPr>
          <p:nvPr/>
        </p:nvSpPr>
        <p:spPr bwMode="auto">
          <a:xfrm>
            <a:off x="7399339" y="4443414"/>
            <a:ext cx="47466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769" name="Line 2209"/>
          <p:cNvSpPr>
            <a:spLocks noChangeShapeType="1"/>
          </p:cNvSpPr>
          <p:nvPr/>
        </p:nvSpPr>
        <p:spPr bwMode="auto">
          <a:xfrm>
            <a:off x="7399339" y="4803776"/>
            <a:ext cx="47466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770" name="Line 2210"/>
          <p:cNvSpPr>
            <a:spLocks noChangeShapeType="1"/>
          </p:cNvSpPr>
          <p:nvPr/>
        </p:nvSpPr>
        <p:spPr bwMode="auto">
          <a:xfrm flipV="1">
            <a:off x="7874001" y="4443414"/>
            <a:ext cx="1588" cy="3603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771" name="Line 2211"/>
          <p:cNvSpPr>
            <a:spLocks noChangeShapeType="1"/>
          </p:cNvSpPr>
          <p:nvPr/>
        </p:nvSpPr>
        <p:spPr bwMode="auto">
          <a:xfrm flipV="1">
            <a:off x="7399339" y="4443414"/>
            <a:ext cx="1588" cy="3603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772" name="Freeform 2212"/>
          <p:cNvSpPr>
            <a:spLocks/>
          </p:cNvSpPr>
          <p:nvPr/>
        </p:nvSpPr>
        <p:spPr bwMode="auto">
          <a:xfrm>
            <a:off x="7399339" y="4443414"/>
            <a:ext cx="466725" cy="354013"/>
          </a:xfrm>
          <a:custGeom>
            <a:avLst/>
            <a:gdLst/>
            <a:ahLst/>
            <a:cxnLst>
              <a:cxn ang="0">
                <a:pos x="4" y="218"/>
              </a:cxn>
              <a:cxn ang="0">
                <a:pos x="13" y="218"/>
              </a:cxn>
              <a:cxn ang="0">
                <a:pos x="22" y="218"/>
              </a:cxn>
              <a:cxn ang="0">
                <a:pos x="31" y="213"/>
              </a:cxn>
              <a:cxn ang="0">
                <a:pos x="40" y="213"/>
              </a:cxn>
              <a:cxn ang="0">
                <a:pos x="48" y="208"/>
              </a:cxn>
              <a:cxn ang="0">
                <a:pos x="57" y="208"/>
              </a:cxn>
              <a:cxn ang="0">
                <a:pos x="66" y="203"/>
              </a:cxn>
              <a:cxn ang="0">
                <a:pos x="75" y="193"/>
              </a:cxn>
              <a:cxn ang="0">
                <a:pos x="83" y="188"/>
              </a:cxn>
              <a:cxn ang="0">
                <a:pos x="92" y="178"/>
              </a:cxn>
              <a:cxn ang="0">
                <a:pos x="101" y="173"/>
              </a:cxn>
              <a:cxn ang="0">
                <a:pos x="110" y="163"/>
              </a:cxn>
              <a:cxn ang="0">
                <a:pos x="119" y="148"/>
              </a:cxn>
              <a:cxn ang="0">
                <a:pos x="127" y="139"/>
              </a:cxn>
              <a:cxn ang="0">
                <a:pos x="141" y="124"/>
              </a:cxn>
              <a:cxn ang="0">
                <a:pos x="145" y="114"/>
              </a:cxn>
              <a:cxn ang="0">
                <a:pos x="154" y="99"/>
              </a:cxn>
              <a:cxn ang="0">
                <a:pos x="162" y="84"/>
              </a:cxn>
              <a:cxn ang="0">
                <a:pos x="171" y="74"/>
              </a:cxn>
              <a:cxn ang="0">
                <a:pos x="184" y="60"/>
              </a:cxn>
              <a:cxn ang="0">
                <a:pos x="189" y="50"/>
              </a:cxn>
              <a:cxn ang="0">
                <a:pos x="198" y="45"/>
              </a:cxn>
              <a:cxn ang="0">
                <a:pos x="206" y="35"/>
              </a:cxn>
              <a:cxn ang="0">
                <a:pos x="215" y="30"/>
              </a:cxn>
              <a:cxn ang="0">
                <a:pos x="224" y="20"/>
              </a:cxn>
              <a:cxn ang="0">
                <a:pos x="233" y="15"/>
              </a:cxn>
              <a:cxn ang="0">
                <a:pos x="241" y="15"/>
              </a:cxn>
              <a:cxn ang="0">
                <a:pos x="250" y="10"/>
              </a:cxn>
              <a:cxn ang="0">
                <a:pos x="259" y="10"/>
              </a:cxn>
              <a:cxn ang="0">
                <a:pos x="268" y="5"/>
              </a:cxn>
              <a:cxn ang="0">
                <a:pos x="277" y="5"/>
              </a:cxn>
              <a:cxn ang="0">
                <a:pos x="285" y="5"/>
              </a:cxn>
              <a:cxn ang="0">
                <a:pos x="294" y="0"/>
              </a:cxn>
            </a:cxnLst>
            <a:rect l="0" t="0" r="r" b="b"/>
            <a:pathLst>
              <a:path w="294" h="223">
                <a:moveTo>
                  <a:pt x="0" y="223"/>
                </a:moveTo>
                <a:lnTo>
                  <a:pt x="4" y="218"/>
                </a:lnTo>
                <a:lnTo>
                  <a:pt x="9" y="218"/>
                </a:lnTo>
                <a:lnTo>
                  <a:pt x="13" y="218"/>
                </a:lnTo>
                <a:lnTo>
                  <a:pt x="18" y="218"/>
                </a:lnTo>
                <a:lnTo>
                  <a:pt x="22" y="218"/>
                </a:lnTo>
                <a:lnTo>
                  <a:pt x="26" y="218"/>
                </a:lnTo>
                <a:lnTo>
                  <a:pt x="31" y="213"/>
                </a:lnTo>
                <a:lnTo>
                  <a:pt x="35" y="213"/>
                </a:lnTo>
                <a:lnTo>
                  <a:pt x="40" y="213"/>
                </a:lnTo>
                <a:lnTo>
                  <a:pt x="44" y="213"/>
                </a:lnTo>
                <a:lnTo>
                  <a:pt x="48" y="208"/>
                </a:lnTo>
                <a:lnTo>
                  <a:pt x="53" y="208"/>
                </a:lnTo>
                <a:lnTo>
                  <a:pt x="57" y="208"/>
                </a:lnTo>
                <a:lnTo>
                  <a:pt x="61" y="203"/>
                </a:lnTo>
                <a:lnTo>
                  <a:pt x="66" y="203"/>
                </a:lnTo>
                <a:lnTo>
                  <a:pt x="70" y="198"/>
                </a:lnTo>
                <a:lnTo>
                  <a:pt x="75" y="193"/>
                </a:lnTo>
                <a:lnTo>
                  <a:pt x="79" y="193"/>
                </a:lnTo>
                <a:lnTo>
                  <a:pt x="83" y="188"/>
                </a:lnTo>
                <a:lnTo>
                  <a:pt x="88" y="183"/>
                </a:lnTo>
                <a:lnTo>
                  <a:pt x="92" y="178"/>
                </a:lnTo>
                <a:lnTo>
                  <a:pt x="97" y="178"/>
                </a:lnTo>
                <a:lnTo>
                  <a:pt x="101" y="173"/>
                </a:lnTo>
                <a:lnTo>
                  <a:pt x="105" y="168"/>
                </a:lnTo>
                <a:lnTo>
                  <a:pt x="110" y="163"/>
                </a:lnTo>
                <a:lnTo>
                  <a:pt x="119" y="153"/>
                </a:lnTo>
                <a:lnTo>
                  <a:pt x="119" y="148"/>
                </a:lnTo>
                <a:lnTo>
                  <a:pt x="123" y="143"/>
                </a:lnTo>
                <a:lnTo>
                  <a:pt x="127" y="139"/>
                </a:lnTo>
                <a:lnTo>
                  <a:pt x="132" y="134"/>
                </a:lnTo>
                <a:lnTo>
                  <a:pt x="141" y="124"/>
                </a:lnTo>
                <a:lnTo>
                  <a:pt x="141" y="119"/>
                </a:lnTo>
                <a:lnTo>
                  <a:pt x="145" y="114"/>
                </a:lnTo>
                <a:lnTo>
                  <a:pt x="154" y="104"/>
                </a:lnTo>
                <a:lnTo>
                  <a:pt x="154" y="99"/>
                </a:lnTo>
                <a:lnTo>
                  <a:pt x="162" y="89"/>
                </a:lnTo>
                <a:lnTo>
                  <a:pt x="162" y="84"/>
                </a:lnTo>
                <a:lnTo>
                  <a:pt x="167" y="79"/>
                </a:lnTo>
                <a:lnTo>
                  <a:pt x="171" y="74"/>
                </a:lnTo>
                <a:lnTo>
                  <a:pt x="176" y="69"/>
                </a:lnTo>
                <a:lnTo>
                  <a:pt x="184" y="60"/>
                </a:lnTo>
                <a:lnTo>
                  <a:pt x="184" y="55"/>
                </a:lnTo>
                <a:lnTo>
                  <a:pt x="189" y="50"/>
                </a:lnTo>
                <a:lnTo>
                  <a:pt x="193" y="45"/>
                </a:lnTo>
                <a:lnTo>
                  <a:pt x="198" y="45"/>
                </a:lnTo>
                <a:lnTo>
                  <a:pt x="202" y="40"/>
                </a:lnTo>
                <a:lnTo>
                  <a:pt x="206" y="35"/>
                </a:lnTo>
                <a:lnTo>
                  <a:pt x="211" y="30"/>
                </a:lnTo>
                <a:lnTo>
                  <a:pt x="215" y="30"/>
                </a:lnTo>
                <a:lnTo>
                  <a:pt x="220" y="25"/>
                </a:lnTo>
                <a:lnTo>
                  <a:pt x="224" y="20"/>
                </a:lnTo>
                <a:lnTo>
                  <a:pt x="228" y="20"/>
                </a:lnTo>
                <a:lnTo>
                  <a:pt x="233" y="15"/>
                </a:lnTo>
                <a:lnTo>
                  <a:pt x="237" y="15"/>
                </a:lnTo>
                <a:lnTo>
                  <a:pt x="241" y="15"/>
                </a:lnTo>
                <a:lnTo>
                  <a:pt x="246" y="10"/>
                </a:lnTo>
                <a:lnTo>
                  <a:pt x="250" y="10"/>
                </a:lnTo>
                <a:lnTo>
                  <a:pt x="255" y="10"/>
                </a:lnTo>
                <a:lnTo>
                  <a:pt x="259" y="10"/>
                </a:lnTo>
                <a:lnTo>
                  <a:pt x="263" y="5"/>
                </a:lnTo>
                <a:lnTo>
                  <a:pt x="268" y="5"/>
                </a:lnTo>
                <a:lnTo>
                  <a:pt x="272" y="5"/>
                </a:lnTo>
                <a:lnTo>
                  <a:pt x="277" y="5"/>
                </a:lnTo>
                <a:lnTo>
                  <a:pt x="281" y="5"/>
                </a:lnTo>
                <a:lnTo>
                  <a:pt x="285" y="5"/>
                </a:lnTo>
                <a:lnTo>
                  <a:pt x="290" y="0"/>
                </a:lnTo>
                <a:lnTo>
                  <a:pt x="294" y="0"/>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773" name="Line 2213"/>
          <p:cNvSpPr>
            <a:spLocks noChangeShapeType="1"/>
          </p:cNvSpPr>
          <p:nvPr/>
        </p:nvSpPr>
        <p:spPr bwMode="auto">
          <a:xfrm>
            <a:off x="7531101" y="4718051"/>
            <a:ext cx="57150" cy="158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774" name="Line 2214"/>
          <p:cNvSpPr>
            <a:spLocks noChangeShapeType="1"/>
          </p:cNvSpPr>
          <p:nvPr/>
        </p:nvSpPr>
        <p:spPr bwMode="auto">
          <a:xfrm>
            <a:off x="7559676" y="4686301"/>
            <a:ext cx="1588" cy="6350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775" name="Line 2215"/>
          <p:cNvSpPr>
            <a:spLocks noChangeShapeType="1"/>
          </p:cNvSpPr>
          <p:nvPr/>
        </p:nvSpPr>
        <p:spPr bwMode="auto">
          <a:xfrm>
            <a:off x="7440614" y="4781551"/>
            <a:ext cx="55563" cy="158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776" name="Line 2216"/>
          <p:cNvSpPr>
            <a:spLocks noChangeShapeType="1"/>
          </p:cNvSpPr>
          <p:nvPr/>
        </p:nvSpPr>
        <p:spPr bwMode="auto">
          <a:xfrm>
            <a:off x="7469189" y="4749801"/>
            <a:ext cx="1588" cy="61913"/>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777" name="Line 2217"/>
          <p:cNvSpPr>
            <a:spLocks noChangeShapeType="1"/>
          </p:cNvSpPr>
          <p:nvPr/>
        </p:nvSpPr>
        <p:spPr bwMode="auto">
          <a:xfrm>
            <a:off x="7399339" y="4789489"/>
            <a:ext cx="55563" cy="158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778" name="Line 2218"/>
          <p:cNvSpPr>
            <a:spLocks noChangeShapeType="1"/>
          </p:cNvSpPr>
          <p:nvPr/>
        </p:nvSpPr>
        <p:spPr bwMode="auto">
          <a:xfrm>
            <a:off x="7427914" y="4757739"/>
            <a:ext cx="1588" cy="61913"/>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779" name="Line 2219"/>
          <p:cNvSpPr>
            <a:spLocks noChangeShapeType="1"/>
          </p:cNvSpPr>
          <p:nvPr/>
        </p:nvSpPr>
        <p:spPr bwMode="auto">
          <a:xfrm>
            <a:off x="7573964" y="4664076"/>
            <a:ext cx="55563" cy="158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780" name="Line 2220"/>
          <p:cNvSpPr>
            <a:spLocks noChangeShapeType="1"/>
          </p:cNvSpPr>
          <p:nvPr/>
        </p:nvSpPr>
        <p:spPr bwMode="auto">
          <a:xfrm>
            <a:off x="7600951" y="4632326"/>
            <a:ext cx="1588" cy="61913"/>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781" name="Line 2221"/>
          <p:cNvSpPr>
            <a:spLocks noChangeShapeType="1"/>
          </p:cNvSpPr>
          <p:nvPr/>
        </p:nvSpPr>
        <p:spPr bwMode="auto">
          <a:xfrm>
            <a:off x="7545389" y="4702176"/>
            <a:ext cx="28575" cy="3175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782" name="Line 2222"/>
          <p:cNvSpPr>
            <a:spLocks noChangeShapeType="1"/>
          </p:cNvSpPr>
          <p:nvPr/>
        </p:nvSpPr>
        <p:spPr bwMode="auto">
          <a:xfrm flipH="1">
            <a:off x="7545389" y="4702176"/>
            <a:ext cx="28575" cy="3175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783" name="Line 2223"/>
          <p:cNvSpPr>
            <a:spLocks noChangeShapeType="1"/>
          </p:cNvSpPr>
          <p:nvPr/>
        </p:nvSpPr>
        <p:spPr bwMode="auto">
          <a:xfrm>
            <a:off x="7454901" y="4765676"/>
            <a:ext cx="28575" cy="3175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784" name="Line 2224"/>
          <p:cNvSpPr>
            <a:spLocks noChangeShapeType="1"/>
          </p:cNvSpPr>
          <p:nvPr/>
        </p:nvSpPr>
        <p:spPr bwMode="auto">
          <a:xfrm flipH="1">
            <a:off x="7454901" y="4765676"/>
            <a:ext cx="28575" cy="3175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785" name="Line 2225"/>
          <p:cNvSpPr>
            <a:spLocks noChangeShapeType="1"/>
          </p:cNvSpPr>
          <p:nvPr/>
        </p:nvSpPr>
        <p:spPr bwMode="auto">
          <a:xfrm>
            <a:off x="7413626" y="4773614"/>
            <a:ext cx="26988" cy="30163"/>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786" name="Line 2226"/>
          <p:cNvSpPr>
            <a:spLocks noChangeShapeType="1"/>
          </p:cNvSpPr>
          <p:nvPr/>
        </p:nvSpPr>
        <p:spPr bwMode="auto">
          <a:xfrm flipH="1">
            <a:off x="7413626" y="4773614"/>
            <a:ext cx="26988" cy="30163"/>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787" name="Line 2227"/>
          <p:cNvSpPr>
            <a:spLocks noChangeShapeType="1"/>
          </p:cNvSpPr>
          <p:nvPr/>
        </p:nvSpPr>
        <p:spPr bwMode="auto">
          <a:xfrm>
            <a:off x="7588251" y="4648201"/>
            <a:ext cx="26988" cy="30163"/>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788" name="Line 2228"/>
          <p:cNvSpPr>
            <a:spLocks noChangeShapeType="1"/>
          </p:cNvSpPr>
          <p:nvPr/>
        </p:nvSpPr>
        <p:spPr bwMode="auto">
          <a:xfrm flipH="1">
            <a:off x="7588251" y="4648201"/>
            <a:ext cx="26988" cy="30163"/>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789" name="Rectangle 2229"/>
          <p:cNvSpPr>
            <a:spLocks noChangeArrowheads="1"/>
          </p:cNvSpPr>
          <p:nvPr/>
        </p:nvSpPr>
        <p:spPr bwMode="auto">
          <a:xfrm>
            <a:off x="7385051" y="4286251"/>
            <a:ext cx="402354" cy="769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1" i="0" u="none" strike="noStrike" cap="none" normalizeH="0" baseline="0" smtClean="0">
                <a:ln>
                  <a:noFill/>
                </a:ln>
                <a:solidFill>
                  <a:srgbClr val="000000"/>
                </a:solidFill>
                <a:effectLst/>
                <a:latin typeface="Helvetica" pitchFamily="34" charset="0"/>
                <a:cs typeface="Arial" pitchFamily="34" charset="0"/>
              </a:rPr>
              <a:t>m44: a=4,b=8</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196790" name="Rectangle 2230"/>
          <p:cNvSpPr>
            <a:spLocks noChangeArrowheads="1"/>
          </p:cNvSpPr>
          <p:nvPr/>
        </p:nvSpPr>
        <p:spPr bwMode="auto">
          <a:xfrm>
            <a:off x="8034339" y="4443414"/>
            <a:ext cx="466725" cy="36036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791" name="Rectangle 2231"/>
          <p:cNvSpPr>
            <a:spLocks noChangeArrowheads="1"/>
          </p:cNvSpPr>
          <p:nvPr/>
        </p:nvSpPr>
        <p:spPr bwMode="auto">
          <a:xfrm>
            <a:off x="8034339" y="4443414"/>
            <a:ext cx="466725" cy="360363"/>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792" name="Line 2232"/>
          <p:cNvSpPr>
            <a:spLocks noChangeShapeType="1"/>
          </p:cNvSpPr>
          <p:nvPr/>
        </p:nvSpPr>
        <p:spPr bwMode="auto">
          <a:xfrm>
            <a:off x="8034339" y="4443414"/>
            <a:ext cx="466725"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793" name="Line 2233"/>
          <p:cNvSpPr>
            <a:spLocks noChangeShapeType="1"/>
          </p:cNvSpPr>
          <p:nvPr/>
        </p:nvSpPr>
        <p:spPr bwMode="auto">
          <a:xfrm>
            <a:off x="8034339" y="4803776"/>
            <a:ext cx="466725"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794" name="Line 2234"/>
          <p:cNvSpPr>
            <a:spLocks noChangeShapeType="1"/>
          </p:cNvSpPr>
          <p:nvPr/>
        </p:nvSpPr>
        <p:spPr bwMode="auto">
          <a:xfrm flipV="1">
            <a:off x="8501064" y="4443414"/>
            <a:ext cx="1588" cy="3603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795" name="Line 2235"/>
          <p:cNvSpPr>
            <a:spLocks noChangeShapeType="1"/>
          </p:cNvSpPr>
          <p:nvPr/>
        </p:nvSpPr>
        <p:spPr bwMode="auto">
          <a:xfrm flipV="1">
            <a:off x="8034339" y="4443414"/>
            <a:ext cx="1588" cy="3603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796" name="Line 2236"/>
          <p:cNvSpPr>
            <a:spLocks noChangeShapeType="1"/>
          </p:cNvSpPr>
          <p:nvPr/>
        </p:nvSpPr>
        <p:spPr bwMode="auto">
          <a:xfrm>
            <a:off x="8034339" y="4803776"/>
            <a:ext cx="466725"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797" name="Line 2237"/>
          <p:cNvSpPr>
            <a:spLocks noChangeShapeType="1"/>
          </p:cNvSpPr>
          <p:nvPr/>
        </p:nvSpPr>
        <p:spPr bwMode="auto">
          <a:xfrm flipV="1">
            <a:off x="8034339" y="4443414"/>
            <a:ext cx="1588" cy="3603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798" name="Line 2238"/>
          <p:cNvSpPr>
            <a:spLocks noChangeShapeType="1"/>
          </p:cNvSpPr>
          <p:nvPr/>
        </p:nvSpPr>
        <p:spPr bwMode="auto">
          <a:xfrm flipV="1">
            <a:off x="8034339" y="4797426"/>
            <a:ext cx="1588" cy="63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799" name="Line 2239"/>
          <p:cNvSpPr>
            <a:spLocks noChangeShapeType="1"/>
          </p:cNvSpPr>
          <p:nvPr/>
        </p:nvSpPr>
        <p:spPr bwMode="auto">
          <a:xfrm>
            <a:off x="8034339" y="4443414"/>
            <a:ext cx="158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800" name="Rectangle 2240"/>
          <p:cNvSpPr>
            <a:spLocks noChangeArrowheads="1"/>
          </p:cNvSpPr>
          <p:nvPr/>
        </p:nvSpPr>
        <p:spPr bwMode="auto">
          <a:xfrm>
            <a:off x="8012114" y="4827589"/>
            <a:ext cx="35266" cy="769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Helvetica" pitchFamily="34" charset="0"/>
                <a:cs typeface="Arial" pitchFamily="34" charset="0"/>
              </a:rPr>
              <a:t>0</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196801" name="Line 2241"/>
          <p:cNvSpPr>
            <a:spLocks noChangeShapeType="1"/>
          </p:cNvSpPr>
          <p:nvPr/>
        </p:nvSpPr>
        <p:spPr bwMode="auto">
          <a:xfrm flipV="1">
            <a:off x="8262939" y="4797426"/>
            <a:ext cx="1588" cy="63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802" name="Line 2242"/>
          <p:cNvSpPr>
            <a:spLocks noChangeShapeType="1"/>
          </p:cNvSpPr>
          <p:nvPr/>
        </p:nvSpPr>
        <p:spPr bwMode="auto">
          <a:xfrm>
            <a:off x="8262939" y="4443414"/>
            <a:ext cx="158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803" name="Rectangle 2243"/>
          <p:cNvSpPr>
            <a:spLocks noChangeArrowheads="1"/>
          </p:cNvSpPr>
          <p:nvPr/>
        </p:nvSpPr>
        <p:spPr bwMode="auto">
          <a:xfrm>
            <a:off x="8215314" y="4827589"/>
            <a:ext cx="88166" cy="769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Helvetica" pitchFamily="34" charset="0"/>
                <a:cs typeface="Arial" pitchFamily="34" charset="0"/>
              </a:rPr>
              <a:t>0.5</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196804" name="Line 2244"/>
          <p:cNvSpPr>
            <a:spLocks noChangeShapeType="1"/>
          </p:cNvSpPr>
          <p:nvPr/>
        </p:nvSpPr>
        <p:spPr bwMode="auto">
          <a:xfrm flipV="1">
            <a:off x="8501064" y="4797426"/>
            <a:ext cx="1588" cy="63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805" name="Line 2245"/>
          <p:cNvSpPr>
            <a:spLocks noChangeShapeType="1"/>
          </p:cNvSpPr>
          <p:nvPr/>
        </p:nvSpPr>
        <p:spPr bwMode="auto">
          <a:xfrm>
            <a:off x="8501064" y="4443414"/>
            <a:ext cx="158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806" name="Rectangle 2246"/>
          <p:cNvSpPr>
            <a:spLocks noChangeArrowheads="1"/>
          </p:cNvSpPr>
          <p:nvPr/>
        </p:nvSpPr>
        <p:spPr bwMode="auto">
          <a:xfrm>
            <a:off x="8480426" y="4827589"/>
            <a:ext cx="35266" cy="769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Helvetica" pitchFamily="34" charset="0"/>
                <a:cs typeface="Arial" pitchFamily="34" charset="0"/>
              </a:rPr>
              <a:t>1</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196807" name="Line 2247"/>
          <p:cNvSpPr>
            <a:spLocks noChangeShapeType="1"/>
          </p:cNvSpPr>
          <p:nvPr/>
        </p:nvSpPr>
        <p:spPr bwMode="auto">
          <a:xfrm>
            <a:off x="8034339" y="4803776"/>
            <a:ext cx="158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808" name="Line 2248"/>
          <p:cNvSpPr>
            <a:spLocks noChangeShapeType="1"/>
          </p:cNvSpPr>
          <p:nvPr/>
        </p:nvSpPr>
        <p:spPr bwMode="auto">
          <a:xfrm flipH="1">
            <a:off x="8493126" y="4803776"/>
            <a:ext cx="79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809" name="Rectangle 2249"/>
          <p:cNvSpPr>
            <a:spLocks noChangeArrowheads="1"/>
          </p:cNvSpPr>
          <p:nvPr/>
        </p:nvSpPr>
        <p:spPr bwMode="auto">
          <a:xfrm>
            <a:off x="7964489" y="4749801"/>
            <a:ext cx="35266" cy="769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Helvetica" pitchFamily="34" charset="0"/>
                <a:cs typeface="Arial" pitchFamily="34" charset="0"/>
              </a:rPr>
              <a:t>0</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196810" name="Line 2250"/>
          <p:cNvSpPr>
            <a:spLocks noChangeShapeType="1"/>
          </p:cNvSpPr>
          <p:nvPr/>
        </p:nvSpPr>
        <p:spPr bwMode="auto">
          <a:xfrm>
            <a:off x="8034339" y="4624389"/>
            <a:ext cx="158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811" name="Line 2251"/>
          <p:cNvSpPr>
            <a:spLocks noChangeShapeType="1"/>
          </p:cNvSpPr>
          <p:nvPr/>
        </p:nvSpPr>
        <p:spPr bwMode="auto">
          <a:xfrm flipH="1">
            <a:off x="8493126" y="4624389"/>
            <a:ext cx="79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812" name="Rectangle 2252"/>
          <p:cNvSpPr>
            <a:spLocks noChangeArrowheads="1"/>
          </p:cNvSpPr>
          <p:nvPr/>
        </p:nvSpPr>
        <p:spPr bwMode="auto">
          <a:xfrm>
            <a:off x="7900989" y="4568826"/>
            <a:ext cx="88166" cy="769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Helvetica" pitchFamily="34" charset="0"/>
                <a:cs typeface="Arial" pitchFamily="34" charset="0"/>
              </a:rPr>
              <a:t>0.5</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196813" name="Line 2253"/>
          <p:cNvSpPr>
            <a:spLocks noChangeShapeType="1"/>
          </p:cNvSpPr>
          <p:nvPr/>
        </p:nvSpPr>
        <p:spPr bwMode="auto">
          <a:xfrm>
            <a:off x="8034339" y="4443414"/>
            <a:ext cx="158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814" name="Line 2254"/>
          <p:cNvSpPr>
            <a:spLocks noChangeShapeType="1"/>
          </p:cNvSpPr>
          <p:nvPr/>
        </p:nvSpPr>
        <p:spPr bwMode="auto">
          <a:xfrm flipH="1">
            <a:off x="8493126" y="4443414"/>
            <a:ext cx="79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815" name="Rectangle 2255"/>
          <p:cNvSpPr>
            <a:spLocks noChangeArrowheads="1"/>
          </p:cNvSpPr>
          <p:nvPr/>
        </p:nvSpPr>
        <p:spPr bwMode="auto">
          <a:xfrm>
            <a:off x="7964489" y="4389439"/>
            <a:ext cx="35266" cy="769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Helvetica" pitchFamily="34" charset="0"/>
                <a:cs typeface="Arial" pitchFamily="34" charset="0"/>
              </a:rPr>
              <a:t>1</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196816" name="Line 2256"/>
          <p:cNvSpPr>
            <a:spLocks noChangeShapeType="1"/>
          </p:cNvSpPr>
          <p:nvPr/>
        </p:nvSpPr>
        <p:spPr bwMode="auto">
          <a:xfrm>
            <a:off x="8034339" y="4443414"/>
            <a:ext cx="466725"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817" name="Line 2257"/>
          <p:cNvSpPr>
            <a:spLocks noChangeShapeType="1"/>
          </p:cNvSpPr>
          <p:nvPr/>
        </p:nvSpPr>
        <p:spPr bwMode="auto">
          <a:xfrm>
            <a:off x="8034339" y="4803776"/>
            <a:ext cx="466725"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818" name="Line 2258"/>
          <p:cNvSpPr>
            <a:spLocks noChangeShapeType="1"/>
          </p:cNvSpPr>
          <p:nvPr/>
        </p:nvSpPr>
        <p:spPr bwMode="auto">
          <a:xfrm flipV="1">
            <a:off x="8501064" y="4443414"/>
            <a:ext cx="1588" cy="3603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819" name="Line 2259"/>
          <p:cNvSpPr>
            <a:spLocks noChangeShapeType="1"/>
          </p:cNvSpPr>
          <p:nvPr/>
        </p:nvSpPr>
        <p:spPr bwMode="auto">
          <a:xfrm flipV="1">
            <a:off x="8034339" y="4443414"/>
            <a:ext cx="1588" cy="3603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820" name="Freeform 2260"/>
          <p:cNvSpPr>
            <a:spLocks/>
          </p:cNvSpPr>
          <p:nvPr/>
        </p:nvSpPr>
        <p:spPr bwMode="auto">
          <a:xfrm>
            <a:off x="8034339" y="4443414"/>
            <a:ext cx="458788" cy="354013"/>
          </a:xfrm>
          <a:custGeom>
            <a:avLst/>
            <a:gdLst/>
            <a:ahLst/>
            <a:cxnLst>
              <a:cxn ang="0">
                <a:pos x="4" y="218"/>
              </a:cxn>
              <a:cxn ang="0">
                <a:pos x="13" y="218"/>
              </a:cxn>
              <a:cxn ang="0">
                <a:pos x="22" y="213"/>
              </a:cxn>
              <a:cxn ang="0">
                <a:pos x="30" y="208"/>
              </a:cxn>
              <a:cxn ang="0">
                <a:pos x="39" y="203"/>
              </a:cxn>
              <a:cxn ang="0">
                <a:pos x="48" y="193"/>
              </a:cxn>
              <a:cxn ang="0">
                <a:pos x="57" y="183"/>
              </a:cxn>
              <a:cxn ang="0">
                <a:pos x="70" y="168"/>
              </a:cxn>
              <a:cxn ang="0">
                <a:pos x="79" y="153"/>
              </a:cxn>
              <a:cxn ang="0">
                <a:pos x="87" y="134"/>
              </a:cxn>
              <a:cxn ang="0">
                <a:pos x="96" y="114"/>
              </a:cxn>
              <a:cxn ang="0">
                <a:pos x="105" y="94"/>
              </a:cxn>
              <a:cxn ang="0">
                <a:pos x="114" y="74"/>
              </a:cxn>
              <a:cxn ang="0">
                <a:pos x="118" y="60"/>
              </a:cxn>
              <a:cxn ang="0">
                <a:pos x="127" y="45"/>
              </a:cxn>
              <a:cxn ang="0">
                <a:pos x="140" y="30"/>
              </a:cxn>
              <a:cxn ang="0">
                <a:pos x="144" y="25"/>
              </a:cxn>
              <a:cxn ang="0">
                <a:pos x="153" y="15"/>
              </a:cxn>
              <a:cxn ang="0">
                <a:pos x="162" y="10"/>
              </a:cxn>
              <a:cxn ang="0">
                <a:pos x="171" y="5"/>
              </a:cxn>
              <a:cxn ang="0">
                <a:pos x="180" y="5"/>
              </a:cxn>
              <a:cxn ang="0">
                <a:pos x="188" y="0"/>
              </a:cxn>
              <a:cxn ang="0">
                <a:pos x="197" y="0"/>
              </a:cxn>
              <a:cxn ang="0">
                <a:pos x="206" y="0"/>
              </a:cxn>
              <a:cxn ang="0">
                <a:pos x="215" y="0"/>
              </a:cxn>
              <a:cxn ang="0">
                <a:pos x="223" y="0"/>
              </a:cxn>
              <a:cxn ang="0">
                <a:pos x="232" y="0"/>
              </a:cxn>
              <a:cxn ang="0">
                <a:pos x="241" y="0"/>
              </a:cxn>
              <a:cxn ang="0">
                <a:pos x="250" y="0"/>
              </a:cxn>
              <a:cxn ang="0">
                <a:pos x="259" y="0"/>
              </a:cxn>
              <a:cxn ang="0">
                <a:pos x="267" y="0"/>
              </a:cxn>
              <a:cxn ang="0">
                <a:pos x="276" y="0"/>
              </a:cxn>
              <a:cxn ang="0">
                <a:pos x="285" y="0"/>
              </a:cxn>
            </a:cxnLst>
            <a:rect l="0" t="0" r="r" b="b"/>
            <a:pathLst>
              <a:path w="289" h="223">
                <a:moveTo>
                  <a:pt x="0" y="223"/>
                </a:moveTo>
                <a:lnTo>
                  <a:pt x="4" y="218"/>
                </a:lnTo>
                <a:lnTo>
                  <a:pt x="8" y="218"/>
                </a:lnTo>
                <a:lnTo>
                  <a:pt x="13" y="218"/>
                </a:lnTo>
                <a:lnTo>
                  <a:pt x="17" y="218"/>
                </a:lnTo>
                <a:lnTo>
                  <a:pt x="22" y="213"/>
                </a:lnTo>
                <a:lnTo>
                  <a:pt x="26" y="213"/>
                </a:lnTo>
                <a:lnTo>
                  <a:pt x="30" y="208"/>
                </a:lnTo>
                <a:lnTo>
                  <a:pt x="35" y="208"/>
                </a:lnTo>
                <a:lnTo>
                  <a:pt x="39" y="203"/>
                </a:lnTo>
                <a:lnTo>
                  <a:pt x="43" y="198"/>
                </a:lnTo>
                <a:lnTo>
                  <a:pt x="48" y="193"/>
                </a:lnTo>
                <a:lnTo>
                  <a:pt x="52" y="188"/>
                </a:lnTo>
                <a:lnTo>
                  <a:pt x="57" y="183"/>
                </a:lnTo>
                <a:lnTo>
                  <a:pt x="61" y="178"/>
                </a:lnTo>
                <a:lnTo>
                  <a:pt x="70" y="168"/>
                </a:lnTo>
                <a:lnTo>
                  <a:pt x="70" y="163"/>
                </a:lnTo>
                <a:lnTo>
                  <a:pt x="79" y="153"/>
                </a:lnTo>
                <a:lnTo>
                  <a:pt x="79" y="143"/>
                </a:lnTo>
                <a:lnTo>
                  <a:pt x="87" y="134"/>
                </a:lnTo>
                <a:lnTo>
                  <a:pt x="87" y="124"/>
                </a:lnTo>
                <a:lnTo>
                  <a:pt x="96" y="114"/>
                </a:lnTo>
                <a:lnTo>
                  <a:pt x="96" y="104"/>
                </a:lnTo>
                <a:lnTo>
                  <a:pt x="105" y="94"/>
                </a:lnTo>
                <a:lnTo>
                  <a:pt x="105" y="84"/>
                </a:lnTo>
                <a:lnTo>
                  <a:pt x="114" y="74"/>
                </a:lnTo>
                <a:lnTo>
                  <a:pt x="114" y="64"/>
                </a:lnTo>
                <a:lnTo>
                  <a:pt x="118" y="60"/>
                </a:lnTo>
                <a:lnTo>
                  <a:pt x="127" y="50"/>
                </a:lnTo>
                <a:lnTo>
                  <a:pt x="127" y="45"/>
                </a:lnTo>
                <a:lnTo>
                  <a:pt x="131" y="40"/>
                </a:lnTo>
                <a:lnTo>
                  <a:pt x="140" y="30"/>
                </a:lnTo>
                <a:lnTo>
                  <a:pt x="140" y="25"/>
                </a:lnTo>
                <a:lnTo>
                  <a:pt x="144" y="25"/>
                </a:lnTo>
                <a:lnTo>
                  <a:pt x="149" y="20"/>
                </a:lnTo>
                <a:lnTo>
                  <a:pt x="153" y="15"/>
                </a:lnTo>
                <a:lnTo>
                  <a:pt x="158" y="15"/>
                </a:lnTo>
                <a:lnTo>
                  <a:pt x="162" y="10"/>
                </a:lnTo>
                <a:lnTo>
                  <a:pt x="166" y="10"/>
                </a:lnTo>
                <a:lnTo>
                  <a:pt x="171" y="5"/>
                </a:lnTo>
                <a:lnTo>
                  <a:pt x="175" y="5"/>
                </a:lnTo>
                <a:lnTo>
                  <a:pt x="180" y="5"/>
                </a:lnTo>
                <a:lnTo>
                  <a:pt x="184" y="5"/>
                </a:lnTo>
                <a:lnTo>
                  <a:pt x="188" y="0"/>
                </a:lnTo>
                <a:lnTo>
                  <a:pt x="193" y="0"/>
                </a:lnTo>
                <a:lnTo>
                  <a:pt x="197" y="0"/>
                </a:lnTo>
                <a:lnTo>
                  <a:pt x="202" y="0"/>
                </a:lnTo>
                <a:lnTo>
                  <a:pt x="206" y="0"/>
                </a:lnTo>
                <a:lnTo>
                  <a:pt x="210" y="0"/>
                </a:lnTo>
                <a:lnTo>
                  <a:pt x="215" y="0"/>
                </a:lnTo>
                <a:lnTo>
                  <a:pt x="219" y="0"/>
                </a:lnTo>
                <a:lnTo>
                  <a:pt x="223" y="0"/>
                </a:lnTo>
                <a:lnTo>
                  <a:pt x="228" y="0"/>
                </a:lnTo>
                <a:lnTo>
                  <a:pt x="232" y="0"/>
                </a:lnTo>
                <a:lnTo>
                  <a:pt x="237" y="0"/>
                </a:lnTo>
                <a:lnTo>
                  <a:pt x="241" y="0"/>
                </a:lnTo>
                <a:lnTo>
                  <a:pt x="245" y="0"/>
                </a:lnTo>
                <a:lnTo>
                  <a:pt x="250" y="0"/>
                </a:lnTo>
                <a:lnTo>
                  <a:pt x="254" y="0"/>
                </a:lnTo>
                <a:lnTo>
                  <a:pt x="259" y="0"/>
                </a:lnTo>
                <a:lnTo>
                  <a:pt x="263" y="0"/>
                </a:lnTo>
                <a:lnTo>
                  <a:pt x="267" y="0"/>
                </a:lnTo>
                <a:lnTo>
                  <a:pt x="272" y="0"/>
                </a:lnTo>
                <a:lnTo>
                  <a:pt x="276" y="0"/>
                </a:lnTo>
                <a:lnTo>
                  <a:pt x="281" y="0"/>
                </a:lnTo>
                <a:lnTo>
                  <a:pt x="285" y="0"/>
                </a:lnTo>
                <a:lnTo>
                  <a:pt x="289" y="0"/>
                </a:lnTo>
              </a:path>
            </a:pathLst>
          </a:custGeom>
          <a:noFill/>
          <a:ln w="25400">
            <a:solidFill>
              <a:srgbClr val="00B05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821" name="Line 2261"/>
          <p:cNvSpPr>
            <a:spLocks noChangeShapeType="1"/>
          </p:cNvSpPr>
          <p:nvPr/>
        </p:nvSpPr>
        <p:spPr bwMode="auto">
          <a:xfrm>
            <a:off x="8159751" y="4608514"/>
            <a:ext cx="55563" cy="158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822" name="Line 2262"/>
          <p:cNvSpPr>
            <a:spLocks noChangeShapeType="1"/>
          </p:cNvSpPr>
          <p:nvPr/>
        </p:nvSpPr>
        <p:spPr bwMode="auto">
          <a:xfrm>
            <a:off x="8186739" y="4576764"/>
            <a:ext cx="1588" cy="6350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823" name="Line 2263"/>
          <p:cNvSpPr>
            <a:spLocks noChangeShapeType="1"/>
          </p:cNvSpPr>
          <p:nvPr/>
        </p:nvSpPr>
        <p:spPr bwMode="auto">
          <a:xfrm>
            <a:off x="8075614" y="4765676"/>
            <a:ext cx="55563" cy="158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824" name="Line 2264"/>
          <p:cNvSpPr>
            <a:spLocks noChangeShapeType="1"/>
          </p:cNvSpPr>
          <p:nvPr/>
        </p:nvSpPr>
        <p:spPr bwMode="auto">
          <a:xfrm>
            <a:off x="8102601" y="4733926"/>
            <a:ext cx="1588" cy="6350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825" name="Line 2265"/>
          <p:cNvSpPr>
            <a:spLocks noChangeShapeType="1"/>
          </p:cNvSpPr>
          <p:nvPr/>
        </p:nvSpPr>
        <p:spPr bwMode="auto">
          <a:xfrm>
            <a:off x="8034339" y="4789489"/>
            <a:ext cx="55563" cy="158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826" name="Line 2266"/>
          <p:cNvSpPr>
            <a:spLocks noChangeShapeType="1"/>
          </p:cNvSpPr>
          <p:nvPr/>
        </p:nvSpPr>
        <p:spPr bwMode="auto">
          <a:xfrm>
            <a:off x="8061326" y="4757739"/>
            <a:ext cx="1588" cy="61913"/>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827" name="Line 2267"/>
          <p:cNvSpPr>
            <a:spLocks noChangeShapeType="1"/>
          </p:cNvSpPr>
          <p:nvPr/>
        </p:nvSpPr>
        <p:spPr bwMode="auto">
          <a:xfrm>
            <a:off x="8207376" y="4522789"/>
            <a:ext cx="55563" cy="158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828" name="Line 2268"/>
          <p:cNvSpPr>
            <a:spLocks noChangeShapeType="1"/>
          </p:cNvSpPr>
          <p:nvPr/>
        </p:nvSpPr>
        <p:spPr bwMode="auto">
          <a:xfrm>
            <a:off x="8235951" y="4491039"/>
            <a:ext cx="1588" cy="61913"/>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829" name="Line 2269"/>
          <p:cNvSpPr>
            <a:spLocks noChangeShapeType="1"/>
          </p:cNvSpPr>
          <p:nvPr/>
        </p:nvSpPr>
        <p:spPr bwMode="auto">
          <a:xfrm>
            <a:off x="8172451" y="4592639"/>
            <a:ext cx="28575" cy="3175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830" name="Line 2270"/>
          <p:cNvSpPr>
            <a:spLocks noChangeShapeType="1"/>
          </p:cNvSpPr>
          <p:nvPr/>
        </p:nvSpPr>
        <p:spPr bwMode="auto">
          <a:xfrm flipH="1">
            <a:off x="8172451" y="4592639"/>
            <a:ext cx="28575" cy="3175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831" name="Line 2271"/>
          <p:cNvSpPr>
            <a:spLocks noChangeShapeType="1"/>
          </p:cNvSpPr>
          <p:nvPr/>
        </p:nvSpPr>
        <p:spPr bwMode="auto">
          <a:xfrm>
            <a:off x="8089901" y="4749801"/>
            <a:ext cx="26988" cy="3175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832" name="Line 2272"/>
          <p:cNvSpPr>
            <a:spLocks noChangeShapeType="1"/>
          </p:cNvSpPr>
          <p:nvPr/>
        </p:nvSpPr>
        <p:spPr bwMode="auto">
          <a:xfrm flipH="1">
            <a:off x="8089901" y="4749801"/>
            <a:ext cx="26988" cy="3175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833" name="Line 2273"/>
          <p:cNvSpPr>
            <a:spLocks noChangeShapeType="1"/>
          </p:cNvSpPr>
          <p:nvPr/>
        </p:nvSpPr>
        <p:spPr bwMode="auto">
          <a:xfrm>
            <a:off x="8047039" y="4773614"/>
            <a:ext cx="28575" cy="30163"/>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834" name="Line 2274"/>
          <p:cNvSpPr>
            <a:spLocks noChangeShapeType="1"/>
          </p:cNvSpPr>
          <p:nvPr/>
        </p:nvSpPr>
        <p:spPr bwMode="auto">
          <a:xfrm flipH="1">
            <a:off x="8047039" y="4773614"/>
            <a:ext cx="28575" cy="30163"/>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835" name="Line 2275"/>
          <p:cNvSpPr>
            <a:spLocks noChangeShapeType="1"/>
          </p:cNvSpPr>
          <p:nvPr/>
        </p:nvSpPr>
        <p:spPr bwMode="auto">
          <a:xfrm>
            <a:off x="8221664" y="4506914"/>
            <a:ext cx="28575" cy="3175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836" name="Line 2276"/>
          <p:cNvSpPr>
            <a:spLocks noChangeShapeType="1"/>
          </p:cNvSpPr>
          <p:nvPr/>
        </p:nvSpPr>
        <p:spPr bwMode="auto">
          <a:xfrm flipH="1">
            <a:off x="8221664" y="4506914"/>
            <a:ext cx="28575" cy="3175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837" name="Rectangle 2277"/>
          <p:cNvSpPr>
            <a:spLocks noChangeArrowheads="1"/>
          </p:cNvSpPr>
          <p:nvPr/>
        </p:nvSpPr>
        <p:spPr bwMode="auto">
          <a:xfrm>
            <a:off x="7999414" y="4286251"/>
            <a:ext cx="437620" cy="769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1" i="0" u="none" strike="noStrike" cap="none" normalizeH="0" baseline="0" smtClean="0">
                <a:ln>
                  <a:noFill/>
                </a:ln>
                <a:solidFill>
                  <a:srgbClr val="000000"/>
                </a:solidFill>
                <a:effectLst/>
                <a:latin typeface="Helvetica" pitchFamily="34" charset="0"/>
                <a:cs typeface="Arial" pitchFamily="34" charset="0"/>
              </a:rPr>
              <a:t>m45: a=4,b=12</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196838" name="Rectangle 2278"/>
          <p:cNvSpPr>
            <a:spLocks noChangeArrowheads="1"/>
          </p:cNvSpPr>
          <p:nvPr/>
        </p:nvSpPr>
        <p:spPr bwMode="auto">
          <a:xfrm>
            <a:off x="2979739" y="5078414"/>
            <a:ext cx="474663" cy="36195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839" name="Rectangle 2279"/>
          <p:cNvSpPr>
            <a:spLocks noChangeArrowheads="1"/>
          </p:cNvSpPr>
          <p:nvPr/>
        </p:nvSpPr>
        <p:spPr bwMode="auto">
          <a:xfrm>
            <a:off x="2979739" y="5078414"/>
            <a:ext cx="474663" cy="361950"/>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840" name="Line 2280"/>
          <p:cNvSpPr>
            <a:spLocks noChangeShapeType="1"/>
          </p:cNvSpPr>
          <p:nvPr/>
        </p:nvSpPr>
        <p:spPr bwMode="auto">
          <a:xfrm>
            <a:off x="2979739" y="5078414"/>
            <a:ext cx="47466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841" name="Line 2281"/>
          <p:cNvSpPr>
            <a:spLocks noChangeShapeType="1"/>
          </p:cNvSpPr>
          <p:nvPr/>
        </p:nvSpPr>
        <p:spPr bwMode="auto">
          <a:xfrm>
            <a:off x="2979739" y="5440364"/>
            <a:ext cx="47466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842" name="Line 2282"/>
          <p:cNvSpPr>
            <a:spLocks noChangeShapeType="1"/>
          </p:cNvSpPr>
          <p:nvPr/>
        </p:nvSpPr>
        <p:spPr bwMode="auto">
          <a:xfrm flipV="1">
            <a:off x="3454401" y="5078414"/>
            <a:ext cx="1588" cy="3619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843" name="Line 2283"/>
          <p:cNvSpPr>
            <a:spLocks noChangeShapeType="1"/>
          </p:cNvSpPr>
          <p:nvPr/>
        </p:nvSpPr>
        <p:spPr bwMode="auto">
          <a:xfrm flipV="1">
            <a:off x="2979739" y="5078414"/>
            <a:ext cx="1588" cy="3619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844" name="Line 2284"/>
          <p:cNvSpPr>
            <a:spLocks noChangeShapeType="1"/>
          </p:cNvSpPr>
          <p:nvPr/>
        </p:nvSpPr>
        <p:spPr bwMode="auto">
          <a:xfrm>
            <a:off x="2979739" y="5440364"/>
            <a:ext cx="47466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845" name="Line 2285"/>
          <p:cNvSpPr>
            <a:spLocks noChangeShapeType="1"/>
          </p:cNvSpPr>
          <p:nvPr/>
        </p:nvSpPr>
        <p:spPr bwMode="auto">
          <a:xfrm flipV="1">
            <a:off x="2979739" y="5078414"/>
            <a:ext cx="1588" cy="3619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846" name="Line 2286"/>
          <p:cNvSpPr>
            <a:spLocks noChangeShapeType="1"/>
          </p:cNvSpPr>
          <p:nvPr/>
        </p:nvSpPr>
        <p:spPr bwMode="auto">
          <a:xfrm flipV="1">
            <a:off x="2979739" y="5432426"/>
            <a:ext cx="1588" cy="793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847" name="Line 2287"/>
          <p:cNvSpPr>
            <a:spLocks noChangeShapeType="1"/>
          </p:cNvSpPr>
          <p:nvPr/>
        </p:nvSpPr>
        <p:spPr bwMode="auto">
          <a:xfrm>
            <a:off x="2979739" y="5078414"/>
            <a:ext cx="158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848" name="Rectangle 2288"/>
          <p:cNvSpPr>
            <a:spLocks noChangeArrowheads="1"/>
          </p:cNvSpPr>
          <p:nvPr/>
        </p:nvSpPr>
        <p:spPr bwMode="auto">
          <a:xfrm>
            <a:off x="2959101" y="5462589"/>
            <a:ext cx="35266" cy="769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Helvetica" pitchFamily="34" charset="0"/>
                <a:cs typeface="Arial" pitchFamily="34" charset="0"/>
              </a:rPr>
              <a:t>0</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196849" name="Line 2289"/>
          <p:cNvSpPr>
            <a:spLocks noChangeShapeType="1"/>
          </p:cNvSpPr>
          <p:nvPr/>
        </p:nvSpPr>
        <p:spPr bwMode="auto">
          <a:xfrm flipV="1">
            <a:off x="3217864" y="5432426"/>
            <a:ext cx="1588" cy="793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850" name="Line 2290"/>
          <p:cNvSpPr>
            <a:spLocks noChangeShapeType="1"/>
          </p:cNvSpPr>
          <p:nvPr/>
        </p:nvSpPr>
        <p:spPr bwMode="auto">
          <a:xfrm>
            <a:off x="3217864" y="5078414"/>
            <a:ext cx="158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851" name="Rectangle 2291"/>
          <p:cNvSpPr>
            <a:spLocks noChangeArrowheads="1"/>
          </p:cNvSpPr>
          <p:nvPr/>
        </p:nvSpPr>
        <p:spPr bwMode="auto">
          <a:xfrm>
            <a:off x="3168651" y="5462589"/>
            <a:ext cx="88166" cy="769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Helvetica" pitchFamily="34" charset="0"/>
                <a:cs typeface="Arial" pitchFamily="34" charset="0"/>
              </a:rPr>
              <a:t>0.5</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196852" name="Line 2292"/>
          <p:cNvSpPr>
            <a:spLocks noChangeShapeType="1"/>
          </p:cNvSpPr>
          <p:nvPr/>
        </p:nvSpPr>
        <p:spPr bwMode="auto">
          <a:xfrm flipV="1">
            <a:off x="3454401" y="5432426"/>
            <a:ext cx="1588" cy="793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853" name="Line 2293"/>
          <p:cNvSpPr>
            <a:spLocks noChangeShapeType="1"/>
          </p:cNvSpPr>
          <p:nvPr/>
        </p:nvSpPr>
        <p:spPr bwMode="auto">
          <a:xfrm>
            <a:off x="3454401" y="5078414"/>
            <a:ext cx="158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854" name="Rectangle 2294"/>
          <p:cNvSpPr>
            <a:spLocks noChangeArrowheads="1"/>
          </p:cNvSpPr>
          <p:nvPr/>
        </p:nvSpPr>
        <p:spPr bwMode="auto">
          <a:xfrm>
            <a:off x="3433764" y="5462589"/>
            <a:ext cx="35266" cy="769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Helvetica" pitchFamily="34" charset="0"/>
                <a:cs typeface="Arial" pitchFamily="34" charset="0"/>
              </a:rPr>
              <a:t>1</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196855" name="Line 2295"/>
          <p:cNvSpPr>
            <a:spLocks noChangeShapeType="1"/>
          </p:cNvSpPr>
          <p:nvPr/>
        </p:nvSpPr>
        <p:spPr bwMode="auto">
          <a:xfrm>
            <a:off x="2979739" y="5440364"/>
            <a:ext cx="158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856" name="Line 2296"/>
          <p:cNvSpPr>
            <a:spLocks noChangeShapeType="1"/>
          </p:cNvSpPr>
          <p:nvPr/>
        </p:nvSpPr>
        <p:spPr bwMode="auto">
          <a:xfrm flipH="1">
            <a:off x="3448051" y="5440364"/>
            <a:ext cx="63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857" name="Rectangle 2297"/>
          <p:cNvSpPr>
            <a:spLocks noChangeArrowheads="1"/>
          </p:cNvSpPr>
          <p:nvPr/>
        </p:nvSpPr>
        <p:spPr bwMode="auto">
          <a:xfrm>
            <a:off x="2909889" y="5384801"/>
            <a:ext cx="35266" cy="769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Helvetica" pitchFamily="34" charset="0"/>
                <a:cs typeface="Arial" pitchFamily="34" charset="0"/>
              </a:rPr>
              <a:t>0</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196858" name="Line 2298"/>
          <p:cNvSpPr>
            <a:spLocks noChangeShapeType="1"/>
          </p:cNvSpPr>
          <p:nvPr/>
        </p:nvSpPr>
        <p:spPr bwMode="auto">
          <a:xfrm>
            <a:off x="2979739" y="5259389"/>
            <a:ext cx="158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859" name="Line 2299"/>
          <p:cNvSpPr>
            <a:spLocks noChangeShapeType="1"/>
          </p:cNvSpPr>
          <p:nvPr/>
        </p:nvSpPr>
        <p:spPr bwMode="auto">
          <a:xfrm flipH="1">
            <a:off x="3448051" y="5259389"/>
            <a:ext cx="63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860" name="Rectangle 2300"/>
          <p:cNvSpPr>
            <a:spLocks noChangeArrowheads="1"/>
          </p:cNvSpPr>
          <p:nvPr/>
        </p:nvSpPr>
        <p:spPr bwMode="auto">
          <a:xfrm>
            <a:off x="2847976" y="5203826"/>
            <a:ext cx="88166" cy="769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Helvetica" pitchFamily="34" charset="0"/>
                <a:cs typeface="Arial" pitchFamily="34" charset="0"/>
              </a:rPr>
              <a:t>0.5</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196861" name="Line 2301"/>
          <p:cNvSpPr>
            <a:spLocks noChangeShapeType="1"/>
          </p:cNvSpPr>
          <p:nvPr/>
        </p:nvSpPr>
        <p:spPr bwMode="auto">
          <a:xfrm>
            <a:off x="2979739" y="5078414"/>
            <a:ext cx="158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862" name="Line 2302"/>
          <p:cNvSpPr>
            <a:spLocks noChangeShapeType="1"/>
          </p:cNvSpPr>
          <p:nvPr/>
        </p:nvSpPr>
        <p:spPr bwMode="auto">
          <a:xfrm flipH="1">
            <a:off x="3448051" y="5078414"/>
            <a:ext cx="63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863" name="Rectangle 2303"/>
          <p:cNvSpPr>
            <a:spLocks noChangeArrowheads="1"/>
          </p:cNvSpPr>
          <p:nvPr/>
        </p:nvSpPr>
        <p:spPr bwMode="auto">
          <a:xfrm>
            <a:off x="2909889" y="5024439"/>
            <a:ext cx="35266" cy="769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Helvetica" pitchFamily="34" charset="0"/>
                <a:cs typeface="Arial" pitchFamily="34" charset="0"/>
              </a:rPr>
              <a:t>1</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196864" name="Line 2304"/>
          <p:cNvSpPr>
            <a:spLocks noChangeShapeType="1"/>
          </p:cNvSpPr>
          <p:nvPr/>
        </p:nvSpPr>
        <p:spPr bwMode="auto">
          <a:xfrm>
            <a:off x="2979739" y="5078414"/>
            <a:ext cx="47466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865" name="Line 2305"/>
          <p:cNvSpPr>
            <a:spLocks noChangeShapeType="1"/>
          </p:cNvSpPr>
          <p:nvPr/>
        </p:nvSpPr>
        <p:spPr bwMode="auto">
          <a:xfrm>
            <a:off x="2979739" y="5440364"/>
            <a:ext cx="47466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866" name="Line 2306"/>
          <p:cNvSpPr>
            <a:spLocks noChangeShapeType="1"/>
          </p:cNvSpPr>
          <p:nvPr/>
        </p:nvSpPr>
        <p:spPr bwMode="auto">
          <a:xfrm flipV="1">
            <a:off x="3454401" y="5078414"/>
            <a:ext cx="1588" cy="3619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867" name="Line 2307"/>
          <p:cNvSpPr>
            <a:spLocks noChangeShapeType="1"/>
          </p:cNvSpPr>
          <p:nvPr/>
        </p:nvSpPr>
        <p:spPr bwMode="auto">
          <a:xfrm flipV="1">
            <a:off x="2979739" y="5078414"/>
            <a:ext cx="1588" cy="3619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868" name="Freeform 2308"/>
          <p:cNvSpPr>
            <a:spLocks/>
          </p:cNvSpPr>
          <p:nvPr/>
        </p:nvSpPr>
        <p:spPr bwMode="auto">
          <a:xfrm>
            <a:off x="2979739" y="5078414"/>
            <a:ext cx="468313" cy="346075"/>
          </a:xfrm>
          <a:custGeom>
            <a:avLst/>
            <a:gdLst/>
            <a:ahLst/>
            <a:cxnLst>
              <a:cxn ang="0">
                <a:pos x="0" y="218"/>
              </a:cxn>
              <a:cxn ang="0">
                <a:pos x="9" y="218"/>
              </a:cxn>
              <a:cxn ang="0">
                <a:pos x="18" y="213"/>
              </a:cxn>
              <a:cxn ang="0">
                <a:pos x="27" y="208"/>
              </a:cxn>
              <a:cxn ang="0">
                <a:pos x="40" y="193"/>
              </a:cxn>
              <a:cxn ang="0">
                <a:pos x="49" y="178"/>
              </a:cxn>
              <a:cxn ang="0">
                <a:pos x="57" y="163"/>
              </a:cxn>
              <a:cxn ang="0">
                <a:pos x="66" y="139"/>
              </a:cxn>
              <a:cxn ang="0">
                <a:pos x="75" y="114"/>
              </a:cxn>
              <a:cxn ang="0">
                <a:pos x="79" y="94"/>
              </a:cxn>
              <a:cxn ang="0">
                <a:pos x="88" y="74"/>
              </a:cxn>
              <a:cxn ang="0">
                <a:pos x="97" y="50"/>
              </a:cxn>
              <a:cxn ang="0">
                <a:pos x="106" y="35"/>
              </a:cxn>
              <a:cxn ang="0">
                <a:pos x="115" y="20"/>
              </a:cxn>
              <a:cxn ang="0">
                <a:pos x="119" y="15"/>
              </a:cxn>
              <a:cxn ang="0">
                <a:pos x="128" y="10"/>
              </a:cxn>
              <a:cxn ang="0">
                <a:pos x="136" y="5"/>
              </a:cxn>
              <a:cxn ang="0">
                <a:pos x="145" y="0"/>
              </a:cxn>
              <a:cxn ang="0">
                <a:pos x="154" y="0"/>
              </a:cxn>
              <a:cxn ang="0">
                <a:pos x="163" y="0"/>
              </a:cxn>
              <a:cxn ang="0">
                <a:pos x="172" y="0"/>
              </a:cxn>
              <a:cxn ang="0">
                <a:pos x="180" y="0"/>
              </a:cxn>
              <a:cxn ang="0">
                <a:pos x="189" y="0"/>
              </a:cxn>
              <a:cxn ang="0">
                <a:pos x="198" y="0"/>
              </a:cxn>
              <a:cxn ang="0">
                <a:pos x="207" y="0"/>
              </a:cxn>
              <a:cxn ang="0">
                <a:pos x="215" y="0"/>
              </a:cxn>
              <a:cxn ang="0">
                <a:pos x="224" y="0"/>
              </a:cxn>
              <a:cxn ang="0">
                <a:pos x="233" y="0"/>
              </a:cxn>
              <a:cxn ang="0">
                <a:pos x="242" y="0"/>
              </a:cxn>
              <a:cxn ang="0">
                <a:pos x="251" y="0"/>
              </a:cxn>
              <a:cxn ang="0">
                <a:pos x="259" y="0"/>
              </a:cxn>
              <a:cxn ang="0">
                <a:pos x="268" y="0"/>
              </a:cxn>
              <a:cxn ang="0">
                <a:pos x="277" y="0"/>
              </a:cxn>
              <a:cxn ang="0">
                <a:pos x="286" y="0"/>
              </a:cxn>
              <a:cxn ang="0">
                <a:pos x="295" y="0"/>
              </a:cxn>
            </a:cxnLst>
            <a:rect l="0" t="0" r="r" b="b"/>
            <a:pathLst>
              <a:path w="295" h="218">
                <a:moveTo>
                  <a:pt x="5" y="218"/>
                </a:moveTo>
                <a:lnTo>
                  <a:pt x="0" y="218"/>
                </a:lnTo>
                <a:lnTo>
                  <a:pt x="5" y="218"/>
                </a:lnTo>
                <a:lnTo>
                  <a:pt x="9" y="218"/>
                </a:lnTo>
                <a:lnTo>
                  <a:pt x="14" y="213"/>
                </a:lnTo>
                <a:lnTo>
                  <a:pt x="18" y="213"/>
                </a:lnTo>
                <a:lnTo>
                  <a:pt x="22" y="208"/>
                </a:lnTo>
                <a:lnTo>
                  <a:pt x="27" y="208"/>
                </a:lnTo>
                <a:lnTo>
                  <a:pt x="31" y="203"/>
                </a:lnTo>
                <a:lnTo>
                  <a:pt x="40" y="193"/>
                </a:lnTo>
                <a:lnTo>
                  <a:pt x="40" y="188"/>
                </a:lnTo>
                <a:lnTo>
                  <a:pt x="49" y="178"/>
                </a:lnTo>
                <a:lnTo>
                  <a:pt x="49" y="173"/>
                </a:lnTo>
                <a:lnTo>
                  <a:pt x="57" y="163"/>
                </a:lnTo>
                <a:lnTo>
                  <a:pt x="57" y="148"/>
                </a:lnTo>
                <a:lnTo>
                  <a:pt x="66" y="139"/>
                </a:lnTo>
                <a:lnTo>
                  <a:pt x="66" y="124"/>
                </a:lnTo>
                <a:lnTo>
                  <a:pt x="75" y="114"/>
                </a:lnTo>
                <a:lnTo>
                  <a:pt x="75" y="99"/>
                </a:lnTo>
                <a:lnTo>
                  <a:pt x="79" y="94"/>
                </a:lnTo>
                <a:lnTo>
                  <a:pt x="79" y="84"/>
                </a:lnTo>
                <a:lnTo>
                  <a:pt x="88" y="74"/>
                </a:lnTo>
                <a:lnTo>
                  <a:pt x="88" y="60"/>
                </a:lnTo>
                <a:lnTo>
                  <a:pt x="97" y="50"/>
                </a:lnTo>
                <a:lnTo>
                  <a:pt x="97" y="45"/>
                </a:lnTo>
                <a:lnTo>
                  <a:pt x="106" y="35"/>
                </a:lnTo>
                <a:lnTo>
                  <a:pt x="106" y="30"/>
                </a:lnTo>
                <a:lnTo>
                  <a:pt x="115" y="20"/>
                </a:lnTo>
                <a:lnTo>
                  <a:pt x="115" y="15"/>
                </a:lnTo>
                <a:lnTo>
                  <a:pt x="119" y="15"/>
                </a:lnTo>
                <a:lnTo>
                  <a:pt x="123" y="10"/>
                </a:lnTo>
                <a:lnTo>
                  <a:pt x="128" y="10"/>
                </a:lnTo>
                <a:lnTo>
                  <a:pt x="132" y="5"/>
                </a:lnTo>
                <a:lnTo>
                  <a:pt x="136" y="5"/>
                </a:lnTo>
                <a:lnTo>
                  <a:pt x="141" y="5"/>
                </a:lnTo>
                <a:lnTo>
                  <a:pt x="145" y="0"/>
                </a:lnTo>
                <a:lnTo>
                  <a:pt x="150" y="0"/>
                </a:lnTo>
                <a:lnTo>
                  <a:pt x="154" y="0"/>
                </a:lnTo>
                <a:lnTo>
                  <a:pt x="158" y="0"/>
                </a:lnTo>
                <a:lnTo>
                  <a:pt x="163" y="0"/>
                </a:lnTo>
                <a:lnTo>
                  <a:pt x="167" y="0"/>
                </a:lnTo>
                <a:lnTo>
                  <a:pt x="172" y="0"/>
                </a:lnTo>
                <a:lnTo>
                  <a:pt x="176" y="0"/>
                </a:lnTo>
                <a:lnTo>
                  <a:pt x="180" y="0"/>
                </a:lnTo>
                <a:lnTo>
                  <a:pt x="185" y="0"/>
                </a:lnTo>
                <a:lnTo>
                  <a:pt x="189" y="0"/>
                </a:lnTo>
                <a:lnTo>
                  <a:pt x="194" y="0"/>
                </a:lnTo>
                <a:lnTo>
                  <a:pt x="198" y="0"/>
                </a:lnTo>
                <a:lnTo>
                  <a:pt x="202" y="0"/>
                </a:lnTo>
                <a:lnTo>
                  <a:pt x="207" y="0"/>
                </a:lnTo>
                <a:lnTo>
                  <a:pt x="211" y="0"/>
                </a:lnTo>
                <a:lnTo>
                  <a:pt x="215" y="0"/>
                </a:lnTo>
                <a:lnTo>
                  <a:pt x="220" y="0"/>
                </a:lnTo>
                <a:lnTo>
                  <a:pt x="224" y="0"/>
                </a:lnTo>
                <a:lnTo>
                  <a:pt x="229" y="0"/>
                </a:lnTo>
                <a:lnTo>
                  <a:pt x="233" y="0"/>
                </a:lnTo>
                <a:lnTo>
                  <a:pt x="237" y="0"/>
                </a:lnTo>
                <a:lnTo>
                  <a:pt x="242" y="0"/>
                </a:lnTo>
                <a:lnTo>
                  <a:pt x="246" y="0"/>
                </a:lnTo>
                <a:lnTo>
                  <a:pt x="251" y="0"/>
                </a:lnTo>
                <a:lnTo>
                  <a:pt x="255" y="0"/>
                </a:lnTo>
                <a:lnTo>
                  <a:pt x="259" y="0"/>
                </a:lnTo>
                <a:lnTo>
                  <a:pt x="264" y="0"/>
                </a:lnTo>
                <a:lnTo>
                  <a:pt x="268" y="0"/>
                </a:lnTo>
                <a:lnTo>
                  <a:pt x="273" y="0"/>
                </a:lnTo>
                <a:lnTo>
                  <a:pt x="277" y="0"/>
                </a:lnTo>
                <a:lnTo>
                  <a:pt x="281" y="0"/>
                </a:lnTo>
                <a:lnTo>
                  <a:pt x="286" y="0"/>
                </a:lnTo>
                <a:lnTo>
                  <a:pt x="290" y="0"/>
                </a:lnTo>
                <a:lnTo>
                  <a:pt x="295" y="0"/>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869" name="Line 2309"/>
          <p:cNvSpPr>
            <a:spLocks noChangeShapeType="1"/>
          </p:cNvSpPr>
          <p:nvPr/>
        </p:nvSpPr>
        <p:spPr bwMode="auto">
          <a:xfrm>
            <a:off x="3113089" y="5141914"/>
            <a:ext cx="55563" cy="158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870" name="Line 2310"/>
          <p:cNvSpPr>
            <a:spLocks noChangeShapeType="1"/>
          </p:cNvSpPr>
          <p:nvPr/>
        </p:nvSpPr>
        <p:spPr bwMode="auto">
          <a:xfrm>
            <a:off x="3140076" y="5110164"/>
            <a:ext cx="1588" cy="6350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871" name="Line 2311"/>
          <p:cNvSpPr>
            <a:spLocks noChangeShapeType="1"/>
          </p:cNvSpPr>
          <p:nvPr/>
        </p:nvSpPr>
        <p:spPr bwMode="auto">
          <a:xfrm>
            <a:off x="3022601" y="5368926"/>
            <a:ext cx="55563" cy="158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872" name="Line 2312"/>
          <p:cNvSpPr>
            <a:spLocks noChangeShapeType="1"/>
          </p:cNvSpPr>
          <p:nvPr/>
        </p:nvSpPr>
        <p:spPr bwMode="auto">
          <a:xfrm>
            <a:off x="3049589" y="5337176"/>
            <a:ext cx="1588" cy="6350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873" name="Line 2313"/>
          <p:cNvSpPr>
            <a:spLocks noChangeShapeType="1"/>
          </p:cNvSpPr>
          <p:nvPr/>
        </p:nvSpPr>
        <p:spPr bwMode="auto">
          <a:xfrm>
            <a:off x="2979739" y="5416551"/>
            <a:ext cx="55563" cy="158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874" name="Line 2314"/>
          <p:cNvSpPr>
            <a:spLocks noChangeShapeType="1"/>
          </p:cNvSpPr>
          <p:nvPr/>
        </p:nvSpPr>
        <p:spPr bwMode="auto">
          <a:xfrm>
            <a:off x="3008314" y="5384801"/>
            <a:ext cx="1588" cy="61913"/>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875" name="Line 2315"/>
          <p:cNvSpPr>
            <a:spLocks noChangeShapeType="1"/>
          </p:cNvSpPr>
          <p:nvPr/>
        </p:nvSpPr>
        <p:spPr bwMode="auto">
          <a:xfrm>
            <a:off x="3154364" y="5094289"/>
            <a:ext cx="55563" cy="158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6876" name="Line 2316"/>
          <p:cNvSpPr>
            <a:spLocks noChangeShapeType="1"/>
          </p:cNvSpPr>
          <p:nvPr/>
        </p:nvSpPr>
        <p:spPr bwMode="auto">
          <a:xfrm>
            <a:off x="3182939" y="5062539"/>
            <a:ext cx="1588" cy="6350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grpSp>
        <p:nvGrpSpPr>
          <p:cNvPr id="197078" name="Group 2518"/>
          <p:cNvGrpSpPr>
            <a:grpSpLocks/>
          </p:cNvGrpSpPr>
          <p:nvPr/>
        </p:nvGrpSpPr>
        <p:grpSpPr bwMode="auto">
          <a:xfrm>
            <a:off x="2944813" y="4922838"/>
            <a:ext cx="3033713" cy="585788"/>
            <a:chOff x="1855" y="3101"/>
            <a:chExt cx="1911" cy="369"/>
          </a:xfrm>
        </p:grpSpPr>
        <p:sp>
          <p:nvSpPr>
            <p:cNvPr id="196878" name="Line 2318"/>
            <p:cNvSpPr>
              <a:spLocks noChangeShapeType="1"/>
            </p:cNvSpPr>
            <p:nvPr/>
          </p:nvSpPr>
          <p:spPr bwMode="auto">
            <a:xfrm>
              <a:off x="1970" y="3229"/>
              <a:ext cx="17"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879" name="Line 2319"/>
            <p:cNvSpPr>
              <a:spLocks noChangeShapeType="1"/>
            </p:cNvSpPr>
            <p:nvPr/>
          </p:nvSpPr>
          <p:spPr bwMode="auto">
            <a:xfrm flipH="1">
              <a:off x="1970" y="3229"/>
              <a:ext cx="17"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880" name="Line 2320"/>
            <p:cNvSpPr>
              <a:spLocks noChangeShapeType="1"/>
            </p:cNvSpPr>
            <p:nvPr/>
          </p:nvSpPr>
          <p:spPr bwMode="auto">
            <a:xfrm>
              <a:off x="1912" y="3372"/>
              <a:ext cx="18"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881" name="Line 2321"/>
            <p:cNvSpPr>
              <a:spLocks noChangeShapeType="1"/>
            </p:cNvSpPr>
            <p:nvPr/>
          </p:nvSpPr>
          <p:spPr bwMode="auto">
            <a:xfrm flipH="1">
              <a:off x="1912" y="3372"/>
              <a:ext cx="18"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882" name="Line 2322"/>
            <p:cNvSpPr>
              <a:spLocks noChangeShapeType="1"/>
            </p:cNvSpPr>
            <p:nvPr/>
          </p:nvSpPr>
          <p:spPr bwMode="auto">
            <a:xfrm>
              <a:off x="1886" y="3402"/>
              <a:ext cx="18"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883" name="Line 2323"/>
            <p:cNvSpPr>
              <a:spLocks noChangeShapeType="1"/>
            </p:cNvSpPr>
            <p:nvPr/>
          </p:nvSpPr>
          <p:spPr bwMode="auto">
            <a:xfrm flipH="1">
              <a:off x="1886" y="3402"/>
              <a:ext cx="18"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884" name="Line 2324"/>
            <p:cNvSpPr>
              <a:spLocks noChangeShapeType="1"/>
            </p:cNvSpPr>
            <p:nvPr/>
          </p:nvSpPr>
          <p:spPr bwMode="auto">
            <a:xfrm>
              <a:off x="1996" y="3199"/>
              <a:ext cx="17"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885" name="Line 2325"/>
            <p:cNvSpPr>
              <a:spLocks noChangeShapeType="1"/>
            </p:cNvSpPr>
            <p:nvPr/>
          </p:nvSpPr>
          <p:spPr bwMode="auto">
            <a:xfrm flipH="1">
              <a:off x="1996" y="3199"/>
              <a:ext cx="17"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886" name="Rectangle 2326"/>
            <p:cNvSpPr>
              <a:spLocks noChangeArrowheads="1"/>
            </p:cNvSpPr>
            <p:nvPr/>
          </p:nvSpPr>
          <p:spPr bwMode="auto">
            <a:xfrm>
              <a:off x="1855" y="3101"/>
              <a:ext cx="166" cy="2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 b="1" i="0" u="none" strike="noStrike" cap="none" normalizeH="0" baseline="0" smtClean="0">
                  <a:ln>
                    <a:noFill/>
                  </a:ln>
                  <a:solidFill>
                    <a:srgbClr val="000000"/>
                  </a:solidFill>
                  <a:effectLst/>
                  <a:latin typeface="Helvetica" pitchFamily="34" charset="0"/>
                  <a:cs typeface="Arial" pitchFamily="34" charset="0"/>
                </a:rPr>
                <a:t>m46: a=4,b=16</a:t>
              </a:r>
              <a:endParaRPr kumimoji="0" lang="en-US" sz="1100" b="0" i="0" u="none" strike="noStrike" cap="none" normalizeH="0" baseline="0" smtClean="0">
                <a:ln>
                  <a:noFill/>
                </a:ln>
                <a:solidFill>
                  <a:schemeClr val="tx1"/>
                </a:solidFill>
                <a:effectLst/>
                <a:latin typeface="Arial" pitchFamily="34" charset="0"/>
                <a:cs typeface="Arial" pitchFamily="34" charset="0"/>
              </a:endParaRPr>
            </a:p>
          </p:txBody>
        </p:sp>
        <p:sp>
          <p:nvSpPr>
            <p:cNvPr id="196887" name="Rectangle 2327"/>
            <p:cNvSpPr>
              <a:spLocks noChangeArrowheads="1"/>
            </p:cNvSpPr>
            <p:nvPr/>
          </p:nvSpPr>
          <p:spPr bwMode="auto">
            <a:xfrm>
              <a:off x="2277" y="3199"/>
              <a:ext cx="294" cy="22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888" name="Rectangle 2328"/>
            <p:cNvSpPr>
              <a:spLocks noChangeArrowheads="1"/>
            </p:cNvSpPr>
            <p:nvPr/>
          </p:nvSpPr>
          <p:spPr bwMode="auto">
            <a:xfrm>
              <a:off x="2277" y="3199"/>
              <a:ext cx="294" cy="228"/>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889" name="Line 2329"/>
            <p:cNvSpPr>
              <a:spLocks noChangeShapeType="1"/>
            </p:cNvSpPr>
            <p:nvPr/>
          </p:nvSpPr>
          <p:spPr bwMode="auto">
            <a:xfrm>
              <a:off x="2277" y="3199"/>
              <a:ext cx="29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890" name="Line 2330"/>
            <p:cNvSpPr>
              <a:spLocks noChangeShapeType="1"/>
            </p:cNvSpPr>
            <p:nvPr/>
          </p:nvSpPr>
          <p:spPr bwMode="auto">
            <a:xfrm>
              <a:off x="2277" y="3427"/>
              <a:ext cx="29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891" name="Line 2331"/>
            <p:cNvSpPr>
              <a:spLocks noChangeShapeType="1"/>
            </p:cNvSpPr>
            <p:nvPr/>
          </p:nvSpPr>
          <p:spPr bwMode="auto">
            <a:xfrm flipV="1">
              <a:off x="2571" y="3199"/>
              <a:ext cx="1" cy="22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892" name="Line 2332"/>
            <p:cNvSpPr>
              <a:spLocks noChangeShapeType="1"/>
            </p:cNvSpPr>
            <p:nvPr/>
          </p:nvSpPr>
          <p:spPr bwMode="auto">
            <a:xfrm flipV="1">
              <a:off x="2277" y="3199"/>
              <a:ext cx="1" cy="22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893" name="Line 2333"/>
            <p:cNvSpPr>
              <a:spLocks noChangeShapeType="1"/>
            </p:cNvSpPr>
            <p:nvPr/>
          </p:nvSpPr>
          <p:spPr bwMode="auto">
            <a:xfrm>
              <a:off x="2277" y="3427"/>
              <a:ext cx="29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894" name="Line 2334"/>
            <p:cNvSpPr>
              <a:spLocks noChangeShapeType="1"/>
            </p:cNvSpPr>
            <p:nvPr/>
          </p:nvSpPr>
          <p:spPr bwMode="auto">
            <a:xfrm flipV="1">
              <a:off x="2277" y="3199"/>
              <a:ext cx="1" cy="22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895" name="Line 2335"/>
            <p:cNvSpPr>
              <a:spLocks noChangeShapeType="1"/>
            </p:cNvSpPr>
            <p:nvPr/>
          </p:nvSpPr>
          <p:spPr bwMode="auto">
            <a:xfrm flipV="1">
              <a:off x="2277" y="3422"/>
              <a:ext cx="1" cy="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896" name="Line 2336"/>
            <p:cNvSpPr>
              <a:spLocks noChangeShapeType="1"/>
            </p:cNvSpPr>
            <p:nvPr/>
          </p:nvSpPr>
          <p:spPr bwMode="auto">
            <a:xfrm>
              <a:off x="2277" y="3199"/>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897" name="Rectangle 2337"/>
            <p:cNvSpPr>
              <a:spLocks noChangeArrowheads="1"/>
            </p:cNvSpPr>
            <p:nvPr/>
          </p:nvSpPr>
          <p:spPr bwMode="auto">
            <a:xfrm>
              <a:off x="2264" y="3441"/>
              <a:ext cx="13" cy="2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 b="0" i="0" u="none" strike="noStrike" cap="none" normalizeH="0" baseline="0" smtClean="0">
                  <a:ln>
                    <a:noFill/>
                  </a:ln>
                  <a:solidFill>
                    <a:srgbClr val="000000"/>
                  </a:solidFill>
                  <a:effectLst/>
                  <a:latin typeface="Helvetica" pitchFamily="34" charset="0"/>
                  <a:cs typeface="Arial" pitchFamily="34" charset="0"/>
                </a:rPr>
                <a:t>0</a:t>
              </a:r>
              <a:endParaRPr kumimoji="0" lang="en-US" sz="1100" b="0" i="0" u="none" strike="noStrike" cap="none" normalizeH="0" baseline="0" smtClean="0">
                <a:ln>
                  <a:noFill/>
                </a:ln>
                <a:solidFill>
                  <a:schemeClr val="tx1"/>
                </a:solidFill>
                <a:effectLst/>
                <a:latin typeface="Arial" pitchFamily="34" charset="0"/>
                <a:cs typeface="Arial" pitchFamily="34" charset="0"/>
              </a:endParaRPr>
            </a:p>
          </p:txBody>
        </p:sp>
        <p:sp>
          <p:nvSpPr>
            <p:cNvPr id="196898" name="Line 2338"/>
            <p:cNvSpPr>
              <a:spLocks noChangeShapeType="1"/>
            </p:cNvSpPr>
            <p:nvPr/>
          </p:nvSpPr>
          <p:spPr bwMode="auto">
            <a:xfrm flipV="1">
              <a:off x="2422" y="3422"/>
              <a:ext cx="1" cy="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899" name="Line 2339"/>
            <p:cNvSpPr>
              <a:spLocks noChangeShapeType="1"/>
            </p:cNvSpPr>
            <p:nvPr/>
          </p:nvSpPr>
          <p:spPr bwMode="auto">
            <a:xfrm>
              <a:off x="2422" y="3199"/>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900" name="Rectangle 2340"/>
            <p:cNvSpPr>
              <a:spLocks noChangeArrowheads="1"/>
            </p:cNvSpPr>
            <p:nvPr/>
          </p:nvSpPr>
          <p:spPr bwMode="auto">
            <a:xfrm>
              <a:off x="2391" y="3441"/>
              <a:ext cx="33" cy="2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 b="0" i="0" u="none" strike="noStrike" cap="none" normalizeH="0" baseline="0" smtClean="0">
                  <a:ln>
                    <a:noFill/>
                  </a:ln>
                  <a:solidFill>
                    <a:srgbClr val="000000"/>
                  </a:solidFill>
                  <a:effectLst/>
                  <a:latin typeface="Helvetica" pitchFamily="34" charset="0"/>
                  <a:cs typeface="Arial" pitchFamily="34" charset="0"/>
                </a:rPr>
                <a:t>0.5</a:t>
              </a:r>
              <a:endParaRPr kumimoji="0" lang="en-US" sz="1100" b="0" i="0" u="none" strike="noStrike" cap="none" normalizeH="0" baseline="0" smtClean="0">
                <a:ln>
                  <a:noFill/>
                </a:ln>
                <a:solidFill>
                  <a:schemeClr val="tx1"/>
                </a:solidFill>
                <a:effectLst/>
                <a:latin typeface="Arial" pitchFamily="34" charset="0"/>
                <a:cs typeface="Arial" pitchFamily="34" charset="0"/>
              </a:endParaRPr>
            </a:p>
          </p:txBody>
        </p:sp>
        <p:sp>
          <p:nvSpPr>
            <p:cNvPr id="196901" name="Line 2341"/>
            <p:cNvSpPr>
              <a:spLocks noChangeShapeType="1"/>
            </p:cNvSpPr>
            <p:nvPr/>
          </p:nvSpPr>
          <p:spPr bwMode="auto">
            <a:xfrm flipV="1">
              <a:off x="2571" y="3422"/>
              <a:ext cx="1" cy="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902" name="Line 2342"/>
            <p:cNvSpPr>
              <a:spLocks noChangeShapeType="1"/>
            </p:cNvSpPr>
            <p:nvPr/>
          </p:nvSpPr>
          <p:spPr bwMode="auto">
            <a:xfrm>
              <a:off x="2571" y="3199"/>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903" name="Rectangle 2343"/>
            <p:cNvSpPr>
              <a:spLocks noChangeArrowheads="1"/>
            </p:cNvSpPr>
            <p:nvPr/>
          </p:nvSpPr>
          <p:spPr bwMode="auto">
            <a:xfrm>
              <a:off x="2558" y="3441"/>
              <a:ext cx="13" cy="2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 b="0" i="0" u="none" strike="noStrike" cap="none" normalizeH="0" baseline="0" smtClean="0">
                  <a:ln>
                    <a:noFill/>
                  </a:ln>
                  <a:solidFill>
                    <a:srgbClr val="000000"/>
                  </a:solidFill>
                  <a:effectLst/>
                  <a:latin typeface="Helvetica" pitchFamily="34" charset="0"/>
                  <a:cs typeface="Arial" pitchFamily="34" charset="0"/>
                </a:rPr>
                <a:t>1</a:t>
              </a:r>
              <a:endParaRPr kumimoji="0" lang="en-US" sz="1100" b="0" i="0" u="none" strike="noStrike" cap="none" normalizeH="0" baseline="0" smtClean="0">
                <a:ln>
                  <a:noFill/>
                </a:ln>
                <a:solidFill>
                  <a:schemeClr val="tx1"/>
                </a:solidFill>
                <a:effectLst/>
                <a:latin typeface="Arial" pitchFamily="34" charset="0"/>
                <a:cs typeface="Arial" pitchFamily="34" charset="0"/>
              </a:endParaRPr>
            </a:p>
          </p:txBody>
        </p:sp>
        <p:sp>
          <p:nvSpPr>
            <p:cNvPr id="196904" name="Line 2344"/>
            <p:cNvSpPr>
              <a:spLocks noChangeShapeType="1"/>
            </p:cNvSpPr>
            <p:nvPr/>
          </p:nvSpPr>
          <p:spPr bwMode="auto">
            <a:xfrm>
              <a:off x="2277" y="3427"/>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905" name="Line 2345"/>
            <p:cNvSpPr>
              <a:spLocks noChangeShapeType="1"/>
            </p:cNvSpPr>
            <p:nvPr/>
          </p:nvSpPr>
          <p:spPr bwMode="auto">
            <a:xfrm flipH="1">
              <a:off x="2567" y="3427"/>
              <a:ext cx="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906" name="Rectangle 2346"/>
            <p:cNvSpPr>
              <a:spLocks noChangeArrowheads="1"/>
            </p:cNvSpPr>
            <p:nvPr/>
          </p:nvSpPr>
          <p:spPr bwMode="auto">
            <a:xfrm>
              <a:off x="2233" y="3392"/>
              <a:ext cx="13" cy="2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 b="0" i="0" u="none" strike="noStrike" cap="none" normalizeH="0" baseline="0" smtClean="0">
                  <a:ln>
                    <a:noFill/>
                  </a:ln>
                  <a:solidFill>
                    <a:srgbClr val="000000"/>
                  </a:solidFill>
                  <a:effectLst/>
                  <a:latin typeface="Helvetica" pitchFamily="34" charset="0"/>
                  <a:cs typeface="Arial" pitchFamily="34" charset="0"/>
                </a:rPr>
                <a:t>0</a:t>
              </a:r>
              <a:endParaRPr kumimoji="0" lang="en-US" sz="1100" b="0" i="0" u="none" strike="noStrike" cap="none" normalizeH="0" baseline="0" smtClean="0">
                <a:ln>
                  <a:noFill/>
                </a:ln>
                <a:solidFill>
                  <a:schemeClr val="tx1"/>
                </a:solidFill>
                <a:effectLst/>
                <a:latin typeface="Arial" pitchFamily="34" charset="0"/>
                <a:cs typeface="Arial" pitchFamily="34" charset="0"/>
              </a:endParaRPr>
            </a:p>
          </p:txBody>
        </p:sp>
        <p:sp>
          <p:nvSpPr>
            <p:cNvPr id="196907" name="Line 2347"/>
            <p:cNvSpPr>
              <a:spLocks noChangeShapeType="1"/>
            </p:cNvSpPr>
            <p:nvPr/>
          </p:nvSpPr>
          <p:spPr bwMode="auto">
            <a:xfrm>
              <a:off x="2277" y="3313"/>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908" name="Line 2348"/>
            <p:cNvSpPr>
              <a:spLocks noChangeShapeType="1"/>
            </p:cNvSpPr>
            <p:nvPr/>
          </p:nvSpPr>
          <p:spPr bwMode="auto">
            <a:xfrm flipH="1">
              <a:off x="2567" y="3313"/>
              <a:ext cx="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909" name="Rectangle 2349"/>
            <p:cNvSpPr>
              <a:spLocks noChangeArrowheads="1"/>
            </p:cNvSpPr>
            <p:nvPr/>
          </p:nvSpPr>
          <p:spPr bwMode="auto">
            <a:xfrm>
              <a:off x="2193" y="3278"/>
              <a:ext cx="33" cy="2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 b="0" i="0" u="none" strike="noStrike" cap="none" normalizeH="0" baseline="0" smtClean="0">
                  <a:ln>
                    <a:noFill/>
                  </a:ln>
                  <a:solidFill>
                    <a:srgbClr val="000000"/>
                  </a:solidFill>
                  <a:effectLst/>
                  <a:latin typeface="Helvetica" pitchFamily="34" charset="0"/>
                  <a:cs typeface="Arial" pitchFamily="34" charset="0"/>
                </a:rPr>
                <a:t>0.5</a:t>
              </a:r>
              <a:endParaRPr kumimoji="0" lang="en-US" sz="1100" b="0" i="0" u="none" strike="noStrike" cap="none" normalizeH="0" baseline="0" smtClean="0">
                <a:ln>
                  <a:noFill/>
                </a:ln>
                <a:solidFill>
                  <a:schemeClr val="tx1"/>
                </a:solidFill>
                <a:effectLst/>
                <a:latin typeface="Arial" pitchFamily="34" charset="0"/>
                <a:cs typeface="Arial" pitchFamily="34" charset="0"/>
              </a:endParaRPr>
            </a:p>
          </p:txBody>
        </p:sp>
        <p:sp>
          <p:nvSpPr>
            <p:cNvPr id="196910" name="Line 2350"/>
            <p:cNvSpPr>
              <a:spLocks noChangeShapeType="1"/>
            </p:cNvSpPr>
            <p:nvPr/>
          </p:nvSpPr>
          <p:spPr bwMode="auto">
            <a:xfrm>
              <a:off x="2277" y="3199"/>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911" name="Line 2351"/>
            <p:cNvSpPr>
              <a:spLocks noChangeShapeType="1"/>
            </p:cNvSpPr>
            <p:nvPr/>
          </p:nvSpPr>
          <p:spPr bwMode="auto">
            <a:xfrm flipH="1">
              <a:off x="2567" y="3199"/>
              <a:ext cx="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912" name="Rectangle 2352"/>
            <p:cNvSpPr>
              <a:spLocks noChangeArrowheads="1"/>
            </p:cNvSpPr>
            <p:nvPr/>
          </p:nvSpPr>
          <p:spPr bwMode="auto">
            <a:xfrm>
              <a:off x="2233" y="3165"/>
              <a:ext cx="13" cy="2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 b="0" i="0" u="none" strike="noStrike" cap="none" normalizeH="0" baseline="0" smtClean="0">
                  <a:ln>
                    <a:noFill/>
                  </a:ln>
                  <a:solidFill>
                    <a:srgbClr val="000000"/>
                  </a:solidFill>
                  <a:effectLst/>
                  <a:latin typeface="Helvetica" pitchFamily="34" charset="0"/>
                  <a:cs typeface="Arial" pitchFamily="34" charset="0"/>
                </a:rPr>
                <a:t>1</a:t>
              </a:r>
              <a:endParaRPr kumimoji="0" lang="en-US" sz="1100" b="0" i="0" u="none" strike="noStrike" cap="none" normalizeH="0" baseline="0" smtClean="0">
                <a:ln>
                  <a:noFill/>
                </a:ln>
                <a:solidFill>
                  <a:schemeClr val="tx1"/>
                </a:solidFill>
                <a:effectLst/>
                <a:latin typeface="Arial" pitchFamily="34" charset="0"/>
                <a:cs typeface="Arial" pitchFamily="34" charset="0"/>
              </a:endParaRPr>
            </a:p>
          </p:txBody>
        </p:sp>
        <p:sp>
          <p:nvSpPr>
            <p:cNvPr id="196913" name="Line 2353"/>
            <p:cNvSpPr>
              <a:spLocks noChangeShapeType="1"/>
            </p:cNvSpPr>
            <p:nvPr/>
          </p:nvSpPr>
          <p:spPr bwMode="auto">
            <a:xfrm>
              <a:off x="2277" y="3199"/>
              <a:ext cx="29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914" name="Line 2354"/>
            <p:cNvSpPr>
              <a:spLocks noChangeShapeType="1"/>
            </p:cNvSpPr>
            <p:nvPr/>
          </p:nvSpPr>
          <p:spPr bwMode="auto">
            <a:xfrm>
              <a:off x="2277" y="3427"/>
              <a:ext cx="29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915" name="Line 2355"/>
            <p:cNvSpPr>
              <a:spLocks noChangeShapeType="1"/>
            </p:cNvSpPr>
            <p:nvPr/>
          </p:nvSpPr>
          <p:spPr bwMode="auto">
            <a:xfrm flipV="1">
              <a:off x="2571" y="3199"/>
              <a:ext cx="1" cy="22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916" name="Line 2356"/>
            <p:cNvSpPr>
              <a:spLocks noChangeShapeType="1"/>
            </p:cNvSpPr>
            <p:nvPr/>
          </p:nvSpPr>
          <p:spPr bwMode="auto">
            <a:xfrm flipV="1">
              <a:off x="2277" y="3199"/>
              <a:ext cx="1" cy="22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917" name="Freeform 2357"/>
            <p:cNvSpPr>
              <a:spLocks/>
            </p:cNvSpPr>
            <p:nvPr/>
          </p:nvSpPr>
          <p:spPr bwMode="auto">
            <a:xfrm>
              <a:off x="2277" y="3199"/>
              <a:ext cx="290" cy="218"/>
            </a:xfrm>
            <a:custGeom>
              <a:avLst/>
              <a:gdLst/>
              <a:ahLst/>
              <a:cxnLst>
                <a:cxn ang="0">
                  <a:pos x="0" y="218"/>
                </a:cxn>
                <a:cxn ang="0">
                  <a:pos x="9" y="218"/>
                </a:cxn>
                <a:cxn ang="0">
                  <a:pos x="17" y="208"/>
                </a:cxn>
                <a:cxn ang="0">
                  <a:pos x="26" y="198"/>
                </a:cxn>
                <a:cxn ang="0">
                  <a:pos x="35" y="178"/>
                </a:cxn>
                <a:cxn ang="0">
                  <a:pos x="39" y="163"/>
                </a:cxn>
                <a:cxn ang="0">
                  <a:pos x="44" y="148"/>
                </a:cxn>
                <a:cxn ang="0">
                  <a:pos x="48" y="134"/>
                </a:cxn>
                <a:cxn ang="0">
                  <a:pos x="53" y="119"/>
                </a:cxn>
                <a:cxn ang="0">
                  <a:pos x="57" y="99"/>
                </a:cxn>
                <a:cxn ang="0">
                  <a:pos x="61" y="84"/>
                </a:cxn>
                <a:cxn ang="0">
                  <a:pos x="66" y="69"/>
                </a:cxn>
                <a:cxn ang="0">
                  <a:pos x="70" y="55"/>
                </a:cxn>
                <a:cxn ang="0">
                  <a:pos x="79" y="35"/>
                </a:cxn>
                <a:cxn ang="0">
                  <a:pos x="88" y="20"/>
                </a:cxn>
                <a:cxn ang="0">
                  <a:pos x="96" y="10"/>
                </a:cxn>
                <a:cxn ang="0">
                  <a:pos x="105" y="5"/>
                </a:cxn>
                <a:cxn ang="0">
                  <a:pos x="114" y="0"/>
                </a:cxn>
                <a:cxn ang="0">
                  <a:pos x="123" y="0"/>
                </a:cxn>
                <a:cxn ang="0">
                  <a:pos x="132" y="0"/>
                </a:cxn>
                <a:cxn ang="0">
                  <a:pos x="140" y="0"/>
                </a:cxn>
                <a:cxn ang="0">
                  <a:pos x="149" y="0"/>
                </a:cxn>
                <a:cxn ang="0">
                  <a:pos x="158" y="0"/>
                </a:cxn>
                <a:cxn ang="0">
                  <a:pos x="167" y="0"/>
                </a:cxn>
                <a:cxn ang="0">
                  <a:pos x="176" y="0"/>
                </a:cxn>
                <a:cxn ang="0">
                  <a:pos x="184" y="0"/>
                </a:cxn>
                <a:cxn ang="0">
                  <a:pos x="193" y="0"/>
                </a:cxn>
                <a:cxn ang="0">
                  <a:pos x="202" y="0"/>
                </a:cxn>
                <a:cxn ang="0">
                  <a:pos x="211" y="0"/>
                </a:cxn>
                <a:cxn ang="0">
                  <a:pos x="219" y="0"/>
                </a:cxn>
                <a:cxn ang="0">
                  <a:pos x="228" y="0"/>
                </a:cxn>
                <a:cxn ang="0">
                  <a:pos x="237" y="0"/>
                </a:cxn>
                <a:cxn ang="0">
                  <a:pos x="246" y="0"/>
                </a:cxn>
                <a:cxn ang="0">
                  <a:pos x="255" y="0"/>
                </a:cxn>
                <a:cxn ang="0">
                  <a:pos x="263" y="0"/>
                </a:cxn>
                <a:cxn ang="0">
                  <a:pos x="272" y="0"/>
                </a:cxn>
                <a:cxn ang="0">
                  <a:pos x="281" y="0"/>
                </a:cxn>
                <a:cxn ang="0">
                  <a:pos x="290" y="0"/>
                </a:cxn>
              </a:cxnLst>
              <a:rect l="0" t="0" r="r" b="b"/>
              <a:pathLst>
                <a:path w="290" h="218">
                  <a:moveTo>
                    <a:pt x="4" y="218"/>
                  </a:moveTo>
                  <a:lnTo>
                    <a:pt x="0" y="218"/>
                  </a:lnTo>
                  <a:lnTo>
                    <a:pt x="4" y="218"/>
                  </a:lnTo>
                  <a:lnTo>
                    <a:pt x="9" y="218"/>
                  </a:lnTo>
                  <a:lnTo>
                    <a:pt x="13" y="213"/>
                  </a:lnTo>
                  <a:lnTo>
                    <a:pt x="17" y="208"/>
                  </a:lnTo>
                  <a:lnTo>
                    <a:pt x="22" y="203"/>
                  </a:lnTo>
                  <a:lnTo>
                    <a:pt x="26" y="198"/>
                  </a:lnTo>
                  <a:lnTo>
                    <a:pt x="35" y="188"/>
                  </a:lnTo>
                  <a:lnTo>
                    <a:pt x="35" y="178"/>
                  </a:lnTo>
                  <a:lnTo>
                    <a:pt x="39" y="173"/>
                  </a:lnTo>
                  <a:lnTo>
                    <a:pt x="39" y="163"/>
                  </a:lnTo>
                  <a:lnTo>
                    <a:pt x="44" y="158"/>
                  </a:lnTo>
                  <a:lnTo>
                    <a:pt x="44" y="148"/>
                  </a:lnTo>
                  <a:lnTo>
                    <a:pt x="48" y="144"/>
                  </a:lnTo>
                  <a:lnTo>
                    <a:pt x="48" y="134"/>
                  </a:lnTo>
                  <a:lnTo>
                    <a:pt x="53" y="129"/>
                  </a:lnTo>
                  <a:lnTo>
                    <a:pt x="53" y="119"/>
                  </a:lnTo>
                  <a:lnTo>
                    <a:pt x="57" y="114"/>
                  </a:lnTo>
                  <a:lnTo>
                    <a:pt x="57" y="99"/>
                  </a:lnTo>
                  <a:lnTo>
                    <a:pt x="61" y="94"/>
                  </a:lnTo>
                  <a:lnTo>
                    <a:pt x="61" y="84"/>
                  </a:lnTo>
                  <a:lnTo>
                    <a:pt x="66" y="79"/>
                  </a:lnTo>
                  <a:lnTo>
                    <a:pt x="66" y="69"/>
                  </a:lnTo>
                  <a:lnTo>
                    <a:pt x="70" y="65"/>
                  </a:lnTo>
                  <a:lnTo>
                    <a:pt x="70" y="55"/>
                  </a:lnTo>
                  <a:lnTo>
                    <a:pt x="79" y="45"/>
                  </a:lnTo>
                  <a:lnTo>
                    <a:pt x="79" y="35"/>
                  </a:lnTo>
                  <a:lnTo>
                    <a:pt x="88" y="25"/>
                  </a:lnTo>
                  <a:lnTo>
                    <a:pt x="88" y="20"/>
                  </a:lnTo>
                  <a:lnTo>
                    <a:pt x="92" y="15"/>
                  </a:lnTo>
                  <a:lnTo>
                    <a:pt x="96" y="10"/>
                  </a:lnTo>
                  <a:lnTo>
                    <a:pt x="101" y="5"/>
                  </a:lnTo>
                  <a:lnTo>
                    <a:pt x="105" y="5"/>
                  </a:lnTo>
                  <a:lnTo>
                    <a:pt x="110" y="5"/>
                  </a:lnTo>
                  <a:lnTo>
                    <a:pt x="114" y="0"/>
                  </a:lnTo>
                  <a:lnTo>
                    <a:pt x="118" y="0"/>
                  </a:lnTo>
                  <a:lnTo>
                    <a:pt x="123" y="0"/>
                  </a:lnTo>
                  <a:lnTo>
                    <a:pt x="127" y="0"/>
                  </a:lnTo>
                  <a:lnTo>
                    <a:pt x="132" y="0"/>
                  </a:lnTo>
                  <a:lnTo>
                    <a:pt x="136" y="0"/>
                  </a:lnTo>
                  <a:lnTo>
                    <a:pt x="140" y="0"/>
                  </a:lnTo>
                  <a:lnTo>
                    <a:pt x="145" y="0"/>
                  </a:lnTo>
                  <a:lnTo>
                    <a:pt x="149" y="0"/>
                  </a:lnTo>
                  <a:lnTo>
                    <a:pt x="154" y="0"/>
                  </a:lnTo>
                  <a:lnTo>
                    <a:pt x="158" y="0"/>
                  </a:lnTo>
                  <a:lnTo>
                    <a:pt x="162" y="0"/>
                  </a:lnTo>
                  <a:lnTo>
                    <a:pt x="167" y="0"/>
                  </a:lnTo>
                  <a:lnTo>
                    <a:pt x="171" y="0"/>
                  </a:lnTo>
                  <a:lnTo>
                    <a:pt x="176" y="0"/>
                  </a:lnTo>
                  <a:lnTo>
                    <a:pt x="180" y="0"/>
                  </a:lnTo>
                  <a:lnTo>
                    <a:pt x="184" y="0"/>
                  </a:lnTo>
                  <a:lnTo>
                    <a:pt x="189" y="0"/>
                  </a:lnTo>
                  <a:lnTo>
                    <a:pt x="193" y="0"/>
                  </a:lnTo>
                  <a:lnTo>
                    <a:pt x="197" y="0"/>
                  </a:lnTo>
                  <a:lnTo>
                    <a:pt x="202" y="0"/>
                  </a:lnTo>
                  <a:lnTo>
                    <a:pt x="206" y="0"/>
                  </a:lnTo>
                  <a:lnTo>
                    <a:pt x="211" y="0"/>
                  </a:lnTo>
                  <a:lnTo>
                    <a:pt x="215" y="0"/>
                  </a:lnTo>
                  <a:lnTo>
                    <a:pt x="219" y="0"/>
                  </a:lnTo>
                  <a:lnTo>
                    <a:pt x="224" y="0"/>
                  </a:lnTo>
                  <a:lnTo>
                    <a:pt x="228" y="0"/>
                  </a:lnTo>
                  <a:lnTo>
                    <a:pt x="233" y="0"/>
                  </a:lnTo>
                  <a:lnTo>
                    <a:pt x="237" y="0"/>
                  </a:lnTo>
                  <a:lnTo>
                    <a:pt x="241" y="0"/>
                  </a:lnTo>
                  <a:lnTo>
                    <a:pt x="246" y="0"/>
                  </a:lnTo>
                  <a:lnTo>
                    <a:pt x="250" y="0"/>
                  </a:lnTo>
                  <a:lnTo>
                    <a:pt x="255" y="0"/>
                  </a:lnTo>
                  <a:lnTo>
                    <a:pt x="259" y="0"/>
                  </a:lnTo>
                  <a:lnTo>
                    <a:pt x="263" y="0"/>
                  </a:lnTo>
                  <a:lnTo>
                    <a:pt x="268" y="0"/>
                  </a:lnTo>
                  <a:lnTo>
                    <a:pt x="272" y="0"/>
                  </a:lnTo>
                  <a:lnTo>
                    <a:pt x="277" y="0"/>
                  </a:lnTo>
                  <a:lnTo>
                    <a:pt x="281" y="0"/>
                  </a:lnTo>
                  <a:lnTo>
                    <a:pt x="285" y="0"/>
                  </a:lnTo>
                  <a:lnTo>
                    <a:pt x="290" y="0"/>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918" name="Line 2358"/>
            <p:cNvSpPr>
              <a:spLocks noChangeShapeType="1"/>
            </p:cNvSpPr>
            <p:nvPr/>
          </p:nvSpPr>
          <p:spPr bwMode="auto">
            <a:xfrm>
              <a:off x="2356" y="3209"/>
              <a:ext cx="35"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919" name="Line 2359"/>
            <p:cNvSpPr>
              <a:spLocks noChangeShapeType="1"/>
            </p:cNvSpPr>
            <p:nvPr/>
          </p:nvSpPr>
          <p:spPr bwMode="auto">
            <a:xfrm>
              <a:off x="2373" y="3189"/>
              <a:ext cx="1" cy="4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920" name="Line 2360"/>
            <p:cNvSpPr>
              <a:spLocks noChangeShapeType="1"/>
            </p:cNvSpPr>
            <p:nvPr/>
          </p:nvSpPr>
          <p:spPr bwMode="auto">
            <a:xfrm>
              <a:off x="2303" y="3357"/>
              <a:ext cx="35"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921" name="Line 2361"/>
            <p:cNvSpPr>
              <a:spLocks noChangeShapeType="1"/>
            </p:cNvSpPr>
            <p:nvPr/>
          </p:nvSpPr>
          <p:spPr bwMode="auto">
            <a:xfrm>
              <a:off x="2321" y="3338"/>
              <a:ext cx="1" cy="3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922" name="Line 2362"/>
            <p:cNvSpPr>
              <a:spLocks noChangeShapeType="1"/>
            </p:cNvSpPr>
            <p:nvPr/>
          </p:nvSpPr>
          <p:spPr bwMode="auto">
            <a:xfrm>
              <a:off x="2277" y="3412"/>
              <a:ext cx="35"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923" name="Line 2363"/>
            <p:cNvSpPr>
              <a:spLocks noChangeShapeType="1"/>
            </p:cNvSpPr>
            <p:nvPr/>
          </p:nvSpPr>
          <p:spPr bwMode="auto">
            <a:xfrm>
              <a:off x="2294" y="3392"/>
              <a:ext cx="1" cy="3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924" name="Line 2364"/>
            <p:cNvSpPr>
              <a:spLocks noChangeShapeType="1"/>
            </p:cNvSpPr>
            <p:nvPr/>
          </p:nvSpPr>
          <p:spPr bwMode="auto">
            <a:xfrm>
              <a:off x="2387" y="3199"/>
              <a:ext cx="35"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925" name="Line 2365"/>
            <p:cNvSpPr>
              <a:spLocks noChangeShapeType="1"/>
            </p:cNvSpPr>
            <p:nvPr/>
          </p:nvSpPr>
          <p:spPr bwMode="auto">
            <a:xfrm>
              <a:off x="2404" y="3180"/>
              <a:ext cx="1" cy="3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926" name="Line 2366"/>
            <p:cNvSpPr>
              <a:spLocks noChangeShapeType="1"/>
            </p:cNvSpPr>
            <p:nvPr/>
          </p:nvSpPr>
          <p:spPr bwMode="auto">
            <a:xfrm>
              <a:off x="2365" y="3199"/>
              <a:ext cx="17"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927" name="Line 2367"/>
            <p:cNvSpPr>
              <a:spLocks noChangeShapeType="1"/>
            </p:cNvSpPr>
            <p:nvPr/>
          </p:nvSpPr>
          <p:spPr bwMode="auto">
            <a:xfrm flipH="1">
              <a:off x="2365" y="3199"/>
              <a:ext cx="17"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928" name="Line 2368"/>
            <p:cNvSpPr>
              <a:spLocks noChangeShapeType="1"/>
            </p:cNvSpPr>
            <p:nvPr/>
          </p:nvSpPr>
          <p:spPr bwMode="auto">
            <a:xfrm>
              <a:off x="2312" y="3347"/>
              <a:ext cx="18"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929" name="Line 2369"/>
            <p:cNvSpPr>
              <a:spLocks noChangeShapeType="1"/>
            </p:cNvSpPr>
            <p:nvPr/>
          </p:nvSpPr>
          <p:spPr bwMode="auto">
            <a:xfrm flipH="1">
              <a:off x="2312" y="3347"/>
              <a:ext cx="18"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930" name="Line 2370"/>
            <p:cNvSpPr>
              <a:spLocks noChangeShapeType="1"/>
            </p:cNvSpPr>
            <p:nvPr/>
          </p:nvSpPr>
          <p:spPr bwMode="auto">
            <a:xfrm>
              <a:off x="2286" y="3402"/>
              <a:ext cx="17"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931" name="Line 2371"/>
            <p:cNvSpPr>
              <a:spLocks noChangeShapeType="1"/>
            </p:cNvSpPr>
            <p:nvPr/>
          </p:nvSpPr>
          <p:spPr bwMode="auto">
            <a:xfrm flipH="1">
              <a:off x="2286" y="3402"/>
              <a:ext cx="17"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932" name="Line 2372"/>
            <p:cNvSpPr>
              <a:spLocks noChangeShapeType="1"/>
            </p:cNvSpPr>
            <p:nvPr/>
          </p:nvSpPr>
          <p:spPr bwMode="auto">
            <a:xfrm>
              <a:off x="2395" y="3189"/>
              <a:ext cx="18"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933" name="Line 2373"/>
            <p:cNvSpPr>
              <a:spLocks noChangeShapeType="1"/>
            </p:cNvSpPr>
            <p:nvPr/>
          </p:nvSpPr>
          <p:spPr bwMode="auto">
            <a:xfrm flipH="1">
              <a:off x="2395" y="3189"/>
              <a:ext cx="18"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934" name="Rectangle 2374"/>
            <p:cNvSpPr>
              <a:spLocks noChangeArrowheads="1"/>
            </p:cNvSpPr>
            <p:nvPr/>
          </p:nvSpPr>
          <p:spPr bwMode="auto">
            <a:xfrm>
              <a:off x="2255" y="3101"/>
              <a:ext cx="166" cy="2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 b="1" i="0" u="none" strike="noStrike" cap="none" normalizeH="0" baseline="0" smtClean="0">
                  <a:ln>
                    <a:noFill/>
                  </a:ln>
                  <a:solidFill>
                    <a:srgbClr val="000000"/>
                  </a:solidFill>
                  <a:effectLst/>
                  <a:latin typeface="Helvetica" pitchFamily="34" charset="0"/>
                  <a:cs typeface="Arial" pitchFamily="34" charset="0"/>
                </a:rPr>
                <a:t>m47: a=4,b=20</a:t>
              </a:r>
              <a:endParaRPr kumimoji="0" lang="en-US" sz="1100" b="0" i="0" u="none" strike="noStrike" cap="none" normalizeH="0" baseline="0" smtClean="0">
                <a:ln>
                  <a:noFill/>
                </a:ln>
                <a:solidFill>
                  <a:schemeClr val="tx1"/>
                </a:solidFill>
                <a:effectLst/>
                <a:latin typeface="Arial" pitchFamily="34" charset="0"/>
                <a:cs typeface="Arial" pitchFamily="34" charset="0"/>
              </a:endParaRPr>
            </a:p>
          </p:txBody>
        </p:sp>
        <p:sp>
          <p:nvSpPr>
            <p:cNvPr id="196935" name="Rectangle 2375"/>
            <p:cNvSpPr>
              <a:spLocks noChangeArrowheads="1"/>
            </p:cNvSpPr>
            <p:nvPr/>
          </p:nvSpPr>
          <p:spPr bwMode="auto">
            <a:xfrm>
              <a:off x="2672" y="3199"/>
              <a:ext cx="299" cy="22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936" name="Rectangle 2376"/>
            <p:cNvSpPr>
              <a:spLocks noChangeArrowheads="1"/>
            </p:cNvSpPr>
            <p:nvPr/>
          </p:nvSpPr>
          <p:spPr bwMode="auto">
            <a:xfrm>
              <a:off x="2672" y="3199"/>
              <a:ext cx="299" cy="228"/>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937" name="Line 2377"/>
            <p:cNvSpPr>
              <a:spLocks noChangeShapeType="1"/>
            </p:cNvSpPr>
            <p:nvPr/>
          </p:nvSpPr>
          <p:spPr bwMode="auto">
            <a:xfrm>
              <a:off x="2672" y="3199"/>
              <a:ext cx="299"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938" name="Line 2378"/>
            <p:cNvSpPr>
              <a:spLocks noChangeShapeType="1"/>
            </p:cNvSpPr>
            <p:nvPr/>
          </p:nvSpPr>
          <p:spPr bwMode="auto">
            <a:xfrm>
              <a:off x="2672" y="3427"/>
              <a:ext cx="299"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939" name="Line 2379"/>
            <p:cNvSpPr>
              <a:spLocks noChangeShapeType="1"/>
            </p:cNvSpPr>
            <p:nvPr/>
          </p:nvSpPr>
          <p:spPr bwMode="auto">
            <a:xfrm flipV="1">
              <a:off x="2971" y="3199"/>
              <a:ext cx="1" cy="22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940" name="Line 2380"/>
            <p:cNvSpPr>
              <a:spLocks noChangeShapeType="1"/>
            </p:cNvSpPr>
            <p:nvPr/>
          </p:nvSpPr>
          <p:spPr bwMode="auto">
            <a:xfrm flipV="1">
              <a:off x="2672" y="3199"/>
              <a:ext cx="1" cy="22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941" name="Line 2381"/>
            <p:cNvSpPr>
              <a:spLocks noChangeShapeType="1"/>
            </p:cNvSpPr>
            <p:nvPr/>
          </p:nvSpPr>
          <p:spPr bwMode="auto">
            <a:xfrm>
              <a:off x="2672" y="3427"/>
              <a:ext cx="299"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942" name="Line 2382"/>
            <p:cNvSpPr>
              <a:spLocks noChangeShapeType="1"/>
            </p:cNvSpPr>
            <p:nvPr/>
          </p:nvSpPr>
          <p:spPr bwMode="auto">
            <a:xfrm flipV="1">
              <a:off x="2672" y="3199"/>
              <a:ext cx="1" cy="22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943" name="Line 2383"/>
            <p:cNvSpPr>
              <a:spLocks noChangeShapeType="1"/>
            </p:cNvSpPr>
            <p:nvPr/>
          </p:nvSpPr>
          <p:spPr bwMode="auto">
            <a:xfrm flipV="1">
              <a:off x="2672" y="3422"/>
              <a:ext cx="1" cy="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944" name="Line 2384"/>
            <p:cNvSpPr>
              <a:spLocks noChangeShapeType="1"/>
            </p:cNvSpPr>
            <p:nvPr/>
          </p:nvSpPr>
          <p:spPr bwMode="auto">
            <a:xfrm>
              <a:off x="2672" y="3199"/>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945" name="Rectangle 2385"/>
            <p:cNvSpPr>
              <a:spLocks noChangeArrowheads="1"/>
            </p:cNvSpPr>
            <p:nvPr/>
          </p:nvSpPr>
          <p:spPr bwMode="auto">
            <a:xfrm>
              <a:off x="2659" y="3441"/>
              <a:ext cx="13" cy="2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 b="0" i="0" u="none" strike="noStrike" cap="none" normalizeH="0" baseline="0" smtClean="0">
                  <a:ln>
                    <a:noFill/>
                  </a:ln>
                  <a:solidFill>
                    <a:srgbClr val="000000"/>
                  </a:solidFill>
                  <a:effectLst/>
                  <a:latin typeface="Helvetica" pitchFamily="34" charset="0"/>
                  <a:cs typeface="Arial" pitchFamily="34" charset="0"/>
                </a:rPr>
                <a:t>0</a:t>
              </a:r>
              <a:endParaRPr kumimoji="0" lang="en-US" sz="1100" b="0" i="0" u="none" strike="noStrike" cap="none" normalizeH="0" baseline="0" smtClean="0">
                <a:ln>
                  <a:noFill/>
                </a:ln>
                <a:solidFill>
                  <a:schemeClr val="tx1"/>
                </a:solidFill>
                <a:effectLst/>
                <a:latin typeface="Arial" pitchFamily="34" charset="0"/>
                <a:cs typeface="Arial" pitchFamily="34" charset="0"/>
              </a:endParaRPr>
            </a:p>
          </p:txBody>
        </p:sp>
        <p:sp>
          <p:nvSpPr>
            <p:cNvPr id="196946" name="Line 2386"/>
            <p:cNvSpPr>
              <a:spLocks noChangeShapeType="1"/>
            </p:cNvSpPr>
            <p:nvPr/>
          </p:nvSpPr>
          <p:spPr bwMode="auto">
            <a:xfrm flipV="1">
              <a:off x="2821" y="3422"/>
              <a:ext cx="1" cy="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947" name="Line 2387"/>
            <p:cNvSpPr>
              <a:spLocks noChangeShapeType="1"/>
            </p:cNvSpPr>
            <p:nvPr/>
          </p:nvSpPr>
          <p:spPr bwMode="auto">
            <a:xfrm>
              <a:off x="2821" y="3199"/>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948" name="Rectangle 2388"/>
            <p:cNvSpPr>
              <a:spLocks noChangeArrowheads="1"/>
            </p:cNvSpPr>
            <p:nvPr/>
          </p:nvSpPr>
          <p:spPr bwMode="auto">
            <a:xfrm>
              <a:off x="2791" y="3441"/>
              <a:ext cx="33" cy="2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 b="0" i="0" u="none" strike="noStrike" cap="none" normalizeH="0" baseline="0" smtClean="0">
                  <a:ln>
                    <a:noFill/>
                  </a:ln>
                  <a:solidFill>
                    <a:srgbClr val="000000"/>
                  </a:solidFill>
                  <a:effectLst/>
                  <a:latin typeface="Helvetica" pitchFamily="34" charset="0"/>
                  <a:cs typeface="Arial" pitchFamily="34" charset="0"/>
                </a:rPr>
                <a:t>0.5</a:t>
              </a:r>
              <a:endParaRPr kumimoji="0" lang="en-US" sz="1100" b="0" i="0" u="none" strike="noStrike" cap="none" normalizeH="0" baseline="0" smtClean="0">
                <a:ln>
                  <a:noFill/>
                </a:ln>
                <a:solidFill>
                  <a:schemeClr val="tx1"/>
                </a:solidFill>
                <a:effectLst/>
                <a:latin typeface="Arial" pitchFamily="34" charset="0"/>
                <a:cs typeface="Arial" pitchFamily="34" charset="0"/>
              </a:endParaRPr>
            </a:p>
          </p:txBody>
        </p:sp>
        <p:sp>
          <p:nvSpPr>
            <p:cNvPr id="196949" name="Line 2389"/>
            <p:cNvSpPr>
              <a:spLocks noChangeShapeType="1"/>
            </p:cNvSpPr>
            <p:nvPr/>
          </p:nvSpPr>
          <p:spPr bwMode="auto">
            <a:xfrm flipV="1">
              <a:off x="2971" y="3422"/>
              <a:ext cx="1" cy="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950" name="Line 2390"/>
            <p:cNvSpPr>
              <a:spLocks noChangeShapeType="1"/>
            </p:cNvSpPr>
            <p:nvPr/>
          </p:nvSpPr>
          <p:spPr bwMode="auto">
            <a:xfrm>
              <a:off x="2971" y="3199"/>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951" name="Rectangle 2391"/>
            <p:cNvSpPr>
              <a:spLocks noChangeArrowheads="1"/>
            </p:cNvSpPr>
            <p:nvPr/>
          </p:nvSpPr>
          <p:spPr bwMode="auto">
            <a:xfrm>
              <a:off x="2957" y="3441"/>
              <a:ext cx="13" cy="2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 b="0" i="0" u="none" strike="noStrike" cap="none" normalizeH="0" baseline="0" smtClean="0">
                  <a:ln>
                    <a:noFill/>
                  </a:ln>
                  <a:solidFill>
                    <a:srgbClr val="000000"/>
                  </a:solidFill>
                  <a:effectLst/>
                  <a:latin typeface="Helvetica" pitchFamily="34" charset="0"/>
                  <a:cs typeface="Arial" pitchFamily="34" charset="0"/>
                </a:rPr>
                <a:t>1</a:t>
              </a:r>
              <a:endParaRPr kumimoji="0" lang="en-US" sz="1100" b="0" i="0" u="none" strike="noStrike" cap="none" normalizeH="0" baseline="0" smtClean="0">
                <a:ln>
                  <a:noFill/>
                </a:ln>
                <a:solidFill>
                  <a:schemeClr val="tx1"/>
                </a:solidFill>
                <a:effectLst/>
                <a:latin typeface="Arial" pitchFamily="34" charset="0"/>
                <a:cs typeface="Arial" pitchFamily="34" charset="0"/>
              </a:endParaRPr>
            </a:p>
          </p:txBody>
        </p:sp>
        <p:sp>
          <p:nvSpPr>
            <p:cNvPr id="196952" name="Line 2392"/>
            <p:cNvSpPr>
              <a:spLocks noChangeShapeType="1"/>
            </p:cNvSpPr>
            <p:nvPr/>
          </p:nvSpPr>
          <p:spPr bwMode="auto">
            <a:xfrm>
              <a:off x="2672" y="3427"/>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953" name="Line 2393"/>
            <p:cNvSpPr>
              <a:spLocks noChangeShapeType="1"/>
            </p:cNvSpPr>
            <p:nvPr/>
          </p:nvSpPr>
          <p:spPr bwMode="auto">
            <a:xfrm flipH="1">
              <a:off x="2966" y="3427"/>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954" name="Rectangle 2394"/>
            <p:cNvSpPr>
              <a:spLocks noChangeArrowheads="1"/>
            </p:cNvSpPr>
            <p:nvPr/>
          </p:nvSpPr>
          <p:spPr bwMode="auto">
            <a:xfrm>
              <a:off x="2628" y="3392"/>
              <a:ext cx="13" cy="2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 b="0" i="0" u="none" strike="noStrike" cap="none" normalizeH="0" baseline="0" smtClean="0">
                  <a:ln>
                    <a:noFill/>
                  </a:ln>
                  <a:solidFill>
                    <a:srgbClr val="000000"/>
                  </a:solidFill>
                  <a:effectLst/>
                  <a:latin typeface="Helvetica" pitchFamily="34" charset="0"/>
                  <a:cs typeface="Arial" pitchFamily="34" charset="0"/>
                </a:rPr>
                <a:t>0</a:t>
              </a:r>
              <a:endParaRPr kumimoji="0" lang="en-US" sz="1100" b="0" i="0" u="none" strike="noStrike" cap="none" normalizeH="0" baseline="0" smtClean="0">
                <a:ln>
                  <a:noFill/>
                </a:ln>
                <a:solidFill>
                  <a:schemeClr val="tx1"/>
                </a:solidFill>
                <a:effectLst/>
                <a:latin typeface="Arial" pitchFamily="34" charset="0"/>
                <a:cs typeface="Arial" pitchFamily="34" charset="0"/>
              </a:endParaRPr>
            </a:p>
          </p:txBody>
        </p:sp>
        <p:sp>
          <p:nvSpPr>
            <p:cNvPr id="196955" name="Line 2395"/>
            <p:cNvSpPr>
              <a:spLocks noChangeShapeType="1"/>
            </p:cNvSpPr>
            <p:nvPr/>
          </p:nvSpPr>
          <p:spPr bwMode="auto">
            <a:xfrm>
              <a:off x="2672" y="3313"/>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956" name="Line 2396"/>
            <p:cNvSpPr>
              <a:spLocks noChangeShapeType="1"/>
            </p:cNvSpPr>
            <p:nvPr/>
          </p:nvSpPr>
          <p:spPr bwMode="auto">
            <a:xfrm flipH="1">
              <a:off x="2966" y="3313"/>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957" name="Rectangle 2397"/>
            <p:cNvSpPr>
              <a:spLocks noChangeArrowheads="1"/>
            </p:cNvSpPr>
            <p:nvPr/>
          </p:nvSpPr>
          <p:spPr bwMode="auto">
            <a:xfrm>
              <a:off x="2589" y="3278"/>
              <a:ext cx="33" cy="2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 b="0" i="0" u="none" strike="noStrike" cap="none" normalizeH="0" baseline="0" smtClean="0">
                  <a:ln>
                    <a:noFill/>
                  </a:ln>
                  <a:solidFill>
                    <a:srgbClr val="000000"/>
                  </a:solidFill>
                  <a:effectLst/>
                  <a:latin typeface="Helvetica" pitchFamily="34" charset="0"/>
                  <a:cs typeface="Arial" pitchFamily="34" charset="0"/>
                </a:rPr>
                <a:t>0.5</a:t>
              </a:r>
              <a:endParaRPr kumimoji="0" lang="en-US" sz="1100" b="0" i="0" u="none" strike="noStrike" cap="none" normalizeH="0" baseline="0" smtClean="0">
                <a:ln>
                  <a:noFill/>
                </a:ln>
                <a:solidFill>
                  <a:schemeClr val="tx1"/>
                </a:solidFill>
                <a:effectLst/>
                <a:latin typeface="Arial" pitchFamily="34" charset="0"/>
                <a:cs typeface="Arial" pitchFamily="34" charset="0"/>
              </a:endParaRPr>
            </a:p>
          </p:txBody>
        </p:sp>
        <p:sp>
          <p:nvSpPr>
            <p:cNvPr id="196958" name="Line 2398"/>
            <p:cNvSpPr>
              <a:spLocks noChangeShapeType="1"/>
            </p:cNvSpPr>
            <p:nvPr/>
          </p:nvSpPr>
          <p:spPr bwMode="auto">
            <a:xfrm>
              <a:off x="2672" y="3199"/>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959" name="Line 2399"/>
            <p:cNvSpPr>
              <a:spLocks noChangeShapeType="1"/>
            </p:cNvSpPr>
            <p:nvPr/>
          </p:nvSpPr>
          <p:spPr bwMode="auto">
            <a:xfrm flipH="1">
              <a:off x="2966" y="3199"/>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960" name="Rectangle 2400"/>
            <p:cNvSpPr>
              <a:spLocks noChangeArrowheads="1"/>
            </p:cNvSpPr>
            <p:nvPr/>
          </p:nvSpPr>
          <p:spPr bwMode="auto">
            <a:xfrm>
              <a:off x="2628" y="3165"/>
              <a:ext cx="13" cy="2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 b="0" i="0" u="none" strike="noStrike" cap="none" normalizeH="0" baseline="0" smtClean="0">
                  <a:ln>
                    <a:noFill/>
                  </a:ln>
                  <a:solidFill>
                    <a:srgbClr val="000000"/>
                  </a:solidFill>
                  <a:effectLst/>
                  <a:latin typeface="Helvetica" pitchFamily="34" charset="0"/>
                  <a:cs typeface="Arial" pitchFamily="34" charset="0"/>
                </a:rPr>
                <a:t>1</a:t>
              </a:r>
              <a:endParaRPr kumimoji="0" lang="en-US" sz="1100" b="0" i="0" u="none" strike="noStrike" cap="none" normalizeH="0" baseline="0" smtClean="0">
                <a:ln>
                  <a:noFill/>
                </a:ln>
                <a:solidFill>
                  <a:schemeClr val="tx1"/>
                </a:solidFill>
                <a:effectLst/>
                <a:latin typeface="Arial" pitchFamily="34" charset="0"/>
                <a:cs typeface="Arial" pitchFamily="34" charset="0"/>
              </a:endParaRPr>
            </a:p>
          </p:txBody>
        </p:sp>
        <p:sp>
          <p:nvSpPr>
            <p:cNvPr id="196961" name="Line 2401"/>
            <p:cNvSpPr>
              <a:spLocks noChangeShapeType="1"/>
            </p:cNvSpPr>
            <p:nvPr/>
          </p:nvSpPr>
          <p:spPr bwMode="auto">
            <a:xfrm>
              <a:off x="2672" y="3199"/>
              <a:ext cx="299"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962" name="Line 2402"/>
            <p:cNvSpPr>
              <a:spLocks noChangeShapeType="1"/>
            </p:cNvSpPr>
            <p:nvPr/>
          </p:nvSpPr>
          <p:spPr bwMode="auto">
            <a:xfrm>
              <a:off x="2672" y="3427"/>
              <a:ext cx="299"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963" name="Line 2403"/>
            <p:cNvSpPr>
              <a:spLocks noChangeShapeType="1"/>
            </p:cNvSpPr>
            <p:nvPr/>
          </p:nvSpPr>
          <p:spPr bwMode="auto">
            <a:xfrm flipV="1">
              <a:off x="2971" y="3199"/>
              <a:ext cx="1" cy="22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964" name="Line 2404"/>
            <p:cNvSpPr>
              <a:spLocks noChangeShapeType="1"/>
            </p:cNvSpPr>
            <p:nvPr/>
          </p:nvSpPr>
          <p:spPr bwMode="auto">
            <a:xfrm flipV="1">
              <a:off x="2672" y="3199"/>
              <a:ext cx="1" cy="22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965" name="Freeform 2405"/>
            <p:cNvSpPr>
              <a:spLocks/>
            </p:cNvSpPr>
            <p:nvPr/>
          </p:nvSpPr>
          <p:spPr bwMode="auto">
            <a:xfrm>
              <a:off x="2672" y="3199"/>
              <a:ext cx="294" cy="218"/>
            </a:xfrm>
            <a:custGeom>
              <a:avLst/>
              <a:gdLst/>
              <a:ahLst/>
              <a:cxnLst>
                <a:cxn ang="0">
                  <a:pos x="0" y="218"/>
                </a:cxn>
                <a:cxn ang="0">
                  <a:pos x="9" y="213"/>
                </a:cxn>
                <a:cxn ang="0">
                  <a:pos x="18" y="203"/>
                </a:cxn>
                <a:cxn ang="0">
                  <a:pos x="26" y="183"/>
                </a:cxn>
                <a:cxn ang="0">
                  <a:pos x="35" y="153"/>
                </a:cxn>
                <a:cxn ang="0">
                  <a:pos x="40" y="139"/>
                </a:cxn>
                <a:cxn ang="0">
                  <a:pos x="44" y="119"/>
                </a:cxn>
                <a:cxn ang="0">
                  <a:pos x="48" y="99"/>
                </a:cxn>
                <a:cxn ang="0">
                  <a:pos x="53" y="79"/>
                </a:cxn>
                <a:cxn ang="0">
                  <a:pos x="57" y="60"/>
                </a:cxn>
                <a:cxn ang="0">
                  <a:pos x="62" y="45"/>
                </a:cxn>
                <a:cxn ang="0">
                  <a:pos x="70" y="25"/>
                </a:cxn>
                <a:cxn ang="0">
                  <a:pos x="79" y="10"/>
                </a:cxn>
                <a:cxn ang="0">
                  <a:pos x="88" y="5"/>
                </a:cxn>
                <a:cxn ang="0">
                  <a:pos x="97" y="0"/>
                </a:cxn>
                <a:cxn ang="0">
                  <a:pos x="105" y="0"/>
                </a:cxn>
                <a:cxn ang="0">
                  <a:pos x="114" y="0"/>
                </a:cxn>
                <a:cxn ang="0">
                  <a:pos x="123" y="0"/>
                </a:cxn>
                <a:cxn ang="0">
                  <a:pos x="132" y="0"/>
                </a:cxn>
                <a:cxn ang="0">
                  <a:pos x="141" y="0"/>
                </a:cxn>
                <a:cxn ang="0">
                  <a:pos x="149" y="0"/>
                </a:cxn>
                <a:cxn ang="0">
                  <a:pos x="158" y="0"/>
                </a:cxn>
                <a:cxn ang="0">
                  <a:pos x="167" y="0"/>
                </a:cxn>
                <a:cxn ang="0">
                  <a:pos x="176" y="0"/>
                </a:cxn>
                <a:cxn ang="0">
                  <a:pos x="184" y="0"/>
                </a:cxn>
                <a:cxn ang="0">
                  <a:pos x="193" y="0"/>
                </a:cxn>
                <a:cxn ang="0">
                  <a:pos x="202" y="0"/>
                </a:cxn>
                <a:cxn ang="0">
                  <a:pos x="211" y="0"/>
                </a:cxn>
                <a:cxn ang="0">
                  <a:pos x="220" y="0"/>
                </a:cxn>
                <a:cxn ang="0">
                  <a:pos x="228" y="0"/>
                </a:cxn>
                <a:cxn ang="0">
                  <a:pos x="237" y="0"/>
                </a:cxn>
                <a:cxn ang="0">
                  <a:pos x="246" y="0"/>
                </a:cxn>
                <a:cxn ang="0">
                  <a:pos x="255" y="0"/>
                </a:cxn>
                <a:cxn ang="0">
                  <a:pos x="263" y="0"/>
                </a:cxn>
                <a:cxn ang="0">
                  <a:pos x="272" y="0"/>
                </a:cxn>
                <a:cxn ang="0">
                  <a:pos x="281" y="0"/>
                </a:cxn>
                <a:cxn ang="0">
                  <a:pos x="290" y="0"/>
                </a:cxn>
              </a:cxnLst>
              <a:rect l="0" t="0" r="r" b="b"/>
              <a:pathLst>
                <a:path w="294" h="218">
                  <a:moveTo>
                    <a:pt x="4" y="218"/>
                  </a:moveTo>
                  <a:lnTo>
                    <a:pt x="0" y="218"/>
                  </a:lnTo>
                  <a:lnTo>
                    <a:pt x="4" y="218"/>
                  </a:lnTo>
                  <a:lnTo>
                    <a:pt x="9" y="213"/>
                  </a:lnTo>
                  <a:lnTo>
                    <a:pt x="13" y="208"/>
                  </a:lnTo>
                  <a:lnTo>
                    <a:pt x="18" y="203"/>
                  </a:lnTo>
                  <a:lnTo>
                    <a:pt x="26" y="193"/>
                  </a:lnTo>
                  <a:lnTo>
                    <a:pt x="26" y="183"/>
                  </a:lnTo>
                  <a:lnTo>
                    <a:pt x="35" y="173"/>
                  </a:lnTo>
                  <a:lnTo>
                    <a:pt x="35" y="153"/>
                  </a:lnTo>
                  <a:lnTo>
                    <a:pt x="40" y="148"/>
                  </a:lnTo>
                  <a:lnTo>
                    <a:pt x="40" y="139"/>
                  </a:lnTo>
                  <a:lnTo>
                    <a:pt x="44" y="134"/>
                  </a:lnTo>
                  <a:lnTo>
                    <a:pt x="44" y="119"/>
                  </a:lnTo>
                  <a:lnTo>
                    <a:pt x="48" y="114"/>
                  </a:lnTo>
                  <a:lnTo>
                    <a:pt x="48" y="99"/>
                  </a:lnTo>
                  <a:lnTo>
                    <a:pt x="53" y="94"/>
                  </a:lnTo>
                  <a:lnTo>
                    <a:pt x="53" y="79"/>
                  </a:lnTo>
                  <a:lnTo>
                    <a:pt x="57" y="74"/>
                  </a:lnTo>
                  <a:lnTo>
                    <a:pt x="57" y="60"/>
                  </a:lnTo>
                  <a:lnTo>
                    <a:pt x="62" y="55"/>
                  </a:lnTo>
                  <a:lnTo>
                    <a:pt x="62" y="45"/>
                  </a:lnTo>
                  <a:lnTo>
                    <a:pt x="70" y="35"/>
                  </a:lnTo>
                  <a:lnTo>
                    <a:pt x="70" y="25"/>
                  </a:lnTo>
                  <a:lnTo>
                    <a:pt x="79" y="15"/>
                  </a:lnTo>
                  <a:lnTo>
                    <a:pt x="79" y="10"/>
                  </a:lnTo>
                  <a:lnTo>
                    <a:pt x="83" y="10"/>
                  </a:lnTo>
                  <a:lnTo>
                    <a:pt x="88" y="5"/>
                  </a:lnTo>
                  <a:lnTo>
                    <a:pt x="92" y="5"/>
                  </a:lnTo>
                  <a:lnTo>
                    <a:pt x="97" y="0"/>
                  </a:lnTo>
                  <a:lnTo>
                    <a:pt x="101" y="0"/>
                  </a:lnTo>
                  <a:lnTo>
                    <a:pt x="105" y="0"/>
                  </a:lnTo>
                  <a:lnTo>
                    <a:pt x="110" y="0"/>
                  </a:lnTo>
                  <a:lnTo>
                    <a:pt x="114" y="0"/>
                  </a:lnTo>
                  <a:lnTo>
                    <a:pt x="119" y="0"/>
                  </a:lnTo>
                  <a:lnTo>
                    <a:pt x="123" y="0"/>
                  </a:lnTo>
                  <a:lnTo>
                    <a:pt x="127" y="0"/>
                  </a:lnTo>
                  <a:lnTo>
                    <a:pt x="132" y="0"/>
                  </a:lnTo>
                  <a:lnTo>
                    <a:pt x="136" y="0"/>
                  </a:lnTo>
                  <a:lnTo>
                    <a:pt x="141" y="0"/>
                  </a:lnTo>
                  <a:lnTo>
                    <a:pt x="145" y="0"/>
                  </a:lnTo>
                  <a:lnTo>
                    <a:pt x="149" y="0"/>
                  </a:lnTo>
                  <a:lnTo>
                    <a:pt x="154" y="0"/>
                  </a:lnTo>
                  <a:lnTo>
                    <a:pt x="158" y="0"/>
                  </a:lnTo>
                  <a:lnTo>
                    <a:pt x="163" y="0"/>
                  </a:lnTo>
                  <a:lnTo>
                    <a:pt x="167" y="0"/>
                  </a:lnTo>
                  <a:lnTo>
                    <a:pt x="171" y="0"/>
                  </a:lnTo>
                  <a:lnTo>
                    <a:pt x="176" y="0"/>
                  </a:lnTo>
                  <a:lnTo>
                    <a:pt x="180" y="0"/>
                  </a:lnTo>
                  <a:lnTo>
                    <a:pt x="184" y="0"/>
                  </a:lnTo>
                  <a:lnTo>
                    <a:pt x="189" y="0"/>
                  </a:lnTo>
                  <a:lnTo>
                    <a:pt x="193" y="0"/>
                  </a:lnTo>
                  <a:lnTo>
                    <a:pt x="198" y="0"/>
                  </a:lnTo>
                  <a:lnTo>
                    <a:pt x="202" y="0"/>
                  </a:lnTo>
                  <a:lnTo>
                    <a:pt x="206" y="0"/>
                  </a:lnTo>
                  <a:lnTo>
                    <a:pt x="211" y="0"/>
                  </a:lnTo>
                  <a:lnTo>
                    <a:pt x="215" y="0"/>
                  </a:lnTo>
                  <a:lnTo>
                    <a:pt x="220" y="0"/>
                  </a:lnTo>
                  <a:lnTo>
                    <a:pt x="224" y="0"/>
                  </a:lnTo>
                  <a:lnTo>
                    <a:pt x="228" y="0"/>
                  </a:lnTo>
                  <a:lnTo>
                    <a:pt x="233" y="0"/>
                  </a:lnTo>
                  <a:lnTo>
                    <a:pt x="237" y="0"/>
                  </a:lnTo>
                  <a:lnTo>
                    <a:pt x="242" y="0"/>
                  </a:lnTo>
                  <a:lnTo>
                    <a:pt x="246" y="0"/>
                  </a:lnTo>
                  <a:lnTo>
                    <a:pt x="250" y="0"/>
                  </a:lnTo>
                  <a:lnTo>
                    <a:pt x="255" y="0"/>
                  </a:lnTo>
                  <a:lnTo>
                    <a:pt x="259" y="0"/>
                  </a:lnTo>
                  <a:lnTo>
                    <a:pt x="263" y="0"/>
                  </a:lnTo>
                  <a:lnTo>
                    <a:pt x="268" y="0"/>
                  </a:lnTo>
                  <a:lnTo>
                    <a:pt x="272" y="0"/>
                  </a:lnTo>
                  <a:lnTo>
                    <a:pt x="277" y="0"/>
                  </a:lnTo>
                  <a:lnTo>
                    <a:pt x="281" y="0"/>
                  </a:lnTo>
                  <a:lnTo>
                    <a:pt x="285" y="0"/>
                  </a:lnTo>
                  <a:lnTo>
                    <a:pt x="290" y="0"/>
                  </a:lnTo>
                  <a:lnTo>
                    <a:pt x="294" y="0"/>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966" name="Line 2406"/>
            <p:cNvSpPr>
              <a:spLocks noChangeShapeType="1"/>
            </p:cNvSpPr>
            <p:nvPr/>
          </p:nvSpPr>
          <p:spPr bwMode="auto">
            <a:xfrm>
              <a:off x="2755" y="3199"/>
              <a:ext cx="36"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967" name="Line 2407"/>
            <p:cNvSpPr>
              <a:spLocks noChangeShapeType="1"/>
            </p:cNvSpPr>
            <p:nvPr/>
          </p:nvSpPr>
          <p:spPr bwMode="auto">
            <a:xfrm>
              <a:off x="2773" y="3180"/>
              <a:ext cx="1" cy="3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968" name="Line 2408"/>
            <p:cNvSpPr>
              <a:spLocks noChangeShapeType="1"/>
            </p:cNvSpPr>
            <p:nvPr/>
          </p:nvSpPr>
          <p:spPr bwMode="auto">
            <a:xfrm>
              <a:off x="2698" y="3323"/>
              <a:ext cx="36"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969" name="Line 2409"/>
            <p:cNvSpPr>
              <a:spLocks noChangeShapeType="1"/>
            </p:cNvSpPr>
            <p:nvPr/>
          </p:nvSpPr>
          <p:spPr bwMode="auto">
            <a:xfrm>
              <a:off x="2716" y="3303"/>
              <a:ext cx="1" cy="4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970" name="Line 2410"/>
            <p:cNvSpPr>
              <a:spLocks noChangeShapeType="1"/>
            </p:cNvSpPr>
            <p:nvPr/>
          </p:nvSpPr>
          <p:spPr bwMode="auto">
            <a:xfrm>
              <a:off x="2672" y="3407"/>
              <a:ext cx="35"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971" name="Line 2411"/>
            <p:cNvSpPr>
              <a:spLocks noChangeShapeType="1"/>
            </p:cNvSpPr>
            <p:nvPr/>
          </p:nvSpPr>
          <p:spPr bwMode="auto">
            <a:xfrm>
              <a:off x="2690" y="3387"/>
              <a:ext cx="1" cy="4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972" name="Line 2412"/>
            <p:cNvSpPr>
              <a:spLocks noChangeShapeType="1"/>
            </p:cNvSpPr>
            <p:nvPr/>
          </p:nvSpPr>
          <p:spPr bwMode="auto">
            <a:xfrm>
              <a:off x="2782" y="3199"/>
              <a:ext cx="35"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973" name="Line 2413"/>
            <p:cNvSpPr>
              <a:spLocks noChangeShapeType="1"/>
            </p:cNvSpPr>
            <p:nvPr/>
          </p:nvSpPr>
          <p:spPr bwMode="auto">
            <a:xfrm>
              <a:off x="2799" y="3180"/>
              <a:ext cx="1" cy="3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974" name="Line 2414"/>
            <p:cNvSpPr>
              <a:spLocks noChangeShapeType="1"/>
            </p:cNvSpPr>
            <p:nvPr/>
          </p:nvSpPr>
          <p:spPr bwMode="auto">
            <a:xfrm>
              <a:off x="2764" y="3189"/>
              <a:ext cx="18"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975" name="Line 2415"/>
            <p:cNvSpPr>
              <a:spLocks noChangeShapeType="1"/>
            </p:cNvSpPr>
            <p:nvPr/>
          </p:nvSpPr>
          <p:spPr bwMode="auto">
            <a:xfrm flipH="1">
              <a:off x="2764" y="3189"/>
              <a:ext cx="18"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976" name="Line 2416"/>
            <p:cNvSpPr>
              <a:spLocks noChangeShapeType="1"/>
            </p:cNvSpPr>
            <p:nvPr/>
          </p:nvSpPr>
          <p:spPr bwMode="auto">
            <a:xfrm>
              <a:off x="2707" y="3313"/>
              <a:ext cx="18"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977" name="Line 2417"/>
            <p:cNvSpPr>
              <a:spLocks noChangeShapeType="1"/>
            </p:cNvSpPr>
            <p:nvPr/>
          </p:nvSpPr>
          <p:spPr bwMode="auto">
            <a:xfrm flipH="1">
              <a:off x="2707" y="3313"/>
              <a:ext cx="18"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978" name="Line 2418"/>
            <p:cNvSpPr>
              <a:spLocks noChangeShapeType="1"/>
            </p:cNvSpPr>
            <p:nvPr/>
          </p:nvSpPr>
          <p:spPr bwMode="auto">
            <a:xfrm>
              <a:off x="2681" y="3397"/>
              <a:ext cx="17"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979" name="Line 2419"/>
            <p:cNvSpPr>
              <a:spLocks noChangeShapeType="1"/>
            </p:cNvSpPr>
            <p:nvPr/>
          </p:nvSpPr>
          <p:spPr bwMode="auto">
            <a:xfrm flipH="1">
              <a:off x="2681" y="3397"/>
              <a:ext cx="17"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980" name="Line 2420"/>
            <p:cNvSpPr>
              <a:spLocks noChangeShapeType="1"/>
            </p:cNvSpPr>
            <p:nvPr/>
          </p:nvSpPr>
          <p:spPr bwMode="auto">
            <a:xfrm>
              <a:off x="2791" y="3189"/>
              <a:ext cx="17"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981" name="Line 2421"/>
            <p:cNvSpPr>
              <a:spLocks noChangeShapeType="1"/>
            </p:cNvSpPr>
            <p:nvPr/>
          </p:nvSpPr>
          <p:spPr bwMode="auto">
            <a:xfrm flipH="1">
              <a:off x="2791" y="3189"/>
              <a:ext cx="17"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982" name="Rectangle 2422"/>
            <p:cNvSpPr>
              <a:spLocks noChangeArrowheads="1"/>
            </p:cNvSpPr>
            <p:nvPr/>
          </p:nvSpPr>
          <p:spPr bwMode="auto">
            <a:xfrm>
              <a:off x="2650" y="3101"/>
              <a:ext cx="166" cy="2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 b="1" i="0" u="none" strike="noStrike" cap="none" normalizeH="0" baseline="0" smtClean="0">
                  <a:ln>
                    <a:noFill/>
                  </a:ln>
                  <a:solidFill>
                    <a:srgbClr val="000000"/>
                  </a:solidFill>
                  <a:effectLst/>
                  <a:latin typeface="Helvetica" pitchFamily="34" charset="0"/>
                  <a:cs typeface="Arial" pitchFamily="34" charset="0"/>
                </a:rPr>
                <a:t>m48: a=4,b=24</a:t>
              </a:r>
              <a:endParaRPr kumimoji="0" lang="en-US" sz="1100" b="0" i="0" u="none" strike="noStrike" cap="none" normalizeH="0" baseline="0" smtClean="0">
                <a:ln>
                  <a:noFill/>
                </a:ln>
                <a:solidFill>
                  <a:schemeClr val="tx1"/>
                </a:solidFill>
                <a:effectLst/>
                <a:latin typeface="Arial" pitchFamily="34" charset="0"/>
                <a:cs typeface="Arial" pitchFamily="34" charset="0"/>
              </a:endParaRPr>
            </a:p>
          </p:txBody>
        </p:sp>
        <p:sp>
          <p:nvSpPr>
            <p:cNvPr id="196983" name="Rectangle 2423"/>
            <p:cNvSpPr>
              <a:spLocks noChangeArrowheads="1"/>
            </p:cNvSpPr>
            <p:nvPr/>
          </p:nvSpPr>
          <p:spPr bwMode="auto">
            <a:xfrm>
              <a:off x="3072" y="3199"/>
              <a:ext cx="294" cy="22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984" name="Rectangle 2424"/>
            <p:cNvSpPr>
              <a:spLocks noChangeArrowheads="1"/>
            </p:cNvSpPr>
            <p:nvPr/>
          </p:nvSpPr>
          <p:spPr bwMode="auto">
            <a:xfrm>
              <a:off x="3072" y="3199"/>
              <a:ext cx="294" cy="228"/>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985" name="Line 2425"/>
            <p:cNvSpPr>
              <a:spLocks noChangeShapeType="1"/>
            </p:cNvSpPr>
            <p:nvPr/>
          </p:nvSpPr>
          <p:spPr bwMode="auto">
            <a:xfrm>
              <a:off x="3072" y="3199"/>
              <a:ext cx="29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986" name="Line 2426"/>
            <p:cNvSpPr>
              <a:spLocks noChangeShapeType="1"/>
            </p:cNvSpPr>
            <p:nvPr/>
          </p:nvSpPr>
          <p:spPr bwMode="auto">
            <a:xfrm>
              <a:off x="3072" y="3427"/>
              <a:ext cx="29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987" name="Line 2427"/>
            <p:cNvSpPr>
              <a:spLocks noChangeShapeType="1"/>
            </p:cNvSpPr>
            <p:nvPr/>
          </p:nvSpPr>
          <p:spPr bwMode="auto">
            <a:xfrm flipV="1">
              <a:off x="3366" y="3199"/>
              <a:ext cx="1" cy="22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988" name="Line 2428"/>
            <p:cNvSpPr>
              <a:spLocks noChangeShapeType="1"/>
            </p:cNvSpPr>
            <p:nvPr/>
          </p:nvSpPr>
          <p:spPr bwMode="auto">
            <a:xfrm flipV="1">
              <a:off x="3072" y="3199"/>
              <a:ext cx="1" cy="22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989" name="Line 2429"/>
            <p:cNvSpPr>
              <a:spLocks noChangeShapeType="1"/>
            </p:cNvSpPr>
            <p:nvPr/>
          </p:nvSpPr>
          <p:spPr bwMode="auto">
            <a:xfrm>
              <a:off x="3072" y="3427"/>
              <a:ext cx="29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990" name="Line 2430"/>
            <p:cNvSpPr>
              <a:spLocks noChangeShapeType="1"/>
            </p:cNvSpPr>
            <p:nvPr/>
          </p:nvSpPr>
          <p:spPr bwMode="auto">
            <a:xfrm flipV="1">
              <a:off x="3072" y="3199"/>
              <a:ext cx="1" cy="22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991" name="Line 2431"/>
            <p:cNvSpPr>
              <a:spLocks noChangeShapeType="1"/>
            </p:cNvSpPr>
            <p:nvPr/>
          </p:nvSpPr>
          <p:spPr bwMode="auto">
            <a:xfrm flipV="1">
              <a:off x="3072" y="3422"/>
              <a:ext cx="1" cy="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992" name="Line 2432"/>
            <p:cNvSpPr>
              <a:spLocks noChangeShapeType="1"/>
            </p:cNvSpPr>
            <p:nvPr/>
          </p:nvSpPr>
          <p:spPr bwMode="auto">
            <a:xfrm>
              <a:off x="3072" y="3199"/>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993" name="Rectangle 2433"/>
            <p:cNvSpPr>
              <a:spLocks noChangeArrowheads="1"/>
            </p:cNvSpPr>
            <p:nvPr/>
          </p:nvSpPr>
          <p:spPr bwMode="auto">
            <a:xfrm>
              <a:off x="3058" y="3441"/>
              <a:ext cx="13" cy="2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 b="0" i="0" u="none" strike="noStrike" cap="none" normalizeH="0" baseline="0" smtClean="0">
                  <a:ln>
                    <a:noFill/>
                  </a:ln>
                  <a:solidFill>
                    <a:srgbClr val="000000"/>
                  </a:solidFill>
                  <a:effectLst/>
                  <a:latin typeface="Helvetica" pitchFamily="34" charset="0"/>
                  <a:cs typeface="Arial" pitchFamily="34" charset="0"/>
                </a:rPr>
                <a:t>0</a:t>
              </a:r>
              <a:endParaRPr kumimoji="0" lang="en-US" sz="1100" b="0" i="0" u="none" strike="noStrike" cap="none" normalizeH="0" baseline="0" smtClean="0">
                <a:ln>
                  <a:noFill/>
                </a:ln>
                <a:solidFill>
                  <a:schemeClr val="tx1"/>
                </a:solidFill>
                <a:effectLst/>
                <a:latin typeface="Arial" pitchFamily="34" charset="0"/>
                <a:cs typeface="Arial" pitchFamily="34" charset="0"/>
              </a:endParaRPr>
            </a:p>
          </p:txBody>
        </p:sp>
        <p:sp>
          <p:nvSpPr>
            <p:cNvPr id="196994" name="Line 2434"/>
            <p:cNvSpPr>
              <a:spLocks noChangeShapeType="1"/>
            </p:cNvSpPr>
            <p:nvPr/>
          </p:nvSpPr>
          <p:spPr bwMode="auto">
            <a:xfrm flipV="1">
              <a:off x="3216" y="3422"/>
              <a:ext cx="1" cy="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995" name="Line 2435"/>
            <p:cNvSpPr>
              <a:spLocks noChangeShapeType="1"/>
            </p:cNvSpPr>
            <p:nvPr/>
          </p:nvSpPr>
          <p:spPr bwMode="auto">
            <a:xfrm>
              <a:off x="3216" y="3199"/>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996" name="Rectangle 2436"/>
            <p:cNvSpPr>
              <a:spLocks noChangeArrowheads="1"/>
            </p:cNvSpPr>
            <p:nvPr/>
          </p:nvSpPr>
          <p:spPr bwMode="auto">
            <a:xfrm>
              <a:off x="3186" y="3441"/>
              <a:ext cx="33" cy="2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 b="0" i="0" u="none" strike="noStrike" cap="none" normalizeH="0" baseline="0" smtClean="0">
                  <a:ln>
                    <a:noFill/>
                  </a:ln>
                  <a:solidFill>
                    <a:srgbClr val="000000"/>
                  </a:solidFill>
                  <a:effectLst/>
                  <a:latin typeface="Helvetica" pitchFamily="34" charset="0"/>
                  <a:cs typeface="Arial" pitchFamily="34" charset="0"/>
                </a:rPr>
                <a:t>0.5</a:t>
              </a:r>
              <a:endParaRPr kumimoji="0" lang="en-US" sz="1100" b="0" i="0" u="none" strike="noStrike" cap="none" normalizeH="0" baseline="0" smtClean="0">
                <a:ln>
                  <a:noFill/>
                </a:ln>
                <a:solidFill>
                  <a:schemeClr val="tx1"/>
                </a:solidFill>
                <a:effectLst/>
                <a:latin typeface="Arial" pitchFamily="34" charset="0"/>
                <a:cs typeface="Arial" pitchFamily="34" charset="0"/>
              </a:endParaRPr>
            </a:p>
          </p:txBody>
        </p:sp>
        <p:sp>
          <p:nvSpPr>
            <p:cNvPr id="196997" name="Line 2437"/>
            <p:cNvSpPr>
              <a:spLocks noChangeShapeType="1"/>
            </p:cNvSpPr>
            <p:nvPr/>
          </p:nvSpPr>
          <p:spPr bwMode="auto">
            <a:xfrm flipV="1">
              <a:off x="3366" y="3422"/>
              <a:ext cx="1" cy="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998" name="Line 2438"/>
            <p:cNvSpPr>
              <a:spLocks noChangeShapeType="1"/>
            </p:cNvSpPr>
            <p:nvPr/>
          </p:nvSpPr>
          <p:spPr bwMode="auto">
            <a:xfrm>
              <a:off x="3366" y="3199"/>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6999" name="Rectangle 2439"/>
            <p:cNvSpPr>
              <a:spLocks noChangeArrowheads="1"/>
            </p:cNvSpPr>
            <p:nvPr/>
          </p:nvSpPr>
          <p:spPr bwMode="auto">
            <a:xfrm>
              <a:off x="3353" y="3441"/>
              <a:ext cx="13" cy="2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 b="0" i="0" u="none" strike="noStrike" cap="none" normalizeH="0" baseline="0" smtClean="0">
                  <a:ln>
                    <a:noFill/>
                  </a:ln>
                  <a:solidFill>
                    <a:srgbClr val="000000"/>
                  </a:solidFill>
                  <a:effectLst/>
                  <a:latin typeface="Helvetica" pitchFamily="34" charset="0"/>
                  <a:cs typeface="Arial" pitchFamily="34" charset="0"/>
                </a:rPr>
                <a:t>1</a:t>
              </a:r>
              <a:endParaRPr kumimoji="0" lang="en-US" sz="1100" b="0" i="0" u="none" strike="noStrike" cap="none" normalizeH="0" baseline="0" smtClean="0">
                <a:ln>
                  <a:noFill/>
                </a:ln>
                <a:solidFill>
                  <a:schemeClr val="tx1"/>
                </a:solidFill>
                <a:effectLst/>
                <a:latin typeface="Arial" pitchFamily="34" charset="0"/>
                <a:cs typeface="Arial" pitchFamily="34" charset="0"/>
              </a:endParaRPr>
            </a:p>
          </p:txBody>
        </p:sp>
        <p:sp>
          <p:nvSpPr>
            <p:cNvPr id="197000" name="Line 2440"/>
            <p:cNvSpPr>
              <a:spLocks noChangeShapeType="1"/>
            </p:cNvSpPr>
            <p:nvPr/>
          </p:nvSpPr>
          <p:spPr bwMode="auto">
            <a:xfrm>
              <a:off x="3072" y="3427"/>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001" name="Line 2441"/>
            <p:cNvSpPr>
              <a:spLocks noChangeShapeType="1"/>
            </p:cNvSpPr>
            <p:nvPr/>
          </p:nvSpPr>
          <p:spPr bwMode="auto">
            <a:xfrm flipH="1">
              <a:off x="3361" y="3427"/>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002" name="Rectangle 2442"/>
            <p:cNvSpPr>
              <a:spLocks noChangeArrowheads="1"/>
            </p:cNvSpPr>
            <p:nvPr/>
          </p:nvSpPr>
          <p:spPr bwMode="auto">
            <a:xfrm>
              <a:off x="3028" y="3392"/>
              <a:ext cx="13" cy="2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 b="0" i="0" u="none" strike="noStrike" cap="none" normalizeH="0" baseline="0" smtClean="0">
                  <a:ln>
                    <a:noFill/>
                  </a:ln>
                  <a:solidFill>
                    <a:srgbClr val="000000"/>
                  </a:solidFill>
                  <a:effectLst/>
                  <a:latin typeface="Helvetica" pitchFamily="34" charset="0"/>
                  <a:cs typeface="Arial" pitchFamily="34" charset="0"/>
                </a:rPr>
                <a:t>0</a:t>
              </a:r>
              <a:endParaRPr kumimoji="0" lang="en-US" sz="1100" b="0" i="0" u="none" strike="noStrike" cap="none" normalizeH="0" baseline="0" smtClean="0">
                <a:ln>
                  <a:noFill/>
                </a:ln>
                <a:solidFill>
                  <a:schemeClr val="tx1"/>
                </a:solidFill>
                <a:effectLst/>
                <a:latin typeface="Arial" pitchFamily="34" charset="0"/>
                <a:cs typeface="Arial" pitchFamily="34" charset="0"/>
              </a:endParaRPr>
            </a:p>
          </p:txBody>
        </p:sp>
        <p:sp>
          <p:nvSpPr>
            <p:cNvPr id="197003" name="Line 2443"/>
            <p:cNvSpPr>
              <a:spLocks noChangeShapeType="1"/>
            </p:cNvSpPr>
            <p:nvPr/>
          </p:nvSpPr>
          <p:spPr bwMode="auto">
            <a:xfrm>
              <a:off x="3072" y="3313"/>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004" name="Line 2444"/>
            <p:cNvSpPr>
              <a:spLocks noChangeShapeType="1"/>
            </p:cNvSpPr>
            <p:nvPr/>
          </p:nvSpPr>
          <p:spPr bwMode="auto">
            <a:xfrm flipH="1">
              <a:off x="3361" y="3313"/>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005" name="Rectangle 2445"/>
            <p:cNvSpPr>
              <a:spLocks noChangeArrowheads="1"/>
            </p:cNvSpPr>
            <p:nvPr/>
          </p:nvSpPr>
          <p:spPr bwMode="auto">
            <a:xfrm>
              <a:off x="2988" y="3278"/>
              <a:ext cx="33" cy="2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 b="0" i="0" u="none" strike="noStrike" cap="none" normalizeH="0" baseline="0" smtClean="0">
                  <a:ln>
                    <a:noFill/>
                  </a:ln>
                  <a:solidFill>
                    <a:srgbClr val="000000"/>
                  </a:solidFill>
                  <a:effectLst/>
                  <a:latin typeface="Helvetica" pitchFamily="34" charset="0"/>
                  <a:cs typeface="Arial" pitchFamily="34" charset="0"/>
                </a:rPr>
                <a:t>0.5</a:t>
              </a:r>
              <a:endParaRPr kumimoji="0" lang="en-US" sz="1100" b="0" i="0" u="none" strike="noStrike" cap="none" normalizeH="0" baseline="0" smtClean="0">
                <a:ln>
                  <a:noFill/>
                </a:ln>
                <a:solidFill>
                  <a:schemeClr val="tx1"/>
                </a:solidFill>
                <a:effectLst/>
                <a:latin typeface="Arial" pitchFamily="34" charset="0"/>
                <a:cs typeface="Arial" pitchFamily="34" charset="0"/>
              </a:endParaRPr>
            </a:p>
          </p:txBody>
        </p:sp>
        <p:sp>
          <p:nvSpPr>
            <p:cNvPr id="197006" name="Line 2446"/>
            <p:cNvSpPr>
              <a:spLocks noChangeShapeType="1"/>
            </p:cNvSpPr>
            <p:nvPr/>
          </p:nvSpPr>
          <p:spPr bwMode="auto">
            <a:xfrm>
              <a:off x="3072" y="3199"/>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007" name="Line 2447"/>
            <p:cNvSpPr>
              <a:spLocks noChangeShapeType="1"/>
            </p:cNvSpPr>
            <p:nvPr/>
          </p:nvSpPr>
          <p:spPr bwMode="auto">
            <a:xfrm flipH="1">
              <a:off x="3361" y="3199"/>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008" name="Rectangle 2448"/>
            <p:cNvSpPr>
              <a:spLocks noChangeArrowheads="1"/>
            </p:cNvSpPr>
            <p:nvPr/>
          </p:nvSpPr>
          <p:spPr bwMode="auto">
            <a:xfrm>
              <a:off x="3028" y="3165"/>
              <a:ext cx="13" cy="2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 b="0" i="0" u="none" strike="noStrike" cap="none" normalizeH="0" baseline="0" smtClean="0">
                  <a:ln>
                    <a:noFill/>
                  </a:ln>
                  <a:solidFill>
                    <a:srgbClr val="000000"/>
                  </a:solidFill>
                  <a:effectLst/>
                  <a:latin typeface="Helvetica" pitchFamily="34" charset="0"/>
                  <a:cs typeface="Arial" pitchFamily="34" charset="0"/>
                </a:rPr>
                <a:t>1</a:t>
              </a:r>
              <a:endParaRPr kumimoji="0" lang="en-US" sz="1100" b="0" i="0" u="none" strike="noStrike" cap="none" normalizeH="0" baseline="0" smtClean="0">
                <a:ln>
                  <a:noFill/>
                </a:ln>
                <a:solidFill>
                  <a:schemeClr val="tx1"/>
                </a:solidFill>
                <a:effectLst/>
                <a:latin typeface="Arial" pitchFamily="34" charset="0"/>
                <a:cs typeface="Arial" pitchFamily="34" charset="0"/>
              </a:endParaRPr>
            </a:p>
          </p:txBody>
        </p:sp>
        <p:sp>
          <p:nvSpPr>
            <p:cNvPr id="197009" name="Line 2449"/>
            <p:cNvSpPr>
              <a:spLocks noChangeShapeType="1"/>
            </p:cNvSpPr>
            <p:nvPr/>
          </p:nvSpPr>
          <p:spPr bwMode="auto">
            <a:xfrm>
              <a:off x="3072" y="3199"/>
              <a:ext cx="29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010" name="Line 2450"/>
            <p:cNvSpPr>
              <a:spLocks noChangeShapeType="1"/>
            </p:cNvSpPr>
            <p:nvPr/>
          </p:nvSpPr>
          <p:spPr bwMode="auto">
            <a:xfrm>
              <a:off x="3072" y="3427"/>
              <a:ext cx="29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011" name="Line 2451"/>
            <p:cNvSpPr>
              <a:spLocks noChangeShapeType="1"/>
            </p:cNvSpPr>
            <p:nvPr/>
          </p:nvSpPr>
          <p:spPr bwMode="auto">
            <a:xfrm flipV="1">
              <a:off x="3366" y="3199"/>
              <a:ext cx="1" cy="22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012" name="Line 2452"/>
            <p:cNvSpPr>
              <a:spLocks noChangeShapeType="1"/>
            </p:cNvSpPr>
            <p:nvPr/>
          </p:nvSpPr>
          <p:spPr bwMode="auto">
            <a:xfrm flipV="1">
              <a:off x="3072" y="3199"/>
              <a:ext cx="1" cy="22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013" name="Freeform 2453"/>
            <p:cNvSpPr>
              <a:spLocks/>
            </p:cNvSpPr>
            <p:nvPr/>
          </p:nvSpPr>
          <p:spPr bwMode="auto">
            <a:xfrm>
              <a:off x="3072" y="3199"/>
              <a:ext cx="289" cy="218"/>
            </a:xfrm>
            <a:custGeom>
              <a:avLst/>
              <a:gdLst/>
              <a:ahLst/>
              <a:cxnLst>
                <a:cxn ang="0">
                  <a:pos x="0" y="218"/>
                </a:cxn>
                <a:cxn ang="0">
                  <a:pos x="8" y="213"/>
                </a:cxn>
                <a:cxn ang="0">
                  <a:pos x="17" y="198"/>
                </a:cxn>
                <a:cxn ang="0">
                  <a:pos x="22" y="183"/>
                </a:cxn>
                <a:cxn ang="0">
                  <a:pos x="26" y="168"/>
                </a:cxn>
                <a:cxn ang="0">
                  <a:pos x="30" y="148"/>
                </a:cxn>
                <a:cxn ang="0">
                  <a:pos x="35" y="124"/>
                </a:cxn>
                <a:cxn ang="0">
                  <a:pos x="39" y="99"/>
                </a:cxn>
                <a:cxn ang="0">
                  <a:pos x="44" y="79"/>
                </a:cxn>
                <a:cxn ang="0">
                  <a:pos x="48" y="60"/>
                </a:cxn>
                <a:cxn ang="0">
                  <a:pos x="52" y="40"/>
                </a:cxn>
                <a:cxn ang="0">
                  <a:pos x="61" y="20"/>
                </a:cxn>
                <a:cxn ang="0">
                  <a:pos x="70" y="5"/>
                </a:cxn>
                <a:cxn ang="0">
                  <a:pos x="79" y="0"/>
                </a:cxn>
                <a:cxn ang="0">
                  <a:pos x="87" y="0"/>
                </a:cxn>
                <a:cxn ang="0">
                  <a:pos x="96" y="0"/>
                </a:cxn>
                <a:cxn ang="0">
                  <a:pos x="105" y="0"/>
                </a:cxn>
                <a:cxn ang="0">
                  <a:pos x="114" y="0"/>
                </a:cxn>
                <a:cxn ang="0">
                  <a:pos x="123" y="0"/>
                </a:cxn>
                <a:cxn ang="0">
                  <a:pos x="131" y="0"/>
                </a:cxn>
                <a:cxn ang="0">
                  <a:pos x="140" y="0"/>
                </a:cxn>
                <a:cxn ang="0">
                  <a:pos x="149" y="0"/>
                </a:cxn>
                <a:cxn ang="0">
                  <a:pos x="158" y="0"/>
                </a:cxn>
                <a:cxn ang="0">
                  <a:pos x="166" y="0"/>
                </a:cxn>
                <a:cxn ang="0">
                  <a:pos x="175" y="0"/>
                </a:cxn>
                <a:cxn ang="0">
                  <a:pos x="184" y="0"/>
                </a:cxn>
                <a:cxn ang="0">
                  <a:pos x="193" y="0"/>
                </a:cxn>
                <a:cxn ang="0">
                  <a:pos x="202" y="0"/>
                </a:cxn>
                <a:cxn ang="0">
                  <a:pos x="210" y="0"/>
                </a:cxn>
                <a:cxn ang="0">
                  <a:pos x="219" y="0"/>
                </a:cxn>
                <a:cxn ang="0">
                  <a:pos x="228" y="0"/>
                </a:cxn>
                <a:cxn ang="0">
                  <a:pos x="237" y="0"/>
                </a:cxn>
                <a:cxn ang="0">
                  <a:pos x="245" y="0"/>
                </a:cxn>
                <a:cxn ang="0">
                  <a:pos x="254" y="0"/>
                </a:cxn>
                <a:cxn ang="0">
                  <a:pos x="263" y="0"/>
                </a:cxn>
                <a:cxn ang="0">
                  <a:pos x="272" y="0"/>
                </a:cxn>
                <a:cxn ang="0">
                  <a:pos x="281" y="0"/>
                </a:cxn>
                <a:cxn ang="0">
                  <a:pos x="289" y="0"/>
                </a:cxn>
              </a:cxnLst>
              <a:rect l="0" t="0" r="r" b="b"/>
              <a:pathLst>
                <a:path w="289" h="218">
                  <a:moveTo>
                    <a:pt x="4" y="218"/>
                  </a:moveTo>
                  <a:lnTo>
                    <a:pt x="0" y="218"/>
                  </a:lnTo>
                  <a:lnTo>
                    <a:pt x="4" y="218"/>
                  </a:lnTo>
                  <a:lnTo>
                    <a:pt x="8" y="213"/>
                  </a:lnTo>
                  <a:lnTo>
                    <a:pt x="17" y="203"/>
                  </a:lnTo>
                  <a:lnTo>
                    <a:pt x="17" y="198"/>
                  </a:lnTo>
                  <a:lnTo>
                    <a:pt x="22" y="193"/>
                  </a:lnTo>
                  <a:lnTo>
                    <a:pt x="22" y="183"/>
                  </a:lnTo>
                  <a:lnTo>
                    <a:pt x="26" y="178"/>
                  </a:lnTo>
                  <a:lnTo>
                    <a:pt x="26" y="168"/>
                  </a:lnTo>
                  <a:lnTo>
                    <a:pt x="30" y="163"/>
                  </a:lnTo>
                  <a:lnTo>
                    <a:pt x="30" y="148"/>
                  </a:lnTo>
                  <a:lnTo>
                    <a:pt x="35" y="144"/>
                  </a:lnTo>
                  <a:lnTo>
                    <a:pt x="35" y="124"/>
                  </a:lnTo>
                  <a:lnTo>
                    <a:pt x="39" y="119"/>
                  </a:lnTo>
                  <a:lnTo>
                    <a:pt x="39" y="99"/>
                  </a:lnTo>
                  <a:lnTo>
                    <a:pt x="44" y="94"/>
                  </a:lnTo>
                  <a:lnTo>
                    <a:pt x="44" y="79"/>
                  </a:lnTo>
                  <a:lnTo>
                    <a:pt x="48" y="74"/>
                  </a:lnTo>
                  <a:lnTo>
                    <a:pt x="48" y="60"/>
                  </a:lnTo>
                  <a:lnTo>
                    <a:pt x="52" y="55"/>
                  </a:lnTo>
                  <a:lnTo>
                    <a:pt x="52" y="40"/>
                  </a:lnTo>
                  <a:lnTo>
                    <a:pt x="61" y="30"/>
                  </a:lnTo>
                  <a:lnTo>
                    <a:pt x="61" y="20"/>
                  </a:lnTo>
                  <a:lnTo>
                    <a:pt x="70" y="10"/>
                  </a:lnTo>
                  <a:lnTo>
                    <a:pt x="70" y="5"/>
                  </a:lnTo>
                  <a:lnTo>
                    <a:pt x="74" y="5"/>
                  </a:lnTo>
                  <a:lnTo>
                    <a:pt x="79" y="0"/>
                  </a:lnTo>
                  <a:lnTo>
                    <a:pt x="83" y="0"/>
                  </a:lnTo>
                  <a:lnTo>
                    <a:pt x="87" y="0"/>
                  </a:lnTo>
                  <a:lnTo>
                    <a:pt x="92" y="0"/>
                  </a:lnTo>
                  <a:lnTo>
                    <a:pt x="96" y="0"/>
                  </a:lnTo>
                  <a:lnTo>
                    <a:pt x="101" y="0"/>
                  </a:lnTo>
                  <a:lnTo>
                    <a:pt x="105" y="0"/>
                  </a:lnTo>
                  <a:lnTo>
                    <a:pt x="109" y="0"/>
                  </a:lnTo>
                  <a:lnTo>
                    <a:pt x="114" y="0"/>
                  </a:lnTo>
                  <a:lnTo>
                    <a:pt x="118" y="0"/>
                  </a:lnTo>
                  <a:lnTo>
                    <a:pt x="123" y="0"/>
                  </a:lnTo>
                  <a:lnTo>
                    <a:pt x="127" y="0"/>
                  </a:lnTo>
                  <a:lnTo>
                    <a:pt x="131" y="0"/>
                  </a:lnTo>
                  <a:lnTo>
                    <a:pt x="136" y="0"/>
                  </a:lnTo>
                  <a:lnTo>
                    <a:pt x="140" y="0"/>
                  </a:lnTo>
                  <a:lnTo>
                    <a:pt x="144" y="0"/>
                  </a:lnTo>
                  <a:lnTo>
                    <a:pt x="149" y="0"/>
                  </a:lnTo>
                  <a:lnTo>
                    <a:pt x="153" y="0"/>
                  </a:lnTo>
                  <a:lnTo>
                    <a:pt x="158" y="0"/>
                  </a:lnTo>
                  <a:lnTo>
                    <a:pt x="162" y="0"/>
                  </a:lnTo>
                  <a:lnTo>
                    <a:pt x="166" y="0"/>
                  </a:lnTo>
                  <a:lnTo>
                    <a:pt x="171" y="0"/>
                  </a:lnTo>
                  <a:lnTo>
                    <a:pt x="175" y="0"/>
                  </a:lnTo>
                  <a:lnTo>
                    <a:pt x="180" y="0"/>
                  </a:lnTo>
                  <a:lnTo>
                    <a:pt x="184" y="0"/>
                  </a:lnTo>
                  <a:lnTo>
                    <a:pt x="188" y="0"/>
                  </a:lnTo>
                  <a:lnTo>
                    <a:pt x="193" y="0"/>
                  </a:lnTo>
                  <a:lnTo>
                    <a:pt x="197" y="0"/>
                  </a:lnTo>
                  <a:lnTo>
                    <a:pt x="202" y="0"/>
                  </a:lnTo>
                  <a:lnTo>
                    <a:pt x="206" y="0"/>
                  </a:lnTo>
                  <a:lnTo>
                    <a:pt x="210" y="0"/>
                  </a:lnTo>
                  <a:lnTo>
                    <a:pt x="215" y="0"/>
                  </a:lnTo>
                  <a:lnTo>
                    <a:pt x="219" y="0"/>
                  </a:lnTo>
                  <a:lnTo>
                    <a:pt x="224" y="0"/>
                  </a:lnTo>
                  <a:lnTo>
                    <a:pt x="228" y="0"/>
                  </a:lnTo>
                  <a:lnTo>
                    <a:pt x="232" y="0"/>
                  </a:lnTo>
                  <a:lnTo>
                    <a:pt x="237" y="0"/>
                  </a:lnTo>
                  <a:lnTo>
                    <a:pt x="241" y="0"/>
                  </a:lnTo>
                  <a:lnTo>
                    <a:pt x="245" y="0"/>
                  </a:lnTo>
                  <a:lnTo>
                    <a:pt x="250" y="0"/>
                  </a:lnTo>
                  <a:lnTo>
                    <a:pt x="254" y="0"/>
                  </a:lnTo>
                  <a:lnTo>
                    <a:pt x="259" y="0"/>
                  </a:lnTo>
                  <a:lnTo>
                    <a:pt x="263" y="0"/>
                  </a:lnTo>
                  <a:lnTo>
                    <a:pt x="267" y="0"/>
                  </a:lnTo>
                  <a:lnTo>
                    <a:pt x="272" y="0"/>
                  </a:lnTo>
                  <a:lnTo>
                    <a:pt x="276" y="0"/>
                  </a:lnTo>
                  <a:lnTo>
                    <a:pt x="281" y="0"/>
                  </a:lnTo>
                  <a:lnTo>
                    <a:pt x="285" y="0"/>
                  </a:lnTo>
                  <a:lnTo>
                    <a:pt x="289" y="0"/>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014" name="Line 2454"/>
            <p:cNvSpPr>
              <a:spLocks noChangeShapeType="1"/>
            </p:cNvSpPr>
            <p:nvPr/>
          </p:nvSpPr>
          <p:spPr bwMode="auto">
            <a:xfrm>
              <a:off x="3151" y="3199"/>
              <a:ext cx="35"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015" name="Line 2455"/>
            <p:cNvSpPr>
              <a:spLocks noChangeShapeType="1"/>
            </p:cNvSpPr>
            <p:nvPr/>
          </p:nvSpPr>
          <p:spPr bwMode="auto">
            <a:xfrm>
              <a:off x="3168" y="3180"/>
              <a:ext cx="1" cy="3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016" name="Line 2456"/>
            <p:cNvSpPr>
              <a:spLocks noChangeShapeType="1"/>
            </p:cNvSpPr>
            <p:nvPr/>
          </p:nvSpPr>
          <p:spPr bwMode="auto">
            <a:xfrm>
              <a:off x="3098" y="3288"/>
              <a:ext cx="35"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017" name="Line 2457"/>
            <p:cNvSpPr>
              <a:spLocks noChangeShapeType="1"/>
            </p:cNvSpPr>
            <p:nvPr/>
          </p:nvSpPr>
          <p:spPr bwMode="auto">
            <a:xfrm>
              <a:off x="3116" y="3268"/>
              <a:ext cx="1" cy="4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018" name="Line 2458"/>
            <p:cNvSpPr>
              <a:spLocks noChangeShapeType="1"/>
            </p:cNvSpPr>
            <p:nvPr/>
          </p:nvSpPr>
          <p:spPr bwMode="auto">
            <a:xfrm>
              <a:off x="3072" y="3402"/>
              <a:ext cx="35"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019" name="Line 2459"/>
            <p:cNvSpPr>
              <a:spLocks noChangeShapeType="1"/>
            </p:cNvSpPr>
            <p:nvPr/>
          </p:nvSpPr>
          <p:spPr bwMode="auto">
            <a:xfrm>
              <a:off x="3089" y="3382"/>
              <a:ext cx="1" cy="4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020" name="Line 2460"/>
            <p:cNvSpPr>
              <a:spLocks noChangeShapeType="1"/>
            </p:cNvSpPr>
            <p:nvPr/>
          </p:nvSpPr>
          <p:spPr bwMode="auto">
            <a:xfrm>
              <a:off x="3181" y="3199"/>
              <a:ext cx="35"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021" name="Line 2461"/>
            <p:cNvSpPr>
              <a:spLocks noChangeShapeType="1"/>
            </p:cNvSpPr>
            <p:nvPr/>
          </p:nvSpPr>
          <p:spPr bwMode="auto">
            <a:xfrm>
              <a:off x="3199" y="3180"/>
              <a:ext cx="1" cy="3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022" name="Line 2462"/>
            <p:cNvSpPr>
              <a:spLocks noChangeShapeType="1"/>
            </p:cNvSpPr>
            <p:nvPr/>
          </p:nvSpPr>
          <p:spPr bwMode="auto">
            <a:xfrm>
              <a:off x="3159" y="3189"/>
              <a:ext cx="18"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023" name="Line 2463"/>
            <p:cNvSpPr>
              <a:spLocks noChangeShapeType="1"/>
            </p:cNvSpPr>
            <p:nvPr/>
          </p:nvSpPr>
          <p:spPr bwMode="auto">
            <a:xfrm flipH="1">
              <a:off x="3159" y="3189"/>
              <a:ext cx="18"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024" name="Line 2464"/>
            <p:cNvSpPr>
              <a:spLocks noChangeShapeType="1"/>
            </p:cNvSpPr>
            <p:nvPr/>
          </p:nvSpPr>
          <p:spPr bwMode="auto">
            <a:xfrm>
              <a:off x="3107" y="3278"/>
              <a:ext cx="17"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025" name="Line 2465"/>
            <p:cNvSpPr>
              <a:spLocks noChangeShapeType="1"/>
            </p:cNvSpPr>
            <p:nvPr/>
          </p:nvSpPr>
          <p:spPr bwMode="auto">
            <a:xfrm flipH="1">
              <a:off x="3107" y="3278"/>
              <a:ext cx="17"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026" name="Line 2466"/>
            <p:cNvSpPr>
              <a:spLocks noChangeShapeType="1"/>
            </p:cNvSpPr>
            <p:nvPr/>
          </p:nvSpPr>
          <p:spPr bwMode="auto">
            <a:xfrm>
              <a:off x="3080" y="3392"/>
              <a:ext cx="18"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027" name="Line 2467"/>
            <p:cNvSpPr>
              <a:spLocks noChangeShapeType="1"/>
            </p:cNvSpPr>
            <p:nvPr/>
          </p:nvSpPr>
          <p:spPr bwMode="auto">
            <a:xfrm flipH="1">
              <a:off x="3080" y="3392"/>
              <a:ext cx="18"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028" name="Line 2468"/>
            <p:cNvSpPr>
              <a:spLocks noChangeShapeType="1"/>
            </p:cNvSpPr>
            <p:nvPr/>
          </p:nvSpPr>
          <p:spPr bwMode="auto">
            <a:xfrm>
              <a:off x="3190" y="3189"/>
              <a:ext cx="18"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029" name="Line 2469"/>
            <p:cNvSpPr>
              <a:spLocks noChangeShapeType="1"/>
            </p:cNvSpPr>
            <p:nvPr/>
          </p:nvSpPr>
          <p:spPr bwMode="auto">
            <a:xfrm flipH="1">
              <a:off x="3190" y="3189"/>
              <a:ext cx="18"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030" name="Rectangle 2470"/>
            <p:cNvSpPr>
              <a:spLocks noChangeArrowheads="1"/>
            </p:cNvSpPr>
            <p:nvPr/>
          </p:nvSpPr>
          <p:spPr bwMode="auto">
            <a:xfrm>
              <a:off x="3050" y="3101"/>
              <a:ext cx="166" cy="2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 b="1" i="0" u="none" strike="noStrike" cap="none" normalizeH="0" baseline="0" smtClean="0">
                  <a:ln>
                    <a:noFill/>
                  </a:ln>
                  <a:solidFill>
                    <a:srgbClr val="000000"/>
                  </a:solidFill>
                  <a:effectLst/>
                  <a:latin typeface="Helvetica" pitchFamily="34" charset="0"/>
                  <a:cs typeface="Arial" pitchFamily="34" charset="0"/>
                </a:rPr>
                <a:t>m49: a=4,b=28</a:t>
              </a:r>
              <a:endParaRPr kumimoji="0" lang="en-US" sz="1100" b="0" i="0" u="none" strike="noStrike" cap="none" normalizeH="0" baseline="0" smtClean="0">
                <a:ln>
                  <a:noFill/>
                </a:ln>
                <a:solidFill>
                  <a:schemeClr val="tx1"/>
                </a:solidFill>
                <a:effectLst/>
                <a:latin typeface="Arial" pitchFamily="34" charset="0"/>
                <a:cs typeface="Arial" pitchFamily="34" charset="0"/>
              </a:endParaRPr>
            </a:p>
          </p:txBody>
        </p:sp>
        <p:sp>
          <p:nvSpPr>
            <p:cNvPr id="197031" name="Rectangle 2471"/>
            <p:cNvSpPr>
              <a:spLocks noChangeArrowheads="1"/>
            </p:cNvSpPr>
            <p:nvPr/>
          </p:nvSpPr>
          <p:spPr bwMode="auto">
            <a:xfrm>
              <a:off x="3467" y="3199"/>
              <a:ext cx="298" cy="22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032" name="Rectangle 2472"/>
            <p:cNvSpPr>
              <a:spLocks noChangeArrowheads="1"/>
            </p:cNvSpPr>
            <p:nvPr/>
          </p:nvSpPr>
          <p:spPr bwMode="auto">
            <a:xfrm>
              <a:off x="3467" y="3199"/>
              <a:ext cx="298" cy="228"/>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033" name="Line 2473"/>
            <p:cNvSpPr>
              <a:spLocks noChangeShapeType="1"/>
            </p:cNvSpPr>
            <p:nvPr/>
          </p:nvSpPr>
          <p:spPr bwMode="auto">
            <a:xfrm>
              <a:off x="3467" y="3199"/>
              <a:ext cx="298"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034" name="Line 2474"/>
            <p:cNvSpPr>
              <a:spLocks noChangeShapeType="1"/>
            </p:cNvSpPr>
            <p:nvPr/>
          </p:nvSpPr>
          <p:spPr bwMode="auto">
            <a:xfrm>
              <a:off x="3467" y="3427"/>
              <a:ext cx="298"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035" name="Line 2475"/>
            <p:cNvSpPr>
              <a:spLocks noChangeShapeType="1"/>
            </p:cNvSpPr>
            <p:nvPr/>
          </p:nvSpPr>
          <p:spPr bwMode="auto">
            <a:xfrm flipV="1">
              <a:off x="3765" y="3199"/>
              <a:ext cx="1" cy="22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036" name="Line 2476"/>
            <p:cNvSpPr>
              <a:spLocks noChangeShapeType="1"/>
            </p:cNvSpPr>
            <p:nvPr/>
          </p:nvSpPr>
          <p:spPr bwMode="auto">
            <a:xfrm flipV="1">
              <a:off x="3467" y="3199"/>
              <a:ext cx="1" cy="22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037" name="Line 2477"/>
            <p:cNvSpPr>
              <a:spLocks noChangeShapeType="1"/>
            </p:cNvSpPr>
            <p:nvPr/>
          </p:nvSpPr>
          <p:spPr bwMode="auto">
            <a:xfrm>
              <a:off x="3467" y="3427"/>
              <a:ext cx="298"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038" name="Line 2478"/>
            <p:cNvSpPr>
              <a:spLocks noChangeShapeType="1"/>
            </p:cNvSpPr>
            <p:nvPr/>
          </p:nvSpPr>
          <p:spPr bwMode="auto">
            <a:xfrm flipV="1">
              <a:off x="3467" y="3199"/>
              <a:ext cx="1" cy="22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039" name="Line 2479"/>
            <p:cNvSpPr>
              <a:spLocks noChangeShapeType="1"/>
            </p:cNvSpPr>
            <p:nvPr/>
          </p:nvSpPr>
          <p:spPr bwMode="auto">
            <a:xfrm flipV="1">
              <a:off x="3467" y="3422"/>
              <a:ext cx="1" cy="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040" name="Line 2480"/>
            <p:cNvSpPr>
              <a:spLocks noChangeShapeType="1"/>
            </p:cNvSpPr>
            <p:nvPr/>
          </p:nvSpPr>
          <p:spPr bwMode="auto">
            <a:xfrm>
              <a:off x="3467" y="3199"/>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041" name="Rectangle 2481"/>
            <p:cNvSpPr>
              <a:spLocks noChangeArrowheads="1"/>
            </p:cNvSpPr>
            <p:nvPr/>
          </p:nvSpPr>
          <p:spPr bwMode="auto">
            <a:xfrm>
              <a:off x="3454" y="3441"/>
              <a:ext cx="13" cy="2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 b="0" i="0" u="none" strike="noStrike" cap="none" normalizeH="0" baseline="0" smtClean="0">
                  <a:ln>
                    <a:noFill/>
                  </a:ln>
                  <a:solidFill>
                    <a:srgbClr val="000000"/>
                  </a:solidFill>
                  <a:effectLst/>
                  <a:latin typeface="Helvetica" pitchFamily="34" charset="0"/>
                  <a:cs typeface="Arial" pitchFamily="34" charset="0"/>
                </a:rPr>
                <a:t>0</a:t>
              </a:r>
              <a:endParaRPr kumimoji="0" lang="en-US" sz="1100" b="0" i="0" u="none" strike="noStrike" cap="none" normalizeH="0" baseline="0" smtClean="0">
                <a:ln>
                  <a:noFill/>
                </a:ln>
                <a:solidFill>
                  <a:schemeClr val="tx1"/>
                </a:solidFill>
                <a:effectLst/>
                <a:latin typeface="Arial" pitchFamily="34" charset="0"/>
                <a:cs typeface="Arial" pitchFamily="34" charset="0"/>
              </a:endParaRPr>
            </a:p>
          </p:txBody>
        </p:sp>
        <p:sp>
          <p:nvSpPr>
            <p:cNvPr id="197042" name="Line 2482"/>
            <p:cNvSpPr>
              <a:spLocks noChangeShapeType="1"/>
            </p:cNvSpPr>
            <p:nvPr/>
          </p:nvSpPr>
          <p:spPr bwMode="auto">
            <a:xfrm flipV="1">
              <a:off x="3616" y="3422"/>
              <a:ext cx="1" cy="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043" name="Line 2483"/>
            <p:cNvSpPr>
              <a:spLocks noChangeShapeType="1"/>
            </p:cNvSpPr>
            <p:nvPr/>
          </p:nvSpPr>
          <p:spPr bwMode="auto">
            <a:xfrm>
              <a:off x="3616" y="3199"/>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044" name="Rectangle 2484"/>
            <p:cNvSpPr>
              <a:spLocks noChangeArrowheads="1"/>
            </p:cNvSpPr>
            <p:nvPr/>
          </p:nvSpPr>
          <p:spPr bwMode="auto">
            <a:xfrm>
              <a:off x="3585" y="3441"/>
              <a:ext cx="33" cy="2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 b="0" i="0" u="none" strike="noStrike" cap="none" normalizeH="0" baseline="0" smtClean="0">
                  <a:ln>
                    <a:noFill/>
                  </a:ln>
                  <a:solidFill>
                    <a:srgbClr val="000000"/>
                  </a:solidFill>
                  <a:effectLst/>
                  <a:latin typeface="Helvetica" pitchFamily="34" charset="0"/>
                  <a:cs typeface="Arial" pitchFamily="34" charset="0"/>
                </a:rPr>
                <a:t>0.5</a:t>
              </a:r>
              <a:endParaRPr kumimoji="0" lang="en-US" sz="1100" b="0" i="0" u="none" strike="noStrike" cap="none" normalizeH="0" baseline="0" smtClean="0">
                <a:ln>
                  <a:noFill/>
                </a:ln>
                <a:solidFill>
                  <a:schemeClr val="tx1"/>
                </a:solidFill>
                <a:effectLst/>
                <a:latin typeface="Arial" pitchFamily="34" charset="0"/>
                <a:cs typeface="Arial" pitchFamily="34" charset="0"/>
              </a:endParaRPr>
            </a:p>
          </p:txBody>
        </p:sp>
        <p:sp>
          <p:nvSpPr>
            <p:cNvPr id="197045" name="Line 2485"/>
            <p:cNvSpPr>
              <a:spLocks noChangeShapeType="1"/>
            </p:cNvSpPr>
            <p:nvPr/>
          </p:nvSpPr>
          <p:spPr bwMode="auto">
            <a:xfrm flipV="1">
              <a:off x="3765" y="3422"/>
              <a:ext cx="1" cy="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046" name="Line 2486"/>
            <p:cNvSpPr>
              <a:spLocks noChangeShapeType="1"/>
            </p:cNvSpPr>
            <p:nvPr/>
          </p:nvSpPr>
          <p:spPr bwMode="auto">
            <a:xfrm>
              <a:off x="3765" y="3199"/>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047" name="Rectangle 2487"/>
            <p:cNvSpPr>
              <a:spLocks noChangeArrowheads="1"/>
            </p:cNvSpPr>
            <p:nvPr/>
          </p:nvSpPr>
          <p:spPr bwMode="auto">
            <a:xfrm>
              <a:off x="3752" y="3441"/>
              <a:ext cx="13" cy="2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 b="0" i="0" u="none" strike="noStrike" cap="none" normalizeH="0" baseline="0" smtClean="0">
                  <a:ln>
                    <a:noFill/>
                  </a:ln>
                  <a:solidFill>
                    <a:srgbClr val="000000"/>
                  </a:solidFill>
                  <a:effectLst/>
                  <a:latin typeface="Helvetica" pitchFamily="34" charset="0"/>
                  <a:cs typeface="Arial" pitchFamily="34" charset="0"/>
                </a:rPr>
                <a:t>1</a:t>
              </a:r>
              <a:endParaRPr kumimoji="0" lang="en-US" sz="1100" b="0" i="0" u="none" strike="noStrike" cap="none" normalizeH="0" baseline="0" smtClean="0">
                <a:ln>
                  <a:noFill/>
                </a:ln>
                <a:solidFill>
                  <a:schemeClr val="tx1"/>
                </a:solidFill>
                <a:effectLst/>
                <a:latin typeface="Arial" pitchFamily="34" charset="0"/>
                <a:cs typeface="Arial" pitchFamily="34" charset="0"/>
              </a:endParaRPr>
            </a:p>
          </p:txBody>
        </p:sp>
        <p:sp>
          <p:nvSpPr>
            <p:cNvPr id="197048" name="Line 2488"/>
            <p:cNvSpPr>
              <a:spLocks noChangeShapeType="1"/>
            </p:cNvSpPr>
            <p:nvPr/>
          </p:nvSpPr>
          <p:spPr bwMode="auto">
            <a:xfrm>
              <a:off x="3467" y="3427"/>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049" name="Line 2489"/>
            <p:cNvSpPr>
              <a:spLocks noChangeShapeType="1"/>
            </p:cNvSpPr>
            <p:nvPr/>
          </p:nvSpPr>
          <p:spPr bwMode="auto">
            <a:xfrm flipH="1">
              <a:off x="3761" y="3427"/>
              <a:ext cx="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050" name="Rectangle 2490"/>
            <p:cNvSpPr>
              <a:spLocks noChangeArrowheads="1"/>
            </p:cNvSpPr>
            <p:nvPr/>
          </p:nvSpPr>
          <p:spPr bwMode="auto">
            <a:xfrm>
              <a:off x="3423" y="3392"/>
              <a:ext cx="13" cy="2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 b="0" i="0" u="none" strike="noStrike" cap="none" normalizeH="0" baseline="0" smtClean="0">
                  <a:ln>
                    <a:noFill/>
                  </a:ln>
                  <a:solidFill>
                    <a:srgbClr val="000000"/>
                  </a:solidFill>
                  <a:effectLst/>
                  <a:latin typeface="Helvetica" pitchFamily="34" charset="0"/>
                  <a:cs typeface="Arial" pitchFamily="34" charset="0"/>
                </a:rPr>
                <a:t>0</a:t>
              </a:r>
              <a:endParaRPr kumimoji="0" lang="en-US" sz="1100" b="0" i="0" u="none" strike="noStrike" cap="none" normalizeH="0" baseline="0" smtClean="0">
                <a:ln>
                  <a:noFill/>
                </a:ln>
                <a:solidFill>
                  <a:schemeClr val="tx1"/>
                </a:solidFill>
                <a:effectLst/>
                <a:latin typeface="Arial" pitchFamily="34" charset="0"/>
                <a:cs typeface="Arial" pitchFamily="34" charset="0"/>
              </a:endParaRPr>
            </a:p>
          </p:txBody>
        </p:sp>
        <p:sp>
          <p:nvSpPr>
            <p:cNvPr id="197051" name="Line 2491"/>
            <p:cNvSpPr>
              <a:spLocks noChangeShapeType="1"/>
            </p:cNvSpPr>
            <p:nvPr/>
          </p:nvSpPr>
          <p:spPr bwMode="auto">
            <a:xfrm>
              <a:off x="3467" y="3313"/>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052" name="Line 2492"/>
            <p:cNvSpPr>
              <a:spLocks noChangeShapeType="1"/>
            </p:cNvSpPr>
            <p:nvPr/>
          </p:nvSpPr>
          <p:spPr bwMode="auto">
            <a:xfrm flipH="1">
              <a:off x="3761" y="3313"/>
              <a:ext cx="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053" name="Rectangle 2493"/>
            <p:cNvSpPr>
              <a:spLocks noChangeArrowheads="1"/>
            </p:cNvSpPr>
            <p:nvPr/>
          </p:nvSpPr>
          <p:spPr bwMode="auto">
            <a:xfrm>
              <a:off x="3383" y="3278"/>
              <a:ext cx="33" cy="2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 b="0" i="0" u="none" strike="noStrike" cap="none" normalizeH="0" baseline="0" smtClean="0">
                  <a:ln>
                    <a:noFill/>
                  </a:ln>
                  <a:solidFill>
                    <a:srgbClr val="000000"/>
                  </a:solidFill>
                  <a:effectLst/>
                  <a:latin typeface="Helvetica" pitchFamily="34" charset="0"/>
                  <a:cs typeface="Arial" pitchFamily="34" charset="0"/>
                </a:rPr>
                <a:t>0.5</a:t>
              </a:r>
              <a:endParaRPr kumimoji="0" lang="en-US" sz="1100" b="0" i="0" u="none" strike="noStrike" cap="none" normalizeH="0" baseline="0" smtClean="0">
                <a:ln>
                  <a:noFill/>
                </a:ln>
                <a:solidFill>
                  <a:schemeClr val="tx1"/>
                </a:solidFill>
                <a:effectLst/>
                <a:latin typeface="Arial" pitchFamily="34" charset="0"/>
                <a:cs typeface="Arial" pitchFamily="34" charset="0"/>
              </a:endParaRPr>
            </a:p>
          </p:txBody>
        </p:sp>
        <p:sp>
          <p:nvSpPr>
            <p:cNvPr id="197054" name="Line 2494"/>
            <p:cNvSpPr>
              <a:spLocks noChangeShapeType="1"/>
            </p:cNvSpPr>
            <p:nvPr/>
          </p:nvSpPr>
          <p:spPr bwMode="auto">
            <a:xfrm>
              <a:off x="3467" y="3199"/>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055" name="Line 2495"/>
            <p:cNvSpPr>
              <a:spLocks noChangeShapeType="1"/>
            </p:cNvSpPr>
            <p:nvPr/>
          </p:nvSpPr>
          <p:spPr bwMode="auto">
            <a:xfrm flipH="1">
              <a:off x="3761" y="3199"/>
              <a:ext cx="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056" name="Rectangle 2496"/>
            <p:cNvSpPr>
              <a:spLocks noChangeArrowheads="1"/>
            </p:cNvSpPr>
            <p:nvPr/>
          </p:nvSpPr>
          <p:spPr bwMode="auto">
            <a:xfrm>
              <a:off x="3423" y="3165"/>
              <a:ext cx="13" cy="2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 b="0" i="0" u="none" strike="noStrike" cap="none" normalizeH="0" baseline="0" smtClean="0">
                  <a:ln>
                    <a:noFill/>
                  </a:ln>
                  <a:solidFill>
                    <a:srgbClr val="000000"/>
                  </a:solidFill>
                  <a:effectLst/>
                  <a:latin typeface="Helvetica" pitchFamily="34" charset="0"/>
                  <a:cs typeface="Arial" pitchFamily="34" charset="0"/>
                </a:rPr>
                <a:t>1</a:t>
              </a:r>
              <a:endParaRPr kumimoji="0" lang="en-US" sz="1100" b="0" i="0" u="none" strike="noStrike" cap="none" normalizeH="0" baseline="0" smtClean="0">
                <a:ln>
                  <a:noFill/>
                </a:ln>
                <a:solidFill>
                  <a:schemeClr val="tx1"/>
                </a:solidFill>
                <a:effectLst/>
                <a:latin typeface="Arial" pitchFamily="34" charset="0"/>
                <a:cs typeface="Arial" pitchFamily="34" charset="0"/>
              </a:endParaRPr>
            </a:p>
          </p:txBody>
        </p:sp>
        <p:sp>
          <p:nvSpPr>
            <p:cNvPr id="197057" name="Line 2497"/>
            <p:cNvSpPr>
              <a:spLocks noChangeShapeType="1"/>
            </p:cNvSpPr>
            <p:nvPr/>
          </p:nvSpPr>
          <p:spPr bwMode="auto">
            <a:xfrm>
              <a:off x="3467" y="3199"/>
              <a:ext cx="298"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058" name="Line 2498"/>
            <p:cNvSpPr>
              <a:spLocks noChangeShapeType="1"/>
            </p:cNvSpPr>
            <p:nvPr/>
          </p:nvSpPr>
          <p:spPr bwMode="auto">
            <a:xfrm>
              <a:off x="3467" y="3427"/>
              <a:ext cx="298"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059" name="Line 2499"/>
            <p:cNvSpPr>
              <a:spLocks noChangeShapeType="1"/>
            </p:cNvSpPr>
            <p:nvPr/>
          </p:nvSpPr>
          <p:spPr bwMode="auto">
            <a:xfrm flipV="1">
              <a:off x="3765" y="3199"/>
              <a:ext cx="1" cy="22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060" name="Line 2500"/>
            <p:cNvSpPr>
              <a:spLocks noChangeShapeType="1"/>
            </p:cNvSpPr>
            <p:nvPr/>
          </p:nvSpPr>
          <p:spPr bwMode="auto">
            <a:xfrm flipV="1">
              <a:off x="3467" y="3199"/>
              <a:ext cx="1" cy="22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061" name="Freeform 2501"/>
            <p:cNvSpPr>
              <a:spLocks/>
            </p:cNvSpPr>
            <p:nvPr/>
          </p:nvSpPr>
          <p:spPr bwMode="auto">
            <a:xfrm>
              <a:off x="3471" y="3199"/>
              <a:ext cx="290" cy="218"/>
            </a:xfrm>
            <a:custGeom>
              <a:avLst/>
              <a:gdLst/>
              <a:ahLst/>
              <a:cxnLst>
                <a:cxn ang="0">
                  <a:pos x="0" y="213"/>
                </a:cxn>
                <a:cxn ang="0">
                  <a:pos x="9" y="203"/>
                </a:cxn>
                <a:cxn ang="0">
                  <a:pos x="13" y="188"/>
                </a:cxn>
                <a:cxn ang="0">
                  <a:pos x="18" y="173"/>
                </a:cxn>
                <a:cxn ang="0">
                  <a:pos x="22" y="148"/>
                </a:cxn>
                <a:cxn ang="0">
                  <a:pos x="26" y="124"/>
                </a:cxn>
                <a:cxn ang="0">
                  <a:pos x="31" y="99"/>
                </a:cxn>
                <a:cxn ang="0">
                  <a:pos x="35" y="74"/>
                </a:cxn>
                <a:cxn ang="0">
                  <a:pos x="40" y="50"/>
                </a:cxn>
                <a:cxn ang="0">
                  <a:pos x="44" y="35"/>
                </a:cxn>
                <a:cxn ang="0">
                  <a:pos x="48" y="20"/>
                </a:cxn>
                <a:cxn ang="0">
                  <a:pos x="57" y="10"/>
                </a:cxn>
                <a:cxn ang="0">
                  <a:pos x="66" y="0"/>
                </a:cxn>
                <a:cxn ang="0">
                  <a:pos x="75" y="0"/>
                </a:cxn>
                <a:cxn ang="0">
                  <a:pos x="84" y="0"/>
                </a:cxn>
                <a:cxn ang="0">
                  <a:pos x="92" y="0"/>
                </a:cxn>
                <a:cxn ang="0">
                  <a:pos x="101" y="0"/>
                </a:cxn>
                <a:cxn ang="0">
                  <a:pos x="110" y="0"/>
                </a:cxn>
                <a:cxn ang="0">
                  <a:pos x="119" y="0"/>
                </a:cxn>
                <a:cxn ang="0">
                  <a:pos x="127" y="0"/>
                </a:cxn>
                <a:cxn ang="0">
                  <a:pos x="136" y="0"/>
                </a:cxn>
                <a:cxn ang="0">
                  <a:pos x="145" y="0"/>
                </a:cxn>
                <a:cxn ang="0">
                  <a:pos x="154" y="0"/>
                </a:cxn>
                <a:cxn ang="0">
                  <a:pos x="163" y="0"/>
                </a:cxn>
                <a:cxn ang="0">
                  <a:pos x="171" y="0"/>
                </a:cxn>
                <a:cxn ang="0">
                  <a:pos x="180" y="0"/>
                </a:cxn>
                <a:cxn ang="0">
                  <a:pos x="189" y="0"/>
                </a:cxn>
                <a:cxn ang="0">
                  <a:pos x="198" y="0"/>
                </a:cxn>
                <a:cxn ang="0">
                  <a:pos x="207" y="0"/>
                </a:cxn>
                <a:cxn ang="0">
                  <a:pos x="215" y="0"/>
                </a:cxn>
                <a:cxn ang="0">
                  <a:pos x="224" y="0"/>
                </a:cxn>
                <a:cxn ang="0">
                  <a:pos x="233" y="0"/>
                </a:cxn>
                <a:cxn ang="0">
                  <a:pos x="242" y="0"/>
                </a:cxn>
                <a:cxn ang="0">
                  <a:pos x="250" y="0"/>
                </a:cxn>
                <a:cxn ang="0">
                  <a:pos x="259" y="0"/>
                </a:cxn>
                <a:cxn ang="0">
                  <a:pos x="268" y="0"/>
                </a:cxn>
                <a:cxn ang="0">
                  <a:pos x="277" y="0"/>
                </a:cxn>
                <a:cxn ang="0">
                  <a:pos x="286" y="0"/>
                </a:cxn>
              </a:cxnLst>
              <a:rect l="0" t="0" r="r" b="b"/>
              <a:pathLst>
                <a:path w="290" h="218">
                  <a:moveTo>
                    <a:pt x="0" y="218"/>
                  </a:moveTo>
                  <a:lnTo>
                    <a:pt x="0" y="213"/>
                  </a:lnTo>
                  <a:lnTo>
                    <a:pt x="5" y="208"/>
                  </a:lnTo>
                  <a:lnTo>
                    <a:pt x="9" y="203"/>
                  </a:lnTo>
                  <a:lnTo>
                    <a:pt x="13" y="198"/>
                  </a:lnTo>
                  <a:lnTo>
                    <a:pt x="13" y="188"/>
                  </a:lnTo>
                  <a:lnTo>
                    <a:pt x="18" y="183"/>
                  </a:lnTo>
                  <a:lnTo>
                    <a:pt x="18" y="173"/>
                  </a:lnTo>
                  <a:lnTo>
                    <a:pt x="22" y="168"/>
                  </a:lnTo>
                  <a:lnTo>
                    <a:pt x="22" y="148"/>
                  </a:lnTo>
                  <a:lnTo>
                    <a:pt x="26" y="144"/>
                  </a:lnTo>
                  <a:lnTo>
                    <a:pt x="26" y="124"/>
                  </a:lnTo>
                  <a:lnTo>
                    <a:pt x="31" y="119"/>
                  </a:lnTo>
                  <a:lnTo>
                    <a:pt x="31" y="99"/>
                  </a:lnTo>
                  <a:lnTo>
                    <a:pt x="35" y="94"/>
                  </a:lnTo>
                  <a:lnTo>
                    <a:pt x="35" y="74"/>
                  </a:lnTo>
                  <a:lnTo>
                    <a:pt x="40" y="69"/>
                  </a:lnTo>
                  <a:lnTo>
                    <a:pt x="40" y="50"/>
                  </a:lnTo>
                  <a:lnTo>
                    <a:pt x="44" y="45"/>
                  </a:lnTo>
                  <a:lnTo>
                    <a:pt x="44" y="35"/>
                  </a:lnTo>
                  <a:lnTo>
                    <a:pt x="48" y="30"/>
                  </a:lnTo>
                  <a:lnTo>
                    <a:pt x="48" y="20"/>
                  </a:lnTo>
                  <a:lnTo>
                    <a:pt x="53" y="15"/>
                  </a:lnTo>
                  <a:lnTo>
                    <a:pt x="57" y="10"/>
                  </a:lnTo>
                  <a:lnTo>
                    <a:pt x="62" y="5"/>
                  </a:lnTo>
                  <a:lnTo>
                    <a:pt x="66" y="0"/>
                  </a:lnTo>
                  <a:lnTo>
                    <a:pt x="70" y="0"/>
                  </a:lnTo>
                  <a:lnTo>
                    <a:pt x="75" y="0"/>
                  </a:lnTo>
                  <a:lnTo>
                    <a:pt x="79" y="0"/>
                  </a:lnTo>
                  <a:lnTo>
                    <a:pt x="84" y="0"/>
                  </a:lnTo>
                  <a:lnTo>
                    <a:pt x="88" y="0"/>
                  </a:lnTo>
                  <a:lnTo>
                    <a:pt x="92" y="0"/>
                  </a:lnTo>
                  <a:lnTo>
                    <a:pt x="97" y="0"/>
                  </a:lnTo>
                  <a:lnTo>
                    <a:pt x="101" y="0"/>
                  </a:lnTo>
                  <a:lnTo>
                    <a:pt x="106" y="0"/>
                  </a:lnTo>
                  <a:lnTo>
                    <a:pt x="110" y="0"/>
                  </a:lnTo>
                  <a:lnTo>
                    <a:pt x="114" y="0"/>
                  </a:lnTo>
                  <a:lnTo>
                    <a:pt x="119" y="0"/>
                  </a:lnTo>
                  <a:lnTo>
                    <a:pt x="123" y="0"/>
                  </a:lnTo>
                  <a:lnTo>
                    <a:pt x="127" y="0"/>
                  </a:lnTo>
                  <a:lnTo>
                    <a:pt x="132" y="0"/>
                  </a:lnTo>
                  <a:lnTo>
                    <a:pt x="136" y="0"/>
                  </a:lnTo>
                  <a:lnTo>
                    <a:pt x="141" y="0"/>
                  </a:lnTo>
                  <a:lnTo>
                    <a:pt x="145" y="0"/>
                  </a:lnTo>
                  <a:lnTo>
                    <a:pt x="149" y="0"/>
                  </a:lnTo>
                  <a:lnTo>
                    <a:pt x="154" y="0"/>
                  </a:lnTo>
                  <a:lnTo>
                    <a:pt x="158" y="0"/>
                  </a:lnTo>
                  <a:lnTo>
                    <a:pt x="163" y="0"/>
                  </a:lnTo>
                  <a:lnTo>
                    <a:pt x="167" y="0"/>
                  </a:lnTo>
                  <a:lnTo>
                    <a:pt x="171" y="0"/>
                  </a:lnTo>
                  <a:lnTo>
                    <a:pt x="176" y="0"/>
                  </a:lnTo>
                  <a:lnTo>
                    <a:pt x="180" y="0"/>
                  </a:lnTo>
                  <a:lnTo>
                    <a:pt x="185" y="0"/>
                  </a:lnTo>
                  <a:lnTo>
                    <a:pt x="189" y="0"/>
                  </a:lnTo>
                  <a:lnTo>
                    <a:pt x="193" y="0"/>
                  </a:lnTo>
                  <a:lnTo>
                    <a:pt x="198" y="0"/>
                  </a:lnTo>
                  <a:lnTo>
                    <a:pt x="202" y="0"/>
                  </a:lnTo>
                  <a:lnTo>
                    <a:pt x="207" y="0"/>
                  </a:lnTo>
                  <a:lnTo>
                    <a:pt x="211" y="0"/>
                  </a:lnTo>
                  <a:lnTo>
                    <a:pt x="215" y="0"/>
                  </a:lnTo>
                  <a:lnTo>
                    <a:pt x="220" y="0"/>
                  </a:lnTo>
                  <a:lnTo>
                    <a:pt x="224" y="0"/>
                  </a:lnTo>
                  <a:lnTo>
                    <a:pt x="228" y="0"/>
                  </a:lnTo>
                  <a:lnTo>
                    <a:pt x="233" y="0"/>
                  </a:lnTo>
                  <a:lnTo>
                    <a:pt x="237" y="0"/>
                  </a:lnTo>
                  <a:lnTo>
                    <a:pt x="242" y="0"/>
                  </a:lnTo>
                  <a:lnTo>
                    <a:pt x="246" y="0"/>
                  </a:lnTo>
                  <a:lnTo>
                    <a:pt x="250" y="0"/>
                  </a:lnTo>
                  <a:lnTo>
                    <a:pt x="255" y="0"/>
                  </a:lnTo>
                  <a:lnTo>
                    <a:pt x="259" y="0"/>
                  </a:lnTo>
                  <a:lnTo>
                    <a:pt x="264" y="0"/>
                  </a:lnTo>
                  <a:lnTo>
                    <a:pt x="268" y="0"/>
                  </a:lnTo>
                  <a:lnTo>
                    <a:pt x="272" y="0"/>
                  </a:lnTo>
                  <a:lnTo>
                    <a:pt x="277" y="0"/>
                  </a:lnTo>
                  <a:lnTo>
                    <a:pt x="281" y="0"/>
                  </a:lnTo>
                  <a:lnTo>
                    <a:pt x="286" y="0"/>
                  </a:lnTo>
                  <a:lnTo>
                    <a:pt x="290" y="0"/>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062" name="Line 2502"/>
            <p:cNvSpPr>
              <a:spLocks noChangeShapeType="1"/>
            </p:cNvSpPr>
            <p:nvPr/>
          </p:nvSpPr>
          <p:spPr bwMode="auto">
            <a:xfrm>
              <a:off x="3550" y="3199"/>
              <a:ext cx="35"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063" name="Line 2503"/>
            <p:cNvSpPr>
              <a:spLocks noChangeShapeType="1"/>
            </p:cNvSpPr>
            <p:nvPr/>
          </p:nvSpPr>
          <p:spPr bwMode="auto">
            <a:xfrm>
              <a:off x="3568" y="3180"/>
              <a:ext cx="1" cy="3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064" name="Line 2504"/>
            <p:cNvSpPr>
              <a:spLocks noChangeShapeType="1"/>
            </p:cNvSpPr>
            <p:nvPr/>
          </p:nvSpPr>
          <p:spPr bwMode="auto">
            <a:xfrm>
              <a:off x="3493" y="3259"/>
              <a:ext cx="35"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065" name="Line 2505"/>
            <p:cNvSpPr>
              <a:spLocks noChangeShapeType="1"/>
            </p:cNvSpPr>
            <p:nvPr/>
          </p:nvSpPr>
          <p:spPr bwMode="auto">
            <a:xfrm>
              <a:off x="3511" y="3239"/>
              <a:ext cx="1" cy="3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066" name="Line 2506"/>
            <p:cNvSpPr>
              <a:spLocks noChangeShapeType="1"/>
            </p:cNvSpPr>
            <p:nvPr/>
          </p:nvSpPr>
          <p:spPr bwMode="auto">
            <a:xfrm>
              <a:off x="3467" y="3397"/>
              <a:ext cx="35"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067" name="Line 2507"/>
            <p:cNvSpPr>
              <a:spLocks noChangeShapeType="1"/>
            </p:cNvSpPr>
            <p:nvPr/>
          </p:nvSpPr>
          <p:spPr bwMode="auto">
            <a:xfrm>
              <a:off x="3484" y="3377"/>
              <a:ext cx="1" cy="4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068" name="Line 2508"/>
            <p:cNvSpPr>
              <a:spLocks noChangeShapeType="1"/>
            </p:cNvSpPr>
            <p:nvPr/>
          </p:nvSpPr>
          <p:spPr bwMode="auto">
            <a:xfrm>
              <a:off x="3577" y="3199"/>
              <a:ext cx="35"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069" name="Line 2509"/>
            <p:cNvSpPr>
              <a:spLocks noChangeShapeType="1"/>
            </p:cNvSpPr>
            <p:nvPr/>
          </p:nvSpPr>
          <p:spPr bwMode="auto">
            <a:xfrm>
              <a:off x="3594" y="3180"/>
              <a:ext cx="1" cy="3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070" name="Line 2510"/>
            <p:cNvSpPr>
              <a:spLocks noChangeShapeType="1"/>
            </p:cNvSpPr>
            <p:nvPr/>
          </p:nvSpPr>
          <p:spPr bwMode="auto">
            <a:xfrm>
              <a:off x="3559" y="3189"/>
              <a:ext cx="18"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071" name="Line 2511"/>
            <p:cNvSpPr>
              <a:spLocks noChangeShapeType="1"/>
            </p:cNvSpPr>
            <p:nvPr/>
          </p:nvSpPr>
          <p:spPr bwMode="auto">
            <a:xfrm flipH="1">
              <a:off x="3559" y="3189"/>
              <a:ext cx="18"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072" name="Line 2512"/>
            <p:cNvSpPr>
              <a:spLocks noChangeShapeType="1"/>
            </p:cNvSpPr>
            <p:nvPr/>
          </p:nvSpPr>
          <p:spPr bwMode="auto">
            <a:xfrm>
              <a:off x="3502" y="3249"/>
              <a:ext cx="17" cy="1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073" name="Line 2513"/>
            <p:cNvSpPr>
              <a:spLocks noChangeShapeType="1"/>
            </p:cNvSpPr>
            <p:nvPr/>
          </p:nvSpPr>
          <p:spPr bwMode="auto">
            <a:xfrm flipH="1">
              <a:off x="3502" y="3249"/>
              <a:ext cx="17" cy="1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074" name="Line 2514"/>
            <p:cNvSpPr>
              <a:spLocks noChangeShapeType="1"/>
            </p:cNvSpPr>
            <p:nvPr/>
          </p:nvSpPr>
          <p:spPr bwMode="auto">
            <a:xfrm>
              <a:off x="3476" y="3387"/>
              <a:ext cx="17"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075" name="Line 2515"/>
            <p:cNvSpPr>
              <a:spLocks noChangeShapeType="1"/>
            </p:cNvSpPr>
            <p:nvPr/>
          </p:nvSpPr>
          <p:spPr bwMode="auto">
            <a:xfrm flipH="1">
              <a:off x="3476" y="3387"/>
              <a:ext cx="17"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076" name="Line 2516"/>
            <p:cNvSpPr>
              <a:spLocks noChangeShapeType="1"/>
            </p:cNvSpPr>
            <p:nvPr/>
          </p:nvSpPr>
          <p:spPr bwMode="auto">
            <a:xfrm>
              <a:off x="3585" y="3189"/>
              <a:ext cx="18"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077" name="Line 2517"/>
            <p:cNvSpPr>
              <a:spLocks noChangeShapeType="1"/>
            </p:cNvSpPr>
            <p:nvPr/>
          </p:nvSpPr>
          <p:spPr bwMode="auto">
            <a:xfrm flipH="1">
              <a:off x="3585" y="3189"/>
              <a:ext cx="18"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grpSp>
      <p:grpSp>
        <p:nvGrpSpPr>
          <p:cNvPr id="197279" name="Group 2719"/>
          <p:cNvGrpSpPr>
            <a:grpSpLocks/>
          </p:cNvGrpSpPr>
          <p:nvPr/>
        </p:nvGrpSpPr>
        <p:grpSpPr bwMode="auto">
          <a:xfrm>
            <a:off x="2979738" y="4922838"/>
            <a:ext cx="5522913" cy="1160463"/>
            <a:chOff x="1877" y="3101"/>
            <a:chExt cx="3479" cy="731"/>
          </a:xfrm>
        </p:grpSpPr>
        <p:sp>
          <p:nvSpPr>
            <p:cNvPr id="197079" name="Rectangle 2519"/>
            <p:cNvSpPr>
              <a:spLocks noChangeArrowheads="1"/>
            </p:cNvSpPr>
            <p:nvPr/>
          </p:nvSpPr>
          <p:spPr bwMode="auto">
            <a:xfrm>
              <a:off x="3445" y="3101"/>
              <a:ext cx="166" cy="2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 b="1" i="0" u="none" strike="noStrike" cap="none" normalizeH="0" baseline="0" smtClean="0">
                  <a:ln>
                    <a:noFill/>
                  </a:ln>
                  <a:solidFill>
                    <a:srgbClr val="000000"/>
                  </a:solidFill>
                  <a:effectLst/>
                  <a:latin typeface="Helvetica" pitchFamily="34" charset="0"/>
                  <a:cs typeface="Arial" pitchFamily="34" charset="0"/>
                </a:rPr>
                <a:t>m50: a=4,b=32</a:t>
              </a:r>
              <a:endParaRPr kumimoji="0" lang="en-US" sz="1100" b="0" i="0" u="none" strike="noStrike" cap="none" normalizeH="0" baseline="0" smtClean="0">
                <a:ln>
                  <a:noFill/>
                </a:ln>
                <a:solidFill>
                  <a:schemeClr val="tx1"/>
                </a:solidFill>
                <a:effectLst/>
                <a:latin typeface="Arial" pitchFamily="34" charset="0"/>
                <a:cs typeface="Arial" pitchFamily="34" charset="0"/>
              </a:endParaRPr>
            </a:p>
          </p:txBody>
        </p:sp>
        <p:sp>
          <p:nvSpPr>
            <p:cNvPr id="197080" name="Rectangle 2520"/>
            <p:cNvSpPr>
              <a:spLocks noChangeArrowheads="1"/>
            </p:cNvSpPr>
            <p:nvPr/>
          </p:nvSpPr>
          <p:spPr bwMode="auto">
            <a:xfrm>
              <a:off x="3866" y="3199"/>
              <a:ext cx="299" cy="22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081" name="Rectangle 2521"/>
            <p:cNvSpPr>
              <a:spLocks noChangeArrowheads="1"/>
            </p:cNvSpPr>
            <p:nvPr/>
          </p:nvSpPr>
          <p:spPr bwMode="auto">
            <a:xfrm>
              <a:off x="3866" y="3199"/>
              <a:ext cx="299" cy="228"/>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082" name="Line 2522"/>
            <p:cNvSpPr>
              <a:spLocks noChangeShapeType="1"/>
            </p:cNvSpPr>
            <p:nvPr/>
          </p:nvSpPr>
          <p:spPr bwMode="auto">
            <a:xfrm>
              <a:off x="3866" y="3199"/>
              <a:ext cx="299"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083" name="Line 2523"/>
            <p:cNvSpPr>
              <a:spLocks noChangeShapeType="1"/>
            </p:cNvSpPr>
            <p:nvPr/>
          </p:nvSpPr>
          <p:spPr bwMode="auto">
            <a:xfrm>
              <a:off x="3866" y="3427"/>
              <a:ext cx="299"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084" name="Line 2524"/>
            <p:cNvSpPr>
              <a:spLocks noChangeShapeType="1"/>
            </p:cNvSpPr>
            <p:nvPr/>
          </p:nvSpPr>
          <p:spPr bwMode="auto">
            <a:xfrm flipV="1">
              <a:off x="4165" y="3199"/>
              <a:ext cx="1" cy="22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085" name="Line 2525"/>
            <p:cNvSpPr>
              <a:spLocks noChangeShapeType="1"/>
            </p:cNvSpPr>
            <p:nvPr/>
          </p:nvSpPr>
          <p:spPr bwMode="auto">
            <a:xfrm flipV="1">
              <a:off x="3866" y="3199"/>
              <a:ext cx="1" cy="22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086" name="Line 2526"/>
            <p:cNvSpPr>
              <a:spLocks noChangeShapeType="1"/>
            </p:cNvSpPr>
            <p:nvPr/>
          </p:nvSpPr>
          <p:spPr bwMode="auto">
            <a:xfrm>
              <a:off x="3866" y="3427"/>
              <a:ext cx="299"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087" name="Line 2527"/>
            <p:cNvSpPr>
              <a:spLocks noChangeShapeType="1"/>
            </p:cNvSpPr>
            <p:nvPr/>
          </p:nvSpPr>
          <p:spPr bwMode="auto">
            <a:xfrm flipV="1">
              <a:off x="3866" y="3199"/>
              <a:ext cx="1" cy="22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088" name="Line 2528"/>
            <p:cNvSpPr>
              <a:spLocks noChangeShapeType="1"/>
            </p:cNvSpPr>
            <p:nvPr/>
          </p:nvSpPr>
          <p:spPr bwMode="auto">
            <a:xfrm flipV="1">
              <a:off x="3866" y="3422"/>
              <a:ext cx="1" cy="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089" name="Line 2529"/>
            <p:cNvSpPr>
              <a:spLocks noChangeShapeType="1"/>
            </p:cNvSpPr>
            <p:nvPr/>
          </p:nvSpPr>
          <p:spPr bwMode="auto">
            <a:xfrm>
              <a:off x="3866" y="3199"/>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090" name="Rectangle 2530"/>
            <p:cNvSpPr>
              <a:spLocks noChangeArrowheads="1"/>
            </p:cNvSpPr>
            <p:nvPr/>
          </p:nvSpPr>
          <p:spPr bwMode="auto">
            <a:xfrm>
              <a:off x="3853" y="3441"/>
              <a:ext cx="13" cy="2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 b="0" i="0" u="none" strike="noStrike" cap="none" normalizeH="0" baseline="0" smtClean="0">
                  <a:ln>
                    <a:noFill/>
                  </a:ln>
                  <a:solidFill>
                    <a:srgbClr val="000000"/>
                  </a:solidFill>
                  <a:effectLst/>
                  <a:latin typeface="Helvetica" pitchFamily="34" charset="0"/>
                  <a:cs typeface="Arial" pitchFamily="34" charset="0"/>
                </a:rPr>
                <a:t>0</a:t>
              </a:r>
              <a:endParaRPr kumimoji="0" lang="en-US" sz="1100" b="0" i="0" u="none" strike="noStrike" cap="none" normalizeH="0" baseline="0" smtClean="0">
                <a:ln>
                  <a:noFill/>
                </a:ln>
                <a:solidFill>
                  <a:schemeClr val="tx1"/>
                </a:solidFill>
                <a:effectLst/>
                <a:latin typeface="Arial" pitchFamily="34" charset="0"/>
                <a:cs typeface="Arial" pitchFamily="34" charset="0"/>
              </a:endParaRPr>
            </a:p>
          </p:txBody>
        </p:sp>
        <p:sp>
          <p:nvSpPr>
            <p:cNvPr id="197091" name="Line 2531"/>
            <p:cNvSpPr>
              <a:spLocks noChangeShapeType="1"/>
            </p:cNvSpPr>
            <p:nvPr/>
          </p:nvSpPr>
          <p:spPr bwMode="auto">
            <a:xfrm flipV="1">
              <a:off x="4016" y="3422"/>
              <a:ext cx="1" cy="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092" name="Line 2532"/>
            <p:cNvSpPr>
              <a:spLocks noChangeShapeType="1"/>
            </p:cNvSpPr>
            <p:nvPr/>
          </p:nvSpPr>
          <p:spPr bwMode="auto">
            <a:xfrm>
              <a:off x="4016" y="3199"/>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093" name="Rectangle 2533"/>
            <p:cNvSpPr>
              <a:spLocks noChangeArrowheads="1"/>
            </p:cNvSpPr>
            <p:nvPr/>
          </p:nvSpPr>
          <p:spPr bwMode="auto">
            <a:xfrm>
              <a:off x="3985" y="3441"/>
              <a:ext cx="33" cy="2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 b="0" i="0" u="none" strike="noStrike" cap="none" normalizeH="0" baseline="0" smtClean="0">
                  <a:ln>
                    <a:noFill/>
                  </a:ln>
                  <a:solidFill>
                    <a:srgbClr val="000000"/>
                  </a:solidFill>
                  <a:effectLst/>
                  <a:latin typeface="Helvetica" pitchFamily="34" charset="0"/>
                  <a:cs typeface="Arial" pitchFamily="34" charset="0"/>
                </a:rPr>
                <a:t>0.5</a:t>
              </a:r>
              <a:endParaRPr kumimoji="0" lang="en-US" sz="1100" b="0" i="0" u="none" strike="noStrike" cap="none" normalizeH="0" baseline="0" smtClean="0">
                <a:ln>
                  <a:noFill/>
                </a:ln>
                <a:solidFill>
                  <a:schemeClr val="tx1"/>
                </a:solidFill>
                <a:effectLst/>
                <a:latin typeface="Arial" pitchFamily="34" charset="0"/>
                <a:cs typeface="Arial" pitchFamily="34" charset="0"/>
              </a:endParaRPr>
            </a:p>
          </p:txBody>
        </p:sp>
        <p:sp>
          <p:nvSpPr>
            <p:cNvPr id="197094" name="Line 2534"/>
            <p:cNvSpPr>
              <a:spLocks noChangeShapeType="1"/>
            </p:cNvSpPr>
            <p:nvPr/>
          </p:nvSpPr>
          <p:spPr bwMode="auto">
            <a:xfrm flipV="1">
              <a:off x="4165" y="3422"/>
              <a:ext cx="1" cy="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095" name="Line 2535"/>
            <p:cNvSpPr>
              <a:spLocks noChangeShapeType="1"/>
            </p:cNvSpPr>
            <p:nvPr/>
          </p:nvSpPr>
          <p:spPr bwMode="auto">
            <a:xfrm>
              <a:off x="4165" y="3199"/>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096" name="Rectangle 2536"/>
            <p:cNvSpPr>
              <a:spLocks noChangeArrowheads="1"/>
            </p:cNvSpPr>
            <p:nvPr/>
          </p:nvSpPr>
          <p:spPr bwMode="auto">
            <a:xfrm>
              <a:off x="4152" y="3441"/>
              <a:ext cx="13" cy="2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 b="0" i="0" u="none" strike="noStrike" cap="none" normalizeH="0" baseline="0" smtClean="0">
                  <a:ln>
                    <a:noFill/>
                  </a:ln>
                  <a:solidFill>
                    <a:srgbClr val="000000"/>
                  </a:solidFill>
                  <a:effectLst/>
                  <a:latin typeface="Helvetica" pitchFamily="34" charset="0"/>
                  <a:cs typeface="Arial" pitchFamily="34" charset="0"/>
                </a:rPr>
                <a:t>1</a:t>
              </a:r>
              <a:endParaRPr kumimoji="0" lang="en-US" sz="1100" b="0" i="0" u="none" strike="noStrike" cap="none" normalizeH="0" baseline="0" smtClean="0">
                <a:ln>
                  <a:noFill/>
                </a:ln>
                <a:solidFill>
                  <a:schemeClr val="tx1"/>
                </a:solidFill>
                <a:effectLst/>
                <a:latin typeface="Arial" pitchFamily="34" charset="0"/>
                <a:cs typeface="Arial" pitchFamily="34" charset="0"/>
              </a:endParaRPr>
            </a:p>
          </p:txBody>
        </p:sp>
        <p:sp>
          <p:nvSpPr>
            <p:cNvPr id="197097" name="Line 2537"/>
            <p:cNvSpPr>
              <a:spLocks noChangeShapeType="1"/>
            </p:cNvSpPr>
            <p:nvPr/>
          </p:nvSpPr>
          <p:spPr bwMode="auto">
            <a:xfrm>
              <a:off x="3866" y="3427"/>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098" name="Line 2538"/>
            <p:cNvSpPr>
              <a:spLocks noChangeShapeType="1"/>
            </p:cNvSpPr>
            <p:nvPr/>
          </p:nvSpPr>
          <p:spPr bwMode="auto">
            <a:xfrm flipH="1">
              <a:off x="4160" y="3427"/>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099" name="Rectangle 2539"/>
            <p:cNvSpPr>
              <a:spLocks noChangeArrowheads="1"/>
            </p:cNvSpPr>
            <p:nvPr/>
          </p:nvSpPr>
          <p:spPr bwMode="auto">
            <a:xfrm>
              <a:off x="3822" y="3392"/>
              <a:ext cx="13" cy="2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 b="0" i="0" u="none" strike="noStrike" cap="none" normalizeH="0" baseline="0" smtClean="0">
                  <a:ln>
                    <a:noFill/>
                  </a:ln>
                  <a:solidFill>
                    <a:srgbClr val="000000"/>
                  </a:solidFill>
                  <a:effectLst/>
                  <a:latin typeface="Helvetica" pitchFamily="34" charset="0"/>
                  <a:cs typeface="Arial" pitchFamily="34" charset="0"/>
                </a:rPr>
                <a:t>0</a:t>
              </a:r>
              <a:endParaRPr kumimoji="0" lang="en-US" sz="1100" b="0" i="0" u="none" strike="noStrike" cap="none" normalizeH="0" baseline="0" smtClean="0">
                <a:ln>
                  <a:noFill/>
                </a:ln>
                <a:solidFill>
                  <a:schemeClr val="tx1"/>
                </a:solidFill>
                <a:effectLst/>
                <a:latin typeface="Arial" pitchFamily="34" charset="0"/>
                <a:cs typeface="Arial" pitchFamily="34" charset="0"/>
              </a:endParaRPr>
            </a:p>
          </p:txBody>
        </p:sp>
        <p:sp>
          <p:nvSpPr>
            <p:cNvPr id="197100" name="Line 2540"/>
            <p:cNvSpPr>
              <a:spLocks noChangeShapeType="1"/>
            </p:cNvSpPr>
            <p:nvPr/>
          </p:nvSpPr>
          <p:spPr bwMode="auto">
            <a:xfrm>
              <a:off x="3866" y="3313"/>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101" name="Line 2541"/>
            <p:cNvSpPr>
              <a:spLocks noChangeShapeType="1"/>
            </p:cNvSpPr>
            <p:nvPr/>
          </p:nvSpPr>
          <p:spPr bwMode="auto">
            <a:xfrm flipH="1">
              <a:off x="4160" y="3313"/>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102" name="Rectangle 2542"/>
            <p:cNvSpPr>
              <a:spLocks noChangeArrowheads="1"/>
            </p:cNvSpPr>
            <p:nvPr/>
          </p:nvSpPr>
          <p:spPr bwMode="auto">
            <a:xfrm>
              <a:off x="3783" y="3278"/>
              <a:ext cx="33" cy="2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 b="0" i="0" u="none" strike="noStrike" cap="none" normalizeH="0" baseline="0" smtClean="0">
                  <a:ln>
                    <a:noFill/>
                  </a:ln>
                  <a:solidFill>
                    <a:srgbClr val="000000"/>
                  </a:solidFill>
                  <a:effectLst/>
                  <a:latin typeface="Helvetica" pitchFamily="34" charset="0"/>
                  <a:cs typeface="Arial" pitchFamily="34" charset="0"/>
                </a:rPr>
                <a:t>0.5</a:t>
              </a:r>
              <a:endParaRPr kumimoji="0" lang="en-US" sz="1100" b="0" i="0" u="none" strike="noStrike" cap="none" normalizeH="0" baseline="0" smtClean="0">
                <a:ln>
                  <a:noFill/>
                </a:ln>
                <a:solidFill>
                  <a:schemeClr val="tx1"/>
                </a:solidFill>
                <a:effectLst/>
                <a:latin typeface="Arial" pitchFamily="34" charset="0"/>
                <a:cs typeface="Arial" pitchFamily="34" charset="0"/>
              </a:endParaRPr>
            </a:p>
          </p:txBody>
        </p:sp>
        <p:sp>
          <p:nvSpPr>
            <p:cNvPr id="197103" name="Line 2543"/>
            <p:cNvSpPr>
              <a:spLocks noChangeShapeType="1"/>
            </p:cNvSpPr>
            <p:nvPr/>
          </p:nvSpPr>
          <p:spPr bwMode="auto">
            <a:xfrm>
              <a:off x="3866" y="3199"/>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104" name="Line 2544"/>
            <p:cNvSpPr>
              <a:spLocks noChangeShapeType="1"/>
            </p:cNvSpPr>
            <p:nvPr/>
          </p:nvSpPr>
          <p:spPr bwMode="auto">
            <a:xfrm flipH="1">
              <a:off x="4160" y="3199"/>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105" name="Rectangle 2545"/>
            <p:cNvSpPr>
              <a:spLocks noChangeArrowheads="1"/>
            </p:cNvSpPr>
            <p:nvPr/>
          </p:nvSpPr>
          <p:spPr bwMode="auto">
            <a:xfrm>
              <a:off x="3822" y="3165"/>
              <a:ext cx="13" cy="2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 b="0" i="0" u="none" strike="noStrike" cap="none" normalizeH="0" baseline="0" smtClean="0">
                  <a:ln>
                    <a:noFill/>
                  </a:ln>
                  <a:solidFill>
                    <a:srgbClr val="000000"/>
                  </a:solidFill>
                  <a:effectLst/>
                  <a:latin typeface="Helvetica" pitchFamily="34" charset="0"/>
                  <a:cs typeface="Arial" pitchFamily="34" charset="0"/>
                </a:rPr>
                <a:t>1</a:t>
              </a:r>
              <a:endParaRPr kumimoji="0" lang="en-US" sz="1100" b="0" i="0" u="none" strike="noStrike" cap="none" normalizeH="0" baseline="0" smtClean="0">
                <a:ln>
                  <a:noFill/>
                </a:ln>
                <a:solidFill>
                  <a:schemeClr val="tx1"/>
                </a:solidFill>
                <a:effectLst/>
                <a:latin typeface="Arial" pitchFamily="34" charset="0"/>
                <a:cs typeface="Arial" pitchFamily="34" charset="0"/>
              </a:endParaRPr>
            </a:p>
          </p:txBody>
        </p:sp>
        <p:sp>
          <p:nvSpPr>
            <p:cNvPr id="197106" name="Line 2546"/>
            <p:cNvSpPr>
              <a:spLocks noChangeShapeType="1"/>
            </p:cNvSpPr>
            <p:nvPr/>
          </p:nvSpPr>
          <p:spPr bwMode="auto">
            <a:xfrm>
              <a:off x="3866" y="3199"/>
              <a:ext cx="299"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107" name="Line 2547"/>
            <p:cNvSpPr>
              <a:spLocks noChangeShapeType="1"/>
            </p:cNvSpPr>
            <p:nvPr/>
          </p:nvSpPr>
          <p:spPr bwMode="auto">
            <a:xfrm>
              <a:off x="3866" y="3427"/>
              <a:ext cx="299"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108" name="Line 2548"/>
            <p:cNvSpPr>
              <a:spLocks noChangeShapeType="1"/>
            </p:cNvSpPr>
            <p:nvPr/>
          </p:nvSpPr>
          <p:spPr bwMode="auto">
            <a:xfrm flipV="1">
              <a:off x="4165" y="3199"/>
              <a:ext cx="1" cy="22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109" name="Line 2549"/>
            <p:cNvSpPr>
              <a:spLocks noChangeShapeType="1"/>
            </p:cNvSpPr>
            <p:nvPr/>
          </p:nvSpPr>
          <p:spPr bwMode="auto">
            <a:xfrm flipV="1">
              <a:off x="3866" y="3199"/>
              <a:ext cx="1" cy="22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110" name="Freeform 2550"/>
            <p:cNvSpPr>
              <a:spLocks/>
            </p:cNvSpPr>
            <p:nvPr/>
          </p:nvSpPr>
          <p:spPr bwMode="auto">
            <a:xfrm>
              <a:off x="3866" y="3199"/>
              <a:ext cx="294" cy="223"/>
            </a:xfrm>
            <a:custGeom>
              <a:avLst/>
              <a:gdLst/>
              <a:ahLst/>
              <a:cxnLst>
                <a:cxn ang="0">
                  <a:pos x="5" y="223"/>
                </a:cxn>
                <a:cxn ang="0">
                  <a:pos x="13" y="223"/>
                </a:cxn>
                <a:cxn ang="0">
                  <a:pos x="22" y="223"/>
                </a:cxn>
                <a:cxn ang="0">
                  <a:pos x="31" y="223"/>
                </a:cxn>
                <a:cxn ang="0">
                  <a:pos x="40" y="223"/>
                </a:cxn>
                <a:cxn ang="0">
                  <a:pos x="49" y="223"/>
                </a:cxn>
                <a:cxn ang="0">
                  <a:pos x="57" y="223"/>
                </a:cxn>
                <a:cxn ang="0">
                  <a:pos x="66" y="223"/>
                </a:cxn>
                <a:cxn ang="0">
                  <a:pos x="75" y="223"/>
                </a:cxn>
                <a:cxn ang="0">
                  <a:pos x="84" y="223"/>
                </a:cxn>
                <a:cxn ang="0">
                  <a:pos x="93" y="223"/>
                </a:cxn>
                <a:cxn ang="0">
                  <a:pos x="101" y="218"/>
                </a:cxn>
                <a:cxn ang="0">
                  <a:pos x="110" y="218"/>
                </a:cxn>
                <a:cxn ang="0">
                  <a:pos x="119" y="213"/>
                </a:cxn>
                <a:cxn ang="0">
                  <a:pos x="128" y="213"/>
                </a:cxn>
                <a:cxn ang="0">
                  <a:pos x="136" y="208"/>
                </a:cxn>
                <a:cxn ang="0">
                  <a:pos x="145" y="198"/>
                </a:cxn>
                <a:cxn ang="0">
                  <a:pos x="154" y="188"/>
                </a:cxn>
                <a:cxn ang="0">
                  <a:pos x="163" y="178"/>
                </a:cxn>
                <a:cxn ang="0">
                  <a:pos x="172" y="163"/>
                </a:cxn>
                <a:cxn ang="0">
                  <a:pos x="180" y="144"/>
                </a:cxn>
                <a:cxn ang="0">
                  <a:pos x="189" y="124"/>
                </a:cxn>
                <a:cxn ang="0">
                  <a:pos x="198" y="104"/>
                </a:cxn>
                <a:cxn ang="0">
                  <a:pos x="207" y="84"/>
                </a:cxn>
                <a:cxn ang="0">
                  <a:pos x="215" y="69"/>
                </a:cxn>
                <a:cxn ang="0">
                  <a:pos x="224" y="50"/>
                </a:cxn>
                <a:cxn ang="0">
                  <a:pos x="233" y="40"/>
                </a:cxn>
                <a:cxn ang="0">
                  <a:pos x="242" y="30"/>
                </a:cxn>
                <a:cxn ang="0">
                  <a:pos x="251" y="20"/>
                </a:cxn>
                <a:cxn ang="0">
                  <a:pos x="259" y="15"/>
                </a:cxn>
                <a:cxn ang="0">
                  <a:pos x="268" y="10"/>
                </a:cxn>
                <a:cxn ang="0">
                  <a:pos x="277" y="5"/>
                </a:cxn>
                <a:cxn ang="0">
                  <a:pos x="286" y="5"/>
                </a:cxn>
                <a:cxn ang="0">
                  <a:pos x="294" y="0"/>
                </a:cxn>
              </a:cxnLst>
              <a:rect l="0" t="0" r="r" b="b"/>
              <a:pathLst>
                <a:path w="294" h="223">
                  <a:moveTo>
                    <a:pt x="0" y="223"/>
                  </a:moveTo>
                  <a:lnTo>
                    <a:pt x="5" y="223"/>
                  </a:lnTo>
                  <a:lnTo>
                    <a:pt x="9" y="223"/>
                  </a:lnTo>
                  <a:lnTo>
                    <a:pt x="13" y="223"/>
                  </a:lnTo>
                  <a:lnTo>
                    <a:pt x="18" y="223"/>
                  </a:lnTo>
                  <a:lnTo>
                    <a:pt x="22" y="223"/>
                  </a:lnTo>
                  <a:lnTo>
                    <a:pt x="27" y="223"/>
                  </a:lnTo>
                  <a:lnTo>
                    <a:pt x="31" y="223"/>
                  </a:lnTo>
                  <a:lnTo>
                    <a:pt x="35" y="223"/>
                  </a:lnTo>
                  <a:lnTo>
                    <a:pt x="40" y="223"/>
                  </a:lnTo>
                  <a:lnTo>
                    <a:pt x="44" y="223"/>
                  </a:lnTo>
                  <a:lnTo>
                    <a:pt x="49" y="223"/>
                  </a:lnTo>
                  <a:lnTo>
                    <a:pt x="53" y="223"/>
                  </a:lnTo>
                  <a:lnTo>
                    <a:pt x="57" y="223"/>
                  </a:lnTo>
                  <a:lnTo>
                    <a:pt x="62" y="223"/>
                  </a:lnTo>
                  <a:lnTo>
                    <a:pt x="66" y="223"/>
                  </a:lnTo>
                  <a:lnTo>
                    <a:pt x="71" y="223"/>
                  </a:lnTo>
                  <a:lnTo>
                    <a:pt x="75" y="223"/>
                  </a:lnTo>
                  <a:lnTo>
                    <a:pt x="79" y="223"/>
                  </a:lnTo>
                  <a:lnTo>
                    <a:pt x="84" y="223"/>
                  </a:lnTo>
                  <a:lnTo>
                    <a:pt x="88" y="223"/>
                  </a:lnTo>
                  <a:lnTo>
                    <a:pt x="93" y="223"/>
                  </a:lnTo>
                  <a:lnTo>
                    <a:pt x="97" y="223"/>
                  </a:lnTo>
                  <a:lnTo>
                    <a:pt x="101" y="218"/>
                  </a:lnTo>
                  <a:lnTo>
                    <a:pt x="106" y="218"/>
                  </a:lnTo>
                  <a:lnTo>
                    <a:pt x="110" y="218"/>
                  </a:lnTo>
                  <a:lnTo>
                    <a:pt x="114" y="218"/>
                  </a:lnTo>
                  <a:lnTo>
                    <a:pt x="119" y="213"/>
                  </a:lnTo>
                  <a:lnTo>
                    <a:pt x="123" y="213"/>
                  </a:lnTo>
                  <a:lnTo>
                    <a:pt x="128" y="213"/>
                  </a:lnTo>
                  <a:lnTo>
                    <a:pt x="132" y="208"/>
                  </a:lnTo>
                  <a:lnTo>
                    <a:pt x="136" y="208"/>
                  </a:lnTo>
                  <a:lnTo>
                    <a:pt x="141" y="203"/>
                  </a:lnTo>
                  <a:lnTo>
                    <a:pt x="145" y="198"/>
                  </a:lnTo>
                  <a:lnTo>
                    <a:pt x="150" y="193"/>
                  </a:lnTo>
                  <a:lnTo>
                    <a:pt x="154" y="188"/>
                  </a:lnTo>
                  <a:lnTo>
                    <a:pt x="158" y="183"/>
                  </a:lnTo>
                  <a:lnTo>
                    <a:pt x="163" y="178"/>
                  </a:lnTo>
                  <a:lnTo>
                    <a:pt x="172" y="168"/>
                  </a:lnTo>
                  <a:lnTo>
                    <a:pt x="172" y="163"/>
                  </a:lnTo>
                  <a:lnTo>
                    <a:pt x="180" y="153"/>
                  </a:lnTo>
                  <a:lnTo>
                    <a:pt x="180" y="144"/>
                  </a:lnTo>
                  <a:lnTo>
                    <a:pt x="189" y="134"/>
                  </a:lnTo>
                  <a:lnTo>
                    <a:pt x="189" y="124"/>
                  </a:lnTo>
                  <a:lnTo>
                    <a:pt x="198" y="114"/>
                  </a:lnTo>
                  <a:lnTo>
                    <a:pt x="198" y="104"/>
                  </a:lnTo>
                  <a:lnTo>
                    <a:pt x="207" y="94"/>
                  </a:lnTo>
                  <a:lnTo>
                    <a:pt x="207" y="84"/>
                  </a:lnTo>
                  <a:lnTo>
                    <a:pt x="215" y="74"/>
                  </a:lnTo>
                  <a:lnTo>
                    <a:pt x="215" y="69"/>
                  </a:lnTo>
                  <a:lnTo>
                    <a:pt x="224" y="60"/>
                  </a:lnTo>
                  <a:lnTo>
                    <a:pt x="224" y="50"/>
                  </a:lnTo>
                  <a:lnTo>
                    <a:pt x="229" y="45"/>
                  </a:lnTo>
                  <a:lnTo>
                    <a:pt x="233" y="40"/>
                  </a:lnTo>
                  <a:lnTo>
                    <a:pt x="237" y="35"/>
                  </a:lnTo>
                  <a:lnTo>
                    <a:pt x="242" y="30"/>
                  </a:lnTo>
                  <a:lnTo>
                    <a:pt x="246" y="25"/>
                  </a:lnTo>
                  <a:lnTo>
                    <a:pt x="251" y="20"/>
                  </a:lnTo>
                  <a:lnTo>
                    <a:pt x="255" y="15"/>
                  </a:lnTo>
                  <a:lnTo>
                    <a:pt x="259" y="15"/>
                  </a:lnTo>
                  <a:lnTo>
                    <a:pt x="264" y="10"/>
                  </a:lnTo>
                  <a:lnTo>
                    <a:pt x="268" y="10"/>
                  </a:lnTo>
                  <a:lnTo>
                    <a:pt x="273" y="5"/>
                  </a:lnTo>
                  <a:lnTo>
                    <a:pt x="277" y="5"/>
                  </a:lnTo>
                  <a:lnTo>
                    <a:pt x="281" y="5"/>
                  </a:lnTo>
                  <a:lnTo>
                    <a:pt x="286" y="5"/>
                  </a:lnTo>
                  <a:lnTo>
                    <a:pt x="290" y="0"/>
                  </a:lnTo>
                  <a:lnTo>
                    <a:pt x="294" y="0"/>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111" name="Line 2551"/>
            <p:cNvSpPr>
              <a:spLocks noChangeShapeType="1"/>
            </p:cNvSpPr>
            <p:nvPr/>
          </p:nvSpPr>
          <p:spPr bwMode="auto">
            <a:xfrm>
              <a:off x="3950" y="3422"/>
              <a:ext cx="35"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112" name="Line 2552"/>
            <p:cNvSpPr>
              <a:spLocks noChangeShapeType="1"/>
            </p:cNvSpPr>
            <p:nvPr/>
          </p:nvSpPr>
          <p:spPr bwMode="auto">
            <a:xfrm>
              <a:off x="3967" y="3402"/>
              <a:ext cx="1" cy="3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113" name="Line 2553"/>
            <p:cNvSpPr>
              <a:spLocks noChangeShapeType="1"/>
            </p:cNvSpPr>
            <p:nvPr/>
          </p:nvSpPr>
          <p:spPr bwMode="auto">
            <a:xfrm>
              <a:off x="3893" y="3422"/>
              <a:ext cx="35"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114" name="Line 2554"/>
            <p:cNvSpPr>
              <a:spLocks noChangeShapeType="1"/>
            </p:cNvSpPr>
            <p:nvPr/>
          </p:nvSpPr>
          <p:spPr bwMode="auto">
            <a:xfrm>
              <a:off x="3910" y="3402"/>
              <a:ext cx="1" cy="3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115" name="Line 2555"/>
            <p:cNvSpPr>
              <a:spLocks noChangeShapeType="1"/>
            </p:cNvSpPr>
            <p:nvPr/>
          </p:nvSpPr>
          <p:spPr bwMode="auto">
            <a:xfrm>
              <a:off x="3866" y="3422"/>
              <a:ext cx="35"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116" name="Line 2556"/>
            <p:cNvSpPr>
              <a:spLocks noChangeShapeType="1"/>
            </p:cNvSpPr>
            <p:nvPr/>
          </p:nvSpPr>
          <p:spPr bwMode="auto">
            <a:xfrm>
              <a:off x="3884" y="3402"/>
              <a:ext cx="1" cy="3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117" name="Line 2557"/>
            <p:cNvSpPr>
              <a:spLocks noChangeShapeType="1"/>
            </p:cNvSpPr>
            <p:nvPr/>
          </p:nvSpPr>
          <p:spPr bwMode="auto">
            <a:xfrm>
              <a:off x="3976" y="3412"/>
              <a:ext cx="35"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118" name="Line 2558"/>
            <p:cNvSpPr>
              <a:spLocks noChangeShapeType="1"/>
            </p:cNvSpPr>
            <p:nvPr/>
          </p:nvSpPr>
          <p:spPr bwMode="auto">
            <a:xfrm>
              <a:off x="3994" y="3392"/>
              <a:ext cx="1" cy="3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119" name="Line 2559"/>
            <p:cNvSpPr>
              <a:spLocks noChangeShapeType="1"/>
            </p:cNvSpPr>
            <p:nvPr/>
          </p:nvSpPr>
          <p:spPr bwMode="auto">
            <a:xfrm>
              <a:off x="3959" y="3412"/>
              <a:ext cx="17" cy="1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120" name="Line 2560"/>
            <p:cNvSpPr>
              <a:spLocks noChangeShapeType="1"/>
            </p:cNvSpPr>
            <p:nvPr/>
          </p:nvSpPr>
          <p:spPr bwMode="auto">
            <a:xfrm flipH="1">
              <a:off x="3959" y="3412"/>
              <a:ext cx="17" cy="1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121" name="Line 2561"/>
            <p:cNvSpPr>
              <a:spLocks noChangeShapeType="1"/>
            </p:cNvSpPr>
            <p:nvPr/>
          </p:nvSpPr>
          <p:spPr bwMode="auto">
            <a:xfrm>
              <a:off x="3901" y="3412"/>
              <a:ext cx="18" cy="1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122" name="Line 2562"/>
            <p:cNvSpPr>
              <a:spLocks noChangeShapeType="1"/>
            </p:cNvSpPr>
            <p:nvPr/>
          </p:nvSpPr>
          <p:spPr bwMode="auto">
            <a:xfrm flipH="1">
              <a:off x="3901" y="3412"/>
              <a:ext cx="18" cy="1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123" name="Line 2563"/>
            <p:cNvSpPr>
              <a:spLocks noChangeShapeType="1"/>
            </p:cNvSpPr>
            <p:nvPr/>
          </p:nvSpPr>
          <p:spPr bwMode="auto">
            <a:xfrm>
              <a:off x="3875" y="3412"/>
              <a:ext cx="18" cy="1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124" name="Line 2564"/>
            <p:cNvSpPr>
              <a:spLocks noChangeShapeType="1"/>
            </p:cNvSpPr>
            <p:nvPr/>
          </p:nvSpPr>
          <p:spPr bwMode="auto">
            <a:xfrm flipH="1">
              <a:off x="3875" y="3412"/>
              <a:ext cx="18" cy="1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125" name="Line 2565"/>
            <p:cNvSpPr>
              <a:spLocks noChangeShapeType="1"/>
            </p:cNvSpPr>
            <p:nvPr/>
          </p:nvSpPr>
          <p:spPr bwMode="auto">
            <a:xfrm>
              <a:off x="3985" y="3402"/>
              <a:ext cx="17"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126" name="Line 2566"/>
            <p:cNvSpPr>
              <a:spLocks noChangeShapeType="1"/>
            </p:cNvSpPr>
            <p:nvPr/>
          </p:nvSpPr>
          <p:spPr bwMode="auto">
            <a:xfrm flipH="1">
              <a:off x="3985" y="3402"/>
              <a:ext cx="17"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127" name="Rectangle 2567"/>
            <p:cNvSpPr>
              <a:spLocks noChangeArrowheads="1"/>
            </p:cNvSpPr>
            <p:nvPr/>
          </p:nvSpPr>
          <p:spPr bwMode="auto">
            <a:xfrm>
              <a:off x="3844" y="3101"/>
              <a:ext cx="166" cy="2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 b="1" i="0" u="none" strike="noStrike" cap="none" normalizeH="0" baseline="0" smtClean="0">
                  <a:ln>
                    <a:noFill/>
                  </a:ln>
                  <a:solidFill>
                    <a:srgbClr val="000000"/>
                  </a:solidFill>
                  <a:effectLst/>
                  <a:latin typeface="Helvetica" pitchFamily="34" charset="0"/>
                  <a:cs typeface="Arial" pitchFamily="34" charset="0"/>
                </a:rPr>
                <a:t>m51: a=8,b=12</a:t>
              </a:r>
              <a:endParaRPr kumimoji="0" lang="en-US" sz="1100" b="0" i="0" u="none" strike="noStrike" cap="none" normalizeH="0" baseline="0" smtClean="0">
                <a:ln>
                  <a:noFill/>
                </a:ln>
                <a:solidFill>
                  <a:schemeClr val="tx1"/>
                </a:solidFill>
                <a:effectLst/>
                <a:latin typeface="Arial" pitchFamily="34" charset="0"/>
                <a:cs typeface="Arial" pitchFamily="34" charset="0"/>
              </a:endParaRPr>
            </a:p>
          </p:txBody>
        </p:sp>
        <p:sp>
          <p:nvSpPr>
            <p:cNvPr id="197128" name="Rectangle 2568"/>
            <p:cNvSpPr>
              <a:spLocks noChangeArrowheads="1"/>
            </p:cNvSpPr>
            <p:nvPr/>
          </p:nvSpPr>
          <p:spPr bwMode="auto">
            <a:xfrm>
              <a:off x="4266" y="3199"/>
              <a:ext cx="294" cy="22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129" name="Rectangle 2569"/>
            <p:cNvSpPr>
              <a:spLocks noChangeArrowheads="1"/>
            </p:cNvSpPr>
            <p:nvPr/>
          </p:nvSpPr>
          <p:spPr bwMode="auto">
            <a:xfrm>
              <a:off x="4266" y="3199"/>
              <a:ext cx="294" cy="228"/>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130" name="Line 2570"/>
            <p:cNvSpPr>
              <a:spLocks noChangeShapeType="1"/>
            </p:cNvSpPr>
            <p:nvPr/>
          </p:nvSpPr>
          <p:spPr bwMode="auto">
            <a:xfrm>
              <a:off x="4266" y="3199"/>
              <a:ext cx="29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131" name="Line 2571"/>
            <p:cNvSpPr>
              <a:spLocks noChangeShapeType="1"/>
            </p:cNvSpPr>
            <p:nvPr/>
          </p:nvSpPr>
          <p:spPr bwMode="auto">
            <a:xfrm>
              <a:off x="4266" y="3427"/>
              <a:ext cx="29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132" name="Line 2572"/>
            <p:cNvSpPr>
              <a:spLocks noChangeShapeType="1"/>
            </p:cNvSpPr>
            <p:nvPr/>
          </p:nvSpPr>
          <p:spPr bwMode="auto">
            <a:xfrm flipV="1">
              <a:off x="4560" y="3199"/>
              <a:ext cx="1" cy="22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133" name="Line 2573"/>
            <p:cNvSpPr>
              <a:spLocks noChangeShapeType="1"/>
            </p:cNvSpPr>
            <p:nvPr/>
          </p:nvSpPr>
          <p:spPr bwMode="auto">
            <a:xfrm flipV="1">
              <a:off x="4266" y="3199"/>
              <a:ext cx="1" cy="22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134" name="Line 2574"/>
            <p:cNvSpPr>
              <a:spLocks noChangeShapeType="1"/>
            </p:cNvSpPr>
            <p:nvPr/>
          </p:nvSpPr>
          <p:spPr bwMode="auto">
            <a:xfrm>
              <a:off x="4266" y="3427"/>
              <a:ext cx="29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135" name="Line 2575"/>
            <p:cNvSpPr>
              <a:spLocks noChangeShapeType="1"/>
            </p:cNvSpPr>
            <p:nvPr/>
          </p:nvSpPr>
          <p:spPr bwMode="auto">
            <a:xfrm flipV="1">
              <a:off x="4266" y="3199"/>
              <a:ext cx="1" cy="22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136" name="Line 2576"/>
            <p:cNvSpPr>
              <a:spLocks noChangeShapeType="1"/>
            </p:cNvSpPr>
            <p:nvPr/>
          </p:nvSpPr>
          <p:spPr bwMode="auto">
            <a:xfrm flipV="1">
              <a:off x="4266" y="3422"/>
              <a:ext cx="1" cy="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137" name="Line 2577"/>
            <p:cNvSpPr>
              <a:spLocks noChangeShapeType="1"/>
            </p:cNvSpPr>
            <p:nvPr/>
          </p:nvSpPr>
          <p:spPr bwMode="auto">
            <a:xfrm>
              <a:off x="4266" y="3199"/>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138" name="Rectangle 2578"/>
            <p:cNvSpPr>
              <a:spLocks noChangeArrowheads="1"/>
            </p:cNvSpPr>
            <p:nvPr/>
          </p:nvSpPr>
          <p:spPr bwMode="auto">
            <a:xfrm>
              <a:off x="4253" y="3441"/>
              <a:ext cx="13" cy="2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 b="0" i="0" u="none" strike="noStrike" cap="none" normalizeH="0" baseline="0" smtClean="0">
                  <a:ln>
                    <a:noFill/>
                  </a:ln>
                  <a:solidFill>
                    <a:srgbClr val="000000"/>
                  </a:solidFill>
                  <a:effectLst/>
                  <a:latin typeface="Helvetica" pitchFamily="34" charset="0"/>
                  <a:cs typeface="Arial" pitchFamily="34" charset="0"/>
                </a:rPr>
                <a:t>0</a:t>
              </a:r>
              <a:endParaRPr kumimoji="0" lang="en-US" sz="1100" b="0" i="0" u="none" strike="noStrike" cap="none" normalizeH="0" baseline="0" smtClean="0">
                <a:ln>
                  <a:noFill/>
                </a:ln>
                <a:solidFill>
                  <a:schemeClr val="tx1"/>
                </a:solidFill>
                <a:effectLst/>
                <a:latin typeface="Arial" pitchFamily="34" charset="0"/>
                <a:cs typeface="Arial" pitchFamily="34" charset="0"/>
              </a:endParaRPr>
            </a:p>
          </p:txBody>
        </p:sp>
        <p:sp>
          <p:nvSpPr>
            <p:cNvPr id="197139" name="Line 2579"/>
            <p:cNvSpPr>
              <a:spLocks noChangeShapeType="1"/>
            </p:cNvSpPr>
            <p:nvPr/>
          </p:nvSpPr>
          <p:spPr bwMode="auto">
            <a:xfrm flipV="1">
              <a:off x="4411" y="3422"/>
              <a:ext cx="1" cy="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140" name="Line 2580"/>
            <p:cNvSpPr>
              <a:spLocks noChangeShapeType="1"/>
            </p:cNvSpPr>
            <p:nvPr/>
          </p:nvSpPr>
          <p:spPr bwMode="auto">
            <a:xfrm>
              <a:off x="4411" y="3199"/>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141" name="Rectangle 2581"/>
            <p:cNvSpPr>
              <a:spLocks noChangeArrowheads="1"/>
            </p:cNvSpPr>
            <p:nvPr/>
          </p:nvSpPr>
          <p:spPr bwMode="auto">
            <a:xfrm>
              <a:off x="4380" y="3441"/>
              <a:ext cx="33" cy="2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 b="0" i="0" u="none" strike="noStrike" cap="none" normalizeH="0" baseline="0" smtClean="0">
                  <a:ln>
                    <a:noFill/>
                  </a:ln>
                  <a:solidFill>
                    <a:srgbClr val="000000"/>
                  </a:solidFill>
                  <a:effectLst/>
                  <a:latin typeface="Helvetica" pitchFamily="34" charset="0"/>
                  <a:cs typeface="Arial" pitchFamily="34" charset="0"/>
                </a:rPr>
                <a:t>0.5</a:t>
              </a:r>
              <a:endParaRPr kumimoji="0" lang="en-US" sz="1100" b="0" i="0" u="none" strike="noStrike" cap="none" normalizeH="0" baseline="0" smtClean="0">
                <a:ln>
                  <a:noFill/>
                </a:ln>
                <a:solidFill>
                  <a:schemeClr val="tx1"/>
                </a:solidFill>
                <a:effectLst/>
                <a:latin typeface="Arial" pitchFamily="34" charset="0"/>
                <a:cs typeface="Arial" pitchFamily="34" charset="0"/>
              </a:endParaRPr>
            </a:p>
          </p:txBody>
        </p:sp>
        <p:sp>
          <p:nvSpPr>
            <p:cNvPr id="197142" name="Line 2582"/>
            <p:cNvSpPr>
              <a:spLocks noChangeShapeType="1"/>
            </p:cNvSpPr>
            <p:nvPr/>
          </p:nvSpPr>
          <p:spPr bwMode="auto">
            <a:xfrm flipV="1">
              <a:off x="4560" y="3422"/>
              <a:ext cx="1" cy="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143" name="Line 2583"/>
            <p:cNvSpPr>
              <a:spLocks noChangeShapeType="1"/>
            </p:cNvSpPr>
            <p:nvPr/>
          </p:nvSpPr>
          <p:spPr bwMode="auto">
            <a:xfrm>
              <a:off x="4560" y="3199"/>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144" name="Rectangle 2584"/>
            <p:cNvSpPr>
              <a:spLocks noChangeArrowheads="1"/>
            </p:cNvSpPr>
            <p:nvPr/>
          </p:nvSpPr>
          <p:spPr bwMode="auto">
            <a:xfrm>
              <a:off x="4547" y="3441"/>
              <a:ext cx="13" cy="2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 b="0" i="0" u="none" strike="noStrike" cap="none" normalizeH="0" baseline="0" smtClean="0">
                  <a:ln>
                    <a:noFill/>
                  </a:ln>
                  <a:solidFill>
                    <a:srgbClr val="000000"/>
                  </a:solidFill>
                  <a:effectLst/>
                  <a:latin typeface="Helvetica" pitchFamily="34" charset="0"/>
                  <a:cs typeface="Arial" pitchFamily="34" charset="0"/>
                </a:rPr>
                <a:t>1</a:t>
              </a:r>
              <a:endParaRPr kumimoji="0" lang="en-US" sz="1100" b="0" i="0" u="none" strike="noStrike" cap="none" normalizeH="0" baseline="0" smtClean="0">
                <a:ln>
                  <a:noFill/>
                </a:ln>
                <a:solidFill>
                  <a:schemeClr val="tx1"/>
                </a:solidFill>
                <a:effectLst/>
                <a:latin typeface="Arial" pitchFamily="34" charset="0"/>
                <a:cs typeface="Arial" pitchFamily="34" charset="0"/>
              </a:endParaRPr>
            </a:p>
          </p:txBody>
        </p:sp>
        <p:sp>
          <p:nvSpPr>
            <p:cNvPr id="197145" name="Line 2585"/>
            <p:cNvSpPr>
              <a:spLocks noChangeShapeType="1"/>
            </p:cNvSpPr>
            <p:nvPr/>
          </p:nvSpPr>
          <p:spPr bwMode="auto">
            <a:xfrm>
              <a:off x="4266" y="3427"/>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146" name="Line 2586"/>
            <p:cNvSpPr>
              <a:spLocks noChangeShapeType="1"/>
            </p:cNvSpPr>
            <p:nvPr/>
          </p:nvSpPr>
          <p:spPr bwMode="auto">
            <a:xfrm flipH="1">
              <a:off x="4556" y="3427"/>
              <a:ext cx="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147" name="Rectangle 2587"/>
            <p:cNvSpPr>
              <a:spLocks noChangeArrowheads="1"/>
            </p:cNvSpPr>
            <p:nvPr/>
          </p:nvSpPr>
          <p:spPr bwMode="auto">
            <a:xfrm>
              <a:off x="4222" y="3392"/>
              <a:ext cx="13" cy="2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 b="0" i="0" u="none" strike="noStrike" cap="none" normalizeH="0" baseline="0" smtClean="0">
                  <a:ln>
                    <a:noFill/>
                  </a:ln>
                  <a:solidFill>
                    <a:srgbClr val="000000"/>
                  </a:solidFill>
                  <a:effectLst/>
                  <a:latin typeface="Helvetica" pitchFamily="34" charset="0"/>
                  <a:cs typeface="Arial" pitchFamily="34" charset="0"/>
                </a:rPr>
                <a:t>0</a:t>
              </a:r>
              <a:endParaRPr kumimoji="0" lang="en-US" sz="1100" b="0" i="0" u="none" strike="noStrike" cap="none" normalizeH="0" baseline="0" smtClean="0">
                <a:ln>
                  <a:noFill/>
                </a:ln>
                <a:solidFill>
                  <a:schemeClr val="tx1"/>
                </a:solidFill>
                <a:effectLst/>
                <a:latin typeface="Arial" pitchFamily="34" charset="0"/>
                <a:cs typeface="Arial" pitchFamily="34" charset="0"/>
              </a:endParaRPr>
            </a:p>
          </p:txBody>
        </p:sp>
        <p:sp>
          <p:nvSpPr>
            <p:cNvPr id="197148" name="Line 2588"/>
            <p:cNvSpPr>
              <a:spLocks noChangeShapeType="1"/>
            </p:cNvSpPr>
            <p:nvPr/>
          </p:nvSpPr>
          <p:spPr bwMode="auto">
            <a:xfrm>
              <a:off x="4266" y="3313"/>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149" name="Line 2589"/>
            <p:cNvSpPr>
              <a:spLocks noChangeShapeType="1"/>
            </p:cNvSpPr>
            <p:nvPr/>
          </p:nvSpPr>
          <p:spPr bwMode="auto">
            <a:xfrm flipH="1">
              <a:off x="4556" y="3313"/>
              <a:ext cx="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150" name="Rectangle 2590"/>
            <p:cNvSpPr>
              <a:spLocks noChangeArrowheads="1"/>
            </p:cNvSpPr>
            <p:nvPr/>
          </p:nvSpPr>
          <p:spPr bwMode="auto">
            <a:xfrm>
              <a:off x="4182" y="3278"/>
              <a:ext cx="33" cy="2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 b="0" i="0" u="none" strike="noStrike" cap="none" normalizeH="0" baseline="0" smtClean="0">
                  <a:ln>
                    <a:noFill/>
                  </a:ln>
                  <a:solidFill>
                    <a:srgbClr val="000000"/>
                  </a:solidFill>
                  <a:effectLst/>
                  <a:latin typeface="Helvetica" pitchFamily="34" charset="0"/>
                  <a:cs typeface="Arial" pitchFamily="34" charset="0"/>
                </a:rPr>
                <a:t>0.5</a:t>
              </a:r>
              <a:endParaRPr kumimoji="0" lang="en-US" sz="1100" b="0" i="0" u="none" strike="noStrike" cap="none" normalizeH="0" baseline="0" smtClean="0">
                <a:ln>
                  <a:noFill/>
                </a:ln>
                <a:solidFill>
                  <a:schemeClr val="tx1"/>
                </a:solidFill>
                <a:effectLst/>
                <a:latin typeface="Arial" pitchFamily="34" charset="0"/>
                <a:cs typeface="Arial" pitchFamily="34" charset="0"/>
              </a:endParaRPr>
            </a:p>
          </p:txBody>
        </p:sp>
        <p:sp>
          <p:nvSpPr>
            <p:cNvPr id="197151" name="Line 2591"/>
            <p:cNvSpPr>
              <a:spLocks noChangeShapeType="1"/>
            </p:cNvSpPr>
            <p:nvPr/>
          </p:nvSpPr>
          <p:spPr bwMode="auto">
            <a:xfrm>
              <a:off x="4266" y="3199"/>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152" name="Line 2592"/>
            <p:cNvSpPr>
              <a:spLocks noChangeShapeType="1"/>
            </p:cNvSpPr>
            <p:nvPr/>
          </p:nvSpPr>
          <p:spPr bwMode="auto">
            <a:xfrm flipH="1">
              <a:off x="4556" y="3199"/>
              <a:ext cx="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153" name="Rectangle 2593"/>
            <p:cNvSpPr>
              <a:spLocks noChangeArrowheads="1"/>
            </p:cNvSpPr>
            <p:nvPr/>
          </p:nvSpPr>
          <p:spPr bwMode="auto">
            <a:xfrm>
              <a:off x="4222" y="3165"/>
              <a:ext cx="13" cy="2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 b="0" i="0" u="none" strike="noStrike" cap="none" normalizeH="0" baseline="0" smtClean="0">
                  <a:ln>
                    <a:noFill/>
                  </a:ln>
                  <a:solidFill>
                    <a:srgbClr val="000000"/>
                  </a:solidFill>
                  <a:effectLst/>
                  <a:latin typeface="Helvetica" pitchFamily="34" charset="0"/>
                  <a:cs typeface="Arial" pitchFamily="34" charset="0"/>
                </a:rPr>
                <a:t>1</a:t>
              </a:r>
              <a:endParaRPr kumimoji="0" lang="en-US" sz="1100" b="0" i="0" u="none" strike="noStrike" cap="none" normalizeH="0" baseline="0" smtClean="0">
                <a:ln>
                  <a:noFill/>
                </a:ln>
                <a:solidFill>
                  <a:schemeClr val="tx1"/>
                </a:solidFill>
                <a:effectLst/>
                <a:latin typeface="Arial" pitchFamily="34" charset="0"/>
                <a:cs typeface="Arial" pitchFamily="34" charset="0"/>
              </a:endParaRPr>
            </a:p>
          </p:txBody>
        </p:sp>
        <p:sp>
          <p:nvSpPr>
            <p:cNvPr id="197154" name="Line 2594"/>
            <p:cNvSpPr>
              <a:spLocks noChangeShapeType="1"/>
            </p:cNvSpPr>
            <p:nvPr/>
          </p:nvSpPr>
          <p:spPr bwMode="auto">
            <a:xfrm>
              <a:off x="4266" y="3199"/>
              <a:ext cx="29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155" name="Line 2595"/>
            <p:cNvSpPr>
              <a:spLocks noChangeShapeType="1"/>
            </p:cNvSpPr>
            <p:nvPr/>
          </p:nvSpPr>
          <p:spPr bwMode="auto">
            <a:xfrm>
              <a:off x="4266" y="3427"/>
              <a:ext cx="29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156" name="Line 2596"/>
            <p:cNvSpPr>
              <a:spLocks noChangeShapeType="1"/>
            </p:cNvSpPr>
            <p:nvPr/>
          </p:nvSpPr>
          <p:spPr bwMode="auto">
            <a:xfrm flipV="1">
              <a:off x="4560" y="3199"/>
              <a:ext cx="1" cy="22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157" name="Line 2597"/>
            <p:cNvSpPr>
              <a:spLocks noChangeShapeType="1"/>
            </p:cNvSpPr>
            <p:nvPr/>
          </p:nvSpPr>
          <p:spPr bwMode="auto">
            <a:xfrm flipV="1">
              <a:off x="4266" y="3199"/>
              <a:ext cx="1" cy="22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158" name="Freeform 2598"/>
            <p:cNvSpPr>
              <a:spLocks/>
            </p:cNvSpPr>
            <p:nvPr/>
          </p:nvSpPr>
          <p:spPr bwMode="auto">
            <a:xfrm>
              <a:off x="4266" y="3199"/>
              <a:ext cx="290" cy="223"/>
            </a:xfrm>
            <a:custGeom>
              <a:avLst/>
              <a:gdLst/>
              <a:ahLst/>
              <a:cxnLst>
                <a:cxn ang="0">
                  <a:pos x="4" y="223"/>
                </a:cxn>
                <a:cxn ang="0">
                  <a:pos x="13" y="223"/>
                </a:cxn>
                <a:cxn ang="0">
                  <a:pos x="22" y="223"/>
                </a:cxn>
                <a:cxn ang="0">
                  <a:pos x="31" y="223"/>
                </a:cxn>
                <a:cxn ang="0">
                  <a:pos x="39" y="223"/>
                </a:cxn>
                <a:cxn ang="0">
                  <a:pos x="48" y="223"/>
                </a:cxn>
                <a:cxn ang="0">
                  <a:pos x="57" y="223"/>
                </a:cxn>
                <a:cxn ang="0">
                  <a:pos x="66" y="223"/>
                </a:cxn>
                <a:cxn ang="0">
                  <a:pos x="74" y="218"/>
                </a:cxn>
                <a:cxn ang="0">
                  <a:pos x="83" y="218"/>
                </a:cxn>
                <a:cxn ang="0">
                  <a:pos x="92" y="213"/>
                </a:cxn>
                <a:cxn ang="0">
                  <a:pos x="101" y="203"/>
                </a:cxn>
                <a:cxn ang="0">
                  <a:pos x="110" y="193"/>
                </a:cxn>
                <a:cxn ang="0">
                  <a:pos x="118" y="178"/>
                </a:cxn>
                <a:cxn ang="0">
                  <a:pos x="127" y="158"/>
                </a:cxn>
                <a:cxn ang="0">
                  <a:pos x="132" y="144"/>
                </a:cxn>
                <a:cxn ang="0">
                  <a:pos x="140" y="119"/>
                </a:cxn>
                <a:cxn ang="0">
                  <a:pos x="145" y="104"/>
                </a:cxn>
                <a:cxn ang="0">
                  <a:pos x="149" y="89"/>
                </a:cxn>
                <a:cxn ang="0">
                  <a:pos x="158" y="65"/>
                </a:cxn>
                <a:cxn ang="0">
                  <a:pos x="167" y="45"/>
                </a:cxn>
                <a:cxn ang="0">
                  <a:pos x="180" y="30"/>
                </a:cxn>
                <a:cxn ang="0">
                  <a:pos x="184" y="20"/>
                </a:cxn>
                <a:cxn ang="0">
                  <a:pos x="193" y="10"/>
                </a:cxn>
                <a:cxn ang="0">
                  <a:pos x="202" y="5"/>
                </a:cxn>
                <a:cxn ang="0">
                  <a:pos x="211" y="5"/>
                </a:cxn>
                <a:cxn ang="0">
                  <a:pos x="219" y="0"/>
                </a:cxn>
                <a:cxn ang="0">
                  <a:pos x="228" y="0"/>
                </a:cxn>
                <a:cxn ang="0">
                  <a:pos x="237" y="0"/>
                </a:cxn>
                <a:cxn ang="0">
                  <a:pos x="246" y="0"/>
                </a:cxn>
                <a:cxn ang="0">
                  <a:pos x="255" y="0"/>
                </a:cxn>
                <a:cxn ang="0">
                  <a:pos x="263" y="0"/>
                </a:cxn>
                <a:cxn ang="0">
                  <a:pos x="272" y="0"/>
                </a:cxn>
                <a:cxn ang="0">
                  <a:pos x="281" y="0"/>
                </a:cxn>
                <a:cxn ang="0">
                  <a:pos x="290" y="0"/>
                </a:cxn>
              </a:cxnLst>
              <a:rect l="0" t="0" r="r" b="b"/>
              <a:pathLst>
                <a:path w="290" h="223">
                  <a:moveTo>
                    <a:pt x="0" y="223"/>
                  </a:moveTo>
                  <a:lnTo>
                    <a:pt x="4" y="223"/>
                  </a:lnTo>
                  <a:lnTo>
                    <a:pt x="9" y="223"/>
                  </a:lnTo>
                  <a:lnTo>
                    <a:pt x="13" y="223"/>
                  </a:lnTo>
                  <a:lnTo>
                    <a:pt x="17" y="223"/>
                  </a:lnTo>
                  <a:lnTo>
                    <a:pt x="22" y="223"/>
                  </a:lnTo>
                  <a:lnTo>
                    <a:pt x="26" y="223"/>
                  </a:lnTo>
                  <a:lnTo>
                    <a:pt x="31" y="223"/>
                  </a:lnTo>
                  <a:lnTo>
                    <a:pt x="35" y="223"/>
                  </a:lnTo>
                  <a:lnTo>
                    <a:pt x="39" y="223"/>
                  </a:lnTo>
                  <a:lnTo>
                    <a:pt x="44" y="223"/>
                  </a:lnTo>
                  <a:lnTo>
                    <a:pt x="48" y="223"/>
                  </a:lnTo>
                  <a:lnTo>
                    <a:pt x="53" y="223"/>
                  </a:lnTo>
                  <a:lnTo>
                    <a:pt x="57" y="223"/>
                  </a:lnTo>
                  <a:lnTo>
                    <a:pt x="61" y="223"/>
                  </a:lnTo>
                  <a:lnTo>
                    <a:pt x="66" y="223"/>
                  </a:lnTo>
                  <a:lnTo>
                    <a:pt x="70" y="223"/>
                  </a:lnTo>
                  <a:lnTo>
                    <a:pt x="74" y="218"/>
                  </a:lnTo>
                  <a:lnTo>
                    <a:pt x="79" y="218"/>
                  </a:lnTo>
                  <a:lnTo>
                    <a:pt x="83" y="218"/>
                  </a:lnTo>
                  <a:lnTo>
                    <a:pt x="88" y="213"/>
                  </a:lnTo>
                  <a:lnTo>
                    <a:pt x="92" y="213"/>
                  </a:lnTo>
                  <a:lnTo>
                    <a:pt x="96" y="208"/>
                  </a:lnTo>
                  <a:lnTo>
                    <a:pt x="101" y="203"/>
                  </a:lnTo>
                  <a:lnTo>
                    <a:pt x="105" y="198"/>
                  </a:lnTo>
                  <a:lnTo>
                    <a:pt x="110" y="193"/>
                  </a:lnTo>
                  <a:lnTo>
                    <a:pt x="118" y="183"/>
                  </a:lnTo>
                  <a:lnTo>
                    <a:pt x="118" y="178"/>
                  </a:lnTo>
                  <a:lnTo>
                    <a:pt x="127" y="168"/>
                  </a:lnTo>
                  <a:lnTo>
                    <a:pt x="127" y="158"/>
                  </a:lnTo>
                  <a:lnTo>
                    <a:pt x="132" y="153"/>
                  </a:lnTo>
                  <a:lnTo>
                    <a:pt x="132" y="144"/>
                  </a:lnTo>
                  <a:lnTo>
                    <a:pt x="140" y="134"/>
                  </a:lnTo>
                  <a:lnTo>
                    <a:pt x="140" y="119"/>
                  </a:lnTo>
                  <a:lnTo>
                    <a:pt x="145" y="114"/>
                  </a:lnTo>
                  <a:lnTo>
                    <a:pt x="145" y="104"/>
                  </a:lnTo>
                  <a:lnTo>
                    <a:pt x="149" y="99"/>
                  </a:lnTo>
                  <a:lnTo>
                    <a:pt x="149" y="89"/>
                  </a:lnTo>
                  <a:lnTo>
                    <a:pt x="158" y="79"/>
                  </a:lnTo>
                  <a:lnTo>
                    <a:pt x="158" y="65"/>
                  </a:lnTo>
                  <a:lnTo>
                    <a:pt x="167" y="55"/>
                  </a:lnTo>
                  <a:lnTo>
                    <a:pt x="167" y="45"/>
                  </a:lnTo>
                  <a:lnTo>
                    <a:pt x="171" y="40"/>
                  </a:lnTo>
                  <a:lnTo>
                    <a:pt x="180" y="30"/>
                  </a:lnTo>
                  <a:lnTo>
                    <a:pt x="180" y="25"/>
                  </a:lnTo>
                  <a:lnTo>
                    <a:pt x="184" y="20"/>
                  </a:lnTo>
                  <a:lnTo>
                    <a:pt x="189" y="15"/>
                  </a:lnTo>
                  <a:lnTo>
                    <a:pt x="193" y="10"/>
                  </a:lnTo>
                  <a:lnTo>
                    <a:pt x="197" y="10"/>
                  </a:lnTo>
                  <a:lnTo>
                    <a:pt x="202" y="5"/>
                  </a:lnTo>
                  <a:lnTo>
                    <a:pt x="206" y="5"/>
                  </a:lnTo>
                  <a:lnTo>
                    <a:pt x="211" y="5"/>
                  </a:lnTo>
                  <a:lnTo>
                    <a:pt x="215" y="0"/>
                  </a:lnTo>
                  <a:lnTo>
                    <a:pt x="219" y="0"/>
                  </a:lnTo>
                  <a:lnTo>
                    <a:pt x="224" y="0"/>
                  </a:lnTo>
                  <a:lnTo>
                    <a:pt x="228" y="0"/>
                  </a:lnTo>
                  <a:lnTo>
                    <a:pt x="233" y="0"/>
                  </a:lnTo>
                  <a:lnTo>
                    <a:pt x="237" y="0"/>
                  </a:lnTo>
                  <a:lnTo>
                    <a:pt x="241" y="0"/>
                  </a:lnTo>
                  <a:lnTo>
                    <a:pt x="246" y="0"/>
                  </a:lnTo>
                  <a:lnTo>
                    <a:pt x="250" y="0"/>
                  </a:lnTo>
                  <a:lnTo>
                    <a:pt x="255" y="0"/>
                  </a:lnTo>
                  <a:lnTo>
                    <a:pt x="259" y="0"/>
                  </a:lnTo>
                  <a:lnTo>
                    <a:pt x="263" y="0"/>
                  </a:lnTo>
                  <a:lnTo>
                    <a:pt x="268" y="0"/>
                  </a:lnTo>
                  <a:lnTo>
                    <a:pt x="272" y="0"/>
                  </a:lnTo>
                  <a:lnTo>
                    <a:pt x="276" y="0"/>
                  </a:lnTo>
                  <a:lnTo>
                    <a:pt x="281" y="0"/>
                  </a:lnTo>
                  <a:lnTo>
                    <a:pt x="285" y="0"/>
                  </a:lnTo>
                  <a:lnTo>
                    <a:pt x="290" y="0"/>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159" name="Line 2599"/>
            <p:cNvSpPr>
              <a:spLocks noChangeShapeType="1"/>
            </p:cNvSpPr>
            <p:nvPr/>
          </p:nvSpPr>
          <p:spPr bwMode="auto">
            <a:xfrm>
              <a:off x="4345" y="3407"/>
              <a:ext cx="35"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160" name="Line 2600"/>
            <p:cNvSpPr>
              <a:spLocks noChangeShapeType="1"/>
            </p:cNvSpPr>
            <p:nvPr/>
          </p:nvSpPr>
          <p:spPr bwMode="auto">
            <a:xfrm>
              <a:off x="4362" y="3387"/>
              <a:ext cx="1" cy="4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161" name="Line 2601"/>
            <p:cNvSpPr>
              <a:spLocks noChangeShapeType="1"/>
            </p:cNvSpPr>
            <p:nvPr/>
          </p:nvSpPr>
          <p:spPr bwMode="auto">
            <a:xfrm>
              <a:off x="4292" y="3422"/>
              <a:ext cx="35"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162" name="Line 2602"/>
            <p:cNvSpPr>
              <a:spLocks noChangeShapeType="1"/>
            </p:cNvSpPr>
            <p:nvPr/>
          </p:nvSpPr>
          <p:spPr bwMode="auto">
            <a:xfrm>
              <a:off x="4310" y="3402"/>
              <a:ext cx="1" cy="3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163" name="Line 2603"/>
            <p:cNvSpPr>
              <a:spLocks noChangeShapeType="1"/>
            </p:cNvSpPr>
            <p:nvPr/>
          </p:nvSpPr>
          <p:spPr bwMode="auto">
            <a:xfrm>
              <a:off x="4266" y="3422"/>
              <a:ext cx="35"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164" name="Line 2604"/>
            <p:cNvSpPr>
              <a:spLocks noChangeShapeType="1"/>
            </p:cNvSpPr>
            <p:nvPr/>
          </p:nvSpPr>
          <p:spPr bwMode="auto">
            <a:xfrm>
              <a:off x="4283" y="3402"/>
              <a:ext cx="1" cy="3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165" name="Line 2605"/>
            <p:cNvSpPr>
              <a:spLocks noChangeShapeType="1"/>
            </p:cNvSpPr>
            <p:nvPr/>
          </p:nvSpPr>
          <p:spPr bwMode="auto">
            <a:xfrm>
              <a:off x="4376" y="3362"/>
              <a:ext cx="35"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166" name="Line 2606"/>
            <p:cNvSpPr>
              <a:spLocks noChangeShapeType="1"/>
            </p:cNvSpPr>
            <p:nvPr/>
          </p:nvSpPr>
          <p:spPr bwMode="auto">
            <a:xfrm>
              <a:off x="4393" y="3343"/>
              <a:ext cx="1" cy="3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167" name="Line 2607"/>
            <p:cNvSpPr>
              <a:spLocks noChangeShapeType="1"/>
            </p:cNvSpPr>
            <p:nvPr/>
          </p:nvSpPr>
          <p:spPr bwMode="auto">
            <a:xfrm>
              <a:off x="4354" y="3397"/>
              <a:ext cx="17"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168" name="Line 2608"/>
            <p:cNvSpPr>
              <a:spLocks noChangeShapeType="1"/>
            </p:cNvSpPr>
            <p:nvPr/>
          </p:nvSpPr>
          <p:spPr bwMode="auto">
            <a:xfrm flipH="1">
              <a:off x="4354" y="3397"/>
              <a:ext cx="17"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169" name="Line 2609"/>
            <p:cNvSpPr>
              <a:spLocks noChangeShapeType="1"/>
            </p:cNvSpPr>
            <p:nvPr/>
          </p:nvSpPr>
          <p:spPr bwMode="auto">
            <a:xfrm>
              <a:off x="4301" y="3412"/>
              <a:ext cx="18" cy="1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170" name="Line 2610"/>
            <p:cNvSpPr>
              <a:spLocks noChangeShapeType="1"/>
            </p:cNvSpPr>
            <p:nvPr/>
          </p:nvSpPr>
          <p:spPr bwMode="auto">
            <a:xfrm flipH="1">
              <a:off x="4301" y="3412"/>
              <a:ext cx="18" cy="1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171" name="Line 2611"/>
            <p:cNvSpPr>
              <a:spLocks noChangeShapeType="1"/>
            </p:cNvSpPr>
            <p:nvPr/>
          </p:nvSpPr>
          <p:spPr bwMode="auto">
            <a:xfrm>
              <a:off x="4275" y="3412"/>
              <a:ext cx="17" cy="1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172" name="Line 2612"/>
            <p:cNvSpPr>
              <a:spLocks noChangeShapeType="1"/>
            </p:cNvSpPr>
            <p:nvPr/>
          </p:nvSpPr>
          <p:spPr bwMode="auto">
            <a:xfrm flipH="1">
              <a:off x="4275" y="3412"/>
              <a:ext cx="17" cy="1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173" name="Line 2613"/>
            <p:cNvSpPr>
              <a:spLocks noChangeShapeType="1"/>
            </p:cNvSpPr>
            <p:nvPr/>
          </p:nvSpPr>
          <p:spPr bwMode="auto">
            <a:xfrm>
              <a:off x="4384" y="3352"/>
              <a:ext cx="18"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174" name="Line 2614"/>
            <p:cNvSpPr>
              <a:spLocks noChangeShapeType="1"/>
            </p:cNvSpPr>
            <p:nvPr/>
          </p:nvSpPr>
          <p:spPr bwMode="auto">
            <a:xfrm flipH="1">
              <a:off x="4384" y="3352"/>
              <a:ext cx="18"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175" name="Rectangle 2615"/>
            <p:cNvSpPr>
              <a:spLocks noChangeArrowheads="1"/>
            </p:cNvSpPr>
            <p:nvPr/>
          </p:nvSpPr>
          <p:spPr bwMode="auto">
            <a:xfrm>
              <a:off x="4244" y="3101"/>
              <a:ext cx="166" cy="2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 b="1" i="0" u="none" strike="noStrike" cap="none" normalizeH="0" baseline="0" smtClean="0">
                  <a:ln>
                    <a:noFill/>
                  </a:ln>
                  <a:solidFill>
                    <a:srgbClr val="000000"/>
                  </a:solidFill>
                  <a:effectLst/>
                  <a:latin typeface="Helvetica" pitchFamily="34" charset="0"/>
                  <a:cs typeface="Arial" pitchFamily="34" charset="0"/>
                </a:rPr>
                <a:t>m52: a=8,b=16</a:t>
              </a:r>
              <a:endParaRPr kumimoji="0" lang="en-US" sz="1100" b="0" i="0" u="none" strike="noStrike" cap="none" normalizeH="0" baseline="0" smtClean="0">
                <a:ln>
                  <a:noFill/>
                </a:ln>
                <a:solidFill>
                  <a:schemeClr val="tx1"/>
                </a:solidFill>
                <a:effectLst/>
                <a:latin typeface="Arial" pitchFamily="34" charset="0"/>
                <a:cs typeface="Arial" pitchFamily="34" charset="0"/>
              </a:endParaRPr>
            </a:p>
          </p:txBody>
        </p:sp>
        <p:sp>
          <p:nvSpPr>
            <p:cNvPr id="197176" name="Rectangle 2616"/>
            <p:cNvSpPr>
              <a:spLocks noChangeArrowheads="1"/>
            </p:cNvSpPr>
            <p:nvPr/>
          </p:nvSpPr>
          <p:spPr bwMode="auto">
            <a:xfrm>
              <a:off x="4661" y="3199"/>
              <a:ext cx="299" cy="22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177" name="Rectangle 2617"/>
            <p:cNvSpPr>
              <a:spLocks noChangeArrowheads="1"/>
            </p:cNvSpPr>
            <p:nvPr/>
          </p:nvSpPr>
          <p:spPr bwMode="auto">
            <a:xfrm>
              <a:off x="4661" y="3199"/>
              <a:ext cx="299" cy="228"/>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178" name="Line 2618"/>
            <p:cNvSpPr>
              <a:spLocks noChangeShapeType="1"/>
            </p:cNvSpPr>
            <p:nvPr/>
          </p:nvSpPr>
          <p:spPr bwMode="auto">
            <a:xfrm>
              <a:off x="4661" y="3199"/>
              <a:ext cx="299"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179" name="Line 2619"/>
            <p:cNvSpPr>
              <a:spLocks noChangeShapeType="1"/>
            </p:cNvSpPr>
            <p:nvPr/>
          </p:nvSpPr>
          <p:spPr bwMode="auto">
            <a:xfrm>
              <a:off x="4661" y="3427"/>
              <a:ext cx="299"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180" name="Line 2620"/>
            <p:cNvSpPr>
              <a:spLocks noChangeShapeType="1"/>
            </p:cNvSpPr>
            <p:nvPr/>
          </p:nvSpPr>
          <p:spPr bwMode="auto">
            <a:xfrm flipV="1">
              <a:off x="4960" y="3199"/>
              <a:ext cx="1" cy="22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181" name="Line 2621"/>
            <p:cNvSpPr>
              <a:spLocks noChangeShapeType="1"/>
            </p:cNvSpPr>
            <p:nvPr/>
          </p:nvSpPr>
          <p:spPr bwMode="auto">
            <a:xfrm flipV="1">
              <a:off x="4661" y="3199"/>
              <a:ext cx="1" cy="22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182" name="Line 2622"/>
            <p:cNvSpPr>
              <a:spLocks noChangeShapeType="1"/>
            </p:cNvSpPr>
            <p:nvPr/>
          </p:nvSpPr>
          <p:spPr bwMode="auto">
            <a:xfrm>
              <a:off x="4661" y="3427"/>
              <a:ext cx="299"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183" name="Line 2623"/>
            <p:cNvSpPr>
              <a:spLocks noChangeShapeType="1"/>
            </p:cNvSpPr>
            <p:nvPr/>
          </p:nvSpPr>
          <p:spPr bwMode="auto">
            <a:xfrm flipV="1">
              <a:off x="4661" y="3199"/>
              <a:ext cx="1" cy="22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184" name="Line 2624"/>
            <p:cNvSpPr>
              <a:spLocks noChangeShapeType="1"/>
            </p:cNvSpPr>
            <p:nvPr/>
          </p:nvSpPr>
          <p:spPr bwMode="auto">
            <a:xfrm flipV="1">
              <a:off x="4661" y="3422"/>
              <a:ext cx="1" cy="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185" name="Line 2625"/>
            <p:cNvSpPr>
              <a:spLocks noChangeShapeType="1"/>
            </p:cNvSpPr>
            <p:nvPr/>
          </p:nvSpPr>
          <p:spPr bwMode="auto">
            <a:xfrm>
              <a:off x="4661" y="3199"/>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186" name="Rectangle 2626"/>
            <p:cNvSpPr>
              <a:spLocks noChangeArrowheads="1"/>
            </p:cNvSpPr>
            <p:nvPr/>
          </p:nvSpPr>
          <p:spPr bwMode="auto">
            <a:xfrm>
              <a:off x="4648" y="3441"/>
              <a:ext cx="13" cy="2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 b="0" i="0" u="none" strike="noStrike" cap="none" normalizeH="0" baseline="0" smtClean="0">
                  <a:ln>
                    <a:noFill/>
                  </a:ln>
                  <a:solidFill>
                    <a:srgbClr val="000000"/>
                  </a:solidFill>
                  <a:effectLst/>
                  <a:latin typeface="Helvetica" pitchFamily="34" charset="0"/>
                  <a:cs typeface="Arial" pitchFamily="34" charset="0"/>
                </a:rPr>
                <a:t>0</a:t>
              </a:r>
              <a:endParaRPr kumimoji="0" lang="en-US" sz="1100" b="0" i="0" u="none" strike="noStrike" cap="none" normalizeH="0" baseline="0" smtClean="0">
                <a:ln>
                  <a:noFill/>
                </a:ln>
                <a:solidFill>
                  <a:schemeClr val="tx1"/>
                </a:solidFill>
                <a:effectLst/>
                <a:latin typeface="Arial" pitchFamily="34" charset="0"/>
                <a:cs typeface="Arial" pitchFamily="34" charset="0"/>
              </a:endParaRPr>
            </a:p>
          </p:txBody>
        </p:sp>
        <p:sp>
          <p:nvSpPr>
            <p:cNvPr id="197187" name="Line 2627"/>
            <p:cNvSpPr>
              <a:spLocks noChangeShapeType="1"/>
            </p:cNvSpPr>
            <p:nvPr/>
          </p:nvSpPr>
          <p:spPr bwMode="auto">
            <a:xfrm flipV="1">
              <a:off x="4810" y="3422"/>
              <a:ext cx="1" cy="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188" name="Line 2628"/>
            <p:cNvSpPr>
              <a:spLocks noChangeShapeType="1"/>
            </p:cNvSpPr>
            <p:nvPr/>
          </p:nvSpPr>
          <p:spPr bwMode="auto">
            <a:xfrm>
              <a:off x="4810" y="3199"/>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189" name="Rectangle 2629"/>
            <p:cNvSpPr>
              <a:spLocks noChangeArrowheads="1"/>
            </p:cNvSpPr>
            <p:nvPr/>
          </p:nvSpPr>
          <p:spPr bwMode="auto">
            <a:xfrm>
              <a:off x="4780" y="3441"/>
              <a:ext cx="33" cy="2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 b="0" i="0" u="none" strike="noStrike" cap="none" normalizeH="0" baseline="0" smtClean="0">
                  <a:ln>
                    <a:noFill/>
                  </a:ln>
                  <a:solidFill>
                    <a:srgbClr val="000000"/>
                  </a:solidFill>
                  <a:effectLst/>
                  <a:latin typeface="Helvetica" pitchFamily="34" charset="0"/>
                  <a:cs typeface="Arial" pitchFamily="34" charset="0"/>
                </a:rPr>
                <a:t>0.5</a:t>
              </a:r>
              <a:endParaRPr kumimoji="0" lang="en-US" sz="1100" b="0" i="0" u="none" strike="noStrike" cap="none" normalizeH="0" baseline="0" smtClean="0">
                <a:ln>
                  <a:noFill/>
                </a:ln>
                <a:solidFill>
                  <a:schemeClr val="tx1"/>
                </a:solidFill>
                <a:effectLst/>
                <a:latin typeface="Arial" pitchFamily="34" charset="0"/>
                <a:cs typeface="Arial" pitchFamily="34" charset="0"/>
              </a:endParaRPr>
            </a:p>
          </p:txBody>
        </p:sp>
        <p:sp>
          <p:nvSpPr>
            <p:cNvPr id="197190" name="Line 2630"/>
            <p:cNvSpPr>
              <a:spLocks noChangeShapeType="1"/>
            </p:cNvSpPr>
            <p:nvPr/>
          </p:nvSpPr>
          <p:spPr bwMode="auto">
            <a:xfrm flipV="1">
              <a:off x="4960" y="3422"/>
              <a:ext cx="1" cy="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191" name="Line 2631"/>
            <p:cNvSpPr>
              <a:spLocks noChangeShapeType="1"/>
            </p:cNvSpPr>
            <p:nvPr/>
          </p:nvSpPr>
          <p:spPr bwMode="auto">
            <a:xfrm>
              <a:off x="4960" y="3199"/>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192" name="Rectangle 2632"/>
            <p:cNvSpPr>
              <a:spLocks noChangeArrowheads="1"/>
            </p:cNvSpPr>
            <p:nvPr/>
          </p:nvSpPr>
          <p:spPr bwMode="auto">
            <a:xfrm>
              <a:off x="4946" y="3441"/>
              <a:ext cx="13" cy="2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 b="0" i="0" u="none" strike="noStrike" cap="none" normalizeH="0" baseline="0" smtClean="0">
                  <a:ln>
                    <a:noFill/>
                  </a:ln>
                  <a:solidFill>
                    <a:srgbClr val="000000"/>
                  </a:solidFill>
                  <a:effectLst/>
                  <a:latin typeface="Helvetica" pitchFamily="34" charset="0"/>
                  <a:cs typeface="Arial" pitchFamily="34" charset="0"/>
                </a:rPr>
                <a:t>1</a:t>
              </a:r>
              <a:endParaRPr kumimoji="0" lang="en-US" sz="1100" b="0" i="0" u="none" strike="noStrike" cap="none" normalizeH="0" baseline="0" smtClean="0">
                <a:ln>
                  <a:noFill/>
                </a:ln>
                <a:solidFill>
                  <a:schemeClr val="tx1"/>
                </a:solidFill>
                <a:effectLst/>
                <a:latin typeface="Arial" pitchFamily="34" charset="0"/>
                <a:cs typeface="Arial" pitchFamily="34" charset="0"/>
              </a:endParaRPr>
            </a:p>
          </p:txBody>
        </p:sp>
        <p:sp>
          <p:nvSpPr>
            <p:cNvPr id="197193" name="Line 2633"/>
            <p:cNvSpPr>
              <a:spLocks noChangeShapeType="1"/>
            </p:cNvSpPr>
            <p:nvPr/>
          </p:nvSpPr>
          <p:spPr bwMode="auto">
            <a:xfrm>
              <a:off x="4661" y="3427"/>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194" name="Line 2634"/>
            <p:cNvSpPr>
              <a:spLocks noChangeShapeType="1"/>
            </p:cNvSpPr>
            <p:nvPr/>
          </p:nvSpPr>
          <p:spPr bwMode="auto">
            <a:xfrm flipH="1">
              <a:off x="4955" y="3427"/>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195" name="Rectangle 2635"/>
            <p:cNvSpPr>
              <a:spLocks noChangeArrowheads="1"/>
            </p:cNvSpPr>
            <p:nvPr/>
          </p:nvSpPr>
          <p:spPr bwMode="auto">
            <a:xfrm>
              <a:off x="4617" y="3392"/>
              <a:ext cx="13" cy="2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 b="0" i="0" u="none" strike="noStrike" cap="none" normalizeH="0" baseline="0" smtClean="0">
                  <a:ln>
                    <a:noFill/>
                  </a:ln>
                  <a:solidFill>
                    <a:srgbClr val="000000"/>
                  </a:solidFill>
                  <a:effectLst/>
                  <a:latin typeface="Helvetica" pitchFamily="34" charset="0"/>
                  <a:cs typeface="Arial" pitchFamily="34" charset="0"/>
                </a:rPr>
                <a:t>0</a:t>
              </a:r>
              <a:endParaRPr kumimoji="0" lang="en-US" sz="1100" b="0" i="0" u="none" strike="noStrike" cap="none" normalizeH="0" baseline="0" smtClean="0">
                <a:ln>
                  <a:noFill/>
                </a:ln>
                <a:solidFill>
                  <a:schemeClr val="tx1"/>
                </a:solidFill>
                <a:effectLst/>
                <a:latin typeface="Arial" pitchFamily="34" charset="0"/>
                <a:cs typeface="Arial" pitchFamily="34" charset="0"/>
              </a:endParaRPr>
            </a:p>
          </p:txBody>
        </p:sp>
        <p:sp>
          <p:nvSpPr>
            <p:cNvPr id="197196" name="Line 2636"/>
            <p:cNvSpPr>
              <a:spLocks noChangeShapeType="1"/>
            </p:cNvSpPr>
            <p:nvPr/>
          </p:nvSpPr>
          <p:spPr bwMode="auto">
            <a:xfrm>
              <a:off x="4661" y="3313"/>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197" name="Line 2637"/>
            <p:cNvSpPr>
              <a:spLocks noChangeShapeType="1"/>
            </p:cNvSpPr>
            <p:nvPr/>
          </p:nvSpPr>
          <p:spPr bwMode="auto">
            <a:xfrm flipH="1">
              <a:off x="4955" y="3313"/>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198" name="Rectangle 2638"/>
            <p:cNvSpPr>
              <a:spLocks noChangeArrowheads="1"/>
            </p:cNvSpPr>
            <p:nvPr/>
          </p:nvSpPr>
          <p:spPr bwMode="auto">
            <a:xfrm>
              <a:off x="4578" y="3278"/>
              <a:ext cx="33" cy="2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 b="0" i="0" u="none" strike="noStrike" cap="none" normalizeH="0" baseline="0" smtClean="0">
                  <a:ln>
                    <a:noFill/>
                  </a:ln>
                  <a:solidFill>
                    <a:srgbClr val="000000"/>
                  </a:solidFill>
                  <a:effectLst/>
                  <a:latin typeface="Helvetica" pitchFamily="34" charset="0"/>
                  <a:cs typeface="Arial" pitchFamily="34" charset="0"/>
                </a:rPr>
                <a:t>0.5</a:t>
              </a:r>
              <a:endParaRPr kumimoji="0" lang="en-US" sz="1100" b="0" i="0" u="none" strike="noStrike" cap="none" normalizeH="0" baseline="0" smtClean="0">
                <a:ln>
                  <a:noFill/>
                </a:ln>
                <a:solidFill>
                  <a:schemeClr val="tx1"/>
                </a:solidFill>
                <a:effectLst/>
                <a:latin typeface="Arial" pitchFamily="34" charset="0"/>
                <a:cs typeface="Arial" pitchFamily="34" charset="0"/>
              </a:endParaRPr>
            </a:p>
          </p:txBody>
        </p:sp>
        <p:sp>
          <p:nvSpPr>
            <p:cNvPr id="197199" name="Line 2639"/>
            <p:cNvSpPr>
              <a:spLocks noChangeShapeType="1"/>
            </p:cNvSpPr>
            <p:nvPr/>
          </p:nvSpPr>
          <p:spPr bwMode="auto">
            <a:xfrm>
              <a:off x="4661" y="3199"/>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200" name="Line 2640"/>
            <p:cNvSpPr>
              <a:spLocks noChangeShapeType="1"/>
            </p:cNvSpPr>
            <p:nvPr/>
          </p:nvSpPr>
          <p:spPr bwMode="auto">
            <a:xfrm flipH="1">
              <a:off x="4955" y="3199"/>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201" name="Rectangle 2641"/>
            <p:cNvSpPr>
              <a:spLocks noChangeArrowheads="1"/>
            </p:cNvSpPr>
            <p:nvPr/>
          </p:nvSpPr>
          <p:spPr bwMode="auto">
            <a:xfrm>
              <a:off x="4617" y="3165"/>
              <a:ext cx="13" cy="2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 b="0" i="0" u="none" strike="noStrike" cap="none" normalizeH="0" baseline="0" smtClean="0">
                  <a:ln>
                    <a:noFill/>
                  </a:ln>
                  <a:solidFill>
                    <a:srgbClr val="000000"/>
                  </a:solidFill>
                  <a:effectLst/>
                  <a:latin typeface="Helvetica" pitchFamily="34" charset="0"/>
                  <a:cs typeface="Arial" pitchFamily="34" charset="0"/>
                </a:rPr>
                <a:t>1</a:t>
              </a:r>
              <a:endParaRPr kumimoji="0" lang="en-US" sz="1100" b="0" i="0" u="none" strike="noStrike" cap="none" normalizeH="0" baseline="0" smtClean="0">
                <a:ln>
                  <a:noFill/>
                </a:ln>
                <a:solidFill>
                  <a:schemeClr val="tx1"/>
                </a:solidFill>
                <a:effectLst/>
                <a:latin typeface="Arial" pitchFamily="34" charset="0"/>
                <a:cs typeface="Arial" pitchFamily="34" charset="0"/>
              </a:endParaRPr>
            </a:p>
          </p:txBody>
        </p:sp>
        <p:sp>
          <p:nvSpPr>
            <p:cNvPr id="197202" name="Line 2642"/>
            <p:cNvSpPr>
              <a:spLocks noChangeShapeType="1"/>
            </p:cNvSpPr>
            <p:nvPr/>
          </p:nvSpPr>
          <p:spPr bwMode="auto">
            <a:xfrm>
              <a:off x="4661" y="3199"/>
              <a:ext cx="299"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203" name="Line 2643"/>
            <p:cNvSpPr>
              <a:spLocks noChangeShapeType="1"/>
            </p:cNvSpPr>
            <p:nvPr/>
          </p:nvSpPr>
          <p:spPr bwMode="auto">
            <a:xfrm>
              <a:off x="4661" y="3427"/>
              <a:ext cx="299"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204" name="Line 2644"/>
            <p:cNvSpPr>
              <a:spLocks noChangeShapeType="1"/>
            </p:cNvSpPr>
            <p:nvPr/>
          </p:nvSpPr>
          <p:spPr bwMode="auto">
            <a:xfrm flipV="1">
              <a:off x="4960" y="3199"/>
              <a:ext cx="1" cy="22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205" name="Line 2645"/>
            <p:cNvSpPr>
              <a:spLocks noChangeShapeType="1"/>
            </p:cNvSpPr>
            <p:nvPr/>
          </p:nvSpPr>
          <p:spPr bwMode="auto">
            <a:xfrm flipV="1">
              <a:off x="4661" y="3199"/>
              <a:ext cx="1" cy="22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206" name="Freeform 2646"/>
            <p:cNvSpPr>
              <a:spLocks/>
            </p:cNvSpPr>
            <p:nvPr/>
          </p:nvSpPr>
          <p:spPr bwMode="auto">
            <a:xfrm>
              <a:off x="4661" y="3199"/>
              <a:ext cx="294" cy="223"/>
            </a:xfrm>
            <a:custGeom>
              <a:avLst/>
              <a:gdLst/>
              <a:ahLst/>
              <a:cxnLst>
                <a:cxn ang="0">
                  <a:pos x="4" y="223"/>
                </a:cxn>
                <a:cxn ang="0">
                  <a:pos x="13" y="223"/>
                </a:cxn>
                <a:cxn ang="0">
                  <a:pos x="22" y="223"/>
                </a:cxn>
                <a:cxn ang="0">
                  <a:pos x="31" y="223"/>
                </a:cxn>
                <a:cxn ang="0">
                  <a:pos x="40" y="223"/>
                </a:cxn>
                <a:cxn ang="0">
                  <a:pos x="48" y="223"/>
                </a:cxn>
                <a:cxn ang="0">
                  <a:pos x="57" y="223"/>
                </a:cxn>
                <a:cxn ang="0">
                  <a:pos x="66" y="218"/>
                </a:cxn>
                <a:cxn ang="0">
                  <a:pos x="75" y="213"/>
                </a:cxn>
                <a:cxn ang="0">
                  <a:pos x="83" y="203"/>
                </a:cxn>
                <a:cxn ang="0">
                  <a:pos x="92" y="183"/>
                </a:cxn>
                <a:cxn ang="0">
                  <a:pos x="101" y="163"/>
                </a:cxn>
                <a:cxn ang="0">
                  <a:pos x="105" y="148"/>
                </a:cxn>
                <a:cxn ang="0">
                  <a:pos x="110" y="134"/>
                </a:cxn>
                <a:cxn ang="0">
                  <a:pos x="114" y="114"/>
                </a:cxn>
                <a:cxn ang="0">
                  <a:pos x="119" y="99"/>
                </a:cxn>
                <a:cxn ang="0">
                  <a:pos x="123" y="84"/>
                </a:cxn>
                <a:cxn ang="0">
                  <a:pos x="127" y="69"/>
                </a:cxn>
                <a:cxn ang="0">
                  <a:pos x="132" y="55"/>
                </a:cxn>
                <a:cxn ang="0">
                  <a:pos x="141" y="35"/>
                </a:cxn>
                <a:cxn ang="0">
                  <a:pos x="149" y="20"/>
                </a:cxn>
                <a:cxn ang="0">
                  <a:pos x="158" y="10"/>
                </a:cxn>
                <a:cxn ang="0">
                  <a:pos x="167" y="5"/>
                </a:cxn>
                <a:cxn ang="0">
                  <a:pos x="176" y="0"/>
                </a:cxn>
                <a:cxn ang="0">
                  <a:pos x="184" y="0"/>
                </a:cxn>
                <a:cxn ang="0">
                  <a:pos x="193" y="0"/>
                </a:cxn>
                <a:cxn ang="0">
                  <a:pos x="202" y="0"/>
                </a:cxn>
                <a:cxn ang="0">
                  <a:pos x="211" y="0"/>
                </a:cxn>
                <a:cxn ang="0">
                  <a:pos x="220" y="0"/>
                </a:cxn>
                <a:cxn ang="0">
                  <a:pos x="228" y="0"/>
                </a:cxn>
                <a:cxn ang="0">
                  <a:pos x="237" y="0"/>
                </a:cxn>
                <a:cxn ang="0">
                  <a:pos x="246" y="0"/>
                </a:cxn>
                <a:cxn ang="0">
                  <a:pos x="255" y="0"/>
                </a:cxn>
                <a:cxn ang="0">
                  <a:pos x="263" y="0"/>
                </a:cxn>
                <a:cxn ang="0">
                  <a:pos x="272" y="0"/>
                </a:cxn>
                <a:cxn ang="0">
                  <a:pos x="281" y="0"/>
                </a:cxn>
                <a:cxn ang="0">
                  <a:pos x="290" y="0"/>
                </a:cxn>
              </a:cxnLst>
              <a:rect l="0" t="0" r="r" b="b"/>
              <a:pathLst>
                <a:path w="294" h="223">
                  <a:moveTo>
                    <a:pt x="0" y="223"/>
                  </a:moveTo>
                  <a:lnTo>
                    <a:pt x="4" y="223"/>
                  </a:lnTo>
                  <a:lnTo>
                    <a:pt x="9" y="223"/>
                  </a:lnTo>
                  <a:lnTo>
                    <a:pt x="13" y="223"/>
                  </a:lnTo>
                  <a:lnTo>
                    <a:pt x="18" y="223"/>
                  </a:lnTo>
                  <a:lnTo>
                    <a:pt x="22" y="223"/>
                  </a:lnTo>
                  <a:lnTo>
                    <a:pt x="26" y="223"/>
                  </a:lnTo>
                  <a:lnTo>
                    <a:pt x="31" y="223"/>
                  </a:lnTo>
                  <a:lnTo>
                    <a:pt x="35" y="223"/>
                  </a:lnTo>
                  <a:lnTo>
                    <a:pt x="40" y="223"/>
                  </a:lnTo>
                  <a:lnTo>
                    <a:pt x="44" y="223"/>
                  </a:lnTo>
                  <a:lnTo>
                    <a:pt x="48" y="223"/>
                  </a:lnTo>
                  <a:lnTo>
                    <a:pt x="53" y="223"/>
                  </a:lnTo>
                  <a:lnTo>
                    <a:pt x="57" y="223"/>
                  </a:lnTo>
                  <a:lnTo>
                    <a:pt x="61" y="218"/>
                  </a:lnTo>
                  <a:lnTo>
                    <a:pt x="66" y="218"/>
                  </a:lnTo>
                  <a:lnTo>
                    <a:pt x="70" y="213"/>
                  </a:lnTo>
                  <a:lnTo>
                    <a:pt x="75" y="213"/>
                  </a:lnTo>
                  <a:lnTo>
                    <a:pt x="79" y="208"/>
                  </a:lnTo>
                  <a:lnTo>
                    <a:pt x="83" y="203"/>
                  </a:lnTo>
                  <a:lnTo>
                    <a:pt x="92" y="193"/>
                  </a:lnTo>
                  <a:lnTo>
                    <a:pt x="92" y="183"/>
                  </a:lnTo>
                  <a:lnTo>
                    <a:pt x="101" y="173"/>
                  </a:lnTo>
                  <a:lnTo>
                    <a:pt x="101" y="163"/>
                  </a:lnTo>
                  <a:lnTo>
                    <a:pt x="105" y="158"/>
                  </a:lnTo>
                  <a:lnTo>
                    <a:pt x="105" y="148"/>
                  </a:lnTo>
                  <a:lnTo>
                    <a:pt x="110" y="144"/>
                  </a:lnTo>
                  <a:lnTo>
                    <a:pt x="110" y="134"/>
                  </a:lnTo>
                  <a:lnTo>
                    <a:pt x="114" y="129"/>
                  </a:lnTo>
                  <a:lnTo>
                    <a:pt x="114" y="114"/>
                  </a:lnTo>
                  <a:lnTo>
                    <a:pt x="119" y="109"/>
                  </a:lnTo>
                  <a:lnTo>
                    <a:pt x="119" y="99"/>
                  </a:lnTo>
                  <a:lnTo>
                    <a:pt x="123" y="94"/>
                  </a:lnTo>
                  <a:lnTo>
                    <a:pt x="123" y="84"/>
                  </a:lnTo>
                  <a:lnTo>
                    <a:pt x="127" y="79"/>
                  </a:lnTo>
                  <a:lnTo>
                    <a:pt x="127" y="69"/>
                  </a:lnTo>
                  <a:lnTo>
                    <a:pt x="132" y="65"/>
                  </a:lnTo>
                  <a:lnTo>
                    <a:pt x="132" y="55"/>
                  </a:lnTo>
                  <a:lnTo>
                    <a:pt x="141" y="45"/>
                  </a:lnTo>
                  <a:lnTo>
                    <a:pt x="141" y="35"/>
                  </a:lnTo>
                  <a:lnTo>
                    <a:pt x="149" y="25"/>
                  </a:lnTo>
                  <a:lnTo>
                    <a:pt x="149" y="20"/>
                  </a:lnTo>
                  <a:lnTo>
                    <a:pt x="154" y="15"/>
                  </a:lnTo>
                  <a:lnTo>
                    <a:pt x="158" y="10"/>
                  </a:lnTo>
                  <a:lnTo>
                    <a:pt x="162" y="5"/>
                  </a:lnTo>
                  <a:lnTo>
                    <a:pt x="167" y="5"/>
                  </a:lnTo>
                  <a:lnTo>
                    <a:pt x="171" y="5"/>
                  </a:lnTo>
                  <a:lnTo>
                    <a:pt x="176" y="0"/>
                  </a:lnTo>
                  <a:lnTo>
                    <a:pt x="180" y="0"/>
                  </a:lnTo>
                  <a:lnTo>
                    <a:pt x="184" y="0"/>
                  </a:lnTo>
                  <a:lnTo>
                    <a:pt x="189" y="0"/>
                  </a:lnTo>
                  <a:lnTo>
                    <a:pt x="193" y="0"/>
                  </a:lnTo>
                  <a:lnTo>
                    <a:pt x="198" y="0"/>
                  </a:lnTo>
                  <a:lnTo>
                    <a:pt x="202" y="0"/>
                  </a:lnTo>
                  <a:lnTo>
                    <a:pt x="206" y="0"/>
                  </a:lnTo>
                  <a:lnTo>
                    <a:pt x="211" y="0"/>
                  </a:lnTo>
                  <a:lnTo>
                    <a:pt x="215" y="0"/>
                  </a:lnTo>
                  <a:lnTo>
                    <a:pt x="220" y="0"/>
                  </a:lnTo>
                  <a:lnTo>
                    <a:pt x="224" y="0"/>
                  </a:lnTo>
                  <a:lnTo>
                    <a:pt x="228" y="0"/>
                  </a:lnTo>
                  <a:lnTo>
                    <a:pt x="233" y="0"/>
                  </a:lnTo>
                  <a:lnTo>
                    <a:pt x="237" y="0"/>
                  </a:lnTo>
                  <a:lnTo>
                    <a:pt x="241" y="0"/>
                  </a:lnTo>
                  <a:lnTo>
                    <a:pt x="246" y="0"/>
                  </a:lnTo>
                  <a:lnTo>
                    <a:pt x="250" y="0"/>
                  </a:lnTo>
                  <a:lnTo>
                    <a:pt x="255" y="0"/>
                  </a:lnTo>
                  <a:lnTo>
                    <a:pt x="259" y="0"/>
                  </a:lnTo>
                  <a:lnTo>
                    <a:pt x="263" y="0"/>
                  </a:lnTo>
                  <a:lnTo>
                    <a:pt x="268" y="0"/>
                  </a:lnTo>
                  <a:lnTo>
                    <a:pt x="272" y="0"/>
                  </a:lnTo>
                  <a:lnTo>
                    <a:pt x="277" y="0"/>
                  </a:lnTo>
                  <a:lnTo>
                    <a:pt x="281" y="0"/>
                  </a:lnTo>
                  <a:lnTo>
                    <a:pt x="285" y="0"/>
                  </a:lnTo>
                  <a:lnTo>
                    <a:pt x="290" y="0"/>
                  </a:lnTo>
                  <a:lnTo>
                    <a:pt x="294" y="0"/>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207" name="Line 2647"/>
            <p:cNvSpPr>
              <a:spLocks noChangeShapeType="1"/>
            </p:cNvSpPr>
            <p:nvPr/>
          </p:nvSpPr>
          <p:spPr bwMode="auto">
            <a:xfrm>
              <a:off x="4744" y="3367"/>
              <a:ext cx="36"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208" name="Line 2648"/>
            <p:cNvSpPr>
              <a:spLocks noChangeShapeType="1"/>
            </p:cNvSpPr>
            <p:nvPr/>
          </p:nvSpPr>
          <p:spPr bwMode="auto">
            <a:xfrm>
              <a:off x="4762" y="3347"/>
              <a:ext cx="1" cy="4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209" name="Line 2649"/>
            <p:cNvSpPr>
              <a:spLocks noChangeShapeType="1"/>
            </p:cNvSpPr>
            <p:nvPr/>
          </p:nvSpPr>
          <p:spPr bwMode="auto">
            <a:xfrm>
              <a:off x="4687" y="3422"/>
              <a:ext cx="35"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210" name="Line 2650"/>
            <p:cNvSpPr>
              <a:spLocks noChangeShapeType="1"/>
            </p:cNvSpPr>
            <p:nvPr/>
          </p:nvSpPr>
          <p:spPr bwMode="auto">
            <a:xfrm>
              <a:off x="4705" y="3402"/>
              <a:ext cx="1" cy="3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211" name="Line 2651"/>
            <p:cNvSpPr>
              <a:spLocks noChangeShapeType="1"/>
            </p:cNvSpPr>
            <p:nvPr/>
          </p:nvSpPr>
          <p:spPr bwMode="auto">
            <a:xfrm>
              <a:off x="4661" y="3422"/>
              <a:ext cx="35"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212" name="Line 2652"/>
            <p:cNvSpPr>
              <a:spLocks noChangeShapeType="1"/>
            </p:cNvSpPr>
            <p:nvPr/>
          </p:nvSpPr>
          <p:spPr bwMode="auto">
            <a:xfrm>
              <a:off x="4679" y="3402"/>
              <a:ext cx="1" cy="3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213" name="Line 2653"/>
            <p:cNvSpPr>
              <a:spLocks noChangeShapeType="1"/>
            </p:cNvSpPr>
            <p:nvPr/>
          </p:nvSpPr>
          <p:spPr bwMode="auto">
            <a:xfrm>
              <a:off x="4771" y="3273"/>
              <a:ext cx="35"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214" name="Line 2654"/>
            <p:cNvSpPr>
              <a:spLocks noChangeShapeType="1"/>
            </p:cNvSpPr>
            <p:nvPr/>
          </p:nvSpPr>
          <p:spPr bwMode="auto">
            <a:xfrm>
              <a:off x="4788" y="3254"/>
              <a:ext cx="1" cy="3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215" name="Line 2655"/>
            <p:cNvSpPr>
              <a:spLocks noChangeShapeType="1"/>
            </p:cNvSpPr>
            <p:nvPr/>
          </p:nvSpPr>
          <p:spPr bwMode="auto">
            <a:xfrm>
              <a:off x="4753" y="3357"/>
              <a:ext cx="18"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216" name="Line 2656"/>
            <p:cNvSpPr>
              <a:spLocks noChangeShapeType="1"/>
            </p:cNvSpPr>
            <p:nvPr/>
          </p:nvSpPr>
          <p:spPr bwMode="auto">
            <a:xfrm flipH="1">
              <a:off x="4753" y="3357"/>
              <a:ext cx="18"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217" name="Line 2657"/>
            <p:cNvSpPr>
              <a:spLocks noChangeShapeType="1"/>
            </p:cNvSpPr>
            <p:nvPr/>
          </p:nvSpPr>
          <p:spPr bwMode="auto">
            <a:xfrm>
              <a:off x="4696" y="3412"/>
              <a:ext cx="18" cy="1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218" name="Line 2658"/>
            <p:cNvSpPr>
              <a:spLocks noChangeShapeType="1"/>
            </p:cNvSpPr>
            <p:nvPr/>
          </p:nvSpPr>
          <p:spPr bwMode="auto">
            <a:xfrm flipH="1">
              <a:off x="4696" y="3412"/>
              <a:ext cx="18" cy="1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219" name="Line 2659"/>
            <p:cNvSpPr>
              <a:spLocks noChangeShapeType="1"/>
            </p:cNvSpPr>
            <p:nvPr/>
          </p:nvSpPr>
          <p:spPr bwMode="auto">
            <a:xfrm>
              <a:off x="4670" y="3412"/>
              <a:ext cx="17" cy="1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220" name="Line 2660"/>
            <p:cNvSpPr>
              <a:spLocks noChangeShapeType="1"/>
            </p:cNvSpPr>
            <p:nvPr/>
          </p:nvSpPr>
          <p:spPr bwMode="auto">
            <a:xfrm flipH="1">
              <a:off x="4670" y="3412"/>
              <a:ext cx="17" cy="1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221" name="Line 2661"/>
            <p:cNvSpPr>
              <a:spLocks noChangeShapeType="1"/>
            </p:cNvSpPr>
            <p:nvPr/>
          </p:nvSpPr>
          <p:spPr bwMode="auto">
            <a:xfrm>
              <a:off x="4780" y="3264"/>
              <a:ext cx="17" cy="1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222" name="Line 2662"/>
            <p:cNvSpPr>
              <a:spLocks noChangeShapeType="1"/>
            </p:cNvSpPr>
            <p:nvPr/>
          </p:nvSpPr>
          <p:spPr bwMode="auto">
            <a:xfrm flipH="1">
              <a:off x="4780" y="3264"/>
              <a:ext cx="17" cy="1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223" name="Rectangle 2663"/>
            <p:cNvSpPr>
              <a:spLocks noChangeArrowheads="1"/>
            </p:cNvSpPr>
            <p:nvPr/>
          </p:nvSpPr>
          <p:spPr bwMode="auto">
            <a:xfrm>
              <a:off x="4639" y="3101"/>
              <a:ext cx="166" cy="2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 b="1" i="0" u="none" strike="noStrike" cap="none" normalizeH="0" baseline="0" smtClean="0">
                  <a:ln>
                    <a:noFill/>
                  </a:ln>
                  <a:solidFill>
                    <a:srgbClr val="000000"/>
                  </a:solidFill>
                  <a:effectLst/>
                  <a:latin typeface="Helvetica" pitchFamily="34" charset="0"/>
                  <a:cs typeface="Arial" pitchFamily="34" charset="0"/>
                </a:rPr>
                <a:t>m53: a=8,b=20</a:t>
              </a:r>
              <a:endParaRPr kumimoji="0" lang="en-US" sz="1100" b="0" i="0" u="none" strike="noStrike" cap="none" normalizeH="0" baseline="0" smtClean="0">
                <a:ln>
                  <a:noFill/>
                </a:ln>
                <a:solidFill>
                  <a:schemeClr val="tx1"/>
                </a:solidFill>
                <a:effectLst/>
                <a:latin typeface="Arial" pitchFamily="34" charset="0"/>
                <a:cs typeface="Arial" pitchFamily="34" charset="0"/>
              </a:endParaRPr>
            </a:p>
          </p:txBody>
        </p:sp>
        <p:sp>
          <p:nvSpPr>
            <p:cNvPr id="197224" name="Rectangle 2664"/>
            <p:cNvSpPr>
              <a:spLocks noChangeArrowheads="1"/>
            </p:cNvSpPr>
            <p:nvPr/>
          </p:nvSpPr>
          <p:spPr bwMode="auto">
            <a:xfrm>
              <a:off x="5061" y="3199"/>
              <a:ext cx="294" cy="22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225" name="Rectangle 2665"/>
            <p:cNvSpPr>
              <a:spLocks noChangeArrowheads="1"/>
            </p:cNvSpPr>
            <p:nvPr/>
          </p:nvSpPr>
          <p:spPr bwMode="auto">
            <a:xfrm>
              <a:off x="5061" y="3199"/>
              <a:ext cx="294" cy="228"/>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226" name="Line 2666"/>
            <p:cNvSpPr>
              <a:spLocks noChangeShapeType="1"/>
            </p:cNvSpPr>
            <p:nvPr/>
          </p:nvSpPr>
          <p:spPr bwMode="auto">
            <a:xfrm>
              <a:off x="5061" y="3199"/>
              <a:ext cx="29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227" name="Line 2667"/>
            <p:cNvSpPr>
              <a:spLocks noChangeShapeType="1"/>
            </p:cNvSpPr>
            <p:nvPr/>
          </p:nvSpPr>
          <p:spPr bwMode="auto">
            <a:xfrm>
              <a:off x="5061" y="3427"/>
              <a:ext cx="29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228" name="Line 2668"/>
            <p:cNvSpPr>
              <a:spLocks noChangeShapeType="1"/>
            </p:cNvSpPr>
            <p:nvPr/>
          </p:nvSpPr>
          <p:spPr bwMode="auto">
            <a:xfrm flipV="1">
              <a:off x="5355" y="3199"/>
              <a:ext cx="1" cy="22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229" name="Line 2669"/>
            <p:cNvSpPr>
              <a:spLocks noChangeShapeType="1"/>
            </p:cNvSpPr>
            <p:nvPr/>
          </p:nvSpPr>
          <p:spPr bwMode="auto">
            <a:xfrm flipV="1">
              <a:off x="5061" y="3199"/>
              <a:ext cx="1" cy="22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230" name="Line 2670"/>
            <p:cNvSpPr>
              <a:spLocks noChangeShapeType="1"/>
            </p:cNvSpPr>
            <p:nvPr/>
          </p:nvSpPr>
          <p:spPr bwMode="auto">
            <a:xfrm>
              <a:off x="5061" y="3427"/>
              <a:ext cx="29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231" name="Line 2671"/>
            <p:cNvSpPr>
              <a:spLocks noChangeShapeType="1"/>
            </p:cNvSpPr>
            <p:nvPr/>
          </p:nvSpPr>
          <p:spPr bwMode="auto">
            <a:xfrm flipV="1">
              <a:off x="5061" y="3199"/>
              <a:ext cx="1" cy="22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232" name="Line 2672"/>
            <p:cNvSpPr>
              <a:spLocks noChangeShapeType="1"/>
            </p:cNvSpPr>
            <p:nvPr/>
          </p:nvSpPr>
          <p:spPr bwMode="auto">
            <a:xfrm flipV="1">
              <a:off x="5061" y="3422"/>
              <a:ext cx="1" cy="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233" name="Line 2673"/>
            <p:cNvSpPr>
              <a:spLocks noChangeShapeType="1"/>
            </p:cNvSpPr>
            <p:nvPr/>
          </p:nvSpPr>
          <p:spPr bwMode="auto">
            <a:xfrm>
              <a:off x="5061" y="3199"/>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234" name="Rectangle 2674"/>
            <p:cNvSpPr>
              <a:spLocks noChangeArrowheads="1"/>
            </p:cNvSpPr>
            <p:nvPr/>
          </p:nvSpPr>
          <p:spPr bwMode="auto">
            <a:xfrm>
              <a:off x="5047" y="3441"/>
              <a:ext cx="13" cy="2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 b="0" i="0" u="none" strike="noStrike" cap="none" normalizeH="0" baseline="0" smtClean="0">
                  <a:ln>
                    <a:noFill/>
                  </a:ln>
                  <a:solidFill>
                    <a:srgbClr val="000000"/>
                  </a:solidFill>
                  <a:effectLst/>
                  <a:latin typeface="Helvetica" pitchFamily="34" charset="0"/>
                  <a:cs typeface="Arial" pitchFamily="34" charset="0"/>
                </a:rPr>
                <a:t>0</a:t>
              </a:r>
              <a:endParaRPr kumimoji="0" lang="en-US" sz="1100" b="0" i="0" u="none" strike="noStrike" cap="none" normalizeH="0" baseline="0" smtClean="0">
                <a:ln>
                  <a:noFill/>
                </a:ln>
                <a:solidFill>
                  <a:schemeClr val="tx1"/>
                </a:solidFill>
                <a:effectLst/>
                <a:latin typeface="Arial" pitchFamily="34" charset="0"/>
                <a:cs typeface="Arial" pitchFamily="34" charset="0"/>
              </a:endParaRPr>
            </a:p>
          </p:txBody>
        </p:sp>
        <p:sp>
          <p:nvSpPr>
            <p:cNvPr id="197235" name="Line 2675"/>
            <p:cNvSpPr>
              <a:spLocks noChangeShapeType="1"/>
            </p:cNvSpPr>
            <p:nvPr/>
          </p:nvSpPr>
          <p:spPr bwMode="auto">
            <a:xfrm flipV="1">
              <a:off x="5205" y="3422"/>
              <a:ext cx="1" cy="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236" name="Line 2676"/>
            <p:cNvSpPr>
              <a:spLocks noChangeShapeType="1"/>
            </p:cNvSpPr>
            <p:nvPr/>
          </p:nvSpPr>
          <p:spPr bwMode="auto">
            <a:xfrm>
              <a:off x="5205" y="3199"/>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237" name="Rectangle 2677"/>
            <p:cNvSpPr>
              <a:spLocks noChangeArrowheads="1"/>
            </p:cNvSpPr>
            <p:nvPr/>
          </p:nvSpPr>
          <p:spPr bwMode="auto">
            <a:xfrm>
              <a:off x="5175" y="3441"/>
              <a:ext cx="33" cy="2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 b="0" i="0" u="none" strike="noStrike" cap="none" normalizeH="0" baseline="0" smtClean="0">
                  <a:ln>
                    <a:noFill/>
                  </a:ln>
                  <a:solidFill>
                    <a:srgbClr val="000000"/>
                  </a:solidFill>
                  <a:effectLst/>
                  <a:latin typeface="Helvetica" pitchFamily="34" charset="0"/>
                  <a:cs typeface="Arial" pitchFamily="34" charset="0"/>
                </a:rPr>
                <a:t>0.5</a:t>
              </a:r>
              <a:endParaRPr kumimoji="0" lang="en-US" sz="1100" b="0" i="0" u="none" strike="noStrike" cap="none" normalizeH="0" baseline="0" smtClean="0">
                <a:ln>
                  <a:noFill/>
                </a:ln>
                <a:solidFill>
                  <a:schemeClr val="tx1"/>
                </a:solidFill>
                <a:effectLst/>
                <a:latin typeface="Arial" pitchFamily="34" charset="0"/>
                <a:cs typeface="Arial" pitchFamily="34" charset="0"/>
              </a:endParaRPr>
            </a:p>
          </p:txBody>
        </p:sp>
        <p:sp>
          <p:nvSpPr>
            <p:cNvPr id="197238" name="Line 2678"/>
            <p:cNvSpPr>
              <a:spLocks noChangeShapeType="1"/>
            </p:cNvSpPr>
            <p:nvPr/>
          </p:nvSpPr>
          <p:spPr bwMode="auto">
            <a:xfrm flipV="1">
              <a:off x="5355" y="3422"/>
              <a:ext cx="1" cy="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239" name="Line 2679"/>
            <p:cNvSpPr>
              <a:spLocks noChangeShapeType="1"/>
            </p:cNvSpPr>
            <p:nvPr/>
          </p:nvSpPr>
          <p:spPr bwMode="auto">
            <a:xfrm>
              <a:off x="5355" y="3199"/>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240" name="Rectangle 2680"/>
            <p:cNvSpPr>
              <a:spLocks noChangeArrowheads="1"/>
            </p:cNvSpPr>
            <p:nvPr/>
          </p:nvSpPr>
          <p:spPr bwMode="auto">
            <a:xfrm>
              <a:off x="5342" y="3441"/>
              <a:ext cx="13" cy="2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 b="0" i="0" u="none" strike="noStrike" cap="none" normalizeH="0" baseline="0" smtClean="0">
                  <a:ln>
                    <a:noFill/>
                  </a:ln>
                  <a:solidFill>
                    <a:srgbClr val="000000"/>
                  </a:solidFill>
                  <a:effectLst/>
                  <a:latin typeface="Helvetica" pitchFamily="34" charset="0"/>
                  <a:cs typeface="Arial" pitchFamily="34" charset="0"/>
                </a:rPr>
                <a:t>1</a:t>
              </a:r>
              <a:endParaRPr kumimoji="0" lang="en-US" sz="1100" b="0" i="0" u="none" strike="noStrike" cap="none" normalizeH="0" baseline="0" smtClean="0">
                <a:ln>
                  <a:noFill/>
                </a:ln>
                <a:solidFill>
                  <a:schemeClr val="tx1"/>
                </a:solidFill>
                <a:effectLst/>
                <a:latin typeface="Arial" pitchFamily="34" charset="0"/>
                <a:cs typeface="Arial" pitchFamily="34" charset="0"/>
              </a:endParaRPr>
            </a:p>
          </p:txBody>
        </p:sp>
        <p:sp>
          <p:nvSpPr>
            <p:cNvPr id="197241" name="Line 2681"/>
            <p:cNvSpPr>
              <a:spLocks noChangeShapeType="1"/>
            </p:cNvSpPr>
            <p:nvPr/>
          </p:nvSpPr>
          <p:spPr bwMode="auto">
            <a:xfrm>
              <a:off x="5061" y="3427"/>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242" name="Line 2682"/>
            <p:cNvSpPr>
              <a:spLocks noChangeShapeType="1"/>
            </p:cNvSpPr>
            <p:nvPr/>
          </p:nvSpPr>
          <p:spPr bwMode="auto">
            <a:xfrm flipH="1">
              <a:off x="5350" y="3427"/>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243" name="Rectangle 2683"/>
            <p:cNvSpPr>
              <a:spLocks noChangeArrowheads="1"/>
            </p:cNvSpPr>
            <p:nvPr/>
          </p:nvSpPr>
          <p:spPr bwMode="auto">
            <a:xfrm>
              <a:off x="5017" y="3392"/>
              <a:ext cx="13" cy="2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 b="0" i="0" u="none" strike="noStrike" cap="none" normalizeH="0" baseline="0" smtClean="0">
                  <a:ln>
                    <a:noFill/>
                  </a:ln>
                  <a:solidFill>
                    <a:srgbClr val="000000"/>
                  </a:solidFill>
                  <a:effectLst/>
                  <a:latin typeface="Helvetica" pitchFamily="34" charset="0"/>
                  <a:cs typeface="Arial" pitchFamily="34" charset="0"/>
                </a:rPr>
                <a:t>0</a:t>
              </a:r>
              <a:endParaRPr kumimoji="0" lang="en-US" sz="1100" b="0" i="0" u="none" strike="noStrike" cap="none" normalizeH="0" baseline="0" smtClean="0">
                <a:ln>
                  <a:noFill/>
                </a:ln>
                <a:solidFill>
                  <a:schemeClr val="tx1"/>
                </a:solidFill>
                <a:effectLst/>
                <a:latin typeface="Arial" pitchFamily="34" charset="0"/>
                <a:cs typeface="Arial" pitchFamily="34" charset="0"/>
              </a:endParaRPr>
            </a:p>
          </p:txBody>
        </p:sp>
        <p:sp>
          <p:nvSpPr>
            <p:cNvPr id="197244" name="Line 2684"/>
            <p:cNvSpPr>
              <a:spLocks noChangeShapeType="1"/>
            </p:cNvSpPr>
            <p:nvPr/>
          </p:nvSpPr>
          <p:spPr bwMode="auto">
            <a:xfrm>
              <a:off x="5061" y="3313"/>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245" name="Line 2685"/>
            <p:cNvSpPr>
              <a:spLocks noChangeShapeType="1"/>
            </p:cNvSpPr>
            <p:nvPr/>
          </p:nvSpPr>
          <p:spPr bwMode="auto">
            <a:xfrm flipH="1">
              <a:off x="5350" y="3313"/>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246" name="Rectangle 2686"/>
            <p:cNvSpPr>
              <a:spLocks noChangeArrowheads="1"/>
            </p:cNvSpPr>
            <p:nvPr/>
          </p:nvSpPr>
          <p:spPr bwMode="auto">
            <a:xfrm>
              <a:off x="4977" y="3278"/>
              <a:ext cx="33" cy="2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 b="0" i="0" u="none" strike="noStrike" cap="none" normalizeH="0" baseline="0" smtClean="0">
                  <a:ln>
                    <a:noFill/>
                  </a:ln>
                  <a:solidFill>
                    <a:srgbClr val="000000"/>
                  </a:solidFill>
                  <a:effectLst/>
                  <a:latin typeface="Helvetica" pitchFamily="34" charset="0"/>
                  <a:cs typeface="Arial" pitchFamily="34" charset="0"/>
                </a:rPr>
                <a:t>0.5</a:t>
              </a:r>
              <a:endParaRPr kumimoji="0" lang="en-US" sz="1100" b="0" i="0" u="none" strike="noStrike" cap="none" normalizeH="0" baseline="0" smtClean="0">
                <a:ln>
                  <a:noFill/>
                </a:ln>
                <a:solidFill>
                  <a:schemeClr val="tx1"/>
                </a:solidFill>
                <a:effectLst/>
                <a:latin typeface="Arial" pitchFamily="34" charset="0"/>
                <a:cs typeface="Arial" pitchFamily="34" charset="0"/>
              </a:endParaRPr>
            </a:p>
          </p:txBody>
        </p:sp>
        <p:sp>
          <p:nvSpPr>
            <p:cNvPr id="197247" name="Line 2687"/>
            <p:cNvSpPr>
              <a:spLocks noChangeShapeType="1"/>
            </p:cNvSpPr>
            <p:nvPr/>
          </p:nvSpPr>
          <p:spPr bwMode="auto">
            <a:xfrm>
              <a:off x="5061" y="3199"/>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248" name="Line 2688"/>
            <p:cNvSpPr>
              <a:spLocks noChangeShapeType="1"/>
            </p:cNvSpPr>
            <p:nvPr/>
          </p:nvSpPr>
          <p:spPr bwMode="auto">
            <a:xfrm flipH="1">
              <a:off x="5350" y="3199"/>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249" name="Rectangle 2689"/>
            <p:cNvSpPr>
              <a:spLocks noChangeArrowheads="1"/>
            </p:cNvSpPr>
            <p:nvPr/>
          </p:nvSpPr>
          <p:spPr bwMode="auto">
            <a:xfrm>
              <a:off x="5017" y="3165"/>
              <a:ext cx="13" cy="2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 b="0" i="0" u="none" strike="noStrike" cap="none" normalizeH="0" baseline="0" smtClean="0">
                  <a:ln>
                    <a:noFill/>
                  </a:ln>
                  <a:solidFill>
                    <a:srgbClr val="000000"/>
                  </a:solidFill>
                  <a:effectLst/>
                  <a:latin typeface="Helvetica" pitchFamily="34" charset="0"/>
                  <a:cs typeface="Arial" pitchFamily="34" charset="0"/>
                </a:rPr>
                <a:t>1</a:t>
              </a:r>
              <a:endParaRPr kumimoji="0" lang="en-US" sz="1100" b="0" i="0" u="none" strike="noStrike" cap="none" normalizeH="0" baseline="0" smtClean="0">
                <a:ln>
                  <a:noFill/>
                </a:ln>
                <a:solidFill>
                  <a:schemeClr val="tx1"/>
                </a:solidFill>
                <a:effectLst/>
                <a:latin typeface="Arial" pitchFamily="34" charset="0"/>
                <a:cs typeface="Arial" pitchFamily="34" charset="0"/>
              </a:endParaRPr>
            </a:p>
          </p:txBody>
        </p:sp>
        <p:sp>
          <p:nvSpPr>
            <p:cNvPr id="197250" name="Line 2690"/>
            <p:cNvSpPr>
              <a:spLocks noChangeShapeType="1"/>
            </p:cNvSpPr>
            <p:nvPr/>
          </p:nvSpPr>
          <p:spPr bwMode="auto">
            <a:xfrm>
              <a:off x="5061" y="3199"/>
              <a:ext cx="29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251" name="Line 2691"/>
            <p:cNvSpPr>
              <a:spLocks noChangeShapeType="1"/>
            </p:cNvSpPr>
            <p:nvPr/>
          </p:nvSpPr>
          <p:spPr bwMode="auto">
            <a:xfrm>
              <a:off x="5061" y="3427"/>
              <a:ext cx="29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252" name="Line 2692"/>
            <p:cNvSpPr>
              <a:spLocks noChangeShapeType="1"/>
            </p:cNvSpPr>
            <p:nvPr/>
          </p:nvSpPr>
          <p:spPr bwMode="auto">
            <a:xfrm flipV="1">
              <a:off x="5355" y="3199"/>
              <a:ext cx="1" cy="22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253" name="Line 2693"/>
            <p:cNvSpPr>
              <a:spLocks noChangeShapeType="1"/>
            </p:cNvSpPr>
            <p:nvPr/>
          </p:nvSpPr>
          <p:spPr bwMode="auto">
            <a:xfrm flipV="1">
              <a:off x="5061" y="3199"/>
              <a:ext cx="1" cy="22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254" name="Freeform 2694"/>
            <p:cNvSpPr>
              <a:spLocks/>
            </p:cNvSpPr>
            <p:nvPr/>
          </p:nvSpPr>
          <p:spPr bwMode="auto">
            <a:xfrm>
              <a:off x="5061" y="3199"/>
              <a:ext cx="289" cy="223"/>
            </a:xfrm>
            <a:custGeom>
              <a:avLst/>
              <a:gdLst/>
              <a:ahLst/>
              <a:cxnLst>
                <a:cxn ang="0">
                  <a:pos x="4" y="223"/>
                </a:cxn>
                <a:cxn ang="0">
                  <a:pos x="13" y="223"/>
                </a:cxn>
                <a:cxn ang="0">
                  <a:pos x="22" y="223"/>
                </a:cxn>
                <a:cxn ang="0">
                  <a:pos x="30" y="223"/>
                </a:cxn>
                <a:cxn ang="0">
                  <a:pos x="39" y="223"/>
                </a:cxn>
                <a:cxn ang="0">
                  <a:pos x="48" y="218"/>
                </a:cxn>
                <a:cxn ang="0">
                  <a:pos x="57" y="213"/>
                </a:cxn>
                <a:cxn ang="0">
                  <a:pos x="65" y="203"/>
                </a:cxn>
                <a:cxn ang="0">
                  <a:pos x="74" y="193"/>
                </a:cxn>
                <a:cxn ang="0">
                  <a:pos x="83" y="173"/>
                </a:cxn>
                <a:cxn ang="0">
                  <a:pos x="87" y="153"/>
                </a:cxn>
                <a:cxn ang="0">
                  <a:pos x="92" y="134"/>
                </a:cxn>
                <a:cxn ang="0">
                  <a:pos x="96" y="114"/>
                </a:cxn>
                <a:cxn ang="0">
                  <a:pos x="101" y="94"/>
                </a:cxn>
                <a:cxn ang="0">
                  <a:pos x="105" y="74"/>
                </a:cxn>
                <a:cxn ang="0">
                  <a:pos x="109" y="55"/>
                </a:cxn>
                <a:cxn ang="0">
                  <a:pos x="118" y="35"/>
                </a:cxn>
                <a:cxn ang="0">
                  <a:pos x="127" y="15"/>
                </a:cxn>
                <a:cxn ang="0">
                  <a:pos x="131" y="5"/>
                </a:cxn>
                <a:cxn ang="0">
                  <a:pos x="140" y="0"/>
                </a:cxn>
                <a:cxn ang="0">
                  <a:pos x="149" y="0"/>
                </a:cxn>
                <a:cxn ang="0">
                  <a:pos x="158" y="0"/>
                </a:cxn>
                <a:cxn ang="0">
                  <a:pos x="166" y="0"/>
                </a:cxn>
                <a:cxn ang="0">
                  <a:pos x="175" y="0"/>
                </a:cxn>
                <a:cxn ang="0">
                  <a:pos x="184" y="0"/>
                </a:cxn>
                <a:cxn ang="0">
                  <a:pos x="193" y="0"/>
                </a:cxn>
                <a:cxn ang="0">
                  <a:pos x="202" y="0"/>
                </a:cxn>
                <a:cxn ang="0">
                  <a:pos x="210" y="0"/>
                </a:cxn>
                <a:cxn ang="0">
                  <a:pos x="219" y="0"/>
                </a:cxn>
                <a:cxn ang="0">
                  <a:pos x="228" y="0"/>
                </a:cxn>
                <a:cxn ang="0">
                  <a:pos x="237" y="0"/>
                </a:cxn>
                <a:cxn ang="0">
                  <a:pos x="245" y="0"/>
                </a:cxn>
                <a:cxn ang="0">
                  <a:pos x="254" y="0"/>
                </a:cxn>
                <a:cxn ang="0">
                  <a:pos x="263" y="0"/>
                </a:cxn>
                <a:cxn ang="0">
                  <a:pos x="272" y="0"/>
                </a:cxn>
                <a:cxn ang="0">
                  <a:pos x="281" y="0"/>
                </a:cxn>
                <a:cxn ang="0">
                  <a:pos x="289" y="0"/>
                </a:cxn>
              </a:cxnLst>
              <a:rect l="0" t="0" r="r" b="b"/>
              <a:pathLst>
                <a:path w="289" h="223">
                  <a:moveTo>
                    <a:pt x="0" y="223"/>
                  </a:moveTo>
                  <a:lnTo>
                    <a:pt x="4" y="223"/>
                  </a:lnTo>
                  <a:lnTo>
                    <a:pt x="8" y="223"/>
                  </a:lnTo>
                  <a:lnTo>
                    <a:pt x="13" y="223"/>
                  </a:lnTo>
                  <a:lnTo>
                    <a:pt x="17" y="223"/>
                  </a:lnTo>
                  <a:lnTo>
                    <a:pt x="22" y="223"/>
                  </a:lnTo>
                  <a:lnTo>
                    <a:pt x="26" y="223"/>
                  </a:lnTo>
                  <a:lnTo>
                    <a:pt x="30" y="223"/>
                  </a:lnTo>
                  <a:lnTo>
                    <a:pt x="35" y="223"/>
                  </a:lnTo>
                  <a:lnTo>
                    <a:pt x="39" y="223"/>
                  </a:lnTo>
                  <a:lnTo>
                    <a:pt x="43" y="223"/>
                  </a:lnTo>
                  <a:lnTo>
                    <a:pt x="48" y="218"/>
                  </a:lnTo>
                  <a:lnTo>
                    <a:pt x="52" y="218"/>
                  </a:lnTo>
                  <a:lnTo>
                    <a:pt x="57" y="213"/>
                  </a:lnTo>
                  <a:lnTo>
                    <a:pt x="61" y="208"/>
                  </a:lnTo>
                  <a:lnTo>
                    <a:pt x="65" y="203"/>
                  </a:lnTo>
                  <a:lnTo>
                    <a:pt x="70" y="198"/>
                  </a:lnTo>
                  <a:lnTo>
                    <a:pt x="74" y="193"/>
                  </a:lnTo>
                  <a:lnTo>
                    <a:pt x="74" y="183"/>
                  </a:lnTo>
                  <a:lnTo>
                    <a:pt x="83" y="173"/>
                  </a:lnTo>
                  <a:lnTo>
                    <a:pt x="83" y="158"/>
                  </a:lnTo>
                  <a:lnTo>
                    <a:pt x="87" y="153"/>
                  </a:lnTo>
                  <a:lnTo>
                    <a:pt x="87" y="139"/>
                  </a:lnTo>
                  <a:lnTo>
                    <a:pt x="92" y="134"/>
                  </a:lnTo>
                  <a:lnTo>
                    <a:pt x="92" y="119"/>
                  </a:lnTo>
                  <a:lnTo>
                    <a:pt x="96" y="114"/>
                  </a:lnTo>
                  <a:lnTo>
                    <a:pt x="96" y="99"/>
                  </a:lnTo>
                  <a:lnTo>
                    <a:pt x="101" y="94"/>
                  </a:lnTo>
                  <a:lnTo>
                    <a:pt x="101" y="79"/>
                  </a:lnTo>
                  <a:lnTo>
                    <a:pt x="105" y="74"/>
                  </a:lnTo>
                  <a:lnTo>
                    <a:pt x="105" y="60"/>
                  </a:lnTo>
                  <a:lnTo>
                    <a:pt x="109" y="55"/>
                  </a:lnTo>
                  <a:lnTo>
                    <a:pt x="109" y="45"/>
                  </a:lnTo>
                  <a:lnTo>
                    <a:pt x="118" y="35"/>
                  </a:lnTo>
                  <a:lnTo>
                    <a:pt x="118" y="25"/>
                  </a:lnTo>
                  <a:lnTo>
                    <a:pt x="127" y="15"/>
                  </a:lnTo>
                  <a:lnTo>
                    <a:pt x="127" y="10"/>
                  </a:lnTo>
                  <a:lnTo>
                    <a:pt x="131" y="5"/>
                  </a:lnTo>
                  <a:lnTo>
                    <a:pt x="136" y="5"/>
                  </a:lnTo>
                  <a:lnTo>
                    <a:pt x="140" y="0"/>
                  </a:lnTo>
                  <a:lnTo>
                    <a:pt x="144" y="0"/>
                  </a:lnTo>
                  <a:lnTo>
                    <a:pt x="149" y="0"/>
                  </a:lnTo>
                  <a:lnTo>
                    <a:pt x="153" y="0"/>
                  </a:lnTo>
                  <a:lnTo>
                    <a:pt x="158" y="0"/>
                  </a:lnTo>
                  <a:lnTo>
                    <a:pt x="162" y="0"/>
                  </a:lnTo>
                  <a:lnTo>
                    <a:pt x="166" y="0"/>
                  </a:lnTo>
                  <a:lnTo>
                    <a:pt x="171" y="0"/>
                  </a:lnTo>
                  <a:lnTo>
                    <a:pt x="175" y="0"/>
                  </a:lnTo>
                  <a:lnTo>
                    <a:pt x="180" y="0"/>
                  </a:lnTo>
                  <a:lnTo>
                    <a:pt x="184" y="0"/>
                  </a:lnTo>
                  <a:lnTo>
                    <a:pt x="188" y="0"/>
                  </a:lnTo>
                  <a:lnTo>
                    <a:pt x="193" y="0"/>
                  </a:lnTo>
                  <a:lnTo>
                    <a:pt x="197" y="0"/>
                  </a:lnTo>
                  <a:lnTo>
                    <a:pt x="202" y="0"/>
                  </a:lnTo>
                  <a:lnTo>
                    <a:pt x="206" y="0"/>
                  </a:lnTo>
                  <a:lnTo>
                    <a:pt x="210" y="0"/>
                  </a:lnTo>
                  <a:lnTo>
                    <a:pt x="215" y="0"/>
                  </a:lnTo>
                  <a:lnTo>
                    <a:pt x="219" y="0"/>
                  </a:lnTo>
                  <a:lnTo>
                    <a:pt x="223" y="0"/>
                  </a:lnTo>
                  <a:lnTo>
                    <a:pt x="228" y="0"/>
                  </a:lnTo>
                  <a:lnTo>
                    <a:pt x="232" y="0"/>
                  </a:lnTo>
                  <a:lnTo>
                    <a:pt x="237" y="0"/>
                  </a:lnTo>
                  <a:lnTo>
                    <a:pt x="241" y="0"/>
                  </a:lnTo>
                  <a:lnTo>
                    <a:pt x="245" y="0"/>
                  </a:lnTo>
                  <a:lnTo>
                    <a:pt x="250" y="0"/>
                  </a:lnTo>
                  <a:lnTo>
                    <a:pt x="254" y="0"/>
                  </a:lnTo>
                  <a:lnTo>
                    <a:pt x="259" y="0"/>
                  </a:lnTo>
                  <a:lnTo>
                    <a:pt x="263" y="0"/>
                  </a:lnTo>
                  <a:lnTo>
                    <a:pt x="267" y="0"/>
                  </a:lnTo>
                  <a:lnTo>
                    <a:pt x="272" y="0"/>
                  </a:lnTo>
                  <a:lnTo>
                    <a:pt x="276" y="0"/>
                  </a:lnTo>
                  <a:lnTo>
                    <a:pt x="281" y="0"/>
                  </a:lnTo>
                  <a:lnTo>
                    <a:pt x="285" y="0"/>
                  </a:lnTo>
                  <a:lnTo>
                    <a:pt x="289" y="0"/>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255" name="Line 2695"/>
            <p:cNvSpPr>
              <a:spLocks noChangeShapeType="1"/>
            </p:cNvSpPr>
            <p:nvPr/>
          </p:nvSpPr>
          <p:spPr bwMode="auto">
            <a:xfrm>
              <a:off x="5140" y="3298"/>
              <a:ext cx="35"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256" name="Line 2696"/>
            <p:cNvSpPr>
              <a:spLocks noChangeShapeType="1"/>
            </p:cNvSpPr>
            <p:nvPr/>
          </p:nvSpPr>
          <p:spPr bwMode="auto">
            <a:xfrm>
              <a:off x="5157" y="3278"/>
              <a:ext cx="1" cy="4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257" name="Line 2697"/>
            <p:cNvSpPr>
              <a:spLocks noChangeShapeType="1"/>
            </p:cNvSpPr>
            <p:nvPr/>
          </p:nvSpPr>
          <p:spPr bwMode="auto">
            <a:xfrm>
              <a:off x="5087" y="3422"/>
              <a:ext cx="35"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258" name="Line 2698"/>
            <p:cNvSpPr>
              <a:spLocks noChangeShapeType="1"/>
            </p:cNvSpPr>
            <p:nvPr/>
          </p:nvSpPr>
          <p:spPr bwMode="auto">
            <a:xfrm>
              <a:off x="5104" y="3402"/>
              <a:ext cx="1" cy="3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259" name="Line 2699"/>
            <p:cNvSpPr>
              <a:spLocks noChangeShapeType="1"/>
            </p:cNvSpPr>
            <p:nvPr/>
          </p:nvSpPr>
          <p:spPr bwMode="auto">
            <a:xfrm>
              <a:off x="5061" y="3422"/>
              <a:ext cx="35"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260" name="Line 2700"/>
            <p:cNvSpPr>
              <a:spLocks noChangeShapeType="1"/>
            </p:cNvSpPr>
            <p:nvPr/>
          </p:nvSpPr>
          <p:spPr bwMode="auto">
            <a:xfrm>
              <a:off x="5078" y="3402"/>
              <a:ext cx="1" cy="3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261" name="Line 2701"/>
            <p:cNvSpPr>
              <a:spLocks noChangeShapeType="1"/>
            </p:cNvSpPr>
            <p:nvPr/>
          </p:nvSpPr>
          <p:spPr bwMode="auto">
            <a:xfrm>
              <a:off x="5170" y="3214"/>
              <a:ext cx="35"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262" name="Line 2702"/>
            <p:cNvSpPr>
              <a:spLocks noChangeShapeType="1"/>
            </p:cNvSpPr>
            <p:nvPr/>
          </p:nvSpPr>
          <p:spPr bwMode="auto">
            <a:xfrm>
              <a:off x="5188" y="3194"/>
              <a:ext cx="1" cy="4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263" name="Line 2703"/>
            <p:cNvSpPr>
              <a:spLocks noChangeShapeType="1"/>
            </p:cNvSpPr>
            <p:nvPr/>
          </p:nvSpPr>
          <p:spPr bwMode="auto">
            <a:xfrm>
              <a:off x="5148" y="3288"/>
              <a:ext cx="18"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264" name="Line 2704"/>
            <p:cNvSpPr>
              <a:spLocks noChangeShapeType="1"/>
            </p:cNvSpPr>
            <p:nvPr/>
          </p:nvSpPr>
          <p:spPr bwMode="auto">
            <a:xfrm flipH="1">
              <a:off x="5148" y="3288"/>
              <a:ext cx="18"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265" name="Line 2705"/>
            <p:cNvSpPr>
              <a:spLocks noChangeShapeType="1"/>
            </p:cNvSpPr>
            <p:nvPr/>
          </p:nvSpPr>
          <p:spPr bwMode="auto">
            <a:xfrm>
              <a:off x="5096" y="3412"/>
              <a:ext cx="17" cy="1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266" name="Line 2706"/>
            <p:cNvSpPr>
              <a:spLocks noChangeShapeType="1"/>
            </p:cNvSpPr>
            <p:nvPr/>
          </p:nvSpPr>
          <p:spPr bwMode="auto">
            <a:xfrm flipH="1">
              <a:off x="5096" y="3412"/>
              <a:ext cx="17" cy="1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267" name="Line 2707"/>
            <p:cNvSpPr>
              <a:spLocks noChangeShapeType="1"/>
            </p:cNvSpPr>
            <p:nvPr/>
          </p:nvSpPr>
          <p:spPr bwMode="auto">
            <a:xfrm>
              <a:off x="5069" y="3412"/>
              <a:ext cx="18" cy="1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268" name="Line 2708"/>
            <p:cNvSpPr>
              <a:spLocks noChangeShapeType="1"/>
            </p:cNvSpPr>
            <p:nvPr/>
          </p:nvSpPr>
          <p:spPr bwMode="auto">
            <a:xfrm flipH="1">
              <a:off x="5069" y="3412"/>
              <a:ext cx="18" cy="1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269" name="Line 2709"/>
            <p:cNvSpPr>
              <a:spLocks noChangeShapeType="1"/>
            </p:cNvSpPr>
            <p:nvPr/>
          </p:nvSpPr>
          <p:spPr bwMode="auto">
            <a:xfrm>
              <a:off x="5179" y="3204"/>
              <a:ext cx="18"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270" name="Line 2710"/>
            <p:cNvSpPr>
              <a:spLocks noChangeShapeType="1"/>
            </p:cNvSpPr>
            <p:nvPr/>
          </p:nvSpPr>
          <p:spPr bwMode="auto">
            <a:xfrm flipH="1">
              <a:off x="5179" y="3204"/>
              <a:ext cx="18"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271" name="Rectangle 2711"/>
            <p:cNvSpPr>
              <a:spLocks noChangeArrowheads="1"/>
            </p:cNvSpPr>
            <p:nvPr/>
          </p:nvSpPr>
          <p:spPr bwMode="auto">
            <a:xfrm>
              <a:off x="5039" y="3101"/>
              <a:ext cx="166" cy="2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 b="1" i="0" u="none" strike="noStrike" cap="none" normalizeH="0" baseline="0" smtClean="0">
                  <a:ln>
                    <a:noFill/>
                  </a:ln>
                  <a:solidFill>
                    <a:srgbClr val="000000"/>
                  </a:solidFill>
                  <a:effectLst/>
                  <a:latin typeface="Helvetica" pitchFamily="34" charset="0"/>
                  <a:cs typeface="Arial" pitchFamily="34" charset="0"/>
                </a:rPr>
                <a:t>m54: a=8,b=24</a:t>
              </a:r>
              <a:endParaRPr kumimoji="0" lang="en-US" sz="1100" b="0" i="0" u="none" strike="noStrike" cap="none" normalizeH="0" baseline="0" smtClean="0">
                <a:ln>
                  <a:noFill/>
                </a:ln>
                <a:solidFill>
                  <a:schemeClr val="tx1"/>
                </a:solidFill>
                <a:effectLst/>
                <a:latin typeface="Arial" pitchFamily="34" charset="0"/>
                <a:cs typeface="Arial" pitchFamily="34" charset="0"/>
              </a:endParaRPr>
            </a:p>
          </p:txBody>
        </p:sp>
        <p:sp>
          <p:nvSpPr>
            <p:cNvPr id="197272" name="Rectangle 2712"/>
            <p:cNvSpPr>
              <a:spLocks noChangeArrowheads="1"/>
            </p:cNvSpPr>
            <p:nvPr/>
          </p:nvSpPr>
          <p:spPr bwMode="auto">
            <a:xfrm>
              <a:off x="1877" y="3599"/>
              <a:ext cx="299" cy="23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273" name="Rectangle 2713"/>
            <p:cNvSpPr>
              <a:spLocks noChangeArrowheads="1"/>
            </p:cNvSpPr>
            <p:nvPr/>
          </p:nvSpPr>
          <p:spPr bwMode="auto">
            <a:xfrm>
              <a:off x="1877" y="3599"/>
              <a:ext cx="299" cy="232"/>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274" name="Line 2714"/>
            <p:cNvSpPr>
              <a:spLocks noChangeShapeType="1"/>
            </p:cNvSpPr>
            <p:nvPr/>
          </p:nvSpPr>
          <p:spPr bwMode="auto">
            <a:xfrm>
              <a:off x="1877" y="3599"/>
              <a:ext cx="299"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275" name="Line 2715"/>
            <p:cNvSpPr>
              <a:spLocks noChangeShapeType="1"/>
            </p:cNvSpPr>
            <p:nvPr/>
          </p:nvSpPr>
          <p:spPr bwMode="auto">
            <a:xfrm>
              <a:off x="1877" y="3831"/>
              <a:ext cx="299"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276" name="Line 2716"/>
            <p:cNvSpPr>
              <a:spLocks noChangeShapeType="1"/>
            </p:cNvSpPr>
            <p:nvPr/>
          </p:nvSpPr>
          <p:spPr bwMode="auto">
            <a:xfrm flipV="1">
              <a:off x="2176" y="3599"/>
              <a:ext cx="1" cy="23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277" name="Line 2717"/>
            <p:cNvSpPr>
              <a:spLocks noChangeShapeType="1"/>
            </p:cNvSpPr>
            <p:nvPr/>
          </p:nvSpPr>
          <p:spPr bwMode="auto">
            <a:xfrm flipV="1">
              <a:off x="1877" y="3599"/>
              <a:ext cx="1" cy="23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278" name="Line 2718"/>
            <p:cNvSpPr>
              <a:spLocks noChangeShapeType="1"/>
            </p:cNvSpPr>
            <p:nvPr/>
          </p:nvSpPr>
          <p:spPr bwMode="auto">
            <a:xfrm>
              <a:off x="1877" y="3831"/>
              <a:ext cx="299"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grpSp>
      <p:grpSp>
        <p:nvGrpSpPr>
          <p:cNvPr id="197480" name="Group 2920"/>
          <p:cNvGrpSpPr>
            <a:grpSpLocks/>
          </p:cNvGrpSpPr>
          <p:nvPr/>
        </p:nvGrpSpPr>
        <p:grpSpPr bwMode="auto">
          <a:xfrm>
            <a:off x="2847976" y="5557842"/>
            <a:ext cx="3130550" cy="623888"/>
            <a:chOff x="1794" y="3501"/>
            <a:chExt cx="1972" cy="393"/>
          </a:xfrm>
        </p:grpSpPr>
        <p:sp>
          <p:nvSpPr>
            <p:cNvPr id="197280" name="Line 2720"/>
            <p:cNvSpPr>
              <a:spLocks noChangeShapeType="1"/>
            </p:cNvSpPr>
            <p:nvPr/>
          </p:nvSpPr>
          <p:spPr bwMode="auto">
            <a:xfrm flipV="1">
              <a:off x="1877" y="3599"/>
              <a:ext cx="1" cy="23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7281" name="Line 2721"/>
            <p:cNvSpPr>
              <a:spLocks noChangeShapeType="1"/>
            </p:cNvSpPr>
            <p:nvPr/>
          </p:nvSpPr>
          <p:spPr bwMode="auto">
            <a:xfrm flipV="1">
              <a:off x="1877" y="3827"/>
              <a:ext cx="1" cy="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7282" name="Line 2722"/>
            <p:cNvSpPr>
              <a:spLocks noChangeShapeType="1"/>
            </p:cNvSpPr>
            <p:nvPr/>
          </p:nvSpPr>
          <p:spPr bwMode="auto">
            <a:xfrm>
              <a:off x="1877" y="3599"/>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7283" name="Rectangle 2723"/>
            <p:cNvSpPr>
              <a:spLocks noChangeArrowheads="1"/>
            </p:cNvSpPr>
            <p:nvPr/>
          </p:nvSpPr>
          <p:spPr bwMode="auto">
            <a:xfrm>
              <a:off x="1864" y="3846"/>
              <a:ext cx="22" cy="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Helvetica" pitchFamily="34" charset="0"/>
                  <a:cs typeface="Arial" pitchFamily="34" charset="0"/>
                </a:rPr>
                <a:t>0</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197284" name="Line 2724"/>
            <p:cNvSpPr>
              <a:spLocks noChangeShapeType="1"/>
            </p:cNvSpPr>
            <p:nvPr/>
          </p:nvSpPr>
          <p:spPr bwMode="auto">
            <a:xfrm flipV="1">
              <a:off x="2027" y="3827"/>
              <a:ext cx="1" cy="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7285" name="Line 2725"/>
            <p:cNvSpPr>
              <a:spLocks noChangeShapeType="1"/>
            </p:cNvSpPr>
            <p:nvPr/>
          </p:nvSpPr>
          <p:spPr bwMode="auto">
            <a:xfrm>
              <a:off x="2027" y="3599"/>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7286" name="Rectangle 2726"/>
            <p:cNvSpPr>
              <a:spLocks noChangeArrowheads="1"/>
            </p:cNvSpPr>
            <p:nvPr/>
          </p:nvSpPr>
          <p:spPr bwMode="auto">
            <a:xfrm>
              <a:off x="1996" y="3846"/>
              <a:ext cx="56" cy="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Helvetica" pitchFamily="34" charset="0"/>
                  <a:cs typeface="Arial" pitchFamily="34" charset="0"/>
                </a:rPr>
                <a:t>0.5</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197287" name="Line 2727"/>
            <p:cNvSpPr>
              <a:spLocks noChangeShapeType="1"/>
            </p:cNvSpPr>
            <p:nvPr/>
          </p:nvSpPr>
          <p:spPr bwMode="auto">
            <a:xfrm flipV="1">
              <a:off x="2176" y="3827"/>
              <a:ext cx="1" cy="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7288" name="Line 2728"/>
            <p:cNvSpPr>
              <a:spLocks noChangeShapeType="1"/>
            </p:cNvSpPr>
            <p:nvPr/>
          </p:nvSpPr>
          <p:spPr bwMode="auto">
            <a:xfrm>
              <a:off x="2176" y="3599"/>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7289" name="Rectangle 2729"/>
            <p:cNvSpPr>
              <a:spLocks noChangeArrowheads="1"/>
            </p:cNvSpPr>
            <p:nvPr/>
          </p:nvSpPr>
          <p:spPr bwMode="auto">
            <a:xfrm>
              <a:off x="2163" y="3846"/>
              <a:ext cx="22" cy="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Helvetica" pitchFamily="34" charset="0"/>
                  <a:cs typeface="Arial" pitchFamily="34" charset="0"/>
                </a:rPr>
                <a:t>1</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197290" name="Line 2730"/>
            <p:cNvSpPr>
              <a:spLocks noChangeShapeType="1"/>
            </p:cNvSpPr>
            <p:nvPr/>
          </p:nvSpPr>
          <p:spPr bwMode="auto">
            <a:xfrm>
              <a:off x="1877" y="3831"/>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7291" name="Line 2731"/>
            <p:cNvSpPr>
              <a:spLocks noChangeShapeType="1"/>
            </p:cNvSpPr>
            <p:nvPr/>
          </p:nvSpPr>
          <p:spPr bwMode="auto">
            <a:xfrm flipH="1">
              <a:off x="2172" y="3831"/>
              <a:ext cx="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7292" name="Rectangle 2732"/>
            <p:cNvSpPr>
              <a:spLocks noChangeArrowheads="1"/>
            </p:cNvSpPr>
            <p:nvPr/>
          </p:nvSpPr>
          <p:spPr bwMode="auto">
            <a:xfrm>
              <a:off x="1833" y="3797"/>
              <a:ext cx="22" cy="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Helvetica" pitchFamily="34" charset="0"/>
                  <a:cs typeface="Arial" pitchFamily="34" charset="0"/>
                </a:rPr>
                <a:t>0</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197293" name="Line 2733"/>
            <p:cNvSpPr>
              <a:spLocks noChangeShapeType="1"/>
            </p:cNvSpPr>
            <p:nvPr/>
          </p:nvSpPr>
          <p:spPr bwMode="auto">
            <a:xfrm>
              <a:off x="1877" y="3713"/>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7294" name="Line 2734"/>
            <p:cNvSpPr>
              <a:spLocks noChangeShapeType="1"/>
            </p:cNvSpPr>
            <p:nvPr/>
          </p:nvSpPr>
          <p:spPr bwMode="auto">
            <a:xfrm flipH="1">
              <a:off x="2172" y="3713"/>
              <a:ext cx="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7295" name="Rectangle 2735"/>
            <p:cNvSpPr>
              <a:spLocks noChangeArrowheads="1"/>
            </p:cNvSpPr>
            <p:nvPr/>
          </p:nvSpPr>
          <p:spPr bwMode="auto">
            <a:xfrm>
              <a:off x="1794" y="3678"/>
              <a:ext cx="56" cy="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Helvetica" pitchFamily="34" charset="0"/>
                  <a:cs typeface="Arial" pitchFamily="34" charset="0"/>
                </a:rPr>
                <a:t>0.5</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197296" name="Line 2736"/>
            <p:cNvSpPr>
              <a:spLocks noChangeShapeType="1"/>
            </p:cNvSpPr>
            <p:nvPr/>
          </p:nvSpPr>
          <p:spPr bwMode="auto">
            <a:xfrm>
              <a:off x="1877" y="3599"/>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7297" name="Line 2737"/>
            <p:cNvSpPr>
              <a:spLocks noChangeShapeType="1"/>
            </p:cNvSpPr>
            <p:nvPr/>
          </p:nvSpPr>
          <p:spPr bwMode="auto">
            <a:xfrm flipH="1">
              <a:off x="2172" y="3599"/>
              <a:ext cx="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7298" name="Rectangle 2738"/>
            <p:cNvSpPr>
              <a:spLocks noChangeArrowheads="1"/>
            </p:cNvSpPr>
            <p:nvPr/>
          </p:nvSpPr>
          <p:spPr bwMode="auto">
            <a:xfrm>
              <a:off x="1833" y="3565"/>
              <a:ext cx="22" cy="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Helvetica" pitchFamily="34" charset="0"/>
                  <a:cs typeface="Arial" pitchFamily="34" charset="0"/>
                </a:rPr>
                <a:t>1</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197299" name="Line 2739"/>
            <p:cNvSpPr>
              <a:spLocks noChangeShapeType="1"/>
            </p:cNvSpPr>
            <p:nvPr/>
          </p:nvSpPr>
          <p:spPr bwMode="auto">
            <a:xfrm>
              <a:off x="1877" y="3599"/>
              <a:ext cx="299"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7300" name="Line 2740"/>
            <p:cNvSpPr>
              <a:spLocks noChangeShapeType="1"/>
            </p:cNvSpPr>
            <p:nvPr/>
          </p:nvSpPr>
          <p:spPr bwMode="auto">
            <a:xfrm>
              <a:off x="1877" y="3831"/>
              <a:ext cx="299"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7301" name="Line 2741"/>
            <p:cNvSpPr>
              <a:spLocks noChangeShapeType="1"/>
            </p:cNvSpPr>
            <p:nvPr/>
          </p:nvSpPr>
          <p:spPr bwMode="auto">
            <a:xfrm flipV="1">
              <a:off x="2176" y="3599"/>
              <a:ext cx="1" cy="23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7302" name="Line 2742"/>
            <p:cNvSpPr>
              <a:spLocks noChangeShapeType="1"/>
            </p:cNvSpPr>
            <p:nvPr/>
          </p:nvSpPr>
          <p:spPr bwMode="auto">
            <a:xfrm flipV="1">
              <a:off x="1877" y="3599"/>
              <a:ext cx="1" cy="23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7303" name="Freeform 2743"/>
            <p:cNvSpPr>
              <a:spLocks/>
            </p:cNvSpPr>
            <p:nvPr/>
          </p:nvSpPr>
          <p:spPr bwMode="auto">
            <a:xfrm>
              <a:off x="1877" y="3599"/>
              <a:ext cx="295" cy="228"/>
            </a:xfrm>
            <a:custGeom>
              <a:avLst/>
              <a:gdLst/>
              <a:ahLst/>
              <a:cxnLst>
                <a:cxn ang="0">
                  <a:pos x="5" y="228"/>
                </a:cxn>
                <a:cxn ang="0">
                  <a:pos x="14" y="228"/>
                </a:cxn>
                <a:cxn ang="0">
                  <a:pos x="22" y="228"/>
                </a:cxn>
                <a:cxn ang="0">
                  <a:pos x="31" y="228"/>
                </a:cxn>
                <a:cxn ang="0">
                  <a:pos x="40" y="228"/>
                </a:cxn>
                <a:cxn ang="0">
                  <a:pos x="49" y="218"/>
                </a:cxn>
                <a:cxn ang="0">
                  <a:pos x="57" y="208"/>
                </a:cxn>
                <a:cxn ang="0">
                  <a:pos x="66" y="183"/>
                </a:cxn>
                <a:cxn ang="0">
                  <a:pos x="71" y="168"/>
                </a:cxn>
                <a:cxn ang="0">
                  <a:pos x="75" y="149"/>
                </a:cxn>
                <a:cxn ang="0">
                  <a:pos x="79" y="124"/>
                </a:cxn>
                <a:cxn ang="0">
                  <a:pos x="84" y="99"/>
                </a:cxn>
                <a:cxn ang="0">
                  <a:pos x="88" y="79"/>
                </a:cxn>
                <a:cxn ang="0">
                  <a:pos x="93" y="60"/>
                </a:cxn>
                <a:cxn ang="0">
                  <a:pos x="97" y="40"/>
                </a:cxn>
                <a:cxn ang="0">
                  <a:pos x="106" y="20"/>
                </a:cxn>
                <a:cxn ang="0">
                  <a:pos x="115" y="5"/>
                </a:cxn>
                <a:cxn ang="0">
                  <a:pos x="123" y="0"/>
                </a:cxn>
                <a:cxn ang="0">
                  <a:pos x="132" y="0"/>
                </a:cxn>
                <a:cxn ang="0">
                  <a:pos x="141" y="0"/>
                </a:cxn>
                <a:cxn ang="0">
                  <a:pos x="150" y="0"/>
                </a:cxn>
                <a:cxn ang="0">
                  <a:pos x="158" y="0"/>
                </a:cxn>
                <a:cxn ang="0">
                  <a:pos x="167" y="0"/>
                </a:cxn>
                <a:cxn ang="0">
                  <a:pos x="176" y="0"/>
                </a:cxn>
                <a:cxn ang="0">
                  <a:pos x="185" y="0"/>
                </a:cxn>
                <a:cxn ang="0">
                  <a:pos x="194" y="0"/>
                </a:cxn>
                <a:cxn ang="0">
                  <a:pos x="202" y="0"/>
                </a:cxn>
                <a:cxn ang="0">
                  <a:pos x="211" y="0"/>
                </a:cxn>
                <a:cxn ang="0">
                  <a:pos x="220" y="0"/>
                </a:cxn>
                <a:cxn ang="0">
                  <a:pos x="229" y="0"/>
                </a:cxn>
                <a:cxn ang="0">
                  <a:pos x="237" y="0"/>
                </a:cxn>
                <a:cxn ang="0">
                  <a:pos x="246" y="0"/>
                </a:cxn>
                <a:cxn ang="0">
                  <a:pos x="255" y="0"/>
                </a:cxn>
                <a:cxn ang="0">
                  <a:pos x="264" y="0"/>
                </a:cxn>
                <a:cxn ang="0">
                  <a:pos x="273" y="0"/>
                </a:cxn>
                <a:cxn ang="0">
                  <a:pos x="281" y="0"/>
                </a:cxn>
                <a:cxn ang="0">
                  <a:pos x="290" y="0"/>
                </a:cxn>
              </a:cxnLst>
              <a:rect l="0" t="0" r="r" b="b"/>
              <a:pathLst>
                <a:path w="295" h="228">
                  <a:moveTo>
                    <a:pt x="0" y="228"/>
                  </a:moveTo>
                  <a:lnTo>
                    <a:pt x="5" y="228"/>
                  </a:lnTo>
                  <a:lnTo>
                    <a:pt x="9" y="228"/>
                  </a:lnTo>
                  <a:lnTo>
                    <a:pt x="14" y="228"/>
                  </a:lnTo>
                  <a:lnTo>
                    <a:pt x="18" y="228"/>
                  </a:lnTo>
                  <a:lnTo>
                    <a:pt x="22" y="228"/>
                  </a:lnTo>
                  <a:lnTo>
                    <a:pt x="27" y="228"/>
                  </a:lnTo>
                  <a:lnTo>
                    <a:pt x="31" y="228"/>
                  </a:lnTo>
                  <a:lnTo>
                    <a:pt x="35" y="228"/>
                  </a:lnTo>
                  <a:lnTo>
                    <a:pt x="40" y="228"/>
                  </a:lnTo>
                  <a:lnTo>
                    <a:pt x="44" y="223"/>
                  </a:lnTo>
                  <a:lnTo>
                    <a:pt x="49" y="218"/>
                  </a:lnTo>
                  <a:lnTo>
                    <a:pt x="53" y="213"/>
                  </a:lnTo>
                  <a:lnTo>
                    <a:pt x="57" y="208"/>
                  </a:lnTo>
                  <a:lnTo>
                    <a:pt x="66" y="198"/>
                  </a:lnTo>
                  <a:lnTo>
                    <a:pt x="66" y="183"/>
                  </a:lnTo>
                  <a:lnTo>
                    <a:pt x="71" y="178"/>
                  </a:lnTo>
                  <a:lnTo>
                    <a:pt x="71" y="168"/>
                  </a:lnTo>
                  <a:lnTo>
                    <a:pt x="75" y="163"/>
                  </a:lnTo>
                  <a:lnTo>
                    <a:pt x="75" y="149"/>
                  </a:lnTo>
                  <a:lnTo>
                    <a:pt x="79" y="144"/>
                  </a:lnTo>
                  <a:lnTo>
                    <a:pt x="79" y="124"/>
                  </a:lnTo>
                  <a:lnTo>
                    <a:pt x="84" y="119"/>
                  </a:lnTo>
                  <a:lnTo>
                    <a:pt x="84" y="99"/>
                  </a:lnTo>
                  <a:lnTo>
                    <a:pt x="88" y="94"/>
                  </a:lnTo>
                  <a:lnTo>
                    <a:pt x="88" y="79"/>
                  </a:lnTo>
                  <a:lnTo>
                    <a:pt x="93" y="74"/>
                  </a:lnTo>
                  <a:lnTo>
                    <a:pt x="93" y="60"/>
                  </a:lnTo>
                  <a:lnTo>
                    <a:pt x="97" y="55"/>
                  </a:lnTo>
                  <a:lnTo>
                    <a:pt x="97" y="40"/>
                  </a:lnTo>
                  <a:lnTo>
                    <a:pt x="106" y="30"/>
                  </a:lnTo>
                  <a:lnTo>
                    <a:pt x="106" y="20"/>
                  </a:lnTo>
                  <a:lnTo>
                    <a:pt x="115" y="10"/>
                  </a:lnTo>
                  <a:lnTo>
                    <a:pt x="115" y="5"/>
                  </a:lnTo>
                  <a:lnTo>
                    <a:pt x="119" y="5"/>
                  </a:lnTo>
                  <a:lnTo>
                    <a:pt x="123" y="0"/>
                  </a:lnTo>
                  <a:lnTo>
                    <a:pt x="128" y="0"/>
                  </a:lnTo>
                  <a:lnTo>
                    <a:pt x="132" y="0"/>
                  </a:lnTo>
                  <a:lnTo>
                    <a:pt x="136" y="0"/>
                  </a:lnTo>
                  <a:lnTo>
                    <a:pt x="141" y="0"/>
                  </a:lnTo>
                  <a:lnTo>
                    <a:pt x="145" y="0"/>
                  </a:lnTo>
                  <a:lnTo>
                    <a:pt x="150" y="0"/>
                  </a:lnTo>
                  <a:lnTo>
                    <a:pt x="154" y="0"/>
                  </a:lnTo>
                  <a:lnTo>
                    <a:pt x="158" y="0"/>
                  </a:lnTo>
                  <a:lnTo>
                    <a:pt x="163" y="0"/>
                  </a:lnTo>
                  <a:lnTo>
                    <a:pt x="167" y="0"/>
                  </a:lnTo>
                  <a:lnTo>
                    <a:pt x="172" y="0"/>
                  </a:lnTo>
                  <a:lnTo>
                    <a:pt x="176" y="0"/>
                  </a:lnTo>
                  <a:lnTo>
                    <a:pt x="180" y="0"/>
                  </a:lnTo>
                  <a:lnTo>
                    <a:pt x="185" y="0"/>
                  </a:lnTo>
                  <a:lnTo>
                    <a:pt x="189" y="0"/>
                  </a:lnTo>
                  <a:lnTo>
                    <a:pt x="194" y="0"/>
                  </a:lnTo>
                  <a:lnTo>
                    <a:pt x="198" y="0"/>
                  </a:lnTo>
                  <a:lnTo>
                    <a:pt x="202" y="0"/>
                  </a:lnTo>
                  <a:lnTo>
                    <a:pt x="207" y="0"/>
                  </a:lnTo>
                  <a:lnTo>
                    <a:pt x="211" y="0"/>
                  </a:lnTo>
                  <a:lnTo>
                    <a:pt x="215" y="0"/>
                  </a:lnTo>
                  <a:lnTo>
                    <a:pt x="220" y="0"/>
                  </a:lnTo>
                  <a:lnTo>
                    <a:pt x="224" y="0"/>
                  </a:lnTo>
                  <a:lnTo>
                    <a:pt x="229" y="0"/>
                  </a:lnTo>
                  <a:lnTo>
                    <a:pt x="233" y="0"/>
                  </a:lnTo>
                  <a:lnTo>
                    <a:pt x="237" y="0"/>
                  </a:lnTo>
                  <a:lnTo>
                    <a:pt x="242" y="0"/>
                  </a:lnTo>
                  <a:lnTo>
                    <a:pt x="246" y="0"/>
                  </a:lnTo>
                  <a:lnTo>
                    <a:pt x="251" y="0"/>
                  </a:lnTo>
                  <a:lnTo>
                    <a:pt x="255" y="0"/>
                  </a:lnTo>
                  <a:lnTo>
                    <a:pt x="259" y="0"/>
                  </a:lnTo>
                  <a:lnTo>
                    <a:pt x="264" y="0"/>
                  </a:lnTo>
                  <a:lnTo>
                    <a:pt x="268" y="0"/>
                  </a:lnTo>
                  <a:lnTo>
                    <a:pt x="273" y="0"/>
                  </a:lnTo>
                  <a:lnTo>
                    <a:pt x="277" y="0"/>
                  </a:lnTo>
                  <a:lnTo>
                    <a:pt x="281" y="0"/>
                  </a:lnTo>
                  <a:lnTo>
                    <a:pt x="286" y="0"/>
                  </a:lnTo>
                  <a:lnTo>
                    <a:pt x="290" y="0"/>
                  </a:lnTo>
                  <a:lnTo>
                    <a:pt x="295" y="0"/>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7304" name="Line 2744"/>
            <p:cNvSpPr>
              <a:spLocks noChangeShapeType="1"/>
            </p:cNvSpPr>
            <p:nvPr/>
          </p:nvSpPr>
          <p:spPr bwMode="auto">
            <a:xfrm>
              <a:off x="1961" y="3639"/>
              <a:ext cx="35"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7305" name="Line 2745"/>
            <p:cNvSpPr>
              <a:spLocks noChangeShapeType="1"/>
            </p:cNvSpPr>
            <p:nvPr/>
          </p:nvSpPr>
          <p:spPr bwMode="auto">
            <a:xfrm>
              <a:off x="1978" y="3619"/>
              <a:ext cx="1" cy="4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7306" name="Line 2746"/>
            <p:cNvSpPr>
              <a:spLocks noChangeShapeType="1"/>
            </p:cNvSpPr>
            <p:nvPr/>
          </p:nvSpPr>
          <p:spPr bwMode="auto">
            <a:xfrm>
              <a:off x="1904" y="3822"/>
              <a:ext cx="35"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7307" name="Line 2747"/>
            <p:cNvSpPr>
              <a:spLocks noChangeShapeType="1"/>
            </p:cNvSpPr>
            <p:nvPr/>
          </p:nvSpPr>
          <p:spPr bwMode="auto">
            <a:xfrm>
              <a:off x="1921" y="3802"/>
              <a:ext cx="1" cy="3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7308" name="Line 2748"/>
            <p:cNvSpPr>
              <a:spLocks noChangeShapeType="1"/>
            </p:cNvSpPr>
            <p:nvPr/>
          </p:nvSpPr>
          <p:spPr bwMode="auto">
            <a:xfrm>
              <a:off x="1877" y="3827"/>
              <a:ext cx="35"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7309" name="Line 2749"/>
            <p:cNvSpPr>
              <a:spLocks noChangeShapeType="1"/>
            </p:cNvSpPr>
            <p:nvPr/>
          </p:nvSpPr>
          <p:spPr bwMode="auto">
            <a:xfrm>
              <a:off x="1895" y="3807"/>
              <a:ext cx="1" cy="3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7310" name="Line 2750"/>
            <p:cNvSpPr>
              <a:spLocks noChangeShapeType="1"/>
            </p:cNvSpPr>
            <p:nvPr/>
          </p:nvSpPr>
          <p:spPr bwMode="auto">
            <a:xfrm>
              <a:off x="1987" y="3599"/>
              <a:ext cx="35"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7311" name="Line 2751"/>
            <p:cNvSpPr>
              <a:spLocks noChangeShapeType="1"/>
            </p:cNvSpPr>
            <p:nvPr/>
          </p:nvSpPr>
          <p:spPr bwMode="auto">
            <a:xfrm>
              <a:off x="2005" y="3580"/>
              <a:ext cx="1" cy="3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7312" name="Line 2752"/>
            <p:cNvSpPr>
              <a:spLocks noChangeShapeType="1"/>
            </p:cNvSpPr>
            <p:nvPr/>
          </p:nvSpPr>
          <p:spPr bwMode="auto">
            <a:xfrm>
              <a:off x="1970" y="3629"/>
              <a:ext cx="17"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7313" name="Line 2753"/>
            <p:cNvSpPr>
              <a:spLocks noChangeShapeType="1"/>
            </p:cNvSpPr>
            <p:nvPr/>
          </p:nvSpPr>
          <p:spPr bwMode="auto">
            <a:xfrm flipH="1">
              <a:off x="1970" y="3629"/>
              <a:ext cx="17"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7314" name="Line 2754"/>
            <p:cNvSpPr>
              <a:spLocks noChangeShapeType="1"/>
            </p:cNvSpPr>
            <p:nvPr/>
          </p:nvSpPr>
          <p:spPr bwMode="auto">
            <a:xfrm>
              <a:off x="1912" y="3812"/>
              <a:ext cx="18" cy="1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7315" name="Line 2755"/>
            <p:cNvSpPr>
              <a:spLocks noChangeShapeType="1"/>
            </p:cNvSpPr>
            <p:nvPr/>
          </p:nvSpPr>
          <p:spPr bwMode="auto">
            <a:xfrm flipH="1">
              <a:off x="1912" y="3812"/>
              <a:ext cx="18" cy="1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7316" name="Line 2756"/>
            <p:cNvSpPr>
              <a:spLocks noChangeShapeType="1"/>
            </p:cNvSpPr>
            <p:nvPr/>
          </p:nvSpPr>
          <p:spPr bwMode="auto">
            <a:xfrm>
              <a:off x="1886" y="3817"/>
              <a:ext cx="18" cy="1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7317" name="Line 2757"/>
            <p:cNvSpPr>
              <a:spLocks noChangeShapeType="1"/>
            </p:cNvSpPr>
            <p:nvPr/>
          </p:nvSpPr>
          <p:spPr bwMode="auto">
            <a:xfrm flipH="1">
              <a:off x="1886" y="3817"/>
              <a:ext cx="18" cy="1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7318" name="Line 2758"/>
            <p:cNvSpPr>
              <a:spLocks noChangeShapeType="1"/>
            </p:cNvSpPr>
            <p:nvPr/>
          </p:nvSpPr>
          <p:spPr bwMode="auto">
            <a:xfrm>
              <a:off x="1996" y="3589"/>
              <a:ext cx="17"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7319" name="Line 2759"/>
            <p:cNvSpPr>
              <a:spLocks noChangeShapeType="1"/>
            </p:cNvSpPr>
            <p:nvPr/>
          </p:nvSpPr>
          <p:spPr bwMode="auto">
            <a:xfrm flipH="1">
              <a:off x="1996" y="3589"/>
              <a:ext cx="17"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7320" name="Rectangle 2760"/>
            <p:cNvSpPr>
              <a:spLocks noChangeArrowheads="1"/>
            </p:cNvSpPr>
            <p:nvPr/>
          </p:nvSpPr>
          <p:spPr bwMode="auto">
            <a:xfrm>
              <a:off x="1855" y="3501"/>
              <a:ext cx="276" cy="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1" i="0" u="none" strike="noStrike" cap="none" normalizeH="0" baseline="0" smtClean="0">
                  <a:ln>
                    <a:noFill/>
                  </a:ln>
                  <a:solidFill>
                    <a:srgbClr val="000000"/>
                  </a:solidFill>
                  <a:effectLst/>
                  <a:latin typeface="Helvetica" pitchFamily="34" charset="0"/>
                  <a:cs typeface="Arial" pitchFamily="34" charset="0"/>
                </a:rPr>
                <a:t>m55: a=8,b=28</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197321" name="Rectangle 2761"/>
            <p:cNvSpPr>
              <a:spLocks noChangeArrowheads="1"/>
            </p:cNvSpPr>
            <p:nvPr/>
          </p:nvSpPr>
          <p:spPr bwMode="auto">
            <a:xfrm>
              <a:off x="2277" y="3599"/>
              <a:ext cx="294" cy="23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400"/>
            </a:p>
          </p:txBody>
        </p:sp>
        <p:sp>
          <p:nvSpPr>
            <p:cNvPr id="197322" name="Rectangle 2762"/>
            <p:cNvSpPr>
              <a:spLocks noChangeArrowheads="1"/>
            </p:cNvSpPr>
            <p:nvPr/>
          </p:nvSpPr>
          <p:spPr bwMode="auto">
            <a:xfrm>
              <a:off x="2277" y="3599"/>
              <a:ext cx="294" cy="232"/>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400"/>
            </a:p>
          </p:txBody>
        </p:sp>
        <p:sp>
          <p:nvSpPr>
            <p:cNvPr id="197323" name="Line 2763"/>
            <p:cNvSpPr>
              <a:spLocks noChangeShapeType="1"/>
            </p:cNvSpPr>
            <p:nvPr/>
          </p:nvSpPr>
          <p:spPr bwMode="auto">
            <a:xfrm>
              <a:off x="2277" y="3599"/>
              <a:ext cx="29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7324" name="Line 2764"/>
            <p:cNvSpPr>
              <a:spLocks noChangeShapeType="1"/>
            </p:cNvSpPr>
            <p:nvPr/>
          </p:nvSpPr>
          <p:spPr bwMode="auto">
            <a:xfrm>
              <a:off x="2277" y="3831"/>
              <a:ext cx="29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7325" name="Line 2765"/>
            <p:cNvSpPr>
              <a:spLocks noChangeShapeType="1"/>
            </p:cNvSpPr>
            <p:nvPr/>
          </p:nvSpPr>
          <p:spPr bwMode="auto">
            <a:xfrm flipV="1">
              <a:off x="2571" y="3599"/>
              <a:ext cx="1" cy="23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7326" name="Line 2766"/>
            <p:cNvSpPr>
              <a:spLocks noChangeShapeType="1"/>
            </p:cNvSpPr>
            <p:nvPr/>
          </p:nvSpPr>
          <p:spPr bwMode="auto">
            <a:xfrm flipV="1">
              <a:off x="2277" y="3599"/>
              <a:ext cx="1" cy="23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7327" name="Line 2767"/>
            <p:cNvSpPr>
              <a:spLocks noChangeShapeType="1"/>
            </p:cNvSpPr>
            <p:nvPr/>
          </p:nvSpPr>
          <p:spPr bwMode="auto">
            <a:xfrm>
              <a:off x="2277" y="3831"/>
              <a:ext cx="29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7328" name="Line 2768"/>
            <p:cNvSpPr>
              <a:spLocks noChangeShapeType="1"/>
            </p:cNvSpPr>
            <p:nvPr/>
          </p:nvSpPr>
          <p:spPr bwMode="auto">
            <a:xfrm flipV="1">
              <a:off x="2277" y="3599"/>
              <a:ext cx="1" cy="23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7329" name="Line 2769"/>
            <p:cNvSpPr>
              <a:spLocks noChangeShapeType="1"/>
            </p:cNvSpPr>
            <p:nvPr/>
          </p:nvSpPr>
          <p:spPr bwMode="auto">
            <a:xfrm flipV="1">
              <a:off x="2277" y="3827"/>
              <a:ext cx="1" cy="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7330" name="Line 2770"/>
            <p:cNvSpPr>
              <a:spLocks noChangeShapeType="1"/>
            </p:cNvSpPr>
            <p:nvPr/>
          </p:nvSpPr>
          <p:spPr bwMode="auto">
            <a:xfrm>
              <a:off x="2277" y="3599"/>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7331" name="Rectangle 2771"/>
            <p:cNvSpPr>
              <a:spLocks noChangeArrowheads="1"/>
            </p:cNvSpPr>
            <p:nvPr/>
          </p:nvSpPr>
          <p:spPr bwMode="auto">
            <a:xfrm>
              <a:off x="2264" y="3846"/>
              <a:ext cx="22" cy="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Helvetica" pitchFamily="34" charset="0"/>
                  <a:cs typeface="Arial" pitchFamily="34" charset="0"/>
                </a:rPr>
                <a:t>0</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197332" name="Line 2772"/>
            <p:cNvSpPr>
              <a:spLocks noChangeShapeType="1"/>
            </p:cNvSpPr>
            <p:nvPr/>
          </p:nvSpPr>
          <p:spPr bwMode="auto">
            <a:xfrm flipV="1">
              <a:off x="2422" y="3827"/>
              <a:ext cx="1" cy="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7333" name="Line 2773"/>
            <p:cNvSpPr>
              <a:spLocks noChangeShapeType="1"/>
            </p:cNvSpPr>
            <p:nvPr/>
          </p:nvSpPr>
          <p:spPr bwMode="auto">
            <a:xfrm>
              <a:off x="2422" y="3599"/>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7334" name="Rectangle 2774"/>
            <p:cNvSpPr>
              <a:spLocks noChangeArrowheads="1"/>
            </p:cNvSpPr>
            <p:nvPr/>
          </p:nvSpPr>
          <p:spPr bwMode="auto">
            <a:xfrm>
              <a:off x="2391" y="3846"/>
              <a:ext cx="56" cy="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Helvetica" pitchFamily="34" charset="0"/>
                  <a:cs typeface="Arial" pitchFamily="34" charset="0"/>
                </a:rPr>
                <a:t>0.5</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197335" name="Line 2775"/>
            <p:cNvSpPr>
              <a:spLocks noChangeShapeType="1"/>
            </p:cNvSpPr>
            <p:nvPr/>
          </p:nvSpPr>
          <p:spPr bwMode="auto">
            <a:xfrm flipV="1">
              <a:off x="2571" y="3827"/>
              <a:ext cx="1" cy="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7336" name="Line 2776"/>
            <p:cNvSpPr>
              <a:spLocks noChangeShapeType="1"/>
            </p:cNvSpPr>
            <p:nvPr/>
          </p:nvSpPr>
          <p:spPr bwMode="auto">
            <a:xfrm>
              <a:off x="2571" y="3599"/>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7337" name="Rectangle 2777"/>
            <p:cNvSpPr>
              <a:spLocks noChangeArrowheads="1"/>
            </p:cNvSpPr>
            <p:nvPr/>
          </p:nvSpPr>
          <p:spPr bwMode="auto">
            <a:xfrm>
              <a:off x="2558" y="3846"/>
              <a:ext cx="22" cy="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Helvetica" pitchFamily="34" charset="0"/>
                  <a:cs typeface="Arial" pitchFamily="34" charset="0"/>
                </a:rPr>
                <a:t>1</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197338" name="Line 2778"/>
            <p:cNvSpPr>
              <a:spLocks noChangeShapeType="1"/>
            </p:cNvSpPr>
            <p:nvPr/>
          </p:nvSpPr>
          <p:spPr bwMode="auto">
            <a:xfrm>
              <a:off x="2277" y="3831"/>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7339" name="Line 2779"/>
            <p:cNvSpPr>
              <a:spLocks noChangeShapeType="1"/>
            </p:cNvSpPr>
            <p:nvPr/>
          </p:nvSpPr>
          <p:spPr bwMode="auto">
            <a:xfrm flipH="1">
              <a:off x="2567" y="3831"/>
              <a:ext cx="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7340" name="Rectangle 2780"/>
            <p:cNvSpPr>
              <a:spLocks noChangeArrowheads="1"/>
            </p:cNvSpPr>
            <p:nvPr/>
          </p:nvSpPr>
          <p:spPr bwMode="auto">
            <a:xfrm>
              <a:off x="2233" y="3797"/>
              <a:ext cx="22" cy="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Helvetica" pitchFamily="34" charset="0"/>
                  <a:cs typeface="Arial" pitchFamily="34" charset="0"/>
                </a:rPr>
                <a:t>0</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197341" name="Line 2781"/>
            <p:cNvSpPr>
              <a:spLocks noChangeShapeType="1"/>
            </p:cNvSpPr>
            <p:nvPr/>
          </p:nvSpPr>
          <p:spPr bwMode="auto">
            <a:xfrm>
              <a:off x="2277" y="3713"/>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7342" name="Line 2782"/>
            <p:cNvSpPr>
              <a:spLocks noChangeShapeType="1"/>
            </p:cNvSpPr>
            <p:nvPr/>
          </p:nvSpPr>
          <p:spPr bwMode="auto">
            <a:xfrm flipH="1">
              <a:off x="2567" y="3713"/>
              <a:ext cx="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7343" name="Rectangle 2783"/>
            <p:cNvSpPr>
              <a:spLocks noChangeArrowheads="1"/>
            </p:cNvSpPr>
            <p:nvPr/>
          </p:nvSpPr>
          <p:spPr bwMode="auto">
            <a:xfrm>
              <a:off x="2193" y="3678"/>
              <a:ext cx="56" cy="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Helvetica" pitchFamily="34" charset="0"/>
                  <a:cs typeface="Arial" pitchFamily="34" charset="0"/>
                </a:rPr>
                <a:t>0.5</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197344" name="Line 2784"/>
            <p:cNvSpPr>
              <a:spLocks noChangeShapeType="1"/>
            </p:cNvSpPr>
            <p:nvPr/>
          </p:nvSpPr>
          <p:spPr bwMode="auto">
            <a:xfrm>
              <a:off x="2277" y="3599"/>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7345" name="Line 2785"/>
            <p:cNvSpPr>
              <a:spLocks noChangeShapeType="1"/>
            </p:cNvSpPr>
            <p:nvPr/>
          </p:nvSpPr>
          <p:spPr bwMode="auto">
            <a:xfrm flipH="1">
              <a:off x="2567" y="3599"/>
              <a:ext cx="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7346" name="Rectangle 2786"/>
            <p:cNvSpPr>
              <a:spLocks noChangeArrowheads="1"/>
            </p:cNvSpPr>
            <p:nvPr/>
          </p:nvSpPr>
          <p:spPr bwMode="auto">
            <a:xfrm>
              <a:off x="2233" y="3565"/>
              <a:ext cx="22" cy="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Helvetica" pitchFamily="34" charset="0"/>
                  <a:cs typeface="Arial" pitchFamily="34" charset="0"/>
                </a:rPr>
                <a:t>1</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197347" name="Line 2787"/>
            <p:cNvSpPr>
              <a:spLocks noChangeShapeType="1"/>
            </p:cNvSpPr>
            <p:nvPr/>
          </p:nvSpPr>
          <p:spPr bwMode="auto">
            <a:xfrm>
              <a:off x="2277" y="3599"/>
              <a:ext cx="29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7348" name="Line 2788"/>
            <p:cNvSpPr>
              <a:spLocks noChangeShapeType="1"/>
            </p:cNvSpPr>
            <p:nvPr/>
          </p:nvSpPr>
          <p:spPr bwMode="auto">
            <a:xfrm>
              <a:off x="2277" y="3831"/>
              <a:ext cx="29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7349" name="Line 2789"/>
            <p:cNvSpPr>
              <a:spLocks noChangeShapeType="1"/>
            </p:cNvSpPr>
            <p:nvPr/>
          </p:nvSpPr>
          <p:spPr bwMode="auto">
            <a:xfrm flipV="1">
              <a:off x="2571" y="3599"/>
              <a:ext cx="1" cy="23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7350" name="Line 2790"/>
            <p:cNvSpPr>
              <a:spLocks noChangeShapeType="1"/>
            </p:cNvSpPr>
            <p:nvPr/>
          </p:nvSpPr>
          <p:spPr bwMode="auto">
            <a:xfrm flipV="1">
              <a:off x="2277" y="3599"/>
              <a:ext cx="1" cy="23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7351" name="Freeform 2791"/>
            <p:cNvSpPr>
              <a:spLocks/>
            </p:cNvSpPr>
            <p:nvPr/>
          </p:nvSpPr>
          <p:spPr bwMode="auto">
            <a:xfrm>
              <a:off x="2277" y="3599"/>
              <a:ext cx="290" cy="228"/>
            </a:xfrm>
            <a:custGeom>
              <a:avLst/>
              <a:gdLst/>
              <a:ahLst/>
              <a:cxnLst>
                <a:cxn ang="0">
                  <a:pos x="4" y="228"/>
                </a:cxn>
                <a:cxn ang="0">
                  <a:pos x="13" y="228"/>
                </a:cxn>
                <a:cxn ang="0">
                  <a:pos x="22" y="228"/>
                </a:cxn>
                <a:cxn ang="0">
                  <a:pos x="31" y="228"/>
                </a:cxn>
                <a:cxn ang="0">
                  <a:pos x="39" y="223"/>
                </a:cxn>
                <a:cxn ang="0">
                  <a:pos x="53" y="208"/>
                </a:cxn>
                <a:cxn ang="0">
                  <a:pos x="57" y="193"/>
                </a:cxn>
                <a:cxn ang="0">
                  <a:pos x="61" y="178"/>
                </a:cxn>
                <a:cxn ang="0">
                  <a:pos x="66" y="153"/>
                </a:cxn>
                <a:cxn ang="0">
                  <a:pos x="70" y="129"/>
                </a:cxn>
                <a:cxn ang="0">
                  <a:pos x="75" y="104"/>
                </a:cxn>
                <a:cxn ang="0">
                  <a:pos x="79" y="74"/>
                </a:cxn>
                <a:cxn ang="0">
                  <a:pos x="83" y="50"/>
                </a:cxn>
                <a:cxn ang="0">
                  <a:pos x="88" y="35"/>
                </a:cxn>
                <a:cxn ang="0">
                  <a:pos x="96" y="15"/>
                </a:cxn>
                <a:cxn ang="0">
                  <a:pos x="101" y="5"/>
                </a:cxn>
                <a:cxn ang="0">
                  <a:pos x="110" y="0"/>
                </a:cxn>
                <a:cxn ang="0">
                  <a:pos x="118" y="0"/>
                </a:cxn>
                <a:cxn ang="0">
                  <a:pos x="127" y="0"/>
                </a:cxn>
                <a:cxn ang="0">
                  <a:pos x="136" y="0"/>
                </a:cxn>
                <a:cxn ang="0">
                  <a:pos x="145" y="0"/>
                </a:cxn>
                <a:cxn ang="0">
                  <a:pos x="154" y="0"/>
                </a:cxn>
                <a:cxn ang="0">
                  <a:pos x="162" y="0"/>
                </a:cxn>
                <a:cxn ang="0">
                  <a:pos x="171" y="0"/>
                </a:cxn>
                <a:cxn ang="0">
                  <a:pos x="180" y="0"/>
                </a:cxn>
                <a:cxn ang="0">
                  <a:pos x="189" y="0"/>
                </a:cxn>
                <a:cxn ang="0">
                  <a:pos x="197" y="0"/>
                </a:cxn>
                <a:cxn ang="0">
                  <a:pos x="206" y="0"/>
                </a:cxn>
                <a:cxn ang="0">
                  <a:pos x="215" y="0"/>
                </a:cxn>
                <a:cxn ang="0">
                  <a:pos x="224" y="0"/>
                </a:cxn>
                <a:cxn ang="0">
                  <a:pos x="233" y="0"/>
                </a:cxn>
                <a:cxn ang="0">
                  <a:pos x="241" y="0"/>
                </a:cxn>
                <a:cxn ang="0">
                  <a:pos x="250" y="0"/>
                </a:cxn>
                <a:cxn ang="0">
                  <a:pos x="259" y="0"/>
                </a:cxn>
                <a:cxn ang="0">
                  <a:pos x="268" y="0"/>
                </a:cxn>
                <a:cxn ang="0">
                  <a:pos x="277" y="0"/>
                </a:cxn>
                <a:cxn ang="0">
                  <a:pos x="285" y="0"/>
                </a:cxn>
              </a:cxnLst>
              <a:rect l="0" t="0" r="r" b="b"/>
              <a:pathLst>
                <a:path w="290" h="228">
                  <a:moveTo>
                    <a:pt x="0" y="228"/>
                  </a:moveTo>
                  <a:lnTo>
                    <a:pt x="4" y="228"/>
                  </a:lnTo>
                  <a:lnTo>
                    <a:pt x="9" y="228"/>
                  </a:lnTo>
                  <a:lnTo>
                    <a:pt x="13" y="228"/>
                  </a:lnTo>
                  <a:lnTo>
                    <a:pt x="17" y="228"/>
                  </a:lnTo>
                  <a:lnTo>
                    <a:pt x="22" y="228"/>
                  </a:lnTo>
                  <a:lnTo>
                    <a:pt x="26" y="228"/>
                  </a:lnTo>
                  <a:lnTo>
                    <a:pt x="31" y="228"/>
                  </a:lnTo>
                  <a:lnTo>
                    <a:pt x="35" y="223"/>
                  </a:lnTo>
                  <a:lnTo>
                    <a:pt x="39" y="223"/>
                  </a:lnTo>
                  <a:lnTo>
                    <a:pt x="44" y="218"/>
                  </a:lnTo>
                  <a:lnTo>
                    <a:pt x="53" y="208"/>
                  </a:lnTo>
                  <a:lnTo>
                    <a:pt x="53" y="198"/>
                  </a:lnTo>
                  <a:lnTo>
                    <a:pt x="57" y="193"/>
                  </a:lnTo>
                  <a:lnTo>
                    <a:pt x="57" y="183"/>
                  </a:lnTo>
                  <a:lnTo>
                    <a:pt x="61" y="178"/>
                  </a:lnTo>
                  <a:lnTo>
                    <a:pt x="61" y="158"/>
                  </a:lnTo>
                  <a:lnTo>
                    <a:pt x="66" y="153"/>
                  </a:lnTo>
                  <a:lnTo>
                    <a:pt x="66" y="134"/>
                  </a:lnTo>
                  <a:lnTo>
                    <a:pt x="70" y="129"/>
                  </a:lnTo>
                  <a:lnTo>
                    <a:pt x="70" y="109"/>
                  </a:lnTo>
                  <a:lnTo>
                    <a:pt x="75" y="104"/>
                  </a:lnTo>
                  <a:lnTo>
                    <a:pt x="75" y="79"/>
                  </a:lnTo>
                  <a:lnTo>
                    <a:pt x="79" y="74"/>
                  </a:lnTo>
                  <a:lnTo>
                    <a:pt x="79" y="55"/>
                  </a:lnTo>
                  <a:lnTo>
                    <a:pt x="83" y="50"/>
                  </a:lnTo>
                  <a:lnTo>
                    <a:pt x="83" y="40"/>
                  </a:lnTo>
                  <a:lnTo>
                    <a:pt x="88" y="35"/>
                  </a:lnTo>
                  <a:lnTo>
                    <a:pt x="88" y="25"/>
                  </a:lnTo>
                  <a:lnTo>
                    <a:pt x="96" y="15"/>
                  </a:lnTo>
                  <a:lnTo>
                    <a:pt x="96" y="10"/>
                  </a:lnTo>
                  <a:lnTo>
                    <a:pt x="101" y="5"/>
                  </a:lnTo>
                  <a:lnTo>
                    <a:pt x="105" y="0"/>
                  </a:lnTo>
                  <a:lnTo>
                    <a:pt x="110" y="0"/>
                  </a:lnTo>
                  <a:lnTo>
                    <a:pt x="114" y="0"/>
                  </a:lnTo>
                  <a:lnTo>
                    <a:pt x="118" y="0"/>
                  </a:lnTo>
                  <a:lnTo>
                    <a:pt x="123" y="0"/>
                  </a:lnTo>
                  <a:lnTo>
                    <a:pt x="127" y="0"/>
                  </a:lnTo>
                  <a:lnTo>
                    <a:pt x="132" y="0"/>
                  </a:lnTo>
                  <a:lnTo>
                    <a:pt x="136" y="0"/>
                  </a:lnTo>
                  <a:lnTo>
                    <a:pt x="140" y="0"/>
                  </a:lnTo>
                  <a:lnTo>
                    <a:pt x="145" y="0"/>
                  </a:lnTo>
                  <a:lnTo>
                    <a:pt x="149" y="0"/>
                  </a:lnTo>
                  <a:lnTo>
                    <a:pt x="154" y="0"/>
                  </a:lnTo>
                  <a:lnTo>
                    <a:pt x="158" y="0"/>
                  </a:lnTo>
                  <a:lnTo>
                    <a:pt x="162" y="0"/>
                  </a:lnTo>
                  <a:lnTo>
                    <a:pt x="167" y="0"/>
                  </a:lnTo>
                  <a:lnTo>
                    <a:pt x="171" y="0"/>
                  </a:lnTo>
                  <a:lnTo>
                    <a:pt x="176" y="0"/>
                  </a:lnTo>
                  <a:lnTo>
                    <a:pt x="180" y="0"/>
                  </a:lnTo>
                  <a:lnTo>
                    <a:pt x="184" y="0"/>
                  </a:lnTo>
                  <a:lnTo>
                    <a:pt x="189" y="0"/>
                  </a:lnTo>
                  <a:lnTo>
                    <a:pt x="193" y="0"/>
                  </a:lnTo>
                  <a:lnTo>
                    <a:pt x="197" y="0"/>
                  </a:lnTo>
                  <a:lnTo>
                    <a:pt x="202" y="0"/>
                  </a:lnTo>
                  <a:lnTo>
                    <a:pt x="206" y="0"/>
                  </a:lnTo>
                  <a:lnTo>
                    <a:pt x="211" y="0"/>
                  </a:lnTo>
                  <a:lnTo>
                    <a:pt x="215" y="0"/>
                  </a:lnTo>
                  <a:lnTo>
                    <a:pt x="219" y="0"/>
                  </a:lnTo>
                  <a:lnTo>
                    <a:pt x="224" y="0"/>
                  </a:lnTo>
                  <a:lnTo>
                    <a:pt x="228" y="0"/>
                  </a:lnTo>
                  <a:lnTo>
                    <a:pt x="233" y="0"/>
                  </a:lnTo>
                  <a:lnTo>
                    <a:pt x="237" y="0"/>
                  </a:lnTo>
                  <a:lnTo>
                    <a:pt x="241" y="0"/>
                  </a:lnTo>
                  <a:lnTo>
                    <a:pt x="246" y="0"/>
                  </a:lnTo>
                  <a:lnTo>
                    <a:pt x="250" y="0"/>
                  </a:lnTo>
                  <a:lnTo>
                    <a:pt x="255" y="0"/>
                  </a:lnTo>
                  <a:lnTo>
                    <a:pt x="259" y="0"/>
                  </a:lnTo>
                  <a:lnTo>
                    <a:pt x="263" y="0"/>
                  </a:lnTo>
                  <a:lnTo>
                    <a:pt x="268" y="0"/>
                  </a:lnTo>
                  <a:lnTo>
                    <a:pt x="272" y="0"/>
                  </a:lnTo>
                  <a:lnTo>
                    <a:pt x="277" y="0"/>
                  </a:lnTo>
                  <a:lnTo>
                    <a:pt x="281" y="0"/>
                  </a:lnTo>
                  <a:lnTo>
                    <a:pt x="285" y="0"/>
                  </a:lnTo>
                  <a:lnTo>
                    <a:pt x="290" y="0"/>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7352" name="Line 2792"/>
            <p:cNvSpPr>
              <a:spLocks noChangeShapeType="1"/>
            </p:cNvSpPr>
            <p:nvPr/>
          </p:nvSpPr>
          <p:spPr bwMode="auto">
            <a:xfrm>
              <a:off x="2356" y="3609"/>
              <a:ext cx="35"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7353" name="Line 2793"/>
            <p:cNvSpPr>
              <a:spLocks noChangeShapeType="1"/>
            </p:cNvSpPr>
            <p:nvPr/>
          </p:nvSpPr>
          <p:spPr bwMode="auto">
            <a:xfrm>
              <a:off x="2373" y="3589"/>
              <a:ext cx="1" cy="4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7354" name="Line 2794"/>
            <p:cNvSpPr>
              <a:spLocks noChangeShapeType="1"/>
            </p:cNvSpPr>
            <p:nvPr/>
          </p:nvSpPr>
          <p:spPr bwMode="auto">
            <a:xfrm>
              <a:off x="2303" y="3817"/>
              <a:ext cx="35"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7355" name="Line 2795"/>
            <p:cNvSpPr>
              <a:spLocks noChangeShapeType="1"/>
            </p:cNvSpPr>
            <p:nvPr/>
          </p:nvSpPr>
          <p:spPr bwMode="auto">
            <a:xfrm>
              <a:off x="2321" y="3797"/>
              <a:ext cx="1" cy="3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7356" name="Line 2796"/>
            <p:cNvSpPr>
              <a:spLocks noChangeShapeType="1"/>
            </p:cNvSpPr>
            <p:nvPr/>
          </p:nvSpPr>
          <p:spPr bwMode="auto">
            <a:xfrm>
              <a:off x="2277" y="3827"/>
              <a:ext cx="35"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7357" name="Line 2797"/>
            <p:cNvSpPr>
              <a:spLocks noChangeShapeType="1"/>
            </p:cNvSpPr>
            <p:nvPr/>
          </p:nvSpPr>
          <p:spPr bwMode="auto">
            <a:xfrm>
              <a:off x="2294" y="3807"/>
              <a:ext cx="1" cy="3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7358" name="Line 2798"/>
            <p:cNvSpPr>
              <a:spLocks noChangeShapeType="1"/>
            </p:cNvSpPr>
            <p:nvPr/>
          </p:nvSpPr>
          <p:spPr bwMode="auto">
            <a:xfrm>
              <a:off x="2387" y="3599"/>
              <a:ext cx="35"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7359" name="Line 2799"/>
            <p:cNvSpPr>
              <a:spLocks noChangeShapeType="1"/>
            </p:cNvSpPr>
            <p:nvPr/>
          </p:nvSpPr>
          <p:spPr bwMode="auto">
            <a:xfrm>
              <a:off x="2404" y="3580"/>
              <a:ext cx="1" cy="3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7360" name="Line 2800"/>
            <p:cNvSpPr>
              <a:spLocks noChangeShapeType="1"/>
            </p:cNvSpPr>
            <p:nvPr/>
          </p:nvSpPr>
          <p:spPr bwMode="auto">
            <a:xfrm>
              <a:off x="2365" y="3599"/>
              <a:ext cx="17"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7361" name="Line 2801"/>
            <p:cNvSpPr>
              <a:spLocks noChangeShapeType="1"/>
            </p:cNvSpPr>
            <p:nvPr/>
          </p:nvSpPr>
          <p:spPr bwMode="auto">
            <a:xfrm flipH="1">
              <a:off x="2365" y="3599"/>
              <a:ext cx="17"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7362" name="Line 2802"/>
            <p:cNvSpPr>
              <a:spLocks noChangeShapeType="1"/>
            </p:cNvSpPr>
            <p:nvPr/>
          </p:nvSpPr>
          <p:spPr bwMode="auto">
            <a:xfrm>
              <a:off x="2312" y="3807"/>
              <a:ext cx="18"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7363" name="Line 2803"/>
            <p:cNvSpPr>
              <a:spLocks noChangeShapeType="1"/>
            </p:cNvSpPr>
            <p:nvPr/>
          </p:nvSpPr>
          <p:spPr bwMode="auto">
            <a:xfrm flipH="1">
              <a:off x="2312" y="3807"/>
              <a:ext cx="18"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7364" name="Line 2804"/>
            <p:cNvSpPr>
              <a:spLocks noChangeShapeType="1"/>
            </p:cNvSpPr>
            <p:nvPr/>
          </p:nvSpPr>
          <p:spPr bwMode="auto">
            <a:xfrm>
              <a:off x="2286" y="3817"/>
              <a:ext cx="17" cy="1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7365" name="Line 2805"/>
            <p:cNvSpPr>
              <a:spLocks noChangeShapeType="1"/>
            </p:cNvSpPr>
            <p:nvPr/>
          </p:nvSpPr>
          <p:spPr bwMode="auto">
            <a:xfrm flipH="1">
              <a:off x="2286" y="3817"/>
              <a:ext cx="17" cy="1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7366" name="Line 2806"/>
            <p:cNvSpPr>
              <a:spLocks noChangeShapeType="1"/>
            </p:cNvSpPr>
            <p:nvPr/>
          </p:nvSpPr>
          <p:spPr bwMode="auto">
            <a:xfrm>
              <a:off x="2395" y="3589"/>
              <a:ext cx="18"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7367" name="Line 2807"/>
            <p:cNvSpPr>
              <a:spLocks noChangeShapeType="1"/>
            </p:cNvSpPr>
            <p:nvPr/>
          </p:nvSpPr>
          <p:spPr bwMode="auto">
            <a:xfrm flipH="1">
              <a:off x="2395" y="3589"/>
              <a:ext cx="18"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7368" name="Rectangle 2808"/>
            <p:cNvSpPr>
              <a:spLocks noChangeArrowheads="1"/>
            </p:cNvSpPr>
            <p:nvPr/>
          </p:nvSpPr>
          <p:spPr bwMode="auto">
            <a:xfrm>
              <a:off x="2255" y="3501"/>
              <a:ext cx="276" cy="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1" i="0" u="none" strike="noStrike" cap="none" normalizeH="0" baseline="0" smtClean="0">
                  <a:ln>
                    <a:noFill/>
                  </a:ln>
                  <a:solidFill>
                    <a:srgbClr val="000000"/>
                  </a:solidFill>
                  <a:effectLst/>
                  <a:latin typeface="Helvetica" pitchFamily="34" charset="0"/>
                  <a:cs typeface="Arial" pitchFamily="34" charset="0"/>
                </a:rPr>
                <a:t>m56: a=8,b=32</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197369" name="Rectangle 2809"/>
            <p:cNvSpPr>
              <a:spLocks noChangeArrowheads="1"/>
            </p:cNvSpPr>
            <p:nvPr/>
          </p:nvSpPr>
          <p:spPr bwMode="auto">
            <a:xfrm>
              <a:off x="2672" y="3599"/>
              <a:ext cx="299" cy="23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400"/>
            </a:p>
          </p:txBody>
        </p:sp>
        <p:sp>
          <p:nvSpPr>
            <p:cNvPr id="197370" name="Rectangle 2810"/>
            <p:cNvSpPr>
              <a:spLocks noChangeArrowheads="1"/>
            </p:cNvSpPr>
            <p:nvPr/>
          </p:nvSpPr>
          <p:spPr bwMode="auto">
            <a:xfrm>
              <a:off x="2672" y="3599"/>
              <a:ext cx="299" cy="232"/>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400"/>
            </a:p>
          </p:txBody>
        </p:sp>
        <p:sp>
          <p:nvSpPr>
            <p:cNvPr id="197371" name="Line 2811"/>
            <p:cNvSpPr>
              <a:spLocks noChangeShapeType="1"/>
            </p:cNvSpPr>
            <p:nvPr/>
          </p:nvSpPr>
          <p:spPr bwMode="auto">
            <a:xfrm>
              <a:off x="2672" y="3599"/>
              <a:ext cx="299"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7372" name="Line 2812"/>
            <p:cNvSpPr>
              <a:spLocks noChangeShapeType="1"/>
            </p:cNvSpPr>
            <p:nvPr/>
          </p:nvSpPr>
          <p:spPr bwMode="auto">
            <a:xfrm>
              <a:off x="2672" y="3831"/>
              <a:ext cx="299"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7373" name="Line 2813"/>
            <p:cNvSpPr>
              <a:spLocks noChangeShapeType="1"/>
            </p:cNvSpPr>
            <p:nvPr/>
          </p:nvSpPr>
          <p:spPr bwMode="auto">
            <a:xfrm flipV="1">
              <a:off x="2971" y="3599"/>
              <a:ext cx="1" cy="23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7374" name="Line 2814"/>
            <p:cNvSpPr>
              <a:spLocks noChangeShapeType="1"/>
            </p:cNvSpPr>
            <p:nvPr/>
          </p:nvSpPr>
          <p:spPr bwMode="auto">
            <a:xfrm flipV="1">
              <a:off x="2672" y="3599"/>
              <a:ext cx="1" cy="23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7375" name="Line 2815"/>
            <p:cNvSpPr>
              <a:spLocks noChangeShapeType="1"/>
            </p:cNvSpPr>
            <p:nvPr/>
          </p:nvSpPr>
          <p:spPr bwMode="auto">
            <a:xfrm>
              <a:off x="2672" y="3831"/>
              <a:ext cx="299"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7376" name="Line 2816"/>
            <p:cNvSpPr>
              <a:spLocks noChangeShapeType="1"/>
            </p:cNvSpPr>
            <p:nvPr/>
          </p:nvSpPr>
          <p:spPr bwMode="auto">
            <a:xfrm flipV="1">
              <a:off x="2672" y="3599"/>
              <a:ext cx="1" cy="23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7377" name="Line 2817"/>
            <p:cNvSpPr>
              <a:spLocks noChangeShapeType="1"/>
            </p:cNvSpPr>
            <p:nvPr/>
          </p:nvSpPr>
          <p:spPr bwMode="auto">
            <a:xfrm flipV="1">
              <a:off x="2672" y="3827"/>
              <a:ext cx="1" cy="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7378" name="Line 2818"/>
            <p:cNvSpPr>
              <a:spLocks noChangeShapeType="1"/>
            </p:cNvSpPr>
            <p:nvPr/>
          </p:nvSpPr>
          <p:spPr bwMode="auto">
            <a:xfrm>
              <a:off x="2672" y="3599"/>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7379" name="Rectangle 2819"/>
            <p:cNvSpPr>
              <a:spLocks noChangeArrowheads="1"/>
            </p:cNvSpPr>
            <p:nvPr/>
          </p:nvSpPr>
          <p:spPr bwMode="auto">
            <a:xfrm>
              <a:off x="2659" y="3846"/>
              <a:ext cx="22" cy="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Helvetica" pitchFamily="34" charset="0"/>
                  <a:cs typeface="Arial" pitchFamily="34" charset="0"/>
                </a:rPr>
                <a:t>0</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197380" name="Line 2820"/>
            <p:cNvSpPr>
              <a:spLocks noChangeShapeType="1"/>
            </p:cNvSpPr>
            <p:nvPr/>
          </p:nvSpPr>
          <p:spPr bwMode="auto">
            <a:xfrm flipV="1">
              <a:off x="2821" y="3827"/>
              <a:ext cx="1" cy="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7381" name="Line 2821"/>
            <p:cNvSpPr>
              <a:spLocks noChangeShapeType="1"/>
            </p:cNvSpPr>
            <p:nvPr/>
          </p:nvSpPr>
          <p:spPr bwMode="auto">
            <a:xfrm>
              <a:off x="2821" y="3599"/>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7382" name="Rectangle 2822"/>
            <p:cNvSpPr>
              <a:spLocks noChangeArrowheads="1"/>
            </p:cNvSpPr>
            <p:nvPr/>
          </p:nvSpPr>
          <p:spPr bwMode="auto">
            <a:xfrm>
              <a:off x="2791" y="3846"/>
              <a:ext cx="56" cy="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Helvetica" pitchFamily="34" charset="0"/>
                  <a:cs typeface="Arial" pitchFamily="34" charset="0"/>
                </a:rPr>
                <a:t>0.5</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197383" name="Line 2823"/>
            <p:cNvSpPr>
              <a:spLocks noChangeShapeType="1"/>
            </p:cNvSpPr>
            <p:nvPr/>
          </p:nvSpPr>
          <p:spPr bwMode="auto">
            <a:xfrm flipV="1">
              <a:off x="2971" y="3827"/>
              <a:ext cx="1" cy="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7384" name="Line 2824"/>
            <p:cNvSpPr>
              <a:spLocks noChangeShapeType="1"/>
            </p:cNvSpPr>
            <p:nvPr/>
          </p:nvSpPr>
          <p:spPr bwMode="auto">
            <a:xfrm>
              <a:off x="2971" y="3599"/>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7385" name="Rectangle 2825"/>
            <p:cNvSpPr>
              <a:spLocks noChangeArrowheads="1"/>
            </p:cNvSpPr>
            <p:nvPr/>
          </p:nvSpPr>
          <p:spPr bwMode="auto">
            <a:xfrm>
              <a:off x="2957" y="3846"/>
              <a:ext cx="22" cy="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Helvetica" pitchFamily="34" charset="0"/>
                  <a:cs typeface="Arial" pitchFamily="34" charset="0"/>
                </a:rPr>
                <a:t>1</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197386" name="Line 2826"/>
            <p:cNvSpPr>
              <a:spLocks noChangeShapeType="1"/>
            </p:cNvSpPr>
            <p:nvPr/>
          </p:nvSpPr>
          <p:spPr bwMode="auto">
            <a:xfrm>
              <a:off x="2672" y="3831"/>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7387" name="Line 2827"/>
            <p:cNvSpPr>
              <a:spLocks noChangeShapeType="1"/>
            </p:cNvSpPr>
            <p:nvPr/>
          </p:nvSpPr>
          <p:spPr bwMode="auto">
            <a:xfrm flipH="1">
              <a:off x="2966" y="3831"/>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7388" name="Rectangle 2828"/>
            <p:cNvSpPr>
              <a:spLocks noChangeArrowheads="1"/>
            </p:cNvSpPr>
            <p:nvPr/>
          </p:nvSpPr>
          <p:spPr bwMode="auto">
            <a:xfrm>
              <a:off x="2628" y="3797"/>
              <a:ext cx="22" cy="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Helvetica" pitchFamily="34" charset="0"/>
                  <a:cs typeface="Arial" pitchFamily="34" charset="0"/>
                </a:rPr>
                <a:t>0</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197389" name="Line 2829"/>
            <p:cNvSpPr>
              <a:spLocks noChangeShapeType="1"/>
            </p:cNvSpPr>
            <p:nvPr/>
          </p:nvSpPr>
          <p:spPr bwMode="auto">
            <a:xfrm>
              <a:off x="2672" y="3713"/>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7390" name="Line 2830"/>
            <p:cNvSpPr>
              <a:spLocks noChangeShapeType="1"/>
            </p:cNvSpPr>
            <p:nvPr/>
          </p:nvSpPr>
          <p:spPr bwMode="auto">
            <a:xfrm flipH="1">
              <a:off x="2966" y="3713"/>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7391" name="Rectangle 2831"/>
            <p:cNvSpPr>
              <a:spLocks noChangeArrowheads="1"/>
            </p:cNvSpPr>
            <p:nvPr/>
          </p:nvSpPr>
          <p:spPr bwMode="auto">
            <a:xfrm>
              <a:off x="2589" y="3678"/>
              <a:ext cx="56" cy="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Helvetica" pitchFamily="34" charset="0"/>
                  <a:cs typeface="Arial" pitchFamily="34" charset="0"/>
                </a:rPr>
                <a:t>0.5</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197392" name="Line 2832"/>
            <p:cNvSpPr>
              <a:spLocks noChangeShapeType="1"/>
            </p:cNvSpPr>
            <p:nvPr/>
          </p:nvSpPr>
          <p:spPr bwMode="auto">
            <a:xfrm>
              <a:off x="2672" y="3599"/>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7393" name="Line 2833"/>
            <p:cNvSpPr>
              <a:spLocks noChangeShapeType="1"/>
            </p:cNvSpPr>
            <p:nvPr/>
          </p:nvSpPr>
          <p:spPr bwMode="auto">
            <a:xfrm flipH="1">
              <a:off x="2966" y="3599"/>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7394" name="Rectangle 2834"/>
            <p:cNvSpPr>
              <a:spLocks noChangeArrowheads="1"/>
            </p:cNvSpPr>
            <p:nvPr/>
          </p:nvSpPr>
          <p:spPr bwMode="auto">
            <a:xfrm>
              <a:off x="2628" y="3565"/>
              <a:ext cx="22" cy="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Helvetica" pitchFamily="34" charset="0"/>
                  <a:cs typeface="Arial" pitchFamily="34" charset="0"/>
                </a:rPr>
                <a:t>1</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197395" name="Line 2835"/>
            <p:cNvSpPr>
              <a:spLocks noChangeShapeType="1"/>
            </p:cNvSpPr>
            <p:nvPr/>
          </p:nvSpPr>
          <p:spPr bwMode="auto">
            <a:xfrm>
              <a:off x="2672" y="3599"/>
              <a:ext cx="299"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7396" name="Line 2836"/>
            <p:cNvSpPr>
              <a:spLocks noChangeShapeType="1"/>
            </p:cNvSpPr>
            <p:nvPr/>
          </p:nvSpPr>
          <p:spPr bwMode="auto">
            <a:xfrm>
              <a:off x="2672" y="3831"/>
              <a:ext cx="299"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7397" name="Line 2837"/>
            <p:cNvSpPr>
              <a:spLocks noChangeShapeType="1"/>
            </p:cNvSpPr>
            <p:nvPr/>
          </p:nvSpPr>
          <p:spPr bwMode="auto">
            <a:xfrm flipV="1">
              <a:off x="2971" y="3599"/>
              <a:ext cx="1" cy="23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7398" name="Line 2838"/>
            <p:cNvSpPr>
              <a:spLocks noChangeShapeType="1"/>
            </p:cNvSpPr>
            <p:nvPr/>
          </p:nvSpPr>
          <p:spPr bwMode="auto">
            <a:xfrm flipV="1">
              <a:off x="2672" y="3599"/>
              <a:ext cx="1" cy="23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7399" name="Freeform 2839"/>
            <p:cNvSpPr>
              <a:spLocks/>
            </p:cNvSpPr>
            <p:nvPr/>
          </p:nvSpPr>
          <p:spPr bwMode="auto">
            <a:xfrm>
              <a:off x="2672" y="3599"/>
              <a:ext cx="294" cy="228"/>
            </a:xfrm>
            <a:custGeom>
              <a:avLst/>
              <a:gdLst/>
              <a:ahLst/>
              <a:cxnLst>
                <a:cxn ang="0">
                  <a:pos x="4" y="228"/>
                </a:cxn>
                <a:cxn ang="0">
                  <a:pos x="13" y="228"/>
                </a:cxn>
                <a:cxn ang="0">
                  <a:pos x="22" y="228"/>
                </a:cxn>
                <a:cxn ang="0">
                  <a:pos x="31" y="228"/>
                </a:cxn>
                <a:cxn ang="0">
                  <a:pos x="40" y="228"/>
                </a:cxn>
                <a:cxn ang="0">
                  <a:pos x="48" y="228"/>
                </a:cxn>
                <a:cxn ang="0">
                  <a:pos x="57" y="228"/>
                </a:cxn>
                <a:cxn ang="0">
                  <a:pos x="66" y="228"/>
                </a:cxn>
                <a:cxn ang="0">
                  <a:pos x="75" y="228"/>
                </a:cxn>
                <a:cxn ang="0">
                  <a:pos x="83" y="228"/>
                </a:cxn>
                <a:cxn ang="0">
                  <a:pos x="92" y="228"/>
                </a:cxn>
                <a:cxn ang="0">
                  <a:pos x="101" y="228"/>
                </a:cxn>
                <a:cxn ang="0">
                  <a:pos x="110" y="228"/>
                </a:cxn>
                <a:cxn ang="0">
                  <a:pos x="119" y="223"/>
                </a:cxn>
                <a:cxn ang="0">
                  <a:pos x="127" y="223"/>
                </a:cxn>
                <a:cxn ang="0">
                  <a:pos x="136" y="213"/>
                </a:cxn>
                <a:cxn ang="0">
                  <a:pos x="145" y="203"/>
                </a:cxn>
                <a:cxn ang="0">
                  <a:pos x="154" y="183"/>
                </a:cxn>
                <a:cxn ang="0">
                  <a:pos x="163" y="158"/>
                </a:cxn>
                <a:cxn ang="0">
                  <a:pos x="167" y="144"/>
                </a:cxn>
                <a:cxn ang="0">
                  <a:pos x="171" y="129"/>
                </a:cxn>
                <a:cxn ang="0">
                  <a:pos x="176" y="109"/>
                </a:cxn>
                <a:cxn ang="0">
                  <a:pos x="180" y="94"/>
                </a:cxn>
                <a:cxn ang="0">
                  <a:pos x="184" y="79"/>
                </a:cxn>
                <a:cxn ang="0">
                  <a:pos x="189" y="65"/>
                </a:cxn>
                <a:cxn ang="0">
                  <a:pos x="193" y="50"/>
                </a:cxn>
                <a:cxn ang="0">
                  <a:pos x="202" y="30"/>
                </a:cxn>
                <a:cxn ang="0">
                  <a:pos x="215" y="15"/>
                </a:cxn>
                <a:cxn ang="0">
                  <a:pos x="220" y="10"/>
                </a:cxn>
                <a:cxn ang="0">
                  <a:pos x="228" y="5"/>
                </a:cxn>
                <a:cxn ang="0">
                  <a:pos x="237" y="0"/>
                </a:cxn>
                <a:cxn ang="0">
                  <a:pos x="246" y="0"/>
                </a:cxn>
                <a:cxn ang="0">
                  <a:pos x="255" y="0"/>
                </a:cxn>
                <a:cxn ang="0">
                  <a:pos x="263" y="0"/>
                </a:cxn>
                <a:cxn ang="0">
                  <a:pos x="272" y="0"/>
                </a:cxn>
                <a:cxn ang="0">
                  <a:pos x="281" y="0"/>
                </a:cxn>
                <a:cxn ang="0">
                  <a:pos x="290" y="0"/>
                </a:cxn>
              </a:cxnLst>
              <a:rect l="0" t="0" r="r" b="b"/>
              <a:pathLst>
                <a:path w="294" h="228">
                  <a:moveTo>
                    <a:pt x="0" y="228"/>
                  </a:moveTo>
                  <a:lnTo>
                    <a:pt x="4" y="228"/>
                  </a:lnTo>
                  <a:lnTo>
                    <a:pt x="9" y="228"/>
                  </a:lnTo>
                  <a:lnTo>
                    <a:pt x="13" y="228"/>
                  </a:lnTo>
                  <a:lnTo>
                    <a:pt x="18" y="228"/>
                  </a:lnTo>
                  <a:lnTo>
                    <a:pt x="22" y="228"/>
                  </a:lnTo>
                  <a:lnTo>
                    <a:pt x="26" y="228"/>
                  </a:lnTo>
                  <a:lnTo>
                    <a:pt x="31" y="228"/>
                  </a:lnTo>
                  <a:lnTo>
                    <a:pt x="35" y="228"/>
                  </a:lnTo>
                  <a:lnTo>
                    <a:pt x="40" y="228"/>
                  </a:lnTo>
                  <a:lnTo>
                    <a:pt x="44" y="228"/>
                  </a:lnTo>
                  <a:lnTo>
                    <a:pt x="48" y="228"/>
                  </a:lnTo>
                  <a:lnTo>
                    <a:pt x="53" y="228"/>
                  </a:lnTo>
                  <a:lnTo>
                    <a:pt x="57" y="228"/>
                  </a:lnTo>
                  <a:lnTo>
                    <a:pt x="62" y="228"/>
                  </a:lnTo>
                  <a:lnTo>
                    <a:pt x="66" y="228"/>
                  </a:lnTo>
                  <a:lnTo>
                    <a:pt x="70" y="228"/>
                  </a:lnTo>
                  <a:lnTo>
                    <a:pt x="75" y="228"/>
                  </a:lnTo>
                  <a:lnTo>
                    <a:pt x="79" y="228"/>
                  </a:lnTo>
                  <a:lnTo>
                    <a:pt x="83" y="228"/>
                  </a:lnTo>
                  <a:lnTo>
                    <a:pt x="88" y="228"/>
                  </a:lnTo>
                  <a:lnTo>
                    <a:pt x="92" y="228"/>
                  </a:lnTo>
                  <a:lnTo>
                    <a:pt x="97" y="228"/>
                  </a:lnTo>
                  <a:lnTo>
                    <a:pt x="101" y="228"/>
                  </a:lnTo>
                  <a:lnTo>
                    <a:pt x="105" y="228"/>
                  </a:lnTo>
                  <a:lnTo>
                    <a:pt x="110" y="228"/>
                  </a:lnTo>
                  <a:lnTo>
                    <a:pt x="114" y="228"/>
                  </a:lnTo>
                  <a:lnTo>
                    <a:pt x="119" y="223"/>
                  </a:lnTo>
                  <a:lnTo>
                    <a:pt x="123" y="223"/>
                  </a:lnTo>
                  <a:lnTo>
                    <a:pt x="127" y="223"/>
                  </a:lnTo>
                  <a:lnTo>
                    <a:pt x="132" y="218"/>
                  </a:lnTo>
                  <a:lnTo>
                    <a:pt x="136" y="213"/>
                  </a:lnTo>
                  <a:lnTo>
                    <a:pt x="141" y="208"/>
                  </a:lnTo>
                  <a:lnTo>
                    <a:pt x="145" y="203"/>
                  </a:lnTo>
                  <a:lnTo>
                    <a:pt x="154" y="193"/>
                  </a:lnTo>
                  <a:lnTo>
                    <a:pt x="154" y="183"/>
                  </a:lnTo>
                  <a:lnTo>
                    <a:pt x="163" y="173"/>
                  </a:lnTo>
                  <a:lnTo>
                    <a:pt x="163" y="158"/>
                  </a:lnTo>
                  <a:lnTo>
                    <a:pt x="167" y="153"/>
                  </a:lnTo>
                  <a:lnTo>
                    <a:pt x="167" y="144"/>
                  </a:lnTo>
                  <a:lnTo>
                    <a:pt x="171" y="139"/>
                  </a:lnTo>
                  <a:lnTo>
                    <a:pt x="171" y="129"/>
                  </a:lnTo>
                  <a:lnTo>
                    <a:pt x="176" y="124"/>
                  </a:lnTo>
                  <a:lnTo>
                    <a:pt x="176" y="109"/>
                  </a:lnTo>
                  <a:lnTo>
                    <a:pt x="180" y="104"/>
                  </a:lnTo>
                  <a:lnTo>
                    <a:pt x="180" y="94"/>
                  </a:lnTo>
                  <a:lnTo>
                    <a:pt x="184" y="89"/>
                  </a:lnTo>
                  <a:lnTo>
                    <a:pt x="184" y="79"/>
                  </a:lnTo>
                  <a:lnTo>
                    <a:pt x="189" y="74"/>
                  </a:lnTo>
                  <a:lnTo>
                    <a:pt x="189" y="65"/>
                  </a:lnTo>
                  <a:lnTo>
                    <a:pt x="193" y="60"/>
                  </a:lnTo>
                  <a:lnTo>
                    <a:pt x="193" y="50"/>
                  </a:lnTo>
                  <a:lnTo>
                    <a:pt x="202" y="40"/>
                  </a:lnTo>
                  <a:lnTo>
                    <a:pt x="202" y="30"/>
                  </a:lnTo>
                  <a:lnTo>
                    <a:pt x="206" y="25"/>
                  </a:lnTo>
                  <a:lnTo>
                    <a:pt x="215" y="15"/>
                  </a:lnTo>
                  <a:lnTo>
                    <a:pt x="215" y="10"/>
                  </a:lnTo>
                  <a:lnTo>
                    <a:pt x="220" y="10"/>
                  </a:lnTo>
                  <a:lnTo>
                    <a:pt x="224" y="5"/>
                  </a:lnTo>
                  <a:lnTo>
                    <a:pt x="228" y="5"/>
                  </a:lnTo>
                  <a:lnTo>
                    <a:pt x="233" y="0"/>
                  </a:lnTo>
                  <a:lnTo>
                    <a:pt x="237" y="0"/>
                  </a:lnTo>
                  <a:lnTo>
                    <a:pt x="242" y="0"/>
                  </a:lnTo>
                  <a:lnTo>
                    <a:pt x="246" y="0"/>
                  </a:lnTo>
                  <a:lnTo>
                    <a:pt x="250" y="0"/>
                  </a:lnTo>
                  <a:lnTo>
                    <a:pt x="255" y="0"/>
                  </a:lnTo>
                  <a:lnTo>
                    <a:pt x="259" y="0"/>
                  </a:lnTo>
                  <a:lnTo>
                    <a:pt x="263" y="0"/>
                  </a:lnTo>
                  <a:lnTo>
                    <a:pt x="268" y="0"/>
                  </a:lnTo>
                  <a:lnTo>
                    <a:pt x="272" y="0"/>
                  </a:lnTo>
                  <a:lnTo>
                    <a:pt x="277" y="0"/>
                  </a:lnTo>
                  <a:lnTo>
                    <a:pt x="281" y="0"/>
                  </a:lnTo>
                  <a:lnTo>
                    <a:pt x="285" y="0"/>
                  </a:lnTo>
                  <a:lnTo>
                    <a:pt x="290" y="0"/>
                  </a:lnTo>
                  <a:lnTo>
                    <a:pt x="294" y="0"/>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7400" name="Line 2840"/>
            <p:cNvSpPr>
              <a:spLocks noChangeShapeType="1"/>
            </p:cNvSpPr>
            <p:nvPr/>
          </p:nvSpPr>
          <p:spPr bwMode="auto">
            <a:xfrm>
              <a:off x="2755" y="3827"/>
              <a:ext cx="36"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7401" name="Line 2841"/>
            <p:cNvSpPr>
              <a:spLocks noChangeShapeType="1"/>
            </p:cNvSpPr>
            <p:nvPr/>
          </p:nvSpPr>
          <p:spPr bwMode="auto">
            <a:xfrm>
              <a:off x="2773" y="3807"/>
              <a:ext cx="1" cy="3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7402" name="Line 2842"/>
            <p:cNvSpPr>
              <a:spLocks noChangeShapeType="1"/>
            </p:cNvSpPr>
            <p:nvPr/>
          </p:nvSpPr>
          <p:spPr bwMode="auto">
            <a:xfrm>
              <a:off x="2698" y="3827"/>
              <a:ext cx="36"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7403" name="Line 2843"/>
            <p:cNvSpPr>
              <a:spLocks noChangeShapeType="1"/>
            </p:cNvSpPr>
            <p:nvPr/>
          </p:nvSpPr>
          <p:spPr bwMode="auto">
            <a:xfrm>
              <a:off x="2716" y="3807"/>
              <a:ext cx="1" cy="3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7404" name="Line 2844"/>
            <p:cNvSpPr>
              <a:spLocks noChangeShapeType="1"/>
            </p:cNvSpPr>
            <p:nvPr/>
          </p:nvSpPr>
          <p:spPr bwMode="auto">
            <a:xfrm>
              <a:off x="2672" y="3827"/>
              <a:ext cx="35"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7405" name="Line 2845"/>
            <p:cNvSpPr>
              <a:spLocks noChangeShapeType="1"/>
            </p:cNvSpPr>
            <p:nvPr/>
          </p:nvSpPr>
          <p:spPr bwMode="auto">
            <a:xfrm>
              <a:off x="2690" y="3807"/>
              <a:ext cx="1" cy="3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7406" name="Line 2846"/>
            <p:cNvSpPr>
              <a:spLocks noChangeShapeType="1"/>
            </p:cNvSpPr>
            <p:nvPr/>
          </p:nvSpPr>
          <p:spPr bwMode="auto">
            <a:xfrm>
              <a:off x="2782" y="3822"/>
              <a:ext cx="35"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7407" name="Line 2847"/>
            <p:cNvSpPr>
              <a:spLocks noChangeShapeType="1"/>
            </p:cNvSpPr>
            <p:nvPr/>
          </p:nvSpPr>
          <p:spPr bwMode="auto">
            <a:xfrm>
              <a:off x="2799" y="3802"/>
              <a:ext cx="1" cy="3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7408" name="Line 2848"/>
            <p:cNvSpPr>
              <a:spLocks noChangeShapeType="1"/>
            </p:cNvSpPr>
            <p:nvPr/>
          </p:nvSpPr>
          <p:spPr bwMode="auto">
            <a:xfrm>
              <a:off x="2764" y="3817"/>
              <a:ext cx="18" cy="1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7409" name="Line 2849"/>
            <p:cNvSpPr>
              <a:spLocks noChangeShapeType="1"/>
            </p:cNvSpPr>
            <p:nvPr/>
          </p:nvSpPr>
          <p:spPr bwMode="auto">
            <a:xfrm flipH="1">
              <a:off x="2764" y="3817"/>
              <a:ext cx="18" cy="1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7410" name="Line 2850"/>
            <p:cNvSpPr>
              <a:spLocks noChangeShapeType="1"/>
            </p:cNvSpPr>
            <p:nvPr/>
          </p:nvSpPr>
          <p:spPr bwMode="auto">
            <a:xfrm>
              <a:off x="2707" y="3817"/>
              <a:ext cx="18" cy="1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7411" name="Line 2851"/>
            <p:cNvSpPr>
              <a:spLocks noChangeShapeType="1"/>
            </p:cNvSpPr>
            <p:nvPr/>
          </p:nvSpPr>
          <p:spPr bwMode="auto">
            <a:xfrm flipH="1">
              <a:off x="2707" y="3817"/>
              <a:ext cx="18" cy="1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7412" name="Line 2852"/>
            <p:cNvSpPr>
              <a:spLocks noChangeShapeType="1"/>
            </p:cNvSpPr>
            <p:nvPr/>
          </p:nvSpPr>
          <p:spPr bwMode="auto">
            <a:xfrm>
              <a:off x="2681" y="3817"/>
              <a:ext cx="17" cy="1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7413" name="Line 2853"/>
            <p:cNvSpPr>
              <a:spLocks noChangeShapeType="1"/>
            </p:cNvSpPr>
            <p:nvPr/>
          </p:nvSpPr>
          <p:spPr bwMode="auto">
            <a:xfrm flipH="1">
              <a:off x="2681" y="3817"/>
              <a:ext cx="17" cy="1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7414" name="Line 2854"/>
            <p:cNvSpPr>
              <a:spLocks noChangeShapeType="1"/>
            </p:cNvSpPr>
            <p:nvPr/>
          </p:nvSpPr>
          <p:spPr bwMode="auto">
            <a:xfrm>
              <a:off x="2791" y="3812"/>
              <a:ext cx="17" cy="1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7415" name="Line 2855"/>
            <p:cNvSpPr>
              <a:spLocks noChangeShapeType="1"/>
            </p:cNvSpPr>
            <p:nvPr/>
          </p:nvSpPr>
          <p:spPr bwMode="auto">
            <a:xfrm flipH="1">
              <a:off x="2791" y="3812"/>
              <a:ext cx="17" cy="1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7416" name="Rectangle 2856"/>
            <p:cNvSpPr>
              <a:spLocks noChangeArrowheads="1"/>
            </p:cNvSpPr>
            <p:nvPr/>
          </p:nvSpPr>
          <p:spPr bwMode="auto">
            <a:xfrm>
              <a:off x="2637" y="3501"/>
              <a:ext cx="298" cy="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1" i="0" u="none" strike="noStrike" cap="none" normalizeH="0" baseline="0" smtClean="0">
                  <a:ln>
                    <a:noFill/>
                  </a:ln>
                  <a:solidFill>
                    <a:srgbClr val="000000"/>
                  </a:solidFill>
                  <a:effectLst/>
                  <a:latin typeface="Helvetica" pitchFamily="34" charset="0"/>
                  <a:cs typeface="Arial" pitchFamily="34" charset="0"/>
                </a:rPr>
                <a:t>m57: a=12,b=20</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197417" name="Rectangle 2857"/>
            <p:cNvSpPr>
              <a:spLocks noChangeArrowheads="1"/>
            </p:cNvSpPr>
            <p:nvPr/>
          </p:nvSpPr>
          <p:spPr bwMode="auto">
            <a:xfrm>
              <a:off x="3072" y="3599"/>
              <a:ext cx="294" cy="23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400"/>
            </a:p>
          </p:txBody>
        </p:sp>
        <p:sp>
          <p:nvSpPr>
            <p:cNvPr id="197418" name="Rectangle 2858"/>
            <p:cNvSpPr>
              <a:spLocks noChangeArrowheads="1"/>
            </p:cNvSpPr>
            <p:nvPr/>
          </p:nvSpPr>
          <p:spPr bwMode="auto">
            <a:xfrm>
              <a:off x="3072" y="3599"/>
              <a:ext cx="294" cy="232"/>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400"/>
            </a:p>
          </p:txBody>
        </p:sp>
        <p:sp>
          <p:nvSpPr>
            <p:cNvPr id="197419" name="Line 2859"/>
            <p:cNvSpPr>
              <a:spLocks noChangeShapeType="1"/>
            </p:cNvSpPr>
            <p:nvPr/>
          </p:nvSpPr>
          <p:spPr bwMode="auto">
            <a:xfrm>
              <a:off x="3072" y="3599"/>
              <a:ext cx="29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7420" name="Line 2860"/>
            <p:cNvSpPr>
              <a:spLocks noChangeShapeType="1"/>
            </p:cNvSpPr>
            <p:nvPr/>
          </p:nvSpPr>
          <p:spPr bwMode="auto">
            <a:xfrm>
              <a:off x="3072" y="3831"/>
              <a:ext cx="29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7421" name="Line 2861"/>
            <p:cNvSpPr>
              <a:spLocks noChangeShapeType="1"/>
            </p:cNvSpPr>
            <p:nvPr/>
          </p:nvSpPr>
          <p:spPr bwMode="auto">
            <a:xfrm flipV="1">
              <a:off x="3366" y="3599"/>
              <a:ext cx="1" cy="23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7422" name="Line 2862"/>
            <p:cNvSpPr>
              <a:spLocks noChangeShapeType="1"/>
            </p:cNvSpPr>
            <p:nvPr/>
          </p:nvSpPr>
          <p:spPr bwMode="auto">
            <a:xfrm flipV="1">
              <a:off x="3072" y="3599"/>
              <a:ext cx="1" cy="23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7423" name="Line 2863"/>
            <p:cNvSpPr>
              <a:spLocks noChangeShapeType="1"/>
            </p:cNvSpPr>
            <p:nvPr/>
          </p:nvSpPr>
          <p:spPr bwMode="auto">
            <a:xfrm>
              <a:off x="3072" y="3831"/>
              <a:ext cx="29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7424" name="Line 2864"/>
            <p:cNvSpPr>
              <a:spLocks noChangeShapeType="1"/>
            </p:cNvSpPr>
            <p:nvPr/>
          </p:nvSpPr>
          <p:spPr bwMode="auto">
            <a:xfrm flipV="1">
              <a:off x="3072" y="3599"/>
              <a:ext cx="1" cy="23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7425" name="Line 2865"/>
            <p:cNvSpPr>
              <a:spLocks noChangeShapeType="1"/>
            </p:cNvSpPr>
            <p:nvPr/>
          </p:nvSpPr>
          <p:spPr bwMode="auto">
            <a:xfrm flipV="1">
              <a:off x="3072" y="3827"/>
              <a:ext cx="1" cy="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7426" name="Line 2866"/>
            <p:cNvSpPr>
              <a:spLocks noChangeShapeType="1"/>
            </p:cNvSpPr>
            <p:nvPr/>
          </p:nvSpPr>
          <p:spPr bwMode="auto">
            <a:xfrm>
              <a:off x="3072" y="3599"/>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7427" name="Rectangle 2867"/>
            <p:cNvSpPr>
              <a:spLocks noChangeArrowheads="1"/>
            </p:cNvSpPr>
            <p:nvPr/>
          </p:nvSpPr>
          <p:spPr bwMode="auto">
            <a:xfrm>
              <a:off x="3058" y="3846"/>
              <a:ext cx="22" cy="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Helvetica" pitchFamily="34" charset="0"/>
                  <a:cs typeface="Arial" pitchFamily="34" charset="0"/>
                </a:rPr>
                <a:t>0</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197428" name="Line 2868"/>
            <p:cNvSpPr>
              <a:spLocks noChangeShapeType="1"/>
            </p:cNvSpPr>
            <p:nvPr/>
          </p:nvSpPr>
          <p:spPr bwMode="auto">
            <a:xfrm flipV="1">
              <a:off x="3216" y="3827"/>
              <a:ext cx="1" cy="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7429" name="Line 2869"/>
            <p:cNvSpPr>
              <a:spLocks noChangeShapeType="1"/>
            </p:cNvSpPr>
            <p:nvPr/>
          </p:nvSpPr>
          <p:spPr bwMode="auto">
            <a:xfrm>
              <a:off x="3216" y="3599"/>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7430" name="Rectangle 2870"/>
            <p:cNvSpPr>
              <a:spLocks noChangeArrowheads="1"/>
            </p:cNvSpPr>
            <p:nvPr/>
          </p:nvSpPr>
          <p:spPr bwMode="auto">
            <a:xfrm>
              <a:off x="3186" y="3846"/>
              <a:ext cx="56" cy="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Helvetica" pitchFamily="34" charset="0"/>
                  <a:cs typeface="Arial" pitchFamily="34" charset="0"/>
                </a:rPr>
                <a:t>0.5</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197431" name="Line 2871"/>
            <p:cNvSpPr>
              <a:spLocks noChangeShapeType="1"/>
            </p:cNvSpPr>
            <p:nvPr/>
          </p:nvSpPr>
          <p:spPr bwMode="auto">
            <a:xfrm flipV="1">
              <a:off x="3366" y="3827"/>
              <a:ext cx="1" cy="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7432" name="Line 2872"/>
            <p:cNvSpPr>
              <a:spLocks noChangeShapeType="1"/>
            </p:cNvSpPr>
            <p:nvPr/>
          </p:nvSpPr>
          <p:spPr bwMode="auto">
            <a:xfrm>
              <a:off x="3366" y="3599"/>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7433" name="Rectangle 2873"/>
            <p:cNvSpPr>
              <a:spLocks noChangeArrowheads="1"/>
            </p:cNvSpPr>
            <p:nvPr/>
          </p:nvSpPr>
          <p:spPr bwMode="auto">
            <a:xfrm>
              <a:off x="3353" y="3846"/>
              <a:ext cx="22" cy="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Helvetica" pitchFamily="34" charset="0"/>
                  <a:cs typeface="Arial" pitchFamily="34" charset="0"/>
                </a:rPr>
                <a:t>1</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197434" name="Line 2874"/>
            <p:cNvSpPr>
              <a:spLocks noChangeShapeType="1"/>
            </p:cNvSpPr>
            <p:nvPr/>
          </p:nvSpPr>
          <p:spPr bwMode="auto">
            <a:xfrm>
              <a:off x="3072" y="3831"/>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7435" name="Line 2875"/>
            <p:cNvSpPr>
              <a:spLocks noChangeShapeType="1"/>
            </p:cNvSpPr>
            <p:nvPr/>
          </p:nvSpPr>
          <p:spPr bwMode="auto">
            <a:xfrm flipH="1">
              <a:off x="3361" y="3831"/>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7436" name="Rectangle 2876"/>
            <p:cNvSpPr>
              <a:spLocks noChangeArrowheads="1"/>
            </p:cNvSpPr>
            <p:nvPr/>
          </p:nvSpPr>
          <p:spPr bwMode="auto">
            <a:xfrm>
              <a:off x="3028" y="3797"/>
              <a:ext cx="22" cy="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Helvetica" pitchFamily="34" charset="0"/>
                  <a:cs typeface="Arial" pitchFamily="34" charset="0"/>
                </a:rPr>
                <a:t>0</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197437" name="Line 2877"/>
            <p:cNvSpPr>
              <a:spLocks noChangeShapeType="1"/>
            </p:cNvSpPr>
            <p:nvPr/>
          </p:nvSpPr>
          <p:spPr bwMode="auto">
            <a:xfrm>
              <a:off x="3072" y="3713"/>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7438" name="Line 2878"/>
            <p:cNvSpPr>
              <a:spLocks noChangeShapeType="1"/>
            </p:cNvSpPr>
            <p:nvPr/>
          </p:nvSpPr>
          <p:spPr bwMode="auto">
            <a:xfrm flipH="1">
              <a:off x="3361" y="3713"/>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7439" name="Rectangle 2879"/>
            <p:cNvSpPr>
              <a:spLocks noChangeArrowheads="1"/>
            </p:cNvSpPr>
            <p:nvPr/>
          </p:nvSpPr>
          <p:spPr bwMode="auto">
            <a:xfrm>
              <a:off x="2988" y="3678"/>
              <a:ext cx="56" cy="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Helvetica" pitchFamily="34" charset="0"/>
                  <a:cs typeface="Arial" pitchFamily="34" charset="0"/>
                </a:rPr>
                <a:t>0.5</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197440" name="Line 2880"/>
            <p:cNvSpPr>
              <a:spLocks noChangeShapeType="1"/>
            </p:cNvSpPr>
            <p:nvPr/>
          </p:nvSpPr>
          <p:spPr bwMode="auto">
            <a:xfrm>
              <a:off x="3072" y="3599"/>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7441" name="Line 2881"/>
            <p:cNvSpPr>
              <a:spLocks noChangeShapeType="1"/>
            </p:cNvSpPr>
            <p:nvPr/>
          </p:nvSpPr>
          <p:spPr bwMode="auto">
            <a:xfrm flipH="1">
              <a:off x="3361" y="3599"/>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7442" name="Rectangle 2882"/>
            <p:cNvSpPr>
              <a:spLocks noChangeArrowheads="1"/>
            </p:cNvSpPr>
            <p:nvPr/>
          </p:nvSpPr>
          <p:spPr bwMode="auto">
            <a:xfrm>
              <a:off x="3028" y="3565"/>
              <a:ext cx="22" cy="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Helvetica" pitchFamily="34" charset="0"/>
                  <a:cs typeface="Arial" pitchFamily="34" charset="0"/>
                </a:rPr>
                <a:t>1</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197443" name="Line 2883"/>
            <p:cNvSpPr>
              <a:spLocks noChangeShapeType="1"/>
            </p:cNvSpPr>
            <p:nvPr/>
          </p:nvSpPr>
          <p:spPr bwMode="auto">
            <a:xfrm>
              <a:off x="3072" y="3599"/>
              <a:ext cx="29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7444" name="Line 2884"/>
            <p:cNvSpPr>
              <a:spLocks noChangeShapeType="1"/>
            </p:cNvSpPr>
            <p:nvPr/>
          </p:nvSpPr>
          <p:spPr bwMode="auto">
            <a:xfrm>
              <a:off x="3072" y="3831"/>
              <a:ext cx="29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7445" name="Line 2885"/>
            <p:cNvSpPr>
              <a:spLocks noChangeShapeType="1"/>
            </p:cNvSpPr>
            <p:nvPr/>
          </p:nvSpPr>
          <p:spPr bwMode="auto">
            <a:xfrm flipV="1">
              <a:off x="3366" y="3599"/>
              <a:ext cx="1" cy="23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7446" name="Line 2886"/>
            <p:cNvSpPr>
              <a:spLocks noChangeShapeType="1"/>
            </p:cNvSpPr>
            <p:nvPr/>
          </p:nvSpPr>
          <p:spPr bwMode="auto">
            <a:xfrm flipV="1">
              <a:off x="3072" y="3599"/>
              <a:ext cx="1" cy="23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7447" name="Freeform 2887"/>
            <p:cNvSpPr>
              <a:spLocks/>
            </p:cNvSpPr>
            <p:nvPr/>
          </p:nvSpPr>
          <p:spPr bwMode="auto">
            <a:xfrm>
              <a:off x="3072" y="3599"/>
              <a:ext cx="289" cy="228"/>
            </a:xfrm>
            <a:custGeom>
              <a:avLst/>
              <a:gdLst/>
              <a:ahLst/>
              <a:cxnLst>
                <a:cxn ang="0">
                  <a:pos x="4" y="228"/>
                </a:cxn>
                <a:cxn ang="0">
                  <a:pos x="13" y="228"/>
                </a:cxn>
                <a:cxn ang="0">
                  <a:pos x="22" y="228"/>
                </a:cxn>
                <a:cxn ang="0">
                  <a:pos x="30" y="228"/>
                </a:cxn>
                <a:cxn ang="0">
                  <a:pos x="39" y="228"/>
                </a:cxn>
                <a:cxn ang="0">
                  <a:pos x="48" y="228"/>
                </a:cxn>
                <a:cxn ang="0">
                  <a:pos x="57" y="228"/>
                </a:cxn>
                <a:cxn ang="0">
                  <a:pos x="65" y="228"/>
                </a:cxn>
                <a:cxn ang="0">
                  <a:pos x="74" y="228"/>
                </a:cxn>
                <a:cxn ang="0">
                  <a:pos x="83" y="228"/>
                </a:cxn>
                <a:cxn ang="0">
                  <a:pos x="92" y="228"/>
                </a:cxn>
                <a:cxn ang="0">
                  <a:pos x="101" y="223"/>
                </a:cxn>
                <a:cxn ang="0">
                  <a:pos x="109" y="218"/>
                </a:cxn>
                <a:cxn ang="0">
                  <a:pos x="118" y="203"/>
                </a:cxn>
                <a:cxn ang="0">
                  <a:pos x="127" y="178"/>
                </a:cxn>
                <a:cxn ang="0">
                  <a:pos x="131" y="163"/>
                </a:cxn>
                <a:cxn ang="0">
                  <a:pos x="136" y="144"/>
                </a:cxn>
                <a:cxn ang="0">
                  <a:pos x="140" y="124"/>
                </a:cxn>
                <a:cxn ang="0">
                  <a:pos x="144" y="104"/>
                </a:cxn>
                <a:cxn ang="0">
                  <a:pos x="149" y="84"/>
                </a:cxn>
                <a:cxn ang="0">
                  <a:pos x="153" y="65"/>
                </a:cxn>
                <a:cxn ang="0">
                  <a:pos x="158" y="50"/>
                </a:cxn>
                <a:cxn ang="0">
                  <a:pos x="162" y="35"/>
                </a:cxn>
                <a:cxn ang="0">
                  <a:pos x="171" y="20"/>
                </a:cxn>
                <a:cxn ang="0">
                  <a:pos x="175" y="10"/>
                </a:cxn>
                <a:cxn ang="0">
                  <a:pos x="184" y="5"/>
                </a:cxn>
                <a:cxn ang="0">
                  <a:pos x="193" y="0"/>
                </a:cxn>
                <a:cxn ang="0">
                  <a:pos x="202" y="0"/>
                </a:cxn>
                <a:cxn ang="0">
                  <a:pos x="210" y="0"/>
                </a:cxn>
                <a:cxn ang="0">
                  <a:pos x="219" y="0"/>
                </a:cxn>
                <a:cxn ang="0">
                  <a:pos x="228" y="0"/>
                </a:cxn>
                <a:cxn ang="0">
                  <a:pos x="237" y="0"/>
                </a:cxn>
                <a:cxn ang="0">
                  <a:pos x="245" y="0"/>
                </a:cxn>
                <a:cxn ang="0">
                  <a:pos x="254" y="0"/>
                </a:cxn>
                <a:cxn ang="0">
                  <a:pos x="263" y="0"/>
                </a:cxn>
                <a:cxn ang="0">
                  <a:pos x="272" y="0"/>
                </a:cxn>
                <a:cxn ang="0">
                  <a:pos x="281" y="0"/>
                </a:cxn>
                <a:cxn ang="0">
                  <a:pos x="289" y="0"/>
                </a:cxn>
              </a:cxnLst>
              <a:rect l="0" t="0" r="r" b="b"/>
              <a:pathLst>
                <a:path w="289" h="228">
                  <a:moveTo>
                    <a:pt x="0" y="228"/>
                  </a:moveTo>
                  <a:lnTo>
                    <a:pt x="4" y="228"/>
                  </a:lnTo>
                  <a:lnTo>
                    <a:pt x="8" y="228"/>
                  </a:lnTo>
                  <a:lnTo>
                    <a:pt x="13" y="228"/>
                  </a:lnTo>
                  <a:lnTo>
                    <a:pt x="17" y="228"/>
                  </a:lnTo>
                  <a:lnTo>
                    <a:pt x="22" y="228"/>
                  </a:lnTo>
                  <a:lnTo>
                    <a:pt x="26" y="228"/>
                  </a:lnTo>
                  <a:lnTo>
                    <a:pt x="30" y="228"/>
                  </a:lnTo>
                  <a:lnTo>
                    <a:pt x="35" y="228"/>
                  </a:lnTo>
                  <a:lnTo>
                    <a:pt x="39" y="228"/>
                  </a:lnTo>
                  <a:lnTo>
                    <a:pt x="44" y="228"/>
                  </a:lnTo>
                  <a:lnTo>
                    <a:pt x="48" y="228"/>
                  </a:lnTo>
                  <a:lnTo>
                    <a:pt x="52" y="228"/>
                  </a:lnTo>
                  <a:lnTo>
                    <a:pt x="57" y="228"/>
                  </a:lnTo>
                  <a:lnTo>
                    <a:pt x="61" y="228"/>
                  </a:lnTo>
                  <a:lnTo>
                    <a:pt x="65" y="228"/>
                  </a:lnTo>
                  <a:lnTo>
                    <a:pt x="70" y="228"/>
                  </a:lnTo>
                  <a:lnTo>
                    <a:pt x="74" y="228"/>
                  </a:lnTo>
                  <a:lnTo>
                    <a:pt x="79" y="228"/>
                  </a:lnTo>
                  <a:lnTo>
                    <a:pt x="83" y="228"/>
                  </a:lnTo>
                  <a:lnTo>
                    <a:pt x="87" y="228"/>
                  </a:lnTo>
                  <a:lnTo>
                    <a:pt x="92" y="228"/>
                  </a:lnTo>
                  <a:lnTo>
                    <a:pt x="96" y="223"/>
                  </a:lnTo>
                  <a:lnTo>
                    <a:pt x="101" y="223"/>
                  </a:lnTo>
                  <a:lnTo>
                    <a:pt x="105" y="218"/>
                  </a:lnTo>
                  <a:lnTo>
                    <a:pt x="109" y="218"/>
                  </a:lnTo>
                  <a:lnTo>
                    <a:pt x="118" y="208"/>
                  </a:lnTo>
                  <a:lnTo>
                    <a:pt x="118" y="203"/>
                  </a:lnTo>
                  <a:lnTo>
                    <a:pt x="127" y="193"/>
                  </a:lnTo>
                  <a:lnTo>
                    <a:pt x="127" y="178"/>
                  </a:lnTo>
                  <a:lnTo>
                    <a:pt x="131" y="173"/>
                  </a:lnTo>
                  <a:lnTo>
                    <a:pt x="131" y="163"/>
                  </a:lnTo>
                  <a:lnTo>
                    <a:pt x="136" y="158"/>
                  </a:lnTo>
                  <a:lnTo>
                    <a:pt x="136" y="144"/>
                  </a:lnTo>
                  <a:lnTo>
                    <a:pt x="140" y="139"/>
                  </a:lnTo>
                  <a:lnTo>
                    <a:pt x="140" y="124"/>
                  </a:lnTo>
                  <a:lnTo>
                    <a:pt x="144" y="119"/>
                  </a:lnTo>
                  <a:lnTo>
                    <a:pt x="144" y="104"/>
                  </a:lnTo>
                  <a:lnTo>
                    <a:pt x="149" y="99"/>
                  </a:lnTo>
                  <a:lnTo>
                    <a:pt x="149" y="84"/>
                  </a:lnTo>
                  <a:lnTo>
                    <a:pt x="153" y="79"/>
                  </a:lnTo>
                  <a:lnTo>
                    <a:pt x="153" y="65"/>
                  </a:lnTo>
                  <a:lnTo>
                    <a:pt x="158" y="60"/>
                  </a:lnTo>
                  <a:lnTo>
                    <a:pt x="158" y="50"/>
                  </a:lnTo>
                  <a:lnTo>
                    <a:pt x="162" y="45"/>
                  </a:lnTo>
                  <a:lnTo>
                    <a:pt x="162" y="35"/>
                  </a:lnTo>
                  <a:lnTo>
                    <a:pt x="171" y="25"/>
                  </a:lnTo>
                  <a:lnTo>
                    <a:pt x="171" y="20"/>
                  </a:lnTo>
                  <a:lnTo>
                    <a:pt x="180" y="10"/>
                  </a:lnTo>
                  <a:lnTo>
                    <a:pt x="175" y="10"/>
                  </a:lnTo>
                  <a:lnTo>
                    <a:pt x="180" y="10"/>
                  </a:lnTo>
                  <a:lnTo>
                    <a:pt x="184" y="5"/>
                  </a:lnTo>
                  <a:lnTo>
                    <a:pt x="188" y="5"/>
                  </a:lnTo>
                  <a:lnTo>
                    <a:pt x="193" y="0"/>
                  </a:lnTo>
                  <a:lnTo>
                    <a:pt x="197" y="0"/>
                  </a:lnTo>
                  <a:lnTo>
                    <a:pt x="202" y="0"/>
                  </a:lnTo>
                  <a:lnTo>
                    <a:pt x="206" y="0"/>
                  </a:lnTo>
                  <a:lnTo>
                    <a:pt x="210" y="0"/>
                  </a:lnTo>
                  <a:lnTo>
                    <a:pt x="215" y="0"/>
                  </a:lnTo>
                  <a:lnTo>
                    <a:pt x="219" y="0"/>
                  </a:lnTo>
                  <a:lnTo>
                    <a:pt x="224" y="0"/>
                  </a:lnTo>
                  <a:lnTo>
                    <a:pt x="228" y="0"/>
                  </a:lnTo>
                  <a:lnTo>
                    <a:pt x="232" y="0"/>
                  </a:lnTo>
                  <a:lnTo>
                    <a:pt x="237" y="0"/>
                  </a:lnTo>
                  <a:lnTo>
                    <a:pt x="241" y="0"/>
                  </a:lnTo>
                  <a:lnTo>
                    <a:pt x="245" y="0"/>
                  </a:lnTo>
                  <a:lnTo>
                    <a:pt x="250" y="0"/>
                  </a:lnTo>
                  <a:lnTo>
                    <a:pt x="254" y="0"/>
                  </a:lnTo>
                  <a:lnTo>
                    <a:pt x="259" y="0"/>
                  </a:lnTo>
                  <a:lnTo>
                    <a:pt x="263" y="0"/>
                  </a:lnTo>
                  <a:lnTo>
                    <a:pt x="267" y="0"/>
                  </a:lnTo>
                  <a:lnTo>
                    <a:pt x="272" y="0"/>
                  </a:lnTo>
                  <a:lnTo>
                    <a:pt x="276" y="0"/>
                  </a:lnTo>
                  <a:lnTo>
                    <a:pt x="281" y="0"/>
                  </a:lnTo>
                  <a:lnTo>
                    <a:pt x="285" y="0"/>
                  </a:lnTo>
                  <a:lnTo>
                    <a:pt x="289" y="0"/>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7448" name="Line 2888"/>
            <p:cNvSpPr>
              <a:spLocks noChangeShapeType="1"/>
            </p:cNvSpPr>
            <p:nvPr/>
          </p:nvSpPr>
          <p:spPr bwMode="auto">
            <a:xfrm>
              <a:off x="3151" y="3822"/>
              <a:ext cx="35"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7449" name="Line 2889"/>
            <p:cNvSpPr>
              <a:spLocks noChangeShapeType="1"/>
            </p:cNvSpPr>
            <p:nvPr/>
          </p:nvSpPr>
          <p:spPr bwMode="auto">
            <a:xfrm>
              <a:off x="3168" y="3802"/>
              <a:ext cx="1" cy="3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7450" name="Line 2890"/>
            <p:cNvSpPr>
              <a:spLocks noChangeShapeType="1"/>
            </p:cNvSpPr>
            <p:nvPr/>
          </p:nvSpPr>
          <p:spPr bwMode="auto">
            <a:xfrm>
              <a:off x="3098" y="3827"/>
              <a:ext cx="35"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7451" name="Line 2891"/>
            <p:cNvSpPr>
              <a:spLocks noChangeShapeType="1"/>
            </p:cNvSpPr>
            <p:nvPr/>
          </p:nvSpPr>
          <p:spPr bwMode="auto">
            <a:xfrm>
              <a:off x="3116" y="3807"/>
              <a:ext cx="1" cy="3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7452" name="Line 2892"/>
            <p:cNvSpPr>
              <a:spLocks noChangeShapeType="1"/>
            </p:cNvSpPr>
            <p:nvPr/>
          </p:nvSpPr>
          <p:spPr bwMode="auto">
            <a:xfrm>
              <a:off x="3072" y="3827"/>
              <a:ext cx="35"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7453" name="Line 2893"/>
            <p:cNvSpPr>
              <a:spLocks noChangeShapeType="1"/>
            </p:cNvSpPr>
            <p:nvPr/>
          </p:nvSpPr>
          <p:spPr bwMode="auto">
            <a:xfrm>
              <a:off x="3089" y="3807"/>
              <a:ext cx="1" cy="3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7454" name="Line 2894"/>
            <p:cNvSpPr>
              <a:spLocks noChangeShapeType="1"/>
            </p:cNvSpPr>
            <p:nvPr/>
          </p:nvSpPr>
          <p:spPr bwMode="auto">
            <a:xfrm>
              <a:off x="3181" y="3787"/>
              <a:ext cx="35"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7455" name="Line 2895"/>
            <p:cNvSpPr>
              <a:spLocks noChangeShapeType="1"/>
            </p:cNvSpPr>
            <p:nvPr/>
          </p:nvSpPr>
          <p:spPr bwMode="auto">
            <a:xfrm>
              <a:off x="3199" y="3767"/>
              <a:ext cx="1" cy="4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7456" name="Line 2896"/>
            <p:cNvSpPr>
              <a:spLocks noChangeShapeType="1"/>
            </p:cNvSpPr>
            <p:nvPr/>
          </p:nvSpPr>
          <p:spPr bwMode="auto">
            <a:xfrm>
              <a:off x="3159" y="3812"/>
              <a:ext cx="18" cy="1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7457" name="Line 2897"/>
            <p:cNvSpPr>
              <a:spLocks noChangeShapeType="1"/>
            </p:cNvSpPr>
            <p:nvPr/>
          </p:nvSpPr>
          <p:spPr bwMode="auto">
            <a:xfrm flipH="1">
              <a:off x="3159" y="3812"/>
              <a:ext cx="18" cy="1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7458" name="Line 2898"/>
            <p:cNvSpPr>
              <a:spLocks noChangeShapeType="1"/>
            </p:cNvSpPr>
            <p:nvPr/>
          </p:nvSpPr>
          <p:spPr bwMode="auto">
            <a:xfrm>
              <a:off x="3107" y="3817"/>
              <a:ext cx="17" cy="1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7459" name="Line 2899"/>
            <p:cNvSpPr>
              <a:spLocks noChangeShapeType="1"/>
            </p:cNvSpPr>
            <p:nvPr/>
          </p:nvSpPr>
          <p:spPr bwMode="auto">
            <a:xfrm flipH="1">
              <a:off x="3107" y="3817"/>
              <a:ext cx="17" cy="1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7460" name="Line 2900"/>
            <p:cNvSpPr>
              <a:spLocks noChangeShapeType="1"/>
            </p:cNvSpPr>
            <p:nvPr/>
          </p:nvSpPr>
          <p:spPr bwMode="auto">
            <a:xfrm>
              <a:off x="3080" y="3817"/>
              <a:ext cx="18" cy="1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7461" name="Line 2901"/>
            <p:cNvSpPr>
              <a:spLocks noChangeShapeType="1"/>
            </p:cNvSpPr>
            <p:nvPr/>
          </p:nvSpPr>
          <p:spPr bwMode="auto">
            <a:xfrm flipH="1">
              <a:off x="3080" y="3817"/>
              <a:ext cx="18" cy="1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7462" name="Line 2902"/>
            <p:cNvSpPr>
              <a:spLocks noChangeShapeType="1"/>
            </p:cNvSpPr>
            <p:nvPr/>
          </p:nvSpPr>
          <p:spPr bwMode="auto">
            <a:xfrm>
              <a:off x="3190" y="3777"/>
              <a:ext cx="18"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7463" name="Line 2903"/>
            <p:cNvSpPr>
              <a:spLocks noChangeShapeType="1"/>
            </p:cNvSpPr>
            <p:nvPr/>
          </p:nvSpPr>
          <p:spPr bwMode="auto">
            <a:xfrm flipH="1">
              <a:off x="3190" y="3777"/>
              <a:ext cx="18"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7464" name="Rectangle 2904"/>
            <p:cNvSpPr>
              <a:spLocks noChangeArrowheads="1"/>
            </p:cNvSpPr>
            <p:nvPr/>
          </p:nvSpPr>
          <p:spPr bwMode="auto">
            <a:xfrm>
              <a:off x="3036" y="3501"/>
              <a:ext cx="298" cy="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1" i="0" u="none" strike="noStrike" cap="none" normalizeH="0" baseline="0" smtClean="0">
                  <a:ln>
                    <a:noFill/>
                  </a:ln>
                  <a:solidFill>
                    <a:srgbClr val="000000"/>
                  </a:solidFill>
                  <a:effectLst/>
                  <a:latin typeface="Helvetica" pitchFamily="34" charset="0"/>
                  <a:cs typeface="Arial" pitchFamily="34" charset="0"/>
                </a:rPr>
                <a:t>m58: a=12,b=24</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197465" name="Rectangle 2905"/>
            <p:cNvSpPr>
              <a:spLocks noChangeArrowheads="1"/>
            </p:cNvSpPr>
            <p:nvPr/>
          </p:nvSpPr>
          <p:spPr bwMode="auto">
            <a:xfrm>
              <a:off x="3467" y="3599"/>
              <a:ext cx="298" cy="23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400"/>
            </a:p>
          </p:txBody>
        </p:sp>
        <p:sp>
          <p:nvSpPr>
            <p:cNvPr id="197466" name="Rectangle 2906"/>
            <p:cNvSpPr>
              <a:spLocks noChangeArrowheads="1"/>
            </p:cNvSpPr>
            <p:nvPr/>
          </p:nvSpPr>
          <p:spPr bwMode="auto">
            <a:xfrm>
              <a:off x="3467" y="3599"/>
              <a:ext cx="298" cy="232"/>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400"/>
            </a:p>
          </p:txBody>
        </p:sp>
        <p:sp>
          <p:nvSpPr>
            <p:cNvPr id="197467" name="Line 2907"/>
            <p:cNvSpPr>
              <a:spLocks noChangeShapeType="1"/>
            </p:cNvSpPr>
            <p:nvPr/>
          </p:nvSpPr>
          <p:spPr bwMode="auto">
            <a:xfrm>
              <a:off x="3467" y="3599"/>
              <a:ext cx="298"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7468" name="Line 2908"/>
            <p:cNvSpPr>
              <a:spLocks noChangeShapeType="1"/>
            </p:cNvSpPr>
            <p:nvPr/>
          </p:nvSpPr>
          <p:spPr bwMode="auto">
            <a:xfrm>
              <a:off x="3467" y="3831"/>
              <a:ext cx="298"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7469" name="Line 2909"/>
            <p:cNvSpPr>
              <a:spLocks noChangeShapeType="1"/>
            </p:cNvSpPr>
            <p:nvPr/>
          </p:nvSpPr>
          <p:spPr bwMode="auto">
            <a:xfrm flipV="1">
              <a:off x="3765" y="3599"/>
              <a:ext cx="1" cy="23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7470" name="Line 2910"/>
            <p:cNvSpPr>
              <a:spLocks noChangeShapeType="1"/>
            </p:cNvSpPr>
            <p:nvPr/>
          </p:nvSpPr>
          <p:spPr bwMode="auto">
            <a:xfrm flipV="1">
              <a:off x="3467" y="3599"/>
              <a:ext cx="1" cy="23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7471" name="Line 2911"/>
            <p:cNvSpPr>
              <a:spLocks noChangeShapeType="1"/>
            </p:cNvSpPr>
            <p:nvPr/>
          </p:nvSpPr>
          <p:spPr bwMode="auto">
            <a:xfrm>
              <a:off x="3467" y="3831"/>
              <a:ext cx="298"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7472" name="Line 2912"/>
            <p:cNvSpPr>
              <a:spLocks noChangeShapeType="1"/>
            </p:cNvSpPr>
            <p:nvPr/>
          </p:nvSpPr>
          <p:spPr bwMode="auto">
            <a:xfrm flipV="1">
              <a:off x="3467" y="3599"/>
              <a:ext cx="1" cy="23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7473" name="Line 2913"/>
            <p:cNvSpPr>
              <a:spLocks noChangeShapeType="1"/>
            </p:cNvSpPr>
            <p:nvPr/>
          </p:nvSpPr>
          <p:spPr bwMode="auto">
            <a:xfrm flipV="1">
              <a:off x="3467" y="3827"/>
              <a:ext cx="1" cy="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7474" name="Line 2914"/>
            <p:cNvSpPr>
              <a:spLocks noChangeShapeType="1"/>
            </p:cNvSpPr>
            <p:nvPr/>
          </p:nvSpPr>
          <p:spPr bwMode="auto">
            <a:xfrm>
              <a:off x="3467" y="3599"/>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7475" name="Rectangle 2915"/>
            <p:cNvSpPr>
              <a:spLocks noChangeArrowheads="1"/>
            </p:cNvSpPr>
            <p:nvPr/>
          </p:nvSpPr>
          <p:spPr bwMode="auto">
            <a:xfrm>
              <a:off x="3454" y="3846"/>
              <a:ext cx="22" cy="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Helvetica" pitchFamily="34" charset="0"/>
                  <a:cs typeface="Arial" pitchFamily="34" charset="0"/>
                </a:rPr>
                <a:t>0</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197476" name="Line 2916"/>
            <p:cNvSpPr>
              <a:spLocks noChangeShapeType="1"/>
            </p:cNvSpPr>
            <p:nvPr/>
          </p:nvSpPr>
          <p:spPr bwMode="auto">
            <a:xfrm flipV="1">
              <a:off x="3616" y="3827"/>
              <a:ext cx="1" cy="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7477" name="Line 2917"/>
            <p:cNvSpPr>
              <a:spLocks noChangeShapeType="1"/>
            </p:cNvSpPr>
            <p:nvPr/>
          </p:nvSpPr>
          <p:spPr bwMode="auto">
            <a:xfrm>
              <a:off x="3616" y="3599"/>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197478" name="Rectangle 2918"/>
            <p:cNvSpPr>
              <a:spLocks noChangeArrowheads="1"/>
            </p:cNvSpPr>
            <p:nvPr/>
          </p:nvSpPr>
          <p:spPr bwMode="auto">
            <a:xfrm>
              <a:off x="3585" y="3846"/>
              <a:ext cx="56" cy="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Helvetica" pitchFamily="34" charset="0"/>
                  <a:cs typeface="Arial" pitchFamily="34" charset="0"/>
                </a:rPr>
                <a:t>0.5</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197479" name="Line 2919"/>
            <p:cNvSpPr>
              <a:spLocks noChangeShapeType="1"/>
            </p:cNvSpPr>
            <p:nvPr/>
          </p:nvSpPr>
          <p:spPr bwMode="auto">
            <a:xfrm flipV="1">
              <a:off x="3765" y="3827"/>
              <a:ext cx="1" cy="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grpSp>
      <p:grpSp>
        <p:nvGrpSpPr>
          <p:cNvPr id="197681" name="Group 3121"/>
          <p:cNvGrpSpPr>
            <a:grpSpLocks/>
          </p:cNvGrpSpPr>
          <p:nvPr/>
        </p:nvGrpSpPr>
        <p:grpSpPr bwMode="auto">
          <a:xfrm>
            <a:off x="5370513" y="5557838"/>
            <a:ext cx="3132138" cy="593725"/>
            <a:chOff x="3383" y="3501"/>
            <a:chExt cx="1973" cy="374"/>
          </a:xfrm>
        </p:grpSpPr>
        <p:sp>
          <p:nvSpPr>
            <p:cNvPr id="197481" name="Line 2921"/>
            <p:cNvSpPr>
              <a:spLocks noChangeShapeType="1"/>
            </p:cNvSpPr>
            <p:nvPr/>
          </p:nvSpPr>
          <p:spPr bwMode="auto">
            <a:xfrm>
              <a:off x="3765" y="3599"/>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482" name="Rectangle 2922"/>
            <p:cNvSpPr>
              <a:spLocks noChangeArrowheads="1"/>
            </p:cNvSpPr>
            <p:nvPr/>
          </p:nvSpPr>
          <p:spPr bwMode="auto">
            <a:xfrm>
              <a:off x="3752" y="3846"/>
              <a:ext cx="13" cy="2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 b="0" i="0" u="none" strike="noStrike" cap="none" normalizeH="0" baseline="0" smtClean="0">
                  <a:ln>
                    <a:noFill/>
                  </a:ln>
                  <a:solidFill>
                    <a:srgbClr val="000000"/>
                  </a:solidFill>
                  <a:effectLst/>
                  <a:latin typeface="Helvetica" pitchFamily="34" charset="0"/>
                  <a:cs typeface="Arial" pitchFamily="34" charset="0"/>
                </a:rPr>
                <a:t>1</a:t>
              </a:r>
              <a:endParaRPr kumimoji="0" lang="en-US" sz="1100" b="0" i="0" u="none" strike="noStrike" cap="none" normalizeH="0" baseline="0" smtClean="0">
                <a:ln>
                  <a:noFill/>
                </a:ln>
                <a:solidFill>
                  <a:schemeClr val="tx1"/>
                </a:solidFill>
                <a:effectLst/>
                <a:latin typeface="Arial" pitchFamily="34" charset="0"/>
                <a:cs typeface="Arial" pitchFamily="34" charset="0"/>
              </a:endParaRPr>
            </a:p>
          </p:txBody>
        </p:sp>
        <p:sp>
          <p:nvSpPr>
            <p:cNvPr id="197483" name="Line 2923"/>
            <p:cNvSpPr>
              <a:spLocks noChangeShapeType="1"/>
            </p:cNvSpPr>
            <p:nvPr/>
          </p:nvSpPr>
          <p:spPr bwMode="auto">
            <a:xfrm>
              <a:off x="3467" y="3831"/>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484" name="Line 2924"/>
            <p:cNvSpPr>
              <a:spLocks noChangeShapeType="1"/>
            </p:cNvSpPr>
            <p:nvPr/>
          </p:nvSpPr>
          <p:spPr bwMode="auto">
            <a:xfrm flipH="1">
              <a:off x="3761" y="3831"/>
              <a:ext cx="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485" name="Rectangle 2925"/>
            <p:cNvSpPr>
              <a:spLocks noChangeArrowheads="1"/>
            </p:cNvSpPr>
            <p:nvPr/>
          </p:nvSpPr>
          <p:spPr bwMode="auto">
            <a:xfrm>
              <a:off x="3423" y="3797"/>
              <a:ext cx="13" cy="2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 b="0" i="0" u="none" strike="noStrike" cap="none" normalizeH="0" baseline="0" smtClean="0">
                  <a:ln>
                    <a:noFill/>
                  </a:ln>
                  <a:solidFill>
                    <a:srgbClr val="000000"/>
                  </a:solidFill>
                  <a:effectLst/>
                  <a:latin typeface="Helvetica" pitchFamily="34" charset="0"/>
                  <a:cs typeface="Arial" pitchFamily="34" charset="0"/>
                </a:rPr>
                <a:t>0</a:t>
              </a:r>
              <a:endParaRPr kumimoji="0" lang="en-US" sz="1100" b="0" i="0" u="none" strike="noStrike" cap="none" normalizeH="0" baseline="0" smtClean="0">
                <a:ln>
                  <a:noFill/>
                </a:ln>
                <a:solidFill>
                  <a:schemeClr val="tx1"/>
                </a:solidFill>
                <a:effectLst/>
                <a:latin typeface="Arial" pitchFamily="34" charset="0"/>
                <a:cs typeface="Arial" pitchFamily="34" charset="0"/>
              </a:endParaRPr>
            </a:p>
          </p:txBody>
        </p:sp>
        <p:sp>
          <p:nvSpPr>
            <p:cNvPr id="197486" name="Line 2926"/>
            <p:cNvSpPr>
              <a:spLocks noChangeShapeType="1"/>
            </p:cNvSpPr>
            <p:nvPr/>
          </p:nvSpPr>
          <p:spPr bwMode="auto">
            <a:xfrm>
              <a:off x="3467" y="3713"/>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487" name="Line 2927"/>
            <p:cNvSpPr>
              <a:spLocks noChangeShapeType="1"/>
            </p:cNvSpPr>
            <p:nvPr/>
          </p:nvSpPr>
          <p:spPr bwMode="auto">
            <a:xfrm flipH="1">
              <a:off x="3761" y="3713"/>
              <a:ext cx="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488" name="Rectangle 2928"/>
            <p:cNvSpPr>
              <a:spLocks noChangeArrowheads="1"/>
            </p:cNvSpPr>
            <p:nvPr/>
          </p:nvSpPr>
          <p:spPr bwMode="auto">
            <a:xfrm>
              <a:off x="3383" y="3678"/>
              <a:ext cx="33" cy="2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 b="0" i="0" u="none" strike="noStrike" cap="none" normalizeH="0" baseline="0" smtClean="0">
                  <a:ln>
                    <a:noFill/>
                  </a:ln>
                  <a:solidFill>
                    <a:srgbClr val="000000"/>
                  </a:solidFill>
                  <a:effectLst/>
                  <a:latin typeface="Helvetica" pitchFamily="34" charset="0"/>
                  <a:cs typeface="Arial" pitchFamily="34" charset="0"/>
                </a:rPr>
                <a:t>0.5</a:t>
              </a:r>
              <a:endParaRPr kumimoji="0" lang="en-US" sz="1100" b="0" i="0" u="none" strike="noStrike" cap="none" normalizeH="0" baseline="0" smtClean="0">
                <a:ln>
                  <a:noFill/>
                </a:ln>
                <a:solidFill>
                  <a:schemeClr val="tx1"/>
                </a:solidFill>
                <a:effectLst/>
                <a:latin typeface="Arial" pitchFamily="34" charset="0"/>
                <a:cs typeface="Arial" pitchFamily="34" charset="0"/>
              </a:endParaRPr>
            </a:p>
          </p:txBody>
        </p:sp>
        <p:sp>
          <p:nvSpPr>
            <p:cNvPr id="197489" name="Line 2929"/>
            <p:cNvSpPr>
              <a:spLocks noChangeShapeType="1"/>
            </p:cNvSpPr>
            <p:nvPr/>
          </p:nvSpPr>
          <p:spPr bwMode="auto">
            <a:xfrm>
              <a:off x="3467" y="3599"/>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490" name="Line 2930"/>
            <p:cNvSpPr>
              <a:spLocks noChangeShapeType="1"/>
            </p:cNvSpPr>
            <p:nvPr/>
          </p:nvSpPr>
          <p:spPr bwMode="auto">
            <a:xfrm flipH="1">
              <a:off x="3761" y="3599"/>
              <a:ext cx="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491" name="Rectangle 2931"/>
            <p:cNvSpPr>
              <a:spLocks noChangeArrowheads="1"/>
            </p:cNvSpPr>
            <p:nvPr/>
          </p:nvSpPr>
          <p:spPr bwMode="auto">
            <a:xfrm>
              <a:off x="3423" y="3565"/>
              <a:ext cx="13" cy="2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 b="0" i="0" u="none" strike="noStrike" cap="none" normalizeH="0" baseline="0" smtClean="0">
                  <a:ln>
                    <a:noFill/>
                  </a:ln>
                  <a:solidFill>
                    <a:srgbClr val="000000"/>
                  </a:solidFill>
                  <a:effectLst/>
                  <a:latin typeface="Helvetica" pitchFamily="34" charset="0"/>
                  <a:cs typeface="Arial" pitchFamily="34" charset="0"/>
                </a:rPr>
                <a:t>1</a:t>
              </a:r>
              <a:endParaRPr kumimoji="0" lang="en-US" sz="1100" b="0" i="0" u="none" strike="noStrike" cap="none" normalizeH="0" baseline="0" smtClean="0">
                <a:ln>
                  <a:noFill/>
                </a:ln>
                <a:solidFill>
                  <a:schemeClr val="tx1"/>
                </a:solidFill>
                <a:effectLst/>
                <a:latin typeface="Arial" pitchFamily="34" charset="0"/>
                <a:cs typeface="Arial" pitchFamily="34" charset="0"/>
              </a:endParaRPr>
            </a:p>
          </p:txBody>
        </p:sp>
        <p:sp>
          <p:nvSpPr>
            <p:cNvPr id="197492" name="Line 2932"/>
            <p:cNvSpPr>
              <a:spLocks noChangeShapeType="1"/>
            </p:cNvSpPr>
            <p:nvPr/>
          </p:nvSpPr>
          <p:spPr bwMode="auto">
            <a:xfrm>
              <a:off x="3467" y="3599"/>
              <a:ext cx="298"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493" name="Line 2933"/>
            <p:cNvSpPr>
              <a:spLocks noChangeShapeType="1"/>
            </p:cNvSpPr>
            <p:nvPr/>
          </p:nvSpPr>
          <p:spPr bwMode="auto">
            <a:xfrm>
              <a:off x="3467" y="3831"/>
              <a:ext cx="298"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494" name="Line 2934"/>
            <p:cNvSpPr>
              <a:spLocks noChangeShapeType="1"/>
            </p:cNvSpPr>
            <p:nvPr/>
          </p:nvSpPr>
          <p:spPr bwMode="auto">
            <a:xfrm flipV="1">
              <a:off x="3765" y="3599"/>
              <a:ext cx="1" cy="23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495" name="Line 2935"/>
            <p:cNvSpPr>
              <a:spLocks noChangeShapeType="1"/>
            </p:cNvSpPr>
            <p:nvPr/>
          </p:nvSpPr>
          <p:spPr bwMode="auto">
            <a:xfrm flipV="1">
              <a:off x="3467" y="3599"/>
              <a:ext cx="1" cy="23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496" name="Freeform 2936"/>
            <p:cNvSpPr>
              <a:spLocks/>
            </p:cNvSpPr>
            <p:nvPr/>
          </p:nvSpPr>
          <p:spPr bwMode="auto">
            <a:xfrm>
              <a:off x="3467" y="3599"/>
              <a:ext cx="294" cy="228"/>
            </a:xfrm>
            <a:custGeom>
              <a:avLst/>
              <a:gdLst/>
              <a:ahLst/>
              <a:cxnLst>
                <a:cxn ang="0">
                  <a:pos x="4" y="228"/>
                </a:cxn>
                <a:cxn ang="0">
                  <a:pos x="13" y="228"/>
                </a:cxn>
                <a:cxn ang="0">
                  <a:pos x="22" y="228"/>
                </a:cxn>
                <a:cxn ang="0">
                  <a:pos x="30" y="228"/>
                </a:cxn>
                <a:cxn ang="0">
                  <a:pos x="39" y="228"/>
                </a:cxn>
                <a:cxn ang="0">
                  <a:pos x="48" y="228"/>
                </a:cxn>
                <a:cxn ang="0">
                  <a:pos x="57" y="228"/>
                </a:cxn>
                <a:cxn ang="0">
                  <a:pos x="66" y="228"/>
                </a:cxn>
                <a:cxn ang="0">
                  <a:pos x="74" y="228"/>
                </a:cxn>
                <a:cxn ang="0">
                  <a:pos x="83" y="223"/>
                </a:cxn>
                <a:cxn ang="0">
                  <a:pos x="92" y="218"/>
                </a:cxn>
                <a:cxn ang="0">
                  <a:pos x="105" y="203"/>
                </a:cxn>
                <a:cxn ang="0">
                  <a:pos x="110" y="188"/>
                </a:cxn>
                <a:cxn ang="0">
                  <a:pos x="114" y="173"/>
                </a:cxn>
                <a:cxn ang="0">
                  <a:pos x="118" y="158"/>
                </a:cxn>
                <a:cxn ang="0">
                  <a:pos x="123" y="134"/>
                </a:cxn>
                <a:cxn ang="0">
                  <a:pos x="127" y="114"/>
                </a:cxn>
                <a:cxn ang="0">
                  <a:pos x="131" y="89"/>
                </a:cxn>
                <a:cxn ang="0">
                  <a:pos x="136" y="65"/>
                </a:cxn>
                <a:cxn ang="0">
                  <a:pos x="140" y="50"/>
                </a:cxn>
                <a:cxn ang="0">
                  <a:pos x="149" y="25"/>
                </a:cxn>
                <a:cxn ang="0">
                  <a:pos x="153" y="10"/>
                </a:cxn>
                <a:cxn ang="0">
                  <a:pos x="162" y="5"/>
                </a:cxn>
                <a:cxn ang="0">
                  <a:pos x="171" y="0"/>
                </a:cxn>
                <a:cxn ang="0">
                  <a:pos x="180" y="0"/>
                </a:cxn>
                <a:cxn ang="0">
                  <a:pos x="189" y="0"/>
                </a:cxn>
                <a:cxn ang="0">
                  <a:pos x="197" y="0"/>
                </a:cxn>
                <a:cxn ang="0">
                  <a:pos x="206" y="0"/>
                </a:cxn>
                <a:cxn ang="0">
                  <a:pos x="215" y="0"/>
                </a:cxn>
                <a:cxn ang="0">
                  <a:pos x="224" y="0"/>
                </a:cxn>
                <a:cxn ang="0">
                  <a:pos x="232" y="0"/>
                </a:cxn>
                <a:cxn ang="0">
                  <a:pos x="241" y="0"/>
                </a:cxn>
                <a:cxn ang="0">
                  <a:pos x="250" y="0"/>
                </a:cxn>
                <a:cxn ang="0">
                  <a:pos x="259" y="0"/>
                </a:cxn>
                <a:cxn ang="0">
                  <a:pos x="268" y="0"/>
                </a:cxn>
                <a:cxn ang="0">
                  <a:pos x="276" y="0"/>
                </a:cxn>
                <a:cxn ang="0">
                  <a:pos x="285" y="0"/>
                </a:cxn>
                <a:cxn ang="0">
                  <a:pos x="294" y="0"/>
                </a:cxn>
              </a:cxnLst>
              <a:rect l="0" t="0" r="r" b="b"/>
              <a:pathLst>
                <a:path w="294" h="228">
                  <a:moveTo>
                    <a:pt x="0" y="228"/>
                  </a:moveTo>
                  <a:lnTo>
                    <a:pt x="4" y="228"/>
                  </a:lnTo>
                  <a:lnTo>
                    <a:pt x="9" y="228"/>
                  </a:lnTo>
                  <a:lnTo>
                    <a:pt x="13" y="228"/>
                  </a:lnTo>
                  <a:lnTo>
                    <a:pt x="17" y="228"/>
                  </a:lnTo>
                  <a:lnTo>
                    <a:pt x="22" y="228"/>
                  </a:lnTo>
                  <a:lnTo>
                    <a:pt x="26" y="228"/>
                  </a:lnTo>
                  <a:lnTo>
                    <a:pt x="30" y="228"/>
                  </a:lnTo>
                  <a:lnTo>
                    <a:pt x="35" y="228"/>
                  </a:lnTo>
                  <a:lnTo>
                    <a:pt x="39" y="228"/>
                  </a:lnTo>
                  <a:lnTo>
                    <a:pt x="44" y="228"/>
                  </a:lnTo>
                  <a:lnTo>
                    <a:pt x="48" y="228"/>
                  </a:lnTo>
                  <a:lnTo>
                    <a:pt x="52" y="228"/>
                  </a:lnTo>
                  <a:lnTo>
                    <a:pt x="57" y="228"/>
                  </a:lnTo>
                  <a:lnTo>
                    <a:pt x="61" y="228"/>
                  </a:lnTo>
                  <a:lnTo>
                    <a:pt x="66" y="228"/>
                  </a:lnTo>
                  <a:lnTo>
                    <a:pt x="70" y="228"/>
                  </a:lnTo>
                  <a:lnTo>
                    <a:pt x="74" y="228"/>
                  </a:lnTo>
                  <a:lnTo>
                    <a:pt x="79" y="228"/>
                  </a:lnTo>
                  <a:lnTo>
                    <a:pt x="83" y="223"/>
                  </a:lnTo>
                  <a:lnTo>
                    <a:pt x="88" y="223"/>
                  </a:lnTo>
                  <a:lnTo>
                    <a:pt x="92" y="218"/>
                  </a:lnTo>
                  <a:lnTo>
                    <a:pt x="96" y="213"/>
                  </a:lnTo>
                  <a:lnTo>
                    <a:pt x="105" y="203"/>
                  </a:lnTo>
                  <a:lnTo>
                    <a:pt x="105" y="193"/>
                  </a:lnTo>
                  <a:lnTo>
                    <a:pt x="110" y="188"/>
                  </a:lnTo>
                  <a:lnTo>
                    <a:pt x="110" y="178"/>
                  </a:lnTo>
                  <a:lnTo>
                    <a:pt x="114" y="173"/>
                  </a:lnTo>
                  <a:lnTo>
                    <a:pt x="114" y="163"/>
                  </a:lnTo>
                  <a:lnTo>
                    <a:pt x="118" y="158"/>
                  </a:lnTo>
                  <a:lnTo>
                    <a:pt x="118" y="139"/>
                  </a:lnTo>
                  <a:lnTo>
                    <a:pt x="123" y="134"/>
                  </a:lnTo>
                  <a:lnTo>
                    <a:pt x="123" y="119"/>
                  </a:lnTo>
                  <a:lnTo>
                    <a:pt x="127" y="114"/>
                  </a:lnTo>
                  <a:lnTo>
                    <a:pt x="127" y="94"/>
                  </a:lnTo>
                  <a:lnTo>
                    <a:pt x="131" y="89"/>
                  </a:lnTo>
                  <a:lnTo>
                    <a:pt x="131" y="70"/>
                  </a:lnTo>
                  <a:lnTo>
                    <a:pt x="136" y="65"/>
                  </a:lnTo>
                  <a:lnTo>
                    <a:pt x="136" y="55"/>
                  </a:lnTo>
                  <a:lnTo>
                    <a:pt x="140" y="50"/>
                  </a:lnTo>
                  <a:lnTo>
                    <a:pt x="140" y="35"/>
                  </a:lnTo>
                  <a:lnTo>
                    <a:pt x="149" y="25"/>
                  </a:lnTo>
                  <a:lnTo>
                    <a:pt x="149" y="15"/>
                  </a:lnTo>
                  <a:lnTo>
                    <a:pt x="153" y="10"/>
                  </a:lnTo>
                  <a:lnTo>
                    <a:pt x="158" y="5"/>
                  </a:lnTo>
                  <a:lnTo>
                    <a:pt x="162" y="5"/>
                  </a:lnTo>
                  <a:lnTo>
                    <a:pt x="167" y="0"/>
                  </a:lnTo>
                  <a:lnTo>
                    <a:pt x="171" y="0"/>
                  </a:lnTo>
                  <a:lnTo>
                    <a:pt x="175" y="0"/>
                  </a:lnTo>
                  <a:lnTo>
                    <a:pt x="180" y="0"/>
                  </a:lnTo>
                  <a:lnTo>
                    <a:pt x="184" y="0"/>
                  </a:lnTo>
                  <a:lnTo>
                    <a:pt x="189" y="0"/>
                  </a:lnTo>
                  <a:lnTo>
                    <a:pt x="193" y="0"/>
                  </a:lnTo>
                  <a:lnTo>
                    <a:pt x="197" y="0"/>
                  </a:lnTo>
                  <a:lnTo>
                    <a:pt x="202" y="0"/>
                  </a:lnTo>
                  <a:lnTo>
                    <a:pt x="206" y="0"/>
                  </a:lnTo>
                  <a:lnTo>
                    <a:pt x="211" y="0"/>
                  </a:lnTo>
                  <a:lnTo>
                    <a:pt x="215" y="0"/>
                  </a:lnTo>
                  <a:lnTo>
                    <a:pt x="219" y="0"/>
                  </a:lnTo>
                  <a:lnTo>
                    <a:pt x="224" y="0"/>
                  </a:lnTo>
                  <a:lnTo>
                    <a:pt x="228" y="0"/>
                  </a:lnTo>
                  <a:lnTo>
                    <a:pt x="232" y="0"/>
                  </a:lnTo>
                  <a:lnTo>
                    <a:pt x="237" y="0"/>
                  </a:lnTo>
                  <a:lnTo>
                    <a:pt x="241" y="0"/>
                  </a:lnTo>
                  <a:lnTo>
                    <a:pt x="246" y="0"/>
                  </a:lnTo>
                  <a:lnTo>
                    <a:pt x="250" y="0"/>
                  </a:lnTo>
                  <a:lnTo>
                    <a:pt x="254" y="0"/>
                  </a:lnTo>
                  <a:lnTo>
                    <a:pt x="259" y="0"/>
                  </a:lnTo>
                  <a:lnTo>
                    <a:pt x="263" y="0"/>
                  </a:lnTo>
                  <a:lnTo>
                    <a:pt x="268" y="0"/>
                  </a:lnTo>
                  <a:lnTo>
                    <a:pt x="272" y="0"/>
                  </a:lnTo>
                  <a:lnTo>
                    <a:pt x="276" y="0"/>
                  </a:lnTo>
                  <a:lnTo>
                    <a:pt x="281" y="0"/>
                  </a:lnTo>
                  <a:lnTo>
                    <a:pt x="285" y="0"/>
                  </a:lnTo>
                  <a:lnTo>
                    <a:pt x="290" y="0"/>
                  </a:lnTo>
                  <a:lnTo>
                    <a:pt x="294" y="0"/>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497" name="Line 2937"/>
            <p:cNvSpPr>
              <a:spLocks noChangeShapeType="1"/>
            </p:cNvSpPr>
            <p:nvPr/>
          </p:nvSpPr>
          <p:spPr bwMode="auto">
            <a:xfrm>
              <a:off x="3550" y="3812"/>
              <a:ext cx="35"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498" name="Line 2938"/>
            <p:cNvSpPr>
              <a:spLocks noChangeShapeType="1"/>
            </p:cNvSpPr>
            <p:nvPr/>
          </p:nvSpPr>
          <p:spPr bwMode="auto">
            <a:xfrm>
              <a:off x="3568" y="3792"/>
              <a:ext cx="1" cy="3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499" name="Line 2939"/>
            <p:cNvSpPr>
              <a:spLocks noChangeShapeType="1"/>
            </p:cNvSpPr>
            <p:nvPr/>
          </p:nvSpPr>
          <p:spPr bwMode="auto">
            <a:xfrm>
              <a:off x="3493" y="3827"/>
              <a:ext cx="35"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500" name="Line 2940"/>
            <p:cNvSpPr>
              <a:spLocks noChangeShapeType="1"/>
            </p:cNvSpPr>
            <p:nvPr/>
          </p:nvSpPr>
          <p:spPr bwMode="auto">
            <a:xfrm>
              <a:off x="3511" y="3807"/>
              <a:ext cx="1" cy="3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501" name="Line 2941"/>
            <p:cNvSpPr>
              <a:spLocks noChangeShapeType="1"/>
            </p:cNvSpPr>
            <p:nvPr/>
          </p:nvSpPr>
          <p:spPr bwMode="auto">
            <a:xfrm>
              <a:off x="3467" y="3827"/>
              <a:ext cx="35"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502" name="Line 2942"/>
            <p:cNvSpPr>
              <a:spLocks noChangeShapeType="1"/>
            </p:cNvSpPr>
            <p:nvPr/>
          </p:nvSpPr>
          <p:spPr bwMode="auto">
            <a:xfrm>
              <a:off x="3484" y="3807"/>
              <a:ext cx="1" cy="3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503" name="Line 2943"/>
            <p:cNvSpPr>
              <a:spLocks noChangeShapeType="1"/>
            </p:cNvSpPr>
            <p:nvPr/>
          </p:nvSpPr>
          <p:spPr bwMode="auto">
            <a:xfrm>
              <a:off x="3577" y="3698"/>
              <a:ext cx="35"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504" name="Line 2944"/>
            <p:cNvSpPr>
              <a:spLocks noChangeShapeType="1"/>
            </p:cNvSpPr>
            <p:nvPr/>
          </p:nvSpPr>
          <p:spPr bwMode="auto">
            <a:xfrm>
              <a:off x="3594" y="3678"/>
              <a:ext cx="1" cy="4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505" name="Line 2945"/>
            <p:cNvSpPr>
              <a:spLocks noChangeShapeType="1"/>
            </p:cNvSpPr>
            <p:nvPr/>
          </p:nvSpPr>
          <p:spPr bwMode="auto">
            <a:xfrm>
              <a:off x="3559" y="3802"/>
              <a:ext cx="18"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506" name="Line 2946"/>
            <p:cNvSpPr>
              <a:spLocks noChangeShapeType="1"/>
            </p:cNvSpPr>
            <p:nvPr/>
          </p:nvSpPr>
          <p:spPr bwMode="auto">
            <a:xfrm flipH="1">
              <a:off x="3559" y="3802"/>
              <a:ext cx="18"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507" name="Line 2947"/>
            <p:cNvSpPr>
              <a:spLocks noChangeShapeType="1"/>
            </p:cNvSpPr>
            <p:nvPr/>
          </p:nvSpPr>
          <p:spPr bwMode="auto">
            <a:xfrm>
              <a:off x="3502" y="3817"/>
              <a:ext cx="17" cy="1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508" name="Line 2948"/>
            <p:cNvSpPr>
              <a:spLocks noChangeShapeType="1"/>
            </p:cNvSpPr>
            <p:nvPr/>
          </p:nvSpPr>
          <p:spPr bwMode="auto">
            <a:xfrm flipH="1">
              <a:off x="3502" y="3817"/>
              <a:ext cx="17" cy="1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509" name="Line 2949"/>
            <p:cNvSpPr>
              <a:spLocks noChangeShapeType="1"/>
            </p:cNvSpPr>
            <p:nvPr/>
          </p:nvSpPr>
          <p:spPr bwMode="auto">
            <a:xfrm>
              <a:off x="3476" y="3817"/>
              <a:ext cx="17" cy="1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510" name="Line 2950"/>
            <p:cNvSpPr>
              <a:spLocks noChangeShapeType="1"/>
            </p:cNvSpPr>
            <p:nvPr/>
          </p:nvSpPr>
          <p:spPr bwMode="auto">
            <a:xfrm flipH="1">
              <a:off x="3476" y="3817"/>
              <a:ext cx="17" cy="1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511" name="Line 2951"/>
            <p:cNvSpPr>
              <a:spLocks noChangeShapeType="1"/>
            </p:cNvSpPr>
            <p:nvPr/>
          </p:nvSpPr>
          <p:spPr bwMode="auto">
            <a:xfrm>
              <a:off x="3585" y="3688"/>
              <a:ext cx="18"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512" name="Line 2952"/>
            <p:cNvSpPr>
              <a:spLocks noChangeShapeType="1"/>
            </p:cNvSpPr>
            <p:nvPr/>
          </p:nvSpPr>
          <p:spPr bwMode="auto">
            <a:xfrm flipH="1">
              <a:off x="3585" y="3688"/>
              <a:ext cx="18"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513" name="Rectangle 2953"/>
            <p:cNvSpPr>
              <a:spLocks noChangeArrowheads="1"/>
            </p:cNvSpPr>
            <p:nvPr/>
          </p:nvSpPr>
          <p:spPr bwMode="auto">
            <a:xfrm>
              <a:off x="3432" y="3501"/>
              <a:ext cx="179" cy="2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 b="1" i="0" u="none" strike="noStrike" cap="none" normalizeH="0" baseline="0" smtClean="0">
                  <a:ln>
                    <a:noFill/>
                  </a:ln>
                  <a:solidFill>
                    <a:srgbClr val="000000"/>
                  </a:solidFill>
                  <a:effectLst/>
                  <a:latin typeface="Helvetica" pitchFamily="34" charset="0"/>
                  <a:cs typeface="Arial" pitchFamily="34" charset="0"/>
                </a:rPr>
                <a:t>m59: a=12,b=28</a:t>
              </a:r>
              <a:endParaRPr kumimoji="0" lang="en-US" sz="1100" b="0" i="0" u="none" strike="noStrike" cap="none" normalizeH="0" baseline="0" smtClean="0">
                <a:ln>
                  <a:noFill/>
                </a:ln>
                <a:solidFill>
                  <a:schemeClr val="tx1"/>
                </a:solidFill>
                <a:effectLst/>
                <a:latin typeface="Arial" pitchFamily="34" charset="0"/>
                <a:cs typeface="Arial" pitchFamily="34" charset="0"/>
              </a:endParaRPr>
            </a:p>
          </p:txBody>
        </p:sp>
        <p:sp>
          <p:nvSpPr>
            <p:cNvPr id="197514" name="Rectangle 2954"/>
            <p:cNvSpPr>
              <a:spLocks noChangeArrowheads="1"/>
            </p:cNvSpPr>
            <p:nvPr/>
          </p:nvSpPr>
          <p:spPr bwMode="auto">
            <a:xfrm>
              <a:off x="3866" y="3599"/>
              <a:ext cx="299" cy="23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515" name="Rectangle 2955"/>
            <p:cNvSpPr>
              <a:spLocks noChangeArrowheads="1"/>
            </p:cNvSpPr>
            <p:nvPr/>
          </p:nvSpPr>
          <p:spPr bwMode="auto">
            <a:xfrm>
              <a:off x="3866" y="3599"/>
              <a:ext cx="299" cy="232"/>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516" name="Line 2956"/>
            <p:cNvSpPr>
              <a:spLocks noChangeShapeType="1"/>
            </p:cNvSpPr>
            <p:nvPr/>
          </p:nvSpPr>
          <p:spPr bwMode="auto">
            <a:xfrm>
              <a:off x="3866" y="3599"/>
              <a:ext cx="299"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517" name="Line 2957"/>
            <p:cNvSpPr>
              <a:spLocks noChangeShapeType="1"/>
            </p:cNvSpPr>
            <p:nvPr/>
          </p:nvSpPr>
          <p:spPr bwMode="auto">
            <a:xfrm>
              <a:off x="3866" y="3831"/>
              <a:ext cx="299"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518" name="Line 2958"/>
            <p:cNvSpPr>
              <a:spLocks noChangeShapeType="1"/>
            </p:cNvSpPr>
            <p:nvPr/>
          </p:nvSpPr>
          <p:spPr bwMode="auto">
            <a:xfrm flipV="1">
              <a:off x="4165" y="3599"/>
              <a:ext cx="1" cy="23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519" name="Line 2959"/>
            <p:cNvSpPr>
              <a:spLocks noChangeShapeType="1"/>
            </p:cNvSpPr>
            <p:nvPr/>
          </p:nvSpPr>
          <p:spPr bwMode="auto">
            <a:xfrm flipV="1">
              <a:off x="3866" y="3599"/>
              <a:ext cx="1" cy="23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520" name="Line 2960"/>
            <p:cNvSpPr>
              <a:spLocks noChangeShapeType="1"/>
            </p:cNvSpPr>
            <p:nvPr/>
          </p:nvSpPr>
          <p:spPr bwMode="auto">
            <a:xfrm>
              <a:off x="3866" y="3831"/>
              <a:ext cx="299"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521" name="Line 2961"/>
            <p:cNvSpPr>
              <a:spLocks noChangeShapeType="1"/>
            </p:cNvSpPr>
            <p:nvPr/>
          </p:nvSpPr>
          <p:spPr bwMode="auto">
            <a:xfrm flipV="1">
              <a:off x="3866" y="3599"/>
              <a:ext cx="1" cy="23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522" name="Line 2962"/>
            <p:cNvSpPr>
              <a:spLocks noChangeShapeType="1"/>
            </p:cNvSpPr>
            <p:nvPr/>
          </p:nvSpPr>
          <p:spPr bwMode="auto">
            <a:xfrm flipV="1">
              <a:off x="3866" y="3827"/>
              <a:ext cx="1" cy="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523" name="Line 2963"/>
            <p:cNvSpPr>
              <a:spLocks noChangeShapeType="1"/>
            </p:cNvSpPr>
            <p:nvPr/>
          </p:nvSpPr>
          <p:spPr bwMode="auto">
            <a:xfrm>
              <a:off x="3866" y="3599"/>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524" name="Rectangle 2964"/>
            <p:cNvSpPr>
              <a:spLocks noChangeArrowheads="1"/>
            </p:cNvSpPr>
            <p:nvPr/>
          </p:nvSpPr>
          <p:spPr bwMode="auto">
            <a:xfrm>
              <a:off x="3853" y="3846"/>
              <a:ext cx="13" cy="2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 b="0" i="0" u="none" strike="noStrike" cap="none" normalizeH="0" baseline="0" smtClean="0">
                  <a:ln>
                    <a:noFill/>
                  </a:ln>
                  <a:solidFill>
                    <a:srgbClr val="000000"/>
                  </a:solidFill>
                  <a:effectLst/>
                  <a:latin typeface="Helvetica" pitchFamily="34" charset="0"/>
                  <a:cs typeface="Arial" pitchFamily="34" charset="0"/>
                </a:rPr>
                <a:t>0</a:t>
              </a:r>
              <a:endParaRPr kumimoji="0" lang="en-US" sz="1100" b="0" i="0" u="none" strike="noStrike" cap="none" normalizeH="0" baseline="0" smtClean="0">
                <a:ln>
                  <a:noFill/>
                </a:ln>
                <a:solidFill>
                  <a:schemeClr val="tx1"/>
                </a:solidFill>
                <a:effectLst/>
                <a:latin typeface="Arial" pitchFamily="34" charset="0"/>
                <a:cs typeface="Arial" pitchFamily="34" charset="0"/>
              </a:endParaRPr>
            </a:p>
          </p:txBody>
        </p:sp>
        <p:sp>
          <p:nvSpPr>
            <p:cNvPr id="197525" name="Line 2965"/>
            <p:cNvSpPr>
              <a:spLocks noChangeShapeType="1"/>
            </p:cNvSpPr>
            <p:nvPr/>
          </p:nvSpPr>
          <p:spPr bwMode="auto">
            <a:xfrm flipV="1">
              <a:off x="4016" y="3827"/>
              <a:ext cx="1" cy="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526" name="Line 2966"/>
            <p:cNvSpPr>
              <a:spLocks noChangeShapeType="1"/>
            </p:cNvSpPr>
            <p:nvPr/>
          </p:nvSpPr>
          <p:spPr bwMode="auto">
            <a:xfrm>
              <a:off x="4016" y="3599"/>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527" name="Rectangle 2967"/>
            <p:cNvSpPr>
              <a:spLocks noChangeArrowheads="1"/>
            </p:cNvSpPr>
            <p:nvPr/>
          </p:nvSpPr>
          <p:spPr bwMode="auto">
            <a:xfrm>
              <a:off x="3985" y="3846"/>
              <a:ext cx="33" cy="2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 b="0" i="0" u="none" strike="noStrike" cap="none" normalizeH="0" baseline="0" smtClean="0">
                  <a:ln>
                    <a:noFill/>
                  </a:ln>
                  <a:solidFill>
                    <a:srgbClr val="000000"/>
                  </a:solidFill>
                  <a:effectLst/>
                  <a:latin typeface="Helvetica" pitchFamily="34" charset="0"/>
                  <a:cs typeface="Arial" pitchFamily="34" charset="0"/>
                </a:rPr>
                <a:t>0.5</a:t>
              </a:r>
              <a:endParaRPr kumimoji="0" lang="en-US" sz="1100" b="0" i="0" u="none" strike="noStrike" cap="none" normalizeH="0" baseline="0" smtClean="0">
                <a:ln>
                  <a:noFill/>
                </a:ln>
                <a:solidFill>
                  <a:schemeClr val="tx1"/>
                </a:solidFill>
                <a:effectLst/>
                <a:latin typeface="Arial" pitchFamily="34" charset="0"/>
                <a:cs typeface="Arial" pitchFamily="34" charset="0"/>
              </a:endParaRPr>
            </a:p>
          </p:txBody>
        </p:sp>
        <p:sp>
          <p:nvSpPr>
            <p:cNvPr id="197528" name="Line 2968"/>
            <p:cNvSpPr>
              <a:spLocks noChangeShapeType="1"/>
            </p:cNvSpPr>
            <p:nvPr/>
          </p:nvSpPr>
          <p:spPr bwMode="auto">
            <a:xfrm flipV="1">
              <a:off x="4165" y="3827"/>
              <a:ext cx="1" cy="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529" name="Line 2969"/>
            <p:cNvSpPr>
              <a:spLocks noChangeShapeType="1"/>
            </p:cNvSpPr>
            <p:nvPr/>
          </p:nvSpPr>
          <p:spPr bwMode="auto">
            <a:xfrm>
              <a:off x="4165" y="3599"/>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530" name="Rectangle 2970"/>
            <p:cNvSpPr>
              <a:spLocks noChangeArrowheads="1"/>
            </p:cNvSpPr>
            <p:nvPr/>
          </p:nvSpPr>
          <p:spPr bwMode="auto">
            <a:xfrm>
              <a:off x="4152" y="3846"/>
              <a:ext cx="13" cy="2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 b="0" i="0" u="none" strike="noStrike" cap="none" normalizeH="0" baseline="0" smtClean="0">
                  <a:ln>
                    <a:noFill/>
                  </a:ln>
                  <a:solidFill>
                    <a:srgbClr val="000000"/>
                  </a:solidFill>
                  <a:effectLst/>
                  <a:latin typeface="Helvetica" pitchFamily="34" charset="0"/>
                  <a:cs typeface="Arial" pitchFamily="34" charset="0"/>
                </a:rPr>
                <a:t>1</a:t>
              </a:r>
              <a:endParaRPr kumimoji="0" lang="en-US" sz="1100" b="0" i="0" u="none" strike="noStrike" cap="none" normalizeH="0" baseline="0" smtClean="0">
                <a:ln>
                  <a:noFill/>
                </a:ln>
                <a:solidFill>
                  <a:schemeClr val="tx1"/>
                </a:solidFill>
                <a:effectLst/>
                <a:latin typeface="Arial" pitchFamily="34" charset="0"/>
                <a:cs typeface="Arial" pitchFamily="34" charset="0"/>
              </a:endParaRPr>
            </a:p>
          </p:txBody>
        </p:sp>
        <p:sp>
          <p:nvSpPr>
            <p:cNvPr id="197531" name="Line 2971"/>
            <p:cNvSpPr>
              <a:spLocks noChangeShapeType="1"/>
            </p:cNvSpPr>
            <p:nvPr/>
          </p:nvSpPr>
          <p:spPr bwMode="auto">
            <a:xfrm>
              <a:off x="3866" y="3831"/>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532" name="Line 2972"/>
            <p:cNvSpPr>
              <a:spLocks noChangeShapeType="1"/>
            </p:cNvSpPr>
            <p:nvPr/>
          </p:nvSpPr>
          <p:spPr bwMode="auto">
            <a:xfrm flipH="1">
              <a:off x="4160" y="3831"/>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533" name="Rectangle 2973"/>
            <p:cNvSpPr>
              <a:spLocks noChangeArrowheads="1"/>
            </p:cNvSpPr>
            <p:nvPr/>
          </p:nvSpPr>
          <p:spPr bwMode="auto">
            <a:xfrm>
              <a:off x="3822" y="3797"/>
              <a:ext cx="13" cy="2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 b="0" i="0" u="none" strike="noStrike" cap="none" normalizeH="0" baseline="0" smtClean="0">
                  <a:ln>
                    <a:noFill/>
                  </a:ln>
                  <a:solidFill>
                    <a:srgbClr val="000000"/>
                  </a:solidFill>
                  <a:effectLst/>
                  <a:latin typeface="Helvetica" pitchFamily="34" charset="0"/>
                  <a:cs typeface="Arial" pitchFamily="34" charset="0"/>
                </a:rPr>
                <a:t>0</a:t>
              </a:r>
              <a:endParaRPr kumimoji="0" lang="en-US" sz="1100" b="0" i="0" u="none" strike="noStrike" cap="none" normalizeH="0" baseline="0" smtClean="0">
                <a:ln>
                  <a:noFill/>
                </a:ln>
                <a:solidFill>
                  <a:schemeClr val="tx1"/>
                </a:solidFill>
                <a:effectLst/>
                <a:latin typeface="Arial" pitchFamily="34" charset="0"/>
                <a:cs typeface="Arial" pitchFamily="34" charset="0"/>
              </a:endParaRPr>
            </a:p>
          </p:txBody>
        </p:sp>
        <p:sp>
          <p:nvSpPr>
            <p:cNvPr id="197534" name="Line 2974"/>
            <p:cNvSpPr>
              <a:spLocks noChangeShapeType="1"/>
            </p:cNvSpPr>
            <p:nvPr/>
          </p:nvSpPr>
          <p:spPr bwMode="auto">
            <a:xfrm>
              <a:off x="3866" y="3713"/>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535" name="Line 2975"/>
            <p:cNvSpPr>
              <a:spLocks noChangeShapeType="1"/>
            </p:cNvSpPr>
            <p:nvPr/>
          </p:nvSpPr>
          <p:spPr bwMode="auto">
            <a:xfrm flipH="1">
              <a:off x="4160" y="3713"/>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536" name="Rectangle 2976"/>
            <p:cNvSpPr>
              <a:spLocks noChangeArrowheads="1"/>
            </p:cNvSpPr>
            <p:nvPr/>
          </p:nvSpPr>
          <p:spPr bwMode="auto">
            <a:xfrm>
              <a:off x="3783" y="3678"/>
              <a:ext cx="33" cy="2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 b="0" i="0" u="none" strike="noStrike" cap="none" normalizeH="0" baseline="0" smtClean="0">
                  <a:ln>
                    <a:noFill/>
                  </a:ln>
                  <a:solidFill>
                    <a:srgbClr val="000000"/>
                  </a:solidFill>
                  <a:effectLst/>
                  <a:latin typeface="Helvetica" pitchFamily="34" charset="0"/>
                  <a:cs typeface="Arial" pitchFamily="34" charset="0"/>
                </a:rPr>
                <a:t>0.5</a:t>
              </a:r>
              <a:endParaRPr kumimoji="0" lang="en-US" sz="1100" b="0" i="0" u="none" strike="noStrike" cap="none" normalizeH="0" baseline="0" smtClean="0">
                <a:ln>
                  <a:noFill/>
                </a:ln>
                <a:solidFill>
                  <a:schemeClr val="tx1"/>
                </a:solidFill>
                <a:effectLst/>
                <a:latin typeface="Arial" pitchFamily="34" charset="0"/>
                <a:cs typeface="Arial" pitchFamily="34" charset="0"/>
              </a:endParaRPr>
            </a:p>
          </p:txBody>
        </p:sp>
        <p:sp>
          <p:nvSpPr>
            <p:cNvPr id="197537" name="Line 2977"/>
            <p:cNvSpPr>
              <a:spLocks noChangeShapeType="1"/>
            </p:cNvSpPr>
            <p:nvPr/>
          </p:nvSpPr>
          <p:spPr bwMode="auto">
            <a:xfrm>
              <a:off x="3866" y="3599"/>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538" name="Line 2978"/>
            <p:cNvSpPr>
              <a:spLocks noChangeShapeType="1"/>
            </p:cNvSpPr>
            <p:nvPr/>
          </p:nvSpPr>
          <p:spPr bwMode="auto">
            <a:xfrm flipH="1">
              <a:off x="4160" y="3599"/>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539" name="Rectangle 2979"/>
            <p:cNvSpPr>
              <a:spLocks noChangeArrowheads="1"/>
            </p:cNvSpPr>
            <p:nvPr/>
          </p:nvSpPr>
          <p:spPr bwMode="auto">
            <a:xfrm>
              <a:off x="3822" y="3565"/>
              <a:ext cx="13" cy="2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 b="0" i="0" u="none" strike="noStrike" cap="none" normalizeH="0" baseline="0" smtClean="0">
                  <a:ln>
                    <a:noFill/>
                  </a:ln>
                  <a:solidFill>
                    <a:srgbClr val="000000"/>
                  </a:solidFill>
                  <a:effectLst/>
                  <a:latin typeface="Helvetica" pitchFamily="34" charset="0"/>
                  <a:cs typeface="Arial" pitchFamily="34" charset="0"/>
                </a:rPr>
                <a:t>1</a:t>
              </a:r>
              <a:endParaRPr kumimoji="0" lang="en-US" sz="1100" b="0" i="0" u="none" strike="noStrike" cap="none" normalizeH="0" baseline="0" smtClean="0">
                <a:ln>
                  <a:noFill/>
                </a:ln>
                <a:solidFill>
                  <a:schemeClr val="tx1"/>
                </a:solidFill>
                <a:effectLst/>
                <a:latin typeface="Arial" pitchFamily="34" charset="0"/>
                <a:cs typeface="Arial" pitchFamily="34" charset="0"/>
              </a:endParaRPr>
            </a:p>
          </p:txBody>
        </p:sp>
        <p:sp>
          <p:nvSpPr>
            <p:cNvPr id="197540" name="Line 2980"/>
            <p:cNvSpPr>
              <a:spLocks noChangeShapeType="1"/>
            </p:cNvSpPr>
            <p:nvPr/>
          </p:nvSpPr>
          <p:spPr bwMode="auto">
            <a:xfrm>
              <a:off x="3866" y="3599"/>
              <a:ext cx="299"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541" name="Line 2981"/>
            <p:cNvSpPr>
              <a:spLocks noChangeShapeType="1"/>
            </p:cNvSpPr>
            <p:nvPr/>
          </p:nvSpPr>
          <p:spPr bwMode="auto">
            <a:xfrm>
              <a:off x="3866" y="3831"/>
              <a:ext cx="299"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542" name="Line 2982"/>
            <p:cNvSpPr>
              <a:spLocks noChangeShapeType="1"/>
            </p:cNvSpPr>
            <p:nvPr/>
          </p:nvSpPr>
          <p:spPr bwMode="auto">
            <a:xfrm flipV="1">
              <a:off x="4165" y="3599"/>
              <a:ext cx="1" cy="23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543" name="Line 2983"/>
            <p:cNvSpPr>
              <a:spLocks noChangeShapeType="1"/>
            </p:cNvSpPr>
            <p:nvPr/>
          </p:nvSpPr>
          <p:spPr bwMode="auto">
            <a:xfrm flipV="1">
              <a:off x="3866" y="3599"/>
              <a:ext cx="1" cy="23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544" name="Freeform 2984"/>
            <p:cNvSpPr>
              <a:spLocks/>
            </p:cNvSpPr>
            <p:nvPr/>
          </p:nvSpPr>
          <p:spPr bwMode="auto">
            <a:xfrm>
              <a:off x="3866" y="3599"/>
              <a:ext cx="294" cy="228"/>
            </a:xfrm>
            <a:custGeom>
              <a:avLst/>
              <a:gdLst/>
              <a:ahLst/>
              <a:cxnLst>
                <a:cxn ang="0">
                  <a:pos x="5" y="228"/>
                </a:cxn>
                <a:cxn ang="0">
                  <a:pos x="13" y="228"/>
                </a:cxn>
                <a:cxn ang="0">
                  <a:pos x="22" y="228"/>
                </a:cxn>
                <a:cxn ang="0">
                  <a:pos x="31" y="228"/>
                </a:cxn>
                <a:cxn ang="0">
                  <a:pos x="40" y="228"/>
                </a:cxn>
                <a:cxn ang="0">
                  <a:pos x="49" y="228"/>
                </a:cxn>
                <a:cxn ang="0">
                  <a:pos x="57" y="228"/>
                </a:cxn>
                <a:cxn ang="0">
                  <a:pos x="66" y="228"/>
                </a:cxn>
                <a:cxn ang="0">
                  <a:pos x="75" y="223"/>
                </a:cxn>
                <a:cxn ang="0">
                  <a:pos x="84" y="213"/>
                </a:cxn>
                <a:cxn ang="0">
                  <a:pos x="93" y="193"/>
                </a:cxn>
                <a:cxn ang="0">
                  <a:pos x="97" y="173"/>
                </a:cxn>
                <a:cxn ang="0">
                  <a:pos x="101" y="153"/>
                </a:cxn>
                <a:cxn ang="0">
                  <a:pos x="106" y="129"/>
                </a:cxn>
                <a:cxn ang="0">
                  <a:pos x="110" y="99"/>
                </a:cxn>
                <a:cxn ang="0">
                  <a:pos x="114" y="74"/>
                </a:cxn>
                <a:cxn ang="0">
                  <a:pos x="119" y="55"/>
                </a:cxn>
                <a:cxn ang="0">
                  <a:pos x="123" y="35"/>
                </a:cxn>
                <a:cxn ang="0">
                  <a:pos x="132" y="15"/>
                </a:cxn>
                <a:cxn ang="0">
                  <a:pos x="141" y="5"/>
                </a:cxn>
                <a:cxn ang="0">
                  <a:pos x="150" y="0"/>
                </a:cxn>
                <a:cxn ang="0">
                  <a:pos x="158" y="0"/>
                </a:cxn>
                <a:cxn ang="0">
                  <a:pos x="167" y="0"/>
                </a:cxn>
                <a:cxn ang="0">
                  <a:pos x="176" y="0"/>
                </a:cxn>
                <a:cxn ang="0">
                  <a:pos x="185" y="0"/>
                </a:cxn>
                <a:cxn ang="0">
                  <a:pos x="193" y="0"/>
                </a:cxn>
                <a:cxn ang="0">
                  <a:pos x="202" y="0"/>
                </a:cxn>
                <a:cxn ang="0">
                  <a:pos x="211" y="0"/>
                </a:cxn>
                <a:cxn ang="0">
                  <a:pos x="220" y="0"/>
                </a:cxn>
                <a:cxn ang="0">
                  <a:pos x="229" y="0"/>
                </a:cxn>
                <a:cxn ang="0">
                  <a:pos x="237" y="0"/>
                </a:cxn>
                <a:cxn ang="0">
                  <a:pos x="246" y="0"/>
                </a:cxn>
                <a:cxn ang="0">
                  <a:pos x="255" y="0"/>
                </a:cxn>
                <a:cxn ang="0">
                  <a:pos x="264" y="0"/>
                </a:cxn>
                <a:cxn ang="0">
                  <a:pos x="273" y="0"/>
                </a:cxn>
                <a:cxn ang="0">
                  <a:pos x="281" y="0"/>
                </a:cxn>
                <a:cxn ang="0">
                  <a:pos x="290" y="0"/>
                </a:cxn>
              </a:cxnLst>
              <a:rect l="0" t="0" r="r" b="b"/>
              <a:pathLst>
                <a:path w="294" h="228">
                  <a:moveTo>
                    <a:pt x="0" y="228"/>
                  </a:moveTo>
                  <a:lnTo>
                    <a:pt x="5" y="228"/>
                  </a:lnTo>
                  <a:lnTo>
                    <a:pt x="9" y="228"/>
                  </a:lnTo>
                  <a:lnTo>
                    <a:pt x="13" y="228"/>
                  </a:lnTo>
                  <a:lnTo>
                    <a:pt x="18" y="228"/>
                  </a:lnTo>
                  <a:lnTo>
                    <a:pt x="22" y="228"/>
                  </a:lnTo>
                  <a:lnTo>
                    <a:pt x="27" y="228"/>
                  </a:lnTo>
                  <a:lnTo>
                    <a:pt x="31" y="228"/>
                  </a:lnTo>
                  <a:lnTo>
                    <a:pt x="35" y="228"/>
                  </a:lnTo>
                  <a:lnTo>
                    <a:pt x="40" y="228"/>
                  </a:lnTo>
                  <a:lnTo>
                    <a:pt x="44" y="228"/>
                  </a:lnTo>
                  <a:lnTo>
                    <a:pt x="49" y="228"/>
                  </a:lnTo>
                  <a:lnTo>
                    <a:pt x="53" y="228"/>
                  </a:lnTo>
                  <a:lnTo>
                    <a:pt x="57" y="228"/>
                  </a:lnTo>
                  <a:lnTo>
                    <a:pt x="62" y="228"/>
                  </a:lnTo>
                  <a:lnTo>
                    <a:pt x="66" y="228"/>
                  </a:lnTo>
                  <a:lnTo>
                    <a:pt x="71" y="228"/>
                  </a:lnTo>
                  <a:lnTo>
                    <a:pt x="75" y="223"/>
                  </a:lnTo>
                  <a:lnTo>
                    <a:pt x="79" y="218"/>
                  </a:lnTo>
                  <a:lnTo>
                    <a:pt x="84" y="213"/>
                  </a:lnTo>
                  <a:lnTo>
                    <a:pt x="93" y="203"/>
                  </a:lnTo>
                  <a:lnTo>
                    <a:pt x="93" y="193"/>
                  </a:lnTo>
                  <a:lnTo>
                    <a:pt x="97" y="188"/>
                  </a:lnTo>
                  <a:lnTo>
                    <a:pt x="97" y="173"/>
                  </a:lnTo>
                  <a:lnTo>
                    <a:pt x="101" y="168"/>
                  </a:lnTo>
                  <a:lnTo>
                    <a:pt x="101" y="153"/>
                  </a:lnTo>
                  <a:lnTo>
                    <a:pt x="106" y="149"/>
                  </a:lnTo>
                  <a:lnTo>
                    <a:pt x="106" y="129"/>
                  </a:lnTo>
                  <a:lnTo>
                    <a:pt x="110" y="124"/>
                  </a:lnTo>
                  <a:lnTo>
                    <a:pt x="110" y="99"/>
                  </a:lnTo>
                  <a:lnTo>
                    <a:pt x="114" y="94"/>
                  </a:lnTo>
                  <a:lnTo>
                    <a:pt x="114" y="74"/>
                  </a:lnTo>
                  <a:lnTo>
                    <a:pt x="119" y="70"/>
                  </a:lnTo>
                  <a:lnTo>
                    <a:pt x="119" y="55"/>
                  </a:lnTo>
                  <a:lnTo>
                    <a:pt x="123" y="50"/>
                  </a:lnTo>
                  <a:lnTo>
                    <a:pt x="123" y="35"/>
                  </a:lnTo>
                  <a:lnTo>
                    <a:pt x="132" y="25"/>
                  </a:lnTo>
                  <a:lnTo>
                    <a:pt x="132" y="15"/>
                  </a:lnTo>
                  <a:lnTo>
                    <a:pt x="136" y="10"/>
                  </a:lnTo>
                  <a:lnTo>
                    <a:pt x="141" y="5"/>
                  </a:lnTo>
                  <a:lnTo>
                    <a:pt x="145" y="0"/>
                  </a:lnTo>
                  <a:lnTo>
                    <a:pt x="150" y="0"/>
                  </a:lnTo>
                  <a:lnTo>
                    <a:pt x="154" y="0"/>
                  </a:lnTo>
                  <a:lnTo>
                    <a:pt x="158" y="0"/>
                  </a:lnTo>
                  <a:lnTo>
                    <a:pt x="163" y="0"/>
                  </a:lnTo>
                  <a:lnTo>
                    <a:pt x="167" y="0"/>
                  </a:lnTo>
                  <a:lnTo>
                    <a:pt x="172" y="0"/>
                  </a:lnTo>
                  <a:lnTo>
                    <a:pt x="176" y="0"/>
                  </a:lnTo>
                  <a:lnTo>
                    <a:pt x="180" y="0"/>
                  </a:lnTo>
                  <a:lnTo>
                    <a:pt x="185" y="0"/>
                  </a:lnTo>
                  <a:lnTo>
                    <a:pt x="189" y="0"/>
                  </a:lnTo>
                  <a:lnTo>
                    <a:pt x="193" y="0"/>
                  </a:lnTo>
                  <a:lnTo>
                    <a:pt x="198" y="0"/>
                  </a:lnTo>
                  <a:lnTo>
                    <a:pt x="202" y="0"/>
                  </a:lnTo>
                  <a:lnTo>
                    <a:pt x="207" y="0"/>
                  </a:lnTo>
                  <a:lnTo>
                    <a:pt x="211" y="0"/>
                  </a:lnTo>
                  <a:lnTo>
                    <a:pt x="215" y="0"/>
                  </a:lnTo>
                  <a:lnTo>
                    <a:pt x="220" y="0"/>
                  </a:lnTo>
                  <a:lnTo>
                    <a:pt x="224" y="0"/>
                  </a:lnTo>
                  <a:lnTo>
                    <a:pt x="229" y="0"/>
                  </a:lnTo>
                  <a:lnTo>
                    <a:pt x="233" y="0"/>
                  </a:lnTo>
                  <a:lnTo>
                    <a:pt x="237" y="0"/>
                  </a:lnTo>
                  <a:lnTo>
                    <a:pt x="242" y="0"/>
                  </a:lnTo>
                  <a:lnTo>
                    <a:pt x="246" y="0"/>
                  </a:lnTo>
                  <a:lnTo>
                    <a:pt x="251" y="0"/>
                  </a:lnTo>
                  <a:lnTo>
                    <a:pt x="255" y="0"/>
                  </a:lnTo>
                  <a:lnTo>
                    <a:pt x="259" y="0"/>
                  </a:lnTo>
                  <a:lnTo>
                    <a:pt x="264" y="0"/>
                  </a:lnTo>
                  <a:lnTo>
                    <a:pt x="268" y="0"/>
                  </a:lnTo>
                  <a:lnTo>
                    <a:pt x="273" y="0"/>
                  </a:lnTo>
                  <a:lnTo>
                    <a:pt x="277" y="0"/>
                  </a:lnTo>
                  <a:lnTo>
                    <a:pt x="281" y="0"/>
                  </a:lnTo>
                  <a:lnTo>
                    <a:pt x="286" y="0"/>
                  </a:lnTo>
                  <a:lnTo>
                    <a:pt x="290" y="0"/>
                  </a:lnTo>
                  <a:lnTo>
                    <a:pt x="294" y="0"/>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545" name="Line 2985"/>
            <p:cNvSpPr>
              <a:spLocks noChangeShapeType="1"/>
            </p:cNvSpPr>
            <p:nvPr/>
          </p:nvSpPr>
          <p:spPr bwMode="auto">
            <a:xfrm>
              <a:off x="3950" y="3767"/>
              <a:ext cx="35"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546" name="Line 2986"/>
            <p:cNvSpPr>
              <a:spLocks noChangeShapeType="1"/>
            </p:cNvSpPr>
            <p:nvPr/>
          </p:nvSpPr>
          <p:spPr bwMode="auto">
            <a:xfrm>
              <a:off x="3967" y="3748"/>
              <a:ext cx="1" cy="3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547" name="Line 2987"/>
            <p:cNvSpPr>
              <a:spLocks noChangeShapeType="1"/>
            </p:cNvSpPr>
            <p:nvPr/>
          </p:nvSpPr>
          <p:spPr bwMode="auto">
            <a:xfrm>
              <a:off x="3893" y="3827"/>
              <a:ext cx="35"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548" name="Line 2988"/>
            <p:cNvSpPr>
              <a:spLocks noChangeShapeType="1"/>
            </p:cNvSpPr>
            <p:nvPr/>
          </p:nvSpPr>
          <p:spPr bwMode="auto">
            <a:xfrm>
              <a:off x="3910" y="3807"/>
              <a:ext cx="1" cy="3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549" name="Line 2989"/>
            <p:cNvSpPr>
              <a:spLocks noChangeShapeType="1"/>
            </p:cNvSpPr>
            <p:nvPr/>
          </p:nvSpPr>
          <p:spPr bwMode="auto">
            <a:xfrm>
              <a:off x="3866" y="3827"/>
              <a:ext cx="35"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550" name="Line 2990"/>
            <p:cNvSpPr>
              <a:spLocks noChangeShapeType="1"/>
            </p:cNvSpPr>
            <p:nvPr/>
          </p:nvSpPr>
          <p:spPr bwMode="auto">
            <a:xfrm>
              <a:off x="3884" y="3807"/>
              <a:ext cx="1" cy="3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551" name="Line 2991"/>
            <p:cNvSpPr>
              <a:spLocks noChangeShapeType="1"/>
            </p:cNvSpPr>
            <p:nvPr/>
          </p:nvSpPr>
          <p:spPr bwMode="auto">
            <a:xfrm>
              <a:off x="3976" y="3624"/>
              <a:ext cx="35"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552" name="Line 2992"/>
            <p:cNvSpPr>
              <a:spLocks noChangeShapeType="1"/>
            </p:cNvSpPr>
            <p:nvPr/>
          </p:nvSpPr>
          <p:spPr bwMode="auto">
            <a:xfrm>
              <a:off x="3994" y="3604"/>
              <a:ext cx="1" cy="4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553" name="Line 2993"/>
            <p:cNvSpPr>
              <a:spLocks noChangeShapeType="1"/>
            </p:cNvSpPr>
            <p:nvPr/>
          </p:nvSpPr>
          <p:spPr bwMode="auto">
            <a:xfrm>
              <a:off x="3959" y="3757"/>
              <a:ext cx="17"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554" name="Line 2994"/>
            <p:cNvSpPr>
              <a:spLocks noChangeShapeType="1"/>
            </p:cNvSpPr>
            <p:nvPr/>
          </p:nvSpPr>
          <p:spPr bwMode="auto">
            <a:xfrm flipH="1">
              <a:off x="3959" y="3757"/>
              <a:ext cx="17"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555" name="Line 2995"/>
            <p:cNvSpPr>
              <a:spLocks noChangeShapeType="1"/>
            </p:cNvSpPr>
            <p:nvPr/>
          </p:nvSpPr>
          <p:spPr bwMode="auto">
            <a:xfrm>
              <a:off x="3901" y="3817"/>
              <a:ext cx="18" cy="1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556" name="Line 2996"/>
            <p:cNvSpPr>
              <a:spLocks noChangeShapeType="1"/>
            </p:cNvSpPr>
            <p:nvPr/>
          </p:nvSpPr>
          <p:spPr bwMode="auto">
            <a:xfrm flipH="1">
              <a:off x="3901" y="3817"/>
              <a:ext cx="18" cy="1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557" name="Line 2997"/>
            <p:cNvSpPr>
              <a:spLocks noChangeShapeType="1"/>
            </p:cNvSpPr>
            <p:nvPr/>
          </p:nvSpPr>
          <p:spPr bwMode="auto">
            <a:xfrm>
              <a:off x="3875" y="3817"/>
              <a:ext cx="18" cy="1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558" name="Line 2998"/>
            <p:cNvSpPr>
              <a:spLocks noChangeShapeType="1"/>
            </p:cNvSpPr>
            <p:nvPr/>
          </p:nvSpPr>
          <p:spPr bwMode="auto">
            <a:xfrm flipH="1">
              <a:off x="3875" y="3817"/>
              <a:ext cx="18" cy="1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559" name="Line 2999"/>
            <p:cNvSpPr>
              <a:spLocks noChangeShapeType="1"/>
            </p:cNvSpPr>
            <p:nvPr/>
          </p:nvSpPr>
          <p:spPr bwMode="auto">
            <a:xfrm>
              <a:off x="3985" y="3614"/>
              <a:ext cx="17"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560" name="Line 3000"/>
            <p:cNvSpPr>
              <a:spLocks noChangeShapeType="1"/>
            </p:cNvSpPr>
            <p:nvPr/>
          </p:nvSpPr>
          <p:spPr bwMode="auto">
            <a:xfrm flipH="1">
              <a:off x="3985" y="3614"/>
              <a:ext cx="17"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561" name="Rectangle 3001"/>
            <p:cNvSpPr>
              <a:spLocks noChangeArrowheads="1"/>
            </p:cNvSpPr>
            <p:nvPr/>
          </p:nvSpPr>
          <p:spPr bwMode="auto">
            <a:xfrm>
              <a:off x="3831" y="3501"/>
              <a:ext cx="179" cy="2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 b="1" i="0" u="none" strike="noStrike" cap="none" normalizeH="0" baseline="0" smtClean="0">
                  <a:ln>
                    <a:noFill/>
                  </a:ln>
                  <a:solidFill>
                    <a:srgbClr val="000000"/>
                  </a:solidFill>
                  <a:effectLst/>
                  <a:latin typeface="Helvetica" pitchFamily="34" charset="0"/>
                  <a:cs typeface="Arial" pitchFamily="34" charset="0"/>
                </a:rPr>
                <a:t>m60: a=12,b=32</a:t>
              </a:r>
              <a:endParaRPr kumimoji="0" lang="en-US" sz="1100" b="0" i="0" u="none" strike="noStrike" cap="none" normalizeH="0" baseline="0" smtClean="0">
                <a:ln>
                  <a:noFill/>
                </a:ln>
                <a:solidFill>
                  <a:schemeClr val="tx1"/>
                </a:solidFill>
                <a:effectLst/>
                <a:latin typeface="Arial" pitchFamily="34" charset="0"/>
                <a:cs typeface="Arial" pitchFamily="34" charset="0"/>
              </a:endParaRPr>
            </a:p>
          </p:txBody>
        </p:sp>
        <p:sp>
          <p:nvSpPr>
            <p:cNvPr id="197562" name="Rectangle 3002"/>
            <p:cNvSpPr>
              <a:spLocks noChangeArrowheads="1"/>
            </p:cNvSpPr>
            <p:nvPr/>
          </p:nvSpPr>
          <p:spPr bwMode="auto">
            <a:xfrm>
              <a:off x="4266" y="3599"/>
              <a:ext cx="294" cy="23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563" name="Rectangle 3003"/>
            <p:cNvSpPr>
              <a:spLocks noChangeArrowheads="1"/>
            </p:cNvSpPr>
            <p:nvPr/>
          </p:nvSpPr>
          <p:spPr bwMode="auto">
            <a:xfrm>
              <a:off x="4266" y="3599"/>
              <a:ext cx="294" cy="232"/>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564" name="Line 3004"/>
            <p:cNvSpPr>
              <a:spLocks noChangeShapeType="1"/>
            </p:cNvSpPr>
            <p:nvPr/>
          </p:nvSpPr>
          <p:spPr bwMode="auto">
            <a:xfrm>
              <a:off x="4266" y="3599"/>
              <a:ext cx="29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565" name="Line 3005"/>
            <p:cNvSpPr>
              <a:spLocks noChangeShapeType="1"/>
            </p:cNvSpPr>
            <p:nvPr/>
          </p:nvSpPr>
          <p:spPr bwMode="auto">
            <a:xfrm>
              <a:off x="4266" y="3831"/>
              <a:ext cx="29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566" name="Line 3006"/>
            <p:cNvSpPr>
              <a:spLocks noChangeShapeType="1"/>
            </p:cNvSpPr>
            <p:nvPr/>
          </p:nvSpPr>
          <p:spPr bwMode="auto">
            <a:xfrm flipV="1">
              <a:off x="4560" y="3599"/>
              <a:ext cx="1" cy="23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567" name="Line 3007"/>
            <p:cNvSpPr>
              <a:spLocks noChangeShapeType="1"/>
            </p:cNvSpPr>
            <p:nvPr/>
          </p:nvSpPr>
          <p:spPr bwMode="auto">
            <a:xfrm flipV="1">
              <a:off x="4266" y="3599"/>
              <a:ext cx="1" cy="23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568" name="Line 3008"/>
            <p:cNvSpPr>
              <a:spLocks noChangeShapeType="1"/>
            </p:cNvSpPr>
            <p:nvPr/>
          </p:nvSpPr>
          <p:spPr bwMode="auto">
            <a:xfrm>
              <a:off x="4266" y="3831"/>
              <a:ext cx="29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569" name="Line 3009"/>
            <p:cNvSpPr>
              <a:spLocks noChangeShapeType="1"/>
            </p:cNvSpPr>
            <p:nvPr/>
          </p:nvSpPr>
          <p:spPr bwMode="auto">
            <a:xfrm flipV="1">
              <a:off x="4266" y="3599"/>
              <a:ext cx="1" cy="23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570" name="Line 3010"/>
            <p:cNvSpPr>
              <a:spLocks noChangeShapeType="1"/>
            </p:cNvSpPr>
            <p:nvPr/>
          </p:nvSpPr>
          <p:spPr bwMode="auto">
            <a:xfrm flipV="1">
              <a:off x="4266" y="3827"/>
              <a:ext cx="1" cy="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571" name="Line 3011"/>
            <p:cNvSpPr>
              <a:spLocks noChangeShapeType="1"/>
            </p:cNvSpPr>
            <p:nvPr/>
          </p:nvSpPr>
          <p:spPr bwMode="auto">
            <a:xfrm>
              <a:off x="4266" y="3599"/>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572" name="Rectangle 3012"/>
            <p:cNvSpPr>
              <a:spLocks noChangeArrowheads="1"/>
            </p:cNvSpPr>
            <p:nvPr/>
          </p:nvSpPr>
          <p:spPr bwMode="auto">
            <a:xfrm>
              <a:off x="4253" y="3846"/>
              <a:ext cx="13" cy="2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 b="0" i="0" u="none" strike="noStrike" cap="none" normalizeH="0" baseline="0" smtClean="0">
                  <a:ln>
                    <a:noFill/>
                  </a:ln>
                  <a:solidFill>
                    <a:srgbClr val="000000"/>
                  </a:solidFill>
                  <a:effectLst/>
                  <a:latin typeface="Helvetica" pitchFamily="34" charset="0"/>
                  <a:cs typeface="Arial" pitchFamily="34" charset="0"/>
                </a:rPr>
                <a:t>0</a:t>
              </a:r>
              <a:endParaRPr kumimoji="0" lang="en-US" sz="1100" b="0" i="0" u="none" strike="noStrike" cap="none" normalizeH="0" baseline="0" smtClean="0">
                <a:ln>
                  <a:noFill/>
                </a:ln>
                <a:solidFill>
                  <a:schemeClr val="tx1"/>
                </a:solidFill>
                <a:effectLst/>
                <a:latin typeface="Arial" pitchFamily="34" charset="0"/>
                <a:cs typeface="Arial" pitchFamily="34" charset="0"/>
              </a:endParaRPr>
            </a:p>
          </p:txBody>
        </p:sp>
        <p:sp>
          <p:nvSpPr>
            <p:cNvPr id="197573" name="Line 3013"/>
            <p:cNvSpPr>
              <a:spLocks noChangeShapeType="1"/>
            </p:cNvSpPr>
            <p:nvPr/>
          </p:nvSpPr>
          <p:spPr bwMode="auto">
            <a:xfrm flipV="1">
              <a:off x="4411" y="3827"/>
              <a:ext cx="1" cy="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574" name="Line 3014"/>
            <p:cNvSpPr>
              <a:spLocks noChangeShapeType="1"/>
            </p:cNvSpPr>
            <p:nvPr/>
          </p:nvSpPr>
          <p:spPr bwMode="auto">
            <a:xfrm>
              <a:off x="4411" y="3599"/>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575" name="Rectangle 3015"/>
            <p:cNvSpPr>
              <a:spLocks noChangeArrowheads="1"/>
            </p:cNvSpPr>
            <p:nvPr/>
          </p:nvSpPr>
          <p:spPr bwMode="auto">
            <a:xfrm>
              <a:off x="4380" y="3846"/>
              <a:ext cx="33" cy="2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 b="0" i="0" u="none" strike="noStrike" cap="none" normalizeH="0" baseline="0" smtClean="0">
                  <a:ln>
                    <a:noFill/>
                  </a:ln>
                  <a:solidFill>
                    <a:srgbClr val="000000"/>
                  </a:solidFill>
                  <a:effectLst/>
                  <a:latin typeface="Helvetica" pitchFamily="34" charset="0"/>
                  <a:cs typeface="Arial" pitchFamily="34" charset="0"/>
                </a:rPr>
                <a:t>0.5</a:t>
              </a:r>
              <a:endParaRPr kumimoji="0" lang="en-US" sz="1100" b="0" i="0" u="none" strike="noStrike" cap="none" normalizeH="0" baseline="0" smtClean="0">
                <a:ln>
                  <a:noFill/>
                </a:ln>
                <a:solidFill>
                  <a:schemeClr val="tx1"/>
                </a:solidFill>
                <a:effectLst/>
                <a:latin typeface="Arial" pitchFamily="34" charset="0"/>
                <a:cs typeface="Arial" pitchFamily="34" charset="0"/>
              </a:endParaRPr>
            </a:p>
          </p:txBody>
        </p:sp>
        <p:sp>
          <p:nvSpPr>
            <p:cNvPr id="197576" name="Line 3016"/>
            <p:cNvSpPr>
              <a:spLocks noChangeShapeType="1"/>
            </p:cNvSpPr>
            <p:nvPr/>
          </p:nvSpPr>
          <p:spPr bwMode="auto">
            <a:xfrm flipV="1">
              <a:off x="4560" y="3827"/>
              <a:ext cx="1" cy="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577" name="Line 3017"/>
            <p:cNvSpPr>
              <a:spLocks noChangeShapeType="1"/>
            </p:cNvSpPr>
            <p:nvPr/>
          </p:nvSpPr>
          <p:spPr bwMode="auto">
            <a:xfrm>
              <a:off x="4560" y="3599"/>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578" name="Rectangle 3018"/>
            <p:cNvSpPr>
              <a:spLocks noChangeArrowheads="1"/>
            </p:cNvSpPr>
            <p:nvPr/>
          </p:nvSpPr>
          <p:spPr bwMode="auto">
            <a:xfrm>
              <a:off x="4547" y="3846"/>
              <a:ext cx="13" cy="2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 b="0" i="0" u="none" strike="noStrike" cap="none" normalizeH="0" baseline="0" smtClean="0">
                  <a:ln>
                    <a:noFill/>
                  </a:ln>
                  <a:solidFill>
                    <a:srgbClr val="000000"/>
                  </a:solidFill>
                  <a:effectLst/>
                  <a:latin typeface="Helvetica" pitchFamily="34" charset="0"/>
                  <a:cs typeface="Arial" pitchFamily="34" charset="0"/>
                </a:rPr>
                <a:t>1</a:t>
              </a:r>
              <a:endParaRPr kumimoji="0" lang="en-US" sz="1100" b="0" i="0" u="none" strike="noStrike" cap="none" normalizeH="0" baseline="0" smtClean="0">
                <a:ln>
                  <a:noFill/>
                </a:ln>
                <a:solidFill>
                  <a:schemeClr val="tx1"/>
                </a:solidFill>
                <a:effectLst/>
                <a:latin typeface="Arial" pitchFamily="34" charset="0"/>
                <a:cs typeface="Arial" pitchFamily="34" charset="0"/>
              </a:endParaRPr>
            </a:p>
          </p:txBody>
        </p:sp>
        <p:sp>
          <p:nvSpPr>
            <p:cNvPr id="197579" name="Line 3019"/>
            <p:cNvSpPr>
              <a:spLocks noChangeShapeType="1"/>
            </p:cNvSpPr>
            <p:nvPr/>
          </p:nvSpPr>
          <p:spPr bwMode="auto">
            <a:xfrm>
              <a:off x="4266" y="3831"/>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580" name="Line 3020"/>
            <p:cNvSpPr>
              <a:spLocks noChangeShapeType="1"/>
            </p:cNvSpPr>
            <p:nvPr/>
          </p:nvSpPr>
          <p:spPr bwMode="auto">
            <a:xfrm flipH="1">
              <a:off x="4556" y="3831"/>
              <a:ext cx="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581" name="Rectangle 3021"/>
            <p:cNvSpPr>
              <a:spLocks noChangeArrowheads="1"/>
            </p:cNvSpPr>
            <p:nvPr/>
          </p:nvSpPr>
          <p:spPr bwMode="auto">
            <a:xfrm>
              <a:off x="4222" y="3797"/>
              <a:ext cx="13" cy="2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 b="0" i="0" u="none" strike="noStrike" cap="none" normalizeH="0" baseline="0" smtClean="0">
                  <a:ln>
                    <a:noFill/>
                  </a:ln>
                  <a:solidFill>
                    <a:srgbClr val="000000"/>
                  </a:solidFill>
                  <a:effectLst/>
                  <a:latin typeface="Helvetica" pitchFamily="34" charset="0"/>
                  <a:cs typeface="Arial" pitchFamily="34" charset="0"/>
                </a:rPr>
                <a:t>0</a:t>
              </a:r>
              <a:endParaRPr kumimoji="0" lang="en-US" sz="1100" b="0" i="0" u="none" strike="noStrike" cap="none" normalizeH="0" baseline="0" smtClean="0">
                <a:ln>
                  <a:noFill/>
                </a:ln>
                <a:solidFill>
                  <a:schemeClr val="tx1"/>
                </a:solidFill>
                <a:effectLst/>
                <a:latin typeface="Arial" pitchFamily="34" charset="0"/>
                <a:cs typeface="Arial" pitchFamily="34" charset="0"/>
              </a:endParaRPr>
            </a:p>
          </p:txBody>
        </p:sp>
        <p:sp>
          <p:nvSpPr>
            <p:cNvPr id="197582" name="Line 3022"/>
            <p:cNvSpPr>
              <a:spLocks noChangeShapeType="1"/>
            </p:cNvSpPr>
            <p:nvPr/>
          </p:nvSpPr>
          <p:spPr bwMode="auto">
            <a:xfrm>
              <a:off x="4266" y="3713"/>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583" name="Line 3023"/>
            <p:cNvSpPr>
              <a:spLocks noChangeShapeType="1"/>
            </p:cNvSpPr>
            <p:nvPr/>
          </p:nvSpPr>
          <p:spPr bwMode="auto">
            <a:xfrm flipH="1">
              <a:off x="4556" y="3713"/>
              <a:ext cx="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584" name="Rectangle 3024"/>
            <p:cNvSpPr>
              <a:spLocks noChangeArrowheads="1"/>
            </p:cNvSpPr>
            <p:nvPr/>
          </p:nvSpPr>
          <p:spPr bwMode="auto">
            <a:xfrm>
              <a:off x="4182" y="3678"/>
              <a:ext cx="33" cy="2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 b="0" i="0" u="none" strike="noStrike" cap="none" normalizeH="0" baseline="0" smtClean="0">
                  <a:ln>
                    <a:noFill/>
                  </a:ln>
                  <a:solidFill>
                    <a:srgbClr val="000000"/>
                  </a:solidFill>
                  <a:effectLst/>
                  <a:latin typeface="Helvetica" pitchFamily="34" charset="0"/>
                  <a:cs typeface="Arial" pitchFamily="34" charset="0"/>
                </a:rPr>
                <a:t>0.5</a:t>
              </a:r>
              <a:endParaRPr kumimoji="0" lang="en-US" sz="1100" b="0" i="0" u="none" strike="noStrike" cap="none" normalizeH="0" baseline="0" smtClean="0">
                <a:ln>
                  <a:noFill/>
                </a:ln>
                <a:solidFill>
                  <a:schemeClr val="tx1"/>
                </a:solidFill>
                <a:effectLst/>
                <a:latin typeface="Arial" pitchFamily="34" charset="0"/>
                <a:cs typeface="Arial" pitchFamily="34" charset="0"/>
              </a:endParaRPr>
            </a:p>
          </p:txBody>
        </p:sp>
        <p:sp>
          <p:nvSpPr>
            <p:cNvPr id="197585" name="Line 3025"/>
            <p:cNvSpPr>
              <a:spLocks noChangeShapeType="1"/>
            </p:cNvSpPr>
            <p:nvPr/>
          </p:nvSpPr>
          <p:spPr bwMode="auto">
            <a:xfrm>
              <a:off x="4266" y="3599"/>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586" name="Line 3026"/>
            <p:cNvSpPr>
              <a:spLocks noChangeShapeType="1"/>
            </p:cNvSpPr>
            <p:nvPr/>
          </p:nvSpPr>
          <p:spPr bwMode="auto">
            <a:xfrm flipH="1">
              <a:off x="4556" y="3599"/>
              <a:ext cx="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587" name="Rectangle 3027"/>
            <p:cNvSpPr>
              <a:spLocks noChangeArrowheads="1"/>
            </p:cNvSpPr>
            <p:nvPr/>
          </p:nvSpPr>
          <p:spPr bwMode="auto">
            <a:xfrm>
              <a:off x="4222" y="3565"/>
              <a:ext cx="13" cy="2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 b="0" i="0" u="none" strike="noStrike" cap="none" normalizeH="0" baseline="0" smtClean="0">
                  <a:ln>
                    <a:noFill/>
                  </a:ln>
                  <a:solidFill>
                    <a:srgbClr val="000000"/>
                  </a:solidFill>
                  <a:effectLst/>
                  <a:latin typeface="Helvetica" pitchFamily="34" charset="0"/>
                  <a:cs typeface="Arial" pitchFamily="34" charset="0"/>
                </a:rPr>
                <a:t>1</a:t>
              </a:r>
              <a:endParaRPr kumimoji="0" lang="en-US" sz="1100" b="0" i="0" u="none" strike="noStrike" cap="none" normalizeH="0" baseline="0" smtClean="0">
                <a:ln>
                  <a:noFill/>
                </a:ln>
                <a:solidFill>
                  <a:schemeClr val="tx1"/>
                </a:solidFill>
                <a:effectLst/>
                <a:latin typeface="Arial" pitchFamily="34" charset="0"/>
                <a:cs typeface="Arial" pitchFamily="34" charset="0"/>
              </a:endParaRPr>
            </a:p>
          </p:txBody>
        </p:sp>
        <p:sp>
          <p:nvSpPr>
            <p:cNvPr id="197588" name="Line 3028"/>
            <p:cNvSpPr>
              <a:spLocks noChangeShapeType="1"/>
            </p:cNvSpPr>
            <p:nvPr/>
          </p:nvSpPr>
          <p:spPr bwMode="auto">
            <a:xfrm>
              <a:off x="4266" y="3599"/>
              <a:ext cx="29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589" name="Line 3029"/>
            <p:cNvSpPr>
              <a:spLocks noChangeShapeType="1"/>
            </p:cNvSpPr>
            <p:nvPr/>
          </p:nvSpPr>
          <p:spPr bwMode="auto">
            <a:xfrm>
              <a:off x="4266" y="3831"/>
              <a:ext cx="29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590" name="Line 3030"/>
            <p:cNvSpPr>
              <a:spLocks noChangeShapeType="1"/>
            </p:cNvSpPr>
            <p:nvPr/>
          </p:nvSpPr>
          <p:spPr bwMode="auto">
            <a:xfrm flipV="1">
              <a:off x="4560" y="3599"/>
              <a:ext cx="1" cy="23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591" name="Line 3031"/>
            <p:cNvSpPr>
              <a:spLocks noChangeShapeType="1"/>
            </p:cNvSpPr>
            <p:nvPr/>
          </p:nvSpPr>
          <p:spPr bwMode="auto">
            <a:xfrm flipV="1">
              <a:off x="4266" y="3599"/>
              <a:ext cx="1" cy="23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592" name="Freeform 3032"/>
            <p:cNvSpPr>
              <a:spLocks/>
            </p:cNvSpPr>
            <p:nvPr/>
          </p:nvSpPr>
          <p:spPr bwMode="auto">
            <a:xfrm>
              <a:off x="4266" y="3599"/>
              <a:ext cx="290" cy="228"/>
            </a:xfrm>
            <a:custGeom>
              <a:avLst/>
              <a:gdLst/>
              <a:ahLst/>
              <a:cxnLst>
                <a:cxn ang="0">
                  <a:pos x="4" y="228"/>
                </a:cxn>
                <a:cxn ang="0">
                  <a:pos x="13" y="228"/>
                </a:cxn>
                <a:cxn ang="0">
                  <a:pos x="22" y="228"/>
                </a:cxn>
                <a:cxn ang="0">
                  <a:pos x="31" y="228"/>
                </a:cxn>
                <a:cxn ang="0">
                  <a:pos x="39" y="228"/>
                </a:cxn>
                <a:cxn ang="0">
                  <a:pos x="48" y="228"/>
                </a:cxn>
                <a:cxn ang="0">
                  <a:pos x="57" y="228"/>
                </a:cxn>
                <a:cxn ang="0">
                  <a:pos x="66" y="228"/>
                </a:cxn>
                <a:cxn ang="0">
                  <a:pos x="74" y="228"/>
                </a:cxn>
                <a:cxn ang="0">
                  <a:pos x="83" y="228"/>
                </a:cxn>
                <a:cxn ang="0">
                  <a:pos x="92" y="228"/>
                </a:cxn>
                <a:cxn ang="0">
                  <a:pos x="101" y="228"/>
                </a:cxn>
                <a:cxn ang="0">
                  <a:pos x="110" y="228"/>
                </a:cxn>
                <a:cxn ang="0">
                  <a:pos x="118" y="228"/>
                </a:cxn>
                <a:cxn ang="0">
                  <a:pos x="127" y="223"/>
                </a:cxn>
                <a:cxn ang="0">
                  <a:pos x="136" y="213"/>
                </a:cxn>
                <a:cxn ang="0">
                  <a:pos x="149" y="198"/>
                </a:cxn>
                <a:cxn ang="0">
                  <a:pos x="154" y="178"/>
                </a:cxn>
                <a:cxn ang="0">
                  <a:pos x="158" y="158"/>
                </a:cxn>
                <a:cxn ang="0">
                  <a:pos x="162" y="139"/>
                </a:cxn>
                <a:cxn ang="0">
                  <a:pos x="167" y="114"/>
                </a:cxn>
                <a:cxn ang="0">
                  <a:pos x="171" y="94"/>
                </a:cxn>
                <a:cxn ang="0">
                  <a:pos x="175" y="70"/>
                </a:cxn>
                <a:cxn ang="0">
                  <a:pos x="180" y="50"/>
                </a:cxn>
                <a:cxn ang="0">
                  <a:pos x="184" y="35"/>
                </a:cxn>
                <a:cxn ang="0">
                  <a:pos x="193" y="15"/>
                </a:cxn>
                <a:cxn ang="0">
                  <a:pos x="197" y="5"/>
                </a:cxn>
                <a:cxn ang="0">
                  <a:pos x="206" y="0"/>
                </a:cxn>
                <a:cxn ang="0">
                  <a:pos x="215" y="0"/>
                </a:cxn>
                <a:cxn ang="0">
                  <a:pos x="224" y="0"/>
                </a:cxn>
                <a:cxn ang="0">
                  <a:pos x="233" y="0"/>
                </a:cxn>
                <a:cxn ang="0">
                  <a:pos x="241" y="0"/>
                </a:cxn>
                <a:cxn ang="0">
                  <a:pos x="250" y="0"/>
                </a:cxn>
                <a:cxn ang="0">
                  <a:pos x="259" y="0"/>
                </a:cxn>
                <a:cxn ang="0">
                  <a:pos x="268" y="0"/>
                </a:cxn>
                <a:cxn ang="0">
                  <a:pos x="276" y="0"/>
                </a:cxn>
                <a:cxn ang="0">
                  <a:pos x="285" y="0"/>
                </a:cxn>
              </a:cxnLst>
              <a:rect l="0" t="0" r="r" b="b"/>
              <a:pathLst>
                <a:path w="290" h="228">
                  <a:moveTo>
                    <a:pt x="0" y="228"/>
                  </a:moveTo>
                  <a:lnTo>
                    <a:pt x="4" y="228"/>
                  </a:lnTo>
                  <a:lnTo>
                    <a:pt x="9" y="228"/>
                  </a:lnTo>
                  <a:lnTo>
                    <a:pt x="13" y="228"/>
                  </a:lnTo>
                  <a:lnTo>
                    <a:pt x="17" y="228"/>
                  </a:lnTo>
                  <a:lnTo>
                    <a:pt x="22" y="228"/>
                  </a:lnTo>
                  <a:lnTo>
                    <a:pt x="26" y="228"/>
                  </a:lnTo>
                  <a:lnTo>
                    <a:pt x="31" y="228"/>
                  </a:lnTo>
                  <a:lnTo>
                    <a:pt x="35" y="228"/>
                  </a:lnTo>
                  <a:lnTo>
                    <a:pt x="39" y="228"/>
                  </a:lnTo>
                  <a:lnTo>
                    <a:pt x="44" y="228"/>
                  </a:lnTo>
                  <a:lnTo>
                    <a:pt x="48" y="228"/>
                  </a:lnTo>
                  <a:lnTo>
                    <a:pt x="53" y="228"/>
                  </a:lnTo>
                  <a:lnTo>
                    <a:pt x="57" y="228"/>
                  </a:lnTo>
                  <a:lnTo>
                    <a:pt x="61" y="228"/>
                  </a:lnTo>
                  <a:lnTo>
                    <a:pt x="66" y="228"/>
                  </a:lnTo>
                  <a:lnTo>
                    <a:pt x="70" y="228"/>
                  </a:lnTo>
                  <a:lnTo>
                    <a:pt x="74" y="228"/>
                  </a:lnTo>
                  <a:lnTo>
                    <a:pt x="79" y="228"/>
                  </a:lnTo>
                  <a:lnTo>
                    <a:pt x="83" y="228"/>
                  </a:lnTo>
                  <a:lnTo>
                    <a:pt x="88" y="228"/>
                  </a:lnTo>
                  <a:lnTo>
                    <a:pt x="92" y="228"/>
                  </a:lnTo>
                  <a:lnTo>
                    <a:pt x="96" y="228"/>
                  </a:lnTo>
                  <a:lnTo>
                    <a:pt x="101" y="228"/>
                  </a:lnTo>
                  <a:lnTo>
                    <a:pt x="105" y="228"/>
                  </a:lnTo>
                  <a:lnTo>
                    <a:pt x="110" y="228"/>
                  </a:lnTo>
                  <a:lnTo>
                    <a:pt x="114" y="228"/>
                  </a:lnTo>
                  <a:lnTo>
                    <a:pt x="118" y="228"/>
                  </a:lnTo>
                  <a:lnTo>
                    <a:pt x="123" y="228"/>
                  </a:lnTo>
                  <a:lnTo>
                    <a:pt x="127" y="223"/>
                  </a:lnTo>
                  <a:lnTo>
                    <a:pt x="132" y="218"/>
                  </a:lnTo>
                  <a:lnTo>
                    <a:pt x="136" y="213"/>
                  </a:lnTo>
                  <a:lnTo>
                    <a:pt x="140" y="208"/>
                  </a:lnTo>
                  <a:lnTo>
                    <a:pt x="149" y="198"/>
                  </a:lnTo>
                  <a:lnTo>
                    <a:pt x="149" y="183"/>
                  </a:lnTo>
                  <a:lnTo>
                    <a:pt x="154" y="178"/>
                  </a:lnTo>
                  <a:lnTo>
                    <a:pt x="154" y="163"/>
                  </a:lnTo>
                  <a:lnTo>
                    <a:pt x="158" y="158"/>
                  </a:lnTo>
                  <a:lnTo>
                    <a:pt x="158" y="144"/>
                  </a:lnTo>
                  <a:lnTo>
                    <a:pt x="162" y="139"/>
                  </a:lnTo>
                  <a:lnTo>
                    <a:pt x="162" y="119"/>
                  </a:lnTo>
                  <a:lnTo>
                    <a:pt x="167" y="114"/>
                  </a:lnTo>
                  <a:lnTo>
                    <a:pt x="167" y="99"/>
                  </a:lnTo>
                  <a:lnTo>
                    <a:pt x="171" y="94"/>
                  </a:lnTo>
                  <a:lnTo>
                    <a:pt x="171" y="74"/>
                  </a:lnTo>
                  <a:lnTo>
                    <a:pt x="175" y="70"/>
                  </a:lnTo>
                  <a:lnTo>
                    <a:pt x="175" y="55"/>
                  </a:lnTo>
                  <a:lnTo>
                    <a:pt x="180" y="50"/>
                  </a:lnTo>
                  <a:lnTo>
                    <a:pt x="180" y="40"/>
                  </a:lnTo>
                  <a:lnTo>
                    <a:pt x="184" y="35"/>
                  </a:lnTo>
                  <a:lnTo>
                    <a:pt x="184" y="25"/>
                  </a:lnTo>
                  <a:lnTo>
                    <a:pt x="193" y="15"/>
                  </a:lnTo>
                  <a:lnTo>
                    <a:pt x="193" y="10"/>
                  </a:lnTo>
                  <a:lnTo>
                    <a:pt x="197" y="5"/>
                  </a:lnTo>
                  <a:lnTo>
                    <a:pt x="202" y="5"/>
                  </a:lnTo>
                  <a:lnTo>
                    <a:pt x="206" y="0"/>
                  </a:lnTo>
                  <a:lnTo>
                    <a:pt x="211" y="0"/>
                  </a:lnTo>
                  <a:lnTo>
                    <a:pt x="215" y="0"/>
                  </a:lnTo>
                  <a:lnTo>
                    <a:pt x="219" y="0"/>
                  </a:lnTo>
                  <a:lnTo>
                    <a:pt x="224" y="0"/>
                  </a:lnTo>
                  <a:lnTo>
                    <a:pt x="228" y="0"/>
                  </a:lnTo>
                  <a:lnTo>
                    <a:pt x="233" y="0"/>
                  </a:lnTo>
                  <a:lnTo>
                    <a:pt x="237" y="0"/>
                  </a:lnTo>
                  <a:lnTo>
                    <a:pt x="241" y="0"/>
                  </a:lnTo>
                  <a:lnTo>
                    <a:pt x="246" y="0"/>
                  </a:lnTo>
                  <a:lnTo>
                    <a:pt x="250" y="0"/>
                  </a:lnTo>
                  <a:lnTo>
                    <a:pt x="255" y="0"/>
                  </a:lnTo>
                  <a:lnTo>
                    <a:pt x="259" y="0"/>
                  </a:lnTo>
                  <a:lnTo>
                    <a:pt x="263" y="0"/>
                  </a:lnTo>
                  <a:lnTo>
                    <a:pt x="268" y="0"/>
                  </a:lnTo>
                  <a:lnTo>
                    <a:pt x="272" y="0"/>
                  </a:lnTo>
                  <a:lnTo>
                    <a:pt x="276" y="0"/>
                  </a:lnTo>
                  <a:lnTo>
                    <a:pt x="281" y="0"/>
                  </a:lnTo>
                  <a:lnTo>
                    <a:pt x="285" y="0"/>
                  </a:lnTo>
                  <a:lnTo>
                    <a:pt x="290" y="0"/>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593" name="Line 3033"/>
            <p:cNvSpPr>
              <a:spLocks noChangeShapeType="1"/>
            </p:cNvSpPr>
            <p:nvPr/>
          </p:nvSpPr>
          <p:spPr bwMode="auto">
            <a:xfrm>
              <a:off x="4345" y="3827"/>
              <a:ext cx="35"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594" name="Line 3034"/>
            <p:cNvSpPr>
              <a:spLocks noChangeShapeType="1"/>
            </p:cNvSpPr>
            <p:nvPr/>
          </p:nvSpPr>
          <p:spPr bwMode="auto">
            <a:xfrm>
              <a:off x="4362" y="3807"/>
              <a:ext cx="1" cy="3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595" name="Line 3035"/>
            <p:cNvSpPr>
              <a:spLocks noChangeShapeType="1"/>
            </p:cNvSpPr>
            <p:nvPr/>
          </p:nvSpPr>
          <p:spPr bwMode="auto">
            <a:xfrm>
              <a:off x="4292" y="3827"/>
              <a:ext cx="35"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596" name="Line 3036"/>
            <p:cNvSpPr>
              <a:spLocks noChangeShapeType="1"/>
            </p:cNvSpPr>
            <p:nvPr/>
          </p:nvSpPr>
          <p:spPr bwMode="auto">
            <a:xfrm>
              <a:off x="4310" y="3807"/>
              <a:ext cx="1" cy="3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597" name="Line 3037"/>
            <p:cNvSpPr>
              <a:spLocks noChangeShapeType="1"/>
            </p:cNvSpPr>
            <p:nvPr/>
          </p:nvSpPr>
          <p:spPr bwMode="auto">
            <a:xfrm>
              <a:off x="4266" y="3827"/>
              <a:ext cx="35"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598" name="Line 3038"/>
            <p:cNvSpPr>
              <a:spLocks noChangeShapeType="1"/>
            </p:cNvSpPr>
            <p:nvPr/>
          </p:nvSpPr>
          <p:spPr bwMode="auto">
            <a:xfrm>
              <a:off x="4283" y="3807"/>
              <a:ext cx="1" cy="3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599" name="Line 3039"/>
            <p:cNvSpPr>
              <a:spLocks noChangeShapeType="1"/>
            </p:cNvSpPr>
            <p:nvPr/>
          </p:nvSpPr>
          <p:spPr bwMode="auto">
            <a:xfrm>
              <a:off x="4376" y="3822"/>
              <a:ext cx="35"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600" name="Line 3040"/>
            <p:cNvSpPr>
              <a:spLocks noChangeShapeType="1"/>
            </p:cNvSpPr>
            <p:nvPr/>
          </p:nvSpPr>
          <p:spPr bwMode="auto">
            <a:xfrm>
              <a:off x="4393" y="3802"/>
              <a:ext cx="1" cy="3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601" name="Line 3041"/>
            <p:cNvSpPr>
              <a:spLocks noChangeShapeType="1"/>
            </p:cNvSpPr>
            <p:nvPr/>
          </p:nvSpPr>
          <p:spPr bwMode="auto">
            <a:xfrm>
              <a:off x="4354" y="3817"/>
              <a:ext cx="17" cy="1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602" name="Line 3042"/>
            <p:cNvSpPr>
              <a:spLocks noChangeShapeType="1"/>
            </p:cNvSpPr>
            <p:nvPr/>
          </p:nvSpPr>
          <p:spPr bwMode="auto">
            <a:xfrm flipH="1">
              <a:off x="4354" y="3817"/>
              <a:ext cx="17" cy="1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603" name="Line 3043"/>
            <p:cNvSpPr>
              <a:spLocks noChangeShapeType="1"/>
            </p:cNvSpPr>
            <p:nvPr/>
          </p:nvSpPr>
          <p:spPr bwMode="auto">
            <a:xfrm>
              <a:off x="4301" y="3817"/>
              <a:ext cx="18" cy="1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604" name="Line 3044"/>
            <p:cNvSpPr>
              <a:spLocks noChangeShapeType="1"/>
            </p:cNvSpPr>
            <p:nvPr/>
          </p:nvSpPr>
          <p:spPr bwMode="auto">
            <a:xfrm flipH="1">
              <a:off x="4301" y="3817"/>
              <a:ext cx="18" cy="1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605" name="Line 3045"/>
            <p:cNvSpPr>
              <a:spLocks noChangeShapeType="1"/>
            </p:cNvSpPr>
            <p:nvPr/>
          </p:nvSpPr>
          <p:spPr bwMode="auto">
            <a:xfrm>
              <a:off x="4275" y="3817"/>
              <a:ext cx="17" cy="1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606" name="Line 3046"/>
            <p:cNvSpPr>
              <a:spLocks noChangeShapeType="1"/>
            </p:cNvSpPr>
            <p:nvPr/>
          </p:nvSpPr>
          <p:spPr bwMode="auto">
            <a:xfrm flipH="1">
              <a:off x="4275" y="3817"/>
              <a:ext cx="17" cy="1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607" name="Line 3047"/>
            <p:cNvSpPr>
              <a:spLocks noChangeShapeType="1"/>
            </p:cNvSpPr>
            <p:nvPr/>
          </p:nvSpPr>
          <p:spPr bwMode="auto">
            <a:xfrm>
              <a:off x="4384" y="3812"/>
              <a:ext cx="18" cy="1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608" name="Line 3048"/>
            <p:cNvSpPr>
              <a:spLocks noChangeShapeType="1"/>
            </p:cNvSpPr>
            <p:nvPr/>
          </p:nvSpPr>
          <p:spPr bwMode="auto">
            <a:xfrm flipH="1">
              <a:off x="4384" y="3812"/>
              <a:ext cx="18" cy="1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609" name="Rectangle 3049"/>
            <p:cNvSpPr>
              <a:spLocks noChangeArrowheads="1"/>
            </p:cNvSpPr>
            <p:nvPr/>
          </p:nvSpPr>
          <p:spPr bwMode="auto">
            <a:xfrm>
              <a:off x="4231" y="3501"/>
              <a:ext cx="179" cy="2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 b="1" i="0" u="none" strike="noStrike" cap="none" normalizeH="0" baseline="0" smtClean="0">
                  <a:ln>
                    <a:noFill/>
                  </a:ln>
                  <a:solidFill>
                    <a:srgbClr val="000000"/>
                  </a:solidFill>
                  <a:effectLst/>
                  <a:latin typeface="Helvetica" pitchFamily="34" charset="0"/>
                  <a:cs typeface="Arial" pitchFamily="34" charset="0"/>
                </a:rPr>
                <a:t>m61: a=16,b=28</a:t>
              </a:r>
              <a:endParaRPr kumimoji="0" lang="en-US" sz="1100" b="0" i="0" u="none" strike="noStrike" cap="none" normalizeH="0" baseline="0" smtClean="0">
                <a:ln>
                  <a:noFill/>
                </a:ln>
                <a:solidFill>
                  <a:schemeClr val="tx1"/>
                </a:solidFill>
                <a:effectLst/>
                <a:latin typeface="Arial" pitchFamily="34" charset="0"/>
                <a:cs typeface="Arial" pitchFamily="34" charset="0"/>
              </a:endParaRPr>
            </a:p>
          </p:txBody>
        </p:sp>
        <p:sp>
          <p:nvSpPr>
            <p:cNvPr id="197610" name="Rectangle 3050"/>
            <p:cNvSpPr>
              <a:spLocks noChangeArrowheads="1"/>
            </p:cNvSpPr>
            <p:nvPr/>
          </p:nvSpPr>
          <p:spPr bwMode="auto">
            <a:xfrm>
              <a:off x="4661" y="3599"/>
              <a:ext cx="299" cy="23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611" name="Rectangle 3051"/>
            <p:cNvSpPr>
              <a:spLocks noChangeArrowheads="1"/>
            </p:cNvSpPr>
            <p:nvPr/>
          </p:nvSpPr>
          <p:spPr bwMode="auto">
            <a:xfrm>
              <a:off x="4661" y="3599"/>
              <a:ext cx="299" cy="232"/>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612" name="Line 3052"/>
            <p:cNvSpPr>
              <a:spLocks noChangeShapeType="1"/>
            </p:cNvSpPr>
            <p:nvPr/>
          </p:nvSpPr>
          <p:spPr bwMode="auto">
            <a:xfrm>
              <a:off x="4661" y="3599"/>
              <a:ext cx="299"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613" name="Line 3053"/>
            <p:cNvSpPr>
              <a:spLocks noChangeShapeType="1"/>
            </p:cNvSpPr>
            <p:nvPr/>
          </p:nvSpPr>
          <p:spPr bwMode="auto">
            <a:xfrm>
              <a:off x="4661" y="3831"/>
              <a:ext cx="299"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614" name="Line 3054"/>
            <p:cNvSpPr>
              <a:spLocks noChangeShapeType="1"/>
            </p:cNvSpPr>
            <p:nvPr/>
          </p:nvSpPr>
          <p:spPr bwMode="auto">
            <a:xfrm flipV="1">
              <a:off x="4960" y="3599"/>
              <a:ext cx="1" cy="23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615" name="Line 3055"/>
            <p:cNvSpPr>
              <a:spLocks noChangeShapeType="1"/>
            </p:cNvSpPr>
            <p:nvPr/>
          </p:nvSpPr>
          <p:spPr bwMode="auto">
            <a:xfrm flipV="1">
              <a:off x="4661" y="3599"/>
              <a:ext cx="1" cy="23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616" name="Line 3056"/>
            <p:cNvSpPr>
              <a:spLocks noChangeShapeType="1"/>
            </p:cNvSpPr>
            <p:nvPr/>
          </p:nvSpPr>
          <p:spPr bwMode="auto">
            <a:xfrm>
              <a:off x="4661" y="3831"/>
              <a:ext cx="299"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617" name="Line 3057"/>
            <p:cNvSpPr>
              <a:spLocks noChangeShapeType="1"/>
            </p:cNvSpPr>
            <p:nvPr/>
          </p:nvSpPr>
          <p:spPr bwMode="auto">
            <a:xfrm flipV="1">
              <a:off x="4661" y="3599"/>
              <a:ext cx="1" cy="23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618" name="Line 3058"/>
            <p:cNvSpPr>
              <a:spLocks noChangeShapeType="1"/>
            </p:cNvSpPr>
            <p:nvPr/>
          </p:nvSpPr>
          <p:spPr bwMode="auto">
            <a:xfrm flipV="1">
              <a:off x="4661" y="3827"/>
              <a:ext cx="1" cy="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619" name="Line 3059"/>
            <p:cNvSpPr>
              <a:spLocks noChangeShapeType="1"/>
            </p:cNvSpPr>
            <p:nvPr/>
          </p:nvSpPr>
          <p:spPr bwMode="auto">
            <a:xfrm>
              <a:off x="4661" y="3599"/>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620" name="Rectangle 3060"/>
            <p:cNvSpPr>
              <a:spLocks noChangeArrowheads="1"/>
            </p:cNvSpPr>
            <p:nvPr/>
          </p:nvSpPr>
          <p:spPr bwMode="auto">
            <a:xfrm>
              <a:off x="4648" y="3846"/>
              <a:ext cx="13" cy="2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 b="0" i="0" u="none" strike="noStrike" cap="none" normalizeH="0" baseline="0" smtClean="0">
                  <a:ln>
                    <a:noFill/>
                  </a:ln>
                  <a:solidFill>
                    <a:srgbClr val="000000"/>
                  </a:solidFill>
                  <a:effectLst/>
                  <a:latin typeface="Helvetica" pitchFamily="34" charset="0"/>
                  <a:cs typeface="Arial" pitchFamily="34" charset="0"/>
                </a:rPr>
                <a:t>0</a:t>
              </a:r>
              <a:endParaRPr kumimoji="0" lang="en-US" sz="1100" b="0" i="0" u="none" strike="noStrike" cap="none" normalizeH="0" baseline="0" smtClean="0">
                <a:ln>
                  <a:noFill/>
                </a:ln>
                <a:solidFill>
                  <a:schemeClr val="tx1"/>
                </a:solidFill>
                <a:effectLst/>
                <a:latin typeface="Arial" pitchFamily="34" charset="0"/>
                <a:cs typeface="Arial" pitchFamily="34" charset="0"/>
              </a:endParaRPr>
            </a:p>
          </p:txBody>
        </p:sp>
        <p:sp>
          <p:nvSpPr>
            <p:cNvPr id="197621" name="Line 3061"/>
            <p:cNvSpPr>
              <a:spLocks noChangeShapeType="1"/>
            </p:cNvSpPr>
            <p:nvPr/>
          </p:nvSpPr>
          <p:spPr bwMode="auto">
            <a:xfrm flipV="1">
              <a:off x="4810" y="3827"/>
              <a:ext cx="1" cy="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622" name="Line 3062"/>
            <p:cNvSpPr>
              <a:spLocks noChangeShapeType="1"/>
            </p:cNvSpPr>
            <p:nvPr/>
          </p:nvSpPr>
          <p:spPr bwMode="auto">
            <a:xfrm>
              <a:off x="4810" y="3599"/>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623" name="Rectangle 3063"/>
            <p:cNvSpPr>
              <a:spLocks noChangeArrowheads="1"/>
            </p:cNvSpPr>
            <p:nvPr/>
          </p:nvSpPr>
          <p:spPr bwMode="auto">
            <a:xfrm>
              <a:off x="4780" y="3846"/>
              <a:ext cx="33" cy="2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 b="0" i="0" u="none" strike="noStrike" cap="none" normalizeH="0" baseline="0" smtClean="0">
                  <a:ln>
                    <a:noFill/>
                  </a:ln>
                  <a:solidFill>
                    <a:srgbClr val="000000"/>
                  </a:solidFill>
                  <a:effectLst/>
                  <a:latin typeface="Helvetica" pitchFamily="34" charset="0"/>
                  <a:cs typeface="Arial" pitchFamily="34" charset="0"/>
                </a:rPr>
                <a:t>0.5</a:t>
              </a:r>
              <a:endParaRPr kumimoji="0" lang="en-US" sz="1100" b="0" i="0" u="none" strike="noStrike" cap="none" normalizeH="0" baseline="0" smtClean="0">
                <a:ln>
                  <a:noFill/>
                </a:ln>
                <a:solidFill>
                  <a:schemeClr val="tx1"/>
                </a:solidFill>
                <a:effectLst/>
                <a:latin typeface="Arial" pitchFamily="34" charset="0"/>
                <a:cs typeface="Arial" pitchFamily="34" charset="0"/>
              </a:endParaRPr>
            </a:p>
          </p:txBody>
        </p:sp>
        <p:sp>
          <p:nvSpPr>
            <p:cNvPr id="197624" name="Line 3064"/>
            <p:cNvSpPr>
              <a:spLocks noChangeShapeType="1"/>
            </p:cNvSpPr>
            <p:nvPr/>
          </p:nvSpPr>
          <p:spPr bwMode="auto">
            <a:xfrm flipV="1">
              <a:off x="4960" y="3827"/>
              <a:ext cx="1" cy="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625" name="Line 3065"/>
            <p:cNvSpPr>
              <a:spLocks noChangeShapeType="1"/>
            </p:cNvSpPr>
            <p:nvPr/>
          </p:nvSpPr>
          <p:spPr bwMode="auto">
            <a:xfrm>
              <a:off x="4960" y="3599"/>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626" name="Rectangle 3066"/>
            <p:cNvSpPr>
              <a:spLocks noChangeArrowheads="1"/>
            </p:cNvSpPr>
            <p:nvPr/>
          </p:nvSpPr>
          <p:spPr bwMode="auto">
            <a:xfrm>
              <a:off x="4946" y="3846"/>
              <a:ext cx="13" cy="2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 b="0" i="0" u="none" strike="noStrike" cap="none" normalizeH="0" baseline="0" smtClean="0">
                  <a:ln>
                    <a:noFill/>
                  </a:ln>
                  <a:solidFill>
                    <a:srgbClr val="000000"/>
                  </a:solidFill>
                  <a:effectLst/>
                  <a:latin typeface="Helvetica" pitchFamily="34" charset="0"/>
                  <a:cs typeface="Arial" pitchFamily="34" charset="0"/>
                </a:rPr>
                <a:t>1</a:t>
              </a:r>
              <a:endParaRPr kumimoji="0" lang="en-US" sz="1100" b="0" i="0" u="none" strike="noStrike" cap="none" normalizeH="0" baseline="0" smtClean="0">
                <a:ln>
                  <a:noFill/>
                </a:ln>
                <a:solidFill>
                  <a:schemeClr val="tx1"/>
                </a:solidFill>
                <a:effectLst/>
                <a:latin typeface="Arial" pitchFamily="34" charset="0"/>
                <a:cs typeface="Arial" pitchFamily="34" charset="0"/>
              </a:endParaRPr>
            </a:p>
          </p:txBody>
        </p:sp>
        <p:sp>
          <p:nvSpPr>
            <p:cNvPr id="197627" name="Line 3067"/>
            <p:cNvSpPr>
              <a:spLocks noChangeShapeType="1"/>
            </p:cNvSpPr>
            <p:nvPr/>
          </p:nvSpPr>
          <p:spPr bwMode="auto">
            <a:xfrm>
              <a:off x="4661" y="3831"/>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628" name="Line 3068"/>
            <p:cNvSpPr>
              <a:spLocks noChangeShapeType="1"/>
            </p:cNvSpPr>
            <p:nvPr/>
          </p:nvSpPr>
          <p:spPr bwMode="auto">
            <a:xfrm flipH="1">
              <a:off x="4955" y="3831"/>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629" name="Rectangle 3069"/>
            <p:cNvSpPr>
              <a:spLocks noChangeArrowheads="1"/>
            </p:cNvSpPr>
            <p:nvPr/>
          </p:nvSpPr>
          <p:spPr bwMode="auto">
            <a:xfrm>
              <a:off x="4617" y="3797"/>
              <a:ext cx="13" cy="2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 b="0" i="0" u="none" strike="noStrike" cap="none" normalizeH="0" baseline="0" smtClean="0">
                  <a:ln>
                    <a:noFill/>
                  </a:ln>
                  <a:solidFill>
                    <a:srgbClr val="000000"/>
                  </a:solidFill>
                  <a:effectLst/>
                  <a:latin typeface="Helvetica" pitchFamily="34" charset="0"/>
                  <a:cs typeface="Arial" pitchFamily="34" charset="0"/>
                </a:rPr>
                <a:t>0</a:t>
              </a:r>
              <a:endParaRPr kumimoji="0" lang="en-US" sz="1100" b="0" i="0" u="none" strike="noStrike" cap="none" normalizeH="0" baseline="0" smtClean="0">
                <a:ln>
                  <a:noFill/>
                </a:ln>
                <a:solidFill>
                  <a:schemeClr val="tx1"/>
                </a:solidFill>
                <a:effectLst/>
                <a:latin typeface="Arial" pitchFamily="34" charset="0"/>
                <a:cs typeface="Arial" pitchFamily="34" charset="0"/>
              </a:endParaRPr>
            </a:p>
          </p:txBody>
        </p:sp>
        <p:sp>
          <p:nvSpPr>
            <p:cNvPr id="197630" name="Line 3070"/>
            <p:cNvSpPr>
              <a:spLocks noChangeShapeType="1"/>
            </p:cNvSpPr>
            <p:nvPr/>
          </p:nvSpPr>
          <p:spPr bwMode="auto">
            <a:xfrm>
              <a:off x="4661" y="3713"/>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631" name="Line 3071"/>
            <p:cNvSpPr>
              <a:spLocks noChangeShapeType="1"/>
            </p:cNvSpPr>
            <p:nvPr/>
          </p:nvSpPr>
          <p:spPr bwMode="auto">
            <a:xfrm flipH="1">
              <a:off x="4955" y="3713"/>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632" name="Rectangle 3072"/>
            <p:cNvSpPr>
              <a:spLocks noChangeArrowheads="1"/>
            </p:cNvSpPr>
            <p:nvPr/>
          </p:nvSpPr>
          <p:spPr bwMode="auto">
            <a:xfrm>
              <a:off x="4578" y="3678"/>
              <a:ext cx="33" cy="2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 b="0" i="0" u="none" strike="noStrike" cap="none" normalizeH="0" baseline="0" smtClean="0">
                  <a:ln>
                    <a:noFill/>
                  </a:ln>
                  <a:solidFill>
                    <a:srgbClr val="000000"/>
                  </a:solidFill>
                  <a:effectLst/>
                  <a:latin typeface="Helvetica" pitchFamily="34" charset="0"/>
                  <a:cs typeface="Arial" pitchFamily="34" charset="0"/>
                </a:rPr>
                <a:t>0.5</a:t>
              </a:r>
              <a:endParaRPr kumimoji="0" lang="en-US" sz="1100" b="0" i="0" u="none" strike="noStrike" cap="none" normalizeH="0" baseline="0" smtClean="0">
                <a:ln>
                  <a:noFill/>
                </a:ln>
                <a:solidFill>
                  <a:schemeClr val="tx1"/>
                </a:solidFill>
                <a:effectLst/>
                <a:latin typeface="Arial" pitchFamily="34" charset="0"/>
                <a:cs typeface="Arial" pitchFamily="34" charset="0"/>
              </a:endParaRPr>
            </a:p>
          </p:txBody>
        </p:sp>
        <p:sp>
          <p:nvSpPr>
            <p:cNvPr id="197633" name="Line 3073"/>
            <p:cNvSpPr>
              <a:spLocks noChangeShapeType="1"/>
            </p:cNvSpPr>
            <p:nvPr/>
          </p:nvSpPr>
          <p:spPr bwMode="auto">
            <a:xfrm>
              <a:off x="4661" y="3599"/>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634" name="Line 3074"/>
            <p:cNvSpPr>
              <a:spLocks noChangeShapeType="1"/>
            </p:cNvSpPr>
            <p:nvPr/>
          </p:nvSpPr>
          <p:spPr bwMode="auto">
            <a:xfrm flipH="1">
              <a:off x="4955" y="3599"/>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635" name="Rectangle 3075"/>
            <p:cNvSpPr>
              <a:spLocks noChangeArrowheads="1"/>
            </p:cNvSpPr>
            <p:nvPr/>
          </p:nvSpPr>
          <p:spPr bwMode="auto">
            <a:xfrm>
              <a:off x="4617" y="3565"/>
              <a:ext cx="13" cy="2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 b="0" i="0" u="none" strike="noStrike" cap="none" normalizeH="0" baseline="0" smtClean="0">
                  <a:ln>
                    <a:noFill/>
                  </a:ln>
                  <a:solidFill>
                    <a:srgbClr val="000000"/>
                  </a:solidFill>
                  <a:effectLst/>
                  <a:latin typeface="Helvetica" pitchFamily="34" charset="0"/>
                  <a:cs typeface="Arial" pitchFamily="34" charset="0"/>
                </a:rPr>
                <a:t>1</a:t>
              </a:r>
              <a:endParaRPr kumimoji="0" lang="en-US" sz="1100" b="0" i="0" u="none" strike="noStrike" cap="none" normalizeH="0" baseline="0" smtClean="0">
                <a:ln>
                  <a:noFill/>
                </a:ln>
                <a:solidFill>
                  <a:schemeClr val="tx1"/>
                </a:solidFill>
                <a:effectLst/>
                <a:latin typeface="Arial" pitchFamily="34" charset="0"/>
                <a:cs typeface="Arial" pitchFamily="34" charset="0"/>
              </a:endParaRPr>
            </a:p>
          </p:txBody>
        </p:sp>
        <p:sp>
          <p:nvSpPr>
            <p:cNvPr id="197636" name="Line 3076"/>
            <p:cNvSpPr>
              <a:spLocks noChangeShapeType="1"/>
            </p:cNvSpPr>
            <p:nvPr/>
          </p:nvSpPr>
          <p:spPr bwMode="auto">
            <a:xfrm>
              <a:off x="4661" y="3599"/>
              <a:ext cx="299"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637" name="Line 3077"/>
            <p:cNvSpPr>
              <a:spLocks noChangeShapeType="1"/>
            </p:cNvSpPr>
            <p:nvPr/>
          </p:nvSpPr>
          <p:spPr bwMode="auto">
            <a:xfrm>
              <a:off x="4661" y="3831"/>
              <a:ext cx="299"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638" name="Line 3078"/>
            <p:cNvSpPr>
              <a:spLocks noChangeShapeType="1"/>
            </p:cNvSpPr>
            <p:nvPr/>
          </p:nvSpPr>
          <p:spPr bwMode="auto">
            <a:xfrm flipV="1">
              <a:off x="4960" y="3599"/>
              <a:ext cx="1" cy="23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639" name="Line 3079"/>
            <p:cNvSpPr>
              <a:spLocks noChangeShapeType="1"/>
            </p:cNvSpPr>
            <p:nvPr/>
          </p:nvSpPr>
          <p:spPr bwMode="auto">
            <a:xfrm flipV="1">
              <a:off x="4661" y="3599"/>
              <a:ext cx="1" cy="23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640" name="Freeform 3080"/>
            <p:cNvSpPr>
              <a:spLocks/>
            </p:cNvSpPr>
            <p:nvPr/>
          </p:nvSpPr>
          <p:spPr bwMode="auto">
            <a:xfrm>
              <a:off x="4661" y="3599"/>
              <a:ext cx="294" cy="228"/>
            </a:xfrm>
            <a:custGeom>
              <a:avLst/>
              <a:gdLst/>
              <a:ahLst/>
              <a:cxnLst>
                <a:cxn ang="0">
                  <a:pos x="4" y="228"/>
                </a:cxn>
                <a:cxn ang="0">
                  <a:pos x="13" y="228"/>
                </a:cxn>
                <a:cxn ang="0">
                  <a:pos x="22" y="228"/>
                </a:cxn>
                <a:cxn ang="0">
                  <a:pos x="31" y="228"/>
                </a:cxn>
                <a:cxn ang="0">
                  <a:pos x="40" y="228"/>
                </a:cxn>
                <a:cxn ang="0">
                  <a:pos x="48" y="228"/>
                </a:cxn>
                <a:cxn ang="0">
                  <a:pos x="57" y="228"/>
                </a:cxn>
                <a:cxn ang="0">
                  <a:pos x="66" y="228"/>
                </a:cxn>
                <a:cxn ang="0">
                  <a:pos x="75" y="228"/>
                </a:cxn>
                <a:cxn ang="0">
                  <a:pos x="83" y="228"/>
                </a:cxn>
                <a:cxn ang="0">
                  <a:pos x="92" y="228"/>
                </a:cxn>
                <a:cxn ang="0">
                  <a:pos x="101" y="228"/>
                </a:cxn>
                <a:cxn ang="0">
                  <a:pos x="110" y="223"/>
                </a:cxn>
                <a:cxn ang="0">
                  <a:pos x="119" y="218"/>
                </a:cxn>
                <a:cxn ang="0">
                  <a:pos x="127" y="198"/>
                </a:cxn>
                <a:cxn ang="0">
                  <a:pos x="132" y="183"/>
                </a:cxn>
                <a:cxn ang="0">
                  <a:pos x="136" y="163"/>
                </a:cxn>
                <a:cxn ang="0">
                  <a:pos x="141" y="139"/>
                </a:cxn>
                <a:cxn ang="0">
                  <a:pos x="145" y="114"/>
                </a:cxn>
                <a:cxn ang="0">
                  <a:pos x="149" y="89"/>
                </a:cxn>
                <a:cxn ang="0">
                  <a:pos x="154" y="65"/>
                </a:cxn>
                <a:cxn ang="0">
                  <a:pos x="158" y="45"/>
                </a:cxn>
                <a:cxn ang="0">
                  <a:pos x="162" y="30"/>
                </a:cxn>
                <a:cxn ang="0">
                  <a:pos x="171" y="10"/>
                </a:cxn>
                <a:cxn ang="0">
                  <a:pos x="180" y="5"/>
                </a:cxn>
                <a:cxn ang="0">
                  <a:pos x="189" y="0"/>
                </a:cxn>
                <a:cxn ang="0">
                  <a:pos x="198" y="0"/>
                </a:cxn>
                <a:cxn ang="0">
                  <a:pos x="206" y="0"/>
                </a:cxn>
                <a:cxn ang="0">
                  <a:pos x="215" y="0"/>
                </a:cxn>
                <a:cxn ang="0">
                  <a:pos x="224" y="0"/>
                </a:cxn>
                <a:cxn ang="0">
                  <a:pos x="233" y="0"/>
                </a:cxn>
                <a:cxn ang="0">
                  <a:pos x="241" y="0"/>
                </a:cxn>
                <a:cxn ang="0">
                  <a:pos x="250" y="0"/>
                </a:cxn>
                <a:cxn ang="0">
                  <a:pos x="259" y="0"/>
                </a:cxn>
                <a:cxn ang="0">
                  <a:pos x="268" y="0"/>
                </a:cxn>
                <a:cxn ang="0">
                  <a:pos x="277" y="0"/>
                </a:cxn>
                <a:cxn ang="0">
                  <a:pos x="285" y="0"/>
                </a:cxn>
                <a:cxn ang="0">
                  <a:pos x="294" y="0"/>
                </a:cxn>
              </a:cxnLst>
              <a:rect l="0" t="0" r="r" b="b"/>
              <a:pathLst>
                <a:path w="294" h="228">
                  <a:moveTo>
                    <a:pt x="0" y="228"/>
                  </a:moveTo>
                  <a:lnTo>
                    <a:pt x="4" y="228"/>
                  </a:lnTo>
                  <a:lnTo>
                    <a:pt x="9" y="228"/>
                  </a:lnTo>
                  <a:lnTo>
                    <a:pt x="13" y="228"/>
                  </a:lnTo>
                  <a:lnTo>
                    <a:pt x="18" y="228"/>
                  </a:lnTo>
                  <a:lnTo>
                    <a:pt x="22" y="228"/>
                  </a:lnTo>
                  <a:lnTo>
                    <a:pt x="26" y="228"/>
                  </a:lnTo>
                  <a:lnTo>
                    <a:pt x="31" y="228"/>
                  </a:lnTo>
                  <a:lnTo>
                    <a:pt x="35" y="228"/>
                  </a:lnTo>
                  <a:lnTo>
                    <a:pt x="40" y="228"/>
                  </a:lnTo>
                  <a:lnTo>
                    <a:pt x="44" y="228"/>
                  </a:lnTo>
                  <a:lnTo>
                    <a:pt x="48" y="228"/>
                  </a:lnTo>
                  <a:lnTo>
                    <a:pt x="53" y="228"/>
                  </a:lnTo>
                  <a:lnTo>
                    <a:pt x="57" y="228"/>
                  </a:lnTo>
                  <a:lnTo>
                    <a:pt x="61" y="228"/>
                  </a:lnTo>
                  <a:lnTo>
                    <a:pt x="66" y="228"/>
                  </a:lnTo>
                  <a:lnTo>
                    <a:pt x="70" y="228"/>
                  </a:lnTo>
                  <a:lnTo>
                    <a:pt x="75" y="228"/>
                  </a:lnTo>
                  <a:lnTo>
                    <a:pt x="79" y="228"/>
                  </a:lnTo>
                  <a:lnTo>
                    <a:pt x="83" y="228"/>
                  </a:lnTo>
                  <a:lnTo>
                    <a:pt x="88" y="228"/>
                  </a:lnTo>
                  <a:lnTo>
                    <a:pt x="92" y="228"/>
                  </a:lnTo>
                  <a:lnTo>
                    <a:pt x="97" y="228"/>
                  </a:lnTo>
                  <a:lnTo>
                    <a:pt x="101" y="228"/>
                  </a:lnTo>
                  <a:lnTo>
                    <a:pt x="105" y="228"/>
                  </a:lnTo>
                  <a:lnTo>
                    <a:pt x="110" y="223"/>
                  </a:lnTo>
                  <a:lnTo>
                    <a:pt x="114" y="223"/>
                  </a:lnTo>
                  <a:lnTo>
                    <a:pt x="119" y="218"/>
                  </a:lnTo>
                  <a:lnTo>
                    <a:pt x="127" y="208"/>
                  </a:lnTo>
                  <a:lnTo>
                    <a:pt x="127" y="198"/>
                  </a:lnTo>
                  <a:lnTo>
                    <a:pt x="132" y="193"/>
                  </a:lnTo>
                  <a:lnTo>
                    <a:pt x="132" y="183"/>
                  </a:lnTo>
                  <a:lnTo>
                    <a:pt x="136" y="178"/>
                  </a:lnTo>
                  <a:lnTo>
                    <a:pt x="136" y="163"/>
                  </a:lnTo>
                  <a:lnTo>
                    <a:pt x="141" y="158"/>
                  </a:lnTo>
                  <a:lnTo>
                    <a:pt x="141" y="139"/>
                  </a:lnTo>
                  <a:lnTo>
                    <a:pt x="145" y="134"/>
                  </a:lnTo>
                  <a:lnTo>
                    <a:pt x="145" y="114"/>
                  </a:lnTo>
                  <a:lnTo>
                    <a:pt x="149" y="109"/>
                  </a:lnTo>
                  <a:lnTo>
                    <a:pt x="149" y="89"/>
                  </a:lnTo>
                  <a:lnTo>
                    <a:pt x="154" y="84"/>
                  </a:lnTo>
                  <a:lnTo>
                    <a:pt x="154" y="65"/>
                  </a:lnTo>
                  <a:lnTo>
                    <a:pt x="158" y="60"/>
                  </a:lnTo>
                  <a:lnTo>
                    <a:pt x="158" y="45"/>
                  </a:lnTo>
                  <a:lnTo>
                    <a:pt x="162" y="40"/>
                  </a:lnTo>
                  <a:lnTo>
                    <a:pt x="162" y="30"/>
                  </a:lnTo>
                  <a:lnTo>
                    <a:pt x="171" y="20"/>
                  </a:lnTo>
                  <a:lnTo>
                    <a:pt x="171" y="10"/>
                  </a:lnTo>
                  <a:lnTo>
                    <a:pt x="176" y="5"/>
                  </a:lnTo>
                  <a:lnTo>
                    <a:pt x="180" y="5"/>
                  </a:lnTo>
                  <a:lnTo>
                    <a:pt x="184" y="0"/>
                  </a:lnTo>
                  <a:lnTo>
                    <a:pt x="189" y="0"/>
                  </a:lnTo>
                  <a:lnTo>
                    <a:pt x="193" y="0"/>
                  </a:lnTo>
                  <a:lnTo>
                    <a:pt x="198" y="0"/>
                  </a:lnTo>
                  <a:lnTo>
                    <a:pt x="202" y="0"/>
                  </a:lnTo>
                  <a:lnTo>
                    <a:pt x="206" y="0"/>
                  </a:lnTo>
                  <a:lnTo>
                    <a:pt x="211" y="0"/>
                  </a:lnTo>
                  <a:lnTo>
                    <a:pt x="215" y="0"/>
                  </a:lnTo>
                  <a:lnTo>
                    <a:pt x="220" y="0"/>
                  </a:lnTo>
                  <a:lnTo>
                    <a:pt x="224" y="0"/>
                  </a:lnTo>
                  <a:lnTo>
                    <a:pt x="228" y="0"/>
                  </a:lnTo>
                  <a:lnTo>
                    <a:pt x="233" y="0"/>
                  </a:lnTo>
                  <a:lnTo>
                    <a:pt x="237" y="0"/>
                  </a:lnTo>
                  <a:lnTo>
                    <a:pt x="241" y="0"/>
                  </a:lnTo>
                  <a:lnTo>
                    <a:pt x="246" y="0"/>
                  </a:lnTo>
                  <a:lnTo>
                    <a:pt x="250" y="0"/>
                  </a:lnTo>
                  <a:lnTo>
                    <a:pt x="255" y="0"/>
                  </a:lnTo>
                  <a:lnTo>
                    <a:pt x="259" y="0"/>
                  </a:lnTo>
                  <a:lnTo>
                    <a:pt x="263" y="0"/>
                  </a:lnTo>
                  <a:lnTo>
                    <a:pt x="268" y="0"/>
                  </a:lnTo>
                  <a:lnTo>
                    <a:pt x="272" y="0"/>
                  </a:lnTo>
                  <a:lnTo>
                    <a:pt x="277" y="0"/>
                  </a:lnTo>
                  <a:lnTo>
                    <a:pt x="281" y="0"/>
                  </a:lnTo>
                  <a:lnTo>
                    <a:pt x="285" y="0"/>
                  </a:lnTo>
                  <a:lnTo>
                    <a:pt x="290" y="0"/>
                  </a:lnTo>
                  <a:lnTo>
                    <a:pt x="294" y="0"/>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641" name="Line 3081"/>
            <p:cNvSpPr>
              <a:spLocks noChangeShapeType="1"/>
            </p:cNvSpPr>
            <p:nvPr/>
          </p:nvSpPr>
          <p:spPr bwMode="auto">
            <a:xfrm>
              <a:off x="4744" y="3827"/>
              <a:ext cx="36"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642" name="Line 3082"/>
            <p:cNvSpPr>
              <a:spLocks noChangeShapeType="1"/>
            </p:cNvSpPr>
            <p:nvPr/>
          </p:nvSpPr>
          <p:spPr bwMode="auto">
            <a:xfrm>
              <a:off x="4762" y="3807"/>
              <a:ext cx="1" cy="3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643" name="Line 3083"/>
            <p:cNvSpPr>
              <a:spLocks noChangeShapeType="1"/>
            </p:cNvSpPr>
            <p:nvPr/>
          </p:nvSpPr>
          <p:spPr bwMode="auto">
            <a:xfrm>
              <a:off x="4687" y="3827"/>
              <a:ext cx="35"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644" name="Line 3084"/>
            <p:cNvSpPr>
              <a:spLocks noChangeShapeType="1"/>
            </p:cNvSpPr>
            <p:nvPr/>
          </p:nvSpPr>
          <p:spPr bwMode="auto">
            <a:xfrm>
              <a:off x="4705" y="3807"/>
              <a:ext cx="1" cy="3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645" name="Line 3085"/>
            <p:cNvSpPr>
              <a:spLocks noChangeShapeType="1"/>
            </p:cNvSpPr>
            <p:nvPr/>
          </p:nvSpPr>
          <p:spPr bwMode="auto">
            <a:xfrm>
              <a:off x="4661" y="3827"/>
              <a:ext cx="35"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646" name="Line 3086"/>
            <p:cNvSpPr>
              <a:spLocks noChangeShapeType="1"/>
            </p:cNvSpPr>
            <p:nvPr/>
          </p:nvSpPr>
          <p:spPr bwMode="auto">
            <a:xfrm>
              <a:off x="4679" y="3807"/>
              <a:ext cx="1" cy="3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647" name="Line 3087"/>
            <p:cNvSpPr>
              <a:spLocks noChangeShapeType="1"/>
            </p:cNvSpPr>
            <p:nvPr/>
          </p:nvSpPr>
          <p:spPr bwMode="auto">
            <a:xfrm>
              <a:off x="4771" y="3802"/>
              <a:ext cx="35"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648" name="Line 3088"/>
            <p:cNvSpPr>
              <a:spLocks noChangeShapeType="1"/>
            </p:cNvSpPr>
            <p:nvPr/>
          </p:nvSpPr>
          <p:spPr bwMode="auto">
            <a:xfrm>
              <a:off x="4788" y="3782"/>
              <a:ext cx="1" cy="4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649" name="Line 3089"/>
            <p:cNvSpPr>
              <a:spLocks noChangeShapeType="1"/>
            </p:cNvSpPr>
            <p:nvPr/>
          </p:nvSpPr>
          <p:spPr bwMode="auto">
            <a:xfrm>
              <a:off x="4753" y="3817"/>
              <a:ext cx="18" cy="1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650" name="Line 3090"/>
            <p:cNvSpPr>
              <a:spLocks noChangeShapeType="1"/>
            </p:cNvSpPr>
            <p:nvPr/>
          </p:nvSpPr>
          <p:spPr bwMode="auto">
            <a:xfrm flipH="1">
              <a:off x="4753" y="3817"/>
              <a:ext cx="18" cy="1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651" name="Line 3091"/>
            <p:cNvSpPr>
              <a:spLocks noChangeShapeType="1"/>
            </p:cNvSpPr>
            <p:nvPr/>
          </p:nvSpPr>
          <p:spPr bwMode="auto">
            <a:xfrm>
              <a:off x="4696" y="3817"/>
              <a:ext cx="18" cy="1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652" name="Line 3092"/>
            <p:cNvSpPr>
              <a:spLocks noChangeShapeType="1"/>
            </p:cNvSpPr>
            <p:nvPr/>
          </p:nvSpPr>
          <p:spPr bwMode="auto">
            <a:xfrm flipH="1">
              <a:off x="4696" y="3817"/>
              <a:ext cx="18" cy="1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653" name="Line 3093"/>
            <p:cNvSpPr>
              <a:spLocks noChangeShapeType="1"/>
            </p:cNvSpPr>
            <p:nvPr/>
          </p:nvSpPr>
          <p:spPr bwMode="auto">
            <a:xfrm>
              <a:off x="4670" y="3817"/>
              <a:ext cx="17" cy="1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654" name="Line 3094"/>
            <p:cNvSpPr>
              <a:spLocks noChangeShapeType="1"/>
            </p:cNvSpPr>
            <p:nvPr/>
          </p:nvSpPr>
          <p:spPr bwMode="auto">
            <a:xfrm flipH="1">
              <a:off x="4670" y="3817"/>
              <a:ext cx="17" cy="19"/>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655" name="Line 3095"/>
            <p:cNvSpPr>
              <a:spLocks noChangeShapeType="1"/>
            </p:cNvSpPr>
            <p:nvPr/>
          </p:nvSpPr>
          <p:spPr bwMode="auto">
            <a:xfrm>
              <a:off x="4780" y="3792"/>
              <a:ext cx="17"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656" name="Line 3096"/>
            <p:cNvSpPr>
              <a:spLocks noChangeShapeType="1"/>
            </p:cNvSpPr>
            <p:nvPr/>
          </p:nvSpPr>
          <p:spPr bwMode="auto">
            <a:xfrm flipH="1">
              <a:off x="4780" y="3792"/>
              <a:ext cx="17" cy="2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657" name="Rectangle 3097"/>
            <p:cNvSpPr>
              <a:spLocks noChangeArrowheads="1"/>
            </p:cNvSpPr>
            <p:nvPr/>
          </p:nvSpPr>
          <p:spPr bwMode="auto">
            <a:xfrm>
              <a:off x="4626" y="3501"/>
              <a:ext cx="179" cy="2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 b="1" i="0" u="none" strike="noStrike" cap="none" normalizeH="0" baseline="0" smtClean="0">
                  <a:ln>
                    <a:noFill/>
                  </a:ln>
                  <a:solidFill>
                    <a:srgbClr val="000000"/>
                  </a:solidFill>
                  <a:effectLst/>
                  <a:latin typeface="Helvetica" pitchFamily="34" charset="0"/>
                  <a:cs typeface="Arial" pitchFamily="34" charset="0"/>
                </a:rPr>
                <a:t>m62: a=16,b=32</a:t>
              </a:r>
              <a:endParaRPr kumimoji="0" lang="en-US" sz="1100" b="0" i="0" u="none" strike="noStrike" cap="none" normalizeH="0" baseline="0" smtClean="0">
                <a:ln>
                  <a:noFill/>
                </a:ln>
                <a:solidFill>
                  <a:schemeClr val="tx1"/>
                </a:solidFill>
                <a:effectLst/>
                <a:latin typeface="Arial" pitchFamily="34" charset="0"/>
                <a:cs typeface="Arial" pitchFamily="34" charset="0"/>
              </a:endParaRPr>
            </a:p>
          </p:txBody>
        </p:sp>
        <p:sp>
          <p:nvSpPr>
            <p:cNvPr id="197658" name="Rectangle 3098"/>
            <p:cNvSpPr>
              <a:spLocks noChangeArrowheads="1"/>
            </p:cNvSpPr>
            <p:nvPr/>
          </p:nvSpPr>
          <p:spPr bwMode="auto">
            <a:xfrm>
              <a:off x="5061" y="3599"/>
              <a:ext cx="294" cy="23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659" name="Rectangle 3099"/>
            <p:cNvSpPr>
              <a:spLocks noChangeArrowheads="1"/>
            </p:cNvSpPr>
            <p:nvPr/>
          </p:nvSpPr>
          <p:spPr bwMode="auto">
            <a:xfrm>
              <a:off x="5061" y="3599"/>
              <a:ext cx="294" cy="232"/>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660" name="Line 3100"/>
            <p:cNvSpPr>
              <a:spLocks noChangeShapeType="1"/>
            </p:cNvSpPr>
            <p:nvPr/>
          </p:nvSpPr>
          <p:spPr bwMode="auto">
            <a:xfrm>
              <a:off x="5061" y="3599"/>
              <a:ext cx="29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661" name="Line 3101"/>
            <p:cNvSpPr>
              <a:spLocks noChangeShapeType="1"/>
            </p:cNvSpPr>
            <p:nvPr/>
          </p:nvSpPr>
          <p:spPr bwMode="auto">
            <a:xfrm>
              <a:off x="5061" y="3831"/>
              <a:ext cx="29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662" name="Line 3102"/>
            <p:cNvSpPr>
              <a:spLocks noChangeShapeType="1"/>
            </p:cNvSpPr>
            <p:nvPr/>
          </p:nvSpPr>
          <p:spPr bwMode="auto">
            <a:xfrm flipV="1">
              <a:off x="5355" y="3599"/>
              <a:ext cx="1" cy="23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663" name="Line 3103"/>
            <p:cNvSpPr>
              <a:spLocks noChangeShapeType="1"/>
            </p:cNvSpPr>
            <p:nvPr/>
          </p:nvSpPr>
          <p:spPr bwMode="auto">
            <a:xfrm flipV="1">
              <a:off x="5061" y="3599"/>
              <a:ext cx="1" cy="23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664" name="Line 3104"/>
            <p:cNvSpPr>
              <a:spLocks noChangeShapeType="1"/>
            </p:cNvSpPr>
            <p:nvPr/>
          </p:nvSpPr>
          <p:spPr bwMode="auto">
            <a:xfrm>
              <a:off x="5061" y="3831"/>
              <a:ext cx="29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665" name="Line 3105"/>
            <p:cNvSpPr>
              <a:spLocks noChangeShapeType="1"/>
            </p:cNvSpPr>
            <p:nvPr/>
          </p:nvSpPr>
          <p:spPr bwMode="auto">
            <a:xfrm flipV="1">
              <a:off x="5061" y="3599"/>
              <a:ext cx="1" cy="23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666" name="Line 3106"/>
            <p:cNvSpPr>
              <a:spLocks noChangeShapeType="1"/>
            </p:cNvSpPr>
            <p:nvPr/>
          </p:nvSpPr>
          <p:spPr bwMode="auto">
            <a:xfrm flipV="1">
              <a:off x="5061" y="3827"/>
              <a:ext cx="1" cy="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667" name="Line 3107"/>
            <p:cNvSpPr>
              <a:spLocks noChangeShapeType="1"/>
            </p:cNvSpPr>
            <p:nvPr/>
          </p:nvSpPr>
          <p:spPr bwMode="auto">
            <a:xfrm>
              <a:off x="5061" y="3599"/>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668" name="Rectangle 3108"/>
            <p:cNvSpPr>
              <a:spLocks noChangeArrowheads="1"/>
            </p:cNvSpPr>
            <p:nvPr/>
          </p:nvSpPr>
          <p:spPr bwMode="auto">
            <a:xfrm>
              <a:off x="5047" y="3846"/>
              <a:ext cx="13" cy="2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 b="0" i="0" u="none" strike="noStrike" cap="none" normalizeH="0" baseline="0" smtClean="0">
                  <a:ln>
                    <a:noFill/>
                  </a:ln>
                  <a:solidFill>
                    <a:srgbClr val="000000"/>
                  </a:solidFill>
                  <a:effectLst/>
                  <a:latin typeface="Helvetica" pitchFamily="34" charset="0"/>
                  <a:cs typeface="Arial" pitchFamily="34" charset="0"/>
                </a:rPr>
                <a:t>0</a:t>
              </a:r>
              <a:endParaRPr kumimoji="0" lang="en-US" sz="1100" b="0" i="0" u="none" strike="noStrike" cap="none" normalizeH="0" baseline="0" smtClean="0">
                <a:ln>
                  <a:noFill/>
                </a:ln>
                <a:solidFill>
                  <a:schemeClr val="tx1"/>
                </a:solidFill>
                <a:effectLst/>
                <a:latin typeface="Arial" pitchFamily="34" charset="0"/>
                <a:cs typeface="Arial" pitchFamily="34" charset="0"/>
              </a:endParaRPr>
            </a:p>
          </p:txBody>
        </p:sp>
        <p:sp>
          <p:nvSpPr>
            <p:cNvPr id="197669" name="Line 3109"/>
            <p:cNvSpPr>
              <a:spLocks noChangeShapeType="1"/>
            </p:cNvSpPr>
            <p:nvPr/>
          </p:nvSpPr>
          <p:spPr bwMode="auto">
            <a:xfrm flipV="1">
              <a:off x="5205" y="3827"/>
              <a:ext cx="1" cy="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670" name="Line 3110"/>
            <p:cNvSpPr>
              <a:spLocks noChangeShapeType="1"/>
            </p:cNvSpPr>
            <p:nvPr/>
          </p:nvSpPr>
          <p:spPr bwMode="auto">
            <a:xfrm>
              <a:off x="5205" y="3599"/>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671" name="Rectangle 3111"/>
            <p:cNvSpPr>
              <a:spLocks noChangeArrowheads="1"/>
            </p:cNvSpPr>
            <p:nvPr/>
          </p:nvSpPr>
          <p:spPr bwMode="auto">
            <a:xfrm>
              <a:off x="5175" y="3846"/>
              <a:ext cx="33" cy="2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 b="0" i="0" u="none" strike="noStrike" cap="none" normalizeH="0" baseline="0" smtClean="0">
                  <a:ln>
                    <a:noFill/>
                  </a:ln>
                  <a:solidFill>
                    <a:srgbClr val="000000"/>
                  </a:solidFill>
                  <a:effectLst/>
                  <a:latin typeface="Helvetica" pitchFamily="34" charset="0"/>
                  <a:cs typeface="Arial" pitchFamily="34" charset="0"/>
                </a:rPr>
                <a:t>0.5</a:t>
              </a:r>
              <a:endParaRPr kumimoji="0" lang="en-US" sz="1100" b="0" i="0" u="none" strike="noStrike" cap="none" normalizeH="0" baseline="0" smtClean="0">
                <a:ln>
                  <a:noFill/>
                </a:ln>
                <a:solidFill>
                  <a:schemeClr val="tx1"/>
                </a:solidFill>
                <a:effectLst/>
                <a:latin typeface="Arial" pitchFamily="34" charset="0"/>
                <a:cs typeface="Arial" pitchFamily="34" charset="0"/>
              </a:endParaRPr>
            </a:p>
          </p:txBody>
        </p:sp>
        <p:sp>
          <p:nvSpPr>
            <p:cNvPr id="197672" name="Line 3112"/>
            <p:cNvSpPr>
              <a:spLocks noChangeShapeType="1"/>
            </p:cNvSpPr>
            <p:nvPr/>
          </p:nvSpPr>
          <p:spPr bwMode="auto">
            <a:xfrm flipV="1">
              <a:off x="5355" y="3827"/>
              <a:ext cx="1" cy="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673" name="Line 3113"/>
            <p:cNvSpPr>
              <a:spLocks noChangeShapeType="1"/>
            </p:cNvSpPr>
            <p:nvPr/>
          </p:nvSpPr>
          <p:spPr bwMode="auto">
            <a:xfrm>
              <a:off x="5355" y="3599"/>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674" name="Rectangle 3114"/>
            <p:cNvSpPr>
              <a:spLocks noChangeArrowheads="1"/>
            </p:cNvSpPr>
            <p:nvPr/>
          </p:nvSpPr>
          <p:spPr bwMode="auto">
            <a:xfrm>
              <a:off x="5342" y="3846"/>
              <a:ext cx="13" cy="2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 b="0" i="0" u="none" strike="noStrike" cap="none" normalizeH="0" baseline="0" smtClean="0">
                  <a:ln>
                    <a:noFill/>
                  </a:ln>
                  <a:solidFill>
                    <a:srgbClr val="000000"/>
                  </a:solidFill>
                  <a:effectLst/>
                  <a:latin typeface="Helvetica" pitchFamily="34" charset="0"/>
                  <a:cs typeface="Arial" pitchFamily="34" charset="0"/>
                </a:rPr>
                <a:t>1</a:t>
              </a:r>
              <a:endParaRPr kumimoji="0" lang="en-US" sz="1100" b="0" i="0" u="none" strike="noStrike" cap="none" normalizeH="0" baseline="0" smtClean="0">
                <a:ln>
                  <a:noFill/>
                </a:ln>
                <a:solidFill>
                  <a:schemeClr val="tx1"/>
                </a:solidFill>
                <a:effectLst/>
                <a:latin typeface="Arial" pitchFamily="34" charset="0"/>
                <a:cs typeface="Arial" pitchFamily="34" charset="0"/>
              </a:endParaRPr>
            </a:p>
          </p:txBody>
        </p:sp>
        <p:sp>
          <p:nvSpPr>
            <p:cNvPr id="197675" name="Line 3115"/>
            <p:cNvSpPr>
              <a:spLocks noChangeShapeType="1"/>
            </p:cNvSpPr>
            <p:nvPr/>
          </p:nvSpPr>
          <p:spPr bwMode="auto">
            <a:xfrm>
              <a:off x="5061" y="3831"/>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676" name="Line 3116"/>
            <p:cNvSpPr>
              <a:spLocks noChangeShapeType="1"/>
            </p:cNvSpPr>
            <p:nvPr/>
          </p:nvSpPr>
          <p:spPr bwMode="auto">
            <a:xfrm flipH="1">
              <a:off x="5350" y="3831"/>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677" name="Rectangle 3117"/>
            <p:cNvSpPr>
              <a:spLocks noChangeArrowheads="1"/>
            </p:cNvSpPr>
            <p:nvPr/>
          </p:nvSpPr>
          <p:spPr bwMode="auto">
            <a:xfrm>
              <a:off x="5017" y="3797"/>
              <a:ext cx="13" cy="2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 b="0" i="0" u="none" strike="noStrike" cap="none" normalizeH="0" baseline="0" smtClean="0">
                  <a:ln>
                    <a:noFill/>
                  </a:ln>
                  <a:solidFill>
                    <a:srgbClr val="000000"/>
                  </a:solidFill>
                  <a:effectLst/>
                  <a:latin typeface="Helvetica" pitchFamily="34" charset="0"/>
                  <a:cs typeface="Arial" pitchFamily="34" charset="0"/>
                </a:rPr>
                <a:t>0</a:t>
              </a:r>
              <a:endParaRPr kumimoji="0" lang="en-US" sz="1100" b="0" i="0" u="none" strike="noStrike" cap="none" normalizeH="0" baseline="0" smtClean="0">
                <a:ln>
                  <a:noFill/>
                </a:ln>
                <a:solidFill>
                  <a:schemeClr val="tx1"/>
                </a:solidFill>
                <a:effectLst/>
                <a:latin typeface="Arial" pitchFamily="34" charset="0"/>
                <a:cs typeface="Arial" pitchFamily="34" charset="0"/>
              </a:endParaRPr>
            </a:p>
          </p:txBody>
        </p:sp>
        <p:sp>
          <p:nvSpPr>
            <p:cNvPr id="197678" name="Line 3118"/>
            <p:cNvSpPr>
              <a:spLocks noChangeShapeType="1"/>
            </p:cNvSpPr>
            <p:nvPr/>
          </p:nvSpPr>
          <p:spPr bwMode="auto">
            <a:xfrm>
              <a:off x="5061" y="3713"/>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679" name="Line 3119"/>
            <p:cNvSpPr>
              <a:spLocks noChangeShapeType="1"/>
            </p:cNvSpPr>
            <p:nvPr/>
          </p:nvSpPr>
          <p:spPr bwMode="auto">
            <a:xfrm flipH="1">
              <a:off x="5350" y="3713"/>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680" name="Rectangle 3120"/>
            <p:cNvSpPr>
              <a:spLocks noChangeArrowheads="1"/>
            </p:cNvSpPr>
            <p:nvPr/>
          </p:nvSpPr>
          <p:spPr bwMode="auto">
            <a:xfrm>
              <a:off x="4977" y="3678"/>
              <a:ext cx="33" cy="2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 b="0" i="0" u="none" strike="noStrike" cap="none" normalizeH="0" baseline="0" smtClean="0">
                  <a:ln>
                    <a:noFill/>
                  </a:ln>
                  <a:solidFill>
                    <a:srgbClr val="000000"/>
                  </a:solidFill>
                  <a:effectLst/>
                  <a:latin typeface="Helvetica" pitchFamily="34" charset="0"/>
                  <a:cs typeface="Arial" pitchFamily="34" charset="0"/>
                </a:rPr>
                <a:t>0.5</a:t>
              </a:r>
              <a:endParaRPr kumimoji="0" lang="en-US" sz="1100" b="0" i="0" u="none" strike="noStrike" cap="none" normalizeH="0" baseline="0" smtClean="0">
                <a:ln>
                  <a:noFill/>
                </a:ln>
                <a:solidFill>
                  <a:schemeClr val="tx1"/>
                </a:solidFill>
                <a:effectLst/>
                <a:latin typeface="Arial" pitchFamily="34" charset="0"/>
                <a:cs typeface="Arial" pitchFamily="34" charset="0"/>
              </a:endParaRPr>
            </a:p>
          </p:txBody>
        </p:sp>
      </p:grpSp>
      <p:sp>
        <p:nvSpPr>
          <p:cNvPr id="197682" name="Line 3122"/>
          <p:cNvSpPr>
            <a:spLocks noChangeShapeType="1"/>
          </p:cNvSpPr>
          <p:nvPr/>
        </p:nvSpPr>
        <p:spPr bwMode="auto">
          <a:xfrm>
            <a:off x="8034338" y="5713413"/>
            <a:ext cx="158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683" name="Line 3123"/>
          <p:cNvSpPr>
            <a:spLocks noChangeShapeType="1"/>
          </p:cNvSpPr>
          <p:nvPr/>
        </p:nvSpPr>
        <p:spPr bwMode="auto">
          <a:xfrm flipH="1">
            <a:off x="8493126" y="5713413"/>
            <a:ext cx="79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684" name="Rectangle 3124"/>
          <p:cNvSpPr>
            <a:spLocks noChangeArrowheads="1"/>
          </p:cNvSpPr>
          <p:nvPr/>
        </p:nvSpPr>
        <p:spPr bwMode="auto">
          <a:xfrm>
            <a:off x="7964488" y="5659438"/>
            <a:ext cx="20840" cy="461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 b="0" i="0" u="none" strike="noStrike" cap="none" normalizeH="0" baseline="0" smtClean="0">
                <a:ln>
                  <a:noFill/>
                </a:ln>
                <a:solidFill>
                  <a:srgbClr val="000000"/>
                </a:solidFill>
                <a:effectLst/>
                <a:latin typeface="Helvetica" pitchFamily="34" charset="0"/>
                <a:cs typeface="Arial" pitchFamily="34" charset="0"/>
              </a:rPr>
              <a:t>1</a:t>
            </a:r>
            <a:endParaRPr kumimoji="0" lang="en-US" sz="1100" b="0" i="0" u="none" strike="noStrike" cap="none" normalizeH="0" baseline="0" smtClean="0">
              <a:ln>
                <a:noFill/>
              </a:ln>
              <a:solidFill>
                <a:schemeClr val="tx1"/>
              </a:solidFill>
              <a:effectLst/>
              <a:latin typeface="Arial" pitchFamily="34" charset="0"/>
              <a:cs typeface="Arial" pitchFamily="34" charset="0"/>
            </a:endParaRPr>
          </a:p>
        </p:txBody>
      </p:sp>
      <p:sp>
        <p:nvSpPr>
          <p:cNvPr id="197685" name="Line 3125"/>
          <p:cNvSpPr>
            <a:spLocks noChangeShapeType="1"/>
          </p:cNvSpPr>
          <p:nvPr/>
        </p:nvSpPr>
        <p:spPr bwMode="auto">
          <a:xfrm>
            <a:off x="8034338" y="5713413"/>
            <a:ext cx="466725"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686" name="Line 3126"/>
          <p:cNvSpPr>
            <a:spLocks noChangeShapeType="1"/>
          </p:cNvSpPr>
          <p:nvPr/>
        </p:nvSpPr>
        <p:spPr bwMode="auto">
          <a:xfrm>
            <a:off x="8034338" y="6081713"/>
            <a:ext cx="466725"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687" name="Line 3127"/>
          <p:cNvSpPr>
            <a:spLocks noChangeShapeType="1"/>
          </p:cNvSpPr>
          <p:nvPr/>
        </p:nvSpPr>
        <p:spPr bwMode="auto">
          <a:xfrm flipV="1">
            <a:off x="8501063" y="5713413"/>
            <a:ext cx="1588" cy="3683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688" name="Line 3128"/>
          <p:cNvSpPr>
            <a:spLocks noChangeShapeType="1"/>
          </p:cNvSpPr>
          <p:nvPr/>
        </p:nvSpPr>
        <p:spPr bwMode="auto">
          <a:xfrm flipV="1">
            <a:off x="8034338" y="5713413"/>
            <a:ext cx="1588" cy="3683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689" name="Freeform 3129"/>
          <p:cNvSpPr>
            <a:spLocks/>
          </p:cNvSpPr>
          <p:nvPr/>
        </p:nvSpPr>
        <p:spPr bwMode="auto">
          <a:xfrm>
            <a:off x="8034338" y="6067426"/>
            <a:ext cx="458788" cy="1588"/>
          </a:xfrm>
          <a:custGeom>
            <a:avLst/>
            <a:gdLst/>
            <a:ahLst/>
            <a:cxnLst>
              <a:cxn ang="0">
                <a:pos x="4" y="0"/>
              </a:cxn>
              <a:cxn ang="0">
                <a:pos x="13" y="0"/>
              </a:cxn>
              <a:cxn ang="0">
                <a:pos x="22" y="0"/>
              </a:cxn>
              <a:cxn ang="0">
                <a:pos x="30" y="0"/>
              </a:cxn>
              <a:cxn ang="0">
                <a:pos x="39" y="0"/>
              </a:cxn>
              <a:cxn ang="0">
                <a:pos x="48" y="0"/>
              </a:cxn>
              <a:cxn ang="0">
                <a:pos x="57" y="0"/>
              </a:cxn>
              <a:cxn ang="0">
                <a:pos x="65" y="0"/>
              </a:cxn>
              <a:cxn ang="0">
                <a:pos x="74" y="0"/>
              </a:cxn>
              <a:cxn ang="0">
                <a:pos x="83" y="0"/>
              </a:cxn>
              <a:cxn ang="0">
                <a:pos x="92" y="0"/>
              </a:cxn>
              <a:cxn ang="0">
                <a:pos x="101" y="0"/>
              </a:cxn>
              <a:cxn ang="0">
                <a:pos x="109" y="0"/>
              </a:cxn>
              <a:cxn ang="0">
                <a:pos x="118" y="0"/>
              </a:cxn>
              <a:cxn ang="0">
                <a:pos x="127" y="0"/>
              </a:cxn>
              <a:cxn ang="0">
                <a:pos x="136" y="0"/>
              </a:cxn>
              <a:cxn ang="0">
                <a:pos x="144" y="0"/>
              </a:cxn>
              <a:cxn ang="0">
                <a:pos x="153" y="0"/>
              </a:cxn>
              <a:cxn ang="0">
                <a:pos x="162" y="0"/>
              </a:cxn>
              <a:cxn ang="0">
                <a:pos x="171" y="0"/>
              </a:cxn>
              <a:cxn ang="0">
                <a:pos x="180" y="0"/>
              </a:cxn>
              <a:cxn ang="0">
                <a:pos x="188" y="0"/>
              </a:cxn>
              <a:cxn ang="0">
                <a:pos x="197" y="0"/>
              </a:cxn>
              <a:cxn ang="0">
                <a:pos x="206" y="0"/>
              </a:cxn>
              <a:cxn ang="0">
                <a:pos x="215" y="0"/>
              </a:cxn>
              <a:cxn ang="0">
                <a:pos x="223" y="0"/>
              </a:cxn>
              <a:cxn ang="0">
                <a:pos x="232" y="0"/>
              </a:cxn>
              <a:cxn ang="0">
                <a:pos x="241" y="0"/>
              </a:cxn>
              <a:cxn ang="0">
                <a:pos x="250" y="0"/>
              </a:cxn>
              <a:cxn ang="0">
                <a:pos x="259" y="0"/>
              </a:cxn>
              <a:cxn ang="0">
                <a:pos x="267" y="0"/>
              </a:cxn>
              <a:cxn ang="0">
                <a:pos x="276" y="0"/>
              </a:cxn>
              <a:cxn ang="0">
                <a:pos x="285" y="0"/>
              </a:cxn>
            </a:cxnLst>
            <a:rect l="0" t="0" r="r" b="b"/>
            <a:pathLst>
              <a:path w="289">
                <a:moveTo>
                  <a:pt x="0" y="0"/>
                </a:moveTo>
                <a:lnTo>
                  <a:pt x="4" y="0"/>
                </a:lnTo>
                <a:lnTo>
                  <a:pt x="8" y="0"/>
                </a:lnTo>
                <a:lnTo>
                  <a:pt x="13" y="0"/>
                </a:lnTo>
                <a:lnTo>
                  <a:pt x="17" y="0"/>
                </a:lnTo>
                <a:lnTo>
                  <a:pt x="22" y="0"/>
                </a:lnTo>
                <a:lnTo>
                  <a:pt x="26" y="0"/>
                </a:lnTo>
                <a:lnTo>
                  <a:pt x="30" y="0"/>
                </a:lnTo>
                <a:lnTo>
                  <a:pt x="35" y="0"/>
                </a:lnTo>
                <a:lnTo>
                  <a:pt x="39" y="0"/>
                </a:lnTo>
                <a:lnTo>
                  <a:pt x="43" y="0"/>
                </a:lnTo>
                <a:lnTo>
                  <a:pt x="48" y="0"/>
                </a:lnTo>
                <a:lnTo>
                  <a:pt x="52" y="0"/>
                </a:lnTo>
                <a:lnTo>
                  <a:pt x="57" y="0"/>
                </a:lnTo>
                <a:lnTo>
                  <a:pt x="61" y="0"/>
                </a:lnTo>
                <a:lnTo>
                  <a:pt x="65" y="0"/>
                </a:lnTo>
                <a:lnTo>
                  <a:pt x="70" y="0"/>
                </a:lnTo>
                <a:lnTo>
                  <a:pt x="74" y="0"/>
                </a:lnTo>
                <a:lnTo>
                  <a:pt x="79" y="0"/>
                </a:lnTo>
                <a:lnTo>
                  <a:pt x="83" y="0"/>
                </a:lnTo>
                <a:lnTo>
                  <a:pt x="87" y="0"/>
                </a:lnTo>
                <a:lnTo>
                  <a:pt x="92" y="0"/>
                </a:lnTo>
                <a:lnTo>
                  <a:pt x="96" y="0"/>
                </a:lnTo>
                <a:lnTo>
                  <a:pt x="101" y="0"/>
                </a:lnTo>
                <a:lnTo>
                  <a:pt x="105" y="0"/>
                </a:lnTo>
                <a:lnTo>
                  <a:pt x="109" y="0"/>
                </a:lnTo>
                <a:lnTo>
                  <a:pt x="114" y="0"/>
                </a:lnTo>
                <a:lnTo>
                  <a:pt x="118" y="0"/>
                </a:lnTo>
                <a:lnTo>
                  <a:pt x="122" y="0"/>
                </a:lnTo>
                <a:lnTo>
                  <a:pt x="127" y="0"/>
                </a:lnTo>
                <a:lnTo>
                  <a:pt x="131" y="0"/>
                </a:lnTo>
                <a:lnTo>
                  <a:pt x="136" y="0"/>
                </a:lnTo>
                <a:lnTo>
                  <a:pt x="140" y="0"/>
                </a:lnTo>
                <a:lnTo>
                  <a:pt x="144" y="0"/>
                </a:lnTo>
                <a:lnTo>
                  <a:pt x="149" y="0"/>
                </a:lnTo>
                <a:lnTo>
                  <a:pt x="153" y="0"/>
                </a:lnTo>
                <a:lnTo>
                  <a:pt x="158" y="0"/>
                </a:lnTo>
                <a:lnTo>
                  <a:pt x="162" y="0"/>
                </a:lnTo>
                <a:lnTo>
                  <a:pt x="166" y="0"/>
                </a:lnTo>
                <a:lnTo>
                  <a:pt x="171" y="0"/>
                </a:lnTo>
                <a:lnTo>
                  <a:pt x="175" y="0"/>
                </a:lnTo>
                <a:lnTo>
                  <a:pt x="180" y="0"/>
                </a:lnTo>
                <a:lnTo>
                  <a:pt x="184" y="0"/>
                </a:lnTo>
                <a:lnTo>
                  <a:pt x="188" y="0"/>
                </a:lnTo>
                <a:lnTo>
                  <a:pt x="193" y="0"/>
                </a:lnTo>
                <a:lnTo>
                  <a:pt x="197" y="0"/>
                </a:lnTo>
                <a:lnTo>
                  <a:pt x="202" y="0"/>
                </a:lnTo>
                <a:lnTo>
                  <a:pt x="206" y="0"/>
                </a:lnTo>
                <a:lnTo>
                  <a:pt x="210" y="0"/>
                </a:lnTo>
                <a:lnTo>
                  <a:pt x="215" y="0"/>
                </a:lnTo>
                <a:lnTo>
                  <a:pt x="219" y="0"/>
                </a:lnTo>
                <a:lnTo>
                  <a:pt x="223" y="0"/>
                </a:lnTo>
                <a:lnTo>
                  <a:pt x="228" y="0"/>
                </a:lnTo>
                <a:lnTo>
                  <a:pt x="232" y="0"/>
                </a:lnTo>
                <a:lnTo>
                  <a:pt x="237" y="0"/>
                </a:lnTo>
                <a:lnTo>
                  <a:pt x="241" y="0"/>
                </a:lnTo>
                <a:lnTo>
                  <a:pt x="245" y="0"/>
                </a:lnTo>
                <a:lnTo>
                  <a:pt x="250" y="0"/>
                </a:lnTo>
                <a:lnTo>
                  <a:pt x="254" y="0"/>
                </a:lnTo>
                <a:lnTo>
                  <a:pt x="259" y="0"/>
                </a:lnTo>
                <a:lnTo>
                  <a:pt x="263" y="0"/>
                </a:lnTo>
                <a:lnTo>
                  <a:pt x="267" y="0"/>
                </a:lnTo>
                <a:lnTo>
                  <a:pt x="272" y="0"/>
                </a:lnTo>
                <a:lnTo>
                  <a:pt x="276" y="0"/>
                </a:lnTo>
                <a:lnTo>
                  <a:pt x="281" y="0"/>
                </a:lnTo>
                <a:lnTo>
                  <a:pt x="285" y="0"/>
                </a:lnTo>
                <a:lnTo>
                  <a:pt x="289" y="0"/>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690" name="Oval 3130"/>
          <p:cNvSpPr>
            <a:spLocks noChangeArrowheads="1"/>
          </p:cNvSpPr>
          <p:nvPr/>
        </p:nvSpPr>
        <p:spPr bwMode="auto">
          <a:xfrm>
            <a:off x="8159751" y="6035676"/>
            <a:ext cx="55563" cy="61913"/>
          </a:xfrm>
          <a:prstGeom prst="ellips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691" name="Oval 3131"/>
          <p:cNvSpPr>
            <a:spLocks noChangeArrowheads="1"/>
          </p:cNvSpPr>
          <p:nvPr/>
        </p:nvSpPr>
        <p:spPr bwMode="auto">
          <a:xfrm>
            <a:off x="8075613" y="6035676"/>
            <a:ext cx="55563" cy="61913"/>
          </a:xfrm>
          <a:prstGeom prst="ellips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692" name="Oval 3132"/>
          <p:cNvSpPr>
            <a:spLocks noChangeArrowheads="1"/>
          </p:cNvSpPr>
          <p:nvPr/>
        </p:nvSpPr>
        <p:spPr bwMode="auto">
          <a:xfrm>
            <a:off x="8034338" y="6035676"/>
            <a:ext cx="55563" cy="61913"/>
          </a:xfrm>
          <a:prstGeom prst="ellips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693" name="Oval 3133"/>
          <p:cNvSpPr>
            <a:spLocks noChangeArrowheads="1"/>
          </p:cNvSpPr>
          <p:nvPr/>
        </p:nvSpPr>
        <p:spPr bwMode="auto">
          <a:xfrm>
            <a:off x="8207376" y="6035676"/>
            <a:ext cx="55563" cy="61913"/>
          </a:xfrm>
          <a:prstGeom prst="ellips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694" name="Rectangle 3134"/>
          <p:cNvSpPr>
            <a:spLocks noChangeArrowheads="1"/>
          </p:cNvSpPr>
          <p:nvPr/>
        </p:nvSpPr>
        <p:spPr bwMode="auto">
          <a:xfrm>
            <a:off x="8054976" y="5557838"/>
            <a:ext cx="200376" cy="461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 b="1" i="0" u="none" strike="noStrike" cap="none" normalizeH="0" baseline="0" smtClean="0">
                <a:ln>
                  <a:noFill/>
                </a:ln>
                <a:solidFill>
                  <a:srgbClr val="000000"/>
                </a:solidFill>
                <a:effectLst/>
                <a:latin typeface="Helvetica" pitchFamily="34" charset="0"/>
                <a:cs typeface="Arial" pitchFamily="34" charset="0"/>
              </a:rPr>
              <a:t>m63 &amp; m64</a:t>
            </a:r>
            <a:endParaRPr kumimoji="0" lang="en-US" sz="1100" b="0" i="0" u="none" strike="noStrike" cap="none" normalizeH="0" baseline="0" smtClean="0">
              <a:ln>
                <a:noFill/>
              </a:ln>
              <a:solidFill>
                <a:schemeClr val="tx1"/>
              </a:solidFill>
              <a:effectLst/>
              <a:latin typeface="Arial" pitchFamily="34" charset="0"/>
              <a:cs typeface="Arial" pitchFamily="34" charset="0"/>
            </a:endParaRPr>
          </a:p>
        </p:txBody>
      </p:sp>
      <p:sp>
        <p:nvSpPr>
          <p:cNvPr id="197695" name="Freeform 3135"/>
          <p:cNvSpPr>
            <a:spLocks/>
          </p:cNvSpPr>
          <p:nvPr/>
        </p:nvSpPr>
        <p:spPr bwMode="auto">
          <a:xfrm>
            <a:off x="8034338" y="5980113"/>
            <a:ext cx="458788" cy="1588"/>
          </a:xfrm>
          <a:custGeom>
            <a:avLst/>
            <a:gdLst/>
            <a:ahLst/>
            <a:cxnLst>
              <a:cxn ang="0">
                <a:pos x="4" y="0"/>
              </a:cxn>
              <a:cxn ang="0">
                <a:pos x="13" y="0"/>
              </a:cxn>
              <a:cxn ang="0">
                <a:pos x="22" y="0"/>
              </a:cxn>
              <a:cxn ang="0">
                <a:pos x="30" y="0"/>
              </a:cxn>
              <a:cxn ang="0">
                <a:pos x="39" y="0"/>
              </a:cxn>
              <a:cxn ang="0">
                <a:pos x="48" y="0"/>
              </a:cxn>
              <a:cxn ang="0">
                <a:pos x="57" y="0"/>
              </a:cxn>
              <a:cxn ang="0">
                <a:pos x="65" y="0"/>
              </a:cxn>
              <a:cxn ang="0">
                <a:pos x="74" y="0"/>
              </a:cxn>
              <a:cxn ang="0">
                <a:pos x="83" y="0"/>
              </a:cxn>
              <a:cxn ang="0">
                <a:pos x="92" y="0"/>
              </a:cxn>
              <a:cxn ang="0">
                <a:pos x="101" y="0"/>
              </a:cxn>
              <a:cxn ang="0">
                <a:pos x="109" y="0"/>
              </a:cxn>
              <a:cxn ang="0">
                <a:pos x="118" y="0"/>
              </a:cxn>
              <a:cxn ang="0">
                <a:pos x="127" y="0"/>
              </a:cxn>
              <a:cxn ang="0">
                <a:pos x="136" y="0"/>
              </a:cxn>
              <a:cxn ang="0">
                <a:pos x="144" y="0"/>
              </a:cxn>
              <a:cxn ang="0">
                <a:pos x="153" y="0"/>
              </a:cxn>
              <a:cxn ang="0">
                <a:pos x="162" y="0"/>
              </a:cxn>
              <a:cxn ang="0">
                <a:pos x="171" y="0"/>
              </a:cxn>
              <a:cxn ang="0">
                <a:pos x="180" y="0"/>
              </a:cxn>
              <a:cxn ang="0">
                <a:pos x="188" y="0"/>
              </a:cxn>
              <a:cxn ang="0">
                <a:pos x="197" y="0"/>
              </a:cxn>
              <a:cxn ang="0">
                <a:pos x="206" y="0"/>
              </a:cxn>
              <a:cxn ang="0">
                <a:pos x="215" y="0"/>
              </a:cxn>
              <a:cxn ang="0">
                <a:pos x="223" y="0"/>
              </a:cxn>
              <a:cxn ang="0">
                <a:pos x="232" y="0"/>
              </a:cxn>
              <a:cxn ang="0">
                <a:pos x="241" y="0"/>
              </a:cxn>
              <a:cxn ang="0">
                <a:pos x="250" y="0"/>
              </a:cxn>
              <a:cxn ang="0">
                <a:pos x="259" y="0"/>
              </a:cxn>
              <a:cxn ang="0">
                <a:pos x="267" y="0"/>
              </a:cxn>
              <a:cxn ang="0">
                <a:pos x="276" y="0"/>
              </a:cxn>
              <a:cxn ang="0">
                <a:pos x="285" y="0"/>
              </a:cxn>
            </a:cxnLst>
            <a:rect l="0" t="0" r="r" b="b"/>
            <a:pathLst>
              <a:path w="289">
                <a:moveTo>
                  <a:pt x="0" y="0"/>
                </a:moveTo>
                <a:lnTo>
                  <a:pt x="4" y="0"/>
                </a:lnTo>
                <a:lnTo>
                  <a:pt x="8" y="0"/>
                </a:lnTo>
                <a:lnTo>
                  <a:pt x="13" y="0"/>
                </a:lnTo>
                <a:lnTo>
                  <a:pt x="17" y="0"/>
                </a:lnTo>
                <a:lnTo>
                  <a:pt x="22" y="0"/>
                </a:lnTo>
                <a:lnTo>
                  <a:pt x="26" y="0"/>
                </a:lnTo>
                <a:lnTo>
                  <a:pt x="30" y="0"/>
                </a:lnTo>
                <a:lnTo>
                  <a:pt x="35" y="0"/>
                </a:lnTo>
                <a:lnTo>
                  <a:pt x="39" y="0"/>
                </a:lnTo>
                <a:lnTo>
                  <a:pt x="43" y="0"/>
                </a:lnTo>
                <a:lnTo>
                  <a:pt x="48" y="0"/>
                </a:lnTo>
                <a:lnTo>
                  <a:pt x="52" y="0"/>
                </a:lnTo>
                <a:lnTo>
                  <a:pt x="57" y="0"/>
                </a:lnTo>
                <a:lnTo>
                  <a:pt x="61" y="0"/>
                </a:lnTo>
                <a:lnTo>
                  <a:pt x="65" y="0"/>
                </a:lnTo>
                <a:lnTo>
                  <a:pt x="70" y="0"/>
                </a:lnTo>
                <a:lnTo>
                  <a:pt x="74" y="0"/>
                </a:lnTo>
                <a:lnTo>
                  <a:pt x="79" y="0"/>
                </a:lnTo>
                <a:lnTo>
                  <a:pt x="83" y="0"/>
                </a:lnTo>
                <a:lnTo>
                  <a:pt x="87" y="0"/>
                </a:lnTo>
                <a:lnTo>
                  <a:pt x="92" y="0"/>
                </a:lnTo>
                <a:lnTo>
                  <a:pt x="96" y="0"/>
                </a:lnTo>
                <a:lnTo>
                  <a:pt x="101" y="0"/>
                </a:lnTo>
                <a:lnTo>
                  <a:pt x="105" y="0"/>
                </a:lnTo>
                <a:lnTo>
                  <a:pt x="109" y="0"/>
                </a:lnTo>
                <a:lnTo>
                  <a:pt x="114" y="0"/>
                </a:lnTo>
                <a:lnTo>
                  <a:pt x="118" y="0"/>
                </a:lnTo>
                <a:lnTo>
                  <a:pt x="122" y="0"/>
                </a:lnTo>
                <a:lnTo>
                  <a:pt x="127" y="0"/>
                </a:lnTo>
                <a:lnTo>
                  <a:pt x="131" y="0"/>
                </a:lnTo>
                <a:lnTo>
                  <a:pt x="136" y="0"/>
                </a:lnTo>
                <a:lnTo>
                  <a:pt x="140" y="0"/>
                </a:lnTo>
                <a:lnTo>
                  <a:pt x="144" y="0"/>
                </a:lnTo>
                <a:lnTo>
                  <a:pt x="149" y="0"/>
                </a:lnTo>
                <a:lnTo>
                  <a:pt x="153" y="0"/>
                </a:lnTo>
                <a:lnTo>
                  <a:pt x="158" y="0"/>
                </a:lnTo>
                <a:lnTo>
                  <a:pt x="162" y="0"/>
                </a:lnTo>
                <a:lnTo>
                  <a:pt x="166" y="0"/>
                </a:lnTo>
                <a:lnTo>
                  <a:pt x="171" y="0"/>
                </a:lnTo>
                <a:lnTo>
                  <a:pt x="175" y="0"/>
                </a:lnTo>
                <a:lnTo>
                  <a:pt x="180" y="0"/>
                </a:lnTo>
                <a:lnTo>
                  <a:pt x="184" y="0"/>
                </a:lnTo>
                <a:lnTo>
                  <a:pt x="188" y="0"/>
                </a:lnTo>
                <a:lnTo>
                  <a:pt x="193" y="0"/>
                </a:lnTo>
                <a:lnTo>
                  <a:pt x="197" y="0"/>
                </a:lnTo>
                <a:lnTo>
                  <a:pt x="202" y="0"/>
                </a:lnTo>
                <a:lnTo>
                  <a:pt x="206" y="0"/>
                </a:lnTo>
                <a:lnTo>
                  <a:pt x="210" y="0"/>
                </a:lnTo>
                <a:lnTo>
                  <a:pt x="215" y="0"/>
                </a:lnTo>
                <a:lnTo>
                  <a:pt x="219" y="0"/>
                </a:lnTo>
                <a:lnTo>
                  <a:pt x="223" y="0"/>
                </a:lnTo>
                <a:lnTo>
                  <a:pt x="228" y="0"/>
                </a:lnTo>
                <a:lnTo>
                  <a:pt x="232" y="0"/>
                </a:lnTo>
                <a:lnTo>
                  <a:pt x="237" y="0"/>
                </a:lnTo>
                <a:lnTo>
                  <a:pt x="241" y="0"/>
                </a:lnTo>
                <a:lnTo>
                  <a:pt x="245" y="0"/>
                </a:lnTo>
                <a:lnTo>
                  <a:pt x="250" y="0"/>
                </a:lnTo>
                <a:lnTo>
                  <a:pt x="254" y="0"/>
                </a:lnTo>
                <a:lnTo>
                  <a:pt x="259" y="0"/>
                </a:lnTo>
                <a:lnTo>
                  <a:pt x="263" y="0"/>
                </a:lnTo>
                <a:lnTo>
                  <a:pt x="267" y="0"/>
                </a:lnTo>
                <a:lnTo>
                  <a:pt x="272" y="0"/>
                </a:lnTo>
                <a:lnTo>
                  <a:pt x="276" y="0"/>
                </a:lnTo>
                <a:lnTo>
                  <a:pt x="281" y="0"/>
                </a:lnTo>
                <a:lnTo>
                  <a:pt x="285" y="0"/>
                </a:lnTo>
                <a:lnTo>
                  <a:pt x="289" y="0"/>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696" name="Freeform 3136"/>
          <p:cNvSpPr>
            <a:spLocks/>
          </p:cNvSpPr>
          <p:nvPr/>
        </p:nvSpPr>
        <p:spPr bwMode="auto">
          <a:xfrm>
            <a:off x="8151813" y="5942013"/>
            <a:ext cx="69850" cy="61913"/>
          </a:xfrm>
          <a:custGeom>
            <a:avLst/>
            <a:gdLst/>
            <a:ahLst/>
            <a:cxnLst>
              <a:cxn ang="0">
                <a:pos x="0" y="39"/>
              </a:cxn>
              <a:cxn ang="0">
                <a:pos x="44" y="39"/>
              </a:cxn>
              <a:cxn ang="0">
                <a:pos x="22" y="0"/>
              </a:cxn>
              <a:cxn ang="0">
                <a:pos x="0" y="39"/>
              </a:cxn>
            </a:cxnLst>
            <a:rect l="0" t="0" r="r" b="b"/>
            <a:pathLst>
              <a:path w="44" h="39">
                <a:moveTo>
                  <a:pt x="0" y="39"/>
                </a:moveTo>
                <a:lnTo>
                  <a:pt x="44" y="39"/>
                </a:lnTo>
                <a:lnTo>
                  <a:pt x="22" y="0"/>
                </a:lnTo>
                <a:lnTo>
                  <a:pt x="0" y="39"/>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697" name="Freeform 3137"/>
          <p:cNvSpPr>
            <a:spLocks/>
          </p:cNvSpPr>
          <p:nvPr/>
        </p:nvSpPr>
        <p:spPr bwMode="auto">
          <a:xfrm>
            <a:off x="8069263" y="5942013"/>
            <a:ext cx="68263" cy="61913"/>
          </a:xfrm>
          <a:custGeom>
            <a:avLst/>
            <a:gdLst/>
            <a:ahLst/>
            <a:cxnLst>
              <a:cxn ang="0">
                <a:pos x="0" y="39"/>
              </a:cxn>
              <a:cxn ang="0">
                <a:pos x="43" y="39"/>
              </a:cxn>
              <a:cxn ang="0">
                <a:pos x="21" y="0"/>
              </a:cxn>
              <a:cxn ang="0">
                <a:pos x="0" y="39"/>
              </a:cxn>
            </a:cxnLst>
            <a:rect l="0" t="0" r="r" b="b"/>
            <a:pathLst>
              <a:path w="43" h="39">
                <a:moveTo>
                  <a:pt x="0" y="39"/>
                </a:moveTo>
                <a:lnTo>
                  <a:pt x="43" y="39"/>
                </a:lnTo>
                <a:lnTo>
                  <a:pt x="21" y="0"/>
                </a:lnTo>
                <a:lnTo>
                  <a:pt x="0" y="39"/>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698" name="Freeform 3138"/>
          <p:cNvSpPr>
            <a:spLocks/>
          </p:cNvSpPr>
          <p:nvPr/>
        </p:nvSpPr>
        <p:spPr bwMode="auto">
          <a:xfrm>
            <a:off x="8026401" y="5942013"/>
            <a:ext cx="69850" cy="61913"/>
          </a:xfrm>
          <a:custGeom>
            <a:avLst/>
            <a:gdLst/>
            <a:ahLst/>
            <a:cxnLst>
              <a:cxn ang="0">
                <a:pos x="0" y="39"/>
              </a:cxn>
              <a:cxn ang="0">
                <a:pos x="44" y="39"/>
              </a:cxn>
              <a:cxn ang="0">
                <a:pos x="22" y="0"/>
              </a:cxn>
              <a:cxn ang="0">
                <a:pos x="0" y="39"/>
              </a:cxn>
            </a:cxnLst>
            <a:rect l="0" t="0" r="r" b="b"/>
            <a:pathLst>
              <a:path w="44" h="39">
                <a:moveTo>
                  <a:pt x="0" y="39"/>
                </a:moveTo>
                <a:lnTo>
                  <a:pt x="44" y="39"/>
                </a:lnTo>
                <a:lnTo>
                  <a:pt x="22" y="0"/>
                </a:lnTo>
                <a:lnTo>
                  <a:pt x="0" y="39"/>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197699" name="Freeform 3139"/>
          <p:cNvSpPr>
            <a:spLocks/>
          </p:cNvSpPr>
          <p:nvPr/>
        </p:nvSpPr>
        <p:spPr bwMode="auto">
          <a:xfrm>
            <a:off x="8201026" y="5942013"/>
            <a:ext cx="69850" cy="61913"/>
          </a:xfrm>
          <a:custGeom>
            <a:avLst/>
            <a:gdLst/>
            <a:ahLst/>
            <a:cxnLst>
              <a:cxn ang="0">
                <a:pos x="0" y="39"/>
              </a:cxn>
              <a:cxn ang="0">
                <a:pos x="44" y="39"/>
              </a:cxn>
              <a:cxn ang="0">
                <a:pos x="22" y="0"/>
              </a:cxn>
              <a:cxn ang="0">
                <a:pos x="0" y="39"/>
              </a:cxn>
            </a:cxnLst>
            <a:rect l="0" t="0" r="r" b="b"/>
            <a:pathLst>
              <a:path w="44" h="39">
                <a:moveTo>
                  <a:pt x="0" y="39"/>
                </a:moveTo>
                <a:lnTo>
                  <a:pt x="44" y="39"/>
                </a:lnTo>
                <a:lnTo>
                  <a:pt x="22" y="0"/>
                </a:lnTo>
                <a:lnTo>
                  <a:pt x="0" y="39"/>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1100"/>
          </a:p>
        </p:txBody>
      </p:sp>
      <p:sp>
        <p:nvSpPr>
          <p:cNvPr id="3042" name="Oval 3041"/>
          <p:cNvSpPr/>
          <p:nvPr/>
        </p:nvSpPr>
        <p:spPr bwMode="auto">
          <a:xfrm>
            <a:off x="7850659" y="4341341"/>
            <a:ext cx="922638" cy="617837"/>
          </a:xfrm>
          <a:prstGeom prst="ellipse">
            <a:avLst/>
          </a:prstGeom>
          <a:noFill/>
          <a:ln w="12700" cap="flat" cmpd="sng" algn="ctr">
            <a:solidFill>
              <a:srgbClr val="92D05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cs typeface="Times New Roman" pitchFamily="18" charset="0"/>
            </a:endParaRPr>
          </a:p>
        </p:txBody>
      </p:sp>
      <p:sp>
        <p:nvSpPr>
          <p:cNvPr id="3043" name="Oval 3042"/>
          <p:cNvSpPr/>
          <p:nvPr/>
        </p:nvSpPr>
        <p:spPr bwMode="auto">
          <a:xfrm>
            <a:off x="4024183" y="2376617"/>
            <a:ext cx="922638" cy="617837"/>
          </a:xfrm>
          <a:prstGeom prst="ellipse">
            <a:avLst/>
          </a:prstGeom>
          <a:noFill/>
          <a:ln w="12700" cap="flat" cmpd="sng" algn="ctr">
            <a:solidFill>
              <a:srgbClr val="00B0F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8247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42" grpId="0" animBg="1"/>
      <p:bldP spid="304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Figure5"/>
          <p:cNvPicPr>
            <a:picLocks noChangeAspect="1" noChangeArrowheads="1"/>
          </p:cNvPicPr>
          <p:nvPr/>
        </p:nvPicPr>
        <p:blipFill>
          <a:blip r:embed="rId3" cstate="print"/>
          <a:srcRect/>
          <a:stretch>
            <a:fillRect/>
          </a:stretch>
        </p:blipFill>
        <p:spPr bwMode="auto">
          <a:xfrm>
            <a:off x="135467" y="65089"/>
            <a:ext cx="8857545" cy="6707187"/>
          </a:xfrm>
          <a:prstGeom prst="rect">
            <a:avLst/>
          </a:prstGeom>
          <a:noFill/>
          <a:ln w="9525">
            <a:noFill/>
            <a:miter lim="800000"/>
            <a:headEnd/>
            <a:tailEnd/>
          </a:ln>
        </p:spPr>
      </p:pic>
      <p:sp>
        <p:nvSpPr>
          <p:cNvPr id="1983491" name="Rectangle 3"/>
          <p:cNvSpPr>
            <a:spLocks noChangeArrowheads="1"/>
          </p:cNvSpPr>
          <p:nvPr/>
        </p:nvSpPr>
        <p:spPr bwMode="auto">
          <a:xfrm>
            <a:off x="5839178" y="4538663"/>
            <a:ext cx="722489" cy="1541462"/>
          </a:xfrm>
          <a:prstGeom prst="rect">
            <a:avLst/>
          </a:prstGeom>
          <a:noFill/>
          <a:ln w="28575" algn="ctr">
            <a:solidFill>
              <a:srgbClr val="FF0000"/>
            </a:solidFill>
            <a:miter lim="800000"/>
            <a:headEnd/>
            <a:tailEnd/>
          </a:ln>
        </p:spPr>
        <p:txBody>
          <a:bodyPr wrap="none"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834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3491"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Text Box 3"/>
          <p:cNvSpPr txBox="1">
            <a:spLocks noChangeArrowheads="1"/>
          </p:cNvSpPr>
          <p:nvPr/>
        </p:nvSpPr>
        <p:spPr bwMode="auto">
          <a:xfrm>
            <a:off x="0" y="6211669"/>
            <a:ext cx="3335867" cy="646331"/>
          </a:xfrm>
          <a:prstGeom prst="rect">
            <a:avLst/>
          </a:prstGeom>
          <a:noFill/>
          <a:ln w="9525">
            <a:noFill/>
            <a:miter lim="800000"/>
            <a:headEnd/>
            <a:tailEnd/>
          </a:ln>
        </p:spPr>
        <p:txBody>
          <a:bodyPr>
            <a:spAutoFit/>
          </a:bodyPr>
          <a:lstStyle/>
          <a:p>
            <a:r>
              <a:rPr lang="en-US" b="0" dirty="0">
                <a:latin typeface="Times New Roman" pitchFamily="18" charset="0"/>
              </a:rPr>
              <a:t>Stephan, </a:t>
            </a:r>
            <a:r>
              <a:rPr lang="en-US" b="0" dirty="0" err="1">
                <a:latin typeface="Times New Roman" pitchFamily="18" charset="0"/>
              </a:rPr>
              <a:t>Tittgemeyer</a:t>
            </a:r>
            <a:r>
              <a:rPr lang="en-US" b="0" dirty="0">
                <a:latin typeface="Times New Roman" pitchFamily="18" charset="0"/>
              </a:rPr>
              <a:t> et al. 2009, </a:t>
            </a:r>
            <a:r>
              <a:rPr lang="en-US" b="0" i="1" dirty="0" err="1">
                <a:latin typeface="Times New Roman" pitchFamily="18" charset="0"/>
              </a:rPr>
              <a:t>NeuroImage</a:t>
            </a:r>
            <a:endParaRPr lang="de-DE" b="0" i="1" dirty="0">
              <a:latin typeface="Times New Roman" pitchFamily="18" charset="0"/>
            </a:endParaRPr>
          </a:p>
        </p:txBody>
      </p:sp>
      <p:sp>
        <p:nvSpPr>
          <p:cNvPr id="198659" name="AutoShape 3"/>
          <p:cNvSpPr>
            <a:spLocks noChangeAspect="1" noChangeArrowheads="1" noTextEdit="1"/>
          </p:cNvSpPr>
          <p:nvPr/>
        </p:nvSpPr>
        <p:spPr bwMode="auto">
          <a:xfrm>
            <a:off x="82550" y="376238"/>
            <a:ext cx="8669338" cy="6391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grpSp>
        <p:nvGrpSpPr>
          <p:cNvPr id="198861" name="Group 205"/>
          <p:cNvGrpSpPr>
            <a:grpSpLocks/>
          </p:cNvGrpSpPr>
          <p:nvPr/>
        </p:nvGrpSpPr>
        <p:grpSpPr bwMode="auto">
          <a:xfrm>
            <a:off x="82550" y="376238"/>
            <a:ext cx="8677276" cy="6400800"/>
            <a:chOff x="52" y="237"/>
            <a:chExt cx="5466" cy="4032"/>
          </a:xfrm>
        </p:grpSpPr>
        <p:sp>
          <p:nvSpPr>
            <p:cNvPr id="198661" name="Rectangle 5"/>
            <p:cNvSpPr>
              <a:spLocks noChangeArrowheads="1"/>
            </p:cNvSpPr>
            <p:nvPr/>
          </p:nvSpPr>
          <p:spPr bwMode="auto">
            <a:xfrm>
              <a:off x="52" y="237"/>
              <a:ext cx="5466" cy="403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98662" name="Rectangle 6"/>
            <p:cNvSpPr>
              <a:spLocks noChangeArrowheads="1"/>
            </p:cNvSpPr>
            <p:nvPr/>
          </p:nvSpPr>
          <p:spPr bwMode="auto">
            <a:xfrm>
              <a:off x="767" y="609"/>
              <a:ext cx="362" cy="28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98663" name="Rectangle 7"/>
            <p:cNvSpPr>
              <a:spLocks noChangeArrowheads="1"/>
            </p:cNvSpPr>
            <p:nvPr/>
          </p:nvSpPr>
          <p:spPr bwMode="auto">
            <a:xfrm>
              <a:off x="767" y="609"/>
              <a:ext cx="362" cy="282"/>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98664" name="Line 8"/>
            <p:cNvSpPr>
              <a:spLocks noChangeShapeType="1"/>
            </p:cNvSpPr>
            <p:nvPr/>
          </p:nvSpPr>
          <p:spPr bwMode="auto">
            <a:xfrm>
              <a:off x="767" y="609"/>
              <a:ext cx="362"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665" name="Line 9"/>
            <p:cNvSpPr>
              <a:spLocks noChangeShapeType="1"/>
            </p:cNvSpPr>
            <p:nvPr/>
          </p:nvSpPr>
          <p:spPr bwMode="auto">
            <a:xfrm>
              <a:off x="767" y="891"/>
              <a:ext cx="362"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666" name="Line 10"/>
            <p:cNvSpPr>
              <a:spLocks noChangeShapeType="1"/>
            </p:cNvSpPr>
            <p:nvPr/>
          </p:nvSpPr>
          <p:spPr bwMode="auto">
            <a:xfrm flipV="1">
              <a:off x="1129" y="609"/>
              <a:ext cx="1" cy="28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667" name="Line 11"/>
            <p:cNvSpPr>
              <a:spLocks noChangeShapeType="1"/>
            </p:cNvSpPr>
            <p:nvPr/>
          </p:nvSpPr>
          <p:spPr bwMode="auto">
            <a:xfrm flipV="1">
              <a:off x="767" y="609"/>
              <a:ext cx="1" cy="28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668" name="Line 12"/>
            <p:cNvSpPr>
              <a:spLocks noChangeShapeType="1"/>
            </p:cNvSpPr>
            <p:nvPr/>
          </p:nvSpPr>
          <p:spPr bwMode="auto">
            <a:xfrm>
              <a:off x="767" y="891"/>
              <a:ext cx="362"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669" name="Line 13"/>
            <p:cNvSpPr>
              <a:spLocks noChangeShapeType="1"/>
            </p:cNvSpPr>
            <p:nvPr/>
          </p:nvSpPr>
          <p:spPr bwMode="auto">
            <a:xfrm flipV="1">
              <a:off x="767" y="609"/>
              <a:ext cx="1" cy="28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670" name="Line 14"/>
            <p:cNvSpPr>
              <a:spLocks noChangeShapeType="1"/>
            </p:cNvSpPr>
            <p:nvPr/>
          </p:nvSpPr>
          <p:spPr bwMode="auto">
            <a:xfrm flipV="1">
              <a:off x="767" y="885"/>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671" name="Line 15"/>
            <p:cNvSpPr>
              <a:spLocks noChangeShapeType="1"/>
            </p:cNvSpPr>
            <p:nvPr/>
          </p:nvSpPr>
          <p:spPr bwMode="auto">
            <a:xfrm>
              <a:off x="767" y="609"/>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672" name="Rectangle 16"/>
            <p:cNvSpPr>
              <a:spLocks noChangeArrowheads="1"/>
            </p:cNvSpPr>
            <p:nvPr/>
          </p:nvSpPr>
          <p:spPr bwMode="auto">
            <a:xfrm>
              <a:off x="751" y="909"/>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8673" name="Line 17"/>
            <p:cNvSpPr>
              <a:spLocks noChangeShapeType="1"/>
            </p:cNvSpPr>
            <p:nvPr/>
          </p:nvSpPr>
          <p:spPr bwMode="auto">
            <a:xfrm flipV="1">
              <a:off x="948" y="885"/>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674" name="Line 18"/>
            <p:cNvSpPr>
              <a:spLocks noChangeShapeType="1"/>
            </p:cNvSpPr>
            <p:nvPr/>
          </p:nvSpPr>
          <p:spPr bwMode="auto">
            <a:xfrm>
              <a:off x="948" y="609"/>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675" name="Rectangle 19"/>
            <p:cNvSpPr>
              <a:spLocks noChangeArrowheads="1"/>
            </p:cNvSpPr>
            <p:nvPr/>
          </p:nvSpPr>
          <p:spPr bwMode="auto">
            <a:xfrm>
              <a:off x="911" y="909"/>
              <a:ext cx="117"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8676" name="Line 20"/>
            <p:cNvSpPr>
              <a:spLocks noChangeShapeType="1"/>
            </p:cNvSpPr>
            <p:nvPr/>
          </p:nvSpPr>
          <p:spPr bwMode="auto">
            <a:xfrm flipV="1">
              <a:off x="1129" y="885"/>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677" name="Line 21"/>
            <p:cNvSpPr>
              <a:spLocks noChangeShapeType="1"/>
            </p:cNvSpPr>
            <p:nvPr/>
          </p:nvSpPr>
          <p:spPr bwMode="auto">
            <a:xfrm>
              <a:off x="1129" y="609"/>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678" name="Rectangle 22"/>
            <p:cNvSpPr>
              <a:spLocks noChangeArrowheads="1"/>
            </p:cNvSpPr>
            <p:nvPr/>
          </p:nvSpPr>
          <p:spPr bwMode="auto">
            <a:xfrm>
              <a:off x="1113" y="909"/>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8679" name="Line 23"/>
            <p:cNvSpPr>
              <a:spLocks noChangeShapeType="1"/>
            </p:cNvSpPr>
            <p:nvPr/>
          </p:nvSpPr>
          <p:spPr bwMode="auto">
            <a:xfrm>
              <a:off x="767" y="891"/>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680" name="Line 24"/>
            <p:cNvSpPr>
              <a:spLocks noChangeShapeType="1"/>
            </p:cNvSpPr>
            <p:nvPr/>
          </p:nvSpPr>
          <p:spPr bwMode="auto">
            <a:xfrm flipH="1">
              <a:off x="1124" y="891"/>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681" name="Rectangle 25"/>
            <p:cNvSpPr>
              <a:spLocks noChangeArrowheads="1"/>
            </p:cNvSpPr>
            <p:nvPr/>
          </p:nvSpPr>
          <p:spPr bwMode="auto">
            <a:xfrm>
              <a:off x="713" y="849"/>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8682" name="Line 26"/>
            <p:cNvSpPr>
              <a:spLocks noChangeShapeType="1"/>
            </p:cNvSpPr>
            <p:nvPr/>
          </p:nvSpPr>
          <p:spPr bwMode="auto">
            <a:xfrm>
              <a:off x="767" y="747"/>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683" name="Line 27"/>
            <p:cNvSpPr>
              <a:spLocks noChangeShapeType="1"/>
            </p:cNvSpPr>
            <p:nvPr/>
          </p:nvSpPr>
          <p:spPr bwMode="auto">
            <a:xfrm flipH="1">
              <a:off x="1124" y="747"/>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684" name="Rectangle 28"/>
            <p:cNvSpPr>
              <a:spLocks noChangeArrowheads="1"/>
            </p:cNvSpPr>
            <p:nvPr/>
          </p:nvSpPr>
          <p:spPr bwMode="auto">
            <a:xfrm>
              <a:off x="665" y="705"/>
              <a:ext cx="117"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8685" name="Line 29"/>
            <p:cNvSpPr>
              <a:spLocks noChangeShapeType="1"/>
            </p:cNvSpPr>
            <p:nvPr/>
          </p:nvSpPr>
          <p:spPr bwMode="auto">
            <a:xfrm>
              <a:off x="767" y="609"/>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686" name="Line 30"/>
            <p:cNvSpPr>
              <a:spLocks noChangeShapeType="1"/>
            </p:cNvSpPr>
            <p:nvPr/>
          </p:nvSpPr>
          <p:spPr bwMode="auto">
            <a:xfrm flipH="1">
              <a:off x="1124" y="609"/>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687" name="Rectangle 31"/>
            <p:cNvSpPr>
              <a:spLocks noChangeArrowheads="1"/>
            </p:cNvSpPr>
            <p:nvPr/>
          </p:nvSpPr>
          <p:spPr bwMode="auto">
            <a:xfrm>
              <a:off x="713" y="567"/>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8688" name="Line 32"/>
            <p:cNvSpPr>
              <a:spLocks noChangeShapeType="1"/>
            </p:cNvSpPr>
            <p:nvPr/>
          </p:nvSpPr>
          <p:spPr bwMode="auto">
            <a:xfrm>
              <a:off x="767" y="609"/>
              <a:ext cx="362"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689" name="Line 33"/>
            <p:cNvSpPr>
              <a:spLocks noChangeShapeType="1"/>
            </p:cNvSpPr>
            <p:nvPr/>
          </p:nvSpPr>
          <p:spPr bwMode="auto">
            <a:xfrm>
              <a:off x="767" y="891"/>
              <a:ext cx="362"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690" name="Line 34"/>
            <p:cNvSpPr>
              <a:spLocks noChangeShapeType="1"/>
            </p:cNvSpPr>
            <p:nvPr/>
          </p:nvSpPr>
          <p:spPr bwMode="auto">
            <a:xfrm flipV="1">
              <a:off x="1129" y="609"/>
              <a:ext cx="1" cy="28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691" name="Line 35"/>
            <p:cNvSpPr>
              <a:spLocks noChangeShapeType="1"/>
            </p:cNvSpPr>
            <p:nvPr/>
          </p:nvSpPr>
          <p:spPr bwMode="auto">
            <a:xfrm flipV="1">
              <a:off x="767" y="609"/>
              <a:ext cx="1" cy="28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692" name="Freeform 36"/>
            <p:cNvSpPr>
              <a:spLocks/>
            </p:cNvSpPr>
            <p:nvPr/>
          </p:nvSpPr>
          <p:spPr bwMode="auto">
            <a:xfrm>
              <a:off x="767" y="609"/>
              <a:ext cx="357" cy="138"/>
            </a:xfrm>
            <a:custGeom>
              <a:avLst/>
              <a:gdLst/>
              <a:ahLst/>
              <a:cxnLst>
                <a:cxn ang="0">
                  <a:pos x="5" y="0"/>
                </a:cxn>
                <a:cxn ang="0">
                  <a:pos x="16" y="0"/>
                </a:cxn>
                <a:cxn ang="0">
                  <a:pos x="26" y="0"/>
                </a:cxn>
                <a:cxn ang="0">
                  <a:pos x="37" y="0"/>
                </a:cxn>
                <a:cxn ang="0">
                  <a:pos x="48" y="0"/>
                </a:cxn>
                <a:cxn ang="0">
                  <a:pos x="58" y="0"/>
                </a:cxn>
                <a:cxn ang="0">
                  <a:pos x="69" y="0"/>
                </a:cxn>
                <a:cxn ang="0">
                  <a:pos x="80" y="0"/>
                </a:cxn>
                <a:cxn ang="0">
                  <a:pos x="90" y="0"/>
                </a:cxn>
                <a:cxn ang="0">
                  <a:pos x="101" y="0"/>
                </a:cxn>
                <a:cxn ang="0">
                  <a:pos x="112" y="0"/>
                </a:cxn>
                <a:cxn ang="0">
                  <a:pos x="122" y="0"/>
                </a:cxn>
                <a:cxn ang="0">
                  <a:pos x="133" y="0"/>
                </a:cxn>
                <a:cxn ang="0">
                  <a:pos x="144" y="0"/>
                </a:cxn>
                <a:cxn ang="0">
                  <a:pos x="154" y="0"/>
                </a:cxn>
                <a:cxn ang="0">
                  <a:pos x="165" y="0"/>
                </a:cxn>
                <a:cxn ang="0">
                  <a:pos x="176" y="0"/>
                </a:cxn>
                <a:cxn ang="0">
                  <a:pos x="186" y="0"/>
                </a:cxn>
                <a:cxn ang="0">
                  <a:pos x="197" y="0"/>
                </a:cxn>
                <a:cxn ang="0">
                  <a:pos x="208" y="0"/>
                </a:cxn>
                <a:cxn ang="0">
                  <a:pos x="218" y="0"/>
                </a:cxn>
                <a:cxn ang="0">
                  <a:pos x="229" y="0"/>
                </a:cxn>
                <a:cxn ang="0">
                  <a:pos x="240" y="0"/>
                </a:cxn>
                <a:cxn ang="0">
                  <a:pos x="250" y="0"/>
                </a:cxn>
                <a:cxn ang="0">
                  <a:pos x="261" y="0"/>
                </a:cxn>
                <a:cxn ang="0">
                  <a:pos x="272" y="0"/>
                </a:cxn>
                <a:cxn ang="0">
                  <a:pos x="282" y="0"/>
                </a:cxn>
                <a:cxn ang="0">
                  <a:pos x="293" y="0"/>
                </a:cxn>
                <a:cxn ang="0">
                  <a:pos x="304" y="0"/>
                </a:cxn>
                <a:cxn ang="0">
                  <a:pos x="314" y="6"/>
                </a:cxn>
                <a:cxn ang="0">
                  <a:pos x="325" y="12"/>
                </a:cxn>
                <a:cxn ang="0">
                  <a:pos x="336" y="36"/>
                </a:cxn>
                <a:cxn ang="0">
                  <a:pos x="341" y="54"/>
                </a:cxn>
                <a:cxn ang="0">
                  <a:pos x="346" y="78"/>
                </a:cxn>
                <a:cxn ang="0">
                  <a:pos x="352" y="108"/>
                </a:cxn>
                <a:cxn ang="0">
                  <a:pos x="357" y="138"/>
                </a:cxn>
              </a:cxnLst>
              <a:rect l="0" t="0" r="r" b="b"/>
              <a:pathLst>
                <a:path w="357" h="138">
                  <a:moveTo>
                    <a:pt x="0" y="0"/>
                  </a:moveTo>
                  <a:lnTo>
                    <a:pt x="5" y="0"/>
                  </a:lnTo>
                  <a:lnTo>
                    <a:pt x="10" y="0"/>
                  </a:lnTo>
                  <a:lnTo>
                    <a:pt x="16" y="0"/>
                  </a:lnTo>
                  <a:lnTo>
                    <a:pt x="21" y="0"/>
                  </a:lnTo>
                  <a:lnTo>
                    <a:pt x="26" y="0"/>
                  </a:lnTo>
                  <a:lnTo>
                    <a:pt x="32" y="0"/>
                  </a:lnTo>
                  <a:lnTo>
                    <a:pt x="37" y="0"/>
                  </a:lnTo>
                  <a:lnTo>
                    <a:pt x="42" y="0"/>
                  </a:lnTo>
                  <a:lnTo>
                    <a:pt x="48" y="0"/>
                  </a:lnTo>
                  <a:lnTo>
                    <a:pt x="53" y="0"/>
                  </a:lnTo>
                  <a:lnTo>
                    <a:pt x="58" y="0"/>
                  </a:lnTo>
                  <a:lnTo>
                    <a:pt x="64" y="0"/>
                  </a:lnTo>
                  <a:lnTo>
                    <a:pt x="69" y="0"/>
                  </a:lnTo>
                  <a:lnTo>
                    <a:pt x="74" y="0"/>
                  </a:lnTo>
                  <a:lnTo>
                    <a:pt x="80" y="0"/>
                  </a:lnTo>
                  <a:lnTo>
                    <a:pt x="85" y="0"/>
                  </a:lnTo>
                  <a:lnTo>
                    <a:pt x="90" y="0"/>
                  </a:lnTo>
                  <a:lnTo>
                    <a:pt x="96" y="0"/>
                  </a:lnTo>
                  <a:lnTo>
                    <a:pt x="101" y="0"/>
                  </a:lnTo>
                  <a:lnTo>
                    <a:pt x="106" y="0"/>
                  </a:lnTo>
                  <a:lnTo>
                    <a:pt x="112" y="0"/>
                  </a:lnTo>
                  <a:lnTo>
                    <a:pt x="117" y="0"/>
                  </a:lnTo>
                  <a:lnTo>
                    <a:pt x="122" y="0"/>
                  </a:lnTo>
                  <a:lnTo>
                    <a:pt x="128" y="0"/>
                  </a:lnTo>
                  <a:lnTo>
                    <a:pt x="133" y="0"/>
                  </a:lnTo>
                  <a:lnTo>
                    <a:pt x="138" y="0"/>
                  </a:lnTo>
                  <a:lnTo>
                    <a:pt x="144" y="0"/>
                  </a:lnTo>
                  <a:lnTo>
                    <a:pt x="149" y="0"/>
                  </a:lnTo>
                  <a:lnTo>
                    <a:pt x="154" y="0"/>
                  </a:lnTo>
                  <a:lnTo>
                    <a:pt x="160" y="0"/>
                  </a:lnTo>
                  <a:lnTo>
                    <a:pt x="165" y="0"/>
                  </a:lnTo>
                  <a:lnTo>
                    <a:pt x="170" y="0"/>
                  </a:lnTo>
                  <a:lnTo>
                    <a:pt x="176" y="0"/>
                  </a:lnTo>
                  <a:lnTo>
                    <a:pt x="181" y="0"/>
                  </a:lnTo>
                  <a:lnTo>
                    <a:pt x="186" y="0"/>
                  </a:lnTo>
                  <a:lnTo>
                    <a:pt x="192" y="0"/>
                  </a:lnTo>
                  <a:lnTo>
                    <a:pt x="197" y="0"/>
                  </a:lnTo>
                  <a:lnTo>
                    <a:pt x="202" y="0"/>
                  </a:lnTo>
                  <a:lnTo>
                    <a:pt x="208" y="0"/>
                  </a:lnTo>
                  <a:lnTo>
                    <a:pt x="213" y="0"/>
                  </a:lnTo>
                  <a:lnTo>
                    <a:pt x="218" y="0"/>
                  </a:lnTo>
                  <a:lnTo>
                    <a:pt x="224" y="0"/>
                  </a:lnTo>
                  <a:lnTo>
                    <a:pt x="229" y="0"/>
                  </a:lnTo>
                  <a:lnTo>
                    <a:pt x="234" y="0"/>
                  </a:lnTo>
                  <a:lnTo>
                    <a:pt x="240" y="0"/>
                  </a:lnTo>
                  <a:lnTo>
                    <a:pt x="245" y="0"/>
                  </a:lnTo>
                  <a:lnTo>
                    <a:pt x="250" y="0"/>
                  </a:lnTo>
                  <a:lnTo>
                    <a:pt x="256" y="0"/>
                  </a:lnTo>
                  <a:lnTo>
                    <a:pt x="261" y="0"/>
                  </a:lnTo>
                  <a:lnTo>
                    <a:pt x="266" y="0"/>
                  </a:lnTo>
                  <a:lnTo>
                    <a:pt x="272" y="0"/>
                  </a:lnTo>
                  <a:lnTo>
                    <a:pt x="277" y="0"/>
                  </a:lnTo>
                  <a:lnTo>
                    <a:pt x="282" y="0"/>
                  </a:lnTo>
                  <a:lnTo>
                    <a:pt x="288" y="0"/>
                  </a:lnTo>
                  <a:lnTo>
                    <a:pt x="293" y="0"/>
                  </a:lnTo>
                  <a:lnTo>
                    <a:pt x="298" y="0"/>
                  </a:lnTo>
                  <a:lnTo>
                    <a:pt x="304" y="0"/>
                  </a:lnTo>
                  <a:lnTo>
                    <a:pt x="309" y="0"/>
                  </a:lnTo>
                  <a:lnTo>
                    <a:pt x="314" y="6"/>
                  </a:lnTo>
                  <a:lnTo>
                    <a:pt x="320" y="6"/>
                  </a:lnTo>
                  <a:lnTo>
                    <a:pt x="325" y="12"/>
                  </a:lnTo>
                  <a:lnTo>
                    <a:pt x="336" y="24"/>
                  </a:lnTo>
                  <a:lnTo>
                    <a:pt x="336" y="36"/>
                  </a:lnTo>
                  <a:lnTo>
                    <a:pt x="341" y="42"/>
                  </a:lnTo>
                  <a:lnTo>
                    <a:pt x="341" y="54"/>
                  </a:lnTo>
                  <a:lnTo>
                    <a:pt x="346" y="60"/>
                  </a:lnTo>
                  <a:lnTo>
                    <a:pt x="346" y="78"/>
                  </a:lnTo>
                  <a:lnTo>
                    <a:pt x="352" y="84"/>
                  </a:lnTo>
                  <a:lnTo>
                    <a:pt x="352" y="108"/>
                  </a:lnTo>
                  <a:lnTo>
                    <a:pt x="357" y="114"/>
                  </a:lnTo>
                  <a:lnTo>
                    <a:pt x="357" y="138"/>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693" name="Line 37"/>
            <p:cNvSpPr>
              <a:spLocks noChangeShapeType="1"/>
            </p:cNvSpPr>
            <p:nvPr/>
          </p:nvSpPr>
          <p:spPr bwMode="auto">
            <a:xfrm>
              <a:off x="868" y="609"/>
              <a:ext cx="43"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694" name="Line 38"/>
            <p:cNvSpPr>
              <a:spLocks noChangeShapeType="1"/>
            </p:cNvSpPr>
            <p:nvPr/>
          </p:nvSpPr>
          <p:spPr bwMode="auto">
            <a:xfrm>
              <a:off x="889" y="585"/>
              <a:ext cx="1" cy="4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695" name="Line 39"/>
            <p:cNvSpPr>
              <a:spLocks noChangeShapeType="1"/>
            </p:cNvSpPr>
            <p:nvPr/>
          </p:nvSpPr>
          <p:spPr bwMode="auto">
            <a:xfrm>
              <a:off x="799" y="609"/>
              <a:ext cx="42"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696" name="Line 40"/>
            <p:cNvSpPr>
              <a:spLocks noChangeShapeType="1"/>
            </p:cNvSpPr>
            <p:nvPr/>
          </p:nvSpPr>
          <p:spPr bwMode="auto">
            <a:xfrm>
              <a:off x="820" y="585"/>
              <a:ext cx="1" cy="4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697" name="Line 41"/>
            <p:cNvSpPr>
              <a:spLocks noChangeShapeType="1"/>
            </p:cNvSpPr>
            <p:nvPr/>
          </p:nvSpPr>
          <p:spPr bwMode="auto">
            <a:xfrm>
              <a:off x="767" y="609"/>
              <a:ext cx="42"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698" name="Line 42"/>
            <p:cNvSpPr>
              <a:spLocks noChangeShapeType="1"/>
            </p:cNvSpPr>
            <p:nvPr/>
          </p:nvSpPr>
          <p:spPr bwMode="auto">
            <a:xfrm>
              <a:off x="788" y="585"/>
              <a:ext cx="1" cy="4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699" name="Line 43"/>
            <p:cNvSpPr>
              <a:spLocks noChangeShapeType="1"/>
            </p:cNvSpPr>
            <p:nvPr/>
          </p:nvSpPr>
          <p:spPr bwMode="auto">
            <a:xfrm>
              <a:off x="900" y="609"/>
              <a:ext cx="43"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700" name="Line 44"/>
            <p:cNvSpPr>
              <a:spLocks noChangeShapeType="1"/>
            </p:cNvSpPr>
            <p:nvPr/>
          </p:nvSpPr>
          <p:spPr bwMode="auto">
            <a:xfrm>
              <a:off x="921" y="585"/>
              <a:ext cx="1" cy="4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701" name="Line 45"/>
            <p:cNvSpPr>
              <a:spLocks noChangeShapeType="1"/>
            </p:cNvSpPr>
            <p:nvPr/>
          </p:nvSpPr>
          <p:spPr bwMode="auto">
            <a:xfrm>
              <a:off x="879" y="597"/>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702" name="Line 46"/>
            <p:cNvSpPr>
              <a:spLocks noChangeShapeType="1"/>
            </p:cNvSpPr>
            <p:nvPr/>
          </p:nvSpPr>
          <p:spPr bwMode="auto">
            <a:xfrm flipH="1">
              <a:off x="879" y="597"/>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703" name="Line 47"/>
            <p:cNvSpPr>
              <a:spLocks noChangeShapeType="1"/>
            </p:cNvSpPr>
            <p:nvPr/>
          </p:nvSpPr>
          <p:spPr bwMode="auto">
            <a:xfrm>
              <a:off x="809" y="597"/>
              <a:ext cx="22"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704" name="Line 48"/>
            <p:cNvSpPr>
              <a:spLocks noChangeShapeType="1"/>
            </p:cNvSpPr>
            <p:nvPr/>
          </p:nvSpPr>
          <p:spPr bwMode="auto">
            <a:xfrm flipH="1">
              <a:off x="809" y="597"/>
              <a:ext cx="22"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705" name="Line 49"/>
            <p:cNvSpPr>
              <a:spLocks noChangeShapeType="1"/>
            </p:cNvSpPr>
            <p:nvPr/>
          </p:nvSpPr>
          <p:spPr bwMode="auto">
            <a:xfrm>
              <a:off x="777" y="597"/>
              <a:ext cx="22"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706" name="Line 50"/>
            <p:cNvSpPr>
              <a:spLocks noChangeShapeType="1"/>
            </p:cNvSpPr>
            <p:nvPr/>
          </p:nvSpPr>
          <p:spPr bwMode="auto">
            <a:xfrm flipH="1">
              <a:off x="777" y="597"/>
              <a:ext cx="22"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707" name="Line 51"/>
            <p:cNvSpPr>
              <a:spLocks noChangeShapeType="1"/>
            </p:cNvSpPr>
            <p:nvPr/>
          </p:nvSpPr>
          <p:spPr bwMode="auto">
            <a:xfrm>
              <a:off x="911" y="597"/>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708" name="Line 52"/>
            <p:cNvSpPr>
              <a:spLocks noChangeShapeType="1"/>
            </p:cNvSpPr>
            <p:nvPr/>
          </p:nvSpPr>
          <p:spPr bwMode="auto">
            <a:xfrm flipH="1">
              <a:off x="911" y="597"/>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709" name="Rectangle 53"/>
            <p:cNvSpPr>
              <a:spLocks noChangeArrowheads="1"/>
            </p:cNvSpPr>
            <p:nvPr/>
          </p:nvSpPr>
          <p:spPr bwMode="auto">
            <a:xfrm>
              <a:off x="719" y="489"/>
              <a:ext cx="517"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000000"/>
                  </a:solidFill>
                  <a:effectLst/>
                  <a:latin typeface="Helvetica" pitchFamily="34" charset="0"/>
                  <a:cs typeface="Arial" pitchFamily="34" charset="0"/>
                </a:rPr>
                <a:t>m1: a=-32,b=-32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8710" name="Rectangle 54"/>
            <p:cNvSpPr>
              <a:spLocks noChangeArrowheads="1"/>
            </p:cNvSpPr>
            <p:nvPr/>
          </p:nvSpPr>
          <p:spPr bwMode="auto">
            <a:xfrm>
              <a:off x="1252" y="609"/>
              <a:ext cx="357" cy="28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98711" name="Rectangle 55"/>
            <p:cNvSpPr>
              <a:spLocks noChangeArrowheads="1"/>
            </p:cNvSpPr>
            <p:nvPr/>
          </p:nvSpPr>
          <p:spPr bwMode="auto">
            <a:xfrm>
              <a:off x="1252" y="609"/>
              <a:ext cx="357" cy="282"/>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98712" name="Line 56"/>
            <p:cNvSpPr>
              <a:spLocks noChangeShapeType="1"/>
            </p:cNvSpPr>
            <p:nvPr/>
          </p:nvSpPr>
          <p:spPr bwMode="auto">
            <a:xfrm>
              <a:off x="1252" y="609"/>
              <a:ext cx="357"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713" name="Line 57"/>
            <p:cNvSpPr>
              <a:spLocks noChangeShapeType="1"/>
            </p:cNvSpPr>
            <p:nvPr/>
          </p:nvSpPr>
          <p:spPr bwMode="auto">
            <a:xfrm>
              <a:off x="1252" y="891"/>
              <a:ext cx="357"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714" name="Line 58"/>
            <p:cNvSpPr>
              <a:spLocks noChangeShapeType="1"/>
            </p:cNvSpPr>
            <p:nvPr/>
          </p:nvSpPr>
          <p:spPr bwMode="auto">
            <a:xfrm flipV="1">
              <a:off x="1609" y="609"/>
              <a:ext cx="1" cy="28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715" name="Line 59"/>
            <p:cNvSpPr>
              <a:spLocks noChangeShapeType="1"/>
            </p:cNvSpPr>
            <p:nvPr/>
          </p:nvSpPr>
          <p:spPr bwMode="auto">
            <a:xfrm flipV="1">
              <a:off x="1252" y="609"/>
              <a:ext cx="1" cy="28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716" name="Line 60"/>
            <p:cNvSpPr>
              <a:spLocks noChangeShapeType="1"/>
            </p:cNvSpPr>
            <p:nvPr/>
          </p:nvSpPr>
          <p:spPr bwMode="auto">
            <a:xfrm>
              <a:off x="1252" y="891"/>
              <a:ext cx="357"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717" name="Line 61"/>
            <p:cNvSpPr>
              <a:spLocks noChangeShapeType="1"/>
            </p:cNvSpPr>
            <p:nvPr/>
          </p:nvSpPr>
          <p:spPr bwMode="auto">
            <a:xfrm flipV="1">
              <a:off x="1252" y="609"/>
              <a:ext cx="1" cy="28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718" name="Line 62"/>
            <p:cNvSpPr>
              <a:spLocks noChangeShapeType="1"/>
            </p:cNvSpPr>
            <p:nvPr/>
          </p:nvSpPr>
          <p:spPr bwMode="auto">
            <a:xfrm flipV="1">
              <a:off x="1252" y="885"/>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719" name="Line 63"/>
            <p:cNvSpPr>
              <a:spLocks noChangeShapeType="1"/>
            </p:cNvSpPr>
            <p:nvPr/>
          </p:nvSpPr>
          <p:spPr bwMode="auto">
            <a:xfrm>
              <a:off x="1252" y="609"/>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720" name="Rectangle 64"/>
            <p:cNvSpPr>
              <a:spLocks noChangeArrowheads="1"/>
            </p:cNvSpPr>
            <p:nvPr/>
          </p:nvSpPr>
          <p:spPr bwMode="auto">
            <a:xfrm>
              <a:off x="1236" y="909"/>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8721" name="Line 65"/>
            <p:cNvSpPr>
              <a:spLocks noChangeShapeType="1"/>
            </p:cNvSpPr>
            <p:nvPr/>
          </p:nvSpPr>
          <p:spPr bwMode="auto">
            <a:xfrm flipV="1">
              <a:off x="1428" y="885"/>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722" name="Line 66"/>
            <p:cNvSpPr>
              <a:spLocks noChangeShapeType="1"/>
            </p:cNvSpPr>
            <p:nvPr/>
          </p:nvSpPr>
          <p:spPr bwMode="auto">
            <a:xfrm>
              <a:off x="1428" y="609"/>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723" name="Rectangle 67"/>
            <p:cNvSpPr>
              <a:spLocks noChangeArrowheads="1"/>
            </p:cNvSpPr>
            <p:nvPr/>
          </p:nvSpPr>
          <p:spPr bwMode="auto">
            <a:xfrm>
              <a:off x="1391" y="909"/>
              <a:ext cx="117"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8724" name="Line 68"/>
            <p:cNvSpPr>
              <a:spLocks noChangeShapeType="1"/>
            </p:cNvSpPr>
            <p:nvPr/>
          </p:nvSpPr>
          <p:spPr bwMode="auto">
            <a:xfrm flipV="1">
              <a:off x="1609" y="885"/>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725" name="Line 69"/>
            <p:cNvSpPr>
              <a:spLocks noChangeShapeType="1"/>
            </p:cNvSpPr>
            <p:nvPr/>
          </p:nvSpPr>
          <p:spPr bwMode="auto">
            <a:xfrm>
              <a:off x="1609" y="609"/>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726" name="Rectangle 70"/>
            <p:cNvSpPr>
              <a:spLocks noChangeArrowheads="1"/>
            </p:cNvSpPr>
            <p:nvPr/>
          </p:nvSpPr>
          <p:spPr bwMode="auto">
            <a:xfrm>
              <a:off x="1593" y="909"/>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8727" name="Line 71"/>
            <p:cNvSpPr>
              <a:spLocks noChangeShapeType="1"/>
            </p:cNvSpPr>
            <p:nvPr/>
          </p:nvSpPr>
          <p:spPr bwMode="auto">
            <a:xfrm>
              <a:off x="1252" y="891"/>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728" name="Line 72"/>
            <p:cNvSpPr>
              <a:spLocks noChangeShapeType="1"/>
            </p:cNvSpPr>
            <p:nvPr/>
          </p:nvSpPr>
          <p:spPr bwMode="auto">
            <a:xfrm flipH="1">
              <a:off x="1604" y="891"/>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729" name="Rectangle 73"/>
            <p:cNvSpPr>
              <a:spLocks noChangeArrowheads="1"/>
            </p:cNvSpPr>
            <p:nvPr/>
          </p:nvSpPr>
          <p:spPr bwMode="auto">
            <a:xfrm>
              <a:off x="1199" y="849"/>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8730" name="Line 74"/>
            <p:cNvSpPr>
              <a:spLocks noChangeShapeType="1"/>
            </p:cNvSpPr>
            <p:nvPr/>
          </p:nvSpPr>
          <p:spPr bwMode="auto">
            <a:xfrm>
              <a:off x="1252" y="747"/>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731" name="Line 75"/>
            <p:cNvSpPr>
              <a:spLocks noChangeShapeType="1"/>
            </p:cNvSpPr>
            <p:nvPr/>
          </p:nvSpPr>
          <p:spPr bwMode="auto">
            <a:xfrm flipH="1">
              <a:off x="1604" y="747"/>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732" name="Rectangle 76"/>
            <p:cNvSpPr>
              <a:spLocks noChangeArrowheads="1"/>
            </p:cNvSpPr>
            <p:nvPr/>
          </p:nvSpPr>
          <p:spPr bwMode="auto">
            <a:xfrm>
              <a:off x="1151" y="705"/>
              <a:ext cx="117"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8733" name="Line 77"/>
            <p:cNvSpPr>
              <a:spLocks noChangeShapeType="1"/>
            </p:cNvSpPr>
            <p:nvPr/>
          </p:nvSpPr>
          <p:spPr bwMode="auto">
            <a:xfrm>
              <a:off x="1252" y="609"/>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734" name="Line 78"/>
            <p:cNvSpPr>
              <a:spLocks noChangeShapeType="1"/>
            </p:cNvSpPr>
            <p:nvPr/>
          </p:nvSpPr>
          <p:spPr bwMode="auto">
            <a:xfrm flipH="1">
              <a:off x="1604" y="609"/>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735" name="Rectangle 79"/>
            <p:cNvSpPr>
              <a:spLocks noChangeArrowheads="1"/>
            </p:cNvSpPr>
            <p:nvPr/>
          </p:nvSpPr>
          <p:spPr bwMode="auto">
            <a:xfrm>
              <a:off x="1199" y="567"/>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8736" name="Line 80"/>
            <p:cNvSpPr>
              <a:spLocks noChangeShapeType="1"/>
            </p:cNvSpPr>
            <p:nvPr/>
          </p:nvSpPr>
          <p:spPr bwMode="auto">
            <a:xfrm>
              <a:off x="1252" y="609"/>
              <a:ext cx="357"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737" name="Line 81"/>
            <p:cNvSpPr>
              <a:spLocks noChangeShapeType="1"/>
            </p:cNvSpPr>
            <p:nvPr/>
          </p:nvSpPr>
          <p:spPr bwMode="auto">
            <a:xfrm>
              <a:off x="1252" y="891"/>
              <a:ext cx="357"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738" name="Line 82"/>
            <p:cNvSpPr>
              <a:spLocks noChangeShapeType="1"/>
            </p:cNvSpPr>
            <p:nvPr/>
          </p:nvSpPr>
          <p:spPr bwMode="auto">
            <a:xfrm flipV="1">
              <a:off x="1609" y="609"/>
              <a:ext cx="1" cy="28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739" name="Line 83"/>
            <p:cNvSpPr>
              <a:spLocks noChangeShapeType="1"/>
            </p:cNvSpPr>
            <p:nvPr/>
          </p:nvSpPr>
          <p:spPr bwMode="auto">
            <a:xfrm flipV="1">
              <a:off x="1252" y="609"/>
              <a:ext cx="1" cy="28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740" name="Freeform 84"/>
            <p:cNvSpPr>
              <a:spLocks/>
            </p:cNvSpPr>
            <p:nvPr/>
          </p:nvSpPr>
          <p:spPr bwMode="auto">
            <a:xfrm>
              <a:off x="1252" y="609"/>
              <a:ext cx="352" cy="276"/>
            </a:xfrm>
            <a:custGeom>
              <a:avLst/>
              <a:gdLst/>
              <a:ahLst/>
              <a:cxnLst>
                <a:cxn ang="0">
                  <a:pos x="5" y="0"/>
                </a:cxn>
                <a:cxn ang="0">
                  <a:pos x="16" y="0"/>
                </a:cxn>
                <a:cxn ang="0">
                  <a:pos x="27" y="0"/>
                </a:cxn>
                <a:cxn ang="0">
                  <a:pos x="37" y="0"/>
                </a:cxn>
                <a:cxn ang="0">
                  <a:pos x="48" y="0"/>
                </a:cxn>
                <a:cxn ang="0">
                  <a:pos x="59" y="0"/>
                </a:cxn>
                <a:cxn ang="0">
                  <a:pos x="69" y="0"/>
                </a:cxn>
                <a:cxn ang="0">
                  <a:pos x="80" y="0"/>
                </a:cxn>
                <a:cxn ang="0">
                  <a:pos x="91" y="0"/>
                </a:cxn>
                <a:cxn ang="0">
                  <a:pos x="101" y="0"/>
                </a:cxn>
                <a:cxn ang="0">
                  <a:pos x="112" y="0"/>
                </a:cxn>
                <a:cxn ang="0">
                  <a:pos x="123" y="0"/>
                </a:cxn>
                <a:cxn ang="0">
                  <a:pos x="133" y="6"/>
                </a:cxn>
                <a:cxn ang="0">
                  <a:pos x="144" y="18"/>
                </a:cxn>
                <a:cxn ang="0">
                  <a:pos x="155" y="30"/>
                </a:cxn>
                <a:cxn ang="0">
                  <a:pos x="160" y="48"/>
                </a:cxn>
                <a:cxn ang="0">
                  <a:pos x="165" y="66"/>
                </a:cxn>
                <a:cxn ang="0">
                  <a:pos x="171" y="96"/>
                </a:cxn>
                <a:cxn ang="0">
                  <a:pos x="176" y="126"/>
                </a:cxn>
                <a:cxn ang="0">
                  <a:pos x="181" y="162"/>
                </a:cxn>
                <a:cxn ang="0">
                  <a:pos x="187" y="192"/>
                </a:cxn>
                <a:cxn ang="0">
                  <a:pos x="192" y="222"/>
                </a:cxn>
                <a:cxn ang="0">
                  <a:pos x="197" y="240"/>
                </a:cxn>
                <a:cxn ang="0">
                  <a:pos x="203" y="258"/>
                </a:cxn>
                <a:cxn ang="0">
                  <a:pos x="213" y="270"/>
                </a:cxn>
                <a:cxn ang="0">
                  <a:pos x="224" y="276"/>
                </a:cxn>
                <a:cxn ang="0">
                  <a:pos x="235" y="276"/>
                </a:cxn>
                <a:cxn ang="0">
                  <a:pos x="245" y="276"/>
                </a:cxn>
                <a:cxn ang="0">
                  <a:pos x="256" y="276"/>
                </a:cxn>
                <a:cxn ang="0">
                  <a:pos x="267" y="276"/>
                </a:cxn>
                <a:cxn ang="0">
                  <a:pos x="277" y="276"/>
                </a:cxn>
                <a:cxn ang="0">
                  <a:pos x="288" y="276"/>
                </a:cxn>
                <a:cxn ang="0">
                  <a:pos x="299" y="276"/>
                </a:cxn>
                <a:cxn ang="0">
                  <a:pos x="309" y="276"/>
                </a:cxn>
                <a:cxn ang="0">
                  <a:pos x="320" y="276"/>
                </a:cxn>
                <a:cxn ang="0">
                  <a:pos x="331" y="276"/>
                </a:cxn>
                <a:cxn ang="0">
                  <a:pos x="341" y="276"/>
                </a:cxn>
                <a:cxn ang="0">
                  <a:pos x="352" y="276"/>
                </a:cxn>
              </a:cxnLst>
              <a:rect l="0" t="0" r="r" b="b"/>
              <a:pathLst>
                <a:path w="352" h="276">
                  <a:moveTo>
                    <a:pt x="0" y="0"/>
                  </a:moveTo>
                  <a:lnTo>
                    <a:pt x="5" y="0"/>
                  </a:lnTo>
                  <a:lnTo>
                    <a:pt x="11" y="0"/>
                  </a:lnTo>
                  <a:lnTo>
                    <a:pt x="16" y="0"/>
                  </a:lnTo>
                  <a:lnTo>
                    <a:pt x="21" y="0"/>
                  </a:lnTo>
                  <a:lnTo>
                    <a:pt x="27" y="0"/>
                  </a:lnTo>
                  <a:lnTo>
                    <a:pt x="32" y="0"/>
                  </a:lnTo>
                  <a:lnTo>
                    <a:pt x="37" y="0"/>
                  </a:lnTo>
                  <a:lnTo>
                    <a:pt x="43" y="0"/>
                  </a:lnTo>
                  <a:lnTo>
                    <a:pt x="48" y="0"/>
                  </a:lnTo>
                  <a:lnTo>
                    <a:pt x="53" y="0"/>
                  </a:lnTo>
                  <a:lnTo>
                    <a:pt x="59" y="0"/>
                  </a:lnTo>
                  <a:lnTo>
                    <a:pt x="64" y="0"/>
                  </a:lnTo>
                  <a:lnTo>
                    <a:pt x="69" y="0"/>
                  </a:lnTo>
                  <a:lnTo>
                    <a:pt x="75" y="0"/>
                  </a:lnTo>
                  <a:lnTo>
                    <a:pt x="80" y="0"/>
                  </a:lnTo>
                  <a:lnTo>
                    <a:pt x="85" y="0"/>
                  </a:lnTo>
                  <a:lnTo>
                    <a:pt x="91" y="0"/>
                  </a:lnTo>
                  <a:lnTo>
                    <a:pt x="96" y="0"/>
                  </a:lnTo>
                  <a:lnTo>
                    <a:pt x="101" y="0"/>
                  </a:lnTo>
                  <a:lnTo>
                    <a:pt x="107" y="0"/>
                  </a:lnTo>
                  <a:lnTo>
                    <a:pt x="112" y="0"/>
                  </a:lnTo>
                  <a:lnTo>
                    <a:pt x="117" y="0"/>
                  </a:lnTo>
                  <a:lnTo>
                    <a:pt x="123" y="0"/>
                  </a:lnTo>
                  <a:lnTo>
                    <a:pt x="128" y="0"/>
                  </a:lnTo>
                  <a:lnTo>
                    <a:pt x="133" y="6"/>
                  </a:lnTo>
                  <a:lnTo>
                    <a:pt x="139" y="12"/>
                  </a:lnTo>
                  <a:lnTo>
                    <a:pt x="144" y="18"/>
                  </a:lnTo>
                  <a:lnTo>
                    <a:pt x="149" y="24"/>
                  </a:lnTo>
                  <a:lnTo>
                    <a:pt x="155" y="30"/>
                  </a:lnTo>
                  <a:lnTo>
                    <a:pt x="155" y="42"/>
                  </a:lnTo>
                  <a:lnTo>
                    <a:pt x="160" y="48"/>
                  </a:lnTo>
                  <a:lnTo>
                    <a:pt x="160" y="60"/>
                  </a:lnTo>
                  <a:lnTo>
                    <a:pt x="165" y="66"/>
                  </a:lnTo>
                  <a:lnTo>
                    <a:pt x="165" y="90"/>
                  </a:lnTo>
                  <a:lnTo>
                    <a:pt x="171" y="96"/>
                  </a:lnTo>
                  <a:lnTo>
                    <a:pt x="171" y="120"/>
                  </a:lnTo>
                  <a:lnTo>
                    <a:pt x="176" y="126"/>
                  </a:lnTo>
                  <a:lnTo>
                    <a:pt x="176" y="156"/>
                  </a:lnTo>
                  <a:lnTo>
                    <a:pt x="181" y="162"/>
                  </a:lnTo>
                  <a:lnTo>
                    <a:pt x="181" y="186"/>
                  </a:lnTo>
                  <a:lnTo>
                    <a:pt x="187" y="192"/>
                  </a:lnTo>
                  <a:lnTo>
                    <a:pt x="187" y="216"/>
                  </a:lnTo>
                  <a:lnTo>
                    <a:pt x="192" y="222"/>
                  </a:lnTo>
                  <a:lnTo>
                    <a:pt x="192" y="234"/>
                  </a:lnTo>
                  <a:lnTo>
                    <a:pt x="197" y="240"/>
                  </a:lnTo>
                  <a:lnTo>
                    <a:pt x="197" y="252"/>
                  </a:lnTo>
                  <a:lnTo>
                    <a:pt x="203" y="258"/>
                  </a:lnTo>
                  <a:lnTo>
                    <a:pt x="208" y="264"/>
                  </a:lnTo>
                  <a:lnTo>
                    <a:pt x="213" y="270"/>
                  </a:lnTo>
                  <a:lnTo>
                    <a:pt x="219" y="276"/>
                  </a:lnTo>
                  <a:lnTo>
                    <a:pt x="224" y="276"/>
                  </a:lnTo>
                  <a:lnTo>
                    <a:pt x="229" y="276"/>
                  </a:lnTo>
                  <a:lnTo>
                    <a:pt x="235" y="276"/>
                  </a:lnTo>
                  <a:lnTo>
                    <a:pt x="240" y="276"/>
                  </a:lnTo>
                  <a:lnTo>
                    <a:pt x="245" y="276"/>
                  </a:lnTo>
                  <a:lnTo>
                    <a:pt x="251" y="276"/>
                  </a:lnTo>
                  <a:lnTo>
                    <a:pt x="256" y="276"/>
                  </a:lnTo>
                  <a:lnTo>
                    <a:pt x="261" y="276"/>
                  </a:lnTo>
                  <a:lnTo>
                    <a:pt x="267" y="276"/>
                  </a:lnTo>
                  <a:lnTo>
                    <a:pt x="272" y="276"/>
                  </a:lnTo>
                  <a:lnTo>
                    <a:pt x="277" y="276"/>
                  </a:lnTo>
                  <a:lnTo>
                    <a:pt x="283" y="276"/>
                  </a:lnTo>
                  <a:lnTo>
                    <a:pt x="288" y="276"/>
                  </a:lnTo>
                  <a:lnTo>
                    <a:pt x="293" y="276"/>
                  </a:lnTo>
                  <a:lnTo>
                    <a:pt x="299" y="276"/>
                  </a:lnTo>
                  <a:lnTo>
                    <a:pt x="304" y="276"/>
                  </a:lnTo>
                  <a:lnTo>
                    <a:pt x="309" y="276"/>
                  </a:lnTo>
                  <a:lnTo>
                    <a:pt x="315" y="276"/>
                  </a:lnTo>
                  <a:lnTo>
                    <a:pt x="320" y="276"/>
                  </a:lnTo>
                  <a:lnTo>
                    <a:pt x="325" y="276"/>
                  </a:lnTo>
                  <a:lnTo>
                    <a:pt x="331" y="276"/>
                  </a:lnTo>
                  <a:lnTo>
                    <a:pt x="336" y="276"/>
                  </a:lnTo>
                  <a:lnTo>
                    <a:pt x="341" y="276"/>
                  </a:lnTo>
                  <a:lnTo>
                    <a:pt x="347" y="276"/>
                  </a:lnTo>
                  <a:lnTo>
                    <a:pt x="352" y="276"/>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741" name="Line 85"/>
            <p:cNvSpPr>
              <a:spLocks noChangeShapeType="1"/>
            </p:cNvSpPr>
            <p:nvPr/>
          </p:nvSpPr>
          <p:spPr bwMode="auto">
            <a:xfrm>
              <a:off x="1348" y="609"/>
              <a:ext cx="43"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742" name="Line 86"/>
            <p:cNvSpPr>
              <a:spLocks noChangeShapeType="1"/>
            </p:cNvSpPr>
            <p:nvPr/>
          </p:nvSpPr>
          <p:spPr bwMode="auto">
            <a:xfrm>
              <a:off x="1369" y="585"/>
              <a:ext cx="1" cy="4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743" name="Line 87"/>
            <p:cNvSpPr>
              <a:spLocks noChangeShapeType="1"/>
            </p:cNvSpPr>
            <p:nvPr/>
          </p:nvSpPr>
          <p:spPr bwMode="auto">
            <a:xfrm>
              <a:off x="1284" y="609"/>
              <a:ext cx="43"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744" name="Line 88"/>
            <p:cNvSpPr>
              <a:spLocks noChangeShapeType="1"/>
            </p:cNvSpPr>
            <p:nvPr/>
          </p:nvSpPr>
          <p:spPr bwMode="auto">
            <a:xfrm>
              <a:off x="1305" y="585"/>
              <a:ext cx="1" cy="4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745" name="Line 89"/>
            <p:cNvSpPr>
              <a:spLocks noChangeShapeType="1"/>
            </p:cNvSpPr>
            <p:nvPr/>
          </p:nvSpPr>
          <p:spPr bwMode="auto">
            <a:xfrm>
              <a:off x="1252" y="609"/>
              <a:ext cx="43"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746" name="Line 90"/>
            <p:cNvSpPr>
              <a:spLocks noChangeShapeType="1"/>
            </p:cNvSpPr>
            <p:nvPr/>
          </p:nvSpPr>
          <p:spPr bwMode="auto">
            <a:xfrm>
              <a:off x="1273" y="585"/>
              <a:ext cx="1" cy="4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747" name="Line 91"/>
            <p:cNvSpPr>
              <a:spLocks noChangeShapeType="1"/>
            </p:cNvSpPr>
            <p:nvPr/>
          </p:nvSpPr>
          <p:spPr bwMode="auto">
            <a:xfrm>
              <a:off x="1385" y="639"/>
              <a:ext cx="43"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748" name="Line 92"/>
            <p:cNvSpPr>
              <a:spLocks noChangeShapeType="1"/>
            </p:cNvSpPr>
            <p:nvPr/>
          </p:nvSpPr>
          <p:spPr bwMode="auto">
            <a:xfrm>
              <a:off x="1407" y="615"/>
              <a:ext cx="1" cy="4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749" name="Line 93"/>
            <p:cNvSpPr>
              <a:spLocks noChangeShapeType="1"/>
            </p:cNvSpPr>
            <p:nvPr/>
          </p:nvSpPr>
          <p:spPr bwMode="auto">
            <a:xfrm>
              <a:off x="1359" y="597"/>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750" name="Line 94"/>
            <p:cNvSpPr>
              <a:spLocks noChangeShapeType="1"/>
            </p:cNvSpPr>
            <p:nvPr/>
          </p:nvSpPr>
          <p:spPr bwMode="auto">
            <a:xfrm flipH="1">
              <a:off x="1359" y="597"/>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751" name="Line 95"/>
            <p:cNvSpPr>
              <a:spLocks noChangeShapeType="1"/>
            </p:cNvSpPr>
            <p:nvPr/>
          </p:nvSpPr>
          <p:spPr bwMode="auto">
            <a:xfrm>
              <a:off x="1295" y="597"/>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752" name="Line 96"/>
            <p:cNvSpPr>
              <a:spLocks noChangeShapeType="1"/>
            </p:cNvSpPr>
            <p:nvPr/>
          </p:nvSpPr>
          <p:spPr bwMode="auto">
            <a:xfrm flipH="1">
              <a:off x="1295" y="597"/>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753" name="Line 97"/>
            <p:cNvSpPr>
              <a:spLocks noChangeShapeType="1"/>
            </p:cNvSpPr>
            <p:nvPr/>
          </p:nvSpPr>
          <p:spPr bwMode="auto">
            <a:xfrm>
              <a:off x="1263" y="597"/>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754" name="Line 98"/>
            <p:cNvSpPr>
              <a:spLocks noChangeShapeType="1"/>
            </p:cNvSpPr>
            <p:nvPr/>
          </p:nvSpPr>
          <p:spPr bwMode="auto">
            <a:xfrm flipH="1">
              <a:off x="1263" y="597"/>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755" name="Line 99"/>
            <p:cNvSpPr>
              <a:spLocks noChangeShapeType="1"/>
            </p:cNvSpPr>
            <p:nvPr/>
          </p:nvSpPr>
          <p:spPr bwMode="auto">
            <a:xfrm>
              <a:off x="1396" y="627"/>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756" name="Line 100"/>
            <p:cNvSpPr>
              <a:spLocks noChangeShapeType="1"/>
            </p:cNvSpPr>
            <p:nvPr/>
          </p:nvSpPr>
          <p:spPr bwMode="auto">
            <a:xfrm flipH="1">
              <a:off x="1396" y="627"/>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757" name="Rectangle 101"/>
            <p:cNvSpPr>
              <a:spLocks noChangeArrowheads="1"/>
            </p:cNvSpPr>
            <p:nvPr/>
          </p:nvSpPr>
          <p:spPr bwMode="auto">
            <a:xfrm>
              <a:off x="1204" y="489"/>
              <a:ext cx="517"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000000"/>
                  </a:solidFill>
                  <a:effectLst/>
                  <a:latin typeface="Helvetica" pitchFamily="34" charset="0"/>
                  <a:cs typeface="Arial" pitchFamily="34" charset="0"/>
                </a:rPr>
                <a:t>m2: a=-16,b=-32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8758" name="Rectangle 102"/>
            <p:cNvSpPr>
              <a:spLocks noChangeArrowheads="1"/>
            </p:cNvSpPr>
            <p:nvPr/>
          </p:nvSpPr>
          <p:spPr bwMode="auto">
            <a:xfrm>
              <a:off x="1732" y="609"/>
              <a:ext cx="363" cy="28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98759" name="Rectangle 103"/>
            <p:cNvSpPr>
              <a:spLocks noChangeArrowheads="1"/>
            </p:cNvSpPr>
            <p:nvPr/>
          </p:nvSpPr>
          <p:spPr bwMode="auto">
            <a:xfrm>
              <a:off x="1732" y="609"/>
              <a:ext cx="363" cy="282"/>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98760" name="Line 104"/>
            <p:cNvSpPr>
              <a:spLocks noChangeShapeType="1"/>
            </p:cNvSpPr>
            <p:nvPr/>
          </p:nvSpPr>
          <p:spPr bwMode="auto">
            <a:xfrm>
              <a:off x="1732" y="609"/>
              <a:ext cx="363"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761" name="Line 105"/>
            <p:cNvSpPr>
              <a:spLocks noChangeShapeType="1"/>
            </p:cNvSpPr>
            <p:nvPr/>
          </p:nvSpPr>
          <p:spPr bwMode="auto">
            <a:xfrm>
              <a:off x="1732" y="891"/>
              <a:ext cx="363"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762" name="Line 106"/>
            <p:cNvSpPr>
              <a:spLocks noChangeShapeType="1"/>
            </p:cNvSpPr>
            <p:nvPr/>
          </p:nvSpPr>
          <p:spPr bwMode="auto">
            <a:xfrm flipV="1">
              <a:off x="2095" y="609"/>
              <a:ext cx="1" cy="28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763" name="Line 107"/>
            <p:cNvSpPr>
              <a:spLocks noChangeShapeType="1"/>
            </p:cNvSpPr>
            <p:nvPr/>
          </p:nvSpPr>
          <p:spPr bwMode="auto">
            <a:xfrm flipV="1">
              <a:off x="1732" y="609"/>
              <a:ext cx="1" cy="28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764" name="Line 108"/>
            <p:cNvSpPr>
              <a:spLocks noChangeShapeType="1"/>
            </p:cNvSpPr>
            <p:nvPr/>
          </p:nvSpPr>
          <p:spPr bwMode="auto">
            <a:xfrm>
              <a:off x="1732" y="891"/>
              <a:ext cx="363"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765" name="Line 109"/>
            <p:cNvSpPr>
              <a:spLocks noChangeShapeType="1"/>
            </p:cNvSpPr>
            <p:nvPr/>
          </p:nvSpPr>
          <p:spPr bwMode="auto">
            <a:xfrm flipV="1">
              <a:off x="1732" y="609"/>
              <a:ext cx="1" cy="28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766" name="Line 110"/>
            <p:cNvSpPr>
              <a:spLocks noChangeShapeType="1"/>
            </p:cNvSpPr>
            <p:nvPr/>
          </p:nvSpPr>
          <p:spPr bwMode="auto">
            <a:xfrm flipV="1">
              <a:off x="1732" y="885"/>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767" name="Line 111"/>
            <p:cNvSpPr>
              <a:spLocks noChangeShapeType="1"/>
            </p:cNvSpPr>
            <p:nvPr/>
          </p:nvSpPr>
          <p:spPr bwMode="auto">
            <a:xfrm>
              <a:off x="1732" y="609"/>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768" name="Rectangle 112"/>
            <p:cNvSpPr>
              <a:spLocks noChangeArrowheads="1"/>
            </p:cNvSpPr>
            <p:nvPr/>
          </p:nvSpPr>
          <p:spPr bwMode="auto">
            <a:xfrm>
              <a:off x="1716" y="909"/>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8769" name="Line 113"/>
            <p:cNvSpPr>
              <a:spLocks noChangeShapeType="1"/>
            </p:cNvSpPr>
            <p:nvPr/>
          </p:nvSpPr>
          <p:spPr bwMode="auto">
            <a:xfrm flipV="1">
              <a:off x="1913" y="885"/>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770" name="Line 114"/>
            <p:cNvSpPr>
              <a:spLocks noChangeShapeType="1"/>
            </p:cNvSpPr>
            <p:nvPr/>
          </p:nvSpPr>
          <p:spPr bwMode="auto">
            <a:xfrm>
              <a:off x="1913" y="609"/>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771" name="Rectangle 115"/>
            <p:cNvSpPr>
              <a:spLocks noChangeArrowheads="1"/>
            </p:cNvSpPr>
            <p:nvPr/>
          </p:nvSpPr>
          <p:spPr bwMode="auto">
            <a:xfrm>
              <a:off x="1876" y="909"/>
              <a:ext cx="117"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8772" name="Line 116"/>
            <p:cNvSpPr>
              <a:spLocks noChangeShapeType="1"/>
            </p:cNvSpPr>
            <p:nvPr/>
          </p:nvSpPr>
          <p:spPr bwMode="auto">
            <a:xfrm flipV="1">
              <a:off x="2095" y="885"/>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773" name="Line 117"/>
            <p:cNvSpPr>
              <a:spLocks noChangeShapeType="1"/>
            </p:cNvSpPr>
            <p:nvPr/>
          </p:nvSpPr>
          <p:spPr bwMode="auto">
            <a:xfrm>
              <a:off x="2095" y="609"/>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774" name="Rectangle 118"/>
            <p:cNvSpPr>
              <a:spLocks noChangeArrowheads="1"/>
            </p:cNvSpPr>
            <p:nvPr/>
          </p:nvSpPr>
          <p:spPr bwMode="auto">
            <a:xfrm>
              <a:off x="2079" y="909"/>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8775" name="Line 119"/>
            <p:cNvSpPr>
              <a:spLocks noChangeShapeType="1"/>
            </p:cNvSpPr>
            <p:nvPr/>
          </p:nvSpPr>
          <p:spPr bwMode="auto">
            <a:xfrm>
              <a:off x="1732" y="891"/>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776" name="Line 120"/>
            <p:cNvSpPr>
              <a:spLocks noChangeShapeType="1"/>
            </p:cNvSpPr>
            <p:nvPr/>
          </p:nvSpPr>
          <p:spPr bwMode="auto">
            <a:xfrm flipH="1">
              <a:off x="2089" y="891"/>
              <a:ext cx="6"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777" name="Rectangle 121"/>
            <p:cNvSpPr>
              <a:spLocks noChangeArrowheads="1"/>
            </p:cNvSpPr>
            <p:nvPr/>
          </p:nvSpPr>
          <p:spPr bwMode="auto">
            <a:xfrm>
              <a:off x="1679" y="849"/>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8778" name="Line 122"/>
            <p:cNvSpPr>
              <a:spLocks noChangeShapeType="1"/>
            </p:cNvSpPr>
            <p:nvPr/>
          </p:nvSpPr>
          <p:spPr bwMode="auto">
            <a:xfrm>
              <a:off x="1732" y="747"/>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779" name="Line 123"/>
            <p:cNvSpPr>
              <a:spLocks noChangeShapeType="1"/>
            </p:cNvSpPr>
            <p:nvPr/>
          </p:nvSpPr>
          <p:spPr bwMode="auto">
            <a:xfrm flipH="1">
              <a:off x="2089" y="747"/>
              <a:ext cx="6"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780" name="Rectangle 124"/>
            <p:cNvSpPr>
              <a:spLocks noChangeArrowheads="1"/>
            </p:cNvSpPr>
            <p:nvPr/>
          </p:nvSpPr>
          <p:spPr bwMode="auto">
            <a:xfrm>
              <a:off x="1631" y="705"/>
              <a:ext cx="117"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8781" name="Line 125"/>
            <p:cNvSpPr>
              <a:spLocks noChangeShapeType="1"/>
            </p:cNvSpPr>
            <p:nvPr/>
          </p:nvSpPr>
          <p:spPr bwMode="auto">
            <a:xfrm>
              <a:off x="1732" y="609"/>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782" name="Line 126"/>
            <p:cNvSpPr>
              <a:spLocks noChangeShapeType="1"/>
            </p:cNvSpPr>
            <p:nvPr/>
          </p:nvSpPr>
          <p:spPr bwMode="auto">
            <a:xfrm flipH="1">
              <a:off x="2089" y="609"/>
              <a:ext cx="6"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783" name="Rectangle 127"/>
            <p:cNvSpPr>
              <a:spLocks noChangeArrowheads="1"/>
            </p:cNvSpPr>
            <p:nvPr/>
          </p:nvSpPr>
          <p:spPr bwMode="auto">
            <a:xfrm>
              <a:off x="1679" y="567"/>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8784" name="Line 128"/>
            <p:cNvSpPr>
              <a:spLocks noChangeShapeType="1"/>
            </p:cNvSpPr>
            <p:nvPr/>
          </p:nvSpPr>
          <p:spPr bwMode="auto">
            <a:xfrm>
              <a:off x="1732" y="609"/>
              <a:ext cx="363"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785" name="Line 129"/>
            <p:cNvSpPr>
              <a:spLocks noChangeShapeType="1"/>
            </p:cNvSpPr>
            <p:nvPr/>
          </p:nvSpPr>
          <p:spPr bwMode="auto">
            <a:xfrm>
              <a:off x="1732" y="891"/>
              <a:ext cx="363"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786" name="Line 130"/>
            <p:cNvSpPr>
              <a:spLocks noChangeShapeType="1"/>
            </p:cNvSpPr>
            <p:nvPr/>
          </p:nvSpPr>
          <p:spPr bwMode="auto">
            <a:xfrm flipV="1">
              <a:off x="2095" y="609"/>
              <a:ext cx="1" cy="28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787" name="Line 131"/>
            <p:cNvSpPr>
              <a:spLocks noChangeShapeType="1"/>
            </p:cNvSpPr>
            <p:nvPr/>
          </p:nvSpPr>
          <p:spPr bwMode="auto">
            <a:xfrm flipV="1">
              <a:off x="1732" y="609"/>
              <a:ext cx="1" cy="28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788" name="Freeform 132"/>
            <p:cNvSpPr>
              <a:spLocks/>
            </p:cNvSpPr>
            <p:nvPr/>
          </p:nvSpPr>
          <p:spPr bwMode="auto">
            <a:xfrm>
              <a:off x="1732" y="609"/>
              <a:ext cx="357" cy="276"/>
            </a:xfrm>
            <a:custGeom>
              <a:avLst/>
              <a:gdLst/>
              <a:ahLst/>
              <a:cxnLst>
                <a:cxn ang="0">
                  <a:pos x="5" y="0"/>
                </a:cxn>
                <a:cxn ang="0">
                  <a:pos x="16" y="0"/>
                </a:cxn>
                <a:cxn ang="0">
                  <a:pos x="27" y="0"/>
                </a:cxn>
                <a:cxn ang="0">
                  <a:pos x="37" y="0"/>
                </a:cxn>
                <a:cxn ang="0">
                  <a:pos x="48" y="0"/>
                </a:cxn>
                <a:cxn ang="0">
                  <a:pos x="59" y="0"/>
                </a:cxn>
                <a:cxn ang="0">
                  <a:pos x="69" y="0"/>
                </a:cxn>
                <a:cxn ang="0">
                  <a:pos x="80" y="0"/>
                </a:cxn>
                <a:cxn ang="0">
                  <a:pos x="91" y="0"/>
                </a:cxn>
                <a:cxn ang="0">
                  <a:pos x="101" y="0"/>
                </a:cxn>
                <a:cxn ang="0">
                  <a:pos x="112" y="0"/>
                </a:cxn>
                <a:cxn ang="0">
                  <a:pos x="123" y="0"/>
                </a:cxn>
                <a:cxn ang="0">
                  <a:pos x="133" y="0"/>
                </a:cxn>
                <a:cxn ang="0">
                  <a:pos x="144" y="0"/>
                </a:cxn>
                <a:cxn ang="0">
                  <a:pos x="155" y="6"/>
                </a:cxn>
                <a:cxn ang="0">
                  <a:pos x="165" y="12"/>
                </a:cxn>
                <a:cxn ang="0">
                  <a:pos x="181" y="30"/>
                </a:cxn>
                <a:cxn ang="0">
                  <a:pos x="187" y="48"/>
                </a:cxn>
                <a:cxn ang="0">
                  <a:pos x="192" y="72"/>
                </a:cxn>
                <a:cxn ang="0">
                  <a:pos x="197" y="90"/>
                </a:cxn>
                <a:cxn ang="0">
                  <a:pos x="203" y="120"/>
                </a:cxn>
                <a:cxn ang="0">
                  <a:pos x="208" y="150"/>
                </a:cxn>
                <a:cxn ang="0">
                  <a:pos x="213" y="174"/>
                </a:cxn>
                <a:cxn ang="0">
                  <a:pos x="219" y="204"/>
                </a:cxn>
                <a:cxn ang="0">
                  <a:pos x="224" y="222"/>
                </a:cxn>
                <a:cxn ang="0">
                  <a:pos x="235" y="246"/>
                </a:cxn>
                <a:cxn ang="0">
                  <a:pos x="240" y="264"/>
                </a:cxn>
                <a:cxn ang="0">
                  <a:pos x="251" y="270"/>
                </a:cxn>
                <a:cxn ang="0">
                  <a:pos x="261" y="276"/>
                </a:cxn>
                <a:cxn ang="0">
                  <a:pos x="272" y="276"/>
                </a:cxn>
                <a:cxn ang="0">
                  <a:pos x="283" y="276"/>
                </a:cxn>
                <a:cxn ang="0">
                  <a:pos x="293" y="276"/>
                </a:cxn>
                <a:cxn ang="0">
                  <a:pos x="304" y="276"/>
                </a:cxn>
                <a:cxn ang="0">
                  <a:pos x="315" y="276"/>
                </a:cxn>
                <a:cxn ang="0">
                  <a:pos x="325" y="276"/>
                </a:cxn>
                <a:cxn ang="0">
                  <a:pos x="336" y="276"/>
                </a:cxn>
                <a:cxn ang="0">
                  <a:pos x="347" y="276"/>
                </a:cxn>
                <a:cxn ang="0">
                  <a:pos x="357" y="276"/>
                </a:cxn>
              </a:cxnLst>
              <a:rect l="0" t="0" r="r" b="b"/>
              <a:pathLst>
                <a:path w="357" h="276">
                  <a:moveTo>
                    <a:pt x="0" y="0"/>
                  </a:moveTo>
                  <a:lnTo>
                    <a:pt x="5" y="0"/>
                  </a:lnTo>
                  <a:lnTo>
                    <a:pt x="11" y="0"/>
                  </a:lnTo>
                  <a:lnTo>
                    <a:pt x="16" y="0"/>
                  </a:lnTo>
                  <a:lnTo>
                    <a:pt x="21" y="0"/>
                  </a:lnTo>
                  <a:lnTo>
                    <a:pt x="27" y="0"/>
                  </a:lnTo>
                  <a:lnTo>
                    <a:pt x="32" y="0"/>
                  </a:lnTo>
                  <a:lnTo>
                    <a:pt x="37" y="0"/>
                  </a:lnTo>
                  <a:lnTo>
                    <a:pt x="43" y="0"/>
                  </a:lnTo>
                  <a:lnTo>
                    <a:pt x="48" y="0"/>
                  </a:lnTo>
                  <a:lnTo>
                    <a:pt x="53" y="0"/>
                  </a:lnTo>
                  <a:lnTo>
                    <a:pt x="59" y="0"/>
                  </a:lnTo>
                  <a:lnTo>
                    <a:pt x="64" y="0"/>
                  </a:lnTo>
                  <a:lnTo>
                    <a:pt x="69" y="0"/>
                  </a:lnTo>
                  <a:lnTo>
                    <a:pt x="75" y="0"/>
                  </a:lnTo>
                  <a:lnTo>
                    <a:pt x="80" y="0"/>
                  </a:lnTo>
                  <a:lnTo>
                    <a:pt x="85" y="0"/>
                  </a:lnTo>
                  <a:lnTo>
                    <a:pt x="91" y="0"/>
                  </a:lnTo>
                  <a:lnTo>
                    <a:pt x="96" y="0"/>
                  </a:lnTo>
                  <a:lnTo>
                    <a:pt x="101" y="0"/>
                  </a:lnTo>
                  <a:lnTo>
                    <a:pt x="107" y="0"/>
                  </a:lnTo>
                  <a:lnTo>
                    <a:pt x="112" y="0"/>
                  </a:lnTo>
                  <a:lnTo>
                    <a:pt x="117" y="0"/>
                  </a:lnTo>
                  <a:lnTo>
                    <a:pt x="123" y="0"/>
                  </a:lnTo>
                  <a:lnTo>
                    <a:pt x="128" y="0"/>
                  </a:lnTo>
                  <a:lnTo>
                    <a:pt x="133" y="0"/>
                  </a:lnTo>
                  <a:lnTo>
                    <a:pt x="139" y="0"/>
                  </a:lnTo>
                  <a:lnTo>
                    <a:pt x="144" y="0"/>
                  </a:lnTo>
                  <a:lnTo>
                    <a:pt x="149" y="0"/>
                  </a:lnTo>
                  <a:lnTo>
                    <a:pt x="155" y="6"/>
                  </a:lnTo>
                  <a:lnTo>
                    <a:pt x="160" y="6"/>
                  </a:lnTo>
                  <a:lnTo>
                    <a:pt x="165" y="12"/>
                  </a:lnTo>
                  <a:lnTo>
                    <a:pt x="171" y="18"/>
                  </a:lnTo>
                  <a:lnTo>
                    <a:pt x="181" y="30"/>
                  </a:lnTo>
                  <a:lnTo>
                    <a:pt x="181" y="42"/>
                  </a:lnTo>
                  <a:lnTo>
                    <a:pt x="187" y="48"/>
                  </a:lnTo>
                  <a:lnTo>
                    <a:pt x="187" y="66"/>
                  </a:lnTo>
                  <a:lnTo>
                    <a:pt x="192" y="72"/>
                  </a:lnTo>
                  <a:lnTo>
                    <a:pt x="192" y="84"/>
                  </a:lnTo>
                  <a:lnTo>
                    <a:pt x="197" y="90"/>
                  </a:lnTo>
                  <a:lnTo>
                    <a:pt x="197" y="114"/>
                  </a:lnTo>
                  <a:lnTo>
                    <a:pt x="203" y="120"/>
                  </a:lnTo>
                  <a:lnTo>
                    <a:pt x="203" y="144"/>
                  </a:lnTo>
                  <a:lnTo>
                    <a:pt x="208" y="150"/>
                  </a:lnTo>
                  <a:lnTo>
                    <a:pt x="208" y="168"/>
                  </a:lnTo>
                  <a:lnTo>
                    <a:pt x="213" y="174"/>
                  </a:lnTo>
                  <a:lnTo>
                    <a:pt x="213" y="198"/>
                  </a:lnTo>
                  <a:lnTo>
                    <a:pt x="219" y="204"/>
                  </a:lnTo>
                  <a:lnTo>
                    <a:pt x="219" y="216"/>
                  </a:lnTo>
                  <a:lnTo>
                    <a:pt x="224" y="222"/>
                  </a:lnTo>
                  <a:lnTo>
                    <a:pt x="224" y="234"/>
                  </a:lnTo>
                  <a:lnTo>
                    <a:pt x="235" y="246"/>
                  </a:lnTo>
                  <a:lnTo>
                    <a:pt x="235" y="258"/>
                  </a:lnTo>
                  <a:lnTo>
                    <a:pt x="240" y="264"/>
                  </a:lnTo>
                  <a:lnTo>
                    <a:pt x="245" y="270"/>
                  </a:lnTo>
                  <a:lnTo>
                    <a:pt x="251" y="270"/>
                  </a:lnTo>
                  <a:lnTo>
                    <a:pt x="256" y="276"/>
                  </a:lnTo>
                  <a:lnTo>
                    <a:pt x="261" y="276"/>
                  </a:lnTo>
                  <a:lnTo>
                    <a:pt x="267" y="276"/>
                  </a:lnTo>
                  <a:lnTo>
                    <a:pt x="272" y="276"/>
                  </a:lnTo>
                  <a:lnTo>
                    <a:pt x="277" y="276"/>
                  </a:lnTo>
                  <a:lnTo>
                    <a:pt x="283" y="276"/>
                  </a:lnTo>
                  <a:lnTo>
                    <a:pt x="288" y="276"/>
                  </a:lnTo>
                  <a:lnTo>
                    <a:pt x="293" y="276"/>
                  </a:lnTo>
                  <a:lnTo>
                    <a:pt x="299" y="276"/>
                  </a:lnTo>
                  <a:lnTo>
                    <a:pt x="304" y="276"/>
                  </a:lnTo>
                  <a:lnTo>
                    <a:pt x="309" y="276"/>
                  </a:lnTo>
                  <a:lnTo>
                    <a:pt x="315" y="276"/>
                  </a:lnTo>
                  <a:lnTo>
                    <a:pt x="320" y="276"/>
                  </a:lnTo>
                  <a:lnTo>
                    <a:pt x="325" y="276"/>
                  </a:lnTo>
                  <a:lnTo>
                    <a:pt x="331" y="276"/>
                  </a:lnTo>
                  <a:lnTo>
                    <a:pt x="336" y="276"/>
                  </a:lnTo>
                  <a:lnTo>
                    <a:pt x="341" y="276"/>
                  </a:lnTo>
                  <a:lnTo>
                    <a:pt x="347" y="276"/>
                  </a:lnTo>
                  <a:lnTo>
                    <a:pt x="352" y="276"/>
                  </a:lnTo>
                  <a:lnTo>
                    <a:pt x="357" y="276"/>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789" name="Line 133"/>
            <p:cNvSpPr>
              <a:spLocks noChangeShapeType="1"/>
            </p:cNvSpPr>
            <p:nvPr/>
          </p:nvSpPr>
          <p:spPr bwMode="auto">
            <a:xfrm>
              <a:off x="1833" y="609"/>
              <a:ext cx="43"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790" name="Line 134"/>
            <p:cNvSpPr>
              <a:spLocks noChangeShapeType="1"/>
            </p:cNvSpPr>
            <p:nvPr/>
          </p:nvSpPr>
          <p:spPr bwMode="auto">
            <a:xfrm>
              <a:off x="1855" y="585"/>
              <a:ext cx="1" cy="4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791" name="Line 135"/>
            <p:cNvSpPr>
              <a:spLocks noChangeShapeType="1"/>
            </p:cNvSpPr>
            <p:nvPr/>
          </p:nvSpPr>
          <p:spPr bwMode="auto">
            <a:xfrm>
              <a:off x="1764" y="609"/>
              <a:ext cx="43"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792" name="Line 136"/>
            <p:cNvSpPr>
              <a:spLocks noChangeShapeType="1"/>
            </p:cNvSpPr>
            <p:nvPr/>
          </p:nvSpPr>
          <p:spPr bwMode="auto">
            <a:xfrm>
              <a:off x="1785" y="585"/>
              <a:ext cx="1" cy="4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793" name="Line 137"/>
            <p:cNvSpPr>
              <a:spLocks noChangeShapeType="1"/>
            </p:cNvSpPr>
            <p:nvPr/>
          </p:nvSpPr>
          <p:spPr bwMode="auto">
            <a:xfrm>
              <a:off x="1732" y="609"/>
              <a:ext cx="43"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794" name="Line 138"/>
            <p:cNvSpPr>
              <a:spLocks noChangeShapeType="1"/>
            </p:cNvSpPr>
            <p:nvPr/>
          </p:nvSpPr>
          <p:spPr bwMode="auto">
            <a:xfrm>
              <a:off x="1753" y="585"/>
              <a:ext cx="1" cy="4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795" name="Line 139"/>
            <p:cNvSpPr>
              <a:spLocks noChangeShapeType="1"/>
            </p:cNvSpPr>
            <p:nvPr/>
          </p:nvSpPr>
          <p:spPr bwMode="auto">
            <a:xfrm>
              <a:off x="1865" y="615"/>
              <a:ext cx="43"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796" name="Line 140"/>
            <p:cNvSpPr>
              <a:spLocks noChangeShapeType="1"/>
            </p:cNvSpPr>
            <p:nvPr/>
          </p:nvSpPr>
          <p:spPr bwMode="auto">
            <a:xfrm>
              <a:off x="1887" y="591"/>
              <a:ext cx="1" cy="4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797" name="Line 141"/>
            <p:cNvSpPr>
              <a:spLocks noChangeShapeType="1"/>
            </p:cNvSpPr>
            <p:nvPr/>
          </p:nvSpPr>
          <p:spPr bwMode="auto">
            <a:xfrm>
              <a:off x="1844" y="597"/>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798" name="Line 142"/>
            <p:cNvSpPr>
              <a:spLocks noChangeShapeType="1"/>
            </p:cNvSpPr>
            <p:nvPr/>
          </p:nvSpPr>
          <p:spPr bwMode="auto">
            <a:xfrm flipH="1">
              <a:off x="1844" y="597"/>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799" name="Line 143"/>
            <p:cNvSpPr>
              <a:spLocks noChangeShapeType="1"/>
            </p:cNvSpPr>
            <p:nvPr/>
          </p:nvSpPr>
          <p:spPr bwMode="auto">
            <a:xfrm>
              <a:off x="1775" y="597"/>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800" name="Line 144"/>
            <p:cNvSpPr>
              <a:spLocks noChangeShapeType="1"/>
            </p:cNvSpPr>
            <p:nvPr/>
          </p:nvSpPr>
          <p:spPr bwMode="auto">
            <a:xfrm flipH="1">
              <a:off x="1775" y="597"/>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801" name="Line 145"/>
            <p:cNvSpPr>
              <a:spLocks noChangeShapeType="1"/>
            </p:cNvSpPr>
            <p:nvPr/>
          </p:nvSpPr>
          <p:spPr bwMode="auto">
            <a:xfrm>
              <a:off x="1743" y="597"/>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802" name="Line 146"/>
            <p:cNvSpPr>
              <a:spLocks noChangeShapeType="1"/>
            </p:cNvSpPr>
            <p:nvPr/>
          </p:nvSpPr>
          <p:spPr bwMode="auto">
            <a:xfrm flipH="1">
              <a:off x="1743" y="597"/>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803" name="Line 147"/>
            <p:cNvSpPr>
              <a:spLocks noChangeShapeType="1"/>
            </p:cNvSpPr>
            <p:nvPr/>
          </p:nvSpPr>
          <p:spPr bwMode="auto">
            <a:xfrm>
              <a:off x="1876" y="603"/>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804" name="Line 148"/>
            <p:cNvSpPr>
              <a:spLocks noChangeShapeType="1"/>
            </p:cNvSpPr>
            <p:nvPr/>
          </p:nvSpPr>
          <p:spPr bwMode="auto">
            <a:xfrm flipH="1">
              <a:off x="1876" y="603"/>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805" name="Rectangle 149"/>
            <p:cNvSpPr>
              <a:spLocks noChangeArrowheads="1"/>
            </p:cNvSpPr>
            <p:nvPr/>
          </p:nvSpPr>
          <p:spPr bwMode="auto">
            <a:xfrm>
              <a:off x="1684" y="489"/>
              <a:ext cx="517"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000000"/>
                  </a:solidFill>
                  <a:effectLst/>
                  <a:latin typeface="Helvetica" pitchFamily="34" charset="0"/>
                  <a:cs typeface="Arial" pitchFamily="34" charset="0"/>
                </a:rPr>
                <a:t>m3: a=-16,b=-28</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8806" name="Rectangle 150"/>
            <p:cNvSpPr>
              <a:spLocks noChangeArrowheads="1"/>
            </p:cNvSpPr>
            <p:nvPr/>
          </p:nvSpPr>
          <p:spPr bwMode="auto">
            <a:xfrm>
              <a:off x="2217" y="609"/>
              <a:ext cx="358" cy="28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98807" name="Rectangle 151"/>
            <p:cNvSpPr>
              <a:spLocks noChangeArrowheads="1"/>
            </p:cNvSpPr>
            <p:nvPr/>
          </p:nvSpPr>
          <p:spPr bwMode="auto">
            <a:xfrm>
              <a:off x="2217" y="609"/>
              <a:ext cx="358" cy="282"/>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98808" name="Line 152"/>
            <p:cNvSpPr>
              <a:spLocks noChangeShapeType="1"/>
            </p:cNvSpPr>
            <p:nvPr/>
          </p:nvSpPr>
          <p:spPr bwMode="auto">
            <a:xfrm>
              <a:off x="2217" y="609"/>
              <a:ext cx="358"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809" name="Line 153"/>
            <p:cNvSpPr>
              <a:spLocks noChangeShapeType="1"/>
            </p:cNvSpPr>
            <p:nvPr/>
          </p:nvSpPr>
          <p:spPr bwMode="auto">
            <a:xfrm>
              <a:off x="2217" y="891"/>
              <a:ext cx="358"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810" name="Line 154"/>
            <p:cNvSpPr>
              <a:spLocks noChangeShapeType="1"/>
            </p:cNvSpPr>
            <p:nvPr/>
          </p:nvSpPr>
          <p:spPr bwMode="auto">
            <a:xfrm flipV="1">
              <a:off x="2575" y="609"/>
              <a:ext cx="1" cy="28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811" name="Line 155"/>
            <p:cNvSpPr>
              <a:spLocks noChangeShapeType="1"/>
            </p:cNvSpPr>
            <p:nvPr/>
          </p:nvSpPr>
          <p:spPr bwMode="auto">
            <a:xfrm flipV="1">
              <a:off x="2217" y="609"/>
              <a:ext cx="1" cy="28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812" name="Line 156"/>
            <p:cNvSpPr>
              <a:spLocks noChangeShapeType="1"/>
            </p:cNvSpPr>
            <p:nvPr/>
          </p:nvSpPr>
          <p:spPr bwMode="auto">
            <a:xfrm>
              <a:off x="2217" y="891"/>
              <a:ext cx="358"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813" name="Line 157"/>
            <p:cNvSpPr>
              <a:spLocks noChangeShapeType="1"/>
            </p:cNvSpPr>
            <p:nvPr/>
          </p:nvSpPr>
          <p:spPr bwMode="auto">
            <a:xfrm flipV="1">
              <a:off x="2217" y="609"/>
              <a:ext cx="1" cy="28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814" name="Line 158"/>
            <p:cNvSpPr>
              <a:spLocks noChangeShapeType="1"/>
            </p:cNvSpPr>
            <p:nvPr/>
          </p:nvSpPr>
          <p:spPr bwMode="auto">
            <a:xfrm flipV="1">
              <a:off x="2217" y="885"/>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815" name="Line 159"/>
            <p:cNvSpPr>
              <a:spLocks noChangeShapeType="1"/>
            </p:cNvSpPr>
            <p:nvPr/>
          </p:nvSpPr>
          <p:spPr bwMode="auto">
            <a:xfrm>
              <a:off x="2217" y="609"/>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816" name="Rectangle 160"/>
            <p:cNvSpPr>
              <a:spLocks noChangeArrowheads="1"/>
            </p:cNvSpPr>
            <p:nvPr/>
          </p:nvSpPr>
          <p:spPr bwMode="auto">
            <a:xfrm>
              <a:off x="2201" y="909"/>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8817" name="Line 161"/>
            <p:cNvSpPr>
              <a:spLocks noChangeShapeType="1"/>
            </p:cNvSpPr>
            <p:nvPr/>
          </p:nvSpPr>
          <p:spPr bwMode="auto">
            <a:xfrm flipV="1">
              <a:off x="2393" y="885"/>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818" name="Line 162"/>
            <p:cNvSpPr>
              <a:spLocks noChangeShapeType="1"/>
            </p:cNvSpPr>
            <p:nvPr/>
          </p:nvSpPr>
          <p:spPr bwMode="auto">
            <a:xfrm>
              <a:off x="2393" y="609"/>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819" name="Rectangle 163"/>
            <p:cNvSpPr>
              <a:spLocks noChangeArrowheads="1"/>
            </p:cNvSpPr>
            <p:nvPr/>
          </p:nvSpPr>
          <p:spPr bwMode="auto">
            <a:xfrm>
              <a:off x="2356" y="909"/>
              <a:ext cx="117"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8820" name="Line 164"/>
            <p:cNvSpPr>
              <a:spLocks noChangeShapeType="1"/>
            </p:cNvSpPr>
            <p:nvPr/>
          </p:nvSpPr>
          <p:spPr bwMode="auto">
            <a:xfrm flipV="1">
              <a:off x="2575" y="885"/>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821" name="Line 165"/>
            <p:cNvSpPr>
              <a:spLocks noChangeShapeType="1"/>
            </p:cNvSpPr>
            <p:nvPr/>
          </p:nvSpPr>
          <p:spPr bwMode="auto">
            <a:xfrm>
              <a:off x="2575" y="609"/>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822" name="Rectangle 166"/>
            <p:cNvSpPr>
              <a:spLocks noChangeArrowheads="1"/>
            </p:cNvSpPr>
            <p:nvPr/>
          </p:nvSpPr>
          <p:spPr bwMode="auto">
            <a:xfrm>
              <a:off x="2559" y="909"/>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8823" name="Line 167"/>
            <p:cNvSpPr>
              <a:spLocks noChangeShapeType="1"/>
            </p:cNvSpPr>
            <p:nvPr/>
          </p:nvSpPr>
          <p:spPr bwMode="auto">
            <a:xfrm>
              <a:off x="2217" y="891"/>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824" name="Line 168"/>
            <p:cNvSpPr>
              <a:spLocks noChangeShapeType="1"/>
            </p:cNvSpPr>
            <p:nvPr/>
          </p:nvSpPr>
          <p:spPr bwMode="auto">
            <a:xfrm flipH="1">
              <a:off x="2569" y="891"/>
              <a:ext cx="6"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825" name="Rectangle 169"/>
            <p:cNvSpPr>
              <a:spLocks noChangeArrowheads="1"/>
            </p:cNvSpPr>
            <p:nvPr/>
          </p:nvSpPr>
          <p:spPr bwMode="auto">
            <a:xfrm>
              <a:off x="2164" y="849"/>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8826" name="Line 170"/>
            <p:cNvSpPr>
              <a:spLocks noChangeShapeType="1"/>
            </p:cNvSpPr>
            <p:nvPr/>
          </p:nvSpPr>
          <p:spPr bwMode="auto">
            <a:xfrm>
              <a:off x="2217" y="747"/>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827" name="Line 171"/>
            <p:cNvSpPr>
              <a:spLocks noChangeShapeType="1"/>
            </p:cNvSpPr>
            <p:nvPr/>
          </p:nvSpPr>
          <p:spPr bwMode="auto">
            <a:xfrm flipH="1">
              <a:off x="2569" y="747"/>
              <a:ext cx="6"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828" name="Rectangle 172"/>
            <p:cNvSpPr>
              <a:spLocks noChangeArrowheads="1"/>
            </p:cNvSpPr>
            <p:nvPr/>
          </p:nvSpPr>
          <p:spPr bwMode="auto">
            <a:xfrm>
              <a:off x="2116" y="705"/>
              <a:ext cx="117"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8829" name="Line 173"/>
            <p:cNvSpPr>
              <a:spLocks noChangeShapeType="1"/>
            </p:cNvSpPr>
            <p:nvPr/>
          </p:nvSpPr>
          <p:spPr bwMode="auto">
            <a:xfrm>
              <a:off x="2217" y="609"/>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830" name="Line 174"/>
            <p:cNvSpPr>
              <a:spLocks noChangeShapeType="1"/>
            </p:cNvSpPr>
            <p:nvPr/>
          </p:nvSpPr>
          <p:spPr bwMode="auto">
            <a:xfrm flipH="1">
              <a:off x="2569" y="609"/>
              <a:ext cx="6"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831" name="Rectangle 175"/>
            <p:cNvSpPr>
              <a:spLocks noChangeArrowheads="1"/>
            </p:cNvSpPr>
            <p:nvPr/>
          </p:nvSpPr>
          <p:spPr bwMode="auto">
            <a:xfrm>
              <a:off x="2164" y="567"/>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8832" name="Line 176"/>
            <p:cNvSpPr>
              <a:spLocks noChangeShapeType="1"/>
            </p:cNvSpPr>
            <p:nvPr/>
          </p:nvSpPr>
          <p:spPr bwMode="auto">
            <a:xfrm>
              <a:off x="2217" y="609"/>
              <a:ext cx="358"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833" name="Line 177"/>
            <p:cNvSpPr>
              <a:spLocks noChangeShapeType="1"/>
            </p:cNvSpPr>
            <p:nvPr/>
          </p:nvSpPr>
          <p:spPr bwMode="auto">
            <a:xfrm>
              <a:off x="2217" y="891"/>
              <a:ext cx="358"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834" name="Line 178"/>
            <p:cNvSpPr>
              <a:spLocks noChangeShapeType="1"/>
            </p:cNvSpPr>
            <p:nvPr/>
          </p:nvSpPr>
          <p:spPr bwMode="auto">
            <a:xfrm flipV="1">
              <a:off x="2575" y="609"/>
              <a:ext cx="1" cy="28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835" name="Line 179"/>
            <p:cNvSpPr>
              <a:spLocks noChangeShapeType="1"/>
            </p:cNvSpPr>
            <p:nvPr/>
          </p:nvSpPr>
          <p:spPr bwMode="auto">
            <a:xfrm flipV="1">
              <a:off x="2217" y="609"/>
              <a:ext cx="1" cy="28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836" name="Freeform 180"/>
            <p:cNvSpPr>
              <a:spLocks/>
            </p:cNvSpPr>
            <p:nvPr/>
          </p:nvSpPr>
          <p:spPr bwMode="auto">
            <a:xfrm>
              <a:off x="2217" y="609"/>
              <a:ext cx="352" cy="276"/>
            </a:xfrm>
            <a:custGeom>
              <a:avLst/>
              <a:gdLst/>
              <a:ahLst/>
              <a:cxnLst>
                <a:cxn ang="0">
                  <a:pos x="6" y="0"/>
                </a:cxn>
                <a:cxn ang="0">
                  <a:pos x="16" y="0"/>
                </a:cxn>
                <a:cxn ang="0">
                  <a:pos x="27" y="0"/>
                </a:cxn>
                <a:cxn ang="0">
                  <a:pos x="38" y="0"/>
                </a:cxn>
                <a:cxn ang="0">
                  <a:pos x="48" y="0"/>
                </a:cxn>
                <a:cxn ang="0">
                  <a:pos x="59" y="0"/>
                </a:cxn>
                <a:cxn ang="0">
                  <a:pos x="70" y="0"/>
                </a:cxn>
                <a:cxn ang="0">
                  <a:pos x="80" y="0"/>
                </a:cxn>
                <a:cxn ang="0">
                  <a:pos x="91" y="6"/>
                </a:cxn>
                <a:cxn ang="0">
                  <a:pos x="102" y="18"/>
                </a:cxn>
                <a:cxn ang="0">
                  <a:pos x="112" y="48"/>
                </a:cxn>
                <a:cxn ang="0">
                  <a:pos x="118" y="72"/>
                </a:cxn>
                <a:cxn ang="0">
                  <a:pos x="123" y="102"/>
                </a:cxn>
                <a:cxn ang="0">
                  <a:pos x="128" y="132"/>
                </a:cxn>
                <a:cxn ang="0">
                  <a:pos x="134" y="168"/>
                </a:cxn>
                <a:cxn ang="0">
                  <a:pos x="139" y="198"/>
                </a:cxn>
                <a:cxn ang="0">
                  <a:pos x="144" y="222"/>
                </a:cxn>
                <a:cxn ang="0">
                  <a:pos x="150" y="240"/>
                </a:cxn>
                <a:cxn ang="0">
                  <a:pos x="160" y="264"/>
                </a:cxn>
                <a:cxn ang="0">
                  <a:pos x="171" y="270"/>
                </a:cxn>
                <a:cxn ang="0">
                  <a:pos x="182" y="276"/>
                </a:cxn>
                <a:cxn ang="0">
                  <a:pos x="192" y="276"/>
                </a:cxn>
                <a:cxn ang="0">
                  <a:pos x="203" y="276"/>
                </a:cxn>
                <a:cxn ang="0">
                  <a:pos x="214" y="276"/>
                </a:cxn>
                <a:cxn ang="0">
                  <a:pos x="224" y="276"/>
                </a:cxn>
                <a:cxn ang="0">
                  <a:pos x="235" y="276"/>
                </a:cxn>
                <a:cxn ang="0">
                  <a:pos x="246" y="276"/>
                </a:cxn>
                <a:cxn ang="0">
                  <a:pos x="256" y="276"/>
                </a:cxn>
                <a:cxn ang="0">
                  <a:pos x="267" y="276"/>
                </a:cxn>
                <a:cxn ang="0">
                  <a:pos x="278" y="276"/>
                </a:cxn>
                <a:cxn ang="0">
                  <a:pos x="288" y="276"/>
                </a:cxn>
                <a:cxn ang="0">
                  <a:pos x="299" y="276"/>
                </a:cxn>
                <a:cxn ang="0">
                  <a:pos x="310" y="276"/>
                </a:cxn>
                <a:cxn ang="0">
                  <a:pos x="320" y="276"/>
                </a:cxn>
                <a:cxn ang="0">
                  <a:pos x="331" y="276"/>
                </a:cxn>
                <a:cxn ang="0">
                  <a:pos x="342" y="276"/>
                </a:cxn>
                <a:cxn ang="0">
                  <a:pos x="352" y="276"/>
                </a:cxn>
              </a:cxnLst>
              <a:rect l="0" t="0" r="r" b="b"/>
              <a:pathLst>
                <a:path w="352" h="276">
                  <a:moveTo>
                    <a:pt x="0" y="0"/>
                  </a:moveTo>
                  <a:lnTo>
                    <a:pt x="6" y="0"/>
                  </a:lnTo>
                  <a:lnTo>
                    <a:pt x="11" y="0"/>
                  </a:lnTo>
                  <a:lnTo>
                    <a:pt x="16" y="0"/>
                  </a:lnTo>
                  <a:lnTo>
                    <a:pt x="22" y="0"/>
                  </a:lnTo>
                  <a:lnTo>
                    <a:pt x="27" y="0"/>
                  </a:lnTo>
                  <a:lnTo>
                    <a:pt x="32" y="0"/>
                  </a:lnTo>
                  <a:lnTo>
                    <a:pt x="38" y="0"/>
                  </a:lnTo>
                  <a:lnTo>
                    <a:pt x="43" y="0"/>
                  </a:lnTo>
                  <a:lnTo>
                    <a:pt x="48" y="0"/>
                  </a:lnTo>
                  <a:lnTo>
                    <a:pt x="54" y="0"/>
                  </a:lnTo>
                  <a:lnTo>
                    <a:pt x="59" y="0"/>
                  </a:lnTo>
                  <a:lnTo>
                    <a:pt x="64" y="0"/>
                  </a:lnTo>
                  <a:lnTo>
                    <a:pt x="70" y="0"/>
                  </a:lnTo>
                  <a:lnTo>
                    <a:pt x="75" y="0"/>
                  </a:lnTo>
                  <a:lnTo>
                    <a:pt x="80" y="0"/>
                  </a:lnTo>
                  <a:lnTo>
                    <a:pt x="86" y="0"/>
                  </a:lnTo>
                  <a:lnTo>
                    <a:pt x="91" y="6"/>
                  </a:lnTo>
                  <a:lnTo>
                    <a:pt x="96" y="12"/>
                  </a:lnTo>
                  <a:lnTo>
                    <a:pt x="102" y="18"/>
                  </a:lnTo>
                  <a:lnTo>
                    <a:pt x="112" y="30"/>
                  </a:lnTo>
                  <a:lnTo>
                    <a:pt x="112" y="48"/>
                  </a:lnTo>
                  <a:lnTo>
                    <a:pt x="118" y="54"/>
                  </a:lnTo>
                  <a:lnTo>
                    <a:pt x="118" y="72"/>
                  </a:lnTo>
                  <a:lnTo>
                    <a:pt x="123" y="78"/>
                  </a:lnTo>
                  <a:lnTo>
                    <a:pt x="123" y="102"/>
                  </a:lnTo>
                  <a:lnTo>
                    <a:pt x="128" y="108"/>
                  </a:lnTo>
                  <a:lnTo>
                    <a:pt x="128" y="132"/>
                  </a:lnTo>
                  <a:lnTo>
                    <a:pt x="134" y="138"/>
                  </a:lnTo>
                  <a:lnTo>
                    <a:pt x="134" y="168"/>
                  </a:lnTo>
                  <a:lnTo>
                    <a:pt x="139" y="174"/>
                  </a:lnTo>
                  <a:lnTo>
                    <a:pt x="139" y="198"/>
                  </a:lnTo>
                  <a:lnTo>
                    <a:pt x="144" y="204"/>
                  </a:lnTo>
                  <a:lnTo>
                    <a:pt x="144" y="222"/>
                  </a:lnTo>
                  <a:lnTo>
                    <a:pt x="150" y="228"/>
                  </a:lnTo>
                  <a:lnTo>
                    <a:pt x="150" y="240"/>
                  </a:lnTo>
                  <a:lnTo>
                    <a:pt x="160" y="252"/>
                  </a:lnTo>
                  <a:lnTo>
                    <a:pt x="160" y="264"/>
                  </a:lnTo>
                  <a:lnTo>
                    <a:pt x="166" y="270"/>
                  </a:lnTo>
                  <a:lnTo>
                    <a:pt x="171" y="270"/>
                  </a:lnTo>
                  <a:lnTo>
                    <a:pt x="176" y="276"/>
                  </a:lnTo>
                  <a:lnTo>
                    <a:pt x="182" y="276"/>
                  </a:lnTo>
                  <a:lnTo>
                    <a:pt x="187" y="276"/>
                  </a:lnTo>
                  <a:lnTo>
                    <a:pt x="192" y="276"/>
                  </a:lnTo>
                  <a:lnTo>
                    <a:pt x="198" y="276"/>
                  </a:lnTo>
                  <a:lnTo>
                    <a:pt x="203" y="276"/>
                  </a:lnTo>
                  <a:lnTo>
                    <a:pt x="208" y="276"/>
                  </a:lnTo>
                  <a:lnTo>
                    <a:pt x="214" y="276"/>
                  </a:lnTo>
                  <a:lnTo>
                    <a:pt x="219" y="276"/>
                  </a:lnTo>
                  <a:lnTo>
                    <a:pt x="224" y="276"/>
                  </a:lnTo>
                  <a:lnTo>
                    <a:pt x="230" y="276"/>
                  </a:lnTo>
                  <a:lnTo>
                    <a:pt x="235" y="276"/>
                  </a:lnTo>
                  <a:lnTo>
                    <a:pt x="240" y="276"/>
                  </a:lnTo>
                  <a:lnTo>
                    <a:pt x="246" y="276"/>
                  </a:lnTo>
                  <a:lnTo>
                    <a:pt x="251" y="276"/>
                  </a:lnTo>
                  <a:lnTo>
                    <a:pt x="256" y="276"/>
                  </a:lnTo>
                  <a:lnTo>
                    <a:pt x="262" y="276"/>
                  </a:lnTo>
                  <a:lnTo>
                    <a:pt x="267" y="276"/>
                  </a:lnTo>
                  <a:lnTo>
                    <a:pt x="272" y="276"/>
                  </a:lnTo>
                  <a:lnTo>
                    <a:pt x="278" y="276"/>
                  </a:lnTo>
                  <a:lnTo>
                    <a:pt x="283" y="276"/>
                  </a:lnTo>
                  <a:lnTo>
                    <a:pt x="288" y="276"/>
                  </a:lnTo>
                  <a:lnTo>
                    <a:pt x="294" y="276"/>
                  </a:lnTo>
                  <a:lnTo>
                    <a:pt x="299" y="276"/>
                  </a:lnTo>
                  <a:lnTo>
                    <a:pt x="304" y="276"/>
                  </a:lnTo>
                  <a:lnTo>
                    <a:pt x="310" y="276"/>
                  </a:lnTo>
                  <a:lnTo>
                    <a:pt x="315" y="276"/>
                  </a:lnTo>
                  <a:lnTo>
                    <a:pt x="320" y="276"/>
                  </a:lnTo>
                  <a:lnTo>
                    <a:pt x="326" y="276"/>
                  </a:lnTo>
                  <a:lnTo>
                    <a:pt x="331" y="276"/>
                  </a:lnTo>
                  <a:lnTo>
                    <a:pt x="336" y="276"/>
                  </a:lnTo>
                  <a:lnTo>
                    <a:pt x="342" y="276"/>
                  </a:lnTo>
                  <a:lnTo>
                    <a:pt x="347" y="276"/>
                  </a:lnTo>
                  <a:lnTo>
                    <a:pt x="352" y="276"/>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837" name="Line 181"/>
            <p:cNvSpPr>
              <a:spLocks noChangeShapeType="1"/>
            </p:cNvSpPr>
            <p:nvPr/>
          </p:nvSpPr>
          <p:spPr bwMode="auto">
            <a:xfrm>
              <a:off x="2313" y="681"/>
              <a:ext cx="43"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838" name="Line 182"/>
            <p:cNvSpPr>
              <a:spLocks noChangeShapeType="1"/>
            </p:cNvSpPr>
            <p:nvPr/>
          </p:nvSpPr>
          <p:spPr bwMode="auto">
            <a:xfrm>
              <a:off x="2335" y="657"/>
              <a:ext cx="1" cy="4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839" name="Line 183"/>
            <p:cNvSpPr>
              <a:spLocks noChangeShapeType="1"/>
            </p:cNvSpPr>
            <p:nvPr/>
          </p:nvSpPr>
          <p:spPr bwMode="auto">
            <a:xfrm>
              <a:off x="2249" y="609"/>
              <a:ext cx="43"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840" name="Line 184"/>
            <p:cNvSpPr>
              <a:spLocks noChangeShapeType="1"/>
            </p:cNvSpPr>
            <p:nvPr/>
          </p:nvSpPr>
          <p:spPr bwMode="auto">
            <a:xfrm>
              <a:off x="2271" y="585"/>
              <a:ext cx="1" cy="4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841" name="Line 185"/>
            <p:cNvSpPr>
              <a:spLocks noChangeShapeType="1"/>
            </p:cNvSpPr>
            <p:nvPr/>
          </p:nvSpPr>
          <p:spPr bwMode="auto">
            <a:xfrm>
              <a:off x="2217" y="609"/>
              <a:ext cx="43"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842" name="Line 186"/>
            <p:cNvSpPr>
              <a:spLocks noChangeShapeType="1"/>
            </p:cNvSpPr>
            <p:nvPr/>
          </p:nvSpPr>
          <p:spPr bwMode="auto">
            <a:xfrm>
              <a:off x="2239" y="585"/>
              <a:ext cx="1" cy="4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843" name="Line 187"/>
            <p:cNvSpPr>
              <a:spLocks noChangeShapeType="1"/>
            </p:cNvSpPr>
            <p:nvPr/>
          </p:nvSpPr>
          <p:spPr bwMode="auto">
            <a:xfrm>
              <a:off x="2351" y="855"/>
              <a:ext cx="42"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844" name="Line 188"/>
            <p:cNvSpPr>
              <a:spLocks noChangeShapeType="1"/>
            </p:cNvSpPr>
            <p:nvPr/>
          </p:nvSpPr>
          <p:spPr bwMode="auto">
            <a:xfrm>
              <a:off x="2372" y="831"/>
              <a:ext cx="1" cy="4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845" name="Line 189"/>
            <p:cNvSpPr>
              <a:spLocks noChangeShapeType="1"/>
            </p:cNvSpPr>
            <p:nvPr/>
          </p:nvSpPr>
          <p:spPr bwMode="auto">
            <a:xfrm>
              <a:off x="2324" y="669"/>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846" name="Line 190"/>
            <p:cNvSpPr>
              <a:spLocks noChangeShapeType="1"/>
            </p:cNvSpPr>
            <p:nvPr/>
          </p:nvSpPr>
          <p:spPr bwMode="auto">
            <a:xfrm flipH="1">
              <a:off x="2324" y="669"/>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847" name="Line 191"/>
            <p:cNvSpPr>
              <a:spLocks noChangeShapeType="1"/>
            </p:cNvSpPr>
            <p:nvPr/>
          </p:nvSpPr>
          <p:spPr bwMode="auto">
            <a:xfrm>
              <a:off x="2260" y="597"/>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848" name="Line 192"/>
            <p:cNvSpPr>
              <a:spLocks noChangeShapeType="1"/>
            </p:cNvSpPr>
            <p:nvPr/>
          </p:nvSpPr>
          <p:spPr bwMode="auto">
            <a:xfrm flipH="1">
              <a:off x="2260" y="597"/>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849" name="Line 193"/>
            <p:cNvSpPr>
              <a:spLocks noChangeShapeType="1"/>
            </p:cNvSpPr>
            <p:nvPr/>
          </p:nvSpPr>
          <p:spPr bwMode="auto">
            <a:xfrm>
              <a:off x="2228" y="597"/>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850" name="Line 194"/>
            <p:cNvSpPr>
              <a:spLocks noChangeShapeType="1"/>
            </p:cNvSpPr>
            <p:nvPr/>
          </p:nvSpPr>
          <p:spPr bwMode="auto">
            <a:xfrm flipH="1">
              <a:off x="2228" y="597"/>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851" name="Line 195"/>
            <p:cNvSpPr>
              <a:spLocks noChangeShapeType="1"/>
            </p:cNvSpPr>
            <p:nvPr/>
          </p:nvSpPr>
          <p:spPr bwMode="auto">
            <a:xfrm>
              <a:off x="2361" y="843"/>
              <a:ext cx="22"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852" name="Line 196"/>
            <p:cNvSpPr>
              <a:spLocks noChangeShapeType="1"/>
            </p:cNvSpPr>
            <p:nvPr/>
          </p:nvSpPr>
          <p:spPr bwMode="auto">
            <a:xfrm flipH="1">
              <a:off x="2361" y="843"/>
              <a:ext cx="22"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853" name="Rectangle 197"/>
            <p:cNvSpPr>
              <a:spLocks noChangeArrowheads="1"/>
            </p:cNvSpPr>
            <p:nvPr/>
          </p:nvSpPr>
          <p:spPr bwMode="auto">
            <a:xfrm>
              <a:off x="2169" y="489"/>
              <a:ext cx="517"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000000"/>
                  </a:solidFill>
                  <a:effectLst/>
                  <a:latin typeface="Helvetica" pitchFamily="34" charset="0"/>
                  <a:cs typeface="Arial" pitchFamily="34" charset="0"/>
                </a:rPr>
                <a:t>m4: a=-12,b=-32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8854" name="Rectangle 198"/>
            <p:cNvSpPr>
              <a:spLocks noChangeArrowheads="1"/>
            </p:cNvSpPr>
            <p:nvPr/>
          </p:nvSpPr>
          <p:spPr bwMode="auto">
            <a:xfrm>
              <a:off x="2697" y="609"/>
              <a:ext cx="363" cy="28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98855" name="Rectangle 199"/>
            <p:cNvSpPr>
              <a:spLocks noChangeArrowheads="1"/>
            </p:cNvSpPr>
            <p:nvPr/>
          </p:nvSpPr>
          <p:spPr bwMode="auto">
            <a:xfrm>
              <a:off x="2697" y="609"/>
              <a:ext cx="363" cy="282"/>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98856" name="Line 200"/>
            <p:cNvSpPr>
              <a:spLocks noChangeShapeType="1"/>
            </p:cNvSpPr>
            <p:nvPr/>
          </p:nvSpPr>
          <p:spPr bwMode="auto">
            <a:xfrm>
              <a:off x="2697" y="609"/>
              <a:ext cx="363"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857" name="Line 201"/>
            <p:cNvSpPr>
              <a:spLocks noChangeShapeType="1"/>
            </p:cNvSpPr>
            <p:nvPr/>
          </p:nvSpPr>
          <p:spPr bwMode="auto">
            <a:xfrm>
              <a:off x="2697" y="891"/>
              <a:ext cx="363"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858" name="Line 202"/>
            <p:cNvSpPr>
              <a:spLocks noChangeShapeType="1"/>
            </p:cNvSpPr>
            <p:nvPr/>
          </p:nvSpPr>
          <p:spPr bwMode="auto">
            <a:xfrm flipV="1">
              <a:off x="3060" y="609"/>
              <a:ext cx="1" cy="28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859" name="Line 203"/>
            <p:cNvSpPr>
              <a:spLocks noChangeShapeType="1"/>
            </p:cNvSpPr>
            <p:nvPr/>
          </p:nvSpPr>
          <p:spPr bwMode="auto">
            <a:xfrm flipV="1">
              <a:off x="2697" y="609"/>
              <a:ext cx="1" cy="28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860" name="Line 204"/>
            <p:cNvSpPr>
              <a:spLocks noChangeShapeType="1"/>
            </p:cNvSpPr>
            <p:nvPr/>
          </p:nvSpPr>
          <p:spPr bwMode="auto">
            <a:xfrm>
              <a:off x="2697" y="891"/>
              <a:ext cx="363"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99062" name="Group 406"/>
          <p:cNvGrpSpPr>
            <a:grpSpLocks/>
          </p:cNvGrpSpPr>
          <p:nvPr/>
        </p:nvGrpSpPr>
        <p:grpSpPr bwMode="auto">
          <a:xfrm>
            <a:off x="4121150" y="776288"/>
            <a:ext cx="3802063" cy="828675"/>
            <a:chOff x="2596" y="489"/>
            <a:chExt cx="2395" cy="522"/>
          </a:xfrm>
        </p:grpSpPr>
        <p:sp>
          <p:nvSpPr>
            <p:cNvPr id="198862" name="Line 206"/>
            <p:cNvSpPr>
              <a:spLocks noChangeShapeType="1"/>
            </p:cNvSpPr>
            <p:nvPr/>
          </p:nvSpPr>
          <p:spPr bwMode="auto">
            <a:xfrm flipV="1">
              <a:off x="2697" y="609"/>
              <a:ext cx="1" cy="28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863" name="Line 207"/>
            <p:cNvSpPr>
              <a:spLocks noChangeShapeType="1"/>
            </p:cNvSpPr>
            <p:nvPr/>
          </p:nvSpPr>
          <p:spPr bwMode="auto">
            <a:xfrm flipV="1">
              <a:off x="2697" y="885"/>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864" name="Line 208"/>
            <p:cNvSpPr>
              <a:spLocks noChangeShapeType="1"/>
            </p:cNvSpPr>
            <p:nvPr/>
          </p:nvSpPr>
          <p:spPr bwMode="auto">
            <a:xfrm>
              <a:off x="2697" y="609"/>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865" name="Rectangle 209"/>
            <p:cNvSpPr>
              <a:spLocks noChangeArrowheads="1"/>
            </p:cNvSpPr>
            <p:nvPr/>
          </p:nvSpPr>
          <p:spPr bwMode="auto">
            <a:xfrm>
              <a:off x="2681" y="909"/>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8866" name="Line 210"/>
            <p:cNvSpPr>
              <a:spLocks noChangeShapeType="1"/>
            </p:cNvSpPr>
            <p:nvPr/>
          </p:nvSpPr>
          <p:spPr bwMode="auto">
            <a:xfrm flipV="1">
              <a:off x="2878" y="885"/>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867" name="Line 211"/>
            <p:cNvSpPr>
              <a:spLocks noChangeShapeType="1"/>
            </p:cNvSpPr>
            <p:nvPr/>
          </p:nvSpPr>
          <p:spPr bwMode="auto">
            <a:xfrm>
              <a:off x="2878" y="609"/>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868" name="Rectangle 212"/>
            <p:cNvSpPr>
              <a:spLocks noChangeArrowheads="1"/>
            </p:cNvSpPr>
            <p:nvPr/>
          </p:nvSpPr>
          <p:spPr bwMode="auto">
            <a:xfrm>
              <a:off x="2841" y="909"/>
              <a:ext cx="117"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8869" name="Line 213"/>
            <p:cNvSpPr>
              <a:spLocks noChangeShapeType="1"/>
            </p:cNvSpPr>
            <p:nvPr/>
          </p:nvSpPr>
          <p:spPr bwMode="auto">
            <a:xfrm flipV="1">
              <a:off x="3060" y="885"/>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870" name="Line 214"/>
            <p:cNvSpPr>
              <a:spLocks noChangeShapeType="1"/>
            </p:cNvSpPr>
            <p:nvPr/>
          </p:nvSpPr>
          <p:spPr bwMode="auto">
            <a:xfrm>
              <a:off x="3060" y="609"/>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871" name="Rectangle 215"/>
            <p:cNvSpPr>
              <a:spLocks noChangeArrowheads="1"/>
            </p:cNvSpPr>
            <p:nvPr/>
          </p:nvSpPr>
          <p:spPr bwMode="auto">
            <a:xfrm>
              <a:off x="3044" y="909"/>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8872" name="Line 216"/>
            <p:cNvSpPr>
              <a:spLocks noChangeShapeType="1"/>
            </p:cNvSpPr>
            <p:nvPr/>
          </p:nvSpPr>
          <p:spPr bwMode="auto">
            <a:xfrm>
              <a:off x="2697" y="891"/>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873" name="Line 217"/>
            <p:cNvSpPr>
              <a:spLocks noChangeShapeType="1"/>
            </p:cNvSpPr>
            <p:nvPr/>
          </p:nvSpPr>
          <p:spPr bwMode="auto">
            <a:xfrm flipH="1">
              <a:off x="3054" y="891"/>
              <a:ext cx="6"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874" name="Rectangle 218"/>
            <p:cNvSpPr>
              <a:spLocks noChangeArrowheads="1"/>
            </p:cNvSpPr>
            <p:nvPr/>
          </p:nvSpPr>
          <p:spPr bwMode="auto">
            <a:xfrm>
              <a:off x="2644" y="849"/>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8875" name="Line 219"/>
            <p:cNvSpPr>
              <a:spLocks noChangeShapeType="1"/>
            </p:cNvSpPr>
            <p:nvPr/>
          </p:nvSpPr>
          <p:spPr bwMode="auto">
            <a:xfrm>
              <a:off x="2697" y="747"/>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876" name="Line 220"/>
            <p:cNvSpPr>
              <a:spLocks noChangeShapeType="1"/>
            </p:cNvSpPr>
            <p:nvPr/>
          </p:nvSpPr>
          <p:spPr bwMode="auto">
            <a:xfrm flipH="1">
              <a:off x="3054" y="747"/>
              <a:ext cx="6"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877" name="Rectangle 221"/>
            <p:cNvSpPr>
              <a:spLocks noChangeArrowheads="1"/>
            </p:cNvSpPr>
            <p:nvPr/>
          </p:nvSpPr>
          <p:spPr bwMode="auto">
            <a:xfrm>
              <a:off x="2596" y="705"/>
              <a:ext cx="117"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8878" name="Line 222"/>
            <p:cNvSpPr>
              <a:spLocks noChangeShapeType="1"/>
            </p:cNvSpPr>
            <p:nvPr/>
          </p:nvSpPr>
          <p:spPr bwMode="auto">
            <a:xfrm>
              <a:off x="2697" y="609"/>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879" name="Line 223"/>
            <p:cNvSpPr>
              <a:spLocks noChangeShapeType="1"/>
            </p:cNvSpPr>
            <p:nvPr/>
          </p:nvSpPr>
          <p:spPr bwMode="auto">
            <a:xfrm flipH="1">
              <a:off x="3054" y="609"/>
              <a:ext cx="6"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880" name="Rectangle 224"/>
            <p:cNvSpPr>
              <a:spLocks noChangeArrowheads="1"/>
            </p:cNvSpPr>
            <p:nvPr/>
          </p:nvSpPr>
          <p:spPr bwMode="auto">
            <a:xfrm>
              <a:off x="2644" y="567"/>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8881" name="Line 225"/>
            <p:cNvSpPr>
              <a:spLocks noChangeShapeType="1"/>
            </p:cNvSpPr>
            <p:nvPr/>
          </p:nvSpPr>
          <p:spPr bwMode="auto">
            <a:xfrm>
              <a:off x="2697" y="609"/>
              <a:ext cx="363"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882" name="Line 226"/>
            <p:cNvSpPr>
              <a:spLocks noChangeShapeType="1"/>
            </p:cNvSpPr>
            <p:nvPr/>
          </p:nvSpPr>
          <p:spPr bwMode="auto">
            <a:xfrm>
              <a:off x="2697" y="891"/>
              <a:ext cx="363"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883" name="Line 227"/>
            <p:cNvSpPr>
              <a:spLocks noChangeShapeType="1"/>
            </p:cNvSpPr>
            <p:nvPr/>
          </p:nvSpPr>
          <p:spPr bwMode="auto">
            <a:xfrm flipV="1">
              <a:off x="3060" y="609"/>
              <a:ext cx="1" cy="28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884" name="Line 228"/>
            <p:cNvSpPr>
              <a:spLocks noChangeShapeType="1"/>
            </p:cNvSpPr>
            <p:nvPr/>
          </p:nvSpPr>
          <p:spPr bwMode="auto">
            <a:xfrm flipV="1">
              <a:off x="2697" y="609"/>
              <a:ext cx="1" cy="28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885" name="Freeform 229"/>
            <p:cNvSpPr>
              <a:spLocks/>
            </p:cNvSpPr>
            <p:nvPr/>
          </p:nvSpPr>
          <p:spPr bwMode="auto">
            <a:xfrm>
              <a:off x="2697" y="609"/>
              <a:ext cx="357" cy="276"/>
            </a:xfrm>
            <a:custGeom>
              <a:avLst/>
              <a:gdLst/>
              <a:ahLst/>
              <a:cxnLst>
                <a:cxn ang="0">
                  <a:pos x="6" y="0"/>
                </a:cxn>
                <a:cxn ang="0">
                  <a:pos x="16" y="0"/>
                </a:cxn>
                <a:cxn ang="0">
                  <a:pos x="27" y="0"/>
                </a:cxn>
                <a:cxn ang="0">
                  <a:pos x="38" y="0"/>
                </a:cxn>
                <a:cxn ang="0">
                  <a:pos x="48" y="0"/>
                </a:cxn>
                <a:cxn ang="0">
                  <a:pos x="59" y="0"/>
                </a:cxn>
                <a:cxn ang="0">
                  <a:pos x="70" y="0"/>
                </a:cxn>
                <a:cxn ang="0">
                  <a:pos x="80" y="0"/>
                </a:cxn>
                <a:cxn ang="0">
                  <a:pos x="91" y="0"/>
                </a:cxn>
                <a:cxn ang="0">
                  <a:pos x="101" y="6"/>
                </a:cxn>
                <a:cxn ang="0">
                  <a:pos x="112" y="12"/>
                </a:cxn>
                <a:cxn ang="0">
                  <a:pos x="128" y="30"/>
                </a:cxn>
                <a:cxn ang="0">
                  <a:pos x="133" y="48"/>
                </a:cxn>
                <a:cxn ang="0">
                  <a:pos x="139" y="66"/>
                </a:cxn>
                <a:cxn ang="0">
                  <a:pos x="144" y="84"/>
                </a:cxn>
                <a:cxn ang="0">
                  <a:pos x="149" y="114"/>
                </a:cxn>
                <a:cxn ang="0">
                  <a:pos x="155" y="138"/>
                </a:cxn>
                <a:cxn ang="0">
                  <a:pos x="160" y="168"/>
                </a:cxn>
                <a:cxn ang="0">
                  <a:pos x="165" y="198"/>
                </a:cxn>
                <a:cxn ang="0">
                  <a:pos x="171" y="216"/>
                </a:cxn>
                <a:cxn ang="0">
                  <a:pos x="181" y="246"/>
                </a:cxn>
                <a:cxn ang="0">
                  <a:pos x="187" y="264"/>
                </a:cxn>
                <a:cxn ang="0">
                  <a:pos x="197" y="270"/>
                </a:cxn>
                <a:cxn ang="0">
                  <a:pos x="208" y="276"/>
                </a:cxn>
                <a:cxn ang="0">
                  <a:pos x="219" y="276"/>
                </a:cxn>
                <a:cxn ang="0">
                  <a:pos x="229" y="276"/>
                </a:cxn>
                <a:cxn ang="0">
                  <a:pos x="240" y="276"/>
                </a:cxn>
                <a:cxn ang="0">
                  <a:pos x="251" y="276"/>
                </a:cxn>
                <a:cxn ang="0">
                  <a:pos x="261" y="276"/>
                </a:cxn>
                <a:cxn ang="0">
                  <a:pos x="272" y="276"/>
                </a:cxn>
                <a:cxn ang="0">
                  <a:pos x="283" y="276"/>
                </a:cxn>
                <a:cxn ang="0">
                  <a:pos x="293" y="276"/>
                </a:cxn>
                <a:cxn ang="0">
                  <a:pos x="304" y="276"/>
                </a:cxn>
                <a:cxn ang="0">
                  <a:pos x="315" y="276"/>
                </a:cxn>
                <a:cxn ang="0">
                  <a:pos x="325" y="276"/>
                </a:cxn>
                <a:cxn ang="0">
                  <a:pos x="336" y="276"/>
                </a:cxn>
                <a:cxn ang="0">
                  <a:pos x="347" y="276"/>
                </a:cxn>
                <a:cxn ang="0">
                  <a:pos x="357" y="276"/>
                </a:cxn>
              </a:cxnLst>
              <a:rect l="0" t="0" r="r" b="b"/>
              <a:pathLst>
                <a:path w="357" h="276">
                  <a:moveTo>
                    <a:pt x="0" y="0"/>
                  </a:moveTo>
                  <a:lnTo>
                    <a:pt x="6" y="0"/>
                  </a:lnTo>
                  <a:lnTo>
                    <a:pt x="11" y="0"/>
                  </a:lnTo>
                  <a:lnTo>
                    <a:pt x="16" y="0"/>
                  </a:lnTo>
                  <a:lnTo>
                    <a:pt x="22" y="0"/>
                  </a:lnTo>
                  <a:lnTo>
                    <a:pt x="27" y="0"/>
                  </a:lnTo>
                  <a:lnTo>
                    <a:pt x="32" y="0"/>
                  </a:lnTo>
                  <a:lnTo>
                    <a:pt x="38" y="0"/>
                  </a:lnTo>
                  <a:lnTo>
                    <a:pt x="43" y="0"/>
                  </a:lnTo>
                  <a:lnTo>
                    <a:pt x="48" y="0"/>
                  </a:lnTo>
                  <a:lnTo>
                    <a:pt x="54" y="0"/>
                  </a:lnTo>
                  <a:lnTo>
                    <a:pt x="59" y="0"/>
                  </a:lnTo>
                  <a:lnTo>
                    <a:pt x="64" y="0"/>
                  </a:lnTo>
                  <a:lnTo>
                    <a:pt x="70" y="0"/>
                  </a:lnTo>
                  <a:lnTo>
                    <a:pt x="75" y="0"/>
                  </a:lnTo>
                  <a:lnTo>
                    <a:pt x="80" y="0"/>
                  </a:lnTo>
                  <a:lnTo>
                    <a:pt x="86" y="0"/>
                  </a:lnTo>
                  <a:lnTo>
                    <a:pt x="91" y="0"/>
                  </a:lnTo>
                  <a:lnTo>
                    <a:pt x="96" y="0"/>
                  </a:lnTo>
                  <a:lnTo>
                    <a:pt x="101" y="6"/>
                  </a:lnTo>
                  <a:lnTo>
                    <a:pt x="107" y="6"/>
                  </a:lnTo>
                  <a:lnTo>
                    <a:pt x="112" y="12"/>
                  </a:lnTo>
                  <a:lnTo>
                    <a:pt x="117" y="18"/>
                  </a:lnTo>
                  <a:lnTo>
                    <a:pt x="128" y="30"/>
                  </a:lnTo>
                  <a:lnTo>
                    <a:pt x="128" y="42"/>
                  </a:lnTo>
                  <a:lnTo>
                    <a:pt x="133" y="48"/>
                  </a:lnTo>
                  <a:lnTo>
                    <a:pt x="133" y="60"/>
                  </a:lnTo>
                  <a:lnTo>
                    <a:pt x="139" y="66"/>
                  </a:lnTo>
                  <a:lnTo>
                    <a:pt x="139" y="78"/>
                  </a:lnTo>
                  <a:lnTo>
                    <a:pt x="144" y="84"/>
                  </a:lnTo>
                  <a:lnTo>
                    <a:pt x="144" y="108"/>
                  </a:lnTo>
                  <a:lnTo>
                    <a:pt x="149" y="114"/>
                  </a:lnTo>
                  <a:lnTo>
                    <a:pt x="149" y="132"/>
                  </a:lnTo>
                  <a:lnTo>
                    <a:pt x="155" y="138"/>
                  </a:lnTo>
                  <a:lnTo>
                    <a:pt x="155" y="162"/>
                  </a:lnTo>
                  <a:lnTo>
                    <a:pt x="160" y="168"/>
                  </a:lnTo>
                  <a:lnTo>
                    <a:pt x="160" y="192"/>
                  </a:lnTo>
                  <a:lnTo>
                    <a:pt x="165" y="198"/>
                  </a:lnTo>
                  <a:lnTo>
                    <a:pt x="165" y="210"/>
                  </a:lnTo>
                  <a:lnTo>
                    <a:pt x="171" y="216"/>
                  </a:lnTo>
                  <a:lnTo>
                    <a:pt x="171" y="234"/>
                  </a:lnTo>
                  <a:lnTo>
                    <a:pt x="181" y="246"/>
                  </a:lnTo>
                  <a:lnTo>
                    <a:pt x="181" y="258"/>
                  </a:lnTo>
                  <a:lnTo>
                    <a:pt x="187" y="264"/>
                  </a:lnTo>
                  <a:lnTo>
                    <a:pt x="192" y="270"/>
                  </a:lnTo>
                  <a:lnTo>
                    <a:pt x="197" y="270"/>
                  </a:lnTo>
                  <a:lnTo>
                    <a:pt x="203" y="276"/>
                  </a:lnTo>
                  <a:lnTo>
                    <a:pt x="208" y="276"/>
                  </a:lnTo>
                  <a:lnTo>
                    <a:pt x="213" y="276"/>
                  </a:lnTo>
                  <a:lnTo>
                    <a:pt x="219" y="276"/>
                  </a:lnTo>
                  <a:lnTo>
                    <a:pt x="224" y="276"/>
                  </a:lnTo>
                  <a:lnTo>
                    <a:pt x="229" y="276"/>
                  </a:lnTo>
                  <a:lnTo>
                    <a:pt x="235" y="276"/>
                  </a:lnTo>
                  <a:lnTo>
                    <a:pt x="240" y="276"/>
                  </a:lnTo>
                  <a:lnTo>
                    <a:pt x="245" y="276"/>
                  </a:lnTo>
                  <a:lnTo>
                    <a:pt x="251" y="276"/>
                  </a:lnTo>
                  <a:lnTo>
                    <a:pt x="256" y="276"/>
                  </a:lnTo>
                  <a:lnTo>
                    <a:pt x="261" y="276"/>
                  </a:lnTo>
                  <a:lnTo>
                    <a:pt x="267" y="276"/>
                  </a:lnTo>
                  <a:lnTo>
                    <a:pt x="272" y="276"/>
                  </a:lnTo>
                  <a:lnTo>
                    <a:pt x="277" y="276"/>
                  </a:lnTo>
                  <a:lnTo>
                    <a:pt x="283" y="276"/>
                  </a:lnTo>
                  <a:lnTo>
                    <a:pt x="288" y="276"/>
                  </a:lnTo>
                  <a:lnTo>
                    <a:pt x="293" y="276"/>
                  </a:lnTo>
                  <a:lnTo>
                    <a:pt x="299" y="276"/>
                  </a:lnTo>
                  <a:lnTo>
                    <a:pt x="304" y="276"/>
                  </a:lnTo>
                  <a:lnTo>
                    <a:pt x="309" y="276"/>
                  </a:lnTo>
                  <a:lnTo>
                    <a:pt x="315" y="276"/>
                  </a:lnTo>
                  <a:lnTo>
                    <a:pt x="320" y="276"/>
                  </a:lnTo>
                  <a:lnTo>
                    <a:pt x="325" y="276"/>
                  </a:lnTo>
                  <a:lnTo>
                    <a:pt x="331" y="276"/>
                  </a:lnTo>
                  <a:lnTo>
                    <a:pt x="336" y="276"/>
                  </a:lnTo>
                  <a:lnTo>
                    <a:pt x="341" y="276"/>
                  </a:lnTo>
                  <a:lnTo>
                    <a:pt x="347" y="276"/>
                  </a:lnTo>
                  <a:lnTo>
                    <a:pt x="352" y="276"/>
                  </a:lnTo>
                  <a:lnTo>
                    <a:pt x="357" y="276"/>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886" name="Line 230"/>
            <p:cNvSpPr>
              <a:spLocks noChangeShapeType="1"/>
            </p:cNvSpPr>
            <p:nvPr/>
          </p:nvSpPr>
          <p:spPr bwMode="auto">
            <a:xfrm>
              <a:off x="2798" y="627"/>
              <a:ext cx="43"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887" name="Line 231"/>
            <p:cNvSpPr>
              <a:spLocks noChangeShapeType="1"/>
            </p:cNvSpPr>
            <p:nvPr/>
          </p:nvSpPr>
          <p:spPr bwMode="auto">
            <a:xfrm>
              <a:off x="2820" y="603"/>
              <a:ext cx="1" cy="4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888" name="Line 232"/>
            <p:cNvSpPr>
              <a:spLocks noChangeShapeType="1"/>
            </p:cNvSpPr>
            <p:nvPr/>
          </p:nvSpPr>
          <p:spPr bwMode="auto">
            <a:xfrm>
              <a:off x="2729" y="609"/>
              <a:ext cx="43"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889" name="Line 233"/>
            <p:cNvSpPr>
              <a:spLocks noChangeShapeType="1"/>
            </p:cNvSpPr>
            <p:nvPr/>
          </p:nvSpPr>
          <p:spPr bwMode="auto">
            <a:xfrm>
              <a:off x="2751" y="585"/>
              <a:ext cx="1" cy="4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890" name="Line 234"/>
            <p:cNvSpPr>
              <a:spLocks noChangeShapeType="1"/>
            </p:cNvSpPr>
            <p:nvPr/>
          </p:nvSpPr>
          <p:spPr bwMode="auto">
            <a:xfrm>
              <a:off x="2697" y="609"/>
              <a:ext cx="43"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891" name="Line 235"/>
            <p:cNvSpPr>
              <a:spLocks noChangeShapeType="1"/>
            </p:cNvSpPr>
            <p:nvPr/>
          </p:nvSpPr>
          <p:spPr bwMode="auto">
            <a:xfrm>
              <a:off x="2719" y="585"/>
              <a:ext cx="1" cy="4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892" name="Line 236"/>
            <p:cNvSpPr>
              <a:spLocks noChangeShapeType="1"/>
            </p:cNvSpPr>
            <p:nvPr/>
          </p:nvSpPr>
          <p:spPr bwMode="auto">
            <a:xfrm>
              <a:off x="2830" y="765"/>
              <a:ext cx="43"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893" name="Line 237"/>
            <p:cNvSpPr>
              <a:spLocks noChangeShapeType="1"/>
            </p:cNvSpPr>
            <p:nvPr/>
          </p:nvSpPr>
          <p:spPr bwMode="auto">
            <a:xfrm>
              <a:off x="2852" y="741"/>
              <a:ext cx="1" cy="4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894" name="Line 238"/>
            <p:cNvSpPr>
              <a:spLocks noChangeShapeType="1"/>
            </p:cNvSpPr>
            <p:nvPr/>
          </p:nvSpPr>
          <p:spPr bwMode="auto">
            <a:xfrm>
              <a:off x="2809" y="615"/>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895" name="Line 239"/>
            <p:cNvSpPr>
              <a:spLocks noChangeShapeType="1"/>
            </p:cNvSpPr>
            <p:nvPr/>
          </p:nvSpPr>
          <p:spPr bwMode="auto">
            <a:xfrm flipH="1">
              <a:off x="2809" y="615"/>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896" name="Line 240"/>
            <p:cNvSpPr>
              <a:spLocks noChangeShapeType="1"/>
            </p:cNvSpPr>
            <p:nvPr/>
          </p:nvSpPr>
          <p:spPr bwMode="auto">
            <a:xfrm>
              <a:off x="2740" y="597"/>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897" name="Line 241"/>
            <p:cNvSpPr>
              <a:spLocks noChangeShapeType="1"/>
            </p:cNvSpPr>
            <p:nvPr/>
          </p:nvSpPr>
          <p:spPr bwMode="auto">
            <a:xfrm flipH="1">
              <a:off x="2740" y="597"/>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898" name="Line 242"/>
            <p:cNvSpPr>
              <a:spLocks noChangeShapeType="1"/>
            </p:cNvSpPr>
            <p:nvPr/>
          </p:nvSpPr>
          <p:spPr bwMode="auto">
            <a:xfrm>
              <a:off x="2708" y="597"/>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899" name="Line 243"/>
            <p:cNvSpPr>
              <a:spLocks noChangeShapeType="1"/>
            </p:cNvSpPr>
            <p:nvPr/>
          </p:nvSpPr>
          <p:spPr bwMode="auto">
            <a:xfrm flipH="1">
              <a:off x="2708" y="597"/>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900" name="Line 244"/>
            <p:cNvSpPr>
              <a:spLocks noChangeShapeType="1"/>
            </p:cNvSpPr>
            <p:nvPr/>
          </p:nvSpPr>
          <p:spPr bwMode="auto">
            <a:xfrm>
              <a:off x="2841" y="753"/>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901" name="Line 245"/>
            <p:cNvSpPr>
              <a:spLocks noChangeShapeType="1"/>
            </p:cNvSpPr>
            <p:nvPr/>
          </p:nvSpPr>
          <p:spPr bwMode="auto">
            <a:xfrm flipH="1">
              <a:off x="2841" y="753"/>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902" name="Rectangle 246"/>
            <p:cNvSpPr>
              <a:spLocks noChangeArrowheads="1"/>
            </p:cNvSpPr>
            <p:nvPr/>
          </p:nvSpPr>
          <p:spPr bwMode="auto">
            <a:xfrm>
              <a:off x="2649" y="489"/>
              <a:ext cx="517"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000000"/>
                  </a:solidFill>
                  <a:effectLst/>
                  <a:latin typeface="Helvetica" pitchFamily="34" charset="0"/>
                  <a:cs typeface="Arial" pitchFamily="34" charset="0"/>
                </a:rPr>
                <a:t>m5: a=-12,b=-28</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8903" name="Rectangle 247"/>
            <p:cNvSpPr>
              <a:spLocks noChangeArrowheads="1"/>
            </p:cNvSpPr>
            <p:nvPr/>
          </p:nvSpPr>
          <p:spPr bwMode="auto">
            <a:xfrm>
              <a:off x="3182" y="609"/>
              <a:ext cx="363" cy="28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98904" name="Rectangle 248"/>
            <p:cNvSpPr>
              <a:spLocks noChangeArrowheads="1"/>
            </p:cNvSpPr>
            <p:nvPr/>
          </p:nvSpPr>
          <p:spPr bwMode="auto">
            <a:xfrm>
              <a:off x="3182" y="609"/>
              <a:ext cx="363" cy="282"/>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98905" name="Line 249"/>
            <p:cNvSpPr>
              <a:spLocks noChangeShapeType="1"/>
            </p:cNvSpPr>
            <p:nvPr/>
          </p:nvSpPr>
          <p:spPr bwMode="auto">
            <a:xfrm>
              <a:off x="3182" y="609"/>
              <a:ext cx="363"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906" name="Line 250"/>
            <p:cNvSpPr>
              <a:spLocks noChangeShapeType="1"/>
            </p:cNvSpPr>
            <p:nvPr/>
          </p:nvSpPr>
          <p:spPr bwMode="auto">
            <a:xfrm>
              <a:off x="3182" y="891"/>
              <a:ext cx="363"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907" name="Line 251"/>
            <p:cNvSpPr>
              <a:spLocks noChangeShapeType="1"/>
            </p:cNvSpPr>
            <p:nvPr/>
          </p:nvSpPr>
          <p:spPr bwMode="auto">
            <a:xfrm flipV="1">
              <a:off x="3545" y="609"/>
              <a:ext cx="1" cy="28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908" name="Line 252"/>
            <p:cNvSpPr>
              <a:spLocks noChangeShapeType="1"/>
            </p:cNvSpPr>
            <p:nvPr/>
          </p:nvSpPr>
          <p:spPr bwMode="auto">
            <a:xfrm flipV="1">
              <a:off x="3182" y="609"/>
              <a:ext cx="1" cy="28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909" name="Line 253"/>
            <p:cNvSpPr>
              <a:spLocks noChangeShapeType="1"/>
            </p:cNvSpPr>
            <p:nvPr/>
          </p:nvSpPr>
          <p:spPr bwMode="auto">
            <a:xfrm>
              <a:off x="3182" y="891"/>
              <a:ext cx="363"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910" name="Line 254"/>
            <p:cNvSpPr>
              <a:spLocks noChangeShapeType="1"/>
            </p:cNvSpPr>
            <p:nvPr/>
          </p:nvSpPr>
          <p:spPr bwMode="auto">
            <a:xfrm flipV="1">
              <a:off x="3182" y="609"/>
              <a:ext cx="1" cy="28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911" name="Line 255"/>
            <p:cNvSpPr>
              <a:spLocks noChangeShapeType="1"/>
            </p:cNvSpPr>
            <p:nvPr/>
          </p:nvSpPr>
          <p:spPr bwMode="auto">
            <a:xfrm flipV="1">
              <a:off x="3182" y="885"/>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912" name="Line 256"/>
            <p:cNvSpPr>
              <a:spLocks noChangeShapeType="1"/>
            </p:cNvSpPr>
            <p:nvPr/>
          </p:nvSpPr>
          <p:spPr bwMode="auto">
            <a:xfrm>
              <a:off x="3182" y="609"/>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913" name="Rectangle 257"/>
            <p:cNvSpPr>
              <a:spLocks noChangeArrowheads="1"/>
            </p:cNvSpPr>
            <p:nvPr/>
          </p:nvSpPr>
          <p:spPr bwMode="auto">
            <a:xfrm>
              <a:off x="3166" y="909"/>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8914" name="Line 258"/>
            <p:cNvSpPr>
              <a:spLocks noChangeShapeType="1"/>
            </p:cNvSpPr>
            <p:nvPr/>
          </p:nvSpPr>
          <p:spPr bwMode="auto">
            <a:xfrm flipV="1">
              <a:off x="3364" y="885"/>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915" name="Line 259"/>
            <p:cNvSpPr>
              <a:spLocks noChangeShapeType="1"/>
            </p:cNvSpPr>
            <p:nvPr/>
          </p:nvSpPr>
          <p:spPr bwMode="auto">
            <a:xfrm>
              <a:off x="3364" y="609"/>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916" name="Rectangle 260"/>
            <p:cNvSpPr>
              <a:spLocks noChangeArrowheads="1"/>
            </p:cNvSpPr>
            <p:nvPr/>
          </p:nvSpPr>
          <p:spPr bwMode="auto">
            <a:xfrm>
              <a:off x="3326" y="909"/>
              <a:ext cx="117"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8917" name="Line 261"/>
            <p:cNvSpPr>
              <a:spLocks noChangeShapeType="1"/>
            </p:cNvSpPr>
            <p:nvPr/>
          </p:nvSpPr>
          <p:spPr bwMode="auto">
            <a:xfrm flipV="1">
              <a:off x="3545" y="885"/>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918" name="Line 262"/>
            <p:cNvSpPr>
              <a:spLocks noChangeShapeType="1"/>
            </p:cNvSpPr>
            <p:nvPr/>
          </p:nvSpPr>
          <p:spPr bwMode="auto">
            <a:xfrm>
              <a:off x="3545" y="609"/>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919" name="Rectangle 263"/>
            <p:cNvSpPr>
              <a:spLocks noChangeArrowheads="1"/>
            </p:cNvSpPr>
            <p:nvPr/>
          </p:nvSpPr>
          <p:spPr bwMode="auto">
            <a:xfrm>
              <a:off x="3529" y="909"/>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8920" name="Line 264"/>
            <p:cNvSpPr>
              <a:spLocks noChangeShapeType="1"/>
            </p:cNvSpPr>
            <p:nvPr/>
          </p:nvSpPr>
          <p:spPr bwMode="auto">
            <a:xfrm>
              <a:off x="3182" y="891"/>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921" name="Line 265"/>
            <p:cNvSpPr>
              <a:spLocks noChangeShapeType="1"/>
            </p:cNvSpPr>
            <p:nvPr/>
          </p:nvSpPr>
          <p:spPr bwMode="auto">
            <a:xfrm flipH="1">
              <a:off x="3540" y="891"/>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922" name="Rectangle 266"/>
            <p:cNvSpPr>
              <a:spLocks noChangeArrowheads="1"/>
            </p:cNvSpPr>
            <p:nvPr/>
          </p:nvSpPr>
          <p:spPr bwMode="auto">
            <a:xfrm>
              <a:off x="3129" y="849"/>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8923" name="Line 267"/>
            <p:cNvSpPr>
              <a:spLocks noChangeShapeType="1"/>
            </p:cNvSpPr>
            <p:nvPr/>
          </p:nvSpPr>
          <p:spPr bwMode="auto">
            <a:xfrm>
              <a:off x="3182" y="747"/>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924" name="Line 268"/>
            <p:cNvSpPr>
              <a:spLocks noChangeShapeType="1"/>
            </p:cNvSpPr>
            <p:nvPr/>
          </p:nvSpPr>
          <p:spPr bwMode="auto">
            <a:xfrm flipH="1">
              <a:off x="3540" y="747"/>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925" name="Rectangle 269"/>
            <p:cNvSpPr>
              <a:spLocks noChangeArrowheads="1"/>
            </p:cNvSpPr>
            <p:nvPr/>
          </p:nvSpPr>
          <p:spPr bwMode="auto">
            <a:xfrm>
              <a:off x="3081" y="705"/>
              <a:ext cx="117"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8926" name="Line 270"/>
            <p:cNvSpPr>
              <a:spLocks noChangeShapeType="1"/>
            </p:cNvSpPr>
            <p:nvPr/>
          </p:nvSpPr>
          <p:spPr bwMode="auto">
            <a:xfrm>
              <a:off x="3182" y="609"/>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927" name="Line 271"/>
            <p:cNvSpPr>
              <a:spLocks noChangeShapeType="1"/>
            </p:cNvSpPr>
            <p:nvPr/>
          </p:nvSpPr>
          <p:spPr bwMode="auto">
            <a:xfrm flipH="1">
              <a:off x="3540" y="609"/>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928" name="Rectangle 272"/>
            <p:cNvSpPr>
              <a:spLocks noChangeArrowheads="1"/>
            </p:cNvSpPr>
            <p:nvPr/>
          </p:nvSpPr>
          <p:spPr bwMode="auto">
            <a:xfrm>
              <a:off x="3129" y="567"/>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8929" name="Line 273"/>
            <p:cNvSpPr>
              <a:spLocks noChangeShapeType="1"/>
            </p:cNvSpPr>
            <p:nvPr/>
          </p:nvSpPr>
          <p:spPr bwMode="auto">
            <a:xfrm>
              <a:off x="3182" y="609"/>
              <a:ext cx="363"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930" name="Line 274"/>
            <p:cNvSpPr>
              <a:spLocks noChangeShapeType="1"/>
            </p:cNvSpPr>
            <p:nvPr/>
          </p:nvSpPr>
          <p:spPr bwMode="auto">
            <a:xfrm>
              <a:off x="3182" y="891"/>
              <a:ext cx="363"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931" name="Line 275"/>
            <p:cNvSpPr>
              <a:spLocks noChangeShapeType="1"/>
            </p:cNvSpPr>
            <p:nvPr/>
          </p:nvSpPr>
          <p:spPr bwMode="auto">
            <a:xfrm flipV="1">
              <a:off x="3545" y="609"/>
              <a:ext cx="1" cy="28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932" name="Line 276"/>
            <p:cNvSpPr>
              <a:spLocks noChangeShapeType="1"/>
            </p:cNvSpPr>
            <p:nvPr/>
          </p:nvSpPr>
          <p:spPr bwMode="auto">
            <a:xfrm flipV="1">
              <a:off x="3182" y="609"/>
              <a:ext cx="1" cy="28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933" name="Freeform 277"/>
            <p:cNvSpPr>
              <a:spLocks/>
            </p:cNvSpPr>
            <p:nvPr/>
          </p:nvSpPr>
          <p:spPr bwMode="auto">
            <a:xfrm>
              <a:off x="3182" y="609"/>
              <a:ext cx="358" cy="276"/>
            </a:xfrm>
            <a:custGeom>
              <a:avLst/>
              <a:gdLst/>
              <a:ahLst/>
              <a:cxnLst>
                <a:cxn ang="0">
                  <a:pos x="6" y="0"/>
                </a:cxn>
                <a:cxn ang="0">
                  <a:pos x="16" y="0"/>
                </a:cxn>
                <a:cxn ang="0">
                  <a:pos x="27" y="0"/>
                </a:cxn>
                <a:cxn ang="0">
                  <a:pos x="38" y="0"/>
                </a:cxn>
                <a:cxn ang="0">
                  <a:pos x="48" y="0"/>
                </a:cxn>
                <a:cxn ang="0">
                  <a:pos x="59" y="0"/>
                </a:cxn>
                <a:cxn ang="0">
                  <a:pos x="70" y="0"/>
                </a:cxn>
                <a:cxn ang="0">
                  <a:pos x="80" y="0"/>
                </a:cxn>
                <a:cxn ang="0">
                  <a:pos x="91" y="0"/>
                </a:cxn>
                <a:cxn ang="0">
                  <a:pos x="102" y="0"/>
                </a:cxn>
                <a:cxn ang="0">
                  <a:pos x="112" y="0"/>
                </a:cxn>
                <a:cxn ang="0">
                  <a:pos x="123" y="6"/>
                </a:cxn>
                <a:cxn ang="0">
                  <a:pos x="134" y="12"/>
                </a:cxn>
                <a:cxn ang="0">
                  <a:pos x="150" y="30"/>
                </a:cxn>
                <a:cxn ang="0">
                  <a:pos x="155" y="42"/>
                </a:cxn>
                <a:cxn ang="0">
                  <a:pos x="160" y="60"/>
                </a:cxn>
                <a:cxn ang="0">
                  <a:pos x="166" y="78"/>
                </a:cxn>
                <a:cxn ang="0">
                  <a:pos x="171" y="96"/>
                </a:cxn>
                <a:cxn ang="0">
                  <a:pos x="176" y="120"/>
                </a:cxn>
                <a:cxn ang="0">
                  <a:pos x="182" y="144"/>
                </a:cxn>
                <a:cxn ang="0">
                  <a:pos x="187" y="168"/>
                </a:cxn>
                <a:cxn ang="0">
                  <a:pos x="192" y="192"/>
                </a:cxn>
                <a:cxn ang="0">
                  <a:pos x="198" y="210"/>
                </a:cxn>
                <a:cxn ang="0">
                  <a:pos x="203" y="228"/>
                </a:cxn>
                <a:cxn ang="0">
                  <a:pos x="208" y="246"/>
                </a:cxn>
                <a:cxn ang="0">
                  <a:pos x="219" y="264"/>
                </a:cxn>
                <a:cxn ang="0">
                  <a:pos x="230" y="270"/>
                </a:cxn>
                <a:cxn ang="0">
                  <a:pos x="240" y="276"/>
                </a:cxn>
                <a:cxn ang="0">
                  <a:pos x="251" y="276"/>
                </a:cxn>
                <a:cxn ang="0">
                  <a:pos x="262" y="276"/>
                </a:cxn>
                <a:cxn ang="0">
                  <a:pos x="272" y="276"/>
                </a:cxn>
                <a:cxn ang="0">
                  <a:pos x="283" y="276"/>
                </a:cxn>
                <a:cxn ang="0">
                  <a:pos x="294" y="276"/>
                </a:cxn>
                <a:cxn ang="0">
                  <a:pos x="304" y="276"/>
                </a:cxn>
                <a:cxn ang="0">
                  <a:pos x="315" y="276"/>
                </a:cxn>
                <a:cxn ang="0">
                  <a:pos x="326" y="276"/>
                </a:cxn>
                <a:cxn ang="0">
                  <a:pos x="336" y="276"/>
                </a:cxn>
                <a:cxn ang="0">
                  <a:pos x="347" y="276"/>
                </a:cxn>
                <a:cxn ang="0">
                  <a:pos x="358" y="276"/>
                </a:cxn>
              </a:cxnLst>
              <a:rect l="0" t="0" r="r" b="b"/>
              <a:pathLst>
                <a:path w="358" h="276">
                  <a:moveTo>
                    <a:pt x="0" y="0"/>
                  </a:moveTo>
                  <a:lnTo>
                    <a:pt x="6" y="0"/>
                  </a:lnTo>
                  <a:lnTo>
                    <a:pt x="11" y="0"/>
                  </a:lnTo>
                  <a:lnTo>
                    <a:pt x="16" y="0"/>
                  </a:lnTo>
                  <a:lnTo>
                    <a:pt x="22" y="0"/>
                  </a:lnTo>
                  <a:lnTo>
                    <a:pt x="27" y="0"/>
                  </a:lnTo>
                  <a:lnTo>
                    <a:pt x="32" y="0"/>
                  </a:lnTo>
                  <a:lnTo>
                    <a:pt x="38" y="0"/>
                  </a:lnTo>
                  <a:lnTo>
                    <a:pt x="43" y="0"/>
                  </a:lnTo>
                  <a:lnTo>
                    <a:pt x="48" y="0"/>
                  </a:lnTo>
                  <a:lnTo>
                    <a:pt x="54" y="0"/>
                  </a:lnTo>
                  <a:lnTo>
                    <a:pt x="59" y="0"/>
                  </a:lnTo>
                  <a:lnTo>
                    <a:pt x="64" y="0"/>
                  </a:lnTo>
                  <a:lnTo>
                    <a:pt x="70" y="0"/>
                  </a:lnTo>
                  <a:lnTo>
                    <a:pt x="75" y="0"/>
                  </a:lnTo>
                  <a:lnTo>
                    <a:pt x="80" y="0"/>
                  </a:lnTo>
                  <a:lnTo>
                    <a:pt x="86" y="0"/>
                  </a:lnTo>
                  <a:lnTo>
                    <a:pt x="91" y="0"/>
                  </a:lnTo>
                  <a:lnTo>
                    <a:pt x="96" y="0"/>
                  </a:lnTo>
                  <a:lnTo>
                    <a:pt x="102" y="0"/>
                  </a:lnTo>
                  <a:lnTo>
                    <a:pt x="107" y="0"/>
                  </a:lnTo>
                  <a:lnTo>
                    <a:pt x="112" y="0"/>
                  </a:lnTo>
                  <a:lnTo>
                    <a:pt x="118" y="0"/>
                  </a:lnTo>
                  <a:lnTo>
                    <a:pt x="123" y="6"/>
                  </a:lnTo>
                  <a:lnTo>
                    <a:pt x="128" y="6"/>
                  </a:lnTo>
                  <a:lnTo>
                    <a:pt x="134" y="12"/>
                  </a:lnTo>
                  <a:lnTo>
                    <a:pt x="139" y="18"/>
                  </a:lnTo>
                  <a:lnTo>
                    <a:pt x="150" y="30"/>
                  </a:lnTo>
                  <a:lnTo>
                    <a:pt x="150" y="36"/>
                  </a:lnTo>
                  <a:lnTo>
                    <a:pt x="155" y="42"/>
                  </a:lnTo>
                  <a:lnTo>
                    <a:pt x="155" y="54"/>
                  </a:lnTo>
                  <a:lnTo>
                    <a:pt x="160" y="60"/>
                  </a:lnTo>
                  <a:lnTo>
                    <a:pt x="160" y="72"/>
                  </a:lnTo>
                  <a:lnTo>
                    <a:pt x="166" y="78"/>
                  </a:lnTo>
                  <a:lnTo>
                    <a:pt x="166" y="90"/>
                  </a:lnTo>
                  <a:lnTo>
                    <a:pt x="171" y="96"/>
                  </a:lnTo>
                  <a:lnTo>
                    <a:pt x="171" y="114"/>
                  </a:lnTo>
                  <a:lnTo>
                    <a:pt x="176" y="120"/>
                  </a:lnTo>
                  <a:lnTo>
                    <a:pt x="176" y="138"/>
                  </a:lnTo>
                  <a:lnTo>
                    <a:pt x="182" y="144"/>
                  </a:lnTo>
                  <a:lnTo>
                    <a:pt x="182" y="162"/>
                  </a:lnTo>
                  <a:lnTo>
                    <a:pt x="187" y="168"/>
                  </a:lnTo>
                  <a:lnTo>
                    <a:pt x="187" y="186"/>
                  </a:lnTo>
                  <a:lnTo>
                    <a:pt x="192" y="192"/>
                  </a:lnTo>
                  <a:lnTo>
                    <a:pt x="192" y="204"/>
                  </a:lnTo>
                  <a:lnTo>
                    <a:pt x="198" y="210"/>
                  </a:lnTo>
                  <a:lnTo>
                    <a:pt x="198" y="222"/>
                  </a:lnTo>
                  <a:lnTo>
                    <a:pt x="203" y="228"/>
                  </a:lnTo>
                  <a:lnTo>
                    <a:pt x="203" y="240"/>
                  </a:lnTo>
                  <a:lnTo>
                    <a:pt x="208" y="246"/>
                  </a:lnTo>
                  <a:lnTo>
                    <a:pt x="219" y="258"/>
                  </a:lnTo>
                  <a:lnTo>
                    <a:pt x="219" y="264"/>
                  </a:lnTo>
                  <a:lnTo>
                    <a:pt x="224" y="270"/>
                  </a:lnTo>
                  <a:lnTo>
                    <a:pt x="230" y="270"/>
                  </a:lnTo>
                  <a:lnTo>
                    <a:pt x="235" y="276"/>
                  </a:lnTo>
                  <a:lnTo>
                    <a:pt x="240" y="276"/>
                  </a:lnTo>
                  <a:lnTo>
                    <a:pt x="246" y="276"/>
                  </a:lnTo>
                  <a:lnTo>
                    <a:pt x="251" y="276"/>
                  </a:lnTo>
                  <a:lnTo>
                    <a:pt x="256" y="276"/>
                  </a:lnTo>
                  <a:lnTo>
                    <a:pt x="262" y="276"/>
                  </a:lnTo>
                  <a:lnTo>
                    <a:pt x="267" y="276"/>
                  </a:lnTo>
                  <a:lnTo>
                    <a:pt x="272" y="276"/>
                  </a:lnTo>
                  <a:lnTo>
                    <a:pt x="278" y="276"/>
                  </a:lnTo>
                  <a:lnTo>
                    <a:pt x="283" y="276"/>
                  </a:lnTo>
                  <a:lnTo>
                    <a:pt x="288" y="276"/>
                  </a:lnTo>
                  <a:lnTo>
                    <a:pt x="294" y="276"/>
                  </a:lnTo>
                  <a:lnTo>
                    <a:pt x="299" y="276"/>
                  </a:lnTo>
                  <a:lnTo>
                    <a:pt x="304" y="276"/>
                  </a:lnTo>
                  <a:lnTo>
                    <a:pt x="310" y="276"/>
                  </a:lnTo>
                  <a:lnTo>
                    <a:pt x="315" y="276"/>
                  </a:lnTo>
                  <a:lnTo>
                    <a:pt x="320" y="276"/>
                  </a:lnTo>
                  <a:lnTo>
                    <a:pt x="326" y="276"/>
                  </a:lnTo>
                  <a:lnTo>
                    <a:pt x="331" y="276"/>
                  </a:lnTo>
                  <a:lnTo>
                    <a:pt x="336" y="276"/>
                  </a:lnTo>
                  <a:lnTo>
                    <a:pt x="342" y="276"/>
                  </a:lnTo>
                  <a:lnTo>
                    <a:pt x="347" y="276"/>
                  </a:lnTo>
                  <a:lnTo>
                    <a:pt x="352" y="276"/>
                  </a:lnTo>
                  <a:lnTo>
                    <a:pt x="358" y="276"/>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934" name="Line 278"/>
            <p:cNvSpPr>
              <a:spLocks noChangeShapeType="1"/>
            </p:cNvSpPr>
            <p:nvPr/>
          </p:nvSpPr>
          <p:spPr bwMode="auto">
            <a:xfrm>
              <a:off x="3284" y="615"/>
              <a:ext cx="42"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935" name="Line 279"/>
            <p:cNvSpPr>
              <a:spLocks noChangeShapeType="1"/>
            </p:cNvSpPr>
            <p:nvPr/>
          </p:nvSpPr>
          <p:spPr bwMode="auto">
            <a:xfrm>
              <a:off x="3305" y="591"/>
              <a:ext cx="1" cy="4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936" name="Line 280"/>
            <p:cNvSpPr>
              <a:spLocks noChangeShapeType="1"/>
            </p:cNvSpPr>
            <p:nvPr/>
          </p:nvSpPr>
          <p:spPr bwMode="auto">
            <a:xfrm>
              <a:off x="3214" y="609"/>
              <a:ext cx="43"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937" name="Line 281"/>
            <p:cNvSpPr>
              <a:spLocks noChangeShapeType="1"/>
            </p:cNvSpPr>
            <p:nvPr/>
          </p:nvSpPr>
          <p:spPr bwMode="auto">
            <a:xfrm>
              <a:off x="3236" y="585"/>
              <a:ext cx="1" cy="4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938" name="Line 282"/>
            <p:cNvSpPr>
              <a:spLocks noChangeShapeType="1"/>
            </p:cNvSpPr>
            <p:nvPr/>
          </p:nvSpPr>
          <p:spPr bwMode="auto">
            <a:xfrm>
              <a:off x="3182" y="609"/>
              <a:ext cx="43"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939" name="Line 283"/>
            <p:cNvSpPr>
              <a:spLocks noChangeShapeType="1"/>
            </p:cNvSpPr>
            <p:nvPr/>
          </p:nvSpPr>
          <p:spPr bwMode="auto">
            <a:xfrm>
              <a:off x="3204" y="585"/>
              <a:ext cx="1" cy="4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940" name="Line 284"/>
            <p:cNvSpPr>
              <a:spLocks noChangeShapeType="1"/>
            </p:cNvSpPr>
            <p:nvPr/>
          </p:nvSpPr>
          <p:spPr bwMode="auto">
            <a:xfrm>
              <a:off x="3316" y="657"/>
              <a:ext cx="42"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941" name="Line 285"/>
            <p:cNvSpPr>
              <a:spLocks noChangeShapeType="1"/>
            </p:cNvSpPr>
            <p:nvPr/>
          </p:nvSpPr>
          <p:spPr bwMode="auto">
            <a:xfrm>
              <a:off x="3337" y="633"/>
              <a:ext cx="1" cy="4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942" name="Line 286"/>
            <p:cNvSpPr>
              <a:spLocks noChangeShapeType="1"/>
            </p:cNvSpPr>
            <p:nvPr/>
          </p:nvSpPr>
          <p:spPr bwMode="auto">
            <a:xfrm>
              <a:off x="3294" y="603"/>
              <a:ext cx="22"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943" name="Line 287"/>
            <p:cNvSpPr>
              <a:spLocks noChangeShapeType="1"/>
            </p:cNvSpPr>
            <p:nvPr/>
          </p:nvSpPr>
          <p:spPr bwMode="auto">
            <a:xfrm flipH="1">
              <a:off x="3294" y="603"/>
              <a:ext cx="22"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944" name="Line 288"/>
            <p:cNvSpPr>
              <a:spLocks noChangeShapeType="1"/>
            </p:cNvSpPr>
            <p:nvPr/>
          </p:nvSpPr>
          <p:spPr bwMode="auto">
            <a:xfrm>
              <a:off x="3225" y="597"/>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945" name="Line 289"/>
            <p:cNvSpPr>
              <a:spLocks noChangeShapeType="1"/>
            </p:cNvSpPr>
            <p:nvPr/>
          </p:nvSpPr>
          <p:spPr bwMode="auto">
            <a:xfrm flipH="1">
              <a:off x="3225" y="597"/>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946" name="Line 290"/>
            <p:cNvSpPr>
              <a:spLocks noChangeShapeType="1"/>
            </p:cNvSpPr>
            <p:nvPr/>
          </p:nvSpPr>
          <p:spPr bwMode="auto">
            <a:xfrm>
              <a:off x="3193" y="597"/>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947" name="Line 291"/>
            <p:cNvSpPr>
              <a:spLocks noChangeShapeType="1"/>
            </p:cNvSpPr>
            <p:nvPr/>
          </p:nvSpPr>
          <p:spPr bwMode="auto">
            <a:xfrm flipH="1">
              <a:off x="3193" y="597"/>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948" name="Line 292"/>
            <p:cNvSpPr>
              <a:spLocks noChangeShapeType="1"/>
            </p:cNvSpPr>
            <p:nvPr/>
          </p:nvSpPr>
          <p:spPr bwMode="auto">
            <a:xfrm>
              <a:off x="3326" y="645"/>
              <a:ext cx="22"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949" name="Line 293"/>
            <p:cNvSpPr>
              <a:spLocks noChangeShapeType="1"/>
            </p:cNvSpPr>
            <p:nvPr/>
          </p:nvSpPr>
          <p:spPr bwMode="auto">
            <a:xfrm flipH="1">
              <a:off x="3326" y="645"/>
              <a:ext cx="22"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950" name="Rectangle 294"/>
            <p:cNvSpPr>
              <a:spLocks noChangeArrowheads="1"/>
            </p:cNvSpPr>
            <p:nvPr/>
          </p:nvSpPr>
          <p:spPr bwMode="auto">
            <a:xfrm>
              <a:off x="3134" y="489"/>
              <a:ext cx="517"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000000"/>
                  </a:solidFill>
                  <a:effectLst/>
                  <a:latin typeface="Helvetica" pitchFamily="34" charset="0"/>
                  <a:cs typeface="Arial" pitchFamily="34" charset="0"/>
                </a:rPr>
                <a:t>m6: a=-12,b=-24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8951" name="Rectangle 295"/>
            <p:cNvSpPr>
              <a:spLocks noChangeArrowheads="1"/>
            </p:cNvSpPr>
            <p:nvPr/>
          </p:nvSpPr>
          <p:spPr bwMode="auto">
            <a:xfrm>
              <a:off x="3668" y="609"/>
              <a:ext cx="357" cy="28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98952" name="Rectangle 296"/>
            <p:cNvSpPr>
              <a:spLocks noChangeArrowheads="1"/>
            </p:cNvSpPr>
            <p:nvPr/>
          </p:nvSpPr>
          <p:spPr bwMode="auto">
            <a:xfrm>
              <a:off x="3668" y="609"/>
              <a:ext cx="357" cy="282"/>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98953" name="Line 297"/>
            <p:cNvSpPr>
              <a:spLocks noChangeShapeType="1"/>
            </p:cNvSpPr>
            <p:nvPr/>
          </p:nvSpPr>
          <p:spPr bwMode="auto">
            <a:xfrm>
              <a:off x="3668" y="609"/>
              <a:ext cx="357"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954" name="Line 298"/>
            <p:cNvSpPr>
              <a:spLocks noChangeShapeType="1"/>
            </p:cNvSpPr>
            <p:nvPr/>
          </p:nvSpPr>
          <p:spPr bwMode="auto">
            <a:xfrm>
              <a:off x="3668" y="891"/>
              <a:ext cx="357"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955" name="Line 299"/>
            <p:cNvSpPr>
              <a:spLocks noChangeShapeType="1"/>
            </p:cNvSpPr>
            <p:nvPr/>
          </p:nvSpPr>
          <p:spPr bwMode="auto">
            <a:xfrm flipV="1">
              <a:off x="4025" y="609"/>
              <a:ext cx="1" cy="28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956" name="Line 300"/>
            <p:cNvSpPr>
              <a:spLocks noChangeShapeType="1"/>
            </p:cNvSpPr>
            <p:nvPr/>
          </p:nvSpPr>
          <p:spPr bwMode="auto">
            <a:xfrm flipV="1">
              <a:off x="3668" y="609"/>
              <a:ext cx="1" cy="28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957" name="Line 301"/>
            <p:cNvSpPr>
              <a:spLocks noChangeShapeType="1"/>
            </p:cNvSpPr>
            <p:nvPr/>
          </p:nvSpPr>
          <p:spPr bwMode="auto">
            <a:xfrm>
              <a:off x="3668" y="891"/>
              <a:ext cx="357"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958" name="Line 302"/>
            <p:cNvSpPr>
              <a:spLocks noChangeShapeType="1"/>
            </p:cNvSpPr>
            <p:nvPr/>
          </p:nvSpPr>
          <p:spPr bwMode="auto">
            <a:xfrm flipV="1">
              <a:off x="3668" y="609"/>
              <a:ext cx="1" cy="28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959" name="Line 303"/>
            <p:cNvSpPr>
              <a:spLocks noChangeShapeType="1"/>
            </p:cNvSpPr>
            <p:nvPr/>
          </p:nvSpPr>
          <p:spPr bwMode="auto">
            <a:xfrm flipV="1">
              <a:off x="3668" y="885"/>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960" name="Line 304"/>
            <p:cNvSpPr>
              <a:spLocks noChangeShapeType="1"/>
            </p:cNvSpPr>
            <p:nvPr/>
          </p:nvSpPr>
          <p:spPr bwMode="auto">
            <a:xfrm>
              <a:off x="3668" y="609"/>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961" name="Rectangle 305"/>
            <p:cNvSpPr>
              <a:spLocks noChangeArrowheads="1"/>
            </p:cNvSpPr>
            <p:nvPr/>
          </p:nvSpPr>
          <p:spPr bwMode="auto">
            <a:xfrm>
              <a:off x="3652" y="909"/>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8962" name="Line 306"/>
            <p:cNvSpPr>
              <a:spLocks noChangeShapeType="1"/>
            </p:cNvSpPr>
            <p:nvPr/>
          </p:nvSpPr>
          <p:spPr bwMode="auto">
            <a:xfrm flipV="1">
              <a:off x="3844" y="885"/>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963" name="Line 307"/>
            <p:cNvSpPr>
              <a:spLocks noChangeShapeType="1"/>
            </p:cNvSpPr>
            <p:nvPr/>
          </p:nvSpPr>
          <p:spPr bwMode="auto">
            <a:xfrm>
              <a:off x="3844" y="609"/>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964" name="Rectangle 308"/>
            <p:cNvSpPr>
              <a:spLocks noChangeArrowheads="1"/>
            </p:cNvSpPr>
            <p:nvPr/>
          </p:nvSpPr>
          <p:spPr bwMode="auto">
            <a:xfrm>
              <a:off x="3806" y="909"/>
              <a:ext cx="117"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8965" name="Line 309"/>
            <p:cNvSpPr>
              <a:spLocks noChangeShapeType="1"/>
            </p:cNvSpPr>
            <p:nvPr/>
          </p:nvSpPr>
          <p:spPr bwMode="auto">
            <a:xfrm flipV="1">
              <a:off x="4025" y="885"/>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966" name="Line 310"/>
            <p:cNvSpPr>
              <a:spLocks noChangeShapeType="1"/>
            </p:cNvSpPr>
            <p:nvPr/>
          </p:nvSpPr>
          <p:spPr bwMode="auto">
            <a:xfrm>
              <a:off x="4025" y="609"/>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967" name="Rectangle 311"/>
            <p:cNvSpPr>
              <a:spLocks noChangeArrowheads="1"/>
            </p:cNvSpPr>
            <p:nvPr/>
          </p:nvSpPr>
          <p:spPr bwMode="auto">
            <a:xfrm>
              <a:off x="4009" y="909"/>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8968" name="Line 312"/>
            <p:cNvSpPr>
              <a:spLocks noChangeShapeType="1"/>
            </p:cNvSpPr>
            <p:nvPr/>
          </p:nvSpPr>
          <p:spPr bwMode="auto">
            <a:xfrm>
              <a:off x="3668" y="891"/>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969" name="Line 313"/>
            <p:cNvSpPr>
              <a:spLocks noChangeShapeType="1"/>
            </p:cNvSpPr>
            <p:nvPr/>
          </p:nvSpPr>
          <p:spPr bwMode="auto">
            <a:xfrm flipH="1">
              <a:off x="4020" y="891"/>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970" name="Rectangle 314"/>
            <p:cNvSpPr>
              <a:spLocks noChangeArrowheads="1"/>
            </p:cNvSpPr>
            <p:nvPr/>
          </p:nvSpPr>
          <p:spPr bwMode="auto">
            <a:xfrm>
              <a:off x="3614" y="849"/>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8971" name="Line 315"/>
            <p:cNvSpPr>
              <a:spLocks noChangeShapeType="1"/>
            </p:cNvSpPr>
            <p:nvPr/>
          </p:nvSpPr>
          <p:spPr bwMode="auto">
            <a:xfrm>
              <a:off x="3668" y="747"/>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972" name="Line 316"/>
            <p:cNvSpPr>
              <a:spLocks noChangeShapeType="1"/>
            </p:cNvSpPr>
            <p:nvPr/>
          </p:nvSpPr>
          <p:spPr bwMode="auto">
            <a:xfrm flipH="1">
              <a:off x="4020" y="747"/>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973" name="Rectangle 317"/>
            <p:cNvSpPr>
              <a:spLocks noChangeArrowheads="1"/>
            </p:cNvSpPr>
            <p:nvPr/>
          </p:nvSpPr>
          <p:spPr bwMode="auto">
            <a:xfrm>
              <a:off x="3566" y="705"/>
              <a:ext cx="117"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8974" name="Line 318"/>
            <p:cNvSpPr>
              <a:spLocks noChangeShapeType="1"/>
            </p:cNvSpPr>
            <p:nvPr/>
          </p:nvSpPr>
          <p:spPr bwMode="auto">
            <a:xfrm>
              <a:off x="3668" y="609"/>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975" name="Line 319"/>
            <p:cNvSpPr>
              <a:spLocks noChangeShapeType="1"/>
            </p:cNvSpPr>
            <p:nvPr/>
          </p:nvSpPr>
          <p:spPr bwMode="auto">
            <a:xfrm flipH="1">
              <a:off x="4020" y="609"/>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976" name="Rectangle 320"/>
            <p:cNvSpPr>
              <a:spLocks noChangeArrowheads="1"/>
            </p:cNvSpPr>
            <p:nvPr/>
          </p:nvSpPr>
          <p:spPr bwMode="auto">
            <a:xfrm>
              <a:off x="3614" y="567"/>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8977" name="Line 321"/>
            <p:cNvSpPr>
              <a:spLocks noChangeShapeType="1"/>
            </p:cNvSpPr>
            <p:nvPr/>
          </p:nvSpPr>
          <p:spPr bwMode="auto">
            <a:xfrm>
              <a:off x="3668" y="609"/>
              <a:ext cx="357"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978" name="Line 322"/>
            <p:cNvSpPr>
              <a:spLocks noChangeShapeType="1"/>
            </p:cNvSpPr>
            <p:nvPr/>
          </p:nvSpPr>
          <p:spPr bwMode="auto">
            <a:xfrm>
              <a:off x="3668" y="891"/>
              <a:ext cx="357"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979" name="Line 323"/>
            <p:cNvSpPr>
              <a:spLocks noChangeShapeType="1"/>
            </p:cNvSpPr>
            <p:nvPr/>
          </p:nvSpPr>
          <p:spPr bwMode="auto">
            <a:xfrm flipV="1">
              <a:off x="4025" y="609"/>
              <a:ext cx="1" cy="28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980" name="Line 324"/>
            <p:cNvSpPr>
              <a:spLocks noChangeShapeType="1"/>
            </p:cNvSpPr>
            <p:nvPr/>
          </p:nvSpPr>
          <p:spPr bwMode="auto">
            <a:xfrm flipV="1">
              <a:off x="3668" y="609"/>
              <a:ext cx="1" cy="28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981" name="Freeform 325"/>
            <p:cNvSpPr>
              <a:spLocks/>
            </p:cNvSpPr>
            <p:nvPr/>
          </p:nvSpPr>
          <p:spPr bwMode="auto">
            <a:xfrm>
              <a:off x="3668" y="609"/>
              <a:ext cx="352" cy="276"/>
            </a:xfrm>
            <a:custGeom>
              <a:avLst/>
              <a:gdLst/>
              <a:ahLst/>
              <a:cxnLst>
                <a:cxn ang="0">
                  <a:pos x="5" y="0"/>
                </a:cxn>
                <a:cxn ang="0">
                  <a:pos x="16" y="0"/>
                </a:cxn>
                <a:cxn ang="0">
                  <a:pos x="26" y="0"/>
                </a:cxn>
                <a:cxn ang="0">
                  <a:pos x="37" y="0"/>
                </a:cxn>
                <a:cxn ang="0">
                  <a:pos x="48" y="0"/>
                </a:cxn>
                <a:cxn ang="0">
                  <a:pos x="58" y="0"/>
                </a:cxn>
                <a:cxn ang="0">
                  <a:pos x="69" y="0"/>
                </a:cxn>
                <a:cxn ang="0">
                  <a:pos x="80" y="0"/>
                </a:cxn>
                <a:cxn ang="0">
                  <a:pos x="90" y="0"/>
                </a:cxn>
                <a:cxn ang="0">
                  <a:pos x="101" y="0"/>
                </a:cxn>
                <a:cxn ang="0">
                  <a:pos x="112" y="0"/>
                </a:cxn>
                <a:cxn ang="0">
                  <a:pos x="122" y="0"/>
                </a:cxn>
                <a:cxn ang="0">
                  <a:pos x="133" y="0"/>
                </a:cxn>
                <a:cxn ang="0">
                  <a:pos x="144" y="6"/>
                </a:cxn>
                <a:cxn ang="0">
                  <a:pos x="154" y="12"/>
                </a:cxn>
                <a:cxn ang="0">
                  <a:pos x="165" y="18"/>
                </a:cxn>
                <a:cxn ang="0">
                  <a:pos x="181" y="36"/>
                </a:cxn>
                <a:cxn ang="0">
                  <a:pos x="192" y="60"/>
                </a:cxn>
                <a:cxn ang="0">
                  <a:pos x="197" y="84"/>
                </a:cxn>
                <a:cxn ang="0">
                  <a:pos x="202" y="102"/>
                </a:cxn>
                <a:cxn ang="0">
                  <a:pos x="208" y="120"/>
                </a:cxn>
                <a:cxn ang="0">
                  <a:pos x="213" y="138"/>
                </a:cxn>
                <a:cxn ang="0">
                  <a:pos x="218" y="162"/>
                </a:cxn>
                <a:cxn ang="0">
                  <a:pos x="224" y="180"/>
                </a:cxn>
                <a:cxn ang="0">
                  <a:pos x="229" y="198"/>
                </a:cxn>
                <a:cxn ang="0">
                  <a:pos x="240" y="222"/>
                </a:cxn>
                <a:cxn ang="0">
                  <a:pos x="250" y="246"/>
                </a:cxn>
                <a:cxn ang="0">
                  <a:pos x="256" y="258"/>
                </a:cxn>
                <a:cxn ang="0">
                  <a:pos x="266" y="270"/>
                </a:cxn>
                <a:cxn ang="0">
                  <a:pos x="277" y="270"/>
                </a:cxn>
                <a:cxn ang="0">
                  <a:pos x="288" y="276"/>
                </a:cxn>
                <a:cxn ang="0">
                  <a:pos x="298" y="276"/>
                </a:cxn>
                <a:cxn ang="0">
                  <a:pos x="309" y="276"/>
                </a:cxn>
                <a:cxn ang="0">
                  <a:pos x="320" y="276"/>
                </a:cxn>
                <a:cxn ang="0">
                  <a:pos x="330" y="276"/>
                </a:cxn>
                <a:cxn ang="0">
                  <a:pos x="341" y="276"/>
                </a:cxn>
                <a:cxn ang="0">
                  <a:pos x="352" y="276"/>
                </a:cxn>
              </a:cxnLst>
              <a:rect l="0" t="0" r="r" b="b"/>
              <a:pathLst>
                <a:path w="352" h="276">
                  <a:moveTo>
                    <a:pt x="0" y="0"/>
                  </a:moveTo>
                  <a:lnTo>
                    <a:pt x="5" y="0"/>
                  </a:lnTo>
                  <a:lnTo>
                    <a:pt x="10" y="0"/>
                  </a:lnTo>
                  <a:lnTo>
                    <a:pt x="16" y="0"/>
                  </a:lnTo>
                  <a:lnTo>
                    <a:pt x="21" y="0"/>
                  </a:lnTo>
                  <a:lnTo>
                    <a:pt x="26" y="0"/>
                  </a:lnTo>
                  <a:lnTo>
                    <a:pt x="32" y="0"/>
                  </a:lnTo>
                  <a:lnTo>
                    <a:pt x="37" y="0"/>
                  </a:lnTo>
                  <a:lnTo>
                    <a:pt x="42" y="0"/>
                  </a:lnTo>
                  <a:lnTo>
                    <a:pt x="48" y="0"/>
                  </a:lnTo>
                  <a:lnTo>
                    <a:pt x="53" y="0"/>
                  </a:lnTo>
                  <a:lnTo>
                    <a:pt x="58" y="0"/>
                  </a:lnTo>
                  <a:lnTo>
                    <a:pt x="64" y="0"/>
                  </a:lnTo>
                  <a:lnTo>
                    <a:pt x="69" y="0"/>
                  </a:lnTo>
                  <a:lnTo>
                    <a:pt x="74" y="0"/>
                  </a:lnTo>
                  <a:lnTo>
                    <a:pt x="80" y="0"/>
                  </a:lnTo>
                  <a:lnTo>
                    <a:pt x="85" y="0"/>
                  </a:lnTo>
                  <a:lnTo>
                    <a:pt x="90" y="0"/>
                  </a:lnTo>
                  <a:lnTo>
                    <a:pt x="96" y="0"/>
                  </a:lnTo>
                  <a:lnTo>
                    <a:pt x="101" y="0"/>
                  </a:lnTo>
                  <a:lnTo>
                    <a:pt x="106" y="0"/>
                  </a:lnTo>
                  <a:lnTo>
                    <a:pt x="112" y="0"/>
                  </a:lnTo>
                  <a:lnTo>
                    <a:pt x="117" y="0"/>
                  </a:lnTo>
                  <a:lnTo>
                    <a:pt x="122" y="0"/>
                  </a:lnTo>
                  <a:lnTo>
                    <a:pt x="128" y="0"/>
                  </a:lnTo>
                  <a:lnTo>
                    <a:pt x="133" y="0"/>
                  </a:lnTo>
                  <a:lnTo>
                    <a:pt x="138" y="0"/>
                  </a:lnTo>
                  <a:lnTo>
                    <a:pt x="144" y="6"/>
                  </a:lnTo>
                  <a:lnTo>
                    <a:pt x="149" y="6"/>
                  </a:lnTo>
                  <a:lnTo>
                    <a:pt x="154" y="12"/>
                  </a:lnTo>
                  <a:lnTo>
                    <a:pt x="160" y="12"/>
                  </a:lnTo>
                  <a:lnTo>
                    <a:pt x="165" y="18"/>
                  </a:lnTo>
                  <a:lnTo>
                    <a:pt x="170" y="24"/>
                  </a:lnTo>
                  <a:lnTo>
                    <a:pt x="181" y="36"/>
                  </a:lnTo>
                  <a:lnTo>
                    <a:pt x="181" y="48"/>
                  </a:lnTo>
                  <a:lnTo>
                    <a:pt x="192" y="60"/>
                  </a:lnTo>
                  <a:lnTo>
                    <a:pt x="192" y="78"/>
                  </a:lnTo>
                  <a:lnTo>
                    <a:pt x="197" y="84"/>
                  </a:lnTo>
                  <a:lnTo>
                    <a:pt x="197" y="96"/>
                  </a:lnTo>
                  <a:lnTo>
                    <a:pt x="202" y="102"/>
                  </a:lnTo>
                  <a:lnTo>
                    <a:pt x="202" y="114"/>
                  </a:lnTo>
                  <a:lnTo>
                    <a:pt x="208" y="120"/>
                  </a:lnTo>
                  <a:lnTo>
                    <a:pt x="208" y="132"/>
                  </a:lnTo>
                  <a:lnTo>
                    <a:pt x="213" y="138"/>
                  </a:lnTo>
                  <a:lnTo>
                    <a:pt x="213" y="156"/>
                  </a:lnTo>
                  <a:lnTo>
                    <a:pt x="218" y="162"/>
                  </a:lnTo>
                  <a:lnTo>
                    <a:pt x="218" y="174"/>
                  </a:lnTo>
                  <a:lnTo>
                    <a:pt x="224" y="180"/>
                  </a:lnTo>
                  <a:lnTo>
                    <a:pt x="224" y="192"/>
                  </a:lnTo>
                  <a:lnTo>
                    <a:pt x="229" y="198"/>
                  </a:lnTo>
                  <a:lnTo>
                    <a:pt x="229" y="210"/>
                  </a:lnTo>
                  <a:lnTo>
                    <a:pt x="240" y="222"/>
                  </a:lnTo>
                  <a:lnTo>
                    <a:pt x="240" y="234"/>
                  </a:lnTo>
                  <a:lnTo>
                    <a:pt x="250" y="246"/>
                  </a:lnTo>
                  <a:lnTo>
                    <a:pt x="250" y="252"/>
                  </a:lnTo>
                  <a:lnTo>
                    <a:pt x="256" y="258"/>
                  </a:lnTo>
                  <a:lnTo>
                    <a:pt x="261" y="264"/>
                  </a:lnTo>
                  <a:lnTo>
                    <a:pt x="266" y="270"/>
                  </a:lnTo>
                  <a:lnTo>
                    <a:pt x="272" y="270"/>
                  </a:lnTo>
                  <a:lnTo>
                    <a:pt x="277" y="270"/>
                  </a:lnTo>
                  <a:lnTo>
                    <a:pt x="282" y="276"/>
                  </a:lnTo>
                  <a:lnTo>
                    <a:pt x="288" y="276"/>
                  </a:lnTo>
                  <a:lnTo>
                    <a:pt x="293" y="276"/>
                  </a:lnTo>
                  <a:lnTo>
                    <a:pt x="298" y="276"/>
                  </a:lnTo>
                  <a:lnTo>
                    <a:pt x="304" y="276"/>
                  </a:lnTo>
                  <a:lnTo>
                    <a:pt x="309" y="276"/>
                  </a:lnTo>
                  <a:lnTo>
                    <a:pt x="314" y="276"/>
                  </a:lnTo>
                  <a:lnTo>
                    <a:pt x="320" y="276"/>
                  </a:lnTo>
                  <a:lnTo>
                    <a:pt x="325" y="276"/>
                  </a:lnTo>
                  <a:lnTo>
                    <a:pt x="330" y="276"/>
                  </a:lnTo>
                  <a:lnTo>
                    <a:pt x="336" y="276"/>
                  </a:lnTo>
                  <a:lnTo>
                    <a:pt x="341" y="276"/>
                  </a:lnTo>
                  <a:lnTo>
                    <a:pt x="346" y="276"/>
                  </a:lnTo>
                  <a:lnTo>
                    <a:pt x="352" y="276"/>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982" name="Line 326"/>
            <p:cNvSpPr>
              <a:spLocks noChangeShapeType="1"/>
            </p:cNvSpPr>
            <p:nvPr/>
          </p:nvSpPr>
          <p:spPr bwMode="auto">
            <a:xfrm>
              <a:off x="3764" y="609"/>
              <a:ext cx="42"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983" name="Line 327"/>
            <p:cNvSpPr>
              <a:spLocks noChangeShapeType="1"/>
            </p:cNvSpPr>
            <p:nvPr/>
          </p:nvSpPr>
          <p:spPr bwMode="auto">
            <a:xfrm>
              <a:off x="3785" y="585"/>
              <a:ext cx="1" cy="4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984" name="Line 328"/>
            <p:cNvSpPr>
              <a:spLocks noChangeShapeType="1"/>
            </p:cNvSpPr>
            <p:nvPr/>
          </p:nvSpPr>
          <p:spPr bwMode="auto">
            <a:xfrm>
              <a:off x="3700" y="609"/>
              <a:ext cx="42"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985" name="Line 329"/>
            <p:cNvSpPr>
              <a:spLocks noChangeShapeType="1"/>
            </p:cNvSpPr>
            <p:nvPr/>
          </p:nvSpPr>
          <p:spPr bwMode="auto">
            <a:xfrm>
              <a:off x="3721" y="585"/>
              <a:ext cx="1" cy="4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986" name="Line 330"/>
            <p:cNvSpPr>
              <a:spLocks noChangeShapeType="1"/>
            </p:cNvSpPr>
            <p:nvPr/>
          </p:nvSpPr>
          <p:spPr bwMode="auto">
            <a:xfrm>
              <a:off x="3668" y="609"/>
              <a:ext cx="42"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987" name="Line 331"/>
            <p:cNvSpPr>
              <a:spLocks noChangeShapeType="1"/>
            </p:cNvSpPr>
            <p:nvPr/>
          </p:nvSpPr>
          <p:spPr bwMode="auto">
            <a:xfrm>
              <a:off x="3689" y="585"/>
              <a:ext cx="1" cy="4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988" name="Line 332"/>
            <p:cNvSpPr>
              <a:spLocks noChangeShapeType="1"/>
            </p:cNvSpPr>
            <p:nvPr/>
          </p:nvSpPr>
          <p:spPr bwMode="auto">
            <a:xfrm>
              <a:off x="3801" y="615"/>
              <a:ext cx="43"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989" name="Line 333"/>
            <p:cNvSpPr>
              <a:spLocks noChangeShapeType="1"/>
            </p:cNvSpPr>
            <p:nvPr/>
          </p:nvSpPr>
          <p:spPr bwMode="auto">
            <a:xfrm>
              <a:off x="3822" y="591"/>
              <a:ext cx="1" cy="4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990" name="Line 334"/>
            <p:cNvSpPr>
              <a:spLocks noChangeShapeType="1"/>
            </p:cNvSpPr>
            <p:nvPr/>
          </p:nvSpPr>
          <p:spPr bwMode="auto">
            <a:xfrm>
              <a:off x="3774" y="597"/>
              <a:ext cx="22"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991" name="Line 335"/>
            <p:cNvSpPr>
              <a:spLocks noChangeShapeType="1"/>
            </p:cNvSpPr>
            <p:nvPr/>
          </p:nvSpPr>
          <p:spPr bwMode="auto">
            <a:xfrm flipH="1">
              <a:off x="3774" y="597"/>
              <a:ext cx="22"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992" name="Line 336"/>
            <p:cNvSpPr>
              <a:spLocks noChangeShapeType="1"/>
            </p:cNvSpPr>
            <p:nvPr/>
          </p:nvSpPr>
          <p:spPr bwMode="auto">
            <a:xfrm>
              <a:off x="3710" y="597"/>
              <a:ext cx="22"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993" name="Line 337"/>
            <p:cNvSpPr>
              <a:spLocks noChangeShapeType="1"/>
            </p:cNvSpPr>
            <p:nvPr/>
          </p:nvSpPr>
          <p:spPr bwMode="auto">
            <a:xfrm flipH="1">
              <a:off x="3710" y="597"/>
              <a:ext cx="22"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994" name="Line 338"/>
            <p:cNvSpPr>
              <a:spLocks noChangeShapeType="1"/>
            </p:cNvSpPr>
            <p:nvPr/>
          </p:nvSpPr>
          <p:spPr bwMode="auto">
            <a:xfrm>
              <a:off x="3678" y="597"/>
              <a:ext cx="22"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995" name="Line 339"/>
            <p:cNvSpPr>
              <a:spLocks noChangeShapeType="1"/>
            </p:cNvSpPr>
            <p:nvPr/>
          </p:nvSpPr>
          <p:spPr bwMode="auto">
            <a:xfrm flipH="1">
              <a:off x="3678" y="597"/>
              <a:ext cx="22"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996" name="Line 340"/>
            <p:cNvSpPr>
              <a:spLocks noChangeShapeType="1"/>
            </p:cNvSpPr>
            <p:nvPr/>
          </p:nvSpPr>
          <p:spPr bwMode="auto">
            <a:xfrm>
              <a:off x="3812" y="603"/>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997" name="Line 341"/>
            <p:cNvSpPr>
              <a:spLocks noChangeShapeType="1"/>
            </p:cNvSpPr>
            <p:nvPr/>
          </p:nvSpPr>
          <p:spPr bwMode="auto">
            <a:xfrm flipH="1">
              <a:off x="3812" y="603"/>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998" name="Rectangle 342"/>
            <p:cNvSpPr>
              <a:spLocks noChangeArrowheads="1"/>
            </p:cNvSpPr>
            <p:nvPr/>
          </p:nvSpPr>
          <p:spPr bwMode="auto">
            <a:xfrm>
              <a:off x="3620" y="489"/>
              <a:ext cx="517"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000000"/>
                  </a:solidFill>
                  <a:effectLst/>
                  <a:latin typeface="Helvetica" pitchFamily="34" charset="0"/>
                  <a:cs typeface="Arial" pitchFamily="34" charset="0"/>
                </a:rPr>
                <a:t>m7: a=-12,b=-20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8999" name="Rectangle 343"/>
            <p:cNvSpPr>
              <a:spLocks noChangeArrowheads="1"/>
            </p:cNvSpPr>
            <p:nvPr/>
          </p:nvSpPr>
          <p:spPr bwMode="auto">
            <a:xfrm>
              <a:off x="4148" y="609"/>
              <a:ext cx="362" cy="28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99000" name="Rectangle 344"/>
            <p:cNvSpPr>
              <a:spLocks noChangeArrowheads="1"/>
            </p:cNvSpPr>
            <p:nvPr/>
          </p:nvSpPr>
          <p:spPr bwMode="auto">
            <a:xfrm>
              <a:off x="4148" y="609"/>
              <a:ext cx="362" cy="282"/>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99001" name="Line 345"/>
            <p:cNvSpPr>
              <a:spLocks noChangeShapeType="1"/>
            </p:cNvSpPr>
            <p:nvPr/>
          </p:nvSpPr>
          <p:spPr bwMode="auto">
            <a:xfrm>
              <a:off x="4148" y="609"/>
              <a:ext cx="362"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002" name="Line 346"/>
            <p:cNvSpPr>
              <a:spLocks noChangeShapeType="1"/>
            </p:cNvSpPr>
            <p:nvPr/>
          </p:nvSpPr>
          <p:spPr bwMode="auto">
            <a:xfrm>
              <a:off x="4148" y="891"/>
              <a:ext cx="362"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003" name="Line 347"/>
            <p:cNvSpPr>
              <a:spLocks noChangeShapeType="1"/>
            </p:cNvSpPr>
            <p:nvPr/>
          </p:nvSpPr>
          <p:spPr bwMode="auto">
            <a:xfrm flipV="1">
              <a:off x="4510" y="609"/>
              <a:ext cx="1" cy="28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004" name="Line 348"/>
            <p:cNvSpPr>
              <a:spLocks noChangeShapeType="1"/>
            </p:cNvSpPr>
            <p:nvPr/>
          </p:nvSpPr>
          <p:spPr bwMode="auto">
            <a:xfrm flipV="1">
              <a:off x="4148" y="609"/>
              <a:ext cx="1" cy="28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005" name="Line 349"/>
            <p:cNvSpPr>
              <a:spLocks noChangeShapeType="1"/>
            </p:cNvSpPr>
            <p:nvPr/>
          </p:nvSpPr>
          <p:spPr bwMode="auto">
            <a:xfrm>
              <a:off x="4148" y="891"/>
              <a:ext cx="362"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006" name="Line 350"/>
            <p:cNvSpPr>
              <a:spLocks noChangeShapeType="1"/>
            </p:cNvSpPr>
            <p:nvPr/>
          </p:nvSpPr>
          <p:spPr bwMode="auto">
            <a:xfrm flipV="1">
              <a:off x="4148" y="609"/>
              <a:ext cx="1" cy="28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007" name="Line 351"/>
            <p:cNvSpPr>
              <a:spLocks noChangeShapeType="1"/>
            </p:cNvSpPr>
            <p:nvPr/>
          </p:nvSpPr>
          <p:spPr bwMode="auto">
            <a:xfrm flipV="1">
              <a:off x="4148" y="885"/>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008" name="Line 352"/>
            <p:cNvSpPr>
              <a:spLocks noChangeShapeType="1"/>
            </p:cNvSpPr>
            <p:nvPr/>
          </p:nvSpPr>
          <p:spPr bwMode="auto">
            <a:xfrm>
              <a:off x="4148" y="609"/>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009" name="Rectangle 353"/>
            <p:cNvSpPr>
              <a:spLocks noChangeArrowheads="1"/>
            </p:cNvSpPr>
            <p:nvPr/>
          </p:nvSpPr>
          <p:spPr bwMode="auto">
            <a:xfrm>
              <a:off x="4132" y="909"/>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9010" name="Line 354"/>
            <p:cNvSpPr>
              <a:spLocks noChangeShapeType="1"/>
            </p:cNvSpPr>
            <p:nvPr/>
          </p:nvSpPr>
          <p:spPr bwMode="auto">
            <a:xfrm flipV="1">
              <a:off x="4329" y="885"/>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011" name="Line 355"/>
            <p:cNvSpPr>
              <a:spLocks noChangeShapeType="1"/>
            </p:cNvSpPr>
            <p:nvPr/>
          </p:nvSpPr>
          <p:spPr bwMode="auto">
            <a:xfrm>
              <a:off x="4329" y="609"/>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012" name="Rectangle 356"/>
            <p:cNvSpPr>
              <a:spLocks noChangeArrowheads="1"/>
            </p:cNvSpPr>
            <p:nvPr/>
          </p:nvSpPr>
          <p:spPr bwMode="auto">
            <a:xfrm>
              <a:off x="4292" y="909"/>
              <a:ext cx="117"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9013" name="Line 357"/>
            <p:cNvSpPr>
              <a:spLocks noChangeShapeType="1"/>
            </p:cNvSpPr>
            <p:nvPr/>
          </p:nvSpPr>
          <p:spPr bwMode="auto">
            <a:xfrm flipV="1">
              <a:off x="4510" y="885"/>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014" name="Line 358"/>
            <p:cNvSpPr>
              <a:spLocks noChangeShapeType="1"/>
            </p:cNvSpPr>
            <p:nvPr/>
          </p:nvSpPr>
          <p:spPr bwMode="auto">
            <a:xfrm>
              <a:off x="4510" y="609"/>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015" name="Rectangle 359"/>
            <p:cNvSpPr>
              <a:spLocks noChangeArrowheads="1"/>
            </p:cNvSpPr>
            <p:nvPr/>
          </p:nvSpPr>
          <p:spPr bwMode="auto">
            <a:xfrm>
              <a:off x="4494" y="909"/>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9016" name="Line 360"/>
            <p:cNvSpPr>
              <a:spLocks noChangeShapeType="1"/>
            </p:cNvSpPr>
            <p:nvPr/>
          </p:nvSpPr>
          <p:spPr bwMode="auto">
            <a:xfrm>
              <a:off x="4148" y="891"/>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017" name="Line 361"/>
            <p:cNvSpPr>
              <a:spLocks noChangeShapeType="1"/>
            </p:cNvSpPr>
            <p:nvPr/>
          </p:nvSpPr>
          <p:spPr bwMode="auto">
            <a:xfrm flipH="1">
              <a:off x="4505" y="891"/>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018" name="Rectangle 362"/>
            <p:cNvSpPr>
              <a:spLocks noChangeArrowheads="1"/>
            </p:cNvSpPr>
            <p:nvPr/>
          </p:nvSpPr>
          <p:spPr bwMode="auto">
            <a:xfrm>
              <a:off x="4094" y="849"/>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9019" name="Line 363"/>
            <p:cNvSpPr>
              <a:spLocks noChangeShapeType="1"/>
            </p:cNvSpPr>
            <p:nvPr/>
          </p:nvSpPr>
          <p:spPr bwMode="auto">
            <a:xfrm>
              <a:off x="4148" y="747"/>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020" name="Line 364"/>
            <p:cNvSpPr>
              <a:spLocks noChangeShapeType="1"/>
            </p:cNvSpPr>
            <p:nvPr/>
          </p:nvSpPr>
          <p:spPr bwMode="auto">
            <a:xfrm flipH="1">
              <a:off x="4505" y="747"/>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021" name="Rectangle 365"/>
            <p:cNvSpPr>
              <a:spLocks noChangeArrowheads="1"/>
            </p:cNvSpPr>
            <p:nvPr/>
          </p:nvSpPr>
          <p:spPr bwMode="auto">
            <a:xfrm>
              <a:off x="4046" y="705"/>
              <a:ext cx="117"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9022" name="Line 366"/>
            <p:cNvSpPr>
              <a:spLocks noChangeShapeType="1"/>
            </p:cNvSpPr>
            <p:nvPr/>
          </p:nvSpPr>
          <p:spPr bwMode="auto">
            <a:xfrm>
              <a:off x="4148" y="609"/>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023" name="Line 367"/>
            <p:cNvSpPr>
              <a:spLocks noChangeShapeType="1"/>
            </p:cNvSpPr>
            <p:nvPr/>
          </p:nvSpPr>
          <p:spPr bwMode="auto">
            <a:xfrm flipH="1">
              <a:off x="4505" y="609"/>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024" name="Rectangle 368"/>
            <p:cNvSpPr>
              <a:spLocks noChangeArrowheads="1"/>
            </p:cNvSpPr>
            <p:nvPr/>
          </p:nvSpPr>
          <p:spPr bwMode="auto">
            <a:xfrm>
              <a:off x="4094" y="567"/>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9025" name="Line 369"/>
            <p:cNvSpPr>
              <a:spLocks noChangeShapeType="1"/>
            </p:cNvSpPr>
            <p:nvPr/>
          </p:nvSpPr>
          <p:spPr bwMode="auto">
            <a:xfrm>
              <a:off x="4148" y="609"/>
              <a:ext cx="362"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026" name="Line 370"/>
            <p:cNvSpPr>
              <a:spLocks noChangeShapeType="1"/>
            </p:cNvSpPr>
            <p:nvPr/>
          </p:nvSpPr>
          <p:spPr bwMode="auto">
            <a:xfrm>
              <a:off x="4148" y="891"/>
              <a:ext cx="362"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027" name="Line 371"/>
            <p:cNvSpPr>
              <a:spLocks noChangeShapeType="1"/>
            </p:cNvSpPr>
            <p:nvPr/>
          </p:nvSpPr>
          <p:spPr bwMode="auto">
            <a:xfrm flipV="1">
              <a:off x="4510" y="609"/>
              <a:ext cx="1" cy="28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028" name="Line 372"/>
            <p:cNvSpPr>
              <a:spLocks noChangeShapeType="1"/>
            </p:cNvSpPr>
            <p:nvPr/>
          </p:nvSpPr>
          <p:spPr bwMode="auto">
            <a:xfrm flipV="1">
              <a:off x="4148" y="609"/>
              <a:ext cx="1" cy="28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029" name="Freeform 373"/>
            <p:cNvSpPr>
              <a:spLocks/>
            </p:cNvSpPr>
            <p:nvPr/>
          </p:nvSpPr>
          <p:spPr bwMode="auto">
            <a:xfrm>
              <a:off x="4148" y="609"/>
              <a:ext cx="357" cy="276"/>
            </a:xfrm>
            <a:custGeom>
              <a:avLst/>
              <a:gdLst/>
              <a:ahLst/>
              <a:cxnLst>
                <a:cxn ang="0">
                  <a:pos x="5" y="0"/>
                </a:cxn>
                <a:cxn ang="0">
                  <a:pos x="16" y="0"/>
                </a:cxn>
                <a:cxn ang="0">
                  <a:pos x="26" y="0"/>
                </a:cxn>
                <a:cxn ang="0">
                  <a:pos x="37" y="0"/>
                </a:cxn>
                <a:cxn ang="0">
                  <a:pos x="48" y="6"/>
                </a:cxn>
                <a:cxn ang="0">
                  <a:pos x="64" y="24"/>
                </a:cxn>
                <a:cxn ang="0">
                  <a:pos x="69" y="42"/>
                </a:cxn>
                <a:cxn ang="0">
                  <a:pos x="74" y="60"/>
                </a:cxn>
                <a:cxn ang="0">
                  <a:pos x="80" y="84"/>
                </a:cxn>
                <a:cxn ang="0">
                  <a:pos x="85" y="114"/>
                </a:cxn>
                <a:cxn ang="0">
                  <a:pos x="90" y="144"/>
                </a:cxn>
                <a:cxn ang="0">
                  <a:pos x="96" y="174"/>
                </a:cxn>
                <a:cxn ang="0">
                  <a:pos x="101" y="204"/>
                </a:cxn>
                <a:cxn ang="0">
                  <a:pos x="106" y="228"/>
                </a:cxn>
                <a:cxn ang="0">
                  <a:pos x="117" y="252"/>
                </a:cxn>
                <a:cxn ang="0">
                  <a:pos x="122" y="270"/>
                </a:cxn>
                <a:cxn ang="0">
                  <a:pos x="133" y="276"/>
                </a:cxn>
                <a:cxn ang="0">
                  <a:pos x="144" y="276"/>
                </a:cxn>
                <a:cxn ang="0">
                  <a:pos x="154" y="276"/>
                </a:cxn>
                <a:cxn ang="0">
                  <a:pos x="165" y="276"/>
                </a:cxn>
                <a:cxn ang="0">
                  <a:pos x="176" y="276"/>
                </a:cxn>
                <a:cxn ang="0">
                  <a:pos x="186" y="276"/>
                </a:cxn>
                <a:cxn ang="0">
                  <a:pos x="197" y="276"/>
                </a:cxn>
                <a:cxn ang="0">
                  <a:pos x="208" y="276"/>
                </a:cxn>
                <a:cxn ang="0">
                  <a:pos x="218" y="276"/>
                </a:cxn>
                <a:cxn ang="0">
                  <a:pos x="229" y="276"/>
                </a:cxn>
                <a:cxn ang="0">
                  <a:pos x="240" y="276"/>
                </a:cxn>
                <a:cxn ang="0">
                  <a:pos x="250" y="276"/>
                </a:cxn>
                <a:cxn ang="0">
                  <a:pos x="261" y="276"/>
                </a:cxn>
                <a:cxn ang="0">
                  <a:pos x="272" y="276"/>
                </a:cxn>
                <a:cxn ang="0">
                  <a:pos x="282" y="276"/>
                </a:cxn>
                <a:cxn ang="0">
                  <a:pos x="293" y="276"/>
                </a:cxn>
                <a:cxn ang="0">
                  <a:pos x="304" y="276"/>
                </a:cxn>
                <a:cxn ang="0">
                  <a:pos x="314" y="276"/>
                </a:cxn>
                <a:cxn ang="0">
                  <a:pos x="325" y="276"/>
                </a:cxn>
                <a:cxn ang="0">
                  <a:pos x="336" y="276"/>
                </a:cxn>
                <a:cxn ang="0">
                  <a:pos x="346" y="276"/>
                </a:cxn>
                <a:cxn ang="0">
                  <a:pos x="357" y="276"/>
                </a:cxn>
              </a:cxnLst>
              <a:rect l="0" t="0" r="r" b="b"/>
              <a:pathLst>
                <a:path w="357" h="276">
                  <a:moveTo>
                    <a:pt x="0" y="0"/>
                  </a:moveTo>
                  <a:lnTo>
                    <a:pt x="5" y="0"/>
                  </a:lnTo>
                  <a:lnTo>
                    <a:pt x="10" y="0"/>
                  </a:lnTo>
                  <a:lnTo>
                    <a:pt x="16" y="0"/>
                  </a:lnTo>
                  <a:lnTo>
                    <a:pt x="21" y="0"/>
                  </a:lnTo>
                  <a:lnTo>
                    <a:pt x="26" y="0"/>
                  </a:lnTo>
                  <a:lnTo>
                    <a:pt x="32" y="0"/>
                  </a:lnTo>
                  <a:lnTo>
                    <a:pt x="37" y="0"/>
                  </a:lnTo>
                  <a:lnTo>
                    <a:pt x="42" y="6"/>
                  </a:lnTo>
                  <a:lnTo>
                    <a:pt x="48" y="6"/>
                  </a:lnTo>
                  <a:lnTo>
                    <a:pt x="53" y="12"/>
                  </a:lnTo>
                  <a:lnTo>
                    <a:pt x="64" y="24"/>
                  </a:lnTo>
                  <a:lnTo>
                    <a:pt x="64" y="36"/>
                  </a:lnTo>
                  <a:lnTo>
                    <a:pt x="69" y="42"/>
                  </a:lnTo>
                  <a:lnTo>
                    <a:pt x="69" y="54"/>
                  </a:lnTo>
                  <a:lnTo>
                    <a:pt x="74" y="60"/>
                  </a:lnTo>
                  <a:lnTo>
                    <a:pt x="74" y="78"/>
                  </a:lnTo>
                  <a:lnTo>
                    <a:pt x="80" y="84"/>
                  </a:lnTo>
                  <a:lnTo>
                    <a:pt x="80" y="108"/>
                  </a:lnTo>
                  <a:lnTo>
                    <a:pt x="85" y="114"/>
                  </a:lnTo>
                  <a:lnTo>
                    <a:pt x="85" y="138"/>
                  </a:lnTo>
                  <a:lnTo>
                    <a:pt x="90" y="144"/>
                  </a:lnTo>
                  <a:lnTo>
                    <a:pt x="90" y="168"/>
                  </a:lnTo>
                  <a:lnTo>
                    <a:pt x="96" y="174"/>
                  </a:lnTo>
                  <a:lnTo>
                    <a:pt x="96" y="198"/>
                  </a:lnTo>
                  <a:lnTo>
                    <a:pt x="101" y="204"/>
                  </a:lnTo>
                  <a:lnTo>
                    <a:pt x="101" y="222"/>
                  </a:lnTo>
                  <a:lnTo>
                    <a:pt x="106" y="228"/>
                  </a:lnTo>
                  <a:lnTo>
                    <a:pt x="106" y="240"/>
                  </a:lnTo>
                  <a:lnTo>
                    <a:pt x="117" y="252"/>
                  </a:lnTo>
                  <a:lnTo>
                    <a:pt x="117" y="264"/>
                  </a:lnTo>
                  <a:lnTo>
                    <a:pt x="122" y="270"/>
                  </a:lnTo>
                  <a:lnTo>
                    <a:pt x="128" y="270"/>
                  </a:lnTo>
                  <a:lnTo>
                    <a:pt x="133" y="276"/>
                  </a:lnTo>
                  <a:lnTo>
                    <a:pt x="138" y="276"/>
                  </a:lnTo>
                  <a:lnTo>
                    <a:pt x="144" y="276"/>
                  </a:lnTo>
                  <a:lnTo>
                    <a:pt x="149" y="276"/>
                  </a:lnTo>
                  <a:lnTo>
                    <a:pt x="154" y="276"/>
                  </a:lnTo>
                  <a:lnTo>
                    <a:pt x="160" y="276"/>
                  </a:lnTo>
                  <a:lnTo>
                    <a:pt x="165" y="276"/>
                  </a:lnTo>
                  <a:lnTo>
                    <a:pt x="170" y="276"/>
                  </a:lnTo>
                  <a:lnTo>
                    <a:pt x="176" y="276"/>
                  </a:lnTo>
                  <a:lnTo>
                    <a:pt x="181" y="276"/>
                  </a:lnTo>
                  <a:lnTo>
                    <a:pt x="186" y="276"/>
                  </a:lnTo>
                  <a:lnTo>
                    <a:pt x="192" y="276"/>
                  </a:lnTo>
                  <a:lnTo>
                    <a:pt x="197" y="276"/>
                  </a:lnTo>
                  <a:lnTo>
                    <a:pt x="202" y="276"/>
                  </a:lnTo>
                  <a:lnTo>
                    <a:pt x="208" y="276"/>
                  </a:lnTo>
                  <a:lnTo>
                    <a:pt x="213" y="276"/>
                  </a:lnTo>
                  <a:lnTo>
                    <a:pt x="218" y="276"/>
                  </a:lnTo>
                  <a:lnTo>
                    <a:pt x="224" y="276"/>
                  </a:lnTo>
                  <a:lnTo>
                    <a:pt x="229" y="276"/>
                  </a:lnTo>
                  <a:lnTo>
                    <a:pt x="234" y="276"/>
                  </a:lnTo>
                  <a:lnTo>
                    <a:pt x="240" y="276"/>
                  </a:lnTo>
                  <a:lnTo>
                    <a:pt x="245" y="276"/>
                  </a:lnTo>
                  <a:lnTo>
                    <a:pt x="250" y="276"/>
                  </a:lnTo>
                  <a:lnTo>
                    <a:pt x="256" y="276"/>
                  </a:lnTo>
                  <a:lnTo>
                    <a:pt x="261" y="276"/>
                  </a:lnTo>
                  <a:lnTo>
                    <a:pt x="266" y="276"/>
                  </a:lnTo>
                  <a:lnTo>
                    <a:pt x="272" y="276"/>
                  </a:lnTo>
                  <a:lnTo>
                    <a:pt x="277" y="276"/>
                  </a:lnTo>
                  <a:lnTo>
                    <a:pt x="282" y="276"/>
                  </a:lnTo>
                  <a:lnTo>
                    <a:pt x="288" y="276"/>
                  </a:lnTo>
                  <a:lnTo>
                    <a:pt x="293" y="276"/>
                  </a:lnTo>
                  <a:lnTo>
                    <a:pt x="298" y="276"/>
                  </a:lnTo>
                  <a:lnTo>
                    <a:pt x="304" y="276"/>
                  </a:lnTo>
                  <a:lnTo>
                    <a:pt x="309" y="276"/>
                  </a:lnTo>
                  <a:lnTo>
                    <a:pt x="314" y="276"/>
                  </a:lnTo>
                  <a:lnTo>
                    <a:pt x="320" y="276"/>
                  </a:lnTo>
                  <a:lnTo>
                    <a:pt x="325" y="276"/>
                  </a:lnTo>
                  <a:lnTo>
                    <a:pt x="330" y="276"/>
                  </a:lnTo>
                  <a:lnTo>
                    <a:pt x="336" y="276"/>
                  </a:lnTo>
                  <a:lnTo>
                    <a:pt x="341" y="276"/>
                  </a:lnTo>
                  <a:lnTo>
                    <a:pt x="346" y="276"/>
                  </a:lnTo>
                  <a:lnTo>
                    <a:pt x="352" y="276"/>
                  </a:lnTo>
                  <a:lnTo>
                    <a:pt x="357" y="276"/>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030" name="Line 374"/>
            <p:cNvSpPr>
              <a:spLocks noChangeShapeType="1"/>
            </p:cNvSpPr>
            <p:nvPr/>
          </p:nvSpPr>
          <p:spPr bwMode="auto">
            <a:xfrm>
              <a:off x="4249" y="873"/>
              <a:ext cx="43"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031" name="Line 375"/>
            <p:cNvSpPr>
              <a:spLocks noChangeShapeType="1"/>
            </p:cNvSpPr>
            <p:nvPr/>
          </p:nvSpPr>
          <p:spPr bwMode="auto">
            <a:xfrm>
              <a:off x="4270" y="849"/>
              <a:ext cx="1" cy="4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032" name="Line 376"/>
            <p:cNvSpPr>
              <a:spLocks noChangeShapeType="1"/>
            </p:cNvSpPr>
            <p:nvPr/>
          </p:nvSpPr>
          <p:spPr bwMode="auto">
            <a:xfrm>
              <a:off x="4180" y="621"/>
              <a:ext cx="42"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033" name="Line 377"/>
            <p:cNvSpPr>
              <a:spLocks noChangeShapeType="1"/>
            </p:cNvSpPr>
            <p:nvPr/>
          </p:nvSpPr>
          <p:spPr bwMode="auto">
            <a:xfrm>
              <a:off x="4201" y="597"/>
              <a:ext cx="1" cy="4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034" name="Line 378"/>
            <p:cNvSpPr>
              <a:spLocks noChangeShapeType="1"/>
            </p:cNvSpPr>
            <p:nvPr/>
          </p:nvSpPr>
          <p:spPr bwMode="auto">
            <a:xfrm>
              <a:off x="4148" y="609"/>
              <a:ext cx="42"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035" name="Line 379"/>
            <p:cNvSpPr>
              <a:spLocks noChangeShapeType="1"/>
            </p:cNvSpPr>
            <p:nvPr/>
          </p:nvSpPr>
          <p:spPr bwMode="auto">
            <a:xfrm>
              <a:off x="4169" y="585"/>
              <a:ext cx="1" cy="4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036" name="Line 380"/>
            <p:cNvSpPr>
              <a:spLocks noChangeShapeType="1"/>
            </p:cNvSpPr>
            <p:nvPr/>
          </p:nvSpPr>
          <p:spPr bwMode="auto">
            <a:xfrm>
              <a:off x="4281" y="885"/>
              <a:ext cx="43"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037" name="Line 381"/>
            <p:cNvSpPr>
              <a:spLocks noChangeShapeType="1"/>
            </p:cNvSpPr>
            <p:nvPr/>
          </p:nvSpPr>
          <p:spPr bwMode="auto">
            <a:xfrm>
              <a:off x="4302" y="861"/>
              <a:ext cx="1" cy="4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038" name="Line 382"/>
            <p:cNvSpPr>
              <a:spLocks noChangeShapeType="1"/>
            </p:cNvSpPr>
            <p:nvPr/>
          </p:nvSpPr>
          <p:spPr bwMode="auto">
            <a:xfrm>
              <a:off x="4260" y="861"/>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039" name="Line 383"/>
            <p:cNvSpPr>
              <a:spLocks noChangeShapeType="1"/>
            </p:cNvSpPr>
            <p:nvPr/>
          </p:nvSpPr>
          <p:spPr bwMode="auto">
            <a:xfrm flipH="1">
              <a:off x="4260" y="861"/>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040" name="Line 384"/>
            <p:cNvSpPr>
              <a:spLocks noChangeShapeType="1"/>
            </p:cNvSpPr>
            <p:nvPr/>
          </p:nvSpPr>
          <p:spPr bwMode="auto">
            <a:xfrm>
              <a:off x="4190" y="609"/>
              <a:ext cx="22"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041" name="Line 385"/>
            <p:cNvSpPr>
              <a:spLocks noChangeShapeType="1"/>
            </p:cNvSpPr>
            <p:nvPr/>
          </p:nvSpPr>
          <p:spPr bwMode="auto">
            <a:xfrm flipH="1">
              <a:off x="4190" y="609"/>
              <a:ext cx="22"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042" name="Line 386"/>
            <p:cNvSpPr>
              <a:spLocks noChangeShapeType="1"/>
            </p:cNvSpPr>
            <p:nvPr/>
          </p:nvSpPr>
          <p:spPr bwMode="auto">
            <a:xfrm>
              <a:off x="4158" y="597"/>
              <a:ext cx="22"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043" name="Line 387"/>
            <p:cNvSpPr>
              <a:spLocks noChangeShapeType="1"/>
            </p:cNvSpPr>
            <p:nvPr/>
          </p:nvSpPr>
          <p:spPr bwMode="auto">
            <a:xfrm flipH="1">
              <a:off x="4158" y="597"/>
              <a:ext cx="22"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044" name="Line 388"/>
            <p:cNvSpPr>
              <a:spLocks noChangeShapeType="1"/>
            </p:cNvSpPr>
            <p:nvPr/>
          </p:nvSpPr>
          <p:spPr bwMode="auto">
            <a:xfrm>
              <a:off x="4292" y="873"/>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045" name="Line 389"/>
            <p:cNvSpPr>
              <a:spLocks noChangeShapeType="1"/>
            </p:cNvSpPr>
            <p:nvPr/>
          </p:nvSpPr>
          <p:spPr bwMode="auto">
            <a:xfrm flipH="1">
              <a:off x="4292" y="873"/>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046" name="Rectangle 390"/>
            <p:cNvSpPr>
              <a:spLocks noChangeArrowheads="1"/>
            </p:cNvSpPr>
            <p:nvPr/>
          </p:nvSpPr>
          <p:spPr bwMode="auto">
            <a:xfrm>
              <a:off x="4116" y="489"/>
              <a:ext cx="480"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000000"/>
                  </a:solidFill>
                  <a:effectLst/>
                  <a:latin typeface="Helvetica" pitchFamily="34" charset="0"/>
                  <a:cs typeface="Arial" pitchFamily="34" charset="0"/>
                </a:rPr>
                <a:t>m8: a=-8,b=-32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9047" name="Rectangle 391"/>
            <p:cNvSpPr>
              <a:spLocks noChangeArrowheads="1"/>
            </p:cNvSpPr>
            <p:nvPr/>
          </p:nvSpPr>
          <p:spPr bwMode="auto">
            <a:xfrm>
              <a:off x="4633" y="609"/>
              <a:ext cx="357" cy="28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99048" name="Rectangle 392"/>
            <p:cNvSpPr>
              <a:spLocks noChangeArrowheads="1"/>
            </p:cNvSpPr>
            <p:nvPr/>
          </p:nvSpPr>
          <p:spPr bwMode="auto">
            <a:xfrm>
              <a:off x="4633" y="609"/>
              <a:ext cx="357" cy="282"/>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99049" name="Line 393"/>
            <p:cNvSpPr>
              <a:spLocks noChangeShapeType="1"/>
            </p:cNvSpPr>
            <p:nvPr/>
          </p:nvSpPr>
          <p:spPr bwMode="auto">
            <a:xfrm>
              <a:off x="4633" y="609"/>
              <a:ext cx="357"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050" name="Line 394"/>
            <p:cNvSpPr>
              <a:spLocks noChangeShapeType="1"/>
            </p:cNvSpPr>
            <p:nvPr/>
          </p:nvSpPr>
          <p:spPr bwMode="auto">
            <a:xfrm>
              <a:off x="4633" y="891"/>
              <a:ext cx="357"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051" name="Line 395"/>
            <p:cNvSpPr>
              <a:spLocks noChangeShapeType="1"/>
            </p:cNvSpPr>
            <p:nvPr/>
          </p:nvSpPr>
          <p:spPr bwMode="auto">
            <a:xfrm flipV="1">
              <a:off x="4990" y="609"/>
              <a:ext cx="1" cy="28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052" name="Line 396"/>
            <p:cNvSpPr>
              <a:spLocks noChangeShapeType="1"/>
            </p:cNvSpPr>
            <p:nvPr/>
          </p:nvSpPr>
          <p:spPr bwMode="auto">
            <a:xfrm flipV="1">
              <a:off x="4633" y="609"/>
              <a:ext cx="1" cy="28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053" name="Line 397"/>
            <p:cNvSpPr>
              <a:spLocks noChangeShapeType="1"/>
            </p:cNvSpPr>
            <p:nvPr/>
          </p:nvSpPr>
          <p:spPr bwMode="auto">
            <a:xfrm>
              <a:off x="4633" y="891"/>
              <a:ext cx="357"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054" name="Line 398"/>
            <p:cNvSpPr>
              <a:spLocks noChangeShapeType="1"/>
            </p:cNvSpPr>
            <p:nvPr/>
          </p:nvSpPr>
          <p:spPr bwMode="auto">
            <a:xfrm flipV="1">
              <a:off x="4633" y="609"/>
              <a:ext cx="1" cy="28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055" name="Line 399"/>
            <p:cNvSpPr>
              <a:spLocks noChangeShapeType="1"/>
            </p:cNvSpPr>
            <p:nvPr/>
          </p:nvSpPr>
          <p:spPr bwMode="auto">
            <a:xfrm flipV="1">
              <a:off x="4633" y="885"/>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056" name="Line 400"/>
            <p:cNvSpPr>
              <a:spLocks noChangeShapeType="1"/>
            </p:cNvSpPr>
            <p:nvPr/>
          </p:nvSpPr>
          <p:spPr bwMode="auto">
            <a:xfrm>
              <a:off x="4633" y="609"/>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057" name="Rectangle 401"/>
            <p:cNvSpPr>
              <a:spLocks noChangeArrowheads="1"/>
            </p:cNvSpPr>
            <p:nvPr/>
          </p:nvSpPr>
          <p:spPr bwMode="auto">
            <a:xfrm>
              <a:off x="4617" y="909"/>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9058" name="Line 402"/>
            <p:cNvSpPr>
              <a:spLocks noChangeShapeType="1"/>
            </p:cNvSpPr>
            <p:nvPr/>
          </p:nvSpPr>
          <p:spPr bwMode="auto">
            <a:xfrm flipV="1">
              <a:off x="4809" y="885"/>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059" name="Line 403"/>
            <p:cNvSpPr>
              <a:spLocks noChangeShapeType="1"/>
            </p:cNvSpPr>
            <p:nvPr/>
          </p:nvSpPr>
          <p:spPr bwMode="auto">
            <a:xfrm>
              <a:off x="4809" y="609"/>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060" name="Rectangle 404"/>
            <p:cNvSpPr>
              <a:spLocks noChangeArrowheads="1"/>
            </p:cNvSpPr>
            <p:nvPr/>
          </p:nvSpPr>
          <p:spPr bwMode="auto">
            <a:xfrm>
              <a:off x="4772" y="909"/>
              <a:ext cx="117"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9061" name="Line 405"/>
            <p:cNvSpPr>
              <a:spLocks noChangeShapeType="1"/>
            </p:cNvSpPr>
            <p:nvPr/>
          </p:nvSpPr>
          <p:spPr bwMode="auto">
            <a:xfrm flipV="1">
              <a:off x="4990" y="885"/>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99263" name="Group 607"/>
          <p:cNvGrpSpPr>
            <a:grpSpLocks/>
          </p:cNvGrpSpPr>
          <p:nvPr/>
        </p:nvGrpSpPr>
        <p:grpSpPr bwMode="auto">
          <a:xfrm>
            <a:off x="1055688" y="776288"/>
            <a:ext cx="7010400" cy="1600200"/>
            <a:chOff x="665" y="489"/>
            <a:chExt cx="4416" cy="1008"/>
          </a:xfrm>
        </p:grpSpPr>
        <p:sp>
          <p:nvSpPr>
            <p:cNvPr id="199063" name="Line 407"/>
            <p:cNvSpPr>
              <a:spLocks noChangeShapeType="1"/>
            </p:cNvSpPr>
            <p:nvPr/>
          </p:nvSpPr>
          <p:spPr bwMode="auto">
            <a:xfrm>
              <a:off x="4990" y="609"/>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064" name="Rectangle 408"/>
            <p:cNvSpPr>
              <a:spLocks noChangeArrowheads="1"/>
            </p:cNvSpPr>
            <p:nvPr/>
          </p:nvSpPr>
          <p:spPr bwMode="auto">
            <a:xfrm>
              <a:off x="4974" y="909"/>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9065" name="Line 409"/>
            <p:cNvSpPr>
              <a:spLocks noChangeShapeType="1"/>
            </p:cNvSpPr>
            <p:nvPr/>
          </p:nvSpPr>
          <p:spPr bwMode="auto">
            <a:xfrm>
              <a:off x="4633" y="891"/>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066" name="Line 410"/>
            <p:cNvSpPr>
              <a:spLocks noChangeShapeType="1"/>
            </p:cNvSpPr>
            <p:nvPr/>
          </p:nvSpPr>
          <p:spPr bwMode="auto">
            <a:xfrm flipH="1">
              <a:off x="4985" y="891"/>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067" name="Rectangle 411"/>
            <p:cNvSpPr>
              <a:spLocks noChangeArrowheads="1"/>
            </p:cNvSpPr>
            <p:nvPr/>
          </p:nvSpPr>
          <p:spPr bwMode="auto">
            <a:xfrm>
              <a:off x="4580" y="849"/>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9068" name="Line 412"/>
            <p:cNvSpPr>
              <a:spLocks noChangeShapeType="1"/>
            </p:cNvSpPr>
            <p:nvPr/>
          </p:nvSpPr>
          <p:spPr bwMode="auto">
            <a:xfrm>
              <a:off x="4633" y="747"/>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069" name="Line 413"/>
            <p:cNvSpPr>
              <a:spLocks noChangeShapeType="1"/>
            </p:cNvSpPr>
            <p:nvPr/>
          </p:nvSpPr>
          <p:spPr bwMode="auto">
            <a:xfrm flipH="1">
              <a:off x="4985" y="747"/>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070" name="Rectangle 414"/>
            <p:cNvSpPr>
              <a:spLocks noChangeArrowheads="1"/>
            </p:cNvSpPr>
            <p:nvPr/>
          </p:nvSpPr>
          <p:spPr bwMode="auto">
            <a:xfrm>
              <a:off x="4532" y="705"/>
              <a:ext cx="117"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9071" name="Line 415"/>
            <p:cNvSpPr>
              <a:spLocks noChangeShapeType="1"/>
            </p:cNvSpPr>
            <p:nvPr/>
          </p:nvSpPr>
          <p:spPr bwMode="auto">
            <a:xfrm>
              <a:off x="4633" y="609"/>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072" name="Line 416"/>
            <p:cNvSpPr>
              <a:spLocks noChangeShapeType="1"/>
            </p:cNvSpPr>
            <p:nvPr/>
          </p:nvSpPr>
          <p:spPr bwMode="auto">
            <a:xfrm flipH="1">
              <a:off x="4985" y="609"/>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073" name="Rectangle 417"/>
            <p:cNvSpPr>
              <a:spLocks noChangeArrowheads="1"/>
            </p:cNvSpPr>
            <p:nvPr/>
          </p:nvSpPr>
          <p:spPr bwMode="auto">
            <a:xfrm>
              <a:off x="4580" y="567"/>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9074" name="Line 418"/>
            <p:cNvSpPr>
              <a:spLocks noChangeShapeType="1"/>
            </p:cNvSpPr>
            <p:nvPr/>
          </p:nvSpPr>
          <p:spPr bwMode="auto">
            <a:xfrm>
              <a:off x="4633" y="609"/>
              <a:ext cx="357"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075" name="Line 419"/>
            <p:cNvSpPr>
              <a:spLocks noChangeShapeType="1"/>
            </p:cNvSpPr>
            <p:nvPr/>
          </p:nvSpPr>
          <p:spPr bwMode="auto">
            <a:xfrm>
              <a:off x="4633" y="891"/>
              <a:ext cx="357"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076" name="Line 420"/>
            <p:cNvSpPr>
              <a:spLocks noChangeShapeType="1"/>
            </p:cNvSpPr>
            <p:nvPr/>
          </p:nvSpPr>
          <p:spPr bwMode="auto">
            <a:xfrm flipV="1">
              <a:off x="4990" y="609"/>
              <a:ext cx="1" cy="28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077" name="Line 421"/>
            <p:cNvSpPr>
              <a:spLocks noChangeShapeType="1"/>
            </p:cNvSpPr>
            <p:nvPr/>
          </p:nvSpPr>
          <p:spPr bwMode="auto">
            <a:xfrm flipV="1">
              <a:off x="4633" y="609"/>
              <a:ext cx="1" cy="28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078" name="Freeform 422"/>
            <p:cNvSpPr>
              <a:spLocks/>
            </p:cNvSpPr>
            <p:nvPr/>
          </p:nvSpPr>
          <p:spPr bwMode="auto">
            <a:xfrm>
              <a:off x="4633" y="609"/>
              <a:ext cx="352" cy="276"/>
            </a:xfrm>
            <a:custGeom>
              <a:avLst/>
              <a:gdLst/>
              <a:ahLst/>
              <a:cxnLst>
                <a:cxn ang="0">
                  <a:pos x="5" y="0"/>
                </a:cxn>
                <a:cxn ang="0">
                  <a:pos x="16" y="0"/>
                </a:cxn>
                <a:cxn ang="0">
                  <a:pos x="27" y="0"/>
                </a:cxn>
                <a:cxn ang="0">
                  <a:pos x="37" y="0"/>
                </a:cxn>
                <a:cxn ang="0">
                  <a:pos x="48" y="6"/>
                </a:cxn>
                <a:cxn ang="0">
                  <a:pos x="59" y="12"/>
                </a:cxn>
                <a:cxn ang="0">
                  <a:pos x="69" y="24"/>
                </a:cxn>
                <a:cxn ang="0">
                  <a:pos x="75" y="42"/>
                </a:cxn>
                <a:cxn ang="0">
                  <a:pos x="85" y="78"/>
                </a:cxn>
                <a:cxn ang="0">
                  <a:pos x="91" y="102"/>
                </a:cxn>
                <a:cxn ang="0">
                  <a:pos x="96" y="132"/>
                </a:cxn>
                <a:cxn ang="0">
                  <a:pos x="101" y="162"/>
                </a:cxn>
                <a:cxn ang="0">
                  <a:pos x="107" y="192"/>
                </a:cxn>
                <a:cxn ang="0">
                  <a:pos x="112" y="216"/>
                </a:cxn>
                <a:cxn ang="0">
                  <a:pos x="117" y="234"/>
                </a:cxn>
                <a:cxn ang="0">
                  <a:pos x="128" y="258"/>
                </a:cxn>
                <a:cxn ang="0">
                  <a:pos x="139" y="270"/>
                </a:cxn>
                <a:cxn ang="0">
                  <a:pos x="149" y="276"/>
                </a:cxn>
                <a:cxn ang="0">
                  <a:pos x="160" y="276"/>
                </a:cxn>
                <a:cxn ang="0">
                  <a:pos x="171" y="276"/>
                </a:cxn>
                <a:cxn ang="0">
                  <a:pos x="181" y="276"/>
                </a:cxn>
                <a:cxn ang="0">
                  <a:pos x="192" y="276"/>
                </a:cxn>
                <a:cxn ang="0">
                  <a:pos x="203" y="276"/>
                </a:cxn>
                <a:cxn ang="0">
                  <a:pos x="213" y="276"/>
                </a:cxn>
                <a:cxn ang="0">
                  <a:pos x="224" y="276"/>
                </a:cxn>
                <a:cxn ang="0">
                  <a:pos x="235" y="276"/>
                </a:cxn>
                <a:cxn ang="0">
                  <a:pos x="245" y="276"/>
                </a:cxn>
                <a:cxn ang="0">
                  <a:pos x="256" y="276"/>
                </a:cxn>
                <a:cxn ang="0">
                  <a:pos x="267" y="276"/>
                </a:cxn>
                <a:cxn ang="0">
                  <a:pos x="277" y="276"/>
                </a:cxn>
                <a:cxn ang="0">
                  <a:pos x="288" y="276"/>
                </a:cxn>
                <a:cxn ang="0">
                  <a:pos x="299" y="276"/>
                </a:cxn>
                <a:cxn ang="0">
                  <a:pos x="309" y="276"/>
                </a:cxn>
                <a:cxn ang="0">
                  <a:pos x="320" y="276"/>
                </a:cxn>
                <a:cxn ang="0">
                  <a:pos x="331" y="276"/>
                </a:cxn>
                <a:cxn ang="0">
                  <a:pos x="341" y="276"/>
                </a:cxn>
                <a:cxn ang="0">
                  <a:pos x="352" y="276"/>
                </a:cxn>
              </a:cxnLst>
              <a:rect l="0" t="0" r="r" b="b"/>
              <a:pathLst>
                <a:path w="352" h="276">
                  <a:moveTo>
                    <a:pt x="0" y="0"/>
                  </a:moveTo>
                  <a:lnTo>
                    <a:pt x="5" y="0"/>
                  </a:lnTo>
                  <a:lnTo>
                    <a:pt x="11" y="0"/>
                  </a:lnTo>
                  <a:lnTo>
                    <a:pt x="16" y="0"/>
                  </a:lnTo>
                  <a:lnTo>
                    <a:pt x="21" y="0"/>
                  </a:lnTo>
                  <a:lnTo>
                    <a:pt x="27" y="0"/>
                  </a:lnTo>
                  <a:lnTo>
                    <a:pt x="32" y="0"/>
                  </a:lnTo>
                  <a:lnTo>
                    <a:pt x="37" y="0"/>
                  </a:lnTo>
                  <a:lnTo>
                    <a:pt x="43" y="0"/>
                  </a:lnTo>
                  <a:lnTo>
                    <a:pt x="48" y="6"/>
                  </a:lnTo>
                  <a:lnTo>
                    <a:pt x="53" y="6"/>
                  </a:lnTo>
                  <a:lnTo>
                    <a:pt x="59" y="12"/>
                  </a:lnTo>
                  <a:lnTo>
                    <a:pt x="64" y="18"/>
                  </a:lnTo>
                  <a:lnTo>
                    <a:pt x="69" y="24"/>
                  </a:lnTo>
                  <a:lnTo>
                    <a:pt x="75" y="30"/>
                  </a:lnTo>
                  <a:lnTo>
                    <a:pt x="75" y="42"/>
                  </a:lnTo>
                  <a:lnTo>
                    <a:pt x="85" y="54"/>
                  </a:lnTo>
                  <a:lnTo>
                    <a:pt x="85" y="78"/>
                  </a:lnTo>
                  <a:lnTo>
                    <a:pt x="91" y="84"/>
                  </a:lnTo>
                  <a:lnTo>
                    <a:pt x="91" y="102"/>
                  </a:lnTo>
                  <a:lnTo>
                    <a:pt x="96" y="108"/>
                  </a:lnTo>
                  <a:lnTo>
                    <a:pt x="96" y="132"/>
                  </a:lnTo>
                  <a:lnTo>
                    <a:pt x="101" y="138"/>
                  </a:lnTo>
                  <a:lnTo>
                    <a:pt x="101" y="162"/>
                  </a:lnTo>
                  <a:lnTo>
                    <a:pt x="107" y="168"/>
                  </a:lnTo>
                  <a:lnTo>
                    <a:pt x="107" y="192"/>
                  </a:lnTo>
                  <a:lnTo>
                    <a:pt x="112" y="198"/>
                  </a:lnTo>
                  <a:lnTo>
                    <a:pt x="112" y="216"/>
                  </a:lnTo>
                  <a:lnTo>
                    <a:pt x="117" y="222"/>
                  </a:lnTo>
                  <a:lnTo>
                    <a:pt x="117" y="234"/>
                  </a:lnTo>
                  <a:lnTo>
                    <a:pt x="128" y="246"/>
                  </a:lnTo>
                  <a:lnTo>
                    <a:pt x="128" y="258"/>
                  </a:lnTo>
                  <a:lnTo>
                    <a:pt x="133" y="264"/>
                  </a:lnTo>
                  <a:lnTo>
                    <a:pt x="139" y="270"/>
                  </a:lnTo>
                  <a:lnTo>
                    <a:pt x="144" y="270"/>
                  </a:lnTo>
                  <a:lnTo>
                    <a:pt x="149" y="276"/>
                  </a:lnTo>
                  <a:lnTo>
                    <a:pt x="155" y="276"/>
                  </a:lnTo>
                  <a:lnTo>
                    <a:pt x="160" y="276"/>
                  </a:lnTo>
                  <a:lnTo>
                    <a:pt x="165" y="276"/>
                  </a:lnTo>
                  <a:lnTo>
                    <a:pt x="171" y="276"/>
                  </a:lnTo>
                  <a:lnTo>
                    <a:pt x="176" y="276"/>
                  </a:lnTo>
                  <a:lnTo>
                    <a:pt x="181" y="276"/>
                  </a:lnTo>
                  <a:lnTo>
                    <a:pt x="187" y="276"/>
                  </a:lnTo>
                  <a:lnTo>
                    <a:pt x="192" y="276"/>
                  </a:lnTo>
                  <a:lnTo>
                    <a:pt x="197" y="276"/>
                  </a:lnTo>
                  <a:lnTo>
                    <a:pt x="203" y="276"/>
                  </a:lnTo>
                  <a:lnTo>
                    <a:pt x="208" y="276"/>
                  </a:lnTo>
                  <a:lnTo>
                    <a:pt x="213" y="276"/>
                  </a:lnTo>
                  <a:lnTo>
                    <a:pt x="219" y="276"/>
                  </a:lnTo>
                  <a:lnTo>
                    <a:pt x="224" y="276"/>
                  </a:lnTo>
                  <a:lnTo>
                    <a:pt x="229" y="276"/>
                  </a:lnTo>
                  <a:lnTo>
                    <a:pt x="235" y="276"/>
                  </a:lnTo>
                  <a:lnTo>
                    <a:pt x="240" y="276"/>
                  </a:lnTo>
                  <a:lnTo>
                    <a:pt x="245" y="276"/>
                  </a:lnTo>
                  <a:lnTo>
                    <a:pt x="251" y="276"/>
                  </a:lnTo>
                  <a:lnTo>
                    <a:pt x="256" y="276"/>
                  </a:lnTo>
                  <a:lnTo>
                    <a:pt x="261" y="276"/>
                  </a:lnTo>
                  <a:lnTo>
                    <a:pt x="267" y="276"/>
                  </a:lnTo>
                  <a:lnTo>
                    <a:pt x="272" y="276"/>
                  </a:lnTo>
                  <a:lnTo>
                    <a:pt x="277" y="276"/>
                  </a:lnTo>
                  <a:lnTo>
                    <a:pt x="283" y="276"/>
                  </a:lnTo>
                  <a:lnTo>
                    <a:pt x="288" y="276"/>
                  </a:lnTo>
                  <a:lnTo>
                    <a:pt x="293" y="276"/>
                  </a:lnTo>
                  <a:lnTo>
                    <a:pt x="299" y="276"/>
                  </a:lnTo>
                  <a:lnTo>
                    <a:pt x="304" y="276"/>
                  </a:lnTo>
                  <a:lnTo>
                    <a:pt x="309" y="276"/>
                  </a:lnTo>
                  <a:lnTo>
                    <a:pt x="315" y="276"/>
                  </a:lnTo>
                  <a:lnTo>
                    <a:pt x="320" y="276"/>
                  </a:lnTo>
                  <a:lnTo>
                    <a:pt x="325" y="276"/>
                  </a:lnTo>
                  <a:lnTo>
                    <a:pt x="331" y="276"/>
                  </a:lnTo>
                  <a:lnTo>
                    <a:pt x="336" y="276"/>
                  </a:lnTo>
                  <a:lnTo>
                    <a:pt x="341" y="276"/>
                  </a:lnTo>
                  <a:lnTo>
                    <a:pt x="347" y="276"/>
                  </a:lnTo>
                  <a:lnTo>
                    <a:pt x="352" y="276"/>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079" name="Line 423"/>
            <p:cNvSpPr>
              <a:spLocks noChangeShapeType="1"/>
            </p:cNvSpPr>
            <p:nvPr/>
          </p:nvSpPr>
          <p:spPr bwMode="auto">
            <a:xfrm>
              <a:off x="4729" y="837"/>
              <a:ext cx="43"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080" name="Line 424"/>
            <p:cNvSpPr>
              <a:spLocks noChangeShapeType="1"/>
            </p:cNvSpPr>
            <p:nvPr/>
          </p:nvSpPr>
          <p:spPr bwMode="auto">
            <a:xfrm>
              <a:off x="4750" y="813"/>
              <a:ext cx="1" cy="4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081" name="Line 425"/>
            <p:cNvSpPr>
              <a:spLocks noChangeShapeType="1"/>
            </p:cNvSpPr>
            <p:nvPr/>
          </p:nvSpPr>
          <p:spPr bwMode="auto">
            <a:xfrm>
              <a:off x="4665" y="615"/>
              <a:ext cx="43"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082" name="Line 426"/>
            <p:cNvSpPr>
              <a:spLocks noChangeShapeType="1"/>
            </p:cNvSpPr>
            <p:nvPr/>
          </p:nvSpPr>
          <p:spPr bwMode="auto">
            <a:xfrm>
              <a:off x="4686" y="591"/>
              <a:ext cx="1" cy="4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083" name="Line 427"/>
            <p:cNvSpPr>
              <a:spLocks noChangeShapeType="1"/>
            </p:cNvSpPr>
            <p:nvPr/>
          </p:nvSpPr>
          <p:spPr bwMode="auto">
            <a:xfrm>
              <a:off x="4633" y="609"/>
              <a:ext cx="43"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084" name="Line 428"/>
            <p:cNvSpPr>
              <a:spLocks noChangeShapeType="1"/>
            </p:cNvSpPr>
            <p:nvPr/>
          </p:nvSpPr>
          <p:spPr bwMode="auto">
            <a:xfrm>
              <a:off x="4654" y="585"/>
              <a:ext cx="1" cy="4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085" name="Line 429"/>
            <p:cNvSpPr>
              <a:spLocks noChangeShapeType="1"/>
            </p:cNvSpPr>
            <p:nvPr/>
          </p:nvSpPr>
          <p:spPr bwMode="auto">
            <a:xfrm>
              <a:off x="4766" y="885"/>
              <a:ext cx="43"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086" name="Line 430"/>
            <p:cNvSpPr>
              <a:spLocks noChangeShapeType="1"/>
            </p:cNvSpPr>
            <p:nvPr/>
          </p:nvSpPr>
          <p:spPr bwMode="auto">
            <a:xfrm>
              <a:off x="4788" y="861"/>
              <a:ext cx="1" cy="4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087" name="Line 431"/>
            <p:cNvSpPr>
              <a:spLocks noChangeShapeType="1"/>
            </p:cNvSpPr>
            <p:nvPr/>
          </p:nvSpPr>
          <p:spPr bwMode="auto">
            <a:xfrm>
              <a:off x="4740" y="825"/>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088" name="Line 432"/>
            <p:cNvSpPr>
              <a:spLocks noChangeShapeType="1"/>
            </p:cNvSpPr>
            <p:nvPr/>
          </p:nvSpPr>
          <p:spPr bwMode="auto">
            <a:xfrm flipH="1">
              <a:off x="4740" y="825"/>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089" name="Line 433"/>
            <p:cNvSpPr>
              <a:spLocks noChangeShapeType="1"/>
            </p:cNvSpPr>
            <p:nvPr/>
          </p:nvSpPr>
          <p:spPr bwMode="auto">
            <a:xfrm>
              <a:off x="4676" y="603"/>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090" name="Line 434"/>
            <p:cNvSpPr>
              <a:spLocks noChangeShapeType="1"/>
            </p:cNvSpPr>
            <p:nvPr/>
          </p:nvSpPr>
          <p:spPr bwMode="auto">
            <a:xfrm flipH="1">
              <a:off x="4676" y="603"/>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091" name="Line 435"/>
            <p:cNvSpPr>
              <a:spLocks noChangeShapeType="1"/>
            </p:cNvSpPr>
            <p:nvPr/>
          </p:nvSpPr>
          <p:spPr bwMode="auto">
            <a:xfrm>
              <a:off x="4644" y="597"/>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092" name="Line 436"/>
            <p:cNvSpPr>
              <a:spLocks noChangeShapeType="1"/>
            </p:cNvSpPr>
            <p:nvPr/>
          </p:nvSpPr>
          <p:spPr bwMode="auto">
            <a:xfrm flipH="1">
              <a:off x="4644" y="597"/>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093" name="Line 437"/>
            <p:cNvSpPr>
              <a:spLocks noChangeShapeType="1"/>
            </p:cNvSpPr>
            <p:nvPr/>
          </p:nvSpPr>
          <p:spPr bwMode="auto">
            <a:xfrm>
              <a:off x="4777" y="873"/>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094" name="Line 438"/>
            <p:cNvSpPr>
              <a:spLocks noChangeShapeType="1"/>
            </p:cNvSpPr>
            <p:nvPr/>
          </p:nvSpPr>
          <p:spPr bwMode="auto">
            <a:xfrm flipH="1">
              <a:off x="4777" y="873"/>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095" name="Rectangle 439"/>
            <p:cNvSpPr>
              <a:spLocks noChangeArrowheads="1"/>
            </p:cNvSpPr>
            <p:nvPr/>
          </p:nvSpPr>
          <p:spPr bwMode="auto">
            <a:xfrm>
              <a:off x="4601" y="489"/>
              <a:ext cx="480"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000000"/>
                  </a:solidFill>
                  <a:effectLst/>
                  <a:latin typeface="Helvetica" pitchFamily="34" charset="0"/>
                  <a:cs typeface="Arial" pitchFamily="34" charset="0"/>
                </a:rPr>
                <a:t>m9: a=-8,b=-28</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9096" name="Rectangle 440"/>
            <p:cNvSpPr>
              <a:spLocks noChangeArrowheads="1"/>
            </p:cNvSpPr>
            <p:nvPr/>
          </p:nvSpPr>
          <p:spPr bwMode="auto">
            <a:xfrm>
              <a:off x="767" y="1101"/>
              <a:ext cx="362" cy="276"/>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99097" name="Rectangle 441"/>
            <p:cNvSpPr>
              <a:spLocks noChangeArrowheads="1"/>
            </p:cNvSpPr>
            <p:nvPr/>
          </p:nvSpPr>
          <p:spPr bwMode="auto">
            <a:xfrm>
              <a:off x="767" y="1101"/>
              <a:ext cx="362" cy="276"/>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99098" name="Line 442"/>
            <p:cNvSpPr>
              <a:spLocks noChangeShapeType="1"/>
            </p:cNvSpPr>
            <p:nvPr/>
          </p:nvSpPr>
          <p:spPr bwMode="auto">
            <a:xfrm>
              <a:off x="767" y="1101"/>
              <a:ext cx="362"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099" name="Line 443"/>
            <p:cNvSpPr>
              <a:spLocks noChangeShapeType="1"/>
            </p:cNvSpPr>
            <p:nvPr/>
          </p:nvSpPr>
          <p:spPr bwMode="auto">
            <a:xfrm>
              <a:off x="767" y="1377"/>
              <a:ext cx="362"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100" name="Line 444"/>
            <p:cNvSpPr>
              <a:spLocks noChangeShapeType="1"/>
            </p:cNvSpPr>
            <p:nvPr/>
          </p:nvSpPr>
          <p:spPr bwMode="auto">
            <a:xfrm flipV="1">
              <a:off x="1129" y="1101"/>
              <a:ext cx="1" cy="27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101" name="Line 445"/>
            <p:cNvSpPr>
              <a:spLocks noChangeShapeType="1"/>
            </p:cNvSpPr>
            <p:nvPr/>
          </p:nvSpPr>
          <p:spPr bwMode="auto">
            <a:xfrm flipV="1">
              <a:off x="767" y="1101"/>
              <a:ext cx="1" cy="27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102" name="Line 446"/>
            <p:cNvSpPr>
              <a:spLocks noChangeShapeType="1"/>
            </p:cNvSpPr>
            <p:nvPr/>
          </p:nvSpPr>
          <p:spPr bwMode="auto">
            <a:xfrm>
              <a:off x="767" y="1377"/>
              <a:ext cx="362"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103" name="Line 447"/>
            <p:cNvSpPr>
              <a:spLocks noChangeShapeType="1"/>
            </p:cNvSpPr>
            <p:nvPr/>
          </p:nvSpPr>
          <p:spPr bwMode="auto">
            <a:xfrm flipV="1">
              <a:off x="767" y="1101"/>
              <a:ext cx="1" cy="27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104" name="Line 448"/>
            <p:cNvSpPr>
              <a:spLocks noChangeShapeType="1"/>
            </p:cNvSpPr>
            <p:nvPr/>
          </p:nvSpPr>
          <p:spPr bwMode="auto">
            <a:xfrm flipV="1">
              <a:off x="767" y="1371"/>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105" name="Line 449"/>
            <p:cNvSpPr>
              <a:spLocks noChangeShapeType="1"/>
            </p:cNvSpPr>
            <p:nvPr/>
          </p:nvSpPr>
          <p:spPr bwMode="auto">
            <a:xfrm>
              <a:off x="767" y="1101"/>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106" name="Rectangle 450"/>
            <p:cNvSpPr>
              <a:spLocks noChangeArrowheads="1"/>
            </p:cNvSpPr>
            <p:nvPr/>
          </p:nvSpPr>
          <p:spPr bwMode="auto">
            <a:xfrm>
              <a:off x="751" y="1395"/>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9107" name="Line 451"/>
            <p:cNvSpPr>
              <a:spLocks noChangeShapeType="1"/>
            </p:cNvSpPr>
            <p:nvPr/>
          </p:nvSpPr>
          <p:spPr bwMode="auto">
            <a:xfrm flipV="1">
              <a:off x="948" y="1371"/>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108" name="Line 452"/>
            <p:cNvSpPr>
              <a:spLocks noChangeShapeType="1"/>
            </p:cNvSpPr>
            <p:nvPr/>
          </p:nvSpPr>
          <p:spPr bwMode="auto">
            <a:xfrm>
              <a:off x="948" y="1101"/>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109" name="Rectangle 453"/>
            <p:cNvSpPr>
              <a:spLocks noChangeArrowheads="1"/>
            </p:cNvSpPr>
            <p:nvPr/>
          </p:nvSpPr>
          <p:spPr bwMode="auto">
            <a:xfrm>
              <a:off x="911" y="1395"/>
              <a:ext cx="117"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9110" name="Line 454"/>
            <p:cNvSpPr>
              <a:spLocks noChangeShapeType="1"/>
            </p:cNvSpPr>
            <p:nvPr/>
          </p:nvSpPr>
          <p:spPr bwMode="auto">
            <a:xfrm flipV="1">
              <a:off x="1129" y="1371"/>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111" name="Line 455"/>
            <p:cNvSpPr>
              <a:spLocks noChangeShapeType="1"/>
            </p:cNvSpPr>
            <p:nvPr/>
          </p:nvSpPr>
          <p:spPr bwMode="auto">
            <a:xfrm>
              <a:off x="1129" y="1101"/>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112" name="Rectangle 456"/>
            <p:cNvSpPr>
              <a:spLocks noChangeArrowheads="1"/>
            </p:cNvSpPr>
            <p:nvPr/>
          </p:nvSpPr>
          <p:spPr bwMode="auto">
            <a:xfrm>
              <a:off x="1113" y="1395"/>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9113" name="Line 457"/>
            <p:cNvSpPr>
              <a:spLocks noChangeShapeType="1"/>
            </p:cNvSpPr>
            <p:nvPr/>
          </p:nvSpPr>
          <p:spPr bwMode="auto">
            <a:xfrm>
              <a:off x="767" y="1377"/>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114" name="Line 458"/>
            <p:cNvSpPr>
              <a:spLocks noChangeShapeType="1"/>
            </p:cNvSpPr>
            <p:nvPr/>
          </p:nvSpPr>
          <p:spPr bwMode="auto">
            <a:xfrm flipH="1">
              <a:off x="1124" y="1377"/>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115" name="Rectangle 459"/>
            <p:cNvSpPr>
              <a:spLocks noChangeArrowheads="1"/>
            </p:cNvSpPr>
            <p:nvPr/>
          </p:nvSpPr>
          <p:spPr bwMode="auto">
            <a:xfrm>
              <a:off x="713" y="1335"/>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9116" name="Line 460"/>
            <p:cNvSpPr>
              <a:spLocks noChangeShapeType="1"/>
            </p:cNvSpPr>
            <p:nvPr/>
          </p:nvSpPr>
          <p:spPr bwMode="auto">
            <a:xfrm>
              <a:off x="767" y="1239"/>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117" name="Line 461"/>
            <p:cNvSpPr>
              <a:spLocks noChangeShapeType="1"/>
            </p:cNvSpPr>
            <p:nvPr/>
          </p:nvSpPr>
          <p:spPr bwMode="auto">
            <a:xfrm flipH="1">
              <a:off x="1124" y="1239"/>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118" name="Rectangle 462"/>
            <p:cNvSpPr>
              <a:spLocks noChangeArrowheads="1"/>
            </p:cNvSpPr>
            <p:nvPr/>
          </p:nvSpPr>
          <p:spPr bwMode="auto">
            <a:xfrm>
              <a:off x="665" y="1197"/>
              <a:ext cx="117"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9119" name="Line 463"/>
            <p:cNvSpPr>
              <a:spLocks noChangeShapeType="1"/>
            </p:cNvSpPr>
            <p:nvPr/>
          </p:nvSpPr>
          <p:spPr bwMode="auto">
            <a:xfrm>
              <a:off x="767" y="1101"/>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120" name="Line 464"/>
            <p:cNvSpPr>
              <a:spLocks noChangeShapeType="1"/>
            </p:cNvSpPr>
            <p:nvPr/>
          </p:nvSpPr>
          <p:spPr bwMode="auto">
            <a:xfrm flipH="1">
              <a:off x="1124" y="1101"/>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121" name="Rectangle 465"/>
            <p:cNvSpPr>
              <a:spLocks noChangeArrowheads="1"/>
            </p:cNvSpPr>
            <p:nvPr/>
          </p:nvSpPr>
          <p:spPr bwMode="auto">
            <a:xfrm>
              <a:off x="713" y="1059"/>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9122" name="Line 466"/>
            <p:cNvSpPr>
              <a:spLocks noChangeShapeType="1"/>
            </p:cNvSpPr>
            <p:nvPr/>
          </p:nvSpPr>
          <p:spPr bwMode="auto">
            <a:xfrm>
              <a:off x="767" y="1101"/>
              <a:ext cx="362"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123" name="Line 467"/>
            <p:cNvSpPr>
              <a:spLocks noChangeShapeType="1"/>
            </p:cNvSpPr>
            <p:nvPr/>
          </p:nvSpPr>
          <p:spPr bwMode="auto">
            <a:xfrm>
              <a:off x="767" y="1377"/>
              <a:ext cx="362"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124" name="Line 468"/>
            <p:cNvSpPr>
              <a:spLocks noChangeShapeType="1"/>
            </p:cNvSpPr>
            <p:nvPr/>
          </p:nvSpPr>
          <p:spPr bwMode="auto">
            <a:xfrm flipV="1">
              <a:off x="1129" y="1101"/>
              <a:ext cx="1" cy="27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125" name="Line 469"/>
            <p:cNvSpPr>
              <a:spLocks noChangeShapeType="1"/>
            </p:cNvSpPr>
            <p:nvPr/>
          </p:nvSpPr>
          <p:spPr bwMode="auto">
            <a:xfrm flipV="1">
              <a:off x="767" y="1101"/>
              <a:ext cx="1" cy="27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126" name="Freeform 470"/>
            <p:cNvSpPr>
              <a:spLocks/>
            </p:cNvSpPr>
            <p:nvPr/>
          </p:nvSpPr>
          <p:spPr bwMode="auto">
            <a:xfrm>
              <a:off x="767" y="1101"/>
              <a:ext cx="357" cy="270"/>
            </a:xfrm>
            <a:custGeom>
              <a:avLst/>
              <a:gdLst/>
              <a:ahLst/>
              <a:cxnLst>
                <a:cxn ang="0">
                  <a:pos x="5" y="0"/>
                </a:cxn>
                <a:cxn ang="0">
                  <a:pos x="16" y="0"/>
                </a:cxn>
                <a:cxn ang="0">
                  <a:pos x="26" y="0"/>
                </a:cxn>
                <a:cxn ang="0">
                  <a:pos x="37" y="0"/>
                </a:cxn>
                <a:cxn ang="0">
                  <a:pos x="48" y="0"/>
                </a:cxn>
                <a:cxn ang="0">
                  <a:pos x="58" y="6"/>
                </a:cxn>
                <a:cxn ang="0">
                  <a:pos x="69" y="12"/>
                </a:cxn>
                <a:cxn ang="0">
                  <a:pos x="80" y="18"/>
                </a:cxn>
                <a:cxn ang="0">
                  <a:pos x="90" y="42"/>
                </a:cxn>
                <a:cxn ang="0">
                  <a:pos x="101" y="72"/>
                </a:cxn>
                <a:cxn ang="0">
                  <a:pos x="106" y="96"/>
                </a:cxn>
                <a:cxn ang="0">
                  <a:pos x="112" y="120"/>
                </a:cxn>
                <a:cxn ang="0">
                  <a:pos x="117" y="144"/>
                </a:cxn>
                <a:cxn ang="0">
                  <a:pos x="122" y="168"/>
                </a:cxn>
                <a:cxn ang="0">
                  <a:pos x="128" y="186"/>
                </a:cxn>
                <a:cxn ang="0">
                  <a:pos x="133" y="210"/>
                </a:cxn>
                <a:cxn ang="0">
                  <a:pos x="144" y="234"/>
                </a:cxn>
                <a:cxn ang="0">
                  <a:pos x="154" y="252"/>
                </a:cxn>
                <a:cxn ang="0">
                  <a:pos x="165" y="264"/>
                </a:cxn>
                <a:cxn ang="0">
                  <a:pos x="176" y="270"/>
                </a:cxn>
                <a:cxn ang="0">
                  <a:pos x="186" y="270"/>
                </a:cxn>
                <a:cxn ang="0">
                  <a:pos x="197" y="270"/>
                </a:cxn>
                <a:cxn ang="0">
                  <a:pos x="208" y="270"/>
                </a:cxn>
                <a:cxn ang="0">
                  <a:pos x="218" y="270"/>
                </a:cxn>
                <a:cxn ang="0">
                  <a:pos x="229" y="270"/>
                </a:cxn>
                <a:cxn ang="0">
                  <a:pos x="240" y="270"/>
                </a:cxn>
                <a:cxn ang="0">
                  <a:pos x="250" y="270"/>
                </a:cxn>
                <a:cxn ang="0">
                  <a:pos x="261" y="270"/>
                </a:cxn>
                <a:cxn ang="0">
                  <a:pos x="272" y="270"/>
                </a:cxn>
                <a:cxn ang="0">
                  <a:pos x="282" y="270"/>
                </a:cxn>
                <a:cxn ang="0">
                  <a:pos x="293" y="270"/>
                </a:cxn>
                <a:cxn ang="0">
                  <a:pos x="304" y="270"/>
                </a:cxn>
                <a:cxn ang="0">
                  <a:pos x="314" y="270"/>
                </a:cxn>
                <a:cxn ang="0">
                  <a:pos x="325" y="270"/>
                </a:cxn>
                <a:cxn ang="0">
                  <a:pos x="336" y="270"/>
                </a:cxn>
                <a:cxn ang="0">
                  <a:pos x="346" y="270"/>
                </a:cxn>
                <a:cxn ang="0">
                  <a:pos x="357" y="270"/>
                </a:cxn>
              </a:cxnLst>
              <a:rect l="0" t="0" r="r" b="b"/>
              <a:pathLst>
                <a:path w="357" h="270">
                  <a:moveTo>
                    <a:pt x="0" y="0"/>
                  </a:moveTo>
                  <a:lnTo>
                    <a:pt x="5" y="0"/>
                  </a:lnTo>
                  <a:lnTo>
                    <a:pt x="10" y="0"/>
                  </a:lnTo>
                  <a:lnTo>
                    <a:pt x="16" y="0"/>
                  </a:lnTo>
                  <a:lnTo>
                    <a:pt x="21" y="0"/>
                  </a:lnTo>
                  <a:lnTo>
                    <a:pt x="26" y="0"/>
                  </a:lnTo>
                  <a:lnTo>
                    <a:pt x="32" y="0"/>
                  </a:lnTo>
                  <a:lnTo>
                    <a:pt x="37" y="0"/>
                  </a:lnTo>
                  <a:lnTo>
                    <a:pt x="42" y="0"/>
                  </a:lnTo>
                  <a:lnTo>
                    <a:pt x="48" y="0"/>
                  </a:lnTo>
                  <a:lnTo>
                    <a:pt x="53" y="0"/>
                  </a:lnTo>
                  <a:lnTo>
                    <a:pt x="58" y="6"/>
                  </a:lnTo>
                  <a:lnTo>
                    <a:pt x="64" y="6"/>
                  </a:lnTo>
                  <a:lnTo>
                    <a:pt x="69" y="12"/>
                  </a:lnTo>
                  <a:lnTo>
                    <a:pt x="74" y="12"/>
                  </a:lnTo>
                  <a:lnTo>
                    <a:pt x="80" y="18"/>
                  </a:lnTo>
                  <a:lnTo>
                    <a:pt x="90" y="30"/>
                  </a:lnTo>
                  <a:lnTo>
                    <a:pt x="90" y="42"/>
                  </a:lnTo>
                  <a:lnTo>
                    <a:pt x="101" y="54"/>
                  </a:lnTo>
                  <a:lnTo>
                    <a:pt x="101" y="72"/>
                  </a:lnTo>
                  <a:lnTo>
                    <a:pt x="106" y="78"/>
                  </a:lnTo>
                  <a:lnTo>
                    <a:pt x="106" y="96"/>
                  </a:lnTo>
                  <a:lnTo>
                    <a:pt x="112" y="102"/>
                  </a:lnTo>
                  <a:lnTo>
                    <a:pt x="112" y="120"/>
                  </a:lnTo>
                  <a:lnTo>
                    <a:pt x="117" y="126"/>
                  </a:lnTo>
                  <a:lnTo>
                    <a:pt x="117" y="144"/>
                  </a:lnTo>
                  <a:lnTo>
                    <a:pt x="122" y="150"/>
                  </a:lnTo>
                  <a:lnTo>
                    <a:pt x="122" y="168"/>
                  </a:lnTo>
                  <a:lnTo>
                    <a:pt x="128" y="174"/>
                  </a:lnTo>
                  <a:lnTo>
                    <a:pt x="128" y="186"/>
                  </a:lnTo>
                  <a:lnTo>
                    <a:pt x="133" y="192"/>
                  </a:lnTo>
                  <a:lnTo>
                    <a:pt x="133" y="210"/>
                  </a:lnTo>
                  <a:lnTo>
                    <a:pt x="144" y="222"/>
                  </a:lnTo>
                  <a:lnTo>
                    <a:pt x="144" y="234"/>
                  </a:lnTo>
                  <a:lnTo>
                    <a:pt x="154" y="246"/>
                  </a:lnTo>
                  <a:lnTo>
                    <a:pt x="154" y="252"/>
                  </a:lnTo>
                  <a:lnTo>
                    <a:pt x="160" y="258"/>
                  </a:lnTo>
                  <a:lnTo>
                    <a:pt x="165" y="264"/>
                  </a:lnTo>
                  <a:lnTo>
                    <a:pt x="170" y="264"/>
                  </a:lnTo>
                  <a:lnTo>
                    <a:pt x="176" y="270"/>
                  </a:lnTo>
                  <a:lnTo>
                    <a:pt x="181" y="270"/>
                  </a:lnTo>
                  <a:lnTo>
                    <a:pt x="186" y="270"/>
                  </a:lnTo>
                  <a:lnTo>
                    <a:pt x="192" y="270"/>
                  </a:lnTo>
                  <a:lnTo>
                    <a:pt x="197" y="270"/>
                  </a:lnTo>
                  <a:lnTo>
                    <a:pt x="202" y="270"/>
                  </a:lnTo>
                  <a:lnTo>
                    <a:pt x="208" y="270"/>
                  </a:lnTo>
                  <a:lnTo>
                    <a:pt x="213" y="270"/>
                  </a:lnTo>
                  <a:lnTo>
                    <a:pt x="218" y="270"/>
                  </a:lnTo>
                  <a:lnTo>
                    <a:pt x="224" y="270"/>
                  </a:lnTo>
                  <a:lnTo>
                    <a:pt x="229" y="270"/>
                  </a:lnTo>
                  <a:lnTo>
                    <a:pt x="234" y="270"/>
                  </a:lnTo>
                  <a:lnTo>
                    <a:pt x="240" y="270"/>
                  </a:lnTo>
                  <a:lnTo>
                    <a:pt x="245" y="270"/>
                  </a:lnTo>
                  <a:lnTo>
                    <a:pt x="250" y="270"/>
                  </a:lnTo>
                  <a:lnTo>
                    <a:pt x="256" y="270"/>
                  </a:lnTo>
                  <a:lnTo>
                    <a:pt x="261" y="270"/>
                  </a:lnTo>
                  <a:lnTo>
                    <a:pt x="266" y="270"/>
                  </a:lnTo>
                  <a:lnTo>
                    <a:pt x="272" y="270"/>
                  </a:lnTo>
                  <a:lnTo>
                    <a:pt x="277" y="270"/>
                  </a:lnTo>
                  <a:lnTo>
                    <a:pt x="282" y="270"/>
                  </a:lnTo>
                  <a:lnTo>
                    <a:pt x="288" y="270"/>
                  </a:lnTo>
                  <a:lnTo>
                    <a:pt x="293" y="270"/>
                  </a:lnTo>
                  <a:lnTo>
                    <a:pt x="298" y="270"/>
                  </a:lnTo>
                  <a:lnTo>
                    <a:pt x="304" y="270"/>
                  </a:lnTo>
                  <a:lnTo>
                    <a:pt x="309" y="270"/>
                  </a:lnTo>
                  <a:lnTo>
                    <a:pt x="314" y="270"/>
                  </a:lnTo>
                  <a:lnTo>
                    <a:pt x="320" y="270"/>
                  </a:lnTo>
                  <a:lnTo>
                    <a:pt x="325" y="270"/>
                  </a:lnTo>
                  <a:lnTo>
                    <a:pt x="330" y="270"/>
                  </a:lnTo>
                  <a:lnTo>
                    <a:pt x="336" y="270"/>
                  </a:lnTo>
                  <a:lnTo>
                    <a:pt x="341" y="270"/>
                  </a:lnTo>
                  <a:lnTo>
                    <a:pt x="346" y="270"/>
                  </a:lnTo>
                  <a:lnTo>
                    <a:pt x="352" y="270"/>
                  </a:lnTo>
                  <a:lnTo>
                    <a:pt x="357" y="270"/>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127" name="Line 471"/>
            <p:cNvSpPr>
              <a:spLocks noChangeShapeType="1"/>
            </p:cNvSpPr>
            <p:nvPr/>
          </p:nvSpPr>
          <p:spPr bwMode="auto">
            <a:xfrm>
              <a:off x="868" y="1251"/>
              <a:ext cx="43"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128" name="Line 472"/>
            <p:cNvSpPr>
              <a:spLocks noChangeShapeType="1"/>
            </p:cNvSpPr>
            <p:nvPr/>
          </p:nvSpPr>
          <p:spPr bwMode="auto">
            <a:xfrm>
              <a:off x="889" y="1227"/>
              <a:ext cx="1" cy="4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129" name="Line 473"/>
            <p:cNvSpPr>
              <a:spLocks noChangeShapeType="1"/>
            </p:cNvSpPr>
            <p:nvPr/>
          </p:nvSpPr>
          <p:spPr bwMode="auto">
            <a:xfrm>
              <a:off x="799" y="1101"/>
              <a:ext cx="42"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130" name="Line 474"/>
            <p:cNvSpPr>
              <a:spLocks noChangeShapeType="1"/>
            </p:cNvSpPr>
            <p:nvPr/>
          </p:nvSpPr>
          <p:spPr bwMode="auto">
            <a:xfrm>
              <a:off x="820" y="1077"/>
              <a:ext cx="1" cy="4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131" name="Line 475"/>
            <p:cNvSpPr>
              <a:spLocks noChangeShapeType="1"/>
            </p:cNvSpPr>
            <p:nvPr/>
          </p:nvSpPr>
          <p:spPr bwMode="auto">
            <a:xfrm>
              <a:off x="767" y="1101"/>
              <a:ext cx="42"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132" name="Line 476"/>
            <p:cNvSpPr>
              <a:spLocks noChangeShapeType="1"/>
            </p:cNvSpPr>
            <p:nvPr/>
          </p:nvSpPr>
          <p:spPr bwMode="auto">
            <a:xfrm>
              <a:off x="788" y="1077"/>
              <a:ext cx="1" cy="4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133" name="Line 477"/>
            <p:cNvSpPr>
              <a:spLocks noChangeShapeType="1"/>
            </p:cNvSpPr>
            <p:nvPr/>
          </p:nvSpPr>
          <p:spPr bwMode="auto">
            <a:xfrm>
              <a:off x="900" y="1353"/>
              <a:ext cx="43"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134" name="Line 478"/>
            <p:cNvSpPr>
              <a:spLocks noChangeShapeType="1"/>
            </p:cNvSpPr>
            <p:nvPr/>
          </p:nvSpPr>
          <p:spPr bwMode="auto">
            <a:xfrm>
              <a:off x="921" y="1329"/>
              <a:ext cx="1" cy="4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135" name="Line 479"/>
            <p:cNvSpPr>
              <a:spLocks noChangeShapeType="1"/>
            </p:cNvSpPr>
            <p:nvPr/>
          </p:nvSpPr>
          <p:spPr bwMode="auto">
            <a:xfrm>
              <a:off x="879" y="1239"/>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136" name="Line 480"/>
            <p:cNvSpPr>
              <a:spLocks noChangeShapeType="1"/>
            </p:cNvSpPr>
            <p:nvPr/>
          </p:nvSpPr>
          <p:spPr bwMode="auto">
            <a:xfrm flipH="1">
              <a:off x="879" y="1239"/>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137" name="Line 481"/>
            <p:cNvSpPr>
              <a:spLocks noChangeShapeType="1"/>
            </p:cNvSpPr>
            <p:nvPr/>
          </p:nvSpPr>
          <p:spPr bwMode="auto">
            <a:xfrm>
              <a:off x="809" y="1089"/>
              <a:ext cx="22"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138" name="Line 482"/>
            <p:cNvSpPr>
              <a:spLocks noChangeShapeType="1"/>
            </p:cNvSpPr>
            <p:nvPr/>
          </p:nvSpPr>
          <p:spPr bwMode="auto">
            <a:xfrm flipH="1">
              <a:off x="809" y="1089"/>
              <a:ext cx="22"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139" name="Line 483"/>
            <p:cNvSpPr>
              <a:spLocks noChangeShapeType="1"/>
            </p:cNvSpPr>
            <p:nvPr/>
          </p:nvSpPr>
          <p:spPr bwMode="auto">
            <a:xfrm>
              <a:off x="777" y="1089"/>
              <a:ext cx="22"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140" name="Line 484"/>
            <p:cNvSpPr>
              <a:spLocks noChangeShapeType="1"/>
            </p:cNvSpPr>
            <p:nvPr/>
          </p:nvSpPr>
          <p:spPr bwMode="auto">
            <a:xfrm flipH="1">
              <a:off x="777" y="1089"/>
              <a:ext cx="22"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141" name="Line 485"/>
            <p:cNvSpPr>
              <a:spLocks noChangeShapeType="1"/>
            </p:cNvSpPr>
            <p:nvPr/>
          </p:nvSpPr>
          <p:spPr bwMode="auto">
            <a:xfrm>
              <a:off x="911" y="1341"/>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142" name="Line 486"/>
            <p:cNvSpPr>
              <a:spLocks noChangeShapeType="1"/>
            </p:cNvSpPr>
            <p:nvPr/>
          </p:nvSpPr>
          <p:spPr bwMode="auto">
            <a:xfrm flipH="1">
              <a:off x="911" y="1341"/>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143" name="Rectangle 487"/>
            <p:cNvSpPr>
              <a:spLocks noChangeArrowheads="1"/>
            </p:cNvSpPr>
            <p:nvPr/>
          </p:nvSpPr>
          <p:spPr bwMode="auto">
            <a:xfrm>
              <a:off x="719" y="981"/>
              <a:ext cx="517"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000000"/>
                  </a:solidFill>
                  <a:effectLst/>
                  <a:latin typeface="Helvetica" pitchFamily="34" charset="0"/>
                  <a:cs typeface="Arial" pitchFamily="34" charset="0"/>
                </a:rPr>
                <a:t>m10: a=-8,b=-24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9144" name="Rectangle 488"/>
            <p:cNvSpPr>
              <a:spLocks noChangeArrowheads="1"/>
            </p:cNvSpPr>
            <p:nvPr/>
          </p:nvSpPr>
          <p:spPr bwMode="auto">
            <a:xfrm>
              <a:off x="1252" y="1101"/>
              <a:ext cx="357" cy="276"/>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99145" name="Rectangle 489"/>
            <p:cNvSpPr>
              <a:spLocks noChangeArrowheads="1"/>
            </p:cNvSpPr>
            <p:nvPr/>
          </p:nvSpPr>
          <p:spPr bwMode="auto">
            <a:xfrm>
              <a:off x="1252" y="1101"/>
              <a:ext cx="357" cy="276"/>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99146" name="Line 490"/>
            <p:cNvSpPr>
              <a:spLocks noChangeShapeType="1"/>
            </p:cNvSpPr>
            <p:nvPr/>
          </p:nvSpPr>
          <p:spPr bwMode="auto">
            <a:xfrm>
              <a:off x="1252" y="1101"/>
              <a:ext cx="357"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147" name="Line 491"/>
            <p:cNvSpPr>
              <a:spLocks noChangeShapeType="1"/>
            </p:cNvSpPr>
            <p:nvPr/>
          </p:nvSpPr>
          <p:spPr bwMode="auto">
            <a:xfrm>
              <a:off x="1252" y="1377"/>
              <a:ext cx="357"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148" name="Line 492"/>
            <p:cNvSpPr>
              <a:spLocks noChangeShapeType="1"/>
            </p:cNvSpPr>
            <p:nvPr/>
          </p:nvSpPr>
          <p:spPr bwMode="auto">
            <a:xfrm flipV="1">
              <a:off x="1609" y="1101"/>
              <a:ext cx="1" cy="27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149" name="Line 493"/>
            <p:cNvSpPr>
              <a:spLocks noChangeShapeType="1"/>
            </p:cNvSpPr>
            <p:nvPr/>
          </p:nvSpPr>
          <p:spPr bwMode="auto">
            <a:xfrm flipV="1">
              <a:off x="1252" y="1101"/>
              <a:ext cx="1" cy="27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150" name="Line 494"/>
            <p:cNvSpPr>
              <a:spLocks noChangeShapeType="1"/>
            </p:cNvSpPr>
            <p:nvPr/>
          </p:nvSpPr>
          <p:spPr bwMode="auto">
            <a:xfrm>
              <a:off x="1252" y="1377"/>
              <a:ext cx="357"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151" name="Line 495"/>
            <p:cNvSpPr>
              <a:spLocks noChangeShapeType="1"/>
            </p:cNvSpPr>
            <p:nvPr/>
          </p:nvSpPr>
          <p:spPr bwMode="auto">
            <a:xfrm flipV="1">
              <a:off x="1252" y="1101"/>
              <a:ext cx="1" cy="27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152" name="Line 496"/>
            <p:cNvSpPr>
              <a:spLocks noChangeShapeType="1"/>
            </p:cNvSpPr>
            <p:nvPr/>
          </p:nvSpPr>
          <p:spPr bwMode="auto">
            <a:xfrm flipV="1">
              <a:off x="1252" y="1371"/>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153" name="Line 497"/>
            <p:cNvSpPr>
              <a:spLocks noChangeShapeType="1"/>
            </p:cNvSpPr>
            <p:nvPr/>
          </p:nvSpPr>
          <p:spPr bwMode="auto">
            <a:xfrm>
              <a:off x="1252" y="1101"/>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154" name="Rectangle 498"/>
            <p:cNvSpPr>
              <a:spLocks noChangeArrowheads="1"/>
            </p:cNvSpPr>
            <p:nvPr/>
          </p:nvSpPr>
          <p:spPr bwMode="auto">
            <a:xfrm>
              <a:off x="1236" y="1395"/>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9155" name="Line 499"/>
            <p:cNvSpPr>
              <a:spLocks noChangeShapeType="1"/>
            </p:cNvSpPr>
            <p:nvPr/>
          </p:nvSpPr>
          <p:spPr bwMode="auto">
            <a:xfrm flipV="1">
              <a:off x="1428" y="1371"/>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156" name="Line 500"/>
            <p:cNvSpPr>
              <a:spLocks noChangeShapeType="1"/>
            </p:cNvSpPr>
            <p:nvPr/>
          </p:nvSpPr>
          <p:spPr bwMode="auto">
            <a:xfrm>
              <a:off x="1428" y="1101"/>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157" name="Rectangle 501"/>
            <p:cNvSpPr>
              <a:spLocks noChangeArrowheads="1"/>
            </p:cNvSpPr>
            <p:nvPr/>
          </p:nvSpPr>
          <p:spPr bwMode="auto">
            <a:xfrm>
              <a:off x="1391" y="1395"/>
              <a:ext cx="117"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9158" name="Line 502"/>
            <p:cNvSpPr>
              <a:spLocks noChangeShapeType="1"/>
            </p:cNvSpPr>
            <p:nvPr/>
          </p:nvSpPr>
          <p:spPr bwMode="auto">
            <a:xfrm flipV="1">
              <a:off x="1609" y="1371"/>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159" name="Line 503"/>
            <p:cNvSpPr>
              <a:spLocks noChangeShapeType="1"/>
            </p:cNvSpPr>
            <p:nvPr/>
          </p:nvSpPr>
          <p:spPr bwMode="auto">
            <a:xfrm>
              <a:off x="1609" y="1101"/>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160" name="Rectangle 504"/>
            <p:cNvSpPr>
              <a:spLocks noChangeArrowheads="1"/>
            </p:cNvSpPr>
            <p:nvPr/>
          </p:nvSpPr>
          <p:spPr bwMode="auto">
            <a:xfrm>
              <a:off x="1593" y="1395"/>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9161" name="Line 505"/>
            <p:cNvSpPr>
              <a:spLocks noChangeShapeType="1"/>
            </p:cNvSpPr>
            <p:nvPr/>
          </p:nvSpPr>
          <p:spPr bwMode="auto">
            <a:xfrm>
              <a:off x="1252" y="1377"/>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162" name="Line 506"/>
            <p:cNvSpPr>
              <a:spLocks noChangeShapeType="1"/>
            </p:cNvSpPr>
            <p:nvPr/>
          </p:nvSpPr>
          <p:spPr bwMode="auto">
            <a:xfrm flipH="1">
              <a:off x="1604" y="1377"/>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163" name="Rectangle 507"/>
            <p:cNvSpPr>
              <a:spLocks noChangeArrowheads="1"/>
            </p:cNvSpPr>
            <p:nvPr/>
          </p:nvSpPr>
          <p:spPr bwMode="auto">
            <a:xfrm>
              <a:off x="1199" y="1335"/>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9164" name="Line 508"/>
            <p:cNvSpPr>
              <a:spLocks noChangeShapeType="1"/>
            </p:cNvSpPr>
            <p:nvPr/>
          </p:nvSpPr>
          <p:spPr bwMode="auto">
            <a:xfrm>
              <a:off x="1252" y="1239"/>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165" name="Line 509"/>
            <p:cNvSpPr>
              <a:spLocks noChangeShapeType="1"/>
            </p:cNvSpPr>
            <p:nvPr/>
          </p:nvSpPr>
          <p:spPr bwMode="auto">
            <a:xfrm flipH="1">
              <a:off x="1604" y="1239"/>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166" name="Rectangle 510"/>
            <p:cNvSpPr>
              <a:spLocks noChangeArrowheads="1"/>
            </p:cNvSpPr>
            <p:nvPr/>
          </p:nvSpPr>
          <p:spPr bwMode="auto">
            <a:xfrm>
              <a:off x="1151" y="1197"/>
              <a:ext cx="117"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9167" name="Line 511"/>
            <p:cNvSpPr>
              <a:spLocks noChangeShapeType="1"/>
            </p:cNvSpPr>
            <p:nvPr/>
          </p:nvSpPr>
          <p:spPr bwMode="auto">
            <a:xfrm>
              <a:off x="1252" y="1101"/>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168" name="Line 512"/>
            <p:cNvSpPr>
              <a:spLocks noChangeShapeType="1"/>
            </p:cNvSpPr>
            <p:nvPr/>
          </p:nvSpPr>
          <p:spPr bwMode="auto">
            <a:xfrm flipH="1">
              <a:off x="1604" y="1101"/>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169" name="Rectangle 513"/>
            <p:cNvSpPr>
              <a:spLocks noChangeArrowheads="1"/>
            </p:cNvSpPr>
            <p:nvPr/>
          </p:nvSpPr>
          <p:spPr bwMode="auto">
            <a:xfrm>
              <a:off x="1199" y="1059"/>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9170" name="Line 514"/>
            <p:cNvSpPr>
              <a:spLocks noChangeShapeType="1"/>
            </p:cNvSpPr>
            <p:nvPr/>
          </p:nvSpPr>
          <p:spPr bwMode="auto">
            <a:xfrm>
              <a:off x="1252" y="1101"/>
              <a:ext cx="357"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171" name="Line 515"/>
            <p:cNvSpPr>
              <a:spLocks noChangeShapeType="1"/>
            </p:cNvSpPr>
            <p:nvPr/>
          </p:nvSpPr>
          <p:spPr bwMode="auto">
            <a:xfrm>
              <a:off x="1252" y="1377"/>
              <a:ext cx="357"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172" name="Line 516"/>
            <p:cNvSpPr>
              <a:spLocks noChangeShapeType="1"/>
            </p:cNvSpPr>
            <p:nvPr/>
          </p:nvSpPr>
          <p:spPr bwMode="auto">
            <a:xfrm flipV="1">
              <a:off x="1609" y="1101"/>
              <a:ext cx="1" cy="27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173" name="Line 517"/>
            <p:cNvSpPr>
              <a:spLocks noChangeShapeType="1"/>
            </p:cNvSpPr>
            <p:nvPr/>
          </p:nvSpPr>
          <p:spPr bwMode="auto">
            <a:xfrm flipV="1">
              <a:off x="1252" y="1101"/>
              <a:ext cx="1" cy="27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174" name="Freeform 518"/>
            <p:cNvSpPr>
              <a:spLocks/>
            </p:cNvSpPr>
            <p:nvPr/>
          </p:nvSpPr>
          <p:spPr bwMode="auto">
            <a:xfrm>
              <a:off x="1252" y="1101"/>
              <a:ext cx="352" cy="270"/>
            </a:xfrm>
            <a:custGeom>
              <a:avLst/>
              <a:gdLst/>
              <a:ahLst/>
              <a:cxnLst>
                <a:cxn ang="0">
                  <a:pos x="5" y="0"/>
                </a:cxn>
                <a:cxn ang="0">
                  <a:pos x="16" y="0"/>
                </a:cxn>
                <a:cxn ang="0">
                  <a:pos x="27" y="0"/>
                </a:cxn>
                <a:cxn ang="0">
                  <a:pos x="37" y="0"/>
                </a:cxn>
                <a:cxn ang="0">
                  <a:pos x="48" y="0"/>
                </a:cxn>
                <a:cxn ang="0">
                  <a:pos x="59" y="0"/>
                </a:cxn>
                <a:cxn ang="0">
                  <a:pos x="69" y="0"/>
                </a:cxn>
                <a:cxn ang="0">
                  <a:pos x="80" y="6"/>
                </a:cxn>
                <a:cxn ang="0">
                  <a:pos x="91" y="18"/>
                </a:cxn>
                <a:cxn ang="0">
                  <a:pos x="101" y="30"/>
                </a:cxn>
                <a:cxn ang="0">
                  <a:pos x="117" y="48"/>
                </a:cxn>
                <a:cxn ang="0">
                  <a:pos x="128" y="78"/>
                </a:cxn>
                <a:cxn ang="0">
                  <a:pos x="133" y="102"/>
                </a:cxn>
                <a:cxn ang="0">
                  <a:pos x="139" y="126"/>
                </a:cxn>
                <a:cxn ang="0">
                  <a:pos x="144" y="144"/>
                </a:cxn>
                <a:cxn ang="0">
                  <a:pos x="149" y="168"/>
                </a:cxn>
                <a:cxn ang="0">
                  <a:pos x="155" y="186"/>
                </a:cxn>
                <a:cxn ang="0">
                  <a:pos x="165" y="210"/>
                </a:cxn>
                <a:cxn ang="0">
                  <a:pos x="176" y="234"/>
                </a:cxn>
                <a:cxn ang="0">
                  <a:pos x="181" y="252"/>
                </a:cxn>
                <a:cxn ang="0">
                  <a:pos x="192" y="258"/>
                </a:cxn>
                <a:cxn ang="0">
                  <a:pos x="203" y="264"/>
                </a:cxn>
                <a:cxn ang="0">
                  <a:pos x="213" y="270"/>
                </a:cxn>
                <a:cxn ang="0">
                  <a:pos x="224" y="270"/>
                </a:cxn>
                <a:cxn ang="0">
                  <a:pos x="235" y="270"/>
                </a:cxn>
                <a:cxn ang="0">
                  <a:pos x="245" y="270"/>
                </a:cxn>
                <a:cxn ang="0">
                  <a:pos x="256" y="270"/>
                </a:cxn>
                <a:cxn ang="0">
                  <a:pos x="267" y="270"/>
                </a:cxn>
                <a:cxn ang="0">
                  <a:pos x="277" y="270"/>
                </a:cxn>
                <a:cxn ang="0">
                  <a:pos x="288" y="270"/>
                </a:cxn>
                <a:cxn ang="0">
                  <a:pos x="299" y="270"/>
                </a:cxn>
                <a:cxn ang="0">
                  <a:pos x="309" y="270"/>
                </a:cxn>
                <a:cxn ang="0">
                  <a:pos x="320" y="270"/>
                </a:cxn>
                <a:cxn ang="0">
                  <a:pos x="331" y="270"/>
                </a:cxn>
                <a:cxn ang="0">
                  <a:pos x="341" y="270"/>
                </a:cxn>
                <a:cxn ang="0">
                  <a:pos x="352" y="270"/>
                </a:cxn>
              </a:cxnLst>
              <a:rect l="0" t="0" r="r" b="b"/>
              <a:pathLst>
                <a:path w="352" h="270">
                  <a:moveTo>
                    <a:pt x="0" y="0"/>
                  </a:moveTo>
                  <a:lnTo>
                    <a:pt x="5" y="0"/>
                  </a:lnTo>
                  <a:lnTo>
                    <a:pt x="11" y="0"/>
                  </a:lnTo>
                  <a:lnTo>
                    <a:pt x="16" y="0"/>
                  </a:lnTo>
                  <a:lnTo>
                    <a:pt x="21" y="0"/>
                  </a:lnTo>
                  <a:lnTo>
                    <a:pt x="27" y="0"/>
                  </a:lnTo>
                  <a:lnTo>
                    <a:pt x="32" y="0"/>
                  </a:lnTo>
                  <a:lnTo>
                    <a:pt x="37" y="0"/>
                  </a:lnTo>
                  <a:lnTo>
                    <a:pt x="43" y="0"/>
                  </a:lnTo>
                  <a:lnTo>
                    <a:pt x="48" y="0"/>
                  </a:lnTo>
                  <a:lnTo>
                    <a:pt x="53" y="0"/>
                  </a:lnTo>
                  <a:lnTo>
                    <a:pt x="59" y="0"/>
                  </a:lnTo>
                  <a:lnTo>
                    <a:pt x="64" y="0"/>
                  </a:lnTo>
                  <a:lnTo>
                    <a:pt x="69" y="0"/>
                  </a:lnTo>
                  <a:lnTo>
                    <a:pt x="75" y="6"/>
                  </a:lnTo>
                  <a:lnTo>
                    <a:pt x="80" y="6"/>
                  </a:lnTo>
                  <a:lnTo>
                    <a:pt x="85" y="12"/>
                  </a:lnTo>
                  <a:lnTo>
                    <a:pt x="91" y="18"/>
                  </a:lnTo>
                  <a:lnTo>
                    <a:pt x="96" y="24"/>
                  </a:lnTo>
                  <a:lnTo>
                    <a:pt x="101" y="30"/>
                  </a:lnTo>
                  <a:lnTo>
                    <a:pt x="107" y="36"/>
                  </a:lnTo>
                  <a:lnTo>
                    <a:pt x="117" y="48"/>
                  </a:lnTo>
                  <a:lnTo>
                    <a:pt x="117" y="66"/>
                  </a:lnTo>
                  <a:lnTo>
                    <a:pt x="128" y="78"/>
                  </a:lnTo>
                  <a:lnTo>
                    <a:pt x="128" y="96"/>
                  </a:lnTo>
                  <a:lnTo>
                    <a:pt x="133" y="102"/>
                  </a:lnTo>
                  <a:lnTo>
                    <a:pt x="133" y="120"/>
                  </a:lnTo>
                  <a:lnTo>
                    <a:pt x="139" y="126"/>
                  </a:lnTo>
                  <a:lnTo>
                    <a:pt x="139" y="138"/>
                  </a:lnTo>
                  <a:lnTo>
                    <a:pt x="144" y="144"/>
                  </a:lnTo>
                  <a:lnTo>
                    <a:pt x="144" y="162"/>
                  </a:lnTo>
                  <a:lnTo>
                    <a:pt x="149" y="168"/>
                  </a:lnTo>
                  <a:lnTo>
                    <a:pt x="149" y="180"/>
                  </a:lnTo>
                  <a:lnTo>
                    <a:pt x="155" y="186"/>
                  </a:lnTo>
                  <a:lnTo>
                    <a:pt x="155" y="198"/>
                  </a:lnTo>
                  <a:lnTo>
                    <a:pt x="165" y="210"/>
                  </a:lnTo>
                  <a:lnTo>
                    <a:pt x="165" y="222"/>
                  </a:lnTo>
                  <a:lnTo>
                    <a:pt x="176" y="234"/>
                  </a:lnTo>
                  <a:lnTo>
                    <a:pt x="176" y="246"/>
                  </a:lnTo>
                  <a:lnTo>
                    <a:pt x="181" y="252"/>
                  </a:lnTo>
                  <a:lnTo>
                    <a:pt x="187" y="258"/>
                  </a:lnTo>
                  <a:lnTo>
                    <a:pt x="192" y="258"/>
                  </a:lnTo>
                  <a:lnTo>
                    <a:pt x="197" y="264"/>
                  </a:lnTo>
                  <a:lnTo>
                    <a:pt x="203" y="264"/>
                  </a:lnTo>
                  <a:lnTo>
                    <a:pt x="208" y="270"/>
                  </a:lnTo>
                  <a:lnTo>
                    <a:pt x="213" y="270"/>
                  </a:lnTo>
                  <a:lnTo>
                    <a:pt x="219" y="270"/>
                  </a:lnTo>
                  <a:lnTo>
                    <a:pt x="224" y="270"/>
                  </a:lnTo>
                  <a:lnTo>
                    <a:pt x="229" y="270"/>
                  </a:lnTo>
                  <a:lnTo>
                    <a:pt x="235" y="270"/>
                  </a:lnTo>
                  <a:lnTo>
                    <a:pt x="240" y="270"/>
                  </a:lnTo>
                  <a:lnTo>
                    <a:pt x="245" y="270"/>
                  </a:lnTo>
                  <a:lnTo>
                    <a:pt x="251" y="270"/>
                  </a:lnTo>
                  <a:lnTo>
                    <a:pt x="256" y="270"/>
                  </a:lnTo>
                  <a:lnTo>
                    <a:pt x="261" y="270"/>
                  </a:lnTo>
                  <a:lnTo>
                    <a:pt x="267" y="270"/>
                  </a:lnTo>
                  <a:lnTo>
                    <a:pt x="272" y="270"/>
                  </a:lnTo>
                  <a:lnTo>
                    <a:pt x="277" y="270"/>
                  </a:lnTo>
                  <a:lnTo>
                    <a:pt x="283" y="270"/>
                  </a:lnTo>
                  <a:lnTo>
                    <a:pt x="288" y="270"/>
                  </a:lnTo>
                  <a:lnTo>
                    <a:pt x="293" y="270"/>
                  </a:lnTo>
                  <a:lnTo>
                    <a:pt x="299" y="270"/>
                  </a:lnTo>
                  <a:lnTo>
                    <a:pt x="304" y="270"/>
                  </a:lnTo>
                  <a:lnTo>
                    <a:pt x="309" y="270"/>
                  </a:lnTo>
                  <a:lnTo>
                    <a:pt x="315" y="270"/>
                  </a:lnTo>
                  <a:lnTo>
                    <a:pt x="320" y="270"/>
                  </a:lnTo>
                  <a:lnTo>
                    <a:pt x="325" y="270"/>
                  </a:lnTo>
                  <a:lnTo>
                    <a:pt x="331" y="270"/>
                  </a:lnTo>
                  <a:lnTo>
                    <a:pt x="336" y="270"/>
                  </a:lnTo>
                  <a:lnTo>
                    <a:pt x="341" y="270"/>
                  </a:lnTo>
                  <a:lnTo>
                    <a:pt x="347" y="270"/>
                  </a:lnTo>
                  <a:lnTo>
                    <a:pt x="352" y="270"/>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175" name="Line 519"/>
            <p:cNvSpPr>
              <a:spLocks noChangeShapeType="1"/>
            </p:cNvSpPr>
            <p:nvPr/>
          </p:nvSpPr>
          <p:spPr bwMode="auto">
            <a:xfrm>
              <a:off x="1348" y="1167"/>
              <a:ext cx="43"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176" name="Line 520"/>
            <p:cNvSpPr>
              <a:spLocks noChangeShapeType="1"/>
            </p:cNvSpPr>
            <p:nvPr/>
          </p:nvSpPr>
          <p:spPr bwMode="auto">
            <a:xfrm>
              <a:off x="1369" y="1143"/>
              <a:ext cx="1" cy="4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177" name="Line 521"/>
            <p:cNvSpPr>
              <a:spLocks noChangeShapeType="1"/>
            </p:cNvSpPr>
            <p:nvPr/>
          </p:nvSpPr>
          <p:spPr bwMode="auto">
            <a:xfrm>
              <a:off x="1284" y="1101"/>
              <a:ext cx="43"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178" name="Line 522"/>
            <p:cNvSpPr>
              <a:spLocks noChangeShapeType="1"/>
            </p:cNvSpPr>
            <p:nvPr/>
          </p:nvSpPr>
          <p:spPr bwMode="auto">
            <a:xfrm>
              <a:off x="1305" y="1077"/>
              <a:ext cx="1" cy="4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179" name="Line 523"/>
            <p:cNvSpPr>
              <a:spLocks noChangeShapeType="1"/>
            </p:cNvSpPr>
            <p:nvPr/>
          </p:nvSpPr>
          <p:spPr bwMode="auto">
            <a:xfrm>
              <a:off x="1252" y="1101"/>
              <a:ext cx="43"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180" name="Line 524"/>
            <p:cNvSpPr>
              <a:spLocks noChangeShapeType="1"/>
            </p:cNvSpPr>
            <p:nvPr/>
          </p:nvSpPr>
          <p:spPr bwMode="auto">
            <a:xfrm>
              <a:off x="1273" y="1077"/>
              <a:ext cx="1" cy="4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181" name="Line 525"/>
            <p:cNvSpPr>
              <a:spLocks noChangeShapeType="1"/>
            </p:cNvSpPr>
            <p:nvPr/>
          </p:nvSpPr>
          <p:spPr bwMode="auto">
            <a:xfrm>
              <a:off x="1385" y="1281"/>
              <a:ext cx="43"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182" name="Line 526"/>
            <p:cNvSpPr>
              <a:spLocks noChangeShapeType="1"/>
            </p:cNvSpPr>
            <p:nvPr/>
          </p:nvSpPr>
          <p:spPr bwMode="auto">
            <a:xfrm>
              <a:off x="1407" y="1257"/>
              <a:ext cx="1" cy="4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183" name="Line 527"/>
            <p:cNvSpPr>
              <a:spLocks noChangeShapeType="1"/>
            </p:cNvSpPr>
            <p:nvPr/>
          </p:nvSpPr>
          <p:spPr bwMode="auto">
            <a:xfrm>
              <a:off x="1359" y="1155"/>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184" name="Line 528"/>
            <p:cNvSpPr>
              <a:spLocks noChangeShapeType="1"/>
            </p:cNvSpPr>
            <p:nvPr/>
          </p:nvSpPr>
          <p:spPr bwMode="auto">
            <a:xfrm flipH="1">
              <a:off x="1359" y="1155"/>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185" name="Line 529"/>
            <p:cNvSpPr>
              <a:spLocks noChangeShapeType="1"/>
            </p:cNvSpPr>
            <p:nvPr/>
          </p:nvSpPr>
          <p:spPr bwMode="auto">
            <a:xfrm>
              <a:off x="1295" y="1089"/>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186" name="Line 530"/>
            <p:cNvSpPr>
              <a:spLocks noChangeShapeType="1"/>
            </p:cNvSpPr>
            <p:nvPr/>
          </p:nvSpPr>
          <p:spPr bwMode="auto">
            <a:xfrm flipH="1">
              <a:off x="1295" y="1089"/>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187" name="Line 531"/>
            <p:cNvSpPr>
              <a:spLocks noChangeShapeType="1"/>
            </p:cNvSpPr>
            <p:nvPr/>
          </p:nvSpPr>
          <p:spPr bwMode="auto">
            <a:xfrm>
              <a:off x="1263" y="1089"/>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188" name="Line 532"/>
            <p:cNvSpPr>
              <a:spLocks noChangeShapeType="1"/>
            </p:cNvSpPr>
            <p:nvPr/>
          </p:nvSpPr>
          <p:spPr bwMode="auto">
            <a:xfrm flipH="1">
              <a:off x="1263" y="1089"/>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189" name="Line 533"/>
            <p:cNvSpPr>
              <a:spLocks noChangeShapeType="1"/>
            </p:cNvSpPr>
            <p:nvPr/>
          </p:nvSpPr>
          <p:spPr bwMode="auto">
            <a:xfrm>
              <a:off x="1396" y="1269"/>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190" name="Line 534"/>
            <p:cNvSpPr>
              <a:spLocks noChangeShapeType="1"/>
            </p:cNvSpPr>
            <p:nvPr/>
          </p:nvSpPr>
          <p:spPr bwMode="auto">
            <a:xfrm flipH="1">
              <a:off x="1396" y="1269"/>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191" name="Rectangle 535"/>
            <p:cNvSpPr>
              <a:spLocks noChangeArrowheads="1"/>
            </p:cNvSpPr>
            <p:nvPr/>
          </p:nvSpPr>
          <p:spPr bwMode="auto">
            <a:xfrm>
              <a:off x="1204" y="981"/>
              <a:ext cx="517"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000000"/>
                  </a:solidFill>
                  <a:effectLst/>
                  <a:latin typeface="Helvetica" pitchFamily="34" charset="0"/>
                  <a:cs typeface="Arial" pitchFamily="34" charset="0"/>
                </a:rPr>
                <a:t>m11: a=-8,b=-20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9192" name="Rectangle 536"/>
            <p:cNvSpPr>
              <a:spLocks noChangeArrowheads="1"/>
            </p:cNvSpPr>
            <p:nvPr/>
          </p:nvSpPr>
          <p:spPr bwMode="auto">
            <a:xfrm>
              <a:off x="1732" y="1101"/>
              <a:ext cx="363" cy="276"/>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99193" name="Rectangle 537"/>
            <p:cNvSpPr>
              <a:spLocks noChangeArrowheads="1"/>
            </p:cNvSpPr>
            <p:nvPr/>
          </p:nvSpPr>
          <p:spPr bwMode="auto">
            <a:xfrm>
              <a:off x="1732" y="1101"/>
              <a:ext cx="363" cy="276"/>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99194" name="Line 538"/>
            <p:cNvSpPr>
              <a:spLocks noChangeShapeType="1"/>
            </p:cNvSpPr>
            <p:nvPr/>
          </p:nvSpPr>
          <p:spPr bwMode="auto">
            <a:xfrm>
              <a:off x="1732" y="1101"/>
              <a:ext cx="363"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195" name="Line 539"/>
            <p:cNvSpPr>
              <a:spLocks noChangeShapeType="1"/>
            </p:cNvSpPr>
            <p:nvPr/>
          </p:nvSpPr>
          <p:spPr bwMode="auto">
            <a:xfrm>
              <a:off x="1732" y="1377"/>
              <a:ext cx="363"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196" name="Line 540"/>
            <p:cNvSpPr>
              <a:spLocks noChangeShapeType="1"/>
            </p:cNvSpPr>
            <p:nvPr/>
          </p:nvSpPr>
          <p:spPr bwMode="auto">
            <a:xfrm flipV="1">
              <a:off x="2095" y="1101"/>
              <a:ext cx="1" cy="27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197" name="Line 541"/>
            <p:cNvSpPr>
              <a:spLocks noChangeShapeType="1"/>
            </p:cNvSpPr>
            <p:nvPr/>
          </p:nvSpPr>
          <p:spPr bwMode="auto">
            <a:xfrm flipV="1">
              <a:off x="1732" y="1101"/>
              <a:ext cx="1" cy="27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198" name="Line 542"/>
            <p:cNvSpPr>
              <a:spLocks noChangeShapeType="1"/>
            </p:cNvSpPr>
            <p:nvPr/>
          </p:nvSpPr>
          <p:spPr bwMode="auto">
            <a:xfrm>
              <a:off x="1732" y="1377"/>
              <a:ext cx="363"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199" name="Line 543"/>
            <p:cNvSpPr>
              <a:spLocks noChangeShapeType="1"/>
            </p:cNvSpPr>
            <p:nvPr/>
          </p:nvSpPr>
          <p:spPr bwMode="auto">
            <a:xfrm flipV="1">
              <a:off x="1732" y="1101"/>
              <a:ext cx="1" cy="27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200" name="Line 544"/>
            <p:cNvSpPr>
              <a:spLocks noChangeShapeType="1"/>
            </p:cNvSpPr>
            <p:nvPr/>
          </p:nvSpPr>
          <p:spPr bwMode="auto">
            <a:xfrm flipV="1">
              <a:off x="1732" y="1371"/>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201" name="Line 545"/>
            <p:cNvSpPr>
              <a:spLocks noChangeShapeType="1"/>
            </p:cNvSpPr>
            <p:nvPr/>
          </p:nvSpPr>
          <p:spPr bwMode="auto">
            <a:xfrm>
              <a:off x="1732" y="1101"/>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202" name="Rectangle 546"/>
            <p:cNvSpPr>
              <a:spLocks noChangeArrowheads="1"/>
            </p:cNvSpPr>
            <p:nvPr/>
          </p:nvSpPr>
          <p:spPr bwMode="auto">
            <a:xfrm>
              <a:off x="1716" y="1395"/>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9203" name="Line 547"/>
            <p:cNvSpPr>
              <a:spLocks noChangeShapeType="1"/>
            </p:cNvSpPr>
            <p:nvPr/>
          </p:nvSpPr>
          <p:spPr bwMode="auto">
            <a:xfrm flipV="1">
              <a:off x="1913" y="1371"/>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204" name="Line 548"/>
            <p:cNvSpPr>
              <a:spLocks noChangeShapeType="1"/>
            </p:cNvSpPr>
            <p:nvPr/>
          </p:nvSpPr>
          <p:spPr bwMode="auto">
            <a:xfrm>
              <a:off x="1913" y="1101"/>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205" name="Rectangle 549"/>
            <p:cNvSpPr>
              <a:spLocks noChangeArrowheads="1"/>
            </p:cNvSpPr>
            <p:nvPr/>
          </p:nvSpPr>
          <p:spPr bwMode="auto">
            <a:xfrm>
              <a:off x="1876" y="1395"/>
              <a:ext cx="117"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9206" name="Line 550"/>
            <p:cNvSpPr>
              <a:spLocks noChangeShapeType="1"/>
            </p:cNvSpPr>
            <p:nvPr/>
          </p:nvSpPr>
          <p:spPr bwMode="auto">
            <a:xfrm flipV="1">
              <a:off x="2095" y="1371"/>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207" name="Line 551"/>
            <p:cNvSpPr>
              <a:spLocks noChangeShapeType="1"/>
            </p:cNvSpPr>
            <p:nvPr/>
          </p:nvSpPr>
          <p:spPr bwMode="auto">
            <a:xfrm>
              <a:off x="2095" y="1101"/>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208" name="Rectangle 552"/>
            <p:cNvSpPr>
              <a:spLocks noChangeArrowheads="1"/>
            </p:cNvSpPr>
            <p:nvPr/>
          </p:nvSpPr>
          <p:spPr bwMode="auto">
            <a:xfrm>
              <a:off x="2079" y="1395"/>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9209" name="Line 553"/>
            <p:cNvSpPr>
              <a:spLocks noChangeShapeType="1"/>
            </p:cNvSpPr>
            <p:nvPr/>
          </p:nvSpPr>
          <p:spPr bwMode="auto">
            <a:xfrm>
              <a:off x="1732" y="1377"/>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210" name="Line 554"/>
            <p:cNvSpPr>
              <a:spLocks noChangeShapeType="1"/>
            </p:cNvSpPr>
            <p:nvPr/>
          </p:nvSpPr>
          <p:spPr bwMode="auto">
            <a:xfrm flipH="1">
              <a:off x="2089" y="1377"/>
              <a:ext cx="6"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211" name="Rectangle 555"/>
            <p:cNvSpPr>
              <a:spLocks noChangeArrowheads="1"/>
            </p:cNvSpPr>
            <p:nvPr/>
          </p:nvSpPr>
          <p:spPr bwMode="auto">
            <a:xfrm>
              <a:off x="1679" y="1335"/>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9212" name="Line 556"/>
            <p:cNvSpPr>
              <a:spLocks noChangeShapeType="1"/>
            </p:cNvSpPr>
            <p:nvPr/>
          </p:nvSpPr>
          <p:spPr bwMode="auto">
            <a:xfrm>
              <a:off x="1732" y="1239"/>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213" name="Line 557"/>
            <p:cNvSpPr>
              <a:spLocks noChangeShapeType="1"/>
            </p:cNvSpPr>
            <p:nvPr/>
          </p:nvSpPr>
          <p:spPr bwMode="auto">
            <a:xfrm flipH="1">
              <a:off x="2089" y="1239"/>
              <a:ext cx="6"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214" name="Rectangle 558"/>
            <p:cNvSpPr>
              <a:spLocks noChangeArrowheads="1"/>
            </p:cNvSpPr>
            <p:nvPr/>
          </p:nvSpPr>
          <p:spPr bwMode="auto">
            <a:xfrm>
              <a:off x="1631" y="1197"/>
              <a:ext cx="117"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9215" name="Line 559"/>
            <p:cNvSpPr>
              <a:spLocks noChangeShapeType="1"/>
            </p:cNvSpPr>
            <p:nvPr/>
          </p:nvSpPr>
          <p:spPr bwMode="auto">
            <a:xfrm>
              <a:off x="1732" y="1101"/>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216" name="Line 560"/>
            <p:cNvSpPr>
              <a:spLocks noChangeShapeType="1"/>
            </p:cNvSpPr>
            <p:nvPr/>
          </p:nvSpPr>
          <p:spPr bwMode="auto">
            <a:xfrm flipH="1">
              <a:off x="2089" y="1101"/>
              <a:ext cx="6"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217" name="Rectangle 561"/>
            <p:cNvSpPr>
              <a:spLocks noChangeArrowheads="1"/>
            </p:cNvSpPr>
            <p:nvPr/>
          </p:nvSpPr>
          <p:spPr bwMode="auto">
            <a:xfrm>
              <a:off x="1679" y="1059"/>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9218" name="Line 562"/>
            <p:cNvSpPr>
              <a:spLocks noChangeShapeType="1"/>
            </p:cNvSpPr>
            <p:nvPr/>
          </p:nvSpPr>
          <p:spPr bwMode="auto">
            <a:xfrm>
              <a:off x="1732" y="1101"/>
              <a:ext cx="363"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219" name="Line 563"/>
            <p:cNvSpPr>
              <a:spLocks noChangeShapeType="1"/>
            </p:cNvSpPr>
            <p:nvPr/>
          </p:nvSpPr>
          <p:spPr bwMode="auto">
            <a:xfrm>
              <a:off x="1732" y="1377"/>
              <a:ext cx="363"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220" name="Line 564"/>
            <p:cNvSpPr>
              <a:spLocks noChangeShapeType="1"/>
            </p:cNvSpPr>
            <p:nvPr/>
          </p:nvSpPr>
          <p:spPr bwMode="auto">
            <a:xfrm flipV="1">
              <a:off x="2095" y="1101"/>
              <a:ext cx="1" cy="27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221" name="Line 565"/>
            <p:cNvSpPr>
              <a:spLocks noChangeShapeType="1"/>
            </p:cNvSpPr>
            <p:nvPr/>
          </p:nvSpPr>
          <p:spPr bwMode="auto">
            <a:xfrm flipV="1">
              <a:off x="1732" y="1101"/>
              <a:ext cx="1" cy="27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222" name="Freeform 566"/>
            <p:cNvSpPr>
              <a:spLocks/>
            </p:cNvSpPr>
            <p:nvPr/>
          </p:nvSpPr>
          <p:spPr bwMode="auto">
            <a:xfrm>
              <a:off x="1732" y="1101"/>
              <a:ext cx="357" cy="270"/>
            </a:xfrm>
            <a:custGeom>
              <a:avLst/>
              <a:gdLst/>
              <a:ahLst/>
              <a:cxnLst>
                <a:cxn ang="0">
                  <a:pos x="5" y="0"/>
                </a:cxn>
                <a:cxn ang="0">
                  <a:pos x="16" y="0"/>
                </a:cxn>
                <a:cxn ang="0">
                  <a:pos x="27" y="0"/>
                </a:cxn>
                <a:cxn ang="0">
                  <a:pos x="37" y="0"/>
                </a:cxn>
                <a:cxn ang="0">
                  <a:pos x="48" y="0"/>
                </a:cxn>
                <a:cxn ang="0">
                  <a:pos x="59" y="0"/>
                </a:cxn>
                <a:cxn ang="0">
                  <a:pos x="69" y="0"/>
                </a:cxn>
                <a:cxn ang="0">
                  <a:pos x="80" y="0"/>
                </a:cxn>
                <a:cxn ang="0">
                  <a:pos x="91" y="6"/>
                </a:cxn>
                <a:cxn ang="0">
                  <a:pos x="101" y="6"/>
                </a:cxn>
                <a:cxn ang="0">
                  <a:pos x="112" y="12"/>
                </a:cxn>
                <a:cxn ang="0">
                  <a:pos x="123" y="18"/>
                </a:cxn>
                <a:cxn ang="0">
                  <a:pos x="139" y="36"/>
                </a:cxn>
                <a:cxn ang="0">
                  <a:pos x="149" y="54"/>
                </a:cxn>
                <a:cxn ang="0">
                  <a:pos x="160" y="72"/>
                </a:cxn>
                <a:cxn ang="0">
                  <a:pos x="171" y="102"/>
                </a:cxn>
                <a:cxn ang="0">
                  <a:pos x="176" y="126"/>
                </a:cxn>
                <a:cxn ang="0">
                  <a:pos x="181" y="138"/>
                </a:cxn>
                <a:cxn ang="0">
                  <a:pos x="187" y="156"/>
                </a:cxn>
                <a:cxn ang="0">
                  <a:pos x="197" y="180"/>
                </a:cxn>
                <a:cxn ang="0">
                  <a:pos x="208" y="210"/>
                </a:cxn>
                <a:cxn ang="0">
                  <a:pos x="219" y="228"/>
                </a:cxn>
                <a:cxn ang="0">
                  <a:pos x="229" y="246"/>
                </a:cxn>
                <a:cxn ang="0">
                  <a:pos x="235" y="252"/>
                </a:cxn>
                <a:cxn ang="0">
                  <a:pos x="245" y="258"/>
                </a:cxn>
                <a:cxn ang="0">
                  <a:pos x="256" y="264"/>
                </a:cxn>
                <a:cxn ang="0">
                  <a:pos x="267" y="270"/>
                </a:cxn>
                <a:cxn ang="0">
                  <a:pos x="277" y="270"/>
                </a:cxn>
                <a:cxn ang="0">
                  <a:pos x="288" y="270"/>
                </a:cxn>
                <a:cxn ang="0">
                  <a:pos x="299" y="270"/>
                </a:cxn>
                <a:cxn ang="0">
                  <a:pos x="309" y="270"/>
                </a:cxn>
                <a:cxn ang="0">
                  <a:pos x="320" y="270"/>
                </a:cxn>
                <a:cxn ang="0">
                  <a:pos x="331" y="270"/>
                </a:cxn>
                <a:cxn ang="0">
                  <a:pos x="341" y="270"/>
                </a:cxn>
                <a:cxn ang="0">
                  <a:pos x="352" y="270"/>
                </a:cxn>
              </a:cxnLst>
              <a:rect l="0" t="0" r="r" b="b"/>
              <a:pathLst>
                <a:path w="357" h="270">
                  <a:moveTo>
                    <a:pt x="0" y="0"/>
                  </a:moveTo>
                  <a:lnTo>
                    <a:pt x="5" y="0"/>
                  </a:lnTo>
                  <a:lnTo>
                    <a:pt x="11" y="0"/>
                  </a:lnTo>
                  <a:lnTo>
                    <a:pt x="16" y="0"/>
                  </a:lnTo>
                  <a:lnTo>
                    <a:pt x="21" y="0"/>
                  </a:lnTo>
                  <a:lnTo>
                    <a:pt x="27" y="0"/>
                  </a:lnTo>
                  <a:lnTo>
                    <a:pt x="32" y="0"/>
                  </a:lnTo>
                  <a:lnTo>
                    <a:pt x="37" y="0"/>
                  </a:lnTo>
                  <a:lnTo>
                    <a:pt x="43" y="0"/>
                  </a:lnTo>
                  <a:lnTo>
                    <a:pt x="48" y="0"/>
                  </a:lnTo>
                  <a:lnTo>
                    <a:pt x="53" y="0"/>
                  </a:lnTo>
                  <a:lnTo>
                    <a:pt x="59" y="0"/>
                  </a:lnTo>
                  <a:lnTo>
                    <a:pt x="64" y="0"/>
                  </a:lnTo>
                  <a:lnTo>
                    <a:pt x="69" y="0"/>
                  </a:lnTo>
                  <a:lnTo>
                    <a:pt x="75" y="0"/>
                  </a:lnTo>
                  <a:lnTo>
                    <a:pt x="80" y="0"/>
                  </a:lnTo>
                  <a:lnTo>
                    <a:pt x="85" y="0"/>
                  </a:lnTo>
                  <a:lnTo>
                    <a:pt x="91" y="6"/>
                  </a:lnTo>
                  <a:lnTo>
                    <a:pt x="96" y="6"/>
                  </a:lnTo>
                  <a:lnTo>
                    <a:pt x="101" y="6"/>
                  </a:lnTo>
                  <a:lnTo>
                    <a:pt x="107" y="12"/>
                  </a:lnTo>
                  <a:lnTo>
                    <a:pt x="112" y="12"/>
                  </a:lnTo>
                  <a:lnTo>
                    <a:pt x="117" y="18"/>
                  </a:lnTo>
                  <a:lnTo>
                    <a:pt x="123" y="18"/>
                  </a:lnTo>
                  <a:lnTo>
                    <a:pt x="128" y="24"/>
                  </a:lnTo>
                  <a:lnTo>
                    <a:pt x="139" y="36"/>
                  </a:lnTo>
                  <a:lnTo>
                    <a:pt x="139" y="42"/>
                  </a:lnTo>
                  <a:lnTo>
                    <a:pt x="149" y="54"/>
                  </a:lnTo>
                  <a:lnTo>
                    <a:pt x="149" y="60"/>
                  </a:lnTo>
                  <a:lnTo>
                    <a:pt x="160" y="72"/>
                  </a:lnTo>
                  <a:lnTo>
                    <a:pt x="160" y="90"/>
                  </a:lnTo>
                  <a:lnTo>
                    <a:pt x="171" y="102"/>
                  </a:lnTo>
                  <a:lnTo>
                    <a:pt x="171" y="120"/>
                  </a:lnTo>
                  <a:lnTo>
                    <a:pt x="176" y="126"/>
                  </a:lnTo>
                  <a:lnTo>
                    <a:pt x="176" y="132"/>
                  </a:lnTo>
                  <a:lnTo>
                    <a:pt x="181" y="138"/>
                  </a:lnTo>
                  <a:lnTo>
                    <a:pt x="181" y="150"/>
                  </a:lnTo>
                  <a:lnTo>
                    <a:pt x="187" y="156"/>
                  </a:lnTo>
                  <a:lnTo>
                    <a:pt x="187" y="168"/>
                  </a:lnTo>
                  <a:lnTo>
                    <a:pt x="197" y="180"/>
                  </a:lnTo>
                  <a:lnTo>
                    <a:pt x="197" y="198"/>
                  </a:lnTo>
                  <a:lnTo>
                    <a:pt x="208" y="210"/>
                  </a:lnTo>
                  <a:lnTo>
                    <a:pt x="208" y="216"/>
                  </a:lnTo>
                  <a:lnTo>
                    <a:pt x="219" y="228"/>
                  </a:lnTo>
                  <a:lnTo>
                    <a:pt x="219" y="234"/>
                  </a:lnTo>
                  <a:lnTo>
                    <a:pt x="229" y="246"/>
                  </a:lnTo>
                  <a:lnTo>
                    <a:pt x="229" y="252"/>
                  </a:lnTo>
                  <a:lnTo>
                    <a:pt x="235" y="252"/>
                  </a:lnTo>
                  <a:lnTo>
                    <a:pt x="240" y="258"/>
                  </a:lnTo>
                  <a:lnTo>
                    <a:pt x="245" y="258"/>
                  </a:lnTo>
                  <a:lnTo>
                    <a:pt x="251" y="264"/>
                  </a:lnTo>
                  <a:lnTo>
                    <a:pt x="256" y="264"/>
                  </a:lnTo>
                  <a:lnTo>
                    <a:pt x="261" y="264"/>
                  </a:lnTo>
                  <a:lnTo>
                    <a:pt x="267" y="270"/>
                  </a:lnTo>
                  <a:lnTo>
                    <a:pt x="272" y="270"/>
                  </a:lnTo>
                  <a:lnTo>
                    <a:pt x="277" y="270"/>
                  </a:lnTo>
                  <a:lnTo>
                    <a:pt x="283" y="270"/>
                  </a:lnTo>
                  <a:lnTo>
                    <a:pt x="288" y="270"/>
                  </a:lnTo>
                  <a:lnTo>
                    <a:pt x="293" y="270"/>
                  </a:lnTo>
                  <a:lnTo>
                    <a:pt x="299" y="270"/>
                  </a:lnTo>
                  <a:lnTo>
                    <a:pt x="304" y="270"/>
                  </a:lnTo>
                  <a:lnTo>
                    <a:pt x="309" y="270"/>
                  </a:lnTo>
                  <a:lnTo>
                    <a:pt x="315" y="270"/>
                  </a:lnTo>
                  <a:lnTo>
                    <a:pt x="320" y="270"/>
                  </a:lnTo>
                  <a:lnTo>
                    <a:pt x="325" y="270"/>
                  </a:lnTo>
                  <a:lnTo>
                    <a:pt x="331" y="270"/>
                  </a:lnTo>
                  <a:lnTo>
                    <a:pt x="336" y="270"/>
                  </a:lnTo>
                  <a:lnTo>
                    <a:pt x="341" y="270"/>
                  </a:lnTo>
                  <a:lnTo>
                    <a:pt x="347" y="270"/>
                  </a:lnTo>
                  <a:lnTo>
                    <a:pt x="352" y="270"/>
                  </a:lnTo>
                  <a:lnTo>
                    <a:pt x="357" y="270"/>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223" name="Line 567"/>
            <p:cNvSpPr>
              <a:spLocks noChangeShapeType="1"/>
            </p:cNvSpPr>
            <p:nvPr/>
          </p:nvSpPr>
          <p:spPr bwMode="auto">
            <a:xfrm>
              <a:off x="1833" y="1119"/>
              <a:ext cx="43"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224" name="Line 568"/>
            <p:cNvSpPr>
              <a:spLocks noChangeShapeType="1"/>
            </p:cNvSpPr>
            <p:nvPr/>
          </p:nvSpPr>
          <p:spPr bwMode="auto">
            <a:xfrm>
              <a:off x="1855" y="1095"/>
              <a:ext cx="1" cy="4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225" name="Line 569"/>
            <p:cNvSpPr>
              <a:spLocks noChangeShapeType="1"/>
            </p:cNvSpPr>
            <p:nvPr/>
          </p:nvSpPr>
          <p:spPr bwMode="auto">
            <a:xfrm>
              <a:off x="1764" y="1101"/>
              <a:ext cx="43"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226" name="Line 570"/>
            <p:cNvSpPr>
              <a:spLocks noChangeShapeType="1"/>
            </p:cNvSpPr>
            <p:nvPr/>
          </p:nvSpPr>
          <p:spPr bwMode="auto">
            <a:xfrm>
              <a:off x="1785" y="1077"/>
              <a:ext cx="1" cy="4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227" name="Line 571"/>
            <p:cNvSpPr>
              <a:spLocks noChangeShapeType="1"/>
            </p:cNvSpPr>
            <p:nvPr/>
          </p:nvSpPr>
          <p:spPr bwMode="auto">
            <a:xfrm>
              <a:off x="1732" y="1101"/>
              <a:ext cx="43"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228" name="Line 572"/>
            <p:cNvSpPr>
              <a:spLocks noChangeShapeType="1"/>
            </p:cNvSpPr>
            <p:nvPr/>
          </p:nvSpPr>
          <p:spPr bwMode="auto">
            <a:xfrm>
              <a:off x="1753" y="1077"/>
              <a:ext cx="1" cy="4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229" name="Line 573"/>
            <p:cNvSpPr>
              <a:spLocks noChangeShapeType="1"/>
            </p:cNvSpPr>
            <p:nvPr/>
          </p:nvSpPr>
          <p:spPr bwMode="auto">
            <a:xfrm>
              <a:off x="1865" y="1173"/>
              <a:ext cx="43"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230" name="Line 574"/>
            <p:cNvSpPr>
              <a:spLocks noChangeShapeType="1"/>
            </p:cNvSpPr>
            <p:nvPr/>
          </p:nvSpPr>
          <p:spPr bwMode="auto">
            <a:xfrm>
              <a:off x="1887" y="1149"/>
              <a:ext cx="1" cy="4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231" name="Line 575"/>
            <p:cNvSpPr>
              <a:spLocks noChangeShapeType="1"/>
            </p:cNvSpPr>
            <p:nvPr/>
          </p:nvSpPr>
          <p:spPr bwMode="auto">
            <a:xfrm>
              <a:off x="1844" y="1107"/>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232" name="Line 576"/>
            <p:cNvSpPr>
              <a:spLocks noChangeShapeType="1"/>
            </p:cNvSpPr>
            <p:nvPr/>
          </p:nvSpPr>
          <p:spPr bwMode="auto">
            <a:xfrm flipH="1">
              <a:off x="1844" y="1107"/>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233" name="Line 577"/>
            <p:cNvSpPr>
              <a:spLocks noChangeShapeType="1"/>
            </p:cNvSpPr>
            <p:nvPr/>
          </p:nvSpPr>
          <p:spPr bwMode="auto">
            <a:xfrm>
              <a:off x="1775" y="1089"/>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234" name="Line 578"/>
            <p:cNvSpPr>
              <a:spLocks noChangeShapeType="1"/>
            </p:cNvSpPr>
            <p:nvPr/>
          </p:nvSpPr>
          <p:spPr bwMode="auto">
            <a:xfrm flipH="1">
              <a:off x="1775" y="1089"/>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235" name="Line 579"/>
            <p:cNvSpPr>
              <a:spLocks noChangeShapeType="1"/>
            </p:cNvSpPr>
            <p:nvPr/>
          </p:nvSpPr>
          <p:spPr bwMode="auto">
            <a:xfrm>
              <a:off x="1743" y="1089"/>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236" name="Line 580"/>
            <p:cNvSpPr>
              <a:spLocks noChangeShapeType="1"/>
            </p:cNvSpPr>
            <p:nvPr/>
          </p:nvSpPr>
          <p:spPr bwMode="auto">
            <a:xfrm flipH="1">
              <a:off x="1743" y="1089"/>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237" name="Line 581"/>
            <p:cNvSpPr>
              <a:spLocks noChangeShapeType="1"/>
            </p:cNvSpPr>
            <p:nvPr/>
          </p:nvSpPr>
          <p:spPr bwMode="auto">
            <a:xfrm>
              <a:off x="1876" y="1161"/>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238" name="Line 582"/>
            <p:cNvSpPr>
              <a:spLocks noChangeShapeType="1"/>
            </p:cNvSpPr>
            <p:nvPr/>
          </p:nvSpPr>
          <p:spPr bwMode="auto">
            <a:xfrm flipH="1">
              <a:off x="1876" y="1161"/>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239" name="Rectangle 583"/>
            <p:cNvSpPr>
              <a:spLocks noChangeArrowheads="1"/>
            </p:cNvSpPr>
            <p:nvPr/>
          </p:nvSpPr>
          <p:spPr bwMode="auto">
            <a:xfrm>
              <a:off x="1684" y="981"/>
              <a:ext cx="517"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000000"/>
                  </a:solidFill>
                  <a:effectLst/>
                  <a:latin typeface="Helvetica" pitchFamily="34" charset="0"/>
                  <a:cs typeface="Arial" pitchFamily="34" charset="0"/>
                </a:rPr>
                <a:t>m12: a=-8,b=-16</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9240" name="Rectangle 584"/>
            <p:cNvSpPr>
              <a:spLocks noChangeArrowheads="1"/>
            </p:cNvSpPr>
            <p:nvPr/>
          </p:nvSpPr>
          <p:spPr bwMode="auto">
            <a:xfrm>
              <a:off x="2217" y="1101"/>
              <a:ext cx="358" cy="276"/>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99241" name="Rectangle 585"/>
            <p:cNvSpPr>
              <a:spLocks noChangeArrowheads="1"/>
            </p:cNvSpPr>
            <p:nvPr/>
          </p:nvSpPr>
          <p:spPr bwMode="auto">
            <a:xfrm>
              <a:off x="2217" y="1101"/>
              <a:ext cx="358" cy="276"/>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99242" name="Line 586"/>
            <p:cNvSpPr>
              <a:spLocks noChangeShapeType="1"/>
            </p:cNvSpPr>
            <p:nvPr/>
          </p:nvSpPr>
          <p:spPr bwMode="auto">
            <a:xfrm>
              <a:off x="2217" y="1101"/>
              <a:ext cx="358"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243" name="Line 587"/>
            <p:cNvSpPr>
              <a:spLocks noChangeShapeType="1"/>
            </p:cNvSpPr>
            <p:nvPr/>
          </p:nvSpPr>
          <p:spPr bwMode="auto">
            <a:xfrm>
              <a:off x="2217" y="1377"/>
              <a:ext cx="358"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244" name="Line 588"/>
            <p:cNvSpPr>
              <a:spLocks noChangeShapeType="1"/>
            </p:cNvSpPr>
            <p:nvPr/>
          </p:nvSpPr>
          <p:spPr bwMode="auto">
            <a:xfrm flipV="1">
              <a:off x="2575" y="1101"/>
              <a:ext cx="1" cy="27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245" name="Line 589"/>
            <p:cNvSpPr>
              <a:spLocks noChangeShapeType="1"/>
            </p:cNvSpPr>
            <p:nvPr/>
          </p:nvSpPr>
          <p:spPr bwMode="auto">
            <a:xfrm flipV="1">
              <a:off x="2217" y="1101"/>
              <a:ext cx="1" cy="27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246" name="Line 590"/>
            <p:cNvSpPr>
              <a:spLocks noChangeShapeType="1"/>
            </p:cNvSpPr>
            <p:nvPr/>
          </p:nvSpPr>
          <p:spPr bwMode="auto">
            <a:xfrm>
              <a:off x="2217" y="1377"/>
              <a:ext cx="358"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247" name="Line 591"/>
            <p:cNvSpPr>
              <a:spLocks noChangeShapeType="1"/>
            </p:cNvSpPr>
            <p:nvPr/>
          </p:nvSpPr>
          <p:spPr bwMode="auto">
            <a:xfrm flipV="1">
              <a:off x="2217" y="1101"/>
              <a:ext cx="1" cy="27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248" name="Line 592"/>
            <p:cNvSpPr>
              <a:spLocks noChangeShapeType="1"/>
            </p:cNvSpPr>
            <p:nvPr/>
          </p:nvSpPr>
          <p:spPr bwMode="auto">
            <a:xfrm flipV="1">
              <a:off x="2217" y="1371"/>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249" name="Line 593"/>
            <p:cNvSpPr>
              <a:spLocks noChangeShapeType="1"/>
            </p:cNvSpPr>
            <p:nvPr/>
          </p:nvSpPr>
          <p:spPr bwMode="auto">
            <a:xfrm>
              <a:off x="2217" y="1101"/>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250" name="Rectangle 594"/>
            <p:cNvSpPr>
              <a:spLocks noChangeArrowheads="1"/>
            </p:cNvSpPr>
            <p:nvPr/>
          </p:nvSpPr>
          <p:spPr bwMode="auto">
            <a:xfrm>
              <a:off x="2201" y="1395"/>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9251" name="Line 595"/>
            <p:cNvSpPr>
              <a:spLocks noChangeShapeType="1"/>
            </p:cNvSpPr>
            <p:nvPr/>
          </p:nvSpPr>
          <p:spPr bwMode="auto">
            <a:xfrm flipV="1">
              <a:off x="2393" y="1371"/>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252" name="Line 596"/>
            <p:cNvSpPr>
              <a:spLocks noChangeShapeType="1"/>
            </p:cNvSpPr>
            <p:nvPr/>
          </p:nvSpPr>
          <p:spPr bwMode="auto">
            <a:xfrm>
              <a:off x="2393" y="1101"/>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253" name="Rectangle 597"/>
            <p:cNvSpPr>
              <a:spLocks noChangeArrowheads="1"/>
            </p:cNvSpPr>
            <p:nvPr/>
          </p:nvSpPr>
          <p:spPr bwMode="auto">
            <a:xfrm>
              <a:off x="2356" y="1395"/>
              <a:ext cx="117"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9254" name="Line 598"/>
            <p:cNvSpPr>
              <a:spLocks noChangeShapeType="1"/>
            </p:cNvSpPr>
            <p:nvPr/>
          </p:nvSpPr>
          <p:spPr bwMode="auto">
            <a:xfrm flipV="1">
              <a:off x="2575" y="1371"/>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255" name="Line 599"/>
            <p:cNvSpPr>
              <a:spLocks noChangeShapeType="1"/>
            </p:cNvSpPr>
            <p:nvPr/>
          </p:nvSpPr>
          <p:spPr bwMode="auto">
            <a:xfrm>
              <a:off x="2575" y="1101"/>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256" name="Rectangle 600"/>
            <p:cNvSpPr>
              <a:spLocks noChangeArrowheads="1"/>
            </p:cNvSpPr>
            <p:nvPr/>
          </p:nvSpPr>
          <p:spPr bwMode="auto">
            <a:xfrm>
              <a:off x="2559" y="1395"/>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9257" name="Line 601"/>
            <p:cNvSpPr>
              <a:spLocks noChangeShapeType="1"/>
            </p:cNvSpPr>
            <p:nvPr/>
          </p:nvSpPr>
          <p:spPr bwMode="auto">
            <a:xfrm>
              <a:off x="2217" y="1377"/>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258" name="Line 602"/>
            <p:cNvSpPr>
              <a:spLocks noChangeShapeType="1"/>
            </p:cNvSpPr>
            <p:nvPr/>
          </p:nvSpPr>
          <p:spPr bwMode="auto">
            <a:xfrm flipH="1">
              <a:off x="2569" y="1377"/>
              <a:ext cx="6"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259" name="Rectangle 603"/>
            <p:cNvSpPr>
              <a:spLocks noChangeArrowheads="1"/>
            </p:cNvSpPr>
            <p:nvPr/>
          </p:nvSpPr>
          <p:spPr bwMode="auto">
            <a:xfrm>
              <a:off x="2164" y="1335"/>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9260" name="Line 604"/>
            <p:cNvSpPr>
              <a:spLocks noChangeShapeType="1"/>
            </p:cNvSpPr>
            <p:nvPr/>
          </p:nvSpPr>
          <p:spPr bwMode="auto">
            <a:xfrm>
              <a:off x="2217" y="1239"/>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261" name="Line 605"/>
            <p:cNvSpPr>
              <a:spLocks noChangeShapeType="1"/>
            </p:cNvSpPr>
            <p:nvPr/>
          </p:nvSpPr>
          <p:spPr bwMode="auto">
            <a:xfrm flipH="1">
              <a:off x="2569" y="1239"/>
              <a:ext cx="6"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262" name="Rectangle 606"/>
            <p:cNvSpPr>
              <a:spLocks noChangeArrowheads="1"/>
            </p:cNvSpPr>
            <p:nvPr/>
          </p:nvSpPr>
          <p:spPr bwMode="auto">
            <a:xfrm>
              <a:off x="2116" y="1197"/>
              <a:ext cx="117"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199464" name="Group 808"/>
          <p:cNvGrpSpPr>
            <a:grpSpLocks/>
          </p:cNvGrpSpPr>
          <p:nvPr/>
        </p:nvGrpSpPr>
        <p:grpSpPr bwMode="auto">
          <a:xfrm>
            <a:off x="3435350" y="1557338"/>
            <a:ext cx="3800475" cy="819150"/>
            <a:chOff x="2164" y="981"/>
            <a:chExt cx="2394" cy="516"/>
          </a:xfrm>
        </p:grpSpPr>
        <p:sp>
          <p:nvSpPr>
            <p:cNvPr id="199264" name="Line 608"/>
            <p:cNvSpPr>
              <a:spLocks noChangeShapeType="1"/>
            </p:cNvSpPr>
            <p:nvPr/>
          </p:nvSpPr>
          <p:spPr bwMode="auto">
            <a:xfrm>
              <a:off x="2217" y="1101"/>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265" name="Line 609"/>
            <p:cNvSpPr>
              <a:spLocks noChangeShapeType="1"/>
            </p:cNvSpPr>
            <p:nvPr/>
          </p:nvSpPr>
          <p:spPr bwMode="auto">
            <a:xfrm flipH="1">
              <a:off x="2569" y="1101"/>
              <a:ext cx="6"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266" name="Rectangle 610"/>
            <p:cNvSpPr>
              <a:spLocks noChangeArrowheads="1"/>
            </p:cNvSpPr>
            <p:nvPr/>
          </p:nvSpPr>
          <p:spPr bwMode="auto">
            <a:xfrm>
              <a:off x="2164" y="1059"/>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9267" name="Line 611"/>
            <p:cNvSpPr>
              <a:spLocks noChangeShapeType="1"/>
            </p:cNvSpPr>
            <p:nvPr/>
          </p:nvSpPr>
          <p:spPr bwMode="auto">
            <a:xfrm>
              <a:off x="2217" y="1101"/>
              <a:ext cx="358"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268" name="Line 612"/>
            <p:cNvSpPr>
              <a:spLocks noChangeShapeType="1"/>
            </p:cNvSpPr>
            <p:nvPr/>
          </p:nvSpPr>
          <p:spPr bwMode="auto">
            <a:xfrm>
              <a:off x="2217" y="1377"/>
              <a:ext cx="358"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269" name="Line 613"/>
            <p:cNvSpPr>
              <a:spLocks noChangeShapeType="1"/>
            </p:cNvSpPr>
            <p:nvPr/>
          </p:nvSpPr>
          <p:spPr bwMode="auto">
            <a:xfrm flipV="1">
              <a:off x="2575" y="1101"/>
              <a:ext cx="1" cy="27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270" name="Line 614"/>
            <p:cNvSpPr>
              <a:spLocks noChangeShapeType="1"/>
            </p:cNvSpPr>
            <p:nvPr/>
          </p:nvSpPr>
          <p:spPr bwMode="auto">
            <a:xfrm flipV="1">
              <a:off x="2217" y="1101"/>
              <a:ext cx="1" cy="27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271" name="Freeform 615"/>
            <p:cNvSpPr>
              <a:spLocks/>
            </p:cNvSpPr>
            <p:nvPr/>
          </p:nvSpPr>
          <p:spPr bwMode="auto">
            <a:xfrm>
              <a:off x="2217" y="1101"/>
              <a:ext cx="352" cy="270"/>
            </a:xfrm>
            <a:custGeom>
              <a:avLst/>
              <a:gdLst/>
              <a:ahLst/>
              <a:cxnLst>
                <a:cxn ang="0">
                  <a:pos x="6" y="0"/>
                </a:cxn>
                <a:cxn ang="0">
                  <a:pos x="16" y="0"/>
                </a:cxn>
                <a:cxn ang="0">
                  <a:pos x="27" y="0"/>
                </a:cxn>
                <a:cxn ang="0">
                  <a:pos x="38" y="0"/>
                </a:cxn>
                <a:cxn ang="0">
                  <a:pos x="48" y="0"/>
                </a:cxn>
                <a:cxn ang="0">
                  <a:pos x="59" y="0"/>
                </a:cxn>
                <a:cxn ang="0">
                  <a:pos x="70" y="0"/>
                </a:cxn>
                <a:cxn ang="0">
                  <a:pos x="80" y="0"/>
                </a:cxn>
                <a:cxn ang="0">
                  <a:pos x="91" y="0"/>
                </a:cxn>
                <a:cxn ang="0">
                  <a:pos x="102" y="0"/>
                </a:cxn>
                <a:cxn ang="0">
                  <a:pos x="112" y="0"/>
                </a:cxn>
                <a:cxn ang="0">
                  <a:pos x="123" y="6"/>
                </a:cxn>
                <a:cxn ang="0">
                  <a:pos x="134" y="6"/>
                </a:cxn>
                <a:cxn ang="0">
                  <a:pos x="144" y="12"/>
                </a:cxn>
                <a:cxn ang="0">
                  <a:pos x="155" y="18"/>
                </a:cxn>
                <a:cxn ang="0">
                  <a:pos x="166" y="24"/>
                </a:cxn>
                <a:cxn ang="0">
                  <a:pos x="176" y="30"/>
                </a:cxn>
                <a:cxn ang="0">
                  <a:pos x="192" y="48"/>
                </a:cxn>
                <a:cxn ang="0">
                  <a:pos x="198" y="60"/>
                </a:cxn>
                <a:cxn ang="0">
                  <a:pos x="208" y="78"/>
                </a:cxn>
                <a:cxn ang="0">
                  <a:pos x="219" y="102"/>
                </a:cxn>
                <a:cxn ang="0">
                  <a:pos x="230" y="126"/>
                </a:cxn>
                <a:cxn ang="0">
                  <a:pos x="240" y="150"/>
                </a:cxn>
                <a:cxn ang="0">
                  <a:pos x="251" y="174"/>
                </a:cxn>
                <a:cxn ang="0">
                  <a:pos x="262" y="198"/>
                </a:cxn>
                <a:cxn ang="0">
                  <a:pos x="278" y="216"/>
                </a:cxn>
                <a:cxn ang="0">
                  <a:pos x="283" y="228"/>
                </a:cxn>
                <a:cxn ang="0">
                  <a:pos x="294" y="240"/>
                </a:cxn>
                <a:cxn ang="0">
                  <a:pos x="304" y="252"/>
                </a:cxn>
                <a:cxn ang="0">
                  <a:pos x="315" y="258"/>
                </a:cxn>
                <a:cxn ang="0">
                  <a:pos x="326" y="264"/>
                </a:cxn>
                <a:cxn ang="0">
                  <a:pos x="336" y="264"/>
                </a:cxn>
                <a:cxn ang="0">
                  <a:pos x="347" y="270"/>
                </a:cxn>
              </a:cxnLst>
              <a:rect l="0" t="0" r="r" b="b"/>
              <a:pathLst>
                <a:path w="352" h="270">
                  <a:moveTo>
                    <a:pt x="0" y="0"/>
                  </a:moveTo>
                  <a:lnTo>
                    <a:pt x="6" y="0"/>
                  </a:lnTo>
                  <a:lnTo>
                    <a:pt x="11" y="0"/>
                  </a:lnTo>
                  <a:lnTo>
                    <a:pt x="16" y="0"/>
                  </a:lnTo>
                  <a:lnTo>
                    <a:pt x="22" y="0"/>
                  </a:lnTo>
                  <a:lnTo>
                    <a:pt x="27" y="0"/>
                  </a:lnTo>
                  <a:lnTo>
                    <a:pt x="32" y="0"/>
                  </a:lnTo>
                  <a:lnTo>
                    <a:pt x="38" y="0"/>
                  </a:lnTo>
                  <a:lnTo>
                    <a:pt x="43" y="0"/>
                  </a:lnTo>
                  <a:lnTo>
                    <a:pt x="48" y="0"/>
                  </a:lnTo>
                  <a:lnTo>
                    <a:pt x="54" y="0"/>
                  </a:lnTo>
                  <a:lnTo>
                    <a:pt x="59" y="0"/>
                  </a:lnTo>
                  <a:lnTo>
                    <a:pt x="64" y="0"/>
                  </a:lnTo>
                  <a:lnTo>
                    <a:pt x="70" y="0"/>
                  </a:lnTo>
                  <a:lnTo>
                    <a:pt x="75" y="0"/>
                  </a:lnTo>
                  <a:lnTo>
                    <a:pt x="80" y="0"/>
                  </a:lnTo>
                  <a:lnTo>
                    <a:pt x="86" y="0"/>
                  </a:lnTo>
                  <a:lnTo>
                    <a:pt x="91" y="0"/>
                  </a:lnTo>
                  <a:lnTo>
                    <a:pt x="96" y="0"/>
                  </a:lnTo>
                  <a:lnTo>
                    <a:pt x="102" y="0"/>
                  </a:lnTo>
                  <a:lnTo>
                    <a:pt x="107" y="0"/>
                  </a:lnTo>
                  <a:lnTo>
                    <a:pt x="112" y="0"/>
                  </a:lnTo>
                  <a:lnTo>
                    <a:pt x="118" y="0"/>
                  </a:lnTo>
                  <a:lnTo>
                    <a:pt x="123" y="6"/>
                  </a:lnTo>
                  <a:lnTo>
                    <a:pt x="128" y="6"/>
                  </a:lnTo>
                  <a:lnTo>
                    <a:pt x="134" y="6"/>
                  </a:lnTo>
                  <a:lnTo>
                    <a:pt x="139" y="6"/>
                  </a:lnTo>
                  <a:lnTo>
                    <a:pt x="144" y="12"/>
                  </a:lnTo>
                  <a:lnTo>
                    <a:pt x="150" y="12"/>
                  </a:lnTo>
                  <a:lnTo>
                    <a:pt x="155" y="18"/>
                  </a:lnTo>
                  <a:lnTo>
                    <a:pt x="160" y="18"/>
                  </a:lnTo>
                  <a:lnTo>
                    <a:pt x="166" y="24"/>
                  </a:lnTo>
                  <a:lnTo>
                    <a:pt x="171" y="30"/>
                  </a:lnTo>
                  <a:lnTo>
                    <a:pt x="176" y="30"/>
                  </a:lnTo>
                  <a:lnTo>
                    <a:pt x="182" y="36"/>
                  </a:lnTo>
                  <a:lnTo>
                    <a:pt x="192" y="48"/>
                  </a:lnTo>
                  <a:lnTo>
                    <a:pt x="192" y="54"/>
                  </a:lnTo>
                  <a:lnTo>
                    <a:pt x="198" y="60"/>
                  </a:lnTo>
                  <a:lnTo>
                    <a:pt x="208" y="72"/>
                  </a:lnTo>
                  <a:lnTo>
                    <a:pt x="208" y="78"/>
                  </a:lnTo>
                  <a:lnTo>
                    <a:pt x="219" y="90"/>
                  </a:lnTo>
                  <a:lnTo>
                    <a:pt x="219" y="102"/>
                  </a:lnTo>
                  <a:lnTo>
                    <a:pt x="230" y="114"/>
                  </a:lnTo>
                  <a:lnTo>
                    <a:pt x="230" y="126"/>
                  </a:lnTo>
                  <a:lnTo>
                    <a:pt x="240" y="138"/>
                  </a:lnTo>
                  <a:lnTo>
                    <a:pt x="240" y="150"/>
                  </a:lnTo>
                  <a:lnTo>
                    <a:pt x="251" y="162"/>
                  </a:lnTo>
                  <a:lnTo>
                    <a:pt x="251" y="174"/>
                  </a:lnTo>
                  <a:lnTo>
                    <a:pt x="262" y="186"/>
                  </a:lnTo>
                  <a:lnTo>
                    <a:pt x="262" y="198"/>
                  </a:lnTo>
                  <a:lnTo>
                    <a:pt x="267" y="204"/>
                  </a:lnTo>
                  <a:lnTo>
                    <a:pt x="278" y="216"/>
                  </a:lnTo>
                  <a:lnTo>
                    <a:pt x="278" y="222"/>
                  </a:lnTo>
                  <a:lnTo>
                    <a:pt x="283" y="228"/>
                  </a:lnTo>
                  <a:lnTo>
                    <a:pt x="288" y="234"/>
                  </a:lnTo>
                  <a:lnTo>
                    <a:pt x="294" y="240"/>
                  </a:lnTo>
                  <a:lnTo>
                    <a:pt x="299" y="246"/>
                  </a:lnTo>
                  <a:lnTo>
                    <a:pt x="304" y="252"/>
                  </a:lnTo>
                  <a:lnTo>
                    <a:pt x="310" y="252"/>
                  </a:lnTo>
                  <a:lnTo>
                    <a:pt x="315" y="258"/>
                  </a:lnTo>
                  <a:lnTo>
                    <a:pt x="320" y="258"/>
                  </a:lnTo>
                  <a:lnTo>
                    <a:pt x="326" y="264"/>
                  </a:lnTo>
                  <a:lnTo>
                    <a:pt x="331" y="264"/>
                  </a:lnTo>
                  <a:lnTo>
                    <a:pt x="336" y="264"/>
                  </a:lnTo>
                  <a:lnTo>
                    <a:pt x="342" y="264"/>
                  </a:lnTo>
                  <a:lnTo>
                    <a:pt x="347" y="270"/>
                  </a:lnTo>
                  <a:lnTo>
                    <a:pt x="352" y="270"/>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272" name="Line 616"/>
            <p:cNvSpPr>
              <a:spLocks noChangeShapeType="1"/>
            </p:cNvSpPr>
            <p:nvPr/>
          </p:nvSpPr>
          <p:spPr bwMode="auto">
            <a:xfrm>
              <a:off x="2313" y="1101"/>
              <a:ext cx="43"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273" name="Line 617"/>
            <p:cNvSpPr>
              <a:spLocks noChangeShapeType="1"/>
            </p:cNvSpPr>
            <p:nvPr/>
          </p:nvSpPr>
          <p:spPr bwMode="auto">
            <a:xfrm>
              <a:off x="2335" y="1077"/>
              <a:ext cx="1" cy="4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274" name="Line 618"/>
            <p:cNvSpPr>
              <a:spLocks noChangeShapeType="1"/>
            </p:cNvSpPr>
            <p:nvPr/>
          </p:nvSpPr>
          <p:spPr bwMode="auto">
            <a:xfrm>
              <a:off x="2249" y="1101"/>
              <a:ext cx="43"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275" name="Line 619"/>
            <p:cNvSpPr>
              <a:spLocks noChangeShapeType="1"/>
            </p:cNvSpPr>
            <p:nvPr/>
          </p:nvSpPr>
          <p:spPr bwMode="auto">
            <a:xfrm>
              <a:off x="2271" y="1077"/>
              <a:ext cx="1" cy="4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276" name="Line 620"/>
            <p:cNvSpPr>
              <a:spLocks noChangeShapeType="1"/>
            </p:cNvSpPr>
            <p:nvPr/>
          </p:nvSpPr>
          <p:spPr bwMode="auto">
            <a:xfrm>
              <a:off x="2217" y="1101"/>
              <a:ext cx="43"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277" name="Line 621"/>
            <p:cNvSpPr>
              <a:spLocks noChangeShapeType="1"/>
            </p:cNvSpPr>
            <p:nvPr/>
          </p:nvSpPr>
          <p:spPr bwMode="auto">
            <a:xfrm>
              <a:off x="2239" y="1077"/>
              <a:ext cx="1" cy="4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278" name="Line 622"/>
            <p:cNvSpPr>
              <a:spLocks noChangeShapeType="1"/>
            </p:cNvSpPr>
            <p:nvPr/>
          </p:nvSpPr>
          <p:spPr bwMode="auto">
            <a:xfrm>
              <a:off x="2351" y="1113"/>
              <a:ext cx="42"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279" name="Line 623"/>
            <p:cNvSpPr>
              <a:spLocks noChangeShapeType="1"/>
            </p:cNvSpPr>
            <p:nvPr/>
          </p:nvSpPr>
          <p:spPr bwMode="auto">
            <a:xfrm>
              <a:off x="2372" y="1089"/>
              <a:ext cx="1" cy="4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280" name="Line 624"/>
            <p:cNvSpPr>
              <a:spLocks noChangeShapeType="1"/>
            </p:cNvSpPr>
            <p:nvPr/>
          </p:nvSpPr>
          <p:spPr bwMode="auto">
            <a:xfrm>
              <a:off x="2324" y="1089"/>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281" name="Line 625"/>
            <p:cNvSpPr>
              <a:spLocks noChangeShapeType="1"/>
            </p:cNvSpPr>
            <p:nvPr/>
          </p:nvSpPr>
          <p:spPr bwMode="auto">
            <a:xfrm flipH="1">
              <a:off x="2324" y="1089"/>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282" name="Line 626"/>
            <p:cNvSpPr>
              <a:spLocks noChangeShapeType="1"/>
            </p:cNvSpPr>
            <p:nvPr/>
          </p:nvSpPr>
          <p:spPr bwMode="auto">
            <a:xfrm>
              <a:off x="2260" y="1089"/>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283" name="Line 627"/>
            <p:cNvSpPr>
              <a:spLocks noChangeShapeType="1"/>
            </p:cNvSpPr>
            <p:nvPr/>
          </p:nvSpPr>
          <p:spPr bwMode="auto">
            <a:xfrm flipH="1">
              <a:off x="2260" y="1089"/>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284" name="Line 628"/>
            <p:cNvSpPr>
              <a:spLocks noChangeShapeType="1"/>
            </p:cNvSpPr>
            <p:nvPr/>
          </p:nvSpPr>
          <p:spPr bwMode="auto">
            <a:xfrm>
              <a:off x="2228" y="1089"/>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285" name="Line 629"/>
            <p:cNvSpPr>
              <a:spLocks noChangeShapeType="1"/>
            </p:cNvSpPr>
            <p:nvPr/>
          </p:nvSpPr>
          <p:spPr bwMode="auto">
            <a:xfrm flipH="1">
              <a:off x="2228" y="1089"/>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286" name="Line 630"/>
            <p:cNvSpPr>
              <a:spLocks noChangeShapeType="1"/>
            </p:cNvSpPr>
            <p:nvPr/>
          </p:nvSpPr>
          <p:spPr bwMode="auto">
            <a:xfrm>
              <a:off x="2361" y="1101"/>
              <a:ext cx="22"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287" name="Line 631"/>
            <p:cNvSpPr>
              <a:spLocks noChangeShapeType="1"/>
            </p:cNvSpPr>
            <p:nvPr/>
          </p:nvSpPr>
          <p:spPr bwMode="auto">
            <a:xfrm flipH="1">
              <a:off x="2361" y="1101"/>
              <a:ext cx="22"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288" name="Rectangle 632"/>
            <p:cNvSpPr>
              <a:spLocks noChangeArrowheads="1"/>
            </p:cNvSpPr>
            <p:nvPr/>
          </p:nvSpPr>
          <p:spPr bwMode="auto">
            <a:xfrm>
              <a:off x="2169" y="981"/>
              <a:ext cx="517"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000000"/>
                  </a:solidFill>
                  <a:effectLst/>
                  <a:latin typeface="Helvetica" pitchFamily="34" charset="0"/>
                  <a:cs typeface="Arial" pitchFamily="34" charset="0"/>
                </a:rPr>
                <a:t>m13: a=-8,b=-12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9289" name="Rectangle 633"/>
            <p:cNvSpPr>
              <a:spLocks noChangeArrowheads="1"/>
            </p:cNvSpPr>
            <p:nvPr/>
          </p:nvSpPr>
          <p:spPr bwMode="auto">
            <a:xfrm>
              <a:off x="2697" y="1101"/>
              <a:ext cx="363" cy="276"/>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99290" name="Rectangle 634"/>
            <p:cNvSpPr>
              <a:spLocks noChangeArrowheads="1"/>
            </p:cNvSpPr>
            <p:nvPr/>
          </p:nvSpPr>
          <p:spPr bwMode="auto">
            <a:xfrm>
              <a:off x="2697" y="1101"/>
              <a:ext cx="363" cy="276"/>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99291" name="Line 635"/>
            <p:cNvSpPr>
              <a:spLocks noChangeShapeType="1"/>
            </p:cNvSpPr>
            <p:nvPr/>
          </p:nvSpPr>
          <p:spPr bwMode="auto">
            <a:xfrm>
              <a:off x="2697" y="1101"/>
              <a:ext cx="363"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292" name="Line 636"/>
            <p:cNvSpPr>
              <a:spLocks noChangeShapeType="1"/>
            </p:cNvSpPr>
            <p:nvPr/>
          </p:nvSpPr>
          <p:spPr bwMode="auto">
            <a:xfrm>
              <a:off x="2697" y="1377"/>
              <a:ext cx="363"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293" name="Line 637"/>
            <p:cNvSpPr>
              <a:spLocks noChangeShapeType="1"/>
            </p:cNvSpPr>
            <p:nvPr/>
          </p:nvSpPr>
          <p:spPr bwMode="auto">
            <a:xfrm flipV="1">
              <a:off x="3060" y="1101"/>
              <a:ext cx="1" cy="27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294" name="Line 638"/>
            <p:cNvSpPr>
              <a:spLocks noChangeShapeType="1"/>
            </p:cNvSpPr>
            <p:nvPr/>
          </p:nvSpPr>
          <p:spPr bwMode="auto">
            <a:xfrm flipV="1">
              <a:off x="2697" y="1101"/>
              <a:ext cx="1" cy="27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295" name="Line 639"/>
            <p:cNvSpPr>
              <a:spLocks noChangeShapeType="1"/>
            </p:cNvSpPr>
            <p:nvPr/>
          </p:nvSpPr>
          <p:spPr bwMode="auto">
            <a:xfrm>
              <a:off x="2697" y="1377"/>
              <a:ext cx="363"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296" name="Line 640"/>
            <p:cNvSpPr>
              <a:spLocks noChangeShapeType="1"/>
            </p:cNvSpPr>
            <p:nvPr/>
          </p:nvSpPr>
          <p:spPr bwMode="auto">
            <a:xfrm flipV="1">
              <a:off x="2697" y="1101"/>
              <a:ext cx="1" cy="27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297" name="Line 641"/>
            <p:cNvSpPr>
              <a:spLocks noChangeShapeType="1"/>
            </p:cNvSpPr>
            <p:nvPr/>
          </p:nvSpPr>
          <p:spPr bwMode="auto">
            <a:xfrm flipV="1">
              <a:off x="2697" y="1371"/>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298" name="Line 642"/>
            <p:cNvSpPr>
              <a:spLocks noChangeShapeType="1"/>
            </p:cNvSpPr>
            <p:nvPr/>
          </p:nvSpPr>
          <p:spPr bwMode="auto">
            <a:xfrm>
              <a:off x="2697" y="1101"/>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299" name="Rectangle 643"/>
            <p:cNvSpPr>
              <a:spLocks noChangeArrowheads="1"/>
            </p:cNvSpPr>
            <p:nvPr/>
          </p:nvSpPr>
          <p:spPr bwMode="auto">
            <a:xfrm>
              <a:off x="2681" y="1395"/>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9300" name="Line 644"/>
            <p:cNvSpPr>
              <a:spLocks noChangeShapeType="1"/>
            </p:cNvSpPr>
            <p:nvPr/>
          </p:nvSpPr>
          <p:spPr bwMode="auto">
            <a:xfrm flipV="1">
              <a:off x="2878" y="1371"/>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301" name="Line 645"/>
            <p:cNvSpPr>
              <a:spLocks noChangeShapeType="1"/>
            </p:cNvSpPr>
            <p:nvPr/>
          </p:nvSpPr>
          <p:spPr bwMode="auto">
            <a:xfrm>
              <a:off x="2878" y="1101"/>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302" name="Rectangle 646"/>
            <p:cNvSpPr>
              <a:spLocks noChangeArrowheads="1"/>
            </p:cNvSpPr>
            <p:nvPr/>
          </p:nvSpPr>
          <p:spPr bwMode="auto">
            <a:xfrm>
              <a:off x="2841" y="1395"/>
              <a:ext cx="117"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9303" name="Line 647"/>
            <p:cNvSpPr>
              <a:spLocks noChangeShapeType="1"/>
            </p:cNvSpPr>
            <p:nvPr/>
          </p:nvSpPr>
          <p:spPr bwMode="auto">
            <a:xfrm flipV="1">
              <a:off x="3060" y="1371"/>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304" name="Line 648"/>
            <p:cNvSpPr>
              <a:spLocks noChangeShapeType="1"/>
            </p:cNvSpPr>
            <p:nvPr/>
          </p:nvSpPr>
          <p:spPr bwMode="auto">
            <a:xfrm>
              <a:off x="3060" y="1101"/>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305" name="Rectangle 649"/>
            <p:cNvSpPr>
              <a:spLocks noChangeArrowheads="1"/>
            </p:cNvSpPr>
            <p:nvPr/>
          </p:nvSpPr>
          <p:spPr bwMode="auto">
            <a:xfrm>
              <a:off x="3044" y="1395"/>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9306" name="Line 650"/>
            <p:cNvSpPr>
              <a:spLocks noChangeShapeType="1"/>
            </p:cNvSpPr>
            <p:nvPr/>
          </p:nvSpPr>
          <p:spPr bwMode="auto">
            <a:xfrm>
              <a:off x="2697" y="1377"/>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307" name="Line 651"/>
            <p:cNvSpPr>
              <a:spLocks noChangeShapeType="1"/>
            </p:cNvSpPr>
            <p:nvPr/>
          </p:nvSpPr>
          <p:spPr bwMode="auto">
            <a:xfrm flipH="1">
              <a:off x="3054" y="1377"/>
              <a:ext cx="6"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308" name="Rectangle 652"/>
            <p:cNvSpPr>
              <a:spLocks noChangeArrowheads="1"/>
            </p:cNvSpPr>
            <p:nvPr/>
          </p:nvSpPr>
          <p:spPr bwMode="auto">
            <a:xfrm>
              <a:off x="2644" y="1335"/>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9309" name="Line 653"/>
            <p:cNvSpPr>
              <a:spLocks noChangeShapeType="1"/>
            </p:cNvSpPr>
            <p:nvPr/>
          </p:nvSpPr>
          <p:spPr bwMode="auto">
            <a:xfrm>
              <a:off x="2697" y="1239"/>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310" name="Line 654"/>
            <p:cNvSpPr>
              <a:spLocks noChangeShapeType="1"/>
            </p:cNvSpPr>
            <p:nvPr/>
          </p:nvSpPr>
          <p:spPr bwMode="auto">
            <a:xfrm flipH="1">
              <a:off x="3054" y="1239"/>
              <a:ext cx="6"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311" name="Rectangle 655"/>
            <p:cNvSpPr>
              <a:spLocks noChangeArrowheads="1"/>
            </p:cNvSpPr>
            <p:nvPr/>
          </p:nvSpPr>
          <p:spPr bwMode="auto">
            <a:xfrm>
              <a:off x="2596" y="1197"/>
              <a:ext cx="117"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9312" name="Line 656"/>
            <p:cNvSpPr>
              <a:spLocks noChangeShapeType="1"/>
            </p:cNvSpPr>
            <p:nvPr/>
          </p:nvSpPr>
          <p:spPr bwMode="auto">
            <a:xfrm>
              <a:off x="2697" y="1101"/>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313" name="Line 657"/>
            <p:cNvSpPr>
              <a:spLocks noChangeShapeType="1"/>
            </p:cNvSpPr>
            <p:nvPr/>
          </p:nvSpPr>
          <p:spPr bwMode="auto">
            <a:xfrm flipH="1">
              <a:off x="3054" y="1101"/>
              <a:ext cx="6"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314" name="Rectangle 658"/>
            <p:cNvSpPr>
              <a:spLocks noChangeArrowheads="1"/>
            </p:cNvSpPr>
            <p:nvPr/>
          </p:nvSpPr>
          <p:spPr bwMode="auto">
            <a:xfrm>
              <a:off x="2644" y="1059"/>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9315" name="Line 659"/>
            <p:cNvSpPr>
              <a:spLocks noChangeShapeType="1"/>
            </p:cNvSpPr>
            <p:nvPr/>
          </p:nvSpPr>
          <p:spPr bwMode="auto">
            <a:xfrm>
              <a:off x="2697" y="1101"/>
              <a:ext cx="363"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316" name="Line 660"/>
            <p:cNvSpPr>
              <a:spLocks noChangeShapeType="1"/>
            </p:cNvSpPr>
            <p:nvPr/>
          </p:nvSpPr>
          <p:spPr bwMode="auto">
            <a:xfrm>
              <a:off x="2697" y="1377"/>
              <a:ext cx="363"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317" name="Line 661"/>
            <p:cNvSpPr>
              <a:spLocks noChangeShapeType="1"/>
            </p:cNvSpPr>
            <p:nvPr/>
          </p:nvSpPr>
          <p:spPr bwMode="auto">
            <a:xfrm flipV="1">
              <a:off x="3060" y="1101"/>
              <a:ext cx="1" cy="27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318" name="Line 662"/>
            <p:cNvSpPr>
              <a:spLocks noChangeShapeType="1"/>
            </p:cNvSpPr>
            <p:nvPr/>
          </p:nvSpPr>
          <p:spPr bwMode="auto">
            <a:xfrm flipV="1">
              <a:off x="2697" y="1101"/>
              <a:ext cx="1" cy="27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319" name="Freeform 663"/>
            <p:cNvSpPr>
              <a:spLocks/>
            </p:cNvSpPr>
            <p:nvPr/>
          </p:nvSpPr>
          <p:spPr bwMode="auto">
            <a:xfrm>
              <a:off x="2703" y="1107"/>
              <a:ext cx="351" cy="264"/>
            </a:xfrm>
            <a:custGeom>
              <a:avLst/>
              <a:gdLst/>
              <a:ahLst/>
              <a:cxnLst>
                <a:cxn ang="0">
                  <a:pos x="0" y="6"/>
                </a:cxn>
                <a:cxn ang="0">
                  <a:pos x="10" y="18"/>
                </a:cxn>
                <a:cxn ang="0">
                  <a:pos x="16" y="36"/>
                </a:cxn>
                <a:cxn ang="0">
                  <a:pos x="21" y="54"/>
                </a:cxn>
                <a:cxn ang="0">
                  <a:pos x="26" y="84"/>
                </a:cxn>
                <a:cxn ang="0">
                  <a:pos x="32" y="114"/>
                </a:cxn>
                <a:cxn ang="0">
                  <a:pos x="37" y="144"/>
                </a:cxn>
                <a:cxn ang="0">
                  <a:pos x="42" y="174"/>
                </a:cxn>
                <a:cxn ang="0">
                  <a:pos x="48" y="204"/>
                </a:cxn>
                <a:cxn ang="0">
                  <a:pos x="53" y="222"/>
                </a:cxn>
                <a:cxn ang="0">
                  <a:pos x="58" y="240"/>
                </a:cxn>
                <a:cxn ang="0">
                  <a:pos x="69" y="252"/>
                </a:cxn>
                <a:cxn ang="0">
                  <a:pos x="80" y="264"/>
                </a:cxn>
                <a:cxn ang="0">
                  <a:pos x="90" y="264"/>
                </a:cxn>
                <a:cxn ang="0">
                  <a:pos x="101" y="264"/>
                </a:cxn>
                <a:cxn ang="0">
                  <a:pos x="111" y="264"/>
                </a:cxn>
                <a:cxn ang="0">
                  <a:pos x="122" y="264"/>
                </a:cxn>
                <a:cxn ang="0">
                  <a:pos x="133" y="264"/>
                </a:cxn>
                <a:cxn ang="0">
                  <a:pos x="143" y="264"/>
                </a:cxn>
                <a:cxn ang="0">
                  <a:pos x="154" y="264"/>
                </a:cxn>
                <a:cxn ang="0">
                  <a:pos x="165" y="264"/>
                </a:cxn>
                <a:cxn ang="0">
                  <a:pos x="175" y="264"/>
                </a:cxn>
                <a:cxn ang="0">
                  <a:pos x="186" y="264"/>
                </a:cxn>
                <a:cxn ang="0">
                  <a:pos x="197" y="264"/>
                </a:cxn>
                <a:cxn ang="0">
                  <a:pos x="207" y="264"/>
                </a:cxn>
                <a:cxn ang="0">
                  <a:pos x="218" y="264"/>
                </a:cxn>
                <a:cxn ang="0">
                  <a:pos x="229" y="264"/>
                </a:cxn>
                <a:cxn ang="0">
                  <a:pos x="239" y="264"/>
                </a:cxn>
                <a:cxn ang="0">
                  <a:pos x="250" y="264"/>
                </a:cxn>
                <a:cxn ang="0">
                  <a:pos x="261" y="264"/>
                </a:cxn>
                <a:cxn ang="0">
                  <a:pos x="271" y="264"/>
                </a:cxn>
                <a:cxn ang="0">
                  <a:pos x="282" y="264"/>
                </a:cxn>
                <a:cxn ang="0">
                  <a:pos x="293" y="264"/>
                </a:cxn>
                <a:cxn ang="0">
                  <a:pos x="303" y="264"/>
                </a:cxn>
                <a:cxn ang="0">
                  <a:pos x="314" y="264"/>
                </a:cxn>
                <a:cxn ang="0">
                  <a:pos x="325" y="264"/>
                </a:cxn>
                <a:cxn ang="0">
                  <a:pos x="335" y="264"/>
                </a:cxn>
                <a:cxn ang="0">
                  <a:pos x="346" y="264"/>
                </a:cxn>
              </a:cxnLst>
              <a:rect l="0" t="0" r="r" b="b"/>
              <a:pathLst>
                <a:path w="351" h="264">
                  <a:moveTo>
                    <a:pt x="0" y="0"/>
                  </a:moveTo>
                  <a:lnTo>
                    <a:pt x="0" y="6"/>
                  </a:lnTo>
                  <a:lnTo>
                    <a:pt x="5" y="12"/>
                  </a:lnTo>
                  <a:lnTo>
                    <a:pt x="10" y="18"/>
                  </a:lnTo>
                  <a:lnTo>
                    <a:pt x="16" y="24"/>
                  </a:lnTo>
                  <a:lnTo>
                    <a:pt x="16" y="36"/>
                  </a:lnTo>
                  <a:lnTo>
                    <a:pt x="21" y="42"/>
                  </a:lnTo>
                  <a:lnTo>
                    <a:pt x="21" y="54"/>
                  </a:lnTo>
                  <a:lnTo>
                    <a:pt x="26" y="60"/>
                  </a:lnTo>
                  <a:lnTo>
                    <a:pt x="26" y="84"/>
                  </a:lnTo>
                  <a:lnTo>
                    <a:pt x="32" y="90"/>
                  </a:lnTo>
                  <a:lnTo>
                    <a:pt x="32" y="114"/>
                  </a:lnTo>
                  <a:lnTo>
                    <a:pt x="37" y="120"/>
                  </a:lnTo>
                  <a:lnTo>
                    <a:pt x="37" y="144"/>
                  </a:lnTo>
                  <a:lnTo>
                    <a:pt x="42" y="150"/>
                  </a:lnTo>
                  <a:lnTo>
                    <a:pt x="42" y="174"/>
                  </a:lnTo>
                  <a:lnTo>
                    <a:pt x="48" y="180"/>
                  </a:lnTo>
                  <a:lnTo>
                    <a:pt x="48" y="204"/>
                  </a:lnTo>
                  <a:lnTo>
                    <a:pt x="53" y="210"/>
                  </a:lnTo>
                  <a:lnTo>
                    <a:pt x="53" y="222"/>
                  </a:lnTo>
                  <a:lnTo>
                    <a:pt x="58" y="228"/>
                  </a:lnTo>
                  <a:lnTo>
                    <a:pt x="58" y="240"/>
                  </a:lnTo>
                  <a:lnTo>
                    <a:pt x="64" y="246"/>
                  </a:lnTo>
                  <a:lnTo>
                    <a:pt x="69" y="252"/>
                  </a:lnTo>
                  <a:lnTo>
                    <a:pt x="74" y="258"/>
                  </a:lnTo>
                  <a:lnTo>
                    <a:pt x="80" y="264"/>
                  </a:lnTo>
                  <a:lnTo>
                    <a:pt x="85" y="264"/>
                  </a:lnTo>
                  <a:lnTo>
                    <a:pt x="90" y="264"/>
                  </a:lnTo>
                  <a:lnTo>
                    <a:pt x="95" y="264"/>
                  </a:lnTo>
                  <a:lnTo>
                    <a:pt x="101" y="264"/>
                  </a:lnTo>
                  <a:lnTo>
                    <a:pt x="106" y="264"/>
                  </a:lnTo>
                  <a:lnTo>
                    <a:pt x="111" y="264"/>
                  </a:lnTo>
                  <a:lnTo>
                    <a:pt x="117" y="264"/>
                  </a:lnTo>
                  <a:lnTo>
                    <a:pt x="122" y="264"/>
                  </a:lnTo>
                  <a:lnTo>
                    <a:pt x="127" y="264"/>
                  </a:lnTo>
                  <a:lnTo>
                    <a:pt x="133" y="264"/>
                  </a:lnTo>
                  <a:lnTo>
                    <a:pt x="138" y="264"/>
                  </a:lnTo>
                  <a:lnTo>
                    <a:pt x="143" y="264"/>
                  </a:lnTo>
                  <a:lnTo>
                    <a:pt x="149" y="264"/>
                  </a:lnTo>
                  <a:lnTo>
                    <a:pt x="154" y="264"/>
                  </a:lnTo>
                  <a:lnTo>
                    <a:pt x="159" y="264"/>
                  </a:lnTo>
                  <a:lnTo>
                    <a:pt x="165" y="264"/>
                  </a:lnTo>
                  <a:lnTo>
                    <a:pt x="170" y="264"/>
                  </a:lnTo>
                  <a:lnTo>
                    <a:pt x="175" y="264"/>
                  </a:lnTo>
                  <a:lnTo>
                    <a:pt x="181" y="264"/>
                  </a:lnTo>
                  <a:lnTo>
                    <a:pt x="186" y="264"/>
                  </a:lnTo>
                  <a:lnTo>
                    <a:pt x="191" y="264"/>
                  </a:lnTo>
                  <a:lnTo>
                    <a:pt x="197" y="264"/>
                  </a:lnTo>
                  <a:lnTo>
                    <a:pt x="202" y="264"/>
                  </a:lnTo>
                  <a:lnTo>
                    <a:pt x="207" y="264"/>
                  </a:lnTo>
                  <a:lnTo>
                    <a:pt x="213" y="264"/>
                  </a:lnTo>
                  <a:lnTo>
                    <a:pt x="218" y="264"/>
                  </a:lnTo>
                  <a:lnTo>
                    <a:pt x="223" y="264"/>
                  </a:lnTo>
                  <a:lnTo>
                    <a:pt x="229" y="264"/>
                  </a:lnTo>
                  <a:lnTo>
                    <a:pt x="234" y="264"/>
                  </a:lnTo>
                  <a:lnTo>
                    <a:pt x="239" y="264"/>
                  </a:lnTo>
                  <a:lnTo>
                    <a:pt x="245" y="264"/>
                  </a:lnTo>
                  <a:lnTo>
                    <a:pt x="250" y="264"/>
                  </a:lnTo>
                  <a:lnTo>
                    <a:pt x="255" y="264"/>
                  </a:lnTo>
                  <a:lnTo>
                    <a:pt x="261" y="264"/>
                  </a:lnTo>
                  <a:lnTo>
                    <a:pt x="266" y="264"/>
                  </a:lnTo>
                  <a:lnTo>
                    <a:pt x="271" y="264"/>
                  </a:lnTo>
                  <a:lnTo>
                    <a:pt x="277" y="264"/>
                  </a:lnTo>
                  <a:lnTo>
                    <a:pt x="282" y="264"/>
                  </a:lnTo>
                  <a:lnTo>
                    <a:pt x="287" y="264"/>
                  </a:lnTo>
                  <a:lnTo>
                    <a:pt x="293" y="264"/>
                  </a:lnTo>
                  <a:lnTo>
                    <a:pt x="298" y="264"/>
                  </a:lnTo>
                  <a:lnTo>
                    <a:pt x="303" y="264"/>
                  </a:lnTo>
                  <a:lnTo>
                    <a:pt x="309" y="264"/>
                  </a:lnTo>
                  <a:lnTo>
                    <a:pt x="314" y="264"/>
                  </a:lnTo>
                  <a:lnTo>
                    <a:pt x="319" y="264"/>
                  </a:lnTo>
                  <a:lnTo>
                    <a:pt x="325" y="264"/>
                  </a:lnTo>
                  <a:lnTo>
                    <a:pt x="330" y="264"/>
                  </a:lnTo>
                  <a:lnTo>
                    <a:pt x="335" y="264"/>
                  </a:lnTo>
                  <a:lnTo>
                    <a:pt x="341" y="264"/>
                  </a:lnTo>
                  <a:lnTo>
                    <a:pt x="346" y="264"/>
                  </a:lnTo>
                  <a:lnTo>
                    <a:pt x="351" y="264"/>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320" name="Line 664"/>
            <p:cNvSpPr>
              <a:spLocks noChangeShapeType="1"/>
            </p:cNvSpPr>
            <p:nvPr/>
          </p:nvSpPr>
          <p:spPr bwMode="auto">
            <a:xfrm>
              <a:off x="2798" y="1371"/>
              <a:ext cx="43"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321" name="Line 665"/>
            <p:cNvSpPr>
              <a:spLocks noChangeShapeType="1"/>
            </p:cNvSpPr>
            <p:nvPr/>
          </p:nvSpPr>
          <p:spPr bwMode="auto">
            <a:xfrm>
              <a:off x="2820" y="1347"/>
              <a:ext cx="1" cy="4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322" name="Line 666"/>
            <p:cNvSpPr>
              <a:spLocks noChangeShapeType="1"/>
            </p:cNvSpPr>
            <p:nvPr/>
          </p:nvSpPr>
          <p:spPr bwMode="auto">
            <a:xfrm>
              <a:off x="2729" y="1299"/>
              <a:ext cx="43"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323" name="Line 667"/>
            <p:cNvSpPr>
              <a:spLocks noChangeShapeType="1"/>
            </p:cNvSpPr>
            <p:nvPr/>
          </p:nvSpPr>
          <p:spPr bwMode="auto">
            <a:xfrm>
              <a:off x="2751" y="1275"/>
              <a:ext cx="1" cy="4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324" name="Line 668"/>
            <p:cNvSpPr>
              <a:spLocks noChangeShapeType="1"/>
            </p:cNvSpPr>
            <p:nvPr/>
          </p:nvSpPr>
          <p:spPr bwMode="auto">
            <a:xfrm>
              <a:off x="2697" y="1131"/>
              <a:ext cx="43"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325" name="Line 669"/>
            <p:cNvSpPr>
              <a:spLocks noChangeShapeType="1"/>
            </p:cNvSpPr>
            <p:nvPr/>
          </p:nvSpPr>
          <p:spPr bwMode="auto">
            <a:xfrm>
              <a:off x="2719" y="1107"/>
              <a:ext cx="1" cy="4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326" name="Line 670"/>
            <p:cNvSpPr>
              <a:spLocks noChangeShapeType="1"/>
            </p:cNvSpPr>
            <p:nvPr/>
          </p:nvSpPr>
          <p:spPr bwMode="auto">
            <a:xfrm>
              <a:off x="2830" y="1371"/>
              <a:ext cx="43"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327" name="Line 671"/>
            <p:cNvSpPr>
              <a:spLocks noChangeShapeType="1"/>
            </p:cNvSpPr>
            <p:nvPr/>
          </p:nvSpPr>
          <p:spPr bwMode="auto">
            <a:xfrm>
              <a:off x="2852" y="1347"/>
              <a:ext cx="1" cy="4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328" name="Line 672"/>
            <p:cNvSpPr>
              <a:spLocks noChangeShapeType="1"/>
            </p:cNvSpPr>
            <p:nvPr/>
          </p:nvSpPr>
          <p:spPr bwMode="auto">
            <a:xfrm>
              <a:off x="2809" y="1359"/>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329" name="Line 673"/>
            <p:cNvSpPr>
              <a:spLocks noChangeShapeType="1"/>
            </p:cNvSpPr>
            <p:nvPr/>
          </p:nvSpPr>
          <p:spPr bwMode="auto">
            <a:xfrm flipH="1">
              <a:off x="2809" y="1359"/>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330" name="Line 674"/>
            <p:cNvSpPr>
              <a:spLocks noChangeShapeType="1"/>
            </p:cNvSpPr>
            <p:nvPr/>
          </p:nvSpPr>
          <p:spPr bwMode="auto">
            <a:xfrm>
              <a:off x="2740" y="1287"/>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331" name="Line 675"/>
            <p:cNvSpPr>
              <a:spLocks noChangeShapeType="1"/>
            </p:cNvSpPr>
            <p:nvPr/>
          </p:nvSpPr>
          <p:spPr bwMode="auto">
            <a:xfrm flipH="1">
              <a:off x="2740" y="1287"/>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332" name="Line 676"/>
            <p:cNvSpPr>
              <a:spLocks noChangeShapeType="1"/>
            </p:cNvSpPr>
            <p:nvPr/>
          </p:nvSpPr>
          <p:spPr bwMode="auto">
            <a:xfrm>
              <a:off x="2708" y="1119"/>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333" name="Line 677"/>
            <p:cNvSpPr>
              <a:spLocks noChangeShapeType="1"/>
            </p:cNvSpPr>
            <p:nvPr/>
          </p:nvSpPr>
          <p:spPr bwMode="auto">
            <a:xfrm flipH="1">
              <a:off x="2708" y="1119"/>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334" name="Line 678"/>
            <p:cNvSpPr>
              <a:spLocks noChangeShapeType="1"/>
            </p:cNvSpPr>
            <p:nvPr/>
          </p:nvSpPr>
          <p:spPr bwMode="auto">
            <a:xfrm>
              <a:off x="2841" y="1359"/>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335" name="Line 679"/>
            <p:cNvSpPr>
              <a:spLocks noChangeShapeType="1"/>
            </p:cNvSpPr>
            <p:nvPr/>
          </p:nvSpPr>
          <p:spPr bwMode="auto">
            <a:xfrm flipH="1">
              <a:off x="2841" y="1359"/>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336" name="Rectangle 680"/>
            <p:cNvSpPr>
              <a:spLocks noChangeArrowheads="1"/>
            </p:cNvSpPr>
            <p:nvPr/>
          </p:nvSpPr>
          <p:spPr bwMode="auto">
            <a:xfrm>
              <a:off x="2649" y="981"/>
              <a:ext cx="517"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000000"/>
                  </a:solidFill>
                  <a:effectLst/>
                  <a:latin typeface="Helvetica" pitchFamily="34" charset="0"/>
                  <a:cs typeface="Arial" pitchFamily="34" charset="0"/>
                </a:rPr>
                <a:t>m14: a=-4,b=-32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9337" name="Rectangle 681"/>
            <p:cNvSpPr>
              <a:spLocks noChangeArrowheads="1"/>
            </p:cNvSpPr>
            <p:nvPr/>
          </p:nvSpPr>
          <p:spPr bwMode="auto">
            <a:xfrm>
              <a:off x="3182" y="1101"/>
              <a:ext cx="363" cy="276"/>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99338" name="Rectangle 682"/>
            <p:cNvSpPr>
              <a:spLocks noChangeArrowheads="1"/>
            </p:cNvSpPr>
            <p:nvPr/>
          </p:nvSpPr>
          <p:spPr bwMode="auto">
            <a:xfrm>
              <a:off x="3182" y="1101"/>
              <a:ext cx="363" cy="276"/>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99339" name="Line 683"/>
            <p:cNvSpPr>
              <a:spLocks noChangeShapeType="1"/>
            </p:cNvSpPr>
            <p:nvPr/>
          </p:nvSpPr>
          <p:spPr bwMode="auto">
            <a:xfrm>
              <a:off x="3182" y="1101"/>
              <a:ext cx="363"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340" name="Line 684"/>
            <p:cNvSpPr>
              <a:spLocks noChangeShapeType="1"/>
            </p:cNvSpPr>
            <p:nvPr/>
          </p:nvSpPr>
          <p:spPr bwMode="auto">
            <a:xfrm>
              <a:off x="3182" y="1377"/>
              <a:ext cx="363"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341" name="Line 685"/>
            <p:cNvSpPr>
              <a:spLocks noChangeShapeType="1"/>
            </p:cNvSpPr>
            <p:nvPr/>
          </p:nvSpPr>
          <p:spPr bwMode="auto">
            <a:xfrm flipV="1">
              <a:off x="3545" y="1101"/>
              <a:ext cx="1" cy="27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342" name="Line 686"/>
            <p:cNvSpPr>
              <a:spLocks noChangeShapeType="1"/>
            </p:cNvSpPr>
            <p:nvPr/>
          </p:nvSpPr>
          <p:spPr bwMode="auto">
            <a:xfrm flipV="1">
              <a:off x="3182" y="1101"/>
              <a:ext cx="1" cy="27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343" name="Line 687"/>
            <p:cNvSpPr>
              <a:spLocks noChangeShapeType="1"/>
            </p:cNvSpPr>
            <p:nvPr/>
          </p:nvSpPr>
          <p:spPr bwMode="auto">
            <a:xfrm>
              <a:off x="3182" y="1377"/>
              <a:ext cx="363"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344" name="Line 688"/>
            <p:cNvSpPr>
              <a:spLocks noChangeShapeType="1"/>
            </p:cNvSpPr>
            <p:nvPr/>
          </p:nvSpPr>
          <p:spPr bwMode="auto">
            <a:xfrm flipV="1">
              <a:off x="3182" y="1101"/>
              <a:ext cx="1" cy="27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345" name="Line 689"/>
            <p:cNvSpPr>
              <a:spLocks noChangeShapeType="1"/>
            </p:cNvSpPr>
            <p:nvPr/>
          </p:nvSpPr>
          <p:spPr bwMode="auto">
            <a:xfrm flipV="1">
              <a:off x="3182" y="1371"/>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346" name="Line 690"/>
            <p:cNvSpPr>
              <a:spLocks noChangeShapeType="1"/>
            </p:cNvSpPr>
            <p:nvPr/>
          </p:nvSpPr>
          <p:spPr bwMode="auto">
            <a:xfrm>
              <a:off x="3182" y="1101"/>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347" name="Rectangle 691"/>
            <p:cNvSpPr>
              <a:spLocks noChangeArrowheads="1"/>
            </p:cNvSpPr>
            <p:nvPr/>
          </p:nvSpPr>
          <p:spPr bwMode="auto">
            <a:xfrm>
              <a:off x="3166" y="1395"/>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9348" name="Line 692"/>
            <p:cNvSpPr>
              <a:spLocks noChangeShapeType="1"/>
            </p:cNvSpPr>
            <p:nvPr/>
          </p:nvSpPr>
          <p:spPr bwMode="auto">
            <a:xfrm flipV="1">
              <a:off x="3364" y="1371"/>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349" name="Line 693"/>
            <p:cNvSpPr>
              <a:spLocks noChangeShapeType="1"/>
            </p:cNvSpPr>
            <p:nvPr/>
          </p:nvSpPr>
          <p:spPr bwMode="auto">
            <a:xfrm>
              <a:off x="3364" y="1101"/>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350" name="Rectangle 694"/>
            <p:cNvSpPr>
              <a:spLocks noChangeArrowheads="1"/>
            </p:cNvSpPr>
            <p:nvPr/>
          </p:nvSpPr>
          <p:spPr bwMode="auto">
            <a:xfrm>
              <a:off x="3326" y="1395"/>
              <a:ext cx="117"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9351" name="Line 695"/>
            <p:cNvSpPr>
              <a:spLocks noChangeShapeType="1"/>
            </p:cNvSpPr>
            <p:nvPr/>
          </p:nvSpPr>
          <p:spPr bwMode="auto">
            <a:xfrm flipV="1">
              <a:off x="3545" y="1371"/>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352" name="Line 696"/>
            <p:cNvSpPr>
              <a:spLocks noChangeShapeType="1"/>
            </p:cNvSpPr>
            <p:nvPr/>
          </p:nvSpPr>
          <p:spPr bwMode="auto">
            <a:xfrm>
              <a:off x="3545" y="1101"/>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353" name="Rectangle 697"/>
            <p:cNvSpPr>
              <a:spLocks noChangeArrowheads="1"/>
            </p:cNvSpPr>
            <p:nvPr/>
          </p:nvSpPr>
          <p:spPr bwMode="auto">
            <a:xfrm>
              <a:off x="3529" y="1395"/>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9354" name="Line 698"/>
            <p:cNvSpPr>
              <a:spLocks noChangeShapeType="1"/>
            </p:cNvSpPr>
            <p:nvPr/>
          </p:nvSpPr>
          <p:spPr bwMode="auto">
            <a:xfrm>
              <a:off x="3182" y="1377"/>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355" name="Line 699"/>
            <p:cNvSpPr>
              <a:spLocks noChangeShapeType="1"/>
            </p:cNvSpPr>
            <p:nvPr/>
          </p:nvSpPr>
          <p:spPr bwMode="auto">
            <a:xfrm flipH="1">
              <a:off x="3540" y="1377"/>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356" name="Rectangle 700"/>
            <p:cNvSpPr>
              <a:spLocks noChangeArrowheads="1"/>
            </p:cNvSpPr>
            <p:nvPr/>
          </p:nvSpPr>
          <p:spPr bwMode="auto">
            <a:xfrm>
              <a:off x="3129" y="1335"/>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9357" name="Line 701"/>
            <p:cNvSpPr>
              <a:spLocks noChangeShapeType="1"/>
            </p:cNvSpPr>
            <p:nvPr/>
          </p:nvSpPr>
          <p:spPr bwMode="auto">
            <a:xfrm>
              <a:off x="3182" y="1239"/>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358" name="Line 702"/>
            <p:cNvSpPr>
              <a:spLocks noChangeShapeType="1"/>
            </p:cNvSpPr>
            <p:nvPr/>
          </p:nvSpPr>
          <p:spPr bwMode="auto">
            <a:xfrm flipH="1">
              <a:off x="3540" y="1239"/>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359" name="Rectangle 703"/>
            <p:cNvSpPr>
              <a:spLocks noChangeArrowheads="1"/>
            </p:cNvSpPr>
            <p:nvPr/>
          </p:nvSpPr>
          <p:spPr bwMode="auto">
            <a:xfrm>
              <a:off x="3081" y="1197"/>
              <a:ext cx="117"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9360" name="Line 704"/>
            <p:cNvSpPr>
              <a:spLocks noChangeShapeType="1"/>
            </p:cNvSpPr>
            <p:nvPr/>
          </p:nvSpPr>
          <p:spPr bwMode="auto">
            <a:xfrm>
              <a:off x="3182" y="1101"/>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361" name="Line 705"/>
            <p:cNvSpPr>
              <a:spLocks noChangeShapeType="1"/>
            </p:cNvSpPr>
            <p:nvPr/>
          </p:nvSpPr>
          <p:spPr bwMode="auto">
            <a:xfrm flipH="1">
              <a:off x="3540" y="1101"/>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362" name="Rectangle 706"/>
            <p:cNvSpPr>
              <a:spLocks noChangeArrowheads="1"/>
            </p:cNvSpPr>
            <p:nvPr/>
          </p:nvSpPr>
          <p:spPr bwMode="auto">
            <a:xfrm>
              <a:off x="3129" y="1059"/>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9363" name="Line 707"/>
            <p:cNvSpPr>
              <a:spLocks noChangeShapeType="1"/>
            </p:cNvSpPr>
            <p:nvPr/>
          </p:nvSpPr>
          <p:spPr bwMode="auto">
            <a:xfrm>
              <a:off x="3182" y="1101"/>
              <a:ext cx="363"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364" name="Line 708"/>
            <p:cNvSpPr>
              <a:spLocks noChangeShapeType="1"/>
            </p:cNvSpPr>
            <p:nvPr/>
          </p:nvSpPr>
          <p:spPr bwMode="auto">
            <a:xfrm>
              <a:off x="3182" y="1377"/>
              <a:ext cx="363"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365" name="Line 709"/>
            <p:cNvSpPr>
              <a:spLocks noChangeShapeType="1"/>
            </p:cNvSpPr>
            <p:nvPr/>
          </p:nvSpPr>
          <p:spPr bwMode="auto">
            <a:xfrm flipV="1">
              <a:off x="3545" y="1101"/>
              <a:ext cx="1" cy="27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366" name="Line 710"/>
            <p:cNvSpPr>
              <a:spLocks noChangeShapeType="1"/>
            </p:cNvSpPr>
            <p:nvPr/>
          </p:nvSpPr>
          <p:spPr bwMode="auto">
            <a:xfrm flipV="1">
              <a:off x="3182" y="1101"/>
              <a:ext cx="1" cy="27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367" name="Freeform 711"/>
            <p:cNvSpPr>
              <a:spLocks/>
            </p:cNvSpPr>
            <p:nvPr/>
          </p:nvSpPr>
          <p:spPr bwMode="auto">
            <a:xfrm>
              <a:off x="3182" y="1107"/>
              <a:ext cx="358" cy="264"/>
            </a:xfrm>
            <a:custGeom>
              <a:avLst/>
              <a:gdLst/>
              <a:ahLst/>
              <a:cxnLst>
                <a:cxn ang="0">
                  <a:pos x="0" y="0"/>
                </a:cxn>
                <a:cxn ang="0">
                  <a:pos x="11" y="6"/>
                </a:cxn>
                <a:cxn ang="0">
                  <a:pos x="27" y="24"/>
                </a:cxn>
                <a:cxn ang="0">
                  <a:pos x="32" y="48"/>
                </a:cxn>
                <a:cxn ang="0">
                  <a:pos x="38" y="66"/>
                </a:cxn>
                <a:cxn ang="0">
                  <a:pos x="43" y="90"/>
                </a:cxn>
                <a:cxn ang="0">
                  <a:pos x="48" y="114"/>
                </a:cxn>
                <a:cxn ang="0">
                  <a:pos x="54" y="144"/>
                </a:cxn>
                <a:cxn ang="0">
                  <a:pos x="59" y="168"/>
                </a:cxn>
                <a:cxn ang="0">
                  <a:pos x="64" y="198"/>
                </a:cxn>
                <a:cxn ang="0">
                  <a:pos x="70" y="216"/>
                </a:cxn>
                <a:cxn ang="0">
                  <a:pos x="80" y="240"/>
                </a:cxn>
                <a:cxn ang="0">
                  <a:pos x="86" y="252"/>
                </a:cxn>
                <a:cxn ang="0">
                  <a:pos x="96" y="264"/>
                </a:cxn>
                <a:cxn ang="0">
                  <a:pos x="107" y="264"/>
                </a:cxn>
                <a:cxn ang="0">
                  <a:pos x="118" y="264"/>
                </a:cxn>
                <a:cxn ang="0">
                  <a:pos x="128" y="264"/>
                </a:cxn>
                <a:cxn ang="0">
                  <a:pos x="139" y="264"/>
                </a:cxn>
                <a:cxn ang="0">
                  <a:pos x="150" y="264"/>
                </a:cxn>
                <a:cxn ang="0">
                  <a:pos x="160" y="264"/>
                </a:cxn>
                <a:cxn ang="0">
                  <a:pos x="171" y="264"/>
                </a:cxn>
                <a:cxn ang="0">
                  <a:pos x="182" y="264"/>
                </a:cxn>
                <a:cxn ang="0">
                  <a:pos x="192" y="264"/>
                </a:cxn>
                <a:cxn ang="0">
                  <a:pos x="203" y="264"/>
                </a:cxn>
                <a:cxn ang="0">
                  <a:pos x="214" y="264"/>
                </a:cxn>
                <a:cxn ang="0">
                  <a:pos x="224" y="264"/>
                </a:cxn>
                <a:cxn ang="0">
                  <a:pos x="235" y="264"/>
                </a:cxn>
                <a:cxn ang="0">
                  <a:pos x="246" y="264"/>
                </a:cxn>
                <a:cxn ang="0">
                  <a:pos x="256" y="264"/>
                </a:cxn>
                <a:cxn ang="0">
                  <a:pos x="267" y="264"/>
                </a:cxn>
                <a:cxn ang="0">
                  <a:pos x="278" y="264"/>
                </a:cxn>
                <a:cxn ang="0">
                  <a:pos x="288" y="264"/>
                </a:cxn>
                <a:cxn ang="0">
                  <a:pos x="299" y="264"/>
                </a:cxn>
                <a:cxn ang="0">
                  <a:pos x="310" y="264"/>
                </a:cxn>
                <a:cxn ang="0">
                  <a:pos x="320" y="264"/>
                </a:cxn>
                <a:cxn ang="0">
                  <a:pos x="331" y="264"/>
                </a:cxn>
                <a:cxn ang="0">
                  <a:pos x="342" y="264"/>
                </a:cxn>
                <a:cxn ang="0">
                  <a:pos x="352" y="264"/>
                </a:cxn>
              </a:cxnLst>
              <a:rect l="0" t="0" r="r" b="b"/>
              <a:pathLst>
                <a:path w="358" h="264">
                  <a:moveTo>
                    <a:pt x="6" y="0"/>
                  </a:moveTo>
                  <a:lnTo>
                    <a:pt x="0" y="0"/>
                  </a:lnTo>
                  <a:lnTo>
                    <a:pt x="6" y="0"/>
                  </a:lnTo>
                  <a:lnTo>
                    <a:pt x="11" y="6"/>
                  </a:lnTo>
                  <a:lnTo>
                    <a:pt x="16" y="12"/>
                  </a:lnTo>
                  <a:lnTo>
                    <a:pt x="27" y="24"/>
                  </a:lnTo>
                  <a:lnTo>
                    <a:pt x="27" y="42"/>
                  </a:lnTo>
                  <a:lnTo>
                    <a:pt x="32" y="48"/>
                  </a:lnTo>
                  <a:lnTo>
                    <a:pt x="32" y="60"/>
                  </a:lnTo>
                  <a:lnTo>
                    <a:pt x="38" y="66"/>
                  </a:lnTo>
                  <a:lnTo>
                    <a:pt x="38" y="84"/>
                  </a:lnTo>
                  <a:lnTo>
                    <a:pt x="43" y="90"/>
                  </a:lnTo>
                  <a:lnTo>
                    <a:pt x="43" y="108"/>
                  </a:lnTo>
                  <a:lnTo>
                    <a:pt x="48" y="114"/>
                  </a:lnTo>
                  <a:lnTo>
                    <a:pt x="48" y="138"/>
                  </a:lnTo>
                  <a:lnTo>
                    <a:pt x="54" y="144"/>
                  </a:lnTo>
                  <a:lnTo>
                    <a:pt x="54" y="162"/>
                  </a:lnTo>
                  <a:lnTo>
                    <a:pt x="59" y="168"/>
                  </a:lnTo>
                  <a:lnTo>
                    <a:pt x="59" y="192"/>
                  </a:lnTo>
                  <a:lnTo>
                    <a:pt x="64" y="198"/>
                  </a:lnTo>
                  <a:lnTo>
                    <a:pt x="64" y="210"/>
                  </a:lnTo>
                  <a:lnTo>
                    <a:pt x="70" y="216"/>
                  </a:lnTo>
                  <a:lnTo>
                    <a:pt x="70" y="228"/>
                  </a:lnTo>
                  <a:lnTo>
                    <a:pt x="80" y="240"/>
                  </a:lnTo>
                  <a:lnTo>
                    <a:pt x="80" y="246"/>
                  </a:lnTo>
                  <a:lnTo>
                    <a:pt x="86" y="252"/>
                  </a:lnTo>
                  <a:lnTo>
                    <a:pt x="91" y="258"/>
                  </a:lnTo>
                  <a:lnTo>
                    <a:pt x="96" y="264"/>
                  </a:lnTo>
                  <a:lnTo>
                    <a:pt x="102" y="264"/>
                  </a:lnTo>
                  <a:lnTo>
                    <a:pt x="107" y="264"/>
                  </a:lnTo>
                  <a:lnTo>
                    <a:pt x="112" y="264"/>
                  </a:lnTo>
                  <a:lnTo>
                    <a:pt x="118" y="264"/>
                  </a:lnTo>
                  <a:lnTo>
                    <a:pt x="123" y="264"/>
                  </a:lnTo>
                  <a:lnTo>
                    <a:pt x="128" y="264"/>
                  </a:lnTo>
                  <a:lnTo>
                    <a:pt x="134" y="264"/>
                  </a:lnTo>
                  <a:lnTo>
                    <a:pt x="139" y="264"/>
                  </a:lnTo>
                  <a:lnTo>
                    <a:pt x="144" y="264"/>
                  </a:lnTo>
                  <a:lnTo>
                    <a:pt x="150" y="264"/>
                  </a:lnTo>
                  <a:lnTo>
                    <a:pt x="155" y="264"/>
                  </a:lnTo>
                  <a:lnTo>
                    <a:pt x="160" y="264"/>
                  </a:lnTo>
                  <a:lnTo>
                    <a:pt x="166" y="264"/>
                  </a:lnTo>
                  <a:lnTo>
                    <a:pt x="171" y="264"/>
                  </a:lnTo>
                  <a:lnTo>
                    <a:pt x="176" y="264"/>
                  </a:lnTo>
                  <a:lnTo>
                    <a:pt x="182" y="264"/>
                  </a:lnTo>
                  <a:lnTo>
                    <a:pt x="187" y="264"/>
                  </a:lnTo>
                  <a:lnTo>
                    <a:pt x="192" y="264"/>
                  </a:lnTo>
                  <a:lnTo>
                    <a:pt x="198" y="264"/>
                  </a:lnTo>
                  <a:lnTo>
                    <a:pt x="203" y="264"/>
                  </a:lnTo>
                  <a:lnTo>
                    <a:pt x="208" y="264"/>
                  </a:lnTo>
                  <a:lnTo>
                    <a:pt x="214" y="264"/>
                  </a:lnTo>
                  <a:lnTo>
                    <a:pt x="219" y="264"/>
                  </a:lnTo>
                  <a:lnTo>
                    <a:pt x="224" y="264"/>
                  </a:lnTo>
                  <a:lnTo>
                    <a:pt x="230" y="264"/>
                  </a:lnTo>
                  <a:lnTo>
                    <a:pt x="235" y="264"/>
                  </a:lnTo>
                  <a:lnTo>
                    <a:pt x="240" y="264"/>
                  </a:lnTo>
                  <a:lnTo>
                    <a:pt x="246" y="264"/>
                  </a:lnTo>
                  <a:lnTo>
                    <a:pt x="251" y="264"/>
                  </a:lnTo>
                  <a:lnTo>
                    <a:pt x="256" y="264"/>
                  </a:lnTo>
                  <a:lnTo>
                    <a:pt x="262" y="264"/>
                  </a:lnTo>
                  <a:lnTo>
                    <a:pt x="267" y="264"/>
                  </a:lnTo>
                  <a:lnTo>
                    <a:pt x="272" y="264"/>
                  </a:lnTo>
                  <a:lnTo>
                    <a:pt x="278" y="264"/>
                  </a:lnTo>
                  <a:lnTo>
                    <a:pt x="283" y="264"/>
                  </a:lnTo>
                  <a:lnTo>
                    <a:pt x="288" y="264"/>
                  </a:lnTo>
                  <a:lnTo>
                    <a:pt x="294" y="264"/>
                  </a:lnTo>
                  <a:lnTo>
                    <a:pt x="299" y="264"/>
                  </a:lnTo>
                  <a:lnTo>
                    <a:pt x="304" y="264"/>
                  </a:lnTo>
                  <a:lnTo>
                    <a:pt x="310" y="264"/>
                  </a:lnTo>
                  <a:lnTo>
                    <a:pt x="315" y="264"/>
                  </a:lnTo>
                  <a:lnTo>
                    <a:pt x="320" y="264"/>
                  </a:lnTo>
                  <a:lnTo>
                    <a:pt x="326" y="264"/>
                  </a:lnTo>
                  <a:lnTo>
                    <a:pt x="331" y="264"/>
                  </a:lnTo>
                  <a:lnTo>
                    <a:pt x="336" y="264"/>
                  </a:lnTo>
                  <a:lnTo>
                    <a:pt x="342" y="264"/>
                  </a:lnTo>
                  <a:lnTo>
                    <a:pt x="347" y="264"/>
                  </a:lnTo>
                  <a:lnTo>
                    <a:pt x="352" y="264"/>
                  </a:lnTo>
                  <a:lnTo>
                    <a:pt x="358" y="264"/>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368" name="Line 712"/>
            <p:cNvSpPr>
              <a:spLocks noChangeShapeType="1"/>
            </p:cNvSpPr>
            <p:nvPr/>
          </p:nvSpPr>
          <p:spPr bwMode="auto">
            <a:xfrm>
              <a:off x="3284" y="1371"/>
              <a:ext cx="42"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369" name="Line 713"/>
            <p:cNvSpPr>
              <a:spLocks noChangeShapeType="1"/>
            </p:cNvSpPr>
            <p:nvPr/>
          </p:nvSpPr>
          <p:spPr bwMode="auto">
            <a:xfrm>
              <a:off x="3305" y="1347"/>
              <a:ext cx="1" cy="4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370" name="Line 714"/>
            <p:cNvSpPr>
              <a:spLocks noChangeShapeType="1"/>
            </p:cNvSpPr>
            <p:nvPr/>
          </p:nvSpPr>
          <p:spPr bwMode="auto">
            <a:xfrm>
              <a:off x="3214" y="1263"/>
              <a:ext cx="43"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371" name="Line 715"/>
            <p:cNvSpPr>
              <a:spLocks noChangeShapeType="1"/>
            </p:cNvSpPr>
            <p:nvPr/>
          </p:nvSpPr>
          <p:spPr bwMode="auto">
            <a:xfrm>
              <a:off x="3236" y="1239"/>
              <a:ext cx="1" cy="4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372" name="Line 716"/>
            <p:cNvSpPr>
              <a:spLocks noChangeShapeType="1"/>
            </p:cNvSpPr>
            <p:nvPr/>
          </p:nvSpPr>
          <p:spPr bwMode="auto">
            <a:xfrm>
              <a:off x="3182" y="1125"/>
              <a:ext cx="43"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373" name="Line 717"/>
            <p:cNvSpPr>
              <a:spLocks noChangeShapeType="1"/>
            </p:cNvSpPr>
            <p:nvPr/>
          </p:nvSpPr>
          <p:spPr bwMode="auto">
            <a:xfrm>
              <a:off x="3204" y="1101"/>
              <a:ext cx="1" cy="4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374" name="Line 718"/>
            <p:cNvSpPr>
              <a:spLocks noChangeShapeType="1"/>
            </p:cNvSpPr>
            <p:nvPr/>
          </p:nvSpPr>
          <p:spPr bwMode="auto">
            <a:xfrm>
              <a:off x="3316" y="1371"/>
              <a:ext cx="42"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375" name="Line 719"/>
            <p:cNvSpPr>
              <a:spLocks noChangeShapeType="1"/>
            </p:cNvSpPr>
            <p:nvPr/>
          </p:nvSpPr>
          <p:spPr bwMode="auto">
            <a:xfrm>
              <a:off x="3337" y="1347"/>
              <a:ext cx="1" cy="4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376" name="Line 720"/>
            <p:cNvSpPr>
              <a:spLocks noChangeShapeType="1"/>
            </p:cNvSpPr>
            <p:nvPr/>
          </p:nvSpPr>
          <p:spPr bwMode="auto">
            <a:xfrm>
              <a:off x="3294" y="1359"/>
              <a:ext cx="22"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377" name="Line 721"/>
            <p:cNvSpPr>
              <a:spLocks noChangeShapeType="1"/>
            </p:cNvSpPr>
            <p:nvPr/>
          </p:nvSpPr>
          <p:spPr bwMode="auto">
            <a:xfrm flipH="1">
              <a:off x="3294" y="1359"/>
              <a:ext cx="22"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378" name="Line 722"/>
            <p:cNvSpPr>
              <a:spLocks noChangeShapeType="1"/>
            </p:cNvSpPr>
            <p:nvPr/>
          </p:nvSpPr>
          <p:spPr bwMode="auto">
            <a:xfrm>
              <a:off x="3225" y="1251"/>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379" name="Line 723"/>
            <p:cNvSpPr>
              <a:spLocks noChangeShapeType="1"/>
            </p:cNvSpPr>
            <p:nvPr/>
          </p:nvSpPr>
          <p:spPr bwMode="auto">
            <a:xfrm flipH="1">
              <a:off x="3225" y="1251"/>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380" name="Line 724"/>
            <p:cNvSpPr>
              <a:spLocks noChangeShapeType="1"/>
            </p:cNvSpPr>
            <p:nvPr/>
          </p:nvSpPr>
          <p:spPr bwMode="auto">
            <a:xfrm>
              <a:off x="3193" y="1113"/>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381" name="Line 725"/>
            <p:cNvSpPr>
              <a:spLocks noChangeShapeType="1"/>
            </p:cNvSpPr>
            <p:nvPr/>
          </p:nvSpPr>
          <p:spPr bwMode="auto">
            <a:xfrm flipH="1">
              <a:off x="3193" y="1113"/>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382" name="Line 726"/>
            <p:cNvSpPr>
              <a:spLocks noChangeShapeType="1"/>
            </p:cNvSpPr>
            <p:nvPr/>
          </p:nvSpPr>
          <p:spPr bwMode="auto">
            <a:xfrm>
              <a:off x="3326" y="1359"/>
              <a:ext cx="22"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383" name="Line 727"/>
            <p:cNvSpPr>
              <a:spLocks noChangeShapeType="1"/>
            </p:cNvSpPr>
            <p:nvPr/>
          </p:nvSpPr>
          <p:spPr bwMode="auto">
            <a:xfrm flipH="1">
              <a:off x="3326" y="1359"/>
              <a:ext cx="22"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384" name="Rectangle 728"/>
            <p:cNvSpPr>
              <a:spLocks noChangeArrowheads="1"/>
            </p:cNvSpPr>
            <p:nvPr/>
          </p:nvSpPr>
          <p:spPr bwMode="auto">
            <a:xfrm>
              <a:off x="3134" y="981"/>
              <a:ext cx="517"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000000"/>
                  </a:solidFill>
                  <a:effectLst/>
                  <a:latin typeface="Helvetica" pitchFamily="34" charset="0"/>
                  <a:cs typeface="Arial" pitchFamily="34" charset="0"/>
                </a:rPr>
                <a:t>m15: a=-4,b=-28</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9385" name="Rectangle 729"/>
            <p:cNvSpPr>
              <a:spLocks noChangeArrowheads="1"/>
            </p:cNvSpPr>
            <p:nvPr/>
          </p:nvSpPr>
          <p:spPr bwMode="auto">
            <a:xfrm>
              <a:off x="3668" y="1101"/>
              <a:ext cx="357" cy="276"/>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99386" name="Rectangle 730"/>
            <p:cNvSpPr>
              <a:spLocks noChangeArrowheads="1"/>
            </p:cNvSpPr>
            <p:nvPr/>
          </p:nvSpPr>
          <p:spPr bwMode="auto">
            <a:xfrm>
              <a:off x="3668" y="1101"/>
              <a:ext cx="357" cy="276"/>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99387" name="Line 731"/>
            <p:cNvSpPr>
              <a:spLocks noChangeShapeType="1"/>
            </p:cNvSpPr>
            <p:nvPr/>
          </p:nvSpPr>
          <p:spPr bwMode="auto">
            <a:xfrm>
              <a:off x="3668" y="1101"/>
              <a:ext cx="357"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388" name="Line 732"/>
            <p:cNvSpPr>
              <a:spLocks noChangeShapeType="1"/>
            </p:cNvSpPr>
            <p:nvPr/>
          </p:nvSpPr>
          <p:spPr bwMode="auto">
            <a:xfrm>
              <a:off x="3668" y="1377"/>
              <a:ext cx="357"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389" name="Line 733"/>
            <p:cNvSpPr>
              <a:spLocks noChangeShapeType="1"/>
            </p:cNvSpPr>
            <p:nvPr/>
          </p:nvSpPr>
          <p:spPr bwMode="auto">
            <a:xfrm flipV="1">
              <a:off x="4025" y="1101"/>
              <a:ext cx="1" cy="27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390" name="Line 734"/>
            <p:cNvSpPr>
              <a:spLocks noChangeShapeType="1"/>
            </p:cNvSpPr>
            <p:nvPr/>
          </p:nvSpPr>
          <p:spPr bwMode="auto">
            <a:xfrm flipV="1">
              <a:off x="3668" y="1101"/>
              <a:ext cx="1" cy="27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391" name="Line 735"/>
            <p:cNvSpPr>
              <a:spLocks noChangeShapeType="1"/>
            </p:cNvSpPr>
            <p:nvPr/>
          </p:nvSpPr>
          <p:spPr bwMode="auto">
            <a:xfrm>
              <a:off x="3668" y="1377"/>
              <a:ext cx="357"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392" name="Line 736"/>
            <p:cNvSpPr>
              <a:spLocks noChangeShapeType="1"/>
            </p:cNvSpPr>
            <p:nvPr/>
          </p:nvSpPr>
          <p:spPr bwMode="auto">
            <a:xfrm flipV="1">
              <a:off x="3668" y="1101"/>
              <a:ext cx="1" cy="27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393" name="Line 737"/>
            <p:cNvSpPr>
              <a:spLocks noChangeShapeType="1"/>
            </p:cNvSpPr>
            <p:nvPr/>
          </p:nvSpPr>
          <p:spPr bwMode="auto">
            <a:xfrm flipV="1">
              <a:off x="3668" y="1371"/>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394" name="Line 738"/>
            <p:cNvSpPr>
              <a:spLocks noChangeShapeType="1"/>
            </p:cNvSpPr>
            <p:nvPr/>
          </p:nvSpPr>
          <p:spPr bwMode="auto">
            <a:xfrm>
              <a:off x="3668" y="1101"/>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395" name="Rectangle 739"/>
            <p:cNvSpPr>
              <a:spLocks noChangeArrowheads="1"/>
            </p:cNvSpPr>
            <p:nvPr/>
          </p:nvSpPr>
          <p:spPr bwMode="auto">
            <a:xfrm>
              <a:off x="3652" y="1395"/>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9396" name="Line 740"/>
            <p:cNvSpPr>
              <a:spLocks noChangeShapeType="1"/>
            </p:cNvSpPr>
            <p:nvPr/>
          </p:nvSpPr>
          <p:spPr bwMode="auto">
            <a:xfrm flipV="1">
              <a:off x="3844" y="1371"/>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397" name="Line 741"/>
            <p:cNvSpPr>
              <a:spLocks noChangeShapeType="1"/>
            </p:cNvSpPr>
            <p:nvPr/>
          </p:nvSpPr>
          <p:spPr bwMode="auto">
            <a:xfrm>
              <a:off x="3844" y="1101"/>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398" name="Rectangle 742"/>
            <p:cNvSpPr>
              <a:spLocks noChangeArrowheads="1"/>
            </p:cNvSpPr>
            <p:nvPr/>
          </p:nvSpPr>
          <p:spPr bwMode="auto">
            <a:xfrm>
              <a:off x="3806" y="1395"/>
              <a:ext cx="117"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9399" name="Line 743"/>
            <p:cNvSpPr>
              <a:spLocks noChangeShapeType="1"/>
            </p:cNvSpPr>
            <p:nvPr/>
          </p:nvSpPr>
          <p:spPr bwMode="auto">
            <a:xfrm flipV="1">
              <a:off x="4025" y="1371"/>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400" name="Line 744"/>
            <p:cNvSpPr>
              <a:spLocks noChangeShapeType="1"/>
            </p:cNvSpPr>
            <p:nvPr/>
          </p:nvSpPr>
          <p:spPr bwMode="auto">
            <a:xfrm>
              <a:off x="4025" y="1101"/>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401" name="Rectangle 745"/>
            <p:cNvSpPr>
              <a:spLocks noChangeArrowheads="1"/>
            </p:cNvSpPr>
            <p:nvPr/>
          </p:nvSpPr>
          <p:spPr bwMode="auto">
            <a:xfrm>
              <a:off x="4009" y="1395"/>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9402" name="Line 746"/>
            <p:cNvSpPr>
              <a:spLocks noChangeShapeType="1"/>
            </p:cNvSpPr>
            <p:nvPr/>
          </p:nvSpPr>
          <p:spPr bwMode="auto">
            <a:xfrm>
              <a:off x="3668" y="1377"/>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403" name="Line 747"/>
            <p:cNvSpPr>
              <a:spLocks noChangeShapeType="1"/>
            </p:cNvSpPr>
            <p:nvPr/>
          </p:nvSpPr>
          <p:spPr bwMode="auto">
            <a:xfrm flipH="1">
              <a:off x="4020" y="1377"/>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404" name="Rectangle 748"/>
            <p:cNvSpPr>
              <a:spLocks noChangeArrowheads="1"/>
            </p:cNvSpPr>
            <p:nvPr/>
          </p:nvSpPr>
          <p:spPr bwMode="auto">
            <a:xfrm>
              <a:off x="3614" y="1335"/>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9405" name="Line 749"/>
            <p:cNvSpPr>
              <a:spLocks noChangeShapeType="1"/>
            </p:cNvSpPr>
            <p:nvPr/>
          </p:nvSpPr>
          <p:spPr bwMode="auto">
            <a:xfrm>
              <a:off x="3668" y="1239"/>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406" name="Line 750"/>
            <p:cNvSpPr>
              <a:spLocks noChangeShapeType="1"/>
            </p:cNvSpPr>
            <p:nvPr/>
          </p:nvSpPr>
          <p:spPr bwMode="auto">
            <a:xfrm flipH="1">
              <a:off x="4020" y="1239"/>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407" name="Rectangle 751"/>
            <p:cNvSpPr>
              <a:spLocks noChangeArrowheads="1"/>
            </p:cNvSpPr>
            <p:nvPr/>
          </p:nvSpPr>
          <p:spPr bwMode="auto">
            <a:xfrm>
              <a:off x="3566" y="1197"/>
              <a:ext cx="117"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9408" name="Line 752"/>
            <p:cNvSpPr>
              <a:spLocks noChangeShapeType="1"/>
            </p:cNvSpPr>
            <p:nvPr/>
          </p:nvSpPr>
          <p:spPr bwMode="auto">
            <a:xfrm>
              <a:off x="3668" y="1101"/>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409" name="Line 753"/>
            <p:cNvSpPr>
              <a:spLocks noChangeShapeType="1"/>
            </p:cNvSpPr>
            <p:nvPr/>
          </p:nvSpPr>
          <p:spPr bwMode="auto">
            <a:xfrm flipH="1">
              <a:off x="4020" y="1101"/>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410" name="Rectangle 754"/>
            <p:cNvSpPr>
              <a:spLocks noChangeArrowheads="1"/>
            </p:cNvSpPr>
            <p:nvPr/>
          </p:nvSpPr>
          <p:spPr bwMode="auto">
            <a:xfrm>
              <a:off x="3614" y="1059"/>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9411" name="Line 755"/>
            <p:cNvSpPr>
              <a:spLocks noChangeShapeType="1"/>
            </p:cNvSpPr>
            <p:nvPr/>
          </p:nvSpPr>
          <p:spPr bwMode="auto">
            <a:xfrm>
              <a:off x="3668" y="1101"/>
              <a:ext cx="357"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412" name="Line 756"/>
            <p:cNvSpPr>
              <a:spLocks noChangeShapeType="1"/>
            </p:cNvSpPr>
            <p:nvPr/>
          </p:nvSpPr>
          <p:spPr bwMode="auto">
            <a:xfrm>
              <a:off x="3668" y="1377"/>
              <a:ext cx="357"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413" name="Line 757"/>
            <p:cNvSpPr>
              <a:spLocks noChangeShapeType="1"/>
            </p:cNvSpPr>
            <p:nvPr/>
          </p:nvSpPr>
          <p:spPr bwMode="auto">
            <a:xfrm flipV="1">
              <a:off x="4025" y="1101"/>
              <a:ext cx="1" cy="27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414" name="Line 758"/>
            <p:cNvSpPr>
              <a:spLocks noChangeShapeType="1"/>
            </p:cNvSpPr>
            <p:nvPr/>
          </p:nvSpPr>
          <p:spPr bwMode="auto">
            <a:xfrm flipV="1">
              <a:off x="3668" y="1101"/>
              <a:ext cx="1" cy="27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415" name="Freeform 759"/>
            <p:cNvSpPr>
              <a:spLocks/>
            </p:cNvSpPr>
            <p:nvPr/>
          </p:nvSpPr>
          <p:spPr bwMode="auto">
            <a:xfrm>
              <a:off x="3668" y="1107"/>
              <a:ext cx="352" cy="264"/>
            </a:xfrm>
            <a:custGeom>
              <a:avLst/>
              <a:gdLst/>
              <a:ahLst/>
              <a:cxnLst>
                <a:cxn ang="0">
                  <a:pos x="0" y="0"/>
                </a:cxn>
                <a:cxn ang="0">
                  <a:pos x="10" y="6"/>
                </a:cxn>
                <a:cxn ang="0">
                  <a:pos x="21" y="18"/>
                </a:cxn>
                <a:cxn ang="0">
                  <a:pos x="32" y="42"/>
                </a:cxn>
                <a:cxn ang="0">
                  <a:pos x="37" y="60"/>
                </a:cxn>
                <a:cxn ang="0">
                  <a:pos x="42" y="78"/>
                </a:cxn>
                <a:cxn ang="0">
                  <a:pos x="48" y="102"/>
                </a:cxn>
                <a:cxn ang="0">
                  <a:pos x="53" y="126"/>
                </a:cxn>
                <a:cxn ang="0">
                  <a:pos x="58" y="150"/>
                </a:cxn>
                <a:cxn ang="0">
                  <a:pos x="64" y="174"/>
                </a:cxn>
                <a:cxn ang="0">
                  <a:pos x="69" y="192"/>
                </a:cxn>
                <a:cxn ang="0">
                  <a:pos x="74" y="210"/>
                </a:cxn>
                <a:cxn ang="0">
                  <a:pos x="80" y="228"/>
                </a:cxn>
                <a:cxn ang="0">
                  <a:pos x="96" y="246"/>
                </a:cxn>
                <a:cxn ang="0">
                  <a:pos x="101" y="258"/>
                </a:cxn>
                <a:cxn ang="0">
                  <a:pos x="112" y="264"/>
                </a:cxn>
                <a:cxn ang="0">
                  <a:pos x="122" y="264"/>
                </a:cxn>
                <a:cxn ang="0">
                  <a:pos x="133" y="264"/>
                </a:cxn>
                <a:cxn ang="0">
                  <a:pos x="144" y="264"/>
                </a:cxn>
                <a:cxn ang="0">
                  <a:pos x="154" y="264"/>
                </a:cxn>
                <a:cxn ang="0">
                  <a:pos x="165" y="264"/>
                </a:cxn>
                <a:cxn ang="0">
                  <a:pos x="176" y="264"/>
                </a:cxn>
                <a:cxn ang="0">
                  <a:pos x="186" y="264"/>
                </a:cxn>
                <a:cxn ang="0">
                  <a:pos x="197" y="264"/>
                </a:cxn>
                <a:cxn ang="0">
                  <a:pos x="208" y="264"/>
                </a:cxn>
                <a:cxn ang="0">
                  <a:pos x="218" y="264"/>
                </a:cxn>
                <a:cxn ang="0">
                  <a:pos x="229" y="264"/>
                </a:cxn>
                <a:cxn ang="0">
                  <a:pos x="240" y="264"/>
                </a:cxn>
                <a:cxn ang="0">
                  <a:pos x="250" y="264"/>
                </a:cxn>
                <a:cxn ang="0">
                  <a:pos x="261" y="264"/>
                </a:cxn>
                <a:cxn ang="0">
                  <a:pos x="272" y="264"/>
                </a:cxn>
                <a:cxn ang="0">
                  <a:pos x="282" y="264"/>
                </a:cxn>
                <a:cxn ang="0">
                  <a:pos x="293" y="264"/>
                </a:cxn>
                <a:cxn ang="0">
                  <a:pos x="304" y="264"/>
                </a:cxn>
                <a:cxn ang="0">
                  <a:pos x="314" y="264"/>
                </a:cxn>
                <a:cxn ang="0">
                  <a:pos x="325" y="264"/>
                </a:cxn>
                <a:cxn ang="0">
                  <a:pos x="336" y="264"/>
                </a:cxn>
                <a:cxn ang="0">
                  <a:pos x="346" y="264"/>
                </a:cxn>
              </a:cxnLst>
              <a:rect l="0" t="0" r="r" b="b"/>
              <a:pathLst>
                <a:path w="352" h="264">
                  <a:moveTo>
                    <a:pt x="5" y="0"/>
                  </a:moveTo>
                  <a:lnTo>
                    <a:pt x="0" y="0"/>
                  </a:lnTo>
                  <a:lnTo>
                    <a:pt x="5" y="0"/>
                  </a:lnTo>
                  <a:lnTo>
                    <a:pt x="10" y="6"/>
                  </a:lnTo>
                  <a:lnTo>
                    <a:pt x="16" y="12"/>
                  </a:lnTo>
                  <a:lnTo>
                    <a:pt x="21" y="18"/>
                  </a:lnTo>
                  <a:lnTo>
                    <a:pt x="32" y="30"/>
                  </a:lnTo>
                  <a:lnTo>
                    <a:pt x="32" y="42"/>
                  </a:lnTo>
                  <a:lnTo>
                    <a:pt x="37" y="48"/>
                  </a:lnTo>
                  <a:lnTo>
                    <a:pt x="37" y="60"/>
                  </a:lnTo>
                  <a:lnTo>
                    <a:pt x="42" y="66"/>
                  </a:lnTo>
                  <a:lnTo>
                    <a:pt x="42" y="78"/>
                  </a:lnTo>
                  <a:lnTo>
                    <a:pt x="48" y="84"/>
                  </a:lnTo>
                  <a:lnTo>
                    <a:pt x="48" y="102"/>
                  </a:lnTo>
                  <a:lnTo>
                    <a:pt x="53" y="108"/>
                  </a:lnTo>
                  <a:lnTo>
                    <a:pt x="53" y="126"/>
                  </a:lnTo>
                  <a:lnTo>
                    <a:pt x="58" y="132"/>
                  </a:lnTo>
                  <a:lnTo>
                    <a:pt x="58" y="150"/>
                  </a:lnTo>
                  <a:lnTo>
                    <a:pt x="64" y="156"/>
                  </a:lnTo>
                  <a:lnTo>
                    <a:pt x="64" y="174"/>
                  </a:lnTo>
                  <a:lnTo>
                    <a:pt x="69" y="180"/>
                  </a:lnTo>
                  <a:lnTo>
                    <a:pt x="69" y="192"/>
                  </a:lnTo>
                  <a:lnTo>
                    <a:pt x="74" y="198"/>
                  </a:lnTo>
                  <a:lnTo>
                    <a:pt x="74" y="210"/>
                  </a:lnTo>
                  <a:lnTo>
                    <a:pt x="80" y="216"/>
                  </a:lnTo>
                  <a:lnTo>
                    <a:pt x="80" y="228"/>
                  </a:lnTo>
                  <a:lnTo>
                    <a:pt x="85" y="234"/>
                  </a:lnTo>
                  <a:lnTo>
                    <a:pt x="96" y="246"/>
                  </a:lnTo>
                  <a:lnTo>
                    <a:pt x="96" y="252"/>
                  </a:lnTo>
                  <a:lnTo>
                    <a:pt x="101" y="258"/>
                  </a:lnTo>
                  <a:lnTo>
                    <a:pt x="106" y="258"/>
                  </a:lnTo>
                  <a:lnTo>
                    <a:pt x="112" y="264"/>
                  </a:lnTo>
                  <a:lnTo>
                    <a:pt x="117" y="264"/>
                  </a:lnTo>
                  <a:lnTo>
                    <a:pt x="122" y="264"/>
                  </a:lnTo>
                  <a:lnTo>
                    <a:pt x="128" y="264"/>
                  </a:lnTo>
                  <a:lnTo>
                    <a:pt x="133" y="264"/>
                  </a:lnTo>
                  <a:lnTo>
                    <a:pt x="138" y="264"/>
                  </a:lnTo>
                  <a:lnTo>
                    <a:pt x="144" y="264"/>
                  </a:lnTo>
                  <a:lnTo>
                    <a:pt x="149" y="264"/>
                  </a:lnTo>
                  <a:lnTo>
                    <a:pt x="154" y="264"/>
                  </a:lnTo>
                  <a:lnTo>
                    <a:pt x="160" y="264"/>
                  </a:lnTo>
                  <a:lnTo>
                    <a:pt x="165" y="264"/>
                  </a:lnTo>
                  <a:lnTo>
                    <a:pt x="170" y="264"/>
                  </a:lnTo>
                  <a:lnTo>
                    <a:pt x="176" y="264"/>
                  </a:lnTo>
                  <a:lnTo>
                    <a:pt x="181" y="264"/>
                  </a:lnTo>
                  <a:lnTo>
                    <a:pt x="186" y="264"/>
                  </a:lnTo>
                  <a:lnTo>
                    <a:pt x="192" y="264"/>
                  </a:lnTo>
                  <a:lnTo>
                    <a:pt x="197" y="264"/>
                  </a:lnTo>
                  <a:lnTo>
                    <a:pt x="202" y="264"/>
                  </a:lnTo>
                  <a:lnTo>
                    <a:pt x="208" y="264"/>
                  </a:lnTo>
                  <a:lnTo>
                    <a:pt x="213" y="264"/>
                  </a:lnTo>
                  <a:lnTo>
                    <a:pt x="218" y="264"/>
                  </a:lnTo>
                  <a:lnTo>
                    <a:pt x="224" y="264"/>
                  </a:lnTo>
                  <a:lnTo>
                    <a:pt x="229" y="264"/>
                  </a:lnTo>
                  <a:lnTo>
                    <a:pt x="234" y="264"/>
                  </a:lnTo>
                  <a:lnTo>
                    <a:pt x="240" y="264"/>
                  </a:lnTo>
                  <a:lnTo>
                    <a:pt x="245" y="264"/>
                  </a:lnTo>
                  <a:lnTo>
                    <a:pt x="250" y="264"/>
                  </a:lnTo>
                  <a:lnTo>
                    <a:pt x="256" y="264"/>
                  </a:lnTo>
                  <a:lnTo>
                    <a:pt x="261" y="264"/>
                  </a:lnTo>
                  <a:lnTo>
                    <a:pt x="266" y="264"/>
                  </a:lnTo>
                  <a:lnTo>
                    <a:pt x="272" y="264"/>
                  </a:lnTo>
                  <a:lnTo>
                    <a:pt x="277" y="264"/>
                  </a:lnTo>
                  <a:lnTo>
                    <a:pt x="282" y="264"/>
                  </a:lnTo>
                  <a:lnTo>
                    <a:pt x="288" y="264"/>
                  </a:lnTo>
                  <a:lnTo>
                    <a:pt x="293" y="264"/>
                  </a:lnTo>
                  <a:lnTo>
                    <a:pt x="298" y="264"/>
                  </a:lnTo>
                  <a:lnTo>
                    <a:pt x="304" y="264"/>
                  </a:lnTo>
                  <a:lnTo>
                    <a:pt x="309" y="264"/>
                  </a:lnTo>
                  <a:lnTo>
                    <a:pt x="314" y="264"/>
                  </a:lnTo>
                  <a:lnTo>
                    <a:pt x="320" y="264"/>
                  </a:lnTo>
                  <a:lnTo>
                    <a:pt x="325" y="264"/>
                  </a:lnTo>
                  <a:lnTo>
                    <a:pt x="330" y="264"/>
                  </a:lnTo>
                  <a:lnTo>
                    <a:pt x="336" y="264"/>
                  </a:lnTo>
                  <a:lnTo>
                    <a:pt x="341" y="264"/>
                  </a:lnTo>
                  <a:lnTo>
                    <a:pt x="346" y="264"/>
                  </a:lnTo>
                  <a:lnTo>
                    <a:pt x="352" y="264"/>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416" name="Line 760"/>
            <p:cNvSpPr>
              <a:spLocks noChangeShapeType="1"/>
            </p:cNvSpPr>
            <p:nvPr/>
          </p:nvSpPr>
          <p:spPr bwMode="auto">
            <a:xfrm>
              <a:off x="3764" y="1371"/>
              <a:ext cx="42"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417" name="Line 761"/>
            <p:cNvSpPr>
              <a:spLocks noChangeShapeType="1"/>
            </p:cNvSpPr>
            <p:nvPr/>
          </p:nvSpPr>
          <p:spPr bwMode="auto">
            <a:xfrm>
              <a:off x="3785" y="1347"/>
              <a:ext cx="1" cy="4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418" name="Line 762"/>
            <p:cNvSpPr>
              <a:spLocks noChangeShapeType="1"/>
            </p:cNvSpPr>
            <p:nvPr/>
          </p:nvSpPr>
          <p:spPr bwMode="auto">
            <a:xfrm>
              <a:off x="3700" y="1221"/>
              <a:ext cx="42"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419" name="Line 763"/>
            <p:cNvSpPr>
              <a:spLocks noChangeShapeType="1"/>
            </p:cNvSpPr>
            <p:nvPr/>
          </p:nvSpPr>
          <p:spPr bwMode="auto">
            <a:xfrm>
              <a:off x="3721" y="1197"/>
              <a:ext cx="1" cy="4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420" name="Line 764"/>
            <p:cNvSpPr>
              <a:spLocks noChangeShapeType="1"/>
            </p:cNvSpPr>
            <p:nvPr/>
          </p:nvSpPr>
          <p:spPr bwMode="auto">
            <a:xfrm>
              <a:off x="3668" y="1119"/>
              <a:ext cx="42"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421" name="Line 765"/>
            <p:cNvSpPr>
              <a:spLocks noChangeShapeType="1"/>
            </p:cNvSpPr>
            <p:nvPr/>
          </p:nvSpPr>
          <p:spPr bwMode="auto">
            <a:xfrm>
              <a:off x="3689" y="1095"/>
              <a:ext cx="1" cy="4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422" name="Line 766"/>
            <p:cNvSpPr>
              <a:spLocks noChangeShapeType="1"/>
            </p:cNvSpPr>
            <p:nvPr/>
          </p:nvSpPr>
          <p:spPr bwMode="auto">
            <a:xfrm>
              <a:off x="3801" y="1371"/>
              <a:ext cx="43"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423" name="Line 767"/>
            <p:cNvSpPr>
              <a:spLocks noChangeShapeType="1"/>
            </p:cNvSpPr>
            <p:nvPr/>
          </p:nvSpPr>
          <p:spPr bwMode="auto">
            <a:xfrm>
              <a:off x="3822" y="1347"/>
              <a:ext cx="1" cy="4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424" name="Line 768"/>
            <p:cNvSpPr>
              <a:spLocks noChangeShapeType="1"/>
            </p:cNvSpPr>
            <p:nvPr/>
          </p:nvSpPr>
          <p:spPr bwMode="auto">
            <a:xfrm>
              <a:off x="3774" y="1359"/>
              <a:ext cx="22"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425" name="Line 769"/>
            <p:cNvSpPr>
              <a:spLocks noChangeShapeType="1"/>
            </p:cNvSpPr>
            <p:nvPr/>
          </p:nvSpPr>
          <p:spPr bwMode="auto">
            <a:xfrm flipH="1">
              <a:off x="3774" y="1359"/>
              <a:ext cx="22"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426" name="Line 770"/>
            <p:cNvSpPr>
              <a:spLocks noChangeShapeType="1"/>
            </p:cNvSpPr>
            <p:nvPr/>
          </p:nvSpPr>
          <p:spPr bwMode="auto">
            <a:xfrm>
              <a:off x="3710" y="1209"/>
              <a:ext cx="22"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427" name="Line 771"/>
            <p:cNvSpPr>
              <a:spLocks noChangeShapeType="1"/>
            </p:cNvSpPr>
            <p:nvPr/>
          </p:nvSpPr>
          <p:spPr bwMode="auto">
            <a:xfrm flipH="1">
              <a:off x="3710" y="1209"/>
              <a:ext cx="22"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428" name="Line 772"/>
            <p:cNvSpPr>
              <a:spLocks noChangeShapeType="1"/>
            </p:cNvSpPr>
            <p:nvPr/>
          </p:nvSpPr>
          <p:spPr bwMode="auto">
            <a:xfrm>
              <a:off x="3678" y="1107"/>
              <a:ext cx="22"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429" name="Line 773"/>
            <p:cNvSpPr>
              <a:spLocks noChangeShapeType="1"/>
            </p:cNvSpPr>
            <p:nvPr/>
          </p:nvSpPr>
          <p:spPr bwMode="auto">
            <a:xfrm flipH="1">
              <a:off x="3678" y="1107"/>
              <a:ext cx="22"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430" name="Line 774"/>
            <p:cNvSpPr>
              <a:spLocks noChangeShapeType="1"/>
            </p:cNvSpPr>
            <p:nvPr/>
          </p:nvSpPr>
          <p:spPr bwMode="auto">
            <a:xfrm>
              <a:off x="3812" y="1359"/>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431" name="Line 775"/>
            <p:cNvSpPr>
              <a:spLocks noChangeShapeType="1"/>
            </p:cNvSpPr>
            <p:nvPr/>
          </p:nvSpPr>
          <p:spPr bwMode="auto">
            <a:xfrm flipH="1">
              <a:off x="3812" y="1359"/>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432" name="Rectangle 776"/>
            <p:cNvSpPr>
              <a:spLocks noChangeArrowheads="1"/>
            </p:cNvSpPr>
            <p:nvPr/>
          </p:nvSpPr>
          <p:spPr bwMode="auto">
            <a:xfrm>
              <a:off x="3620" y="981"/>
              <a:ext cx="517"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000000"/>
                  </a:solidFill>
                  <a:effectLst/>
                  <a:latin typeface="Helvetica" pitchFamily="34" charset="0"/>
                  <a:cs typeface="Arial" pitchFamily="34" charset="0"/>
                </a:rPr>
                <a:t>m16: a=-4,b=-24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9433" name="Rectangle 777"/>
            <p:cNvSpPr>
              <a:spLocks noChangeArrowheads="1"/>
            </p:cNvSpPr>
            <p:nvPr/>
          </p:nvSpPr>
          <p:spPr bwMode="auto">
            <a:xfrm>
              <a:off x="4148" y="1101"/>
              <a:ext cx="362" cy="276"/>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99434" name="Rectangle 778"/>
            <p:cNvSpPr>
              <a:spLocks noChangeArrowheads="1"/>
            </p:cNvSpPr>
            <p:nvPr/>
          </p:nvSpPr>
          <p:spPr bwMode="auto">
            <a:xfrm>
              <a:off x="4148" y="1101"/>
              <a:ext cx="362" cy="276"/>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99435" name="Line 779"/>
            <p:cNvSpPr>
              <a:spLocks noChangeShapeType="1"/>
            </p:cNvSpPr>
            <p:nvPr/>
          </p:nvSpPr>
          <p:spPr bwMode="auto">
            <a:xfrm>
              <a:off x="4148" y="1101"/>
              <a:ext cx="362"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436" name="Line 780"/>
            <p:cNvSpPr>
              <a:spLocks noChangeShapeType="1"/>
            </p:cNvSpPr>
            <p:nvPr/>
          </p:nvSpPr>
          <p:spPr bwMode="auto">
            <a:xfrm>
              <a:off x="4148" y="1377"/>
              <a:ext cx="362"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437" name="Line 781"/>
            <p:cNvSpPr>
              <a:spLocks noChangeShapeType="1"/>
            </p:cNvSpPr>
            <p:nvPr/>
          </p:nvSpPr>
          <p:spPr bwMode="auto">
            <a:xfrm flipV="1">
              <a:off x="4510" y="1101"/>
              <a:ext cx="1" cy="27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438" name="Line 782"/>
            <p:cNvSpPr>
              <a:spLocks noChangeShapeType="1"/>
            </p:cNvSpPr>
            <p:nvPr/>
          </p:nvSpPr>
          <p:spPr bwMode="auto">
            <a:xfrm flipV="1">
              <a:off x="4148" y="1101"/>
              <a:ext cx="1" cy="27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439" name="Line 783"/>
            <p:cNvSpPr>
              <a:spLocks noChangeShapeType="1"/>
            </p:cNvSpPr>
            <p:nvPr/>
          </p:nvSpPr>
          <p:spPr bwMode="auto">
            <a:xfrm>
              <a:off x="4148" y="1377"/>
              <a:ext cx="362"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440" name="Line 784"/>
            <p:cNvSpPr>
              <a:spLocks noChangeShapeType="1"/>
            </p:cNvSpPr>
            <p:nvPr/>
          </p:nvSpPr>
          <p:spPr bwMode="auto">
            <a:xfrm flipV="1">
              <a:off x="4148" y="1101"/>
              <a:ext cx="1" cy="27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441" name="Line 785"/>
            <p:cNvSpPr>
              <a:spLocks noChangeShapeType="1"/>
            </p:cNvSpPr>
            <p:nvPr/>
          </p:nvSpPr>
          <p:spPr bwMode="auto">
            <a:xfrm flipV="1">
              <a:off x="4148" y="1371"/>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442" name="Line 786"/>
            <p:cNvSpPr>
              <a:spLocks noChangeShapeType="1"/>
            </p:cNvSpPr>
            <p:nvPr/>
          </p:nvSpPr>
          <p:spPr bwMode="auto">
            <a:xfrm>
              <a:off x="4148" y="1101"/>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443" name="Rectangle 787"/>
            <p:cNvSpPr>
              <a:spLocks noChangeArrowheads="1"/>
            </p:cNvSpPr>
            <p:nvPr/>
          </p:nvSpPr>
          <p:spPr bwMode="auto">
            <a:xfrm>
              <a:off x="4132" y="1395"/>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9444" name="Line 788"/>
            <p:cNvSpPr>
              <a:spLocks noChangeShapeType="1"/>
            </p:cNvSpPr>
            <p:nvPr/>
          </p:nvSpPr>
          <p:spPr bwMode="auto">
            <a:xfrm flipV="1">
              <a:off x="4329" y="1371"/>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445" name="Line 789"/>
            <p:cNvSpPr>
              <a:spLocks noChangeShapeType="1"/>
            </p:cNvSpPr>
            <p:nvPr/>
          </p:nvSpPr>
          <p:spPr bwMode="auto">
            <a:xfrm>
              <a:off x="4329" y="1101"/>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446" name="Rectangle 790"/>
            <p:cNvSpPr>
              <a:spLocks noChangeArrowheads="1"/>
            </p:cNvSpPr>
            <p:nvPr/>
          </p:nvSpPr>
          <p:spPr bwMode="auto">
            <a:xfrm>
              <a:off x="4292" y="1395"/>
              <a:ext cx="117"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9447" name="Line 791"/>
            <p:cNvSpPr>
              <a:spLocks noChangeShapeType="1"/>
            </p:cNvSpPr>
            <p:nvPr/>
          </p:nvSpPr>
          <p:spPr bwMode="auto">
            <a:xfrm flipV="1">
              <a:off x="4510" y="1371"/>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448" name="Line 792"/>
            <p:cNvSpPr>
              <a:spLocks noChangeShapeType="1"/>
            </p:cNvSpPr>
            <p:nvPr/>
          </p:nvSpPr>
          <p:spPr bwMode="auto">
            <a:xfrm>
              <a:off x="4510" y="1101"/>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449" name="Rectangle 793"/>
            <p:cNvSpPr>
              <a:spLocks noChangeArrowheads="1"/>
            </p:cNvSpPr>
            <p:nvPr/>
          </p:nvSpPr>
          <p:spPr bwMode="auto">
            <a:xfrm>
              <a:off x="4494" y="1395"/>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9450" name="Line 794"/>
            <p:cNvSpPr>
              <a:spLocks noChangeShapeType="1"/>
            </p:cNvSpPr>
            <p:nvPr/>
          </p:nvSpPr>
          <p:spPr bwMode="auto">
            <a:xfrm>
              <a:off x="4148" y="1377"/>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451" name="Line 795"/>
            <p:cNvSpPr>
              <a:spLocks noChangeShapeType="1"/>
            </p:cNvSpPr>
            <p:nvPr/>
          </p:nvSpPr>
          <p:spPr bwMode="auto">
            <a:xfrm flipH="1">
              <a:off x="4505" y="1377"/>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452" name="Rectangle 796"/>
            <p:cNvSpPr>
              <a:spLocks noChangeArrowheads="1"/>
            </p:cNvSpPr>
            <p:nvPr/>
          </p:nvSpPr>
          <p:spPr bwMode="auto">
            <a:xfrm>
              <a:off x="4094" y="1335"/>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9453" name="Line 797"/>
            <p:cNvSpPr>
              <a:spLocks noChangeShapeType="1"/>
            </p:cNvSpPr>
            <p:nvPr/>
          </p:nvSpPr>
          <p:spPr bwMode="auto">
            <a:xfrm>
              <a:off x="4148" y="1239"/>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454" name="Line 798"/>
            <p:cNvSpPr>
              <a:spLocks noChangeShapeType="1"/>
            </p:cNvSpPr>
            <p:nvPr/>
          </p:nvSpPr>
          <p:spPr bwMode="auto">
            <a:xfrm flipH="1">
              <a:off x="4505" y="1239"/>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455" name="Rectangle 799"/>
            <p:cNvSpPr>
              <a:spLocks noChangeArrowheads="1"/>
            </p:cNvSpPr>
            <p:nvPr/>
          </p:nvSpPr>
          <p:spPr bwMode="auto">
            <a:xfrm>
              <a:off x="4046" y="1197"/>
              <a:ext cx="117"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9456" name="Line 800"/>
            <p:cNvSpPr>
              <a:spLocks noChangeShapeType="1"/>
            </p:cNvSpPr>
            <p:nvPr/>
          </p:nvSpPr>
          <p:spPr bwMode="auto">
            <a:xfrm>
              <a:off x="4148" y="1101"/>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457" name="Line 801"/>
            <p:cNvSpPr>
              <a:spLocks noChangeShapeType="1"/>
            </p:cNvSpPr>
            <p:nvPr/>
          </p:nvSpPr>
          <p:spPr bwMode="auto">
            <a:xfrm flipH="1">
              <a:off x="4505" y="1101"/>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458" name="Rectangle 802"/>
            <p:cNvSpPr>
              <a:spLocks noChangeArrowheads="1"/>
            </p:cNvSpPr>
            <p:nvPr/>
          </p:nvSpPr>
          <p:spPr bwMode="auto">
            <a:xfrm>
              <a:off x="4094" y="1059"/>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9459" name="Line 803"/>
            <p:cNvSpPr>
              <a:spLocks noChangeShapeType="1"/>
            </p:cNvSpPr>
            <p:nvPr/>
          </p:nvSpPr>
          <p:spPr bwMode="auto">
            <a:xfrm>
              <a:off x="4148" y="1101"/>
              <a:ext cx="362"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460" name="Line 804"/>
            <p:cNvSpPr>
              <a:spLocks noChangeShapeType="1"/>
            </p:cNvSpPr>
            <p:nvPr/>
          </p:nvSpPr>
          <p:spPr bwMode="auto">
            <a:xfrm>
              <a:off x="4148" y="1377"/>
              <a:ext cx="362"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461" name="Line 805"/>
            <p:cNvSpPr>
              <a:spLocks noChangeShapeType="1"/>
            </p:cNvSpPr>
            <p:nvPr/>
          </p:nvSpPr>
          <p:spPr bwMode="auto">
            <a:xfrm flipV="1">
              <a:off x="4510" y="1101"/>
              <a:ext cx="1" cy="27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462" name="Line 806"/>
            <p:cNvSpPr>
              <a:spLocks noChangeShapeType="1"/>
            </p:cNvSpPr>
            <p:nvPr/>
          </p:nvSpPr>
          <p:spPr bwMode="auto">
            <a:xfrm flipV="1">
              <a:off x="4148" y="1101"/>
              <a:ext cx="1" cy="27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463" name="Freeform 807"/>
            <p:cNvSpPr>
              <a:spLocks/>
            </p:cNvSpPr>
            <p:nvPr/>
          </p:nvSpPr>
          <p:spPr bwMode="auto">
            <a:xfrm>
              <a:off x="4148" y="1107"/>
              <a:ext cx="357" cy="264"/>
            </a:xfrm>
            <a:custGeom>
              <a:avLst/>
              <a:gdLst/>
              <a:ahLst/>
              <a:cxnLst>
                <a:cxn ang="0">
                  <a:pos x="0" y="0"/>
                </a:cxn>
                <a:cxn ang="0">
                  <a:pos x="10" y="0"/>
                </a:cxn>
                <a:cxn ang="0">
                  <a:pos x="21" y="12"/>
                </a:cxn>
                <a:cxn ang="0">
                  <a:pos x="32" y="24"/>
                </a:cxn>
                <a:cxn ang="0">
                  <a:pos x="42" y="48"/>
                </a:cxn>
                <a:cxn ang="0">
                  <a:pos x="53" y="78"/>
                </a:cxn>
                <a:cxn ang="0">
                  <a:pos x="58" y="96"/>
                </a:cxn>
                <a:cxn ang="0">
                  <a:pos x="64" y="114"/>
                </a:cxn>
                <a:cxn ang="0">
                  <a:pos x="69" y="138"/>
                </a:cxn>
                <a:cxn ang="0">
                  <a:pos x="74" y="156"/>
                </a:cxn>
                <a:cxn ang="0">
                  <a:pos x="80" y="174"/>
                </a:cxn>
                <a:cxn ang="0">
                  <a:pos x="85" y="192"/>
                </a:cxn>
                <a:cxn ang="0">
                  <a:pos x="90" y="210"/>
                </a:cxn>
                <a:cxn ang="0">
                  <a:pos x="101" y="228"/>
                </a:cxn>
                <a:cxn ang="0">
                  <a:pos x="112" y="246"/>
                </a:cxn>
                <a:cxn ang="0">
                  <a:pos x="122" y="252"/>
                </a:cxn>
                <a:cxn ang="0">
                  <a:pos x="133" y="258"/>
                </a:cxn>
                <a:cxn ang="0">
                  <a:pos x="144" y="264"/>
                </a:cxn>
                <a:cxn ang="0">
                  <a:pos x="154" y="264"/>
                </a:cxn>
                <a:cxn ang="0">
                  <a:pos x="165" y="264"/>
                </a:cxn>
                <a:cxn ang="0">
                  <a:pos x="176" y="264"/>
                </a:cxn>
                <a:cxn ang="0">
                  <a:pos x="186" y="264"/>
                </a:cxn>
                <a:cxn ang="0">
                  <a:pos x="197" y="264"/>
                </a:cxn>
                <a:cxn ang="0">
                  <a:pos x="208" y="264"/>
                </a:cxn>
                <a:cxn ang="0">
                  <a:pos x="218" y="264"/>
                </a:cxn>
                <a:cxn ang="0">
                  <a:pos x="229" y="264"/>
                </a:cxn>
                <a:cxn ang="0">
                  <a:pos x="240" y="264"/>
                </a:cxn>
                <a:cxn ang="0">
                  <a:pos x="250" y="264"/>
                </a:cxn>
                <a:cxn ang="0">
                  <a:pos x="261" y="264"/>
                </a:cxn>
                <a:cxn ang="0">
                  <a:pos x="272" y="264"/>
                </a:cxn>
                <a:cxn ang="0">
                  <a:pos x="282" y="264"/>
                </a:cxn>
                <a:cxn ang="0">
                  <a:pos x="293" y="264"/>
                </a:cxn>
                <a:cxn ang="0">
                  <a:pos x="304" y="264"/>
                </a:cxn>
                <a:cxn ang="0">
                  <a:pos x="314" y="264"/>
                </a:cxn>
                <a:cxn ang="0">
                  <a:pos x="325" y="264"/>
                </a:cxn>
                <a:cxn ang="0">
                  <a:pos x="336" y="264"/>
                </a:cxn>
                <a:cxn ang="0">
                  <a:pos x="346" y="264"/>
                </a:cxn>
                <a:cxn ang="0">
                  <a:pos x="357" y="264"/>
                </a:cxn>
              </a:cxnLst>
              <a:rect l="0" t="0" r="r" b="b"/>
              <a:pathLst>
                <a:path w="357" h="264">
                  <a:moveTo>
                    <a:pt x="5" y="0"/>
                  </a:moveTo>
                  <a:lnTo>
                    <a:pt x="0" y="0"/>
                  </a:lnTo>
                  <a:lnTo>
                    <a:pt x="5" y="0"/>
                  </a:lnTo>
                  <a:lnTo>
                    <a:pt x="10" y="0"/>
                  </a:lnTo>
                  <a:lnTo>
                    <a:pt x="16" y="6"/>
                  </a:lnTo>
                  <a:lnTo>
                    <a:pt x="21" y="12"/>
                  </a:lnTo>
                  <a:lnTo>
                    <a:pt x="26" y="18"/>
                  </a:lnTo>
                  <a:lnTo>
                    <a:pt x="32" y="24"/>
                  </a:lnTo>
                  <a:lnTo>
                    <a:pt x="42" y="36"/>
                  </a:lnTo>
                  <a:lnTo>
                    <a:pt x="42" y="48"/>
                  </a:lnTo>
                  <a:lnTo>
                    <a:pt x="53" y="60"/>
                  </a:lnTo>
                  <a:lnTo>
                    <a:pt x="53" y="78"/>
                  </a:lnTo>
                  <a:lnTo>
                    <a:pt x="58" y="84"/>
                  </a:lnTo>
                  <a:lnTo>
                    <a:pt x="58" y="96"/>
                  </a:lnTo>
                  <a:lnTo>
                    <a:pt x="64" y="102"/>
                  </a:lnTo>
                  <a:lnTo>
                    <a:pt x="64" y="114"/>
                  </a:lnTo>
                  <a:lnTo>
                    <a:pt x="69" y="120"/>
                  </a:lnTo>
                  <a:lnTo>
                    <a:pt x="69" y="138"/>
                  </a:lnTo>
                  <a:lnTo>
                    <a:pt x="74" y="144"/>
                  </a:lnTo>
                  <a:lnTo>
                    <a:pt x="74" y="156"/>
                  </a:lnTo>
                  <a:lnTo>
                    <a:pt x="80" y="162"/>
                  </a:lnTo>
                  <a:lnTo>
                    <a:pt x="80" y="174"/>
                  </a:lnTo>
                  <a:lnTo>
                    <a:pt x="85" y="180"/>
                  </a:lnTo>
                  <a:lnTo>
                    <a:pt x="85" y="192"/>
                  </a:lnTo>
                  <a:lnTo>
                    <a:pt x="90" y="198"/>
                  </a:lnTo>
                  <a:lnTo>
                    <a:pt x="90" y="210"/>
                  </a:lnTo>
                  <a:lnTo>
                    <a:pt x="101" y="222"/>
                  </a:lnTo>
                  <a:lnTo>
                    <a:pt x="101" y="228"/>
                  </a:lnTo>
                  <a:lnTo>
                    <a:pt x="112" y="240"/>
                  </a:lnTo>
                  <a:lnTo>
                    <a:pt x="112" y="246"/>
                  </a:lnTo>
                  <a:lnTo>
                    <a:pt x="117" y="252"/>
                  </a:lnTo>
                  <a:lnTo>
                    <a:pt x="122" y="252"/>
                  </a:lnTo>
                  <a:lnTo>
                    <a:pt x="128" y="258"/>
                  </a:lnTo>
                  <a:lnTo>
                    <a:pt x="133" y="258"/>
                  </a:lnTo>
                  <a:lnTo>
                    <a:pt x="138" y="264"/>
                  </a:lnTo>
                  <a:lnTo>
                    <a:pt x="144" y="264"/>
                  </a:lnTo>
                  <a:lnTo>
                    <a:pt x="149" y="264"/>
                  </a:lnTo>
                  <a:lnTo>
                    <a:pt x="154" y="264"/>
                  </a:lnTo>
                  <a:lnTo>
                    <a:pt x="160" y="264"/>
                  </a:lnTo>
                  <a:lnTo>
                    <a:pt x="165" y="264"/>
                  </a:lnTo>
                  <a:lnTo>
                    <a:pt x="170" y="264"/>
                  </a:lnTo>
                  <a:lnTo>
                    <a:pt x="176" y="264"/>
                  </a:lnTo>
                  <a:lnTo>
                    <a:pt x="181" y="264"/>
                  </a:lnTo>
                  <a:lnTo>
                    <a:pt x="186" y="264"/>
                  </a:lnTo>
                  <a:lnTo>
                    <a:pt x="192" y="264"/>
                  </a:lnTo>
                  <a:lnTo>
                    <a:pt x="197" y="264"/>
                  </a:lnTo>
                  <a:lnTo>
                    <a:pt x="202" y="264"/>
                  </a:lnTo>
                  <a:lnTo>
                    <a:pt x="208" y="264"/>
                  </a:lnTo>
                  <a:lnTo>
                    <a:pt x="213" y="264"/>
                  </a:lnTo>
                  <a:lnTo>
                    <a:pt x="218" y="264"/>
                  </a:lnTo>
                  <a:lnTo>
                    <a:pt x="224" y="264"/>
                  </a:lnTo>
                  <a:lnTo>
                    <a:pt x="229" y="264"/>
                  </a:lnTo>
                  <a:lnTo>
                    <a:pt x="234" y="264"/>
                  </a:lnTo>
                  <a:lnTo>
                    <a:pt x="240" y="264"/>
                  </a:lnTo>
                  <a:lnTo>
                    <a:pt x="245" y="264"/>
                  </a:lnTo>
                  <a:lnTo>
                    <a:pt x="250" y="264"/>
                  </a:lnTo>
                  <a:lnTo>
                    <a:pt x="256" y="264"/>
                  </a:lnTo>
                  <a:lnTo>
                    <a:pt x="261" y="264"/>
                  </a:lnTo>
                  <a:lnTo>
                    <a:pt x="266" y="264"/>
                  </a:lnTo>
                  <a:lnTo>
                    <a:pt x="272" y="264"/>
                  </a:lnTo>
                  <a:lnTo>
                    <a:pt x="277" y="264"/>
                  </a:lnTo>
                  <a:lnTo>
                    <a:pt x="282" y="264"/>
                  </a:lnTo>
                  <a:lnTo>
                    <a:pt x="288" y="264"/>
                  </a:lnTo>
                  <a:lnTo>
                    <a:pt x="293" y="264"/>
                  </a:lnTo>
                  <a:lnTo>
                    <a:pt x="298" y="264"/>
                  </a:lnTo>
                  <a:lnTo>
                    <a:pt x="304" y="264"/>
                  </a:lnTo>
                  <a:lnTo>
                    <a:pt x="309" y="264"/>
                  </a:lnTo>
                  <a:lnTo>
                    <a:pt x="314" y="264"/>
                  </a:lnTo>
                  <a:lnTo>
                    <a:pt x="320" y="264"/>
                  </a:lnTo>
                  <a:lnTo>
                    <a:pt x="325" y="264"/>
                  </a:lnTo>
                  <a:lnTo>
                    <a:pt x="330" y="264"/>
                  </a:lnTo>
                  <a:lnTo>
                    <a:pt x="336" y="264"/>
                  </a:lnTo>
                  <a:lnTo>
                    <a:pt x="341" y="264"/>
                  </a:lnTo>
                  <a:lnTo>
                    <a:pt x="346" y="264"/>
                  </a:lnTo>
                  <a:lnTo>
                    <a:pt x="352" y="264"/>
                  </a:lnTo>
                  <a:lnTo>
                    <a:pt x="357" y="264"/>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99665" name="Group 1009"/>
          <p:cNvGrpSpPr>
            <a:grpSpLocks/>
          </p:cNvGrpSpPr>
          <p:nvPr/>
        </p:nvGrpSpPr>
        <p:grpSpPr bwMode="auto">
          <a:xfrm>
            <a:off x="1055688" y="1557338"/>
            <a:ext cx="7043738" cy="1590675"/>
            <a:chOff x="665" y="981"/>
            <a:chExt cx="4437" cy="1002"/>
          </a:xfrm>
        </p:grpSpPr>
        <p:sp>
          <p:nvSpPr>
            <p:cNvPr id="199465" name="Line 809"/>
            <p:cNvSpPr>
              <a:spLocks noChangeShapeType="1"/>
            </p:cNvSpPr>
            <p:nvPr/>
          </p:nvSpPr>
          <p:spPr bwMode="auto">
            <a:xfrm>
              <a:off x="4249" y="1359"/>
              <a:ext cx="43"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466" name="Line 810"/>
            <p:cNvSpPr>
              <a:spLocks noChangeShapeType="1"/>
            </p:cNvSpPr>
            <p:nvPr/>
          </p:nvSpPr>
          <p:spPr bwMode="auto">
            <a:xfrm>
              <a:off x="4270" y="1335"/>
              <a:ext cx="1" cy="4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467" name="Line 811"/>
            <p:cNvSpPr>
              <a:spLocks noChangeShapeType="1"/>
            </p:cNvSpPr>
            <p:nvPr/>
          </p:nvSpPr>
          <p:spPr bwMode="auto">
            <a:xfrm>
              <a:off x="4180" y="1179"/>
              <a:ext cx="42"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468" name="Line 812"/>
            <p:cNvSpPr>
              <a:spLocks noChangeShapeType="1"/>
            </p:cNvSpPr>
            <p:nvPr/>
          </p:nvSpPr>
          <p:spPr bwMode="auto">
            <a:xfrm>
              <a:off x="4201" y="1155"/>
              <a:ext cx="1" cy="4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469" name="Line 813"/>
            <p:cNvSpPr>
              <a:spLocks noChangeShapeType="1"/>
            </p:cNvSpPr>
            <p:nvPr/>
          </p:nvSpPr>
          <p:spPr bwMode="auto">
            <a:xfrm>
              <a:off x="4148" y="1113"/>
              <a:ext cx="42"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470" name="Line 814"/>
            <p:cNvSpPr>
              <a:spLocks noChangeShapeType="1"/>
            </p:cNvSpPr>
            <p:nvPr/>
          </p:nvSpPr>
          <p:spPr bwMode="auto">
            <a:xfrm>
              <a:off x="4169" y="1089"/>
              <a:ext cx="1" cy="4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471" name="Line 815"/>
            <p:cNvSpPr>
              <a:spLocks noChangeShapeType="1"/>
            </p:cNvSpPr>
            <p:nvPr/>
          </p:nvSpPr>
          <p:spPr bwMode="auto">
            <a:xfrm>
              <a:off x="4281" y="1371"/>
              <a:ext cx="43"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472" name="Line 816"/>
            <p:cNvSpPr>
              <a:spLocks noChangeShapeType="1"/>
            </p:cNvSpPr>
            <p:nvPr/>
          </p:nvSpPr>
          <p:spPr bwMode="auto">
            <a:xfrm>
              <a:off x="4302" y="1347"/>
              <a:ext cx="1" cy="4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473" name="Line 817"/>
            <p:cNvSpPr>
              <a:spLocks noChangeShapeType="1"/>
            </p:cNvSpPr>
            <p:nvPr/>
          </p:nvSpPr>
          <p:spPr bwMode="auto">
            <a:xfrm>
              <a:off x="4260" y="1347"/>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474" name="Line 818"/>
            <p:cNvSpPr>
              <a:spLocks noChangeShapeType="1"/>
            </p:cNvSpPr>
            <p:nvPr/>
          </p:nvSpPr>
          <p:spPr bwMode="auto">
            <a:xfrm flipH="1">
              <a:off x="4260" y="1347"/>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475" name="Line 819"/>
            <p:cNvSpPr>
              <a:spLocks noChangeShapeType="1"/>
            </p:cNvSpPr>
            <p:nvPr/>
          </p:nvSpPr>
          <p:spPr bwMode="auto">
            <a:xfrm>
              <a:off x="4190" y="1167"/>
              <a:ext cx="22"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476" name="Line 820"/>
            <p:cNvSpPr>
              <a:spLocks noChangeShapeType="1"/>
            </p:cNvSpPr>
            <p:nvPr/>
          </p:nvSpPr>
          <p:spPr bwMode="auto">
            <a:xfrm flipH="1">
              <a:off x="4190" y="1167"/>
              <a:ext cx="22"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477" name="Line 821"/>
            <p:cNvSpPr>
              <a:spLocks noChangeShapeType="1"/>
            </p:cNvSpPr>
            <p:nvPr/>
          </p:nvSpPr>
          <p:spPr bwMode="auto">
            <a:xfrm>
              <a:off x="4158" y="1101"/>
              <a:ext cx="22"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478" name="Line 822"/>
            <p:cNvSpPr>
              <a:spLocks noChangeShapeType="1"/>
            </p:cNvSpPr>
            <p:nvPr/>
          </p:nvSpPr>
          <p:spPr bwMode="auto">
            <a:xfrm flipH="1">
              <a:off x="4158" y="1101"/>
              <a:ext cx="22"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479" name="Line 823"/>
            <p:cNvSpPr>
              <a:spLocks noChangeShapeType="1"/>
            </p:cNvSpPr>
            <p:nvPr/>
          </p:nvSpPr>
          <p:spPr bwMode="auto">
            <a:xfrm>
              <a:off x="4292" y="1359"/>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480" name="Line 824"/>
            <p:cNvSpPr>
              <a:spLocks noChangeShapeType="1"/>
            </p:cNvSpPr>
            <p:nvPr/>
          </p:nvSpPr>
          <p:spPr bwMode="auto">
            <a:xfrm flipH="1">
              <a:off x="4292" y="1359"/>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481" name="Rectangle 825"/>
            <p:cNvSpPr>
              <a:spLocks noChangeArrowheads="1"/>
            </p:cNvSpPr>
            <p:nvPr/>
          </p:nvSpPr>
          <p:spPr bwMode="auto">
            <a:xfrm>
              <a:off x="4100" y="981"/>
              <a:ext cx="517"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000000"/>
                  </a:solidFill>
                  <a:effectLst/>
                  <a:latin typeface="Helvetica" pitchFamily="34" charset="0"/>
                  <a:cs typeface="Arial" pitchFamily="34" charset="0"/>
                </a:rPr>
                <a:t>m17: a=-4,b=-20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9482" name="Rectangle 826"/>
            <p:cNvSpPr>
              <a:spLocks noChangeArrowheads="1"/>
            </p:cNvSpPr>
            <p:nvPr/>
          </p:nvSpPr>
          <p:spPr bwMode="auto">
            <a:xfrm>
              <a:off x="4633" y="1101"/>
              <a:ext cx="357" cy="276"/>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99483" name="Rectangle 827"/>
            <p:cNvSpPr>
              <a:spLocks noChangeArrowheads="1"/>
            </p:cNvSpPr>
            <p:nvPr/>
          </p:nvSpPr>
          <p:spPr bwMode="auto">
            <a:xfrm>
              <a:off x="4633" y="1101"/>
              <a:ext cx="357" cy="276"/>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99484" name="Line 828"/>
            <p:cNvSpPr>
              <a:spLocks noChangeShapeType="1"/>
            </p:cNvSpPr>
            <p:nvPr/>
          </p:nvSpPr>
          <p:spPr bwMode="auto">
            <a:xfrm>
              <a:off x="4633" y="1101"/>
              <a:ext cx="357"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485" name="Line 829"/>
            <p:cNvSpPr>
              <a:spLocks noChangeShapeType="1"/>
            </p:cNvSpPr>
            <p:nvPr/>
          </p:nvSpPr>
          <p:spPr bwMode="auto">
            <a:xfrm>
              <a:off x="4633" y="1377"/>
              <a:ext cx="357"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486" name="Line 830"/>
            <p:cNvSpPr>
              <a:spLocks noChangeShapeType="1"/>
            </p:cNvSpPr>
            <p:nvPr/>
          </p:nvSpPr>
          <p:spPr bwMode="auto">
            <a:xfrm flipV="1">
              <a:off x="4990" y="1101"/>
              <a:ext cx="1" cy="27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487" name="Line 831"/>
            <p:cNvSpPr>
              <a:spLocks noChangeShapeType="1"/>
            </p:cNvSpPr>
            <p:nvPr/>
          </p:nvSpPr>
          <p:spPr bwMode="auto">
            <a:xfrm flipV="1">
              <a:off x="4633" y="1101"/>
              <a:ext cx="1" cy="27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488" name="Line 832"/>
            <p:cNvSpPr>
              <a:spLocks noChangeShapeType="1"/>
            </p:cNvSpPr>
            <p:nvPr/>
          </p:nvSpPr>
          <p:spPr bwMode="auto">
            <a:xfrm>
              <a:off x="4633" y="1377"/>
              <a:ext cx="357"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489" name="Line 833"/>
            <p:cNvSpPr>
              <a:spLocks noChangeShapeType="1"/>
            </p:cNvSpPr>
            <p:nvPr/>
          </p:nvSpPr>
          <p:spPr bwMode="auto">
            <a:xfrm flipV="1">
              <a:off x="4633" y="1101"/>
              <a:ext cx="1" cy="27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490" name="Line 834"/>
            <p:cNvSpPr>
              <a:spLocks noChangeShapeType="1"/>
            </p:cNvSpPr>
            <p:nvPr/>
          </p:nvSpPr>
          <p:spPr bwMode="auto">
            <a:xfrm flipV="1">
              <a:off x="4633" y="1371"/>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491" name="Line 835"/>
            <p:cNvSpPr>
              <a:spLocks noChangeShapeType="1"/>
            </p:cNvSpPr>
            <p:nvPr/>
          </p:nvSpPr>
          <p:spPr bwMode="auto">
            <a:xfrm>
              <a:off x="4633" y="1101"/>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492" name="Rectangle 836"/>
            <p:cNvSpPr>
              <a:spLocks noChangeArrowheads="1"/>
            </p:cNvSpPr>
            <p:nvPr/>
          </p:nvSpPr>
          <p:spPr bwMode="auto">
            <a:xfrm>
              <a:off x="4617" y="1395"/>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9493" name="Line 837"/>
            <p:cNvSpPr>
              <a:spLocks noChangeShapeType="1"/>
            </p:cNvSpPr>
            <p:nvPr/>
          </p:nvSpPr>
          <p:spPr bwMode="auto">
            <a:xfrm flipV="1">
              <a:off x="4809" y="1371"/>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494" name="Line 838"/>
            <p:cNvSpPr>
              <a:spLocks noChangeShapeType="1"/>
            </p:cNvSpPr>
            <p:nvPr/>
          </p:nvSpPr>
          <p:spPr bwMode="auto">
            <a:xfrm>
              <a:off x="4809" y="1101"/>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495" name="Rectangle 839"/>
            <p:cNvSpPr>
              <a:spLocks noChangeArrowheads="1"/>
            </p:cNvSpPr>
            <p:nvPr/>
          </p:nvSpPr>
          <p:spPr bwMode="auto">
            <a:xfrm>
              <a:off x="4772" y="1395"/>
              <a:ext cx="117"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9496" name="Line 840"/>
            <p:cNvSpPr>
              <a:spLocks noChangeShapeType="1"/>
            </p:cNvSpPr>
            <p:nvPr/>
          </p:nvSpPr>
          <p:spPr bwMode="auto">
            <a:xfrm flipV="1">
              <a:off x="4990" y="1371"/>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497" name="Line 841"/>
            <p:cNvSpPr>
              <a:spLocks noChangeShapeType="1"/>
            </p:cNvSpPr>
            <p:nvPr/>
          </p:nvSpPr>
          <p:spPr bwMode="auto">
            <a:xfrm>
              <a:off x="4990" y="1101"/>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498" name="Rectangle 842"/>
            <p:cNvSpPr>
              <a:spLocks noChangeArrowheads="1"/>
            </p:cNvSpPr>
            <p:nvPr/>
          </p:nvSpPr>
          <p:spPr bwMode="auto">
            <a:xfrm>
              <a:off x="4974" y="1395"/>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9499" name="Line 843"/>
            <p:cNvSpPr>
              <a:spLocks noChangeShapeType="1"/>
            </p:cNvSpPr>
            <p:nvPr/>
          </p:nvSpPr>
          <p:spPr bwMode="auto">
            <a:xfrm>
              <a:off x="4633" y="1377"/>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500" name="Line 844"/>
            <p:cNvSpPr>
              <a:spLocks noChangeShapeType="1"/>
            </p:cNvSpPr>
            <p:nvPr/>
          </p:nvSpPr>
          <p:spPr bwMode="auto">
            <a:xfrm flipH="1">
              <a:off x="4985" y="1377"/>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501" name="Rectangle 845"/>
            <p:cNvSpPr>
              <a:spLocks noChangeArrowheads="1"/>
            </p:cNvSpPr>
            <p:nvPr/>
          </p:nvSpPr>
          <p:spPr bwMode="auto">
            <a:xfrm>
              <a:off x="4580" y="1335"/>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9502" name="Line 846"/>
            <p:cNvSpPr>
              <a:spLocks noChangeShapeType="1"/>
            </p:cNvSpPr>
            <p:nvPr/>
          </p:nvSpPr>
          <p:spPr bwMode="auto">
            <a:xfrm>
              <a:off x="4633" y="1239"/>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503" name="Line 847"/>
            <p:cNvSpPr>
              <a:spLocks noChangeShapeType="1"/>
            </p:cNvSpPr>
            <p:nvPr/>
          </p:nvSpPr>
          <p:spPr bwMode="auto">
            <a:xfrm flipH="1">
              <a:off x="4985" y="1239"/>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504" name="Rectangle 848"/>
            <p:cNvSpPr>
              <a:spLocks noChangeArrowheads="1"/>
            </p:cNvSpPr>
            <p:nvPr/>
          </p:nvSpPr>
          <p:spPr bwMode="auto">
            <a:xfrm>
              <a:off x="4532" y="1197"/>
              <a:ext cx="117"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9505" name="Line 849"/>
            <p:cNvSpPr>
              <a:spLocks noChangeShapeType="1"/>
            </p:cNvSpPr>
            <p:nvPr/>
          </p:nvSpPr>
          <p:spPr bwMode="auto">
            <a:xfrm>
              <a:off x="4633" y="1101"/>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506" name="Line 850"/>
            <p:cNvSpPr>
              <a:spLocks noChangeShapeType="1"/>
            </p:cNvSpPr>
            <p:nvPr/>
          </p:nvSpPr>
          <p:spPr bwMode="auto">
            <a:xfrm flipH="1">
              <a:off x="4985" y="1101"/>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507" name="Rectangle 851"/>
            <p:cNvSpPr>
              <a:spLocks noChangeArrowheads="1"/>
            </p:cNvSpPr>
            <p:nvPr/>
          </p:nvSpPr>
          <p:spPr bwMode="auto">
            <a:xfrm>
              <a:off x="4580" y="1059"/>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9508" name="Line 852"/>
            <p:cNvSpPr>
              <a:spLocks noChangeShapeType="1"/>
            </p:cNvSpPr>
            <p:nvPr/>
          </p:nvSpPr>
          <p:spPr bwMode="auto">
            <a:xfrm>
              <a:off x="4633" y="1101"/>
              <a:ext cx="357"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509" name="Line 853"/>
            <p:cNvSpPr>
              <a:spLocks noChangeShapeType="1"/>
            </p:cNvSpPr>
            <p:nvPr/>
          </p:nvSpPr>
          <p:spPr bwMode="auto">
            <a:xfrm>
              <a:off x="4633" y="1377"/>
              <a:ext cx="357"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510" name="Line 854"/>
            <p:cNvSpPr>
              <a:spLocks noChangeShapeType="1"/>
            </p:cNvSpPr>
            <p:nvPr/>
          </p:nvSpPr>
          <p:spPr bwMode="auto">
            <a:xfrm flipV="1">
              <a:off x="4990" y="1101"/>
              <a:ext cx="1" cy="27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511" name="Line 855"/>
            <p:cNvSpPr>
              <a:spLocks noChangeShapeType="1"/>
            </p:cNvSpPr>
            <p:nvPr/>
          </p:nvSpPr>
          <p:spPr bwMode="auto">
            <a:xfrm flipV="1">
              <a:off x="4633" y="1101"/>
              <a:ext cx="1" cy="27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512" name="Freeform 856"/>
            <p:cNvSpPr>
              <a:spLocks/>
            </p:cNvSpPr>
            <p:nvPr/>
          </p:nvSpPr>
          <p:spPr bwMode="auto">
            <a:xfrm>
              <a:off x="4633" y="1107"/>
              <a:ext cx="352" cy="264"/>
            </a:xfrm>
            <a:custGeom>
              <a:avLst/>
              <a:gdLst/>
              <a:ahLst/>
              <a:cxnLst>
                <a:cxn ang="0">
                  <a:pos x="0" y="0"/>
                </a:cxn>
                <a:cxn ang="0">
                  <a:pos x="11" y="0"/>
                </a:cxn>
                <a:cxn ang="0">
                  <a:pos x="21" y="6"/>
                </a:cxn>
                <a:cxn ang="0">
                  <a:pos x="32" y="18"/>
                </a:cxn>
                <a:cxn ang="0">
                  <a:pos x="43" y="30"/>
                </a:cxn>
                <a:cxn ang="0">
                  <a:pos x="59" y="48"/>
                </a:cxn>
                <a:cxn ang="0">
                  <a:pos x="69" y="72"/>
                </a:cxn>
                <a:cxn ang="0">
                  <a:pos x="75" y="90"/>
                </a:cxn>
                <a:cxn ang="0">
                  <a:pos x="85" y="114"/>
                </a:cxn>
                <a:cxn ang="0">
                  <a:pos x="91" y="138"/>
                </a:cxn>
                <a:cxn ang="0">
                  <a:pos x="96" y="156"/>
                </a:cxn>
                <a:cxn ang="0">
                  <a:pos x="107" y="180"/>
                </a:cxn>
                <a:cxn ang="0">
                  <a:pos x="117" y="204"/>
                </a:cxn>
                <a:cxn ang="0">
                  <a:pos x="128" y="228"/>
                </a:cxn>
                <a:cxn ang="0">
                  <a:pos x="133" y="240"/>
                </a:cxn>
                <a:cxn ang="0">
                  <a:pos x="144" y="252"/>
                </a:cxn>
                <a:cxn ang="0">
                  <a:pos x="155" y="258"/>
                </a:cxn>
                <a:cxn ang="0">
                  <a:pos x="165" y="258"/>
                </a:cxn>
                <a:cxn ang="0">
                  <a:pos x="176" y="264"/>
                </a:cxn>
                <a:cxn ang="0">
                  <a:pos x="187" y="264"/>
                </a:cxn>
                <a:cxn ang="0">
                  <a:pos x="197" y="264"/>
                </a:cxn>
                <a:cxn ang="0">
                  <a:pos x="208" y="264"/>
                </a:cxn>
                <a:cxn ang="0">
                  <a:pos x="219" y="264"/>
                </a:cxn>
                <a:cxn ang="0">
                  <a:pos x="229" y="264"/>
                </a:cxn>
                <a:cxn ang="0">
                  <a:pos x="240" y="264"/>
                </a:cxn>
                <a:cxn ang="0">
                  <a:pos x="251" y="264"/>
                </a:cxn>
                <a:cxn ang="0">
                  <a:pos x="261" y="264"/>
                </a:cxn>
                <a:cxn ang="0">
                  <a:pos x="272" y="264"/>
                </a:cxn>
                <a:cxn ang="0">
                  <a:pos x="283" y="264"/>
                </a:cxn>
                <a:cxn ang="0">
                  <a:pos x="293" y="264"/>
                </a:cxn>
                <a:cxn ang="0">
                  <a:pos x="304" y="264"/>
                </a:cxn>
                <a:cxn ang="0">
                  <a:pos x="315" y="264"/>
                </a:cxn>
                <a:cxn ang="0">
                  <a:pos x="325" y="264"/>
                </a:cxn>
                <a:cxn ang="0">
                  <a:pos x="336" y="264"/>
                </a:cxn>
                <a:cxn ang="0">
                  <a:pos x="347" y="264"/>
                </a:cxn>
              </a:cxnLst>
              <a:rect l="0" t="0" r="r" b="b"/>
              <a:pathLst>
                <a:path w="352" h="264">
                  <a:moveTo>
                    <a:pt x="5" y="0"/>
                  </a:moveTo>
                  <a:lnTo>
                    <a:pt x="0" y="0"/>
                  </a:lnTo>
                  <a:lnTo>
                    <a:pt x="5" y="0"/>
                  </a:lnTo>
                  <a:lnTo>
                    <a:pt x="11" y="0"/>
                  </a:lnTo>
                  <a:lnTo>
                    <a:pt x="16" y="6"/>
                  </a:lnTo>
                  <a:lnTo>
                    <a:pt x="21" y="6"/>
                  </a:lnTo>
                  <a:lnTo>
                    <a:pt x="27" y="12"/>
                  </a:lnTo>
                  <a:lnTo>
                    <a:pt x="32" y="18"/>
                  </a:lnTo>
                  <a:lnTo>
                    <a:pt x="37" y="24"/>
                  </a:lnTo>
                  <a:lnTo>
                    <a:pt x="43" y="30"/>
                  </a:lnTo>
                  <a:lnTo>
                    <a:pt x="48" y="36"/>
                  </a:lnTo>
                  <a:lnTo>
                    <a:pt x="59" y="48"/>
                  </a:lnTo>
                  <a:lnTo>
                    <a:pt x="59" y="60"/>
                  </a:lnTo>
                  <a:lnTo>
                    <a:pt x="69" y="72"/>
                  </a:lnTo>
                  <a:lnTo>
                    <a:pt x="69" y="84"/>
                  </a:lnTo>
                  <a:lnTo>
                    <a:pt x="75" y="90"/>
                  </a:lnTo>
                  <a:lnTo>
                    <a:pt x="75" y="102"/>
                  </a:lnTo>
                  <a:lnTo>
                    <a:pt x="85" y="114"/>
                  </a:lnTo>
                  <a:lnTo>
                    <a:pt x="85" y="132"/>
                  </a:lnTo>
                  <a:lnTo>
                    <a:pt x="91" y="138"/>
                  </a:lnTo>
                  <a:lnTo>
                    <a:pt x="91" y="150"/>
                  </a:lnTo>
                  <a:lnTo>
                    <a:pt x="96" y="156"/>
                  </a:lnTo>
                  <a:lnTo>
                    <a:pt x="96" y="168"/>
                  </a:lnTo>
                  <a:lnTo>
                    <a:pt x="107" y="180"/>
                  </a:lnTo>
                  <a:lnTo>
                    <a:pt x="107" y="192"/>
                  </a:lnTo>
                  <a:lnTo>
                    <a:pt x="117" y="204"/>
                  </a:lnTo>
                  <a:lnTo>
                    <a:pt x="117" y="216"/>
                  </a:lnTo>
                  <a:lnTo>
                    <a:pt x="128" y="228"/>
                  </a:lnTo>
                  <a:lnTo>
                    <a:pt x="128" y="234"/>
                  </a:lnTo>
                  <a:lnTo>
                    <a:pt x="133" y="240"/>
                  </a:lnTo>
                  <a:lnTo>
                    <a:pt x="139" y="246"/>
                  </a:lnTo>
                  <a:lnTo>
                    <a:pt x="144" y="252"/>
                  </a:lnTo>
                  <a:lnTo>
                    <a:pt x="149" y="252"/>
                  </a:lnTo>
                  <a:lnTo>
                    <a:pt x="155" y="258"/>
                  </a:lnTo>
                  <a:lnTo>
                    <a:pt x="160" y="258"/>
                  </a:lnTo>
                  <a:lnTo>
                    <a:pt x="165" y="258"/>
                  </a:lnTo>
                  <a:lnTo>
                    <a:pt x="171" y="264"/>
                  </a:lnTo>
                  <a:lnTo>
                    <a:pt x="176" y="264"/>
                  </a:lnTo>
                  <a:lnTo>
                    <a:pt x="181" y="264"/>
                  </a:lnTo>
                  <a:lnTo>
                    <a:pt x="187" y="264"/>
                  </a:lnTo>
                  <a:lnTo>
                    <a:pt x="192" y="264"/>
                  </a:lnTo>
                  <a:lnTo>
                    <a:pt x="197" y="264"/>
                  </a:lnTo>
                  <a:lnTo>
                    <a:pt x="203" y="264"/>
                  </a:lnTo>
                  <a:lnTo>
                    <a:pt x="208" y="264"/>
                  </a:lnTo>
                  <a:lnTo>
                    <a:pt x="213" y="264"/>
                  </a:lnTo>
                  <a:lnTo>
                    <a:pt x="219" y="264"/>
                  </a:lnTo>
                  <a:lnTo>
                    <a:pt x="224" y="264"/>
                  </a:lnTo>
                  <a:lnTo>
                    <a:pt x="229" y="264"/>
                  </a:lnTo>
                  <a:lnTo>
                    <a:pt x="235" y="264"/>
                  </a:lnTo>
                  <a:lnTo>
                    <a:pt x="240" y="264"/>
                  </a:lnTo>
                  <a:lnTo>
                    <a:pt x="245" y="264"/>
                  </a:lnTo>
                  <a:lnTo>
                    <a:pt x="251" y="264"/>
                  </a:lnTo>
                  <a:lnTo>
                    <a:pt x="256" y="264"/>
                  </a:lnTo>
                  <a:lnTo>
                    <a:pt x="261" y="264"/>
                  </a:lnTo>
                  <a:lnTo>
                    <a:pt x="267" y="264"/>
                  </a:lnTo>
                  <a:lnTo>
                    <a:pt x="272" y="264"/>
                  </a:lnTo>
                  <a:lnTo>
                    <a:pt x="277" y="264"/>
                  </a:lnTo>
                  <a:lnTo>
                    <a:pt x="283" y="264"/>
                  </a:lnTo>
                  <a:lnTo>
                    <a:pt x="288" y="264"/>
                  </a:lnTo>
                  <a:lnTo>
                    <a:pt x="293" y="264"/>
                  </a:lnTo>
                  <a:lnTo>
                    <a:pt x="299" y="264"/>
                  </a:lnTo>
                  <a:lnTo>
                    <a:pt x="304" y="264"/>
                  </a:lnTo>
                  <a:lnTo>
                    <a:pt x="309" y="264"/>
                  </a:lnTo>
                  <a:lnTo>
                    <a:pt x="315" y="264"/>
                  </a:lnTo>
                  <a:lnTo>
                    <a:pt x="320" y="264"/>
                  </a:lnTo>
                  <a:lnTo>
                    <a:pt x="325" y="264"/>
                  </a:lnTo>
                  <a:lnTo>
                    <a:pt x="331" y="264"/>
                  </a:lnTo>
                  <a:lnTo>
                    <a:pt x="336" y="264"/>
                  </a:lnTo>
                  <a:lnTo>
                    <a:pt x="341" y="264"/>
                  </a:lnTo>
                  <a:lnTo>
                    <a:pt x="347" y="264"/>
                  </a:lnTo>
                  <a:lnTo>
                    <a:pt x="352" y="264"/>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513" name="Line 857"/>
            <p:cNvSpPr>
              <a:spLocks noChangeShapeType="1"/>
            </p:cNvSpPr>
            <p:nvPr/>
          </p:nvSpPr>
          <p:spPr bwMode="auto">
            <a:xfrm>
              <a:off x="4729" y="1323"/>
              <a:ext cx="43"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514" name="Line 858"/>
            <p:cNvSpPr>
              <a:spLocks noChangeShapeType="1"/>
            </p:cNvSpPr>
            <p:nvPr/>
          </p:nvSpPr>
          <p:spPr bwMode="auto">
            <a:xfrm>
              <a:off x="4750" y="1299"/>
              <a:ext cx="1" cy="4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515" name="Line 859"/>
            <p:cNvSpPr>
              <a:spLocks noChangeShapeType="1"/>
            </p:cNvSpPr>
            <p:nvPr/>
          </p:nvSpPr>
          <p:spPr bwMode="auto">
            <a:xfrm>
              <a:off x="4665" y="1149"/>
              <a:ext cx="43"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516" name="Line 860"/>
            <p:cNvSpPr>
              <a:spLocks noChangeShapeType="1"/>
            </p:cNvSpPr>
            <p:nvPr/>
          </p:nvSpPr>
          <p:spPr bwMode="auto">
            <a:xfrm>
              <a:off x="4686" y="1125"/>
              <a:ext cx="1" cy="4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517" name="Line 861"/>
            <p:cNvSpPr>
              <a:spLocks noChangeShapeType="1"/>
            </p:cNvSpPr>
            <p:nvPr/>
          </p:nvSpPr>
          <p:spPr bwMode="auto">
            <a:xfrm>
              <a:off x="4633" y="1113"/>
              <a:ext cx="43"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518" name="Line 862"/>
            <p:cNvSpPr>
              <a:spLocks noChangeShapeType="1"/>
            </p:cNvSpPr>
            <p:nvPr/>
          </p:nvSpPr>
          <p:spPr bwMode="auto">
            <a:xfrm>
              <a:off x="4654" y="1089"/>
              <a:ext cx="1" cy="4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519" name="Line 863"/>
            <p:cNvSpPr>
              <a:spLocks noChangeShapeType="1"/>
            </p:cNvSpPr>
            <p:nvPr/>
          </p:nvSpPr>
          <p:spPr bwMode="auto">
            <a:xfrm>
              <a:off x="4766" y="1359"/>
              <a:ext cx="43"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520" name="Line 864"/>
            <p:cNvSpPr>
              <a:spLocks noChangeShapeType="1"/>
            </p:cNvSpPr>
            <p:nvPr/>
          </p:nvSpPr>
          <p:spPr bwMode="auto">
            <a:xfrm>
              <a:off x="4788" y="1335"/>
              <a:ext cx="1" cy="4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521" name="Line 865"/>
            <p:cNvSpPr>
              <a:spLocks noChangeShapeType="1"/>
            </p:cNvSpPr>
            <p:nvPr/>
          </p:nvSpPr>
          <p:spPr bwMode="auto">
            <a:xfrm>
              <a:off x="4740" y="1311"/>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522" name="Line 866"/>
            <p:cNvSpPr>
              <a:spLocks noChangeShapeType="1"/>
            </p:cNvSpPr>
            <p:nvPr/>
          </p:nvSpPr>
          <p:spPr bwMode="auto">
            <a:xfrm flipH="1">
              <a:off x="4740" y="1311"/>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523" name="Line 867"/>
            <p:cNvSpPr>
              <a:spLocks noChangeShapeType="1"/>
            </p:cNvSpPr>
            <p:nvPr/>
          </p:nvSpPr>
          <p:spPr bwMode="auto">
            <a:xfrm>
              <a:off x="4676" y="1137"/>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524" name="Line 868"/>
            <p:cNvSpPr>
              <a:spLocks noChangeShapeType="1"/>
            </p:cNvSpPr>
            <p:nvPr/>
          </p:nvSpPr>
          <p:spPr bwMode="auto">
            <a:xfrm flipH="1">
              <a:off x="4676" y="1137"/>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525" name="Line 869"/>
            <p:cNvSpPr>
              <a:spLocks noChangeShapeType="1"/>
            </p:cNvSpPr>
            <p:nvPr/>
          </p:nvSpPr>
          <p:spPr bwMode="auto">
            <a:xfrm>
              <a:off x="4644" y="1101"/>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526" name="Line 870"/>
            <p:cNvSpPr>
              <a:spLocks noChangeShapeType="1"/>
            </p:cNvSpPr>
            <p:nvPr/>
          </p:nvSpPr>
          <p:spPr bwMode="auto">
            <a:xfrm flipH="1">
              <a:off x="4644" y="1101"/>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527" name="Line 871"/>
            <p:cNvSpPr>
              <a:spLocks noChangeShapeType="1"/>
            </p:cNvSpPr>
            <p:nvPr/>
          </p:nvSpPr>
          <p:spPr bwMode="auto">
            <a:xfrm>
              <a:off x="4777" y="1347"/>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528" name="Line 872"/>
            <p:cNvSpPr>
              <a:spLocks noChangeShapeType="1"/>
            </p:cNvSpPr>
            <p:nvPr/>
          </p:nvSpPr>
          <p:spPr bwMode="auto">
            <a:xfrm flipH="1">
              <a:off x="4777" y="1347"/>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529" name="Rectangle 873"/>
            <p:cNvSpPr>
              <a:spLocks noChangeArrowheads="1"/>
            </p:cNvSpPr>
            <p:nvPr/>
          </p:nvSpPr>
          <p:spPr bwMode="auto">
            <a:xfrm>
              <a:off x="4585" y="981"/>
              <a:ext cx="517"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000000"/>
                  </a:solidFill>
                  <a:effectLst/>
                  <a:latin typeface="Helvetica" pitchFamily="34" charset="0"/>
                  <a:cs typeface="Arial" pitchFamily="34" charset="0"/>
                </a:rPr>
                <a:t>m18: a=-4,b=-16</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9530" name="Rectangle 874"/>
            <p:cNvSpPr>
              <a:spLocks noChangeArrowheads="1"/>
            </p:cNvSpPr>
            <p:nvPr/>
          </p:nvSpPr>
          <p:spPr bwMode="auto">
            <a:xfrm>
              <a:off x="767" y="1587"/>
              <a:ext cx="362" cy="276"/>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99531" name="Rectangle 875"/>
            <p:cNvSpPr>
              <a:spLocks noChangeArrowheads="1"/>
            </p:cNvSpPr>
            <p:nvPr/>
          </p:nvSpPr>
          <p:spPr bwMode="auto">
            <a:xfrm>
              <a:off x="767" y="1587"/>
              <a:ext cx="362" cy="276"/>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99532" name="Line 876"/>
            <p:cNvSpPr>
              <a:spLocks noChangeShapeType="1"/>
            </p:cNvSpPr>
            <p:nvPr/>
          </p:nvSpPr>
          <p:spPr bwMode="auto">
            <a:xfrm>
              <a:off x="767" y="1587"/>
              <a:ext cx="362"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533" name="Line 877"/>
            <p:cNvSpPr>
              <a:spLocks noChangeShapeType="1"/>
            </p:cNvSpPr>
            <p:nvPr/>
          </p:nvSpPr>
          <p:spPr bwMode="auto">
            <a:xfrm>
              <a:off x="767" y="1863"/>
              <a:ext cx="362"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534" name="Line 878"/>
            <p:cNvSpPr>
              <a:spLocks noChangeShapeType="1"/>
            </p:cNvSpPr>
            <p:nvPr/>
          </p:nvSpPr>
          <p:spPr bwMode="auto">
            <a:xfrm flipV="1">
              <a:off x="1129" y="1587"/>
              <a:ext cx="1" cy="27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535" name="Line 879"/>
            <p:cNvSpPr>
              <a:spLocks noChangeShapeType="1"/>
            </p:cNvSpPr>
            <p:nvPr/>
          </p:nvSpPr>
          <p:spPr bwMode="auto">
            <a:xfrm flipV="1">
              <a:off x="767" y="1587"/>
              <a:ext cx="1" cy="27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536" name="Line 880"/>
            <p:cNvSpPr>
              <a:spLocks noChangeShapeType="1"/>
            </p:cNvSpPr>
            <p:nvPr/>
          </p:nvSpPr>
          <p:spPr bwMode="auto">
            <a:xfrm>
              <a:off x="767" y="1863"/>
              <a:ext cx="362"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537" name="Line 881"/>
            <p:cNvSpPr>
              <a:spLocks noChangeShapeType="1"/>
            </p:cNvSpPr>
            <p:nvPr/>
          </p:nvSpPr>
          <p:spPr bwMode="auto">
            <a:xfrm flipV="1">
              <a:off x="767" y="1587"/>
              <a:ext cx="1" cy="27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538" name="Line 882"/>
            <p:cNvSpPr>
              <a:spLocks noChangeShapeType="1"/>
            </p:cNvSpPr>
            <p:nvPr/>
          </p:nvSpPr>
          <p:spPr bwMode="auto">
            <a:xfrm flipV="1">
              <a:off x="767" y="1857"/>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539" name="Line 883"/>
            <p:cNvSpPr>
              <a:spLocks noChangeShapeType="1"/>
            </p:cNvSpPr>
            <p:nvPr/>
          </p:nvSpPr>
          <p:spPr bwMode="auto">
            <a:xfrm>
              <a:off x="767" y="1587"/>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540" name="Rectangle 884"/>
            <p:cNvSpPr>
              <a:spLocks noChangeArrowheads="1"/>
            </p:cNvSpPr>
            <p:nvPr/>
          </p:nvSpPr>
          <p:spPr bwMode="auto">
            <a:xfrm>
              <a:off x="751" y="1881"/>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9541" name="Line 885"/>
            <p:cNvSpPr>
              <a:spLocks noChangeShapeType="1"/>
            </p:cNvSpPr>
            <p:nvPr/>
          </p:nvSpPr>
          <p:spPr bwMode="auto">
            <a:xfrm flipV="1">
              <a:off x="948" y="1857"/>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542" name="Line 886"/>
            <p:cNvSpPr>
              <a:spLocks noChangeShapeType="1"/>
            </p:cNvSpPr>
            <p:nvPr/>
          </p:nvSpPr>
          <p:spPr bwMode="auto">
            <a:xfrm>
              <a:off x="948" y="1587"/>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543" name="Rectangle 887"/>
            <p:cNvSpPr>
              <a:spLocks noChangeArrowheads="1"/>
            </p:cNvSpPr>
            <p:nvPr/>
          </p:nvSpPr>
          <p:spPr bwMode="auto">
            <a:xfrm>
              <a:off x="911" y="1881"/>
              <a:ext cx="117"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9544" name="Line 888"/>
            <p:cNvSpPr>
              <a:spLocks noChangeShapeType="1"/>
            </p:cNvSpPr>
            <p:nvPr/>
          </p:nvSpPr>
          <p:spPr bwMode="auto">
            <a:xfrm flipV="1">
              <a:off x="1129" y="1857"/>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545" name="Line 889"/>
            <p:cNvSpPr>
              <a:spLocks noChangeShapeType="1"/>
            </p:cNvSpPr>
            <p:nvPr/>
          </p:nvSpPr>
          <p:spPr bwMode="auto">
            <a:xfrm>
              <a:off x="1129" y="1587"/>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546" name="Rectangle 890"/>
            <p:cNvSpPr>
              <a:spLocks noChangeArrowheads="1"/>
            </p:cNvSpPr>
            <p:nvPr/>
          </p:nvSpPr>
          <p:spPr bwMode="auto">
            <a:xfrm>
              <a:off x="1113" y="1881"/>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9547" name="Line 891"/>
            <p:cNvSpPr>
              <a:spLocks noChangeShapeType="1"/>
            </p:cNvSpPr>
            <p:nvPr/>
          </p:nvSpPr>
          <p:spPr bwMode="auto">
            <a:xfrm>
              <a:off x="767" y="1863"/>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548" name="Line 892"/>
            <p:cNvSpPr>
              <a:spLocks noChangeShapeType="1"/>
            </p:cNvSpPr>
            <p:nvPr/>
          </p:nvSpPr>
          <p:spPr bwMode="auto">
            <a:xfrm flipH="1">
              <a:off x="1124" y="1863"/>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549" name="Rectangle 893"/>
            <p:cNvSpPr>
              <a:spLocks noChangeArrowheads="1"/>
            </p:cNvSpPr>
            <p:nvPr/>
          </p:nvSpPr>
          <p:spPr bwMode="auto">
            <a:xfrm>
              <a:off x="713" y="1821"/>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9550" name="Line 894"/>
            <p:cNvSpPr>
              <a:spLocks noChangeShapeType="1"/>
            </p:cNvSpPr>
            <p:nvPr/>
          </p:nvSpPr>
          <p:spPr bwMode="auto">
            <a:xfrm>
              <a:off x="767" y="1725"/>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551" name="Line 895"/>
            <p:cNvSpPr>
              <a:spLocks noChangeShapeType="1"/>
            </p:cNvSpPr>
            <p:nvPr/>
          </p:nvSpPr>
          <p:spPr bwMode="auto">
            <a:xfrm flipH="1">
              <a:off x="1124" y="1725"/>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552" name="Rectangle 896"/>
            <p:cNvSpPr>
              <a:spLocks noChangeArrowheads="1"/>
            </p:cNvSpPr>
            <p:nvPr/>
          </p:nvSpPr>
          <p:spPr bwMode="auto">
            <a:xfrm>
              <a:off x="665" y="1683"/>
              <a:ext cx="117"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9553" name="Line 897"/>
            <p:cNvSpPr>
              <a:spLocks noChangeShapeType="1"/>
            </p:cNvSpPr>
            <p:nvPr/>
          </p:nvSpPr>
          <p:spPr bwMode="auto">
            <a:xfrm>
              <a:off x="767" y="1587"/>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554" name="Line 898"/>
            <p:cNvSpPr>
              <a:spLocks noChangeShapeType="1"/>
            </p:cNvSpPr>
            <p:nvPr/>
          </p:nvSpPr>
          <p:spPr bwMode="auto">
            <a:xfrm flipH="1">
              <a:off x="1124" y="1587"/>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555" name="Rectangle 899"/>
            <p:cNvSpPr>
              <a:spLocks noChangeArrowheads="1"/>
            </p:cNvSpPr>
            <p:nvPr/>
          </p:nvSpPr>
          <p:spPr bwMode="auto">
            <a:xfrm>
              <a:off x="713" y="1545"/>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9556" name="Line 900"/>
            <p:cNvSpPr>
              <a:spLocks noChangeShapeType="1"/>
            </p:cNvSpPr>
            <p:nvPr/>
          </p:nvSpPr>
          <p:spPr bwMode="auto">
            <a:xfrm>
              <a:off x="767" y="1587"/>
              <a:ext cx="362"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557" name="Line 901"/>
            <p:cNvSpPr>
              <a:spLocks noChangeShapeType="1"/>
            </p:cNvSpPr>
            <p:nvPr/>
          </p:nvSpPr>
          <p:spPr bwMode="auto">
            <a:xfrm>
              <a:off x="767" y="1863"/>
              <a:ext cx="362"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558" name="Line 902"/>
            <p:cNvSpPr>
              <a:spLocks noChangeShapeType="1"/>
            </p:cNvSpPr>
            <p:nvPr/>
          </p:nvSpPr>
          <p:spPr bwMode="auto">
            <a:xfrm flipV="1">
              <a:off x="1129" y="1587"/>
              <a:ext cx="1" cy="27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559" name="Line 903"/>
            <p:cNvSpPr>
              <a:spLocks noChangeShapeType="1"/>
            </p:cNvSpPr>
            <p:nvPr/>
          </p:nvSpPr>
          <p:spPr bwMode="auto">
            <a:xfrm flipV="1">
              <a:off x="767" y="1587"/>
              <a:ext cx="1" cy="27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560" name="Freeform 904"/>
            <p:cNvSpPr>
              <a:spLocks/>
            </p:cNvSpPr>
            <p:nvPr/>
          </p:nvSpPr>
          <p:spPr bwMode="auto">
            <a:xfrm>
              <a:off x="767" y="1587"/>
              <a:ext cx="357" cy="270"/>
            </a:xfrm>
            <a:custGeom>
              <a:avLst/>
              <a:gdLst/>
              <a:ahLst/>
              <a:cxnLst>
                <a:cxn ang="0">
                  <a:pos x="5" y="6"/>
                </a:cxn>
                <a:cxn ang="0">
                  <a:pos x="16" y="6"/>
                </a:cxn>
                <a:cxn ang="0">
                  <a:pos x="26" y="12"/>
                </a:cxn>
                <a:cxn ang="0">
                  <a:pos x="37" y="18"/>
                </a:cxn>
                <a:cxn ang="0">
                  <a:pos x="48" y="24"/>
                </a:cxn>
                <a:cxn ang="0">
                  <a:pos x="58" y="36"/>
                </a:cxn>
                <a:cxn ang="0">
                  <a:pos x="69" y="48"/>
                </a:cxn>
                <a:cxn ang="0">
                  <a:pos x="80" y="60"/>
                </a:cxn>
                <a:cxn ang="0">
                  <a:pos x="90" y="84"/>
                </a:cxn>
                <a:cxn ang="0">
                  <a:pos x="106" y="102"/>
                </a:cxn>
                <a:cxn ang="0">
                  <a:pos x="117" y="126"/>
                </a:cxn>
                <a:cxn ang="0">
                  <a:pos x="128" y="150"/>
                </a:cxn>
                <a:cxn ang="0">
                  <a:pos x="138" y="174"/>
                </a:cxn>
                <a:cxn ang="0">
                  <a:pos x="149" y="198"/>
                </a:cxn>
                <a:cxn ang="0">
                  <a:pos x="160" y="216"/>
                </a:cxn>
                <a:cxn ang="0">
                  <a:pos x="165" y="228"/>
                </a:cxn>
                <a:cxn ang="0">
                  <a:pos x="176" y="240"/>
                </a:cxn>
                <a:cxn ang="0">
                  <a:pos x="186" y="252"/>
                </a:cxn>
                <a:cxn ang="0">
                  <a:pos x="197" y="258"/>
                </a:cxn>
                <a:cxn ang="0">
                  <a:pos x="208" y="258"/>
                </a:cxn>
                <a:cxn ang="0">
                  <a:pos x="218" y="264"/>
                </a:cxn>
                <a:cxn ang="0">
                  <a:pos x="229" y="264"/>
                </a:cxn>
                <a:cxn ang="0">
                  <a:pos x="240" y="270"/>
                </a:cxn>
                <a:cxn ang="0">
                  <a:pos x="250" y="270"/>
                </a:cxn>
                <a:cxn ang="0">
                  <a:pos x="261" y="270"/>
                </a:cxn>
                <a:cxn ang="0">
                  <a:pos x="272" y="270"/>
                </a:cxn>
                <a:cxn ang="0">
                  <a:pos x="282" y="270"/>
                </a:cxn>
                <a:cxn ang="0">
                  <a:pos x="293" y="270"/>
                </a:cxn>
                <a:cxn ang="0">
                  <a:pos x="304" y="270"/>
                </a:cxn>
                <a:cxn ang="0">
                  <a:pos x="314" y="270"/>
                </a:cxn>
                <a:cxn ang="0">
                  <a:pos x="325" y="270"/>
                </a:cxn>
                <a:cxn ang="0">
                  <a:pos x="336" y="270"/>
                </a:cxn>
                <a:cxn ang="0">
                  <a:pos x="346" y="270"/>
                </a:cxn>
                <a:cxn ang="0">
                  <a:pos x="357" y="270"/>
                </a:cxn>
              </a:cxnLst>
              <a:rect l="0" t="0" r="r" b="b"/>
              <a:pathLst>
                <a:path w="357" h="270">
                  <a:moveTo>
                    <a:pt x="0" y="0"/>
                  </a:moveTo>
                  <a:lnTo>
                    <a:pt x="5" y="6"/>
                  </a:lnTo>
                  <a:lnTo>
                    <a:pt x="10" y="6"/>
                  </a:lnTo>
                  <a:lnTo>
                    <a:pt x="16" y="6"/>
                  </a:lnTo>
                  <a:lnTo>
                    <a:pt x="21" y="6"/>
                  </a:lnTo>
                  <a:lnTo>
                    <a:pt x="26" y="12"/>
                  </a:lnTo>
                  <a:lnTo>
                    <a:pt x="32" y="12"/>
                  </a:lnTo>
                  <a:lnTo>
                    <a:pt x="37" y="18"/>
                  </a:lnTo>
                  <a:lnTo>
                    <a:pt x="42" y="18"/>
                  </a:lnTo>
                  <a:lnTo>
                    <a:pt x="48" y="24"/>
                  </a:lnTo>
                  <a:lnTo>
                    <a:pt x="53" y="30"/>
                  </a:lnTo>
                  <a:lnTo>
                    <a:pt x="58" y="36"/>
                  </a:lnTo>
                  <a:lnTo>
                    <a:pt x="64" y="42"/>
                  </a:lnTo>
                  <a:lnTo>
                    <a:pt x="69" y="48"/>
                  </a:lnTo>
                  <a:lnTo>
                    <a:pt x="74" y="54"/>
                  </a:lnTo>
                  <a:lnTo>
                    <a:pt x="80" y="60"/>
                  </a:lnTo>
                  <a:lnTo>
                    <a:pt x="90" y="72"/>
                  </a:lnTo>
                  <a:lnTo>
                    <a:pt x="90" y="84"/>
                  </a:lnTo>
                  <a:lnTo>
                    <a:pt x="96" y="90"/>
                  </a:lnTo>
                  <a:lnTo>
                    <a:pt x="106" y="102"/>
                  </a:lnTo>
                  <a:lnTo>
                    <a:pt x="106" y="114"/>
                  </a:lnTo>
                  <a:lnTo>
                    <a:pt x="117" y="126"/>
                  </a:lnTo>
                  <a:lnTo>
                    <a:pt x="117" y="138"/>
                  </a:lnTo>
                  <a:lnTo>
                    <a:pt x="128" y="150"/>
                  </a:lnTo>
                  <a:lnTo>
                    <a:pt x="128" y="162"/>
                  </a:lnTo>
                  <a:lnTo>
                    <a:pt x="138" y="174"/>
                  </a:lnTo>
                  <a:lnTo>
                    <a:pt x="138" y="186"/>
                  </a:lnTo>
                  <a:lnTo>
                    <a:pt x="149" y="198"/>
                  </a:lnTo>
                  <a:lnTo>
                    <a:pt x="149" y="204"/>
                  </a:lnTo>
                  <a:lnTo>
                    <a:pt x="160" y="216"/>
                  </a:lnTo>
                  <a:lnTo>
                    <a:pt x="160" y="222"/>
                  </a:lnTo>
                  <a:lnTo>
                    <a:pt x="165" y="228"/>
                  </a:lnTo>
                  <a:lnTo>
                    <a:pt x="170" y="234"/>
                  </a:lnTo>
                  <a:lnTo>
                    <a:pt x="176" y="240"/>
                  </a:lnTo>
                  <a:lnTo>
                    <a:pt x="181" y="246"/>
                  </a:lnTo>
                  <a:lnTo>
                    <a:pt x="186" y="252"/>
                  </a:lnTo>
                  <a:lnTo>
                    <a:pt x="192" y="252"/>
                  </a:lnTo>
                  <a:lnTo>
                    <a:pt x="197" y="258"/>
                  </a:lnTo>
                  <a:lnTo>
                    <a:pt x="202" y="258"/>
                  </a:lnTo>
                  <a:lnTo>
                    <a:pt x="208" y="258"/>
                  </a:lnTo>
                  <a:lnTo>
                    <a:pt x="213" y="264"/>
                  </a:lnTo>
                  <a:lnTo>
                    <a:pt x="218" y="264"/>
                  </a:lnTo>
                  <a:lnTo>
                    <a:pt x="224" y="264"/>
                  </a:lnTo>
                  <a:lnTo>
                    <a:pt x="229" y="264"/>
                  </a:lnTo>
                  <a:lnTo>
                    <a:pt x="234" y="270"/>
                  </a:lnTo>
                  <a:lnTo>
                    <a:pt x="240" y="270"/>
                  </a:lnTo>
                  <a:lnTo>
                    <a:pt x="245" y="270"/>
                  </a:lnTo>
                  <a:lnTo>
                    <a:pt x="250" y="270"/>
                  </a:lnTo>
                  <a:lnTo>
                    <a:pt x="256" y="270"/>
                  </a:lnTo>
                  <a:lnTo>
                    <a:pt x="261" y="270"/>
                  </a:lnTo>
                  <a:lnTo>
                    <a:pt x="266" y="270"/>
                  </a:lnTo>
                  <a:lnTo>
                    <a:pt x="272" y="270"/>
                  </a:lnTo>
                  <a:lnTo>
                    <a:pt x="277" y="270"/>
                  </a:lnTo>
                  <a:lnTo>
                    <a:pt x="282" y="270"/>
                  </a:lnTo>
                  <a:lnTo>
                    <a:pt x="288" y="270"/>
                  </a:lnTo>
                  <a:lnTo>
                    <a:pt x="293" y="270"/>
                  </a:lnTo>
                  <a:lnTo>
                    <a:pt x="298" y="270"/>
                  </a:lnTo>
                  <a:lnTo>
                    <a:pt x="304" y="270"/>
                  </a:lnTo>
                  <a:lnTo>
                    <a:pt x="309" y="270"/>
                  </a:lnTo>
                  <a:lnTo>
                    <a:pt x="314" y="270"/>
                  </a:lnTo>
                  <a:lnTo>
                    <a:pt x="320" y="270"/>
                  </a:lnTo>
                  <a:lnTo>
                    <a:pt x="325" y="270"/>
                  </a:lnTo>
                  <a:lnTo>
                    <a:pt x="330" y="270"/>
                  </a:lnTo>
                  <a:lnTo>
                    <a:pt x="336" y="270"/>
                  </a:lnTo>
                  <a:lnTo>
                    <a:pt x="341" y="270"/>
                  </a:lnTo>
                  <a:lnTo>
                    <a:pt x="346" y="270"/>
                  </a:lnTo>
                  <a:lnTo>
                    <a:pt x="352" y="270"/>
                  </a:lnTo>
                  <a:lnTo>
                    <a:pt x="357" y="270"/>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561" name="Line 905"/>
            <p:cNvSpPr>
              <a:spLocks noChangeShapeType="1"/>
            </p:cNvSpPr>
            <p:nvPr/>
          </p:nvSpPr>
          <p:spPr bwMode="auto">
            <a:xfrm>
              <a:off x="868" y="1731"/>
              <a:ext cx="43"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562" name="Line 906"/>
            <p:cNvSpPr>
              <a:spLocks noChangeShapeType="1"/>
            </p:cNvSpPr>
            <p:nvPr/>
          </p:nvSpPr>
          <p:spPr bwMode="auto">
            <a:xfrm>
              <a:off x="889" y="1707"/>
              <a:ext cx="1" cy="4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563" name="Line 907"/>
            <p:cNvSpPr>
              <a:spLocks noChangeShapeType="1"/>
            </p:cNvSpPr>
            <p:nvPr/>
          </p:nvSpPr>
          <p:spPr bwMode="auto">
            <a:xfrm>
              <a:off x="799" y="1611"/>
              <a:ext cx="42"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564" name="Line 908"/>
            <p:cNvSpPr>
              <a:spLocks noChangeShapeType="1"/>
            </p:cNvSpPr>
            <p:nvPr/>
          </p:nvSpPr>
          <p:spPr bwMode="auto">
            <a:xfrm>
              <a:off x="820" y="1587"/>
              <a:ext cx="1" cy="4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565" name="Line 909"/>
            <p:cNvSpPr>
              <a:spLocks noChangeShapeType="1"/>
            </p:cNvSpPr>
            <p:nvPr/>
          </p:nvSpPr>
          <p:spPr bwMode="auto">
            <a:xfrm>
              <a:off x="767" y="1593"/>
              <a:ext cx="42"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566" name="Line 910"/>
            <p:cNvSpPr>
              <a:spLocks noChangeShapeType="1"/>
            </p:cNvSpPr>
            <p:nvPr/>
          </p:nvSpPr>
          <p:spPr bwMode="auto">
            <a:xfrm>
              <a:off x="788" y="1569"/>
              <a:ext cx="1" cy="4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567" name="Line 911"/>
            <p:cNvSpPr>
              <a:spLocks noChangeShapeType="1"/>
            </p:cNvSpPr>
            <p:nvPr/>
          </p:nvSpPr>
          <p:spPr bwMode="auto">
            <a:xfrm>
              <a:off x="900" y="1797"/>
              <a:ext cx="43"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568" name="Line 912"/>
            <p:cNvSpPr>
              <a:spLocks noChangeShapeType="1"/>
            </p:cNvSpPr>
            <p:nvPr/>
          </p:nvSpPr>
          <p:spPr bwMode="auto">
            <a:xfrm>
              <a:off x="921" y="1773"/>
              <a:ext cx="1" cy="4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569" name="Line 913"/>
            <p:cNvSpPr>
              <a:spLocks noChangeShapeType="1"/>
            </p:cNvSpPr>
            <p:nvPr/>
          </p:nvSpPr>
          <p:spPr bwMode="auto">
            <a:xfrm>
              <a:off x="879" y="1719"/>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570" name="Line 914"/>
            <p:cNvSpPr>
              <a:spLocks noChangeShapeType="1"/>
            </p:cNvSpPr>
            <p:nvPr/>
          </p:nvSpPr>
          <p:spPr bwMode="auto">
            <a:xfrm flipH="1">
              <a:off x="879" y="1719"/>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571" name="Line 915"/>
            <p:cNvSpPr>
              <a:spLocks noChangeShapeType="1"/>
            </p:cNvSpPr>
            <p:nvPr/>
          </p:nvSpPr>
          <p:spPr bwMode="auto">
            <a:xfrm>
              <a:off x="809" y="1599"/>
              <a:ext cx="22"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572" name="Line 916"/>
            <p:cNvSpPr>
              <a:spLocks noChangeShapeType="1"/>
            </p:cNvSpPr>
            <p:nvPr/>
          </p:nvSpPr>
          <p:spPr bwMode="auto">
            <a:xfrm flipH="1">
              <a:off x="809" y="1599"/>
              <a:ext cx="22"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573" name="Line 917"/>
            <p:cNvSpPr>
              <a:spLocks noChangeShapeType="1"/>
            </p:cNvSpPr>
            <p:nvPr/>
          </p:nvSpPr>
          <p:spPr bwMode="auto">
            <a:xfrm>
              <a:off x="777" y="1581"/>
              <a:ext cx="22"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574" name="Line 918"/>
            <p:cNvSpPr>
              <a:spLocks noChangeShapeType="1"/>
            </p:cNvSpPr>
            <p:nvPr/>
          </p:nvSpPr>
          <p:spPr bwMode="auto">
            <a:xfrm flipH="1">
              <a:off x="777" y="1581"/>
              <a:ext cx="22"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575" name="Line 919"/>
            <p:cNvSpPr>
              <a:spLocks noChangeShapeType="1"/>
            </p:cNvSpPr>
            <p:nvPr/>
          </p:nvSpPr>
          <p:spPr bwMode="auto">
            <a:xfrm>
              <a:off x="911" y="1785"/>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576" name="Line 920"/>
            <p:cNvSpPr>
              <a:spLocks noChangeShapeType="1"/>
            </p:cNvSpPr>
            <p:nvPr/>
          </p:nvSpPr>
          <p:spPr bwMode="auto">
            <a:xfrm flipH="1">
              <a:off x="911" y="1785"/>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577" name="Rectangle 921"/>
            <p:cNvSpPr>
              <a:spLocks noChangeArrowheads="1"/>
            </p:cNvSpPr>
            <p:nvPr/>
          </p:nvSpPr>
          <p:spPr bwMode="auto">
            <a:xfrm>
              <a:off x="719" y="1467"/>
              <a:ext cx="517"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000000"/>
                  </a:solidFill>
                  <a:effectLst/>
                  <a:latin typeface="Helvetica" pitchFamily="34" charset="0"/>
                  <a:cs typeface="Arial" pitchFamily="34" charset="0"/>
                </a:rPr>
                <a:t>m19: a=-4,b=-12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9578" name="Rectangle 922"/>
            <p:cNvSpPr>
              <a:spLocks noChangeArrowheads="1"/>
            </p:cNvSpPr>
            <p:nvPr/>
          </p:nvSpPr>
          <p:spPr bwMode="auto">
            <a:xfrm>
              <a:off x="1252" y="1587"/>
              <a:ext cx="357" cy="276"/>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99579" name="Rectangle 923"/>
            <p:cNvSpPr>
              <a:spLocks noChangeArrowheads="1"/>
            </p:cNvSpPr>
            <p:nvPr/>
          </p:nvSpPr>
          <p:spPr bwMode="auto">
            <a:xfrm>
              <a:off x="1252" y="1587"/>
              <a:ext cx="357" cy="276"/>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99580" name="Line 924"/>
            <p:cNvSpPr>
              <a:spLocks noChangeShapeType="1"/>
            </p:cNvSpPr>
            <p:nvPr/>
          </p:nvSpPr>
          <p:spPr bwMode="auto">
            <a:xfrm>
              <a:off x="1252" y="1587"/>
              <a:ext cx="357"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581" name="Line 925"/>
            <p:cNvSpPr>
              <a:spLocks noChangeShapeType="1"/>
            </p:cNvSpPr>
            <p:nvPr/>
          </p:nvSpPr>
          <p:spPr bwMode="auto">
            <a:xfrm>
              <a:off x="1252" y="1863"/>
              <a:ext cx="357"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582" name="Line 926"/>
            <p:cNvSpPr>
              <a:spLocks noChangeShapeType="1"/>
            </p:cNvSpPr>
            <p:nvPr/>
          </p:nvSpPr>
          <p:spPr bwMode="auto">
            <a:xfrm flipV="1">
              <a:off x="1609" y="1587"/>
              <a:ext cx="1" cy="27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583" name="Line 927"/>
            <p:cNvSpPr>
              <a:spLocks noChangeShapeType="1"/>
            </p:cNvSpPr>
            <p:nvPr/>
          </p:nvSpPr>
          <p:spPr bwMode="auto">
            <a:xfrm flipV="1">
              <a:off x="1252" y="1587"/>
              <a:ext cx="1" cy="27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584" name="Line 928"/>
            <p:cNvSpPr>
              <a:spLocks noChangeShapeType="1"/>
            </p:cNvSpPr>
            <p:nvPr/>
          </p:nvSpPr>
          <p:spPr bwMode="auto">
            <a:xfrm>
              <a:off x="1252" y="1863"/>
              <a:ext cx="357"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585" name="Line 929"/>
            <p:cNvSpPr>
              <a:spLocks noChangeShapeType="1"/>
            </p:cNvSpPr>
            <p:nvPr/>
          </p:nvSpPr>
          <p:spPr bwMode="auto">
            <a:xfrm flipV="1">
              <a:off x="1252" y="1587"/>
              <a:ext cx="1" cy="27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586" name="Line 930"/>
            <p:cNvSpPr>
              <a:spLocks noChangeShapeType="1"/>
            </p:cNvSpPr>
            <p:nvPr/>
          </p:nvSpPr>
          <p:spPr bwMode="auto">
            <a:xfrm flipV="1">
              <a:off x="1252" y="1857"/>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587" name="Line 931"/>
            <p:cNvSpPr>
              <a:spLocks noChangeShapeType="1"/>
            </p:cNvSpPr>
            <p:nvPr/>
          </p:nvSpPr>
          <p:spPr bwMode="auto">
            <a:xfrm>
              <a:off x="1252" y="1587"/>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588" name="Rectangle 932"/>
            <p:cNvSpPr>
              <a:spLocks noChangeArrowheads="1"/>
            </p:cNvSpPr>
            <p:nvPr/>
          </p:nvSpPr>
          <p:spPr bwMode="auto">
            <a:xfrm>
              <a:off x="1236" y="1881"/>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9589" name="Line 933"/>
            <p:cNvSpPr>
              <a:spLocks noChangeShapeType="1"/>
            </p:cNvSpPr>
            <p:nvPr/>
          </p:nvSpPr>
          <p:spPr bwMode="auto">
            <a:xfrm flipV="1">
              <a:off x="1428" y="1857"/>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590" name="Line 934"/>
            <p:cNvSpPr>
              <a:spLocks noChangeShapeType="1"/>
            </p:cNvSpPr>
            <p:nvPr/>
          </p:nvSpPr>
          <p:spPr bwMode="auto">
            <a:xfrm>
              <a:off x="1428" y="1587"/>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591" name="Rectangle 935"/>
            <p:cNvSpPr>
              <a:spLocks noChangeArrowheads="1"/>
            </p:cNvSpPr>
            <p:nvPr/>
          </p:nvSpPr>
          <p:spPr bwMode="auto">
            <a:xfrm>
              <a:off x="1391" y="1881"/>
              <a:ext cx="117"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9592" name="Line 936"/>
            <p:cNvSpPr>
              <a:spLocks noChangeShapeType="1"/>
            </p:cNvSpPr>
            <p:nvPr/>
          </p:nvSpPr>
          <p:spPr bwMode="auto">
            <a:xfrm flipV="1">
              <a:off x="1609" y="1857"/>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593" name="Line 937"/>
            <p:cNvSpPr>
              <a:spLocks noChangeShapeType="1"/>
            </p:cNvSpPr>
            <p:nvPr/>
          </p:nvSpPr>
          <p:spPr bwMode="auto">
            <a:xfrm>
              <a:off x="1609" y="1587"/>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594" name="Rectangle 938"/>
            <p:cNvSpPr>
              <a:spLocks noChangeArrowheads="1"/>
            </p:cNvSpPr>
            <p:nvPr/>
          </p:nvSpPr>
          <p:spPr bwMode="auto">
            <a:xfrm>
              <a:off x="1593" y="1881"/>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9595" name="Line 939"/>
            <p:cNvSpPr>
              <a:spLocks noChangeShapeType="1"/>
            </p:cNvSpPr>
            <p:nvPr/>
          </p:nvSpPr>
          <p:spPr bwMode="auto">
            <a:xfrm>
              <a:off x="1252" y="1863"/>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596" name="Line 940"/>
            <p:cNvSpPr>
              <a:spLocks noChangeShapeType="1"/>
            </p:cNvSpPr>
            <p:nvPr/>
          </p:nvSpPr>
          <p:spPr bwMode="auto">
            <a:xfrm flipH="1">
              <a:off x="1604" y="1863"/>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597" name="Rectangle 941"/>
            <p:cNvSpPr>
              <a:spLocks noChangeArrowheads="1"/>
            </p:cNvSpPr>
            <p:nvPr/>
          </p:nvSpPr>
          <p:spPr bwMode="auto">
            <a:xfrm>
              <a:off x="1199" y="1821"/>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9598" name="Line 942"/>
            <p:cNvSpPr>
              <a:spLocks noChangeShapeType="1"/>
            </p:cNvSpPr>
            <p:nvPr/>
          </p:nvSpPr>
          <p:spPr bwMode="auto">
            <a:xfrm>
              <a:off x="1252" y="1725"/>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599" name="Line 943"/>
            <p:cNvSpPr>
              <a:spLocks noChangeShapeType="1"/>
            </p:cNvSpPr>
            <p:nvPr/>
          </p:nvSpPr>
          <p:spPr bwMode="auto">
            <a:xfrm flipH="1">
              <a:off x="1604" y="1725"/>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600" name="Rectangle 944"/>
            <p:cNvSpPr>
              <a:spLocks noChangeArrowheads="1"/>
            </p:cNvSpPr>
            <p:nvPr/>
          </p:nvSpPr>
          <p:spPr bwMode="auto">
            <a:xfrm>
              <a:off x="1151" y="1683"/>
              <a:ext cx="117"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9601" name="Line 945"/>
            <p:cNvSpPr>
              <a:spLocks noChangeShapeType="1"/>
            </p:cNvSpPr>
            <p:nvPr/>
          </p:nvSpPr>
          <p:spPr bwMode="auto">
            <a:xfrm>
              <a:off x="1252" y="1587"/>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602" name="Line 946"/>
            <p:cNvSpPr>
              <a:spLocks noChangeShapeType="1"/>
            </p:cNvSpPr>
            <p:nvPr/>
          </p:nvSpPr>
          <p:spPr bwMode="auto">
            <a:xfrm flipH="1">
              <a:off x="1604" y="1587"/>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603" name="Rectangle 947"/>
            <p:cNvSpPr>
              <a:spLocks noChangeArrowheads="1"/>
            </p:cNvSpPr>
            <p:nvPr/>
          </p:nvSpPr>
          <p:spPr bwMode="auto">
            <a:xfrm>
              <a:off x="1199" y="1545"/>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9604" name="Line 948"/>
            <p:cNvSpPr>
              <a:spLocks noChangeShapeType="1"/>
            </p:cNvSpPr>
            <p:nvPr/>
          </p:nvSpPr>
          <p:spPr bwMode="auto">
            <a:xfrm>
              <a:off x="1252" y="1587"/>
              <a:ext cx="357"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605" name="Line 949"/>
            <p:cNvSpPr>
              <a:spLocks noChangeShapeType="1"/>
            </p:cNvSpPr>
            <p:nvPr/>
          </p:nvSpPr>
          <p:spPr bwMode="auto">
            <a:xfrm>
              <a:off x="1252" y="1863"/>
              <a:ext cx="357"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606" name="Line 950"/>
            <p:cNvSpPr>
              <a:spLocks noChangeShapeType="1"/>
            </p:cNvSpPr>
            <p:nvPr/>
          </p:nvSpPr>
          <p:spPr bwMode="auto">
            <a:xfrm flipV="1">
              <a:off x="1609" y="1587"/>
              <a:ext cx="1" cy="27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607" name="Line 951"/>
            <p:cNvSpPr>
              <a:spLocks noChangeShapeType="1"/>
            </p:cNvSpPr>
            <p:nvPr/>
          </p:nvSpPr>
          <p:spPr bwMode="auto">
            <a:xfrm flipV="1">
              <a:off x="1252" y="1587"/>
              <a:ext cx="1" cy="27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608" name="Freeform 952"/>
            <p:cNvSpPr>
              <a:spLocks/>
            </p:cNvSpPr>
            <p:nvPr/>
          </p:nvSpPr>
          <p:spPr bwMode="auto">
            <a:xfrm>
              <a:off x="1252" y="1587"/>
              <a:ext cx="352" cy="270"/>
            </a:xfrm>
            <a:custGeom>
              <a:avLst/>
              <a:gdLst/>
              <a:ahLst/>
              <a:cxnLst>
                <a:cxn ang="0">
                  <a:pos x="5" y="6"/>
                </a:cxn>
                <a:cxn ang="0">
                  <a:pos x="16" y="6"/>
                </a:cxn>
                <a:cxn ang="0">
                  <a:pos x="27" y="6"/>
                </a:cxn>
                <a:cxn ang="0">
                  <a:pos x="37" y="12"/>
                </a:cxn>
                <a:cxn ang="0">
                  <a:pos x="48" y="12"/>
                </a:cxn>
                <a:cxn ang="0">
                  <a:pos x="59" y="18"/>
                </a:cxn>
                <a:cxn ang="0">
                  <a:pos x="69" y="24"/>
                </a:cxn>
                <a:cxn ang="0">
                  <a:pos x="80" y="30"/>
                </a:cxn>
                <a:cxn ang="0">
                  <a:pos x="91" y="36"/>
                </a:cxn>
                <a:cxn ang="0">
                  <a:pos x="101" y="42"/>
                </a:cxn>
                <a:cxn ang="0">
                  <a:pos x="112" y="54"/>
                </a:cxn>
                <a:cxn ang="0">
                  <a:pos x="123" y="66"/>
                </a:cxn>
                <a:cxn ang="0">
                  <a:pos x="133" y="78"/>
                </a:cxn>
                <a:cxn ang="0">
                  <a:pos x="144" y="90"/>
                </a:cxn>
                <a:cxn ang="0">
                  <a:pos x="160" y="108"/>
                </a:cxn>
                <a:cxn ang="0">
                  <a:pos x="165" y="120"/>
                </a:cxn>
                <a:cxn ang="0">
                  <a:pos x="176" y="138"/>
                </a:cxn>
                <a:cxn ang="0">
                  <a:pos x="187" y="156"/>
                </a:cxn>
                <a:cxn ang="0">
                  <a:pos x="203" y="174"/>
                </a:cxn>
                <a:cxn ang="0">
                  <a:pos x="208" y="186"/>
                </a:cxn>
                <a:cxn ang="0">
                  <a:pos x="219" y="198"/>
                </a:cxn>
                <a:cxn ang="0">
                  <a:pos x="229" y="210"/>
                </a:cxn>
                <a:cxn ang="0">
                  <a:pos x="240" y="222"/>
                </a:cxn>
                <a:cxn ang="0">
                  <a:pos x="251" y="234"/>
                </a:cxn>
                <a:cxn ang="0">
                  <a:pos x="261" y="240"/>
                </a:cxn>
                <a:cxn ang="0">
                  <a:pos x="272" y="246"/>
                </a:cxn>
                <a:cxn ang="0">
                  <a:pos x="283" y="252"/>
                </a:cxn>
                <a:cxn ang="0">
                  <a:pos x="293" y="258"/>
                </a:cxn>
                <a:cxn ang="0">
                  <a:pos x="304" y="258"/>
                </a:cxn>
                <a:cxn ang="0">
                  <a:pos x="315" y="264"/>
                </a:cxn>
                <a:cxn ang="0">
                  <a:pos x="325" y="264"/>
                </a:cxn>
                <a:cxn ang="0">
                  <a:pos x="336" y="264"/>
                </a:cxn>
                <a:cxn ang="0">
                  <a:pos x="347" y="270"/>
                </a:cxn>
              </a:cxnLst>
              <a:rect l="0" t="0" r="r" b="b"/>
              <a:pathLst>
                <a:path w="352" h="270">
                  <a:moveTo>
                    <a:pt x="0" y="0"/>
                  </a:moveTo>
                  <a:lnTo>
                    <a:pt x="5" y="6"/>
                  </a:lnTo>
                  <a:lnTo>
                    <a:pt x="11" y="6"/>
                  </a:lnTo>
                  <a:lnTo>
                    <a:pt x="16" y="6"/>
                  </a:lnTo>
                  <a:lnTo>
                    <a:pt x="21" y="6"/>
                  </a:lnTo>
                  <a:lnTo>
                    <a:pt x="27" y="6"/>
                  </a:lnTo>
                  <a:lnTo>
                    <a:pt x="32" y="6"/>
                  </a:lnTo>
                  <a:lnTo>
                    <a:pt x="37" y="12"/>
                  </a:lnTo>
                  <a:lnTo>
                    <a:pt x="43" y="12"/>
                  </a:lnTo>
                  <a:lnTo>
                    <a:pt x="48" y="12"/>
                  </a:lnTo>
                  <a:lnTo>
                    <a:pt x="53" y="12"/>
                  </a:lnTo>
                  <a:lnTo>
                    <a:pt x="59" y="18"/>
                  </a:lnTo>
                  <a:lnTo>
                    <a:pt x="64" y="18"/>
                  </a:lnTo>
                  <a:lnTo>
                    <a:pt x="69" y="24"/>
                  </a:lnTo>
                  <a:lnTo>
                    <a:pt x="75" y="24"/>
                  </a:lnTo>
                  <a:lnTo>
                    <a:pt x="80" y="30"/>
                  </a:lnTo>
                  <a:lnTo>
                    <a:pt x="85" y="30"/>
                  </a:lnTo>
                  <a:lnTo>
                    <a:pt x="91" y="36"/>
                  </a:lnTo>
                  <a:lnTo>
                    <a:pt x="96" y="36"/>
                  </a:lnTo>
                  <a:lnTo>
                    <a:pt x="101" y="42"/>
                  </a:lnTo>
                  <a:lnTo>
                    <a:pt x="107" y="48"/>
                  </a:lnTo>
                  <a:lnTo>
                    <a:pt x="112" y="54"/>
                  </a:lnTo>
                  <a:lnTo>
                    <a:pt x="117" y="60"/>
                  </a:lnTo>
                  <a:lnTo>
                    <a:pt x="123" y="66"/>
                  </a:lnTo>
                  <a:lnTo>
                    <a:pt x="128" y="72"/>
                  </a:lnTo>
                  <a:lnTo>
                    <a:pt x="133" y="78"/>
                  </a:lnTo>
                  <a:lnTo>
                    <a:pt x="139" y="84"/>
                  </a:lnTo>
                  <a:lnTo>
                    <a:pt x="144" y="90"/>
                  </a:lnTo>
                  <a:lnTo>
                    <a:pt x="149" y="96"/>
                  </a:lnTo>
                  <a:lnTo>
                    <a:pt x="160" y="108"/>
                  </a:lnTo>
                  <a:lnTo>
                    <a:pt x="160" y="114"/>
                  </a:lnTo>
                  <a:lnTo>
                    <a:pt x="165" y="120"/>
                  </a:lnTo>
                  <a:lnTo>
                    <a:pt x="176" y="132"/>
                  </a:lnTo>
                  <a:lnTo>
                    <a:pt x="176" y="138"/>
                  </a:lnTo>
                  <a:lnTo>
                    <a:pt x="187" y="150"/>
                  </a:lnTo>
                  <a:lnTo>
                    <a:pt x="187" y="156"/>
                  </a:lnTo>
                  <a:lnTo>
                    <a:pt x="192" y="162"/>
                  </a:lnTo>
                  <a:lnTo>
                    <a:pt x="203" y="174"/>
                  </a:lnTo>
                  <a:lnTo>
                    <a:pt x="203" y="180"/>
                  </a:lnTo>
                  <a:lnTo>
                    <a:pt x="208" y="186"/>
                  </a:lnTo>
                  <a:lnTo>
                    <a:pt x="213" y="192"/>
                  </a:lnTo>
                  <a:lnTo>
                    <a:pt x="219" y="198"/>
                  </a:lnTo>
                  <a:lnTo>
                    <a:pt x="224" y="204"/>
                  </a:lnTo>
                  <a:lnTo>
                    <a:pt x="229" y="210"/>
                  </a:lnTo>
                  <a:lnTo>
                    <a:pt x="235" y="216"/>
                  </a:lnTo>
                  <a:lnTo>
                    <a:pt x="240" y="222"/>
                  </a:lnTo>
                  <a:lnTo>
                    <a:pt x="245" y="228"/>
                  </a:lnTo>
                  <a:lnTo>
                    <a:pt x="251" y="234"/>
                  </a:lnTo>
                  <a:lnTo>
                    <a:pt x="256" y="234"/>
                  </a:lnTo>
                  <a:lnTo>
                    <a:pt x="261" y="240"/>
                  </a:lnTo>
                  <a:lnTo>
                    <a:pt x="267" y="240"/>
                  </a:lnTo>
                  <a:lnTo>
                    <a:pt x="272" y="246"/>
                  </a:lnTo>
                  <a:lnTo>
                    <a:pt x="277" y="246"/>
                  </a:lnTo>
                  <a:lnTo>
                    <a:pt x="283" y="252"/>
                  </a:lnTo>
                  <a:lnTo>
                    <a:pt x="288" y="252"/>
                  </a:lnTo>
                  <a:lnTo>
                    <a:pt x="293" y="258"/>
                  </a:lnTo>
                  <a:lnTo>
                    <a:pt x="299" y="258"/>
                  </a:lnTo>
                  <a:lnTo>
                    <a:pt x="304" y="258"/>
                  </a:lnTo>
                  <a:lnTo>
                    <a:pt x="309" y="258"/>
                  </a:lnTo>
                  <a:lnTo>
                    <a:pt x="315" y="264"/>
                  </a:lnTo>
                  <a:lnTo>
                    <a:pt x="320" y="264"/>
                  </a:lnTo>
                  <a:lnTo>
                    <a:pt x="325" y="264"/>
                  </a:lnTo>
                  <a:lnTo>
                    <a:pt x="331" y="264"/>
                  </a:lnTo>
                  <a:lnTo>
                    <a:pt x="336" y="264"/>
                  </a:lnTo>
                  <a:lnTo>
                    <a:pt x="341" y="264"/>
                  </a:lnTo>
                  <a:lnTo>
                    <a:pt x="347" y="270"/>
                  </a:lnTo>
                  <a:lnTo>
                    <a:pt x="352" y="270"/>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609" name="Line 953"/>
            <p:cNvSpPr>
              <a:spLocks noChangeShapeType="1"/>
            </p:cNvSpPr>
            <p:nvPr/>
          </p:nvSpPr>
          <p:spPr bwMode="auto">
            <a:xfrm>
              <a:off x="1348" y="1647"/>
              <a:ext cx="43"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610" name="Line 954"/>
            <p:cNvSpPr>
              <a:spLocks noChangeShapeType="1"/>
            </p:cNvSpPr>
            <p:nvPr/>
          </p:nvSpPr>
          <p:spPr bwMode="auto">
            <a:xfrm>
              <a:off x="1369" y="1623"/>
              <a:ext cx="1" cy="4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611" name="Line 955"/>
            <p:cNvSpPr>
              <a:spLocks noChangeShapeType="1"/>
            </p:cNvSpPr>
            <p:nvPr/>
          </p:nvSpPr>
          <p:spPr bwMode="auto">
            <a:xfrm>
              <a:off x="1284" y="1599"/>
              <a:ext cx="43"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612" name="Line 956"/>
            <p:cNvSpPr>
              <a:spLocks noChangeShapeType="1"/>
            </p:cNvSpPr>
            <p:nvPr/>
          </p:nvSpPr>
          <p:spPr bwMode="auto">
            <a:xfrm>
              <a:off x="1305" y="1575"/>
              <a:ext cx="1" cy="4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613" name="Line 957"/>
            <p:cNvSpPr>
              <a:spLocks noChangeShapeType="1"/>
            </p:cNvSpPr>
            <p:nvPr/>
          </p:nvSpPr>
          <p:spPr bwMode="auto">
            <a:xfrm>
              <a:off x="1252" y="1593"/>
              <a:ext cx="43"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614" name="Line 958"/>
            <p:cNvSpPr>
              <a:spLocks noChangeShapeType="1"/>
            </p:cNvSpPr>
            <p:nvPr/>
          </p:nvSpPr>
          <p:spPr bwMode="auto">
            <a:xfrm>
              <a:off x="1273" y="1569"/>
              <a:ext cx="1" cy="4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615" name="Line 959"/>
            <p:cNvSpPr>
              <a:spLocks noChangeShapeType="1"/>
            </p:cNvSpPr>
            <p:nvPr/>
          </p:nvSpPr>
          <p:spPr bwMode="auto">
            <a:xfrm>
              <a:off x="1385" y="1689"/>
              <a:ext cx="43"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616" name="Line 960"/>
            <p:cNvSpPr>
              <a:spLocks noChangeShapeType="1"/>
            </p:cNvSpPr>
            <p:nvPr/>
          </p:nvSpPr>
          <p:spPr bwMode="auto">
            <a:xfrm>
              <a:off x="1407" y="1665"/>
              <a:ext cx="1" cy="4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617" name="Line 961"/>
            <p:cNvSpPr>
              <a:spLocks noChangeShapeType="1"/>
            </p:cNvSpPr>
            <p:nvPr/>
          </p:nvSpPr>
          <p:spPr bwMode="auto">
            <a:xfrm>
              <a:off x="1359" y="1635"/>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618" name="Line 962"/>
            <p:cNvSpPr>
              <a:spLocks noChangeShapeType="1"/>
            </p:cNvSpPr>
            <p:nvPr/>
          </p:nvSpPr>
          <p:spPr bwMode="auto">
            <a:xfrm flipH="1">
              <a:off x="1359" y="1635"/>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619" name="Line 963"/>
            <p:cNvSpPr>
              <a:spLocks noChangeShapeType="1"/>
            </p:cNvSpPr>
            <p:nvPr/>
          </p:nvSpPr>
          <p:spPr bwMode="auto">
            <a:xfrm>
              <a:off x="1295" y="1587"/>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620" name="Line 964"/>
            <p:cNvSpPr>
              <a:spLocks noChangeShapeType="1"/>
            </p:cNvSpPr>
            <p:nvPr/>
          </p:nvSpPr>
          <p:spPr bwMode="auto">
            <a:xfrm flipH="1">
              <a:off x="1295" y="1587"/>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621" name="Line 965"/>
            <p:cNvSpPr>
              <a:spLocks noChangeShapeType="1"/>
            </p:cNvSpPr>
            <p:nvPr/>
          </p:nvSpPr>
          <p:spPr bwMode="auto">
            <a:xfrm>
              <a:off x="1263" y="1581"/>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622" name="Line 966"/>
            <p:cNvSpPr>
              <a:spLocks noChangeShapeType="1"/>
            </p:cNvSpPr>
            <p:nvPr/>
          </p:nvSpPr>
          <p:spPr bwMode="auto">
            <a:xfrm flipH="1">
              <a:off x="1263" y="1581"/>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623" name="Line 967"/>
            <p:cNvSpPr>
              <a:spLocks noChangeShapeType="1"/>
            </p:cNvSpPr>
            <p:nvPr/>
          </p:nvSpPr>
          <p:spPr bwMode="auto">
            <a:xfrm>
              <a:off x="1396" y="1677"/>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624" name="Line 968"/>
            <p:cNvSpPr>
              <a:spLocks noChangeShapeType="1"/>
            </p:cNvSpPr>
            <p:nvPr/>
          </p:nvSpPr>
          <p:spPr bwMode="auto">
            <a:xfrm flipH="1">
              <a:off x="1396" y="1677"/>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625" name="Rectangle 969"/>
            <p:cNvSpPr>
              <a:spLocks noChangeArrowheads="1"/>
            </p:cNvSpPr>
            <p:nvPr/>
          </p:nvSpPr>
          <p:spPr bwMode="auto">
            <a:xfrm>
              <a:off x="1220" y="1467"/>
              <a:ext cx="480"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000000"/>
                  </a:solidFill>
                  <a:effectLst/>
                  <a:latin typeface="Helvetica" pitchFamily="34" charset="0"/>
                  <a:cs typeface="Arial" pitchFamily="34" charset="0"/>
                </a:rPr>
                <a:t>m20: a=-4,b=-8</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9626" name="Rectangle 970"/>
            <p:cNvSpPr>
              <a:spLocks noChangeArrowheads="1"/>
            </p:cNvSpPr>
            <p:nvPr/>
          </p:nvSpPr>
          <p:spPr bwMode="auto">
            <a:xfrm>
              <a:off x="1732" y="1587"/>
              <a:ext cx="363" cy="276"/>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99627" name="Rectangle 971"/>
            <p:cNvSpPr>
              <a:spLocks noChangeArrowheads="1"/>
            </p:cNvSpPr>
            <p:nvPr/>
          </p:nvSpPr>
          <p:spPr bwMode="auto">
            <a:xfrm>
              <a:off x="1732" y="1587"/>
              <a:ext cx="363" cy="276"/>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99628" name="Line 972"/>
            <p:cNvSpPr>
              <a:spLocks noChangeShapeType="1"/>
            </p:cNvSpPr>
            <p:nvPr/>
          </p:nvSpPr>
          <p:spPr bwMode="auto">
            <a:xfrm>
              <a:off x="1732" y="1587"/>
              <a:ext cx="363"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629" name="Line 973"/>
            <p:cNvSpPr>
              <a:spLocks noChangeShapeType="1"/>
            </p:cNvSpPr>
            <p:nvPr/>
          </p:nvSpPr>
          <p:spPr bwMode="auto">
            <a:xfrm>
              <a:off x="1732" y="1863"/>
              <a:ext cx="363"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630" name="Line 974"/>
            <p:cNvSpPr>
              <a:spLocks noChangeShapeType="1"/>
            </p:cNvSpPr>
            <p:nvPr/>
          </p:nvSpPr>
          <p:spPr bwMode="auto">
            <a:xfrm flipV="1">
              <a:off x="2095" y="1587"/>
              <a:ext cx="1" cy="27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631" name="Line 975"/>
            <p:cNvSpPr>
              <a:spLocks noChangeShapeType="1"/>
            </p:cNvSpPr>
            <p:nvPr/>
          </p:nvSpPr>
          <p:spPr bwMode="auto">
            <a:xfrm flipV="1">
              <a:off x="1732" y="1587"/>
              <a:ext cx="1" cy="27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632" name="Line 976"/>
            <p:cNvSpPr>
              <a:spLocks noChangeShapeType="1"/>
            </p:cNvSpPr>
            <p:nvPr/>
          </p:nvSpPr>
          <p:spPr bwMode="auto">
            <a:xfrm>
              <a:off x="1732" y="1863"/>
              <a:ext cx="363"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633" name="Line 977"/>
            <p:cNvSpPr>
              <a:spLocks noChangeShapeType="1"/>
            </p:cNvSpPr>
            <p:nvPr/>
          </p:nvSpPr>
          <p:spPr bwMode="auto">
            <a:xfrm flipV="1">
              <a:off x="1732" y="1587"/>
              <a:ext cx="1" cy="27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634" name="Line 978"/>
            <p:cNvSpPr>
              <a:spLocks noChangeShapeType="1"/>
            </p:cNvSpPr>
            <p:nvPr/>
          </p:nvSpPr>
          <p:spPr bwMode="auto">
            <a:xfrm flipV="1">
              <a:off x="1732" y="1857"/>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635" name="Line 979"/>
            <p:cNvSpPr>
              <a:spLocks noChangeShapeType="1"/>
            </p:cNvSpPr>
            <p:nvPr/>
          </p:nvSpPr>
          <p:spPr bwMode="auto">
            <a:xfrm>
              <a:off x="1732" y="1587"/>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636" name="Rectangle 980"/>
            <p:cNvSpPr>
              <a:spLocks noChangeArrowheads="1"/>
            </p:cNvSpPr>
            <p:nvPr/>
          </p:nvSpPr>
          <p:spPr bwMode="auto">
            <a:xfrm>
              <a:off x="1716" y="1881"/>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9637" name="Line 981"/>
            <p:cNvSpPr>
              <a:spLocks noChangeShapeType="1"/>
            </p:cNvSpPr>
            <p:nvPr/>
          </p:nvSpPr>
          <p:spPr bwMode="auto">
            <a:xfrm flipV="1">
              <a:off x="1913" y="1857"/>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638" name="Line 982"/>
            <p:cNvSpPr>
              <a:spLocks noChangeShapeType="1"/>
            </p:cNvSpPr>
            <p:nvPr/>
          </p:nvSpPr>
          <p:spPr bwMode="auto">
            <a:xfrm>
              <a:off x="1913" y="1587"/>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639" name="Rectangle 983"/>
            <p:cNvSpPr>
              <a:spLocks noChangeArrowheads="1"/>
            </p:cNvSpPr>
            <p:nvPr/>
          </p:nvSpPr>
          <p:spPr bwMode="auto">
            <a:xfrm>
              <a:off x="1876" y="1881"/>
              <a:ext cx="117"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9640" name="Line 984"/>
            <p:cNvSpPr>
              <a:spLocks noChangeShapeType="1"/>
            </p:cNvSpPr>
            <p:nvPr/>
          </p:nvSpPr>
          <p:spPr bwMode="auto">
            <a:xfrm flipV="1">
              <a:off x="2095" y="1857"/>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641" name="Line 985"/>
            <p:cNvSpPr>
              <a:spLocks noChangeShapeType="1"/>
            </p:cNvSpPr>
            <p:nvPr/>
          </p:nvSpPr>
          <p:spPr bwMode="auto">
            <a:xfrm>
              <a:off x="2095" y="1587"/>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642" name="Rectangle 986"/>
            <p:cNvSpPr>
              <a:spLocks noChangeArrowheads="1"/>
            </p:cNvSpPr>
            <p:nvPr/>
          </p:nvSpPr>
          <p:spPr bwMode="auto">
            <a:xfrm>
              <a:off x="2079" y="1881"/>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9643" name="Line 987"/>
            <p:cNvSpPr>
              <a:spLocks noChangeShapeType="1"/>
            </p:cNvSpPr>
            <p:nvPr/>
          </p:nvSpPr>
          <p:spPr bwMode="auto">
            <a:xfrm>
              <a:off x="1732" y="1863"/>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644" name="Line 988"/>
            <p:cNvSpPr>
              <a:spLocks noChangeShapeType="1"/>
            </p:cNvSpPr>
            <p:nvPr/>
          </p:nvSpPr>
          <p:spPr bwMode="auto">
            <a:xfrm flipH="1">
              <a:off x="2089" y="1863"/>
              <a:ext cx="6"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645" name="Rectangle 989"/>
            <p:cNvSpPr>
              <a:spLocks noChangeArrowheads="1"/>
            </p:cNvSpPr>
            <p:nvPr/>
          </p:nvSpPr>
          <p:spPr bwMode="auto">
            <a:xfrm>
              <a:off x="1679" y="1821"/>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9646" name="Line 990"/>
            <p:cNvSpPr>
              <a:spLocks noChangeShapeType="1"/>
            </p:cNvSpPr>
            <p:nvPr/>
          </p:nvSpPr>
          <p:spPr bwMode="auto">
            <a:xfrm>
              <a:off x="1732" y="1725"/>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647" name="Line 991"/>
            <p:cNvSpPr>
              <a:spLocks noChangeShapeType="1"/>
            </p:cNvSpPr>
            <p:nvPr/>
          </p:nvSpPr>
          <p:spPr bwMode="auto">
            <a:xfrm flipH="1">
              <a:off x="2089" y="1725"/>
              <a:ext cx="6"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648" name="Rectangle 992"/>
            <p:cNvSpPr>
              <a:spLocks noChangeArrowheads="1"/>
            </p:cNvSpPr>
            <p:nvPr/>
          </p:nvSpPr>
          <p:spPr bwMode="auto">
            <a:xfrm>
              <a:off x="1631" y="1683"/>
              <a:ext cx="117"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9649" name="Line 993"/>
            <p:cNvSpPr>
              <a:spLocks noChangeShapeType="1"/>
            </p:cNvSpPr>
            <p:nvPr/>
          </p:nvSpPr>
          <p:spPr bwMode="auto">
            <a:xfrm>
              <a:off x="1732" y="1587"/>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650" name="Line 994"/>
            <p:cNvSpPr>
              <a:spLocks noChangeShapeType="1"/>
            </p:cNvSpPr>
            <p:nvPr/>
          </p:nvSpPr>
          <p:spPr bwMode="auto">
            <a:xfrm flipH="1">
              <a:off x="2089" y="1587"/>
              <a:ext cx="6"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651" name="Rectangle 995"/>
            <p:cNvSpPr>
              <a:spLocks noChangeArrowheads="1"/>
            </p:cNvSpPr>
            <p:nvPr/>
          </p:nvSpPr>
          <p:spPr bwMode="auto">
            <a:xfrm>
              <a:off x="1679" y="1545"/>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9652" name="Line 996"/>
            <p:cNvSpPr>
              <a:spLocks noChangeShapeType="1"/>
            </p:cNvSpPr>
            <p:nvPr/>
          </p:nvSpPr>
          <p:spPr bwMode="auto">
            <a:xfrm>
              <a:off x="1732" y="1587"/>
              <a:ext cx="363"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653" name="Line 997"/>
            <p:cNvSpPr>
              <a:spLocks noChangeShapeType="1"/>
            </p:cNvSpPr>
            <p:nvPr/>
          </p:nvSpPr>
          <p:spPr bwMode="auto">
            <a:xfrm>
              <a:off x="1732" y="1863"/>
              <a:ext cx="363"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654" name="Line 998"/>
            <p:cNvSpPr>
              <a:spLocks noChangeShapeType="1"/>
            </p:cNvSpPr>
            <p:nvPr/>
          </p:nvSpPr>
          <p:spPr bwMode="auto">
            <a:xfrm flipV="1">
              <a:off x="2095" y="1587"/>
              <a:ext cx="1" cy="27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655" name="Line 999"/>
            <p:cNvSpPr>
              <a:spLocks noChangeShapeType="1"/>
            </p:cNvSpPr>
            <p:nvPr/>
          </p:nvSpPr>
          <p:spPr bwMode="auto">
            <a:xfrm flipV="1">
              <a:off x="1732" y="1587"/>
              <a:ext cx="1" cy="27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656" name="Freeform 1000"/>
            <p:cNvSpPr>
              <a:spLocks/>
            </p:cNvSpPr>
            <p:nvPr/>
          </p:nvSpPr>
          <p:spPr bwMode="auto">
            <a:xfrm>
              <a:off x="1732" y="1587"/>
              <a:ext cx="357" cy="132"/>
            </a:xfrm>
            <a:custGeom>
              <a:avLst/>
              <a:gdLst/>
              <a:ahLst/>
              <a:cxnLst>
                <a:cxn ang="0">
                  <a:pos x="5" y="0"/>
                </a:cxn>
                <a:cxn ang="0">
                  <a:pos x="16" y="6"/>
                </a:cxn>
                <a:cxn ang="0">
                  <a:pos x="27" y="6"/>
                </a:cxn>
                <a:cxn ang="0">
                  <a:pos x="37" y="6"/>
                </a:cxn>
                <a:cxn ang="0">
                  <a:pos x="48" y="6"/>
                </a:cxn>
                <a:cxn ang="0">
                  <a:pos x="59" y="6"/>
                </a:cxn>
                <a:cxn ang="0">
                  <a:pos x="69" y="6"/>
                </a:cxn>
                <a:cxn ang="0">
                  <a:pos x="80" y="12"/>
                </a:cxn>
                <a:cxn ang="0">
                  <a:pos x="91" y="12"/>
                </a:cxn>
                <a:cxn ang="0">
                  <a:pos x="101" y="12"/>
                </a:cxn>
                <a:cxn ang="0">
                  <a:pos x="112" y="12"/>
                </a:cxn>
                <a:cxn ang="0">
                  <a:pos x="123" y="18"/>
                </a:cxn>
                <a:cxn ang="0">
                  <a:pos x="133" y="18"/>
                </a:cxn>
                <a:cxn ang="0">
                  <a:pos x="144" y="18"/>
                </a:cxn>
                <a:cxn ang="0">
                  <a:pos x="155" y="24"/>
                </a:cxn>
                <a:cxn ang="0">
                  <a:pos x="165" y="24"/>
                </a:cxn>
                <a:cxn ang="0">
                  <a:pos x="176" y="30"/>
                </a:cxn>
                <a:cxn ang="0">
                  <a:pos x="187" y="36"/>
                </a:cxn>
                <a:cxn ang="0">
                  <a:pos x="197" y="36"/>
                </a:cxn>
                <a:cxn ang="0">
                  <a:pos x="208" y="42"/>
                </a:cxn>
                <a:cxn ang="0">
                  <a:pos x="219" y="48"/>
                </a:cxn>
                <a:cxn ang="0">
                  <a:pos x="229" y="54"/>
                </a:cxn>
                <a:cxn ang="0">
                  <a:pos x="240" y="54"/>
                </a:cxn>
                <a:cxn ang="0">
                  <a:pos x="251" y="60"/>
                </a:cxn>
                <a:cxn ang="0">
                  <a:pos x="261" y="66"/>
                </a:cxn>
                <a:cxn ang="0">
                  <a:pos x="272" y="72"/>
                </a:cxn>
                <a:cxn ang="0">
                  <a:pos x="283" y="84"/>
                </a:cxn>
                <a:cxn ang="0">
                  <a:pos x="293" y="90"/>
                </a:cxn>
                <a:cxn ang="0">
                  <a:pos x="304" y="96"/>
                </a:cxn>
                <a:cxn ang="0">
                  <a:pos x="315" y="102"/>
                </a:cxn>
                <a:cxn ang="0">
                  <a:pos x="325" y="108"/>
                </a:cxn>
                <a:cxn ang="0">
                  <a:pos x="336" y="120"/>
                </a:cxn>
                <a:cxn ang="0">
                  <a:pos x="347" y="126"/>
                </a:cxn>
                <a:cxn ang="0">
                  <a:pos x="357" y="132"/>
                </a:cxn>
              </a:cxnLst>
              <a:rect l="0" t="0" r="r" b="b"/>
              <a:pathLst>
                <a:path w="357" h="132">
                  <a:moveTo>
                    <a:pt x="0" y="0"/>
                  </a:moveTo>
                  <a:lnTo>
                    <a:pt x="5" y="0"/>
                  </a:lnTo>
                  <a:lnTo>
                    <a:pt x="11" y="0"/>
                  </a:lnTo>
                  <a:lnTo>
                    <a:pt x="16" y="6"/>
                  </a:lnTo>
                  <a:lnTo>
                    <a:pt x="21" y="6"/>
                  </a:lnTo>
                  <a:lnTo>
                    <a:pt x="27" y="6"/>
                  </a:lnTo>
                  <a:lnTo>
                    <a:pt x="32" y="6"/>
                  </a:lnTo>
                  <a:lnTo>
                    <a:pt x="37" y="6"/>
                  </a:lnTo>
                  <a:lnTo>
                    <a:pt x="43" y="6"/>
                  </a:lnTo>
                  <a:lnTo>
                    <a:pt x="48" y="6"/>
                  </a:lnTo>
                  <a:lnTo>
                    <a:pt x="53" y="6"/>
                  </a:lnTo>
                  <a:lnTo>
                    <a:pt x="59" y="6"/>
                  </a:lnTo>
                  <a:lnTo>
                    <a:pt x="64" y="6"/>
                  </a:lnTo>
                  <a:lnTo>
                    <a:pt x="69" y="6"/>
                  </a:lnTo>
                  <a:lnTo>
                    <a:pt x="75" y="6"/>
                  </a:lnTo>
                  <a:lnTo>
                    <a:pt x="80" y="12"/>
                  </a:lnTo>
                  <a:lnTo>
                    <a:pt x="85" y="12"/>
                  </a:lnTo>
                  <a:lnTo>
                    <a:pt x="91" y="12"/>
                  </a:lnTo>
                  <a:lnTo>
                    <a:pt x="96" y="12"/>
                  </a:lnTo>
                  <a:lnTo>
                    <a:pt x="101" y="12"/>
                  </a:lnTo>
                  <a:lnTo>
                    <a:pt x="107" y="12"/>
                  </a:lnTo>
                  <a:lnTo>
                    <a:pt x="112" y="12"/>
                  </a:lnTo>
                  <a:lnTo>
                    <a:pt x="117" y="18"/>
                  </a:lnTo>
                  <a:lnTo>
                    <a:pt x="123" y="18"/>
                  </a:lnTo>
                  <a:lnTo>
                    <a:pt x="128" y="18"/>
                  </a:lnTo>
                  <a:lnTo>
                    <a:pt x="133" y="18"/>
                  </a:lnTo>
                  <a:lnTo>
                    <a:pt x="139" y="18"/>
                  </a:lnTo>
                  <a:lnTo>
                    <a:pt x="144" y="18"/>
                  </a:lnTo>
                  <a:lnTo>
                    <a:pt x="149" y="24"/>
                  </a:lnTo>
                  <a:lnTo>
                    <a:pt x="155" y="24"/>
                  </a:lnTo>
                  <a:lnTo>
                    <a:pt x="160" y="24"/>
                  </a:lnTo>
                  <a:lnTo>
                    <a:pt x="165" y="24"/>
                  </a:lnTo>
                  <a:lnTo>
                    <a:pt x="171" y="30"/>
                  </a:lnTo>
                  <a:lnTo>
                    <a:pt x="176" y="30"/>
                  </a:lnTo>
                  <a:lnTo>
                    <a:pt x="181" y="30"/>
                  </a:lnTo>
                  <a:lnTo>
                    <a:pt x="187" y="36"/>
                  </a:lnTo>
                  <a:lnTo>
                    <a:pt x="192" y="36"/>
                  </a:lnTo>
                  <a:lnTo>
                    <a:pt x="197" y="36"/>
                  </a:lnTo>
                  <a:lnTo>
                    <a:pt x="203" y="42"/>
                  </a:lnTo>
                  <a:lnTo>
                    <a:pt x="208" y="42"/>
                  </a:lnTo>
                  <a:lnTo>
                    <a:pt x="213" y="42"/>
                  </a:lnTo>
                  <a:lnTo>
                    <a:pt x="219" y="48"/>
                  </a:lnTo>
                  <a:lnTo>
                    <a:pt x="224" y="48"/>
                  </a:lnTo>
                  <a:lnTo>
                    <a:pt x="229" y="54"/>
                  </a:lnTo>
                  <a:lnTo>
                    <a:pt x="235" y="54"/>
                  </a:lnTo>
                  <a:lnTo>
                    <a:pt x="240" y="54"/>
                  </a:lnTo>
                  <a:lnTo>
                    <a:pt x="245" y="60"/>
                  </a:lnTo>
                  <a:lnTo>
                    <a:pt x="251" y="60"/>
                  </a:lnTo>
                  <a:lnTo>
                    <a:pt x="256" y="66"/>
                  </a:lnTo>
                  <a:lnTo>
                    <a:pt x="261" y="66"/>
                  </a:lnTo>
                  <a:lnTo>
                    <a:pt x="267" y="72"/>
                  </a:lnTo>
                  <a:lnTo>
                    <a:pt x="272" y="72"/>
                  </a:lnTo>
                  <a:lnTo>
                    <a:pt x="277" y="78"/>
                  </a:lnTo>
                  <a:lnTo>
                    <a:pt x="283" y="84"/>
                  </a:lnTo>
                  <a:lnTo>
                    <a:pt x="288" y="84"/>
                  </a:lnTo>
                  <a:lnTo>
                    <a:pt x="293" y="90"/>
                  </a:lnTo>
                  <a:lnTo>
                    <a:pt x="299" y="90"/>
                  </a:lnTo>
                  <a:lnTo>
                    <a:pt x="304" y="96"/>
                  </a:lnTo>
                  <a:lnTo>
                    <a:pt x="309" y="102"/>
                  </a:lnTo>
                  <a:lnTo>
                    <a:pt x="315" y="102"/>
                  </a:lnTo>
                  <a:lnTo>
                    <a:pt x="320" y="108"/>
                  </a:lnTo>
                  <a:lnTo>
                    <a:pt x="325" y="108"/>
                  </a:lnTo>
                  <a:lnTo>
                    <a:pt x="331" y="114"/>
                  </a:lnTo>
                  <a:lnTo>
                    <a:pt x="336" y="120"/>
                  </a:lnTo>
                  <a:lnTo>
                    <a:pt x="341" y="120"/>
                  </a:lnTo>
                  <a:lnTo>
                    <a:pt x="347" y="126"/>
                  </a:lnTo>
                  <a:lnTo>
                    <a:pt x="352" y="132"/>
                  </a:lnTo>
                  <a:lnTo>
                    <a:pt x="357" y="132"/>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657" name="Line 1001"/>
            <p:cNvSpPr>
              <a:spLocks noChangeShapeType="1"/>
            </p:cNvSpPr>
            <p:nvPr/>
          </p:nvSpPr>
          <p:spPr bwMode="auto">
            <a:xfrm>
              <a:off x="1833" y="1605"/>
              <a:ext cx="43"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658" name="Line 1002"/>
            <p:cNvSpPr>
              <a:spLocks noChangeShapeType="1"/>
            </p:cNvSpPr>
            <p:nvPr/>
          </p:nvSpPr>
          <p:spPr bwMode="auto">
            <a:xfrm>
              <a:off x="1855" y="1581"/>
              <a:ext cx="1" cy="4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659" name="Line 1003"/>
            <p:cNvSpPr>
              <a:spLocks noChangeShapeType="1"/>
            </p:cNvSpPr>
            <p:nvPr/>
          </p:nvSpPr>
          <p:spPr bwMode="auto">
            <a:xfrm>
              <a:off x="1764" y="1593"/>
              <a:ext cx="43"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660" name="Line 1004"/>
            <p:cNvSpPr>
              <a:spLocks noChangeShapeType="1"/>
            </p:cNvSpPr>
            <p:nvPr/>
          </p:nvSpPr>
          <p:spPr bwMode="auto">
            <a:xfrm>
              <a:off x="1785" y="1569"/>
              <a:ext cx="1" cy="4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661" name="Line 1005"/>
            <p:cNvSpPr>
              <a:spLocks noChangeShapeType="1"/>
            </p:cNvSpPr>
            <p:nvPr/>
          </p:nvSpPr>
          <p:spPr bwMode="auto">
            <a:xfrm>
              <a:off x="1732" y="1593"/>
              <a:ext cx="43"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662" name="Line 1006"/>
            <p:cNvSpPr>
              <a:spLocks noChangeShapeType="1"/>
            </p:cNvSpPr>
            <p:nvPr/>
          </p:nvSpPr>
          <p:spPr bwMode="auto">
            <a:xfrm>
              <a:off x="1753" y="1569"/>
              <a:ext cx="1" cy="4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663" name="Line 1007"/>
            <p:cNvSpPr>
              <a:spLocks noChangeShapeType="1"/>
            </p:cNvSpPr>
            <p:nvPr/>
          </p:nvSpPr>
          <p:spPr bwMode="auto">
            <a:xfrm>
              <a:off x="1865" y="1611"/>
              <a:ext cx="43"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664" name="Line 1008"/>
            <p:cNvSpPr>
              <a:spLocks noChangeShapeType="1"/>
            </p:cNvSpPr>
            <p:nvPr/>
          </p:nvSpPr>
          <p:spPr bwMode="auto">
            <a:xfrm>
              <a:off x="1887" y="1587"/>
              <a:ext cx="1" cy="4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99866" name="Group 1210"/>
          <p:cNvGrpSpPr>
            <a:grpSpLocks/>
          </p:cNvGrpSpPr>
          <p:nvPr/>
        </p:nvGrpSpPr>
        <p:grpSpPr bwMode="auto">
          <a:xfrm>
            <a:off x="2698750" y="2328863"/>
            <a:ext cx="3767138" cy="819150"/>
            <a:chOff x="1700" y="1467"/>
            <a:chExt cx="2373" cy="516"/>
          </a:xfrm>
        </p:grpSpPr>
        <p:sp>
          <p:nvSpPr>
            <p:cNvPr id="199666" name="Line 1010"/>
            <p:cNvSpPr>
              <a:spLocks noChangeShapeType="1"/>
            </p:cNvSpPr>
            <p:nvPr/>
          </p:nvSpPr>
          <p:spPr bwMode="auto">
            <a:xfrm>
              <a:off x="1844" y="1593"/>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667" name="Line 1011"/>
            <p:cNvSpPr>
              <a:spLocks noChangeShapeType="1"/>
            </p:cNvSpPr>
            <p:nvPr/>
          </p:nvSpPr>
          <p:spPr bwMode="auto">
            <a:xfrm flipH="1">
              <a:off x="1844" y="1593"/>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668" name="Line 1012"/>
            <p:cNvSpPr>
              <a:spLocks noChangeShapeType="1"/>
            </p:cNvSpPr>
            <p:nvPr/>
          </p:nvSpPr>
          <p:spPr bwMode="auto">
            <a:xfrm>
              <a:off x="1775" y="1581"/>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669" name="Line 1013"/>
            <p:cNvSpPr>
              <a:spLocks noChangeShapeType="1"/>
            </p:cNvSpPr>
            <p:nvPr/>
          </p:nvSpPr>
          <p:spPr bwMode="auto">
            <a:xfrm flipH="1">
              <a:off x="1775" y="1581"/>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670" name="Line 1014"/>
            <p:cNvSpPr>
              <a:spLocks noChangeShapeType="1"/>
            </p:cNvSpPr>
            <p:nvPr/>
          </p:nvSpPr>
          <p:spPr bwMode="auto">
            <a:xfrm>
              <a:off x="1743" y="1581"/>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671" name="Line 1015"/>
            <p:cNvSpPr>
              <a:spLocks noChangeShapeType="1"/>
            </p:cNvSpPr>
            <p:nvPr/>
          </p:nvSpPr>
          <p:spPr bwMode="auto">
            <a:xfrm flipH="1">
              <a:off x="1743" y="1581"/>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672" name="Line 1016"/>
            <p:cNvSpPr>
              <a:spLocks noChangeShapeType="1"/>
            </p:cNvSpPr>
            <p:nvPr/>
          </p:nvSpPr>
          <p:spPr bwMode="auto">
            <a:xfrm>
              <a:off x="1876" y="1599"/>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673" name="Line 1017"/>
            <p:cNvSpPr>
              <a:spLocks noChangeShapeType="1"/>
            </p:cNvSpPr>
            <p:nvPr/>
          </p:nvSpPr>
          <p:spPr bwMode="auto">
            <a:xfrm flipH="1">
              <a:off x="1876" y="1599"/>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674" name="Rectangle 1018"/>
            <p:cNvSpPr>
              <a:spLocks noChangeArrowheads="1"/>
            </p:cNvSpPr>
            <p:nvPr/>
          </p:nvSpPr>
          <p:spPr bwMode="auto">
            <a:xfrm>
              <a:off x="1700" y="1467"/>
              <a:ext cx="480"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000000"/>
                  </a:solidFill>
                  <a:effectLst/>
                  <a:latin typeface="Helvetica" pitchFamily="34" charset="0"/>
                  <a:cs typeface="Arial" pitchFamily="34" charset="0"/>
                </a:rPr>
                <a:t>m21: a=-4,b=-4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9675" name="Rectangle 1019"/>
            <p:cNvSpPr>
              <a:spLocks noChangeArrowheads="1"/>
            </p:cNvSpPr>
            <p:nvPr/>
          </p:nvSpPr>
          <p:spPr bwMode="auto">
            <a:xfrm>
              <a:off x="2217" y="1587"/>
              <a:ext cx="358" cy="276"/>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99676" name="Rectangle 1020"/>
            <p:cNvSpPr>
              <a:spLocks noChangeArrowheads="1"/>
            </p:cNvSpPr>
            <p:nvPr/>
          </p:nvSpPr>
          <p:spPr bwMode="auto">
            <a:xfrm>
              <a:off x="2217" y="1587"/>
              <a:ext cx="358" cy="276"/>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99677" name="Line 1021"/>
            <p:cNvSpPr>
              <a:spLocks noChangeShapeType="1"/>
            </p:cNvSpPr>
            <p:nvPr/>
          </p:nvSpPr>
          <p:spPr bwMode="auto">
            <a:xfrm>
              <a:off x="2217" y="1587"/>
              <a:ext cx="358"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678" name="Line 1022"/>
            <p:cNvSpPr>
              <a:spLocks noChangeShapeType="1"/>
            </p:cNvSpPr>
            <p:nvPr/>
          </p:nvSpPr>
          <p:spPr bwMode="auto">
            <a:xfrm>
              <a:off x="2217" y="1863"/>
              <a:ext cx="358"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679" name="Line 1023"/>
            <p:cNvSpPr>
              <a:spLocks noChangeShapeType="1"/>
            </p:cNvSpPr>
            <p:nvPr/>
          </p:nvSpPr>
          <p:spPr bwMode="auto">
            <a:xfrm flipV="1">
              <a:off x="2575" y="1587"/>
              <a:ext cx="1" cy="27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680" name="Line 1024"/>
            <p:cNvSpPr>
              <a:spLocks noChangeShapeType="1"/>
            </p:cNvSpPr>
            <p:nvPr/>
          </p:nvSpPr>
          <p:spPr bwMode="auto">
            <a:xfrm flipV="1">
              <a:off x="2217" y="1587"/>
              <a:ext cx="1" cy="27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681" name="Line 1025"/>
            <p:cNvSpPr>
              <a:spLocks noChangeShapeType="1"/>
            </p:cNvSpPr>
            <p:nvPr/>
          </p:nvSpPr>
          <p:spPr bwMode="auto">
            <a:xfrm>
              <a:off x="2217" y="1863"/>
              <a:ext cx="358"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682" name="Line 1026"/>
            <p:cNvSpPr>
              <a:spLocks noChangeShapeType="1"/>
            </p:cNvSpPr>
            <p:nvPr/>
          </p:nvSpPr>
          <p:spPr bwMode="auto">
            <a:xfrm flipV="1">
              <a:off x="2217" y="1587"/>
              <a:ext cx="1" cy="27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683" name="Line 1027"/>
            <p:cNvSpPr>
              <a:spLocks noChangeShapeType="1"/>
            </p:cNvSpPr>
            <p:nvPr/>
          </p:nvSpPr>
          <p:spPr bwMode="auto">
            <a:xfrm flipV="1">
              <a:off x="2217" y="1857"/>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684" name="Line 1028"/>
            <p:cNvSpPr>
              <a:spLocks noChangeShapeType="1"/>
            </p:cNvSpPr>
            <p:nvPr/>
          </p:nvSpPr>
          <p:spPr bwMode="auto">
            <a:xfrm>
              <a:off x="2217" y="1587"/>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685" name="Rectangle 1029"/>
            <p:cNvSpPr>
              <a:spLocks noChangeArrowheads="1"/>
            </p:cNvSpPr>
            <p:nvPr/>
          </p:nvSpPr>
          <p:spPr bwMode="auto">
            <a:xfrm>
              <a:off x="2201" y="1881"/>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9686" name="Line 1030"/>
            <p:cNvSpPr>
              <a:spLocks noChangeShapeType="1"/>
            </p:cNvSpPr>
            <p:nvPr/>
          </p:nvSpPr>
          <p:spPr bwMode="auto">
            <a:xfrm flipV="1">
              <a:off x="2393" y="1857"/>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687" name="Line 1031"/>
            <p:cNvSpPr>
              <a:spLocks noChangeShapeType="1"/>
            </p:cNvSpPr>
            <p:nvPr/>
          </p:nvSpPr>
          <p:spPr bwMode="auto">
            <a:xfrm>
              <a:off x="2393" y="1587"/>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688" name="Rectangle 1032"/>
            <p:cNvSpPr>
              <a:spLocks noChangeArrowheads="1"/>
            </p:cNvSpPr>
            <p:nvPr/>
          </p:nvSpPr>
          <p:spPr bwMode="auto">
            <a:xfrm>
              <a:off x="2356" y="1881"/>
              <a:ext cx="117"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9689" name="Line 1033"/>
            <p:cNvSpPr>
              <a:spLocks noChangeShapeType="1"/>
            </p:cNvSpPr>
            <p:nvPr/>
          </p:nvSpPr>
          <p:spPr bwMode="auto">
            <a:xfrm flipV="1">
              <a:off x="2575" y="1857"/>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690" name="Line 1034"/>
            <p:cNvSpPr>
              <a:spLocks noChangeShapeType="1"/>
            </p:cNvSpPr>
            <p:nvPr/>
          </p:nvSpPr>
          <p:spPr bwMode="auto">
            <a:xfrm>
              <a:off x="2575" y="1587"/>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691" name="Rectangle 1035"/>
            <p:cNvSpPr>
              <a:spLocks noChangeArrowheads="1"/>
            </p:cNvSpPr>
            <p:nvPr/>
          </p:nvSpPr>
          <p:spPr bwMode="auto">
            <a:xfrm>
              <a:off x="2559" y="1881"/>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9692" name="Line 1036"/>
            <p:cNvSpPr>
              <a:spLocks noChangeShapeType="1"/>
            </p:cNvSpPr>
            <p:nvPr/>
          </p:nvSpPr>
          <p:spPr bwMode="auto">
            <a:xfrm>
              <a:off x="2217" y="1863"/>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693" name="Line 1037"/>
            <p:cNvSpPr>
              <a:spLocks noChangeShapeType="1"/>
            </p:cNvSpPr>
            <p:nvPr/>
          </p:nvSpPr>
          <p:spPr bwMode="auto">
            <a:xfrm flipH="1">
              <a:off x="2569" y="1863"/>
              <a:ext cx="6"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694" name="Rectangle 1038"/>
            <p:cNvSpPr>
              <a:spLocks noChangeArrowheads="1"/>
            </p:cNvSpPr>
            <p:nvPr/>
          </p:nvSpPr>
          <p:spPr bwMode="auto">
            <a:xfrm>
              <a:off x="2164" y="1821"/>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9695" name="Line 1039"/>
            <p:cNvSpPr>
              <a:spLocks noChangeShapeType="1"/>
            </p:cNvSpPr>
            <p:nvPr/>
          </p:nvSpPr>
          <p:spPr bwMode="auto">
            <a:xfrm>
              <a:off x="2217" y="1725"/>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696" name="Line 1040"/>
            <p:cNvSpPr>
              <a:spLocks noChangeShapeType="1"/>
            </p:cNvSpPr>
            <p:nvPr/>
          </p:nvSpPr>
          <p:spPr bwMode="auto">
            <a:xfrm flipH="1">
              <a:off x="2569" y="1725"/>
              <a:ext cx="6"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697" name="Rectangle 1041"/>
            <p:cNvSpPr>
              <a:spLocks noChangeArrowheads="1"/>
            </p:cNvSpPr>
            <p:nvPr/>
          </p:nvSpPr>
          <p:spPr bwMode="auto">
            <a:xfrm>
              <a:off x="2116" y="1683"/>
              <a:ext cx="117"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9698" name="Line 1042"/>
            <p:cNvSpPr>
              <a:spLocks noChangeShapeType="1"/>
            </p:cNvSpPr>
            <p:nvPr/>
          </p:nvSpPr>
          <p:spPr bwMode="auto">
            <a:xfrm>
              <a:off x="2217" y="1587"/>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699" name="Line 1043"/>
            <p:cNvSpPr>
              <a:spLocks noChangeShapeType="1"/>
            </p:cNvSpPr>
            <p:nvPr/>
          </p:nvSpPr>
          <p:spPr bwMode="auto">
            <a:xfrm flipH="1">
              <a:off x="2569" y="1587"/>
              <a:ext cx="6"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700" name="Rectangle 1044"/>
            <p:cNvSpPr>
              <a:spLocks noChangeArrowheads="1"/>
            </p:cNvSpPr>
            <p:nvPr/>
          </p:nvSpPr>
          <p:spPr bwMode="auto">
            <a:xfrm>
              <a:off x="2164" y="1545"/>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9701" name="Line 1045"/>
            <p:cNvSpPr>
              <a:spLocks noChangeShapeType="1"/>
            </p:cNvSpPr>
            <p:nvPr/>
          </p:nvSpPr>
          <p:spPr bwMode="auto">
            <a:xfrm>
              <a:off x="2217" y="1587"/>
              <a:ext cx="358"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702" name="Line 1046"/>
            <p:cNvSpPr>
              <a:spLocks noChangeShapeType="1"/>
            </p:cNvSpPr>
            <p:nvPr/>
          </p:nvSpPr>
          <p:spPr bwMode="auto">
            <a:xfrm>
              <a:off x="2217" y="1863"/>
              <a:ext cx="358"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703" name="Line 1047"/>
            <p:cNvSpPr>
              <a:spLocks noChangeShapeType="1"/>
            </p:cNvSpPr>
            <p:nvPr/>
          </p:nvSpPr>
          <p:spPr bwMode="auto">
            <a:xfrm flipV="1">
              <a:off x="2575" y="1587"/>
              <a:ext cx="1" cy="27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704" name="Line 1048"/>
            <p:cNvSpPr>
              <a:spLocks noChangeShapeType="1"/>
            </p:cNvSpPr>
            <p:nvPr/>
          </p:nvSpPr>
          <p:spPr bwMode="auto">
            <a:xfrm flipV="1">
              <a:off x="2217" y="1587"/>
              <a:ext cx="1" cy="27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705" name="Freeform 1049"/>
            <p:cNvSpPr>
              <a:spLocks/>
            </p:cNvSpPr>
            <p:nvPr/>
          </p:nvSpPr>
          <p:spPr bwMode="auto">
            <a:xfrm>
              <a:off x="2217" y="1587"/>
              <a:ext cx="352" cy="1"/>
            </a:xfrm>
            <a:custGeom>
              <a:avLst/>
              <a:gdLst/>
              <a:ahLst/>
              <a:cxnLst>
                <a:cxn ang="0">
                  <a:pos x="6" y="0"/>
                </a:cxn>
                <a:cxn ang="0">
                  <a:pos x="16" y="0"/>
                </a:cxn>
                <a:cxn ang="0">
                  <a:pos x="27" y="0"/>
                </a:cxn>
                <a:cxn ang="0">
                  <a:pos x="38" y="0"/>
                </a:cxn>
                <a:cxn ang="0">
                  <a:pos x="48" y="0"/>
                </a:cxn>
                <a:cxn ang="0">
                  <a:pos x="59" y="0"/>
                </a:cxn>
                <a:cxn ang="0">
                  <a:pos x="70" y="0"/>
                </a:cxn>
                <a:cxn ang="0">
                  <a:pos x="80" y="0"/>
                </a:cxn>
                <a:cxn ang="0">
                  <a:pos x="91" y="0"/>
                </a:cxn>
                <a:cxn ang="0">
                  <a:pos x="102" y="0"/>
                </a:cxn>
                <a:cxn ang="0">
                  <a:pos x="112" y="0"/>
                </a:cxn>
                <a:cxn ang="0">
                  <a:pos x="123" y="0"/>
                </a:cxn>
                <a:cxn ang="0">
                  <a:pos x="134" y="0"/>
                </a:cxn>
                <a:cxn ang="0">
                  <a:pos x="144" y="0"/>
                </a:cxn>
                <a:cxn ang="0">
                  <a:pos x="155" y="0"/>
                </a:cxn>
                <a:cxn ang="0">
                  <a:pos x="166" y="0"/>
                </a:cxn>
                <a:cxn ang="0">
                  <a:pos x="176" y="0"/>
                </a:cxn>
                <a:cxn ang="0">
                  <a:pos x="187" y="0"/>
                </a:cxn>
                <a:cxn ang="0">
                  <a:pos x="198" y="0"/>
                </a:cxn>
                <a:cxn ang="0">
                  <a:pos x="208" y="0"/>
                </a:cxn>
                <a:cxn ang="0">
                  <a:pos x="219" y="0"/>
                </a:cxn>
                <a:cxn ang="0">
                  <a:pos x="230" y="0"/>
                </a:cxn>
                <a:cxn ang="0">
                  <a:pos x="240" y="0"/>
                </a:cxn>
                <a:cxn ang="0">
                  <a:pos x="251" y="0"/>
                </a:cxn>
                <a:cxn ang="0">
                  <a:pos x="262" y="0"/>
                </a:cxn>
                <a:cxn ang="0">
                  <a:pos x="272" y="0"/>
                </a:cxn>
                <a:cxn ang="0">
                  <a:pos x="283" y="0"/>
                </a:cxn>
                <a:cxn ang="0">
                  <a:pos x="294" y="0"/>
                </a:cxn>
                <a:cxn ang="0">
                  <a:pos x="304" y="0"/>
                </a:cxn>
                <a:cxn ang="0">
                  <a:pos x="315" y="0"/>
                </a:cxn>
                <a:cxn ang="0">
                  <a:pos x="326" y="0"/>
                </a:cxn>
                <a:cxn ang="0">
                  <a:pos x="336" y="0"/>
                </a:cxn>
                <a:cxn ang="0">
                  <a:pos x="347" y="0"/>
                </a:cxn>
              </a:cxnLst>
              <a:rect l="0" t="0" r="r" b="b"/>
              <a:pathLst>
                <a:path w="352">
                  <a:moveTo>
                    <a:pt x="0" y="0"/>
                  </a:moveTo>
                  <a:lnTo>
                    <a:pt x="6" y="0"/>
                  </a:lnTo>
                  <a:lnTo>
                    <a:pt x="11" y="0"/>
                  </a:lnTo>
                  <a:lnTo>
                    <a:pt x="16" y="0"/>
                  </a:lnTo>
                  <a:lnTo>
                    <a:pt x="22" y="0"/>
                  </a:lnTo>
                  <a:lnTo>
                    <a:pt x="27" y="0"/>
                  </a:lnTo>
                  <a:lnTo>
                    <a:pt x="32" y="0"/>
                  </a:lnTo>
                  <a:lnTo>
                    <a:pt x="38" y="0"/>
                  </a:lnTo>
                  <a:lnTo>
                    <a:pt x="43" y="0"/>
                  </a:lnTo>
                  <a:lnTo>
                    <a:pt x="48" y="0"/>
                  </a:lnTo>
                  <a:lnTo>
                    <a:pt x="54" y="0"/>
                  </a:lnTo>
                  <a:lnTo>
                    <a:pt x="59" y="0"/>
                  </a:lnTo>
                  <a:lnTo>
                    <a:pt x="64" y="0"/>
                  </a:lnTo>
                  <a:lnTo>
                    <a:pt x="70" y="0"/>
                  </a:lnTo>
                  <a:lnTo>
                    <a:pt x="75" y="0"/>
                  </a:lnTo>
                  <a:lnTo>
                    <a:pt x="80" y="0"/>
                  </a:lnTo>
                  <a:lnTo>
                    <a:pt x="86" y="0"/>
                  </a:lnTo>
                  <a:lnTo>
                    <a:pt x="91" y="0"/>
                  </a:lnTo>
                  <a:lnTo>
                    <a:pt x="96" y="0"/>
                  </a:lnTo>
                  <a:lnTo>
                    <a:pt x="102" y="0"/>
                  </a:lnTo>
                  <a:lnTo>
                    <a:pt x="107" y="0"/>
                  </a:lnTo>
                  <a:lnTo>
                    <a:pt x="112" y="0"/>
                  </a:lnTo>
                  <a:lnTo>
                    <a:pt x="118" y="0"/>
                  </a:lnTo>
                  <a:lnTo>
                    <a:pt x="123" y="0"/>
                  </a:lnTo>
                  <a:lnTo>
                    <a:pt x="128" y="0"/>
                  </a:lnTo>
                  <a:lnTo>
                    <a:pt x="134" y="0"/>
                  </a:lnTo>
                  <a:lnTo>
                    <a:pt x="139" y="0"/>
                  </a:lnTo>
                  <a:lnTo>
                    <a:pt x="144" y="0"/>
                  </a:lnTo>
                  <a:lnTo>
                    <a:pt x="150" y="0"/>
                  </a:lnTo>
                  <a:lnTo>
                    <a:pt x="155" y="0"/>
                  </a:lnTo>
                  <a:lnTo>
                    <a:pt x="160" y="0"/>
                  </a:lnTo>
                  <a:lnTo>
                    <a:pt x="166" y="0"/>
                  </a:lnTo>
                  <a:lnTo>
                    <a:pt x="171" y="0"/>
                  </a:lnTo>
                  <a:lnTo>
                    <a:pt x="176" y="0"/>
                  </a:lnTo>
                  <a:lnTo>
                    <a:pt x="182" y="0"/>
                  </a:lnTo>
                  <a:lnTo>
                    <a:pt x="187" y="0"/>
                  </a:lnTo>
                  <a:lnTo>
                    <a:pt x="192" y="0"/>
                  </a:lnTo>
                  <a:lnTo>
                    <a:pt x="198" y="0"/>
                  </a:lnTo>
                  <a:lnTo>
                    <a:pt x="203" y="0"/>
                  </a:lnTo>
                  <a:lnTo>
                    <a:pt x="208" y="0"/>
                  </a:lnTo>
                  <a:lnTo>
                    <a:pt x="214" y="0"/>
                  </a:lnTo>
                  <a:lnTo>
                    <a:pt x="219" y="0"/>
                  </a:lnTo>
                  <a:lnTo>
                    <a:pt x="224" y="0"/>
                  </a:lnTo>
                  <a:lnTo>
                    <a:pt x="230" y="0"/>
                  </a:lnTo>
                  <a:lnTo>
                    <a:pt x="235" y="0"/>
                  </a:lnTo>
                  <a:lnTo>
                    <a:pt x="240" y="0"/>
                  </a:lnTo>
                  <a:lnTo>
                    <a:pt x="246" y="0"/>
                  </a:lnTo>
                  <a:lnTo>
                    <a:pt x="251" y="0"/>
                  </a:lnTo>
                  <a:lnTo>
                    <a:pt x="256" y="0"/>
                  </a:lnTo>
                  <a:lnTo>
                    <a:pt x="262" y="0"/>
                  </a:lnTo>
                  <a:lnTo>
                    <a:pt x="267" y="0"/>
                  </a:lnTo>
                  <a:lnTo>
                    <a:pt x="272" y="0"/>
                  </a:lnTo>
                  <a:lnTo>
                    <a:pt x="278" y="0"/>
                  </a:lnTo>
                  <a:lnTo>
                    <a:pt x="283" y="0"/>
                  </a:lnTo>
                  <a:lnTo>
                    <a:pt x="288" y="0"/>
                  </a:lnTo>
                  <a:lnTo>
                    <a:pt x="294" y="0"/>
                  </a:lnTo>
                  <a:lnTo>
                    <a:pt x="299" y="0"/>
                  </a:lnTo>
                  <a:lnTo>
                    <a:pt x="304" y="0"/>
                  </a:lnTo>
                  <a:lnTo>
                    <a:pt x="310" y="0"/>
                  </a:lnTo>
                  <a:lnTo>
                    <a:pt x="315" y="0"/>
                  </a:lnTo>
                  <a:lnTo>
                    <a:pt x="320" y="0"/>
                  </a:lnTo>
                  <a:lnTo>
                    <a:pt x="326" y="0"/>
                  </a:lnTo>
                  <a:lnTo>
                    <a:pt x="331" y="0"/>
                  </a:lnTo>
                  <a:lnTo>
                    <a:pt x="336" y="0"/>
                  </a:lnTo>
                  <a:lnTo>
                    <a:pt x="342" y="0"/>
                  </a:lnTo>
                  <a:lnTo>
                    <a:pt x="347" y="0"/>
                  </a:lnTo>
                  <a:lnTo>
                    <a:pt x="352" y="0"/>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706" name="Line 1050"/>
            <p:cNvSpPr>
              <a:spLocks noChangeShapeType="1"/>
            </p:cNvSpPr>
            <p:nvPr/>
          </p:nvSpPr>
          <p:spPr bwMode="auto">
            <a:xfrm>
              <a:off x="2313" y="1587"/>
              <a:ext cx="43"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707" name="Line 1051"/>
            <p:cNvSpPr>
              <a:spLocks noChangeShapeType="1"/>
            </p:cNvSpPr>
            <p:nvPr/>
          </p:nvSpPr>
          <p:spPr bwMode="auto">
            <a:xfrm>
              <a:off x="2335" y="1563"/>
              <a:ext cx="1" cy="4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708" name="Line 1052"/>
            <p:cNvSpPr>
              <a:spLocks noChangeShapeType="1"/>
            </p:cNvSpPr>
            <p:nvPr/>
          </p:nvSpPr>
          <p:spPr bwMode="auto">
            <a:xfrm>
              <a:off x="2249" y="1587"/>
              <a:ext cx="43"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709" name="Line 1053"/>
            <p:cNvSpPr>
              <a:spLocks noChangeShapeType="1"/>
            </p:cNvSpPr>
            <p:nvPr/>
          </p:nvSpPr>
          <p:spPr bwMode="auto">
            <a:xfrm>
              <a:off x="2271" y="1563"/>
              <a:ext cx="1" cy="4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710" name="Line 1054"/>
            <p:cNvSpPr>
              <a:spLocks noChangeShapeType="1"/>
            </p:cNvSpPr>
            <p:nvPr/>
          </p:nvSpPr>
          <p:spPr bwMode="auto">
            <a:xfrm>
              <a:off x="2217" y="1587"/>
              <a:ext cx="43"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711" name="Line 1055"/>
            <p:cNvSpPr>
              <a:spLocks noChangeShapeType="1"/>
            </p:cNvSpPr>
            <p:nvPr/>
          </p:nvSpPr>
          <p:spPr bwMode="auto">
            <a:xfrm>
              <a:off x="2239" y="1563"/>
              <a:ext cx="1" cy="4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712" name="Line 1056"/>
            <p:cNvSpPr>
              <a:spLocks noChangeShapeType="1"/>
            </p:cNvSpPr>
            <p:nvPr/>
          </p:nvSpPr>
          <p:spPr bwMode="auto">
            <a:xfrm>
              <a:off x="2351" y="1587"/>
              <a:ext cx="42"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713" name="Line 1057"/>
            <p:cNvSpPr>
              <a:spLocks noChangeShapeType="1"/>
            </p:cNvSpPr>
            <p:nvPr/>
          </p:nvSpPr>
          <p:spPr bwMode="auto">
            <a:xfrm>
              <a:off x="2372" y="1563"/>
              <a:ext cx="1" cy="4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714" name="Line 1058"/>
            <p:cNvSpPr>
              <a:spLocks noChangeShapeType="1"/>
            </p:cNvSpPr>
            <p:nvPr/>
          </p:nvSpPr>
          <p:spPr bwMode="auto">
            <a:xfrm>
              <a:off x="2324" y="1575"/>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715" name="Line 1059"/>
            <p:cNvSpPr>
              <a:spLocks noChangeShapeType="1"/>
            </p:cNvSpPr>
            <p:nvPr/>
          </p:nvSpPr>
          <p:spPr bwMode="auto">
            <a:xfrm flipH="1">
              <a:off x="2324" y="1575"/>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716" name="Line 1060"/>
            <p:cNvSpPr>
              <a:spLocks noChangeShapeType="1"/>
            </p:cNvSpPr>
            <p:nvPr/>
          </p:nvSpPr>
          <p:spPr bwMode="auto">
            <a:xfrm>
              <a:off x="2260" y="1575"/>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717" name="Line 1061"/>
            <p:cNvSpPr>
              <a:spLocks noChangeShapeType="1"/>
            </p:cNvSpPr>
            <p:nvPr/>
          </p:nvSpPr>
          <p:spPr bwMode="auto">
            <a:xfrm flipH="1">
              <a:off x="2260" y="1575"/>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718" name="Line 1062"/>
            <p:cNvSpPr>
              <a:spLocks noChangeShapeType="1"/>
            </p:cNvSpPr>
            <p:nvPr/>
          </p:nvSpPr>
          <p:spPr bwMode="auto">
            <a:xfrm>
              <a:off x="2228" y="1575"/>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719" name="Line 1063"/>
            <p:cNvSpPr>
              <a:spLocks noChangeShapeType="1"/>
            </p:cNvSpPr>
            <p:nvPr/>
          </p:nvSpPr>
          <p:spPr bwMode="auto">
            <a:xfrm flipH="1">
              <a:off x="2228" y="1575"/>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720" name="Line 1064"/>
            <p:cNvSpPr>
              <a:spLocks noChangeShapeType="1"/>
            </p:cNvSpPr>
            <p:nvPr/>
          </p:nvSpPr>
          <p:spPr bwMode="auto">
            <a:xfrm>
              <a:off x="2361" y="1575"/>
              <a:ext cx="22"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721" name="Line 1065"/>
            <p:cNvSpPr>
              <a:spLocks noChangeShapeType="1"/>
            </p:cNvSpPr>
            <p:nvPr/>
          </p:nvSpPr>
          <p:spPr bwMode="auto">
            <a:xfrm flipH="1">
              <a:off x="2361" y="1575"/>
              <a:ext cx="22"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722" name="Rectangle 1066"/>
            <p:cNvSpPr>
              <a:spLocks noChangeArrowheads="1"/>
            </p:cNvSpPr>
            <p:nvPr/>
          </p:nvSpPr>
          <p:spPr bwMode="auto">
            <a:xfrm>
              <a:off x="2196" y="1467"/>
              <a:ext cx="459"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000000"/>
                  </a:solidFill>
                  <a:effectLst/>
                  <a:latin typeface="Helvetica" pitchFamily="34" charset="0"/>
                  <a:cs typeface="Arial" pitchFamily="34" charset="0"/>
                </a:rPr>
                <a:t>m22: a=-4,b=0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9723" name="Rectangle 1067"/>
            <p:cNvSpPr>
              <a:spLocks noChangeArrowheads="1"/>
            </p:cNvSpPr>
            <p:nvPr/>
          </p:nvSpPr>
          <p:spPr bwMode="auto">
            <a:xfrm>
              <a:off x="2697" y="1587"/>
              <a:ext cx="363" cy="276"/>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99724" name="Rectangle 1068"/>
            <p:cNvSpPr>
              <a:spLocks noChangeArrowheads="1"/>
            </p:cNvSpPr>
            <p:nvPr/>
          </p:nvSpPr>
          <p:spPr bwMode="auto">
            <a:xfrm>
              <a:off x="2697" y="1587"/>
              <a:ext cx="363" cy="276"/>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99725" name="Line 1069"/>
            <p:cNvSpPr>
              <a:spLocks noChangeShapeType="1"/>
            </p:cNvSpPr>
            <p:nvPr/>
          </p:nvSpPr>
          <p:spPr bwMode="auto">
            <a:xfrm>
              <a:off x="2697" y="1587"/>
              <a:ext cx="363"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726" name="Line 1070"/>
            <p:cNvSpPr>
              <a:spLocks noChangeShapeType="1"/>
            </p:cNvSpPr>
            <p:nvPr/>
          </p:nvSpPr>
          <p:spPr bwMode="auto">
            <a:xfrm>
              <a:off x="2697" y="1863"/>
              <a:ext cx="363"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727" name="Line 1071"/>
            <p:cNvSpPr>
              <a:spLocks noChangeShapeType="1"/>
            </p:cNvSpPr>
            <p:nvPr/>
          </p:nvSpPr>
          <p:spPr bwMode="auto">
            <a:xfrm flipV="1">
              <a:off x="3060" y="1587"/>
              <a:ext cx="1" cy="27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728" name="Line 1072"/>
            <p:cNvSpPr>
              <a:spLocks noChangeShapeType="1"/>
            </p:cNvSpPr>
            <p:nvPr/>
          </p:nvSpPr>
          <p:spPr bwMode="auto">
            <a:xfrm flipV="1">
              <a:off x="2697" y="1587"/>
              <a:ext cx="1" cy="27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729" name="Line 1073"/>
            <p:cNvSpPr>
              <a:spLocks noChangeShapeType="1"/>
            </p:cNvSpPr>
            <p:nvPr/>
          </p:nvSpPr>
          <p:spPr bwMode="auto">
            <a:xfrm>
              <a:off x="2697" y="1863"/>
              <a:ext cx="363"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730" name="Line 1074"/>
            <p:cNvSpPr>
              <a:spLocks noChangeShapeType="1"/>
            </p:cNvSpPr>
            <p:nvPr/>
          </p:nvSpPr>
          <p:spPr bwMode="auto">
            <a:xfrm flipV="1">
              <a:off x="2697" y="1587"/>
              <a:ext cx="1" cy="27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731" name="Line 1075"/>
            <p:cNvSpPr>
              <a:spLocks noChangeShapeType="1"/>
            </p:cNvSpPr>
            <p:nvPr/>
          </p:nvSpPr>
          <p:spPr bwMode="auto">
            <a:xfrm flipV="1">
              <a:off x="2697" y="1857"/>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732" name="Line 1076"/>
            <p:cNvSpPr>
              <a:spLocks noChangeShapeType="1"/>
            </p:cNvSpPr>
            <p:nvPr/>
          </p:nvSpPr>
          <p:spPr bwMode="auto">
            <a:xfrm>
              <a:off x="2697" y="1587"/>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733" name="Rectangle 1077"/>
            <p:cNvSpPr>
              <a:spLocks noChangeArrowheads="1"/>
            </p:cNvSpPr>
            <p:nvPr/>
          </p:nvSpPr>
          <p:spPr bwMode="auto">
            <a:xfrm>
              <a:off x="2681" y="1881"/>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9734" name="Line 1078"/>
            <p:cNvSpPr>
              <a:spLocks noChangeShapeType="1"/>
            </p:cNvSpPr>
            <p:nvPr/>
          </p:nvSpPr>
          <p:spPr bwMode="auto">
            <a:xfrm flipV="1">
              <a:off x="2878" y="1857"/>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735" name="Line 1079"/>
            <p:cNvSpPr>
              <a:spLocks noChangeShapeType="1"/>
            </p:cNvSpPr>
            <p:nvPr/>
          </p:nvSpPr>
          <p:spPr bwMode="auto">
            <a:xfrm>
              <a:off x="2878" y="1587"/>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736" name="Rectangle 1080"/>
            <p:cNvSpPr>
              <a:spLocks noChangeArrowheads="1"/>
            </p:cNvSpPr>
            <p:nvPr/>
          </p:nvSpPr>
          <p:spPr bwMode="auto">
            <a:xfrm>
              <a:off x="2841" y="1881"/>
              <a:ext cx="117"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9737" name="Line 1081"/>
            <p:cNvSpPr>
              <a:spLocks noChangeShapeType="1"/>
            </p:cNvSpPr>
            <p:nvPr/>
          </p:nvSpPr>
          <p:spPr bwMode="auto">
            <a:xfrm flipV="1">
              <a:off x="3060" y="1857"/>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738" name="Line 1082"/>
            <p:cNvSpPr>
              <a:spLocks noChangeShapeType="1"/>
            </p:cNvSpPr>
            <p:nvPr/>
          </p:nvSpPr>
          <p:spPr bwMode="auto">
            <a:xfrm>
              <a:off x="3060" y="1587"/>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739" name="Rectangle 1083"/>
            <p:cNvSpPr>
              <a:spLocks noChangeArrowheads="1"/>
            </p:cNvSpPr>
            <p:nvPr/>
          </p:nvSpPr>
          <p:spPr bwMode="auto">
            <a:xfrm>
              <a:off x="3044" y="1881"/>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9740" name="Line 1084"/>
            <p:cNvSpPr>
              <a:spLocks noChangeShapeType="1"/>
            </p:cNvSpPr>
            <p:nvPr/>
          </p:nvSpPr>
          <p:spPr bwMode="auto">
            <a:xfrm>
              <a:off x="2697" y="1863"/>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741" name="Line 1085"/>
            <p:cNvSpPr>
              <a:spLocks noChangeShapeType="1"/>
            </p:cNvSpPr>
            <p:nvPr/>
          </p:nvSpPr>
          <p:spPr bwMode="auto">
            <a:xfrm flipH="1">
              <a:off x="3054" y="1863"/>
              <a:ext cx="6"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742" name="Rectangle 1086"/>
            <p:cNvSpPr>
              <a:spLocks noChangeArrowheads="1"/>
            </p:cNvSpPr>
            <p:nvPr/>
          </p:nvSpPr>
          <p:spPr bwMode="auto">
            <a:xfrm>
              <a:off x="2644" y="1821"/>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9743" name="Line 1087"/>
            <p:cNvSpPr>
              <a:spLocks noChangeShapeType="1"/>
            </p:cNvSpPr>
            <p:nvPr/>
          </p:nvSpPr>
          <p:spPr bwMode="auto">
            <a:xfrm>
              <a:off x="2697" y="1725"/>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744" name="Line 1088"/>
            <p:cNvSpPr>
              <a:spLocks noChangeShapeType="1"/>
            </p:cNvSpPr>
            <p:nvPr/>
          </p:nvSpPr>
          <p:spPr bwMode="auto">
            <a:xfrm flipH="1">
              <a:off x="3054" y="1725"/>
              <a:ext cx="6"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745" name="Rectangle 1089"/>
            <p:cNvSpPr>
              <a:spLocks noChangeArrowheads="1"/>
            </p:cNvSpPr>
            <p:nvPr/>
          </p:nvSpPr>
          <p:spPr bwMode="auto">
            <a:xfrm>
              <a:off x="2596" y="1683"/>
              <a:ext cx="117"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9746" name="Line 1090"/>
            <p:cNvSpPr>
              <a:spLocks noChangeShapeType="1"/>
            </p:cNvSpPr>
            <p:nvPr/>
          </p:nvSpPr>
          <p:spPr bwMode="auto">
            <a:xfrm>
              <a:off x="2697" y="1587"/>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747" name="Line 1091"/>
            <p:cNvSpPr>
              <a:spLocks noChangeShapeType="1"/>
            </p:cNvSpPr>
            <p:nvPr/>
          </p:nvSpPr>
          <p:spPr bwMode="auto">
            <a:xfrm flipH="1">
              <a:off x="3054" y="1587"/>
              <a:ext cx="6"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748" name="Rectangle 1092"/>
            <p:cNvSpPr>
              <a:spLocks noChangeArrowheads="1"/>
            </p:cNvSpPr>
            <p:nvPr/>
          </p:nvSpPr>
          <p:spPr bwMode="auto">
            <a:xfrm>
              <a:off x="2644" y="1545"/>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9749" name="Line 1093"/>
            <p:cNvSpPr>
              <a:spLocks noChangeShapeType="1"/>
            </p:cNvSpPr>
            <p:nvPr/>
          </p:nvSpPr>
          <p:spPr bwMode="auto">
            <a:xfrm>
              <a:off x="2697" y="1587"/>
              <a:ext cx="363"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750" name="Line 1094"/>
            <p:cNvSpPr>
              <a:spLocks noChangeShapeType="1"/>
            </p:cNvSpPr>
            <p:nvPr/>
          </p:nvSpPr>
          <p:spPr bwMode="auto">
            <a:xfrm>
              <a:off x="2697" y="1863"/>
              <a:ext cx="363"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751" name="Line 1095"/>
            <p:cNvSpPr>
              <a:spLocks noChangeShapeType="1"/>
            </p:cNvSpPr>
            <p:nvPr/>
          </p:nvSpPr>
          <p:spPr bwMode="auto">
            <a:xfrm flipV="1">
              <a:off x="3060" y="1587"/>
              <a:ext cx="1" cy="27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752" name="Line 1096"/>
            <p:cNvSpPr>
              <a:spLocks noChangeShapeType="1"/>
            </p:cNvSpPr>
            <p:nvPr/>
          </p:nvSpPr>
          <p:spPr bwMode="auto">
            <a:xfrm flipV="1">
              <a:off x="2697" y="1587"/>
              <a:ext cx="1" cy="27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753" name="Freeform 1097"/>
            <p:cNvSpPr>
              <a:spLocks/>
            </p:cNvSpPr>
            <p:nvPr/>
          </p:nvSpPr>
          <p:spPr bwMode="auto">
            <a:xfrm>
              <a:off x="2697" y="1587"/>
              <a:ext cx="357" cy="1"/>
            </a:xfrm>
            <a:custGeom>
              <a:avLst/>
              <a:gdLst/>
              <a:ahLst/>
              <a:cxnLst>
                <a:cxn ang="0">
                  <a:pos x="6" y="0"/>
                </a:cxn>
                <a:cxn ang="0">
                  <a:pos x="16" y="0"/>
                </a:cxn>
                <a:cxn ang="0">
                  <a:pos x="27" y="0"/>
                </a:cxn>
                <a:cxn ang="0">
                  <a:pos x="38" y="0"/>
                </a:cxn>
                <a:cxn ang="0">
                  <a:pos x="48" y="0"/>
                </a:cxn>
                <a:cxn ang="0">
                  <a:pos x="59" y="0"/>
                </a:cxn>
                <a:cxn ang="0">
                  <a:pos x="70" y="0"/>
                </a:cxn>
                <a:cxn ang="0">
                  <a:pos x="80" y="0"/>
                </a:cxn>
                <a:cxn ang="0">
                  <a:pos x="91" y="0"/>
                </a:cxn>
                <a:cxn ang="0">
                  <a:pos x="101" y="0"/>
                </a:cxn>
                <a:cxn ang="0">
                  <a:pos x="112" y="0"/>
                </a:cxn>
                <a:cxn ang="0">
                  <a:pos x="123" y="0"/>
                </a:cxn>
                <a:cxn ang="0">
                  <a:pos x="133" y="0"/>
                </a:cxn>
                <a:cxn ang="0">
                  <a:pos x="144" y="0"/>
                </a:cxn>
                <a:cxn ang="0">
                  <a:pos x="155" y="0"/>
                </a:cxn>
                <a:cxn ang="0">
                  <a:pos x="165" y="0"/>
                </a:cxn>
                <a:cxn ang="0">
                  <a:pos x="176" y="0"/>
                </a:cxn>
                <a:cxn ang="0">
                  <a:pos x="187" y="0"/>
                </a:cxn>
                <a:cxn ang="0">
                  <a:pos x="197" y="0"/>
                </a:cxn>
                <a:cxn ang="0">
                  <a:pos x="208" y="0"/>
                </a:cxn>
                <a:cxn ang="0">
                  <a:pos x="219" y="0"/>
                </a:cxn>
                <a:cxn ang="0">
                  <a:pos x="229" y="0"/>
                </a:cxn>
                <a:cxn ang="0">
                  <a:pos x="240" y="0"/>
                </a:cxn>
                <a:cxn ang="0">
                  <a:pos x="251" y="0"/>
                </a:cxn>
                <a:cxn ang="0">
                  <a:pos x="261" y="0"/>
                </a:cxn>
                <a:cxn ang="0">
                  <a:pos x="272" y="0"/>
                </a:cxn>
                <a:cxn ang="0">
                  <a:pos x="283" y="0"/>
                </a:cxn>
                <a:cxn ang="0">
                  <a:pos x="293" y="0"/>
                </a:cxn>
                <a:cxn ang="0">
                  <a:pos x="304" y="0"/>
                </a:cxn>
                <a:cxn ang="0">
                  <a:pos x="315" y="0"/>
                </a:cxn>
                <a:cxn ang="0">
                  <a:pos x="325" y="0"/>
                </a:cxn>
                <a:cxn ang="0">
                  <a:pos x="336" y="0"/>
                </a:cxn>
                <a:cxn ang="0">
                  <a:pos x="347" y="0"/>
                </a:cxn>
                <a:cxn ang="0">
                  <a:pos x="357" y="0"/>
                </a:cxn>
              </a:cxnLst>
              <a:rect l="0" t="0" r="r" b="b"/>
              <a:pathLst>
                <a:path w="357">
                  <a:moveTo>
                    <a:pt x="0" y="0"/>
                  </a:moveTo>
                  <a:lnTo>
                    <a:pt x="6" y="0"/>
                  </a:lnTo>
                  <a:lnTo>
                    <a:pt x="11" y="0"/>
                  </a:lnTo>
                  <a:lnTo>
                    <a:pt x="16" y="0"/>
                  </a:lnTo>
                  <a:lnTo>
                    <a:pt x="22" y="0"/>
                  </a:lnTo>
                  <a:lnTo>
                    <a:pt x="27" y="0"/>
                  </a:lnTo>
                  <a:lnTo>
                    <a:pt x="32" y="0"/>
                  </a:lnTo>
                  <a:lnTo>
                    <a:pt x="38" y="0"/>
                  </a:lnTo>
                  <a:lnTo>
                    <a:pt x="43" y="0"/>
                  </a:lnTo>
                  <a:lnTo>
                    <a:pt x="48" y="0"/>
                  </a:lnTo>
                  <a:lnTo>
                    <a:pt x="54" y="0"/>
                  </a:lnTo>
                  <a:lnTo>
                    <a:pt x="59" y="0"/>
                  </a:lnTo>
                  <a:lnTo>
                    <a:pt x="64" y="0"/>
                  </a:lnTo>
                  <a:lnTo>
                    <a:pt x="70" y="0"/>
                  </a:lnTo>
                  <a:lnTo>
                    <a:pt x="75" y="0"/>
                  </a:lnTo>
                  <a:lnTo>
                    <a:pt x="80" y="0"/>
                  </a:lnTo>
                  <a:lnTo>
                    <a:pt x="86" y="0"/>
                  </a:lnTo>
                  <a:lnTo>
                    <a:pt x="91" y="0"/>
                  </a:lnTo>
                  <a:lnTo>
                    <a:pt x="96" y="0"/>
                  </a:lnTo>
                  <a:lnTo>
                    <a:pt x="101" y="0"/>
                  </a:lnTo>
                  <a:lnTo>
                    <a:pt x="107" y="0"/>
                  </a:lnTo>
                  <a:lnTo>
                    <a:pt x="112" y="0"/>
                  </a:lnTo>
                  <a:lnTo>
                    <a:pt x="117" y="0"/>
                  </a:lnTo>
                  <a:lnTo>
                    <a:pt x="123" y="0"/>
                  </a:lnTo>
                  <a:lnTo>
                    <a:pt x="128" y="0"/>
                  </a:lnTo>
                  <a:lnTo>
                    <a:pt x="133" y="0"/>
                  </a:lnTo>
                  <a:lnTo>
                    <a:pt x="139" y="0"/>
                  </a:lnTo>
                  <a:lnTo>
                    <a:pt x="144" y="0"/>
                  </a:lnTo>
                  <a:lnTo>
                    <a:pt x="149" y="0"/>
                  </a:lnTo>
                  <a:lnTo>
                    <a:pt x="155" y="0"/>
                  </a:lnTo>
                  <a:lnTo>
                    <a:pt x="160" y="0"/>
                  </a:lnTo>
                  <a:lnTo>
                    <a:pt x="165" y="0"/>
                  </a:lnTo>
                  <a:lnTo>
                    <a:pt x="171" y="0"/>
                  </a:lnTo>
                  <a:lnTo>
                    <a:pt x="176" y="0"/>
                  </a:lnTo>
                  <a:lnTo>
                    <a:pt x="181" y="0"/>
                  </a:lnTo>
                  <a:lnTo>
                    <a:pt x="187" y="0"/>
                  </a:lnTo>
                  <a:lnTo>
                    <a:pt x="192" y="0"/>
                  </a:lnTo>
                  <a:lnTo>
                    <a:pt x="197" y="0"/>
                  </a:lnTo>
                  <a:lnTo>
                    <a:pt x="203" y="0"/>
                  </a:lnTo>
                  <a:lnTo>
                    <a:pt x="208" y="0"/>
                  </a:lnTo>
                  <a:lnTo>
                    <a:pt x="213" y="0"/>
                  </a:lnTo>
                  <a:lnTo>
                    <a:pt x="219" y="0"/>
                  </a:lnTo>
                  <a:lnTo>
                    <a:pt x="224" y="0"/>
                  </a:lnTo>
                  <a:lnTo>
                    <a:pt x="229" y="0"/>
                  </a:lnTo>
                  <a:lnTo>
                    <a:pt x="235" y="0"/>
                  </a:lnTo>
                  <a:lnTo>
                    <a:pt x="240" y="0"/>
                  </a:lnTo>
                  <a:lnTo>
                    <a:pt x="245" y="0"/>
                  </a:lnTo>
                  <a:lnTo>
                    <a:pt x="251" y="0"/>
                  </a:lnTo>
                  <a:lnTo>
                    <a:pt x="256" y="0"/>
                  </a:lnTo>
                  <a:lnTo>
                    <a:pt x="261" y="0"/>
                  </a:lnTo>
                  <a:lnTo>
                    <a:pt x="267" y="0"/>
                  </a:lnTo>
                  <a:lnTo>
                    <a:pt x="272" y="0"/>
                  </a:lnTo>
                  <a:lnTo>
                    <a:pt x="277" y="0"/>
                  </a:lnTo>
                  <a:lnTo>
                    <a:pt x="283" y="0"/>
                  </a:lnTo>
                  <a:lnTo>
                    <a:pt x="288" y="0"/>
                  </a:lnTo>
                  <a:lnTo>
                    <a:pt x="293" y="0"/>
                  </a:lnTo>
                  <a:lnTo>
                    <a:pt x="299" y="0"/>
                  </a:lnTo>
                  <a:lnTo>
                    <a:pt x="304" y="0"/>
                  </a:lnTo>
                  <a:lnTo>
                    <a:pt x="309" y="0"/>
                  </a:lnTo>
                  <a:lnTo>
                    <a:pt x="315" y="0"/>
                  </a:lnTo>
                  <a:lnTo>
                    <a:pt x="320" y="0"/>
                  </a:lnTo>
                  <a:lnTo>
                    <a:pt x="325" y="0"/>
                  </a:lnTo>
                  <a:lnTo>
                    <a:pt x="331" y="0"/>
                  </a:lnTo>
                  <a:lnTo>
                    <a:pt x="336" y="0"/>
                  </a:lnTo>
                  <a:lnTo>
                    <a:pt x="341" y="0"/>
                  </a:lnTo>
                  <a:lnTo>
                    <a:pt x="347" y="0"/>
                  </a:lnTo>
                  <a:lnTo>
                    <a:pt x="352" y="0"/>
                  </a:lnTo>
                  <a:lnTo>
                    <a:pt x="357" y="0"/>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754" name="Line 1098"/>
            <p:cNvSpPr>
              <a:spLocks noChangeShapeType="1"/>
            </p:cNvSpPr>
            <p:nvPr/>
          </p:nvSpPr>
          <p:spPr bwMode="auto">
            <a:xfrm>
              <a:off x="2798" y="1587"/>
              <a:ext cx="43"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755" name="Line 1099"/>
            <p:cNvSpPr>
              <a:spLocks noChangeShapeType="1"/>
            </p:cNvSpPr>
            <p:nvPr/>
          </p:nvSpPr>
          <p:spPr bwMode="auto">
            <a:xfrm>
              <a:off x="2820" y="1563"/>
              <a:ext cx="1" cy="4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756" name="Line 1100"/>
            <p:cNvSpPr>
              <a:spLocks noChangeShapeType="1"/>
            </p:cNvSpPr>
            <p:nvPr/>
          </p:nvSpPr>
          <p:spPr bwMode="auto">
            <a:xfrm>
              <a:off x="2729" y="1587"/>
              <a:ext cx="43"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757" name="Line 1101"/>
            <p:cNvSpPr>
              <a:spLocks noChangeShapeType="1"/>
            </p:cNvSpPr>
            <p:nvPr/>
          </p:nvSpPr>
          <p:spPr bwMode="auto">
            <a:xfrm>
              <a:off x="2751" y="1563"/>
              <a:ext cx="1" cy="4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758" name="Line 1102"/>
            <p:cNvSpPr>
              <a:spLocks noChangeShapeType="1"/>
            </p:cNvSpPr>
            <p:nvPr/>
          </p:nvSpPr>
          <p:spPr bwMode="auto">
            <a:xfrm>
              <a:off x="2697" y="1587"/>
              <a:ext cx="43"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759" name="Line 1103"/>
            <p:cNvSpPr>
              <a:spLocks noChangeShapeType="1"/>
            </p:cNvSpPr>
            <p:nvPr/>
          </p:nvSpPr>
          <p:spPr bwMode="auto">
            <a:xfrm>
              <a:off x="2719" y="1563"/>
              <a:ext cx="1" cy="4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760" name="Line 1104"/>
            <p:cNvSpPr>
              <a:spLocks noChangeShapeType="1"/>
            </p:cNvSpPr>
            <p:nvPr/>
          </p:nvSpPr>
          <p:spPr bwMode="auto">
            <a:xfrm>
              <a:off x="2830" y="1587"/>
              <a:ext cx="43"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761" name="Line 1105"/>
            <p:cNvSpPr>
              <a:spLocks noChangeShapeType="1"/>
            </p:cNvSpPr>
            <p:nvPr/>
          </p:nvSpPr>
          <p:spPr bwMode="auto">
            <a:xfrm>
              <a:off x="2852" y="1563"/>
              <a:ext cx="1" cy="4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762" name="Line 1106"/>
            <p:cNvSpPr>
              <a:spLocks noChangeShapeType="1"/>
            </p:cNvSpPr>
            <p:nvPr/>
          </p:nvSpPr>
          <p:spPr bwMode="auto">
            <a:xfrm>
              <a:off x="2809" y="1575"/>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763" name="Line 1107"/>
            <p:cNvSpPr>
              <a:spLocks noChangeShapeType="1"/>
            </p:cNvSpPr>
            <p:nvPr/>
          </p:nvSpPr>
          <p:spPr bwMode="auto">
            <a:xfrm flipH="1">
              <a:off x="2809" y="1575"/>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764" name="Line 1108"/>
            <p:cNvSpPr>
              <a:spLocks noChangeShapeType="1"/>
            </p:cNvSpPr>
            <p:nvPr/>
          </p:nvSpPr>
          <p:spPr bwMode="auto">
            <a:xfrm>
              <a:off x="2740" y="1575"/>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765" name="Line 1109"/>
            <p:cNvSpPr>
              <a:spLocks noChangeShapeType="1"/>
            </p:cNvSpPr>
            <p:nvPr/>
          </p:nvSpPr>
          <p:spPr bwMode="auto">
            <a:xfrm flipH="1">
              <a:off x="2740" y="1575"/>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766" name="Line 1110"/>
            <p:cNvSpPr>
              <a:spLocks noChangeShapeType="1"/>
            </p:cNvSpPr>
            <p:nvPr/>
          </p:nvSpPr>
          <p:spPr bwMode="auto">
            <a:xfrm>
              <a:off x="2708" y="1575"/>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767" name="Line 1111"/>
            <p:cNvSpPr>
              <a:spLocks noChangeShapeType="1"/>
            </p:cNvSpPr>
            <p:nvPr/>
          </p:nvSpPr>
          <p:spPr bwMode="auto">
            <a:xfrm flipH="1">
              <a:off x="2708" y="1575"/>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768" name="Line 1112"/>
            <p:cNvSpPr>
              <a:spLocks noChangeShapeType="1"/>
            </p:cNvSpPr>
            <p:nvPr/>
          </p:nvSpPr>
          <p:spPr bwMode="auto">
            <a:xfrm>
              <a:off x="2841" y="1575"/>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769" name="Line 1113"/>
            <p:cNvSpPr>
              <a:spLocks noChangeShapeType="1"/>
            </p:cNvSpPr>
            <p:nvPr/>
          </p:nvSpPr>
          <p:spPr bwMode="auto">
            <a:xfrm flipH="1">
              <a:off x="2841" y="1575"/>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770" name="Rectangle 1114"/>
            <p:cNvSpPr>
              <a:spLocks noChangeArrowheads="1"/>
            </p:cNvSpPr>
            <p:nvPr/>
          </p:nvSpPr>
          <p:spPr bwMode="auto">
            <a:xfrm>
              <a:off x="2676" y="1467"/>
              <a:ext cx="459"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000000"/>
                  </a:solidFill>
                  <a:effectLst/>
                  <a:latin typeface="Helvetica" pitchFamily="34" charset="0"/>
                  <a:cs typeface="Arial" pitchFamily="34" charset="0"/>
                </a:rPr>
                <a:t>m23: a=-4,b=4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9771" name="Rectangle 1115"/>
            <p:cNvSpPr>
              <a:spLocks noChangeArrowheads="1"/>
            </p:cNvSpPr>
            <p:nvPr/>
          </p:nvSpPr>
          <p:spPr bwMode="auto">
            <a:xfrm>
              <a:off x="3182" y="1587"/>
              <a:ext cx="363" cy="276"/>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99772" name="Rectangle 1116"/>
            <p:cNvSpPr>
              <a:spLocks noChangeArrowheads="1"/>
            </p:cNvSpPr>
            <p:nvPr/>
          </p:nvSpPr>
          <p:spPr bwMode="auto">
            <a:xfrm>
              <a:off x="3182" y="1587"/>
              <a:ext cx="363" cy="276"/>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99773" name="Line 1117"/>
            <p:cNvSpPr>
              <a:spLocks noChangeShapeType="1"/>
            </p:cNvSpPr>
            <p:nvPr/>
          </p:nvSpPr>
          <p:spPr bwMode="auto">
            <a:xfrm>
              <a:off x="3182" y="1587"/>
              <a:ext cx="363"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774" name="Line 1118"/>
            <p:cNvSpPr>
              <a:spLocks noChangeShapeType="1"/>
            </p:cNvSpPr>
            <p:nvPr/>
          </p:nvSpPr>
          <p:spPr bwMode="auto">
            <a:xfrm>
              <a:off x="3182" y="1863"/>
              <a:ext cx="363"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775" name="Line 1119"/>
            <p:cNvSpPr>
              <a:spLocks noChangeShapeType="1"/>
            </p:cNvSpPr>
            <p:nvPr/>
          </p:nvSpPr>
          <p:spPr bwMode="auto">
            <a:xfrm flipV="1">
              <a:off x="3545" y="1587"/>
              <a:ext cx="1" cy="27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776" name="Line 1120"/>
            <p:cNvSpPr>
              <a:spLocks noChangeShapeType="1"/>
            </p:cNvSpPr>
            <p:nvPr/>
          </p:nvSpPr>
          <p:spPr bwMode="auto">
            <a:xfrm flipV="1">
              <a:off x="3182" y="1587"/>
              <a:ext cx="1" cy="27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777" name="Line 1121"/>
            <p:cNvSpPr>
              <a:spLocks noChangeShapeType="1"/>
            </p:cNvSpPr>
            <p:nvPr/>
          </p:nvSpPr>
          <p:spPr bwMode="auto">
            <a:xfrm>
              <a:off x="3182" y="1863"/>
              <a:ext cx="363"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778" name="Line 1122"/>
            <p:cNvSpPr>
              <a:spLocks noChangeShapeType="1"/>
            </p:cNvSpPr>
            <p:nvPr/>
          </p:nvSpPr>
          <p:spPr bwMode="auto">
            <a:xfrm flipV="1">
              <a:off x="3182" y="1587"/>
              <a:ext cx="1" cy="27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779" name="Line 1123"/>
            <p:cNvSpPr>
              <a:spLocks noChangeShapeType="1"/>
            </p:cNvSpPr>
            <p:nvPr/>
          </p:nvSpPr>
          <p:spPr bwMode="auto">
            <a:xfrm flipV="1">
              <a:off x="3182" y="1857"/>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780" name="Line 1124"/>
            <p:cNvSpPr>
              <a:spLocks noChangeShapeType="1"/>
            </p:cNvSpPr>
            <p:nvPr/>
          </p:nvSpPr>
          <p:spPr bwMode="auto">
            <a:xfrm>
              <a:off x="3182" y="1587"/>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781" name="Rectangle 1125"/>
            <p:cNvSpPr>
              <a:spLocks noChangeArrowheads="1"/>
            </p:cNvSpPr>
            <p:nvPr/>
          </p:nvSpPr>
          <p:spPr bwMode="auto">
            <a:xfrm>
              <a:off x="3166" y="1881"/>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9782" name="Line 1126"/>
            <p:cNvSpPr>
              <a:spLocks noChangeShapeType="1"/>
            </p:cNvSpPr>
            <p:nvPr/>
          </p:nvSpPr>
          <p:spPr bwMode="auto">
            <a:xfrm flipV="1">
              <a:off x="3364" y="1857"/>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783" name="Line 1127"/>
            <p:cNvSpPr>
              <a:spLocks noChangeShapeType="1"/>
            </p:cNvSpPr>
            <p:nvPr/>
          </p:nvSpPr>
          <p:spPr bwMode="auto">
            <a:xfrm>
              <a:off x="3364" y="1587"/>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784" name="Rectangle 1128"/>
            <p:cNvSpPr>
              <a:spLocks noChangeArrowheads="1"/>
            </p:cNvSpPr>
            <p:nvPr/>
          </p:nvSpPr>
          <p:spPr bwMode="auto">
            <a:xfrm>
              <a:off x="3326" y="1881"/>
              <a:ext cx="117"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9785" name="Line 1129"/>
            <p:cNvSpPr>
              <a:spLocks noChangeShapeType="1"/>
            </p:cNvSpPr>
            <p:nvPr/>
          </p:nvSpPr>
          <p:spPr bwMode="auto">
            <a:xfrm flipV="1">
              <a:off x="3545" y="1857"/>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786" name="Line 1130"/>
            <p:cNvSpPr>
              <a:spLocks noChangeShapeType="1"/>
            </p:cNvSpPr>
            <p:nvPr/>
          </p:nvSpPr>
          <p:spPr bwMode="auto">
            <a:xfrm>
              <a:off x="3545" y="1587"/>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787" name="Rectangle 1131"/>
            <p:cNvSpPr>
              <a:spLocks noChangeArrowheads="1"/>
            </p:cNvSpPr>
            <p:nvPr/>
          </p:nvSpPr>
          <p:spPr bwMode="auto">
            <a:xfrm>
              <a:off x="3529" y="1881"/>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9788" name="Line 1132"/>
            <p:cNvSpPr>
              <a:spLocks noChangeShapeType="1"/>
            </p:cNvSpPr>
            <p:nvPr/>
          </p:nvSpPr>
          <p:spPr bwMode="auto">
            <a:xfrm>
              <a:off x="3182" y="1863"/>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789" name="Line 1133"/>
            <p:cNvSpPr>
              <a:spLocks noChangeShapeType="1"/>
            </p:cNvSpPr>
            <p:nvPr/>
          </p:nvSpPr>
          <p:spPr bwMode="auto">
            <a:xfrm flipH="1">
              <a:off x="3540" y="1863"/>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790" name="Rectangle 1134"/>
            <p:cNvSpPr>
              <a:spLocks noChangeArrowheads="1"/>
            </p:cNvSpPr>
            <p:nvPr/>
          </p:nvSpPr>
          <p:spPr bwMode="auto">
            <a:xfrm>
              <a:off x="3129" y="1821"/>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9791" name="Line 1135"/>
            <p:cNvSpPr>
              <a:spLocks noChangeShapeType="1"/>
            </p:cNvSpPr>
            <p:nvPr/>
          </p:nvSpPr>
          <p:spPr bwMode="auto">
            <a:xfrm>
              <a:off x="3182" y="1725"/>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792" name="Line 1136"/>
            <p:cNvSpPr>
              <a:spLocks noChangeShapeType="1"/>
            </p:cNvSpPr>
            <p:nvPr/>
          </p:nvSpPr>
          <p:spPr bwMode="auto">
            <a:xfrm flipH="1">
              <a:off x="3540" y="1725"/>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793" name="Rectangle 1137"/>
            <p:cNvSpPr>
              <a:spLocks noChangeArrowheads="1"/>
            </p:cNvSpPr>
            <p:nvPr/>
          </p:nvSpPr>
          <p:spPr bwMode="auto">
            <a:xfrm>
              <a:off x="3081" y="1683"/>
              <a:ext cx="117"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9794" name="Line 1138"/>
            <p:cNvSpPr>
              <a:spLocks noChangeShapeType="1"/>
            </p:cNvSpPr>
            <p:nvPr/>
          </p:nvSpPr>
          <p:spPr bwMode="auto">
            <a:xfrm>
              <a:off x="3182" y="1587"/>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795" name="Line 1139"/>
            <p:cNvSpPr>
              <a:spLocks noChangeShapeType="1"/>
            </p:cNvSpPr>
            <p:nvPr/>
          </p:nvSpPr>
          <p:spPr bwMode="auto">
            <a:xfrm flipH="1">
              <a:off x="3540" y="1587"/>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796" name="Rectangle 1140"/>
            <p:cNvSpPr>
              <a:spLocks noChangeArrowheads="1"/>
            </p:cNvSpPr>
            <p:nvPr/>
          </p:nvSpPr>
          <p:spPr bwMode="auto">
            <a:xfrm>
              <a:off x="3129" y="1545"/>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9797" name="Line 1141"/>
            <p:cNvSpPr>
              <a:spLocks noChangeShapeType="1"/>
            </p:cNvSpPr>
            <p:nvPr/>
          </p:nvSpPr>
          <p:spPr bwMode="auto">
            <a:xfrm>
              <a:off x="3182" y="1587"/>
              <a:ext cx="363"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798" name="Line 1142"/>
            <p:cNvSpPr>
              <a:spLocks noChangeShapeType="1"/>
            </p:cNvSpPr>
            <p:nvPr/>
          </p:nvSpPr>
          <p:spPr bwMode="auto">
            <a:xfrm>
              <a:off x="3182" y="1863"/>
              <a:ext cx="363"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799" name="Line 1143"/>
            <p:cNvSpPr>
              <a:spLocks noChangeShapeType="1"/>
            </p:cNvSpPr>
            <p:nvPr/>
          </p:nvSpPr>
          <p:spPr bwMode="auto">
            <a:xfrm flipV="1">
              <a:off x="3545" y="1587"/>
              <a:ext cx="1" cy="27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800" name="Line 1144"/>
            <p:cNvSpPr>
              <a:spLocks noChangeShapeType="1"/>
            </p:cNvSpPr>
            <p:nvPr/>
          </p:nvSpPr>
          <p:spPr bwMode="auto">
            <a:xfrm flipV="1">
              <a:off x="3182" y="1587"/>
              <a:ext cx="1" cy="27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801" name="Freeform 1145"/>
            <p:cNvSpPr>
              <a:spLocks/>
            </p:cNvSpPr>
            <p:nvPr/>
          </p:nvSpPr>
          <p:spPr bwMode="auto">
            <a:xfrm>
              <a:off x="3182" y="1725"/>
              <a:ext cx="358" cy="132"/>
            </a:xfrm>
            <a:custGeom>
              <a:avLst/>
              <a:gdLst/>
              <a:ahLst/>
              <a:cxnLst>
                <a:cxn ang="0">
                  <a:pos x="0" y="30"/>
                </a:cxn>
                <a:cxn ang="0">
                  <a:pos x="6" y="60"/>
                </a:cxn>
                <a:cxn ang="0">
                  <a:pos x="11" y="78"/>
                </a:cxn>
                <a:cxn ang="0">
                  <a:pos x="16" y="96"/>
                </a:cxn>
                <a:cxn ang="0">
                  <a:pos x="22" y="114"/>
                </a:cxn>
                <a:cxn ang="0">
                  <a:pos x="32" y="126"/>
                </a:cxn>
                <a:cxn ang="0">
                  <a:pos x="43" y="132"/>
                </a:cxn>
                <a:cxn ang="0">
                  <a:pos x="54" y="132"/>
                </a:cxn>
                <a:cxn ang="0">
                  <a:pos x="64" y="132"/>
                </a:cxn>
                <a:cxn ang="0">
                  <a:pos x="75" y="132"/>
                </a:cxn>
                <a:cxn ang="0">
                  <a:pos x="86" y="132"/>
                </a:cxn>
                <a:cxn ang="0">
                  <a:pos x="96" y="132"/>
                </a:cxn>
                <a:cxn ang="0">
                  <a:pos x="107" y="132"/>
                </a:cxn>
                <a:cxn ang="0">
                  <a:pos x="118" y="132"/>
                </a:cxn>
                <a:cxn ang="0">
                  <a:pos x="128" y="132"/>
                </a:cxn>
                <a:cxn ang="0">
                  <a:pos x="139" y="132"/>
                </a:cxn>
                <a:cxn ang="0">
                  <a:pos x="150" y="132"/>
                </a:cxn>
                <a:cxn ang="0">
                  <a:pos x="160" y="132"/>
                </a:cxn>
                <a:cxn ang="0">
                  <a:pos x="171" y="132"/>
                </a:cxn>
                <a:cxn ang="0">
                  <a:pos x="182" y="132"/>
                </a:cxn>
                <a:cxn ang="0">
                  <a:pos x="192" y="132"/>
                </a:cxn>
                <a:cxn ang="0">
                  <a:pos x="203" y="132"/>
                </a:cxn>
                <a:cxn ang="0">
                  <a:pos x="214" y="132"/>
                </a:cxn>
                <a:cxn ang="0">
                  <a:pos x="224" y="132"/>
                </a:cxn>
                <a:cxn ang="0">
                  <a:pos x="235" y="132"/>
                </a:cxn>
                <a:cxn ang="0">
                  <a:pos x="246" y="132"/>
                </a:cxn>
                <a:cxn ang="0">
                  <a:pos x="256" y="132"/>
                </a:cxn>
                <a:cxn ang="0">
                  <a:pos x="267" y="132"/>
                </a:cxn>
                <a:cxn ang="0">
                  <a:pos x="278" y="132"/>
                </a:cxn>
                <a:cxn ang="0">
                  <a:pos x="288" y="132"/>
                </a:cxn>
                <a:cxn ang="0">
                  <a:pos x="299" y="132"/>
                </a:cxn>
                <a:cxn ang="0">
                  <a:pos x="310" y="132"/>
                </a:cxn>
                <a:cxn ang="0">
                  <a:pos x="320" y="132"/>
                </a:cxn>
                <a:cxn ang="0">
                  <a:pos x="331" y="132"/>
                </a:cxn>
                <a:cxn ang="0">
                  <a:pos x="342" y="132"/>
                </a:cxn>
                <a:cxn ang="0">
                  <a:pos x="352" y="132"/>
                </a:cxn>
              </a:cxnLst>
              <a:rect l="0" t="0" r="r" b="b"/>
              <a:pathLst>
                <a:path w="358" h="132">
                  <a:moveTo>
                    <a:pt x="0" y="0"/>
                  </a:moveTo>
                  <a:lnTo>
                    <a:pt x="0" y="30"/>
                  </a:lnTo>
                  <a:lnTo>
                    <a:pt x="6" y="36"/>
                  </a:lnTo>
                  <a:lnTo>
                    <a:pt x="6" y="60"/>
                  </a:lnTo>
                  <a:lnTo>
                    <a:pt x="11" y="66"/>
                  </a:lnTo>
                  <a:lnTo>
                    <a:pt x="11" y="78"/>
                  </a:lnTo>
                  <a:lnTo>
                    <a:pt x="16" y="84"/>
                  </a:lnTo>
                  <a:lnTo>
                    <a:pt x="16" y="96"/>
                  </a:lnTo>
                  <a:lnTo>
                    <a:pt x="22" y="102"/>
                  </a:lnTo>
                  <a:lnTo>
                    <a:pt x="22" y="114"/>
                  </a:lnTo>
                  <a:lnTo>
                    <a:pt x="27" y="120"/>
                  </a:lnTo>
                  <a:lnTo>
                    <a:pt x="32" y="126"/>
                  </a:lnTo>
                  <a:lnTo>
                    <a:pt x="38" y="126"/>
                  </a:lnTo>
                  <a:lnTo>
                    <a:pt x="43" y="132"/>
                  </a:lnTo>
                  <a:lnTo>
                    <a:pt x="48" y="132"/>
                  </a:lnTo>
                  <a:lnTo>
                    <a:pt x="54" y="132"/>
                  </a:lnTo>
                  <a:lnTo>
                    <a:pt x="59" y="132"/>
                  </a:lnTo>
                  <a:lnTo>
                    <a:pt x="64" y="132"/>
                  </a:lnTo>
                  <a:lnTo>
                    <a:pt x="70" y="132"/>
                  </a:lnTo>
                  <a:lnTo>
                    <a:pt x="75" y="132"/>
                  </a:lnTo>
                  <a:lnTo>
                    <a:pt x="80" y="132"/>
                  </a:lnTo>
                  <a:lnTo>
                    <a:pt x="86" y="132"/>
                  </a:lnTo>
                  <a:lnTo>
                    <a:pt x="91" y="132"/>
                  </a:lnTo>
                  <a:lnTo>
                    <a:pt x="96" y="132"/>
                  </a:lnTo>
                  <a:lnTo>
                    <a:pt x="102" y="132"/>
                  </a:lnTo>
                  <a:lnTo>
                    <a:pt x="107" y="132"/>
                  </a:lnTo>
                  <a:lnTo>
                    <a:pt x="112" y="132"/>
                  </a:lnTo>
                  <a:lnTo>
                    <a:pt x="118" y="132"/>
                  </a:lnTo>
                  <a:lnTo>
                    <a:pt x="123" y="132"/>
                  </a:lnTo>
                  <a:lnTo>
                    <a:pt x="128" y="132"/>
                  </a:lnTo>
                  <a:lnTo>
                    <a:pt x="134" y="132"/>
                  </a:lnTo>
                  <a:lnTo>
                    <a:pt x="139" y="132"/>
                  </a:lnTo>
                  <a:lnTo>
                    <a:pt x="144" y="132"/>
                  </a:lnTo>
                  <a:lnTo>
                    <a:pt x="150" y="132"/>
                  </a:lnTo>
                  <a:lnTo>
                    <a:pt x="155" y="132"/>
                  </a:lnTo>
                  <a:lnTo>
                    <a:pt x="160" y="132"/>
                  </a:lnTo>
                  <a:lnTo>
                    <a:pt x="166" y="132"/>
                  </a:lnTo>
                  <a:lnTo>
                    <a:pt x="171" y="132"/>
                  </a:lnTo>
                  <a:lnTo>
                    <a:pt x="176" y="132"/>
                  </a:lnTo>
                  <a:lnTo>
                    <a:pt x="182" y="132"/>
                  </a:lnTo>
                  <a:lnTo>
                    <a:pt x="187" y="132"/>
                  </a:lnTo>
                  <a:lnTo>
                    <a:pt x="192" y="132"/>
                  </a:lnTo>
                  <a:lnTo>
                    <a:pt x="198" y="132"/>
                  </a:lnTo>
                  <a:lnTo>
                    <a:pt x="203" y="132"/>
                  </a:lnTo>
                  <a:lnTo>
                    <a:pt x="208" y="132"/>
                  </a:lnTo>
                  <a:lnTo>
                    <a:pt x="214" y="132"/>
                  </a:lnTo>
                  <a:lnTo>
                    <a:pt x="219" y="132"/>
                  </a:lnTo>
                  <a:lnTo>
                    <a:pt x="224" y="132"/>
                  </a:lnTo>
                  <a:lnTo>
                    <a:pt x="230" y="132"/>
                  </a:lnTo>
                  <a:lnTo>
                    <a:pt x="235" y="132"/>
                  </a:lnTo>
                  <a:lnTo>
                    <a:pt x="240" y="132"/>
                  </a:lnTo>
                  <a:lnTo>
                    <a:pt x="246" y="132"/>
                  </a:lnTo>
                  <a:lnTo>
                    <a:pt x="251" y="132"/>
                  </a:lnTo>
                  <a:lnTo>
                    <a:pt x="256" y="132"/>
                  </a:lnTo>
                  <a:lnTo>
                    <a:pt x="262" y="132"/>
                  </a:lnTo>
                  <a:lnTo>
                    <a:pt x="267" y="132"/>
                  </a:lnTo>
                  <a:lnTo>
                    <a:pt x="272" y="132"/>
                  </a:lnTo>
                  <a:lnTo>
                    <a:pt x="278" y="132"/>
                  </a:lnTo>
                  <a:lnTo>
                    <a:pt x="283" y="132"/>
                  </a:lnTo>
                  <a:lnTo>
                    <a:pt x="288" y="132"/>
                  </a:lnTo>
                  <a:lnTo>
                    <a:pt x="294" y="132"/>
                  </a:lnTo>
                  <a:lnTo>
                    <a:pt x="299" y="132"/>
                  </a:lnTo>
                  <a:lnTo>
                    <a:pt x="304" y="132"/>
                  </a:lnTo>
                  <a:lnTo>
                    <a:pt x="310" y="132"/>
                  </a:lnTo>
                  <a:lnTo>
                    <a:pt x="315" y="132"/>
                  </a:lnTo>
                  <a:lnTo>
                    <a:pt x="320" y="132"/>
                  </a:lnTo>
                  <a:lnTo>
                    <a:pt x="326" y="132"/>
                  </a:lnTo>
                  <a:lnTo>
                    <a:pt x="331" y="132"/>
                  </a:lnTo>
                  <a:lnTo>
                    <a:pt x="336" y="132"/>
                  </a:lnTo>
                  <a:lnTo>
                    <a:pt x="342" y="132"/>
                  </a:lnTo>
                  <a:lnTo>
                    <a:pt x="347" y="132"/>
                  </a:lnTo>
                  <a:lnTo>
                    <a:pt x="352" y="132"/>
                  </a:lnTo>
                  <a:lnTo>
                    <a:pt x="358" y="132"/>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802" name="Line 1146"/>
            <p:cNvSpPr>
              <a:spLocks noChangeShapeType="1"/>
            </p:cNvSpPr>
            <p:nvPr/>
          </p:nvSpPr>
          <p:spPr bwMode="auto">
            <a:xfrm>
              <a:off x="3284" y="1857"/>
              <a:ext cx="42"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803" name="Line 1147"/>
            <p:cNvSpPr>
              <a:spLocks noChangeShapeType="1"/>
            </p:cNvSpPr>
            <p:nvPr/>
          </p:nvSpPr>
          <p:spPr bwMode="auto">
            <a:xfrm>
              <a:off x="3305" y="1833"/>
              <a:ext cx="1" cy="4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804" name="Line 1148"/>
            <p:cNvSpPr>
              <a:spLocks noChangeShapeType="1"/>
            </p:cNvSpPr>
            <p:nvPr/>
          </p:nvSpPr>
          <p:spPr bwMode="auto">
            <a:xfrm>
              <a:off x="3214" y="1857"/>
              <a:ext cx="43"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805" name="Line 1149"/>
            <p:cNvSpPr>
              <a:spLocks noChangeShapeType="1"/>
            </p:cNvSpPr>
            <p:nvPr/>
          </p:nvSpPr>
          <p:spPr bwMode="auto">
            <a:xfrm>
              <a:off x="3236" y="1833"/>
              <a:ext cx="1" cy="4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806" name="Line 1150"/>
            <p:cNvSpPr>
              <a:spLocks noChangeShapeType="1"/>
            </p:cNvSpPr>
            <p:nvPr/>
          </p:nvSpPr>
          <p:spPr bwMode="auto">
            <a:xfrm>
              <a:off x="3182" y="1827"/>
              <a:ext cx="43"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807" name="Line 1151"/>
            <p:cNvSpPr>
              <a:spLocks noChangeShapeType="1"/>
            </p:cNvSpPr>
            <p:nvPr/>
          </p:nvSpPr>
          <p:spPr bwMode="auto">
            <a:xfrm>
              <a:off x="3204" y="1803"/>
              <a:ext cx="1" cy="4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808" name="Line 1152"/>
            <p:cNvSpPr>
              <a:spLocks noChangeShapeType="1"/>
            </p:cNvSpPr>
            <p:nvPr/>
          </p:nvSpPr>
          <p:spPr bwMode="auto">
            <a:xfrm>
              <a:off x="3316" y="1857"/>
              <a:ext cx="42"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809" name="Line 1153"/>
            <p:cNvSpPr>
              <a:spLocks noChangeShapeType="1"/>
            </p:cNvSpPr>
            <p:nvPr/>
          </p:nvSpPr>
          <p:spPr bwMode="auto">
            <a:xfrm>
              <a:off x="3337" y="1833"/>
              <a:ext cx="1" cy="4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810" name="Line 1154"/>
            <p:cNvSpPr>
              <a:spLocks noChangeShapeType="1"/>
            </p:cNvSpPr>
            <p:nvPr/>
          </p:nvSpPr>
          <p:spPr bwMode="auto">
            <a:xfrm>
              <a:off x="3294" y="1845"/>
              <a:ext cx="22"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811" name="Line 1155"/>
            <p:cNvSpPr>
              <a:spLocks noChangeShapeType="1"/>
            </p:cNvSpPr>
            <p:nvPr/>
          </p:nvSpPr>
          <p:spPr bwMode="auto">
            <a:xfrm flipH="1">
              <a:off x="3294" y="1845"/>
              <a:ext cx="22"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812" name="Line 1156"/>
            <p:cNvSpPr>
              <a:spLocks noChangeShapeType="1"/>
            </p:cNvSpPr>
            <p:nvPr/>
          </p:nvSpPr>
          <p:spPr bwMode="auto">
            <a:xfrm>
              <a:off x="3225" y="1845"/>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813" name="Line 1157"/>
            <p:cNvSpPr>
              <a:spLocks noChangeShapeType="1"/>
            </p:cNvSpPr>
            <p:nvPr/>
          </p:nvSpPr>
          <p:spPr bwMode="auto">
            <a:xfrm flipH="1">
              <a:off x="3225" y="1845"/>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814" name="Line 1158"/>
            <p:cNvSpPr>
              <a:spLocks noChangeShapeType="1"/>
            </p:cNvSpPr>
            <p:nvPr/>
          </p:nvSpPr>
          <p:spPr bwMode="auto">
            <a:xfrm>
              <a:off x="3193" y="1815"/>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815" name="Line 1159"/>
            <p:cNvSpPr>
              <a:spLocks noChangeShapeType="1"/>
            </p:cNvSpPr>
            <p:nvPr/>
          </p:nvSpPr>
          <p:spPr bwMode="auto">
            <a:xfrm flipH="1">
              <a:off x="3193" y="1815"/>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816" name="Line 1160"/>
            <p:cNvSpPr>
              <a:spLocks noChangeShapeType="1"/>
            </p:cNvSpPr>
            <p:nvPr/>
          </p:nvSpPr>
          <p:spPr bwMode="auto">
            <a:xfrm>
              <a:off x="3326" y="1845"/>
              <a:ext cx="22"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817" name="Line 1161"/>
            <p:cNvSpPr>
              <a:spLocks noChangeShapeType="1"/>
            </p:cNvSpPr>
            <p:nvPr/>
          </p:nvSpPr>
          <p:spPr bwMode="auto">
            <a:xfrm flipH="1">
              <a:off x="3326" y="1845"/>
              <a:ext cx="22"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818" name="Rectangle 1162"/>
            <p:cNvSpPr>
              <a:spLocks noChangeArrowheads="1"/>
            </p:cNvSpPr>
            <p:nvPr/>
          </p:nvSpPr>
          <p:spPr bwMode="auto">
            <a:xfrm>
              <a:off x="3145" y="1467"/>
              <a:ext cx="496"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000000"/>
                  </a:solidFill>
                  <a:effectLst/>
                  <a:latin typeface="Helvetica" pitchFamily="34" charset="0"/>
                  <a:cs typeface="Arial" pitchFamily="34" charset="0"/>
                </a:rPr>
                <a:t>m24: a=0,b=-32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9819" name="Rectangle 1163"/>
            <p:cNvSpPr>
              <a:spLocks noChangeArrowheads="1"/>
            </p:cNvSpPr>
            <p:nvPr/>
          </p:nvSpPr>
          <p:spPr bwMode="auto">
            <a:xfrm>
              <a:off x="3668" y="1587"/>
              <a:ext cx="357" cy="276"/>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99820" name="Rectangle 1164"/>
            <p:cNvSpPr>
              <a:spLocks noChangeArrowheads="1"/>
            </p:cNvSpPr>
            <p:nvPr/>
          </p:nvSpPr>
          <p:spPr bwMode="auto">
            <a:xfrm>
              <a:off x="3668" y="1587"/>
              <a:ext cx="357" cy="276"/>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99821" name="Line 1165"/>
            <p:cNvSpPr>
              <a:spLocks noChangeShapeType="1"/>
            </p:cNvSpPr>
            <p:nvPr/>
          </p:nvSpPr>
          <p:spPr bwMode="auto">
            <a:xfrm>
              <a:off x="3668" y="1587"/>
              <a:ext cx="357"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822" name="Line 1166"/>
            <p:cNvSpPr>
              <a:spLocks noChangeShapeType="1"/>
            </p:cNvSpPr>
            <p:nvPr/>
          </p:nvSpPr>
          <p:spPr bwMode="auto">
            <a:xfrm>
              <a:off x="3668" y="1863"/>
              <a:ext cx="357"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823" name="Line 1167"/>
            <p:cNvSpPr>
              <a:spLocks noChangeShapeType="1"/>
            </p:cNvSpPr>
            <p:nvPr/>
          </p:nvSpPr>
          <p:spPr bwMode="auto">
            <a:xfrm flipV="1">
              <a:off x="4025" y="1587"/>
              <a:ext cx="1" cy="27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824" name="Line 1168"/>
            <p:cNvSpPr>
              <a:spLocks noChangeShapeType="1"/>
            </p:cNvSpPr>
            <p:nvPr/>
          </p:nvSpPr>
          <p:spPr bwMode="auto">
            <a:xfrm flipV="1">
              <a:off x="3668" y="1587"/>
              <a:ext cx="1" cy="27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825" name="Line 1169"/>
            <p:cNvSpPr>
              <a:spLocks noChangeShapeType="1"/>
            </p:cNvSpPr>
            <p:nvPr/>
          </p:nvSpPr>
          <p:spPr bwMode="auto">
            <a:xfrm>
              <a:off x="3668" y="1863"/>
              <a:ext cx="357"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826" name="Line 1170"/>
            <p:cNvSpPr>
              <a:spLocks noChangeShapeType="1"/>
            </p:cNvSpPr>
            <p:nvPr/>
          </p:nvSpPr>
          <p:spPr bwMode="auto">
            <a:xfrm flipV="1">
              <a:off x="3668" y="1587"/>
              <a:ext cx="1" cy="27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827" name="Line 1171"/>
            <p:cNvSpPr>
              <a:spLocks noChangeShapeType="1"/>
            </p:cNvSpPr>
            <p:nvPr/>
          </p:nvSpPr>
          <p:spPr bwMode="auto">
            <a:xfrm flipV="1">
              <a:off x="3668" y="1857"/>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828" name="Line 1172"/>
            <p:cNvSpPr>
              <a:spLocks noChangeShapeType="1"/>
            </p:cNvSpPr>
            <p:nvPr/>
          </p:nvSpPr>
          <p:spPr bwMode="auto">
            <a:xfrm>
              <a:off x="3668" y="1587"/>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829" name="Rectangle 1173"/>
            <p:cNvSpPr>
              <a:spLocks noChangeArrowheads="1"/>
            </p:cNvSpPr>
            <p:nvPr/>
          </p:nvSpPr>
          <p:spPr bwMode="auto">
            <a:xfrm>
              <a:off x="3652" y="1881"/>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9830" name="Line 1174"/>
            <p:cNvSpPr>
              <a:spLocks noChangeShapeType="1"/>
            </p:cNvSpPr>
            <p:nvPr/>
          </p:nvSpPr>
          <p:spPr bwMode="auto">
            <a:xfrm flipV="1">
              <a:off x="3844" y="1857"/>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831" name="Line 1175"/>
            <p:cNvSpPr>
              <a:spLocks noChangeShapeType="1"/>
            </p:cNvSpPr>
            <p:nvPr/>
          </p:nvSpPr>
          <p:spPr bwMode="auto">
            <a:xfrm>
              <a:off x="3844" y="1587"/>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832" name="Rectangle 1176"/>
            <p:cNvSpPr>
              <a:spLocks noChangeArrowheads="1"/>
            </p:cNvSpPr>
            <p:nvPr/>
          </p:nvSpPr>
          <p:spPr bwMode="auto">
            <a:xfrm>
              <a:off x="3806" y="1881"/>
              <a:ext cx="117"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9833" name="Line 1177"/>
            <p:cNvSpPr>
              <a:spLocks noChangeShapeType="1"/>
            </p:cNvSpPr>
            <p:nvPr/>
          </p:nvSpPr>
          <p:spPr bwMode="auto">
            <a:xfrm flipV="1">
              <a:off x="4025" y="1857"/>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834" name="Line 1178"/>
            <p:cNvSpPr>
              <a:spLocks noChangeShapeType="1"/>
            </p:cNvSpPr>
            <p:nvPr/>
          </p:nvSpPr>
          <p:spPr bwMode="auto">
            <a:xfrm>
              <a:off x="4025" y="1587"/>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835" name="Rectangle 1179"/>
            <p:cNvSpPr>
              <a:spLocks noChangeArrowheads="1"/>
            </p:cNvSpPr>
            <p:nvPr/>
          </p:nvSpPr>
          <p:spPr bwMode="auto">
            <a:xfrm>
              <a:off x="4009" y="1881"/>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9836" name="Line 1180"/>
            <p:cNvSpPr>
              <a:spLocks noChangeShapeType="1"/>
            </p:cNvSpPr>
            <p:nvPr/>
          </p:nvSpPr>
          <p:spPr bwMode="auto">
            <a:xfrm>
              <a:off x="3668" y="1863"/>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837" name="Line 1181"/>
            <p:cNvSpPr>
              <a:spLocks noChangeShapeType="1"/>
            </p:cNvSpPr>
            <p:nvPr/>
          </p:nvSpPr>
          <p:spPr bwMode="auto">
            <a:xfrm flipH="1">
              <a:off x="4020" y="1863"/>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838" name="Rectangle 1182"/>
            <p:cNvSpPr>
              <a:spLocks noChangeArrowheads="1"/>
            </p:cNvSpPr>
            <p:nvPr/>
          </p:nvSpPr>
          <p:spPr bwMode="auto">
            <a:xfrm>
              <a:off x="3614" y="1821"/>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9839" name="Line 1183"/>
            <p:cNvSpPr>
              <a:spLocks noChangeShapeType="1"/>
            </p:cNvSpPr>
            <p:nvPr/>
          </p:nvSpPr>
          <p:spPr bwMode="auto">
            <a:xfrm>
              <a:off x="3668" y="1725"/>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840" name="Line 1184"/>
            <p:cNvSpPr>
              <a:spLocks noChangeShapeType="1"/>
            </p:cNvSpPr>
            <p:nvPr/>
          </p:nvSpPr>
          <p:spPr bwMode="auto">
            <a:xfrm flipH="1">
              <a:off x="4020" y="1725"/>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841" name="Rectangle 1185"/>
            <p:cNvSpPr>
              <a:spLocks noChangeArrowheads="1"/>
            </p:cNvSpPr>
            <p:nvPr/>
          </p:nvSpPr>
          <p:spPr bwMode="auto">
            <a:xfrm>
              <a:off x="3566" y="1683"/>
              <a:ext cx="117"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9842" name="Line 1186"/>
            <p:cNvSpPr>
              <a:spLocks noChangeShapeType="1"/>
            </p:cNvSpPr>
            <p:nvPr/>
          </p:nvSpPr>
          <p:spPr bwMode="auto">
            <a:xfrm>
              <a:off x="3668" y="1587"/>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843" name="Line 1187"/>
            <p:cNvSpPr>
              <a:spLocks noChangeShapeType="1"/>
            </p:cNvSpPr>
            <p:nvPr/>
          </p:nvSpPr>
          <p:spPr bwMode="auto">
            <a:xfrm flipH="1">
              <a:off x="4020" y="1587"/>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844" name="Rectangle 1188"/>
            <p:cNvSpPr>
              <a:spLocks noChangeArrowheads="1"/>
            </p:cNvSpPr>
            <p:nvPr/>
          </p:nvSpPr>
          <p:spPr bwMode="auto">
            <a:xfrm>
              <a:off x="3614" y="1545"/>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9845" name="Line 1189"/>
            <p:cNvSpPr>
              <a:spLocks noChangeShapeType="1"/>
            </p:cNvSpPr>
            <p:nvPr/>
          </p:nvSpPr>
          <p:spPr bwMode="auto">
            <a:xfrm>
              <a:off x="3668" y="1587"/>
              <a:ext cx="357"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846" name="Line 1190"/>
            <p:cNvSpPr>
              <a:spLocks noChangeShapeType="1"/>
            </p:cNvSpPr>
            <p:nvPr/>
          </p:nvSpPr>
          <p:spPr bwMode="auto">
            <a:xfrm>
              <a:off x="3668" y="1863"/>
              <a:ext cx="357"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847" name="Line 1191"/>
            <p:cNvSpPr>
              <a:spLocks noChangeShapeType="1"/>
            </p:cNvSpPr>
            <p:nvPr/>
          </p:nvSpPr>
          <p:spPr bwMode="auto">
            <a:xfrm flipV="1">
              <a:off x="4025" y="1587"/>
              <a:ext cx="1" cy="27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848" name="Line 1192"/>
            <p:cNvSpPr>
              <a:spLocks noChangeShapeType="1"/>
            </p:cNvSpPr>
            <p:nvPr/>
          </p:nvSpPr>
          <p:spPr bwMode="auto">
            <a:xfrm flipV="1">
              <a:off x="3668" y="1587"/>
              <a:ext cx="1" cy="27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849" name="Freeform 1193"/>
            <p:cNvSpPr>
              <a:spLocks/>
            </p:cNvSpPr>
            <p:nvPr/>
          </p:nvSpPr>
          <p:spPr bwMode="auto">
            <a:xfrm>
              <a:off x="3668" y="1725"/>
              <a:ext cx="352" cy="132"/>
            </a:xfrm>
            <a:custGeom>
              <a:avLst/>
              <a:gdLst/>
              <a:ahLst/>
              <a:cxnLst>
                <a:cxn ang="0">
                  <a:pos x="0" y="24"/>
                </a:cxn>
                <a:cxn ang="0">
                  <a:pos x="5" y="54"/>
                </a:cxn>
                <a:cxn ang="0">
                  <a:pos x="10" y="72"/>
                </a:cxn>
                <a:cxn ang="0">
                  <a:pos x="16" y="90"/>
                </a:cxn>
                <a:cxn ang="0">
                  <a:pos x="26" y="114"/>
                </a:cxn>
                <a:cxn ang="0">
                  <a:pos x="37" y="126"/>
                </a:cxn>
                <a:cxn ang="0">
                  <a:pos x="48" y="132"/>
                </a:cxn>
                <a:cxn ang="0">
                  <a:pos x="58" y="132"/>
                </a:cxn>
                <a:cxn ang="0">
                  <a:pos x="69" y="132"/>
                </a:cxn>
                <a:cxn ang="0">
                  <a:pos x="80" y="132"/>
                </a:cxn>
                <a:cxn ang="0">
                  <a:pos x="90" y="132"/>
                </a:cxn>
                <a:cxn ang="0">
                  <a:pos x="101" y="132"/>
                </a:cxn>
                <a:cxn ang="0">
                  <a:pos x="112" y="132"/>
                </a:cxn>
                <a:cxn ang="0">
                  <a:pos x="122" y="132"/>
                </a:cxn>
                <a:cxn ang="0">
                  <a:pos x="133" y="132"/>
                </a:cxn>
                <a:cxn ang="0">
                  <a:pos x="144" y="132"/>
                </a:cxn>
                <a:cxn ang="0">
                  <a:pos x="154" y="132"/>
                </a:cxn>
                <a:cxn ang="0">
                  <a:pos x="165" y="132"/>
                </a:cxn>
                <a:cxn ang="0">
                  <a:pos x="176" y="132"/>
                </a:cxn>
                <a:cxn ang="0">
                  <a:pos x="186" y="132"/>
                </a:cxn>
                <a:cxn ang="0">
                  <a:pos x="197" y="132"/>
                </a:cxn>
                <a:cxn ang="0">
                  <a:pos x="208" y="132"/>
                </a:cxn>
                <a:cxn ang="0">
                  <a:pos x="218" y="132"/>
                </a:cxn>
                <a:cxn ang="0">
                  <a:pos x="229" y="132"/>
                </a:cxn>
                <a:cxn ang="0">
                  <a:pos x="240" y="132"/>
                </a:cxn>
                <a:cxn ang="0">
                  <a:pos x="250" y="132"/>
                </a:cxn>
                <a:cxn ang="0">
                  <a:pos x="261" y="132"/>
                </a:cxn>
                <a:cxn ang="0">
                  <a:pos x="272" y="132"/>
                </a:cxn>
                <a:cxn ang="0">
                  <a:pos x="282" y="132"/>
                </a:cxn>
                <a:cxn ang="0">
                  <a:pos x="293" y="132"/>
                </a:cxn>
                <a:cxn ang="0">
                  <a:pos x="304" y="132"/>
                </a:cxn>
                <a:cxn ang="0">
                  <a:pos x="314" y="132"/>
                </a:cxn>
                <a:cxn ang="0">
                  <a:pos x="325" y="132"/>
                </a:cxn>
                <a:cxn ang="0">
                  <a:pos x="336" y="132"/>
                </a:cxn>
                <a:cxn ang="0">
                  <a:pos x="346" y="132"/>
                </a:cxn>
              </a:cxnLst>
              <a:rect l="0" t="0" r="r" b="b"/>
              <a:pathLst>
                <a:path w="352" h="132">
                  <a:moveTo>
                    <a:pt x="0" y="0"/>
                  </a:moveTo>
                  <a:lnTo>
                    <a:pt x="0" y="24"/>
                  </a:lnTo>
                  <a:lnTo>
                    <a:pt x="5" y="30"/>
                  </a:lnTo>
                  <a:lnTo>
                    <a:pt x="5" y="54"/>
                  </a:lnTo>
                  <a:lnTo>
                    <a:pt x="10" y="60"/>
                  </a:lnTo>
                  <a:lnTo>
                    <a:pt x="10" y="72"/>
                  </a:lnTo>
                  <a:lnTo>
                    <a:pt x="16" y="78"/>
                  </a:lnTo>
                  <a:lnTo>
                    <a:pt x="16" y="90"/>
                  </a:lnTo>
                  <a:lnTo>
                    <a:pt x="26" y="102"/>
                  </a:lnTo>
                  <a:lnTo>
                    <a:pt x="26" y="114"/>
                  </a:lnTo>
                  <a:lnTo>
                    <a:pt x="32" y="120"/>
                  </a:lnTo>
                  <a:lnTo>
                    <a:pt x="37" y="126"/>
                  </a:lnTo>
                  <a:lnTo>
                    <a:pt x="42" y="126"/>
                  </a:lnTo>
                  <a:lnTo>
                    <a:pt x="48" y="132"/>
                  </a:lnTo>
                  <a:lnTo>
                    <a:pt x="53" y="132"/>
                  </a:lnTo>
                  <a:lnTo>
                    <a:pt x="58" y="132"/>
                  </a:lnTo>
                  <a:lnTo>
                    <a:pt x="64" y="132"/>
                  </a:lnTo>
                  <a:lnTo>
                    <a:pt x="69" y="132"/>
                  </a:lnTo>
                  <a:lnTo>
                    <a:pt x="74" y="132"/>
                  </a:lnTo>
                  <a:lnTo>
                    <a:pt x="80" y="132"/>
                  </a:lnTo>
                  <a:lnTo>
                    <a:pt x="85" y="132"/>
                  </a:lnTo>
                  <a:lnTo>
                    <a:pt x="90" y="132"/>
                  </a:lnTo>
                  <a:lnTo>
                    <a:pt x="96" y="132"/>
                  </a:lnTo>
                  <a:lnTo>
                    <a:pt x="101" y="132"/>
                  </a:lnTo>
                  <a:lnTo>
                    <a:pt x="106" y="132"/>
                  </a:lnTo>
                  <a:lnTo>
                    <a:pt x="112" y="132"/>
                  </a:lnTo>
                  <a:lnTo>
                    <a:pt x="117" y="132"/>
                  </a:lnTo>
                  <a:lnTo>
                    <a:pt x="122" y="132"/>
                  </a:lnTo>
                  <a:lnTo>
                    <a:pt x="128" y="132"/>
                  </a:lnTo>
                  <a:lnTo>
                    <a:pt x="133" y="132"/>
                  </a:lnTo>
                  <a:lnTo>
                    <a:pt x="138" y="132"/>
                  </a:lnTo>
                  <a:lnTo>
                    <a:pt x="144" y="132"/>
                  </a:lnTo>
                  <a:lnTo>
                    <a:pt x="149" y="132"/>
                  </a:lnTo>
                  <a:lnTo>
                    <a:pt x="154" y="132"/>
                  </a:lnTo>
                  <a:lnTo>
                    <a:pt x="160" y="132"/>
                  </a:lnTo>
                  <a:lnTo>
                    <a:pt x="165" y="132"/>
                  </a:lnTo>
                  <a:lnTo>
                    <a:pt x="170" y="132"/>
                  </a:lnTo>
                  <a:lnTo>
                    <a:pt x="176" y="132"/>
                  </a:lnTo>
                  <a:lnTo>
                    <a:pt x="181" y="132"/>
                  </a:lnTo>
                  <a:lnTo>
                    <a:pt x="186" y="132"/>
                  </a:lnTo>
                  <a:lnTo>
                    <a:pt x="192" y="132"/>
                  </a:lnTo>
                  <a:lnTo>
                    <a:pt x="197" y="132"/>
                  </a:lnTo>
                  <a:lnTo>
                    <a:pt x="202" y="132"/>
                  </a:lnTo>
                  <a:lnTo>
                    <a:pt x="208" y="132"/>
                  </a:lnTo>
                  <a:lnTo>
                    <a:pt x="213" y="132"/>
                  </a:lnTo>
                  <a:lnTo>
                    <a:pt x="218" y="132"/>
                  </a:lnTo>
                  <a:lnTo>
                    <a:pt x="224" y="132"/>
                  </a:lnTo>
                  <a:lnTo>
                    <a:pt x="229" y="132"/>
                  </a:lnTo>
                  <a:lnTo>
                    <a:pt x="234" y="132"/>
                  </a:lnTo>
                  <a:lnTo>
                    <a:pt x="240" y="132"/>
                  </a:lnTo>
                  <a:lnTo>
                    <a:pt x="245" y="132"/>
                  </a:lnTo>
                  <a:lnTo>
                    <a:pt x="250" y="132"/>
                  </a:lnTo>
                  <a:lnTo>
                    <a:pt x="256" y="132"/>
                  </a:lnTo>
                  <a:lnTo>
                    <a:pt x="261" y="132"/>
                  </a:lnTo>
                  <a:lnTo>
                    <a:pt x="266" y="132"/>
                  </a:lnTo>
                  <a:lnTo>
                    <a:pt x="272" y="132"/>
                  </a:lnTo>
                  <a:lnTo>
                    <a:pt x="277" y="132"/>
                  </a:lnTo>
                  <a:lnTo>
                    <a:pt x="282" y="132"/>
                  </a:lnTo>
                  <a:lnTo>
                    <a:pt x="288" y="132"/>
                  </a:lnTo>
                  <a:lnTo>
                    <a:pt x="293" y="132"/>
                  </a:lnTo>
                  <a:lnTo>
                    <a:pt x="298" y="132"/>
                  </a:lnTo>
                  <a:lnTo>
                    <a:pt x="304" y="132"/>
                  </a:lnTo>
                  <a:lnTo>
                    <a:pt x="309" y="132"/>
                  </a:lnTo>
                  <a:lnTo>
                    <a:pt x="314" y="132"/>
                  </a:lnTo>
                  <a:lnTo>
                    <a:pt x="320" y="132"/>
                  </a:lnTo>
                  <a:lnTo>
                    <a:pt x="325" y="132"/>
                  </a:lnTo>
                  <a:lnTo>
                    <a:pt x="330" y="132"/>
                  </a:lnTo>
                  <a:lnTo>
                    <a:pt x="336" y="132"/>
                  </a:lnTo>
                  <a:lnTo>
                    <a:pt x="341" y="132"/>
                  </a:lnTo>
                  <a:lnTo>
                    <a:pt x="346" y="132"/>
                  </a:lnTo>
                  <a:lnTo>
                    <a:pt x="352" y="132"/>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850" name="Line 1194"/>
            <p:cNvSpPr>
              <a:spLocks noChangeShapeType="1"/>
            </p:cNvSpPr>
            <p:nvPr/>
          </p:nvSpPr>
          <p:spPr bwMode="auto">
            <a:xfrm>
              <a:off x="3764" y="1857"/>
              <a:ext cx="42"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851" name="Line 1195"/>
            <p:cNvSpPr>
              <a:spLocks noChangeShapeType="1"/>
            </p:cNvSpPr>
            <p:nvPr/>
          </p:nvSpPr>
          <p:spPr bwMode="auto">
            <a:xfrm>
              <a:off x="3785" y="1833"/>
              <a:ext cx="1" cy="4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852" name="Line 1196"/>
            <p:cNvSpPr>
              <a:spLocks noChangeShapeType="1"/>
            </p:cNvSpPr>
            <p:nvPr/>
          </p:nvSpPr>
          <p:spPr bwMode="auto">
            <a:xfrm>
              <a:off x="3700" y="1857"/>
              <a:ext cx="42"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853" name="Line 1197"/>
            <p:cNvSpPr>
              <a:spLocks noChangeShapeType="1"/>
            </p:cNvSpPr>
            <p:nvPr/>
          </p:nvSpPr>
          <p:spPr bwMode="auto">
            <a:xfrm>
              <a:off x="3721" y="1833"/>
              <a:ext cx="1" cy="4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854" name="Line 1198"/>
            <p:cNvSpPr>
              <a:spLocks noChangeShapeType="1"/>
            </p:cNvSpPr>
            <p:nvPr/>
          </p:nvSpPr>
          <p:spPr bwMode="auto">
            <a:xfrm>
              <a:off x="3668" y="1821"/>
              <a:ext cx="42"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855" name="Line 1199"/>
            <p:cNvSpPr>
              <a:spLocks noChangeShapeType="1"/>
            </p:cNvSpPr>
            <p:nvPr/>
          </p:nvSpPr>
          <p:spPr bwMode="auto">
            <a:xfrm>
              <a:off x="3689" y="1797"/>
              <a:ext cx="1" cy="4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856" name="Line 1200"/>
            <p:cNvSpPr>
              <a:spLocks noChangeShapeType="1"/>
            </p:cNvSpPr>
            <p:nvPr/>
          </p:nvSpPr>
          <p:spPr bwMode="auto">
            <a:xfrm>
              <a:off x="3801" y="1857"/>
              <a:ext cx="43"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857" name="Line 1201"/>
            <p:cNvSpPr>
              <a:spLocks noChangeShapeType="1"/>
            </p:cNvSpPr>
            <p:nvPr/>
          </p:nvSpPr>
          <p:spPr bwMode="auto">
            <a:xfrm>
              <a:off x="3822" y="1833"/>
              <a:ext cx="1" cy="4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858" name="Line 1202"/>
            <p:cNvSpPr>
              <a:spLocks noChangeShapeType="1"/>
            </p:cNvSpPr>
            <p:nvPr/>
          </p:nvSpPr>
          <p:spPr bwMode="auto">
            <a:xfrm>
              <a:off x="3774" y="1845"/>
              <a:ext cx="22"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859" name="Line 1203"/>
            <p:cNvSpPr>
              <a:spLocks noChangeShapeType="1"/>
            </p:cNvSpPr>
            <p:nvPr/>
          </p:nvSpPr>
          <p:spPr bwMode="auto">
            <a:xfrm flipH="1">
              <a:off x="3774" y="1845"/>
              <a:ext cx="22"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860" name="Line 1204"/>
            <p:cNvSpPr>
              <a:spLocks noChangeShapeType="1"/>
            </p:cNvSpPr>
            <p:nvPr/>
          </p:nvSpPr>
          <p:spPr bwMode="auto">
            <a:xfrm>
              <a:off x="3710" y="1845"/>
              <a:ext cx="22"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861" name="Line 1205"/>
            <p:cNvSpPr>
              <a:spLocks noChangeShapeType="1"/>
            </p:cNvSpPr>
            <p:nvPr/>
          </p:nvSpPr>
          <p:spPr bwMode="auto">
            <a:xfrm flipH="1">
              <a:off x="3710" y="1845"/>
              <a:ext cx="22"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862" name="Line 1206"/>
            <p:cNvSpPr>
              <a:spLocks noChangeShapeType="1"/>
            </p:cNvSpPr>
            <p:nvPr/>
          </p:nvSpPr>
          <p:spPr bwMode="auto">
            <a:xfrm>
              <a:off x="3678" y="1809"/>
              <a:ext cx="22"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863" name="Line 1207"/>
            <p:cNvSpPr>
              <a:spLocks noChangeShapeType="1"/>
            </p:cNvSpPr>
            <p:nvPr/>
          </p:nvSpPr>
          <p:spPr bwMode="auto">
            <a:xfrm flipH="1">
              <a:off x="3678" y="1809"/>
              <a:ext cx="22"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864" name="Line 1208"/>
            <p:cNvSpPr>
              <a:spLocks noChangeShapeType="1"/>
            </p:cNvSpPr>
            <p:nvPr/>
          </p:nvSpPr>
          <p:spPr bwMode="auto">
            <a:xfrm>
              <a:off x="3812" y="1845"/>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865" name="Line 1209"/>
            <p:cNvSpPr>
              <a:spLocks noChangeShapeType="1"/>
            </p:cNvSpPr>
            <p:nvPr/>
          </p:nvSpPr>
          <p:spPr bwMode="auto">
            <a:xfrm flipH="1">
              <a:off x="3812" y="1845"/>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200067" name="Group 1411"/>
          <p:cNvGrpSpPr>
            <a:grpSpLocks/>
          </p:cNvGrpSpPr>
          <p:nvPr/>
        </p:nvGrpSpPr>
        <p:grpSpPr bwMode="auto">
          <a:xfrm>
            <a:off x="1055688" y="2328863"/>
            <a:ext cx="7027863" cy="1600200"/>
            <a:chOff x="665" y="1467"/>
            <a:chExt cx="4427" cy="1008"/>
          </a:xfrm>
        </p:grpSpPr>
        <p:sp>
          <p:nvSpPr>
            <p:cNvPr id="199867" name="Rectangle 1211"/>
            <p:cNvSpPr>
              <a:spLocks noChangeArrowheads="1"/>
            </p:cNvSpPr>
            <p:nvPr/>
          </p:nvSpPr>
          <p:spPr bwMode="auto">
            <a:xfrm>
              <a:off x="3630" y="1467"/>
              <a:ext cx="496"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000000"/>
                  </a:solidFill>
                  <a:effectLst/>
                  <a:latin typeface="Helvetica" pitchFamily="34" charset="0"/>
                  <a:cs typeface="Arial" pitchFamily="34" charset="0"/>
                </a:rPr>
                <a:t>m25: a=0,b=-28</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9868" name="Rectangle 1212"/>
            <p:cNvSpPr>
              <a:spLocks noChangeArrowheads="1"/>
            </p:cNvSpPr>
            <p:nvPr/>
          </p:nvSpPr>
          <p:spPr bwMode="auto">
            <a:xfrm>
              <a:off x="4148" y="1587"/>
              <a:ext cx="362" cy="276"/>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99869" name="Rectangle 1213"/>
            <p:cNvSpPr>
              <a:spLocks noChangeArrowheads="1"/>
            </p:cNvSpPr>
            <p:nvPr/>
          </p:nvSpPr>
          <p:spPr bwMode="auto">
            <a:xfrm>
              <a:off x="4148" y="1587"/>
              <a:ext cx="362" cy="276"/>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99870" name="Line 1214"/>
            <p:cNvSpPr>
              <a:spLocks noChangeShapeType="1"/>
            </p:cNvSpPr>
            <p:nvPr/>
          </p:nvSpPr>
          <p:spPr bwMode="auto">
            <a:xfrm>
              <a:off x="4148" y="1587"/>
              <a:ext cx="362"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871" name="Line 1215"/>
            <p:cNvSpPr>
              <a:spLocks noChangeShapeType="1"/>
            </p:cNvSpPr>
            <p:nvPr/>
          </p:nvSpPr>
          <p:spPr bwMode="auto">
            <a:xfrm>
              <a:off x="4148" y="1863"/>
              <a:ext cx="362"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872" name="Line 1216"/>
            <p:cNvSpPr>
              <a:spLocks noChangeShapeType="1"/>
            </p:cNvSpPr>
            <p:nvPr/>
          </p:nvSpPr>
          <p:spPr bwMode="auto">
            <a:xfrm flipV="1">
              <a:off x="4510" y="1587"/>
              <a:ext cx="1" cy="27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873" name="Line 1217"/>
            <p:cNvSpPr>
              <a:spLocks noChangeShapeType="1"/>
            </p:cNvSpPr>
            <p:nvPr/>
          </p:nvSpPr>
          <p:spPr bwMode="auto">
            <a:xfrm flipV="1">
              <a:off x="4148" y="1587"/>
              <a:ext cx="1" cy="27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874" name="Line 1218"/>
            <p:cNvSpPr>
              <a:spLocks noChangeShapeType="1"/>
            </p:cNvSpPr>
            <p:nvPr/>
          </p:nvSpPr>
          <p:spPr bwMode="auto">
            <a:xfrm>
              <a:off x="4148" y="1863"/>
              <a:ext cx="362"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875" name="Line 1219"/>
            <p:cNvSpPr>
              <a:spLocks noChangeShapeType="1"/>
            </p:cNvSpPr>
            <p:nvPr/>
          </p:nvSpPr>
          <p:spPr bwMode="auto">
            <a:xfrm flipV="1">
              <a:off x="4148" y="1587"/>
              <a:ext cx="1" cy="27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876" name="Line 1220"/>
            <p:cNvSpPr>
              <a:spLocks noChangeShapeType="1"/>
            </p:cNvSpPr>
            <p:nvPr/>
          </p:nvSpPr>
          <p:spPr bwMode="auto">
            <a:xfrm flipV="1">
              <a:off x="4148" y="1857"/>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877" name="Line 1221"/>
            <p:cNvSpPr>
              <a:spLocks noChangeShapeType="1"/>
            </p:cNvSpPr>
            <p:nvPr/>
          </p:nvSpPr>
          <p:spPr bwMode="auto">
            <a:xfrm>
              <a:off x="4148" y="1587"/>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878" name="Rectangle 1222"/>
            <p:cNvSpPr>
              <a:spLocks noChangeArrowheads="1"/>
            </p:cNvSpPr>
            <p:nvPr/>
          </p:nvSpPr>
          <p:spPr bwMode="auto">
            <a:xfrm>
              <a:off x="4132" y="1881"/>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9879" name="Line 1223"/>
            <p:cNvSpPr>
              <a:spLocks noChangeShapeType="1"/>
            </p:cNvSpPr>
            <p:nvPr/>
          </p:nvSpPr>
          <p:spPr bwMode="auto">
            <a:xfrm flipV="1">
              <a:off x="4329" y="1857"/>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880" name="Line 1224"/>
            <p:cNvSpPr>
              <a:spLocks noChangeShapeType="1"/>
            </p:cNvSpPr>
            <p:nvPr/>
          </p:nvSpPr>
          <p:spPr bwMode="auto">
            <a:xfrm>
              <a:off x="4329" y="1587"/>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881" name="Rectangle 1225"/>
            <p:cNvSpPr>
              <a:spLocks noChangeArrowheads="1"/>
            </p:cNvSpPr>
            <p:nvPr/>
          </p:nvSpPr>
          <p:spPr bwMode="auto">
            <a:xfrm>
              <a:off x="4292" y="1881"/>
              <a:ext cx="117"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9882" name="Line 1226"/>
            <p:cNvSpPr>
              <a:spLocks noChangeShapeType="1"/>
            </p:cNvSpPr>
            <p:nvPr/>
          </p:nvSpPr>
          <p:spPr bwMode="auto">
            <a:xfrm flipV="1">
              <a:off x="4510" y="1857"/>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883" name="Line 1227"/>
            <p:cNvSpPr>
              <a:spLocks noChangeShapeType="1"/>
            </p:cNvSpPr>
            <p:nvPr/>
          </p:nvSpPr>
          <p:spPr bwMode="auto">
            <a:xfrm>
              <a:off x="4510" y="1587"/>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884" name="Rectangle 1228"/>
            <p:cNvSpPr>
              <a:spLocks noChangeArrowheads="1"/>
            </p:cNvSpPr>
            <p:nvPr/>
          </p:nvSpPr>
          <p:spPr bwMode="auto">
            <a:xfrm>
              <a:off x="4494" y="1881"/>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9885" name="Line 1229"/>
            <p:cNvSpPr>
              <a:spLocks noChangeShapeType="1"/>
            </p:cNvSpPr>
            <p:nvPr/>
          </p:nvSpPr>
          <p:spPr bwMode="auto">
            <a:xfrm>
              <a:off x="4148" y="1863"/>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886" name="Line 1230"/>
            <p:cNvSpPr>
              <a:spLocks noChangeShapeType="1"/>
            </p:cNvSpPr>
            <p:nvPr/>
          </p:nvSpPr>
          <p:spPr bwMode="auto">
            <a:xfrm flipH="1">
              <a:off x="4505" y="1863"/>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887" name="Rectangle 1231"/>
            <p:cNvSpPr>
              <a:spLocks noChangeArrowheads="1"/>
            </p:cNvSpPr>
            <p:nvPr/>
          </p:nvSpPr>
          <p:spPr bwMode="auto">
            <a:xfrm>
              <a:off x="4094" y="1821"/>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9888" name="Line 1232"/>
            <p:cNvSpPr>
              <a:spLocks noChangeShapeType="1"/>
            </p:cNvSpPr>
            <p:nvPr/>
          </p:nvSpPr>
          <p:spPr bwMode="auto">
            <a:xfrm>
              <a:off x="4148" y="1725"/>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889" name="Line 1233"/>
            <p:cNvSpPr>
              <a:spLocks noChangeShapeType="1"/>
            </p:cNvSpPr>
            <p:nvPr/>
          </p:nvSpPr>
          <p:spPr bwMode="auto">
            <a:xfrm flipH="1">
              <a:off x="4505" y="1725"/>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890" name="Rectangle 1234"/>
            <p:cNvSpPr>
              <a:spLocks noChangeArrowheads="1"/>
            </p:cNvSpPr>
            <p:nvPr/>
          </p:nvSpPr>
          <p:spPr bwMode="auto">
            <a:xfrm>
              <a:off x="4046" y="1683"/>
              <a:ext cx="117"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9891" name="Line 1235"/>
            <p:cNvSpPr>
              <a:spLocks noChangeShapeType="1"/>
            </p:cNvSpPr>
            <p:nvPr/>
          </p:nvSpPr>
          <p:spPr bwMode="auto">
            <a:xfrm>
              <a:off x="4148" y="1587"/>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892" name="Line 1236"/>
            <p:cNvSpPr>
              <a:spLocks noChangeShapeType="1"/>
            </p:cNvSpPr>
            <p:nvPr/>
          </p:nvSpPr>
          <p:spPr bwMode="auto">
            <a:xfrm flipH="1">
              <a:off x="4505" y="1587"/>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893" name="Rectangle 1237"/>
            <p:cNvSpPr>
              <a:spLocks noChangeArrowheads="1"/>
            </p:cNvSpPr>
            <p:nvPr/>
          </p:nvSpPr>
          <p:spPr bwMode="auto">
            <a:xfrm>
              <a:off x="4094" y="1545"/>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9894" name="Line 1238"/>
            <p:cNvSpPr>
              <a:spLocks noChangeShapeType="1"/>
            </p:cNvSpPr>
            <p:nvPr/>
          </p:nvSpPr>
          <p:spPr bwMode="auto">
            <a:xfrm>
              <a:off x="4148" y="1587"/>
              <a:ext cx="362"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895" name="Line 1239"/>
            <p:cNvSpPr>
              <a:spLocks noChangeShapeType="1"/>
            </p:cNvSpPr>
            <p:nvPr/>
          </p:nvSpPr>
          <p:spPr bwMode="auto">
            <a:xfrm>
              <a:off x="4148" y="1863"/>
              <a:ext cx="362"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896" name="Line 1240"/>
            <p:cNvSpPr>
              <a:spLocks noChangeShapeType="1"/>
            </p:cNvSpPr>
            <p:nvPr/>
          </p:nvSpPr>
          <p:spPr bwMode="auto">
            <a:xfrm flipV="1">
              <a:off x="4510" y="1587"/>
              <a:ext cx="1" cy="27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897" name="Line 1241"/>
            <p:cNvSpPr>
              <a:spLocks noChangeShapeType="1"/>
            </p:cNvSpPr>
            <p:nvPr/>
          </p:nvSpPr>
          <p:spPr bwMode="auto">
            <a:xfrm flipV="1">
              <a:off x="4148" y="1587"/>
              <a:ext cx="1" cy="27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898" name="Freeform 1242"/>
            <p:cNvSpPr>
              <a:spLocks/>
            </p:cNvSpPr>
            <p:nvPr/>
          </p:nvSpPr>
          <p:spPr bwMode="auto">
            <a:xfrm>
              <a:off x="4148" y="1725"/>
              <a:ext cx="357" cy="132"/>
            </a:xfrm>
            <a:custGeom>
              <a:avLst/>
              <a:gdLst/>
              <a:ahLst/>
              <a:cxnLst>
                <a:cxn ang="0">
                  <a:pos x="0" y="24"/>
                </a:cxn>
                <a:cxn ang="0">
                  <a:pos x="5" y="42"/>
                </a:cxn>
                <a:cxn ang="0">
                  <a:pos x="10" y="66"/>
                </a:cxn>
                <a:cxn ang="0">
                  <a:pos x="21" y="96"/>
                </a:cxn>
                <a:cxn ang="0">
                  <a:pos x="32" y="114"/>
                </a:cxn>
                <a:cxn ang="0">
                  <a:pos x="42" y="126"/>
                </a:cxn>
                <a:cxn ang="0">
                  <a:pos x="53" y="132"/>
                </a:cxn>
                <a:cxn ang="0">
                  <a:pos x="64" y="132"/>
                </a:cxn>
                <a:cxn ang="0">
                  <a:pos x="74" y="132"/>
                </a:cxn>
                <a:cxn ang="0">
                  <a:pos x="85" y="132"/>
                </a:cxn>
                <a:cxn ang="0">
                  <a:pos x="96" y="132"/>
                </a:cxn>
                <a:cxn ang="0">
                  <a:pos x="106" y="132"/>
                </a:cxn>
                <a:cxn ang="0">
                  <a:pos x="117" y="132"/>
                </a:cxn>
                <a:cxn ang="0">
                  <a:pos x="128" y="132"/>
                </a:cxn>
                <a:cxn ang="0">
                  <a:pos x="138" y="132"/>
                </a:cxn>
                <a:cxn ang="0">
                  <a:pos x="149" y="132"/>
                </a:cxn>
                <a:cxn ang="0">
                  <a:pos x="160" y="132"/>
                </a:cxn>
                <a:cxn ang="0">
                  <a:pos x="170" y="132"/>
                </a:cxn>
                <a:cxn ang="0">
                  <a:pos x="181" y="132"/>
                </a:cxn>
                <a:cxn ang="0">
                  <a:pos x="192" y="132"/>
                </a:cxn>
                <a:cxn ang="0">
                  <a:pos x="202" y="132"/>
                </a:cxn>
                <a:cxn ang="0">
                  <a:pos x="213" y="132"/>
                </a:cxn>
                <a:cxn ang="0">
                  <a:pos x="224" y="132"/>
                </a:cxn>
                <a:cxn ang="0">
                  <a:pos x="234" y="132"/>
                </a:cxn>
                <a:cxn ang="0">
                  <a:pos x="245" y="132"/>
                </a:cxn>
                <a:cxn ang="0">
                  <a:pos x="256" y="132"/>
                </a:cxn>
                <a:cxn ang="0">
                  <a:pos x="266" y="132"/>
                </a:cxn>
                <a:cxn ang="0">
                  <a:pos x="277" y="132"/>
                </a:cxn>
                <a:cxn ang="0">
                  <a:pos x="288" y="132"/>
                </a:cxn>
                <a:cxn ang="0">
                  <a:pos x="298" y="132"/>
                </a:cxn>
                <a:cxn ang="0">
                  <a:pos x="309" y="132"/>
                </a:cxn>
                <a:cxn ang="0">
                  <a:pos x="320" y="132"/>
                </a:cxn>
                <a:cxn ang="0">
                  <a:pos x="330" y="132"/>
                </a:cxn>
                <a:cxn ang="0">
                  <a:pos x="341" y="132"/>
                </a:cxn>
                <a:cxn ang="0">
                  <a:pos x="352" y="132"/>
                </a:cxn>
              </a:cxnLst>
              <a:rect l="0" t="0" r="r" b="b"/>
              <a:pathLst>
                <a:path w="357" h="132">
                  <a:moveTo>
                    <a:pt x="0" y="0"/>
                  </a:moveTo>
                  <a:lnTo>
                    <a:pt x="0" y="24"/>
                  </a:lnTo>
                  <a:lnTo>
                    <a:pt x="5" y="30"/>
                  </a:lnTo>
                  <a:lnTo>
                    <a:pt x="5" y="42"/>
                  </a:lnTo>
                  <a:lnTo>
                    <a:pt x="10" y="48"/>
                  </a:lnTo>
                  <a:lnTo>
                    <a:pt x="10" y="66"/>
                  </a:lnTo>
                  <a:lnTo>
                    <a:pt x="21" y="78"/>
                  </a:lnTo>
                  <a:lnTo>
                    <a:pt x="21" y="96"/>
                  </a:lnTo>
                  <a:lnTo>
                    <a:pt x="32" y="108"/>
                  </a:lnTo>
                  <a:lnTo>
                    <a:pt x="32" y="114"/>
                  </a:lnTo>
                  <a:lnTo>
                    <a:pt x="37" y="120"/>
                  </a:lnTo>
                  <a:lnTo>
                    <a:pt x="42" y="126"/>
                  </a:lnTo>
                  <a:lnTo>
                    <a:pt x="48" y="126"/>
                  </a:lnTo>
                  <a:lnTo>
                    <a:pt x="53" y="132"/>
                  </a:lnTo>
                  <a:lnTo>
                    <a:pt x="58" y="132"/>
                  </a:lnTo>
                  <a:lnTo>
                    <a:pt x="64" y="132"/>
                  </a:lnTo>
                  <a:lnTo>
                    <a:pt x="69" y="132"/>
                  </a:lnTo>
                  <a:lnTo>
                    <a:pt x="74" y="132"/>
                  </a:lnTo>
                  <a:lnTo>
                    <a:pt x="80" y="132"/>
                  </a:lnTo>
                  <a:lnTo>
                    <a:pt x="85" y="132"/>
                  </a:lnTo>
                  <a:lnTo>
                    <a:pt x="90" y="132"/>
                  </a:lnTo>
                  <a:lnTo>
                    <a:pt x="96" y="132"/>
                  </a:lnTo>
                  <a:lnTo>
                    <a:pt x="101" y="132"/>
                  </a:lnTo>
                  <a:lnTo>
                    <a:pt x="106" y="132"/>
                  </a:lnTo>
                  <a:lnTo>
                    <a:pt x="112" y="132"/>
                  </a:lnTo>
                  <a:lnTo>
                    <a:pt x="117" y="132"/>
                  </a:lnTo>
                  <a:lnTo>
                    <a:pt x="122" y="132"/>
                  </a:lnTo>
                  <a:lnTo>
                    <a:pt x="128" y="132"/>
                  </a:lnTo>
                  <a:lnTo>
                    <a:pt x="133" y="132"/>
                  </a:lnTo>
                  <a:lnTo>
                    <a:pt x="138" y="132"/>
                  </a:lnTo>
                  <a:lnTo>
                    <a:pt x="144" y="132"/>
                  </a:lnTo>
                  <a:lnTo>
                    <a:pt x="149" y="132"/>
                  </a:lnTo>
                  <a:lnTo>
                    <a:pt x="154" y="132"/>
                  </a:lnTo>
                  <a:lnTo>
                    <a:pt x="160" y="132"/>
                  </a:lnTo>
                  <a:lnTo>
                    <a:pt x="165" y="132"/>
                  </a:lnTo>
                  <a:lnTo>
                    <a:pt x="170" y="132"/>
                  </a:lnTo>
                  <a:lnTo>
                    <a:pt x="176" y="132"/>
                  </a:lnTo>
                  <a:lnTo>
                    <a:pt x="181" y="132"/>
                  </a:lnTo>
                  <a:lnTo>
                    <a:pt x="186" y="132"/>
                  </a:lnTo>
                  <a:lnTo>
                    <a:pt x="192" y="132"/>
                  </a:lnTo>
                  <a:lnTo>
                    <a:pt x="197" y="132"/>
                  </a:lnTo>
                  <a:lnTo>
                    <a:pt x="202" y="132"/>
                  </a:lnTo>
                  <a:lnTo>
                    <a:pt x="208" y="132"/>
                  </a:lnTo>
                  <a:lnTo>
                    <a:pt x="213" y="132"/>
                  </a:lnTo>
                  <a:lnTo>
                    <a:pt x="218" y="132"/>
                  </a:lnTo>
                  <a:lnTo>
                    <a:pt x="224" y="132"/>
                  </a:lnTo>
                  <a:lnTo>
                    <a:pt x="229" y="132"/>
                  </a:lnTo>
                  <a:lnTo>
                    <a:pt x="234" y="132"/>
                  </a:lnTo>
                  <a:lnTo>
                    <a:pt x="240" y="132"/>
                  </a:lnTo>
                  <a:lnTo>
                    <a:pt x="245" y="132"/>
                  </a:lnTo>
                  <a:lnTo>
                    <a:pt x="250" y="132"/>
                  </a:lnTo>
                  <a:lnTo>
                    <a:pt x="256" y="132"/>
                  </a:lnTo>
                  <a:lnTo>
                    <a:pt x="261" y="132"/>
                  </a:lnTo>
                  <a:lnTo>
                    <a:pt x="266" y="132"/>
                  </a:lnTo>
                  <a:lnTo>
                    <a:pt x="272" y="132"/>
                  </a:lnTo>
                  <a:lnTo>
                    <a:pt x="277" y="132"/>
                  </a:lnTo>
                  <a:lnTo>
                    <a:pt x="282" y="132"/>
                  </a:lnTo>
                  <a:lnTo>
                    <a:pt x="288" y="132"/>
                  </a:lnTo>
                  <a:lnTo>
                    <a:pt x="293" y="132"/>
                  </a:lnTo>
                  <a:lnTo>
                    <a:pt x="298" y="132"/>
                  </a:lnTo>
                  <a:lnTo>
                    <a:pt x="304" y="132"/>
                  </a:lnTo>
                  <a:lnTo>
                    <a:pt x="309" y="132"/>
                  </a:lnTo>
                  <a:lnTo>
                    <a:pt x="314" y="132"/>
                  </a:lnTo>
                  <a:lnTo>
                    <a:pt x="320" y="132"/>
                  </a:lnTo>
                  <a:lnTo>
                    <a:pt x="325" y="132"/>
                  </a:lnTo>
                  <a:lnTo>
                    <a:pt x="330" y="132"/>
                  </a:lnTo>
                  <a:lnTo>
                    <a:pt x="336" y="132"/>
                  </a:lnTo>
                  <a:lnTo>
                    <a:pt x="341" y="132"/>
                  </a:lnTo>
                  <a:lnTo>
                    <a:pt x="346" y="132"/>
                  </a:lnTo>
                  <a:lnTo>
                    <a:pt x="352" y="132"/>
                  </a:lnTo>
                  <a:lnTo>
                    <a:pt x="357" y="132"/>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899" name="Line 1243"/>
            <p:cNvSpPr>
              <a:spLocks noChangeShapeType="1"/>
            </p:cNvSpPr>
            <p:nvPr/>
          </p:nvSpPr>
          <p:spPr bwMode="auto">
            <a:xfrm>
              <a:off x="4249" y="1857"/>
              <a:ext cx="43"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900" name="Line 1244"/>
            <p:cNvSpPr>
              <a:spLocks noChangeShapeType="1"/>
            </p:cNvSpPr>
            <p:nvPr/>
          </p:nvSpPr>
          <p:spPr bwMode="auto">
            <a:xfrm>
              <a:off x="4270" y="1833"/>
              <a:ext cx="1" cy="4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901" name="Line 1245"/>
            <p:cNvSpPr>
              <a:spLocks noChangeShapeType="1"/>
            </p:cNvSpPr>
            <p:nvPr/>
          </p:nvSpPr>
          <p:spPr bwMode="auto">
            <a:xfrm>
              <a:off x="4180" y="1851"/>
              <a:ext cx="42"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902" name="Line 1246"/>
            <p:cNvSpPr>
              <a:spLocks noChangeShapeType="1"/>
            </p:cNvSpPr>
            <p:nvPr/>
          </p:nvSpPr>
          <p:spPr bwMode="auto">
            <a:xfrm>
              <a:off x="4201" y="1827"/>
              <a:ext cx="1" cy="4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903" name="Line 1247"/>
            <p:cNvSpPr>
              <a:spLocks noChangeShapeType="1"/>
            </p:cNvSpPr>
            <p:nvPr/>
          </p:nvSpPr>
          <p:spPr bwMode="auto">
            <a:xfrm>
              <a:off x="4148" y="1815"/>
              <a:ext cx="42"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904" name="Line 1248"/>
            <p:cNvSpPr>
              <a:spLocks noChangeShapeType="1"/>
            </p:cNvSpPr>
            <p:nvPr/>
          </p:nvSpPr>
          <p:spPr bwMode="auto">
            <a:xfrm>
              <a:off x="4169" y="1791"/>
              <a:ext cx="1" cy="4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905" name="Line 1249"/>
            <p:cNvSpPr>
              <a:spLocks noChangeShapeType="1"/>
            </p:cNvSpPr>
            <p:nvPr/>
          </p:nvSpPr>
          <p:spPr bwMode="auto">
            <a:xfrm>
              <a:off x="4281" y="1857"/>
              <a:ext cx="43"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906" name="Line 1250"/>
            <p:cNvSpPr>
              <a:spLocks noChangeShapeType="1"/>
            </p:cNvSpPr>
            <p:nvPr/>
          </p:nvSpPr>
          <p:spPr bwMode="auto">
            <a:xfrm>
              <a:off x="4302" y="1833"/>
              <a:ext cx="1" cy="4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907" name="Line 1251"/>
            <p:cNvSpPr>
              <a:spLocks noChangeShapeType="1"/>
            </p:cNvSpPr>
            <p:nvPr/>
          </p:nvSpPr>
          <p:spPr bwMode="auto">
            <a:xfrm>
              <a:off x="4260" y="1845"/>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908" name="Line 1252"/>
            <p:cNvSpPr>
              <a:spLocks noChangeShapeType="1"/>
            </p:cNvSpPr>
            <p:nvPr/>
          </p:nvSpPr>
          <p:spPr bwMode="auto">
            <a:xfrm flipH="1">
              <a:off x="4260" y="1845"/>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909" name="Line 1253"/>
            <p:cNvSpPr>
              <a:spLocks noChangeShapeType="1"/>
            </p:cNvSpPr>
            <p:nvPr/>
          </p:nvSpPr>
          <p:spPr bwMode="auto">
            <a:xfrm>
              <a:off x="4190" y="1839"/>
              <a:ext cx="22"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910" name="Line 1254"/>
            <p:cNvSpPr>
              <a:spLocks noChangeShapeType="1"/>
            </p:cNvSpPr>
            <p:nvPr/>
          </p:nvSpPr>
          <p:spPr bwMode="auto">
            <a:xfrm flipH="1">
              <a:off x="4190" y="1839"/>
              <a:ext cx="22"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911" name="Line 1255"/>
            <p:cNvSpPr>
              <a:spLocks noChangeShapeType="1"/>
            </p:cNvSpPr>
            <p:nvPr/>
          </p:nvSpPr>
          <p:spPr bwMode="auto">
            <a:xfrm>
              <a:off x="4158" y="1803"/>
              <a:ext cx="22"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912" name="Line 1256"/>
            <p:cNvSpPr>
              <a:spLocks noChangeShapeType="1"/>
            </p:cNvSpPr>
            <p:nvPr/>
          </p:nvSpPr>
          <p:spPr bwMode="auto">
            <a:xfrm flipH="1">
              <a:off x="4158" y="1803"/>
              <a:ext cx="22"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913" name="Line 1257"/>
            <p:cNvSpPr>
              <a:spLocks noChangeShapeType="1"/>
            </p:cNvSpPr>
            <p:nvPr/>
          </p:nvSpPr>
          <p:spPr bwMode="auto">
            <a:xfrm>
              <a:off x="4292" y="1845"/>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914" name="Line 1258"/>
            <p:cNvSpPr>
              <a:spLocks noChangeShapeType="1"/>
            </p:cNvSpPr>
            <p:nvPr/>
          </p:nvSpPr>
          <p:spPr bwMode="auto">
            <a:xfrm flipH="1">
              <a:off x="4292" y="1845"/>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915" name="Rectangle 1259"/>
            <p:cNvSpPr>
              <a:spLocks noChangeArrowheads="1"/>
            </p:cNvSpPr>
            <p:nvPr/>
          </p:nvSpPr>
          <p:spPr bwMode="auto">
            <a:xfrm>
              <a:off x="4110" y="1467"/>
              <a:ext cx="496"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000000"/>
                  </a:solidFill>
                  <a:effectLst/>
                  <a:latin typeface="Helvetica" pitchFamily="34" charset="0"/>
                  <a:cs typeface="Arial" pitchFamily="34" charset="0"/>
                </a:rPr>
                <a:t>m26: a=0,b=-24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9916" name="Rectangle 1260"/>
            <p:cNvSpPr>
              <a:spLocks noChangeArrowheads="1"/>
            </p:cNvSpPr>
            <p:nvPr/>
          </p:nvSpPr>
          <p:spPr bwMode="auto">
            <a:xfrm>
              <a:off x="4633" y="1587"/>
              <a:ext cx="357" cy="276"/>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99917" name="Rectangle 1261"/>
            <p:cNvSpPr>
              <a:spLocks noChangeArrowheads="1"/>
            </p:cNvSpPr>
            <p:nvPr/>
          </p:nvSpPr>
          <p:spPr bwMode="auto">
            <a:xfrm>
              <a:off x="4633" y="1587"/>
              <a:ext cx="357" cy="276"/>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99918" name="Line 1262"/>
            <p:cNvSpPr>
              <a:spLocks noChangeShapeType="1"/>
            </p:cNvSpPr>
            <p:nvPr/>
          </p:nvSpPr>
          <p:spPr bwMode="auto">
            <a:xfrm>
              <a:off x="4633" y="1587"/>
              <a:ext cx="357"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919" name="Line 1263"/>
            <p:cNvSpPr>
              <a:spLocks noChangeShapeType="1"/>
            </p:cNvSpPr>
            <p:nvPr/>
          </p:nvSpPr>
          <p:spPr bwMode="auto">
            <a:xfrm>
              <a:off x="4633" y="1863"/>
              <a:ext cx="357"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920" name="Line 1264"/>
            <p:cNvSpPr>
              <a:spLocks noChangeShapeType="1"/>
            </p:cNvSpPr>
            <p:nvPr/>
          </p:nvSpPr>
          <p:spPr bwMode="auto">
            <a:xfrm flipV="1">
              <a:off x="4990" y="1587"/>
              <a:ext cx="1" cy="27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921" name="Line 1265"/>
            <p:cNvSpPr>
              <a:spLocks noChangeShapeType="1"/>
            </p:cNvSpPr>
            <p:nvPr/>
          </p:nvSpPr>
          <p:spPr bwMode="auto">
            <a:xfrm flipV="1">
              <a:off x="4633" y="1587"/>
              <a:ext cx="1" cy="27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922" name="Line 1266"/>
            <p:cNvSpPr>
              <a:spLocks noChangeShapeType="1"/>
            </p:cNvSpPr>
            <p:nvPr/>
          </p:nvSpPr>
          <p:spPr bwMode="auto">
            <a:xfrm>
              <a:off x="4633" y="1863"/>
              <a:ext cx="357"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923" name="Line 1267"/>
            <p:cNvSpPr>
              <a:spLocks noChangeShapeType="1"/>
            </p:cNvSpPr>
            <p:nvPr/>
          </p:nvSpPr>
          <p:spPr bwMode="auto">
            <a:xfrm flipV="1">
              <a:off x="4633" y="1587"/>
              <a:ext cx="1" cy="27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924" name="Line 1268"/>
            <p:cNvSpPr>
              <a:spLocks noChangeShapeType="1"/>
            </p:cNvSpPr>
            <p:nvPr/>
          </p:nvSpPr>
          <p:spPr bwMode="auto">
            <a:xfrm flipV="1">
              <a:off x="4633" y="1857"/>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925" name="Line 1269"/>
            <p:cNvSpPr>
              <a:spLocks noChangeShapeType="1"/>
            </p:cNvSpPr>
            <p:nvPr/>
          </p:nvSpPr>
          <p:spPr bwMode="auto">
            <a:xfrm>
              <a:off x="4633" y="1587"/>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926" name="Rectangle 1270"/>
            <p:cNvSpPr>
              <a:spLocks noChangeArrowheads="1"/>
            </p:cNvSpPr>
            <p:nvPr/>
          </p:nvSpPr>
          <p:spPr bwMode="auto">
            <a:xfrm>
              <a:off x="4617" y="1881"/>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9927" name="Line 1271"/>
            <p:cNvSpPr>
              <a:spLocks noChangeShapeType="1"/>
            </p:cNvSpPr>
            <p:nvPr/>
          </p:nvSpPr>
          <p:spPr bwMode="auto">
            <a:xfrm flipV="1">
              <a:off x="4809" y="1857"/>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928" name="Line 1272"/>
            <p:cNvSpPr>
              <a:spLocks noChangeShapeType="1"/>
            </p:cNvSpPr>
            <p:nvPr/>
          </p:nvSpPr>
          <p:spPr bwMode="auto">
            <a:xfrm>
              <a:off x="4809" y="1587"/>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929" name="Rectangle 1273"/>
            <p:cNvSpPr>
              <a:spLocks noChangeArrowheads="1"/>
            </p:cNvSpPr>
            <p:nvPr/>
          </p:nvSpPr>
          <p:spPr bwMode="auto">
            <a:xfrm>
              <a:off x="4772" y="1881"/>
              <a:ext cx="117"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9930" name="Line 1274"/>
            <p:cNvSpPr>
              <a:spLocks noChangeShapeType="1"/>
            </p:cNvSpPr>
            <p:nvPr/>
          </p:nvSpPr>
          <p:spPr bwMode="auto">
            <a:xfrm flipV="1">
              <a:off x="4990" y="1857"/>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931" name="Line 1275"/>
            <p:cNvSpPr>
              <a:spLocks noChangeShapeType="1"/>
            </p:cNvSpPr>
            <p:nvPr/>
          </p:nvSpPr>
          <p:spPr bwMode="auto">
            <a:xfrm>
              <a:off x="4990" y="1587"/>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932" name="Rectangle 1276"/>
            <p:cNvSpPr>
              <a:spLocks noChangeArrowheads="1"/>
            </p:cNvSpPr>
            <p:nvPr/>
          </p:nvSpPr>
          <p:spPr bwMode="auto">
            <a:xfrm>
              <a:off x="4974" y="1881"/>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9933" name="Line 1277"/>
            <p:cNvSpPr>
              <a:spLocks noChangeShapeType="1"/>
            </p:cNvSpPr>
            <p:nvPr/>
          </p:nvSpPr>
          <p:spPr bwMode="auto">
            <a:xfrm>
              <a:off x="4633" y="1863"/>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934" name="Line 1278"/>
            <p:cNvSpPr>
              <a:spLocks noChangeShapeType="1"/>
            </p:cNvSpPr>
            <p:nvPr/>
          </p:nvSpPr>
          <p:spPr bwMode="auto">
            <a:xfrm flipH="1">
              <a:off x="4985" y="1863"/>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935" name="Rectangle 1279"/>
            <p:cNvSpPr>
              <a:spLocks noChangeArrowheads="1"/>
            </p:cNvSpPr>
            <p:nvPr/>
          </p:nvSpPr>
          <p:spPr bwMode="auto">
            <a:xfrm>
              <a:off x="4580" y="1821"/>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9936" name="Line 1280"/>
            <p:cNvSpPr>
              <a:spLocks noChangeShapeType="1"/>
            </p:cNvSpPr>
            <p:nvPr/>
          </p:nvSpPr>
          <p:spPr bwMode="auto">
            <a:xfrm>
              <a:off x="4633" y="1725"/>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937" name="Line 1281"/>
            <p:cNvSpPr>
              <a:spLocks noChangeShapeType="1"/>
            </p:cNvSpPr>
            <p:nvPr/>
          </p:nvSpPr>
          <p:spPr bwMode="auto">
            <a:xfrm flipH="1">
              <a:off x="4985" y="1725"/>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938" name="Rectangle 1282"/>
            <p:cNvSpPr>
              <a:spLocks noChangeArrowheads="1"/>
            </p:cNvSpPr>
            <p:nvPr/>
          </p:nvSpPr>
          <p:spPr bwMode="auto">
            <a:xfrm>
              <a:off x="4532" y="1683"/>
              <a:ext cx="117"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9939" name="Line 1283"/>
            <p:cNvSpPr>
              <a:spLocks noChangeShapeType="1"/>
            </p:cNvSpPr>
            <p:nvPr/>
          </p:nvSpPr>
          <p:spPr bwMode="auto">
            <a:xfrm>
              <a:off x="4633" y="1587"/>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940" name="Line 1284"/>
            <p:cNvSpPr>
              <a:spLocks noChangeShapeType="1"/>
            </p:cNvSpPr>
            <p:nvPr/>
          </p:nvSpPr>
          <p:spPr bwMode="auto">
            <a:xfrm flipH="1">
              <a:off x="4985" y="1587"/>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941" name="Rectangle 1285"/>
            <p:cNvSpPr>
              <a:spLocks noChangeArrowheads="1"/>
            </p:cNvSpPr>
            <p:nvPr/>
          </p:nvSpPr>
          <p:spPr bwMode="auto">
            <a:xfrm>
              <a:off x="4580" y="1545"/>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9942" name="Line 1286"/>
            <p:cNvSpPr>
              <a:spLocks noChangeShapeType="1"/>
            </p:cNvSpPr>
            <p:nvPr/>
          </p:nvSpPr>
          <p:spPr bwMode="auto">
            <a:xfrm>
              <a:off x="4633" y="1587"/>
              <a:ext cx="357"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943" name="Line 1287"/>
            <p:cNvSpPr>
              <a:spLocks noChangeShapeType="1"/>
            </p:cNvSpPr>
            <p:nvPr/>
          </p:nvSpPr>
          <p:spPr bwMode="auto">
            <a:xfrm>
              <a:off x="4633" y="1863"/>
              <a:ext cx="357"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944" name="Line 1288"/>
            <p:cNvSpPr>
              <a:spLocks noChangeShapeType="1"/>
            </p:cNvSpPr>
            <p:nvPr/>
          </p:nvSpPr>
          <p:spPr bwMode="auto">
            <a:xfrm flipV="1">
              <a:off x="4990" y="1587"/>
              <a:ext cx="1" cy="27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945" name="Line 1289"/>
            <p:cNvSpPr>
              <a:spLocks noChangeShapeType="1"/>
            </p:cNvSpPr>
            <p:nvPr/>
          </p:nvSpPr>
          <p:spPr bwMode="auto">
            <a:xfrm flipV="1">
              <a:off x="4633" y="1587"/>
              <a:ext cx="1" cy="27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946" name="Freeform 1290"/>
            <p:cNvSpPr>
              <a:spLocks/>
            </p:cNvSpPr>
            <p:nvPr/>
          </p:nvSpPr>
          <p:spPr bwMode="auto">
            <a:xfrm>
              <a:off x="4633" y="1725"/>
              <a:ext cx="352" cy="132"/>
            </a:xfrm>
            <a:custGeom>
              <a:avLst/>
              <a:gdLst/>
              <a:ahLst/>
              <a:cxnLst>
                <a:cxn ang="0">
                  <a:pos x="0" y="18"/>
                </a:cxn>
                <a:cxn ang="0">
                  <a:pos x="5" y="36"/>
                </a:cxn>
                <a:cxn ang="0">
                  <a:pos x="11" y="54"/>
                </a:cxn>
                <a:cxn ang="0">
                  <a:pos x="16" y="72"/>
                </a:cxn>
                <a:cxn ang="0">
                  <a:pos x="27" y="96"/>
                </a:cxn>
                <a:cxn ang="0">
                  <a:pos x="43" y="114"/>
                </a:cxn>
                <a:cxn ang="0">
                  <a:pos x="48" y="120"/>
                </a:cxn>
                <a:cxn ang="0">
                  <a:pos x="59" y="126"/>
                </a:cxn>
                <a:cxn ang="0">
                  <a:pos x="69" y="132"/>
                </a:cxn>
                <a:cxn ang="0">
                  <a:pos x="80" y="132"/>
                </a:cxn>
                <a:cxn ang="0">
                  <a:pos x="91" y="132"/>
                </a:cxn>
                <a:cxn ang="0">
                  <a:pos x="101" y="132"/>
                </a:cxn>
                <a:cxn ang="0">
                  <a:pos x="112" y="132"/>
                </a:cxn>
                <a:cxn ang="0">
                  <a:pos x="123" y="132"/>
                </a:cxn>
                <a:cxn ang="0">
                  <a:pos x="133" y="132"/>
                </a:cxn>
                <a:cxn ang="0">
                  <a:pos x="144" y="132"/>
                </a:cxn>
                <a:cxn ang="0">
                  <a:pos x="155" y="132"/>
                </a:cxn>
                <a:cxn ang="0">
                  <a:pos x="165" y="132"/>
                </a:cxn>
                <a:cxn ang="0">
                  <a:pos x="176" y="132"/>
                </a:cxn>
                <a:cxn ang="0">
                  <a:pos x="187" y="132"/>
                </a:cxn>
                <a:cxn ang="0">
                  <a:pos x="197" y="132"/>
                </a:cxn>
                <a:cxn ang="0">
                  <a:pos x="208" y="132"/>
                </a:cxn>
                <a:cxn ang="0">
                  <a:pos x="219" y="132"/>
                </a:cxn>
                <a:cxn ang="0">
                  <a:pos x="229" y="132"/>
                </a:cxn>
                <a:cxn ang="0">
                  <a:pos x="240" y="132"/>
                </a:cxn>
                <a:cxn ang="0">
                  <a:pos x="251" y="132"/>
                </a:cxn>
                <a:cxn ang="0">
                  <a:pos x="261" y="132"/>
                </a:cxn>
                <a:cxn ang="0">
                  <a:pos x="272" y="132"/>
                </a:cxn>
                <a:cxn ang="0">
                  <a:pos x="283" y="132"/>
                </a:cxn>
                <a:cxn ang="0">
                  <a:pos x="293" y="132"/>
                </a:cxn>
                <a:cxn ang="0">
                  <a:pos x="304" y="132"/>
                </a:cxn>
                <a:cxn ang="0">
                  <a:pos x="315" y="132"/>
                </a:cxn>
                <a:cxn ang="0">
                  <a:pos x="325" y="132"/>
                </a:cxn>
                <a:cxn ang="0">
                  <a:pos x="336" y="132"/>
                </a:cxn>
                <a:cxn ang="0">
                  <a:pos x="347" y="132"/>
                </a:cxn>
              </a:cxnLst>
              <a:rect l="0" t="0" r="r" b="b"/>
              <a:pathLst>
                <a:path w="352" h="132">
                  <a:moveTo>
                    <a:pt x="0" y="0"/>
                  </a:moveTo>
                  <a:lnTo>
                    <a:pt x="0" y="18"/>
                  </a:lnTo>
                  <a:lnTo>
                    <a:pt x="5" y="24"/>
                  </a:lnTo>
                  <a:lnTo>
                    <a:pt x="5" y="36"/>
                  </a:lnTo>
                  <a:lnTo>
                    <a:pt x="11" y="42"/>
                  </a:lnTo>
                  <a:lnTo>
                    <a:pt x="11" y="54"/>
                  </a:lnTo>
                  <a:lnTo>
                    <a:pt x="16" y="60"/>
                  </a:lnTo>
                  <a:lnTo>
                    <a:pt x="16" y="72"/>
                  </a:lnTo>
                  <a:lnTo>
                    <a:pt x="27" y="84"/>
                  </a:lnTo>
                  <a:lnTo>
                    <a:pt x="27" y="96"/>
                  </a:lnTo>
                  <a:lnTo>
                    <a:pt x="32" y="102"/>
                  </a:lnTo>
                  <a:lnTo>
                    <a:pt x="43" y="114"/>
                  </a:lnTo>
                  <a:lnTo>
                    <a:pt x="43" y="120"/>
                  </a:lnTo>
                  <a:lnTo>
                    <a:pt x="48" y="120"/>
                  </a:lnTo>
                  <a:lnTo>
                    <a:pt x="53" y="126"/>
                  </a:lnTo>
                  <a:lnTo>
                    <a:pt x="59" y="126"/>
                  </a:lnTo>
                  <a:lnTo>
                    <a:pt x="64" y="132"/>
                  </a:lnTo>
                  <a:lnTo>
                    <a:pt x="69" y="132"/>
                  </a:lnTo>
                  <a:lnTo>
                    <a:pt x="75" y="132"/>
                  </a:lnTo>
                  <a:lnTo>
                    <a:pt x="80" y="132"/>
                  </a:lnTo>
                  <a:lnTo>
                    <a:pt x="85" y="132"/>
                  </a:lnTo>
                  <a:lnTo>
                    <a:pt x="91" y="132"/>
                  </a:lnTo>
                  <a:lnTo>
                    <a:pt x="96" y="132"/>
                  </a:lnTo>
                  <a:lnTo>
                    <a:pt x="101" y="132"/>
                  </a:lnTo>
                  <a:lnTo>
                    <a:pt x="107" y="132"/>
                  </a:lnTo>
                  <a:lnTo>
                    <a:pt x="112" y="132"/>
                  </a:lnTo>
                  <a:lnTo>
                    <a:pt x="117" y="132"/>
                  </a:lnTo>
                  <a:lnTo>
                    <a:pt x="123" y="132"/>
                  </a:lnTo>
                  <a:lnTo>
                    <a:pt x="128" y="132"/>
                  </a:lnTo>
                  <a:lnTo>
                    <a:pt x="133" y="132"/>
                  </a:lnTo>
                  <a:lnTo>
                    <a:pt x="139" y="132"/>
                  </a:lnTo>
                  <a:lnTo>
                    <a:pt x="144" y="132"/>
                  </a:lnTo>
                  <a:lnTo>
                    <a:pt x="149" y="132"/>
                  </a:lnTo>
                  <a:lnTo>
                    <a:pt x="155" y="132"/>
                  </a:lnTo>
                  <a:lnTo>
                    <a:pt x="160" y="132"/>
                  </a:lnTo>
                  <a:lnTo>
                    <a:pt x="165" y="132"/>
                  </a:lnTo>
                  <a:lnTo>
                    <a:pt x="171" y="132"/>
                  </a:lnTo>
                  <a:lnTo>
                    <a:pt x="176" y="132"/>
                  </a:lnTo>
                  <a:lnTo>
                    <a:pt x="181" y="132"/>
                  </a:lnTo>
                  <a:lnTo>
                    <a:pt x="187" y="132"/>
                  </a:lnTo>
                  <a:lnTo>
                    <a:pt x="192" y="132"/>
                  </a:lnTo>
                  <a:lnTo>
                    <a:pt x="197" y="132"/>
                  </a:lnTo>
                  <a:lnTo>
                    <a:pt x="203" y="132"/>
                  </a:lnTo>
                  <a:lnTo>
                    <a:pt x="208" y="132"/>
                  </a:lnTo>
                  <a:lnTo>
                    <a:pt x="213" y="132"/>
                  </a:lnTo>
                  <a:lnTo>
                    <a:pt x="219" y="132"/>
                  </a:lnTo>
                  <a:lnTo>
                    <a:pt x="224" y="132"/>
                  </a:lnTo>
                  <a:lnTo>
                    <a:pt x="229" y="132"/>
                  </a:lnTo>
                  <a:lnTo>
                    <a:pt x="235" y="132"/>
                  </a:lnTo>
                  <a:lnTo>
                    <a:pt x="240" y="132"/>
                  </a:lnTo>
                  <a:lnTo>
                    <a:pt x="245" y="132"/>
                  </a:lnTo>
                  <a:lnTo>
                    <a:pt x="251" y="132"/>
                  </a:lnTo>
                  <a:lnTo>
                    <a:pt x="256" y="132"/>
                  </a:lnTo>
                  <a:lnTo>
                    <a:pt x="261" y="132"/>
                  </a:lnTo>
                  <a:lnTo>
                    <a:pt x="267" y="132"/>
                  </a:lnTo>
                  <a:lnTo>
                    <a:pt x="272" y="132"/>
                  </a:lnTo>
                  <a:lnTo>
                    <a:pt x="277" y="132"/>
                  </a:lnTo>
                  <a:lnTo>
                    <a:pt x="283" y="132"/>
                  </a:lnTo>
                  <a:lnTo>
                    <a:pt x="288" y="132"/>
                  </a:lnTo>
                  <a:lnTo>
                    <a:pt x="293" y="132"/>
                  </a:lnTo>
                  <a:lnTo>
                    <a:pt x="299" y="132"/>
                  </a:lnTo>
                  <a:lnTo>
                    <a:pt x="304" y="132"/>
                  </a:lnTo>
                  <a:lnTo>
                    <a:pt x="309" y="132"/>
                  </a:lnTo>
                  <a:lnTo>
                    <a:pt x="315" y="132"/>
                  </a:lnTo>
                  <a:lnTo>
                    <a:pt x="320" y="132"/>
                  </a:lnTo>
                  <a:lnTo>
                    <a:pt x="325" y="132"/>
                  </a:lnTo>
                  <a:lnTo>
                    <a:pt x="331" y="132"/>
                  </a:lnTo>
                  <a:lnTo>
                    <a:pt x="336" y="132"/>
                  </a:lnTo>
                  <a:lnTo>
                    <a:pt x="341" y="132"/>
                  </a:lnTo>
                  <a:lnTo>
                    <a:pt x="347" y="132"/>
                  </a:lnTo>
                  <a:lnTo>
                    <a:pt x="352" y="132"/>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947" name="Line 1291"/>
            <p:cNvSpPr>
              <a:spLocks noChangeShapeType="1"/>
            </p:cNvSpPr>
            <p:nvPr/>
          </p:nvSpPr>
          <p:spPr bwMode="auto">
            <a:xfrm>
              <a:off x="4729" y="1857"/>
              <a:ext cx="43"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948" name="Line 1292"/>
            <p:cNvSpPr>
              <a:spLocks noChangeShapeType="1"/>
            </p:cNvSpPr>
            <p:nvPr/>
          </p:nvSpPr>
          <p:spPr bwMode="auto">
            <a:xfrm>
              <a:off x="4750" y="1833"/>
              <a:ext cx="1" cy="4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949" name="Line 1293"/>
            <p:cNvSpPr>
              <a:spLocks noChangeShapeType="1"/>
            </p:cNvSpPr>
            <p:nvPr/>
          </p:nvSpPr>
          <p:spPr bwMode="auto">
            <a:xfrm>
              <a:off x="4665" y="1851"/>
              <a:ext cx="43"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950" name="Line 1294"/>
            <p:cNvSpPr>
              <a:spLocks noChangeShapeType="1"/>
            </p:cNvSpPr>
            <p:nvPr/>
          </p:nvSpPr>
          <p:spPr bwMode="auto">
            <a:xfrm>
              <a:off x="4686" y="1827"/>
              <a:ext cx="1" cy="4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951" name="Line 1295"/>
            <p:cNvSpPr>
              <a:spLocks noChangeShapeType="1"/>
            </p:cNvSpPr>
            <p:nvPr/>
          </p:nvSpPr>
          <p:spPr bwMode="auto">
            <a:xfrm>
              <a:off x="4633" y="1803"/>
              <a:ext cx="43"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952" name="Line 1296"/>
            <p:cNvSpPr>
              <a:spLocks noChangeShapeType="1"/>
            </p:cNvSpPr>
            <p:nvPr/>
          </p:nvSpPr>
          <p:spPr bwMode="auto">
            <a:xfrm>
              <a:off x="4654" y="1779"/>
              <a:ext cx="1" cy="4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953" name="Line 1297"/>
            <p:cNvSpPr>
              <a:spLocks noChangeShapeType="1"/>
            </p:cNvSpPr>
            <p:nvPr/>
          </p:nvSpPr>
          <p:spPr bwMode="auto">
            <a:xfrm>
              <a:off x="4766" y="1857"/>
              <a:ext cx="43"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954" name="Line 1298"/>
            <p:cNvSpPr>
              <a:spLocks noChangeShapeType="1"/>
            </p:cNvSpPr>
            <p:nvPr/>
          </p:nvSpPr>
          <p:spPr bwMode="auto">
            <a:xfrm>
              <a:off x="4788" y="1833"/>
              <a:ext cx="1" cy="4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955" name="Line 1299"/>
            <p:cNvSpPr>
              <a:spLocks noChangeShapeType="1"/>
            </p:cNvSpPr>
            <p:nvPr/>
          </p:nvSpPr>
          <p:spPr bwMode="auto">
            <a:xfrm>
              <a:off x="4740" y="1845"/>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956" name="Line 1300"/>
            <p:cNvSpPr>
              <a:spLocks noChangeShapeType="1"/>
            </p:cNvSpPr>
            <p:nvPr/>
          </p:nvSpPr>
          <p:spPr bwMode="auto">
            <a:xfrm flipH="1">
              <a:off x="4740" y="1845"/>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957" name="Line 1301"/>
            <p:cNvSpPr>
              <a:spLocks noChangeShapeType="1"/>
            </p:cNvSpPr>
            <p:nvPr/>
          </p:nvSpPr>
          <p:spPr bwMode="auto">
            <a:xfrm>
              <a:off x="4676" y="1839"/>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958" name="Line 1302"/>
            <p:cNvSpPr>
              <a:spLocks noChangeShapeType="1"/>
            </p:cNvSpPr>
            <p:nvPr/>
          </p:nvSpPr>
          <p:spPr bwMode="auto">
            <a:xfrm flipH="1">
              <a:off x="4676" y="1839"/>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959" name="Line 1303"/>
            <p:cNvSpPr>
              <a:spLocks noChangeShapeType="1"/>
            </p:cNvSpPr>
            <p:nvPr/>
          </p:nvSpPr>
          <p:spPr bwMode="auto">
            <a:xfrm>
              <a:off x="4644" y="1791"/>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960" name="Line 1304"/>
            <p:cNvSpPr>
              <a:spLocks noChangeShapeType="1"/>
            </p:cNvSpPr>
            <p:nvPr/>
          </p:nvSpPr>
          <p:spPr bwMode="auto">
            <a:xfrm flipH="1">
              <a:off x="4644" y="1791"/>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961" name="Line 1305"/>
            <p:cNvSpPr>
              <a:spLocks noChangeShapeType="1"/>
            </p:cNvSpPr>
            <p:nvPr/>
          </p:nvSpPr>
          <p:spPr bwMode="auto">
            <a:xfrm>
              <a:off x="4777" y="1845"/>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962" name="Line 1306"/>
            <p:cNvSpPr>
              <a:spLocks noChangeShapeType="1"/>
            </p:cNvSpPr>
            <p:nvPr/>
          </p:nvSpPr>
          <p:spPr bwMode="auto">
            <a:xfrm flipH="1">
              <a:off x="4777" y="1845"/>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963" name="Rectangle 1307"/>
            <p:cNvSpPr>
              <a:spLocks noChangeArrowheads="1"/>
            </p:cNvSpPr>
            <p:nvPr/>
          </p:nvSpPr>
          <p:spPr bwMode="auto">
            <a:xfrm>
              <a:off x="4596" y="1467"/>
              <a:ext cx="496"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000000"/>
                  </a:solidFill>
                  <a:effectLst/>
                  <a:latin typeface="Helvetica" pitchFamily="34" charset="0"/>
                  <a:cs typeface="Arial" pitchFamily="34" charset="0"/>
                </a:rPr>
                <a:t>m27: a=0,b=-20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9964" name="Rectangle 1308"/>
            <p:cNvSpPr>
              <a:spLocks noChangeArrowheads="1"/>
            </p:cNvSpPr>
            <p:nvPr/>
          </p:nvSpPr>
          <p:spPr bwMode="auto">
            <a:xfrm>
              <a:off x="767" y="2073"/>
              <a:ext cx="362" cy="28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99965" name="Rectangle 1309"/>
            <p:cNvSpPr>
              <a:spLocks noChangeArrowheads="1"/>
            </p:cNvSpPr>
            <p:nvPr/>
          </p:nvSpPr>
          <p:spPr bwMode="auto">
            <a:xfrm>
              <a:off x="767" y="2073"/>
              <a:ext cx="362" cy="282"/>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99966" name="Line 1310"/>
            <p:cNvSpPr>
              <a:spLocks noChangeShapeType="1"/>
            </p:cNvSpPr>
            <p:nvPr/>
          </p:nvSpPr>
          <p:spPr bwMode="auto">
            <a:xfrm>
              <a:off x="767" y="2073"/>
              <a:ext cx="362"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967" name="Line 1311"/>
            <p:cNvSpPr>
              <a:spLocks noChangeShapeType="1"/>
            </p:cNvSpPr>
            <p:nvPr/>
          </p:nvSpPr>
          <p:spPr bwMode="auto">
            <a:xfrm>
              <a:off x="767" y="2355"/>
              <a:ext cx="362"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968" name="Line 1312"/>
            <p:cNvSpPr>
              <a:spLocks noChangeShapeType="1"/>
            </p:cNvSpPr>
            <p:nvPr/>
          </p:nvSpPr>
          <p:spPr bwMode="auto">
            <a:xfrm flipV="1">
              <a:off x="1129" y="2073"/>
              <a:ext cx="1" cy="28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969" name="Line 1313"/>
            <p:cNvSpPr>
              <a:spLocks noChangeShapeType="1"/>
            </p:cNvSpPr>
            <p:nvPr/>
          </p:nvSpPr>
          <p:spPr bwMode="auto">
            <a:xfrm flipV="1">
              <a:off x="767" y="2073"/>
              <a:ext cx="1" cy="28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970" name="Line 1314"/>
            <p:cNvSpPr>
              <a:spLocks noChangeShapeType="1"/>
            </p:cNvSpPr>
            <p:nvPr/>
          </p:nvSpPr>
          <p:spPr bwMode="auto">
            <a:xfrm>
              <a:off x="767" y="2355"/>
              <a:ext cx="362"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971" name="Line 1315"/>
            <p:cNvSpPr>
              <a:spLocks noChangeShapeType="1"/>
            </p:cNvSpPr>
            <p:nvPr/>
          </p:nvSpPr>
          <p:spPr bwMode="auto">
            <a:xfrm flipV="1">
              <a:off x="767" y="2073"/>
              <a:ext cx="1" cy="28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972" name="Line 1316"/>
            <p:cNvSpPr>
              <a:spLocks noChangeShapeType="1"/>
            </p:cNvSpPr>
            <p:nvPr/>
          </p:nvSpPr>
          <p:spPr bwMode="auto">
            <a:xfrm flipV="1">
              <a:off x="767" y="2349"/>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973" name="Line 1317"/>
            <p:cNvSpPr>
              <a:spLocks noChangeShapeType="1"/>
            </p:cNvSpPr>
            <p:nvPr/>
          </p:nvSpPr>
          <p:spPr bwMode="auto">
            <a:xfrm>
              <a:off x="767" y="2073"/>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974" name="Rectangle 1318"/>
            <p:cNvSpPr>
              <a:spLocks noChangeArrowheads="1"/>
            </p:cNvSpPr>
            <p:nvPr/>
          </p:nvSpPr>
          <p:spPr bwMode="auto">
            <a:xfrm>
              <a:off x="751" y="2373"/>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9975" name="Line 1319"/>
            <p:cNvSpPr>
              <a:spLocks noChangeShapeType="1"/>
            </p:cNvSpPr>
            <p:nvPr/>
          </p:nvSpPr>
          <p:spPr bwMode="auto">
            <a:xfrm flipV="1">
              <a:off x="948" y="2349"/>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976" name="Line 1320"/>
            <p:cNvSpPr>
              <a:spLocks noChangeShapeType="1"/>
            </p:cNvSpPr>
            <p:nvPr/>
          </p:nvSpPr>
          <p:spPr bwMode="auto">
            <a:xfrm>
              <a:off x="948" y="2073"/>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977" name="Rectangle 1321"/>
            <p:cNvSpPr>
              <a:spLocks noChangeArrowheads="1"/>
            </p:cNvSpPr>
            <p:nvPr/>
          </p:nvSpPr>
          <p:spPr bwMode="auto">
            <a:xfrm>
              <a:off x="911" y="2373"/>
              <a:ext cx="117"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9978" name="Line 1322"/>
            <p:cNvSpPr>
              <a:spLocks noChangeShapeType="1"/>
            </p:cNvSpPr>
            <p:nvPr/>
          </p:nvSpPr>
          <p:spPr bwMode="auto">
            <a:xfrm flipV="1">
              <a:off x="1129" y="2349"/>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979" name="Line 1323"/>
            <p:cNvSpPr>
              <a:spLocks noChangeShapeType="1"/>
            </p:cNvSpPr>
            <p:nvPr/>
          </p:nvSpPr>
          <p:spPr bwMode="auto">
            <a:xfrm>
              <a:off x="1129" y="2073"/>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980" name="Rectangle 1324"/>
            <p:cNvSpPr>
              <a:spLocks noChangeArrowheads="1"/>
            </p:cNvSpPr>
            <p:nvPr/>
          </p:nvSpPr>
          <p:spPr bwMode="auto">
            <a:xfrm>
              <a:off x="1113" y="2373"/>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9981" name="Line 1325"/>
            <p:cNvSpPr>
              <a:spLocks noChangeShapeType="1"/>
            </p:cNvSpPr>
            <p:nvPr/>
          </p:nvSpPr>
          <p:spPr bwMode="auto">
            <a:xfrm>
              <a:off x="767" y="2355"/>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982" name="Line 1326"/>
            <p:cNvSpPr>
              <a:spLocks noChangeShapeType="1"/>
            </p:cNvSpPr>
            <p:nvPr/>
          </p:nvSpPr>
          <p:spPr bwMode="auto">
            <a:xfrm flipH="1">
              <a:off x="1124" y="2355"/>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983" name="Rectangle 1327"/>
            <p:cNvSpPr>
              <a:spLocks noChangeArrowheads="1"/>
            </p:cNvSpPr>
            <p:nvPr/>
          </p:nvSpPr>
          <p:spPr bwMode="auto">
            <a:xfrm>
              <a:off x="713" y="2313"/>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9984" name="Line 1328"/>
            <p:cNvSpPr>
              <a:spLocks noChangeShapeType="1"/>
            </p:cNvSpPr>
            <p:nvPr/>
          </p:nvSpPr>
          <p:spPr bwMode="auto">
            <a:xfrm>
              <a:off x="767" y="2211"/>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985" name="Line 1329"/>
            <p:cNvSpPr>
              <a:spLocks noChangeShapeType="1"/>
            </p:cNvSpPr>
            <p:nvPr/>
          </p:nvSpPr>
          <p:spPr bwMode="auto">
            <a:xfrm flipH="1">
              <a:off x="1124" y="2211"/>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986" name="Rectangle 1330"/>
            <p:cNvSpPr>
              <a:spLocks noChangeArrowheads="1"/>
            </p:cNvSpPr>
            <p:nvPr/>
          </p:nvSpPr>
          <p:spPr bwMode="auto">
            <a:xfrm>
              <a:off x="665" y="2169"/>
              <a:ext cx="117"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9987" name="Line 1331"/>
            <p:cNvSpPr>
              <a:spLocks noChangeShapeType="1"/>
            </p:cNvSpPr>
            <p:nvPr/>
          </p:nvSpPr>
          <p:spPr bwMode="auto">
            <a:xfrm>
              <a:off x="767" y="2073"/>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988" name="Line 1332"/>
            <p:cNvSpPr>
              <a:spLocks noChangeShapeType="1"/>
            </p:cNvSpPr>
            <p:nvPr/>
          </p:nvSpPr>
          <p:spPr bwMode="auto">
            <a:xfrm flipH="1">
              <a:off x="1124" y="2073"/>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989" name="Rectangle 1333"/>
            <p:cNvSpPr>
              <a:spLocks noChangeArrowheads="1"/>
            </p:cNvSpPr>
            <p:nvPr/>
          </p:nvSpPr>
          <p:spPr bwMode="auto">
            <a:xfrm>
              <a:off x="713" y="2031"/>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9990" name="Line 1334"/>
            <p:cNvSpPr>
              <a:spLocks noChangeShapeType="1"/>
            </p:cNvSpPr>
            <p:nvPr/>
          </p:nvSpPr>
          <p:spPr bwMode="auto">
            <a:xfrm>
              <a:off x="767" y="2073"/>
              <a:ext cx="362"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991" name="Line 1335"/>
            <p:cNvSpPr>
              <a:spLocks noChangeShapeType="1"/>
            </p:cNvSpPr>
            <p:nvPr/>
          </p:nvSpPr>
          <p:spPr bwMode="auto">
            <a:xfrm>
              <a:off x="767" y="2355"/>
              <a:ext cx="362"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992" name="Line 1336"/>
            <p:cNvSpPr>
              <a:spLocks noChangeShapeType="1"/>
            </p:cNvSpPr>
            <p:nvPr/>
          </p:nvSpPr>
          <p:spPr bwMode="auto">
            <a:xfrm flipV="1">
              <a:off x="1129" y="2073"/>
              <a:ext cx="1" cy="28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993" name="Line 1337"/>
            <p:cNvSpPr>
              <a:spLocks noChangeShapeType="1"/>
            </p:cNvSpPr>
            <p:nvPr/>
          </p:nvSpPr>
          <p:spPr bwMode="auto">
            <a:xfrm flipV="1">
              <a:off x="767" y="2073"/>
              <a:ext cx="1" cy="28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994" name="Freeform 1338"/>
            <p:cNvSpPr>
              <a:spLocks/>
            </p:cNvSpPr>
            <p:nvPr/>
          </p:nvSpPr>
          <p:spPr bwMode="auto">
            <a:xfrm>
              <a:off x="767" y="2211"/>
              <a:ext cx="357" cy="138"/>
            </a:xfrm>
            <a:custGeom>
              <a:avLst/>
              <a:gdLst/>
              <a:ahLst/>
              <a:cxnLst>
                <a:cxn ang="0">
                  <a:pos x="0" y="18"/>
                </a:cxn>
                <a:cxn ang="0">
                  <a:pos x="10" y="48"/>
                </a:cxn>
                <a:cxn ang="0">
                  <a:pos x="21" y="72"/>
                </a:cxn>
                <a:cxn ang="0">
                  <a:pos x="32" y="96"/>
                </a:cxn>
                <a:cxn ang="0">
                  <a:pos x="42" y="108"/>
                </a:cxn>
                <a:cxn ang="0">
                  <a:pos x="53" y="120"/>
                </a:cxn>
                <a:cxn ang="0">
                  <a:pos x="64" y="126"/>
                </a:cxn>
                <a:cxn ang="0">
                  <a:pos x="74" y="132"/>
                </a:cxn>
                <a:cxn ang="0">
                  <a:pos x="85" y="138"/>
                </a:cxn>
                <a:cxn ang="0">
                  <a:pos x="96" y="138"/>
                </a:cxn>
                <a:cxn ang="0">
                  <a:pos x="106" y="138"/>
                </a:cxn>
                <a:cxn ang="0">
                  <a:pos x="117" y="138"/>
                </a:cxn>
                <a:cxn ang="0">
                  <a:pos x="128" y="138"/>
                </a:cxn>
                <a:cxn ang="0">
                  <a:pos x="138" y="138"/>
                </a:cxn>
                <a:cxn ang="0">
                  <a:pos x="149" y="138"/>
                </a:cxn>
                <a:cxn ang="0">
                  <a:pos x="160" y="138"/>
                </a:cxn>
                <a:cxn ang="0">
                  <a:pos x="170" y="138"/>
                </a:cxn>
                <a:cxn ang="0">
                  <a:pos x="181" y="138"/>
                </a:cxn>
                <a:cxn ang="0">
                  <a:pos x="192" y="138"/>
                </a:cxn>
                <a:cxn ang="0">
                  <a:pos x="202" y="138"/>
                </a:cxn>
                <a:cxn ang="0">
                  <a:pos x="213" y="138"/>
                </a:cxn>
                <a:cxn ang="0">
                  <a:pos x="224" y="138"/>
                </a:cxn>
                <a:cxn ang="0">
                  <a:pos x="234" y="138"/>
                </a:cxn>
                <a:cxn ang="0">
                  <a:pos x="245" y="138"/>
                </a:cxn>
                <a:cxn ang="0">
                  <a:pos x="256" y="138"/>
                </a:cxn>
                <a:cxn ang="0">
                  <a:pos x="266" y="138"/>
                </a:cxn>
                <a:cxn ang="0">
                  <a:pos x="277" y="138"/>
                </a:cxn>
                <a:cxn ang="0">
                  <a:pos x="288" y="138"/>
                </a:cxn>
                <a:cxn ang="0">
                  <a:pos x="298" y="138"/>
                </a:cxn>
                <a:cxn ang="0">
                  <a:pos x="309" y="138"/>
                </a:cxn>
                <a:cxn ang="0">
                  <a:pos x="320" y="138"/>
                </a:cxn>
                <a:cxn ang="0">
                  <a:pos x="330" y="138"/>
                </a:cxn>
                <a:cxn ang="0">
                  <a:pos x="341" y="138"/>
                </a:cxn>
                <a:cxn ang="0">
                  <a:pos x="352" y="138"/>
                </a:cxn>
              </a:cxnLst>
              <a:rect l="0" t="0" r="r" b="b"/>
              <a:pathLst>
                <a:path w="357" h="138">
                  <a:moveTo>
                    <a:pt x="0" y="0"/>
                  </a:moveTo>
                  <a:lnTo>
                    <a:pt x="0" y="18"/>
                  </a:lnTo>
                  <a:lnTo>
                    <a:pt x="10" y="30"/>
                  </a:lnTo>
                  <a:lnTo>
                    <a:pt x="10" y="48"/>
                  </a:lnTo>
                  <a:lnTo>
                    <a:pt x="21" y="60"/>
                  </a:lnTo>
                  <a:lnTo>
                    <a:pt x="21" y="72"/>
                  </a:lnTo>
                  <a:lnTo>
                    <a:pt x="32" y="84"/>
                  </a:lnTo>
                  <a:lnTo>
                    <a:pt x="32" y="96"/>
                  </a:lnTo>
                  <a:lnTo>
                    <a:pt x="37" y="102"/>
                  </a:lnTo>
                  <a:lnTo>
                    <a:pt x="42" y="108"/>
                  </a:lnTo>
                  <a:lnTo>
                    <a:pt x="48" y="114"/>
                  </a:lnTo>
                  <a:lnTo>
                    <a:pt x="53" y="120"/>
                  </a:lnTo>
                  <a:lnTo>
                    <a:pt x="58" y="126"/>
                  </a:lnTo>
                  <a:lnTo>
                    <a:pt x="64" y="126"/>
                  </a:lnTo>
                  <a:lnTo>
                    <a:pt x="69" y="132"/>
                  </a:lnTo>
                  <a:lnTo>
                    <a:pt x="74" y="132"/>
                  </a:lnTo>
                  <a:lnTo>
                    <a:pt x="80" y="132"/>
                  </a:lnTo>
                  <a:lnTo>
                    <a:pt x="85" y="138"/>
                  </a:lnTo>
                  <a:lnTo>
                    <a:pt x="90" y="138"/>
                  </a:lnTo>
                  <a:lnTo>
                    <a:pt x="96" y="138"/>
                  </a:lnTo>
                  <a:lnTo>
                    <a:pt x="101" y="138"/>
                  </a:lnTo>
                  <a:lnTo>
                    <a:pt x="106" y="138"/>
                  </a:lnTo>
                  <a:lnTo>
                    <a:pt x="112" y="138"/>
                  </a:lnTo>
                  <a:lnTo>
                    <a:pt x="117" y="138"/>
                  </a:lnTo>
                  <a:lnTo>
                    <a:pt x="122" y="138"/>
                  </a:lnTo>
                  <a:lnTo>
                    <a:pt x="128" y="138"/>
                  </a:lnTo>
                  <a:lnTo>
                    <a:pt x="133" y="138"/>
                  </a:lnTo>
                  <a:lnTo>
                    <a:pt x="138" y="138"/>
                  </a:lnTo>
                  <a:lnTo>
                    <a:pt x="144" y="138"/>
                  </a:lnTo>
                  <a:lnTo>
                    <a:pt x="149" y="138"/>
                  </a:lnTo>
                  <a:lnTo>
                    <a:pt x="154" y="138"/>
                  </a:lnTo>
                  <a:lnTo>
                    <a:pt x="160" y="138"/>
                  </a:lnTo>
                  <a:lnTo>
                    <a:pt x="165" y="138"/>
                  </a:lnTo>
                  <a:lnTo>
                    <a:pt x="170" y="138"/>
                  </a:lnTo>
                  <a:lnTo>
                    <a:pt x="176" y="138"/>
                  </a:lnTo>
                  <a:lnTo>
                    <a:pt x="181" y="138"/>
                  </a:lnTo>
                  <a:lnTo>
                    <a:pt x="186" y="138"/>
                  </a:lnTo>
                  <a:lnTo>
                    <a:pt x="192" y="138"/>
                  </a:lnTo>
                  <a:lnTo>
                    <a:pt x="197" y="138"/>
                  </a:lnTo>
                  <a:lnTo>
                    <a:pt x="202" y="138"/>
                  </a:lnTo>
                  <a:lnTo>
                    <a:pt x="208" y="138"/>
                  </a:lnTo>
                  <a:lnTo>
                    <a:pt x="213" y="138"/>
                  </a:lnTo>
                  <a:lnTo>
                    <a:pt x="218" y="138"/>
                  </a:lnTo>
                  <a:lnTo>
                    <a:pt x="224" y="138"/>
                  </a:lnTo>
                  <a:lnTo>
                    <a:pt x="229" y="138"/>
                  </a:lnTo>
                  <a:lnTo>
                    <a:pt x="234" y="138"/>
                  </a:lnTo>
                  <a:lnTo>
                    <a:pt x="240" y="138"/>
                  </a:lnTo>
                  <a:lnTo>
                    <a:pt x="245" y="138"/>
                  </a:lnTo>
                  <a:lnTo>
                    <a:pt x="250" y="138"/>
                  </a:lnTo>
                  <a:lnTo>
                    <a:pt x="256" y="138"/>
                  </a:lnTo>
                  <a:lnTo>
                    <a:pt x="261" y="138"/>
                  </a:lnTo>
                  <a:lnTo>
                    <a:pt x="266" y="138"/>
                  </a:lnTo>
                  <a:lnTo>
                    <a:pt x="272" y="138"/>
                  </a:lnTo>
                  <a:lnTo>
                    <a:pt x="277" y="138"/>
                  </a:lnTo>
                  <a:lnTo>
                    <a:pt x="282" y="138"/>
                  </a:lnTo>
                  <a:lnTo>
                    <a:pt x="288" y="138"/>
                  </a:lnTo>
                  <a:lnTo>
                    <a:pt x="293" y="138"/>
                  </a:lnTo>
                  <a:lnTo>
                    <a:pt x="298" y="138"/>
                  </a:lnTo>
                  <a:lnTo>
                    <a:pt x="304" y="138"/>
                  </a:lnTo>
                  <a:lnTo>
                    <a:pt x="309" y="138"/>
                  </a:lnTo>
                  <a:lnTo>
                    <a:pt x="314" y="138"/>
                  </a:lnTo>
                  <a:lnTo>
                    <a:pt x="320" y="138"/>
                  </a:lnTo>
                  <a:lnTo>
                    <a:pt x="325" y="138"/>
                  </a:lnTo>
                  <a:lnTo>
                    <a:pt x="330" y="138"/>
                  </a:lnTo>
                  <a:lnTo>
                    <a:pt x="336" y="138"/>
                  </a:lnTo>
                  <a:lnTo>
                    <a:pt x="341" y="138"/>
                  </a:lnTo>
                  <a:lnTo>
                    <a:pt x="346" y="138"/>
                  </a:lnTo>
                  <a:lnTo>
                    <a:pt x="352" y="138"/>
                  </a:lnTo>
                  <a:lnTo>
                    <a:pt x="357" y="138"/>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995" name="Line 1339"/>
            <p:cNvSpPr>
              <a:spLocks noChangeShapeType="1"/>
            </p:cNvSpPr>
            <p:nvPr/>
          </p:nvSpPr>
          <p:spPr bwMode="auto">
            <a:xfrm>
              <a:off x="868" y="2349"/>
              <a:ext cx="43"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996" name="Line 1340"/>
            <p:cNvSpPr>
              <a:spLocks noChangeShapeType="1"/>
            </p:cNvSpPr>
            <p:nvPr/>
          </p:nvSpPr>
          <p:spPr bwMode="auto">
            <a:xfrm>
              <a:off x="889" y="2325"/>
              <a:ext cx="1" cy="4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997" name="Line 1341"/>
            <p:cNvSpPr>
              <a:spLocks noChangeShapeType="1"/>
            </p:cNvSpPr>
            <p:nvPr/>
          </p:nvSpPr>
          <p:spPr bwMode="auto">
            <a:xfrm>
              <a:off x="799" y="2331"/>
              <a:ext cx="42"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998" name="Line 1342"/>
            <p:cNvSpPr>
              <a:spLocks noChangeShapeType="1"/>
            </p:cNvSpPr>
            <p:nvPr/>
          </p:nvSpPr>
          <p:spPr bwMode="auto">
            <a:xfrm>
              <a:off x="820" y="2307"/>
              <a:ext cx="1" cy="4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999" name="Line 1343"/>
            <p:cNvSpPr>
              <a:spLocks noChangeShapeType="1"/>
            </p:cNvSpPr>
            <p:nvPr/>
          </p:nvSpPr>
          <p:spPr bwMode="auto">
            <a:xfrm>
              <a:off x="767" y="2277"/>
              <a:ext cx="42"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000" name="Line 1344"/>
            <p:cNvSpPr>
              <a:spLocks noChangeShapeType="1"/>
            </p:cNvSpPr>
            <p:nvPr/>
          </p:nvSpPr>
          <p:spPr bwMode="auto">
            <a:xfrm>
              <a:off x="788" y="2253"/>
              <a:ext cx="1" cy="4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001" name="Line 1345"/>
            <p:cNvSpPr>
              <a:spLocks noChangeShapeType="1"/>
            </p:cNvSpPr>
            <p:nvPr/>
          </p:nvSpPr>
          <p:spPr bwMode="auto">
            <a:xfrm>
              <a:off x="900" y="2349"/>
              <a:ext cx="43"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002" name="Line 1346"/>
            <p:cNvSpPr>
              <a:spLocks noChangeShapeType="1"/>
            </p:cNvSpPr>
            <p:nvPr/>
          </p:nvSpPr>
          <p:spPr bwMode="auto">
            <a:xfrm>
              <a:off x="921" y="2325"/>
              <a:ext cx="1" cy="4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003" name="Line 1347"/>
            <p:cNvSpPr>
              <a:spLocks noChangeShapeType="1"/>
            </p:cNvSpPr>
            <p:nvPr/>
          </p:nvSpPr>
          <p:spPr bwMode="auto">
            <a:xfrm>
              <a:off x="879" y="2337"/>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004" name="Line 1348"/>
            <p:cNvSpPr>
              <a:spLocks noChangeShapeType="1"/>
            </p:cNvSpPr>
            <p:nvPr/>
          </p:nvSpPr>
          <p:spPr bwMode="auto">
            <a:xfrm flipH="1">
              <a:off x="879" y="2337"/>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005" name="Line 1349"/>
            <p:cNvSpPr>
              <a:spLocks noChangeShapeType="1"/>
            </p:cNvSpPr>
            <p:nvPr/>
          </p:nvSpPr>
          <p:spPr bwMode="auto">
            <a:xfrm>
              <a:off x="809" y="2319"/>
              <a:ext cx="22"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006" name="Line 1350"/>
            <p:cNvSpPr>
              <a:spLocks noChangeShapeType="1"/>
            </p:cNvSpPr>
            <p:nvPr/>
          </p:nvSpPr>
          <p:spPr bwMode="auto">
            <a:xfrm flipH="1">
              <a:off x="809" y="2319"/>
              <a:ext cx="22"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007" name="Line 1351"/>
            <p:cNvSpPr>
              <a:spLocks noChangeShapeType="1"/>
            </p:cNvSpPr>
            <p:nvPr/>
          </p:nvSpPr>
          <p:spPr bwMode="auto">
            <a:xfrm>
              <a:off x="777" y="2265"/>
              <a:ext cx="22"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008" name="Line 1352"/>
            <p:cNvSpPr>
              <a:spLocks noChangeShapeType="1"/>
            </p:cNvSpPr>
            <p:nvPr/>
          </p:nvSpPr>
          <p:spPr bwMode="auto">
            <a:xfrm flipH="1">
              <a:off x="777" y="2265"/>
              <a:ext cx="22"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009" name="Line 1353"/>
            <p:cNvSpPr>
              <a:spLocks noChangeShapeType="1"/>
            </p:cNvSpPr>
            <p:nvPr/>
          </p:nvSpPr>
          <p:spPr bwMode="auto">
            <a:xfrm>
              <a:off x="911" y="2337"/>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010" name="Line 1354"/>
            <p:cNvSpPr>
              <a:spLocks noChangeShapeType="1"/>
            </p:cNvSpPr>
            <p:nvPr/>
          </p:nvSpPr>
          <p:spPr bwMode="auto">
            <a:xfrm flipH="1">
              <a:off x="911" y="2337"/>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011" name="Rectangle 1355"/>
            <p:cNvSpPr>
              <a:spLocks noChangeArrowheads="1"/>
            </p:cNvSpPr>
            <p:nvPr/>
          </p:nvSpPr>
          <p:spPr bwMode="auto">
            <a:xfrm>
              <a:off x="729" y="1953"/>
              <a:ext cx="496"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000000"/>
                  </a:solidFill>
                  <a:effectLst/>
                  <a:latin typeface="Helvetica" pitchFamily="34" charset="0"/>
                  <a:cs typeface="Arial" pitchFamily="34" charset="0"/>
                </a:rPr>
                <a:t>m28: a=0,b=-16</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0012" name="Rectangle 1356"/>
            <p:cNvSpPr>
              <a:spLocks noChangeArrowheads="1"/>
            </p:cNvSpPr>
            <p:nvPr/>
          </p:nvSpPr>
          <p:spPr bwMode="auto">
            <a:xfrm>
              <a:off x="1252" y="2073"/>
              <a:ext cx="357" cy="28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00013" name="Rectangle 1357"/>
            <p:cNvSpPr>
              <a:spLocks noChangeArrowheads="1"/>
            </p:cNvSpPr>
            <p:nvPr/>
          </p:nvSpPr>
          <p:spPr bwMode="auto">
            <a:xfrm>
              <a:off x="1252" y="2073"/>
              <a:ext cx="357" cy="282"/>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00014" name="Line 1358"/>
            <p:cNvSpPr>
              <a:spLocks noChangeShapeType="1"/>
            </p:cNvSpPr>
            <p:nvPr/>
          </p:nvSpPr>
          <p:spPr bwMode="auto">
            <a:xfrm>
              <a:off x="1252" y="2073"/>
              <a:ext cx="357"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015" name="Line 1359"/>
            <p:cNvSpPr>
              <a:spLocks noChangeShapeType="1"/>
            </p:cNvSpPr>
            <p:nvPr/>
          </p:nvSpPr>
          <p:spPr bwMode="auto">
            <a:xfrm>
              <a:off x="1252" y="2355"/>
              <a:ext cx="357"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016" name="Line 1360"/>
            <p:cNvSpPr>
              <a:spLocks noChangeShapeType="1"/>
            </p:cNvSpPr>
            <p:nvPr/>
          </p:nvSpPr>
          <p:spPr bwMode="auto">
            <a:xfrm flipV="1">
              <a:off x="1609" y="2073"/>
              <a:ext cx="1" cy="28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017" name="Line 1361"/>
            <p:cNvSpPr>
              <a:spLocks noChangeShapeType="1"/>
            </p:cNvSpPr>
            <p:nvPr/>
          </p:nvSpPr>
          <p:spPr bwMode="auto">
            <a:xfrm flipV="1">
              <a:off x="1252" y="2073"/>
              <a:ext cx="1" cy="28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018" name="Line 1362"/>
            <p:cNvSpPr>
              <a:spLocks noChangeShapeType="1"/>
            </p:cNvSpPr>
            <p:nvPr/>
          </p:nvSpPr>
          <p:spPr bwMode="auto">
            <a:xfrm>
              <a:off x="1252" y="2355"/>
              <a:ext cx="357"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019" name="Line 1363"/>
            <p:cNvSpPr>
              <a:spLocks noChangeShapeType="1"/>
            </p:cNvSpPr>
            <p:nvPr/>
          </p:nvSpPr>
          <p:spPr bwMode="auto">
            <a:xfrm flipV="1">
              <a:off x="1252" y="2073"/>
              <a:ext cx="1" cy="28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020" name="Line 1364"/>
            <p:cNvSpPr>
              <a:spLocks noChangeShapeType="1"/>
            </p:cNvSpPr>
            <p:nvPr/>
          </p:nvSpPr>
          <p:spPr bwMode="auto">
            <a:xfrm flipV="1">
              <a:off x="1252" y="2349"/>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021" name="Line 1365"/>
            <p:cNvSpPr>
              <a:spLocks noChangeShapeType="1"/>
            </p:cNvSpPr>
            <p:nvPr/>
          </p:nvSpPr>
          <p:spPr bwMode="auto">
            <a:xfrm>
              <a:off x="1252" y="2073"/>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022" name="Rectangle 1366"/>
            <p:cNvSpPr>
              <a:spLocks noChangeArrowheads="1"/>
            </p:cNvSpPr>
            <p:nvPr/>
          </p:nvSpPr>
          <p:spPr bwMode="auto">
            <a:xfrm>
              <a:off x="1236" y="2373"/>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0023" name="Line 1367"/>
            <p:cNvSpPr>
              <a:spLocks noChangeShapeType="1"/>
            </p:cNvSpPr>
            <p:nvPr/>
          </p:nvSpPr>
          <p:spPr bwMode="auto">
            <a:xfrm flipV="1">
              <a:off x="1428" y="2349"/>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024" name="Line 1368"/>
            <p:cNvSpPr>
              <a:spLocks noChangeShapeType="1"/>
            </p:cNvSpPr>
            <p:nvPr/>
          </p:nvSpPr>
          <p:spPr bwMode="auto">
            <a:xfrm>
              <a:off x="1428" y="2073"/>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025" name="Rectangle 1369"/>
            <p:cNvSpPr>
              <a:spLocks noChangeArrowheads="1"/>
            </p:cNvSpPr>
            <p:nvPr/>
          </p:nvSpPr>
          <p:spPr bwMode="auto">
            <a:xfrm>
              <a:off x="1391" y="2373"/>
              <a:ext cx="117"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0026" name="Line 1370"/>
            <p:cNvSpPr>
              <a:spLocks noChangeShapeType="1"/>
            </p:cNvSpPr>
            <p:nvPr/>
          </p:nvSpPr>
          <p:spPr bwMode="auto">
            <a:xfrm flipV="1">
              <a:off x="1609" y="2349"/>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027" name="Line 1371"/>
            <p:cNvSpPr>
              <a:spLocks noChangeShapeType="1"/>
            </p:cNvSpPr>
            <p:nvPr/>
          </p:nvSpPr>
          <p:spPr bwMode="auto">
            <a:xfrm>
              <a:off x="1609" y="2073"/>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028" name="Rectangle 1372"/>
            <p:cNvSpPr>
              <a:spLocks noChangeArrowheads="1"/>
            </p:cNvSpPr>
            <p:nvPr/>
          </p:nvSpPr>
          <p:spPr bwMode="auto">
            <a:xfrm>
              <a:off x="1593" y="2373"/>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0029" name="Line 1373"/>
            <p:cNvSpPr>
              <a:spLocks noChangeShapeType="1"/>
            </p:cNvSpPr>
            <p:nvPr/>
          </p:nvSpPr>
          <p:spPr bwMode="auto">
            <a:xfrm>
              <a:off x="1252" y="2355"/>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030" name="Line 1374"/>
            <p:cNvSpPr>
              <a:spLocks noChangeShapeType="1"/>
            </p:cNvSpPr>
            <p:nvPr/>
          </p:nvSpPr>
          <p:spPr bwMode="auto">
            <a:xfrm flipH="1">
              <a:off x="1604" y="2355"/>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031" name="Rectangle 1375"/>
            <p:cNvSpPr>
              <a:spLocks noChangeArrowheads="1"/>
            </p:cNvSpPr>
            <p:nvPr/>
          </p:nvSpPr>
          <p:spPr bwMode="auto">
            <a:xfrm>
              <a:off x="1199" y="2313"/>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0032" name="Line 1376"/>
            <p:cNvSpPr>
              <a:spLocks noChangeShapeType="1"/>
            </p:cNvSpPr>
            <p:nvPr/>
          </p:nvSpPr>
          <p:spPr bwMode="auto">
            <a:xfrm>
              <a:off x="1252" y="2211"/>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033" name="Line 1377"/>
            <p:cNvSpPr>
              <a:spLocks noChangeShapeType="1"/>
            </p:cNvSpPr>
            <p:nvPr/>
          </p:nvSpPr>
          <p:spPr bwMode="auto">
            <a:xfrm flipH="1">
              <a:off x="1604" y="2211"/>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034" name="Rectangle 1378"/>
            <p:cNvSpPr>
              <a:spLocks noChangeArrowheads="1"/>
            </p:cNvSpPr>
            <p:nvPr/>
          </p:nvSpPr>
          <p:spPr bwMode="auto">
            <a:xfrm>
              <a:off x="1151" y="2169"/>
              <a:ext cx="117"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0035" name="Line 1379"/>
            <p:cNvSpPr>
              <a:spLocks noChangeShapeType="1"/>
            </p:cNvSpPr>
            <p:nvPr/>
          </p:nvSpPr>
          <p:spPr bwMode="auto">
            <a:xfrm>
              <a:off x="1252" y="2073"/>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036" name="Line 1380"/>
            <p:cNvSpPr>
              <a:spLocks noChangeShapeType="1"/>
            </p:cNvSpPr>
            <p:nvPr/>
          </p:nvSpPr>
          <p:spPr bwMode="auto">
            <a:xfrm flipH="1">
              <a:off x="1604" y="2073"/>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037" name="Rectangle 1381"/>
            <p:cNvSpPr>
              <a:spLocks noChangeArrowheads="1"/>
            </p:cNvSpPr>
            <p:nvPr/>
          </p:nvSpPr>
          <p:spPr bwMode="auto">
            <a:xfrm>
              <a:off x="1199" y="2031"/>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0038" name="Line 1382"/>
            <p:cNvSpPr>
              <a:spLocks noChangeShapeType="1"/>
            </p:cNvSpPr>
            <p:nvPr/>
          </p:nvSpPr>
          <p:spPr bwMode="auto">
            <a:xfrm>
              <a:off x="1252" y="2073"/>
              <a:ext cx="357"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039" name="Line 1383"/>
            <p:cNvSpPr>
              <a:spLocks noChangeShapeType="1"/>
            </p:cNvSpPr>
            <p:nvPr/>
          </p:nvSpPr>
          <p:spPr bwMode="auto">
            <a:xfrm>
              <a:off x="1252" y="2355"/>
              <a:ext cx="357"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040" name="Line 1384"/>
            <p:cNvSpPr>
              <a:spLocks noChangeShapeType="1"/>
            </p:cNvSpPr>
            <p:nvPr/>
          </p:nvSpPr>
          <p:spPr bwMode="auto">
            <a:xfrm flipV="1">
              <a:off x="1609" y="2073"/>
              <a:ext cx="1" cy="28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041" name="Line 1385"/>
            <p:cNvSpPr>
              <a:spLocks noChangeShapeType="1"/>
            </p:cNvSpPr>
            <p:nvPr/>
          </p:nvSpPr>
          <p:spPr bwMode="auto">
            <a:xfrm flipV="1">
              <a:off x="1252" y="2073"/>
              <a:ext cx="1" cy="28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042" name="Freeform 1386"/>
            <p:cNvSpPr>
              <a:spLocks/>
            </p:cNvSpPr>
            <p:nvPr/>
          </p:nvSpPr>
          <p:spPr bwMode="auto">
            <a:xfrm>
              <a:off x="1252" y="2211"/>
              <a:ext cx="352" cy="138"/>
            </a:xfrm>
            <a:custGeom>
              <a:avLst/>
              <a:gdLst/>
              <a:ahLst/>
              <a:cxnLst>
                <a:cxn ang="0">
                  <a:pos x="0" y="12"/>
                </a:cxn>
                <a:cxn ang="0">
                  <a:pos x="11" y="36"/>
                </a:cxn>
                <a:cxn ang="0">
                  <a:pos x="21" y="60"/>
                </a:cxn>
                <a:cxn ang="0">
                  <a:pos x="32" y="78"/>
                </a:cxn>
                <a:cxn ang="0">
                  <a:pos x="48" y="96"/>
                </a:cxn>
                <a:cxn ang="0">
                  <a:pos x="53" y="108"/>
                </a:cxn>
                <a:cxn ang="0">
                  <a:pos x="64" y="114"/>
                </a:cxn>
                <a:cxn ang="0">
                  <a:pos x="75" y="126"/>
                </a:cxn>
                <a:cxn ang="0">
                  <a:pos x="85" y="126"/>
                </a:cxn>
                <a:cxn ang="0">
                  <a:pos x="96" y="132"/>
                </a:cxn>
                <a:cxn ang="0">
                  <a:pos x="107" y="132"/>
                </a:cxn>
                <a:cxn ang="0">
                  <a:pos x="117" y="138"/>
                </a:cxn>
                <a:cxn ang="0">
                  <a:pos x="128" y="138"/>
                </a:cxn>
                <a:cxn ang="0">
                  <a:pos x="139" y="138"/>
                </a:cxn>
                <a:cxn ang="0">
                  <a:pos x="149" y="138"/>
                </a:cxn>
                <a:cxn ang="0">
                  <a:pos x="160" y="138"/>
                </a:cxn>
                <a:cxn ang="0">
                  <a:pos x="171" y="138"/>
                </a:cxn>
                <a:cxn ang="0">
                  <a:pos x="181" y="138"/>
                </a:cxn>
                <a:cxn ang="0">
                  <a:pos x="192" y="138"/>
                </a:cxn>
                <a:cxn ang="0">
                  <a:pos x="203" y="138"/>
                </a:cxn>
                <a:cxn ang="0">
                  <a:pos x="213" y="138"/>
                </a:cxn>
                <a:cxn ang="0">
                  <a:pos x="224" y="138"/>
                </a:cxn>
                <a:cxn ang="0">
                  <a:pos x="235" y="138"/>
                </a:cxn>
                <a:cxn ang="0">
                  <a:pos x="245" y="138"/>
                </a:cxn>
                <a:cxn ang="0">
                  <a:pos x="256" y="138"/>
                </a:cxn>
                <a:cxn ang="0">
                  <a:pos x="267" y="138"/>
                </a:cxn>
                <a:cxn ang="0">
                  <a:pos x="277" y="138"/>
                </a:cxn>
                <a:cxn ang="0">
                  <a:pos x="288" y="138"/>
                </a:cxn>
                <a:cxn ang="0">
                  <a:pos x="299" y="138"/>
                </a:cxn>
                <a:cxn ang="0">
                  <a:pos x="309" y="138"/>
                </a:cxn>
                <a:cxn ang="0">
                  <a:pos x="320" y="138"/>
                </a:cxn>
                <a:cxn ang="0">
                  <a:pos x="331" y="138"/>
                </a:cxn>
                <a:cxn ang="0">
                  <a:pos x="341" y="138"/>
                </a:cxn>
                <a:cxn ang="0">
                  <a:pos x="352" y="138"/>
                </a:cxn>
              </a:cxnLst>
              <a:rect l="0" t="0" r="r" b="b"/>
              <a:pathLst>
                <a:path w="352" h="138">
                  <a:moveTo>
                    <a:pt x="0" y="0"/>
                  </a:moveTo>
                  <a:lnTo>
                    <a:pt x="0" y="12"/>
                  </a:lnTo>
                  <a:lnTo>
                    <a:pt x="11" y="24"/>
                  </a:lnTo>
                  <a:lnTo>
                    <a:pt x="11" y="36"/>
                  </a:lnTo>
                  <a:lnTo>
                    <a:pt x="21" y="48"/>
                  </a:lnTo>
                  <a:lnTo>
                    <a:pt x="21" y="60"/>
                  </a:lnTo>
                  <a:lnTo>
                    <a:pt x="32" y="72"/>
                  </a:lnTo>
                  <a:lnTo>
                    <a:pt x="32" y="78"/>
                  </a:lnTo>
                  <a:lnTo>
                    <a:pt x="37" y="84"/>
                  </a:lnTo>
                  <a:lnTo>
                    <a:pt x="48" y="96"/>
                  </a:lnTo>
                  <a:lnTo>
                    <a:pt x="48" y="102"/>
                  </a:lnTo>
                  <a:lnTo>
                    <a:pt x="53" y="108"/>
                  </a:lnTo>
                  <a:lnTo>
                    <a:pt x="59" y="114"/>
                  </a:lnTo>
                  <a:lnTo>
                    <a:pt x="64" y="114"/>
                  </a:lnTo>
                  <a:lnTo>
                    <a:pt x="69" y="120"/>
                  </a:lnTo>
                  <a:lnTo>
                    <a:pt x="75" y="126"/>
                  </a:lnTo>
                  <a:lnTo>
                    <a:pt x="80" y="126"/>
                  </a:lnTo>
                  <a:lnTo>
                    <a:pt x="85" y="126"/>
                  </a:lnTo>
                  <a:lnTo>
                    <a:pt x="91" y="132"/>
                  </a:lnTo>
                  <a:lnTo>
                    <a:pt x="96" y="132"/>
                  </a:lnTo>
                  <a:lnTo>
                    <a:pt x="101" y="132"/>
                  </a:lnTo>
                  <a:lnTo>
                    <a:pt x="107" y="132"/>
                  </a:lnTo>
                  <a:lnTo>
                    <a:pt x="112" y="138"/>
                  </a:lnTo>
                  <a:lnTo>
                    <a:pt x="117" y="138"/>
                  </a:lnTo>
                  <a:lnTo>
                    <a:pt x="123" y="138"/>
                  </a:lnTo>
                  <a:lnTo>
                    <a:pt x="128" y="138"/>
                  </a:lnTo>
                  <a:lnTo>
                    <a:pt x="133" y="138"/>
                  </a:lnTo>
                  <a:lnTo>
                    <a:pt x="139" y="138"/>
                  </a:lnTo>
                  <a:lnTo>
                    <a:pt x="144" y="138"/>
                  </a:lnTo>
                  <a:lnTo>
                    <a:pt x="149" y="138"/>
                  </a:lnTo>
                  <a:lnTo>
                    <a:pt x="155" y="138"/>
                  </a:lnTo>
                  <a:lnTo>
                    <a:pt x="160" y="138"/>
                  </a:lnTo>
                  <a:lnTo>
                    <a:pt x="165" y="138"/>
                  </a:lnTo>
                  <a:lnTo>
                    <a:pt x="171" y="138"/>
                  </a:lnTo>
                  <a:lnTo>
                    <a:pt x="176" y="138"/>
                  </a:lnTo>
                  <a:lnTo>
                    <a:pt x="181" y="138"/>
                  </a:lnTo>
                  <a:lnTo>
                    <a:pt x="187" y="138"/>
                  </a:lnTo>
                  <a:lnTo>
                    <a:pt x="192" y="138"/>
                  </a:lnTo>
                  <a:lnTo>
                    <a:pt x="197" y="138"/>
                  </a:lnTo>
                  <a:lnTo>
                    <a:pt x="203" y="138"/>
                  </a:lnTo>
                  <a:lnTo>
                    <a:pt x="208" y="138"/>
                  </a:lnTo>
                  <a:lnTo>
                    <a:pt x="213" y="138"/>
                  </a:lnTo>
                  <a:lnTo>
                    <a:pt x="219" y="138"/>
                  </a:lnTo>
                  <a:lnTo>
                    <a:pt x="224" y="138"/>
                  </a:lnTo>
                  <a:lnTo>
                    <a:pt x="229" y="138"/>
                  </a:lnTo>
                  <a:lnTo>
                    <a:pt x="235" y="138"/>
                  </a:lnTo>
                  <a:lnTo>
                    <a:pt x="240" y="138"/>
                  </a:lnTo>
                  <a:lnTo>
                    <a:pt x="245" y="138"/>
                  </a:lnTo>
                  <a:lnTo>
                    <a:pt x="251" y="138"/>
                  </a:lnTo>
                  <a:lnTo>
                    <a:pt x="256" y="138"/>
                  </a:lnTo>
                  <a:lnTo>
                    <a:pt x="261" y="138"/>
                  </a:lnTo>
                  <a:lnTo>
                    <a:pt x="267" y="138"/>
                  </a:lnTo>
                  <a:lnTo>
                    <a:pt x="272" y="138"/>
                  </a:lnTo>
                  <a:lnTo>
                    <a:pt x="277" y="138"/>
                  </a:lnTo>
                  <a:lnTo>
                    <a:pt x="283" y="138"/>
                  </a:lnTo>
                  <a:lnTo>
                    <a:pt x="288" y="138"/>
                  </a:lnTo>
                  <a:lnTo>
                    <a:pt x="293" y="138"/>
                  </a:lnTo>
                  <a:lnTo>
                    <a:pt x="299" y="138"/>
                  </a:lnTo>
                  <a:lnTo>
                    <a:pt x="304" y="138"/>
                  </a:lnTo>
                  <a:lnTo>
                    <a:pt x="309" y="138"/>
                  </a:lnTo>
                  <a:lnTo>
                    <a:pt x="315" y="138"/>
                  </a:lnTo>
                  <a:lnTo>
                    <a:pt x="320" y="138"/>
                  </a:lnTo>
                  <a:lnTo>
                    <a:pt x="325" y="138"/>
                  </a:lnTo>
                  <a:lnTo>
                    <a:pt x="331" y="138"/>
                  </a:lnTo>
                  <a:lnTo>
                    <a:pt x="336" y="138"/>
                  </a:lnTo>
                  <a:lnTo>
                    <a:pt x="341" y="138"/>
                  </a:lnTo>
                  <a:lnTo>
                    <a:pt x="347" y="138"/>
                  </a:lnTo>
                  <a:lnTo>
                    <a:pt x="352" y="138"/>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043" name="Line 1387"/>
            <p:cNvSpPr>
              <a:spLocks noChangeShapeType="1"/>
            </p:cNvSpPr>
            <p:nvPr/>
          </p:nvSpPr>
          <p:spPr bwMode="auto">
            <a:xfrm>
              <a:off x="1348" y="2349"/>
              <a:ext cx="43"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044" name="Line 1388"/>
            <p:cNvSpPr>
              <a:spLocks noChangeShapeType="1"/>
            </p:cNvSpPr>
            <p:nvPr/>
          </p:nvSpPr>
          <p:spPr bwMode="auto">
            <a:xfrm>
              <a:off x="1369" y="2325"/>
              <a:ext cx="1" cy="4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045" name="Line 1389"/>
            <p:cNvSpPr>
              <a:spLocks noChangeShapeType="1"/>
            </p:cNvSpPr>
            <p:nvPr/>
          </p:nvSpPr>
          <p:spPr bwMode="auto">
            <a:xfrm>
              <a:off x="1284" y="2313"/>
              <a:ext cx="43"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046" name="Line 1390"/>
            <p:cNvSpPr>
              <a:spLocks noChangeShapeType="1"/>
            </p:cNvSpPr>
            <p:nvPr/>
          </p:nvSpPr>
          <p:spPr bwMode="auto">
            <a:xfrm>
              <a:off x="1305" y="2289"/>
              <a:ext cx="1" cy="4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047" name="Line 1391"/>
            <p:cNvSpPr>
              <a:spLocks noChangeShapeType="1"/>
            </p:cNvSpPr>
            <p:nvPr/>
          </p:nvSpPr>
          <p:spPr bwMode="auto">
            <a:xfrm>
              <a:off x="1252" y="2265"/>
              <a:ext cx="43"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048" name="Line 1392"/>
            <p:cNvSpPr>
              <a:spLocks noChangeShapeType="1"/>
            </p:cNvSpPr>
            <p:nvPr/>
          </p:nvSpPr>
          <p:spPr bwMode="auto">
            <a:xfrm>
              <a:off x="1273" y="2241"/>
              <a:ext cx="1" cy="4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049" name="Line 1393"/>
            <p:cNvSpPr>
              <a:spLocks noChangeShapeType="1"/>
            </p:cNvSpPr>
            <p:nvPr/>
          </p:nvSpPr>
          <p:spPr bwMode="auto">
            <a:xfrm>
              <a:off x="1385" y="2349"/>
              <a:ext cx="43"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050" name="Line 1394"/>
            <p:cNvSpPr>
              <a:spLocks noChangeShapeType="1"/>
            </p:cNvSpPr>
            <p:nvPr/>
          </p:nvSpPr>
          <p:spPr bwMode="auto">
            <a:xfrm>
              <a:off x="1407" y="2325"/>
              <a:ext cx="1" cy="4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051" name="Line 1395"/>
            <p:cNvSpPr>
              <a:spLocks noChangeShapeType="1"/>
            </p:cNvSpPr>
            <p:nvPr/>
          </p:nvSpPr>
          <p:spPr bwMode="auto">
            <a:xfrm>
              <a:off x="1359" y="2337"/>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052" name="Line 1396"/>
            <p:cNvSpPr>
              <a:spLocks noChangeShapeType="1"/>
            </p:cNvSpPr>
            <p:nvPr/>
          </p:nvSpPr>
          <p:spPr bwMode="auto">
            <a:xfrm flipH="1">
              <a:off x="1359" y="2337"/>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053" name="Line 1397"/>
            <p:cNvSpPr>
              <a:spLocks noChangeShapeType="1"/>
            </p:cNvSpPr>
            <p:nvPr/>
          </p:nvSpPr>
          <p:spPr bwMode="auto">
            <a:xfrm>
              <a:off x="1295" y="2301"/>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054" name="Line 1398"/>
            <p:cNvSpPr>
              <a:spLocks noChangeShapeType="1"/>
            </p:cNvSpPr>
            <p:nvPr/>
          </p:nvSpPr>
          <p:spPr bwMode="auto">
            <a:xfrm flipH="1">
              <a:off x="1295" y="2301"/>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055" name="Line 1399"/>
            <p:cNvSpPr>
              <a:spLocks noChangeShapeType="1"/>
            </p:cNvSpPr>
            <p:nvPr/>
          </p:nvSpPr>
          <p:spPr bwMode="auto">
            <a:xfrm>
              <a:off x="1263" y="2253"/>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056" name="Line 1400"/>
            <p:cNvSpPr>
              <a:spLocks noChangeShapeType="1"/>
            </p:cNvSpPr>
            <p:nvPr/>
          </p:nvSpPr>
          <p:spPr bwMode="auto">
            <a:xfrm flipH="1">
              <a:off x="1263" y="2253"/>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057" name="Line 1401"/>
            <p:cNvSpPr>
              <a:spLocks noChangeShapeType="1"/>
            </p:cNvSpPr>
            <p:nvPr/>
          </p:nvSpPr>
          <p:spPr bwMode="auto">
            <a:xfrm>
              <a:off x="1396" y="2337"/>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058" name="Line 1402"/>
            <p:cNvSpPr>
              <a:spLocks noChangeShapeType="1"/>
            </p:cNvSpPr>
            <p:nvPr/>
          </p:nvSpPr>
          <p:spPr bwMode="auto">
            <a:xfrm flipH="1">
              <a:off x="1396" y="2337"/>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059" name="Rectangle 1403"/>
            <p:cNvSpPr>
              <a:spLocks noChangeArrowheads="1"/>
            </p:cNvSpPr>
            <p:nvPr/>
          </p:nvSpPr>
          <p:spPr bwMode="auto">
            <a:xfrm>
              <a:off x="1215" y="1953"/>
              <a:ext cx="496"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000000"/>
                  </a:solidFill>
                  <a:effectLst/>
                  <a:latin typeface="Helvetica" pitchFamily="34" charset="0"/>
                  <a:cs typeface="Arial" pitchFamily="34" charset="0"/>
                </a:rPr>
                <a:t>m29: a=0,b=-12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0060" name="Rectangle 1404"/>
            <p:cNvSpPr>
              <a:spLocks noChangeArrowheads="1"/>
            </p:cNvSpPr>
            <p:nvPr/>
          </p:nvSpPr>
          <p:spPr bwMode="auto">
            <a:xfrm>
              <a:off x="1732" y="2073"/>
              <a:ext cx="363" cy="28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00061" name="Rectangle 1405"/>
            <p:cNvSpPr>
              <a:spLocks noChangeArrowheads="1"/>
            </p:cNvSpPr>
            <p:nvPr/>
          </p:nvSpPr>
          <p:spPr bwMode="auto">
            <a:xfrm>
              <a:off x="1732" y="2073"/>
              <a:ext cx="363" cy="282"/>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00062" name="Line 1406"/>
            <p:cNvSpPr>
              <a:spLocks noChangeShapeType="1"/>
            </p:cNvSpPr>
            <p:nvPr/>
          </p:nvSpPr>
          <p:spPr bwMode="auto">
            <a:xfrm>
              <a:off x="1732" y="2073"/>
              <a:ext cx="363"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063" name="Line 1407"/>
            <p:cNvSpPr>
              <a:spLocks noChangeShapeType="1"/>
            </p:cNvSpPr>
            <p:nvPr/>
          </p:nvSpPr>
          <p:spPr bwMode="auto">
            <a:xfrm>
              <a:off x="1732" y="2355"/>
              <a:ext cx="363"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064" name="Line 1408"/>
            <p:cNvSpPr>
              <a:spLocks noChangeShapeType="1"/>
            </p:cNvSpPr>
            <p:nvPr/>
          </p:nvSpPr>
          <p:spPr bwMode="auto">
            <a:xfrm flipV="1">
              <a:off x="2095" y="2073"/>
              <a:ext cx="1" cy="28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065" name="Line 1409"/>
            <p:cNvSpPr>
              <a:spLocks noChangeShapeType="1"/>
            </p:cNvSpPr>
            <p:nvPr/>
          </p:nvSpPr>
          <p:spPr bwMode="auto">
            <a:xfrm flipV="1">
              <a:off x="1732" y="2073"/>
              <a:ext cx="1" cy="28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066" name="Line 1410"/>
            <p:cNvSpPr>
              <a:spLocks noChangeShapeType="1"/>
            </p:cNvSpPr>
            <p:nvPr/>
          </p:nvSpPr>
          <p:spPr bwMode="auto">
            <a:xfrm>
              <a:off x="1732" y="2355"/>
              <a:ext cx="363"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200268" name="Group 1612"/>
          <p:cNvGrpSpPr>
            <a:grpSpLocks/>
          </p:cNvGrpSpPr>
          <p:nvPr/>
        </p:nvGrpSpPr>
        <p:grpSpPr bwMode="auto">
          <a:xfrm>
            <a:off x="2589213" y="3100388"/>
            <a:ext cx="3802063" cy="828675"/>
            <a:chOff x="1631" y="1953"/>
            <a:chExt cx="2395" cy="522"/>
          </a:xfrm>
        </p:grpSpPr>
        <p:sp>
          <p:nvSpPr>
            <p:cNvPr id="200068" name="Line 1412"/>
            <p:cNvSpPr>
              <a:spLocks noChangeShapeType="1"/>
            </p:cNvSpPr>
            <p:nvPr/>
          </p:nvSpPr>
          <p:spPr bwMode="auto">
            <a:xfrm flipV="1">
              <a:off x="1732" y="2073"/>
              <a:ext cx="1" cy="28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069" name="Line 1413"/>
            <p:cNvSpPr>
              <a:spLocks noChangeShapeType="1"/>
            </p:cNvSpPr>
            <p:nvPr/>
          </p:nvSpPr>
          <p:spPr bwMode="auto">
            <a:xfrm flipV="1">
              <a:off x="1732" y="2349"/>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070" name="Line 1414"/>
            <p:cNvSpPr>
              <a:spLocks noChangeShapeType="1"/>
            </p:cNvSpPr>
            <p:nvPr/>
          </p:nvSpPr>
          <p:spPr bwMode="auto">
            <a:xfrm>
              <a:off x="1732" y="2073"/>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071" name="Rectangle 1415"/>
            <p:cNvSpPr>
              <a:spLocks noChangeArrowheads="1"/>
            </p:cNvSpPr>
            <p:nvPr/>
          </p:nvSpPr>
          <p:spPr bwMode="auto">
            <a:xfrm>
              <a:off x="1716" y="2373"/>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0072" name="Line 1416"/>
            <p:cNvSpPr>
              <a:spLocks noChangeShapeType="1"/>
            </p:cNvSpPr>
            <p:nvPr/>
          </p:nvSpPr>
          <p:spPr bwMode="auto">
            <a:xfrm flipV="1">
              <a:off x="1913" y="2349"/>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073" name="Line 1417"/>
            <p:cNvSpPr>
              <a:spLocks noChangeShapeType="1"/>
            </p:cNvSpPr>
            <p:nvPr/>
          </p:nvSpPr>
          <p:spPr bwMode="auto">
            <a:xfrm>
              <a:off x="1913" y="2073"/>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074" name="Rectangle 1418"/>
            <p:cNvSpPr>
              <a:spLocks noChangeArrowheads="1"/>
            </p:cNvSpPr>
            <p:nvPr/>
          </p:nvSpPr>
          <p:spPr bwMode="auto">
            <a:xfrm>
              <a:off x="1876" y="2373"/>
              <a:ext cx="117"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0075" name="Line 1419"/>
            <p:cNvSpPr>
              <a:spLocks noChangeShapeType="1"/>
            </p:cNvSpPr>
            <p:nvPr/>
          </p:nvSpPr>
          <p:spPr bwMode="auto">
            <a:xfrm flipV="1">
              <a:off x="2095" y="2349"/>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076" name="Line 1420"/>
            <p:cNvSpPr>
              <a:spLocks noChangeShapeType="1"/>
            </p:cNvSpPr>
            <p:nvPr/>
          </p:nvSpPr>
          <p:spPr bwMode="auto">
            <a:xfrm>
              <a:off x="2095" y="2073"/>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077" name="Rectangle 1421"/>
            <p:cNvSpPr>
              <a:spLocks noChangeArrowheads="1"/>
            </p:cNvSpPr>
            <p:nvPr/>
          </p:nvSpPr>
          <p:spPr bwMode="auto">
            <a:xfrm>
              <a:off x="2079" y="2373"/>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0078" name="Line 1422"/>
            <p:cNvSpPr>
              <a:spLocks noChangeShapeType="1"/>
            </p:cNvSpPr>
            <p:nvPr/>
          </p:nvSpPr>
          <p:spPr bwMode="auto">
            <a:xfrm>
              <a:off x="1732" y="2355"/>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079" name="Line 1423"/>
            <p:cNvSpPr>
              <a:spLocks noChangeShapeType="1"/>
            </p:cNvSpPr>
            <p:nvPr/>
          </p:nvSpPr>
          <p:spPr bwMode="auto">
            <a:xfrm flipH="1">
              <a:off x="2089" y="2355"/>
              <a:ext cx="6"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080" name="Rectangle 1424"/>
            <p:cNvSpPr>
              <a:spLocks noChangeArrowheads="1"/>
            </p:cNvSpPr>
            <p:nvPr/>
          </p:nvSpPr>
          <p:spPr bwMode="auto">
            <a:xfrm>
              <a:off x="1679" y="2313"/>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0081" name="Line 1425"/>
            <p:cNvSpPr>
              <a:spLocks noChangeShapeType="1"/>
            </p:cNvSpPr>
            <p:nvPr/>
          </p:nvSpPr>
          <p:spPr bwMode="auto">
            <a:xfrm>
              <a:off x="1732" y="2211"/>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082" name="Line 1426"/>
            <p:cNvSpPr>
              <a:spLocks noChangeShapeType="1"/>
            </p:cNvSpPr>
            <p:nvPr/>
          </p:nvSpPr>
          <p:spPr bwMode="auto">
            <a:xfrm flipH="1">
              <a:off x="2089" y="2211"/>
              <a:ext cx="6"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083" name="Rectangle 1427"/>
            <p:cNvSpPr>
              <a:spLocks noChangeArrowheads="1"/>
            </p:cNvSpPr>
            <p:nvPr/>
          </p:nvSpPr>
          <p:spPr bwMode="auto">
            <a:xfrm>
              <a:off x="1631" y="2169"/>
              <a:ext cx="117"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0084" name="Line 1428"/>
            <p:cNvSpPr>
              <a:spLocks noChangeShapeType="1"/>
            </p:cNvSpPr>
            <p:nvPr/>
          </p:nvSpPr>
          <p:spPr bwMode="auto">
            <a:xfrm>
              <a:off x="1732" y="2073"/>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085" name="Line 1429"/>
            <p:cNvSpPr>
              <a:spLocks noChangeShapeType="1"/>
            </p:cNvSpPr>
            <p:nvPr/>
          </p:nvSpPr>
          <p:spPr bwMode="auto">
            <a:xfrm flipH="1">
              <a:off x="2089" y="2073"/>
              <a:ext cx="6"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086" name="Rectangle 1430"/>
            <p:cNvSpPr>
              <a:spLocks noChangeArrowheads="1"/>
            </p:cNvSpPr>
            <p:nvPr/>
          </p:nvSpPr>
          <p:spPr bwMode="auto">
            <a:xfrm>
              <a:off x="1679" y="2031"/>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0087" name="Line 1431"/>
            <p:cNvSpPr>
              <a:spLocks noChangeShapeType="1"/>
            </p:cNvSpPr>
            <p:nvPr/>
          </p:nvSpPr>
          <p:spPr bwMode="auto">
            <a:xfrm>
              <a:off x="1732" y="2073"/>
              <a:ext cx="363"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088" name="Line 1432"/>
            <p:cNvSpPr>
              <a:spLocks noChangeShapeType="1"/>
            </p:cNvSpPr>
            <p:nvPr/>
          </p:nvSpPr>
          <p:spPr bwMode="auto">
            <a:xfrm>
              <a:off x="1732" y="2355"/>
              <a:ext cx="363"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089" name="Line 1433"/>
            <p:cNvSpPr>
              <a:spLocks noChangeShapeType="1"/>
            </p:cNvSpPr>
            <p:nvPr/>
          </p:nvSpPr>
          <p:spPr bwMode="auto">
            <a:xfrm flipV="1">
              <a:off x="2095" y="2073"/>
              <a:ext cx="1" cy="28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090" name="Line 1434"/>
            <p:cNvSpPr>
              <a:spLocks noChangeShapeType="1"/>
            </p:cNvSpPr>
            <p:nvPr/>
          </p:nvSpPr>
          <p:spPr bwMode="auto">
            <a:xfrm flipV="1">
              <a:off x="1732" y="2073"/>
              <a:ext cx="1" cy="28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091" name="Freeform 1435"/>
            <p:cNvSpPr>
              <a:spLocks/>
            </p:cNvSpPr>
            <p:nvPr/>
          </p:nvSpPr>
          <p:spPr bwMode="auto">
            <a:xfrm>
              <a:off x="1737" y="2217"/>
              <a:ext cx="352" cy="132"/>
            </a:xfrm>
            <a:custGeom>
              <a:avLst/>
              <a:gdLst/>
              <a:ahLst/>
              <a:cxnLst>
                <a:cxn ang="0">
                  <a:pos x="0" y="12"/>
                </a:cxn>
                <a:cxn ang="0">
                  <a:pos x="11" y="24"/>
                </a:cxn>
                <a:cxn ang="0">
                  <a:pos x="22" y="42"/>
                </a:cxn>
                <a:cxn ang="0">
                  <a:pos x="32" y="54"/>
                </a:cxn>
                <a:cxn ang="0">
                  <a:pos x="43" y="66"/>
                </a:cxn>
                <a:cxn ang="0">
                  <a:pos x="54" y="78"/>
                </a:cxn>
                <a:cxn ang="0">
                  <a:pos x="64" y="90"/>
                </a:cxn>
                <a:cxn ang="0">
                  <a:pos x="75" y="96"/>
                </a:cxn>
                <a:cxn ang="0">
                  <a:pos x="86" y="102"/>
                </a:cxn>
                <a:cxn ang="0">
                  <a:pos x="96" y="108"/>
                </a:cxn>
                <a:cxn ang="0">
                  <a:pos x="107" y="114"/>
                </a:cxn>
                <a:cxn ang="0">
                  <a:pos x="118" y="120"/>
                </a:cxn>
                <a:cxn ang="0">
                  <a:pos x="128" y="120"/>
                </a:cxn>
                <a:cxn ang="0">
                  <a:pos x="139" y="126"/>
                </a:cxn>
                <a:cxn ang="0">
                  <a:pos x="150" y="126"/>
                </a:cxn>
                <a:cxn ang="0">
                  <a:pos x="160" y="126"/>
                </a:cxn>
                <a:cxn ang="0">
                  <a:pos x="171" y="132"/>
                </a:cxn>
                <a:cxn ang="0">
                  <a:pos x="182" y="132"/>
                </a:cxn>
                <a:cxn ang="0">
                  <a:pos x="192" y="132"/>
                </a:cxn>
                <a:cxn ang="0">
                  <a:pos x="203" y="132"/>
                </a:cxn>
                <a:cxn ang="0">
                  <a:pos x="214" y="132"/>
                </a:cxn>
                <a:cxn ang="0">
                  <a:pos x="224" y="132"/>
                </a:cxn>
                <a:cxn ang="0">
                  <a:pos x="235" y="132"/>
                </a:cxn>
                <a:cxn ang="0">
                  <a:pos x="246" y="132"/>
                </a:cxn>
                <a:cxn ang="0">
                  <a:pos x="256" y="132"/>
                </a:cxn>
                <a:cxn ang="0">
                  <a:pos x="267" y="132"/>
                </a:cxn>
                <a:cxn ang="0">
                  <a:pos x="278" y="132"/>
                </a:cxn>
                <a:cxn ang="0">
                  <a:pos x="288" y="132"/>
                </a:cxn>
                <a:cxn ang="0">
                  <a:pos x="299" y="132"/>
                </a:cxn>
                <a:cxn ang="0">
                  <a:pos x="310" y="132"/>
                </a:cxn>
                <a:cxn ang="0">
                  <a:pos x="320" y="132"/>
                </a:cxn>
                <a:cxn ang="0">
                  <a:pos x="331" y="132"/>
                </a:cxn>
                <a:cxn ang="0">
                  <a:pos x="342" y="132"/>
                </a:cxn>
                <a:cxn ang="0">
                  <a:pos x="352" y="132"/>
                </a:cxn>
              </a:cxnLst>
              <a:rect l="0" t="0" r="r" b="b"/>
              <a:pathLst>
                <a:path w="352" h="132">
                  <a:moveTo>
                    <a:pt x="0" y="0"/>
                  </a:moveTo>
                  <a:lnTo>
                    <a:pt x="0" y="12"/>
                  </a:lnTo>
                  <a:lnTo>
                    <a:pt x="6" y="18"/>
                  </a:lnTo>
                  <a:lnTo>
                    <a:pt x="11" y="24"/>
                  </a:lnTo>
                  <a:lnTo>
                    <a:pt x="22" y="36"/>
                  </a:lnTo>
                  <a:lnTo>
                    <a:pt x="22" y="42"/>
                  </a:lnTo>
                  <a:lnTo>
                    <a:pt x="27" y="48"/>
                  </a:lnTo>
                  <a:lnTo>
                    <a:pt x="32" y="54"/>
                  </a:lnTo>
                  <a:lnTo>
                    <a:pt x="38" y="60"/>
                  </a:lnTo>
                  <a:lnTo>
                    <a:pt x="43" y="66"/>
                  </a:lnTo>
                  <a:lnTo>
                    <a:pt x="48" y="72"/>
                  </a:lnTo>
                  <a:lnTo>
                    <a:pt x="54" y="78"/>
                  </a:lnTo>
                  <a:lnTo>
                    <a:pt x="59" y="84"/>
                  </a:lnTo>
                  <a:lnTo>
                    <a:pt x="64" y="90"/>
                  </a:lnTo>
                  <a:lnTo>
                    <a:pt x="70" y="96"/>
                  </a:lnTo>
                  <a:lnTo>
                    <a:pt x="75" y="96"/>
                  </a:lnTo>
                  <a:lnTo>
                    <a:pt x="80" y="102"/>
                  </a:lnTo>
                  <a:lnTo>
                    <a:pt x="86" y="102"/>
                  </a:lnTo>
                  <a:lnTo>
                    <a:pt x="91" y="108"/>
                  </a:lnTo>
                  <a:lnTo>
                    <a:pt x="96" y="108"/>
                  </a:lnTo>
                  <a:lnTo>
                    <a:pt x="102" y="114"/>
                  </a:lnTo>
                  <a:lnTo>
                    <a:pt x="107" y="114"/>
                  </a:lnTo>
                  <a:lnTo>
                    <a:pt x="112" y="120"/>
                  </a:lnTo>
                  <a:lnTo>
                    <a:pt x="118" y="120"/>
                  </a:lnTo>
                  <a:lnTo>
                    <a:pt x="123" y="120"/>
                  </a:lnTo>
                  <a:lnTo>
                    <a:pt x="128" y="120"/>
                  </a:lnTo>
                  <a:lnTo>
                    <a:pt x="134" y="126"/>
                  </a:lnTo>
                  <a:lnTo>
                    <a:pt x="139" y="126"/>
                  </a:lnTo>
                  <a:lnTo>
                    <a:pt x="144" y="126"/>
                  </a:lnTo>
                  <a:lnTo>
                    <a:pt x="150" y="126"/>
                  </a:lnTo>
                  <a:lnTo>
                    <a:pt x="155" y="126"/>
                  </a:lnTo>
                  <a:lnTo>
                    <a:pt x="160" y="126"/>
                  </a:lnTo>
                  <a:lnTo>
                    <a:pt x="166" y="132"/>
                  </a:lnTo>
                  <a:lnTo>
                    <a:pt x="171" y="132"/>
                  </a:lnTo>
                  <a:lnTo>
                    <a:pt x="176" y="132"/>
                  </a:lnTo>
                  <a:lnTo>
                    <a:pt x="182" y="132"/>
                  </a:lnTo>
                  <a:lnTo>
                    <a:pt x="187" y="132"/>
                  </a:lnTo>
                  <a:lnTo>
                    <a:pt x="192" y="132"/>
                  </a:lnTo>
                  <a:lnTo>
                    <a:pt x="198" y="132"/>
                  </a:lnTo>
                  <a:lnTo>
                    <a:pt x="203" y="132"/>
                  </a:lnTo>
                  <a:lnTo>
                    <a:pt x="208" y="132"/>
                  </a:lnTo>
                  <a:lnTo>
                    <a:pt x="214" y="132"/>
                  </a:lnTo>
                  <a:lnTo>
                    <a:pt x="219" y="132"/>
                  </a:lnTo>
                  <a:lnTo>
                    <a:pt x="224" y="132"/>
                  </a:lnTo>
                  <a:lnTo>
                    <a:pt x="230" y="132"/>
                  </a:lnTo>
                  <a:lnTo>
                    <a:pt x="235" y="132"/>
                  </a:lnTo>
                  <a:lnTo>
                    <a:pt x="240" y="132"/>
                  </a:lnTo>
                  <a:lnTo>
                    <a:pt x="246" y="132"/>
                  </a:lnTo>
                  <a:lnTo>
                    <a:pt x="251" y="132"/>
                  </a:lnTo>
                  <a:lnTo>
                    <a:pt x="256" y="132"/>
                  </a:lnTo>
                  <a:lnTo>
                    <a:pt x="262" y="132"/>
                  </a:lnTo>
                  <a:lnTo>
                    <a:pt x="267" y="132"/>
                  </a:lnTo>
                  <a:lnTo>
                    <a:pt x="272" y="132"/>
                  </a:lnTo>
                  <a:lnTo>
                    <a:pt x="278" y="132"/>
                  </a:lnTo>
                  <a:lnTo>
                    <a:pt x="283" y="132"/>
                  </a:lnTo>
                  <a:lnTo>
                    <a:pt x="288" y="132"/>
                  </a:lnTo>
                  <a:lnTo>
                    <a:pt x="294" y="132"/>
                  </a:lnTo>
                  <a:lnTo>
                    <a:pt x="299" y="132"/>
                  </a:lnTo>
                  <a:lnTo>
                    <a:pt x="304" y="132"/>
                  </a:lnTo>
                  <a:lnTo>
                    <a:pt x="310" y="132"/>
                  </a:lnTo>
                  <a:lnTo>
                    <a:pt x="315" y="132"/>
                  </a:lnTo>
                  <a:lnTo>
                    <a:pt x="320" y="132"/>
                  </a:lnTo>
                  <a:lnTo>
                    <a:pt x="326" y="132"/>
                  </a:lnTo>
                  <a:lnTo>
                    <a:pt x="331" y="132"/>
                  </a:lnTo>
                  <a:lnTo>
                    <a:pt x="336" y="132"/>
                  </a:lnTo>
                  <a:lnTo>
                    <a:pt x="342" y="132"/>
                  </a:lnTo>
                  <a:lnTo>
                    <a:pt x="347" y="132"/>
                  </a:lnTo>
                  <a:lnTo>
                    <a:pt x="352" y="132"/>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092" name="Line 1436"/>
            <p:cNvSpPr>
              <a:spLocks noChangeShapeType="1"/>
            </p:cNvSpPr>
            <p:nvPr/>
          </p:nvSpPr>
          <p:spPr bwMode="auto">
            <a:xfrm>
              <a:off x="1833" y="2337"/>
              <a:ext cx="43"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093" name="Line 1437"/>
            <p:cNvSpPr>
              <a:spLocks noChangeShapeType="1"/>
            </p:cNvSpPr>
            <p:nvPr/>
          </p:nvSpPr>
          <p:spPr bwMode="auto">
            <a:xfrm>
              <a:off x="1855" y="2313"/>
              <a:ext cx="1" cy="4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094" name="Line 1438"/>
            <p:cNvSpPr>
              <a:spLocks noChangeShapeType="1"/>
            </p:cNvSpPr>
            <p:nvPr/>
          </p:nvSpPr>
          <p:spPr bwMode="auto">
            <a:xfrm>
              <a:off x="1764" y="2289"/>
              <a:ext cx="43"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095" name="Line 1439"/>
            <p:cNvSpPr>
              <a:spLocks noChangeShapeType="1"/>
            </p:cNvSpPr>
            <p:nvPr/>
          </p:nvSpPr>
          <p:spPr bwMode="auto">
            <a:xfrm>
              <a:off x="1785" y="2265"/>
              <a:ext cx="1" cy="4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096" name="Line 1440"/>
            <p:cNvSpPr>
              <a:spLocks noChangeShapeType="1"/>
            </p:cNvSpPr>
            <p:nvPr/>
          </p:nvSpPr>
          <p:spPr bwMode="auto">
            <a:xfrm>
              <a:off x="1732" y="2247"/>
              <a:ext cx="43"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097" name="Line 1441"/>
            <p:cNvSpPr>
              <a:spLocks noChangeShapeType="1"/>
            </p:cNvSpPr>
            <p:nvPr/>
          </p:nvSpPr>
          <p:spPr bwMode="auto">
            <a:xfrm>
              <a:off x="1753" y="2223"/>
              <a:ext cx="1" cy="4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098" name="Line 1442"/>
            <p:cNvSpPr>
              <a:spLocks noChangeShapeType="1"/>
            </p:cNvSpPr>
            <p:nvPr/>
          </p:nvSpPr>
          <p:spPr bwMode="auto">
            <a:xfrm>
              <a:off x="1865" y="2343"/>
              <a:ext cx="43"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099" name="Line 1443"/>
            <p:cNvSpPr>
              <a:spLocks noChangeShapeType="1"/>
            </p:cNvSpPr>
            <p:nvPr/>
          </p:nvSpPr>
          <p:spPr bwMode="auto">
            <a:xfrm>
              <a:off x="1887" y="2319"/>
              <a:ext cx="1" cy="4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100" name="Line 1444"/>
            <p:cNvSpPr>
              <a:spLocks noChangeShapeType="1"/>
            </p:cNvSpPr>
            <p:nvPr/>
          </p:nvSpPr>
          <p:spPr bwMode="auto">
            <a:xfrm>
              <a:off x="1844" y="2325"/>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101" name="Line 1445"/>
            <p:cNvSpPr>
              <a:spLocks noChangeShapeType="1"/>
            </p:cNvSpPr>
            <p:nvPr/>
          </p:nvSpPr>
          <p:spPr bwMode="auto">
            <a:xfrm flipH="1">
              <a:off x="1844" y="2325"/>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102" name="Line 1446"/>
            <p:cNvSpPr>
              <a:spLocks noChangeShapeType="1"/>
            </p:cNvSpPr>
            <p:nvPr/>
          </p:nvSpPr>
          <p:spPr bwMode="auto">
            <a:xfrm>
              <a:off x="1775" y="2277"/>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103" name="Line 1447"/>
            <p:cNvSpPr>
              <a:spLocks noChangeShapeType="1"/>
            </p:cNvSpPr>
            <p:nvPr/>
          </p:nvSpPr>
          <p:spPr bwMode="auto">
            <a:xfrm flipH="1">
              <a:off x="1775" y="2277"/>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104" name="Line 1448"/>
            <p:cNvSpPr>
              <a:spLocks noChangeShapeType="1"/>
            </p:cNvSpPr>
            <p:nvPr/>
          </p:nvSpPr>
          <p:spPr bwMode="auto">
            <a:xfrm>
              <a:off x="1743" y="2235"/>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105" name="Line 1449"/>
            <p:cNvSpPr>
              <a:spLocks noChangeShapeType="1"/>
            </p:cNvSpPr>
            <p:nvPr/>
          </p:nvSpPr>
          <p:spPr bwMode="auto">
            <a:xfrm flipH="1">
              <a:off x="1743" y="2235"/>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106" name="Line 1450"/>
            <p:cNvSpPr>
              <a:spLocks noChangeShapeType="1"/>
            </p:cNvSpPr>
            <p:nvPr/>
          </p:nvSpPr>
          <p:spPr bwMode="auto">
            <a:xfrm>
              <a:off x="1876" y="2331"/>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107" name="Line 1451"/>
            <p:cNvSpPr>
              <a:spLocks noChangeShapeType="1"/>
            </p:cNvSpPr>
            <p:nvPr/>
          </p:nvSpPr>
          <p:spPr bwMode="auto">
            <a:xfrm flipH="1">
              <a:off x="1876" y="2331"/>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108" name="Rectangle 1452"/>
            <p:cNvSpPr>
              <a:spLocks noChangeArrowheads="1"/>
            </p:cNvSpPr>
            <p:nvPr/>
          </p:nvSpPr>
          <p:spPr bwMode="auto">
            <a:xfrm>
              <a:off x="1711" y="1953"/>
              <a:ext cx="459"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000000"/>
                  </a:solidFill>
                  <a:effectLst/>
                  <a:latin typeface="Helvetica" pitchFamily="34" charset="0"/>
                  <a:cs typeface="Arial" pitchFamily="34" charset="0"/>
                </a:rPr>
                <a:t>m30: a=0,b=-8</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0109" name="Rectangle 1453"/>
            <p:cNvSpPr>
              <a:spLocks noChangeArrowheads="1"/>
            </p:cNvSpPr>
            <p:nvPr/>
          </p:nvSpPr>
          <p:spPr bwMode="auto">
            <a:xfrm>
              <a:off x="2217" y="2073"/>
              <a:ext cx="358" cy="28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00110" name="Rectangle 1454"/>
            <p:cNvSpPr>
              <a:spLocks noChangeArrowheads="1"/>
            </p:cNvSpPr>
            <p:nvPr/>
          </p:nvSpPr>
          <p:spPr bwMode="auto">
            <a:xfrm>
              <a:off x="2217" y="2073"/>
              <a:ext cx="358" cy="282"/>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00111" name="Line 1455"/>
            <p:cNvSpPr>
              <a:spLocks noChangeShapeType="1"/>
            </p:cNvSpPr>
            <p:nvPr/>
          </p:nvSpPr>
          <p:spPr bwMode="auto">
            <a:xfrm>
              <a:off x="2217" y="2073"/>
              <a:ext cx="358"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112" name="Line 1456"/>
            <p:cNvSpPr>
              <a:spLocks noChangeShapeType="1"/>
            </p:cNvSpPr>
            <p:nvPr/>
          </p:nvSpPr>
          <p:spPr bwMode="auto">
            <a:xfrm>
              <a:off x="2217" y="2355"/>
              <a:ext cx="358"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113" name="Line 1457"/>
            <p:cNvSpPr>
              <a:spLocks noChangeShapeType="1"/>
            </p:cNvSpPr>
            <p:nvPr/>
          </p:nvSpPr>
          <p:spPr bwMode="auto">
            <a:xfrm flipV="1">
              <a:off x="2575" y="2073"/>
              <a:ext cx="1" cy="28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114" name="Line 1458"/>
            <p:cNvSpPr>
              <a:spLocks noChangeShapeType="1"/>
            </p:cNvSpPr>
            <p:nvPr/>
          </p:nvSpPr>
          <p:spPr bwMode="auto">
            <a:xfrm flipV="1">
              <a:off x="2217" y="2073"/>
              <a:ext cx="1" cy="28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115" name="Line 1459"/>
            <p:cNvSpPr>
              <a:spLocks noChangeShapeType="1"/>
            </p:cNvSpPr>
            <p:nvPr/>
          </p:nvSpPr>
          <p:spPr bwMode="auto">
            <a:xfrm>
              <a:off x="2217" y="2355"/>
              <a:ext cx="358"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116" name="Line 1460"/>
            <p:cNvSpPr>
              <a:spLocks noChangeShapeType="1"/>
            </p:cNvSpPr>
            <p:nvPr/>
          </p:nvSpPr>
          <p:spPr bwMode="auto">
            <a:xfrm flipV="1">
              <a:off x="2217" y="2073"/>
              <a:ext cx="1" cy="28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117" name="Line 1461"/>
            <p:cNvSpPr>
              <a:spLocks noChangeShapeType="1"/>
            </p:cNvSpPr>
            <p:nvPr/>
          </p:nvSpPr>
          <p:spPr bwMode="auto">
            <a:xfrm flipV="1">
              <a:off x="2217" y="2349"/>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118" name="Line 1462"/>
            <p:cNvSpPr>
              <a:spLocks noChangeShapeType="1"/>
            </p:cNvSpPr>
            <p:nvPr/>
          </p:nvSpPr>
          <p:spPr bwMode="auto">
            <a:xfrm>
              <a:off x="2217" y="2073"/>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119" name="Rectangle 1463"/>
            <p:cNvSpPr>
              <a:spLocks noChangeArrowheads="1"/>
            </p:cNvSpPr>
            <p:nvPr/>
          </p:nvSpPr>
          <p:spPr bwMode="auto">
            <a:xfrm>
              <a:off x="2201" y="2373"/>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0120" name="Line 1464"/>
            <p:cNvSpPr>
              <a:spLocks noChangeShapeType="1"/>
            </p:cNvSpPr>
            <p:nvPr/>
          </p:nvSpPr>
          <p:spPr bwMode="auto">
            <a:xfrm flipV="1">
              <a:off x="2393" y="2349"/>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121" name="Line 1465"/>
            <p:cNvSpPr>
              <a:spLocks noChangeShapeType="1"/>
            </p:cNvSpPr>
            <p:nvPr/>
          </p:nvSpPr>
          <p:spPr bwMode="auto">
            <a:xfrm>
              <a:off x="2393" y="2073"/>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122" name="Rectangle 1466"/>
            <p:cNvSpPr>
              <a:spLocks noChangeArrowheads="1"/>
            </p:cNvSpPr>
            <p:nvPr/>
          </p:nvSpPr>
          <p:spPr bwMode="auto">
            <a:xfrm>
              <a:off x="2356" y="2373"/>
              <a:ext cx="117"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0123" name="Line 1467"/>
            <p:cNvSpPr>
              <a:spLocks noChangeShapeType="1"/>
            </p:cNvSpPr>
            <p:nvPr/>
          </p:nvSpPr>
          <p:spPr bwMode="auto">
            <a:xfrm flipV="1">
              <a:off x="2575" y="2349"/>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124" name="Line 1468"/>
            <p:cNvSpPr>
              <a:spLocks noChangeShapeType="1"/>
            </p:cNvSpPr>
            <p:nvPr/>
          </p:nvSpPr>
          <p:spPr bwMode="auto">
            <a:xfrm>
              <a:off x="2575" y="2073"/>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125" name="Rectangle 1469"/>
            <p:cNvSpPr>
              <a:spLocks noChangeArrowheads="1"/>
            </p:cNvSpPr>
            <p:nvPr/>
          </p:nvSpPr>
          <p:spPr bwMode="auto">
            <a:xfrm>
              <a:off x="2559" y="2373"/>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0126" name="Line 1470"/>
            <p:cNvSpPr>
              <a:spLocks noChangeShapeType="1"/>
            </p:cNvSpPr>
            <p:nvPr/>
          </p:nvSpPr>
          <p:spPr bwMode="auto">
            <a:xfrm>
              <a:off x="2217" y="2355"/>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127" name="Line 1471"/>
            <p:cNvSpPr>
              <a:spLocks noChangeShapeType="1"/>
            </p:cNvSpPr>
            <p:nvPr/>
          </p:nvSpPr>
          <p:spPr bwMode="auto">
            <a:xfrm flipH="1">
              <a:off x="2569" y="2355"/>
              <a:ext cx="6"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128" name="Rectangle 1472"/>
            <p:cNvSpPr>
              <a:spLocks noChangeArrowheads="1"/>
            </p:cNvSpPr>
            <p:nvPr/>
          </p:nvSpPr>
          <p:spPr bwMode="auto">
            <a:xfrm>
              <a:off x="2164" y="2313"/>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0129" name="Line 1473"/>
            <p:cNvSpPr>
              <a:spLocks noChangeShapeType="1"/>
            </p:cNvSpPr>
            <p:nvPr/>
          </p:nvSpPr>
          <p:spPr bwMode="auto">
            <a:xfrm>
              <a:off x="2217" y="2211"/>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130" name="Line 1474"/>
            <p:cNvSpPr>
              <a:spLocks noChangeShapeType="1"/>
            </p:cNvSpPr>
            <p:nvPr/>
          </p:nvSpPr>
          <p:spPr bwMode="auto">
            <a:xfrm flipH="1">
              <a:off x="2569" y="2211"/>
              <a:ext cx="6"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131" name="Rectangle 1475"/>
            <p:cNvSpPr>
              <a:spLocks noChangeArrowheads="1"/>
            </p:cNvSpPr>
            <p:nvPr/>
          </p:nvSpPr>
          <p:spPr bwMode="auto">
            <a:xfrm>
              <a:off x="2116" y="2169"/>
              <a:ext cx="117"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0132" name="Line 1476"/>
            <p:cNvSpPr>
              <a:spLocks noChangeShapeType="1"/>
            </p:cNvSpPr>
            <p:nvPr/>
          </p:nvSpPr>
          <p:spPr bwMode="auto">
            <a:xfrm>
              <a:off x="2217" y="2073"/>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133" name="Line 1477"/>
            <p:cNvSpPr>
              <a:spLocks noChangeShapeType="1"/>
            </p:cNvSpPr>
            <p:nvPr/>
          </p:nvSpPr>
          <p:spPr bwMode="auto">
            <a:xfrm flipH="1">
              <a:off x="2569" y="2073"/>
              <a:ext cx="6"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134" name="Rectangle 1478"/>
            <p:cNvSpPr>
              <a:spLocks noChangeArrowheads="1"/>
            </p:cNvSpPr>
            <p:nvPr/>
          </p:nvSpPr>
          <p:spPr bwMode="auto">
            <a:xfrm>
              <a:off x="2164" y="2031"/>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0135" name="Line 1479"/>
            <p:cNvSpPr>
              <a:spLocks noChangeShapeType="1"/>
            </p:cNvSpPr>
            <p:nvPr/>
          </p:nvSpPr>
          <p:spPr bwMode="auto">
            <a:xfrm>
              <a:off x="2217" y="2073"/>
              <a:ext cx="358"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136" name="Line 1480"/>
            <p:cNvSpPr>
              <a:spLocks noChangeShapeType="1"/>
            </p:cNvSpPr>
            <p:nvPr/>
          </p:nvSpPr>
          <p:spPr bwMode="auto">
            <a:xfrm>
              <a:off x="2217" y="2355"/>
              <a:ext cx="358"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137" name="Line 1481"/>
            <p:cNvSpPr>
              <a:spLocks noChangeShapeType="1"/>
            </p:cNvSpPr>
            <p:nvPr/>
          </p:nvSpPr>
          <p:spPr bwMode="auto">
            <a:xfrm flipV="1">
              <a:off x="2575" y="2073"/>
              <a:ext cx="1" cy="28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138" name="Line 1482"/>
            <p:cNvSpPr>
              <a:spLocks noChangeShapeType="1"/>
            </p:cNvSpPr>
            <p:nvPr/>
          </p:nvSpPr>
          <p:spPr bwMode="auto">
            <a:xfrm flipV="1">
              <a:off x="2217" y="2073"/>
              <a:ext cx="1" cy="28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139" name="Freeform 1483"/>
            <p:cNvSpPr>
              <a:spLocks/>
            </p:cNvSpPr>
            <p:nvPr/>
          </p:nvSpPr>
          <p:spPr bwMode="auto">
            <a:xfrm>
              <a:off x="2217" y="2217"/>
              <a:ext cx="352" cy="132"/>
            </a:xfrm>
            <a:custGeom>
              <a:avLst/>
              <a:gdLst/>
              <a:ahLst/>
              <a:cxnLst>
                <a:cxn ang="0">
                  <a:pos x="0" y="0"/>
                </a:cxn>
                <a:cxn ang="0">
                  <a:pos x="11" y="6"/>
                </a:cxn>
                <a:cxn ang="0">
                  <a:pos x="22" y="12"/>
                </a:cxn>
                <a:cxn ang="0">
                  <a:pos x="32" y="24"/>
                </a:cxn>
                <a:cxn ang="0">
                  <a:pos x="43" y="30"/>
                </a:cxn>
                <a:cxn ang="0">
                  <a:pos x="54" y="36"/>
                </a:cxn>
                <a:cxn ang="0">
                  <a:pos x="64" y="48"/>
                </a:cxn>
                <a:cxn ang="0">
                  <a:pos x="75" y="54"/>
                </a:cxn>
                <a:cxn ang="0">
                  <a:pos x="86" y="60"/>
                </a:cxn>
                <a:cxn ang="0">
                  <a:pos x="96" y="66"/>
                </a:cxn>
                <a:cxn ang="0">
                  <a:pos x="107" y="72"/>
                </a:cxn>
                <a:cxn ang="0">
                  <a:pos x="118" y="78"/>
                </a:cxn>
                <a:cxn ang="0">
                  <a:pos x="128" y="84"/>
                </a:cxn>
                <a:cxn ang="0">
                  <a:pos x="139" y="90"/>
                </a:cxn>
                <a:cxn ang="0">
                  <a:pos x="150" y="90"/>
                </a:cxn>
                <a:cxn ang="0">
                  <a:pos x="160" y="96"/>
                </a:cxn>
                <a:cxn ang="0">
                  <a:pos x="171" y="102"/>
                </a:cxn>
                <a:cxn ang="0">
                  <a:pos x="182" y="102"/>
                </a:cxn>
                <a:cxn ang="0">
                  <a:pos x="192" y="108"/>
                </a:cxn>
                <a:cxn ang="0">
                  <a:pos x="203" y="108"/>
                </a:cxn>
                <a:cxn ang="0">
                  <a:pos x="214" y="114"/>
                </a:cxn>
                <a:cxn ang="0">
                  <a:pos x="224" y="114"/>
                </a:cxn>
                <a:cxn ang="0">
                  <a:pos x="235" y="120"/>
                </a:cxn>
                <a:cxn ang="0">
                  <a:pos x="246" y="120"/>
                </a:cxn>
                <a:cxn ang="0">
                  <a:pos x="256" y="120"/>
                </a:cxn>
                <a:cxn ang="0">
                  <a:pos x="267" y="120"/>
                </a:cxn>
                <a:cxn ang="0">
                  <a:pos x="278" y="126"/>
                </a:cxn>
                <a:cxn ang="0">
                  <a:pos x="288" y="126"/>
                </a:cxn>
                <a:cxn ang="0">
                  <a:pos x="299" y="126"/>
                </a:cxn>
                <a:cxn ang="0">
                  <a:pos x="310" y="126"/>
                </a:cxn>
                <a:cxn ang="0">
                  <a:pos x="320" y="126"/>
                </a:cxn>
                <a:cxn ang="0">
                  <a:pos x="331" y="126"/>
                </a:cxn>
                <a:cxn ang="0">
                  <a:pos x="342" y="132"/>
                </a:cxn>
                <a:cxn ang="0">
                  <a:pos x="352" y="132"/>
                </a:cxn>
              </a:cxnLst>
              <a:rect l="0" t="0" r="r" b="b"/>
              <a:pathLst>
                <a:path w="352" h="132">
                  <a:moveTo>
                    <a:pt x="6" y="0"/>
                  </a:moveTo>
                  <a:lnTo>
                    <a:pt x="0" y="0"/>
                  </a:lnTo>
                  <a:lnTo>
                    <a:pt x="6" y="0"/>
                  </a:lnTo>
                  <a:lnTo>
                    <a:pt x="11" y="6"/>
                  </a:lnTo>
                  <a:lnTo>
                    <a:pt x="16" y="12"/>
                  </a:lnTo>
                  <a:lnTo>
                    <a:pt x="22" y="12"/>
                  </a:lnTo>
                  <a:lnTo>
                    <a:pt x="27" y="18"/>
                  </a:lnTo>
                  <a:lnTo>
                    <a:pt x="32" y="24"/>
                  </a:lnTo>
                  <a:lnTo>
                    <a:pt x="38" y="30"/>
                  </a:lnTo>
                  <a:lnTo>
                    <a:pt x="43" y="30"/>
                  </a:lnTo>
                  <a:lnTo>
                    <a:pt x="48" y="36"/>
                  </a:lnTo>
                  <a:lnTo>
                    <a:pt x="54" y="36"/>
                  </a:lnTo>
                  <a:lnTo>
                    <a:pt x="59" y="42"/>
                  </a:lnTo>
                  <a:lnTo>
                    <a:pt x="64" y="48"/>
                  </a:lnTo>
                  <a:lnTo>
                    <a:pt x="70" y="48"/>
                  </a:lnTo>
                  <a:lnTo>
                    <a:pt x="75" y="54"/>
                  </a:lnTo>
                  <a:lnTo>
                    <a:pt x="80" y="54"/>
                  </a:lnTo>
                  <a:lnTo>
                    <a:pt x="86" y="60"/>
                  </a:lnTo>
                  <a:lnTo>
                    <a:pt x="91" y="66"/>
                  </a:lnTo>
                  <a:lnTo>
                    <a:pt x="96" y="66"/>
                  </a:lnTo>
                  <a:lnTo>
                    <a:pt x="102" y="72"/>
                  </a:lnTo>
                  <a:lnTo>
                    <a:pt x="107" y="72"/>
                  </a:lnTo>
                  <a:lnTo>
                    <a:pt x="112" y="78"/>
                  </a:lnTo>
                  <a:lnTo>
                    <a:pt x="118" y="78"/>
                  </a:lnTo>
                  <a:lnTo>
                    <a:pt x="123" y="78"/>
                  </a:lnTo>
                  <a:lnTo>
                    <a:pt x="128" y="84"/>
                  </a:lnTo>
                  <a:lnTo>
                    <a:pt x="134" y="84"/>
                  </a:lnTo>
                  <a:lnTo>
                    <a:pt x="139" y="90"/>
                  </a:lnTo>
                  <a:lnTo>
                    <a:pt x="144" y="90"/>
                  </a:lnTo>
                  <a:lnTo>
                    <a:pt x="150" y="90"/>
                  </a:lnTo>
                  <a:lnTo>
                    <a:pt x="155" y="96"/>
                  </a:lnTo>
                  <a:lnTo>
                    <a:pt x="160" y="96"/>
                  </a:lnTo>
                  <a:lnTo>
                    <a:pt x="166" y="96"/>
                  </a:lnTo>
                  <a:lnTo>
                    <a:pt x="171" y="102"/>
                  </a:lnTo>
                  <a:lnTo>
                    <a:pt x="176" y="102"/>
                  </a:lnTo>
                  <a:lnTo>
                    <a:pt x="182" y="102"/>
                  </a:lnTo>
                  <a:lnTo>
                    <a:pt x="187" y="108"/>
                  </a:lnTo>
                  <a:lnTo>
                    <a:pt x="192" y="108"/>
                  </a:lnTo>
                  <a:lnTo>
                    <a:pt x="198" y="108"/>
                  </a:lnTo>
                  <a:lnTo>
                    <a:pt x="203" y="108"/>
                  </a:lnTo>
                  <a:lnTo>
                    <a:pt x="208" y="114"/>
                  </a:lnTo>
                  <a:lnTo>
                    <a:pt x="214" y="114"/>
                  </a:lnTo>
                  <a:lnTo>
                    <a:pt x="219" y="114"/>
                  </a:lnTo>
                  <a:lnTo>
                    <a:pt x="224" y="114"/>
                  </a:lnTo>
                  <a:lnTo>
                    <a:pt x="230" y="114"/>
                  </a:lnTo>
                  <a:lnTo>
                    <a:pt x="235" y="120"/>
                  </a:lnTo>
                  <a:lnTo>
                    <a:pt x="240" y="120"/>
                  </a:lnTo>
                  <a:lnTo>
                    <a:pt x="246" y="120"/>
                  </a:lnTo>
                  <a:lnTo>
                    <a:pt x="251" y="120"/>
                  </a:lnTo>
                  <a:lnTo>
                    <a:pt x="256" y="120"/>
                  </a:lnTo>
                  <a:lnTo>
                    <a:pt x="262" y="120"/>
                  </a:lnTo>
                  <a:lnTo>
                    <a:pt x="267" y="120"/>
                  </a:lnTo>
                  <a:lnTo>
                    <a:pt x="272" y="120"/>
                  </a:lnTo>
                  <a:lnTo>
                    <a:pt x="278" y="126"/>
                  </a:lnTo>
                  <a:lnTo>
                    <a:pt x="283" y="126"/>
                  </a:lnTo>
                  <a:lnTo>
                    <a:pt x="288" y="126"/>
                  </a:lnTo>
                  <a:lnTo>
                    <a:pt x="294" y="126"/>
                  </a:lnTo>
                  <a:lnTo>
                    <a:pt x="299" y="126"/>
                  </a:lnTo>
                  <a:lnTo>
                    <a:pt x="304" y="126"/>
                  </a:lnTo>
                  <a:lnTo>
                    <a:pt x="310" y="126"/>
                  </a:lnTo>
                  <a:lnTo>
                    <a:pt x="315" y="126"/>
                  </a:lnTo>
                  <a:lnTo>
                    <a:pt x="320" y="126"/>
                  </a:lnTo>
                  <a:lnTo>
                    <a:pt x="326" y="126"/>
                  </a:lnTo>
                  <a:lnTo>
                    <a:pt x="331" y="126"/>
                  </a:lnTo>
                  <a:lnTo>
                    <a:pt x="336" y="126"/>
                  </a:lnTo>
                  <a:lnTo>
                    <a:pt x="342" y="132"/>
                  </a:lnTo>
                  <a:lnTo>
                    <a:pt x="347" y="132"/>
                  </a:lnTo>
                  <a:lnTo>
                    <a:pt x="352" y="132"/>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140" name="Line 1484"/>
            <p:cNvSpPr>
              <a:spLocks noChangeShapeType="1"/>
            </p:cNvSpPr>
            <p:nvPr/>
          </p:nvSpPr>
          <p:spPr bwMode="auto">
            <a:xfrm>
              <a:off x="2313" y="2295"/>
              <a:ext cx="43"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141" name="Line 1485"/>
            <p:cNvSpPr>
              <a:spLocks noChangeShapeType="1"/>
            </p:cNvSpPr>
            <p:nvPr/>
          </p:nvSpPr>
          <p:spPr bwMode="auto">
            <a:xfrm>
              <a:off x="2335" y="2271"/>
              <a:ext cx="1" cy="4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142" name="Line 1486"/>
            <p:cNvSpPr>
              <a:spLocks noChangeShapeType="1"/>
            </p:cNvSpPr>
            <p:nvPr/>
          </p:nvSpPr>
          <p:spPr bwMode="auto">
            <a:xfrm>
              <a:off x="2249" y="2253"/>
              <a:ext cx="43"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143" name="Line 1487"/>
            <p:cNvSpPr>
              <a:spLocks noChangeShapeType="1"/>
            </p:cNvSpPr>
            <p:nvPr/>
          </p:nvSpPr>
          <p:spPr bwMode="auto">
            <a:xfrm>
              <a:off x="2271" y="2229"/>
              <a:ext cx="1" cy="4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144" name="Line 1488"/>
            <p:cNvSpPr>
              <a:spLocks noChangeShapeType="1"/>
            </p:cNvSpPr>
            <p:nvPr/>
          </p:nvSpPr>
          <p:spPr bwMode="auto">
            <a:xfrm>
              <a:off x="2217" y="2229"/>
              <a:ext cx="43"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145" name="Line 1489"/>
            <p:cNvSpPr>
              <a:spLocks noChangeShapeType="1"/>
            </p:cNvSpPr>
            <p:nvPr/>
          </p:nvSpPr>
          <p:spPr bwMode="auto">
            <a:xfrm>
              <a:off x="2239" y="2205"/>
              <a:ext cx="1" cy="4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146" name="Line 1490"/>
            <p:cNvSpPr>
              <a:spLocks noChangeShapeType="1"/>
            </p:cNvSpPr>
            <p:nvPr/>
          </p:nvSpPr>
          <p:spPr bwMode="auto">
            <a:xfrm>
              <a:off x="2351" y="2313"/>
              <a:ext cx="42"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147" name="Line 1491"/>
            <p:cNvSpPr>
              <a:spLocks noChangeShapeType="1"/>
            </p:cNvSpPr>
            <p:nvPr/>
          </p:nvSpPr>
          <p:spPr bwMode="auto">
            <a:xfrm>
              <a:off x="2372" y="2289"/>
              <a:ext cx="1" cy="4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148" name="Line 1492"/>
            <p:cNvSpPr>
              <a:spLocks noChangeShapeType="1"/>
            </p:cNvSpPr>
            <p:nvPr/>
          </p:nvSpPr>
          <p:spPr bwMode="auto">
            <a:xfrm>
              <a:off x="2324" y="2283"/>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149" name="Line 1493"/>
            <p:cNvSpPr>
              <a:spLocks noChangeShapeType="1"/>
            </p:cNvSpPr>
            <p:nvPr/>
          </p:nvSpPr>
          <p:spPr bwMode="auto">
            <a:xfrm flipH="1">
              <a:off x="2324" y="2283"/>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150" name="Line 1494"/>
            <p:cNvSpPr>
              <a:spLocks noChangeShapeType="1"/>
            </p:cNvSpPr>
            <p:nvPr/>
          </p:nvSpPr>
          <p:spPr bwMode="auto">
            <a:xfrm>
              <a:off x="2260" y="2241"/>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151" name="Line 1495"/>
            <p:cNvSpPr>
              <a:spLocks noChangeShapeType="1"/>
            </p:cNvSpPr>
            <p:nvPr/>
          </p:nvSpPr>
          <p:spPr bwMode="auto">
            <a:xfrm flipH="1">
              <a:off x="2260" y="2241"/>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152" name="Line 1496"/>
            <p:cNvSpPr>
              <a:spLocks noChangeShapeType="1"/>
            </p:cNvSpPr>
            <p:nvPr/>
          </p:nvSpPr>
          <p:spPr bwMode="auto">
            <a:xfrm>
              <a:off x="2228" y="2217"/>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153" name="Line 1497"/>
            <p:cNvSpPr>
              <a:spLocks noChangeShapeType="1"/>
            </p:cNvSpPr>
            <p:nvPr/>
          </p:nvSpPr>
          <p:spPr bwMode="auto">
            <a:xfrm flipH="1">
              <a:off x="2228" y="2217"/>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154" name="Line 1498"/>
            <p:cNvSpPr>
              <a:spLocks noChangeShapeType="1"/>
            </p:cNvSpPr>
            <p:nvPr/>
          </p:nvSpPr>
          <p:spPr bwMode="auto">
            <a:xfrm>
              <a:off x="2361" y="2301"/>
              <a:ext cx="22"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155" name="Line 1499"/>
            <p:cNvSpPr>
              <a:spLocks noChangeShapeType="1"/>
            </p:cNvSpPr>
            <p:nvPr/>
          </p:nvSpPr>
          <p:spPr bwMode="auto">
            <a:xfrm flipH="1">
              <a:off x="2361" y="2301"/>
              <a:ext cx="22"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156" name="Rectangle 1500"/>
            <p:cNvSpPr>
              <a:spLocks noChangeArrowheads="1"/>
            </p:cNvSpPr>
            <p:nvPr/>
          </p:nvSpPr>
          <p:spPr bwMode="auto">
            <a:xfrm>
              <a:off x="2196" y="1953"/>
              <a:ext cx="459"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000000"/>
                  </a:solidFill>
                  <a:effectLst/>
                  <a:latin typeface="Helvetica" pitchFamily="34" charset="0"/>
                  <a:cs typeface="Arial" pitchFamily="34" charset="0"/>
                </a:rPr>
                <a:t>m31: a=0,b=-4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0157" name="Rectangle 1501"/>
            <p:cNvSpPr>
              <a:spLocks noChangeArrowheads="1"/>
            </p:cNvSpPr>
            <p:nvPr/>
          </p:nvSpPr>
          <p:spPr bwMode="auto">
            <a:xfrm>
              <a:off x="2697" y="2073"/>
              <a:ext cx="363" cy="28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00158" name="Rectangle 1502"/>
            <p:cNvSpPr>
              <a:spLocks noChangeArrowheads="1"/>
            </p:cNvSpPr>
            <p:nvPr/>
          </p:nvSpPr>
          <p:spPr bwMode="auto">
            <a:xfrm>
              <a:off x="2697" y="2073"/>
              <a:ext cx="363" cy="282"/>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00159" name="Line 1503"/>
            <p:cNvSpPr>
              <a:spLocks noChangeShapeType="1"/>
            </p:cNvSpPr>
            <p:nvPr/>
          </p:nvSpPr>
          <p:spPr bwMode="auto">
            <a:xfrm>
              <a:off x="2697" y="2073"/>
              <a:ext cx="363"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160" name="Line 1504"/>
            <p:cNvSpPr>
              <a:spLocks noChangeShapeType="1"/>
            </p:cNvSpPr>
            <p:nvPr/>
          </p:nvSpPr>
          <p:spPr bwMode="auto">
            <a:xfrm>
              <a:off x="2697" y="2355"/>
              <a:ext cx="363"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161" name="Line 1505"/>
            <p:cNvSpPr>
              <a:spLocks noChangeShapeType="1"/>
            </p:cNvSpPr>
            <p:nvPr/>
          </p:nvSpPr>
          <p:spPr bwMode="auto">
            <a:xfrm flipV="1">
              <a:off x="3060" y="2073"/>
              <a:ext cx="1" cy="28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162" name="Line 1506"/>
            <p:cNvSpPr>
              <a:spLocks noChangeShapeType="1"/>
            </p:cNvSpPr>
            <p:nvPr/>
          </p:nvSpPr>
          <p:spPr bwMode="auto">
            <a:xfrm flipV="1">
              <a:off x="2697" y="2073"/>
              <a:ext cx="1" cy="28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163" name="Line 1507"/>
            <p:cNvSpPr>
              <a:spLocks noChangeShapeType="1"/>
            </p:cNvSpPr>
            <p:nvPr/>
          </p:nvSpPr>
          <p:spPr bwMode="auto">
            <a:xfrm>
              <a:off x="2697" y="2355"/>
              <a:ext cx="363"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164" name="Line 1508"/>
            <p:cNvSpPr>
              <a:spLocks noChangeShapeType="1"/>
            </p:cNvSpPr>
            <p:nvPr/>
          </p:nvSpPr>
          <p:spPr bwMode="auto">
            <a:xfrm flipV="1">
              <a:off x="2697" y="2073"/>
              <a:ext cx="1" cy="28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165" name="Line 1509"/>
            <p:cNvSpPr>
              <a:spLocks noChangeShapeType="1"/>
            </p:cNvSpPr>
            <p:nvPr/>
          </p:nvSpPr>
          <p:spPr bwMode="auto">
            <a:xfrm flipV="1">
              <a:off x="2697" y="2349"/>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166" name="Line 1510"/>
            <p:cNvSpPr>
              <a:spLocks noChangeShapeType="1"/>
            </p:cNvSpPr>
            <p:nvPr/>
          </p:nvSpPr>
          <p:spPr bwMode="auto">
            <a:xfrm>
              <a:off x="2697" y="2073"/>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167" name="Rectangle 1511"/>
            <p:cNvSpPr>
              <a:spLocks noChangeArrowheads="1"/>
            </p:cNvSpPr>
            <p:nvPr/>
          </p:nvSpPr>
          <p:spPr bwMode="auto">
            <a:xfrm>
              <a:off x="2681" y="2373"/>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0168" name="Line 1512"/>
            <p:cNvSpPr>
              <a:spLocks noChangeShapeType="1"/>
            </p:cNvSpPr>
            <p:nvPr/>
          </p:nvSpPr>
          <p:spPr bwMode="auto">
            <a:xfrm flipV="1">
              <a:off x="2878" y="2349"/>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169" name="Line 1513"/>
            <p:cNvSpPr>
              <a:spLocks noChangeShapeType="1"/>
            </p:cNvSpPr>
            <p:nvPr/>
          </p:nvSpPr>
          <p:spPr bwMode="auto">
            <a:xfrm>
              <a:off x="2878" y="2073"/>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170" name="Rectangle 1514"/>
            <p:cNvSpPr>
              <a:spLocks noChangeArrowheads="1"/>
            </p:cNvSpPr>
            <p:nvPr/>
          </p:nvSpPr>
          <p:spPr bwMode="auto">
            <a:xfrm>
              <a:off x="2841" y="2373"/>
              <a:ext cx="117"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0171" name="Line 1515"/>
            <p:cNvSpPr>
              <a:spLocks noChangeShapeType="1"/>
            </p:cNvSpPr>
            <p:nvPr/>
          </p:nvSpPr>
          <p:spPr bwMode="auto">
            <a:xfrm flipV="1">
              <a:off x="3060" y="2349"/>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172" name="Line 1516"/>
            <p:cNvSpPr>
              <a:spLocks noChangeShapeType="1"/>
            </p:cNvSpPr>
            <p:nvPr/>
          </p:nvSpPr>
          <p:spPr bwMode="auto">
            <a:xfrm>
              <a:off x="3060" y="2073"/>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173" name="Rectangle 1517"/>
            <p:cNvSpPr>
              <a:spLocks noChangeArrowheads="1"/>
            </p:cNvSpPr>
            <p:nvPr/>
          </p:nvSpPr>
          <p:spPr bwMode="auto">
            <a:xfrm>
              <a:off x="3044" y="2373"/>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0174" name="Line 1518"/>
            <p:cNvSpPr>
              <a:spLocks noChangeShapeType="1"/>
            </p:cNvSpPr>
            <p:nvPr/>
          </p:nvSpPr>
          <p:spPr bwMode="auto">
            <a:xfrm>
              <a:off x="2697" y="2355"/>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175" name="Line 1519"/>
            <p:cNvSpPr>
              <a:spLocks noChangeShapeType="1"/>
            </p:cNvSpPr>
            <p:nvPr/>
          </p:nvSpPr>
          <p:spPr bwMode="auto">
            <a:xfrm flipH="1">
              <a:off x="3054" y="2355"/>
              <a:ext cx="6"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176" name="Rectangle 1520"/>
            <p:cNvSpPr>
              <a:spLocks noChangeArrowheads="1"/>
            </p:cNvSpPr>
            <p:nvPr/>
          </p:nvSpPr>
          <p:spPr bwMode="auto">
            <a:xfrm>
              <a:off x="2644" y="2313"/>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0177" name="Line 1521"/>
            <p:cNvSpPr>
              <a:spLocks noChangeShapeType="1"/>
            </p:cNvSpPr>
            <p:nvPr/>
          </p:nvSpPr>
          <p:spPr bwMode="auto">
            <a:xfrm>
              <a:off x="2697" y="2211"/>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178" name="Line 1522"/>
            <p:cNvSpPr>
              <a:spLocks noChangeShapeType="1"/>
            </p:cNvSpPr>
            <p:nvPr/>
          </p:nvSpPr>
          <p:spPr bwMode="auto">
            <a:xfrm flipH="1">
              <a:off x="3054" y="2211"/>
              <a:ext cx="6"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179" name="Rectangle 1523"/>
            <p:cNvSpPr>
              <a:spLocks noChangeArrowheads="1"/>
            </p:cNvSpPr>
            <p:nvPr/>
          </p:nvSpPr>
          <p:spPr bwMode="auto">
            <a:xfrm>
              <a:off x="2596" y="2169"/>
              <a:ext cx="117"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0180" name="Line 1524"/>
            <p:cNvSpPr>
              <a:spLocks noChangeShapeType="1"/>
            </p:cNvSpPr>
            <p:nvPr/>
          </p:nvSpPr>
          <p:spPr bwMode="auto">
            <a:xfrm>
              <a:off x="2697" y="2073"/>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181" name="Line 1525"/>
            <p:cNvSpPr>
              <a:spLocks noChangeShapeType="1"/>
            </p:cNvSpPr>
            <p:nvPr/>
          </p:nvSpPr>
          <p:spPr bwMode="auto">
            <a:xfrm flipH="1">
              <a:off x="3054" y="2073"/>
              <a:ext cx="6"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182" name="Rectangle 1526"/>
            <p:cNvSpPr>
              <a:spLocks noChangeArrowheads="1"/>
            </p:cNvSpPr>
            <p:nvPr/>
          </p:nvSpPr>
          <p:spPr bwMode="auto">
            <a:xfrm>
              <a:off x="2644" y="2031"/>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0183" name="Line 1527"/>
            <p:cNvSpPr>
              <a:spLocks noChangeShapeType="1"/>
            </p:cNvSpPr>
            <p:nvPr/>
          </p:nvSpPr>
          <p:spPr bwMode="auto">
            <a:xfrm>
              <a:off x="2697" y="2073"/>
              <a:ext cx="363"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184" name="Line 1528"/>
            <p:cNvSpPr>
              <a:spLocks noChangeShapeType="1"/>
            </p:cNvSpPr>
            <p:nvPr/>
          </p:nvSpPr>
          <p:spPr bwMode="auto">
            <a:xfrm>
              <a:off x="2697" y="2355"/>
              <a:ext cx="363"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185" name="Line 1529"/>
            <p:cNvSpPr>
              <a:spLocks noChangeShapeType="1"/>
            </p:cNvSpPr>
            <p:nvPr/>
          </p:nvSpPr>
          <p:spPr bwMode="auto">
            <a:xfrm flipV="1">
              <a:off x="3060" y="2073"/>
              <a:ext cx="1" cy="28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186" name="Line 1530"/>
            <p:cNvSpPr>
              <a:spLocks noChangeShapeType="1"/>
            </p:cNvSpPr>
            <p:nvPr/>
          </p:nvSpPr>
          <p:spPr bwMode="auto">
            <a:xfrm flipV="1">
              <a:off x="2697" y="2073"/>
              <a:ext cx="1" cy="28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187" name="Freeform 1531"/>
            <p:cNvSpPr>
              <a:spLocks/>
            </p:cNvSpPr>
            <p:nvPr/>
          </p:nvSpPr>
          <p:spPr bwMode="auto">
            <a:xfrm>
              <a:off x="2697" y="2211"/>
              <a:ext cx="357" cy="1"/>
            </a:xfrm>
            <a:custGeom>
              <a:avLst/>
              <a:gdLst/>
              <a:ahLst/>
              <a:cxnLst>
                <a:cxn ang="0">
                  <a:pos x="6" y="0"/>
                </a:cxn>
                <a:cxn ang="0">
                  <a:pos x="16" y="0"/>
                </a:cxn>
                <a:cxn ang="0">
                  <a:pos x="27" y="0"/>
                </a:cxn>
                <a:cxn ang="0">
                  <a:pos x="38" y="0"/>
                </a:cxn>
                <a:cxn ang="0">
                  <a:pos x="48" y="0"/>
                </a:cxn>
                <a:cxn ang="0">
                  <a:pos x="59" y="0"/>
                </a:cxn>
                <a:cxn ang="0">
                  <a:pos x="70" y="0"/>
                </a:cxn>
                <a:cxn ang="0">
                  <a:pos x="80" y="0"/>
                </a:cxn>
                <a:cxn ang="0">
                  <a:pos x="91" y="0"/>
                </a:cxn>
                <a:cxn ang="0">
                  <a:pos x="101" y="0"/>
                </a:cxn>
                <a:cxn ang="0">
                  <a:pos x="112" y="0"/>
                </a:cxn>
                <a:cxn ang="0">
                  <a:pos x="123" y="0"/>
                </a:cxn>
                <a:cxn ang="0">
                  <a:pos x="133" y="0"/>
                </a:cxn>
                <a:cxn ang="0">
                  <a:pos x="144" y="0"/>
                </a:cxn>
                <a:cxn ang="0">
                  <a:pos x="155" y="0"/>
                </a:cxn>
                <a:cxn ang="0">
                  <a:pos x="165" y="0"/>
                </a:cxn>
                <a:cxn ang="0">
                  <a:pos x="176" y="0"/>
                </a:cxn>
                <a:cxn ang="0">
                  <a:pos x="187" y="0"/>
                </a:cxn>
                <a:cxn ang="0">
                  <a:pos x="197" y="0"/>
                </a:cxn>
                <a:cxn ang="0">
                  <a:pos x="208" y="0"/>
                </a:cxn>
                <a:cxn ang="0">
                  <a:pos x="219" y="0"/>
                </a:cxn>
                <a:cxn ang="0">
                  <a:pos x="229" y="0"/>
                </a:cxn>
                <a:cxn ang="0">
                  <a:pos x="240" y="0"/>
                </a:cxn>
                <a:cxn ang="0">
                  <a:pos x="251" y="0"/>
                </a:cxn>
                <a:cxn ang="0">
                  <a:pos x="261" y="0"/>
                </a:cxn>
                <a:cxn ang="0">
                  <a:pos x="272" y="0"/>
                </a:cxn>
                <a:cxn ang="0">
                  <a:pos x="283" y="0"/>
                </a:cxn>
                <a:cxn ang="0">
                  <a:pos x="293" y="0"/>
                </a:cxn>
                <a:cxn ang="0">
                  <a:pos x="304" y="0"/>
                </a:cxn>
                <a:cxn ang="0">
                  <a:pos x="315" y="0"/>
                </a:cxn>
                <a:cxn ang="0">
                  <a:pos x="325" y="0"/>
                </a:cxn>
                <a:cxn ang="0">
                  <a:pos x="336" y="0"/>
                </a:cxn>
                <a:cxn ang="0">
                  <a:pos x="347" y="0"/>
                </a:cxn>
                <a:cxn ang="0">
                  <a:pos x="357" y="0"/>
                </a:cxn>
              </a:cxnLst>
              <a:rect l="0" t="0" r="r" b="b"/>
              <a:pathLst>
                <a:path w="357">
                  <a:moveTo>
                    <a:pt x="0" y="0"/>
                  </a:moveTo>
                  <a:lnTo>
                    <a:pt x="6" y="0"/>
                  </a:lnTo>
                  <a:lnTo>
                    <a:pt x="11" y="0"/>
                  </a:lnTo>
                  <a:lnTo>
                    <a:pt x="16" y="0"/>
                  </a:lnTo>
                  <a:lnTo>
                    <a:pt x="22" y="0"/>
                  </a:lnTo>
                  <a:lnTo>
                    <a:pt x="27" y="0"/>
                  </a:lnTo>
                  <a:lnTo>
                    <a:pt x="32" y="0"/>
                  </a:lnTo>
                  <a:lnTo>
                    <a:pt x="38" y="0"/>
                  </a:lnTo>
                  <a:lnTo>
                    <a:pt x="43" y="0"/>
                  </a:lnTo>
                  <a:lnTo>
                    <a:pt x="48" y="0"/>
                  </a:lnTo>
                  <a:lnTo>
                    <a:pt x="54" y="0"/>
                  </a:lnTo>
                  <a:lnTo>
                    <a:pt x="59" y="0"/>
                  </a:lnTo>
                  <a:lnTo>
                    <a:pt x="64" y="0"/>
                  </a:lnTo>
                  <a:lnTo>
                    <a:pt x="70" y="0"/>
                  </a:lnTo>
                  <a:lnTo>
                    <a:pt x="75" y="0"/>
                  </a:lnTo>
                  <a:lnTo>
                    <a:pt x="80" y="0"/>
                  </a:lnTo>
                  <a:lnTo>
                    <a:pt x="86" y="0"/>
                  </a:lnTo>
                  <a:lnTo>
                    <a:pt x="91" y="0"/>
                  </a:lnTo>
                  <a:lnTo>
                    <a:pt x="96" y="0"/>
                  </a:lnTo>
                  <a:lnTo>
                    <a:pt x="101" y="0"/>
                  </a:lnTo>
                  <a:lnTo>
                    <a:pt x="107" y="0"/>
                  </a:lnTo>
                  <a:lnTo>
                    <a:pt x="112" y="0"/>
                  </a:lnTo>
                  <a:lnTo>
                    <a:pt x="117" y="0"/>
                  </a:lnTo>
                  <a:lnTo>
                    <a:pt x="123" y="0"/>
                  </a:lnTo>
                  <a:lnTo>
                    <a:pt x="128" y="0"/>
                  </a:lnTo>
                  <a:lnTo>
                    <a:pt x="133" y="0"/>
                  </a:lnTo>
                  <a:lnTo>
                    <a:pt x="139" y="0"/>
                  </a:lnTo>
                  <a:lnTo>
                    <a:pt x="144" y="0"/>
                  </a:lnTo>
                  <a:lnTo>
                    <a:pt x="149" y="0"/>
                  </a:lnTo>
                  <a:lnTo>
                    <a:pt x="155" y="0"/>
                  </a:lnTo>
                  <a:lnTo>
                    <a:pt x="160" y="0"/>
                  </a:lnTo>
                  <a:lnTo>
                    <a:pt x="165" y="0"/>
                  </a:lnTo>
                  <a:lnTo>
                    <a:pt x="171" y="0"/>
                  </a:lnTo>
                  <a:lnTo>
                    <a:pt x="176" y="0"/>
                  </a:lnTo>
                  <a:lnTo>
                    <a:pt x="181" y="0"/>
                  </a:lnTo>
                  <a:lnTo>
                    <a:pt x="187" y="0"/>
                  </a:lnTo>
                  <a:lnTo>
                    <a:pt x="192" y="0"/>
                  </a:lnTo>
                  <a:lnTo>
                    <a:pt x="197" y="0"/>
                  </a:lnTo>
                  <a:lnTo>
                    <a:pt x="203" y="0"/>
                  </a:lnTo>
                  <a:lnTo>
                    <a:pt x="208" y="0"/>
                  </a:lnTo>
                  <a:lnTo>
                    <a:pt x="213" y="0"/>
                  </a:lnTo>
                  <a:lnTo>
                    <a:pt x="219" y="0"/>
                  </a:lnTo>
                  <a:lnTo>
                    <a:pt x="224" y="0"/>
                  </a:lnTo>
                  <a:lnTo>
                    <a:pt x="229" y="0"/>
                  </a:lnTo>
                  <a:lnTo>
                    <a:pt x="235" y="0"/>
                  </a:lnTo>
                  <a:lnTo>
                    <a:pt x="240" y="0"/>
                  </a:lnTo>
                  <a:lnTo>
                    <a:pt x="245" y="0"/>
                  </a:lnTo>
                  <a:lnTo>
                    <a:pt x="251" y="0"/>
                  </a:lnTo>
                  <a:lnTo>
                    <a:pt x="256" y="0"/>
                  </a:lnTo>
                  <a:lnTo>
                    <a:pt x="261" y="0"/>
                  </a:lnTo>
                  <a:lnTo>
                    <a:pt x="267" y="0"/>
                  </a:lnTo>
                  <a:lnTo>
                    <a:pt x="272" y="0"/>
                  </a:lnTo>
                  <a:lnTo>
                    <a:pt x="277" y="0"/>
                  </a:lnTo>
                  <a:lnTo>
                    <a:pt x="283" y="0"/>
                  </a:lnTo>
                  <a:lnTo>
                    <a:pt x="288" y="0"/>
                  </a:lnTo>
                  <a:lnTo>
                    <a:pt x="293" y="0"/>
                  </a:lnTo>
                  <a:lnTo>
                    <a:pt x="299" y="0"/>
                  </a:lnTo>
                  <a:lnTo>
                    <a:pt x="304" y="0"/>
                  </a:lnTo>
                  <a:lnTo>
                    <a:pt x="309" y="0"/>
                  </a:lnTo>
                  <a:lnTo>
                    <a:pt x="315" y="0"/>
                  </a:lnTo>
                  <a:lnTo>
                    <a:pt x="320" y="0"/>
                  </a:lnTo>
                  <a:lnTo>
                    <a:pt x="325" y="0"/>
                  </a:lnTo>
                  <a:lnTo>
                    <a:pt x="331" y="0"/>
                  </a:lnTo>
                  <a:lnTo>
                    <a:pt x="336" y="0"/>
                  </a:lnTo>
                  <a:lnTo>
                    <a:pt x="341" y="0"/>
                  </a:lnTo>
                  <a:lnTo>
                    <a:pt x="347" y="0"/>
                  </a:lnTo>
                  <a:lnTo>
                    <a:pt x="352" y="0"/>
                  </a:lnTo>
                  <a:lnTo>
                    <a:pt x="357" y="0"/>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188" name="Line 1532"/>
            <p:cNvSpPr>
              <a:spLocks noChangeShapeType="1"/>
            </p:cNvSpPr>
            <p:nvPr/>
          </p:nvSpPr>
          <p:spPr bwMode="auto">
            <a:xfrm>
              <a:off x="2798" y="2211"/>
              <a:ext cx="43"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189" name="Line 1533"/>
            <p:cNvSpPr>
              <a:spLocks noChangeShapeType="1"/>
            </p:cNvSpPr>
            <p:nvPr/>
          </p:nvSpPr>
          <p:spPr bwMode="auto">
            <a:xfrm>
              <a:off x="2820" y="2187"/>
              <a:ext cx="1" cy="4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190" name="Line 1534"/>
            <p:cNvSpPr>
              <a:spLocks noChangeShapeType="1"/>
            </p:cNvSpPr>
            <p:nvPr/>
          </p:nvSpPr>
          <p:spPr bwMode="auto">
            <a:xfrm>
              <a:off x="2729" y="2211"/>
              <a:ext cx="43"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191" name="Line 1535"/>
            <p:cNvSpPr>
              <a:spLocks noChangeShapeType="1"/>
            </p:cNvSpPr>
            <p:nvPr/>
          </p:nvSpPr>
          <p:spPr bwMode="auto">
            <a:xfrm>
              <a:off x="2751" y="2187"/>
              <a:ext cx="1" cy="4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192" name="Line 1536"/>
            <p:cNvSpPr>
              <a:spLocks noChangeShapeType="1"/>
            </p:cNvSpPr>
            <p:nvPr/>
          </p:nvSpPr>
          <p:spPr bwMode="auto">
            <a:xfrm>
              <a:off x="2697" y="2211"/>
              <a:ext cx="43"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193" name="Line 1537"/>
            <p:cNvSpPr>
              <a:spLocks noChangeShapeType="1"/>
            </p:cNvSpPr>
            <p:nvPr/>
          </p:nvSpPr>
          <p:spPr bwMode="auto">
            <a:xfrm>
              <a:off x="2719" y="2187"/>
              <a:ext cx="1" cy="4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194" name="Line 1538"/>
            <p:cNvSpPr>
              <a:spLocks noChangeShapeType="1"/>
            </p:cNvSpPr>
            <p:nvPr/>
          </p:nvSpPr>
          <p:spPr bwMode="auto">
            <a:xfrm>
              <a:off x="2830" y="2211"/>
              <a:ext cx="43"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195" name="Line 1539"/>
            <p:cNvSpPr>
              <a:spLocks noChangeShapeType="1"/>
            </p:cNvSpPr>
            <p:nvPr/>
          </p:nvSpPr>
          <p:spPr bwMode="auto">
            <a:xfrm>
              <a:off x="2852" y="2187"/>
              <a:ext cx="1" cy="4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196" name="Line 1540"/>
            <p:cNvSpPr>
              <a:spLocks noChangeShapeType="1"/>
            </p:cNvSpPr>
            <p:nvPr/>
          </p:nvSpPr>
          <p:spPr bwMode="auto">
            <a:xfrm>
              <a:off x="2809" y="2199"/>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197" name="Line 1541"/>
            <p:cNvSpPr>
              <a:spLocks noChangeShapeType="1"/>
            </p:cNvSpPr>
            <p:nvPr/>
          </p:nvSpPr>
          <p:spPr bwMode="auto">
            <a:xfrm flipH="1">
              <a:off x="2809" y="2199"/>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198" name="Line 1542"/>
            <p:cNvSpPr>
              <a:spLocks noChangeShapeType="1"/>
            </p:cNvSpPr>
            <p:nvPr/>
          </p:nvSpPr>
          <p:spPr bwMode="auto">
            <a:xfrm>
              <a:off x="2740" y="2199"/>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199" name="Line 1543"/>
            <p:cNvSpPr>
              <a:spLocks noChangeShapeType="1"/>
            </p:cNvSpPr>
            <p:nvPr/>
          </p:nvSpPr>
          <p:spPr bwMode="auto">
            <a:xfrm flipH="1">
              <a:off x="2740" y="2199"/>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200" name="Line 1544"/>
            <p:cNvSpPr>
              <a:spLocks noChangeShapeType="1"/>
            </p:cNvSpPr>
            <p:nvPr/>
          </p:nvSpPr>
          <p:spPr bwMode="auto">
            <a:xfrm>
              <a:off x="2708" y="2199"/>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201" name="Line 1545"/>
            <p:cNvSpPr>
              <a:spLocks noChangeShapeType="1"/>
            </p:cNvSpPr>
            <p:nvPr/>
          </p:nvSpPr>
          <p:spPr bwMode="auto">
            <a:xfrm flipH="1">
              <a:off x="2708" y="2199"/>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202" name="Line 1546"/>
            <p:cNvSpPr>
              <a:spLocks noChangeShapeType="1"/>
            </p:cNvSpPr>
            <p:nvPr/>
          </p:nvSpPr>
          <p:spPr bwMode="auto">
            <a:xfrm>
              <a:off x="2841" y="2199"/>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203" name="Line 1547"/>
            <p:cNvSpPr>
              <a:spLocks noChangeShapeType="1"/>
            </p:cNvSpPr>
            <p:nvPr/>
          </p:nvSpPr>
          <p:spPr bwMode="auto">
            <a:xfrm flipH="1">
              <a:off x="2841" y="2199"/>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204" name="Rectangle 1548"/>
            <p:cNvSpPr>
              <a:spLocks noChangeArrowheads="1"/>
            </p:cNvSpPr>
            <p:nvPr/>
          </p:nvSpPr>
          <p:spPr bwMode="auto">
            <a:xfrm>
              <a:off x="2687" y="1953"/>
              <a:ext cx="437"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000000"/>
                  </a:solidFill>
                  <a:effectLst/>
                  <a:latin typeface="Helvetica" pitchFamily="34" charset="0"/>
                  <a:cs typeface="Arial" pitchFamily="34" charset="0"/>
                </a:rPr>
                <a:t>m32: a=0,b=0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0205" name="Rectangle 1549"/>
            <p:cNvSpPr>
              <a:spLocks noChangeArrowheads="1"/>
            </p:cNvSpPr>
            <p:nvPr/>
          </p:nvSpPr>
          <p:spPr bwMode="auto">
            <a:xfrm>
              <a:off x="3182" y="2073"/>
              <a:ext cx="363" cy="28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00206" name="Rectangle 1550"/>
            <p:cNvSpPr>
              <a:spLocks noChangeArrowheads="1"/>
            </p:cNvSpPr>
            <p:nvPr/>
          </p:nvSpPr>
          <p:spPr bwMode="auto">
            <a:xfrm>
              <a:off x="3182" y="2073"/>
              <a:ext cx="363" cy="282"/>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00207" name="Line 1551"/>
            <p:cNvSpPr>
              <a:spLocks noChangeShapeType="1"/>
            </p:cNvSpPr>
            <p:nvPr/>
          </p:nvSpPr>
          <p:spPr bwMode="auto">
            <a:xfrm>
              <a:off x="3182" y="2073"/>
              <a:ext cx="363"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208" name="Line 1552"/>
            <p:cNvSpPr>
              <a:spLocks noChangeShapeType="1"/>
            </p:cNvSpPr>
            <p:nvPr/>
          </p:nvSpPr>
          <p:spPr bwMode="auto">
            <a:xfrm>
              <a:off x="3182" y="2355"/>
              <a:ext cx="363"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209" name="Line 1553"/>
            <p:cNvSpPr>
              <a:spLocks noChangeShapeType="1"/>
            </p:cNvSpPr>
            <p:nvPr/>
          </p:nvSpPr>
          <p:spPr bwMode="auto">
            <a:xfrm flipV="1">
              <a:off x="3545" y="2073"/>
              <a:ext cx="1" cy="28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210" name="Line 1554"/>
            <p:cNvSpPr>
              <a:spLocks noChangeShapeType="1"/>
            </p:cNvSpPr>
            <p:nvPr/>
          </p:nvSpPr>
          <p:spPr bwMode="auto">
            <a:xfrm flipV="1">
              <a:off x="3182" y="2073"/>
              <a:ext cx="1" cy="28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211" name="Line 1555"/>
            <p:cNvSpPr>
              <a:spLocks noChangeShapeType="1"/>
            </p:cNvSpPr>
            <p:nvPr/>
          </p:nvSpPr>
          <p:spPr bwMode="auto">
            <a:xfrm>
              <a:off x="3182" y="2355"/>
              <a:ext cx="363"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212" name="Line 1556"/>
            <p:cNvSpPr>
              <a:spLocks noChangeShapeType="1"/>
            </p:cNvSpPr>
            <p:nvPr/>
          </p:nvSpPr>
          <p:spPr bwMode="auto">
            <a:xfrm flipV="1">
              <a:off x="3182" y="2073"/>
              <a:ext cx="1" cy="28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213" name="Line 1557"/>
            <p:cNvSpPr>
              <a:spLocks noChangeShapeType="1"/>
            </p:cNvSpPr>
            <p:nvPr/>
          </p:nvSpPr>
          <p:spPr bwMode="auto">
            <a:xfrm flipV="1">
              <a:off x="3182" y="2349"/>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214" name="Line 1558"/>
            <p:cNvSpPr>
              <a:spLocks noChangeShapeType="1"/>
            </p:cNvSpPr>
            <p:nvPr/>
          </p:nvSpPr>
          <p:spPr bwMode="auto">
            <a:xfrm>
              <a:off x="3182" y="2073"/>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215" name="Rectangle 1559"/>
            <p:cNvSpPr>
              <a:spLocks noChangeArrowheads="1"/>
            </p:cNvSpPr>
            <p:nvPr/>
          </p:nvSpPr>
          <p:spPr bwMode="auto">
            <a:xfrm>
              <a:off x="3166" y="2373"/>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0216" name="Line 1560"/>
            <p:cNvSpPr>
              <a:spLocks noChangeShapeType="1"/>
            </p:cNvSpPr>
            <p:nvPr/>
          </p:nvSpPr>
          <p:spPr bwMode="auto">
            <a:xfrm flipV="1">
              <a:off x="3364" y="2349"/>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217" name="Line 1561"/>
            <p:cNvSpPr>
              <a:spLocks noChangeShapeType="1"/>
            </p:cNvSpPr>
            <p:nvPr/>
          </p:nvSpPr>
          <p:spPr bwMode="auto">
            <a:xfrm>
              <a:off x="3364" y="2073"/>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218" name="Rectangle 1562"/>
            <p:cNvSpPr>
              <a:spLocks noChangeArrowheads="1"/>
            </p:cNvSpPr>
            <p:nvPr/>
          </p:nvSpPr>
          <p:spPr bwMode="auto">
            <a:xfrm>
              <a:off x="3326" y="2373"/>
              <a:ext cx="117"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0219" name="Line 1563"/>
            <p:cNvSpPr>
              <a:spLocks noChangeShapeType="1"/>
            </p:cNvSpPr>
            <p:nvPr/>
          </p:nvSpPr>
          <p:spPr bwMode="auto">
            <a:xfrm flipV="1">
              <a:off x="3545" y="2349"/>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220" name="Line 1564"/>
            <p:cNvSpPr>
              <a:spLocks noChangeShapeType="1"/>
            </p:cNvSpPr>
            <p:nvPr/>
          </p:nvSpPr>
          <p:spPr bwMode="auto">
            <a:xfrm>
              <a:off x="3545" y="2073"/>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221" name="Rectangle 1565"/>
            <p:cNvSpPr>
              <a:spLocks noChangeArrowheads="1"/>
            </p:cNvSpPr>
            <p:nvPr/>
          </p:nvSpPr>
          <p:spPr bwMode="auto">
            <a:xfrm>
              <a:off x="3529" y="2373"/>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0222" name="Line 1566"/>
            <p:cNvSpPr>
              <a:spLocks noChangeShapeType="1"/>
            </p:cNvSpPr>
            <p:nvPr/>
          </p:nvSpPr>
          <p:spPr bwMode="auto">
            <a:xfrm>
              <a:off x="3182" y="2355"/>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223" name="Line 1567"/>
            <p:cNvSpPr>
              <a:spLocks noChangeShapeType="1"/>
            </p:cNvSpPr>
            <p:nvPr/>
          </p:nvSpPr>
          <p:spPr bwMode="auto">
            <a:xfrm flipH="1">
              <a:off x="3540" y="2355"/>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224" name="Rectangle 1568"/>
            <p:cNvSpPr>
              <a:spLocks noChangeArrowheads="1"/>
            </p:cNvSpPr>
            <p:nvPr/>
          </p:nvSpPr>
          <p:spPr bwMode="auto">
            <a:xfrm>
              <a:off x="3129" y="2313"/>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0225" name="Line 1569"/>
            <p:cNvSpPr>
              <a:spLocks noChangeShapeType="1"/>
            </p:cNvSpPr>
            <p:nvPr/>
          </p:nvSpPr>
          <p:spPr bwMode="auto">
            <a:xfrm>
              <a:off x="3182" y="2211"/>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226" name="Line 1570"/>
            <p:cNvSpPr>
              <a:spLocks noChangeShapeType="1"/>
            </p:cNvSpPr>
            <p:nvPr/>
          </p:nvSpPr>
          <p:spPr bwMode="auto">
            <a:xfrm flipH="1">
              <a:off x="3540" y="2211"/>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227" name="Rectangle 1571"/>
            <p:cNvSpPr>
              <a:spLocks noChangeArrowheads="1"/>
            </p:cNvSpPr>
            <p:nvPr/>
          </p:nvSpPr>
          <p:spPr bwMode="auto">
            <a:xfrm>
              <a:off x="3081" y="2169"/>
              <a:ext cx="117"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0228" name="Line 1572"/>
            <p:cNvSpPr>
              <a:spLocks noChangeShapeType="1"/>
            </p:cNvSpPr>
            <p:nvPr/>
          </p:nvSpPr>
          <p:spPr bwMode="auto">
            <a:xfrm>
              <a:off x="3182" y="2073"/>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229" name="Line 1573"/>
            <p:cNvSpPr>
              <a:spLocks noChangeShapeType="1"/>
            </p:cNvSpPr>
            <p:nvPr/>
          </p:nvSpPr>
          <p:spPr bwMode="auto">
            <a:xfrm flipH="1">
              <a:off x="3540" y="2073"/>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230" name="Rectangle 1574"/>
            <p:cNvSpPr>
              <a:spLocks noChangeArrowheads="1"/>
            </p:cNvSpPr>
            <p:nvPr/>
          </p:nvSpPr>
          <p:spPr bwMode="auto">
            <a:xfrm>
              <a:off x="3129" y="2031"/>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0231" name="Line 1575"/>
            <p:cNvSpPr>
              <a:spLocks noChangeShapeType="1"/>
            </p:cNvSpPr>
            <p:nvPr/>
          </p:nvSpPr>
          <p:spPr bwMode="auto">
            <a:xfrm>
              <a:off x="3182" y="2073"/>
              <a:ext cx="363"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232" name="Line 1576"/>
            <p:cNvSpPr>
              <a:spLocks noChangeShapeType="1"/>
            </p:cNvSpPr>
            <p:nvPr/>
          </p:nvSpPr>
          <p:spPr bwMode="auto">
            <a:xfrm>
              <a:off x="3182" y="2355"/>
              <a:ext cx="363"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233" name="Line 1577"/>
            <p:cNvSpPr>
              <a:spLocks noChangeShapeType="1"/>
            </p:cNvSpPr>
            <p:nvPr/>
          </p:nvSpPr>
          <p:spPr bwMode="auto">
            <a:xfrm flipV="1">
              <a:off x="3545" y="2073"/>
              <a:ext cx="1" cy="28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234" name="Line 1578"/>
            <p:cNvSpPr>
              <a:spLocks noChangeShapeType="1"/>
            </p:cNvSpPr>
            <p:nvPr/>
          </p:nvSpPr>
          <p:spPr bwMode="auto">
            <a:xfrm flipV="1">
              <a:off x="3182" y="2073"/>
              <a:ext cx="1" cy="28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235" name="Freeform 1579"/>
            <p:cNvSpPr>
              <a:spLocks/>
            </p:cNvSpPr>
            <p:nvPr/>
          </p:nvSpPr>
          <p:spPr bwMode="auto">
            <a:xfrm>
              <a:off x="3182" y="2073"/>
              <a:ext cx="358" cy="132"/>
            </a:xfrm>
            <a:custGeom>
              <a:avLst/>
              <a:gdLst/>
              <a:ahLst/>
              <a:cxnLst>
                <a:cxn ang="0">
                  <a:pos x="0" y="132"/>
                </a:cxn>
                <a:cxn ang="0">
                  <a:pos x="11" y="126"/>
                </a:cxn>
                <a:cxn ang="0">
                  <a:pos x="22" y="120"/>
                </a:cxn>
                <a:cxn ang="0">
                  <a:pos x="32" y="108"/>
                </a:cxn>
                <a:cxn ang="0">
                  <a:pos x="43" y="102"/>
                </a:cxn>
                <a:cxn ang="0">
                  <a:pos x="54" y="96"/>
                </a:cxn>
                <a:cxn ang="0">
                  <a:pos x="64" y="84"/>
                </a:cxn>
                <a:cxn ang="0">
                  <a:pos x="75" y="78"/>
                </a:cxn>
                <a:cxn ang="0">
                  <a:pos x="86" y="72"/>
                </a:cxn>
                <a:cxn ang="0">
                  <a:pos x="96" y="66"/>
                </a:cxn>
                <a:cxn ang="0">
                  <a:pos x="107" y="60"/>
                </a:cxn>
                <a:cxn ang="0">
                  <a:pos x="118" y="54"/>
                </a:cxn>
                <a:cxn ang="0">
                  <a:pos x="128" y="48"/>
                </a:cxn>
                <a:cxn ang="0">
                  <a:pos x="139" y="42"/>
                </a:cxn>
                <a:cxn ang="0">
                  <a:pos x="150" y="42"/>
                </a:cxn>
                <a:cxn ang="0">
                  <a:pos x="160" y="36"/>
                </a:cxn>
                <a:cxn ang="0">
                  <a:pos x="171" y="30"/>
                </a:cxn>
                <a:cxn ang="0">
                  <a:pos x="182" y="30"/>
                </a:cxn>
                <a:cxn ang="0">
                  <a:pos x="192" y="24"/>
                </a:cxn>
                <a:cxn ang="0">
                  <a:pos x="203" y="24"/>
                </a:cxn>
                <a:cxn ang="0">
                  <a:pos x="214" y="18"/>
                </a:cxn>
                <a:cxn ang="0">
                  <a:pos x="224" y="18"/>
                </a:cxn>
                <a:cxn ang="0">
                  <a:pos x="235" y="18"/>
                </a:cxn>
                <a:cxn ang="0">
                  <a:pos x="246" y="12"/>
                </a:cxn>
                <a:cxn ang="0">
                  <a:pos x="256" y="12"/>
                </a:cxn>
                <a:cxn ang="0">
                  <a:pos x="267" y="12"/>
                </a:cxn>
                <a:cxn ang="0">
                  <a:pos x="278" y="6"/>
                </a:cxn>
                <a:cxn ang="0">
                  <a:pos x="288" y="6"/>
                </a:cxn>
                <a:cxn ang="0">
                  <a:pos x="299" y="6"/>
                </a:cxn>
                <a:cxn ang="0">
                  <a:pos x="310" y="6"/>
                </a:cxn>
                <a:cxn ang="0">
                  <a:pos x="320" y="6"/>
                </a:cxn>
                <a:cxn ang="0">
                  <a:pos x="331" y="6"/>
                </a:cxn>
                <a:cxn ang="0">
                  <a:pos x="342" y="6"/>
                </a:cxn>
                <a:cxn ang="0">
                  <a:pos x="352" y="0"/>
                </a:cxn>
              </a:cxnLst>
              <a:rect l="0" t="0" r="r" b="b"/>
              <a:pathLst>
                <a:path w="358" h="132">
                  <a:moveTo>
                    <a:pt x="6" y="132"/>
                  </a:moveTo>
                  <a:lnTo>
                    <a:pt x="0" y="132"/>
                  </a:lnTo>
                  <a:lnTo>
                    <a:pt x="6" y="132"/>
                  </a:lnTo>
                  <a:lnTo>
                    <a:pt x="11" y="126"/>
                  </a:lnTo>
                  <a:lnTo>
                    <a:pt x="16" y="120"/>
                  </a:lnTo>
                  <a:lnTo>
                    <a:pt x="22" y="120"/>
                  </a:lnTo>
                  <a:lnTo>
                    <a:pt x="27" y="114"/>
                  </a:lnTo>
                  <a:lnTo>
                    <a:pt x="32" y="108"/>
                  </a:lnTo>
                  <a:lnTo>
                    <a:pt x="38" y="108"/>
                  </a:lnTo>
                  <a:lnTo>
                    <a:pt x="43" y="102"/>
                  </a:lnTo>
                  <a:lnTo>
                    <a:pt x="48" y="96"/>
                  </a:lnTo>
                  <a:lnTo>
                    <a:pt x="54" y="96"/>
                  </a:lnTo>
                  <a:lnTo>
                    <a:pt x="59" y="90"/>
                  </a:lnTo>
                  <a:lnTo>
                    <a:pt x="64" y="84"/>
                  </a:lnTo>
                  <a:lnTo>
                    <a:pt x="70" y="84"/>
                  </a:lnTo>
                  <a:lnTo>
                    <a:pt x="75" y="78"/>
                  </a:lnTo>
                  <a:lnTo>
                    <a:pt x="80" y="78"/>
                  </a:lnTo>
                  <a:lnTo>
                    <a:pt x="86" y="72"/>
                  </a:lnTo>
                  <a:lnTo>
                    <a:pt x="91" y="72"/>
                  </a:lnTo>
                  <a:lnTo>
                    <a:pt x="96" y="66"/>
                  </a:lnTo>
                  <a:lnTo>
                    <a:pt x="102" y="66"/>
                  </a:lnTo>
                  <a:lnTo>
                    <a:pt x="107" y="60"/>
                  </a:lnTo>
                  <a:lnTo>
                    <a:pt x="112" y="60"/>
                  </a:lnTo>
                  <a:lnTo>
                    <a:pt x="118" y="54"/>
                  </a:lnTo>
                  <a:lnTo>
                    <a:pt x="123" y="54"/>
                  </a:lnTo>
                  <a:lnTo>
                    <a:pt x="128" y="48"/>
                  </a:lnTo>
                  <a:lnTo>
                    <a:pt x="134" y="48"/>
                  </a:lnTo>
                  <a:lnTo>
                    <a:pt x="139" y="42"/>
                  </a:lnTo>
                  <a:lnTo>
                    <a:pt x="144" y="42"/>
                  </a:lnTo>
                  <a:lnTo>
                    <a:pt x="150" y="42"/>
                  </a:lnTo>
                  <a:lnTo>
                    <a:pt x="155" y="36"/>
                  </a:lnTo>
                  <a:lnTo>
                    <a:pt x="160" y="36"/>
                  </a:lnTo>
                  <a:lnTo>
                    <a:pt x="166" y="36"/>
                  </a:lnTo>
                  <a:lnTo>
                    <a:pt x="171" y="30"/>
                  </a:lnTo>
                  <a:lnTo>
                    <a:pt x="176" y="30"/>
                  </a:lnTo>
                  <a:lnTo>
                    <a:pt x="182" y="30"/>
                  </a:lnTo>
                  <a:lnTo>
                    <a:pt x="187" y="30"/>
                  </a:lnTo>
                  <a:lnTo>
                    <a:pt x="192" y="24"/>
                  </a:lnTo>
                  <a:lnTo>
                    <a:pt x="198" y="24"/>
                  </a:lnTo>
                  <a:lnTo>
                    <a:pt x="203" y="24"/>
                  </a:lnTo>
                  <a:lnTo>
                    <a:pt x="208" y="24"/>
                  </a:lnTo>
                  <a:lnTo>
                    <a:pt x="214" y="18"/>
                  </a:lnTo>
                  <a:lnTo>
                    <a:pt x="219" y="18"/>
                  </a:lnTo>
                  <a:lnTo>
                    <a:pt x="224" y="18"/>
                  </a:lnTo>
                  <a:lnTo>
                    <a:pt x="230" y="18"/>
                  </a:lnTo>
                  <a:lnTo>
                    <a:pt x="235" y="18"/>
                  </a:lnTo>
                  <a:lnTo>
                    <a:pt x="240" y="12"/>
                  </a:lnTo>
                  <a:lnTo>
                    <a:pt x="246" y="12"/>
                  </a:lnTo>
                  <a:lnTo>
                    <a:pt x="251" y="12"/>
                  </a:lnTo>
                  <a:lnTo>
                    <a:pt x="256" y="12"/>
                  </a:lnTo>
                  <a:lnTo>
                    <a:pt x="262" y="12"/>
                  </a:lnTo>
                  <a:lnTo>
                    <a:pt x="267" y="12"/>
                  </a:lnTo>
                  <a:lnTo>
                    <a:pt x="272" y="12"/>
                  </a:lnTo>
                  <a:lnTo>
                    <a:pt x="278" y="6"/>
                  </a:lnTo>
                  <a:lnTo>
                    <a:pt x="283" y="6"/>
                  </a:lnTo>
                  <a:lnTo>
                    <a:pt x="288" y="6"/>
                  </a:lnTo>
                  <a:lnTo>
                    <a:pt x="294" y="6"/>
                  </a:lnTo>
                  <a:lnTo>
                    <a:pt x="299" y="6"/>
                  </a:lnTo>
                  <a:lnTo>
                    <a:pt x="304" y="6"/>
                  </a:lnTo>
                  <a:lnTo>
                    <a:pt x="310" y="6"/>
                  </a:lnTo>
                  <a:lnTo>
                    <a:pt x="315" y="6"/>
                  </a:lnTo>
                  <a:lnTo>
                    <a:pt x="320" y="6"/>
                  </a:lnTo>
                  <a:lnTo>
                    <a:pt x="326" y="6"/>
                  </a:lnTo>
                  <a:lnTo>
                    <a:pt x="331" y="6"/>
                  </a:lnTo>
                  <a:lnTo>
                    <a:pt x="336" y="6"/>
                  </a:lnTo>
                  <a:lnTo>
                    <a:pt x="342" y="6"/>
                  </a:lnTo>
                  <a:lnTo>
                    <a:pt x="347" y="0"/>
                  </a:lnTo>
                  <a:lnTo>
                    <a:pt x="352" y="0"/>
                  </a:lnTo>
                  <a:lnTo>
                    <a:pt x="358" y="0"/>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236" name="Line 1580"/>
            <p:cNvSpPr>
              <a:spLocks noChangeShapeType="1"/>
            </p:cNvSpPr>
            <p:nvPr/>
          </p:nvSpPr>
          <p:spPr bwMode="auto">
            <a:xfrm>
              <a:off x="3284" y="2127"/>
              <a:ext cx="42"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237" name="Line 1581"/>
            <p:cNvSpPr>
              <a:spLocks noChangeShapeType="1"/>
            </p:cNvSpPr>
            <p:nvPr/>
          </p:nvSpPr>
          <p:spPr bwMode="auto">
            <a:xfrm>
              <a:off x="3305" y="2103"/>
              <a:ext cx="1" cy="4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238" name="Line 1582"/>
            <p:cNvSpPr>
              <a:spLocks noChangeShapeType="1"/>
            </p:cNvSpPr>
            <p:nvPr/>
          </p:nvSpPr>
          <p:spPr bwMode="auto">
            <a:xfrm>
              <a:off x="3214" y="2169"/>
              <a:ext cx="43"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239" name="Line 1583"/>
            <p:cNvSpPr>
              <a:spLocks noChangeShapeType="1"/>
            </p:cNvSpPr>
            <p:nvPr/>
          </p:nvSpPr>
          <p:spPr bwMode="auto">
            <a:xfrm>
              <a:off x="3236" y="2145"/>
              <a:ext cx="1" cy="4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240" name="Line 1584"/>
            <p:cNvSpPr>
              <a:spLocks noChangeShapeType="1"/>
            </p:cNvSpPr>
            <p:nvPr/>
          </p:nvSpPr>
          <p:spPr bwMode="auto">
            <a:xfrm>
              <a:off x="3182" y="2193"/>
              <a:ext cx="43"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241" name="Line 1585"/>
            <p:cNvSpPr>
              <a:spLocks noChangeShapeType="1"/>
            </p:cNvSpPr>
            <p:nvPr/>
          </p:nvSpPr>
          <p:spPr bwMode="auto">
            <a:xfrm>
              <a:off x="3204" y="2169"/>
              <a:ext cx="1" cy="4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242" name="Line 1586"/>
            <p:cNvSpPr>
              <a:spLocks noChangeShapeType="1"/>
            </p:cNvSpPr>
            <p:nvPr/>
          </p:nvSpPr>
          <p:spPr bwMode="auto">
            <a:xfrm>
              <a:off x="3316" y="2109"/>
              <a:ext cx="42"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243" name="Line 1587"/>
            <p:cNvSpPr>
              <a:spLocks noChangeShapeType="1"/>
            </p:cNvSpPr>
            <p:nvPr/>
          </p:nvSpPr>
          <p:spPr bwMode="auto">
            <a:xfrm>
              <a:off x="3337" y="2085"/>
              <a:ext cx="1" cy="4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244" name="Line 1588"/>
            <p:cNvSpPr>
              <a:spLocks noChangeShapeType="1"/>
            </p:cNvSpPr>
            <p:nvPr/>
          </p:nvSpPr>
          <p:spPr bwMode="auto">
            <a:xfrm>
              <a:off x="3294" y="2115"/>
              <a:ext cx="22"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245" name="Line 1589"/>
            <p:cNvSpPr>
              <a:spLocks noChangeShapeType="1"/>
            </p:cNvSpPr>
            <p:nvPr/>
          </p:nvSpPr>
          <p:spPr bwMode="auto">
            <a:xfrm flipH="1">
              <a:off x="3294" y="2115"/>
              <a:ext cx="22"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246" name="Line 1590"/>
            <p:cNvSpPr>
              <a:spLocks noChangeShapeType="1"/>
            </p:cNvSpPr>
            <p:nvPr/>
          </p:nvSpPr>
          <p:spPr bwMode="auto">
            <a:xfrm>
              <a:off x="3225" y="2157"/>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247" name="Line 1591"/>
            <p:cNvSpPr>
              <a:spLocks noChangeShapeType="1"/>
            </p:cNvSpPr>
            <p:nvPr/>
          </p:nvSpPr>
          <p:spPr bwMode="auto">
            <a:xfrm flipH="1">
              <a:off x="3225" y="2157"/>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248" name="Line 1592"/>
            <p:cNvSpPr>
              <a:spLocks noChangeShapeType="1"/>
            </p:cNvSpPr>
            <p:nvPr/>
          </p:nvSpPr>
          <p:spPr bwMode="auto">
            <a:xfrm>
              <a:off x="3193" y="2181"/>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249" name="Line 1593"/>
            <p:cNvSpPr>
              <a:spLocks noChangeShapeType="1"/>
            </p:cNvSpPr>
            <p:nvPr/>
          </p:nvSpPr>
          <p:spPr bwMode="auto">
            <a:xfrm flipH="1">
              <a:off x="3193" y="2181"/>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250" name="Line 1594"/>
            <p:cNvSpPr>
              <a:spLocks noChangeShapeType="1"/>
            </p:cNvSpPr>
            <p:nvPr/>
          </p:nvSpPr>
          <p:spPr bwMode="auto">
            <a:xfrm>
              <a:off x="3326" y="2097"/>
              <a:ext cx="22"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251" name="Line 1595"/>
            <p:cNvSpPr>
              <a:spLocks noChangeShapeType="1"/>
            </p:cNvSpPr>
            <p:nvPr/>
          </p:nvSpPr>
          <p:spPr bwMode="auto">
            <a:xfrm flipH="1">
              <a:off x="3326" y="2097"/>
              <a:ext cx="22"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252" name="Rectangle 1596"/>
            <p:cNvSpPr>
              <a:spLocks noChangeArrowheads="1"/>
            </p:cNvSpPr>
            <p:nvPr/>
          </p:nvSpPr>
          <p:spPr bwMode="auto">
            <a:xfrm>
              <a:off x="3172" y="1953"/>
              <a:ext cx="437"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000000"/>
                  </a:solidFill>
                  <a:effectLst/>
                  <a:latin typeface="Helvetica" pitchFamily="34" charset="0"/>
                  <a:cs typeface="Arial" pitchFamily="34" charset="0"/>
                </a:rPr>
                <a:t>m33: a=0,b=4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0253" name="Rectangle 1597"/>
            <p:cNvSpPr>
              <a:spLocks noChangeArrowheads="1"/>
            </p:cNvSpPr>
            <p:nvPr/>
          </p:nvSpPr>
          <p:spPr bwMode="auto">
            <a:xfrm>
              <a:off x="3668" y="2073"/>
              <a:ext cx="357" cy="28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00254" name="Rectangle 1598"/>
            <p:cNvSpPr>
              <a:spLocks noChangeArrowheads="1"/>
            </p:cNvSpPr>
            <p:nvPr/>
          </p:nvSpPr>
          <p:spPr bwMode="auto">
            <a:xfrm>
              <a:off x="3668" y="2073"/>
              <a:ext cx="357" cy="282"/>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00255" name="Line 1599"/>
            <p:cNvSpPr>
              <a:spLocks noChangeShapeType="1"/>
            </p:cNvSpPr>
            <p:nvPr/>
          </p:nvSpPr>
          <p:spPr bwMode="auto">
            <a:xfrm>
              <a:off x="3668" y="2073"/>
              <a:ext cx="357"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256" name="Line 1600"/>
            <p:cNvSpPr>
              <a:spLocks noChangeShapeType="1"/>
            </p:cNvSpPr>
            <p:nvPr/>
          </p:nvSpPr>
          <p:spPr bwMode="auto">
            <a:xfrm>
              <a:off x="3668" y="2355"/>
              <a:ext cx="357"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257" name="Line 1601"/>
            <p:cNvSpPr>
              <a:spLocks noChangeShapeType="1"/>
            </p:cNvSpPr>
            <p:nvPr/>
          </p:nvSpPr>
          <p:spPr bwMode="auto">
            <a:xfrm flipV="1">
              <a:off x="4025" y="2073"/>
              <a:ext cx="1" cy="28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258" name="Line 1602"/>
            <p:cNvSpPr>
              <a:spLocks noChangeShapeType="1"/>
            </p:cNvSpPr>
            <p:nvPr/>
          </p:nvSpPr>
          <p:spPr bwMode="auto">
            <a:xfrm flipV="1">
              <a:off x="3668" y="2073"/>
              <a:ext cx="1" cy="28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259" name="Line 1603"/>
            <p:cNvSpPr>
              <a:spLocks noChangeShapeType="1"/>
            </p:cNvSpPr>
            <p:nvPr/>
          </p:nvSpPr>
          <p:spPr bwMode="auto">
            <a:xfrm>
              <a:off x="3668" y="2355"/>
              <a:ext cx="357"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260" name="Line 1604"/>
            <p:cNvSpPr>
              <a:spLocks noChangeShapeType="1"/>
            </p:cNvSpPr>
            <p:nvPr/>
          </p:nvSpPr>
          <p:spPr bwMode="auto">
            <a:xfrm flipV="1">
              <a:off x="3668" y="2073"/>
              <a:ext cx="1" cy="28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261" name="Line 1605"/>
            <p:cNvSpPr>
              <a:spLocks noChangeShapeType="1"/>
            </p:cNvSpPr>
            <p:nvPr/>
          </p:nvSpPr>
          <p:spPr bwMode="auto">
            <a:xfrm flipV="1">
              <a:off x="3668" y="2349"/>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262" name="Line 1606"/>
            <p:cNvSpPr>
              <a:spLocks noChangeShapeType="1"/>
            </p:cNvSpPr>
            <p:nvPr/>
          </p:nvSpPr>
          <p:spPr bwMode="auto">
            <a:xfrm>
              <a:off x="3668" y="2073"/>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263" name="Rectangle 1607"/>
            <p:cNvSpPr>
              <a:spLocks noChangeArrowheads="1"/>
            </p:cNvSpPr>
            <p:nvPr/>
          </p:nvSpPr>
          <p:spPr bwMode="auto">
            <a:xfrm>
              <a:off x="3652" y="2373"/>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0264" name="Line 1608"/>
            <p:cNvSpPr>
              <a:spLocks noChangeShapeType="1"/>
            </p:cNvSpPr>
            <p:nvPr/>
          </p:nvSpPr>
          <p:spPr bwMode="auto">
            <a:xfrm flipV="1">
              <a:off x="3844" y="2349"/>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265" name="Line 1609"/>
            <p:cNvSpPr>
              <a:spLocks noChangeShapeType="1"/>
            </p:cNvSpPr>
            <p:nvPr/>
          </p:nvSpPr>
          <p:spPr bwMode="auto">
            <a:xfrm>
              <a:off x="3844" y="2073"/>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266" name="Rectangle 1610"/>
            <p:cNvSpPr>
              <a:spLocks noChangeArrowheads="1"/>
            </p:cNvSpPr>
            <p:nvPr/>
          </p:nvSpPr>
          <p:spPr bwMode="auto">
            <a:xfrm>
              <a:off x="3806" y="2373"/>
              <a:ext cx="117"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0267" name="Line 1611"/>
            <p:cNvSpPr>
              <a:spLocks noChangeShapeType="1"/>
            </p:cNvSpPr>
            <p:nvPr/>
          </p:nvSpPr>
          <p:spPr bwMode="auto">
            <a:xfrm flipV="1">
              <a:off x="4025" y="2349"/>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200469" name="Group 1813"/>
          <p:cNvGrpSpPr>
            <a:grpSpLocks/>
          </p:cNvGrpSpPr>
          <p:nvPr/>
        </p:nvGrpSpPr>
        <p:grpSpPr bwMode="auto">
          <a:xfrm>
            <a:off x="1055688" y="3100388"/>
            <a:ext cx="7010400" cy="1600200"/>
            <a:chOff x="665" y="1953"/>
            <a:chExt cx="4416" cy="1008"/>
          </a:xfrm>
        </p:grpSpPr>
        <p:sp>
          <p:nvSpPr>
            <p:cNvPr id="200269" name="Line 1613"/>
            <p:cNvSpPr>
              <a:spLocks noChangeShapeType="1"/>
            </p:cNvSpPr>
            <p:nvPr/>
          </p:nvSpPr>
          <p:spPr bwMode="auto">
            <a:xfrm>
              <a:off x="4025" y="2073"/>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270" name="Rectangle 1614"/>
            <p:cNvSpPr>
              <a:spLocks noChangeArrowheads="1"/>
            </p:cNvSpPr>
            <p:nvPr/>
          </p:nvSpPr>
          <p:spPr bwMode="auto">
            <a:xfrm>
              <a:off x="4009" y="2373"/>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0271" name="Line 1615"/>
            <p:cNvSpPr>
              <a:spLocks noChangeShapeType="1"/>
            </p:cNvSpPr>
            <p:nvPr/>
          </p:nvSpPr>
          <p:spPr bwMode="auto">
            <a:xfrm>
              <a:off x="3668" y="2355"/>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272" name="Line 1616"/>
            <p:cNvSpPr>
              <a:spLocks noChangeShapeType="1"/>
            </p:cNvSpPr>
            <p:nvPr/>
          </p:nvSpPr>
          <p:spPr bwMode="auto">
            <a:xfrm flipH="1">
              <a:off x="4020" y="2355"/>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273" name="Rectangle 1617"/>
            <p:cNvSpPr>
              <a:spLocks noChangeArrowheads="1"/>
            </p:cNvSpPr>
            <p:nvPr/>
          </p:nvSpPr>
          <p:spPr bwMode="auto">
            <a:xfrm>
              <a:off x="3614" y="2313"/>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0274" name="Line 1618"/>
            <p:cNvSpPr>
              <a:spLocks noChangeShapeType="1"/>
            </p:cNvSpPr>
            <p:nvPr/>
          </p:nvSpPr>
          <p:spPr bwMode="auto">
            <a:xfrm>
              <a:off x="3668" y="2211"/>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275" name="Line 1619"/>
            <p:cNvSpPr>
              <a:spLocks noChangeShapeType="1"/>
            </p:cNvSpPr>
            <p:nvPr/>
          </p:nvSpPr>
          <p:spPr bwMode="auto">
            <a:xfrm flipH="1">
              <a:off x="4020" y="2211"/>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276" name="Rectangle 1620"/>
            <p:cNvSpPr>
              <a:spLocks noChangeArrowheads="1"/>
            </p:cNvSpPr>
            <p:nvPr/>
          </p:nvSpPr>
          <p:spPr bwMode="auto">
            <a:xfrm>
              <a:off x="3566" y="2169"/>
              <a:ext cx="117"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0277" name="Line 1621"/>
            <p:cNvSpPr>
              <a:spLocks noChangeShapeType="1"/>
            </p:cNvSpPr>
            <p:nvPr/>
          </p:nvSpPr>
          <p:spPr bwMode="auto">
            <a:xfrm>
              <a:off x="3668" y="2073"/>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278" name="Line 1622"/>
            <p:cNvSpPr>
              <a:spLocks noChangeShapeType="1"/>
            </p:cNvSpPr>
            <p:nvPr/>
          </p:nvSpPr>
          <p:spPr bwMode="auto">
            <a:xfrm flipH="1">
              <a:off x="4020" y="2073"/>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279" name="Rectangle 1623"/>
            <p:cNvSpPr>
              <a:spLocks noChangeArrowheads="1"/>
            </p:cNvSpPr>
            <p:nvPr/>
          </p:nvSpPr>
          <p:spPr bwMode="auto">
            <a:xfrm>
              <a:off x="3614" y="2031"/>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0280" name="Line 1624"/>
            <p:cNvSpPr>
              <a:spLocks noChangeShapeType="1"/>
            </p:cNvSpPr>
            <p:nvPr/>
          </p:nvSpPr>
          <p:spPr bwMode="auto">
            <a:xfrm>
              <a:off x="3668" y="2073"/>
              <a:ext cx="357"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281" name="Line 1625"/>
            <p:cNvSpPr>
              <a:spLocks noChangeShapeType="1"/>
            </p:cNvSpPr>
            <p:nvPr/>
          </p:nvSpPr>
          <p:spPr bwMode="auto">
            <a:xfrm>
              <a:off x="3668" y="2355"/>
              <a:ext cx="357"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282" name="Line 1626"/>
            <p:cNvSpPr>
              <a:spLocks noChangeShapeType="1"/>
            </p:cNvSpPr>
            <p:nvPr/>
          </p:nvSpPr>
          <p:spPr bwMode="auto">
            <a:xfrm flipV="1">
              <a:off x="4025" y="2073"/>
              <a:ext cx="1" cy="28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283" name="Line 1627"/>
            <p:cNvSpPr>
              <a:spLocks noChangeShapeType="1"/>
            </p:cNvSpPr>
            <p:nvPr/>
          </p:nvSpPr>
          <p:spPr bwMode="auto">
            <a:xfrm flipV="1">
              <a:off x="3668" y="2073"/>
              <a:ext cx="1" cy="28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284" name="Freeform 1628"/>
            <p:cNvSpPr>
              <a:spLocks/>
            </p:cNvSpPr>
            <p:nvPr/>
          </p:nvSpPr>
          <p:spPr bwMode="auto">
            <a:xfrm>
              <a:off x="3673" y="2073"/>
              <a:ext cx="347" cy="132"/>
            </a:xfrm>
            <a:custGeom>
              <a:avLst/>
              <a:gdLst/>
              <a:ahLst/>
              <a:cxnLst>
                <a:cxn ang="0">
                  <a:pos x="0" y="120"/>
                </a:cxn>
                <a:cxn ang="0">
                  <a:pos x="16" y="102"/>
                </a:cxn>
                <a:cxn ang="0">
                  <a:pos x="21" y="90"/>
                </a:cxn>
                <a:cxn ang="0">
                  <a:pos x="32" y="78"/>
                </a:cxn>
                <a:cxn ang="0">
                  <a:pos x="43" y="60"/>
                </a:cxn>
                <a:cxn ang="0">
                  <a:pos x="53" y="54"/>
                </a:cxn>
                <a:cxn ang="0">
                  <a:pos x="64" y="42"/>
                </a:cxn>
                <a:cxn ang="0">
                  <a:pos x="75" y="36"/>
                </a:cxn>
                <a:cxn ang="0">
                  <a:pos x="85" y="24"/>
                </a:cxn>
                <a:cxn ang="0">
                  <a:pos x="96" y="18"/>
                </a:cxn>
                <a:cxn ang="0">
                  <a:pos x="107" y="18"/>
                </a:cxn>
                <a:cxn ang="0">
                  <a:pos x="117" y="12"/>
                </a:cxn>
                <a:cxn ang="0">
                  <a:pos x="128" y="12"/>
                </a:cxn>
                <a:cxn ang="0">
                  <a:pos x="139" y="6"/>
                </a:cxn>
                <a:cxn ang="0">
                  <a:pos x="149" y="6"/>
                </a:cxn>
                <a:cxn ang="0">
                  <a:pos x="160" y="6"/>
                </a:cxn>
                <a:cxn ang="0">
                  <a:pos x="171" y="0"/>
                </a:cxn>
                <a:cxn ang="0">
                  <a:pos x="181" y="0"/>
                </a:cxn>
                <a:cxn ang="0">
                  <a:pos x="192" y="0"/>
                </a:cxn>
                <a:cxn ang="0">
                  <a:pos x="203" y="0"/>
                </a:cxn>
                <a:cxn ang="0">
                  <a:pos x="213" y="0"/>
                </a:cxn>
                <a:cxn ang="0">
                  <a:pos x="224" y="0"/>
                </a:cxn>
                <a:cxn ang="0">
                  <a:pos x="235" y="0"/>
                </a:cxn>
                <a:cxn ang="0">
                  <a:pos x="245" y="0"/>
                </a:cxn>
                <a:cxn ang="0">
                  <a:pos x="256" y="0"/>
                </a:cxn>
                <a:cxn ang="0">
                  <a:pos x="267" y="0"/>
                </a:cxn>
                <a:cxn ang="0">
                  <a:pos x="277" y="0"/>
                </a:cxn>
                <a:cxn ang="0">
                  <a:pos x="288" y="0"/>
                </a:cxn>
                <a:cxn ang="0">
                  <a:pos x="299" y="0"/>
                </a:cxn>
                <a:cxn ang="0">
                  <a:pos x="309" y="0"/>
                </a:cxn>
                <a:cxn ang="0">
                  <a:pos x="320" y="0"/>
                </a:cxn>
                <a:cxn ang="0">
                  <a:pos x="331" y="0"/>
                </a:cxn>
                <a:cxn ang="0">
                  <a:pos x="341" y="0"/>
                </a:cxn>
              </a:cxnLst>
              <a:rect l="0" t="0" r="r" b="b"/>
              <a:pathLst>
                <a:path w="347" h="132">
                  <a:moveTo>
                    <a:pt x="0" y="132"/>
                  </a:moveTo>
                  <a:lnTo>
                    <a:pt x="0" y="120"/>
                  </a:lnTo>
                  <a:lnTo>
                    <a:pt x="5" y="114"/>
                  </a:lnTo>
                  <a:lnTo>
                    <a:pt x="16" y="102"/>
                  </a:lnTo>
                  <a:lnTo>
                    <a:pt x="16" y="96"/>
                  </a:lnTo>
                  <a:lnTo>
                    <a:pt x="21" y="90"/>
                  </a:lnTo>
                  <a:lnTo>
                    <a:pt x="27" y="84"/>
                  </a:lnTo>
                  <a:lnTo>
                    <a:pt x="32" y="78"/>
                  </a:lnTo>
                  <a:lnTo>
                    <a:pt x="43" y="66"/>
                  </a:lnTo>
                  <a:lnTo>
                    <a:pt x="43" y="60"/>
                  </a:lnTo>
                  <a:lnTo>
                    <a:pt x="48" y="54"/>
                  </a:lnTo>
                  <a:lnTo>
                    <a:pt x="53" y="54"/>
                  </a:lnTo>
                  <a:lnTo>
                    <a:pt x="59" y="48"/>
                  </a:lnTo>
                  <a:lnTo>
                    <a:pt x="64" y="42"/>
                  </a:lnTo>
                  <a:lnTo>
                    <a:pt x="69" y="36"/>
                  </a:lnTo>
                  <a:lnTo>
                    <a:pt x="75" y="36"/>
                  </a:lnTo>
                  <a:lnTo>
                    <a:pt x="80" y="30"/>
                  </a:lnTo>
                  <a:lnTo>
                    <a:pt x="85" y="24"/>
                  </a:lnTo>
                  <a:lnTo>
                    <a:pt x="91" y="24"/>
                  </a:lnTo>
                  <a:lnTo>
                    <a:pt x="96" y="18"/>
                  </a:lnTo>
                  <a:lnTo>
                    <a:pt x="101" y="18"/>
                  </a:lnTo>
                  <a:lnTo>
                    <a:pt x="107" y="18"/>
                  </a:lnTo>
                  <a:lnTo>
                    <a:pt x="112" y="12"/>
                  </a:lnTo>
                  <a:lnTo>
                    <a:pt x="117" y="12"/>
                  </a:lnTo>
                  <a:lnTo>
                    <a:pt x="123" y="12"/>
                  </a:lnTo>
                  <a:lnTo>
                    <a:pt x="128" y="12"/>
                  </a:lnTo>
                  <a:lnTo>
                    <a:pt x="133" y="6"/>
                  </a:lnTo>
                  <a:lnTo>
                    <a:pt x="139" y="6"/>
                  </a:lnTo>
                  <a:lnTo>
                    <a:pt x="144" y="6"/>
                  </a:lnTo>
                  <a:lnTo>
                    <a:pt x="149" y="6"/>
                  </a:lnTo>
                  <a:lnTo>
                    <a:pt x="155" y="6"/>
                  </a:lnTo>
                  <a:lnTo>
                    <a:pt x="160" y="6"/>
                  </a:lnTo>
                  <a:lnTo>
                    <a:pt x="165" y="0"/>
                  </a:lnTo>
                  <a:lnTo>
                    <a:pt x="171" y="0"/>
                  </a:lnTo>
                  <a:lnTo>
                    <a:pt x="176" y="0"/>
                  </a:lnTo>
                  <a:lnTo>
                    <a:pt x="181" y="0"/>
                  </a:lnTo>
                  <a:lnTo>
                    <a:pt x="187" y="0"/>
                  </a:lnTo>
                  <a:lnTo>
                    <a:pt x="192" y="0"/>
                  </a:lnTo>
                  <a:lnTo>
                    <a:pt x="197" y="0"/>
                  </a:lnTo>
                  <a:lnTo>
                    <a:pt x="203" y="0"/>
                  </a:lnTo>
                  <a:lnTo>
                    <a:pt x="208" y="0"/>
                  </a:lnTo>
                  <a:lnTo>
                    <a:pt x="213" y="0"/>
                  </a:lnTo>
                  <a:lnTo>
                    <a:pt x="219" y="0"/>
                  </a:lnTo>
                  <a:lnTo>
                    <a:pt x="224" y="0"/>
                  </a:lnTo>
                  <a:lnTo>
                    <a:pt x="229" y="0"/>
                  </a:lnTo>
                  <a:lnTo>
                    <a:pt x="235" y="0"/>
                  </a:lnTo>
                  <a:lnTo>
                    <a:pt x="240" y="0"/>
                  </a:lnTo>
                  <a:lnTo>
                    <a:pt x="245" y="0"/>
                  </a:lnTo>
                  <a:lnTo>
                    <a:pt x="251" y="0"/>
                  </a:lnTo>
                  <a:lnTo>
                    <a:pt x="256" y="0"/>
                  </a:lnTo>
                  <a:lnTo>
                    <a:pt x="261" y="0"/>
                  </a:lnTo>
                  <a:lnTo>
                    <a:pt x="267" y="0"/>
                  </a:lnTo>
                  <a:lnTo>
                    <a:pt x="272" y="0"/>
                  </a:lnTo>
                  <a:lnTo>
                    <a:pt x="277" y="0"/>
                  </a:lnTo>
                  <a:lnTo>
                    <a:pt x="283" y="0"/>
                  </a:lnTo>
                  <a:lnTo>
                    <a:pt x="288" y="0"/>
                  </a:lnTo>
                  <a:lnTo>
                    <a:pt x="293" y="0"/>
                  </a:lnTo>
                  <a:lnTo>
                    <a:pt x="299" y="0"/>
                  </a:lnTo>
                  <a:lnTo>
                    <a:pt x="304" y="0"/>
                  </a:lnTo>
                  <a:lnTo>
                    <a:pt x="309" y="0"/>
                  </a:lnTo>
                  <a:lnTo>
                    <a:pt x="315" y="0"/>
                  </a:lnTo>
                  <a:lnTo>
                    <a:pt x="320" y="0"/>
                  </a:lnTo>
                  <a:lnTo>
                    <a:pt x="325" y="0"/>
                  </a:lnTo>
                  <a:lnTo>
                    <a:pt x="331" y="0"/>
                  </a:lnTo>
                  <a:lnTo>
                    <a:pt x="336" y="0"/>
                  </a:lnTo>
                  <a:lnTo>
                    <a:pt x="341" y="0"/>
                  </a:lnTo>
                  <a:lnTo>
                    <a:pt x="347" y="0"/>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285" name="Line 1629"/>
            <p:cNvSpPr>
              <a:spLocks noChangeShapeType="1"/>
            </p:cNvSpPr>
            <p:nvPr/>
          </p:nvSpPr>
          <p:spPr bwMode="auto">
            <a:xfrm>
              <a:off x="3764" y="2085"/>
              <a:ext cx="42"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286" name="Line 1630"/>
            <p:cNvSpPr>
              <a:spLocks noChangeShapeType="1"/>
            </p:cNvSpPr>
            <p:nvPr/>
          </p:nvSpPr>
          <p:spPr bwMode="auto">
            <a:xfrm>
              <a:off x="3785" y="2061"/>
              <a:ext cx="1" cy="4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287" name="Line 1631"/>
            <p:cNvSpPr>
              <a:spLocks noChangeShapeType="1"/>
            </p:cNvSpPr>
            <p:nvPr/>
          </p:nvSpPr>
          <p:spPr bwMode="auto">
            <a:xfrm>
              <a:off x="3700" y="2133"/>
              <a:ext cx="42"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288" name="Line 1632"/>
            <p:cNvSpPr>
              <a:spLocks noChangeShapeType="1"/>
            </p:cNvSpPr>
            <p:nvPr/>
          </p:nvSpPr>
          <p:spPr bwMode="auto">
            <a:xfrm>
              <a:off x="3721" y="2109"/>
              <a:ext cx="1" cy="4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289" name="Line 1633"/>
            <p:cNvSpPr>
              <a:spLocks noChangeShapeType="1"/>
            </p:cNvSpPr>
            <p:nvPr/>
          </p:nvSpPr>
          <p:spPr bwMode="auto">
            <a:xfrm>
              <a:off x="3668" y="2175"/>
              <a:ext cx="42"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290" name="Line 1634"/>
            <p:cNvSpPr>
              <a:spLocks noChangeShapeType="1"/>
            </p:cNvSpPr>
            <p:nvPr/>
          </p:nvSpPr>
          <p:spPr bwMode="auto">
            <a:xfrm>
              <a:off x="3689" y="2151"/>
              <a:ext cx="1" cy="4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291" name="Line 1635"/>
            <p:cNvSpPr>
              <a:spLocks noChangeShapeType="1"/>
            </p:cNvSpPr>
            <p:nvPr/>
          </p:nvSpPr>
          <p:spPr bwMode="auto">
            <a:xfrm>
              <a:off x="3801" y="2079"/>
              <a:ext cx="43"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292" name="Line 1636"/>
            <p:cNvSpPr>
              <a:spLocks noChangeShapeType="1"/>
            </p:cNvSpPr>
            <p:nvPr/>
          </p:nvSpPr>
          <p:spPr bwMode="auto">
            <a:xfrm>
              <a:off x="3822" y="2055"/>
              <a:ext cx="1" cy="4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293" name="Line 1637"/>
            <p:cNvSpPr>
              <a:spLocks noChangeShapeType="1"/>
            </p:cNvSpPr>
            <p:nvPr/>
          </p:nvSpPr>
          <p:spPr bwMode="auto">
            <a:xfrm>
              <a:off x="3774" y="2073"/>
              <a:ext cx="22"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294" name="Line 1638"/>
            <p:cNvSpPr>
              <a:spLocks noChangeShapeType="1"/>
            </p:cNvSpPr>
            <p:nvPr/>
          </p:nvSpPr>
          <p:spPr bwMode="auto">
            <a:xfrm flipH="1">
              <a:off x="3774" y="2073"/>
              <a:ext cx="22"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295" name="Line 1639"/>
            <p:cNvSpPr>
              <a:spLocks noChangeShapeType="1"/>
            </p:cNvSpPr>
            <p:nvPr/>
          </p:nvSpPr>
          <p:spPr bwMode="auto">
            <a:xfrm>
              <a:off x="3710" y="2121"/>
              <a:ext cx="22"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296" name="Line 1640"/>
            <p:cNvSpPr>
              <a:spLocks noChangeShapeType="1"/>
            </p:cNvSpPr>
            <p:nvPr/>
          </p:nvSpPr>
          <p:spPr bwMode="auto">
            <a:xfrm flipH="1">
              <a:off x="3710" y="2121"/>
              <a:ext cx="22"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297" name="Line 1641"/>
            <p:cNvSpPr>
              <a:spLocks noChangeShapeType="1"/>
            </p:cNvSpPr>
            <p:nvPr/>
          </p:nvSpPr>
          <p:spPr bwMode="auto">
            <a:xfrm>
              <a:off x="3678" y="2163"/>
              <a:ext cx="22"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298" name="Line 1642"/>
            <p:cNvSpPr>
              <a:spLocks noChangeShapeType="1"/>
            </p:cNvSpPr>
            <p:nvPr/>
          </p:nvSpPr>
          <p:spPr bwMode="auto">
            <a:xfrm flipH="1">
              <a:off x="3678" y="2163"/>
              <a:ext cx="22"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299" name="Line 1643"/>
            <p:cNvSpPr>
              <a:spLocks noChangeShapeType="1"/>
            </p:cNvSpPr>
            <p:nvPr/>
          </p:nvSpPr>
          <p:spPr bwMode="auto">
            <a:xfrm>
              <a:off x="3812" y="2067"/>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300" name="Line 1644"/>
            <p:cNvSpPr>
              <a:spLocks noChangeShapeType="1"/>
            </p:cNvSpPr>
            <p:nvPr/>
          </p:nvSpPr>
          <p:spPr bwMode="auto">
            <a:xfrm flipH="1">
              <a:off x="3812" y="2067"/>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301" name="Rectangle 1645"/>
            <p:cNvSpPr>
              <a:spLocks noChangeArrowheads="1"/>
            </p:cNvSpPr>
            <p:nvPr/>
          </p:nvSpPr>
          <p:spPr bwMode="auto">
            <a:xfrm>
              <a:off x="3657" y="1953"/>
              <a:ext cx="437"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000000"/>
                  </a:solidFill>
                  <a:effectLst/>
                  <a:latin typeface="Helvetica" pitchFamily="34" charset="0"/>
                  <a:cs typeface="Arial" pitchFamily="34" charset="0"/>
                </a:rPr>
                <a:t>m34: a=0,b=8</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0302" name="Rectangle 1646"/>
            <p:cNvSpPr>
              <a:spLocks noChangeArrowheads="1"/>
            </p:cNvSpPr>
            <p:nvPr/>
          </p:nvSpPr>
          <p:spPr bwMode="auto">
            <a:xfrm>
              <a:off x="4148" y="2073"/>
              <a:ext cx="362" cy="28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00303" name="Rectangle 1647"/>
            <p:cNvSpPr>
              <a:spLocks noChangeArrowheads="1"/>
            </p:cNvSpPr>
            <p:nvPr/>
          </p:nvSpPr>
          <p:spPr bwMode="auto">
            <a:xfrm>
              <a:off x="4148" y="2073"/>
              <a:ext cx="362" cy="282"/>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00304" name="Line 1648"/>
            <p:cNvSpPr>
              <a:spLocks noChangeShapeType="1"/>
            </p:cNvSpPr>
            <p:nvPr/>
          </p:nvSpPr>
          <p:spPr bwMode="auto">
            <a:xfrm>
              <a:off x="4148" y="2073"/>
              <a:ext cx="362"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305" name="Line 1649"/>
            <p:cNvSpPr>
              <a:spLocks noChangeShapeType="1"/>
            </p:cNvSpPr>
            <p:nvPr/>
          </p:nvSpPr>
          <p:spPr bwMode="auto">
            <a:xfrm>
              <a:off x="4148" y="2355"/>
              <a:ext cx="362"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306" name="Line 1650"/>
            <p:cNvSpPr>
              <a:spLocks noChangeShapeType="1"/>
            </p:cNvSpPr>
            <p:nvPr/>
          </p:nvSpPr>
          <p:spPr bwMode="auto">
            <a:xfrm flipV="1">
              <a:off x="4510" y="2073"/>
              <a:ext cx="1" cy="28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307" name="Line 1651"/>
            <p:cNvSpPr>
              <a:spLocks noChangeShapeType="1"/>
            </p:cNvSpPr>
            <p:nvPr/>
          </p:nvSpPr>
          <p:spPr bwMode="auto">
            <a:xfrm flipV="1">
              <a:off x="4148" y="2073"/>
              <a:ext cx="1" cy="28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308" name="Line 1652"/>
            <p:cNvSpPr>
              <a:spLocks noChangeShapeType="1"/>
            </p:cNvSpPr>
            <p:nvPr/>
          </p:nvSpPr>
          <p:spPr bwMode="auto">
            <a:xfrm>
              <a:off x="4148" y="2355"/>
              <a:ext cx="362"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309" name="Line 1653"/>
            <p:cNvSpPr>
              <a:spLocks noChangeShapeType="1"/>
            </p:cNvSpPr>
            <p:nvPr/>
          </p:nvSpPr>
          <p:spPr bwMode="auto">
            <a:xfrm flipV="1">
              <a:off x="4148" y="2073"/>
              <a:ext cx="1" cy="28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310" name="Line 1654"/>
            <p:cNvSpPr>
              <a:spLocks noChangeShapeType="1"/>
            </p:cNvSpPr>
            <p:nvPr/>
          </p:nvSpPr>
          <p:spPr bwMode="auto">
            <a:xfrm flipV="1">
              <a:off x="4148" y="2349"/>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311" name="Line 1655"/>
            <p:cNvSpPr>
              <a:spLocks noChangeShapeType="1"/>
            </p:cNvSpPr>
            <p:nvPr/>
          </p:nvSpPr>
          <p:spPr bwMode="auto">
            <a:xfrm>
              <a:off x="4148" y="2073"/>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312" name="Rectangle 1656"/>
            <p:cNvSpPr>
              <a:spLocks noChangeArrowheads="1"/>
            </p:cNvSpPr>
            <p:nvPr/>
          </p:nvSpPr>
          <p:spPr bwMode="auto">
            <a:xfrm>
              <a:off x="4132" y="2373"/>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0313" name="Line 1657"/>
            <p:cNvSpPr>
              <a:spLocks noChangeShapeType="1"/>
            </p:cNvSpPr>
            <p:nvPr/>
          </p:nvSpPr>
          <p:spPr bwMode="auto">
            <a:xfrm flipV="1">
              <a:off x="4329" y="2349"/>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314" name="Line 1658"/>
            <p:cNvSpPr>
              <a:spLocks noChangeShapeType="1"/>
            </p:cNvSpPr>
            <p:nvPr/>
          </p:nvSpPr>
          <p:spPr bwMode="auto">
            <a:xfrm>
              <a:off x="4329" y="2073"/>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315" name="Rectangle 1659"/>
            <p:cNvSpPr>
              <a:spLocks noChangeArrowheads="1"/>
            </p:cNvSpPr>
            <p:nvPr/>
          </p:nvSpPr>
          <p:spPr bwMode="auto">
            <a:xfrm>
              <a:off x="4292" y="2373"/>
              <a:ext cx="117"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0316" name="Line 1660"/>
            <p:cNvSpPr>
              <a:spLocks noChangeShapeType="1"/>
            </p:cNvSpPr>
            <p:nvPr/>
          </p:nvSpPr>
          <p:spPr bwMode="auto">
            <a:xfrm flipV="1">
              <a:off x="4510" y="2349"/>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317" name="Line 1661"/>
            <p:cNvSpPr>
              <a:spLocks noChangeShapeType="1"/>
            </p:cNvSpPr>
            <p:nvPr/>
          </p:nvSpPr>
          <p:spPr bwMode="auto">
            <a:xfrm>
              <a:off x="4510" y="2073"/>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318" name="Rectangle 1662"/>
            <p:cNvSpPr>
              <a:spLocks noChangeArrowheads="1"/>
            </p:cNvSpPr>
            <p:nvPr/>
          </p:nvSpPr>
          <p:spPr bwMode="auto">
            <a:xfrm>
              <a:off x="4494" y="2373"/>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0319" name="Line 1663"/>
            <p:cNvSpPr>
              <a:spLocks noChangeShapeType="1"/>
            </p:cNvSpPr>
            <p:nvPr/>
          </p:nvSpPr>
          <p:spPr bwMode="auto">
            <a:xfrm>
              <a:off x="4148" y="2355"/>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320" name="Line 1664"/>
            <p:cNvSpPr>
              <a:spLocks noChangeShapeType="1"/>
            </p:cNvSpPr>
            <p:nvPr/>
          </p:nvSpPr>
          <p:spPr bwMode="auto">
            <a:xfrm flipH="1">
              <a:off x="4505" y="2355"/>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321" name="Rectangle 1665"/>
            <p:cNvSpPr>
              <a:spLocks noChangeArrowheads="1"/>
            </p:cNvSpPr>
            <p:nvPr/>
          </p:nvSpPr>
          <p:spPr bwMode="auto">
            <a:xfrm>
              <a:off x="4094" y="2313"/>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0322" name="Line 1666"/>
            <p:cNvSpPr>
              <a:spLocks noChangeShapeType="1"/>
            </p:cNvSpPr>
            <p:nvPr/>
          </p:nvSpPr>
          <p:spPr bwMode="auto">
            <a:xfrm>
              <a:off x="4148" y="2211"/>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323" name="Line 1667"/>
            <p:cNvSpPr>
              <a:spLocks noChangeShapeType="1"/>
            </p:cNvSpPr>
            <p:nvPr/>
          </p:nvSpPr>
          <p:spPr bwMode="auto">
            <a:xfrm flipH="1">
              <a:off x="4505" y="2211"/>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324" name="Rectangle 1668"/>
            <p:cNvSpPr>
              <a:spLocks noChangeArrowheads="1"/>
            </p:cNvSpPr>
            <p:nvPr/>
          </p:nvSpPr>
          <p:spPr bwMode="auto">
            <a:xfrm>
              <a:off x="4046" y="2169"/>
              <a:ext cx="117"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0325" name="Line 1669"/>
            <p:cNvSpPr>
              <a:spLocks noChangeShapeType="1"/>
            </p:cNvSpPr>
            <p:nvPr/>
          </p:nvSpPr>
          <p:spPr bwMode="auto">
            <a:xfrm>
              <a:off x="4148" y="2073"/>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326" name="Line 1670"/>
            <p:cNvSpPr>
              <a:spLocks noChangeShapeType="1"/>
            </p:cNvSpPr>
            <p:nvPr/>
          </p:nvSpPr>
          <p:spPr bwMode="auto">
            <a:xfrm flipH="1">
              <a:off x="4505" y="2073"/>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327" name="Rectangle 1671"/>
            <p:cNvSpPr>
              <a:spLocks noChangeArrowheads="1"/>
            </p:cNvSpPr>
            <p:nvPr/>
          </p:nvSpPr>
          <p:spPr bwMode="auto">
            <a:xfrm>
              <a:off x="4094" y="2031"/>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0328" name="Line 1672"/>
            <p:cNvSpPr>
              <a:spLocks noChangeShapeType="1"/>
            </p:cNvSpPr>
            <p:nvPr/>
          </p:nvSpPr>
          <p:spPr bwMode="auto">
            <a:xfrm>
              <a:off x="4148" y="2073"/>
              <a:ext cx="362"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329" name="Line 1673"/>
            <p:cNvSpPr>
              <a:spLocks noChangeShapeType="1"/>
            </p:cNvSpPr>
            <p:nvPr/>
          </p:nvSpPr>
          <p:spPr bwMode="auto">
            <a:xfrm>
              <a:off x="4148" y="2355"/>
              <a:ext cx="362"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330" name="Line 1674"/>
            <p:cNvSpPr>
              <a:spLocks noChangeShapeType="1"/>
            </p:cNvSpPr>
            <p:nvPr/>
          </p:nvSpPr>
          <p:spPr bwMode="auto">
            <a:xfrm flipV="1">
              <a:off x="4510" y="2073"/>
              <a:ext cx="1" cy="28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331" name="Line 1675"/>
            <p:cNvSpPr>
              <a:spLocks noChangeShapeType="1"/>
            </p:cNvSpPr>
            <p:nvPr/>
          </p:nvSpPr>
          <p:spPr bwMode="auto">
            <a:xfrm flipV="1">
              <a:off x="4148" y="2073"/>
              <a:ext cx="1" cy="28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332" name="Freeform 1676"/>
            <p:cNvSpPr>
              <a:spLocks/>
            </p:cNvSpPr>
            <p:nvPr/>
          </p:nvSpPr>
          <p:spPr bwMode="auto">
            <a:xfrm>
              <a:off x="4148" y="2073"/>
              <a:ext cx="357" cy="138"/>
            </a:xfrm>
            <a:custGeom>
              <a:avLst/>
              <a:gdLst/>
              <a:ahLst/>
              <a:cxnLst>
                <a:cxn ang="0">
                  <a:pos x="0" y="126"/>
                </a:cxn>
                <a:cxn ang="0">
                  <a:pos x="10" y="102"/>
                </a:cxn>
                <a:cxn ang="0">
                  <a:pos x="21" y="78"/>
                </a:cxn>
                <a:cxn ang="0">
                  <a:pos x="37" y="60"/>
                </a:cxn>
                <a:cxn ang="0">
                  <a:pos x="48" y="42"/>
                </a:cxn>
                <a:cxn ang="0">
                  <a:pos x="53" y="30"/>
                </a:cxn>
                <a:cxn ang="0">
                  <a:pos x="64" y="24"/>
                </a:cxn>
                <a:cxn ang="0">
                  <a:pos x="74" y="18"/>
                </a:cxn>
                <a:cxn ang="0">
                  <a:pos x="85" y="12"/>
                </a:cxn>
                <a:cxn ang="0">
                  <a:pos x="96" y="6"/>
                </a:cxn>
                <a:cxn ang="0">
                  <a:pos x="106" y="6"/>
                </a:cxn>
                <a:cxn ang="0">
                  <a:pos x="117" y="0"/>
                </a:cxn>
                <a:cxn ang="0">
                  <a:pos x="128" y="0"/>
                </a:cxn>
                <a:cxn ang="0">
                  <a:pos x="138" y="0"/>
                </a:cxn>
                <a:cxn ang="0">
                  <a:pos x="149" y="0"/>
                </a:cxn>
                <a:cxn ang="0">
                  <a:pos x="160" y="0"/>
                </a:cxn>
                <a:cxn ang="0">
                  <a:pos x="170" y="0"/>
                </a:cxn>
                <a:cxn ang="0">
                  <a:pos x="181" y="0"/>
                </a:cxn>
                <a:cxn ang="0">
                  <a:pos x="192" y="0"/>
                </a:cxn>
                <a:cxn ang="0">
                  <a:pos x="202" y="0"/>
                </a:cxn>
                <a:cxn ang="0">
                  <a:pos x="213" y="0"/>
                </a:cxn>
                <a:cxn ang="0">
                  <a:pos x="224" y="0"/>
                </a:cxn>
                <a:cxn ang="0">
                  <a:pos x="234" y="0"/>
                </a:cxn>
                <a:cxn ang="0">
                  <a:pos x="245" y="0"/>
                </a:cxn>
                <a:cxn ang="0">
                  <a:pos x="256" y="0"/>
                </a:cxn>
                <a:cxn ang="0">
                  <a:pos x="266" y="0"/>
                </a:cxn>
                <a:cxn ang="0">
                  <a:pos x="277" y="0"/>
                </a:cxn>
                <a:cxn ang="0">
                  <a:pos x="288" y="0"/>
                </a:cxn>
                <a:cxn ang="0">
                  <a:pos x="298" y="0"/>
                </a:cxn>
                <a:cxn ang="0">
                  <a:pos x="309" y="0"/>
                </a:cxn>
                <a:cxn ang="0">
                  <a:pos x="320" y="0"/>
                </a:cxn>
                <a:cxn ang="0">
                  <a:pos x="330" y="0"/>
                </a:cxn>
                <a:cxn ang="0">
                  <a:pos x="341" y="0"/>
                </a:cxn>
                <a:cxn ang="0">
                  <a:pos x="352" y="0"/>
                </a:cxn>
              </a:cxnLst>
              <a:rect l="0" t="0" r="r" b="b"/>
              <a:pathLst>
                <a:path w="357" h="138">
                  <a:moveTo>
                    <a:pt x="0" y="138"/>
                  </a:moveTo>
                  <a:lnTo>
                    <a:pt x="0" y="126"/>
                  </a:lnTo>
                  <a:lnTo>
                    <a:pt x="10" y="114"/>
                  </a:lnTo>
                  <a:lnTo>
                    <a:pt x="10" y="102"/>
                  </a:lnTo>
                  <a:lnTo>
                    <a:pt x="21" y="90"/>
                  </a:lnTo>
                  <a:lnTo>
                    <a:pt x="21" y="78"/>
                  </a:lnTo>
                  <a:lnTo>
                    <a:pt x="26" y="72"/>
                  </a:lnTo>
                  <a:lnTo>
                    <a:pt x="37" y="60"/>
                  </a:lnTo>
                  <a:lnTo>
                    <a:pt x="37" y="54"/>
                  </a:lnTo>
                  <a:lnTo>
                    <a:pt x="48" y="42"/>
                  </a:lnTo>
                  <a:lnTo>
                    <a:pt x="48" y="36"/>
                  </a:lnTo>
                  <a:lnTo>
                    <a:pt x="53" y="30"/>
                  </a:lnTo>
                  <a:lnTo>
                    <a:pt x="58" y="30"/>
                  </a:lnTo>
                  <a:lnTo>
                    <a:pt x="64" y="24"/>
                  </a:lnTo>
                  <a:lnTo>
                    <a:pt x="69" y="18"/>
                  </a:lnTo>
                  <a:lnTo>
                    <a:pt x="74" y="18"/>
                  </a:lnTo>
                  <a:lnTo>
                    <a:pt x="80" y="12"/>
                  </a:lnTo>
                  <a:lnTo>
                    <a:pt x="85" y="12"/>
                  </a:lnTo>
                  <a:lnTo>
                    <a:pt x="90" y="6"/>
                  </a:lnTo>
                  <a:lnTo>
                    <a:pt x="96" y="6"/>
                  </a:lnTo>
                  <a:lnTo>
                    <a:pt x="101" y="6"/>
                  </a:lnTo>
                  <a:lnTo>
                    <a:pt x="106" y="6"/>
                  </a:lnTo>
                  <a:lnTo>
                    <a:pt x="112" y="0"/>
                  </a:lnTo>
                  <a:lnTo>
                    <a:pt x="117" y="0"/>
                  </a:lnTo>
                  <a:lnTo>
                    <a:pt x="122" y="0"/>
                  </a:lnTo>
                  <a:lnTo>
                    <a:pt x="128" y="0"/>
                  </a:lnTo>
                  <a:lnTo>
                    <a:pt x="133" y="0"/>
                  </a:lnTo>
                  <a:lnTo>
                    <a:pt x="138" y="0"/>
                  </a:lnTo>
                  <a:lnTo>
                    <a:pt x="144" y="0"/>
                  </a:lnTo>
                  <a:lnTo>
                    <a:pt x="149" y="0"/>
                  </a:lnTo>
                  <a:lnTo>
                    <a:pt x="154" y="0"/>
                  </a:lnTo>
                  <a:lnTo>
                    <a:pt x="160" y="0"/>
                  </a:lnTo>
                  <a:lnTo>
                    <a:pt x="165" y="0"/>
                  </a:lnTo>
                  <a:lnTo>
                    <a:pt x="170" y="0"/>
                  </a:lnTo>
                  <a:lnTo>
                    <a:pt x="176" y="0"/>
                  </a:lnTo>
                  <a:lnTo>
                    <a:pt x="181" y="0"/>
                  </a:lnTo>
                  <a:lnTo>
                    <a:pt x="186" y="0"/>
                  </a:lnTo>
                  <a:lnTo>
                    <a:pt x="192" y="0"/>
                  </a:lnTo>
                  <a:lnTo>
                    <a:pt x="197" y="0"/>
                  </a:lnTo>
                  <a:lnTo>
                    <a:pt x="202" y="0"/>
                  </a:lnTo>
                  <a:lnTo>
                    <a:pt x="208" y="0"/>
                  </a:lnTo>
                  <a:lnTo>
                    <a:pt x="213" y="0"/>
                  </a:lnTo>
                  <a:lnTo>
                    <a:pt x="218" y="0"/>
                  </a:lnTo>
                  <a:lnTo>
                    <a:pt x="224" y="0"/>
                  </a:lnTo>
                  <a:lnTo>
                    <a:pt x="229" y="0"/>
                  </a:lnTo>
                  <a:lnTo>
                    <a:pt x="234" y="0"/>
                  </a:lnTo>
                  <a:lnTo>
                    <a:pt x="240" y="0"/>
                  </a:lnTo>
                  <a:lnTo>
                    <a:pt x="245" y="0"/>
                  </a:lnTo>
                  <a:lnTo>
                    <a:pt x="250" y="0"/>
                  </a:lnTo>
                  <a:lnTo>
                    <a:pt x="256" y="0"/>
                  </a:lnTo>
                  <a:lnTo>
                    <a:pt x="261" y="0"/>
                  </a:lnTo>
                  <a:lnTo>
                    <a:pt x="266" y="0"/>
                  </a:lnTo>
                  <a:lnTo>
                    <a:pt x="272" y="0"/>
                  </a:lnTo>
                  <a:lnTo>
                    <a:pt x="277" y="0"/>
                  </a:lnTo>
                  <a:lnTo>
                    <a:pt x="282" y="0"/>
                  </a:lnTo>
                  <a:lnTo>
                    <a:pt x="288" y="0"/>
                  </a:lnTo>
                  <a:lnTo>
                    <a:pt x="293" y="0"/>
                  </a:lnTo>
                  <a:lnTo>
                    <a:pt x="298" y="0"/>
                  </a:lnTo>
                  <a:lnTo>
                    <a:pt x="304" y="0"/>
                  </a:lnTo>
                  <a:lnTo>
                    <a:pt x="309" y="0"/>
                  </a:lnTo>
                  <a:lnTo>
                    <a:pt x="314" y="0"/>
                  </a:lnTo>
                  <a:lnTo>
                    <a:pt x="320" y="0"/>
                  </a:lnTo>
                  <a:lnTo>
                    <a:pt x="325" y="0"/>
                  </a:lnTo>
                  <a:lnTo>
                    <a:pt x="330" y="0"/>
                  </a:lnTo>
                  <a:lnTo>
                    <a:pt x="336" y="0"/>
                  </a:lnTo>
                  <a:lnTo>
                    <a:pt x="341" y="0"/>
                  </a:lnTo>
                  <a:lnTo>
                    <a:pt x="346" y="0"/>
                  </a:lnTo>
                  <a:lnTo>
                    <a:pt x="352" y="0"/>
                  </a:lnTo>
                  <a:lnTo>
                    <a:pt x="357" y="0"/>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333" name="Line 1677"/>
            <p:cNvSpPr>
              <a:spLocks noChangeShapeType="1"/>
            </p:cNvSpPr>
            <p:nvPr/>
          </p:nvSpPr>
          <p:spPr bwMode="auto">
            <a:xfrm>
              <a:off x="4249" y="2073"/>
              <a:ext cx="43"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334" name="Line 1678"/>
            <p:cNvSpPr>
              <a:spLocks noChangeShapeType="1"/>
            </p:cNvSpPr>
            <p:nvPr/>
          </p:nvSpPr>
          <p:spPr bwMode="auto">
            <a:xfrm>
              <a:off x="4270" y="2049"/>
              <a:ext cx="1" cy="4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335" name="Line 1679"/>
            <p:cNvSpPr>
              <a:spLocks noChangeShapeType="1"/>
            </p:cNvSpPr>
            <p:nvPr/>
          </p:nvSpPr>
          <p:spPr bwMode="auto">
            <a:xfrm>
              <a:off x="4180" y="2109"/>
              <a:ext cx="42"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336" name="Line 1680"/>
            <p:cNvSpPr>
              <a:spLocks noChangeShapeType="1"/>
            </p:cNvSpPr>
            <p:nvPr/>
          </p:nvSpPr>
          <p:spPr bwMode="auto">
            <a:xfrm>
              <a:off x="4201" y="2085"/>
              <a:ext cx="1" cy="4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337" name="Line 1681"/>
            <p:cNvSpPr>
              <a:spLocks noChangeShapeType="1"/>
            </p:cNvSpPr>
            <p:nvPr/>
          </p:nvSpPr>
          <p:spPr bwMode="auto">
            <a:xfrm>
              <a:off x="4148" y="2157"/>
              <a:ext cx="42"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338" name="Line 1682"/>
            <p:cNvSpPr>
              <a:spLocks noChangeShapeType="1"/>
            </p:cNvSpPr>
            <p:nvPr/>
          </p:nvSpPr>
          <p:spPr bwMode="auto">
            <a:xfrm>
              <a:off x="4169" y="2133"/>
              <a:ext cx="1" cy="4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339" name="Line 1683"/>
            <p:cNvSpPr>
              <a:spLocks noChangeShapeType="1"/>
            </p:cNvSpPr>
            <p:nvPr/>
          </p:nvSpPr>
          <p:spPr bwMode="auto">
            <a:xfrm>
              <a:off x="4281" y="2073"/>
              <a:ext cx="43"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340" name="Line 1684"/>
            <p:cNvSpPr>
              <a:spLocks noChangeShapeType="1"/>
            </p:cNvSpPr>
            <p:nvPr/>
          </p:nvSpPr>
          <p:spPr bwMode="auto">
            <a:xfrm>
              <a:off x="4302" y="2049"/>
              <a:ext cx="1" cy="4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341" name="Line 1685"/>
            <p:cNvSpPr>
              <a:spLocks noChangeShapeType="1"/>
            </p:cNvSpPr>
            <p:nvPr/>
          </p:nvSpPr>
          <p:spPr bwMode="auto">
            <a:xfrm>
              <a:off x="4260" y="2061"/>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342" name="Line 1686"/>
            <p:cNvSpPr>
              <a:spLocks noChangeShapeType="1"/>
            </p:cNvSpPr>
            <p:nvPr/>
          </p:nvSpPr>
          <p:spPr bwMode="auto">
            <a:xfrm flipH="1">
              <a:off x="4260" y="2061"/>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343" name="Line 1687"/>
            <p:cNvSpPr>
              <a:spLocks noChangeShapeType="1"/>
            </p:cNvSpPr>
            <p:nvPr/>
          </p:nvSpPr>
          <p:spPr bwMode="auto">
            <a:xfrm>
              <a:off x="4190" y="2097"/>
              <a:ext cx="22"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344" name="Line 1688"/>
            <p:cNvSpPr>
              <a:spLocks noChangeShapeType="1"/>
            </p:cNvSpPr>
            <p:nvPr/>
          </p:nvSpPr>
          <p:spPr bwMode="auto">
            <a:xfrm flipH="1">
              <a:off x="4190" y="2097"/>
              <a:ext cx="22"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345" name="Line 1689"/>
            <p:cNvSpPr>
              <a:spLocks noChangeShapeType="1"/>
            </p:cNvSpPr>
            <p:nvPr/>
          </p:nvSpPr>
          <p:spPr bwMode="auto">
            <a:xfrm>
              <a:off x="4158" y="2145"/>
              <a:ext cx="22"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346" name="Line 1690"/>
            <p:cNvSpPr>
              <a:spLocks noChangeShapeType="1"/>
            </p:cNvSpPr>
            <p:nvPr/>
          </p:nvSpPr>
          <p:spPr bwMode="auto">
            <a:xfrm flipH="1">
              <a:off x="4158" y="2145"/>
              <a:ext cx="22"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347" name="Line 1691"/>
            <p:cNvSpPr>
              <a:spLocks noChangeShapeType="1"/>
            </p:cNvSpPr>
            <p:nvPr/>
          </p:nvSpPr>
          <p:spPr bwMode="auto">
            <a:xfrm>
              <a:off x="4292" y="2061"/>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348" name="Line 1692"/>
            <p:cNvSpPr>
              <a:spLocks noChangeShapeType="1"/>
            </p:cNvSpPr>
            <p:nvPr/>
          </p:nvSpPr>
          <p:spPr bwMode="auto">
            <a:xfrm flipH="1">
              <a:off x="4292" y="2061"/>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349" name="Rectangle 1693"/>
            <p:cNvSpPr>
              <a:spLocks noChangeArrowheads="1"/>
            </p:cNvSpPr>
            <p:nvPr/>
          </p:nvSpPr>
          <p:spPr bwMode="auto">
            <a:xfrm>
              <a:off x="4121" y="1953"/>
              <a:ext cx="475"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000000"/>
                  </a:solidFill>
                  <a:effectLst/>
                  <a:latin typeface="Helvetica" pitchFamily="34" charset="0"/>
                  <a:cs typeface="Arial" pitchFamily="34" charset="0"/>
                </a:rPr>
                <a:t>m35: a=0,b=12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0350" name="Rectangle 1694"/>
            <p:cNvSpPr>
              <a:spLocks noChangeArrowheads="1"/>
            </p:cNvSpPr>
            <p:nvPr/>
          </p:nvSpPr>
          <p:spPr bwMode="auto">
            <a:xfrm>
              <a:off x="4633" y="2073"/>
              <a:ext cx="357" cy="28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00351" name="Rectangle 1695"/>
            <p:cNvSpPr>
              <a:spLocks noChangeArrowheads="1"/>
            </p:cNvSpPr>
            <p:nvPr/>
          </p:nvSpPr>
          <p:spPr bwMode="auto">
            <a:xfrm>
              <a:off x="4633" y="2073"/>
              <a:ext cx="357" cy="282"/>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00352" name="Line 1696"/>
            <p:cNvSpPr>
              <a:spLocks noChangeShapeType="1"/>
            </p:cNvSpPr>
            <p:nvPr/>
          </p:nvSpPr>
          <p:spPr bwMode="auto">
            <a:xfrm>
              <a:off x="4633" y="2073"/>
              <a:ext cx="357"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353" name="Line 1697"/>
            <p:cNvSpPr>
              <a:spLocks noChangeShapeType="1"/>
            </p:cNvSpPr>
            <p:nvPr/>
          </p:nvSpPr>
          <p:spPr bwMode="auto">
            <a:xfrm>
              <a:off x="4633" y="2355"/>
              <a:ext cx="357"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354" name="Line 1698"/>
            <p:cNvSpPr>
              <a:spLocks noChangeShapeType="1"/>
            </p:cNvSpPr>
            <p:nvPr/>
          </p:nvSpPr>
          <p:spPr bwMode="auto">
            <a:xfrm flipV="1">
              <a:off x="4990" y="2073"/>
              <a:ext cx="1" cy="28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355" name="Line 1699"/>
            <p:cNvSpPr>
              <a:spLocks noChangeShapeType="1"/>
            </p:cNvSpPr>
            <p:nvPr/>
          </p:nvSpPr>
          <p:spPr bwMode="auto">
            <a:xfrm flipV="1">
              <a:off x="4633" y="2073"/>
              <a:ext cx="1" cy="28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356" name="Line 1700"/>
            <p:cNvSpPr>
              <a:spLocks noChangeShapeType="1"/>
            </p:cNvSpPr>
            <p:nvPr/>
          </p:nvSpPr>
          <p:spPr bwMode="auto">
            <a:xfrm>
              <a:off x="4633" y="2355"/>
              <a:ext cx="357"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357" name="Line 1701"/>
            <p:cNvSpPr>
              <a:spLocks noChangeShapeType="1"/>
            </p:cNvSpPr>
            <p:nvPr/>
          </p:nvSpPr>
          <p:spPr bwMode="auto">
            <a:xfrm flipV="1">
              <a:off x="4633" y="2073"/>
              <a:ext cx="1" cy="28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358" name="Line 1702"/>
            <p:cNvSpPr>
              <a:spLocks noChangeShapeType="1"/>
            </p:cNvSpPr>
            <p:nvPr/>
          </p:nvSpPr>
          <p:spPr bwMode="auto">
            <a:xfrm flipV="1">
              <a:off x="4633" y="2349"/>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359" name="Line 1703"/>
            <p:cNvSpPr>
              <a:spLocks noChangeShapeType="1"/>
            </p:cNvSpPr>
            <p:nvPr/>
          </p:nvSpPr>
          <p:spPr bwMode="auto">
            <a:xfrm>
              <a:off x="4633" y="2073"/>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360" name="Rectangle 1704"/>
            <p:cNvSpPr>
              <a:spLocks noChangeArrowheads="1"/>
            </p:cNvSpPr>
            <p:nvPr/>
          </p:nvSpPr>
          <p:spPr bwMode="auto">
            <a:xfrm>
              <a:off x="4617" y="2373"/>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0361" name="Line 1705"/>
            <p:cNvSpPr>
              <a:spLocks noChangeShapeType="1"/>
            </p:cNvSpPr>
            <p:nvPr/>
          </p:nvSpPr>
          <p:spPr bwMode="auto">
            <a:xfrm flipV="1">
              <a:off x="4809" y="2349"/>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362" name="Line 1706"/>
            <p:cNvSpPr>
              <a:spLocks noChangeShapeType="1"/>
            </p:cNvSpPr>
            <p:nvPr/>
          </p:nvSpPr>
          <p:spPr bwMode="auto">
            <a:xfrm>
              <a:off x="4809" y="2073"/>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363" name="Rectangle 1707"/>
            <p:cNvSpPr>
              <a:spLocks noChangeArrowheads="1"/>
            </p:cNvSpPr>
            <p:nvPr/>
          </p:nvSpPr>
          <p:spPr bwMode="auto">
            <a:xfrm>
              <a:off x="4772" y="2373"/>
              <a:ext cx="117"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0364" name="Line 1708"/>
            <p:cNvSpPr>
              <a:spLocks noChangeShapeType="1"/>
            </p:cNvSpPr>
            <p:nvPr/>
          </p:nvSpPr>
          <p:spPr bwMode="auto">
            <a:xfrm flipV="1">
              <a:off x="4990" y="2349"/>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365" name="Line 1709"/>
            <p:cNvSpPr>
              <a:spLocks noChangeShapeType="1"/>
            </p:cNvSpPr>
            <p:nvPr/>
          </p:nvSpPr>
          <p:spPr bwMode="auto">
            <a:xfrm>
              <a:off x="4990" y="2073"/>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366" name="Rectangle 1710"/>
            <p:cNvSpPr>
              <a:spLocks noChangeArrowheads="1"/>
            </p:cNvSpPr>
            <p:nvPr/>
          </p:nvSpPr>
          <p:spPr bwMode="auto">
            <a:xfrm>
              <a:off x="4974" y="2373"/>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0367" name="Line 1711"/>
            <p:cNvSpPr>
              <a:spLocks noChangeShapeType="1"/>
            </p:cNvSpPr>
            <p:nvPr/>
          </p:nvSpPr>
          <p:spPr bwMode="auto">
            <a:xfrm>
              <a:off x="4633" y="2355"/>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368" name="Line 1712"/>
            <p:cNvSpPr>
              <a:spLocks noChangeShapeType="1"/>
            </p:cNvSpPr>
            <p:nvPr/>
          </p:nvSpPr>
          <p:spPr bwMode="auto">
            <a:xfrm flipH="1">
              <a:off x="4985" y="2355"/>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369" name="Rectangle 1713"/>
            <p:cNvSpPr>
              <a:spLocks noChangeArrowheads="1"/>
            </p:cNvSpPr>
            <p:nvPr/>
          </p:nvSpPr>
          <p:spPr bwMode="auto">
            <a:xfrm>
              <a:off x="4580" y="2313"/>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0370" name="Line 1714"/>
            <p:cNvSpPr>
              <a:spLocks noChangeShapeType="1"/>
            </p:cNvSpPr>
            <p:nvPr/>
          </p:nvSpPr>
          <p:spPr bwMode="auto">
            <a:xfrm>
              <a:off x="4633" y="2211"/>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371" name="Line 1715"/>
            <p:cNvSpPr>
              <a:spLocks noChangeShapeType="1"/>
            </p:cNvSpPr>
            <p:nvPr/>
          </p:nvSpPr>
          <p:spPr bwMode="auto">
            <a:xfrm flipH="1">
              <a:off x="4985" y="2211"/>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372" name="Rectangle 1716"/>
            <p:cNvSpPr>
              <a:spLocks noChangeArrowheads="1"/>
            </p:cNvSpPr>
            <p:nvPr/>
          </p:nvSpPr>
          <p:spPr bwMode="auto">
            <a:xfrm>
              <a:off x="4532" y="2169"/>
              <a:ext cx="117"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0373" name="Line 1717"/>
            <p:cNvSpPr>
              <a:spLocks noChangeShapeType="1"/>
            </p:cNvSpPr>
            <p:nvPr/>
          </p:nvSpPr>
          <p:spPr bwMode="auto">
            <a:xfrm>
              <a:off x="4633" y="2073"/>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374" name="Line 1718"/>
            <p:cNvSpPr>
              <a:spLocks noChangeShapeType="1"/>
            </p:cNvSpPr>
            <p:nvPr/>
          </p:nvSpPr>
          <p:spPr bwMode="auto">
            <a:xfrm flipH="1">
              <a:off x="4985" y="2073"/>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375" name="Rectangle 1719"/>
            <p:cNvSpPr>
              <a:spLocks noChangeArrowheads="1"/>
            </p:cNvSpPr>
            <p:nvPr/>
          </p:nvSpPr>
          <p:spPr bwMode="auto">
            <a:xfrm>
              <a:off x="4580" y="2031"/>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0376" name="Line 1720"/>
            <p:cNvSpPr>
              <a:spLocks noChangeShapeType="1"/>
            </p:cNvSpPr>
            <p:nvPr/>
          </p:nvSpPr>
          <p:spPr bwMode="auto">
            <a:xfrm>
              <a:off x="4633" y="2073"/>
              <a:ext cx="357"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377" name="Line 1721"/>
            <p:cNvSpPr>
              <a:spLocks noChangeShapeType="1"/>
            </p:cNvSpPr>
            <p:nvPr/>
          </p:nvSpPr>
          <p:spPr bwMode="auto">
            <a:xfrm>
              <a:off x="4633" y="2355"/>
              <a:ext cx="357"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378" name="Line 1722"/>
            <p:cNvSpPr>
              <a:spLocks noChangeShapeType="1"/>
            </p:cNvSpPr>
            <p:nvPr/>
          </p:nvSpPr>
          <p:spPr bwMode="auto">
            <a:xfrm flipV="1">
              <a:off x="4990" y="2073"/>
              <a:ext cx="1" cy="28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379" name="Line 1723"/>
            <p:cNvSpPr>
              <a:spLocks noChangeShapeType="1"/>
            </p:cNvSpPr>
            <p:nvPr/>
          </p:nvSpPr>
          <p:spPr bwMode="auto">
            <a:xfrm flipV="1">
              <a:off x="4633" y="2073"/>
              <a:ext cx="1" cy="28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380" name="Freeform 1724"/>
            <p:cNvSpPr>
              <a:spLocks/>
            </p:cNvSpPr>
            <p:nvPr/>
          </p:nvSpPr>
          <p:spPr bwMode="auto">
            <a:xfrm>
              <a:off x="4633" y="2073"/>
              <a:ext cx="352" cy="138"/>
            </a:xfrm>
            <a:custGeom>
              <a:avLst/>
              <a:gdLst/>
              <a:ahLst/>
              <a:cxnLst>
                <a:cxn ang="0">
                  <a:pos x="0" y="120"/>
                </a:cxn>
                <a:cxn ang="0">
                  <a:pos x="5" y="108"/>
                </a:cxn>
                <a:cxn ang="0">
                  <a:pos x="11" y="90"/>
                </a:cxn>
                <a:cxn ang="0">
                  <a:pos x="21" y="60"/>
                </a:cxn>
                <a:cxn ang="0">
                  <a:pos x="37" y="42"/>
                </a:cxn>
                <a:cxn ang="0">
                  <a:pos x="48" y="24"/>
                </a:cxn>
                <a:cxn ang="0">
                  <a:pos x="53" y="18"/>
                </a:cxn>
                <a:cxn ang="0">
                  <a:pos x="64" y="12"/>
                </a:cxn>
                <a:cxn ang="0">
                  <a:pos x="75" y="6"/>
                </a:cxn>
                <a:cxn ang="0">
                  <a:pos x="85" y="0"/>
                </a:cxn>
                <a:cxn ang="0">
                  <a:pos x="96" y="0"/>
                </a:cxn>
                <a:cxn ang="0">
                  <a:pos x="107" y="0"/>
                </a:cxn>
                <a:cxn ang="0">
                  <a:pos x="117" y="0"/>
                </a:cxn>
                <a:cxn ang="0">
                  <a:pos x="128" y="0"/>
                </a:cxn>
                <a:cxn ang="0">
                  <a:pos x="139" y="0"/>
                </a:cxn>
                <a:cxn ang="0">
                  <a:pos x="149" y="0"/>
                </a:cxn>
                <a:cxn ang="0">
                  <a:pos x="160" y="0"/>
                </a:cxn>
                <a:cxn ang="0">
                  <a:pos x="171" y="0"/>
                </a:cxn>
                <a:cxn ang="0">
                  <a:pos x="181" y="0"/>
                </a:cxn>
                <a:cxn ang="0">
                  <a:pos x="192" y="0"/>
                </a:cxn>
                <a:cxn ang="0">
                  <a:pos x="203" y="0"/>
                </a:cxn>
                <a:cxn ang="0">
                  <a:pos x="213" y="0"/>
                </a:cxn>
                <a:cxn ang="0">
                  <a:pos x="224" y="0"/>
                </a:cxn>
                <a:cxn ang="0">
                  <a:pos x="235" y="0"/>
                </a:cxn>
                <a:cxn ang="0">
                  <a:pos x="245" y="0"/>
                </a:cxn>
                <a:cxn ang="0">
                  <a:pos x="256" y="0"/>
                </a:cxn>
                <a:cxn ang="0">
                  <a:pos x="267" y="0"/>
                </a:cxn>
                <a:cxn ang="0">
                  <a:pos x="277" y="0"/>
                </a:cxn>
                <a:cxn ang="0">
                  <a:pos x="288" y="0"/>
                </a:cxn>
                <a:cxn ang="0">
                  <a:pos x="299" y="0"/>
                </a:cxn>
                <a:cxn ang="0">
                  <a:pos x="309" y="0"/>
                </a:cxn>
                <a:cxn ang="0">
                  <a:pos x="320" y="0"/>
                </a:cxn>
                <a:cxn ang="0">
                  <a:pos x="331" y="0"/>
                </a:cxn>
                <a:cxn ang="0">
                  <a:pos x="341" y="0"/>
                </a:cxn>
                <a:cxn ang="0">
                  <a:pos x="352" y="0"/>
                </a:cxn>
              </a:cxnLst>
              <a:rect l="0" t="0" r="r" b="b"/>
              <a:pathLst>
                <a:path w="352" h="138">
                  <a:moveTo>
                    <a:pt x="0" y="138"/>
                  </a:moveTo>
                  <a:lnTo>
                    <a:pt x="0" y="120"/>
                  </a:lnTo>
                  <a:lnTo>
                    <a:pt x="5" y="114"/>
                  </a:lnTo>
                  <a:lnTo>
                    <a:pt x="5" y="108"/>
                  </a:lnTo>
                  <a:lnTo>
                    <a:pt x="11" y="102"/>
                  </a:lnTo>
                  <a:lnTo>
                    <a:pt x="11" y="90"/>
                  </a:lnTo>
                  <a:lnTo>
                    <a:pt x="21" y="78"/>
                  </a:lnTo>
                  <a:lnTo>
                    <a:pt x="21" y="60"/>
                  </a:lnTo>
                  <a:lnTo>
                    <a:pt x="27" y="54"/>
                  </a:lnTo>
                  <a:lnTo>
                    <a:pt x="37" y="42"/>
                  </a:lnTo>
                  <a:lnTo>
                    <a:pt x="37" y="36"/>
                  </a:lnTo>
                  <a:lnTo>
                    <a:pt x="48" y="24"/>
                  </a:lnTo>
                  <a:lnTo>
                    <a:pt x="48" y="18"/>
                  </a:lnTo>
                  <a:lnTo>
                    <a:pt x="53" y="18"/>
                  </a:lnTo>
                  <a:lnTo>
                    <a:pt x="59" y="12"/>
                  </a:lnTo>
                  <a:lnTo>
                    <a:pt x="64" y="12"/>
                  </a:lnTo>
                  <a:lnTo>
                    <a:pt x="69" y="6"/>
                  </a:lnTo>
                  <a:lnTo>
                    <a:pt x="75" y="6"/>
                  </a:lnTo>
                  <a:lnTo>
                    <a:pt x="80" y="6"/>
                  </a:lnTo>
                  <a:lnTo>
                    <a:pt x="85" y="0"/>
                  </a:lnTo>
                  <a:lnTo>
                    <a:pt x="91" y="0"/>
                  </a:lnTo>
                  <a:lnTo>
                    <a:pt x="96" y="0"/>
                  </a:lnTo>
                  <a:lnTo>
                    <a:pt x="101" y="0"/>
                  </a:lnTo>
                  <a:lnTo>
                    <a:pt x="107" y="0"/>
                  </a:lnTo>
                  <a:lnTo>
                    <a:pt x="112" y="0"/>
                  </a:lnTo>
                  <a:lnTo>
                    <a:pt x="117" y="0"/>
                  </a:lnTo>
                  <a:lnTo>
                    <a:pt x="123" y="0"/>
                  </a:lnTo>
                  <a:lnTo>
                    <a:pt x="128" y="0"/>
                  </a:lnTo>
                  <a:lnTo>
                    <a:pt x="133" y="0"/>
                  </a:lnTo>
                  <a:lnTo>
                    <a:pt x="139" y="0"/>
                  </a:lnTo>
                  <a:lnTo>
                    <a:pt x="144" y="0"/>
                  </a:lnTo>
                  <a:lnTo>
                    <a:pt x="149" y="0"/>
                  </a:lnTo>
                  <a:lnTo>
                    <a:pt x="155" y="0"/>
                  </a:lnTo>
                  <a:lnTo>
                    <a:pt x="160" y="0"/>
                  </a:lnTo>
                  <a:lnTo>
                    <a:pt x="165" y="0"/>
                  </a:lnTo>
                  <a:lnTo>
                    <a:pt x="171" y="0"/>
                  </a:lnTo>
                  <a:lnTo>
                    <a:pt x="176" y="0"/>
                  </a:lnTo>
                  <a:lnTo>
                    <a:pt x="181" y="0"/>
                  </a:lnTo>
                  <a:lnTo>
                    <a:pt x="187" y="0"/>
                  </a:lnTo>
                  <a:lnTo>
                    <a:pt x="192" y="0"/>
                  </a:lnTo>
                  <a:lnTo>
                    <a:pt x="197" y="0"/>
                  </a:lnTo>
                  <a:lnTo>
                    <a:pt x="203" y="0"/>
                  </a:lnTo>
                  <a:lnTo>
                    <a:pt x="208" y="0"/>
                  </a:lnTo>
                  <a:lnTo>
                    <a:pt x="213" y="0"/>
                  </a:lnTo>
                  <a:lnTo>
                    <a:pt x="219" y="0"/>
                  </a:lnTo>
                  <a:lnTo>
                    <a:pt x="224" y="0"/>
                  </a:lnTo>
                  <a:lnTo>
                    <a:pt x="229" y="0"/>
                  </a:lnTo>
                  <a:lnTo>
                    <a:pt x="235" y="0"/>
                  </a:lnTo>
                  <a:lnTo>
                    <a:pt x="240" y="0"/>
                  </a:lnTo>
                  <a:lnTo>
                    <a:pt x="245" y="0"/>
                  </a:lnTo>
                  <a:lnTo>
                    <a:pt x="251" y="0"/>
                  </a:lnTo>
                  <a:lnTo>
                    <a:pt x="256" y="0"/>
                  </a:lnTo>
                  <a:lnTo>
                    <a:pt x="261" y="0"/>
                  </a:lnTo>
                  <a:lnTo>
                    <a:pt x="267" y="0"/>
                  </a:lnTo>
                  <a:lnTo>
                    <a:pt x="272" y="0"/>
                  </a:lnTo>
                  <a:lnTo>
                    <a:pt x="277" y="0"/>
                  </a:lnTo>
                  <a:lnTo>
                    <a:pt x="283" y="0"/>
                  </a:lnTo>
                  <a:lnTo>
                    <a:pt x="288" y="0"/>
                  </a:lnTo>
                  <a:lnTo>
                    <a:pt x="293" y="0"/>
                  </a:lnTo>
                  <a:lnTo>
                    <a:pt x="299" y="0"/>
                  </a:lnTo>
                  <a:lnTo>
                    <a:pt x="304" y="0"/>
                  </a:lnTo>
                  <a:lnTo>
                    <a:pt x="309" y="0"/>
                  </a:lnTo>
                  <a:lnTo>
                    <a:pt x="315" y="0"/>
                  </a:lnTo>
                  <a:lnTo>
                    <a:pt x="320" y="0"/>
                  </a:lnTo>
                  <a:lnTo>
                    <a:pt x="325" y="0"/>
                  </a:lnTo>
                  <a:lnTo>
                    <a:pt x="331" y="0"/>
                  </a:lnTo>
                  <a:lnTo>
                    <a:pt x="336" y="0"/>
                  </a:lnTo>
                  <a:lnTo>
                    <a:pt x="341" y="0"/>
                  </a:lnTo>
                  <a:lnTo>
                    <a:pt x="347" y="0"/>
                  </a:lnTo>
                  <a:lnTo>
                    <a:pt x="352" y="0"/>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381" name="Line 1725"/>
            <p:cNvSpPr>
              <a:spLocks noChangeShapeType="1"/>
            </p:cNvSpPr>
            <p:nvPr/>
          </p:nvSpPr>
          <p:spPr bwMode="auto">
            <a:xfrm>
              <a:off x="4729" y="2073"/>
              <a:ext cx="43"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382" name="Line 1726"/>
            <p:cNvSpPr>
              <a:spLocks noChangeShapeType="1"/>
            </p:cNvSpPr>
            <p:nvPr/>
          </p:nvSpPr>
          <p:spPr bwMode="auto">
            <a:xfrm>
              <a:off x="4750" y="2049"/>
              <a:ext cx="1" cy="4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383" name="Line 1727"/>
            <p:cNvSpPr>
              <a:spLocks noChangeShapeType="1"/>
            </p:cNvSpPr>
            <p:nvPr/>
          </p:nvSpPr>
          <p:spPr bwMode="auto">
            <a:xfrm>
              <a:off x="4665" y="2091"/>
              <a:ext cx="43"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384" name="Line 1728"/>
            <p:cNvSpPr>
              <a:spLocks noChangeShapeType="1"/>
            </p:cNvSpPr>
            <p:nvPr/>
          </p:nvSpPr>
          <p:spPr bwMode="auto">
            <a:xfrm>
              <a:off x="4686" y="2067"/>
              <a:ext cx="1" cy="4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385" name="Line 1729"/>
            <p:cNvSpPr>
              <a:spLocks noChangeShapeType="1"/>
            </p:cNvSpPr>
            <p:nvPr/>
          </p:nvSpPr>
          <p:spPr bwMode="auto">
            <a:xfrm>
              <a:off x="4633" y="2145"/>
              <a:ext cx="43"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386" name="Line 1730"/>
            <p:cNvSpPr>
              <a:spLocks noChangeShapeType="1"/>
            </p:cNvSpPr>
            <p:nvPr/>
          </p:nvSpPr>
          <p:spPr bwMode="auto">
            <a:xfrm>
              <a:off x="4654" y="2121"/>
              <a:ext cx="1" cy="4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387" name="Line 1731"/>
            <p:cNvSpPr>
              <a:spLocks noChangeShapeType="1"/>
            </p:cNvSpPr>
            <p:nvPr/>
          </p:nvSpPr>
          <p:spPr bwMode="auto">
            <a:xfrm>
              <a:off x="4766" y="2073"/>
              <a:ext cx="43"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388" name="Line 1732"/>
            <p:cNvSpPr>
              <a:spLocks noChangeShapeType="1"/>
            </p:cNvSpPr>
            <p:nvPr/>
          </p:nvSpPr>
          <p:spPr bwMode="auto">
            <a:xfrm>
              <a:off x="4788" y="2049"/>
              <a:ext cx="1" cy="4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389" name="Line 1733"/>
            <p:cNvSpPr>
              <a:spLocks noChangeShapeType="1"/>
            </p:cNvSpPr>
            <p:nvPr/>
          </p:nvSpPr>
          <p:spPr bwMode="auto">
            <a:xfrm>
              <a:off x="4740" y="2061"/>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390" name="Line 1734"/>
            <p:cNvSpPr>
              <a:spLocks noChangeShapeType="1"/>
            </p:cNvSpPr>
            <p:nvPr/>
          </p:nvSpPr>
          <p:spPr bwMode="auto">
            <a:xfrm flipH="1">
              <a:off x="4740" y="2061"/>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391" name="Line 1735"/>
            <p:cNvSpPr>
              <a:spLocks noChangeShapeType="1"/>
            </p:cNvSpPr>
            <p:nvPr/>
          </p:nvSpPr>
          <p:spPr bwMode="auto">
            <a:xfrm>
              <a:off x="4676" y="2079"/>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392" name="Line 1736"/>
            <p:cNvSpPr>
              <a:spLocks noChangeShapeType="1"/>
            </p:cNvSpPr>
            <p:nvPr/>
          </p:nvSpPr>
          <p:spPr bwMode="auto">
            <a:xfrm flipH="1">
              <a:off x="4676" y="2079"/>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393" name="Line 1737"/>
            <p:cNvSpPr>
              <a:spLocks noChangeShapeType="1"/>
            </p:cNvSpPr>
            <p:nvPr/>
          </p:nvSpPr>
          <p:spPr bwMode="auto">
            <a:xfrm>
              <a:off x="4644" y="2133"/>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394" name="Line 1738"/>
            <p:cNvSpPr>
              <a:spLocks noChangeShapeType="1"/>
            </p:cNvSpPr>
            <p:nvPr/>
          </p:nvSpPr>
          <p:spPr bwMode="auto">
            <a:xfrm flipH="1">
              <a:off x="4644" y="2133"/>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395" name="Line 1739"/>
            <p:cNvSpPr>
              <a:spLocks noChangeShapeType="1"/>
            </p:cNvSpPr>
            <p:nvPr/>
          </p:nvSpPr>
          <p:spPr bwMode="auto">
            <a:xfrm>
              <a:off x="4777" y="2061"/>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396" name="Line 1740"/>
            <p:cNvSpPr>
              <a:spLocks noChangeShapeType="1"/>
            </p:cNvSpPr>
            <p:nvPr/>
          </p:nvSpPr>
          <p:spPr bwMode="auto">
            <a:xfrm flipH="1">
              <a:off x="4777" y="2061"/>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397" name="Rectangle 1741"/>
            <p:cNvSpPr>
              <a:spLocks noChangeArrowheads="1"/>
            </p:cNvSpPr>
            <p:nvPr/>
          </p:nvSpPr>
          <p:spPr bwMode="auto">
            <a:xfrm>
              <a:off x="4606" y="1953"/>
              <a:ext cx="475"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000000"/>
                  </a:solidFill>
                  <a:effectLst/>
                  <a:latin typeface="Helvetica" pitchFamily="34" charset="0"/>
                  <a:cs typeface="Arial" pitchFamily="34" charset="0"/>
                </a:rPr>
                <a:t>m36: a=0,b=16</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0398" name="Rectangle 1742"/>
            <p:cNvSpPr>
              <a:spLocks noChangeArrowheads="1"/>
            </p:cNvSpPr>
            <p:nvPr/>
          </p:nvSpPr>
          <p:spPr bwMode="auto">
            <a:xfrm>
              <a:off x="767" y="2565"/>
              <a:ext cx="362" cy="276"/>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00399" name="Rectangle 1743"/>
            <p:cNvSpPr>
              <a:spLocks noChangeArrowheads="1"/>
            </p:cNvSpPr>
            <p:nvPr/>
          </p:nvSpPr>
          <p:spPr bwMode="auto">
            <a:xfrm>
              <a:off x="767" y="2565"/>
              <a:ext cx="362" cy="276"/>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00400" name="Line 1744"/>
            <p:cNvSpPr>
              <a:spLocks noChangeShapeType="1"/>
            </p:cNvSpPr>
            <p:nvPr/>
          </p:nvSpPr>
          <p:spPr bwMode="auto">
            <a:xfrm>
              <a:off x="767" y="2565"/>
              <a:ext cx="362"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401" name="Line 1745"/>
            <p:cNvSpPr>
              <a:spLocks noChangeShapeType="1"/>
            </p:cNvSpPr>
            <p:nvPr/>
          </p:nvSpPr>
          <p:spPr bwMode="auto">
            <a:xfrm>
              <a:off x="767" y="2841"/>
              <a:ext cx="362"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402" name="Line 1746"/>
            <p:cNvSpPr>
              <a:spLocks noChangeShapeType="1"/>
            </p:cNvSpPr>
            <p:nvPr/>
          </p:nvSpPr>
          <p:spPr bwMode="auto">
            <a:xfrm flipV="1">
              <a:off x="1129" y="2565"/>
              <a:ext cx="1" cy="27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403" name="Line 1747"/>
            <p:cNvSpPr>
              <a:spLocks noChangeShapeType="1"/>
            </p:cNvSpPr>
            <p:nvPr/>
          </p:nvSpPr>
          <p:spPr bwMode="auto">
            <a:xfrm flipV="1">
              <a:off x="767" y="2565"/>
              <a:ext cx="1" cy="27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404" name="Line 1748"/>
            <p:cNvSpPr>
              <a:spLocks noChangeShapeType="1"/>
            </p:cNvSpPr>
            <p:nvPr/>
          </p:nvSpPr>
          <p:spPr bwMode="auto">
            <a:xfrm>
              <a:off x="767" y="2841"/>
              <a:ext cx="362"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405" name="Line 1749"/>
            <p:cNvSpPr>
              <a:spLocks noChangeShapeType="1"/>
            </p:cNvSpPr>
            <p:nvPr/>
          </p:nvSpPr>
          <p:spPr bwMode="auto">
            <a:xfrm flipV="1">
              <a:off x="767" y="2565"/>
              <a:ext cx="1" cy="27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406" name="Line 1750"/>
            <p:cNvSpPr>
              <a:spLocks noChangeShapeType="1"/>
            </p:cNvSpPr>
            <p:nvPr/>
          </p:nvSpPr>
          <p:spPr bwMode="auto">
            <a:xfrm flipV="1">
              <a:off x="767" y="2835"/>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407" name="Line 1751"/>
            <p:cNvSpPr>
              <a:spLocks noChangeShapeType="1"/>
            </p:cNvSpPr>
            <p:nvPr/>
          </p:nvSpPr>
          <p:spPr bwMode="auto">
            <a:xfrm>
              <a:off x="767" y="2565"/>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408" name="Rectangle 1752"/>
            <p:cNvSpPr>
              <a:spLocks noChangeArrowheads="1"/>
            </p:cNvSpPr>
            <p:nvPr/>
          </p:nvSpPr>
          <p:spPr bwMode="auto">
            <a:xfrm>
              <a:off x="751" y="2859"/>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0409" name="Line 1753"/>
            <p:cNvSpPr>
              <a:spLocks noChangeShapeType="1"/>
            </p:cNvSpPr>
            <p:nvPr/>
          </p:nvSpPr>
          <p:spPr bwMode="auto">
            <a:xfrm flipV="1">
              <a:off x="948" y="2835"/>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410" name="Line 1754"/>
            <p:cNvSpPr>
              <a:spLocks noChangeShapeType="1"/>
            </p:cNvSpPr>
            <p:nvPr/>
          </p:nvSpPr>
          <p:spPr bwMode="auto">
            <a:xfrm>
              <a:off x="948" y="2565"/>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411" name="Rectangle 1755"/>
            <p:cNvSpPr>
              <a:spLocks noChangeArrowheads="1"/>
            </p:cNvSpPr>
            <p:nvPr/>
          </p:nvSpPr>
          <p:spPr bwMode="auto">
            <a:xfrm>
              <a:off x="911" y="2859"/>
              <a:ext cx="117"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0412" name="Line 1756"/>
            <p:cNvSpPr>
              <a:spLocks noChangeShapeType="1"/>
            </p:cNvSpPr>
            <p:nvPr/>
          </p:nvSpPr>
          <p:spPr bwMode="auto">
            <a:xfrm flipV="1">
              <a:off x="1129" y="2835"/>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413" name="Line 1757"/>
            <p:cNvSpPr>
              <a:spLocks noChangeShapeType="1"/>
            </p:cNvSpPr>
            <p:nvPr/>
          </p:nvSpPr>
          <p:spPr bwMode="auto">
            <a:xfrm>
              <a:off x="1129" y="2565"/>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414" name="Rectangle 1758"/>
            <p:cNvSpPr>
              <a:spLocks noChangeArrowheads="1"/>
            </p:cNvSpPr>
            <p:nvPr/>
          </p:nvSpPr>
          <p:spPr bwMode="auto">
            <a:xfrm>
              <a:off x="1113" y="2859"/>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0415" name="Line 1759"/>
            <p:cNvSpPr>
              <a:spLocks noChangeShapeType="1"/>
            </p:cNvSpPr>
            <p:nvPr/>
          </p:nvSpPr>
          <p:spPr bwMode="auto">
            <a:xfrm>
              <a:off x="767" y="2841"/>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416" name="Line 1760"/>
            <p:cNvSpPr>
              <a:spLocks noChangeShapeType="1"/>
            </p:cNvSpPr>
            <p:nvPr/>
          </p:nvSpPr>
          <p:spPr bwMode="auto">
            <a:xfrm flipH="1">
              <a:off x="1124" y="2841"/>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417" name="Rectangle 1761"/>
            <p:cNvSpPr>
              <a:spLocks noChangeArrowheads="1"/>
            </p:cNvSpPr>
            <p:nvPr/>
          </p:nvSpPr>
          <p:spPr bwMode="auto">
            <a:xfrm>
              <a:off x="713" y="2799"/>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0418" name="Line 1762"/>
            <p:cNvSpPr>
              <a:spLocks noChangeShapeType="1"/>
            </p:cNvSpPr>
            <p:nvPr/>
          </p:nvSpPr>
          <p:spPr bwMode="auto">
            <a:xfrm>
              <a:off x="767" y="2703"/>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419" name="Line 1763"/>
            <p:cNvSpPr>
              <a:spLocks noChangeShapeType="1"/>
            </p:cNvSpPr>
            <p:nvPr/>
          </p:nvSpPr>
          <p:spPr bwMode="auto">
            <a:xfrm flipH="1">
              <a:off x="1124" y="2703"/>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420" name="Rectangle 1764"/>
            <p:cNvSpPr>
              <a:spLocks noChangeArrowheads="1"/>
            </p:cNvSpPr>
            <p:nvPr/>
          </p:nvSpPr>
          <p:spPr bwMode="auto">
            <a:xfrm>
              <a:off x="665" y="2661"/>
              <a:ext cx="117"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0421" name="Line 1765"/>
            <p:cNvSpPr>
              <a:spLocks noChangeShapeType="1"/>
            </p:cNvSpPr>
            <p:nvPr/>
          </p:nvSpPr>
          <p:spPr bwMode="auto">
            <a:xfrm>
              <a:off x="767" y="2565"/>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422" name="Line 1766"/>
            <p:cNvSpPr>
              <a:spLocks noChangeShapeType="1"/>
            </p:cNvSpPr>
            <p:nvPr/>
          </p:nvSpPr>
          <p:spPr bwMode="auto">
            <a:xfrm flipH="1">
              <a:off x="1124" y="2565"/>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423" name="Rectangle 1767"/>
            <p:cNvSpPr>
              <a:spLocks noChangeArrowheads="1"/>
            </p:cNvSpPr>
            <p:nvPr/>
          </p:nvSpPr>
          <p:spPr bwMode="auto">
            <a:xfrm>
              <a:off x="713" y="2523"/>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0424" name="Line 1768"/>
            <p:cNvSpPr>
              <a:spLocks noChangeShapeType="1"/>
            </p:cNvSpPr>
            <p:nvPr/>
          </p:nvSpPr>
          <p:spPr bwMode="auto">
            <a:xfrm>
              <a:off x="767" y="2565"/>
              <a:ext cx="362"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425" name="Line 1769"/>
            <p:cNvSpPr>
              <a:spLocks noChangeShapeType="1"/>
            </p:cNvSpPr>
            <p:nvPr/>
          </p:nvSpPr>
          <p:spPr bwMode="auto">
            <a:xfrm>
              <a:off x="767" y="2841"/>
              <a:ext cx="362"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426" name="Line 1770"/>
            <p:cNvSpPr>
              <a:spLocks noChangeShapeType="1"/>
            </p:cNvSpPr>
            <p:nvPr/>
          </p:nvSpPr>
          <p:spPr bwMode="auto">
            <a:xfrm flipV="1">
              <a:off x="1129" y="2565"/>
              <a:ext cx="1" cy="27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427" name="Line 1771"/>
            <p:cNvSpPr>
              <a:spLocks noChangeShapeType="1"/>
            </p:cNvSpPr>
            <p:nvPr/>
          </p:nvSpPr>
          <p:spPr bwMode="auto">
            <a:xfrm flipV="1">
              <a:off x="767" y="2565"/>
              <a:ext cx="1" cy="27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428" name="Freeform 1772"/>
            <p:cNvSpPr>
              <a:spLocks/>
            </p:cNvSpPr>
            <p:nvPr/>
          </p:nvSpPr>
          <p:spPr bwMode="auto">
            <a:xfrm>
              <a:off x="767" y="2565"/>
              <a:ext cx="357" cy="132"/>
            </a:xfrm>
            <a:custGeom>
              <a:avLst/>
              <a:gdLst/>
              <a:ahLst/>
              <a:cxnLst>
                <a:cxn ang="0">
                  <a:pos x="0" y="114"/>
                </a:cxn>
                <a:cxn ang="0">
                  <a:pos x="5" y="96"/>
                </a:cxn>
                <a:cxn ang="0">
                  <a:pos x="10" y="78"/>
                </a:cxn>
                <a:cxn ang="0">
                  <a:pos x="16" y="60"/>
                </a:cxn>
                <a:cxn ang="0">
                  <a:pos x="26" y="36"/>
                </a:cxn>
                <a:cxn ang="0">
                  <a:pos x="42" y="18"/>
                </a:cxn>
                <a:cxn ang="0">
                  <a:pos x="42" y="18"/>
                </a:cxn>
                <a:cxn ang="0">
                  <a:pos x="53" y="6"/>
                </a:cxn>
                <a:cxn ang="0">
                  <a:pos x="64" y="0"/>
                </a:cxn>
                <a:cxn ang="0">
                  <a:pos x="74" y="0"/>
                </a:cxn>
                <a:cxn ang="0">
                  <a:pos x="85" y="0"/>
                </a:cxn>
                <a:cxn ang="0">
                  <a:pos x="96" y="0"/>
                </a:cxn>
                <a:cxn ang="0">
                  <a:pos x="106" y="0"/>
                </a:cxn>
                <a:cxn ang="0">
                  <a:pos x="117" y="0"/>
                </a:cxn>
                <a:cxn ang="0">
                  <a:pos x="128" y="0"/>
                </a:cxn>
                <a:cxn ang="0">
                  <a:pos x="138" y="0"/>
                </a:cxn>
                <a:cxn ang="0">
                  <a:pos x="149" y="0"/>
                </a:cxn>
                <a:cxn ang="0">
                  <a:pos x="160" y="0"/>
                </a:cxn>
                <a:cxn ang="0">
                  <a:pos x="170" y="0"/>
                </a:cxn>
                <a:cxn ang="0">
                  <a:pos x="181" y="0"/>
                </a:cxn>
                <a:cxn ang="0">
                  <a:pos x="192" y="0"/>
                </a:cxn>
                <a:cxn ang="0">
                  <a:pos x="202" y="0"/>
                </a:cxn>
                <a:cxn ang="0">
                  <a:pos x="213" y="0"/>
                </a:cxn>
                <a:cxn ang="0">
                  <a:pos x="224" y="0"/>
                </a:cxn>
                <a:cxn ang="0">
                  <a:pos x="234" y="0"/>
                </a:cxn>
                <a:cxn ang="0">
                  <a:pos x="245" y="0"/>
                </a:cxn>
                <a:cxn ang="0">
                  <a:pos x="256" y="0"/>
                </a:cxn>
                <a:cxn ang="0">
                  <a:pos x="266" y="0"/>
                </a:cxn>
                <a:cxn ang="0">
                  <a:pos x="277" y="0"/>
                </a:cxn>
                <a:cxn ang="0">
                  <a:pos x="288" y="0"/>
                </a:cxn>
                <a:cxn ang="0">
                  <a:pos x="298" y="0"/>
                </a:cxn>
                <a:cxn ang="0">
                  <a:pos x="309" y="0"/>
                </a:cxn>
                <a:cxn ang="0">
                  <a:pos x="320" y="0"/>
                </a:cxn>
                <a:cxn ang="0">
                  <a:pos x="330" y="0"/>
                </a:cxn>
                <a:cxn ang="0">
                  <a:pos x="341" y="0"/>
                </a:cxn>
                <a:cxn ang="0">
                  <a:pos x="352" y="0"/>
                </a:cxn>
              </a:cxnLst>
              <a:rect l="0" t="0" r="r" b="b"/>
              <a:pathLst>
                <a:path w="357" h="132">
                  <a:moveTo>
                    <a:pt x="0" y="132"/>
                  </a:moveTo>
                  <a:lnTo>
                    <a:pt x="0" y="114"/>
                  </a:lnTo>
                  <a:lnTo>
                    <a:pt x="5" y="108"/>
                  </a:lnTo>
                  <a:lnTo>
                    <a:pt x="5" y="96"/>
                  </a:lnTo>
                  <a:lnTo>
                    <a:pt x="10" y="90"/>
                  </a:lnTo>
                  <a:lnTo>
                    <a:pt x="10" y="78"/>
                  </a:lnTo>
                  <a:lnTo>
                    <a:pt x="16" y="72"/>
                  </a:lnTo>
                  <a:lnTo>
                    <a:pt x="16" y="60"/>
                  </a:lnTo>
                  <a:lnTo>
                    <a:pt x="26" y="48"/>
                  </a:lnTo>
                  <a:lnTo>
                    <a:pt x="26" y="36"/>
                  </a:lnTo>
                  <a:lnTo>
                    <a:pt x="32" y="30"/>
                  </a:lnTo>
                  <a:lnTo>
                    <a:pt x="42" y="18"/>
                  </a:lnTo>
                  <a:lnTo>
                    <a:pt x="37" y="18"/>
                  </a:lnTo>
                  <a:lnTo>
                    <a:pt x="42" y="18"/>
                  </a:lnTo>
                  <a:lnTo>
                    <a:pt x="48" y="12"/>
                  </a:lnTo>
                  <a:lnTo>
                    <a:pt x="53" y="6"/>
                  </a:lnTo>
                  <a:lnTo>
                    <a:pt x="58" y="6"/>
                  </a:lnTo>
                  <a:lnTo>
                    <a:pt x="64" y="0"/>
                  </a:lnTo>
                  <a:lnTo>
                    <a:pt x="69" y="0"/>
                  </a:lnTo>
                  <a:lnTo>
                    <a:pt x="74" y="0"/>
                  </a:lnTo>
                  <a:lnTo>
                    <a:pt x="80" y="0"/>
                  </a:lnTo>
                  <a:lnTo>
                    <a:pt x="85" y="0"/>
                  </a:lnTo>
                  <a:lnTo>
                    <a:pt x="90" y="0"/>
                  </a:lnTo>
                  <a:lnTo>
                    <a:pt x="96" y="0"/>
                  </a:lnTo>
                  <a:lnTo>
                    <a:pt x="101" y="0"/>
                  </a:lnTo>
                  <a:lnTo>
                    <a:pt x="106" y="0"/>
                  </a:lnTo>
                  <a:lnTo>
                    <a:pt x="112" y="0"/>
                  </a:lnTo>
                  <a:lnTo>
                    <a:pt x="117" y="0"/>
                  </a:lnTo>
                  <a:lnTo>
                    <a:pt x="122" y="0"/>
                  </a:lnTo>
                  <a:lnTo>
                    <a:pt x="128" y="0"/>
                  </a:lnTo>
                  <a:lnTo>
                    <a:pt x="133" y="0"/>
                  </a:lnTo>
                  <a:lnTo>
                    <a:pt x="138" y="0"/>
                  </a:lnTo>
                  <a:lnTo>
                    <a:pt x="144" y="0"/>
                  </a:lnTo>
                  <a:lnTo>
                    <a:pt x="149" y="0"/>
                  </a:lnTo>
                  <a:lnTo>
                    <a:pt x="154" y="0"/>
                  </a:lnTo>
                  <a:lnTo>
                    <a:pt x="160" y="0"/>
                  </a:lnTo>
                  <a:lnTo>
                    <a:pt x="165" y="0"/>
                  </a:lnTo>
                  <a:lnTo>
                    <a:pt x="170" y="0"/>
                  </a:lnTo>
                  <a:lnTo>
                    <a:pt x="176" y="0"/>
                  </a:lnTo>
                  <a:lnTo>
                    <a:pt x="181" y="0"/>
                  </a:lnTo>
                  <a:lnTo>
                    <a:pt x="186" y="0"/>
                  </a:lnTo>
                  <a:lnTo>
                    <a:pt x="192" y="0"/>
                  </a:lnTo>
                  <a:lnTo>
                    <a:pt x="197" y="0"/>
                  </a:lnTo>
                  <a:lnTo>
                    <a:pt x="202" y="0"/>
                  </a:lnTo>
                  <a:lnTo>
                    <a:pt x="208" y="0"/>
                  </a:lnTo>
                  <a:lnTo>
                    <a:pt x="213" y="0"/>
                  </a:lnTo>
                  <a:lnTo>
                    <a:pt x="218" y="0"/>
                  </a:lnTo>
                  <a:lnTo>
                    <a:pt x="224" y="0"/>
                  </a:lnTo>
                  <a:lnTo>
                    <a:pt x="229" y="0"/>
                  </a:lnTo>
                  <a:lnTo>
                    <a:pt x="234" y="0"/>
                  </a:lnTo>
                  <a:lnTo>
                    <a:pt x="240" y="0"/>
                  </a:lnTo>
                  <a:lnTo>
                    <a:pt x="245" y="0"/>
                  </a:lnTo>
                  <a:lnTo>
                    <a:pt x="250" y="0"/>
                  </a:lnTo>
                  <a:lnTo>
                    <a:pt x="256" y="0"/>
                  </a:lnTo>
                  <a:lnTo>
                    <a:pt x="261" y="0"/>
                  </a:lnTo>
                  <a:lnTo>
                    <a:pt x="266" y="0"/>
                  </a:lnTo>
                  <a:lnTo>
                    <a:pt x="272" y="0"/>
                  </a:lnTo>
                  <a:lnTo>
                    <a:pt x="277" y="0"/>
                  </a:lnTo>
                  <a:lnTo>
                    <a:pt x="282" y="0"/>
                  </a:lnTo>
                  <a:lnTo>
                    <a:pt x="288" y="0"/>
                  </a:lnTo>
                  <a:lnTo>
                    <a:pt x="293" y="0"/>
                  </a:lnTo>
                  <a:lnTo>
                    <a:pt x="298" y="0"/>
                  </a:lnTo>
                  <a:lnTo>
                    <a:pt x="304" y="0"/>
                  </a:lnTo>
                  <a:lnTo>
                    <a:pt x="309" y="0"/>
                  </a:lnTo>
                  <a:lnTo>
                    <a:pt x="314" y="0"/>
                  </a:lnTo>
                  <a:lnTo>
                    <a:pt x="320" y="0"/>
                  </a:lnTo>
                  <a:lnTo>
                    <a:pt x="325" y="0"/>
                  </a:lnTo>
                  <a:lnTo>
                    <a:pt x="330" y="0"/>
                  </a:lnTo>
                  <a:lnTo>
                    <a:pt x="336" y="0"/>
                  </a:lnTo>
                  <a:lnTo>
                    <a:pt x="341" y="0"/>
                  </a:lnTo>
                  <a:lnTo>
                    <a:pt x="346" y="0"/>
                  </a:lnTo>
                  <a:lnTo>
                    <a:pt x="352" y="0"/>
                  </a:lnTo>
                  <a:lnTo>
                    <a:pt x="357" y="0"/>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429" name="Line 1773"/>
            <p:cNvSpPr>
              <a:spLocks noChangeShapeType="1"/>
            </p:cNvSpPr>
            <p:nvPr/>
          </p:nvSpPr>
          <p:spPr bwMode="auto">
            <a:xfrm>
              <a:off x="868" y="2565"/>
              <a:ext cx="43"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430" name="Line 1774"/>
            <p:cNvSpPr>
              <a:spLocks noChangeShapeType="1"/>
            </p:cNvSpPr>
            <p:nvPr/>
          </p:nvSpPr>
          <p:spPr bwMode="auto">
            <a:xfrm>
              <a:off x="889" y="2541"/>
              <a:ext cx="1" cy="4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431" name="Line 1775"/>
            <p:cNvSpPr>
              <a:spLocks noChangeShapeType="1"/>
            </p:cNvSpPr>
            <p:nvPr/>
          </p:nvSpPr>
          <p:spPr bwMode="auto">
            <a:xfrm>
              <a:off x="799" y="2571"/>
              <a:ext cx="42"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432" name="Line 1776"/>
            <p:cNvSpPr>
              <a:spLocks noChangeShapeType="1"/>
            </p:cNvSpPr>
            <p:nvPr/>
          </p:nvSpPr>
          <p:spPr bwMode="auto">
            <a:xfrm>
              <a:off x="820" y="2547"/>
              <a:ext cx="1" cy="4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433" name="Line 1777"/>
            <p:cNvSpPr>
              <a:spLocks noChangeShapeType="1"/>
            </p:cNvSpPr>
            <p:nvPr/>
          </p:nvSpPr>
          <p:spPr bwMode="auto">
            <a:xfrm>
              <a:off x="767" y="2619"/>
              <a:ext cx="42"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434" name="Line 1778"/>
            <p:cNvSpPr>
              <a:spLocks noChangeShapeType="1"/>
            </p:cNvSpPr>
            <p:nvPr/>
          </p:nvSpPr>
          <p:spPr bwMode="auto">
            <a:xfrm>
              <a:off x="788" y="2595"/>
              <a:ext cx="1" cy="4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435" name="Line 1779"/>
            <p:cNvSpPr>
              <a:spLocks noChangeShapeType="1"/>
            </p:cNvSpPr>
            <p:nvPr/>
          </p:nvSpPr>
          <p:spPr bwMode="auto">
            <a:xfrm>
              <a:off x="900" y="2565"/>
              <a:ext cx="43"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436" name="Line 1780"/>
            <p:cNvSpPr>
              <a:spLocks noChangeShapeType="1"/>
            </p:cNvSpPr>
            <p:nvPr/>
          </p:nvSpPr>
          <p:spPr bwMode="auto">
            <a:xfrm>
              <a:off x="921" y="2541"/>
              <a:ext cx="1" cy="4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437" name="Line 1781"/>
            <p:cNvSpPr>
              <a:spLocks noChangeShapeType="1"/>
            </p:cNvSpPr>
            <p:nvPr/>
          </p:nvSpPr>
          <p:spPr bwMode="auto">
            <a:xfrm>
              <a:off x="879" y="2553"/>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438" name="Line 1782"/>
            <p:cNvSpPr>
              <a:spLocks noChangeShapeType="1"/>
            </p:cNvSpPr>
            <p:nvPr/>
          </p:nvSpPr>
          <p:spPr bwMode="auto">
            <a:xfrm flipH="1">
              <a:off x="879" y="2553"/>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439" name="Line 1783"/>
            <p:cNvSpPr>
              <a:spLocks noChangeShapeType="1"/>
            </p:cNvSpPr>
            <p:nvPr/>
          </p:nvSpPr>
          <p:spPr bwMode="auto">
            <a:xfrm>
              <a:off x="809" y="2559"/>
              <a:ext cx="22"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440" name="Line 1784"/>
            <p:cNvSpPr>
              <a:spLocks noChangeShapeType="1"/>
            </p:cNvSpPr>
            <p:nvPr/>
          </p:nvSpPr>
          <p:spPr bwMode="auto">
            <a:xfrm flipH="1">
              <a:off x="809" y="2559"/>
              <a:ext cx="22"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441" name="Line 1785"/>
            <p:cNvSpPr>
              <a:spLocks noChangeShapeType="1"/>
            </p:cNvSpPr>
            <p:nvPr/>
          </p:nvSpPr>
          <p:spPr bwMode="auto">
            <a:xfrm>
              <a:off x="777" y="2607"/>
              <a:ext cx="22"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442" name="Line 1786"/>
            <p:cNvSpPr>
              <a:spLocks noChangeShapeType="1"/>
            </p:cNvSpPr>
            <p:nvPr/>
          </p:nvSpPr>
          <p:spPr bwMode="auto">
            <a:xfrm flipH="1">
              <a:off x="777" y="2607"/>
              <a:ext cx="22"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443" name="Line 1787"/>
            <p:cNvSpPr>
              <a:spLocks noChangeShapeType="1"/>
            </p:cNvSpPr>
            <p:nvPr/>
          </p:nvSpPr>
          <p:spPr bwMode="auto">
            <a:xfrm>
              <a:off x="911" y="2553"/>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444" name="Line 1788"/>
            <p:cNvSpPr>
              <a:spLocks noChangeShapeType="1"/>
            </p:cNvSpPr>
            <p:nvPr/>
          </p:nvSpPr>
          <p:spPr bwMode="auto">
            <a:xfrm flipH="1">
              <a:off x="911" y="2553"/>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445" name="Rectangle 1789"/>
            <p:cNvSpPr>
              <a:spLocks noChangeArrowheads="1"/>
            </p:cNvSpPr>
            <p:nvPr/>
          </p:nvSpPr>
          <p:spPr bwMode="auto">
            <a:xfrm>
              <a:off x="740" y="2445"/>
              <a:ext cx="475"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000000"/>
                  </a:solidFill>
                  <a:effectLst/>
                  <a:latin typeface="Helvetica" pitchFamily="34" charset="0"/>
                  <a:cs typeface="Arial" pitchFamily="34" charset="0"/>
                </a:rPr>
                <a:t>m37: a=0,b=20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0446" name="Rectangle 1790"/>
            <p:cNvSpPr>
              <a:spLocks noChangeArrowheads="1"/>
            </p:cNvSpPr>
            <p:nvPr/>
          </p:nvSpPr>
          <p:spPr bwMode="auto">
            <a:xfrm>
              <a:off x="1252" y="2565"/>
              <a:ext cx="357" cy="276"/>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00447" name="Rectangle 1791"/>
            <p:cNvSpPr>
              <a:spLocks noChangeArrowheads="1"/>
            </p:cNvSpPr>
            <p:nvPr/>
          </p:nvSpPr>
          <p:spPr bwMode="auto">
            <a:xfrm>
              <a:off x="1252" y="2565"/>
              <a:ext cx="357" cy="276"/>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00448" name="Line 1792"/>
            <p:cNvSpPr>
              <a:spLocks noChangeShapeType="1"/>
            </p:cNvSpPr>
            <p:nvPr/>
          </p:nvSpPr>
          <p:spPr bwMode="auto">
            <a:xfrm>
              <a:off x="1252" y="2565"/>
              <a:ext cx="357"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449" name="Line 1793"/>
            <p:cNvSpPr>
              <a:spLocks noChangeShapeType="1"/>
            </p:cNvSpPr>
            <p:nvPr/>
          </p:nvSpPr>
          <p:spPr bwMode="auto">
            <a:xfrm>
              <a:off x="1252" y="2841"/>
              <a:ext cx="357"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450" name="Line 1794"/>
            <p:cNvSpPr>
              <a:spLocks noChangeShapeType="1"/>
            </p:cNvSpPr>
            <p:nvPr/>
          </p:nvSpPr>
          <p:spPr bwMode="auto">
            <a:xfrm flipV="1">
              <a:off x="1609" y="2565"/>
              <a:ext cx="1" cy="27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451" name="Line 1795"/>
            <p:cNvSpPr>
              <a:spLocks noChangeShapeType="1"/>
            </p:cNvSpPr>
            <p:nvPr/>
          </p:nvSpPr>
          <p:spPr bwMode="auto">
            <a:xfrm flipV="1">
              <a:off x="1252" y="2565"/>
              <a:ext cx="1" cy="27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452" name="Line 1796"/>
            <p:cNvSpPr>
              <a:spLocks noChangeShapeType="1"/>
            </p:cNvSpPr>
            <p:nvPr/>
          </p:nvSpPr>
          <p:spPr bwMode="auto">
            <a:xfrm>
              <a:off x="1252" y="2841"/>
              <a:ext cx="357"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453" name="Line 1797"/>
            <p:cNvSpPr>
              <a:spLocks noChangeShapeType="1"/>
            </p:cNvSpPr>
            <p:nvPr/>
          </p:nvSpPr>
          <p:spPr bwMode="auto">
            <a:xfrm flipV="1">
              <a:off x="1252" y="2565"/>
              <a:ext cx="1" cy="27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454" name="Line 1798"/>
            <p:cNvSpPr>
              <a:spLocks noChangeShapeType="1"/>
            </p:cNvSpPr>
            <p:nvPr/>
          </p:nvSpPr>
          <p:spPr bwMode="auto">
            <a:xfrm flipV="1">
              <a:off x="1252" y="2835"/>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455" name="Line 1799"/>
            <p:cNvSpPr>
              <a:spLocks noChangeShapeType="1"/>
            </p:cNvSpPr>
            <p:nvPr/>
          </p:nvSpPr>
          <p:spPr bwMode="auto">
            <a:xfrm>
              <a:off x="1252" y="2565"/>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456" name="Rectangle 1800"/>
            <p:cNvSpPr>
              <a:spLocks noChangeArrowheads="1"/>
            </p:cNvSpPr>
            <p:nvPr/>
          </p:nvSpPr>
          <p:spPr bwMode="auto">
            <a:xfrm>
              <a:off x="1236" y="2859"/>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0457" name="Line 1801"/>
            <p:cNvSpPr>
              <a:spLocks noChangeShapeType="1"/>
            </p:cNvSpPr>
            <p:nvPr/>
          </p:nvSpPr>
          <p:spPr bwMode="auto">
            <a:xfrm flipV="1">
              <a:off x="1428" y="2835"/>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458" name="Line 1802"/>
            <p:cNvSpPr>
              <a:spLocks noChangeShapeType="1"/>
            </p:cNvSpPr>
            <p:nvPr/>
          </p:nvSpPr>
          <p:spPr bwMode="auto">
            <a:xfrm>
              <a:off x="1428" y="2565"/>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459" name="Rectangle 1803"/>
            <p:cNvSpPr>
              <a:spLocks noChangeArrowheads="1"/>
            </p:cNvSpPr>
            <p:nvPr/>
          </p:nvSpPr>
          <p:spPr bwMode="auto">
            <a:xfrm>
              <a:off x="1391" y="2859"/>
              <a:ext cx="117"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0460" name="Line 1804"/>
            <p:cNvSpPr>
              <a:spLocks noChangeShapeType="1"/>
            </p:cNvSpPr>
            <p:nvPr/>
          </p:nvSpPr>
          <p:spPr bwMode="auto">
            <a:xfrm flipV="1">
              <a:off x="1609" y="2835"/>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461" name="Line 1805"/>
            <p:cNvSpPr>
              <a:spLocks noChangeShapeType="1"/>
            </p:cNvSpPr>
            <p:nvPr/>
          </p:nvSpPr>
          <p:spPr bwMode="auto">
            <a:xfrm>
              <a:off x="1609" y="2565"/>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462" name="Rectangle 1806"/>
            <p:cNvSpPr>
              <a:spLocks noChangeArrowheads="1"/>
            </p:cNvSpPr>
            <p:nvPr/>
          </p:nvSpPr>
          <p:spPr bwMode="auto">
            <a:xfrm>
              <a:off x="1593" y="2859"/>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0463" name="Line 1807"/>
            <p:cNvSpPr>
              <a:spLocks noChangeShapeType="1"/>
            </p:cNvSpPr>
            <p:nvPr/>
          </p:nvSpPr>
          <p:spPr bwMode="auto">
            <a:xfrm>
              <a:off x="1252" y="2841"/>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464" name="Line 1808"/>
            <p:cNvSpPr>
              <a:spLocks noChangeShapeType="1"/>
            </p:cNvSpPr>
            <p:nvPr/>
          </p:nvSpPr>
          <p:spPr bwMode="auto">
            <a:xfrm flipH="1">
              <a:off x="1604" y="2841"/>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465" name="Rectangle 1809"/>
            <p:cNvSpPr>
              <a:spLocks noChangeArrowheads="1"/>
            </p:cNvSpPr>
            <p:nvPr/>
          </p:nvSpPr>
          <p:spPr bwMode="auto">
            <a:xfrm>
              <a:off x="1199" y="2799"/>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0466" name="Line 1810"/>
            <p:cNvSpPr>
              <a:spLocks noChangeShapeType="1"/>
            </p:cNvSpPr>
            <p:nvPr/>
          </p:nvSpPr>
          <p:spPr bwMode="auto">
            <a:xfrm>
              <a:off x="1252" y="2703"/>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467" name="Line 1811"/>
            <p:cNvSpPr>
              <a:spLocks noChangeShapeType="1"/>
            </p:cNvSpPr>
            <p:nvPr/>
          </p:nvSpPr>
          <p:spPr bwMode="auto">
            <a:xfrm flipH="1">
              <a:off x="1604" y="2703"/>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468" name="Rectangle 1812"/>
            <p:cNvSpPr>
              <a:spLocks noChangeArrowheads="1"/>
            </p:cNvSpPr>
            <p:nvPr/>
          </p:nvSpPr>
          <p:spPr bwMode="auto">
            <a:xfrm>
              <a:off x="1151" y="2661"/>
              <a:ext cx="117"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200670" name="Group 2014"/>
          <p:cNvGrpSpPr>
            <a:grpSpLocks/>
          </p:cNvGrpSpPr>
          <p:nvPr/>
        </p:nvGrpSpPr>
        <p:grpSpPr bwMode="auto">
          <a:xfrm>
            <a:off x="1903413" y="3881438"/>
            <a:ext cx="3800475" cy="819150"/>
            <a:chOff x="1199" y="2445"/>
            <a:chExt cx="2394" cy="516"/>
          </a:xfrm>
        </p:grpSpPr>
        <p:sp>
          <p:nvSpPr>
            <p:cNvPr id="200470" name="Line 1814"/>
            <p:cNvSpPr>
              <a:spLocks noChangeShapeType="1"/>
            </p:cNvSpPr>
            <p:nvPr/>
          </p:nvSpPr>
          <p:spPr bwMode="auto">
            <a:xfrm>
              <a:off x="1252" y="2565"/>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471" name="Line 1815"/>
            <p:cNvSpPr>
              <a:spLocks noChangeShapeType="1"/>
            </p:cNvSpPr>
            <p:nvPr/>
          </p:nvSpPr>
          <p:spPr bwMode="auto">
            <a:xfrm flipH="1">
              <a:off x="1604" y="2565"/>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472" name="Rectangle 1816"/>
            <p:cNvSpPr>
              <a:spLocks noChangeArrowheads="1"/>
            </p:cNvSpPr>
            <p:nvPr/>
          </p:nvSpPr>
          <p:spPr bwMode="auto">
            <a:xfrm>
              <a:off x="1199" y="2523"/>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0473" name="Line 1817"/>
            <p:cNvSpPr>
              <a:spLocks noChangeShapeType="1"/>
            </p:cNvSpPr>
            <p:nvPr/>
          </p:nvSpPr>
          <p:spPr bwMode="auto">
            <a:xfrm>
              <a:off x="1252" y="2565"/>
              <a:ext cx="357"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474" name="Line 1818"/>
            <p:cNvSpPr>
              <a:spLocks noChangeShapeType="1"/>
            </p:cNvSpPr>
            <p:nvPr/>
          </p:nvSpPr>
          <p:spPr bwMode="auto">
            <a:xfrm>
              <a:off x="1252" y="2841"/>
              <a:ext cx="357"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475" name="Line 1819"/>
            <p:cNvSpPr>
              <a:spLocks noChangeShapeType="1"/>
            </p:cNvSpPr>
            <p:nvPr/>
          </p:nvSpPr>
          <p:spPr bwMode="auto">
            <a:xfrm flipV="1">
              <a:off x="1609" y="2565"/>
              <a:ext cx="1" cy="27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476" name="Line 1820"/>
            <p:cNvSpPr>
              <a:spLocks noChangeShapeType="1"/>
            </p:cNvSpPr>
            <p:nvPr/>
          </p:nvSpPr>
          <p:spPr bwMode="auto">
            <a:xfrm flipV="1">
              <a:off x="1252" y="2565"/>
              <a:ext cx="1" cy="27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477" name="Freeform 1821"/>
            <p:cNvSpPr>
              <a:spLocks/>
            </p:cNvSpPr>
            <p:nvPr/>
          </p:nvSpPr>
          <p:spPr bwMode="auto">
            <a:xfrm>
              <a:off x="1252" y="2565"/>
              <a:ext cx="352" cy="132"/>
            </a:xfrm>
            <a:custGeom>
              <a:avLst/>
              <a:gdLst/>
              <a:ahLst/>
              <a:cxnLst>
                <a:cxn ang="0">
                  <a:pos x="0" y="108"/>
                </a:cxn>
                <a:cxn ang="0">
                  <a:pos x="5" y="90"/>
                </a:cxn>
                <a:cxn ang="0">
                  <a:pos x="11" y="66"/>
                </a:cxn>
                <a:cxn ang="0">
                  <a:pos x="16" y="48"/>
                </a:cxn>
                <a:cxn ang="0">
                  <a:pos x="27" y="24"/>
                </a:cxn>
                <a:cxn ang="0">
                  <a:pos x="37" y="12"/>
                </a:cxn>
                <a:cxn ang="0">
                  <a:pos x="48" y="6"/>
                </a:cxn>
                <a:cxn ang="0">
                  <a:pos x="59" y="0"/>
                </a:cxn>
                <a:cxn ang="0">
                  <a:pos x="69" y="0"/>
                </a:cxn>
                <a:cxn ang="0">
                  <a:pos x="80" y="0"/>
                </a:cxn>
                <a:cxn ang="0">
                  <a:pos x="91" y="0"/>
                </a:cxn>
                <a:cxn ang="0">
                  <a:pos x="101" y="0"/>
                </a:cxn>
                <a:cxn ang="0">
                  <a:pos x="112" y="0"/>
                </a:cxn>
                <a:cxn ang="0">
                  <a:pos x="123" y="0"/>
                </a:cxn>
                <a:cxn ang="0">
                  <a:pos x="133" y="0"/>
                </a:cxn>
                <a:cxn ang="0">
                  <a:pos x="144" y="0"/>
                </a:cxn>
                <a:cxn ang="0">
                  <a:pos x="155" y="0"/>
                </a:cxn>
                <a:cxn ang="0">
                  <a:pos x="165" y="0"/>
                </a:cxn>
                <a:cxn ang="0">
                  <a:pos x="176" y="0"/>
                </a:cxn>
                <a:cxn ang="0">
                  <a:pos x="187" y="0"/>
                </a:cxn>
                <a:cxn ang="0">
                  <a:pos x="197" y="0"/>
                </a:cxn>
                <a:cxn ang="0">
                  <a:pos x="208" y="0"/>
                </a:cxn>
                <a:cxn ang="0">
                  <a:pos x="219" y="0"/>
                </a:cxn>
                <a:cxn ang="0">
                  <a:pos x="229" y="0"/>
                </a:cxn>
                <a:cxn ang="0">
                  <a:pos x="240" y="0"/>
                </a:cxn>
                <a:cxn ang="0">
                  <a:pos x="251" y="0"/>
                </a:cxn>
                <a:cxn ang="0">
                  <a:pos x="261" y="0"/>
                </a:cxn>
                <a:cxn ang="0">
                  <a:pos x="272" y="0"/>
                </a:cxn>
                <a:cxn ang="0">
                  <a:pos x="283" y="0"/>
                </a:cxn>
                <a:cxn ang="0">
                  <a:pos x="293" y="0"/>
                </a:cxn>
                <a:cxn ang="0">
                  <a:pos x="304" y="0"/>
                </a:cxn>
                <a:cxn ang="0">
                  <a:pos x="315" y="0"/>
                </a:cxn>
                <a:cxn ang="0">
                  <a:pos x="325" y="0"/>
                </a:cxn>
                <a:cxn ang="0">
                  <a:pos x="336" y="0"/>
                </a:cxn>
                <a:cxn ang="0">
                  <a:pos x="347" y="0"/>
                </a:cxn>
              </a:cxnLst>
              <a:rect l="0" t="0" r="r" b="b"/>
              <a:pathLst>
                <a:path w="352" h="132">
                  <a:moveTo>
                    <a:pt x="0" y="132"/>
                  </a:moveTo>
                  <a:lnTo>
                    <a:pt x="0" y="108"/>
                  </a:lnTo>
                  <a:lnTo>
                    <a:pt x="5" y="102"/>
                  </a:lnTo>
                  <a:lnTo>
                    <a:pt x="5" y="90"/>
                  </a:lnTo>
                  <a:lnTo>
                    <a:pt x="11" y="84"/>
                  </a:lnTo>
                  <a:lnTo>
                    <a:pt x="11" y="66"/>
                  </a:lnTo>
                  <a:lnTo>
                    <a:pt x="16" y="60"/>
                  </a:lnTo>
                  <a:lnTo>
                    <a:pt x="16" y="48"/>
                  </a:lnTo>
                  <a:lnTo>
                    <a:pt x="27" y="36"/>
                  </a:lnTo>
                  <a:lnTo>
                    <a:pt x="27" y="24"/>
                  </a:lnTo>
                  <a:lnTo>
                    <a:pt x="32" y="18"/>
                  </a:lnTo>
                  <a:lnTo>
                    <a:pt x="37" y="12"/>
                  </a:lnTo>
                  <a:lnTo>
                    <a:pt x="43" y="6"/>
                  </a:lnTo>
                  <a:lnTo>
                    <a:pt x="48" y="6"/>
                  </a:lnTo>
                  <a:lnTo>
                    <a:pt x="53" y="0"/>
                  </a:lnTo>
                  <a:lnTo>
                    <a:pt x="59" y="0"/>
                  </a:lnTo>
                  <a:lnTo>
                    <a:pt x="64" y="0"/>
                  </a:lnTo>
                  <a:lnTo>
                    <a:pt x="69" y="0"/>
                  </a:lnTo>
                  <a:lnTo>
                    <a:pt x="75" y="0"/>
                  </a:lnTo>
                  <a:lnTo>
                    <a:pt x="80" y="0"/>
                  </a:lnTo>
                  <a:lnTo>
                    <a:pt x="85" y="0"/>
                  </a:lnTo>
                  <a:lnTo>
                    <a:pt x="91" y="0"/>
                  </a:lnTo>
                  <a:lnTo>
                    <a:pt x="96" y="0"/>
                  </a:lnTo>
                  <a:lnTo>
                    <a:pt x="101" y="0"/>
                  </a:lnTo>
                  <a:lnTo>
                    <a:pt x="107" y="0"/>
                  </a:lnTo>
                  <a:lnTo>
                    <a:pt x="112" y="0"/>
                  </a:lnTo>
                  <a:lnTo>
                    <a:pt x="117" y="0"/>
                  </a:lnTo>
                  <a:lnTo>
                    <a:pt x="123" y="0"/>
                  </a:lnTo>
                  <a:lnTo>
                    <a:pt x="128" y="0"/>
                  </a:lnTo>
                  <a:lnTo>
                    <a:pt x="133" y="0"/>
                  </a:lnTo>
                  <a:lnTo>
                    <a:pt x="139" y="0"/>
                  </a:lnTo>
                  <a:lnTo>
                    <a:pt x="144" y="0"/>
                  </a:lnTo>
                  <a:lnTo>
                    <a:pt x="149" y="0"/>
                  </a:lnTo>
                  <a:lnTo>
                    <a:pt x="155" y="0"/>
                  </a:lnTo>
                  <a:lnTo>
                    <a:pt x="160" y="0"/>
                  </a:lnTo>
                  <a:lnTo>
                    <a:pt x="165" y="0"/>
                  </a:lnTo>
                  <a:lnTo>
                    <a:pt x="171" y="0"/>
                  </a:lnTo>
                  <a:lnTo>
                    <a:pt x="176" y="0"/>
                  </a:lnTo>
                  <a:lnTo>
                    <a:pt x="181" y="0"/>
                  </a:lnTo>
                  <a:lnTo>
                    <a:pt x="187" y="0"/>
                  </a:lnTo>
                  <a:lnTo>
                    <a:pt x="192" y="0"/>
                  </a:lnTo>
                  <a:lnTo>
                    <a:pt x="197" y="0"/>
                  </a:lnTo>
                  <a:lnTo>
                    <a:pt x="203" y="0"/>
                  </a:lnTo>
                  <a:lnTo>
                    <a:pt x="208" y="0"/>
                  </a:lnTo>
                  <a:lnTo>
                    <a:pt x="213" y="0"/>
                  </a:lnTo>
                  <a:lnTo>
                    <a:pt x="219" y="0"/>
                  </a:lnTo>
                  <a:lnTo>
                    <a:pt x="224" y="0"/>
                  </a:lnTo>
                  <a:lnTo>
                    <a:pt x="229" y="0"/>
                  </a:lnTo>
                  <a:lnTo>
                    <a:pt x="235" y="0"/>
                  </a:lnTo>
                  <a:lnTo>
                    <a:pt x="240" y="0"/>
                  </a:lnTo>
                  <a:lnTo>
                    <a:pt x="245" y="0"/>
                  </a:lnTo>
                  <a:lnTo>
                    <a:pt x="251" y="0"/>
                  </a:lnTo>
                  <a:lnTo>
                    <a:pt x="256" y="0"/>
                  </a:lnTo>
                  <a:lnTo>
                    <a:pt x="261" y="0"/>
                  </a:lnTo>
                  <a:lnTo>
                    <a:pt x="267" y="0"/>
                  </a:lnTo>
                  <a:lnTo>
                    <a:pt x="272" y="0"/>
                  </a:lnTo>
                  <a:lnTo>
                    <a:pt x="277" y="0"/>
                  </a:lnTo>
                  <a:lnTo>
                    <a:pt x="283" y="0"/>
                  </a:lnTo>
                  <a:lnTo>
                    <a:pt x="288" y="0"/>
                  </a:lnTo>
                  <a:lnTo>
                    <a:pt x="293" y="0"/>
                  </a:lnTo>
                  <a:lnTo>
                    <a:pt x="299" y="0"/>
                  </a:lnTo>
                  <a:lnTo>
                    <a:pt x="304" y="0"/>
                  </a:lnTo>
                  <a:lnTo>
                    <a:pt x="309" y="0"/>
                  </a:lnTo>
                  <a:lnTo>
                    <a:pt x="315" y="0"/>
                  </a:lnTo>
                  <a:lnTo>
                    <a:pt x="320" y="0"/>
                  </a:lnTo>
                  <a:lnTo>
                    <a:pt x="325" y="0"/>
                  </a:lnTo>
                  <a:lnTo>
                    <a:pt x="331" y="0"/>
                  </a:lnTo>
                  <a:lnTo>
                    <a:pt x="336" y="0"/>
                  </a:lnTo>
                  <a:lnTo>
                    <a:pt x="341" y="0"/>
                  </a:lnTo>
                  <a:lnTo>
                    <a:pt x="347" y="0"/>
                  </a:lnTo>
                  <a:lnTo>
                    <a:pt x="352" y="0"/>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478" name="Line 1822"/>
            <p:cNvSpPr>
              <a:spLocks noChangeShapeType="1"/>
            </p:cNvSpPr>
            <p:nvPr/>
          </p:nvSpPr>
          <p:spPr bwMode="auto">
            <a:xfrm>
              <a:off x="1348" y="2565"/>
              <a:ext cx="43"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479" name="Line 1823"/>
            <p:cNvSpPr>
              <a:spLocks noChangeShapeType="1"/>
            </p:cNvSpPr>
            <p:nvPr/>
          </p:nvSpPr>
          <p:spPr bwMode="auto">
            <a:xfrm>
              <a:off x="1369" y="2541"/>
              <a:ext cx="1" cy="4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480" name="Line 1824"/>
            <p:cNvSpPr>
              <a:spLocks noChangeShapeType="1"/>
            </p:cNvSpPr>
            <p:nvPr/>
          </p:nvSpPr>
          <p:spPr bwMode="auto">
            <a:xfrm>
              <a:off x="1284" y="2571"/>
              <a:ext cx="43"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481" name="Line 1825"/>
            <p:cNvSpPr>
              <a:spLocks noChangeShapeType="1"/>
            </p:cNvSpPr>
            <p:nvPr/>
          </p:nvSpPr>
          <p:spPr bwMode="auto">
            <a:xfrm>
              <a:off x="1305" y="2547"/>
              <a:ext cx="1" cy="4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482" name="Line 1826"/>
            <p:cNvSpPr>
              <a:spLocks noChangeShapeType="1"/>
            </p:cNvSpPr>
            <p:nvPr/>
          </p:nvSpPr>
          <p:spPr bwMode="auto">
            <a:xfrm>
              <a:off x="1252" y="2607"/>
              <a:ext cx="43"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483" name="Line 1827"/>
            <p:cNvSpPr>
              <a:spLocks noChangeShapeType="1"/>
            </p:cNvSpPr>
            <p:nvPr/>
          </p:nvSpPr>
          <p:spPr bwMode="auto">
            <a:xfrm>
              <a:off x="1273" y="2583"/>
              <a:ext cx="1" cy="4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484" name="Line 1828"/>
            <p:cNvSpPr>
              <a:spLocks noChangeShapeType="1"/>
            </p:cNvSpPr>
            <p:nvPr/>
          </p:nvSpPr>
          <p:spPr bwMode="auto">
            <a:xfrm>
              <a:off x="1385" y="2565"/>
              <a:ext cx="43"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485" name="Line 1829"/>
            <p:cNvSpPr>
              <a:spLocks noChangeShapeType="1"/>
            </p:cNvSpPr>
            <p:nvPr/>
          </p:nvSpPr>
          <p:spPr bwMode="auto">
            <a:xfrm>
              <a:off x="1407" y="2541"/>
              <a:ext cx="1" cy="4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486" name="Line 1830"/>
            <p:cNvSpPr>
              <a:spLocks noChangeShapeType="1"/>
            </p:cNvSpPr>
            <p:nvPr/>
          </p:nvSpPr>
          <p:spPr bwMode="auto">
            <a:xfrm>
              <a:off x="1359" y="2553"/>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487" name="Line 1831"/>
            <p:cNvSpPr>
              <a:spLocks noChangeShapeType="1"/>
            </p:cNvSpPr>
            <p:nvPr/>
          </p:nvSpPr>
          <p:spPr bwMode="auto">
            <a:xfrm flipH="1">
              <a:off x="1359" y="2553"/>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488" name="Line 1832"/>
            <p:cNvSpPr>
              <a:spLocks noChangeShapeType="1"/>
            </p:cNvSpPr>
            <p:nvPr/>
          </p:nvSpPr>
          <p:spPr bwMode="auto">
            <a:xfrm>
              <a:off x="1295" y="2559"/>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489" name="Line 1833"/>
            <p:cNvSpPr>
              <a:spLocks noChangeShapeType="1"/>
            </p:cNvSpPr>
            <p:nvPr/>
          </p:nvSpPr>
          <p:spPr bwMode="auto">
            <a:xfrm flipH="1">
              <a:off x="1295" y="2559"/>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490" name="Line 1834"/>
            <p:cNvSpPr>
              <a:spLocks noChangeShapeType="1"/>
            </p:cNvSpPr>
            <p:nvPr/>
          </p:nvSpPr>
          <p:spPr bwMode="auto">
            <a:xfrm>
              <a:off x="1263" y="2595"/>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491" name="Line 1835"/>
            <p:cNvSpPr>
              <a:spLocks noChangeShapeType="1"/>
            </p:cNvSpPr>
            <p:nvPr/>
          </p:nvSpPr>
          <p:spPr bwMode="auto">
            <a:xfrm flipH="1">
              <a:off x="1263" y="2595"/>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492" name="Line 1836"/>
            <p:cNvSpPr>
              <a:spLocks noChangeShapeType="1"/>
            </p:cNvSpPr>
            <p:nvPr/>
          </p:nvSpPr>
          <p:spPr bwMode="auto">
            <a:xfrm>
              <a:off x="1396" y="2553"/>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493" name="Line 1837"/>
            <p:cNvSpPr>
              <a:spLocks noChangeShapeType="1"/>
            </p:cNvSpPr>
            <p:nvPr/>
          </p:nvSpPr>
          <p:spPr bwMode="auto">
            <a:xfrm flipH="1">
              <a:off x="1396" y="2553"/>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494" name="Rectangle 1838"/>
            <p:cNvSpPr>
              <a:spLocks noChangeArrowheads="1"/>
            </p:cNvSpPr>
            <p:nvPr/>
          </p:nvSpPr>
          <p:spPr bwMode="auto">
            <a:xfrm>
              <a:off x="1225" y="2445"/>
              <a:ext cx="475"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000000"/>
                  </a:solidFill>
                  <a:effectLst/>
                  <a:latin typeface="Helvetica" pitchFamily="34" charset="0"/>
                  <a:cs typeface="Arial" pitchFamily="34" charset="0"/>
                </a:rPr>
                <a:t>m38: a=0,b=24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0495" name="Rectangle 1839"/>
            <p:cNvSpPr>
              <a:spLocks noChangeArrowheads="1"/>
            </p:cNvSpPr>
            <p:nvPr/>
          </p:nvSpPr>
          <p:spPr bwMode="auto">
            <a:xfrm>
              <a:off x="1732" y="2565"/>
              <a:ext cx="363" cy="276"/>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00496" name="Rectangle 1840"/>
            <p:cNvSpPr>
              <a:spLocks noChangeArrowheads="1"/>
            </p:cNvSpPr>
            <p:nvPr/>
          </p:nvSpPr>
          <p:spPr bwMode="auto">
            <a:xfrm>
              <a:off x="1732" y="2565"/>
              <a:ext cx="363" cy="276"/>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00497" name="Line 1841"/>
            <p:cNvSpPr>
              <a:spLocks noChangeShapeType="1"/>
            </p:cNvSpPr>
            <p:nvPr/>
          </p:nvSpPr>
          <p:spPr bwMode="auto">
            <a:xfrm>
              <a:off x="1732" y="2565"/>
              <a:ext cx="363"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498" name="Line 1842"/>
            <p:cNvSpPr>
              <a:spLocks noChangeShapeType="1"/>
            </p:cNvSpPr>
            <p:nvPr/>
          </p:nvSpPr>
          <p:spPr bwMode="auto">
            <a:xfrm>
              <a:off x="1732" y="2841"/>
              <a:ext cx="363"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499" name="Line 1843"/>
            <p:cNvSpPr>
              <a:spLocks noChangeShapeType="1"/>
            </p:cNvSpPr>
            <p:nvPr/>
          </p:nvSpPr>
          <p:spPr bwMode="auto">
            <a:xfrm flipV="1">
              <a:off x="2095" y="2565"/>
              <a:ext cx="1" cy="27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500" name="Line 1844"/>
            <p:cNvSpPr>
              <a:spLocks noChangeShapeType="1"/>
            </p:cNvSpPr>
            <p:nvPr/>
          </p:nvSpPr>
          <p:spPr bwMode="auto">
            <a:xfrm flipV="1">
              <a:off x="1732" y="2565"/>
              <a:ext cx="1" cy="27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501" name="Line 1845"/>
            <p:cNvSpPr>
              <a:spLocks noChangeShapeType="1"/>
            </p:cNvSpPr>
            <p:nvPr/>
          </p:nvSpPr>
          <p:spPr bwMode="auto">
            <a:xfrm>
              <a:off x="1732" y="2841"/>
              <a:ext cx="363"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502" name="Line 1846"/>
            <p:cNvSpPr>
              <a:spLocks noChangeShapeType="1"/>
            </p:cNvSpPr>
            <p:nvPr/>
          </p:nvSpPr>
          <p:spPr bwMode="auto">
            <a:xfrm flipV="1">
              <a:off x="1732" y="2565"/>
              <a:ext cx="1" cy="27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503" name="Line 1847"/>
            <p:cNvSpPr>
              <a:spLocks noChangeShapeType="1"/>
            </p:cNvSpPr>
            <p:nvPr/>
          </p:nvSpPr>
          <p:spPr bwMode="auto">
            <a:xfrm flipV="1">
              <a:off x="1732" y="2835"/>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504" name="Line 1848"/>
            <p:cNvSpPr>
              <a:spLocks noChangeShapeType="1"/>
            </p:cNvSpPr>
            <p:nvPr/>
          </p:nvSpPr>
          <p:spPr bwMode="auto">
            <a:xfrm>
              <a:off x="1732" y="2565"/>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505" name="Rectangle 1849"/>
            <p:cNvSpPr>
              <a:spLocks noChangeArrowheads="1"/>
            </p:cNvSpPr>
            <p:nvPr/>
          </p:nvSpPr>
          <p:spPr bwMode="auto">
            <a:xfrm>
              <a:off x="1716" y="2859"/>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0506" name="Line 1850"/>
            <p:cNvSpPr>
              <a:spLocks noChangeShapeType="1"/>
            </p:cNvSpPr>
            <p:nvPr/>
          </p:nvSpPr>
          <p:spPr bwMode="auto">
            <a:xfrm flipV="1">
              <a:off x="1913" y="2835"/>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507" name="Line 1851"/>
            <p:cNvSpPr>
              <a:spLocks noChangeShapeType="1"/>
            </p:cNvSpPr>
            <p:nvPr/>
          </p:nvSpPr>
          <p:spPr bwMode="auto">
            <a:xfrm>
              <a:off x="1913" y="2565"/>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508" name="Rectangle 1852"/>
            <p:cNvSpPr>
              <a:spLocks noChangeArrowheads="1"/>
            </p:cNvSpPr>
            <p:nvPr/>
          </p:nvSpPr>
          <p:spPr bwMode="auto">
            <a:xfrm>
              <a:off x="1876" y="2859"/>
              <a:ext cx="117"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0509" name="Line 1853"/>
            <p:cNvSpPr>
              <a:spLocks noChangeShapeType="1"/>
            </p:cNvSpPr>
            <p:nvPr/>
          </p:nvSpPr>
          <p:spPr bwMode="auto">
            <a:xfrm flipV="1">
              <a:off x="2095" y="2835"/>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510" name="Line 1854"/>
            <p:cNvSpPr>
              <a:spLocks noChangeShapeType="1"/>
            </p:cNvSpPr>
            <p:nvPr/>
          </p:nvSpPr>
          <p:spPr bwMode="auto">
            <a:xfrm>
              <a:off x="2095" y="2565"/>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511" name="Rectangle 1855"/>
            <p:cNvSpPr>
              <a:spLocks noChangeArrowheads="1"/>
            </p:cNvSpPr>
            <p:nvPr/>
          </p:nvSpPr>
          <p:spPr bwMode="auto">
            <a:xfrm>
              <a:off x="2079" y="2859"/>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0512" name="Line 1856"/>
            <p:cNvSpPr>
              <a:spLocks noChangeShapeType="1"/>
            </p:cNvSpPr>
            <p:nvPr/>
          </p:nvSpPr>
          <p:spPr bwMode="auto">
            <a:xfrm>
              <a:off x="1732" y="2841"/>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513" name="Line 1857"/>
            <p:cNvSpPr>
              <a:spLocks noChangeShapeType="1"/>
            </p:cNvSpPr>
            <p:nvPr/>
          </p:nvSpPr>
          <p:spPr bwMode="auto">
            <a:xfrm flipH="1">
              <a:off x="2089" y="2841"/>
              <a:ext cx="6"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514" name="Rectangle 1858"/>
            <p:cNvSpPr>
              <a:spLocks noChangeArrowheads="1"/>
            </p:cNvSpPr>
            <p:nvPr/>
          </p:nvSpPr>
          <p:spPr bwMode="auto">
            <a:xfrm>
              <a:off x="1679" y="2799"/>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0515" name="Line 1859"/>
            <p:cNvSpPr>
              <a:spLocks noChangeShapeType="1"/>
            </p:cNvSpPr>
            <p:nvPr/>
          </p:nvSpPr>
          <p:spPr bwMode="auto">
            <a:xfrm>
              <a:off x="1732" y="2703"/>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516" name="Line 1860"/>
            <p:cNvSpPr>
              <a:spLocks noChangeShapeType="1"/>
            </p:cNvSpPr>
            <p:nvPr/>
          </p:nvSpPr>
          <p:spPr bwMode="auto">
            <a:xfrm flipH="1">
              <a:off x="2089" y="2703"/>
              <a:ext cx="6"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517" name="Rectangle 1861"/>
            <p:cNvSpPr>
              <a:spLocks noChangeArrowheads="1"/>
            </p:cNvSpPr>
            <p:nvPr/>
          </p:nvSpPr>
          <p:spPr bwMode="auto">
            <a:xfrm>
              <a:off x="1631" y="2661"/>
              <a:ext cx="117"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0518" name="Line 1862"/>
            <p:cNvSpPr>
              <a:spLocks noChangeShapeType="1"/>
            </p:cNvSpPr>
            <p:nvPr/>
          </p:nvSpPr>
          <p:spPr bwMode="auto">
            <a:xfrm>
              <a:off x="1732" y="2565"/>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519" name="Line 1863"/>
            <p:cNvSpPr>
              <a:spLocks noChangeShapeType="1"/>
            </p:cNvSpPr>
            <p:nvPr/>
          </p:nvSpPr>
          <p:spPr bwMode="auto">
            <a:xfrm flipH="1">
              <a:off x="2089" y="2565"/>
              <a:ext cx="6"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520" name="Rectangle 1864"/>
            <p:cNvSpPr>
              <a:spLocks noChangeArrowheads="1"/>
            </p:cNvSpPr>
            <p:nvPr/>
          </p:nvSpPr>
          <p:spPr bwMode="auto">
            <a:xfrm>
              <a:off x="1679" y="2523"/>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0521" name="Line 1865"/>
            <p:cNvSpPr>
              <a:spLocks noChangeShapeType="1"/>
            </p:cNvSpPr>
            <p:nvPr/>
          </p:nvSpPr>
          <p:spPr bwMode="auto">
            <a:xfrm>
              <a:off x="1732" y="2565"/>
              <a:ext cx="363"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522" name="Line 1866"/>
            <p:cNvSpPr>
              <a:spLocks noChangeShapeType="1"/>
            </p:cNvSpPr>
            <p:nvPr/>
          </p:nvSpPr>
          <p:spPr bwMode="auto">
            <a:xfrm>
              <a:off x="1732" y="2841"/>
              <a:ext cx="363"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523" name="Line 1867"/>
            <p:cNvSpPr>
              <a:spLocks noChangeShapeType="1"/>
            </p:cNvSpPr>
            <p:nvPr/>
          </p:nvSpPr>
          <p:spPr bwMode="auto">
            <a:xfrm flipV="1">
              <a:off x="2095" y="2565"/>
              <a:ext cx="1" cy="27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524" name="Line 1868"/>
            <p:cNvSpPr>
              <a:spLocks noChangeShapeType="1"/>
            </p:cNvSpPr>
            <p:nvPr/>
          </p:nvSpPr>
          <p:spPr bwMode="auto">
            <a:xfrm flipV="1">
              <a:off x="1732" y="2565"/>
              <a:ext cx="1" cy="27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525" name="Freeform 1869"/>
            <p:cNvSpPr>
              <a:spLocks/>
            </p:cNvSpPr>
            <p:nvPr/>
          </p:nvSpPr>
          <p:spPr bwMode="auto">
            <a:xfrm>
              <a:off x="1732" y="2565"/>
              <a:ext cx="357" cy="132"/>
            </a:xfrm>
            <a:custGeom>
              <a:avLst/>
              <a:gdLst/>
              <a:ahLst/>
              <a:cxnLst>
                <a:cxn ang="0">
                  <a:pos x="0" y="108"/>
                </a:cxn>
                <a:cxn ang="0">
                  <a:pos x="5" y="84"/>
                </a:cxn>
                <a:cxn ang="0">
                  <a:pos x="11" y="60"/>
                </a:cxn>
                <a:cxn ang="0">
                  <a:pos x="16" y="42"/>
                </a:cxn>
                <a:cxn ang="0">
                  <a:pos x="27" y="18"/>
                </a:cxn>
                <a:cxn ang="0">
                  <a:pos x="37" y="6"/>
                </a:cxn>
                <a:cxn ang="0">
                  <a:pos x="48" y="0"/>
                </a:cxn>
                <a:cxn ang="0">
                  <a:pos x="59" y="0"/>
                </a:cxn>
                <a:cxn ang="0">
                  <a:pos x="69" y="0"/>
                </a:cxn>
                <a:cxn ang="0">
                  <a:pos x="80" y="0"/>
                </a:cxn>
                <a:cxn ang="0">
                  <a:pos x="91" y="0"/>
                </a:cxn>
                <a:cxn ang="0">
                  <a:pos x="101" y="0"/>
                </a:cxn>
                <a:cxn ang="0">
                  <a:pos x="112" y="0"/>
                </a:cxn>
                <a:cxn ang="0">
                  <a:pos x="123" y="0"/>
                </a:cxn>
                <a:cxn ang="0">
                  <a:pos x="133" y="0"/>
                </a:cxn>
                <a:cxn ang="0">
                  <a:pos x="144" y="0"/>
                </a:cxn>
                <a:cxn ang="0">
                  <a:pos x="155" y="0"/>
                </a:cxn>
                <a:cxn ang="0">
                  <a:pos x="165" y="0"/>
                </a:cxn>
                <a:cxn ang="0">
                  <a:pos x="176" y="0"/>
                </a:cxn>
                <a:cxn ang="0">
                  <a:pos x="187" y="0"/>
                </a:cxn>
                <a:cxn ang="0">
                  <a:pos x="197" y="0"/>
                </a:cxn>
                <a:cxn ang="0">
                  <a:pos x="208" y="0"/>
                </a:cxn>
                <a:cxn ang="0">
                  <a:pos x="219" y="0"/>
                </a:cxn>
                <a:cxn ang="0">
                  <a:pos x="229" y="0"/>
                </a:cxn>
                <a:cxn ang="0">
                  <a:pos x="240" y="0"/>
                </a:cxn>
                <a:cxn ang="0">
                  <a:pos x="251" y="0"/>
                </a:cxn>
                <a:cxn ang="0">
                  <a:pos x="261" y="0"/>
                </a:cxn>
                <a:cxn ang="0">
                  <a:pos x="272" y="0"/>
                </a:cxn>
                <a:cxn ang="0">
                  <a:pos x="283" y="0"/>
                </a:cxn>
                <a:cxn ang="0">
                  <a:pos x="293" y="0"/>
                </a:cxn>
                <a:cxn ang="0">
                  <a:pos x="304" y="0"/>
                </a:cxn>
                <a:cxn ang="0">
                  <a:pos x="315" y="0"/>
                </a:cxn>
                <a:cxn ang="0">
                  <a:pos x="325" y="0"/>
                </a:cxn>
                <a:cxn ang="0">
                  <a:pos x="336" y="0"/>
                </a:cxn>
                <a:cxn ang="0">
                  <a:pos x="347" y="0"/>
                </a:cxn>
                <a:cxn ang="0">
                  <a:pos x="357" y="0"/>
                </a:cxn>
              </a:cxnLst>
              <a:rect l="0" t="0" r="r" b="b"/>
              <a:pathLst>
                <a:path w="357" h="132">
                  <a:moveTo>
                    <a:pt x="0" y="132"/>
                  </a:moveTo>
                  <a:lnTo>
                    <a:pt x="0" y="108"/>
                  </a:lnTo>
                  <a:lnTo>
                    <a:pt x="5" y="102"/>
                  </a:lnTo>
                  <a:lnTo>
                    <a:pt x="5" y="84"/>
                  </a:lnTo>
                  <a:lnTo>
                    <a:pt x="11" y="78"/>
                  </a:lnTo>
                  <a:lnTo>
                    <a:pt x="11" y="60"/>
                  </a:lnTo>
                  <a:lnTo>
                    <a:pt x="16" y="54"/>
                  </a:lnTo>
                  <a:lnTo>
                    <a:pt x="16" y="42"/>
                  </a:lnTo>
                  <a:lnTo>
                    <a:pt x="27" y="30"/>
                  </a:lnTo>
                  <a:lnTo>
                    <a:pt x="27" y="18"/>
                  </a:lnTo>
                  <a:lnTo>
                    <a:pt x="32" y="12"/>
                  </a:lnTo>
                  <a:lnTo>
                    <a:pt x="37" y="6"/>
                  </a:lnTo>
                  <a:lnTo>
                    <a:pt x="43" y="6"/>
                  </a:lnTo>
                  <a:lnTo>
                    <a:pt x="48" y="0"/>
                  </a:lnTo>
                  <a:lnTo>
                    <a:pt x="53" y="0"/>
                  </a:lnTo>
                  <a:lnTo>
                    <a:pt x="59" y="0"/>
                  </a:lnTo>
                  <a:lnTo>
                    <a:pt x="64" y="0"/>
                  </a:lnTo>
                  <a:lnTo>
                    <a:pt x="69" y="0"/>
                  </a:lnTo>
                  <a:lnTo>
                    <a:pt x="75" y="0"/>
                  </a:lnTo>
                  <a:lnTo>
                    <a:pt x="80" y="0"/>
                  </a:lnTo>
                  <a:lnTo>
                    <a:pt x="85" y="0"/>
                  </a:lnTo>
                  <a:lnTo>
                    <a:pt x="91" y="0"/>
                  </a:lnTo>
                  <a:lnTo>
                    <a:pt x="96" y="0"/>
                  </a:lnTo>
                  <a:lnTo>
                    <a:pt x="101" y="0"/>
                  </a:lnTo>
                  <a:lnTo>
                    <a:pt x="107" y="0"/>
                  </a:lnTo>
                  <a:lnTo>
                    <a:pt x="112" y="0"/>
                  </a:lnTo>
                  <a:lnTo>
                    <a:pt x="117" y="0"/>
                  </a:lnTo>
                  <a:lnTo>
                    <a:pt x="123" y="0"/>
                  </a:lnTo>
                  <a:lnTo>
                    <a:pt x="128" y="0"/>
                  </a:lnTo>
                  <a:lnTo>
                    <a:pt x="133" y="0"/>
                  </a:lnTo>
                  <a:lnTo>
                    <a:pt x="139" y="0"/>
                  </a:lnTo>
                  <a:lnTo>
                    <a:pt x="144" y="0"/>
                  </a:lnTo>
                  <a:lnTo>
                    <a:pt x="149" y="0"/>
                  </a:lnTo>
                  <a:lnTo>
                    <a:pt x="155" y="0"/>
                  </a:lnTo>
                  <a:lnTo>
                    <a:pt x="160" y="0"/>
                  </a:lnTo>
                  <a:lnTo>
                    <a:pt x="165" y="0"/>
                  </a:lnTo>
                  <a:lnTo>
                    <a:pt x="171" y="0"/>
                  </a:lnTo>
                  <a:lnTo>
                    <a:pt x="176" y="0"/>
                  </a:lnTo>
                  <a:lnTo>
                    <a:pt x="181" y="0"/>
                  </a:lnTo>
                  <a:lnTo>
                    <a:pt x="187" y="0"/>
                  </a:lnTo>
                  <a:lnTo>
                    <a:pt x="192" y="0"/>
                  </a:lnTo>
                  <a:lnTo>
                    <a:pt x="197" y="0"/>
                  </a:lnTo>
                  <a:lnTo>
                    <a:pt x="203" y="0"/>
                  </a:lnTo>
                  <a:lnTo>
                    <a:pt x="208" y="0"/>
                  </a:lnTo>
                  <a:lnTo>
                    <a:pt x="213" y="0"/>
                  </a:lnTo>
                  <a:lnTo>
                    <a:pt x="219" y="0"/>
                  </a:lnTo>
                  <a:lnTo>
                    <a:pt x="224" y="0"/>
                  </a:lnTo>
                  <a:lnTo>
                    <a:pt x="229" y="0"/>
                  </a:lnTo>
                  <a:lnTo>
                    <a:pt x="235" y="0"/>
                  </a:lnTo>
                  <a:lnTo>
                    <a:pt x="240" y="0"/>
                  </a:lnTo>
                  <a:lnTo>
                    <a:pt x="245" y="0"/>
                  </a:lnTo>
                  <a:lnTo>
                    <a:pt x="251" y="0"/>
                  </a:lnTo>
                  <a:lnTo>
                    <a:pt x="256" y="0"/>
                  </a:lnTo>
                  <a:lnTo>
                    <a:pt x="261" y="0"/>
                  </a:lnTo>
                  <a:lnTo>
                    <a:pt x="267" y="0"/>
                  </a:lnTo>
                  <a:lnTo>
                    <a:pt x="272" y="0"/>
                  </a:lnTo>
                  <a:lnTo>
                    <a:pt x="277" y="0"/>
                  </a:lnTo>
                  <a:lnTo>
                    <a:pt x="283" y="0"/>
                  </a:lnTo>
                  <a:lnTo>
                    <a:pt x="288" y="0"/>
                  </a:lnTo>
                  <a:lnTo>
                    <a:pt x="293" y="0"/>
                  </a:lnTo>
                  <a:lnTo>
                    <a:pt x="299" y="0"/>
                  </a:lnTo>
                  <a:lnTo>
                    <a:pt x="304" y="0"/>
                  </a:lnTo>
                  <a:lnTo>
                    <a:pt x="309" y="0"/>
                  </a:lnTo>
                  <a:lnTo>
                    <a:pt x="315" y="0"/>
                  </a:lnTo>
                  <a:lnTo>
                    <a:pt x="320" y="0"/>
                  </a:lnTo>
                  <a:lnTo>
                    <a:pt x="325" y="0"/>
                  </a:lnTo>
                  <a:lnTo>
                    <a:pt x="331" y="0"/>
                  </a:lnTo>
                  <a:lnTo>
                    <a:pt x="336" y="0"/>
                  </a:lnTo>
                  <a:lnTo>
                    <a:pt x="341" y="0"/>
                  </a:lnTo>
                  <a:lnTo>
                    <a:pt x="347" y="0"/>
                  </a:lnTo>
                  <a:lnTo>
                    <a:pt x="352" y="0"/>
                  </a:lnTo>
                  <a:lnTo>
                    <a:pt x="357" y="0"/>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526" name="Line 1870"/>
            <p:cNvSpPr>
              <a:spLocks noChangeShapeType="1"/>
            </p:cNvSpPr>
            <p:nvPr/>
          </p:nvSpPr>
          <p:spPr bwMode="auto">
            <a:xfrm>
              <a:off x="1833" y="2565"/>
              <a:ext cx="43"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527" name="Line 1871"/>
            <p:cNvSpPr>
              <a:spLocks noChangeShapeType="1"/>
            </p:cNvSpPr>
            <p:nvPr/>
          </p:nvSpPr>
          <p:spPr bwMode="auto">
            <a:xfrm>
              <a:off x="1855" y="2541"/>
              <a:ext cx="1" cy="4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528" name="Line 1872"/>
            <p:cNvSpPr>
              <a:spLocks noChangeShapeType="1"/>
            </p:cNvSpPr>
            <p:nvPr/>
          </p:nvSpPr>
          <p:spPr bwMode="auto">
            <a:xfrm>
              <a:off x="1764" y="2565"/>
              <a:ext cx="43"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529" name="Line 1873"/>
            <p:cNvSpPr>
              <a:spLocks noChangeShapeType="1"/>
            </p:cNvSpPr>
            <p:nvPr/>
          </p:nvSpPr>
          <p:spPr bwMode="auto">
            <a:xfrm>
              <a:off x="1785" y="2541"/>
              <a:ext cx="1" cy="4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530" name="Line 1874"/>
            <p:cNvSpPr>
              <a:spLocks noChangeShapeType="1"/>
            </p:cNvSpPr>
            <p:nvPr/>
          </p:nvSpPr>
          <p:spPr bwMode="auto">
            <a:xfrm>
              <a:off x="1732" y="2601"/>
              <a:ext cx="43"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531" name="Line 1875"/>
            <p:cNvSpPr>
              <a:spLocks noChangeShapeType="1"/>
            </p:cNvSpPr>
            <p:nvPr/>
          </p:nvSpPr>
          <p:spPr bwMode="auto">
            <a:xfrm>
              <a:off x="1753" y="2577"/>
              <a:ext cx="1" cy="4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532" name="Line 1876"/>
            <p:cNvSpPr>
              <a:spLocks noChangeShapeType="1"/>
            </p:cNvSpPr>
            <p:nvPr/>
          </p:nvSpPr>
          <p:spPr bwMode="auto">
            <a:xfrm>
              <a:off x="1865" y="2565"/>
              <a:ext cx="43"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533" name="Line 1877"/>
            <p:cNvSpPr>
              <a:spLocks noChangeShapeType="1"/>
            </p:cNvSpPr>
            <p:nvPr/>
          </p:nvSpPr>
          <p:spPr bwMode="auto">
            <a:xfrm>
              <a:off x="1887" y="2541"/>
              <a:ext cx="1" cy="4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534" name="Line 1878"/>
            <p:cNvSpPr>
              <a:spLocks noChangeShapeType="1"/>
            </p:cNvSpPr>
            <p:nvPr/>
          </p:nvSpPr>
          <p:spPr bwMode="auto">
            <a:xfrm>
              <a:off x="1844" y="2553"/>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535" name="Line 1879"/>
            <p:cNvSpPr>
              <a:spLocks noChangeShapeType="1"/>
            </p:cNvSpPr>
            <p:nvPr/>
          </p:nvSpPr>
          <p:spPr bwMode="auto">
            <a:xfrm flipH="1">
              <a:off x="1844" y="2553"/>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536" name="Line 1880"/>
            <p:cNvSpPr>
              <a:spLocks noChangeShapeType="1"/>
            </p:cNvSpPr>
            <p:nvPr/>
          </p:nvSpPr>
          <p:spPr bwMode="auto">
            <a:xfrm>
              <a:off x="1775" y="2553"/>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537" name="Line 1881"/>
            <p:cNvSpPr>
              <a:spLocks noChangeShapeType="1"/>
            </p:cNvSpPr>
            <p:nvPr/>
          </p:nvSpPr>
          <p:spPr bwMode="auto">
            <a:xfrm flipH="1">
              <a:off x="1775" y="2553"/>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538" name="Line 1882"/>
            <p:cNvSpPr>
              <a:spLocks noChangeShapeType="1"/>
            </p:cNvSpPr>
            <p:nvPr/>
          </p:nvSpPr>
          <p:spPr bwMode="auto">
            <a:xfrm>
              <a:off x="1743" y="2589"/>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539" name="Line 1883"/>
            <p:cNvSpPr>
              <a:spLocks noChangeShapeType="1"/>
            </p:cNvSpPr>
            <p:nvPr/>
          </p:nvSpPr>
          <p:spPr bwMode="auto">
            <a:xfrm flipH="1">
              <a:off x="1743" y="2589"/>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540" name="Line 1884"/>
            <p:cNvSpPr>
              <a:spLocks noChangeShapeType="1"/>
            </p:cNvSpPr>
            <p:nvPr/>
          </p:nvSpPr>
          <p:spPr bwMode="auto">
            <a:xfrm>
              <a:off x="1876" y="2553"/>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541" name="Line 1885"/>
            <p:cNvSpPr>
              <a:spLocks noChangeShapeType="1"/>
            </p:cNvSpPr>
            <p:nvPr/>
          </p:nvSpPr>
          <p:spPr bwMode="auto">
            <a:xfrm flipH="1">
              <a:off x="1876" y="2553"/>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542" name="Rectangle 1886"/>
            <p:cNvSpPr>
              <a:spLocks noChangeArrowheads="1"/>
            </p:cNvSpPr>
            <p:nvPr/>
          </p:nvSpPr>
          <p:spPr bwMode="auto">
            <a:xfrm>
              <a:off x="1705" y="2445"/>
              <a:ext cx="475"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000000"/>
                  </a:solidFill>
                  <a:effectLst/>
                  <a:latin typeface="Helvetica" pitchFamily="34" charset="0"/>
                  <a:cs typeface="Arial" pitchFamily="34" charset="0"/>
                </a:rPr>
                <a:t>m39: a=0,b=28</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0543" name="Rectangle 1887"/>
            <p:cNvSpPr>
              <a:spLocks noChangeArrowheads="1"/>
            </p:cNvSpPr>
            <p:nvPr/>
          </p:nvSpPr>
          <p:spPr bwMode="auto">
            <a:xfrm>
              <a:off x="2217" y="2565"/>
              <a:ext cx="358" cy="276"/>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00544" name="Rectangle 1888"/>
            <p:cNvSpPr>
              <a:spLocks noChangeArrowheads="1"/>
            </p:cNvSpPr>
            <p:nvPr/>
          </p:nvSpPr>
          <p:spPr bwMode="auto">
            <a:xfrm>
              <a:off x="2217" y="2565"/>
              <a:ext cx="358" cy="276"/>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00545" name="Line 1889"/>
            <p:cNvSpPr>
              <a:spLocks noChangeShapeType="1"/>
            </p:cNvSpPr>
            <p:nvPr/>
          </p:nvSpPr>
          <p:spPr bwMode="auto">
            <a:xfrm>
              <a:off x="2217" y="2565"/>
              <a:ext cx="358"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546" name="Line 1890"/>
            <p:cNvSpPr>
              <a:spLocks noChangeShapeType="1"/>
            </p:cNvSpPr>
            <p:nvPr/>
          </p:nvSpPr>
          <p:spPr bwMode="auto">
            <a:xfrm>
              <a:off x="2217" y="2841"/>
              <a:ext cx="358"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547" name="Line 1891"/>
            <p:cNvSpPr>
              <a:spLocks noChangeShapeType="1"/>
            </p:cNvSpPr>
            <p:nvPr/>
          </p:nvSpPr>
          <p:spPr bwMode="auto">
            <a:xfrm flipV="1">
              <a:off x="2575" y="2565"/>
              <a:ext cx="1" cy="27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548" name="Line 1892"/>
            <p:cNvSpPr>
              <a:spLocks noChangeShapeType="1"/>
            </p:cNvSpPr>
            <p:nvPr/>
          </p:nvSpPr>
          <p:spPr bwMode="auto">
            <a:xfrm flipV="1">
              <a:off x="2217" y="2565"/>
              <a:ext cx="1" cy="27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549" name="Line 1893"/>
            <p:cNvSpPr>
              <a:spLocks noChangeShapeType="1"/>
            </p:cNvSpPr>
            <p:nvPr/>
          </p:nvSpPr>
          <p:spPr bwMode="auto">
            <a:xfrm>
              <a:off x="2217" y="2841"/>
              <a:ext cx="358"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550" name="Line 1894"/>
            <p:cNvSpPr>
              <a:spLocks noChangeShapeType="1"/>
            </p:cNvSpPr>
            <p:nvPr/>
          </p:nvSpPr>
          <p:spPr bwMode="auto">
            <a:xfrm flipV="1">
              <a:off x="2217" y="2565"/>
              <a:ext cx="1" cy="27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551" name="Line 1895"/>
            <p:cNvSpPr>
              <a:spLocks noChangeShapeType="1"/>
            </p:cNvSpPr>
            <p:nvPr/>
          </p:nvSpPr>
          <p:spPr bwMode="auto">
            <a:xfrm flipV="1">
              <a:off x="2217" y="2835"/>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552" name="Line 1896"/>
            <p:cNvSpPr>
              <a:spLocks noChangeShapeType="1"/>
            </p:cNvSpPr>
            <p:nvPr/>
          </p:nvSpPr>
          <p:spPr bwMode="auto">
            <a:xfrm>
              <a:off x="2217" y="2565"/>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553" name="Rectangle 1897"/>
            <p:cNvSpPr>
              <a:spLocks noChangeArrowheads="1"/>
            </p:cNvSpPr>
            <p:nvPr/>
          </p:nvSpPr>
          <p:spPr bwMode="auto">
            <a:xfrm>
              <a:off x="2201" y="2859"/>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0554" name="Line 1898"/>
            <p:cNvSpPr>
              <a:spLocks noChangeShapeType="1"/>
            </p:cNvSpPr>
            <p:nvPr/>
          </p:nvSpPr>
          <p:spPr bwMode="auto">
            <a:xfrm flipV="1">
              <a:off x="2393" y="2835"/>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555" name="Line 1899"/>
            <p:cNvSpPr>
              <a:spLocks noChangeShapeType="1"/>
            </p:cNvSpPr>
            <p:nvPr/>
          </p:nvSpPr>
          <p:spPr bwMode="auto">
            <a:xfrm>
              <a:off x="2393" y="2565"/>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556" name="Rectangle 1900"/>
            <p:cNvSpPr>
              <a:spLocks noChangeArrowheads="1"/>
            </p:cNvSpPr>
            <p:nvPr/>
          </p:nvSpPr>
          <p:spPr bwMode="auto">
            <a:xfrm>
              <a:off x="2356" y="2859"/>
              <a:ext cx="117"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0557" name="Line 1901"/>
            <p:cNvSpPr>
              <a:spLocks noChangeShapeType="1"/>
            </p:cNvSpPr>
            <p:nvPr/>
          </p:nvSpPr>
          <p:spPr bwMode="auto">
            <a:xfrm flipV="1">
              <a:off x="2575" y="2835"/>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558" name="Line 1902"/>
            <p:cNvSpPr>
              <a:spLocks noChangeShapeType="1"/>
            </p:cNvSpPr>
            <p:nvPr/>
          </p:nvSpPr>
          <p:spPr bwMode="auto">
            <a:xfrm>
              <a:off x="2575" y="2565"/>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559" name="Rectangle 1903"/>
            <p:cNvSpPr>
              <a:spLocks noChangeArrowheads="1"/>
            </p:cNvSpPr>
            <p:nvPr/>
          </p:nvSpPr>
          <p:spPr bwMode="auto">
            <a:xfrm>
              <a:off x="2559" y="2859"/>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0560" name="Line 1904"/>
            <p:cNvSpPr>
              <a:spLocks noChangeShapeType="1"/>
            </p:cNvSpPr>
            <p:nvPr/>
          </p:nvSpPr>
          <p:spPr bwMode="auto">
            <a:xfrm>
              <a:off x="2217" y="2841"/>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561" name="Line 1905"/>
            <p:cNvSpPr>
              <a:spLocks noChangeShapeType="1"/>
            </p:cNvSpPr>
            <p:nvPr/>
          </p:nvSpPr>
          <p:spPr bwMode="auto">
            <a:xfrm flipH="1">
              <a:off x="2569" y="2841"/>
              <a:ext cx="6"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562" name="Rectangle 1906"/>
            <p:cNvSpPr>
              <a:spLocks noChangeArrowheads="1"/>
            </p:cNvSpPr>
            <p:nvPr/>
          </p:nvSpPr>
          <p:spPr bwMode="auto">
            <a:xfrm>
              <a:off x="2164" y="2799"/>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0563" name="Line 1907"/>
            <p:cNvSpPr>
              <a:spLocks noChangeShapeType="1"/>
            </p:cNvSpPr>
            <p:nvPr/>
          </p:nvSpPr>
          <p:spPr bwMode="auto">
            <a:xfrm>
              <a:off x="2217" y="2703"/>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564" name="Line 1908"/>
            <p:cNvSpPr>
              <a:spLocks noChangeShapeType="1"/>
            </p:cNvSpPr>
            <p:nvPr/>
          </p:nvSpPr>
          <p:spPr bwMode="auto">
            <a:xfrm flipH="1">
              <a:off x="2569" y="2703"/>
              <a:ext cx="6"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565" name="Rectangle 1909"/>
            <p:cNvSpPr>
              <a:spLocks noChangeArrowheads="1"/>
            </p:cNvSpPr>
            <p:nvPr/>
          </p:nvSpPr>
          <p:spPr bwMode="auto">
            <a:xfrm>
              <a:off x="2116" y="2661"/>
              <a:ext cx="117"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0566" name="Line 1910"/>
            <p:cNvSpPr>
              <a:spLocks noChangeShapeType="1"/>
            </p:cNvSpPr>
            <p:nvPr/>
          </p:nvSpPr>
          <p:spPr bwMode="auto">
            <a:xfrm>
              <a:off x="2217" y="2565"/>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567" name="Line 1911"/>
            <p:cNvSpPr>
              <a:spLocks noChangeShapeType="1"/>
            </p:cNvSpPr>
            <p:nvPr/>
          </p:nvSpPr>
          <p:spPr bwMode="auto">
            <a:xfrm flipH="1">
              <a:off x="2569" y="2565"/>
              <a:ext cx="6"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568" name="Rectangle 1912"/>
            <p:cNvSpPr>
              <a:spLocks noChangeArrowheads="1"/>
            </p:cNvSpPr>
            <p:nvPr/>
          </p:nvSpPr>
          <p:spPr bwMode="auto">
            <a:xfrm>
              <a:off x="2164" y="2523"/>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0569" name="Line 1913"/>
            <p:cNvSpPr>
              <a:spLocks noChangeShapeType="1"/>
            </p:cNvSpPr>
            <p:nvPr/>
          </p:nvSpPr>
          <p:spPr bwMode="auto">
            <a:xfrm>
              <a:off x="2217" y="2565"/>
              <a:ext cx="358"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570" name="Line 1914"/>
            <p:cNvSpPr>
              <a:spLocks noChangeShapeType="1"/>
            </p:cNvSpPr>
            <p:nvPr/>
          </p:nvSpPr>
          <p:spPr bwMode="auto">
            <a:xfrm>
              <a:off x="2217" y="2841"/>
              <a:ext cx="358"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571" name="Line 1915"/>
            <p:cNvSpPr>
              <a:spLocks noChangeShapeType="1"/>
            </p:cNvSpPr>
            <p:nvPr/>
          </p:nvSpPr>
          <p:spPr bwMode="auto">
            <a:xfrm flipV="1">
              <a:off x="2575" y="2565"/>
              <a:ext cx="1" cy="27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572" name="Line 1916"/>
            <p:cNvSpPr>
              <a:spLocks noChangeShapeType="1"/>
            </p:cNvSpPr>
            <p:nvPr/>
          </p:nvSpPr>
          <p:spPr bwMode="auto">
            <a:xfrm flipV="1">
              <a:off x="2217" y="2565"/>
              <a:ext cx="1" cy="27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573" name="Freeform 1917"/>
            <p:cNvSpPr>
              <a:spLocks/>
            </p:cNvSpPr>
            <p:nvPr/>
          </p:nvSpPr>
          <p:spPr bwMode="auto">
            <a:xfrm>
              <a:off x="2217" y="2565"/>
              <a:ext cx="352" cy="132"/>
            </a:xfrm>
            <a:custGeom>
              <a:avLst/>
              <a:gdLst/>
              <a:ahLst/>
              <a:cxnLst>
                <a:cxn ang="0">
                  <a:pos x="0" y="102"/>
                </a:cxn>
                <a:cxn ang="0">
                  <a:pos x="6" y="72"/>
                </a:cxn>
                <a:cxn ang="0">
                  <a:pos x="11" y="48"/>
                </a:cxn>
                <a:cxn ang="0">
                  <a:pos x="16" y="30"/>
                </a:cxn>
                <a:cxn ang="0">
                  <a:pos x="27" y="12"/>
                </a:cxn>
                <a:cxn ang="0">
                  <a:pos x="38" y="0"/>
                </a:cxn>
                <a:cxn ang="0">
                  <a:pos x="48" y="0"/>
                </a:cxn>
                <a:cxn ang="0">
                  <a:pos x="59" y="0"/>
                </a:cxn>
                <a:cxn ang="0">
                  <a:pos x="70" y="0"/>
                </a:cxn>
                <a:cxn ang="0">
                  <a:pos x="80" y="0"/>
                </a:cxn>
                <a:cxn ang="0">
                  <a:pos x="91" y="0"/>
                </a:cxn>
                <a:cxn ang="0">
                  <a:pos x="102" y="0"/>
                </a:cxn>
                <a:cxn ang="0">
                  <a:pos x="112" y="0"/>
                </a:cxn>
                <a:cxn ang="0">
                  <a:pos x="123" y="0"/>
                </a:cxn>
                <a:cxn ang="0">
                  <a:pos x="134" y="0"/>
                </a:cxn>
                <a:cxn ang="0">
                  <a:pos x="144" y="0"/>
                </a:cxn>
                <a:cxn ang="0">
                  <a:pos x="155" y="0"/>
                </a:cxn>
                <a:cxn ang="0">
                  <a:pos x="166" y="0"/>
                </a:cxn>
                <a:cxn ang="0">
                  <a:pos x="176" y="0"/>
                </a:cxn>
                <a:cxn ang="0">
                  <a:pos x="187" y="0"/>
                </a:cxn>
                <a:cxn ang="0">
                  <a:pos x="198" y="0"/>
                </a:cxn>
                <a:cxn ang="0">
                  <a:pos x="208" y="0"/>
                </a:cxn>
                <a:cxn ang="0">
                  <a:pos x="219" y="0"/>
                </a:cxn>
                <a:cxn ang="0">
                  <a:pos x="230" y="0"/>
                </a:cxn>
                <a:cxn ang="0">
                  <a:pos x="240" y="0"/>
                </a:cxn>
                <a:cxn ang="0">
                  <a:pos x="251" y="0"/>
                </a:cxn>
                <a:cxn ang="0">
                  <a:pos x="262" y="0"/>
                </a:cxn>
                <a:cxn ang="0">
                  <a:pos x="272" y="0"/>
                </a:cxn>
                <a:cxn ang="0">
                  <a:pos x="283" y="0"/>
                </a:cxn>
                <a:cxn ang="0">
                  <a:pos x="294" y="0"/>
                </a:cxn>
                <a:cxn ang="0">
                  <a:pos x="304" y="0"/>
                </a:cxn>
                <a:cxn ang="0">
                  <a:pos x="315" y="0"/>
                </a:cxn>
                <a:cxn ang="0">
                  <a:pos x="326" y="0"/>
                </a:cxn>
                <a:cxn ang="0">
                  <a:pos x="336" y="0"/>
                </a:cxn>
                <a:cxn ang="0">
                  <a:pos x="347" y="0"/>
                </a:cxn>
              </a:cxnLst>
              <a:rect l="0" t="0" r="r" b="b"/>
              <a:pathLst>
                <a:path w="352" h="132">
                  <a:moveTo>
                    <a:pt x="0" y="132"/>
                  </a:moveTo>
                  <a:lnTo>
                    <a:pt x="0" y="102"/>
                  </a:lnTo>
                  <a:lnTo>
                    <a:pt x="6" y="96"/>
                  </a:lnTo>
                  <a:lnTo>
                    <a:pt x="6" y="72"/>
                  </a:lnTo>
                  <a:lnTo>
                    <a:pt x="11" y="66"/>
                  </a:lnTo>
                  <a:lnTo>
                    <a:pt x="11" y="48"/>
                  </a:lnTo>
                  <a:lnTo>
                    <a:pt x="16" y="42"/>
                  </a:lnTo>
                  <a:lnTo>
                    <a:pt x="16" y="30"/>
                  </a:lnTo>
                  <a:lnTo>
                    <a:pt x="27" y="18"/>
                  </a:lnTo>
                  <a:lnTo>
                    <a:pt x="27" y="12"/>
                  </a:lnTo>
                  <a:lnTo>
                    <a:pt x="32" y="6"/>
                  </a:lnTo>
                  <a:lnTo>
                    <a:pt x="38" y="0"/>
                  </a:lnTo>
                  <a:lnTo>
                    <a:pt x="43" y="0"/>
                  </a:lnTo>
                  <a:lnTo>
                    <a:pt x="48" y="0"/>
                  </a:lnTo>
                  <a:lnTo>
                    <a:pt x="54" y="0"/>
                  </a:lnTo>
                  <a:lnTo>
                    <a:pt x="59" y="0"/>
                  </a:lnTo>
                  <a:lnTo>
                    <a:pt x="64" y="0"/>
                  </a:lnTo>
                  <a:lnTo>
                    <a:pt x="70" y="0"/>
                  </a:lnTo>
                  <a:lnTo>
                    <a:pt x="75" y="0"/>
                  </a:lnTo>
                  <a:lnTo>
                    <a:pt x="80" y="0"/>
                  </a:lnTo>
                  <a:lnTo>
                    <a:pt x="86" y="0"/>
                  </a:lnTo>
                  <a:lnTo>
                    <a:pt x="91" y="0"/>
                  </a:lnTo>
                  <a:lnTo>
                    <a:pt x="96" y="0"/>
                  </a:lnTo>
                  <a:lnTo>
                    <a:pt x="102" y="0"/>
                  </a:lnTo>
                  <a:lnTo>
                    <a:pt x="107" y="0"/>
                  </a:lnTo>
                  <a:lnTo>
                    <a:pt x="112" y="0"/>
                  </a:lnTo>
                  <a:lnTo>
                    <a:pt x="118" y="0"/>
                  </a:lnTo>
                  <a:lnTo>
                    <a:pt x="123" y="0"/>
                  </a:lnTo>
                  <a:lnTo>
                    <a:pt x="128" y="0"/>
                  </a:lnTo>
                  <a:lnTo>
                    <a:pt x="134" y="0"/>
                  </a:lnTo>
                  <a:lnTo>
                    <a:pt x="139" y="0"/>
                  </a:lnTo>
                  <a:lnTo>
                    <a:pt x="144" y="0"/>
                  </a:lnTo>
                  <a:lnTo>
                    <a:pt x="150" y="0"/>
                  </a:lnTo>
                  <a:lnTo>
                    <a:pt x="155" y="0"/>
                  </a:lnTo>
                  <a:lnTo>
                    <a:pt x="160" y="0"/>
                  </a:lnTo>
                  <a:lnTo>
                    <a:pt x="166" y="0"/>
                  </a:lnTo>
                  <a:lnTo>
                    <a:pt x="171" y="0"/>
                  </a:lnTo>
                  <a:lnTo>
                    <a:pt x="176" y="0"/>
                  </a:lnTo>
                  <a:lnTo>
                    <a:pt x="182" y="0"/>
                  </a:lnTo>
                  <a:lnTo>
                    <a:pt x="187" y="0"/>
                  </a:lnTo>
                  <a:lnTo>
                    <a:pt x="192" y="0"/>
                  </a:lnTo>
                  <a:lnTo>
                    <a:pt x="198" y="0"/>
                  </a:lnTo>
                  <a:lnTo>
                    <a:pt x="203" y="0"/>
                  </a:lnTo>
                  <a:lnTo>
                    <a:pt x="208" y="0"/>
                  </a:lnTo>
                  <a:lnTo>
                    <a:pt x="214" y="0"/>
                  </a:lnTo>
                  <a:lnTo>
                    <a:pt x="219" y="0"/>
                  </a:lnTo>
                  <a:lnTo>
                    <a:pt x="224" y="0"/>
                  </a:lnTo>
                  <a:lnTo>
                    <a:pt x="230" y="0"/>
                  </a:lnTo>
                  <a:lnTo>
                    <a:pt x="235" y="0"/>
                  </a:lnTo>
                  <a:lnTo>
                    <a:pt x="240" y="0"/>
                  </a:lnTo>
                  <a:lnTo>
                    <a:pt x="246" y="0"/>
                  </a:lnTo>
                  <a:lnTo>
                    <a:pt x="251" y="0"/>
                  </a:lnTo>
                  <a:lnTo>
                    <a:pt x="256" y="0"/>
                  </a:lnTo>
                  <a:lnTo>
                    <a:pt x="262" y="0"/>
                  </a:lnTo>
                  <a:lnTo>
                    <a:pt x="267" y="0"/>
                  </a:lnTo>
                  <a:lnTo>
                    <a:pt x="272" y="0"/>
                  </a:lnTo>
                  <a:lnTo>
                    <a:pt x="278" y="0"/>
                  </a:lnTo>
                  <a:lnTo>
                    <a:pt x="283" y="0"/>
                  </a:lnTo>
                  <a:lnTo>
                    <a:pt x="288" y="0"/>
                  </a:lnTo>
                  <a:lnTo>
                    <a:pt x="294" y="0"/>
                  </a:lnTo>
                  <a:lnTo>
                    <a:pt x="299" y="0"/>
                  </a:lnTo>
                  <a:lnTo>
                    <a:pt x="304" y="0"/>
                  </a:lnTo>
                  <a:lnTo>
                    <a:pt x="310" y="0"/>
                  </a:lnTo>
                  <a:lnTo>
                    <a:pt x="315" y="0"/>
                  </a:lnTo>
                  <a:lnTo>
                    <a:pt x="320" y="0"/>
                  </a:lnTo>
                  <a:lnTo>
                    <a:pt x="326" y="0"/>
                  </a:lnTo>
                  <a:lnTo>
                    <a:pt x="331" y="0"/>
                  </a:lnTo>
                  <a:lnTo>
                    <a:pt x="336" y="0"/>
                  </a:lnTo>
                  <a:lnTo>
                    <a:pt x="342" y="0"/>
                  </a:lnTo>
                  <a:lnTo>
                    <a:pt x="347" y="0"/>
                  </a:lnTo>
                  <a:lnTo>
                    <a:pt x="352" y="0"/>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574" name="Line 1918"/>
            <p:cNvSpPr>
              <a:spLocks noChangeShapeType="1"/>
            </p:cNvSpPr>
            <p:nvPr/>
          </p:nvSpPr>
          <p:spPr bwMode="auto">
            <a:xfrm>
              <a:off x="2313" y="2565"/>
              <a:ext cx="43"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575" name="Line 1919"/>
            <p:cNvSpPr>
              <a:spLocks noChangeShapeType="1"/>
            </p:cNvSpPr>
            <p:nvPr/>
          </p:nvSpPr>
          <p:spPr bwMode="auto">
            <a:xfrm>
              <a:off x="2335" y="2541"/>
              <a:ext cx="1" cy="4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576" name="Line 1920"/>
            <p:cNvSpPr>
              <a:spLocks noChangeShapeType="1"/>
            </p:cNvSpPr>
            <p:nvPr/>
          </p:nvSpPr>
          <p:spPr bwMode="auto">
            <a:xfrm>
              <a:off x="2249" y="2565"/>
              <a:ext cx="43"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577" name="Line 1921"/>
            <p:cNvSpPr>
              <a:spLocks noChangeShapeType="1"/>
            </p:cNvSpPr>
            <p:nvPr/>
          </p:nvSpPr>
          <p:spPr bwMode="auto">
            <a:xfrm>
              <a:off x="2271" y="2541"/>
              <a:ext cx="1" cy="4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578" name="Line 1922"/>
            <p:cNvSpPr>
              <a:spLocks noChangeShapeType="1"/>
            </p:cNvSpPr>
            <p:nvPr/>
          </p:nvSpPr>
          <p:spPr bwMode="auto">
            <a:xfrm>
              <a:off x="2217" y="2595"/>
              <a:ext cx="43"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579" name="Line 1923"/>
            <p:cNvSpPr>
              <a:spLocks noChangeShapeType="1"/>
            </p:cNvSpPr>
            <p:nvPr/>
          </p:nvSpPr>
          <p:spPr bwMode="auto">
            <a:xfrm>
              <a:off x="2239" y="2571"/>
              <a:ext cx="1" cy="4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580" name="Line 1924"/>
            <p:cNvSpPr>
              <a:spLocks noChangeShapeType="1"/>
            </p:cNvSpPr>
            <p:nvPr/>
          </p:nvSpPr>
          <p:spPr bwMode="auto">
            <a:xfrm>
              <a:off x="2351" y="2565"/>
              <a:ext cx="42"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581" name="Line 1925"/>
            <p:cNvSpPr>
              <a:spLocks noChangeShapeType="1"/>
            </p:cNvSpPr>
            <p:nvPr/>
          </p:nvSpPr>
          <p:spPr bwMode="auto">
            <a:xfrm>
              <a:off x="2372" y="2541"/>
              <a:ext cx="1" cy="4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582" name="Line 1926"/>
            <p:cNvSpPr>
              <a:spLocks noChangeShapeType="1"/>
            </p:cNvSpPr>
            <p:nvPr/>
          </p:nvSpPr>
          <p:spPr bwMode="auto">
            <a:xfrm>
              <a:off x="2324" y="2553"/>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583" name="Line 1927"/>
            <p:cNvSpPr>
              <a:spLocks noChangeShapeType="1"/>
            </p:cNvSpPr>
            <p:nvPr/>
          </p:nvSpPr>
          <p:spPr bwMode="auto">
            <a:xfrm flipH="1">
              <a:off x="2324" y="2553"/>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584" name="Line 1928"/>
            <p:cNvSpPr>
              <a:spLocks noChangeShapeType="1"/>
            </p:cNvSpPr>
            <p:nvPr/>
          </p:nvSpPr>
          <p:spPr bwMode="auto">
            <a:xfrm>
              <a:off x="2260" y="2553"/>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585" name="Line 1929"/>
            <p:cNvSpPr>
              <a:spLocks noChangeShapeType="1"/>
            </p:cNvSpPr>
            <p:nvPr/>
          </p:nvSpPr>
          <p:spPr bwMode="auto">
            <a:xfrm flipH="1">
              <a:off x="2260" y="2553"/>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586" name="Line 1930"/>
            <p:cNvSpPr>
              <a:spLocks noChangeShapeType="1"/>
            </p:cNvSpPr>
            <p:nvPr/>
          </p:nvSpPr>
          <p:spPr bwMode="auto">
            <a:xfrm>
              <a:off x="2228" y="2583"/>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587" name="Line 1931"/>
            <p:cNvSpPr>
              <a:spLocks noChangeShapeType="1"/>
            </p:cNvSpPr>
            <p:nvPr/>
          </p:nvSpPr>
          <p:spPr bwMode="auto">
            <a:xfrm flipH="1">
              <a:off x="2228" y="2583"/>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588" name="Line 1932"/>
            <p:cNvSpPr>
              <a:spLocks noChangeShapeType="1"/>
            </p:cNvSpPr>
            <p:nvPr/>
          </p:nvSpPr>
          <p:spPr bwMode="auto">
            <a:xfrm>
              <a:off x="2361" y="2553"/>
              <a:ext cx="22"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589" name="Line 1933"/>
            <p:cNvSpPr>
              <a:spLocks noChangeShapeType="1"/>
            </p:cNvSpPr>
            <p:nvPr/>
          </p:nvSpPr>
          <p:spPr bwMode="auto">
            <a:xfrm flipH="1">
              <a:off x="2361" y="2553"/>
              <a:ext cx="22"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590" name="Rectangle 1934"/>
            <p:cNvSpPr>
              <a:spLocks noChangeArrowheads="1"/>
            </p:cNvSpPr>
            <p:nvPr/>
          </p:nvSpPr>
          <p:spPr bwMode="auto">
            <a:xfrm>
              <a:off x="2191" y="2445"/>
              <a:ext cx="475"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000000"/>
                  </a:solidFill>
                  <a:effectLst/>
                  <a:latin typeface="Helvetica" pitchFamily="34" charset="0"/>
                  <a:cs typeface="Arial" pitchFamily="34" charset="0"/>
                </a:rPr>
                <a:t>m40: a=0,b=32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0591" name="Rectangle 1935"/>
            <p:cNvSpPr>
              <a:spLocks noChangeArrowheads="1"/>
            </p:cNvSpPr>
            <p:nvPr/>
          </p:nvSpPr>
          <p:spPr bwMode="auto">
            <a:xfrm>
              <a:off x="2697" y="2565"/>
              <a:ext cx="363" cy="276"/>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00592" name="Rectangle 1936"/>
            <p:cNvSpPr>
              <a:spLocks noChangeArrowheads="1"/>
            </p:cNvSpPr>
            <p:nvPr/>
          </p:nvSpPr>
          <p:spPr bwMode="auto">
            <a:xfrm>
              <a:off x="2697" y="2565"/>
              <a:ext cx="363" cy="276"/>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00593" name="Line 1937"/>
            <p:cNvSpPr>
              <a:spLocks noChangeShapeType="1"/>
            </p:cNvSpPr>
            <p:nvPr/>
          </p:nvSpPr>
          <p:spPr bwMode="auto">
            <a:xfrm>
              <a:off x="2697" y="2565"/>
              <a:ext cx="363"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594" name="Line 1938"/>
            <p:cNvSpPr>
              <a:spLocks noChangeShapeType="1"/>
            </p:cNvSpPr>
            <p:nvPr/>
          </p:nvSpPr>
          <p:spPr bwMode="auto">
            <a:xfrm>
              <a:off x="2697" y="2841"/>
              <a:ext cx="363"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595" name="Line 1939"/>
            <p:cNvSpPr>
              <a:spLocks noChangeShapeType="1"/>
            </p:cNvSpPr>
            <p:nvPr/>
          </p:nvSpPr>
          <p:spPr bwMode="auto">
            <a:xfrm flipV="1">
              <a:off x="3060" y="2565"/>
              <a:ext cx="1" cy="27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596" name="Line 1940"/>
            <p:cNvSpPr>
              <a:spLocks noChangeShapeType="1"/>
            </p:cNvSpPr>
            <p:nvPr/>
          </p:nvSpPr>
          <p:spPr bwMode="auto">
            <a:xfrm flipV="1">
              <a:off x="2697" y="2565"/>
              <a:ext cx="1" cy="27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597" name="Line 1941"/>
            <p:cNvSpPr>
              <a:spLocks noChangeShapeType="1"/>
            </p:cNvSpPr>
            <p:nvPr/>
          </p:nvSpPr>
          <p:spPr bwMode="auto">
            <a:xfrm>
              <a:off x="2697" y="2841"/>
              <a:ext cx="363"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598" name="Line 1942"/>
            <p:cNvSpPr>
              <a:spLocks noChangeShapeType="1"/>
            </p:cNvSpPr>
            <p:nvPr/>
          </p:nvSpPr>
          <p:spPr bwMode="auto">
            <a:xfrm flipV="1">
              <a:off x="2697" y="2565"/>
              <a:ext cx="1" cy="27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599" name="Line 1943"/>
            <p:cNvSpPr>
              <a:spLocks noChangeShapeType="1"/>
            </p:cNvSpPr>
            <p:nvPr/>
          </p:nvSpPr>
          <p:spPr bwMode="auto">
            <a:xfrm flipV="1">
              <a:off x="2697" y="2835"/>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600" name="Line 1944"/>
            <p:cNvSpPr>
              <a:spLocks noChangeShapeType="1"/>
            </p:cNvSpPr>
            <p:nvPr/>
          </p:nvSpPr>
          <p:spPr bwMode="auto">
            <a:xfrm>
              <a:off x="2697" y="2565"/>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601" name="Rectangle 1945"/>
            <p:cNvSpPr>
              <a:spLocks noChangeArrowheads="1"/>
            </p:cNvSpPr>
            <p:nvPr/>
          </p:nvSpPr>
          <p:spPr bwMode="auto">
            <a:xfrm>
              <a:off x="2681" y="2859"/>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0602" name="Line 1946"/>
            <p:cNvSpPr>
              <a:spLocks noChangeShapeType="1"/>
            </p:cNvSpPr>
            <p:nvPr/>
          </p:nvSpPr>
          <p:spPr bwMode="auto">
            <a:xfrm flipV="1">
              <a:off x="2878" y="2835"/>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603" name="Line 1947"/>
            <p:cNvSpPr>
              <a:spLocks noChangeShapeType="1"/>
            </p:cNvSpPr>
            <p:nvPr/>
          </p:nvSpPr>
          <p:spPr bwMode="auto">
            <a:xfrm>
              <a:off x="2878" y="2565"/>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604" name="Rectangle 1948"/>
            <p:cNvSpPr>
              <a:spLocks noChangeArrowheads="1"/>
            </p:cNvSpPr>
            <p:nvPr/>
          </p:nvSpPr>
          <p:spPr bwMode="auto">
            <a:xfrm>
              <a:off x="2841" y="2859"/>
              <a:ext cx="117"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0605" name="Line 1949"/>
            <p:cNvSpPr>
              <a:spLocks noChangeShapeType="1"/>
            </p:cNvSpPr>
            <p:nvPr/>
          </p:nvSpPr>
          <p:spPr bwMode="auto">
            <a:xfrm flipV="1">
              <a:off x="3060" y="2835"/>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606" name="Line 1950"/>
            <p:cNvSpPr>
              <a:spLocks noChangeShapeType="1"/>
            </p:cNvSpPr>
            <p:nvPr/>
          </p:nvSpPr>
          <p:spPr bwMode="auto">
            <a:xfrm>
              <a:off x="3060" y="2565"/>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607" name="Rectangle 1951"/>
            <p:cNvSpPr>
              <a:spLocks noChangeArrowheads="1"/>
            </p:cNvSpPr>
            <p:nvPr/>
          </p:nvSpPr>
          <p:spPr bwMode="auto">
            <a:xfrm>
              <a:off x="3044" y="2859"/>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0608" name="Line 1952"/>
            <p:cNvSpPr>
              <a:spLocks noChangeShapeType="1"/>
            </p:cNvSpPr>
            <p:nvPr/>
          </p:nvSpPr>
          <p:spPr bwMode="auto">
            <a:xfrm>
              <a:off x="2697" y="2841"/>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609" name="Line 1953"/>
            <p:cNvSpPr>
              <a:spLocks noChangeShapeType="1"/>
            </p:cNvSpPr>
            <p:nvPr/>
          </p:nvSpPr>
          <p:spPr bwMode="auto">
            <a:xfrm flipH="1">
              <a:off x="3054" y="2841"/>
              <a:ext cx="6"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610" name="Rectangle 1954"/>
            <p:cNvSpPr>
              <a:spLocks noChangeArrowheads="1"/>
            </p:cNvSpPr>
            <p:nvPr/>
          </p:nvSpPr>
          <p:spPr bwMode="auto">
            <a:xfrm>
              <a:off x="2644" y="2799"/>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0611" name="Line 1955"/>
            <p:cNvSpPr>
              <a:spLocks noChangeShapeType="1"/>
            </p:cNvSpPr>
            <p:nvPr/>
          </p:nvSpPr>
          <p:spPr bwMode="auto">
            <a:xfrm>
              <a:off x="2697" y="2703"/>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612" name="Line 1956"/>
            <p:cNvSpPr>
              <a:spLocks noChangeShapeType="1"/>
            </p:cNvSpPr>
            <p:nvPr/>
          </p:nvSpPr>
          <p:spPr bwMode="auto">
            <a:xfrm flipH="1">
              <a:off x="3054" y="2703"/>
              <a:ext cx="6"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613" name="Rectangle 1957"/>
            <p:cNvSpPr>
              <a:spLocks noChangeArrowheads="1"/>
            </p:cNvSpPr>
            <p:nvPr/>
          </p:nvSpPr>
          <p:spPr bwMode="auto">
            <a:xfrm>
              <a:off x="2596" y="2661"/>
              <a:ext cx="117"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0614" name="Line 1958"/>
            <p:cNvSpPr>
              <a:spLocks noChangeShapeType="1"/>
            </p:cNvSpPr>
            <p:nvPr/>
          </p:nvSpPr>
          <p:spPr bwMode="auto">
            <a:xfrm>
              <a:off x="2697" y="2565"/>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615" name="Line 1959"/>
            <p:cNvSpPr>
              <a:spLocks noChangeShapeType="1"/>
            </p:cNvSpPr>
            <p:nvPr/>
          </p:nvSpPr>
          <p:spPr bwMode="auto">
            <a:xfrm flipH="1">
              <a:off x="3054" y="2565"/>
              <a:ext cx="6"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616" name="Rectangle 1960"/>
            <p:cNvSpPr>
              <a:spLocks noChangeArrowheads="1"/>
            </p:cNvSpPr>
            <p:nvPr/>
          </p:nvSpPr>
          <p:spPr bwMode="auto">
            <a:xfrm>
              <a:off x="2644" y="2523"/>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0617" name="Line 1961"/>
            <p:cNvSpPr>
              <a:spLocks noChangeShapeType="1"/>
            </p:cNvSpPr>
            <p:nvPr/>
          </p:nvSpPr>
          <p:spPr bwMode="auto">
            <a:xfrm>
              <a:off x="2697" y="2565"/>
              <a:ext cx="363"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618" name="Line 1962"/>
            <p:cNvSpPr>
              <a:spLocks noChangeShapeType="1"/>
            </p:cNvSpPr>
            <p:nvPr/>
          </p:nvSpPr>
          <p:spPr bwMode="auto">
            <a:xfrm>
              <a:off x="2697" y="2841"/>
              <a:ext cx="363"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619" name="Line 1963"/>
            <p:cNvSpPr>
              <a:spLocks noChangeShapeType="1"/>
            </p:cNvSpPr>
            <p:nvPr/>
          </p:nvSpPr>
          <p:spPr bwMode="auto">
            <a:xfrm flipV="1">
              <a:off x="3060" y="2565"/>
              <a:ext cx="1" cy="27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620" name="Line 1964"/>
            <p:cNvSpPr>
              <a:spLocks noChangeShapeType="1"/>
            </p:cNvSpPr>
            <p:nvPr/>
          </p:nvSpPr>
          <p:spPr bwMode="auto">
            <a:xfrm flipV="1">
              <a:off x="2697" y="2565"/>
              <a:ext cx="1" cy="27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621" name="Freeform 1965"/>
            <p:cNvSpPr>
              <a:spLocks/>
            </p:cNvSpPr>
            <p:nvPr/>
          </p:nvSpPr>
          <p:spPr bwMode="auto">
            <a:xfrm>
              <a:off x="2697" y="2835"/>
              <a:ext cx="357" cy="6"/>
            </a:xfrm>
            <a:custGeom>
              <a:avLst/>
              <a:gdLst/>
              <a:ahLst/>
              <a:cxnLst>
                <a:cxn ang="0">
                  <a:pos x="6" y="0"/>
                </a:cxn>
                <a:cxn ang="0">
                  <a:pos x="16" y="0"/>
                </a:cxn>
                <a:cxn ang="0">
                  <a:pos x="27" y="0"/>
                </a:cxn>
                <a:cxn ang="0">
                  <a:pos x="38" y="0"/>
                </a:cxn>
                <a:cxn ang="0">
                  <a:pos x="48" y="0"/>
                </a:cxn>
                <a:cxn ang="0">
                  <a:pos x="59" y="0"/>
                </a:cxn>
                <a:cxn ang="0">
                  <a:pos x="70" y="0"/>
                </a:cxn>
                <a:cxn ang="0">
                  <a:pos x="80" y="0"/>
                </a:cxn>
                <a:cxn ang="0">
                  <a:pos x="91" y="0"/>
                </a:cxn>
                <a:cxn ang="0">
                  <a:pos x="101" y="0"/>
                </a:cxn>
                <a:cxn ang="0">
                  <a:pos x="112" y="0"/>
                </a:cxn>
                <a:cxn ang="0">
                  <a:pos x="123" y="0"/>
                </a:cxn>
                <a:cxn ang="0">
                  <a:pos x="133" y="0"/>
                </a:cxn>
                <a:cxn ang="0">
                  <a:pos x="144" y="0"/>
                </a:cxn>
                <a:cxn ang="0">
                  <a:pos x="155" y="0"/>
                </a:cxn>
                <a:cxn ang="0">
                  <a:pos x="165" y="0"/>
                </a:cxn>
                <a:cxn ang="0">
                  <a:pos x="176" y="0"/>
                </a:cxn>
                <a:cxn ang="0">
                  <a:pos x="187" y="0"/>
                </a:cxn>
                <a:cxn ang="0">
                  <a:pos x="197" y="0"/>
                </a:cxn>
                <a:cxn ang="0">
                  <a:pos x="208" y="0"/>
                </a:cxn>
                <a:cxn ang="0">
                  <a:pos x="219" y="0"/>
                </a:cxn>
                <a:cxn ang="0">
                  <a:pos x="229" y="0"/>
                </a:cxn>
                <a:cxn ang="0">
                  <a:pos x="240" y="0"/>
                </a:cxn>
                <a:cxn ang="0">
                  <a:pos x="251" y="0"/>
                </a:cxn>
                <a:cxn ang="0">
                  <a:pos x="261" y="0"/>
                </a:cxn>
                <a:cxn ang="0">
                  <a:pos x="272" y="0"/>
                </a:cxn>
                <a:cxn ang="0">
                  <a:pos x="283" y="0"/>
                </a:cxn>
                <a:cxn ang="0">
                  <a:pos x="293" y="0"/>
                </a:cxn>
                <a:cxn ang="0">
                  <a:pos x="304" y="0"/>
                </a:cxn>
                <a:cxn ang="0">
                  <a:pos x="315" y="0"/>
                </a:cxn>
                <a:cxn ang="0">
                  <a:pos x="325" y="0"/>
                </a:cxn>
                <a:cxn ang="0">
                  <a:pos x="336" y="0"/>
                </a:cxn>
                <a:cxn ang="0">
                  <a:pos x="347" y="6"/>
                </a:cxn>
                <a:cxn ang="0">
                  <a:pos x="357" y="6"/>
                </a:cxn>
              </a:cxnLst>
              <a:rect l="0" t="0" r="r" b="b"/>
              <a:pathLst>
                <a:path w="357" h="6">
                  <a:moveTo>
                    <a:pt x="0" y="0"/>
                  </a:moveTo>
                  <a:lnTo>
                    <a:pt x="6" y="0"/>
                  </a:lnTo>
                  <a:lnTo>
                    <a:pt x="11" y="0"/>
                  </a:lnTo>
                  <a:lnTo>
                    <a:pt x="16" y="0"/>
                  </a:lnTo>
                  <a:lnTo>
                    <a:pt x="22" y="0"/>
                  </a:lnTo>
                  <a:lnTo>
                    <a:pt x="27" y="0"/>
                  </a:lnTo>
                  <a:lnTo>
                    <a:pt x="32" y="0"/>
                  </a:lnTo>
                  <a:lnTo>
                    <a:pt x="38" y="0"/>
                  </a:lnTo>
                  <a:lnTo>
                    <a:pt x="43" y="0"/>
                  </a:lnTo>
                  <a:lnTo>
                    <a:pt x="48" y="0"/>
                  </a:lnTo>
                  <a:lnTo>
                    <a:pt x="54" y="0"/>
                  </a:lnTo>
                  <a:lnTo>
                    <a:pt x="59" y="0"/>
                  </a:lnTo>
                  <a:lnTo>
                    <a:pt x="64" y="0"/>
                  </a:lnTo>
                  <a:lnTo>
                    <a:pt x="70" y="0"/>
                  </a:lnTo>
                  <a:lnTo>
                    <a:pt x="75" y="0"/>
                  </a:lnTo>
                  <a:lnTo>
                    <a:pt x="80" y="0"/>
                  </a:lnTo>
                  <a:lnTo>
                    <a:pt x="86" y="0"/>
                  </a:lnTo>
                  <a:lnTo>
                    <a:pt x="91" y="0"/>
                  </a:lnTo>
                  <a:lnTo>
                    <a:pt x="96" y="0"/>
                  </a:lnTo>
                  <a:lnTo>
                    <a:pt x="101" y="0"/>
                  </a:lnTo>
                  <a:lnTo>
                    <a:pt x="107" y="0"/>
                  </a:lnTo>
                  <a:lnTo>
                    <a:pt x="112" y="0"/>
                  </a:lnTo>
                  <a:lnTo>
                    <a:pt x="117" y="0"/>
                  </a:lnTo>
                  <a:lnTo>
                    <a:pt x="123" y="0"/>
                  </a:lnTo>
                  <a:lnTo>
                    <a:pt x="128" y="0"/>
                  </a:lnTo>
                  <a:lnTo>
                    <a:pt x="133" y="0"/>
                  </a:lnTo>
                  <a:lnTo>
                    <a:pt x="139" y="0"/>
                  </a:lnTo>
                  <a:lnTo>
                    <a:pt x="144" y="0"/>
                  </a:lnTo>
                  <a:lnTo>
                    <a:pt x="149" y="0"/>
                  </a:lnTo>
                  <a:lnTo>
                    <a:pt x="155" y="0"/>
                  </a:lnTo>
                  <a:lnTo>
                    <a:pt x="160" y="0"/>
                  </a:lnTo>
                  <a:lnTo>
                    <a:pt x="165" y="0"/>
                  </a:lnTo>
                  <a:lnTo>
                    <a:pt x="171" y="0"/>
                  </a:lnTo>
                  <a:lnTo>
                    <a:pt x="176" y="0"/>
                  </a:lnTo>
                  <a:lnTo>
                    <a:pt x="181" y="0"/>
                  </a:lnTo>
                  <a:lnTo>
                    <a:pt x="187" y="0"/>
                  </a:lnTo>
                  <a:lnTo>
                    <a:pt x="192" y="0"/>
                  </a:lnTo>
                  <a:lnTo>
                    <a:pt x="197" y="0"/>
                  </a:lnTo>
                  <a:lnTo>
                    <a:pt x="203" y="0"/>
                  </a:lnTo>
                  <a:lnTo>
                    <a:pt x="208" y="0"/>
                  </a:lnTo>
                  <a:lnTo>
                    <a:pt x="213" y="0"/>
                  </a:lnTo>
                  <a:lnTo>
                    <a:pt x="219" y="0"/>
                  </a:lnTo>
                  <a:lnTo>
                    <a:pt x="224" y="0"/>
                  </a:lnTo>
                  <a:lnTo>
                    <a:pt x="229" y="0"/>
                  </a:lnTo>
                  <a:lnTo>
                    <a:pt x="235" y="0"/>
                  </a:lnTo>
                  <a:lnTo>
                    <a:pt x="240" y="0"/>
                  </a:lnTo>
                  <a:lnTo>
                    <a:pt x="245" y="0"/>
                  </a:lnTo>
                  <a:lnTo>
                    <a:pt x="251" y="0"/>
                  </a:lnTo>
                  <a:lnTo>
                    <a:pt x="256" y="0"/>
                  </a:lnTo>
                  <a:lnTo>
                    <a:pt x="261" y="0"/>
                  </a:lnTo>
                  <a:lnTo>
                    <a:pt x="267" y="0"/>
                  </a:lnTo>
                  <a:lnTo>
                    <a:pt x="272" y="0"/>
                  </a:lnTo>
                  <a:lnTo>
                    <a:pt x="277" y="0"/>
                  </a:lnTo>
                  <a:lnTo>
                    <a:pt x="283" y="0"/>
                  </a:lnTo>
                  <a:lnTo>
                    <a:pt x="288" y="0"/>
                  </a:lnTo>
                  <a:lnTo>
                    <a:pt x="293" y="0"/>
                  </a:lnTo>
                  <a:lnTo>
                    <a:pt x="299" y="0"/>
                  </a:lnTo>
                  <a:lnTo>
                    <a:pt x="304" y="0"/>
                  </a:lnTo>
                  <a:lnTo>
                    <a:pt x="309" y="0"/>
                  </a:lnTo>
                  <a:lnTo>
                    <a:pt x="315" y="0"/>
                  </a:lnTo>
                  <a:lnTo>
                    <a:pt x="320" y="0"/>
                  </a:lnTo>
                  <a:lnTo>
                    <a:pt x="325" y="0"/>
                  </a:lnTo>
                  <a:lnTo>
                    <a:pt x="331" y="0"/>
                  </a:lnTo>
                  <a:lnTo>
                    <a:pt x="336" y="0"/>
                  </a:lnTo>
                  <a:lnTo>
                    <a:pt x="341" y="0"/>
                  </a:lnTo>
                  <a:lnTo>
                    <a:pt x="347" y="6"/>
                  </a:lnTo>
                  <a:lnTo>
                    <a:pt x="352" y="6"/>
                  </a:lnTo>
                  <a:lnTo>
                    <a:pt x="357" y="6"/>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622" name="Line 1966"/>
            <p:cNvSpPr>
              <a:spLocks noChangeShapeType="1"/>
            </p:cNvSpPr>
            <p:nvPr/>
          </p:nvSpPr>
          <p:spPr bwMode="auto">
            <a:xfrm>
              <a:off x="2798" y="2835"/>
              <a:ext cx="43"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623" name="Line 1967"/>
            <p:cNvSpPr>
              <a:spLocks noChangeShapeType="1"/>
            </p:cNvSpPr>
            <p:nvPr/>
          </p:nvSpPr>
          <p:spPr bwMode="auto">
            <a:xfrm>
              <a:off x="2820" y="2811"/>
              <a:ext cx="1" cy="4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624" name="Line 1968"/>
            <p:cNvSpPr>
              <a:spLocks noChangeShapeType="1"/>
            </p:cNvSpPr>
            <p:nvPr/>
          </p:nvSpPr>
          <p:spPr bwMode="auto">
            <a:xfrm>
              <a:off x="2729" y="2835"/>
              <a:ext cx="43"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625" name="Line 1969"/>
            <p:cNvSpPr>
              <a:spLocks noChangeShapeType="1"/>
            </p:cNvSpPr>
            <p:nvPr/>
          </p:nvSpPr>
          <p:spPr bwMode="auto">
            <a:xfrm>
              <a:off x="2751" y="2811"/>
              <a:ext cx="1" cy="4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626" name="Line 1970"/>
            <p:cNvSpPr>
              <a:spLocks noChangeShapeType="1"/>
            </p:cNvSpPr>
            <p:nvPr/>
          </p:nvSpPr>
          <p:spPr bwMode="auto">
            <a:xfrm>
              <a:off x="2697" y="2835"/>
              <a:ext cx="43"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627" name="Line 1971"/>
            <p:cNvSpPr>
              <a:spLocks noChangeShapeType="1"/>
            </p:cNvSpPr>
            <p:nvPr/>
          </p:nvSpPr>
          <p:spPr bwMode="auto">
            <a:xfrm>
              <a:off x="2719" y="2811"/>
              <a:ext cx="1" cy="4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628" name="Line 1972"/>
            <p:cNvSpPr>
              <a:spLocks noChangeShapeType="1"/>
            </p:cNvSpPr>
            <p:nvPr/>
          </p:nvSpPr>
          <p:spPr bwMode="auto">
            <a:xfrm>
              <a:off x="2830" y="2835"/>
              <a:ext cx="43"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629" name="Line 1973"/>
            <p:cNvSpPr>
              <a:spLocks noChangeShapeType="1"/>
            </p:cNvSpPr>
            <p:nvPr/>
          </p:nvSpPr>
          <p:spPr bwMode="auto">
            <a:xfrm>
              <a:off x="2852" y="2811"/>
              <a:ext cx="1" cy="4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630" name="Line 1974"/>
            <p:cNvSpPr>
              <a:spLocks noChangeShapeType="1"/>
            </p:cNvSpPr>
            <p:nvPr/>
          </p:nvSpPr>
          <p:spPr bwMode="auto">
            <a:xfrm>
              <a:off x="2809" y="2823"/>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631" name="Line 1975"/>
            <p:cNvSpPr>
              <a:spLocks noChangeShapeType="1"/>
            </p:cNvSpPr>
            <p:nvPr/>
          </p:nvSpPr>
          <p:spPr bwMode="auto">
            <a:xfrm flipH="1">
              <a:off x="2809" y="2823"/>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632" name="Line 1976"/>
            <p:cNvSpPr>
              <a:spLocks noChangeShapeType="1"/>
            </p:cNvSpPr>
            <p:nvPr/>
          </p:nvSpPr>
          <p:spPr bwMode="auto">
            <a:xfrm>
              <a:off x="2740" y="2823"/>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633" name="Line 1977"/>
            <p:cNvSpPr>
              <a:spLocks noChangeShapeType="1"/>
            </p:cNvSpPr>
            <p:nvPr/>
          </p:nvSpPr>
          <p:spPr bwMode="auto">
            <a:xfrm flipH="1">
              <a:off x="2740" y="2823"/>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634" name="Line 1978"/>
            <p:cNvSpPr>
              <a:spLocks noChangeShapeType="1"/>
            </p:cNvSpPr>
            <p:nvPr/>
          </p:nvSpPr>
          <p:spPr bwMode="auto">
            <a:xfrm>
              <a:off x="2708" y="2823"/>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635" name="Line 1979"/>
            <p:cNvSpPr>
              <a:spLocks noChangeShapeType="1"/>
            </p:cNvSpPr>
            <p:nvPr/>
          </p:nvSpPr>
          <p:spPr bwMode="auto">
            <a:xfrm flipH="1">
              <a:off x="2708" y="2823"/>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636" name="Line 1980"/>
            <p:cNvSpPr>
              <a:spLocks noChangeShapeType="1"/>
            </p:cNvSpPr>
            <p:nvPr/>
          </p:nvSpPr>
          <p:spPr bwMode="auto">
            <a:xfrm>
              <a:off x="2841" y="2823"/>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637" name="Line 1981"/>
            <p:cNvSpPr>
              <a:spLocks noChangeShapeType="1"/>
            </p:cNvSpPr>
            <p:nvPr/>
          </p:nvSpPr>
          <p:spPr bwMode="auto">
            <a:xfrm flipH="1">
              <a:off x="2841" y="2823"/>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638" name="Rectangle 1982"/>
            <p:cNvSpPr>
              <a:spLocks noChangeArrowheads="1"/>
            </p:cNvSpPr>
            <p:nvPr/>
          </p:nvSpPr>
          <p:spPr bwMode="auto">
            <a:xfrm>
              <a:off x="2660" y="2445"/>
              <a:ext cx="496"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000000"/>
                  </a:solidFill>
                  <a:effectLst/>
                  <a:latin typeface="Helvetica" pitchFamily="34" charset="0"/>
                  <a:cs typeface="Arial" pitchFamily="34" charset="0"/>
                </a:rPr>
                <a:t>m41: a=4,b=-32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0639" name="Rectangle 1983"/>
            <p:cNvSpPr>
              <a:spLocks noChangeArrowheads="1"/>
            </p:cNvSpPr>
            <p:nvPr/>
          </p:nvSpPr>
          <p:spPr bwMode="auto">
            <a:xfrm>
              <a:off x="3182" y="2565"/>
              <a:ext cx="363" cy="276"/>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00640" name="Rectangle 1984"/>
            <p:cNvSpPr>
              <a:spLocks noChangeArrowheads="1"/>
            </p:cNvSpPr>
            <p:nvPr/>
          </p:nvSpPr>
          <p:spPr bwMode="auto">
            <a:xfrm>
              <a:off x="3182" y="2565"/>
              <a:ext cx="363" cy="276"/>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00641" name="Line 1985"/>
            <p:cNvSpPr>
              <a:spLocks noChangeShapeType="1"/>
            </p:cNvSpPr>
            <p:nvPr/>
          </p:nvSpPr>
          <p:spPr bwMode="auto">
            <a:xfrm>
              <a:off x="3182" y="2565"/>
              <a:ext cx="363"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642" name="Line 1986"/>
            <p:cNvSpPr>
              <a:spLocks noChangeShapeType="1"/>
            </p:cNvSpPr>
            <p:nvPr/>
          </p:nvSpPr>
          <p:spPr bwMode="auto">
            <a:xfrm>
              <a:off x="3182" y="2841"/>
              <a:ext cx="363"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643" name="Line 1987"/>
            <p:cNvSpPr>
              <a:spLocks noChangeShapeType="1"/>
            </p:cNvSpPr>
            <p:nvPr/>
          </p:nvSpPr>
          <p:spPr bwMode="auto">
            <a:xfrm flipV="1">
              <a:off x="3545" y="2565"/>
              <a:ext cx="1" cy="27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644" name="Line 1988"/>
            <p:cNvSpPr>
              <a:spLocks noChangeShapeType="1"/>
            </p:cNvSpPr>
            <p:nvPr/>
          </p:nvSpPr>
          <p:spPr bwMode="auto">
            <a:xfrm flipV="1">
              <a:off x="3182" y="2565"/>
              <a:ext cx="1" cy="27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645" name="Line 1989"/>
            <p:cNvSpPr>
              <a:spLocks noChangeShapeType="1"/>
            </p:cNvSpPr>
            <p:nvPr/>
          </p:nvSpPr>
          <p:spPr bwMode="auto">
            <a:xfrm>
              <a:off x="3182" y="2841"/>
              <a:ext cx="363"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646" name="Line 1990"/>
            <p:cNvSpPr>
              <a:spLocks noChangeShapeType="1"/>
            </p:cNvSpPr>
            <p:nvPr/>
          </p:nvSpPr>
          <p:spPr bwMode="auto">
            <a:xfrm flipV="1">
              <a:off x="3182" y="2565"/>
              <a:ext cx="1" cy="27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647" name="Line 1991"/>
            <p:cNvSpPr>
              <a:spLocks noChangeShapeType="1"/>
            </p:cNvSpPr>
            <p:nvPr/>
          </p:nvSpPr>
          <p:spPr bwMode="auto">
            <a:xfrm flipV="1">
              <a:off x="3182" y="2835"/>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648" name="Line 1992"/>
            <p:cNvSpPr>
              <a:spLocks noChangeShapeType="1"/>
            </p:cNvSpPr>
            <p:nvPr/>
          </p:nvSpPr>
          <p:spPr bwMode="auto">
            <a:xfrm>
              <a:off x="3182" y="2565"/>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649" name="Rectangle 1993"/>
            <p:cNvSpPr>
              <a:spLocks noChangeArrowheads="1"/>
            </p:cNvSpPr>
            <p:nvPr/>
          </p:nvSpPr>
          <p:spPr bwMode="auto">
            <a:xfrm>
              <a:off x="3166" y="2859"/>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0650" name="Line 1994"/>
            <p:cNvSpPr>
              <a:spLocks noChangeShapeType="1"/>
            </p:cNvSpPr>
            <p:nvPr/>
          </p:nvSpPr>
          <p:spPr bwMode="auto">
            <a:xfrm flipV="1">
              <a:off x="3364" y="2835"/>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651" name="Line 1995"/>
            <p:cNvSpPr>
              <a:spLocks noChangeShapeType="1"/>
            </p:cNvSpPr>
            <p:nvPr/>
          </p:nvSpPr>
          <p:spPr bwMode="auto">
            <a:xfrm>
              <a:off x="3364" y="2565"/>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652" name="Rectangle 1996"/>
            <p:cNvSpPr>
              <a:spLocks noChangeArrowheads="1"/>
            </p:cNvSpPr>
            <p:nvPr/>
          </p:nvSpPr>
          <p:spPr bwMode="auto">
            <a:xfrm>
              <a:off x="3326" y="2859"/>
              <a:ext cx="117"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0653" name="Line 1997"/>
            <p:cNvSpPr>
              <a:spLocks noChangeShapeType="1"/>
            </p:cNvSpPr>
            <p:nvPr/>
          </p:nvSpPr>
          <p:spPr bwMode="auto">
            <a:xfrm flipV="1">
              <a:off x="3545" y="2835"/>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654" name="Line 1998"/>
            <p:cNvSpPr>
              <a:spLocks noChangeShapeType="1"/>
            </p:cNvSpPr>
            <p:nvPr/>
          </p:nvSpPr>
          <p:spPr bwMode="auto">
            <a:xfrm>
              <a:off x="3545" y="2565"/>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655" name="Rectangle 1999"/>
            <p:cNvSpPr>
              <a:spLocks noChangeArrowheads="1"/>
            </p:cNvSpPr>
            <p:nvPr/>
          </p:nvSpPr>
          <p:spPr bwMode="auto">
            <a:xfrm>
              <a:off x="3529" y="2859"/>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0656" name="Line 2000"/>
            <p:cNvSpPr>
              <a:spLocks noChangeShapeType="1"/>
            </p:cNvSpPr>
            <p:nvPr/>
          </p:nvSpPr>
          <p:spPr bwMode="auto">
            <a:xfrm>
              <a:off x="3182" y="2841"/>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657" name="Line 2001"/>
            <p:cNvSpPr>
              <a:spLocks noChangeShapeType="1"/>
            </p:cNvSpPr>
            <p:nvPr/>
          </p:nvSpPr>
          <p:spPr bwMode="auto">
            <a:xfrm flipH="1">
              <a:off x="3540" y="2841"/>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658" name="Rectangle 2002"/>
            <p:cNvSpPr>
              <a:spLocks noChangeArrowheads="1"/>
            </p:cNvSpPr>
            <p:nvPr/>
          </p:nvSpPr>
          <p:spPr bwMode="auto">
            <a:xfrm>
              <a:off x="3129" y="2799"/>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0659" name="Line 2003"/>
            <p:cNvSpPr>
              <a:spLocks noChangeShapeType="1"/>
            </p:cNvSpPr>
            <p:nvPr/>
          </p:nvSpPr>
          <p:spPr bwMode="auto">
            <a:xfrm>
              <a:off x="3182" y="2703"/>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660" name="Line 2004"/>
            <p:cNvSpPr>
              <a:spLocks noChangeShapeType="1"/>
            </p:cNvSpPr>
            <p:nvPr/>
          </p:nvSpPr>
          <p:spPr bwMode="auto">
            <a:xfrm flipH="1">
              <a:off x="3540" y="2703"/>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661" name="Rectangle 2005"/>
            <p:cNvSpPr>
              <a:spLocks noChangeArrowheads="1"/>
            </p:cNvSpPr>
            <p:nvPr/>
          </p:nvSpPr>
          <p:spPr bwMode="auto">
            <a:xfrm>
              <a:off x="3081" y="2661"/>
              <a:ext cx="117"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0662" name="Line 2006"/>
            <p:cNvSpPr>
              <a:spLocks noChangeShapeType="1"/>
            </p:cNvSpPr>
            <p:nvPr/>
          </p:nvSpPr>
          <p:spPr bwMode="auto">
            <a:xfrm>
              <a:off x="3182" y="2565"/>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663" name="Line 2007"/>
            <p:cNvSpPr>
              <a:spLocks noChangeShapeType="1"/>
            </p:cNvSpPr>
            <p:nvPr/>
          </p:nvSpPr>
          <p:spPr bwMode="auto">
            <a:xfrm flipH="1">
              <a:off x="3540" y="2565"/>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664" name="Rectangle 2008"/>
            <p:cNvSpPr>
              <a:spLocks noChangeArrowheads="1"/>
            </p:cNvSpPr>
            <p:nvPr/>
          </p:nvSpPr>
          <p:spPr bwMode="auto">
            <a:xfrm>
              <a:off x="3129" y="2523"/>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0665" name="Line 2009"/>
            <p:cNvSpPr>
              <a:spLocks noChangeShapeType="1"/>
            </p:cNvSpPr>
            <p:nvPr/>
          </p:nvSpPr>
          <p:spPr bwMode="auto">
            <a:xfrm>
              <a:off x="3182" y="2565"/>
              <a:ext cx="363"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666" name="Line 2010"/>
            <p:cNvSpPr>
              <a:spLocks noChangeShapeType="1"/>
            </p:cNvSpPr>
            <p:nvPr/>
          </p:nvSpPr>
          <p:spPr bwMode="auto">
            <a:xfrm>
              <a:off x="3182" y="2841"/>
              <a:ext cx="363"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667" name="Line 2011"/>
            <p:cNvSpPr>
              <a:spLocks noChangeShapeType="1"/>
            </p:cNvSpPr>
            <p:nvPr/>
          </p:nvSpPr>
          <p:spPr bwMode="auto">
            <a:xfrm flipV="1">
              <a:off x="3545" y="2565"/>
              <a:ext cx="1" cy="27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668" name="Line 2012"/>
            <p:cNvSpPr>
              <a:spLocks noChangeShapeType="1"/>
            </p:cNvSpPr>
            <p:nvPr/>
          </p:nvSpPr>
          <p:spPr bwMode="auto">
            <a:xfrm flipV="1">
              <a:off x="3182" y="2565"/>
              <a:ext cx="1" cy="27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669" name="Freeform 2013"/>
            <p:cNvSpPr>
              <a:spLocks/>
            </p:cNvSpPr>
            <p:nvPr/>
          </p:nvSpPr>
          <p:spPr bwMode="auto">
            <a:xfrm>
              <a:off x="3182" y="2835"/>
              <a:ext cx="358" cy="1"/>
            </a:xfrm>
            <a:custGeom>
              <a:avLst/>
              <a:gdLst/>
              <a:ahLst/>
              <a:cxnLst>
                <a:cxn ang="0">
                  <a:pos x="6" y="0"/>
                </a:cxn>
                <a:cxn ang="0">
                  <a:pos x="16" y="0"/>
                </a:cxn>
                <a:cxn ang="0">
                  <a:pos x="27" y="0"/>
                </a:cxn>
                <a:cxn ang="0">
                  <a:pos x="38" y="0"/>
                </a:cxn>
                <a:cxn ang="0">
                  <a:pos x="48" y="0"/>
                </a:cxn>
                <a:cxn ang="0">
                  <a:pos x="59" y="0"/>
                </a:cxn>
                <a:cxn ang="0">
                  <a:pos x="70" y="0"/>
                </a:cxn>
                <a:cxn ang="0">
                  <a:pos x="80" y="0"/>
                </a:cxn>
                <a:cxn ang="0">
                  <a:pos x="91" y="0"/>
                </a:cxn>
                <a:cxn ang="0">
                  <a:pos x="102" y="0"/>
                </a:cxn>
                <a:cxn ang="0">
                  <a:pos x="112" y="0"/>
                </a:cxn>
                <a:cxn ang="0">
                  <a:pos x="123" y="0"/>
                </a:cxn>
                <a:cxn ang="0">
                  <a:pos x="134" y="0"/>
                </a:cxn>
                <a:cxn ang="0">
                  <a:pos x="144" y="0"/>
                </a:cxn>
                <a:cxn ang="0">
                  <a:pos x="155" y="0"/>
                </a:cxn>
                <a:cxn ang="0">
                  <a:pos x="166" y="0"/>
                </a:cxn>
                <a:cxn ang="0">
                  <a:pos x="176" y="0"/>
                </a:cxn>
                <a:cxn ang="0">
                  <a:pos x="187" y="0"/>
                </a:cxn>
                <a:cxn ang="0">
                  <a:pos x="198" y="0"/>
                </a:cxn>
                <a:cxn ang="0">
                  <a:pos x="208" y="0"/>
                </a:cxn>
                <a:cxn ang="0">
                  <a:pos x="219" y="0"/>
                </a:cxn>
                <a:cxn ang="0">
                  <a:pos x="230" y="0"/>
                </a:cxn>
                <a:cxn ang="0">
                  <a:pos x="240" y="0"/>
                </a:cxn>
                <a:cxn ang="0">
                  <a:pos x="251" y="0"/>
                </a:cxn>
                <a:cxn ang="0">
                  <a:pos x="262" y="0"/>
                </a:cxn>
                <a:cxn ang="0">
                  <a:pos x="272" y="0"/>
                </a:cxn>
                <a:cxn ang="0">
                  <a:pos x="283" y="0"/>
                </a:cxn>
                <a:cxn ang="0">
                  <a:pos x="294" y="0"/>
                </a:cxn>
                <a:cxn ang="0">
                  <a:pos x="304" y="0"/>
                </a:cxn>
                <a:cxn ang="0">
                  <a:pos x="315" y="0"/>
                </a:cxn>
                <a:cxn ang="0">
                  <a:pos x="326" y="0"/>
                </a:cxn>
                <a:cxn ang="0">
                  <a:pos x="336" y="0"/>
                </a:cxn>
                <a:cxn ang="0">
                  <a:pos x="347" y="0"/>
                </a:cxn>
                <a:cxn ang="0">
                  <a:pos x="358" y="0"/>
                </a:cxn>
              </a:cxnLst>
              <a:rect l="0" t="0" r="r" b="b"/>
              <a:pathLst>
                <a:path w="358">
                  <a:moveTo>
                    <a:pt x="0" y="0"/>
                  </a:moveTo>
                  <a:lnTo>
                    <a:pt x="6" y="0"/>
                  </a:lnTo>
                  <a:lnTo>
                    <a:pt x="11" y="0"/>
                  </a:lnTo>
                  <a:lnTo>
                    <a:pt x="16" y="0"/>
                  </a:lnTo>
                  <a:lnTo>
                    <a:pt x="22" y="0"/>
                  </a:lnTo>
                  <a:lnTo>
                    <a:pt x="27" y="0"/>
                  </a:lnTo>
                  <a:lnTo>
                    <a:pt x="32" y="0"/>
                  </a:lnTo>
                  <a:lnTo>
                    <a:pt x="38" y="0"/>
                  </a:lnTo>
                  <a:lnTo>
                    <a:pt x="43" y="0"/>
                  </a:lnTo>
                  <a:lnTo>
                    <a:pt x="48" y="0"/>
                  </a:lnTo>
                  <a:lnTo>
                    <a:pt x="54" y="0"/>
                  </a:lnTo>
                  <a:lnTo>
                    <a:pt x="59" y="0"/>
                  </a:lnTo>
                  <a:lnTo>
                    <a:pt x="64" y="0"/>
                  </a:lnTo>
                  <a:lnTo>
                    <a:pt x="70" y="0"/>
                  </a:lnTo>
                  <a:lnTo>
                    <a:pt x="75" y="0"/>
                  </a:lnTo>
                  <a:lnTo>
                    <a:pt x="80" y="0"/>
                  </a:lnTo>
                  <a:lnTo>
                    <a:pt x="86" y="0"/>
                  </a:lnTo>
                  <a:lnTo>
                    <a:pt x="91" y="0"/>
                  </a:lnTo>
                  <a:lnTo>
                    <a:pt x="96" y="0"/>
                  </a:lnTo>
                  <a:lnTo>
                    <a:pt x="102" y="0"/>
                  </a:lnTo>
                  <a:lnTo>
                    <a:pt x="107" y="0"/>
                  </a:lnTo>
                  <a:lnTo>
                    <a:pt x="112" y="0"/>
                  </a:lnTo>
                  <a:lnTo>
                    <a:pt x="118" y="0"/>
                  </a:lnTo>
                  <a:lnTo>
                    <a:pt x="123" y="0"/>
                  </a:lnTo>
                  <a:lnTo>
                    <a:pt x="128" y="0"/>
                  </a:lnTo>
                  <a:lnTo>
                    <a:pt x="134" y="0"/>
                  </a:lnTo>
                  <a:lnTo>
                    <a:pt x="139" y="0"/>
                  </a:lnTo>
                  <a:lnTo>
                    <a:pt x="144" y="0"/>
                  </a:lnTo>
                  <a:lnTo>
                    <a:pt x="150" y="0"/>
                  </a:lnTo>
                  <a:lnTo>
                    <a:pt x="155" y="0"/>
                  </a:lnTo>
                  <a:lnTo>
                    <a:pt x="160" y="0"/>
                  </a:lnTo>
                  <a:lnTo>
                    <a:pt x="166" y="0"/>
                  </a:lnTo>
                  <a:lnTo>
                    <a:pt x="171" y="0"/>
                  </a:lnTo>
                  <a:lnTo>
                    <a:pt x="176" y="0"/>
                  </a:lnTo>
                  <a:lnTo>
                    <a:pt x="182" y="0"/>
                  </a:lnTo>
                  <a:lnTo>
                    <a:pt x="187" y="0"/>
                  </a:lnTo>
                  <a:lnTo>
                    <a:pt x="192" y="0"/>
                  </a:lnTo>
                  <a:lnTo>
                    <a:pt x="198" y="0"/>
                  </a:lnTo>
                  <a:lnTo>
                    <a:pt x="203" y="0"/>
                  </a:lnTo>
                  <a:lnTo>
                    <a:pt x="208" y="0"/>
                  </a:lnTo>
                  <a:lnTo>
                    <a:pt x="214" y="0"/>
                  </a:lnTo>
                  <a:lnTo>
                    <a:pt x="219" y="0"/>
                  </a:lnTo>
                  <a:lnTo>
                    <a:pt x="224" y="0"/>
                  </a:lnTo>
                  <a:lnTo>
                    <a:pt x="230" y="0"/>
                  </a:lnTo>
                  <a:lnTo>
                    <a:pt x="235" y="0"/>
                  </a:lnTo>
                  <a:lnTo>
                    <a:pt x="240" y="0"/>
                  </a:lnTo>
                  <a:lnTo>
                    <a:pt x="246" y="0"/>
                  </a:lnTo>
                  <a:lnTo>
                    <a:pt x="251" y="0"/>
                  </a:lnTo>
                  <a:lnTo>
                    <a:pt x="256" y="0"/>
                  </a:lnTo>
                  <a:lnTo>
                    <a:pt x="262" y="0"/>
                  </a:lnTo>
                  <a:lnTo>
                    <a:pt x="267" y="0"/>
                  </a:lnTo>
                  <a:lnTo>
                    <a:pt x="272" y="0"/>
                  </a:lnTo>
                  <a:lnTo>
                    <a:pt x="278" y="0"/>
                  </a:lnTo>
                  <a:lnTo>
                    <a:pt x="283" y="0"/>
                  </a:lnTo>
                  <a:lnTo>
                    <a:pt x="288" y="0"/>
                  </a:lnTo>
                  <a:lnTo>
                    <a:pt x="294" y="0"/>
                  </a:lnTo>
                  <a:lnTo>
                    <a:pt x="299" y="0"/>
                  </a:lnTo>
                  <a:lnTo>
                    <a:pt x="304" y="0"/>
                  </a:lnTo>
                  <a:lnTo>
                    <a:pt x="310" y="0"/>
                  </a:lnTo>
                  <a:lnTo>
                    <a:pt x="315" y="0"/>
                  </a:lnTo>
                  <a:lnTo>
                    <a:pt x="320" y="0"/>
                  </a:lnTo>
                  <a:lnTo>
                    <a:pt x="326" y="0"/>
                  </a:lnTo>
                  <a:lnTo>
                    <a:pt x="331" y="0"/>
                  </a:lnTo>
                  <a:lnTo>
                    <a:pt x="336" y="0"/>
                  </a:lnTo>
                  <a:lnTo>
                    <a:pt x="342" y="0"/>
                  </a:lnTo>
                  <a:lnTo>
                    <a:pt x="347" y="0"/>
                  </a:lnTo>
                  <a:lnTo>
                    <a:pt x="352" y="0"/>
                  </a:lnTo>
                  <a:lnTo>
                    <a:pt x="358" y="0"/>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200671" name="Line 2015"/>
          <p:cNvSpPr>
            <a:spLocks noChangeShapeType="1"/>
          </p:cNvSpPr>
          <p:nvPr/>
        </p:nvSpPr>
        <p:spPr bwMode="auto">
          <a:xfrm>
            <a:off x="5213351" y="4500563"/>
            <a:ext cx="66675" cy="158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672" name="Line 2016"/>
          <p:cNvSpPr>
            <a:spLocks noChangeShapeType="1"/>
          </p:cNvSpPr>
          <p:nvPr/>
        </p:nvSpPr>
        <p:spPr bwMode="auto">
          <a:xfrm>
            <a:off x="5246688" y="4462463"/>
            <a:ext cx="1588" cy="7620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673" name="Line 2017"/>
          <p:cNvSpPr>
            <a:spLocks noChangeShapeType="1"/>
          </p:cNvSpPr>
          <p:nvPr/>
        </p:nvSpPr>
        <p:spPr bwMode="auto">
          <a:xfrm>
            <a:off x="5102226" y="4500563"/>
            <a:ext cx="68263" cy="158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674" name="Line 2018"/>
          <p:cNvSpPr>
            <a:spLocks noChangeShapeType="1"/>
          </p:cNvSpPr>
          <p:nvPr/>
        </p:nvSpPr>
        <p:spPr bwMode="auto">
          <a:xfrm>
            <a:off x="5137151" y="4462463"/>
            <a:ext cx="1588" cy="7620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675" name="Line 2019"/>
          <p:cNvSpPr>
            <a:spLocks noChangeShapeType="1"/>
          </p:cNvSpPr>
          <p:nvPr/>
        </p:nvSpPr>
        <p:spPr bwMode="auto">
          <a:xfrm>
            <a:off x="5051426" y="4500563"/>
            <a:ext cx="68263" cy="158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676" name="Line 2020"/>
          <p:cNvSpPr>
            <a:spLocks noChangeShapeType="1"/>
          </p:cNvSpPr>
          <p:nvPr/>
        </p:nvSpPr>
        <p:spPr bwMode="auto">
          <a:xfrm>
            <a:off x="5086351" y="4462463"/>
            <a:ext cx="1588" cy="7620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677" name="Line 2021"/>
          <p:cNvSpPr>
            <a:spLocks noChangeShapeType="1"/>
          </p:cNvSpPr>
          <p:nvPr/>
        </p:nvSpPr>
        <p:spPr bwMode="auto">
          <a:xfrm>
            <a:off x="5264151" y="4500563"/>
            <a:ext cx="66675" cy="158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678" name="Line 2022"/>
          <p:cNvSpPr>
            <a:spLocks noChangeShapeType="1"/>
          </p:cNvSpPr>
          <p:nvPr/>
        </p:nvSpPr>
        <p:spPr bwMode="auto">
          <a:xfrm>
            <a:off x="5297488" y="4462463"/>
            <a:ext cx="1588" cy="7620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679" name="Line 2023"/>
          <p:cNvSpPr>
            <a:spLocks noChangeShapeType="1"/>
          </p:cNvSpPr>
          <p:nvPr/>
        </p:nvSpPr>
        <p:spPr bwMode="auto">
          <a:xfrm>
            <a:off x="5229226" y="4481513"/>
            <a:ext cx="34925" cy="3810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680" name="Line 2024"/>
          <p:cNvSpPr>
            <a:spLocks noChangeShapeType="1"/>
          </p:cNvSpPr>
          <p:nvPr/>
        </p:nvSpPr>
        <p:spPr bwMode="auto">
          <a:xfrm flipH="1">
            <a:off x="5229226" y="4481513"/>
            <a:ext cx="34925" cy="3810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681" name="Line 2025"/>
          <p:cNvSpPr>
            <a:spLocks noChangeShapeType="1"/>
          </p:cNvSpPr>
          <p:nvPr/>
        </p:nvSpPr>
        <p:spPr bwMode="auto">
          <a:xfrm>
            <a:off x="5119688" y="4481513"/>
            <a:ext cx="33338" cy="3810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682" name="Line 2026"/>
          <p:cNvSpPr>
            <a:spLocks noChangeShapeType="1"/>
          </p:cNvSpPr>
          <p:nvPr/>
        </p:nvSpPr>
        <p:spPr bwMode="auto">
          <a:xfrm flipH="1">
            <a:off x="5119688" y="4481513"/>
            <a:ext cx="33338" cy="3810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683" name="Line 2027"/>
          <p:cNvSpPr>
            <a:spLocks noChangeShapeType="1"/>
          </p:cNvSpPr>
          <p:nvPr/>
        </p:nvSpPr>
        <p:spPr bwMode="auto">
          <a:xfrm>
            <a:off x="5068888" y="4481513"/>
            <a:ext cx="33338" cy="3810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684" name="Line 2028"/>
          <p:cNvSpPr>
            <a:spLocks noChangeShapeType="1"/>
          </p:cNvSpPr>
          <p:nvPr/>
        </p:nvSpPr>
        <p:spPr bwMode="auto">
          <a:xfrm flipH="1">
            <a:off x="5068888" y="4481513"/>
            <a:ext cx="33338" cy="3810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685" name="Line 2029"/>
          <p:cNvSpPr>
            <a:spLocks noChangeShapeType="1"/>
          </p:cNvSpPr>
          <p:nvPr/>
        </p:nvSpPr>
        <p:spPr bwMode="auto">
          <a:xfrm>
            <a:off x="5280026" y="4481513"/>
            <a:ext cx="34925" cy="3810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686" name="Line 2030"/>
          <p:cNvSpPr>
            <a:spLocks noChangeShapeType="1"/>
          </p:cNvSpPr>
          <p:nvPr/>
        </p:nvSpPr>
        <p:spPr bwMode="auto">
          <a:xfrm flipH="1">
            <a:off x="5280026" y="4481513"/>
            <a:ext cx="34925" cy="3810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687" name="Rectangle 2031"/>
          <p:cNvSpPr>
            <a:spLocks noChangeArrowheads="1"/>
          </p:cNvSpPr>
          <p:nvPr/>
        </p:nvSpPr>
        <p:spPr bwMode="auto">
          <a:xfrm>
            <a:off x="5035551" y="3881438"/>
            <a:ext cx="693738" cy="1619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000000"/>
                </a:solidFill>
                <a:effectLst/>
                <a:latin typeface="Helvetica" pitchFamily="34" charset="0"/>
                <a:cs typeface="Arial" pitchFamily="34" charset="0"/>
              </a:rPr>
              <a:t>m42: a=4,b=0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0688" name="Rectangle 2032"/>
          <p:cNvSpPr>
            <a:spLocks noChangeArrowheads="1"/>
          </p:cNvSpPr>
          <p:nvPr/>
        </p:nvSpPr>
        <p:spPr bwMode="auto">
          <a:xfrm>
            <a:off x="5822951" y="4071938"/>
            <a:ext cx="566738" cy="43815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00689" name="Rectangle 2033"/>
          <p:cNvSpPr>
            <a:spLocks noChangeArrowheads="1"/>
          </p:cNvSpPr>
          <p:nvPr/>
        </p:nvSpPr>
        <p:spPr bwMode="auto">
          <a:xfrm>
            <a:off x="5822951" y="4071938"/>
            <a:ext cx="566738" cy="438150"/>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00690" name="Line 2034"/>
          <p:cNvSpPr>
            <a:spLocks noChangeShapeType="1"/>
          </p:cNvSpPr>
          <p:nvPr/>
        </p:nvSpPr>
        <p:spPr bwMode="auto">
          <a:xfrm>
            <a:off x="5822951" y="4071938"/>
            <a:ext cx="5667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691" name="Line 2035"/>
          <p:cNvSpPr>
            <a:spLocks noChangeShapeType="1"/>
          </p:cNvSpPr>
          <p:nvPr/>
        </p:nvSpPr>
        <p:spPr bwMode="auto">
          <a:xfrm>
            <a:off x="5822951" y="4510088"/>
            <a:ext cx="5667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692" name="Line 2036"/>
          <p:cNvSpPr>
            <a:spLocks noChangeShapeType="1"/>
          </p:cNvSpPr>
          <p:nvPr/>
        </p:nvSpPr>
        <p:spPr bwMode="auto">
          <a:xfrm flipV="1">
            <a:off x="6389688" y="4071938"/>
            <a:ext cx="1588" cy="4381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693" name="Line 2037"/>
          <p:cNvSpPr>
            <a:spLocks noChangeShapeType="1"/>
          </p:cNvSpPr>
          <p:nvPr/>
        </p:nvSpPr>
        <p:spPr bwMode="auto">
          <a:xfrm flipV="1">
            <a:off x="5822951" y="4071938"/>
            <a:ext cx="1588" cy="4381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694" name="Line 2038"/>
          <p:cNvSpPr>
            <a:spLocks noChangeShapeType="1"/>
          </p:cNvSpPr>
          <p:nvPr/>
        </p:nvSpPr>
        <p:spPr bwMode="auto">
          <a:xfrm>
            <a:off x="5822951" y="4510088"/>
            <a:ext cx="5667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695" name="Line 2039"/>
          <p:cNvSpPr>
            <a:spLocks noChangeShapeType="1"/>
          </p:cNvSpPr>
          <p:nvPr/>
        </p:nvSpPr>
        <p:spPr bwMode="auto">
          <a:xfrm flipV="1">
            <a:off x="5822951" y="4071938"/>
            <a:ext cx="1588" cy="4381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696" name="Line 2040"/>
          <p:cNvSpPr>
            <a:spLocks noChangeShapeType="1"/>
          </p:cNvSpPr>
          <p:nvPr/>
        </p:nvSpPr>
        <p:spPr bwMode="auto">
          <a:xfrm flipV="1">
            <a:off x="5822951" y="4500563"/>
            <a:ext cx="1588" cy="95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697" name="Line 2041"/>
          <p:cNvSpPr>
            <a:spLocks noChangeShapeType="1"/>
          </p:cNvSpPr>
          <p:nvPr/>
        </p:nvSpPr>
        <p:spPr bwMode="auto">
          <a:xfrm>
            <a:off x="5822951" y="4071938"/>
            <a:ext cx="158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698" name="Rectangle 2042"/>
          <p:cNvSpPr>
            <a:spLocks noChangeArrowheads="1"/>
          </p:cNvSpPr>
          <p:nvPr/>
        </p:nvSpPr>
        <p:spPr bwMode="auto">
          <a:xfrm>
            <a:off x="5797551" y="4538663"/>
            <a:ext cx="101600" cy="1619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0699" name="Line 2043"/>
          <p:cNvSpPr>
            <a:spLocks noChangeShapeType="1"/>
          </p:cNvSpPr>
          <p:nvPr/>
        </p:nvSpPr>
        <p:spPr bwMode="auto">
          <a:xfrm flipV="1">
            <a:off x="6102351" y="4500563"/>
            <a:ext cx="1588" cy="95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700" name="Line 2044"/>
          <p:cNvSpPr>
            <a:spLocks noChangeShapeType="1"/>
          </p:cNvSpPr>
          <p:nvPr/>
        </p:nvSpPr>
        <p:spPr bwMode="auto">
          <a:xfrm>
            <a:off x="6102351" y="4071938"/>
            <a:ext cx="158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701" name="Rectangle 2045"/>
          <p:cNvSpPr>
            <a:spLocks noChangeArrowheads="1"/>
          </p:cNvSpPr>
          <p:nvPr/>
        </p:nvSpPr>
        <p:spPr bwMode="auto">
          <a:xfrm>
            <a:off x="6042026" y="4538663"/>
            <a:ext cx="185738" cy="1619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0702" name="Line 2046"/>
          <p:cNvSpPr>
            <a:spLocks noChangeShapeType="1"/>
          </p:cNvSpPr>
          <p:nvPr/>
        </p:nvSpPr>
        <p:spPr bwMode="auto">
          <a:xfrm flipV="1">
            <a:off x="6389688" y="4500563"/>
            <a:ext cx="1588" cy="95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703" name="Line 2047"/>
          <p:cNvSpPr>
            <a:spLocks noChangeShapeType="1"/>
          </p:cNvSpPr>
          <p:nvPr/>
        </p:nvSpPr>
        <p:spPr bwMode="auto">
          <a:xfrm>
            <a:off x="6389688" y="4071938"/>
            <a:ext cx="158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704" name="Rectangle 2048"/>
          <p:cNvSpPr>
            <a:spLocks noChangeArrowheads="1"/>
          </p:cNvSpPr>
          <p:nvPr/>
        </p:nvSpPr>
        <p:spPr bwMode="auto">
          <a:xfrm>
            <a:off x="6364288" y="4538663"/>
            <a:ext cx="101600" cy="1619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0705" name="Line 2049"/>
          <p:cNvSpPr>
            <a:spLocks noChangeShapeType="1"/>
          </p:cNvSpPr>
          <p:nvPr/>
        </p:nvSpPr>
        <p:spPr bwMode="auto">
          <a:xfrm>
            <a:off x="5822951" y="4510088"/>
            <a:ext cx="158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706" name="Line 2050"/>
          <p:cNvSpPr>
            <a:spLocks noChangeShapeType="1"/>
          </p:cNvSpPr>
          <p:nvPr/>
        </p:nvSpPr>
        <p:spPr bwMode="auto">
          <a:xfrm flipH="1">
            <a:off x="6381751" y="4510088"/>
            <a:ext cx="79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707" name="Rectangle 2051"/>
          <p:cNvSpPr>
            <a:spLocks noChangeArrowheads="1"/>
          </p:cNvSpPr>
          <p:nvPr/>
        </p:nvSpPr>
        <p:spPr bwMode="auto">
          <a:xfrm>
            <a:off x="5737226" y="4443413"/>
            <a:ext cx="101600" cy="1619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0708" name="Line 2052"/>
          <p:cNvSpPr>
            <a:spLocks noChangeShapeType="1"/>
          </p:cNvSpPr>
          <p:nvPr/>
        </p:nvSpPr>
        <p:spPr bwMode="auto">
          <a:xfrm>
            <a:off x="5822951" y="4291013"/>
            <a:ext cx="158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709" name="Line 2053"/>
          <p:cNvSpPr>
            <a:spLocks noChangeShapeType="1"/>
          </p:cNvSpPr>
          <p:nvPr/>
        </p:nvSpPr>
        <p:spPr bwMode="auto">
          <a:xfrm flipH="1">
            <a:off x="6381751" y="4291013"/>
            <a:ext cx="79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710" name="Rectangle 2054"/>
          <p:cNvSpPr>
            <a:spLocks noChangeArrowheads="1"/>
          </p:cNvSpPr>
          <p:nvPr/>
        </p:nvSpPr>
        <p:spPr bwMode="auto">
          <a:xfrm>
            <a:off x="5661026" y="4224338"/>
            <a:ext cx="185738" cy="1619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0711" name="Line 2055"/>
          <p:cNvSpPr>
            <a:spLocks noChangeShapeType="1"/>
          </p:cNvSpPr>
          <p:nvPr/>
        </p:nvSpPr>
        <p:spPr bwMode="auto">
          <a:xfrm>
            <a:off x="5822951" y="4071938"/>
            <a:ext cx="158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712" name="Line 2056"/>
          <p:cNvSpPr>
            <a:spLocks noChangeShapeType="1"/>
          </p:cNvSpPr>
          <p:nvPr/>
        </p:nvSpPr>
        <p:spPr bwMode="auto">
          <a:xfrm flipH="1">
            <a:off x="6381751" y="4071938"/>
            <a:ext cx="79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713" name="Rectangle 2057"/>
          <p:cNvSpPr>
            <a:spLocks noChangeArrowheads="1"/>
          </p:cNvSpPr>
          <p:nvPr/>
        </p:nvSpPr>
        <p:spPr bwMode="auto">
          <a:xfrm>
            <a:off x="5737226" y="4005263"/>
            <a:ext cx="101600" cy="1619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0714" name="Line 2058"/>
          <p:cNvSpPr>
            <a:spLocks noChangeShapeType="1"/>
          </p:cNvSpPr>
          <p:nvPr/>
        </p:nvSpPr>
        <p:spPr bwMode="auto">
          <a:xfrm>
            <a:off x="5822951" y="4071938"/>
            <a:ext cx="5667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715" name="Line 2059"/>
          <p:cNvSpPr>
            <a:spLocks noChangeShapeType="1"/>
          </p:cNvSpPr>
          <p:nvPr/>
        </p:nvSpPr>
        <p:spPr bwMode="auto">
          <a:xfrm>
            <a:off x="5822951" y="4510088"/>
            <a:ext cx="5667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716" name="Line 2060"/>
          <p:cNvSpPr>
            <a:spLocks noChangeShapeType="1"/>
          </p:cNvSpPr>
          <p:nvPr/>
        </p:nvSpPr>
        <p:spPr bwMode="auto">
          <a:xfrm flipV="1">
            <a:off x="6389688" y="4071938"/>
            <a:ext cx="1588" cy="4381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717" name="Line 2061"/>
          <p:cNvSpPr>
            <a:spLocks noChangeShapeType="1"/>
          </p:cNvSpPr>
          <p:nvPr/>
        </p:nvSpPr>
        <p:spPr bwMode="auto">
          <a:xfrm flipV="1">
            <a:off x="5822951" y="4071938"/>
            <a:ext cx="1588" cy="4381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718" name="Freeform 2062"/>
          <p:cNvSpPr>
            <a:spLocks/>
          </p:cNvSpPr>
          <p:nvPr/>
        </p:nvSpPr>
        <p:spPr bwMode="auto">
          <a:xfrm>
            <a:off x="5822951" y="4291013"/>
            <a:ext cx="558800" cy="209550"/>
          </a:xfrm>
          <a:custGeom>
            <a:avLst/>
            <a:gdLst/>
            <a:ahLst/>
            <a:cxnLst>
              <a:cxn ang="0">
                <a:pos x="5" y="132"/>
              </a:cxn>
              <a:cxn ang="0">
                <a:pos x="16" y="126"/>
              </a:cxn>
              <a:cxn ang="0">
                <a:pos x="26" y="126"/>
              </a:cxn>
              <a:cxn ang="0">
                <a:pos x="37" y="126"/>
              </a:cxn>
              <a:cxn ang="0">
                <a:pos x="48" y="126"/>
              </a:cxn>
              <a:cxn ang="0">
                <a:pos x="58" y="126"/>
              </a:cxn>
              <a:cxn ang="0">
                <a:pos x="69" y="126"/>
              </a:cxn>
              <a:cxn ang="0">
                <a:pos x="80" y="120"/>
              </a:cxn>
              <a:cxn ang="0">
                <a:pos x="90" y="120"/>
              </a:cxn>
              <a:cxn ang="0">
                <a:pos x="101" y="120"/>
              </a:cxn>
              <a:cxn ang="0">
                <a:pos x="112" y="120"/>
              </a:cxn>
              <a:cxn ang="0">
                <a:pos x="122" y="114"/>
              </a:cxn>
              <a:cxn ang="0">
                <a:pos x="133" y="114"/>
              </a:cxn>
              <a:cxn ang="0">
                <a:pos x="144" y="108"/>
              </a:cxn>
              <a:cxn ang="0">
                <a:pos x="154" y="108"/>
              </a:cxn>
              <a:cxn ang="0">
                <a:pos x="165" y="102"/>
              </a:cxn>
              <a:cxn ang="0">
                <a:pos x="176" y="102"/>
              </a:cxn>
              <a:cxn ang="0">
                <a:pos x="186" y="96"/>
              </a:cxn>
              <a:cxn ang="0">
                <a:pos x="197" y="96"/>
              </a:cxn>
              <a:cxn ang="0">
                <a:pos x="208" y="90"/>
              </a:cxn>
              <a:cxn ang="0">
                <a:pos x="218" y="84"/>
              </a:cxn>
              <a:cxn ang="0">
                <a:pos x="229" y="78"/>
              </a:cxn>
              <a:cxn ang="0">
                <a:pos x="240" y="72"/>
              </a:cxn>
              <a:cxn ang="0">
                <a:pos x="250" y="66"/>
              </a:cxn>
              <a:cxn ang="0">
                <a:pos x="261" y="60"/>
              </a:cxn>
              <a:cxn ang="0">
                <a:pos x="272" y="54"/>
              </a:cxn>
              <a:cxn ang="0">
                <a:pos x="282" y="48"/>
              </a:cxn>
              <a:cxn ang="0">
                <a:pos x="293" y="42"/>
              </a:cxn>
              <a:cxn ang="0">
                <a:pos x="304" y="36"/>
              </a:cxn>
              <a:cxn ang="0">
                <a:pos x="314" y="24"/>
              </a:cxn>
              <a:cxn ang="0">
                <a:pos x="325" y="18"/>
              </a:cxn>
              <a:cxn ang="0">
                <a:pos x="336" y="12"/>
              </a:cxn>
              <a:cxn ang="0">
                <a:pos x="346" y="0"/>
              </a:cxn>
            </a:cxnLst>
            <a:rect l="0" t="0" r="r" b="b"/>
            <a:pathLst>
              <a:path w="352" h="132">
                <a:moveTo>
                  <a:pt x="0" y="132"/>
                </a:moveTo>
                <a:lnTo>
                  <a:pt x="5" y="132"/>
                </a:lnTo>
                <a:lnTo>
                  <a:pt x="10" y="132"/>
                </a:lnTo>
                <a:lnTo>
                  <a:pt x="16" y="126"/>
                </a:lnTo>
                <a:lnTo>
                  <a:pt x="21" y="126"/>
                </a:lnTo>
                <a:lnTo>
                  <a:pt x="26" y="126"/>
                </a:lnTo>
                <a:lnTo>
                  <a:pt x="32" y="126"/>
                </a:lnTo>
                <a:lnTo>
                  <a:pt x="37" y="126"/>
                </a:lnTo>
                <a:lnTo>
                  <a:pt x="42" y="126"/>
                </a:lnTo>
                <a:lnTo>
                  <a:pt x="48" y="126"/>
                </a:lnTo>
                <a:lnTo>
                  <a:pt x="53" y="126"/>
                </a:lnTo>
                <a:lnTo>
                  <a:pt x="58" y="126"/>
                </a:lnTo>
                <a:lnTo>
                  <a:pt x="64" y="126"/>
                </a:lnTo>
                <a:lnTo>
                  <a:pt x="69" y="126"/>
                </a:lnTo>
                <a:lnTo>
                  <a:pt x="74" y="126"/>
                </a:lnTo>
                <a:lnTo>
                  <a:pt x="80" y="120"/>
                </a:lnTo>
                <a:lnTo>
                  <a:pt x="85" y="120"/>
                </a:lnTo>
                <a:lnTo>
                  <a:pt x="90" y="120"/>
                </a:lnTo>
                <a:lnTo>
                  <a:pt x="96" y="120"/>
                </a:lnTo>
                <a:lnTo>
                  <a:pt x="101" y="120"/>
                </a:lnTo>
                <a:lnTo>
                  <a:pt x="106" y="120"/>
                </a:lnTo>
                <a:lnTo>
                  <a:pt x="112" y="120"/>
                </a:lnTo>
                <a:lnTo>
                  <a:pt x="117" y="114"/>
                </a:lnTo>
                <a:lnTo>
                  <a:pt x="122" y="114"/>
                </a:lnTo>
                <a:lnTo>
                  <a:pt x="128" y="114"/>
                </a:lnTo>
                <a:lnTo>
                  <a:pt x="133" y="114"/>
                </a:lnTo>
                <a:lnTo>
                  <a:pt x="138" y="114"/>
                </a:lnTo>
                <a:lnTo>
                  <a:pt x="144" y="108"/>
                </a:lnTo>
                <a:lnTo>
                  <a:pt x="149" y="108"/>
                </a:lnTo>
                <a:lnTo>
                  <a:pt x="154" y="108"/>
                </a:lnTo>
                <a:lnTo>
                  <a:pt x="160" y="108"/>
                </a:lnTo>
                <a:lnTo>
                  <a:pt x="165" y="102"/>
                </a:lnTo>
                <a:lnTo>
                  <a:pt x="170" y="102"/>
                </a:lnTo>
                <a:lnTo>
                  <a:pt x="176" y="102"/>
                </a:lnTo>
                <a:lnTo>
                  <a:pt x="181" y="102"/>
                </a:lnTo>
                <a:lnTo>
                  <a:pt x="186" y="96"/>
                </a:lnTo>
                <a:lnTo>
                  <a:pt x="192" y="96"/>
                </a:lnTo>
                <a:lnTo>
                  <a:pt x="197" y="96"/>
                </a:lnTo>
                <a:lnTo>
                  <a:pt x="202" y="90"/>
                </a:lnTo>
                <a:lnTo>
                  <a:pt x="208" y="90"/>
                </a:lnTo>
                <a:lnTo>
                  <a:pt x="213" y="84"/>
                </a:lnTo>
                <a:lnTo>
                  <a:pt x="218" y="84"/>
                </a:lnTo>
                <a:lnTo>
                  <a:pt x="224" y="84"/>
                </a:lnTo>
                <a:lnTo>
                  <a:pt x="229" y="78"/>
                </a:lnTo>
                <a:lnTo>
                  <a:pt x="234" y="78"/>
                </a:lnTo>
                <a:lnTo>
                  <a:pt x="240" y="72"/>
                </a:lnTo>
                <a:lnTo>
                  <a:pt x="245" y="72"/>
                </a:lnTo>
                <a:lnTo>
                  <a:pt x="250" y="66"/>
                </a:lnTo>
                <a:lnTo>
                  <a:pt x="256" y="66"/>
                </a:lnTo>
                <a:lnTo>
                  <a:pt x="261" y="60"/>
                </a:lnTo>
                <a:lnTo>
                  <a:pt x="266" y="60"/>
                </a:lnTo>
                <a:lnTo>
                  <a:pt x="272" y="54"/>
                </a:lnTo>
                <a:lnTo>
                  <a:pt x="277" y="54"/>
                </a:lnTo>
                <a:lnTo>
                  <a:pt x="282" y="48"/>
                </a:lnTo>
                <a:lnTo>
                  <a:pt x="288" y="42"/>
                </a:lnTo>
                <a:lnTo>
                  <a:pt x="293" y="42"/>
                </a:lnTo>
                <a:lnTo>
                  <a:pt x="298" y="36"/>
                </a:lnTo>
                <a:lnTo>
                  <a:pt x="304" y="36"/>
                </a:lnTo>
                <a:lnTo>
                  <a:pt x="309" y="30"/>
                </a:lnTo>
                <a:lnTo>
                  <a:pt x="314" y="24"/>
                </a:lnTo>
                <a:lnTo>
                  <a:pt x="320" y="24"/>
                </a:lnTo>
                <a:lnTo>
                  <a:pt x="325" y="18"/>
                </a:lnTo>
                <a:lnTo>
                  <a:pt x="330" y="12"/>
                </a:lnTo>
                <a:lnTo>
                  <a:pt x="336" y="12"/>
                </a:lnTo>
                <a:lnTo>
                  <a:pt x="341" y="6"/>
                </a:lnTo>
                <a:lnTo>
                  <a:pt x="346" y="0"/>
                </a:lnTo>
                <a:lnTo>
                  <a:pt x="352" y="0"/>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719" name="Line 2063"/>
          <p:cNvSpPr>
            <a:spLocks noChangeShapeType="1"/>
          </p:cNvSpPr>
          <p:nvPr/>
        </p:nvSpPr>
        <p:spPr bwMode="auto">
          <a:xfrm>
            <a:off x="5975351" y="4471988"/>
            <a:ext cx="66675" cy="158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720" name="Line 2064"/>
          <p:cNvSpPr>
            <a:spLocks noChangeShapeType="1"/>
          </p:cNvSpPr>
          <p:nvPr/>
        </p:nvSpPr>
        <p:spPr bwMode="auto">
          <a:xfrm>
            <a:off x="6008688" y="4433888"/>
            <a:ext cx="1588" cy="7620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721" name="Line 2065"/>
          <p:cNvSpPr>
            <a:spLocks noChangeShapeType="1"/>
          </p:cNvSpPr>
          <p:nvPr/>
        </p:nvSpPr>
        <p:spPr bwMode="auto">
          <a:xfrm>
            <a:off x="5873751" y="4491038"/>
            <a:ext cx="66675" cy="158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722" name="Line 2066"/>
          <p:cNvSpPr>
            <a:spLocks noChangeShapeType="1"/>
          </p:cNvSpPr>
          <p:nvPr/>
        </p:nvSpPr>
        <p:spPr bwMode="auto">
          <a:xfrm>
            <a:off x="5907088" y="4452938"/>
            <a:ext cx="1588" cy="7620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723" name="Line 2067"/>
          <p:cNvSpPr>
            <a:spLocks noChangeShapeType="1"/>
          </p:cNvSpPr>
          <p:nvPr/>
        </p:nvSpPr>
        <p:spPr bwMode="auto">
          <a:xfrm>
            <a:off x="5822951" y="4491038"/>
            <a:ext cx="66675" cy="158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724" name="Line 2068"/>
          <p:cNvSpPr>
            <a:spLocks noChangeShapeType="1"/>
          </p:cNvSpPr>
          <p:nvPr/>
        </p:nvSpPr>
        <p:spPr bwMode="auto">
          <a:xfrm>
            <a:off x="5856288" y="4452938"/>
            <a:ext cx="1588" cy="7620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725" name="Line 2069"/>
          <p:cNvSpPr>
            <a:spLocks noChangeShapeType="1"/>
          </p:cNvSpPr>
          <p:nvPr/>
        </p:nvSpPr>
        <p:spPr bwMode="auto">
          <a:xfrm>
            <a:off x="6034088" y="4462463"/>
            <a:ext cx="68263" cy="158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726" name="Line 2070"/>
          <p:cNvSpPr>
            <a:spLocks noChangeShapeType="1"/>
          </p:cNvSpPr>
          <p:nvPr/>
        </p:nvSpPr>
        <p:spPr bwMode="auto">
          <a:xfrm>
            <a:off x="6067426" y="4424363"/>
            <a:ext cx="1588" cy="7620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727" name="Line 2071"/>
          <p:cNvSpPr>
            <a:spLocks noChangeShapeType="1"/>
          </p:cNvSpPr>
          <p:nvPr/>
        </p:nvSpPr>
        <p:spPr bwMode="auto">
          <a:xfrm>
            <a:off x="5991226" y="4452938"/>
            <a:ext cx="34925" cy="3810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728" name="Line 2072"/>
          <p:cNvSpPr>
            <a:spLocks noChangeShapeType="1"/>
          </p:cNvSpPr>
          <p:nvPr/>
        </p:nvSpPr>
        <p:spPr bwMode="auto">
          <a:xfrm flipH="1">
            <a:off x="5991226" y="4452938"/>
            <a:ext cx="34925" cy="3810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729" name="Line 2073"/>
          <p:cNvSpPr>
            <a:spLocks noChangeShapeType="1"/>
          </p:cNvSpPr>
          <p:nvPr/>
        </p:nvSpPr>
        <p:spPr bwMode="auto">
          <a:xfrm>
            <a:off x="5889626" y="4471988"/>
            <a:ext cx="34925" cy="3810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730" name="Line 2074"/>
          <p:cNvSpPr>
            <a:spLocks noChangeShapeType="1"/>
          </p:cNvSpPr>
          <p:nvPr/>
        </p:nvSpPr>
        <p:spPr bwMode="auto">
          <a:xfrm flipH="1">
            <a:off x="5889626" y="4471988"/>
            <a:ext cx="34925" cy="3810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731" name="Line 2075"/>
          <p:cNvSpPr>
            <a:spLocks noChangeShapeType="1"/>
          </p:cNvSpPr>
          <p:nvPr/>
        </p:nvSpPr>
        <p:spPr bwMode="auto">
          <a:xfrm>
            <a:off x="5838826" y="4471988"/>
            <a:ext cx="34925" cy="3810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732" name="Line 2076"/>
          <p:cNvSpPr>
            <a:spLocks noChangeShapeType="1"/>
          </p:cNvSpPr>
          <p:nvPr/>
        </p:nvSpPr>
        <p:spPr bwMode="auto">
          <a:xfrm flipH="1">
            <a:off x="5838826" y="4471988"/>
            <a:ext cx="34925" cy="3810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733" name="Line 2077"/>
          <p:cNvSpPr>
            <a:spLocks noChangeShapeType="1"/>
          </p:cNvSpPr>
          <p:nvPr/>
        </p:nvSpPr>
        <p:spPr bwMode="auto">
          <a:xfrm>
            <a:off x="6051551" y="4443413"/>
            <a:ext cx="33338" cy="3810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734" name="Line 2078"/>
          <p:cNvSpPr>
            <a:spLocks noChangeShapeType="1"/>
          </p:cNvSpPr>
          <p:nvPr/>
        </p:nvSpPr>
        <p:spPr bwMode="auto">
          <a:xfrm flipH="1">
            <a:off x="6051551" y="4443413"/>
            <a:ext cx="33338" cy="3810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735" name="Rectangle 2079"/>
          <p:cNvSpPr>
            <a:spLocks noChangeArrowheads="1"/>
          </p:cNvSpPr>
          <p:nvPr/>
        </p:nvSpPr>
        <p:spPr bwMode="auto">
          <a:xfrm>
            <a:off x="5805488" y="3881438"/>
            <a:ext cx="693738" cy="1619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000000"/>
                </a:solidFill>
                <a:effectLst/>
                <a:latin typeface="Helvetica" pitchFamily="34" charset="0"/>
                <a:cs typeface="Arial" pitchFamily="34" charset="0"/>
              </a:rPr>
              <a:t>m43: a=4,b=4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0736" name="Rectangle 2080"/>
          <p:cNvSpPr>
            <a:spLocks noChangeArrowheads="1"/>
          </p:cNvSpPr>
          <p:nvPr/>
        </p:nvSpPr>
        <p:spPr bwMode="auto">
          <a:xfrm>
            <a:off x="6584951" y="4071938"/>
            <a:ext cx="574675" cy="438150"/>
          </a:xfrm>
          <a:prstGeom prst="rect">
            <a:avLst/>
          </a:prstGeom>
          <a:solidFill>
            <a:srgbClr val="92D05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00737" name="Rectangle 2081"/>
          <p:cNvSpPr>
            <a:spLocks noChangeArrowheads="1"/>
          </p:cNvSpPr>
          <p:nvPr/>
        </p:nvSpPr>
        <p:spPr bwMode="auto">
          <a:xfrm>
            <a:off x="6584951" y="4071938"/>
            <a:ext cx="574675" cy="438150"/>
          </a:xfrm>
          <a:prstGeom prst="rect">
            <a:avLst/>
          </a:prstGeom>
          <a:noFill/>
          <a:ln w="0">
            <a:solidFill>
              <a:srgbClr val="E5E5E5"/>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00738" name="Line 2082"/>
          <p:cNvSpPr>
            <a:spLocks noChangeShapeType="1"/>
          </p:cNvSpPr>
          <p:nvPr/>
        </p:nvSpPr>
        <p:spPr bwMode="auto">
          <a:xfrm>
            <a:off x="6584951" y="4071938"/>
            <a:ext cx="574675"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739" name="Line 2083"/>
          <p:cNvSpPr>
            <a:spLocks noChangeShapeType="1"/>
          </p:cNvSpPr>
          <p:nvPr/>
        </p:nvSpPr>
        <p:spPr bwMode="auto">
          <a:xfrm>
            <a:off x="6584951" y="4510088"/>
            <a:ext cx="574675"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740" name="Line 2084"/>
          <p:cNvSpPr>
            <a:spLocks noChangeShapeType="1"/>
          </p:cNvSpPr>
          <p:nvPr/>
        </p:nvSpPr>
        <p:spPr bwMode="auto">
          <a:xfrm flipV="1">
            <a:off x="7159626" y="4071938"/>
            <a:ext cx="1588" cy="4381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741" name="Line 2085"/>
          <p:cNvSpPr>
            <a:spLocks noChangeShapeType="1"/>
          </p:cNvSpPr>
          <p:nvPr/>
        </p:nvSpPr>
        <p:spPr bwMode="auto">
          <a:xfrm flipV="1">
            <a:off x="6584951" y="4071938"/>
            <a:ext cx="1588" cy="4381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742" name="Line 2086"/>
          <p:cNvSpPr>
            <a:spLocks noChangeShapeType="1"/>
          </p:cNvSpPr>
          <p:nvPr/>
        </p:nvSpPr>
        <p:spPr bwMode="auto">
          <a:xfrm>
            <a:off x="6584951" y="4510088"/>
            <a:ext cx="574675"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743" name="Line 2087"/>
          <p:cNvSpPr>
            <a:spLocks noChangeShapeType="1"/>
          </p:cNvSpPr>
          <p:nvPr/>
        </p:nvSpPr>
        <p:spPr bwMode="auto">
          <a:xfrm flipV="1">
            <a:off x="6584951" y="4071938"/>
            <a:ext cx="1588" cy="4381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744" name="Line 2088"/>
          <p:cNvSpPr>
            <a:spLocks noChangeShapeType="1"/>
          </p:cNvSpPr>
          <p:nvPr/>
        </p:nvSpPr>
        <p:spPr bwMode="auto">
          <a:xfrm flipV="1">
            <a:off x="6584951" y="4500563"/>
            <a:ext cx="1588" cy="95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745" name="Line 2089"/>
          <p:cNvSpPr>
            <a:spLocks noChangeShapeType="1"/>
          </p:cNvSpPr>
          <p:nvPr/>
        </p:nvSpPr>
        <p:spPr bwMode="auto">
          <a:xfrm>
            <a:off x="6584951" y="4071938"/>
            <a:ext cx="158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746" name="Rectangle 2090"/>
          <p:cNvSpPr>
            <a:spLocks noChangeArrowheads="1"/>
          </p:cNvSpPr>
          <p:nvPr/>
        </p:nvSpPr>
        <p:spPr bwMode="auto">
          <a:xfrm>
            <a:off x="6559551" y="4538663"/>
            <a:ext cx="101600" cy="1619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0747" name="Line 2091"/>
          <p:cNvSpPr>
            <a:spLocks noChangeShapeType="1"/>
          </p:cNvSpPr>
          <p:nvPr/>
        </p:nvSpPr>
        <p:spPr bwMode="auto">
          <a:xfrm flipV="1">
            <a:off x="6872288" y="4500563"/>
            <a:ext cx="1588" cy="95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748" name="Line 2092"/>
          <p:cNvSpPr>
            <a:spLocks noChangeShapeType="1"/>
          </p:cNvSpPr>
          <p:nvPr/>
        </p:nvSpPr>
        <p:spPr bwMode="auto">
          <a:xfrm>
            <a:off x="6872288" y="4071938"/>
            <a:ext cx="158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749" name="Rectangle 2093"/>
          <p:cNvSpPr>
            <a:spLocks noChangeArrowheads="1"/>
          </p:cNvSpPr>
          <p:nvPr/>
        </p:nvSpPr>
        <p:spPr bwMode="auto">
          <a:xfrm>
            <a:off x="6813551" y="4538663"/>
            <a:ext cx="185738" cy="1619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0750" name="Line 2094"/>
          <p:cNvSpPr>
            <a:spLocks noChangeShapeType="1"/>
          </p:cNvSpPr>
          <p:nvPr/>
        </p:nvSpPr>
        <p:spPr bwMode="auto">
          <a:xfrm flipV="1">
            <a:off x="7159626" y="4500563"/>
            <a:ext cx="1588" cy="95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751" name="Line 2095"/>
          <p:cNvSpPr>
            <a:spLocks noChangeShapeType="1"/>
          </p:cNvSpPr>
          <p:nvPr/>
        </p:nvSpPr>
        <p:spPr bwMode="auto">
          <a:xfrm>
            <a:off x="7159626" y="4071938"/>
            <a:ext cx="158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752" name="Rectangle 2096"/>
          <p:cNvSpPr>
            <a:spLocks noChangeArrowheads="1"/>
          </p:cNvSpPr>
          <p:nvPr/>
        </p:nvSpPr>
        <p:spPr bwMode="auto">
          <a:xfrm>
            <a:off x="7134226" y="4538663"/>
            <a:ext cx="101600" cy="1619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0753" name="Line 2097"/>
          <p:cNvSpPr>
            <a:spLocks noChangeShapeType="1"/>
          </p:cNvSpPr>
          <p:nvPr/>
        </p:nvSpPr>
        <p:spPr bwMode="auto">
          <a:xfrm>
            <a:off x="6584951" y="4510088"/>
            <a:ext cx="158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754" name="Line 2098"/>
          <p:cNvSpPr>
            <a:spLocks noChangeShapeType="1"/>
          </p:cNvSpPr>
          <p:nvPr/>
        </p:nvSpPr>
        <p:spPr bwMode="auto">
          <a:xfrm flipH="1">
            <a:off x="7151688" y="4510088"/>
            <a:ext cx="79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755" name="Rectangle 2099"/>
          <p:cNvSpPr>
            <a:spLocks noChangeArrowheads="1"/>
          </p:cNvSpPr>
          <p:nvPr/>
        </p:nvSpPr>
        <p:spPr bwMode="auto">
          <a:xfrm>
            <a:off x="6499226" y="4443413"/>
            <a:ext cx="101600" cy="1619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0756" name="Line 2100"/>
          <p:cNvSpPr>
            <a:spLocks noChangeShapeType="1"/>
          </p:cNvSpPr>
          <p:nvPr/>
        </p:nvSpPr>
        <p:spPr bwMode="auto">
          <a:xfrm>
            <a:off x="6584951" y="4291013"/>
            <a:ext cx="158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757" name="Line 2101"/>
          <p:cNvSpPr>
            <a:spLocks noChangeShapeType="1"/>
          </p:cNvSpPr>
          <p:nvPr/>
        </p:nvSpPr>
        <p:spPr bwMode="auto">
          <a:xfrm flipH="1">
            <a:off x="7151688" y="4291013"/>
            <a:ext cx="79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758" name="Rectangle 2102"/>
          <p:cNvSpPr>
            <a:spLocks noChangeArrowheads="1"/>
          </p:cNvSpPr>
          <p:nvPr/>
        </p:nvSpPr>
        <p:spPr bwMode="auto">
          <a:xfrm>
            <a:off x="6423026" y="4224338"/>
            <a:ext cx="185738" cy="1619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0759" name="Line 2103"/>
          <p:cNvSpPr>
            <a:spLocks noChangeShapeType="1"/>
          </p:cNvSpPr>
          <p:nvPr/>
        </p:nvSpPr>
        <p:spPr bwMode="auto">
          <a:xfrm>
            <a:off x="6584951" y="4071938"/>
            <a:ext cx="158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760" name="Line 2104"/>
          <p:cNvSpPr>
            <a:spLocks noChangeShapeType="1"/>
          </p:cNvSpPr>
          <p:nvPr/>
        </p:nvSpPr>
        <p:spPr bwMode="auto">
          <a:xfrm flipH="1">
            <a:off x="7151688" y="4071938"/>
            <a:ext cx="79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761" name="Rectangle 2105"/>
          <p:cNvSpPr>
            <a:spLocks noChangeArrowheads="1"/>
          </p:cNvSpPr>
          <p:nvPr/>
        </p:nvSpPr>
        <p:spPr bwMode="auto">
          <a:xfrm>
            <a:off x="6499226" y="4005263"/>
            <a:ext cx="101600" cy="1619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0762" name="Line 2106"/>
          <p:cNvSpPr>
            <a:spLocks noChangeShapeType="1"/>
          </p:cNvSpPr>
          <p:nvPr/>
        </p:nvSpPr>
        <p:spPr bwMode="auto">
          <a:xfrm>
            <a:off x="6584951" y="4071938"/>
            <a:ext cx="574675"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763" name="Line 2107"/>
          <p:cNvSpPr>
            <a:spLocks noChangeShapeType="1"/>
          </p:cNvSpPr>
          <p:nvPr/>
        </p:nvSpPr>
        <p:spPr bwMode="auto">
          <a:xfrm>
            <a:off x="6584951" y="4510088"/>
            <a:ext cx="574675"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764" name="Line 2108"/>
          <p:cNvSpPr>
            <a:spLocks noChangeShapeType="1"/>
          </p:cNvSpPr>
          <p:nvPr/>
        </p:nvSpPr>
        <p:spPr bwMode="auto">
          <a:xfrm flipV="1">
            <a:off x="7159626" y="4071938"/>
            <a:ext cx="1588" cy="4381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765" name="Line 2109"/>
          <p:cNvSpPr>
            <a:spLocks noChangeShapeType="1"/>
          </p:cNvSpPr>
          <p:nvPr/>
        </p:nvSpPr>
        <p:spPr bwMode="auto">
          <a:xfrm flipV="1">
            <a:off x="6584951" y="4071938"/>
            <a:ext cx="1588" cy="4381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766" name="Freeform 2110"/>
          <p:cNvSpPr>
            <a:spLocks/>
          </p:cNvSpPr>
          <p:nvPr/>
        </p:nvSpPr>
        <p:spPr bwMode="auto">
          <a:xfrm>
            <a:off x="6584951" y="4071938"/>
            <a:ext cx="566738" cy="428625"/>
          </a:xfrm>
          <a:custGeom>
            <a:avLst/>
            <a:gdLst/>
            <a:ahLst/>
            <a:cxnLst>
              <a:cxn ang="0">
                <a:pos x="5" y="264"/>
              </a:cxn>
              <a:cxn ang="0">
                <a:pos x="16" y="264"/>
              </a:cxn>
              <a:cxn ang="0">
                <a:pos x="26" y="264"/>
              </a:cxn>
              <a:cxn ang="0">
                <a:pos x="37" y="258"/>
              </a:cxn>
              <a:cxn ang="0">
                <a:pos x="48" y="258"/>
              </a:cxn>
              <a:cxn ang="0">
                <a:pos x="58" y="252"/>
              </a:cxn>
              <a:cxn ang="0">
                <a:pos x="69" y="252"/>
              </a:cxn>
              <a:cxn ang="0">
                <a:pos x="80" y="246"/>
              </a:cxn>
              <a:cxn ang="0">
                <a:pos x="90" y="234"/>
              </a:cxn>
              <a:cxn ang="0">
                <a:pos x="101" y="228"/>
              </a:cxn>
              <a:cxn ang="0">
                <a:pos x="112" y="216"/>
              </a:cxn>
              <a:cxn ang="0">
                <a:pos x="122" y="210"/>
              </a:cxn>
              <a:cxn ang="0">
                <a:pos x="133" y="198"/>
              </a:cxn>
              <a:cxn ang="0">
                <a:pos x="144" y="180"/>
              </a:cxn>
              <a:cxn ang="0">
                <a:pos x="154" y="168"/>
              </a:cxn>
              <a:cxn ang="0">
                <a:pos x="170" y="150"/>
              </a:cxn>
              <a:cxn ang="0">
                <a:pos x="176" y="138"/>
              </a:cxn>
              <a:cxn ang="0">
                <a:pos x="186" y="120"/>
              </a:cxn>
              <a:cxn ang="0">
                <a:pos x="197" y="102"/>
              </a:cxn>
              <a:cxn ang="0">
                <a:pos x="208" y="90"/>
              </a:cxn>
              <a:cxn ang="0">
                <a:pos x="224" y="72"/>
              </a:cxn>
              <a:cxn ang="0">
                <a:pos x="229" y="60"/>
              </a:cxn>
              <a:cxn ang="0">
                <a:pos x="240" y="54"/>
              </a:cxn>
              <a:cxn ang="0">
                <a:pos x="250" y="42"/>
              </a:cxn>
              <a:cxn ang="0">
                <a:pos x="261" y="36"/>
              </a:cxn>
              <a:cxn ang="0">
                <a:pos x="272" y="24"/>
              </a:cxn>
              <a:cxn ang="0">
                <a:pos x="282" y="18"/>
              </a:cxn>
              <a:cxn ang="0">
                <a:pos x="293" y="18"/>
              </a:cxn>
              <a:cxn ang="0">
                <a:pos x="304" y="12"/>
              </a:cxn>
              <a:cxn ang="0">
                <a:pos x="314" y="12"/>
              </a:cxn>
              <a:cxn ang="0">
                <a:pos x="325" y="6"/>
              </a:cxn>
              <a:cxn ang="0">
                <a:pos x="336" y="6"/>
              </a:cxn>
              <a:cxn ang="0">
                <a:pos x="346" y="6"/>
              </a:cxn>
              <a:cxn ang="0">
                <a:pos x="357" y="0"/>
              </a:cxn>
            </a:cxnLst>
            <a:rect l="0" t="0" r="r" b="b"/>
            <a:pathLst>
              <a:path w="357" h="270">
                <a:moveTo>
                  <a:pt x="0" y="270"/>
                </a:moveTo>
                <a:lnTo>
                  <a:pt x="5" y="264"/>
                </a:lnTo>
                <a:lnTo>
                  <a:pt x="10" y="264"/>
                </a:lnTo>
                <a:lnTo>
                  <a:pt x="16" y="264"/>
                </a:lnTo>
                <a:lnTo>
                  <a:pt x="21" y="264"/>
                </a:lnTo>
                <a:lnTo>
                  <a:pt x="26" y="264"/>
                </a:lnTo>
                <a:lnTo>
                  <a:pt x="32" y="264"/>
                </a:lnTo>
                <a:lnTo>
                  <a:pt x="37" y="258"/>
                </a:lnTo>
                <a:lnTo>
                  <a:pt x="42" y="258"/>
                </a:lnTo>
                <a:lnTo>
                  <a:pt x="48" y="258"/>
                </a:lnTo>
                <a:lnTo>
                  <a:pt x="53" y="258"/>
                </a:lnTo>
                <a:lnTo>
                  <a:pt x="58" y="252"/>
                </a:lnTo>
                <a:lnTo>
                  <a:pt x="64" y="252"/>
                </a:lnTo>
                <a:lnTo>
                  <a:pt x="69" y="252"/>
                </a:lnTo>
                <a:lnTo>
                  <a:pt x="74" y="246"/>
                </a:lnTo>
                <a:lnTo>
                  <a:pt x="80" y="246"/>
                </a:lnTo>
                <a:lnTo>
                  <a:pt x="85" y="240"/>
                </a:lnTo>
                <a:lnTo>
                  <a:pt x="90" y="234"/>
                </a:lnTo>
                <a:lnTo>
                  <a:pt x="96" y="234"/>
                </a:lnTo>
                <a:lnTo>
                  <a:pt x="101" y="228"/>
                </a:lnTo>
                <a:lnTo>
                  <a:pt x="106" y="222"/>
                </a:lnTo>
                <a:lnTo>
                  <a:pt x="112" y="216"/>
                </a:lnTo>
                <a:lnTo>
                  <a:pt x="117" y="216"/>
                </a:lnTo>
                <a:lnTo>
                  <a:pt x="122" y="210"/>
                </a:lnTo>
                <a:lnTo>
                  <a:pt x="128" y="204"/>
                </a:lnTo>
                <a:lnTo>
                  <a:pt x="133" y="198"/>
                </a:lnTo>
                <a:lnTo>
                  <a:pt x="144" y="186"/>
                </a:lnTo>
                <a:lnTo>
                  <a:pt x="144" y="180"/>
                </a:lnTo>
                <a:lnTo>
                  <a:pt x="149" y="174"/>
                </a:lnTo>
                <a:lnTo>
                  <a:pt x="154" y="168"/>
                </a:lnTo>
                <a:lnTo>
                  <a:pt x="160" y="162"/>
                </a:lnTo>
                <a:lnTo>
                  <a:pt x="170" y="150"/>
                </a:lnTo>
                <a:lnTo>
                  <a:pt x="170" y="144"/>
                </a:lnTo>
                <a:lnTo>
                  <a:pt x="176" y="138"/>
                </a:lnTo>
                <a:lnTo>
                  <a:pt x="186" y="126"/>
                </a:lnTo>
                <a:lnTo>
                  <a:pt x="186" y="120"/>
                </a:lnTo>
                <a:lnTo>
                  <a:pt x="197" y="108"/>
                </a:lnTo>
                <a:lnTo>
                  <a:pt x="197" y="102"/>
                </a:lnTo>
                <a:lnTo>
                  <a:pt x="202" y="96"/>
                </a:lnTo>
                <a:lnTo>
                  <a:pt x="208" y="90"/>
                </a:lnTo>
                <a:lnTo>
                  <a:pt x="213" y="84"/>
                </a:lnTo>
                <a:lnTo>
                  <a:pt x="224" y="72"/>
                </a:lnTo>
                <a:lnTo>
                  <a:pt x="224" y="66"/>
                </a:lnTo>
                <a:lnTo>
                  <a:pt x="229" y="60"/>
                </a:lnTo>
                <a:lnTo>
                  <a:pt x="234" y="54"/>
                </a:lnTo>
                <a:lnTo>
                  <a:pt x="240" y="54"/>
                </a:lnTo>
                <a:lnTo>
                  <a:pt x="245" y="48"/>
                </a:lnTo>
                <a:lnTo>
                  <a:pt x="250" y="42"/>
                </a:lnTo>
                <a:lnTo>
                  <a:pt x="256" y="36"/>
                </a:lnTo>
                <a:lnTo>
                  <a:pt x="261" y="36"/>
                </a:lnTo>
                <a:lnTo>
                  <a:pt x="266" y="30"/>
                </a:lnTo>
                <a:lnTo>
                  <a:pt x="272" y="24"/>
                </a:lnTo>
                <a:lnTo>
                  <a:pt x="277" y="24"/>
                </a:lnTo>
                <a:lnTo>
                  <a:pt x="282" y="18"/>
                </a:lnTo>
                <a:lnTo>
                  <a:pt x="288" y="18"/>
                </a:lnTo>
                <a:lnTo>
                  <a:pt x="293" y="18"/>
                </a:lnTo>
                <a:lnTo>
                  <a:pt x="298" y="12"/>
                </a:lnTo>
                <a:lnTo>
                  <a:pt x="304" y="12"/>
                </a:lnTo>
                <a:lnTo>
                  <a:pt x="309" y="12"/>
                </a:lnTo>
                <a:lnTo>
                  <a:pt x="314" y="12"/>
                </a:lnTo>
                <a:lnTo>
                  <a:pt x="320" y="6"/>
                </a:lnTo>
                <a:lnTo>
                  <a:pt x="325" y="6"/>
                </a:lnTo>
                <a:lnTo>
                  <a:pt x="330" y="6"/>
                </a:lnTo>
                <a:lnTo>
                  <a:pt x="336" y="6"/>
                </a:lnTo>
                <a:lnTo>
                  <a:pt x="341" y="6"/>
                </a:lnTo>
                <a:lnTo>
                  <a:pt x="346" y="6"/>
                </a:lnTo>
                <a:lnTo>
                  <a:pt x="352" y="0"/>
                </a:lnTo>
                <a:lnTo>
                  <a:pt x="357" y="0"/>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767" name="Line 2111"/>
          <p:cNvSpPr>
            <a:spLocks noChangeShapeType="1"/>
          </p:cNvSpPr>
          <p:nvPr/>
        </p:nvSpPr>
        <p:spPr bwMode="auto">
          <a:xfrm>
            <a:off x="6745288" y="4405313"/>
            <a:ext cx="68263" cy="158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768" name="Line 2112"/>
          <p:cNvSpPr>
            <a:spLocks noChangeShapeType="1"/>
          </p:cNvSpPr>
          <p:nvPr/>
        </p:nvSpPr>
        <p:spPr bwMode="auto">
          <a:xfrm>
            <a:off x="6778626" y="4367213"/>
            <a:ext cx="1588" cy="7620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769" name="Line 2113"/>
          <p:cNvSpPr>
            <a:spLocks noChangeShapeType="1"/>
          </p:cNvSpPr>
          <p:nvPr/>
        </p:nvSpPr>
        <p:spPr bwMode="auto">
          <a:xfrm>
            <a:off x="6635751" y="4481513"/>
            <a:ext cx="66675" cy="158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770" name="Line 2114"/>
          <p:cNvSpPr>
            <a:spLocks noChangeShapeType="1"/>
          </p:cNvSpPr>
          <p:nvPr/>
        </p:nvSpPr>
        <p:spPr bwMode="auto">
          <a:xfrm>
            <a:off x="6669088" y="4443413"/>
            <a:ext cx="1588" cy="7620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771" name="Line 2115"/>
          <p:cNvSpPr>
            <a:spLocks noChangeShapeType="1"/>
          </p:cNvSpPr>
          <p:nvPr/>
        </p:nvSpPr>
        <p:spPr bwMode="auto">
          <a:xfrm>
            <a:off x="6584951" y="4491038"/>
            <a:ext cx="66675" cy="158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772" name="Line 2116"/>
          <p:cNvSpPr>
            <a:spLocks noChangeShapeType="1"/>
          </p:cNvSpPr>
          <p:nvPr/>
        </p:nvSpPr>
        <p:spPr bwMode="auto">
          <a:xfrm>
            <a:off x="6618288" y="4452938"/>
            <a:ext cx="1588" cy="7620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773" name="Line 2117"/>
          <p:cNvSpPr>
            <a:spLocks noChangeShapeType="1"/>
          </p:cNvSpPr>
          <p:nvPr/>
        </p:nvSpPr>
        <p:spPr bwMode="auto">
          <a:xfrm>
            <a:off x="6796088" y="4338638"/>
            <a:ext cx="68263" cy="158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774" name="Line 2118"/>
          <p:cNvSpPr>
            <a:spLocks noChangeShapeType="1"/>
          </p:cNvSpPr>
          <p:nvPr/>
        </p:nvSpPr>
        <p:spPr bwMode="auto">
          <a:xfrm>
            <a:off x="6829426" y="4300538"/>
            <a:ext cx="1588" cy="7620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775" name="Line 2119"/>
          <p:cNvSpPr>
            <a:spLocks noChangeShapeType="1"/>
          </p:cNvSpPr>
          <p:nvPr/>
        </p:nvSpPr>
        <p:spPr bwMode="auto">
          <a:xfrm>
            <a:off x="6762751" y="4386263"/>
            <a:ext cx="33338" cy="3810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776" name="Line 2120"/>
          <p:cNvSpPr>
            <a:spLocks noChangeShapeType="1"/>
          </p:cNvSpPr>
          <p:nvPr/>
        </p:nvSpPr>
        <p:spPr bwMode="auto">
          <a:xfrm flipH="1">
            <a:off x="6762751" y="4386263"/>
            <a:ext cx="33338" cy="3810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777" name="Line 2121"/>
          <p:cNvSpPr>
            <a:spLocks noChangeShapeType="1"/>
          </p:cNvSpPr>
          <p:nvPr/>
        </p:nvSpPr>
        <p:spPr bwMode="auto">
          <a:xfrm>
            <a:off x="6651626" y="4462463"/>
            <a:ext cx="34925" cy="3810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778" name="Line 2122"/>
          <p:cNvSpPr>
            <a:spLocks noChangeShapeType="1"/>
          </p:cNvSpPr>
          <p:nvPr/>
        </p:nvSpPr>
        <p:spPr bwMode="auto">
          <a:xfrm flipH="1">
            <a:off x="6651626" y="4462463"/>
            <a:ext cx="34925" cy="3810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779" name="Line 2123"/>
          <p:cNvSpPr>
            <a:spLocks noChangeShapeType="1"/>
          </p:cNvSpPr>
          <p:nvPr/>
        </p:nvSpPr>
        <p:spPr bwMode="auto">
          <a:xfrm>
            <a:off x="6600826" y="4471988"/>
            <a:ext cx="34925" cy="3810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780" name="Line 2124"/>
          <p:cNvSpPr>
            <a:spLocks noChangeShapeType="1"/>
          </p:cNvSpPr>
          <p:nvPr/>
        </p:nvSpPr>
        <p:spPr bwMode="auto">
          <a:xfrm flipH="1">
            <a:off x="6600826" y="4471988"/>
            <a:ext cx="34925" cy="3810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781" name="Line 2125"/>
          <p:cNvSpPr>
            <a:spLocks noChangeShapeType="1"/>
          </p:cNvSpPr>
          <p:nvPr/>
        </p:nvSpPr>
        <p:spPr bwMode="auto">
          <a:xfrm>
            <a:off x="6813551" y="4319588"/>
            <a:ext cx="33338" cy="3810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782" name="Line 2126"/>
          <p:cNvSpPr>
            <a:spLocks noChangeShapeType="1"/>
          </p:cNvSpPr>
          <p:nvPr/>
        </p:nvSpPr>
        <p:spPr bwMode="auto">
          <a:xfrm flipH="1">
            <a:off x="6813551" y="4319588"/>
            <a:ext cx="33338" cy="3810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783" name="Rectangle 2127"/>
          <p:cNvSpPr>
            <a:spLocks noChangeArrowheads="1"/>
          </p:cNvSpPr>
          <p:nvPr/>
        </p:nvSpPr>
        <p:spPr bwMode="auto">
          <a:xfrm>
            <a:off x="6567488" y="3881438"/>
            <a:ext cx="693738" cy="1619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000000"/>
                </a:solidFill>
                <a:effectLst/>
                <a:latin typeface="Helvetica" pitchFamily="34" charset="0"/>
                <a:cs typeface="Arial" pitchFamily="34" charset="0"/>
              </a:rPr>
              <a:t>m44: a=4,b=8</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0784" name="Rectangle 2128"/>
          <p:cNvSpPr>
            <a:spLocks noChangeArrowheads="1"/>
          </p:cNvSpPr>
          <p:nvPr/>
        </p:nvSpPr>
        <p:spPr bwMode="auto">
          <a:xfrm>
            <a:off x="7354888" y="4071938"/>
            <a:ext cx="566738" cy="438150"/>
          </a:xfrm>
          <a:prstGeom prst="rect">
            <a:avLst/>
          </a:prstGeom>
          <a:solidFill>
            <a:srgbClr val="00B05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00785" name="Rectangle 2129"/>
          <p:cNvSpPr>
            <a:spLocks noChangeArrowheads="1"/>
          </p:cNvSpPr>
          <p:nvPr/>
        </p:nvSpPr>
        <p:spPr bwMode="auto">
          <a:xfrm>
            <a:off x="7354888" y="4071938"/>
            <a:ext cx="566738" cy="438150"/>
          </a:xfrm>
          <a:prstGeom prst="rect">
            <a:avLst/>
          </a:prstGeom>
          <a:noFill/>
          <a:ln w="0">
            <a:solidFill>
              <a:srgbClr val="999999"/>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00786" name="Line 2130"/>
          <p:cNvSpPr>
            <a:spLocks noChangeShapeType="1"/>
          </p:cNvSpPr>
          <p:nvPr/>
        </p:nvSpPr>
        <p:spPr bwMode="auto">
          <a:xfrm>
            <a:off x="7354888" y="4071938"/>
            <a:ext cx="5667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787" name="Line 2131"/>
          <p:cNvSpPr>
            <a:spLocks noChangeShapeType="1"/>
          </p:cNvSpPr>
          <p:nvPr/>
        </p:nvSpPr>
        <p:spPr bwMode="auto">
          <a:xfrm>
            <a:off x="7354888" y="4510088"/>
            <a:ext cx="5667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788" name="Line 2132"/>
          <p:cNvSpPr>
            <a:spLocks noChangeShapeType="1"/>
          </p:cNvSpPr>
          <p:nvPr/>
        </p:nvSpPr>
        <p:spPr bwMode="auto">
          <a:xfrm flipV="1">
            <a:off x="7921626" y="4071938"/>
            <a:ext cx="1588" cy="4381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789" name="Line 2133"/>
          <p:cNvSpPr>
            <a:spLocks noChangeShapeType="1"/>
          </p:cNvSpPr>
          <p:nvPr/>
        </p:nvSpPr>
        <p:spPr bwMode="auto">
          <a:xfrm flipV="1">
            <a:off x="7354888" y="4071938"/>
            <a:ext cx="1588" cy="4381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790" name="Line 2134"/>
          <p:cNvSpPr>
            <a:spLocks noChangeShapeType="1"/>
          </p:cNvSpPr>
          <p:nvPr/>
        </p:nvSpPr>
        <p:spPr bwMode="auto">
          <a:xfrm>
            <a:off x="7354888" y="4510088"/>
            <a:ext cx="5667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791" name="Line 2135"/>
          <p:cNvSpPr>
            <a:spLocks noChangeShapeType="1"/>
          </p:cNvSpPr>
          <p:nvPr/>
        </p:nvSpPr>
        <p:spPr bwMode="auto">
          <a:xfrm flipV="1">
            <a:off x="7354888" y="4071938"/>
            <a:ext cx="1588" cy="4381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792" name="Line 2136"/>
          <p:cNvSpPr>
            <a:spLocks noChangeShapeType="1"/>
          </p:cNvSpPr>
          <p:nvPr/>
        </p:nvSpPr>
        <p:spPr bwMode="auto">
          <a:xfrm flipV="1">
            <a:off x="7354888" y="4500563"/>
            <a:ext cx="1588" cy="95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793" name="Line 2137"/>
          <p:cNvSpPr>
            <a:spLocks noChangeShapeType="1"/>
          </p:cNvSpPr>
          <p:nvPr/>
        </p:nvSpPr>
        <p:spPr bwMode="auto">
          <a:xfrm>
            <a:off x="7354888" y="4071938"/>
            <a:ext cx="158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794" name="Rectangle 2138"/>
          <p:cNvSpPr>
            <a:spLocks noChangeArrowheads="1"/>
          </p:cNvSpPr>
          <p:nvPr/>
        </p:nvSpPr>
        <p:spPr bwMode="auto">
          <a:xfrm>
            <a:off x="7329488" y="4538663"/>
            <a:ext cx="101600" cy="1619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0795" name="Line 2139"/>
          <p:cNvSpPr>
            <a:spLocks noChangeShapeType="1"/>
          </p:cNvSpPr>
          <p:nvPr/>
        </p:nvSpPr>
        <p:spPr bwMode="auto">
          <a:xfrm flipV="1">
            <a:off x="7634288" y="4500563"/>
            <a:ext cx="1588" cy="95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796" name="Line 2140"/>
          <p:cNvSpPr>
            <a:spLocks noChangeShapeType="1"/>
          </p:cNvSpPr>
          <p:nvPr/>
        </p:nvSpPr>
        <p:spPr bwMode="auto">
          <a:xfrm>
            <a:off x="7634288" y="4071938"/>
            <a:ext cx="158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797" name="Rectangle 2141"/>
          <p:cNvSpPr>
            <a:spLocks noChangeArrowheads="1"/>
          </p:cNvSpPr>
          <p:nvPr/>
        </p:nvSpPr>
        <p:spPr bwMode="auto">
          <a:xfrm>
            <a:off x="7575551" y="4538663"/>
            <a:ext cx="185738" cy="1619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0798" name="Line 2142"/>
          <p:cNvSpPr>
            <a:spLocks noChangeShapeType="1"/>
          </p:cNvSpPr>
          <p:nvPr/>
        </p:nvSpPr>
        <p:spPr bwMode="auto">
          <a:xfrm flipV="1">
            <a:off x="7921626" y="4500563"/>
            <a:ext cx="1588" cy="95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799" name="Line 2143"/>
          <p:cNvSpPr>
            <a:spLocks noChangeShapeType="1"/>
          </p:cNvSpPr>
          <p:nvPr/>
        </p:nvSpPr>
        <p:spPr bwMode="auto">
          <a:xfrm>
            <a:off x="7921626" y="4071938"/>
            <a:ext cx="158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800" name="Rectangle 2144"/>
          <p:cNvSpPr>
            <a:spLocks noChangeArrowheads="1"/>
          </p:cNvSpPr>
          <p:nvPr/>
        </p:nvSpPr>
        <p:spPr bwMode="auto">
          <a:xfrm>
            <a:off x="7896226" y="4538663"/>
            <a:ext cx="101600" cy="1619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0801" name="Line 2145"/>
          <p:cNvSpPr>
            <a:spLocks noChangeShapeType="1"/>
          </p:cNvSpPr>
          <p:nvPr/>
        </p:nvSpPr>
        <p:spPr bwMode="auto">
          <a:xfrm>
            <a:off x="7354888" y="4510088"/>
            <a:ext cx="158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802" name="Line 2146"/>
          <p:cNvSpPr>
            <a:spLocks noChangeShapeType="1"/>
          </p:cNvSpPr>
          <p:nvPr/>
        </p:nvSpPr>
        <p:spPr bwMode="auto">
          <a:xfrm flipH="1">
            <a:off x="7913688" y="4510088"/>
            <a:ext cx="79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803" name="Rectangle 2147"/>
          <p:cNvSpPr>
            <a:spLocks noChangeArrowheads="1"/>
          </p:cNvSpPr>
          <p:nvPr/>
        </p:nvSpPr>
        <p:spPr bwMode="auto">
          <a:xfrm>
            <a:off x="7270751" y="4443413"/>
            <a:ext cx="101600" cy="1619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0804" name="Line 2148"/>
          <p:cNvSpPr>
            <a:spLocks noChangeShapeType="1"/>
          </p:cNvSpPr>
          <p:nvPr/>
        </p:nvSpPr>
        <p:spPr bwMode="auto">
          <a:xfrm>
            <a:off x="7354888" y="4291013"/>
            <a:ext cx="158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805" name="Line 2149"/>
          <p:cNvSpPr>
            <a:spLocks noChangeShapeType="1"/>
          </p:cNvSpPr>
          <p:nvPr/>
        </p:nvSpPr>
        <p:spPr bwMode="auto">
          <a:xfrm flipH="1">
            <a:off x="7913688" y="4291013"/>
            <a:ext cx="79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806" name="Rectangle 2150"/>
          <p:cNvSpPr>
            <a:spLocks noChangeArrowheads="1"/>
          </p:cNvSpPr>
          <p:nvPr/>
        </p:nvSpPr>
        <p:spPr bwMode="auto">
          <a:xfrm>
            <a:off x="7194551" y="4224338"/>
            <a:ext cx="185738" cy="1619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0807" name="Line 2151"/>
          <p:cNvSpPr>
            <a:spLocks noChangeShapeType="1"/>
          </p:cNvSpPr>
          <p:nvPr/>
        </p:nvSpPr>
        <p:spPr bwMode="auto">
          <a:xfrm>
            <a:off x="7354888" y="4071938"/>
            <a:ext cx="158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808" name="Line 2152"/>
          <p:cNvSpPr>
            <a:spLocks noChangeShapeType="1"/>
          </p:cNvSpPr>
          <p:nvPr/>
        </p:nvSpPr>
        <p:spPr bwMode="auto">
          <a:xfrm flipH="1">
            <a:off x="7913688" y="4071938"/>
            <a:ext cx="79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809" name="Rectangle 2153"/>
          <p:cNvSpPr>
            <a:spLocks noChangeArrowheads="1"/>
          </p:cNvSpPr>
          <p:nvPr/>
        </p:nvSpPr>
        <p:spPr bwMode="auto">
          <a:xfrm>
            <a:off x="7270751" y="4005263"/>
            <a:ext cx="101600" cy="1619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0810" name="Line 2154"/>
          <p:cNvSpPr>
            <a:spLocks noChangeShapeType="1"/>
          </p:cNvSpPr>
          <p:nvPr/>
        </p:nvSpPr>
        <p:spPr bwMode="auto">
          <a:xfrm>
            <a:off x="7354888" y="4071938"/>
            <a:ext cx="5667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811" name="Line 2155"/>
          <p:cNvSpPr>
            <a:spLocks noChangeShapeType="1"/>
          </p:cNvSpPr>
          <p:nvPr/>
        </p:nvSpPr>
        <p:spPr bwMode="auto">
          <a:xfrm>
            <a:off x="7354888" y="4510088"/>
            <a:ext cx="5667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812" name="Line 2156"/>
          <p:cNvSpPr>
            <a:spLocks noChangeShapeType="1"/>
          </p:cNvSpPr>
          <p:nvPr/>
        </p:nvSpPr>
        <p:spPr bwMode="auto">
          <a:xfrm flipV="1">
            <a:off x="7921626" y="4071938"/>
            <a:ext cx="1588" cy="4381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813" name="Line 2157"/>
          <p:cNvSpPr>
            <a:spLocks noChangeShapeType="1"/>
          </p:cNvSpPr>
          <p:nvPr/>
        </p:nvSpPr>
        <p:spPr bwMode="auto">
          <a:xfrm flipV="1">
            <a:off x="7354888" y="4071938"/>
            <a:ext cx="1588" cy="4381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814" name="Freeform 2158"/>
          <p:cNvSpPr>
            <a:spLocks/>
          </p:cNvSpPr>
          <p:nvPr/>
        </p:nvSpPr>
        <p:spPr bwMode="auto">
          <a:xfrm>
            <a:off x="7354888" y="4071938"/>
            <a:ext cx="558800" cy="428625"/>
          </a:xfrm>
          <a:custGeom>
            <a:avLst/>
            <a:gdLst/>
            <a:ahLst/>
            <a:cxnLst>
              <a:cxn ang="0">
                <a:pos x="5" y="264"/>
              </a:cxn>
              <a:cxn ang="0">
                <a:pos x="16" y="264"/>
              </a:cxn>
              <a:cxn ang="0">
                <a:pos x="27" y="258"/>
              </a:cxn>
              <a:cxn ang="0">
                <a:pos x="37" y="252"/>
              </a:cxn>
              <a:cxn ang="0">
                <a:pos x="48" y="246"/>
              </a:cxn>
              <a:cxn ang="0">
                <a:pos x="59" y="234"/>
              </a:cxn>
              <a:cxn ang="0">
                <a:pos x="69" y="222"/>
              </a:cxn>
              <a:cxn ang="0">
                <a:pos x="85" y="204"/>
              </a:cxn>
              <a:cxn ang="0">
                <a:pos x="96" y="186"/>
              </a:cxn>
              <a:cxn ang="0">
                <a:pos x="107" y="162"/>
              </a:cxn>
              <a:cxn ang="0">
                <a:pos x="117" y="138"/>
              </a:cxn>
              <a:cxn ang="0">
                <a:pos x="128" y="114"/>
              </a:cxn>
              <a:cxn ang="0">
                <a:pos x="139" y="90"/>
              </a:cxn>
              <a:cxn ang="0">
                <a:pos x="144" y="72"/>
              </a:cxn>
              <a:cxn ang="0">
                <a:pos x="155" y="54"/>
              </a:cxn>
              <a:cxn ang="0">
                <a:pos x="171" y="36"/>
              </a:cxn>
              <a:cxn ang="0">
                <a:pos x="176" y="30"/>
              </a:cxn>
              <a:cxn ang="0">
                <a:pos x="187" y="18"/>
              </a:cxn>
              <a:cxn ang="0">
                <a:pos x="197" y="12"/>
              </a:cxn>
              <a:cxn ang="0">
                <a:pos x="208" y="6"/>
              </a:cxn>
              <a:cxn ang="0">
                <a:pos x="219" y="6"/>
              </a:cxn>
              <a:cxn ang="0">
                <a:pos x="229" y="0"/>
              </a:cxn>
              <a:cxn ang="0">
                <a:pos x="240" y="0"/>
              </a:cxn>
              <a:cxn ang="0">
                <a:pos x="251" y="0"/>
              </a:cxn>
              <a:cxn ang="0">
                <a:pos x="261" y="0"/>
              </a:cxn>
              <a:cxn ang="0">
                <a:pos x="272" y="0"/>
              </a:cxn>
              <a:cxn ang="0">
                <a:pos x="283" y="0"/>
              </a:cxn>
              <a:cxn ang="0">
                <a:pos x="293" y="0"/>
              </a:cxn>
              <a:cxn ang="0">
                <a:pos x="304" y="0"/>
              </a:cxn>
              <a:cxn ang="0">
                <a:pos x="315" y="0"/>
              </a:cxn>
              <a:cxn ang="0">
                <a:pos x="325" y="0"/>
              </a:cxn>
              <a:cxn ang="0">
                <a:pos x="336" y="0"/>
              </a:cxn>
              <a:cxn ang="0">
                <a:pos x="347" y="0"/>
              </a:cxn>
            </a:cxnLst>
            <a:rect l="0" t="0" r="r" b="b"/>
            <a:pathLst>
              <a:path w="352" h="270">
                <a:moveTo>
                  <a:pt x="0" y="270"/>
                </a:moveTo>
                <a:lnTo>
                  <a:pt x="5" y="264"/>
                </a:lnTo>
                <a:lnTo>
                  <a:pt x="11" y="264"/>
                </a:lnTo>
                <a:lnTo>
                  <a:pt x="16" y="264"/>
                </a:lnTo>
                <a:lnTo>
                  <a:pt x="21" y="264"/>
                </a:lnTo>
                <a:lnTo>
                  <a:pt x="27" y="258"/>
                </a:lnTo>
                <a:lnTo>
                  <a:pt x="32" y="258"/>
                </a:lnTo>
                <a:lnTo>
                  <a:pt x="37" y="252"/>
                </a:lnTo>
                <a:lnTo>
                  <a:pt x="43" y="252"/>
                </a:lnTo>
                <a:lnTo>
                  <a:pt x="48" y="246"/>
                </a:lnTo>
                <a:lnTo>
                  <a:pt x="53" y="240"/>
                </a:lnTo>
                <a:lnTo>
                  <a:pt x="59" y="234"/>
                </a:lnTo>
                <a:lnTo>
                  <a:pt x="64" y="228"/>
                </a:lnTo>
                <a:lnTo>
                  <a:pt x="69" y="222"/>
                </a:lnTo>
                <a:lnTo>
                  <a:pt x="75" y="216"/>
                </a:lnTo>
                <a:lnTo>
                  <a:pt x="85" y="204"/>
                </a:lnTo>
                <a:lnTo>
                  <a:pt x="85" y="198"/>
                </a:lnTo>
                <a:lnTo>
                  <a:pt x="96" y="186"/>
                </a:lnTo>
                <a:lnTo>
                  <a:pt x="96" y="174"/>
                </a:lnTo>
                <a:lnTo>
                  <a:pt x="107" y="162"/>
                </a:lnTo>
                <a:lnTo>
                  <a:pt x="107" y="150"/>
                </a:lnTo>
                <a:lnTo>
                  <a:pt x="117" y="138"/>
                </a:lnTo>
                <a:lnTo>
                  <a:pt x="117" y="126"/>
                </a:lnTo>
                <a:lnTo>
                  <a:pt x="128" y="114"/>
                </a:lnTo>
                <a:lnTo>
                  <a:pt x="128" y="102"/>
                </a:lnTo>
                <a:lnTo>
                  <a:pt x="139" y="90"/>
                </a:lnTo>
                <a:lnTo>
                  <a:pt x="139" y="78"/>
                </a:lnTo>
                <a:lnTo>
                  <a:pt x="144" y="72"/>
                </a:lnTo>
                <a:lnTo>
                  <a:pt x="155" y="60"/>
                </a:lnTo>
                <a:lnTo>
                  <a:pt x="155" y="54"/>
                </a:lnTo>
                <a:lnTo>
                  <a:pt x="160" y="48"/>
                </a:lnTo>
                <a:lnTo>
                  <a:pt x="171" y="36"/>
                </a:lnTo>
                <a:lnTo>
                  <a:pt x="171" y="30"/>
                </a:lnTo>
                <a:lnTo>
                  <a:pt x="176" y="30"/>
                </a:lnTo>
                <a:lnTo>
                  <a:pt x="181" y="24"/>
                </a:lnTo>
                <a:lnTo>
                  <a:pt x="187" y="18"/>
                </a:lnTo>
                <a:lnTo>
                  <a:pt x="192" y="18"/>
                </a:lnTo>
                <a:lnTo>
                  <a:pt x="197" y="12"/>
                </a:lnTo>
                <a:lnTo>
                  <a:pt x="203" y="12"/>
                </a:lnTo>
                <a:lnTo>
                  <a:pt x="208" y="6"/>
                </a:lnTo>
                <a:lnTo>
                  <a:pt x="213" y="6"/>
                </a:lnTo>
                <a:lnTo>
                  <a:pt x="219" y="6"/>
                </a:lnTo>
                <a:lnTo>
                  <a:pt x="224" y="6"/>
                </a:lnTo>
                <a:lnTo>
                  <a:pt x="229" y="0"/>
                </a:lnTo>
                <a:lnTo>
                  <a:pt x="235" y="0"/>
                </a:lnTo>
                <a:lnTo>
                  <a:pt x="240" y="0"/>
                </a:lnTo>
                <a:lnTo>
                  <a:pt x="245" y="0"/>
                </a:lnTo>
                <a:lnTo>
                  <a:pt x="251" y="0"/>
                </a:lnTo>
                <a:lnTo>
                  <a:pt x="256" y="0"/>
                </a:lnTo>
                <a:lnTo>
                  <a:pt x="261" y="0"/>
                </a:lnTo>
                <a:lnTo>
                  <a:pt x="267" y="0"/>
                </a:lnTo>
                <a:lnTo>
                  <a:pt x="272" y="0"/>
                </a:lnTo>
                <a:lnTo>
                  <a:pt x="277" y="0"/>
                </a:lnTo>
                <a:lnTo>
                  <a:pt x="283" y="0"/>
                </a:lnTo>
                <a:lnTo>
                  <a:pt x="288" y="0"/>
                </a:lnTo>
                <a:lnTo>
                  <a:pt x="293" y="0"/>
                </a:lnTo>
                <a:lnTo>
                  <a:pt x="299" y="0"/>
                </a:lnTo>
                <a:lnTo>
                  <a:pt x="304" y="0"/>
                </a:lnTo>
                <a:lnTo>
                  <a:pt x="309" y="0"/>
                </a:lnTo>
                <a:lnTo>
                  <a:pt x="315" y="0"/>
                </a:lnTo>
                <a:lnTo>
                  <a:pt x="320" y="0"/>
                </a:lnTo>
                <a:lnTo>
                  <a:pt x="325" y="0"/>
                </a:lnTo>
                <a:lnTo>
                  <a:pt x="331" y="0"/>
                </a:lnTo>
                <a:lnTo>
                  <a:pt x="336" y="0"/>
                </a:lnTo>
                <a:lnTo>
                  <a:pt x="341" y="0"/>
                </a:lnTo>
                <a:lnTo>
                  <a:pt x="347" y="0"/>
                </a:lnTo>
                <a:lnTo>
                  <a:pt x="352" y="0"/>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815" name="Line 2159"/>
          <p:cNvSpPr>
            <a:spLocks noChangeShapeType="1"/>
          </p:cNvSpPr>
          <p:nvPr/>
        </p:nvSpPr>
        <p:spPr bwMode="auto">
          <a:xfrm>
            <a:off x="7507288" y="4271963"/>
            <a:ext cx="68263" cy="158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816" name="Line 2160"/>
          <p:cNvSpPr>
            <a:spLocks noChangeShapeType="1"/>
          </p:cNvSpPr>
          <p:nvPr/>
        </p:nvSpPr>
        <p:spPr bwMode="auto">
          <a:xfrm>
            <a:off x="7540626" y="4233863"/>
            <a:ext cx="1588" cy="7620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817" name="Line 2161"/>
          <p:cNvSpPr>
            <a:spLocks noChangeShapeType="1"/>
          </p:cNvSpPr>
          <p:nvPr/>
        </p:nvSpPr>
        <p:spPr bwMode="auto">
          <a:xfrm>
            <a:off x="7405688" y="4462463"/>
            <a:ext cx="68263" cy="158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818" name="Line 2162"/>
          <p:cNvSpPr>
            <a:spLocks noChangeShapeType="1"/>
          </p:cNvSpPr>
          <p:nvPr/>
        </p:nvSpPr>
        <p:spPr bwMode="auto">
          <a:xfrm>
            <a:off x="7439026" y="4424363"/>
            <a:ext cx="1588" cy="7620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819" name="Line 2163"/>
          <p:cNvSpPr>
            <a:spLocks noChangeShapeType="1"/>
          </p:cNvSpPr>
          <p:nvPr/>
        </p:nvSpPr>
        <p:spPr bwMode="auto">
          <a:xfrm>
            <a:off x="7354888" y="4491038"/>
            <a:ext cx="68263" cy="158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820" name="Line 2164"/>
          <p:cNvSpPr>
            <a:spLocks noChangeShapeType="1"/>
          </p:cNvSpPr>
          <p:nvPr/>
        </p:nvSpPr>
        <p:spPr bwMode="auto">
          <a:xfrm>
            <a:off x="7388226" y="4452938"/>
            <a:ext cx="1588" cy="7620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821" name="Line 2165"/>
          <p:cNvSpPr>
            <a:spLocks noChangeShapeType="1"/>
          </p:cNvSpPr>
          <p:nvPr/>
        </p:nvSpPr>
        <p:spPr bwMode="auto">
          <a:xfrm>
            <a:off x="7566026" y="4167188"/>
            <a:ext cx="68263" cy="158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822" name="Line 2166"/>
          <p:cNvSpPr>
            <a:spLocks noChangeShapeType="1"/>
          </p:cNvSpPr>
          <p:nvPr/>
        </p:nvSpPr>
        <p:spPr bwMode="auto">
          <a:xfrm>
            <a:off x="7600951" y="4129088"/>
            <a:ext cx="1588" cy="7620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823" name="Line 2167"/>
          <p:cNvSpPr>
            <a:spLocks noChangeShapeType="1"/>
          </p:cNvSpPr>
          <p:nvPr/>
        </p:nvSpPr>
        <p:spPr bwMode="auto">
          <a:xfrm>
            <a:off x="7524751" y="4252913"/>
            <a:ext cx="33338" cy="3810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824" name="Line 2168"/>
          <p:cNvSpPr>
            <a:spLocks noChangeShapeType="1"/>
          </p:cNvSpPr>
          <p:nvPr/>
        </p:nvSpPr>
        <p:spPr bwMode="auto">
          <a:xfrm flipH="1">
            <a:off x="7524751" y="4252913"/>
            <a:ext cx="33338" cy="3810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825" name="Line 2169"/>
          <p:cNvSpPr>
            <a:spLocks noChangeShapeType="1"/>
          </p:cNvSpPr>
          <p:nvPr/>
        </p:nvSpPr>
        <p:spPr bwMode="auto">
          <a:xfrm>
            <a:off x="7423151" y="4443413"/>
            <a:ext cx="33338" cy="3810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826" name="Line 2170"/>
          <p:cNvSpPr>
            <a:spLocks noChangeShapeType="1"/>
          </p:cNvSpPr>
          <p:nvPr/>
        </p:nvSpPr>
        <p:spPr bwMode="auto">
          <a:xfrm flipH="1">
            <a:off x="7423151" y="4443413"/>
            <a:ext cx="33338" cy="3810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827" name="Line 2171"/>
          <p:cNvSpPr>
            <a:spLocks noChangeShapeType="1"/>
          </p:cNvSpPr>
          <p:nvPr/>
        </p:nvSpPr>
        <p:spPr bwMode="auto">
          <a:xfrm>
            <a:off x="7372351" y="4471988"/>
            <a:ext cx="33338" cy="3810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828" name="Line 2172"/>
          <p:cNvSpPr>
            <a:spLocks noChangeShapeType="1"/>
          </p:cNvSpPr>
          <p:nvPr/>
        </p:nvSpPr>
        <p:spPr bwMode="auto">
          <a:xfrm flipH="1">
            <a:off x="7372351" y="4471988"/>
            <a:ext cx="33338" cy="3810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829" name="Line 2173"/>
          <p:cNvSpPr>
            <a:spLocks noChangeShapeType="1"/>
          </p:cNvSpPr>
          <p:nvPr/>
        </p:nvSpPr>
        <p:spPr bwMode="auto">
          <a:xfrm>
            <a:off x="7583488" y="4148138"/>
            <a:ext cx="33338" cy="3810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830" name="Line 2174"/>
          <p:cNvSpPr>
            <a:spLocks noChangeShapeType="1"/>
          </p:cNvSpPr>
          <p:nvPr/>
        </p:nvSpPr>
        <p:spPr bwMode="auto">
          <a:xfrm flipH="1">
            <a:off x="7583488" y="4148138"/>
            <a:ext cx="33338" cy="3810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831" name="Rectangle 2175"/>
          <p:cNvSpPr>
            <a:spLocks noChangeArrowheads="1"/>
          </p:cNvSpPr>
          <p:nvPr/>
        </p:nvSpPr>
        <p:spPr bwMode="auto">
          <a:xfrm>
            <a:off x="7312026" y="3881438"/>
            <a:ext cx="754063" cy="1619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000000"/>
                </a:solidFill>
                <a:effectLst/>
                <a:latin typeface="Helvetica" pitchFamily="34" charset="0"/>
                <a:cs typeface="Arial" pitchFamily="34" charset="0"/>
              </a:rPr>
              <a:t>m45: a=4,b=12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0832" name="Rectangle 2176"/>
          <p:cNvSpPr>
            <a:spLocks noChangeArrowheads="1"/>
          </p:cNvSpPr>
          <p:nvPr/>
        </p:nvSpPr>
        <p:spPr bwMode="auto">
          <a:xfrm>
            <a:off x="1217613" y="4843463"/>
            <a:ext cx="574675" cy="438150"/>
          </a:xfrm>
          <a:prstGeom prst="rect">
            <a:avLst/>
          </a:prstGeom>
          <a:solidFill>
            <a:srgbClr val="92D05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00833" name="Rectangle 2177"/>
          <p:cNvSpPr>
            <a:spLocks noChangeArrowheads="1"/>
          </p:cNvSpPr>
          <p:nvPr/>
        </p:nvSpPr>
        <p:spPr bwMode="auto">
          <a:xfrm>
            <a:off x="1217613" y="4843463"/>
            <a:ext cx="574675" cy="438150"/>
          </a:xfrm>
          <a:prstGeom prst="rect">
            <a:avLst/>
          </a:prstGeom>
          <a:noFill/>
          <a:ln w="0">
            <a:solidFill>
              <a:srgbClr val="E5E5E5"/>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00834" name="Line 2178"/>
          <p:cNvSpPr>
            <a:spLocks noChangeShapeType="1"/>
          </p:cNvSpPr>
          <p:nvPr/>
        </p:nvSpPr>
        <p:spPr bwMode="auto">
          <a:xfrm>
            <a:off x="1217613" y="4843463"/>
            <a:ext cx="574675"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835" name="Line 2179"/>
          <p:cNvSpPr>
            <a:spLocks noChangeShapeType="1"/>
          </p:cNvSpPr>
          <p:nvPr/>
        </p:nvSpPr>
        <p:spPr bwMode="auto">
          <a:xfrm>
            <a:off x="1217613" y="5281613"/>
            <a:ext cx="574675"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836" name="Line 2180"/>
          <p:cNvSpPr>
            <a:spLocks noChangeShapeType="1"/>
          </p:cNvSpPr>
          <p:nvPr/>
        </p:nvSpPr>
        <p:spPr bwMode="auto">
          <a:xfrm flipV="1">
            <a:off x="1792288" y="4843463"/>
            <a:ext cx="1588" cy="4381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837" name="Line 2181"/>
          <p:cNvSpPr>
            <a:spLocks noChangeShapeType="1"/>
          </p:cNvSpPr>
          <p:nvPr/>
        </p:nvSpPr>
        <p:spPr bwMode="auto">
          <a:xfrm flipV="1">
            <a:off x="1217613" y="4843463"/>
            <a:ext cx="1588" cy="4381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838" name="Line 2182"/>
          <p:cNvSpPr>
            <a:spLocks noChangeShapeType="1"/>
          </p:cNvSpPr>
          <p:nvPr/>
        </p:nvSpPr>
        <p:spPr bwMode="auto">
          <a:xfrm>
            <a:off x="1217613" y="5281613"/>
            <a:ext cx="574675"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839" name="Line 2183"/>
          <p:cNvSpPr>
            <a:spLocks noChangeShapeType="1"/>
          </p:cNvSpPr>
          <p:nvPr/>
        </p:nvSpPr>
        <p:spPr bwMode="auto">
          <a:xfrm flipV="1">
            <a:off x="1217613" y="4843463"/>
            <a:ext cx="1588" cy="4381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840" name="Line 2184"/>
          <p:cNvSpPr>
            <a:spLocks noChangeShapeType="1"/>
          </p:cNvSpPr>
          <p:nvPr/>
        </p:nvSpPr>
        <p:spPr bwMode="auto">
          <a:xfrm flipV="1">
            <a:off x="1217613" y="5272088"/>
            <a:ext cx="1588" cy="95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841" name="Line 2185"/>
          <p:cNvSpPr>
            <a:spLocks noChangeShapeType="1"/>
          </p:cNvSpPr>
          <p:nvPr/>
        </p:nvSpPr>
        <p:spPr bwMode="auto">
          <a:xfrm>
            <a:off x="1217613" y="4843463"/>
            <a:ext cx="158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842" name="Rectangle 2186"/>
          <p:cNvSpPr>
            <a:spLocks noChangeArrowheads="1"/>
          </p:cNvSpPr>
          <p:nvPr/>
        </p:nvSpPr>
        <p:spPr bwMode="auto">
          <a:xfrm>
            <a:off x="1192213" y="5310188"/>
            <a:ext cx="101600" cy="1619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0843" name="Line 2187"/>
          <p:cNvSpPr>
            <a:spLocks noChangeShapeType="1"/>
          </p:cNvSpPr>
          <p:nvPr/>
        </p:nvSpPr>
        <p:spPr bwMode="auto">
          <a:xfrm flipV="1">
            <a:off x="1504951" y="5272088"/>
            <a:ext cx="1588" cy="95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844" name="Line 2188"/>
          <p:cNvSpPr>
            <a:spLocks noChangeShapeType="1"/>
          </p:cNvSpPr>
          <p:nvPr/>
        </p:nvSpPr>
        <p:spPr bwMode="auto">
          <a:xfrm>
            <a:off x="1504951" y="4843463"/>
            <a:ext cx="158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845" name="Rectangle 2189"/>
          <p:cNvSpPr>
            <a:spLocks noChangeArrowheads="1"/>
          </p:cNvSpPr>
          <p:nvPr/>
        </p:nvSpPr>
        <p:spPr bwMode="auto">
          <a:xfrm>
            <a:off x="1446213" y="5310188"/>
            <a:ext cx="185738" cy="1619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0846" name="Line 2190"/>
          <p:cNvSpPr>
            <a:spLocks noChangeShapeType="1"/>
          </p:cNvSpPr>
          <p:nvPr/>
        </p:nvSpPr>
        <p:spPr bwMode="auto">
          <a:xfrm flipV="1">
            <a:off x="1792288" y="5272088"/>
            <a:ext cx="1588" cy="95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847" name="Line 2191"/>
          <p:cNvSpPr>
            <a:spLocks noChangeShapeType="1"/>
          </p:cNvSpPr>
          <p:nvPr/>
        </p:nvSpPr>
        <p:spPr bwMode="auto">
          <a:xfrm>
            <a:off x="1792288" y="4843463"/>
            <a:ext cx="158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848" name="Rectangle 2192"/>
          <p:cNvSpPr>
            <a:spLocks noChangeArrowheads="1"/>
          </p:cNvSpPr>
          <p:nvPr/>
        </p:nvSpPr>
        <p:spPr bwMode="auto">
          <a:xfrm>
            <a:off x="1766888" y="5310188"/>
            <a:ext cx="101600" cy="1619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0849" name="Line 2193"/>
          <p:cNvSpPr>
            <a:spLocks noChangeShapeType="1"/>
          </p:cNvSpPr>
          <p:nvPr/>
        </p:nvSpPr>
        <p:spPr bwMode="auto">
          <a:xfrm>
            <a:off x="1217613" y="5281613"/>
            <a:ext cx="158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850" name="Line 2194"/>
          <p:cNvSpPr>
            <a:spLocks noChangeShapeType="1"/>
          </p:cNvSpPr>
          <p:nvPr/>
        </p:nvSpPr>
        <p:spPr bwMode="auto">
          <a:xfrm flipH="1">
            <a:off x="1784351" y="5281613"/>
            <a:ext cx="79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851" name="Rectangle 2195"/>
          <p:cNvSpPr>
            <a:spLocks noChangeArrowheads="1"/>
          </p:cNvSpPr>
          <p:nvPr/>
        </p:nvSpPr>
        <p:spPr bwMode="auto">
          <a:xfrm>
            <a:off x="1131888" y="5214938"/>
            <a:ext cx="101600" cy="1619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0852" name="Line 2196"/>
          <p:cNvSpPr>
            <a:spLocks noChangeShapeType="1"/>
          </p:cNvSpPr>
          <p:nvPr/>
        </p:nvSpPr>
        <p:spPr bwMode="auto">
          <a:xfrm>
            <a:off x="1217613" y="5062538"/>
            <a:ext cx="158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853" name="Line 2197"/>
          <p:cNvSpPr>
            <a:spLocks noChangeShapeType="1"/>
          </p:cNvSpPr>
          <p:nvPr/>
        </p:nvSpPr>
        <p:spPr bwMode="auto">
          <a:xfrm flipH="1">
            <a:off x="1784351" y="5062538"/>
            <a:ext cx="79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854" name="Rectangle 2198"/>
          <p:cNvSpPr>
            <a:spLocks noChangeArrowheads="1"/>
          </p:cNvSpPr>
          <p:nvPr/>
        </p:nvSpPr>
        <p:spPr bwMode="auto">
          <a:xfrm>
            <a:off x="1055688" y="4995863"/>
            <a:ext cx="185738" cy="1619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0855" name="Line 2199"/>
          <p:cNvSpPr>
            <a:spLocks noChangeShapeType="1"/>
          </p:cNvSpPr>
          <p:nvPr/>
        </p:nvSpPr>
        <p:spPr bwMode="auto">
          <a:xfrm>
            <a:off x="1217613" y="4843463"/>
            <a:ext cx="158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856" name="Line 2200"/>
          <p:cNvSpPr>
            <a:spLocks noChangeShapeType="1"/>
          </p:cNvSpPr>
          <p:nvPr/>
        </p:nvSpPr>
        <p:spPr bwMode="auto">
          <a:xfrm flipH="1">
            <a:off x="1784351" y="4843463"/>
            <a:ext cx="79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857" name="Rectangle 2201"/>
          <p:cNvSpPr>
            <a:spLocks noChangeArrowheads="1"/>
          </p:cNvSpPr>
          <p:nvPr/>
        </p:nvSpPr>
        <p:spPr bwMode="auto">
          <a:xfrm>
            <a:off x="1131888" y="4776788"/>
            <a:ext cx="101600" cy="1619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0858" name="Line 2202"/>
          <p:cNvSpPr>
            <a:spLocks noChangeShapeType="1"/>
          </p:cNvSpPr>
          <p:nvPr/>
        </p:nvSpPr>
        <p:spPr bwMode="auto">
          <a:xfrm>
            <a:off x="1217613" y="4843463"/>
            <a:ext cx="574675"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859" name="Line 2203"/>
          <p:cNvSpPr>
            <a:spLocks noChangeShapeType="1"/>
          </p:cNvSpPr>
          <p:nvPr/>
        </p:nvSpPr>
        <p:spPr bwMode="auto">
          <a:xfrm>
            <a:off x="1217613" y="5281613"/>
            <a:ext cx="574675"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860" name="Line 2204"/>
          <p:cNvSpPr>
            <a:spLocks noChangeShapeType="1"/>
          </p:cNvSpPr>
          <p:nvPr/>
        </p:nvSpPr>
        <p:spPr bwMode="auto">
          <a:xfrm flipV="1">
            <a:off x="1792288" y="4843463"/>
            <a:ext cx="1588" cy="4381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861" name="Line 2205"/>
          <p:cNvSpPr>
            <a:spLocks noChangeShapeType="1"/>
          </p:cNvSpPr>
          <p:nvPr/>
        </p:nvSpPr>
        <p:spPr bwMode="auto">
          <a:xfrm flipV="1">
            <a:off x="1217613" y="4843463"/>
            <a:ext cx="1588" cy="4381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862" name="Freeform 2206"/>
          <p:cNvSpPr>
            <a:spLocks/>
          </p:cNvSpPr>
          <p:nvPr/>
        </p:nvSpPr>
        <p:spPr bwMode="auto">
          <a:xfrm>
            <a:off x="1217613" y="4843463"/>
            <a:ext cx="566738" cy="419100"/>
          </a:xfrm>
          <a:custGeom>
            <a:avLst/>
            <a:gdLst/>
            <a:ahLst/>
            <a:cxnLst>
              <a:cxn ang="0">
                <a:pos x="0" y="264"/>
              </a:cxn>
              <a:cxn ang="0">
                <a:pos x="10" y="264"/>
              </a:cxn>
              <a:cxn ang="0">
                <a:pos x="21" y="258"/>
              </a:cxn>
              <a:cxn ang="0">
                <a:pos x="32" y="252"/>
              </a:cxn>
              <a:cxn ang="0">
                <a:pos x="48" y="234"/>
              </a:cxn>
              <a:cxn ang="0">
                <a:pos x="58" y="216"/>
              </a:cxn>
              <a:cxn ang="0">
                <a:pos x="69" y="198"/>
              </a:cxn>
              <a:cxn ang="0">
                <a:pos x="80" y="168"/>
              </a:cxn>
              <a:cxn ang="0">
                <a:pos x="90" y="138"/>
              </a:cxn>
              <a:cxn ang="0">
                <a:pos x="96" y="114"/>
              </a:cxn>
              <a:cxn ang="0">
                <a:pos x="106" y="90"/>
              </a:cxn>
              <a:cxn ang="0">
                <a:pos x="117" y="60"/>
              </a:cxn>
              <a:cxn ang="0">
                <a:pos x="128" y="42"/>
              </a:cxn>
              <a:cxn ang="0">
                <a:pos x="138" y="24"/>
              </a:cxn>
              <a:cxn ang="0">
                <a:pos x="144" y="18"/>
              </a:cxn>
              <a:cxn ang="0">
                <a:pos x="154" y="12"/>
              </a:cxn>
              <a:cxn ang="0">
                <a:pos x="165" y="6"/>
              </a:cxn>
              <a:cxn ang="0">
                <a:pos x="176" y="0"/>
              </a:cxn>
              <a:cxn ang="0">
                <a:pos x="186" y="0"/>
              </a:cxn>
              <a:cxn ang="0">
                <a:pos x="197" y="0"/>
              </a:cxn>
              <a:cxn ang="0">
                <a:pos x="208" y="0"/>
              </a:cxn>
              <a:cxn ang="0">
                <a:pos x="218" y="0"/>
              </a:cxn>
              <a:cxn ang="0">
                <a:pos x="229" y="0"/>
              </a:cxn>
              <a:cxn ang="0">
                <a:pos x="240" y="0"/>
              </a:cxn>
              <a:cxn ang="0">
                <a:pos x="250" y="0"/>
              </a:cxn>
              <a:cxn ang="0">
                <a:pos x="261" y="0"/>
              </a:cxn>
              <a:cxn ang="0">
                <a:pos x="272" y="0"/>
              </a:cxn>
              <a:cxn ang="0">
                <a:pos x="282" y="0"/>
              </a:cxn>
              <a:cxn ang="0">
                <a:pos x="293" y="0"/>
              </a:cxn>
              <a:cxn ang="0">
                <a:pos x="304" y="0"/>
              </a:cxn>
              <a:cxn ang="0">
                <a:pos x="314" y="0"/>
              </a:cxn>
              <a:cxn ang="0">
                <a:pos x="325" y="0"/>
              </a:cxn>
              <a:cxn ang="0">
                <a:pos x="336" y="0"/>
              </a:cxn>
              <a:cxn ang="0">
                <a:pos x="346" y="0"/>
              </a:cxn>
              <a:cxn ang="0">
                <a:pos x="357" y="0"/>
              </a:cxn>
            </a:cxnLst>
            <a:rect l="0" t="0" r="r" b="b"/>
            <a:pathLst>
              <a:path w="357" h="264">
                <a:moveTo>
                  <a:pt x="5" y="264"/>
                </a:moveTo>
                <a:lnTo>
                  <a:pt x="0" y="264"/>
                </a:lnTo>
                <a:lnTo>
                  <a:pt x="5" y="264"/>
                </a:lnTo>
                <a:lnTo>
                  <a:pt x="10" y="264"/>
                </a:lnTo>
                <a:lnTo>
                  <a:pt x="16" y="258"/>
                </a:lnTo>
                <a:lnTo>
                  <a:pt x="21" y="258"/>
                </a:lnTo>
                <a:lnTo>
                  <a:pt x="26" y="252"/>
                </a:lnTo>
                <a:lnTo>
                  <a:pt x="32" y="252"/>
                </a:lnTo>
                <a:lnTo>
                  <a:pt x="37" y="246"/>
                </a:lnTo>
                <a:lnTo>
                  <a:pt x="48" y="234"/>
                </a:lnTo>
                <a:lnTo>
                  <a:pt x="48" y="228"/>
                </a:lnTo>
                <a:lnTo>
                  <a:pt x="58" y="216"/>
                </a:lnTo>
                <a:lnTo>
                  <a:pt x="58" y="210"/>
                </a:lnTo>
                <a:lnTo>
                  <a:pt x="69" y="198"/>
                </a:lnTo>
                <a:lnTo>
                  <a:pt x="69" y="180"/>
                </a:lnTo>
                <a:lnTo>
                  <a:pt x="80" y="168"/>
                </a:lnTo>
                <a:lnTo>
                  <a:pt x="80" y="150"/>
                </a:lnTo>
                <a:lnTo>
                  <a:pt x="90" y="138"/>
                </a:lnTo>
                <a:lnTo>
                  <a:pt x="90" y="120"/>
                </a:lnTo>
                <a:lnTo>
                  <a:pt x="96" y="114"/>
                </a:lnTo>
                <a:lnTo>
                  <a:pt x="96" y="102"/>
                </a:lnTo>
                <a:lnTo>
                  <a:pt x="106" y="90"/>
                </a:lnTo>
                <a:lnTo>
                  <a:pt x="106" y="72"/>
                </a:lnTo>
                <a:lnTo>
                  <a:pt x="117" y="60"/>
                </a:lnTo>
                <a:lnTo>
                  <a:pt x="117" y="54"/>
                </a:lnTo>
                <a:lnTo>
                  <a:pt x="128" y="42"/>
                </a:lnTo>
                <a:lnTo>
                  <a:pt x="128" y="36"/>
                </a:lnTo>
                <a:lnTo>
                  <a:pt x="138" y="24"/>
                </a:lnTo>
                <a:lnTo>
                  <a:pt x="138" y="18"/>
                </a:lnTo>
                <a:lnTo>
                  <a:pt x="144" y="18"/>
                </a:lnTo>
                <a:lnTo>
                  <a:pt x="149" y="12"/>
                </a:lnTo>
                <a:lnTo>
                  <a:pt x="154" y="12"/>
                </a:lnTo>
                <a:lnTo>
                  <a:pt x="160" y="6"/>
                </a:lnTo>
                <a:lnTo>
                  <a:pt x="165" y="6"/>
                </a:lnTo>
                <a:lnTo>
                  <a:pt x="170" y="6"/>
                </a:lnTo>
                <a:lnTo>
                  <a:pt x="176" y="0"/>
                </a:lnTo>
                <a:lnTo>
                  <a:pt x="181" y="0"/>
                </a:lnTo>
                <a:lnTo>
                  <a:pt x="186" y="0"/>
                </a:lnTo>
                <a:lnTo>
                  <a:pt x="192" y="0"/>
                </a:lnTo>
                <a:lnTo>
                  <a:pt x="197" y="0"/>
                </a:lnTo>
                <a:lnTo>
                  <a:pt x="202" y="0"/>
                </a:lnTo>
                <a:lnTo>
                  <a:pt x="208" y="0"/>
                </a:lnTo>
                <a:lnTo>
                  <a:pt x="213" y="0"/>
                </a:lnTo>
                <a:lnTo>
                  <a:pt x="218" y="0"/>
                </a:lnTo>
                <a:lnTo>
                  <a:pt x="224" y="0"/>
                </a:lnTo>
                <a:lnTo>
                  <a:pt x="229" y="0"/>
                </a:lnTo>
                <a:lnTo>
                  <a:pt x="234" y="0"/>
                </a:lnTo>
                <a:lnTo>
                  <a:pt x="240" y="0"/>
                </a:lnTo>
                <a:lnTo>
                  <a:pt x="245" y="0"/>
                </a:lnTo>
                <a:lnTo>
                  <a:pt x="250" y="0"/>
                </a:lnTo>
                <a:lnTo>
                  <a:pt x="256" y="0"/>
                </a:lnTo>
                <a:lnTo>
                  <a:pt x="261" y="0"/>
                </a:lnTo>
                <a:lnTo>
                  <a:pt x="266" y="0"/>
                </a:lnTo>
                <a:lnTo>
                  <a:pt x="272" y="0"/>
                </a:lnTo>
                <a:lnTo>
                  <a:pt x="277" y="0"/>
                </a:lnTo>
                <a:lnTo>
                  <a:pt x="282" y="0"/>
                </a:lnTo>
                <a:lnTo>
                  <a:pt x="288" y="0"/>
                </a:lnTo>
                <a:lnTo>
                  <a:pt x="293" y="0"/>
                </a:lnTo>
                <a:lnTo>
                  <a:pt x="298" y="0"/>
                </a:lnTo>
                <a:lnTo>
                  <a:pt x="304" y="0"/>
                </a:lnTo>
                <a:lnTo>
                  <a:pt x="309" y="0"/>
                </a:lnTo>
                <a:lnTo>
                  <a:pt x="314" y="0"/>
                </a:lnTo>
                <a:lnTo>
                  <a:pt x="320" y="0"/>
                </a:lnTo>
                <a:lnTo>
                  <a:pt x="325" y="0"/>
                </a:lnTo>
                <a:lnTo>
                  <a:pt x="330" y="0"/>
                </a:lnTo>
                <a:lnTo>
                  <a:pt x="336" y="0"/>
                </a:lnTo>
                <a:lnTo>
                  <a:pt x="341" y="0"/>
                </a:lnTo>
                <a:lnTo>
                  <a:pt x="346" y="0"/>
                </a:lnTo>
                <a:lnTo>
                  <a:pt x="352" y="0"/>
                </a:lnTo>
                <a:lnTo>
                  <a:pt x="357" y="0"/>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863" name="Line 2207"/>
          <p:cNvSpPr>
            <a:spLocks noChangeShapeType="1"/>
          </p:cNvSpPr>
          <p:nvPr/>
        </p:nvSpPr>
        <p:spPr bwMode="auto">
          <a:xfrm>
            <a:off x="1377951" y="4919663"/>
            <a:ext cx="68263" cy="158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864" name="Line 2208"/>
          <p:cNvSpPr>
            <a:spLocks noChangeShapeType="1"/>
          </p:cNvSpPr>
          <p:nvPr/>
        </p:nvSpPr>
        <p:spPr bwMode="auto">
          <a:xfrm>
            <a:off x="1411288" y="4881563"/>
            <a:ext cx="1588" cy="7620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865" name="Line 2209"/>
          <p:cNvSpPr>
            <a:spLocks noChangeShapeType="1"/>
          </p:cNvSpPr>
          <p:nvPr/>
        </p:nvSpPr>
        <p:spPr bwMode="auto">
          <a:xfrm>
            <a:off x="1268413" y="5195888"/>
            <a:ext cx="66675" cy="158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866" name="Line 2210"/>
          <p:cNvSpPr>
            <a:spLocks noChangeShapeType="1"/>
          </p:cNvSpPr>
          <p:nvPr/>
        </p:nvSpPr>
        <p:spPr bwMode="auto">
          <a:xfrm>
            <a:off x="1301751" y="5157788"/>
            <a:ext cx="1588" cy="7620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867" name="Line 2211"/>
          <p:cNvSpPr>
            <a:spLocks noChangeShapeType="1"/>
          </p:cNvSpPr>
          <p:nvPr/>
        </p:nvSpPr>
        <p:spPr bwMode="auto">
          <a:xfrm>
            <a:off x="1217613" y="5253038"/>
            <a:ext cx="66675" cy="158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868" name="Line 2212"/>
          <p:cNvSpPr>
            <a:spLocks noChangeShapeType="1"/>
          </p:cNvSpPr>
          <p:nvPr/>
        </p:nvSpPr>
        <p:spPr bwMode="auto">
          <a:xfrm>
            <a:off x="1250951" y="5214938"/>
            <a:ext cx="1588" cy="7620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869" name="Line 2213"/>
          <p:cNvSpPr>
            <a:spLocks noChangeShapeType="1"/>
          </p:cNvSpPr>
          <p:nvPr/>
        </p:nvSpPr>
        <p:spPr bwMode="auto">
          <a:xfrm>
            <a:off x="1428751" y="4862513"/>
            <a:ext cx="68263" cy="158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870" name="Line 2214"/>
          <p:cNvSpPr>
            <a:spLocks noChangeShapeType="1"/>
          </p:cNvSpPr>
          <p:nvPr/>
        </p:nvSpPr>
        <p:spPr bwMode="auto">
          <a:xfrm>
            <a:off x="1462088" y="4824413"/>
            <a:ext cx="1588" cy="76200"/>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nvGrpSpPr>
          <p:cNvPr id="201072" name="Group 2416"/>
          <p:cNvGrpSpPr>
            <a:grpSpLocks/>
          </p:cNvGrpSpPr>
          <p:nvPr/>
        </p:nvGrpSpPr>
        <p:grpSpPr bwMode="auto">
          <a:xfrm>
            <a:off x="1174750" y="4652963"/>
            <a:ext cx="3759200" cy="819150"/>
            <a:chOff x="740" y="2931"/>
            <a:chExt cx="2368" cy="516"/>
          </a:xfrm>
        </p:grpSpPr>
        <p:sp>
          <p:nvSpPr>
            <p:cNvPr id="200872" name="Line 2216"/>
            <p:cNvSpPr>
              <a:spLocks noChangeShapeType="1"/>
            </p:cNvSpPr>
            <p:nvPr/>
          </p:nvSpPr>
          <p:spPr bwMode="auto">
            <a:xfrm>
              <a:off x="879" y="3087"/>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873" name="Line 2217"/>
            <p:cNvSpPr>
              <a:spLocks noChangeShapeType="1"/>
            </p:cNvSpPr>
            <p:nvPr/>
          </p:nvSpPr>
          <p:spPr bwMode="auto">
            <a:xfrm flipH="1">
              <a:off x="879" y="3087"/>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874" name="Line 2218"/>
            <p:cNvSpPr>
              <a:spLocks noChangeShapeType="1"/>
            </p:cNvSpPr>
            <p:nvPr/>
          </p:nvSpPr>
          <p:spPr bwMode="auto">
            <a:xfrm>
              <a:off x="809" y="3261"/>
              <a:ext cx="22"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875" name="Line 2219"/>
            <p:cNvSpPr>
              <a:spLocks noChangeShapeType="1"/>
            </p:cNvSpPr>
            <p:nvPr/>
          </p:nvSpPr>
          <p:spPr bwMode="auto">
            <a:xfrm flipH="1">
              <a:off x="809" y="3261"/>
              <a:ext cx="22"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876" name="Line 2220"/>
            <p:cNvSpPr>
              <a:spLocks noChangeShapeType="1"/>
            </p:cNvSpPr>
            <p:nvPr/>
          </p:nvSpPr>
          <p:spPr bwMode="auto">
            <a:xfrm>
              <a:off x="777" y="3297"/>
              <a:ext cx="22"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877" name="Line 2221"/>
            <p:cNvSpPr>
              <a:spLocks noChangeShapeType="1"/>
            </p:cNvSpPr>
            <p:nvPr/>
          </p:nvSpPr>
          <p:spPr bwMode="auto">
            <a:xfrm flipH="1">
              <a:off x="777" y="3297"/>
              <a:ext cx="22"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878" name="Line 2222"/>
            <p:cNvSpPr>
              <a:spLocks noChangeShapeType="1"/>
            </p:cNvSpPr>
            <p:nvPr/>
          </p:nvSpPr>
          <p:spPr bwMode="auto">
            <a:xfrm>
              <a:off x="911" y="3051"/>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879" name="Line 2223"/>
            <p:cNvSpPr>
              <a:spLocks noChangeShapeType="1"/>
            </p:cNvSpPr>
            <p:nvPr/>
          </p:nvSpPr>
          <p:spPr bwMode="auto">
            <a:xfrm flipH="1">
              <a:off x="911" y="3051"/>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880" name="Rectangle 2224"/>
            <p:cNvSpPr>
              <a:spLocks noChangeArrowheads="1"/>
            </p:cNvSpPr>
            <p:nvPr/>
          </p:nvSpPr>
          <p:spPr bwMode="auto">
            <a:xfrm>
              <a:off x="740" y="2931"/>
              <a:ext cx="475"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000000"/>
                  </a:solidFill>
                  <a:effectLst/>
                  <a:latin typeface="Helvetica" pitchFamily="34" charset="0"/>
                  <a:cs typeface="Arial" pitchFamily="34" charset="0"/>
                </a:rPr>
                <a:t>m46: a=4,b=16</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0881" name="Rectangle 2225"/>
            <p:cNvSpPr>
              <a:spLocks noChangeArrowheads="1"/>
            </p:cNvSpPr>
            <p:nvPr/>
          </p:nvSpPr>
          <p:spPr bwMode="auto">
            <a:xfrm>
              <a:off x="1252" y="3051"/>
              <a:ext cx="357" cy="276"/>
            </a:xfrm>
            <a:prstGeom prst="rect">
              <a:avLst/>
            </a:prstGeom>
            <a:solidFill>
              <a:srgbClr val="92D05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00882" name="Rectangle 2226"/>
            <p:cNvSpPr>
              <a:spLocks noChangeArrowheads="1"/>
            </p:cNvSpPr>
            <p:nvPr/>
          </p:nvSpPr>
          <p:spPr bwMode="auto">
            <a:xfrm>
              <a:off x="1252" y="3051"/>
              <a:ext cx="357" cy="276"/>
            </a:xfrm>
            <a:prstGeom prst="rect">
              <a:avLst/>
            </a:prstGeom>
            <a:noFill/>
            <a:ln w="0">
              <a:solidFill>
                <a:srgbClr val="E5E5E5"/>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00883" name="Line 2227"/>
            <p:cNvSpPr>
              <a:spLocks noChangeShapeType="1"/>
            </p:cNvSpPr>
            <p:nvPr/>
          </p:nvSpPr>
          <p:spPr bwMode="auto">
            <a:xfrm>
              <a:off x="1252" y="3051"/>
              <a:ext cx="357"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884" name="Line 2228"/>
            <p:cNvSpPr>
              <a:spLocks noChangeShapeType="1"/>
            </p:cNvSpPr>
            <p:nvPr/>
          </p:nvSpPr>
          <p:spPr bwMode="auto">
            <a:xfrm>
              <a:off x="1252" y="3327"/>
              <a:ext cx="357"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885" name="Line 2229"/>
            <p:cNvSpPr>
              <a:spLocks noChangeShapeType="1"/>
            </p:cNvSpPr>
            <p:nvPr/>
          </p:nvSpPr>
          <p:spPr bwMode="auto">
            <a:xfrm flipV="1">
              <a:off x="1609" y="3051"/>
              <a:ext cx="1" cy="27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886" name="Line 2230"/>
            <p:cNvSpPr>
              <a:spLocks noChangeShapeType="1"/>
            </p:cNvSpPr>
            <p:nvPr/>
          </p:nvSpPr>
          <p:spPr bwMode="auto">
            <a:xfrm flipV="1">
              <a:off x="1252" y="3051"/>
              <a:ext cx="1" cy="27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887" name="Line 2231"/>
            <p:cNvSpPr>
              <a:spLocks noChangeShapeType="1"/>
            </p:cNvSpPr>
            <p:nvPr/>
          </p:nvSpPr>
          <p:spPr bwMode="auto">
            <a:xfrm>
              <a:off x="1252" y="3327"/>
              <a:ext cx="357"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888" name="Line 2232"/>
            <p:cNvSpPr>
              <a:spLocks noChangeShapeType="1"/>
            </p:cNvSpPr>
            <p:nvPr/>
          </p:nvSpPr>
          <p:spPr bwMode="auto">
            <a:xfrm flipV="1">
              <a:off x="1252" y="3051"/>
              <a:ext cx="1" cy="27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889" name="Line 2233"/>
            <p:cNvSpPr>
              <a:spLocks noChangeShapeType="1"/>
            </p:cNvSpPr>
            <p:nvPr/>
          </p:nvSpPr>
          <p:spPr bwMode="auto">
            <a:xfrm flipV="1">
              <a:off x="1252" y="3321"/>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890" name="Line 2234"/>
            <p:cNvSpPr>
              <a:spLocks noChangeShapeType="1"/>
            </p:cNvSpPr>
            <p:nvPr/>
          </p:nvSpPr>
          <p:spPr bwMode="auto">
            <a:xfrm>
              <a:off x="1252" y="3051"/>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891" name="Rectangle 2235"/>
            <p:cNvSpPr>
              <a:spLocks noChangeArrowheads="1"/>
            </p:cNvSpPr>
            <p:nvPr/>
          </p:nvSpPr>
          <p:spPr bwMode="auto">
            <a:xfrm>
              <a:off x="1236" y="3345"/>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0892" name="Line 2236"/>
            <p:cNvSpPr>
              <a:spLocks noChangeShapeType="1"/>
            </p:cNvSpPr>
            <p:nvPr/>
          </p:nvSpPr>
          <p:spPr bwMode="auto">
            <a:xfrm flipV="1">
              <a:off x="1428" y="3321"/>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893" name="Line 2237"/>
            <p:cNvSpPr>
              <a:spLocks noChangeShapeType="1"/>
            </p:cNvSpPr>
            <p:nvPr/>
          </p:nvSpPr>
          <p:spPr bwMode="auto">
            <a:xfrm>
              <a:off x="1428" y="3051"/>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894" name="Rectangle 2238"/>
            <p:cNvSpPr>
              <a:spLocks noChangeArrowheads="1"/>
            </p:cNvSpPr>
            <p:nvPr/>
          </p:nvSpPr>
          <p:spPr bwMode="auto">
            <a:xfrm>
              <a:off x="1391" y="3345"/>
              <a:ext cx="117"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0895" name="Line 2239"/>
            <p:cNvSpPr>
              <a:spLocks noChangeShapeType="1"/>
            </p:cNvSpPr>
            <p:nvPr/>
          </p:nvSpPr>
          <p:spPr bwMode="auto">
            <a:xfrm flipV="1">
              <a:off x="1609" y="3321"/>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896" name="Line 2240"/>
            <p:cNvSpPr>
              <a:spLocks noChangeShapeType="1"/>
            </p:cNvSpPr>
            <p:nvPr/>
          </p:nvSpPr>
          <p:spPr bwMode="auto">
            <a:xfrm>
              <a:off x="1609" y="3051"/>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897" name="Rectangle 2241"/>
            <p:cNvSpPr>
              <a:spLocks noChangeArrowheads="1"/>
            </p:cNvSpPr>
            <p:nvPr/>
          </p:nvSpPr>
          <p:spPr bwMode="auto">
            <a:xfrm>
              <a:off x="1593" y="3345"/>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0898" name="Line 2242"/>
            <p:cNvSpPr>
              <a:spLocks noChangeShapeType="1"/>
            </p:cNvSpPr>
            <p:nvPr/>
          </p:nvSpPr>
          <p:spPr bwMode="auto">
            <a:xfrm>
              <a:off x="1252" y="3327"/>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899" name="Line 2243"/>
            <p:cNvSpPr>
              <a:spLocks noChangeShapeType="1"/>
            </p:cNvSpPr>
            <p:nvPr/>
          </p:nvSpPr>
          <p:spPr bwMode="auto">
            <a:xfrm flipH="1">
              <a:off x="1604" y="3327"/>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900" name="Rectangle 2244"/>
            <p:cNvSpPr>
              <a:spLocks noChangeArrowheads="1"/>
            </p:cNvSpPr>
            <p:nvPr/>
          </p:nvSpPr>
          <p:spPr bwMode="auto">
            <a:xfrm>
              <a:off x="1199" y="3285"/>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0901" name="Line 2245"/>
            <p:cNvSpPr>
              <a:spLocks noChangeShapeType="1"/>
            </p:cNvSpPr>
            <p:nvPr/>
          </p:nvSpPr>
          <p:spPr bwMode="auto">
            <a:xfrm>
              <a:off x="1252" y="3189"/>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902" name="Line 2246"/>
            <p:cNvSpPr>
              <a:spLocks noChangeShapeType="1"/>
            </p:cNvSpPr>
            <p:nvPr/>
          </p:nvSpPr>
          <p:spPr bwMode="auto">
            <a:xfrm flipH="1">
              <a:off x="1604" y="3189"/>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903" name="Rectangle 2247"/>
            <p:cNvSpPr>
              <a:spLocks noChangeArrowheads="1"/>
            </p:cNvSpPr>
            <p:nvPr/>
          </p:nvSpPr>
          <p:spPr bwMode="auto">
            <a:xfrm>
              <a:off x="1151" y="3147"/>
              <a:ext cx="117"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0904" name="Line 2248"/>
            <p:cNvSpPr>
              <a:spLocks noChangeShapeType="1"/>
            </p:cNvSpPr>
            <p:nvPr/>
          </p:nvSpPr>
          <p:spPr bwMode="auto">
            <a:xfrm>
              <a:off x="1252" y="3051"/>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905" name="Line 2249"/>
            <p:cNvSpPr>
              <a:spLocks noChangeShapeType="1"/>
            </p:cNvSpPr>
            <p:nvPr/>
          </p:nvSpPr>
          <p:spPr bwMode="auto">
            <a:xfrm flipH="1">
              <a:off x="1604" y="3051"/>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906" name="Rectangle 2250"/>
            <p:cNvSpPr>
              <a:spLocks noChangeArrowheads="1"/>
            </p:cNvSpPr>
            <p:nvPr/>
          </p:nvSpPr>
          <p:spPr bwMode="auto">
            <a:xfrm>
              <a:off x="1199" y="3009"/>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0907" name="Line 2251"/>
            <p:cNvSpPr>
              <a:spLocks noChangeShapeType="1"/>
            </p:cNvSpPr>
            <p:nvPr/>
          </p:nvSpPr>
          <p:spPr bwMode="auto">
            <a:xfrm>
              <a:off x="1252" y="3051"/>
              <a:ext cx="357"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908" name="Line 2252"/>
            <p:cNvSpPr>
              <a:spLocks noChangeShapeType="1"/>
            </p:cNvSpPr>
            <p:nvPr/>
          </p:nvSpPr>
          <p:spPr bwMode="auto">
            <a:xfrm>
              <a:off x="1252" y="3327"/>
              <a:ext cx="357"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909" name="Line 2253"/>
            <p:cNvSpPr>
              <a:spLocks noChangeShapeType="1"/>
            </p:cNvSpPr>
            <p:nvPr/>
          </p:nvSpPr>
          <p:spPr bwMode="auto">
            <a:xfrm flipV="1">
              <a:off x="1609" y="3051"/>
              <a:ext cx="1" cy="27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910" name="Line 2254"/>
            <p:cNvSpPr>
              <a:spLocks noChangeShapeType="1"/>
            </p:cNvSpPr>
            <p:nvPr/>
          </p:nvSpPr>
          <p:spPr bwMode="auto">
            <a:xfrm flipV="1">
              <a:off x="1252" y="3051"/>
              <a:ext cx="1" cy="27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911" name="Freeform 2255"/>
            <p:cNvSpPr>
              <a:spLocks/>
            </p:cNvSpPr>
            <p:nvPr/>
          </p:nvSpPr>
          <p:spPr bwMode="auto">
            <a:xfrm>
              <a:off x="1252" y="3051"/>
              <a:ext cx="352" cy="264"/>
            </a:xfrm>
            <a:custGeom>
              <a:avLst/>
              <a:gdLst/>
              <a:ahLst/>
              <a:cxnLst>
                <a:cxn ang="0">
                  <a:pos x="0" y="264"/>
                </a:cxn>
                <a:cxn ang="0">
                  <a:pos x="11" y="264"/>
                </a:cxn>
                <a:cxn ang="0">
                  <a:pos x="21" y="252"/>
                </a:cxn>
                <a:cxn ang="0">
                  <a:pos x="32" y="240"/>
                </a:cxn>
                <a:cxn ang="0">
                  <a:pos x="43" y="216"/>
                </a:cxn>
                <a:cxn ang="0">
                  <a:pos x="48" y="198"/>
                </a:cxn>
                <a:cxn ang="0">
                  <a:pos x="53" y="180"/>
                </a:cxn>
                <a:cxn ang="0">
                  <a:pos x="59" y="162"/>
                </a:cxn>
                <a:cxn ang="0">
                  <a:pos x="64" y="144"/>
                </a:cxn>
                <a:cxn ang="0">
                  <a:pos x="69" y="120"/>
                </a:cxn>
                <a:cxn ang="0">
                  <a:pos x="75" y="102"/>
                </a:cxn>
                <a:cxn ang="0">
                  <a:pos x="80" y="84"/>
                </a:cxn>
                <a:cxn ang="0">
                  <a:pos x="85" y="66"/>
                </a:cxn>
                <a:cxn ang="0">
                  <a:pos x="96" y="42"/>
                </a:cxn>
                <a:cxn ang="0">
                  <a:pos x="107" y="24"/>
                </a:cxn>
                <a:cxn ang="0">
                  <a:pos x="117" y="12"/>
                </a:cxn>
                <a:cxn ang="0">
                  <a:pos x="128" y="6"/>
                </a:cxn>
                <a:cxn ang="0">
                  <a:pos x="139" y="0"/>
                </a:cxn>
                <a:cxn ang="0">
                  <a:pos x="149" y="0"/>
                </a:cxn>
                <a:cxn ang="0">
                  <a:pos x="160" y="0"/>
                </a:cxn>
                <a:cxn ang="0">
                  <a:pos x="171" y="0"/>
                </a:cxn>
                <a:cxn ang="0">
                  <a:pos x="181" y="0"/>
                </a:cxn>
                <a:cxn ang="0">
                  <a:pos x="192" y="0"/>
                </a:cxn>
                <a:cxn ang="0">
                  <a:pos x="203" y="0"/>
                </a:cxn>
                <a:cxn ang="0">
                  <a:pos x="213" y="0"/>
                </a:cxn>
                <a:cxn ang="0">
                  <a:pos x="224" y="0"/>
                </a:cxn>
                <a:cxn ang="0">
                  <a:pos x="235" y="0"/>
                </a:cxn>
                <a:cxn ang="0">
                  <a:pos x="245" y="0"/>
                </a:cxn>
                <a:cxn ang="0">
                  <a:pos x="256" y="0"/>
                </a:cxn>
                <a:cxn ang="0">
                  <a:pos x="267" y="0"/>
                </a:cxn>
                <a:cxn ang="0">
                  <a:pos x="277" y="0"/>
                </a:cxn>
                <a:cxn ang="0">
                  <a:pos x="288" y="0"/>
                </a:cxn>
                <a:cxn ang="0">
                  <a:pos x="299" y="0"/>
                </a:cxn>
                <a:cxn ang="0">
                  <a:pos x="309" y="0"/>
                </a:cxn>
                <a:cxn ang="0">
                  <a:pos x="320" y="0"/>
                </a:cxn>
                <a:cxn ang="0">
                  <a:pos x="331" y="0"/>
                </a:cxn>
                <a:cxn ang="0">
                  <a:pos x="341" y="0"/>
                </a:cxn>
                <a:cxn ang="0">
                  <a:pos x="352" y="0"/>
                </a:cxn>
              </a:cxnLst>
              <a:rect l="0" t="0" r="r" b="b"/>
              <a:pathLst>
                <a:path w="352" h="264">
                  <a:moveTo>
                    <a:pt x="5" y="264"/>
                  </a:moveTo>
                  <a:lnTo>
                    <a:pt x="0" y="264"/>
                  </a:lnTo>
                  <a:lnTo>
                    <a:pt x="5" y="264"/>
                  </a:lnTo>
                  <a:lnTo>
                    <a:pt x="11" y="264"/>
                  </a:lnTo>
                  <a:lnTo>
                    <a:pt x="16" y="258"/>
                  </a:lnTo>
                  <a:lnTo>
                    <a:pt x="21" y="252"/>
                  </a:lnTo>
                  <a:lnTo>
                    <a:pt x="27" y="246"/>
                  </a:lnTo>
                  <a:lnTo>
                    <a:pt x="32" y="240"/>
                  </a:lnTo>
                  <a:lnTo>
                    <a:pt x="43" y="228"/>
                  </a:lnTo>
                  <a:lnTo>
                    <a:pt x="43" y="216"/>
                  </a:lnTo>
                  <a:lnTo>
                    <a:pt x="48" y="210"/>
                  </a:lnTo>
                  <a:lnTo>
                    <a:pt x="48" y="198"/>
                  </a:lnTo>
                  <a:lnTo>
                    <a:pt x="53" y="192"/>
                  </a:lnTo>
                  <a:lnTo>
                    <a:pt x="53" y="180"/>
                  </a:lnTo>
                  <a:lnTo>
                    <a:pt x="59" y="174"/>
                  </a:lnTo>
                  <a:lnTo>
                    <a:pt x="59" y="162"/>
                  </a:lnTo>
                  <a:lnTo>
                    <a:pt x="64" y="156"/>
                  </a:lnTo>
                  <a:lnTo>
                    <a:pt x="64" y="144"/>
                  </a:lnTo>
                  <a:lnTo>
                    <a:pt x="69" y="138"/>
                  </a:lnTo>
                  <a:lnTo>
                    <a:pt x="69" y="120"/>
                  </a:lnTo>
                  <a:lnTo>
                    <a:pt x="75" y="114"/>
                  </a:lnTo>
                  <a:lnTo>
                    <a:pt x="75" y="102"/>
                  </a:lnTo>
                  <a:lnTo>
                    <a:pt x="80" y="96"/>
                  </a:lnTo>
                  <a:lnTo>
                    <a:pt x="80" y="84"/>
                  </a:lnTo>
                  <a:lnTo>
                    <a:pt x="85" y="78"/>
                  </a:lnTo>
                  <a:lnTo>
                    <a:pt x="85" y="66"/>
                  </a:lnTo>
                  <a:lnTo>
                    <a:pt x="96" y="54"/>
                  </a:lnTo>
                  <a:lnTo>
                    <a:pt x="96" y="42"/>
                  </a:lnTo>
                  <a:lnTo>
                    <a:pt x="107" y="30"/>
                  </a:lnTo>
                  <a:lnTo>
                    <a:pt x="107" y="24"/>
                  </a:lnTo>
                  <a:lnTo>
                    <a:pt x="112" y="18"/>
                  </a:lnTo>
                  <a:lnTo>
                    <a:pt x="117" y="12"/>
                  </a:lnTo>
                  <a:lnTo>
                    <a:pt x="123" y="6"/>
                  </a:lnTo>
                  <a:lnTo>
                    <a:pt x="128" y="6"/>
                  </a:lnTo>
                  <a:lnTo>
                    <a:pt x="133" y="6"/>
                  </a:lnTo>
                  <a:lnTo>
                    <a:pt x="139" y="0"/>
                  </a:lnTo>
                  <a:lnTo>
                    <a:pt x="144" y="0"/>
                  </a:lnTo>
                  <a:lnTo>
                    <a:pt x="149" y="0"/>
                  </a:lnTo>
                  <a:lnTo>
                    <a:pt x="155" y="0"/>
                  </a:lnTo>
                  <a:lnTo>
                    <a:pt x="160" y="0"/>
                  </a:lnTo>
                  <a:lnTo>
                    <a:pt x="165" y="0"/>
                  </a:lnTo>
                  <a:lnTo>
                    <a:pt x="171" y="0"/>
                  </a:lnTo>
                  <a:lnTo>
                    <a:pt x="176" y="0"/>
                  </a:lnTo>
                  <a:lnTo>
                    <a:pt x="181" y="0"/>
                  </a:lnTo>
                  <a:lnTo>
                    <a:pt x="187" y="0"/>
                  </a:lnTo>
                  <a:lnTo>
                    <a:pt x="192" y="0"/>
                  </a:lnTo>
                  <a:lnTo>
                    <a:pt x="197" y="0"/>
                  </a:lnTo>
                  <a:lnTo>
                    <a:pt x="203" y="0"/>
                  </a:lnTo>
                  <a:lnTo>
                    <a:pt x="208" y="0"/>
                  </a:lnTo>
                  <a:lnTo>
                    <a:pt x="213" y="0"/>
                  </a:lnTo>
                  <a:lnTo>
                    <a:pt x="219" y="0"/>
                  </a:lnTo>
                  <a:lnTo>
                    <a:pt x="224" y="0"/>
                  </a:lnTo>
                  <a:lnTo>
                    <a:pt x="229" y="0"/>
                  </a:lnTo>
                  <a:lnTo>
                    <a:pt x="235" y="0"/>
                  </a:lnTo>
                  <a:lnTo>
                    <a:pt x="240" y="0"/>
                  </a:lnTo>
                  <a:lnTo>
                    <a:pt x="245" y="0"/>
                  </a:lnTo>
                  <a:lnTo>
                    <a:pt x="251" y="0"/>
                  </a:lnTo>
                  <a:lnTo>
                    <a:pt x="256" y="0"/>
                  </a:lnTo>
                  <a:lnTo>
                    <a:pt x="261" y="0"/>
                  </a:lnTo>
                  <a:lnTo>
                    <a:pt x="267" y="0"/>
                  </a:lnTo>
                  <a:lnTo>
                    <a:pt x="272" y="0"/>
                  </a:lnTo>
                  <a:lnTo>
                    <a:pt x="277" y="0"/>
                  </a:lnTo>
                  <a:lnTo>
                    <a:pt x="283" y="0"/>
                  </a:lnTo>
                  <a:lnTo>
                    <a:pt x="288" y="0"/>
                  </a:lnTo>
                  <a:lnTo>
                    <a:pt x="293" y="0"/>
                  </a:lnTo>
                  <a:lnTo>
                    <a:pt x="299" y="0"/>
                  </a:lnTo>
                  <a:lnTo>
                    <a:pt x="304" y="0"/>
                  </a:lnTo>
                  <a:lnTo>
                    <a:pt x="309" y="0"/>
                  </a:lnTo>
                  <a:lnTo>
                    <a:pt x="315" y="0"/>
                  </a:lnTo>
                  <a:lnTo>
                    <a:pt x="320" y="0"/>
                  </a:lnTo>
                  <a:lnTo>
                    <a:pt x="325" y="0"/>
                  </a:lnTo>
                  <a:lnTo>
                    <a:pt x="331" y="0"/>
                  </a:lnTo>
                  <a:lnTo>
                    <a:pt x="336" y="0"/>
                  </a:lnTo>
                  <a:lnTo>
                    <a:pt x="341" y="0"/>
                  </a:lnTo>
                  <a:lnTo>
                    <a:pt x="347" y="0"/>
                  </a:lnTo>
                  <a:lnTo>
                    <a:pt x="352" y="0"/>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912" name="Line 2256"/>
            <p:cNvSpPr>
              <a:spLocks noChangeShapeType="1"/>
            </p:cNvSpPr>
            <p:nvPr/>
          </p:nvSpPr>
          <p:spPr bwMode="auto">
            <a:xfrm>
              <a:off x="1348" y="3063"/>
              <a:ext cx="43"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913" name="Line 2257"/>
            <p:cNvSpPr>
              <a:spLocks noChangeShapeType="1"/>
            </p:cNvSpPr>
            <p:nvPr/>
          </p:nvSpPr>
          <p:spPr bwMode="auto">
            <a:xfrm>
              <a:off x="1369" y="3039"/>
              <a:ext cx="1" cy="4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914" name="Line 2258"/>
            <p:cNvSpPr>
              <a:spLocks noChangeShapeType="1"/>
            </p:cNvSpPr>
            <p:nvPr/>
          </p:nvSpPr>
          <p:spPr bwMode="auto">
            <a:xfrm>
              <a:off x="1284" y="3243"/>
              <a:ext cx="43"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915" name="Line 2259"/>
            <p:cNvSpPr>
              <a:spLocks noChangeShapeType="1"/>
            </p:cNvSpPr>
            <p:nvPr/>
          </p:nvSpPr>
          <p:spPr bwMode="auto">
            <a:xfrm>
              <a:off x="1305" y="3219"/>
              <a:ext cx="1" cy="4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916" name="Line 2260"/>
            <p:cNvSpPr>
              <a:spLocks noChangeShapeType="1"/>
            </p:cNvSpPr>
            <p:nvPr/>
          </p:nvSpPr>
          <p:spPr bwMode="auto">
            <a:xfrm>
              <a:off x="1252" y="3309"/>
              <a:ext cx="43"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917" name="Line 2261"/>
            <p:cNvSpPr>
              <a:spLocks noChangeShapeType="1"/>
            </p:cNvSpPr>
            <p:nvPr/>
          </p:nvSpPr>
          <p:spPr bwMode="auto">
            <a:xfrm>
              <a:off x="1273" y="3285"/>
              <a:ext cx="1" cy="4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918" name="Line 2262"/>
            <p:cNvSpPr>
              <a:spLocks noChangeShapeType="1"/>
            </p:cNvSpPr>
            <p:nvPr/>
          </p:nvSpPr>
          <p:spPr bwMode="auto">
            <a:xfrm>
              <a:off x="1385" y="3051"/>
              <a:ext cx="43"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919" name="Line 2263"/>
            <p:cNvSpPr>
              <a:spLocks noChangeShapeType="1"/>
            </p:cNvSpPr>
            <p:nvPr/>
          </p:nvSpPr>
          <p:spPr bwMode="auto">
            <a:xfrm>
              <a:off x="1407" y="3027"/>
              <a:ext cx="1" cy="4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920" name="Line 2264"/>
            <p:cNvSpPr>
              <a:spLocks noChangeShapeType="1"/>
            </p:cNvSpPr>
            <p:nvPr/>
          </p:nvSpPr>
          <p:spPr bwMode="auto">
            <a:xfrm>
              <a:off x="1359" y="3051"/>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921" name="Line 2265"/>
            <p:cNvSpPr>
              <a:spLocks noChangeShapeType="1"/>
            </p:cNvSpPr>
            <p:nvPr/>
          </p:nvSpPr>
          <p:spPr bwMode="auto">
            <a:xfrm flipH="1">
              <a:off x="1359" y="3051"/>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922" name="Line 2266"/>
            <p:cNvSpPr>
              <a:spLocks noChangeShapeType="1"/>
            </p:cNvSpPr>
            <p:nvPr/>
          </p:nvSpPr>
          <p:spPr bwMode="auto">
            <a:xfrm>
              <a:off x="1295" y="3231"/>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923" name="Line 2267"/>
            <p:cNvSpPr>
              <a:spLocks noChangeShapeType="1"/>
            </p:cNvSpPr>
            <p:nvPr/>
          </p:nvSpPr>
          <p:spPr bwMode="auto">
            <a:xfrm flipH="1">
              <a:off x="1295" y="3231"/>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924" name="Line 2268"/>
            <p:cNvSpPr>
              <a:spLocks noChangeShapeType="1"/>
            </p:cNvSpPr>
            <p:nvPr/>
          </p:nvSpPr>
          <p:spPr bwMode="auto">
            <a:xfrm>
              <a:off x="1263" y="3297"/>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925" name="Line 2269"/>
            <p:cNvSpPr>
              <a:spLocks noChangeShapeType="1"/>
            </p:cNvSpPr>
            <p:nvPr/>
          </p:nvSpPr>
          <p:spPr bwMode="auto">
            <a:xfrm flipH="1">
              <a:off x="1263" y="3297"/>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926" name="Line 2270"/>
            <p:cNvSpPr>
              <a:spLocks noChangeShapeType="1"/>
            </p:cNvSpPr>
            <p:nvPr/>
          </p:nvSpPr>
          <p:spPr bwMode="auto">
            <a:xfrm>
              <a:off x="1396" y="3039"/>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927" name="Line 2271"/>
            <p:cNvSpPr>
              <a:spLocks noChangeShapeType="1"/>
            </p:cNvSpPr>
            <p:nvPr/>
          </p:nvSpPr>
          <p:spPr bwMode="auto">
            <a:xfrm flipH="1">
              <a:off x="1396" y="3039"/>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928" name="Rectangle 2272"/>
            <p:cNvSpPr>
              <a:spLocks noChangeArrowheads="1"/>
            </p:cNvSpPr>
            <p:nvPr/>
          </p:nvSpPr>
          <p:spPr bwMode="auto">
            <a:xfrm>
              <a:off x="1225" y="2931"/>
              <a:ext cx="475"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000000"/>
                  </a:solidFill>
                  <a:effectLst/>
                  <a:latin typeface="Helvetica" pitchFamily="34" charset="0"/>
                  <a:cs typeface="Arial" pitchFamily="34" charset="0"/>
                </a:rPr>
                <a:t>m47: a=4,b=20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0929" name="Rectangle 2273"/>
            <p:cNvSpPr>
              <a:spLocks noChangeArrowheads="1"/>
            </p:cNvSpPr>
            <p:nvPr/>
          </p:nvSpPr>
          <p:spPr bwMode="auto">
            <a:xfrm>
              <a:off x="1732" y="3051"/>
              <a:ext cx="363" cy="276"/>
            </a:xfrm>
            <a:prstGeom prst="rect">
              <a:avLst/>
            </a:prstGeom>
            <a:solidFill>
              <a:srgbClr val="92D050">
                <a:alpha val="53000"/>
              </a:srgbClr>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00930" name="Rectangle 2274"/>
            <p:cNvSpPr>
              <a:spLocks noChangeArrowheads="1"/>
            </p:cNvSpPr>
            <p:nvPr/>
          </p:nvSpPr>
          <p:spPr bwMode="auto">
            <a:xfrm>
              <a:off x="1732" y="3051"/>
              <a:ext cx="363" cy="276"/>
            </a:xfrm>
            <a:prstGeom prst="rect">
              <a:avLst/>
            </a:prstGeom>
            <a:noFill/>
            <a:ln w="0">
              <a:solidFill>
                <a:srgbClr val="E5E5E5"/>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00931" name="Line 2275"/>
            <p:cNvSpPr>
              <a:spLocks noChangeShapeType="1"/>
            </p:cNvSpPr>
            <p:nvPr/>
          </p:nvSpPr>
          <p:spPr bwMode="auto">
            <a:xfrm>
              <a:off x="1732" y="3051"/>
              <a:ext cx="363"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932" name="Line 2276"/>
            <p:cNvSpPr>
              <a:spLocks noChangeShapeType="1"/>
            </p:cNvSpPr>
            <p:nvPr/>
          </p:nvSpPr>
          <p:spPr bwMode="auto">
            <a:xfrm>
              <a:off x="1732" y="3327"/>
              <a:ext cx="363"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933" name="Line 2277"/>
            <p:cNvSpPr>
              <a:spLocks noChangeShapeType="1"/>
            </p:cNvSpPr>
            <p:nvPr/>
          </p:nvSpPr>
          <p:spPr bwMode="auto">
            <a:xfrm flipV="1">
              <a:off x="2095" y="3051"/>
              <a:ext cx="1" cy="27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934" name="Line 2278"/>
            <p:cNvSpPr>
              <a:spLocks noChangeShapeType="1"/>
            </p:cNvSpPr>
            <p:nvPr/>
          </p:nvSpPr>
          <p:spPr bwMode="auto">
            <a:xfrm flipV="1">
              <a:off x="1732" y="3051"/>
              <a:ext cx="1" cy="27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935" name="Line 2279"/>
            <p:cNvSpPr>
              <a:spLocks noChangeShapeType="1"/>
            </p:cNvSpPr>
            <p:nvPr/>
          </p:nvSpPr>
          <p:spPr bwMode="auto">
            <a:xfrm>
              <a:off x="1732" y="3327"/>
              <a:ext cx="363"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936" name="Line 2280"/>
            <p:cNvSpPr>
              <a:spLocks noChangeShapeType="1"/>
            </p:cNvSpPr>
            <p:nvPr/>
          </p:nvSpPr>
          <p:spPr bwMode="auto">
            <a:xfrm flipV="1">
              <a:off x="1732" y="3051"/>
              <a:ext cx="1" cy="27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937" name="Line 2281"/>
            <p:cNvSpPr>
              <a:spLocks noChangeShapeType="1"/>
            </p:cNvSpPr>
            <p:nvPr/>
          </p:nvSpPr>
          <p:spPr bwMode="auto">
            <a:xfrm flipV="1">
              <a:off x="1732" y="3321"/>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938" name="Line 2282"/>
            <p:cNvSpPr>
              <a:spLocks noChangeShapeType="1"/>
            </p:cNvSpPr>
            <p:nvPr/>
          </p:nvSpPr>
          <p:spPr bwMode="auto">
            <a:xfrm>
              <a:off x="1732" y="3051"/>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939" name="Rectangle 2283"/>
            <p:cNvSpPr>
              <a:spLocks noChangeArrowheads="1"/>
            </p:cNvSpPr>
            <p:nvPr/>
          </p:nvSpPr>
          <p:spPr bwMode="auto">
            <a:xfrm>
              <a:off x="1716" y="3345"/>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0940" name="Line 2284"/>
            <p:cNvSpPr>
              <a:spLocks noChangeShapeType="1"/>
            </p:cNvSpPr>
            <p:nvPr/>
          </p:nvSpPr>
          <p:spPr bwMode="auto">
            <a:xfrm flipV="1">
              <a:off x="1913" y="3321"/>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941" name="Line 2285"/>
            <p:cNvSpPr>
              <a:spLocks noChangeShapeType="1"/>
            </p:cNvSpPr>
            <p:nvPr/>
          </p:nvSpPr>
          <p:spPr bwMode="auto">
            <a:xfrm>
              <a:off x="1913" y="3051"/>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942" name="Rectangle 2286"/>
            <p:cNvSpPr>
              <a:spLocks noChangeArrowheads="1"/>
            </p:cNvSpPr>
            <p:nvPr/>
          </p:nvSpPr>
          <p:spPr bwMode="auto">
            <a:xfrm>
              <a:off x="1876" y="3345"/>
              <a:ext cx="117"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0943" name="Line 2287"/>
            <p:cNvSpPr>
              <a:spLocks noChangeShapeType="1"/>
            </p:cNvSpPr>
            <p:nvPr/>
          </p:nvSpPr>
          <p:spPr bwMode="auto">
            <a:xfrm flipV="1">
              <a:off x="2095" y="3321"/>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944" name="Line 2288"/>
            <p:cNvSpPr>
              <a:spLocks noChangeShapeType="1"/>
            </p:cNvSpPr>
            <p:nvPr/>
          </p:nvSpPr>
          <p:spPr bwMode="auto">
            <a:xfrm>
              <a:off x="2095" y="3051"/>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945" name="Rectangle 2289"/>
            <p:cNvSpPr>
              <a:spLocks noChangeArrowheads="1"/>
            </p:cNvSpPr>
            <p:nvPr/>
          </p:nvSpPr>
          <p:spPr bwMode="auto">
            <a:xfrm>
              <a:off x="2079" y="3345"/>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0946" name="Line 2290"/>
            <p:cNvSpPr>
              <a:spLocks noChangeShapeType="1"/>
            </p:cNvSpPr>
            <p:nvPr/>
          </p:nvSpPr>
          <p:spPr bwMode="auto">
            <a:xfrm>
              <a:off x="1732" y="3327"/>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947" name="Line 2291"/>
            <p:cNvSpPr>
              <a:spLocks noChangeShapeType="1"/>
            </p:cNvSpPr>
            <p:nvPr/>
          </p:nvSpPr>
          <p:spPr bwMode="auto">
            <a:xfrm flipH="1">
              <a:off x="2089" y="3327"/>
              <a:ext cx="6"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948" name="Rectangle 2292"/>
            <p:cNvSpPr>
              <a:spLocks noChangeArrowheads="1"/>
            </p:cNvSpPr>
            <p:nvPr/>
          </p:nvSpPr>
          <p:spPr bwMode="auto">
            <a:xfrm>
              <a:off x="1679" y="3285"/>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0949" name="Line 2293"/>
            <p:cNvSpPr>
              <a:spLocks noChangeShapeType="1"/>
            </p:cNvSpPr>
            <p:nvPr/>
          </p:nvSpPr>
          <p:spPr bwMode="auto">
            <a:xfrm>
              <a:off x="1732" y="3189"/>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950" name="Line 2294"/>
            <p:cNvSpPr>
              <a:spLocks noChangeShapeType="1"/>
            </p:cNvSpPr>
            <p:nvPr/>
          </p:nvSpPr>
          <p:spPr bwMode="auto">
            <a:xfrm flipH="1">
              <a:off x="2089" y="3189"/>
              <a:ext cx="6"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951" name="Rectangle 2295"/>
            <p:cNvSpPr>
              <a:spLocks noChangeArrowheads="1"/>
            </p:cNvSpPr>
            <p:nvPr/>
          </p:nvSpPr>
          <p:spPr bwMode="auto">
            <a:xfrm>
              <a:off x="1631" y="3147"/>
              <a:ext cx="117"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0952" name="Line 2296"/>
            <p:cNvSpPr>
              <a:spLocks noChangeShapeType="1"/>
            </p:cNvSpPr>
            <p:nvPr/>
          </p:nvSpPr>
          <p:spPr bwMode="auto">
            <a:xfrm>
              <a:off x="1732" y="3051"/>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953" name="Line 2297"/>
            <p:cNvSpPr>
              <a:spLocks noChangeShapeType="1"/>
            </p:cNvSpPr>
            <p:nvPr/>
          </p:nvSpPr>
          <p:spPr bwMode="auto">
            <a:xfrm flipH="1">
              <a:off x="2089" y="3051"/>
              <a:ext cx="6"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954" name="Rectangle 2298"/>
            <p:cNvSpPr>
              <a:spLocks noChangeArrowheads="1"/>
            </p:cNvSpPr>
            <p:nvPr/>
          </p:nvSpPr>
          <p:spPr bwMode="auto">
            <a:xfrm>
              <a:off x="1679" y="3009"/>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0955" name="Line 2299"/>
            <p:cNvSpPr>
              <a:spLocks noChangeShapeType="1"/>
            </p:cNvSpPr>
            <p:nvPr/>
          </p:nvSpPr>
          <p:spPr bwMode="auto">
            <a:xfrm>
              <a:off x="1732" y="3051"/>
              <a:ext cx="363"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956" name="Line 2300"/>
            <p:cNvSpPr>
              <a:spLocks noChangeShapeType="1"/>
            </p:cNvSpPr>
            <p:nvPr/>
          </p:nvSpPr>
          <p:spPr bwMode="auto">
            <a:xfrm>
              <a:off x="1732" y="3327"/>
              <a:ext cx="363"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957" name="Line 2301"/>
            <p:cNvSpPr>
              <a:spLocks noChangeShapeType="1"/>
            </p:cNvSpPr>
            <p:nvPr/>
          </p:nvSpPr>
          <p:spPr bwMode="auto">
            <a:xfrm flipV="1">
              <a:off x="2095" y="3051"/>
              <a:ext cx="1" cy="27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958" name="Line 2302"/>
            <p:cNvSpPr>
              <a:spLocks noChangeShapeType="1"/>
            </p:cNvSpPr>
            <p:nvPr/>
          </p:nvSpPr>
          <p:spPr bwMode="auto">
            <a:xfrm flipV="1">
              <a:off x="1732" y="3051"/>
              <a:ext cx="1" cy="27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959" name="Freeform 2303"/>
            <p:cNvSpPr>
              <a:spLocks/>
            </p:cNvSpPr>
            <p:nvPr/>
          </p:nvSpPr>
          <p:spPr bwMode="auto">
            <a:xfrm>
              <a:off x="1732" y="3051"/>
              <a:ext cx="357" cy="264"/>
            </a:xfrm>
            <a:custGeom>
              <a:avLst/>
              <a:gdLst/>
              <a:ahLst/>
              <a:cxnLst>
                <a:cxn ang="0">
                  <a:pos x="0" y="264"/>
                </a:cxn>
                <a:cxn ang="0">
                  <a:pos x="11" y="258"/>
                </a:cxn>
                <a:cxn ang="0">
                  <a:pos x="21" y="246"/>
                </a:cxn>
                <a:cxn ang="0">
                  <a:pos x="32" y="222"/>
                </a:cxn>
                <a:cxn ang="0">
                  <a:pos x="43" y="186"/>
                </a:cxn>
                <a:cxn ang="0">
                  <a:pos x="48" y="168"/>
                </a:cxn>
                <a:cxn ang="0">
                  <a:pos x="53" y="144"/>
                </a:cxn>
                <a:cxn ang="0">
                  <a:pos x="59" y="120"/>
                </a:cxn>
                <a:cxn ang="0">
                  <a:pos x="64" y="96"/>
                </a:cxn>
                <a:cxn ang="0">
                  <a:pos x="69" y="72"/>
                </a:cxn>
                <a:cxn ang="0">
                  <a:pos x="75" y="54"/>
                </a:cxn>
                <a:cxn ang="0">
                  <a:pos x="85" y="30"/>
                </a:cxn>
                <a:cxn ang="0">
                  <a:pos x="96" y="12"/>
                </a:cxn>
                <a:cxn ang="0">
                  <a:pos x="107" y="6"/>
                </a:cxn>
                <a:cxn ang="0">
                  <a:pos x="117" y="0"/>
                </a:cxn>
                <a:cxn ang="0">
                  <a:pos x="128" y="0"/>
                </a:cxn>
                <a:cxn ang="0">
                  <a:pos x="139" y="0"/>
                </a:cxn>
                <a:cxn ang="0">
                  <a:pos x="149" y="0"/>
                </a:cxn>
                <a:cxn ang="0">
                  <a:pos x="160" y="0"/>
                </a:cxn>
                <a:cxn ang="0">
                  <a:pos x="171" y="0"/>
                </a:cxn>
                <a:cxn ang="0">
                  <a:pos x="181" y="0"/>
                </a:cxn>
                <a:cxn ang="0">
                  <a:pos x="192" y="0"/>
                </a:cxn>
                <a:cxn ang="0">
                  <a:pos x="203" y="0"/>
                </a:cxn>
                <a:cxn ang="0">
                  <a:pos x="213" y="0"/>
                </a:cxn>
                <a:cxn ang="0">
                  <a:pos x="224" y="0"/>
                </a:cxn>
                <a:cxn ang="0">
                  <a:pos x="235" y="0"/>
                </a:cxn>
                <a:cxn ang="0">
                  <a:pos x="245" y="0"/>
                </a:cxn>
                <a:cxn ang="0">
                  <a:pos x="256" y="0"/>
                </a:cxn>
                <a:cxn ang="0">
                  <a:pos x="267" y="0"/>
                </a:cxn>
                <a:cxn ang="0">
                  <a:pos x="277" y="0"/>
                </a:cxn>
                <a:cxn ang="0">
                  <a:pos x="288" y="0"/>
                </a:cxn>
                <a:cxn ang="0">
                  <a:pos x="299" y="0"/>
                </a:cxn>
                <a:cxn ang="0">
                  <a:pos x="309" y="0"/>
                </a:cxn>
                <a:cxn ang="0">
                  <a:pos x="320" y="0"/>
                </a:cxn>
                <a:cxn ang="0">
                  <a:pos x="331" y="0"/>
                </a:cxn>
                <a:cxn ang="0">
                  <a:pos x="341" y="0"/>
                </a:cxn>
                <a:cxn ang="0">
                  <a:pos x="352" y="0"/>
                </a:cxn>
              </a:cxnLst>
              <a:rect l="0" t="0" r="r" b="b"/>
              <a:pathLst>
                <a:path w="357" h="264">
                  <a:moveTo>
                    <a:pt x="5" y="264"/>
                  </a:moveTo>
                  <a:lnTo>
                    <a:pt x="0" y="264"/>
                  </a:lnTo>
                  <a:lnTo>
                    <a:pt x="5" y="264"/>
                  </a:lnTo>
                  <a:lnTo>
                    <a:pt x="11" y="258"/>
                  </a:lnTo>
                  <a:lnTo>
                    <a:pt x="16" y="252"/>
                  </a:lnTo>
                  <a:lnTo>
                    <a:pt x="21" y="246"/>
                  </a:lnTo>
                  <a:lnTo>
                    <a:pt x="32" y="234"/>
                  </a:lnTo>
                  <a:lnTo>
                    <a:pt x="32" y="222"/>
                  </a:lnTo>
                  <a:lnTo>
                    <a:pt x="43" y="210"/>
                  </a:lnTo>
                  <a:lnTo>
                    <a:pt x="43" y="186"/>
                  </a:lnTo>
                  <a:lnTo>
                    <a:pt x="48" y="180"/>
                  </a:lnTo>
                  <a:lnTo>
                    <a:pt x="48" y="168"/>
                  </a:lnTo>
                  <a:lnTo>
                    <a:pt x="53" y="162"/>
                  </a:lnTo>
                  <a:lnTo>
                    <a:pt x="53" y="144"/>
                  </a:lnTo>
                  <a:lnTo>
                    <a:pt x="59" y="138"/>
                  </a:lnTo>
                  <a:lnTo>
                    <a:pt x="59" y="120"/>
                  </a:lnTo>
                  <a:lnTo>
                    <a:pt x="64" y="114"/>
                  </a:lnTo>
                  <a:lnTo>
                    <a:pt x="64" y="96"/>
                  </a:lnTo>
                  <a:lnTo>
                    <a:pt x="69" y="90"/>
                  </a:lnTo>
                  <a:lnTo>
                    <a:pt x="69" y="72"/>
                  </a:lnTo>
                  <a:lnTo>
                    <a:pt x="75" y="66"/>
                  </a:lnTo>
                  <a:lnTo>
                    <a:pt x="75" y="54"/>
                  </a:lnTo>
                  <a:lnTo>
                    <a:pt x="85" y="42"/>
                  </a:lnTo>
                  <a:lnTo>
                    <a:pt x="85" y="30"/>
                  </a:lnTo>
                  <a:lnTo>
                    <a:pt x="96" y="18"/>
                  </a:lnTo>
                  <a:lnTo>
                    <a:pt x="96" y="12"/>
                  </a:lnTo>
                  <a:lnTo>
                    <a:pt x="101" y="12"/>
                  </a:lnTo>
                  <a:lnTo>
                    <a:pt x="107" y="6"/>
                  </a:lnTo>
                  <a:lnTo>
                    <a:pt x="112" y="6"/>
                  </a:lnTo>
                  <a:lnTo>
                    <a:pt x="117" y="0"/>
                  </a:lnTo>
                  <a:lnTo>
                    <a:pt x="123" y="0"/>
                  </a:lnTo>
                  <a:lnTo>
                    <a:pt x="128" y="0"/>
                  </a:lnTo>
                  <a:lnTo>
                    <a:pt x="133" y="0"/>
                  </a:lnTo>
                  <a:lnTo>
                    <a:pt x="139" y="0"/>
                  </a:lnTo>
                  <a:lnTo>
                    <a:pt x="144" y="0"/>
                  </a:lnTo>
                  <a:lnTo>
                    <a:pt x="149" y="0"/>
                  </a:lnTo>
                  <a:lnTo>
                    <a:pt x="155" y="0"/>
                  </a:lnTo>
                  <a:lnTo>
                    <a:pt x="160" y="0"/>
                  </a:lnTo>
                  <a:lnTo>
                    <a:pt x="165" y="0"/>
                  </a:lnTo>
                  <a:lnTo>
                    <a:pt x="171" y="0"/>
                  </a:lnTo>
                  <a:lnTo>
                    <a:pt x="176" y="0"/>
                  </a:lnTo>
                  <a:lnTo>
                    <a:pt x="181" y="0"/>
                  </a:lnTo>
                  <a:lnTo>
                    <a:pt x="187" y="0"/>
                  </a:lnTo>
                  <a:lnTo>
                    <a:pt x="192" y="0"/>
                  </a:lnTo>
                  <a:lnTo>
                    <a:pt x="197" y="0"/>
                  </a:lnTo>
                  <a:lnTo>
                    <a:pt x="203" y="0"/>
                  </a:lnTo>
                  <a:lnTo>
                    <a:pt x="208" y="0"/>
                  </a:lnTo>
                  <a:lnTo>
                    <a:pt x="213" y="0"/>
                  </a:lnTo>
                  <a:lnTo>
                    <a:pt x="219" y="0"/>
                  </a:lnTo>
                  <a:lnTo>
                    <a:pt x="224" y="0"/>
                  </a:lnTo>
                  <a:lnTo>
                    <a:pt x="229" y="0"/>
                  </a:lnTo>
                  <a:lnTo>
                    <a:pt x="235" y="0"/>
                  </a:lnTo>
                  <a:lnTo>
                    <a:pt x="240" y="0"/>
                  </a:lnTo>
                  <a:lnTo>
                    <a:pt x="245" y="0"/>
                  </a:lnTo>
                  <a:lnTo>
                    <a:pt x="251" y="0"/>
                  </a:lnTo>
                  <a:lnTo>
                    <a:pt x="256" y="0"/>
                  </a:lnTo>
                  <a:lnTo>
                    <a:pt x="261" y="0"/>
                  </a:lnTo>
                  <a:lnTo>
                    <a:pt x="267" y="0"/>
                  </a:lnTo>
                  <a:lnTo>
                    <a:pt x="272" y="0"/>
                  </a:lnTo>
                  <a:lnTo>
                    <a:pt x="277" y="0"/>
                  </a:lnTo>
                  <a:lnTo>
                    <a:pt x="283" y="0"/>
                  </a:lnTo>
                  <a:lnTo>
                    <a:pt x="288" y="0"/>
                  </a:lnTo>
                  <a:lnTo>
                    <a:pt x="293" y="0"/>
                  </a:lnTo>
                  <a:lnTo>
                    <a:pt x="299" y="0"/>
                  </a:lnTo>
                  <a:lnTo>
                    <a:pt x="304" y="0"/>
                  </a:lnTo>
                  <a:lnTo>
                    <a:pt x="309" y="0"/>
                  </a:lnTo>
                  <a:lnTo>
                    <a:pt x="315" y="0"/>
                  </a:lnTo>
                  <a:lnTo>
                    <a:pt x="320" y="0"/>
                  </a:lnTo>
                  <a:lnTo>
                    <a:pt x="325" y="0"/>
                  </a:lnTo>
                  <a:lnTo>
                    <a:pt x="331" y="0"/>
                  </a:lnTo>
                  <a:lnTo>
                    <a:pt x="336" y="0"/>
                  </a:lnTo>
                  <a:lnTo>
                    <a:pt x="341" y="0"/>
                  </a:lnTo>
                  <a:lnTo>
                    <a:pt x="347" y="0"/>
                  </a:lnTo>
                  <a:lnTo>
                    <a:pt x="352" y="0"/>
                  </a:lnTo>
                  <a:lnTo>
                    <a:pt x="357" y="0"/>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960" name="Line 2304"/>
            <p:cNvSpPr>
              <a:spLocks noChangeShapeType="1"/>
            </p:cNvSpPr>
            <p:nvPr/>
          </p:nvSpPr>
          <p:spPr bwMode="auto">
            <a:xfrm>
              <a:off x="1833" y="3051"/>
              <a:ext cx="43"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961" name="Line 2305"/>
            <p:cNvSpPr>
              <a:spLocks noChangeShapeType="1"/>
            </p:cNvSpPr>
            <p:nvPr/>
          </p:nvSpPr>
          <p:spPr bwMode="auto">
            <a:xfrm>
              <a:off x="1855" y="3027"/>
              <a:ext cx="1" cy="4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962" name="Line 2306"/>
            <p:cNvSpPr>
              <a:spLocks noChangeShapeType="1"/>
            </p:cNvSpPr>
            <p:nvPr/>
          </p:nvSpPr>
          <p:spPr bwMode="auto">
            <a:xfrm>
              <a:off x="1764" y="3201"/>
              <a:ext cx="43"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963" name="Line 2307"/>
            <p:cNvSpPr>
              <a:spLocks noChangeShapeType="1"/>
            </p:cNvSpPr>
            <p:nvPr/>
          </p:nvSpPr>
          <p:spPr bwMode="auto">
            <a:xfrm>
              <a:off x="1785" y="3177"/>
              <a:ext cx="1" cy="4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964" name="Line 2308"/>
            <p:cNvSpPr>
              <a:spLocks noChangeShapeType="1"/>
            </p:cNvSpPr>
            <p:nvPr/>
          </p:nvSpPr>
          <p:spPr bwMode="auto">
            <a:xfrm>
              <a:off x="1732" y="3303"/>
              <a:ext cx="43"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965" name="Line 2309"/>
            <p:cNvSpPr>
              <a:spLocks noChangeShapeType="1"/>
            </p:cNvSpPr>
            <p:nvPr/>
          </p:nvSpPr>
          <p:spPr bwMode="auto">
            <a:xfrm>
              <a:off x="1753" y="3279"/>
              <a:ext cx="1" cy="4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966" name="Line 2310"/>
            <p:cNvSpPr>
              <a:spLocks noChangeShapeType="1"/>
            </p:cNvSpPr>
            <p:nvPr/>
          </p:nvSpPr>
          <p:spPr bwMode="auto">
            <a:xfrm>
              <a:off x="1865" y="3051"/>
              <a:ext cx="43"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967" name="Line 2311"/>
            <p:cNvSpPr>
              <a:spLocks noChangeShapeType="1"/>
            </p:cNvSpPr>
            <p:nvPr/>
          </p:nvSpPr>
          <p:spPr bwMode="auto">
            <a:xfrm>
              <a:off x="1887" y="3027"/>
              <a:ext cx="1" cy="4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968" name="Line 2312"/>
            <p:cNvSpPr>
              <a:spLocks noChangeShapeType="1"/>
            </p:cNvSpPr>
            <p:nvPr/>
          </p:nvSpPr>
          <p:spPr bwMode="auto">
            <a:xfrm>
              <a:off x="1844" y="3039"/>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969" name="Line 2313"/>
            <p:cNvSpPr>
              <a:spLocks noChangeShapeType="1"/>
            </p:cNvSpPr>
            <p:nvPr/>
          </p:nvSpPr>
          <p:spPr bwMode="auto">
            <a:xfrm flipH="1">
              <a:off x="1844" y="3039"/>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970" name="Line 2314"/>
            <p:cNvSpPr>
              <a:spLocks noChangeShapeType="1"/>
            </p:cNvSpPr>
            <p:nvPr/>
          </p:nvSpPr>
          <p:spPr bwMode="auto">
            <a:xfrm>
              <a:off x="1775" y="3189"/>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971" name="Line 2315"/>
            <p:cNvSpPr>
              <a:spLocks noChangeShapeType="1"/>
            </p:cNvSpPr>
            <p:nvPr/>
          </p:nvSpPr>
          <p:spPr bwMode="auto">
            <a:xfrm flipH="1">
              <a:off x="1775" y="3189"/>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972" name="Line 2316"/>
            <p:cNvSpPr>
              <a:spLocks noChangeShapeType="1"/>
            </p:cNvSpPr>
            <p:nvPr/>
          </p:nvSpPr>
          <p:spPr bwMode="auto">
            <a:xfrm>
              <a:off x="1743" y="3291"/>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973" name="Line 2317"/>
            <p:cNvSpPr>
              <a:spLocks noChangeShapeType="1"/>
            </p:cNvSpPr>
            <p:nvPr/>
          </p:nvSpPr>
          <p:spPr bwMode="auto">
            <a:xfrm flipH="1">
              <a:off x="1743" y="3291"/>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974" name="Line 2318"/>
            <p:cNvSpPr>
              <a:spLocks noChangeShapeType="1"/>
            </p:cNvSpPr>
            <p:nvPr/>
          </p:nvSpPr>
          <p:spPr bwMode="auto">
            <a:xfrm>
              <a:off x="1876" y="3039"/>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975" name="Line 2319"/>
            <p:cNvSpPr>
              <a:spLocks noChangeShapeType="1"/>
            </p:cNvSpPr>
            <p:nvPr/>
          </p:nvSpPr>
          <p:spPr bwMode="auto">
            <a:xfrm flipH="1">
              <a:off x="1876" y="3039"/>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976" name="Rectangle 2320"/>
            <p:cNvSpPr>
              <a:spLocks noChangeArrowheads="1"/>
            </p:cNvSpPr>
            <p:nvPr/>
          </p:nvSpPr>
          <p:spPr bwMode="auto">
            <a:xfrm>
              <a:off x="1705" y="2931"/>
              <a:ext cx="475"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000000"/>
                  </a:solidFill>
                  <a:effectLst/>
                  <a:latin typeface="Helvetica" pitchFamily="34" charset="0"/>
                  <a:cs typeface="Arial" pitchFamily="34" charset="0"/>
                </a:rPr>
                <a:t>m48: a=4,b=24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0977" name="Rectangle 2321"/>
            <p:cNvSpPr>
              <a:spLocks noChangeArrowheads="1"/>
            </p:cNvSpPr>
            <p:nvPr/>
          </p:nvSpPr>
          <p:spPr bwMode="auto">
            <a:xfrm>
              <a:off x="2217" y="3051"/>
              <a:ext cx="358" cy="276"/>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00978" name="Rectangle 2322"/>
            <p:cNvSpPr>
              <a:spLocks noChangeArrowheads="1"/>
            </p:cNvSpPr>
            <p:nvPr/>
          </p:nvSpPr>
          <p:spPr bwMode="auto">
            <a:xfrm>
              <a:off x="2217" y="3051"/>
              <a:ext cx="358" cy="276"/>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00979" name="Line 2323"/>
            <p:cNvSpPr>
              <a:spLocks noChangeShapeType="1"/>
            </p:cNvSpPr>
            <p:nvPr/>
          </p:nvSpPr>
          <p:spPr bwMode="auto">
            <a:xfrm>
              <a:off x="2217" y="3051"/>
              <a:ext cx="358"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980" name="Line 2324"/>
            <p:cNvSpPr>
              <a:spLocks noChangeShapeType="1"/>
            </p:cNvSpPr>
            <p:nvPr/>
          </p:nvSpPr>
          <p:spPr bwMode="auto">
            <a:xfrm>
              <a:off x="2217" y="3327"/>
              <a:ext cx="358"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981" name="Line 2325"/>
            <p:cNvSpPr>
              <a:spLocks noChangeShapeType="1"/>
            </p:cNvSpPr>
            <p:nvPr/>
          </p:nvSpPr>
          <p:spPr bwMode="auto">
            <a:xfrm flipV="1">
              <a:off x="2575" y="3051"/>
              <a:ext cx="1" cy="27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982" name="Line 2326"/>
            <p:cNvSpPr>
              <a:spLocks noChangeShapeType="1"/>
            </p:cNvSpPr>
            <p:nvPr/>
          </p:nvSpPr>
          <p:spPr bwMode="auto">
            <a:xfrm flipV="1">
              <a:off x="2217" y="3051"/>
              <a:ext cx="1" cy="27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983" name="Line 2327"/>
            <p:cNvSpPr>
              <a:spLocks noChangeShapeType="1"/>
            </p:cNvSpPr>
            <p:nvPr/>
          </p:nvSpPr>
          <p:spPr bwMode="auto">
            <a:xfrm>
              <a:off x="2217" y="3327"/>
              <a:ext cx="358"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984" name="Line 2328"/>
            <p:cNvSpPr>
              <a:spLocks noChangeShapeType="1"/>
            </p:cNvSpPr>
            <p:nvPr/>
          </p:nvSpPr>
          <p:spPr bwMode="auto">
            <a:xfrm flipV="1">
              <a:off x="2217" y="3051"/>
              <a:ext cx="1" cy="27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985" name="Line 2329"/>
            <p:cNvSpPr>
              <a:spLocks noChangeShapeType="1"/>
            </p:cNvSpPr>
            <p:nvPr/>
          </p:nvSpPr>
          <p:spPr bwMode="auto">
            <a:xfrm flipV="1">
              <a:off x="2217" y="3321"/>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986" name="Line 2330"/>
            <p:cNvSpPr>
              <a:spLocks noChangeShapeType="1"/>
            </p:cNvSpPr>
            <p:nvPr/>
          </p:nvSpPr>
          <p:spPr bwMode="auto">
            <a:xfrm>
              <a:off x="2217" y="3051"/>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987" name="Rectangle 2331"/>
            <p:cNvSpPr>
              <a:spLocks noChangeArrowheads="1"/>
            </p:cNvSpPr>
            <p:nvPr/>
          </p:nvSpPr>
          <p:spPr bwMode="auto">
            <a:xfrm>
              <a:off x="2201" y="3345"/>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0988" name="Line 2332"/>
            <p:cNvSpPr>
              <a:spLocks noChangeShapeType="1"/>
            </p:cNvSpPr>
            <p:nvPr/>
          </p:nvSpPr>
          <p:spPr bwMode="auto">
            <a:xfrm flipV="1">
              <a:off x="2393" y="3321"/>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989" name="Line 2333"/>
            <p:cNvSpPr>
              <a:spLocks noChangeShapeType="1"/>
            </p:cNvSpPr>
            <p:nvPr/>
          </p:nvSpPr>
          <p:spPr bwMode="auto">
            <a:xfrm>
              <a:off x="2393" y="3051"/>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990" name="Rectangle 2334"/>
            <p:cNvSpPr>
              <a:spLocks noChangeArrowheads="1"/>
            </p:cNvSpPr>
            <p:nvPr/>
          </p:nvSpPr>
          <p:spPr bwMode="auto">
            <a:xfrm>
              <a:off x="2356" y="3345"/>
              <a:ext cx="117"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0991" name="Line 2335"/>
            <p:cNvSpPr>
              <a:spLocks noChangeShapeType="1"/>
            </p:cNvSpPr>
            <p:nvPr/>
          </p:nvSpPr>
          <p:spPr bwMode="auto">
            <a:xfrm flipV="1">
              <a:off x="2575" y="3321"/>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992" name="Line 2336"/>
            <p:cNvSpPr>
              <a:spLocks noChangeShapeType="1"/>
            </p:cNvSpPr>
            <p:nvPr/>
          </p:nvSpPr>
          <p:spPr bwMode="auto">
            <a:xfrm>
              <a:off x="2575" y="3051"/>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993" name="Rectangle 2337"/>
            <p:cNvSpPr>
              <a:spLocks noChangeArrowheads="1"/>
            </p:cNvSpPr>
            <p:nvPr/>
          </p:nvSpPr>
          <p:spPr bwMode="auto">
            <a:xfrm>
              <a:off x="2559" y="3345"/>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0994" name="Line 2338"/>
            <p:cNvSpPr>
              <a:spLocks noChangeShapeType="1"/>
            </p:cNvSpPr>
            <p:nvPr/>
          </p:nvSpPr>
          <p:spPr bwMode="auto">
            <a:xfrm>
              <a:off x="2217" y="3327"/>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995" name="Line 2339"/>
            <p:cNvSpPr>
              <a:spLocks noChangeShapeType="1"/>
            </p:cNvSpPr>
            <p:nvPr/>
          </p:nvSpPr>
          <p:spPr bwMode="auto">
            <a:xfrm flipH="1">
              <a:off x="2569" y="3327"/>
              <a:ext cx="6"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996" name="Rectangle 2340"/>
            <p:cNvSpPr>
              <a:spLocks noChangeArrowheads="1"/>
            </p:cNvSpPr>
            <p:nvPr/>
          </p:nvSpPr>
          <p:spPr bwMode="auto">
            <a:xfrm>
              <a:off x="2164" y="3285"/>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0997" name="Line 2341"/>
            <p:cNvSpPr>
              <a:spLocks noChangeShapeType="1"/>
            </p:cNvSpPr>
            <p:nvPr/>
          </p:nvSpPr>
          <p:spPr bwMode="auto">
            <a:xfrm>
              <a:off x="2217" y="3189"/>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998" name="Line 2342"/>
            <p:cNvSpPr>
              <a:spLocks noChangeShapeType="1"/>
            </p:cNvSpPr>
            <p:nvPr/>
          </p:nvSpPr>
          <p:spPr bwMode="auto">
            <a:xfrm flipH="1">
              <a:off x="2569" y="3189"/>
              <a:ext cx="6"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999" name="Rectangle 2343"/>
            <p:cNvSpPr>
              <a:spLocks noChangeArrowheads="1"/>
            </p:cNvSpPr>
            <p:nvPr/>
          </p:nvSpPr>
          <p:spPr bwMode="auto">
            <a:xfrm>
              <a:off x="2116" y="3147"/>
              <a:ext cx="117"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1000" name="Line 2344"/>
            <p:cNvSpPr>
              <a:spLocks noChangeShapeType="1"/>
            </p:cNvSpPr>
            <p:nvPr/>
          </p:nvSpPr>
          <p:spPr bwMode="auto">
            <a:xfrm>
              <a:off x="2217" y="3051"/>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001" name="Line 2345"/>
            <p:cNvSpPr>
              <a:spLocks noChangeShapeType="1"/>
            </p:cNvSpPr>
            <p:nvPr/>
          </p:nvSpPr>
          <p:spPr bwMode="auto">
            <a:xfrm flipH="1">
              <a:off x="2569" y="3051"/>
              <a:ext cx="6"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002" name="Rectangle 2346"/>
            <p:cNvSpPr>
              <a:spLocks noChangeArrowheads="1"/>
            </p:cNvSpPr>
            <p:nvPr/>
          </p:nvSpPr>
          <p:spPr bwMode="auto">
            <a:xfrm>
              <a:off x="2164" y="3009"/>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1003" name="Line 2347"/>
            <p:cNvSpPr>
              <a:spLocks noChangeShapeType="1"/>
            </p:cNvSpPr>
            <p:nvPr/>
          </p:nvSpPr>
          <p:spPr bwMode="auto">
            <a:xfrm>
              <a:off x="2217" y="3051"/>
              <a:ext cx="358"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004" name="Line 2348"/>
            <p:cNvSpPr>
              <a:spLocks noChangeShapeType="1"/>
            </p:cNvSpPr>
            <p:nvPr/>
          </p:nvSpPr>
          <p:spPr bwMode="auto">
            <a:xfrm>
              <a:off x="2217" y="3327"/>
              <a:ext cx="358"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005" name="Line 2349"/>
            <p:cNvSpPr>
              <a:spLocks noChangeShapeType="1"/>
            </p:cNvSpPr>
            <p:nvPr/>
          </p:nvSpPr>
          <p:spPr bwMode="auto">
            <a:xfrm flipV="1">
              <a:off x="2575" y="3051"/>
              <a:ext cx="1" cy="27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006" name="Line 2350"/>
            <p:cNvSpPr>
              <a:spLocks noChangeShapeType="1"/>
            </p:cNvSpPr>
            <p:nvPr/>
          </p:nvSpPr>
          <p:spPr bwMode="auto">
            <a:xfrm flipV="1">
              <a:off x="2217" y="3051"/>
              <a:ext cx="1" cy="27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007" name="Freeform 2351"/>
            <p:cNvSpPr>
              <a:spLocks/>
            </p:cNvSpPr>
            <p:nvPr/>
          </p:nvSpPr>
          <p:spPr bwMode="auto">
            <a:xfrm>
              <a:off x="2217" y="3051"/>
              <a:ext cx="352" cy="264"/>
            </a:xfrm>
            <a:custGeom>
              <a:avLst/>
              <a:gdLst/>
              <a:ahLst/>
              <a:cxnLst>
                <a:cxn ang="0">
                  <a:pos x="0" y="264"/>
                </a:cxn>
                <a:cxn ang="0">
                  <a:pos x="11" y="258"/>
                </a:cxn>
                <a:cxn ang="0">
                  <a:pos x="22" y="240"/>
                </a:cxn>
                <a:cxn ang="0">
                  <a:pos x="27" y="222"/>
                </a:cxn>
                <a:cxn ang="0">
                  <a:pos x="32" y="204"/>
                </a:cxn>
                <a:cxn ang="0">
                  <a:pos x="38" y="180"/>
                </a:cxn>
                <a:cxn ang="0">
                  <a:pos x="43" y="150"/>
                </a:cxn>
                <a:cxn ang="0">
                  <a:pos x="48" y="120"/>
                </a:cxn>
                <a:cxn ang="0">
                  <a:pos x="54" y="96"/>
                </a:cxn>
                <a:cxn ang="0">
                  <a:pos x="59" y="72"/>
                </a:cxn>
                <a:cxn ang="0">
                  <a:pos x="64" y="48"/>
                </a:cxn>
                <a:cxn ang="0">
                  <a:pos x="75" y="24"/>
                </a:cxn>
                <a:cxn ang="0">
                  <a:pos x="86" y="6"/>
                </a:cxn>
                <a:cxn ang="0">
                  <a:pos x="96" y="0"/>
                </a:cxn>
                <a:cxn ang="0">
                  <a:pos x="107" y="0"/>
                </a:cxn>
                <a:cxn ang="0">
                  <a:pos x="118" y="0"/>
                </a:cxn>
                <a:cxn ang="0">
                  <a:pos x="128" y="0"/>
                </a:cxn>
                <a:cxn ang="0">
                  <a:pos x="139" y="0"/>
                </a:cxn>
                <a:cxn ang="0">
                  <a:pos x="150" y="0"/>
                </a:cxn>
                <a:cxn ang="0">
                  <a:pos x="160" y="0"/>
                </a:cxn>
                <a:cxn ang="0">
                  <a:pos x="171" y="0"/>
                </a:cxn>
                <a:cxn ang="0">
                  <a:pos x="182" y="0"/>
                </a:cxn>
                <a:cxn ang="0">
                  <a:pos x="192" y="0"/>
                </a:cxn>
                <a:cxn ang="0">
                  <a:pos x="203" y="0"/>
                </a:cxn>
                <a:cxn ang="0">
                  <a:pos x="214" y="0"/>
                </a:cxn>
                <a:cxn ang="0">
                  <a:pos x="224" y="0"/>
                </a:cxn>
                <a:cxn ang="0">
                  <a:pos x="235" y="0"/>
                </a:cxn>
                <a:cxn ang="0">
                  <a:pos x="246" y="0"/>
                </a:cxn>
                <a:cxn ang="0">
                  <a:pos x="256" y="0"/>
                </a:cxn>
                <a:cxn ang="0">
                  <a:pos x="267" y="0"/>
                </a:cxn>
                <a:cxn ang="0">
                  <a:pos x="278" y="0"/>
                </a:cxn>
                <a:cxn ang="0">
                  <a:pos x="288" y="0"/>
                </a:cxn>
                <a:cxn ang="0">
                  <a:pos x="299" y="0"/>
                </a:cxn>
                <a:cxn ang="0">
                  <a:pos x="310" y="0"/>
                </a:cxn>
                <a:cxn ang="0">
                  <a:pos x="320" y="0"/>
                </a:cxn>
                <a:cxn ang="0">
                  <a:pos x="331" y="0"/>
                </a:cxn>
                <a:cxn ang="0">
                  <a:pos x="342" y="0"/>
                </a:cxn>
                <a:cxn ang="0">
                  <a:pos x="352" y="0"/>
                </a:cxn>
              </a:cxnLst>
              <a:rect l="0" t="0" r="r" b="b"/>
              <a:pathLst>
                <a:path w="352" h="264">
                  <a:moveTo>
                    <a:pt x="6" y="264"/>
                  </a:moveTo>
                  <a:lnTo>
                    <a:pt x="0" y="264"/>
                  </a:lnTo>
                  <a:lnTo>
                    <a:pt x="6" y="264"/>
                  </a:lnTo>
                  <a:lnTo>
                    <a:pt x="11" y="258"/>
                  </a:lnTo>
                  <a:lnTo>
                    <a:pt x="22" y="246"/>
                  </a:lnTo>
                  <a:lnTo>
                    <a:pt x="22" y="240"/>
                  </a:lnTo>
                  <a:lnTo>
                    <a:pt x="27" y="234"/>
                  </a:lnTo>
                  <a:lnTo>
                    <a:pt x="27" y="222"/>
                  </a:lnTo>
                  <a:lnTo>
                    <a:pt x="32" y="216"/>
                  </a:lnTo>
                  <a:lnTo>
                    <a:pt x="32" y="204"/>
                  </a:lnTo>
                  <a:lnTo>
                    <a:pt x="38" y="198"/>
                  </a:lnTo>
                  <a:lnTo>
                    <a:pt x="38" y="180"/>
                  </a:lnTo>
                  <a:lnTo>
                    <a:pt x="43" y="174"/>
                  </a:lnTo>
                  <a:lnTo>
                    <a:pt x="43" y="150"/>
                  </a:lnTo>
                  <a:lnTo>
                    <a:pt x="48" y="144"/>
                  </a:lnTo>
                  <a:lnTo>
                    <a:pt x="48" y="120"/>
                  </a:lnTo>
                  <a:lnTo>
                    <a:pt x="54" y="114"/>
                  </a:lnTo>
                  <a:lnTo>
                    <a:pt x="54" y="96"/>
                  </a:lnTo>
                  <a:lnTo>
                    <a:pt x="59" y="90"/>
                  </a:lnTo>
                  <a:lnTo>
                    <a:pt x="59" y="72"/>
                  </a:lnTo>
                  <a:lnTo>
                    <a:pt x="64" y="66"/>
                  </a:lnTo>
                  <a:lnTo>
                    <a:pt x="64" y="48"/>
                  </a:lnTo>
                  <a:lnTo>
                    <a:pt x="75" y="36"/>
                  </a:lnTo>
                  <a:lnTo>
                    <a:pt x="75" y="24"/>
                  </a:lnTo>
                  <a:lnTo>
                    <a:pt x="86" y="12"/>
                  </a:lnTo>
                  <a:lnTo>
                    <a:pt x="86" y="6"/>
                  </a:lnTo>
                  <a:lnTo>
                    <a:pt x="91" y="6"/>
                  </a:lnTo>
                  <a:lnTo>
                    <a:pt x="96" y="0"/>
                  </a:lnTo>
                  <a:lnTo>
                    <a:pt x="102" y="0"/>
                  </a:lnTo>
                  <a:lnTo>
                    <a:pt x="107" y="0"/>
                  </a:lnTo>
                  <a:lnTo>
                    <a:pt x="112" y="0"/>
                  </a:lnTo>
                  <a:lnTo>
                    <a:pt x="118" y="0"/>
                  </a:lnTo>
                  <a:lnTo>
                    <a:pt x="123" y="0"/>
                  </a:lnTo>
                  <a:lnTo>
                    <a:pt x="128" y="0"/>
                  </a:lnTo>
                  <a:lnTo>
                    <a:pt x="134" y="0"/>
                  </a:lnTo>
                  <a:lnTo>
                    <a:pt x="139" y="0"/>
                  </a:lnTo>
                  <a:lnTo>
                    <a:pt x="144" y="0"/>
                  </a:lnTo>
                  <a:lnTo>
                    <a:pt x="150" y="0"/>
                  </a:lnTo>
                  <a:lnTo>
                    <a:pt x="155" y="0"/>
                  </a:lnTo>
                  <a:lnTo>
                    <a:pt x="160" y="0"/>
                  </a:lnTo>
                  <a:lnTo>
                    <a:pt x="166" y="0"/>
                  </a:lnTo>
                  <a:lnTo>
                    <a:pt x="171" y="0"/>
                  </a:lnTo>
                  <a:lnTo>
                    <a:pt x="176" y="0"/>
                  </a:lnTo>
                  <a:lnTo>
                    <a:pt x="182" y="0"/>
                  </a:lnTo>
                  <a:lnTo>
                    <a:pt x="187" y="0"/>
                  </a:lnTo>
                  <a:lnTo>
                    <a:pt x="192" y="0"/>
                  </a:lnTo>
                  <a:lnTo>
                    <a:pt x="198" y="0"/>
                  </a:lnTo>
                  <a:lnTo>
                    <a:pt x="203" y="0"/>
                  </a:lnTo>
                  <a:lnTo>
                    <a:pt x="208" y="0"/>
                  </a:lnTo>
                  <a:lnTo>
                    <a:pt x="214" y="0"/>
                  </a:lnTo>
                  <a:lnTo>
                    <a:pt x="219" y="0"/>
                  </a:lnTo>
                  <a:lnTo>
                    <a:pt x="224" y="0"/>
                  </a:lnTo>
                  <a:lnTo>
                    <a:pt x="230" y="0"/>
                  </a:lnTo>
                  <a:lnTo>
                    <a:pt x="235" y="0"/>
                  </a:lnTo>
                  <a:lnTo>
                    <a:pt x="240" y="0"/>
                  </a:lnTo>
                  <a:lnTo>
                    <a:pt x="246" y="0"/>
                  </a:lnTo>
                  <a:lnTo>
                    <a:pt x="251" y="0"/>
                  </a:lnTo>
                  <a:lnTo>
                    <a:pt x="256" y="0"/>
                  </a:lnTo>
                  <a:lnTo>
                    <a:pt x="262" y="0"/>
                  </a:lnTo>
                  <a:lnTo>
                    <a:pt x="267" y="0"/>
                  </a:lnTo>
                  <a:lnTo>
                    <a:pt x="272" y="0"/>
                  </a:lnTo>
                  <a:lnTo>
                    <a:pt x="278" y="0"/>
                  </a:lnTo>
                  <a:lnTo>
                    <a:pt x="283" y="0"/>
                  </a:lnTo>
                  <a:lnTo>
                    <a:pt x="288" y="0"/>
                  </a:lnTo>
                  <a:lnTo>
                    <a:pt x="294" y="0"/>
                  </a:lnTo>
                  <a:lnTo>
                    <a:pt x="299" y="0"/>
                  </a:lnTo>
                  <a:lnTo>
                    <a:pt x="304" y="0"/>
                  </a:lnTo>
                  <a:lnTo>
                    <a:pt x="310" y="0"/>
                  </a:lnTo>
                  <a:lnTo>
                    <a:pt x="315" y="0"/>
                  </a:lnTo>
                  <a:lnTo>
                    <a:pt x="320" y="0"/>
                  </a:lnTo>
                  <a:lnTo>
                    <a:pt x="326" y="0"/>
                  </a:lnTo>
                  <a:lnTo>
                    <a:pt x="331" y="0"/>
                  </a:lnTo>
                  <a:lnTo>
                    <a:pt x="336" y="0"/>
                  </a:lnTo>
                  <a:lnTo>
                    <a:pt x="342" y="0"/>
                  </a:lnTo>
                  <a:lnTo>
                    <a:pt x="347" y="0"/>
                  </a:lnTo>
                  <a:lnTo>
                    <a:pt x="352" y="0"/>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008" name="Line 2352"/>
            <p:cNvSpPr>
              <a:spLocks noChangeShapeType="1"/>
            </p:cNvSpPr>
            <p:nvPr/>
          </p:nvSpPr>
          <p:spPr bwMode="auto">
            <a:xfrm>
              <a:off x="2313" y="3051"/>
              <a:ext cx="43"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009" name="Line 2353"/>
            <p:cNvSpPr>
              <a:spLocks noChangeShapeType="1"/>
            </p:cNvSpPr>
            <p:nvPr/>
          </p:nvSpPr>
          <p:spPr bwMode="auto">
            <a:xfrm>
              <a:off x="2335" y="3027"/>
              <a:ext cx="1" cy="4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010" name="Line 2354"/>
            <p:cNvSpPr>
              <a:spLocks noChangeShapeType="1"/>
            </p:cNvSpPr>
            <p:nvPr/>
          </p:nvSpPr>
          <p:spPr bwMode="auto">
            <a:xfrm>
              <a:off x="2249" y="3159"/>
              <a:ext cx="43"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011" name="Line 2355"/>
            <p:cNvSpPr>
              <a:spLocks noChangeShapeType="1"/>
            </p:cNvSpPr>
            <p:nvPr/>
          </p:nvSpPr>
          <p:spPr bwMode="auto">
            <a:xfrm>
              <a:off x="2271" y="3135"/>
              <a:ext cx="1" cy="4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012" name="Line 2356"/>
            <p:cNvSpPr>
              <a:spLocks noChangeShapeType="1"/>
            </p:cNvSpPr>
            <p:nvPr/>
          </p:nvSpPr>
          <p:spPr bwMode="auto">
            <a:xfrm>
              <a:off x="2217" y="3297"/>
              <a:ext cx="43"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013" name="Line 2357"/>
            <p:cNvSpPr>
              <a:spLocks noChangeShapeType="1"/>
            </p:cNvSpPr>
            <p:nvPr/>
          </p:nvSpPr>
          <p:spPr bwMode="auto">
            <a:xfrm>
              <a:off x="2239" y="3273"/>
              <a:ext cx="1" cy="4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014" name="Line 2358"/>
            <p:cNvSpPr>
              <a:spLocks noChangeShapeType="1"/>
            </p:cNvSpPr>
            <p:nvPr/>
          </p:nvSpPr>
          <p:spPr bwMode="auto">
            <a:xfrm>
              <a:off x="2351" y="3051"/>
              <a:ext cx="42"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015" name="Line 2359"/>
            <p:cNvSpPr>
              <a:spLocks noChangeShapeType="1"/>
            </p:cNvSpPr>
            <p:nvPr/>
          </p:nvSpPr>
          <p:spPr bwMode="auto">
            <a:xfrm>
              <a:off x="2372" y="3027"/>
              <a:ext cx="1" cy="4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016" name="Line 2360"/>
            <p:cNvSpPr>
              <a:spLocks noChangeShapeType="1"/>
            </p:cNvSpPr>
            <p:nvPr/>
          </p:nvSpPr>
          <p:spPr bwMode="auto">
            <a:xfrm>
              <a:off x="2324" y="3039"/>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017" name="Line 2361"/>
            <p:cNvSpPr>
              <a:spLocks noChangeShapeType="1"/>
            </p:cNvSpPr>
            <p:nvPr/>
          </p:nvSpPr>
          <p:spPr bwMode="auto">
            <a:xfrm flipH="1">
              <a:off x="2324" y="3039"/>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018" name="Line 2362"/>
            <p:cNvSpPr>
              <a:spLocks noChangeShapeType="1"/>
            </p:cNvSpPr>
            <p:nvPr/>
          </p:nvSpPr>
          <p:spPr bwMode="auto">
            <a:xfrm>
              <a:off x="2260" y="3147"/>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019" name="Line 2363"/>
            <p:cNvSpPr>
              <a:spLocks noChangeShapeType="1"/>
            </p:cNvSpPr>
            <p:nvPr/>
          </p:nvSpPr>
          <p:spPr bwMode="auto">
            <a:xfrm flipH="1">
              <a:off x="2260" y="3147"/>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020" name="Line 2364"/>
            <p:cNvSpPr>
              <a:spLocks noChangeShapeType="1"/>
            </p:cNvSpPr>
            <p:nvPr/>
          </p:nvSpPr>
          <p:spPr bwMode="auto">
            <a:xfrm>
              <a:off x="2228" y="3285"/>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021" name="Line 2365"/>
            <p:cNvSpPr>
              <a:spLocks noChangeShapeType="1"/>
            </p:cNvSpPr>
            <p:nvPr/>
          </p:nvSpPr>
          <p:spPr bwMode="auto">
            <a:xfrm flipH="1">
              <a:off x="2228" y="3285"/>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022" name="Line 2366"/>
            <p:cNvSpPr>
              <a:spLocks noChangeShapeType="1"/>
            </p:cNvSpPr>
            <p:nvPr/>
          </p:nvSpPr>
          <p:spPr bwMode="auto">
            <a:xfrm>
              <a:off x="2361" y="3039"/>
              <a:ext cx="22"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023" name="Line 2367"/>
            <p:cNvSpPr>
              <a:spLocks noChangeShapeType="1"/>
            </p:cNvSpPr>
            <p:nvPr/>
          </p:nvSpPr>
          <p:spPr bwMode="auto">
            <a:xfrm flipH="1">
              <a:off x="2361" y="3039"/>
              <a:ext cx="22"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024" name="Rectangle 2368"/>
            <p:cNvSpPr>
              <a:spLocks noChangeArrowheads="1"/>
            </p:cNvSpPr>
            <p:nvPr/>
          </p:nvSpPr>
          <p:spPr bwMode="auto">
            <a:xfrm>
              <a:off x="2191" y="2931"/>
              <a:ext cx="475"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000000"/>
                  </a:solidFill>
                  <a:effectLst/>
                  <a:latin typeface="Helvetica" pitchFamily="34" charset="0"/>
                  <a:cs typeface="Arial" pitchFamily="34" charset="0"/>
                </a:rPr>
                <a:t>m49: a=4,b=28</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1025" name="Rectangle 2369"/>
            <p:cNvSpPr>
              <a:spLocks noChangeArrowheads="1"/>
            </p:cNvSpPr>
            <p:nvPr/>
          </p:nvSpPr>
          <p:spPr bwMode="auto">
            <a:xfrm>
              <a:off x="2697" y="3051"/>
              <a:ext cx="363" cy="276"/>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01026" name="Rectangle 2370"/>
            <p:cNvSpPr>
              <a:spLocks noChangeArrowheads="1"/>
            </p:cNvSpPr>
            <p:nvPr/>
          </p:nvSpPr>
          <p:spPr bwMode="auto">
            <a:xfrm>
              <a:off x="2697" y="3051"/>
              <a:ext cx="363" cy="276"/>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01027" name="Line 2371"/>
            <p:cNvSpPr>
              <a:spLocks noChangeShapeType="1"/>
            </p:cNvSpPr>
            <p:nvPr/>
          </p:nvSpPr>
          <p:spPr bwMode="auto">
            <a:xfrm>
              <a:off x="2697" y="3051"/>
              <a:ext cx="363"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028" name="Line 2372"/>
            <p:cNvSpPr>
              <a:spLocks noChangeShapeType="1"/>
            </p:cNvSpPr>
            <p:nvPr/>
          </p:nvSpPr>
          <p:spPr bwMode="auto">
            <a:xfrm>
              <a:off x="2697" y="3327"/>
              <a:ext cx="363"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029" name="Line 2373"/>
            <p:cNvSpPr>
              <a:spLocks noChangeShapeType="1"/>
            </p:cNvSpPr>
            <p:nvPr/>
          </p:nvSpPr>
          <p:spPr bwMode="auto">
            <a:xfrm flipV="1">
              <a:off x="3060" y="3051"/>
              <a:ext cx="1" cy="27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030" name="Line 2374"/>
            <p:cNvSpPr>
              <a:spLocks noChangeShapeType="1"/>
            </p:cNvSpPr>
            <p:nvPr/>
          </p:nvSpPr>
          <p:spPr bwMode="auto">
            <a:xfrm flipV="1">
              <a:off x="2697" y="3051"/>
              <a:ext cx="1" cy="27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031" name="Line 2375"/>
            <p:cNvSpPr>
              <a:spLocks noChangeShapeType="1"/>
            </p:cNvSpPr>
            <p:nvPr/>
          </p:nvSpPr>
          <p:spPr bwMode="auto">
            <a:xfrm>
              <a:off x="2697" y="3327"/>
              <a:ext cx="363"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032" name="Line 2376"/>
            <p:cNvSpPr>
              <a:spLocks noChangeShapeType="1"/>
            </p:cNvSpPr>
            <p:nvPr/>
          </p:nvSpPr>
          <p:spPr bwMode="auto">
            <a:xfrm flipV="1">
              <a:off x="2697" y="3051"/>
              <a:ext cx="1" cy="27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033" name="Line 2377"/>
            <p:cNvSpPr>
              <a:spLocks noChangeShapeType="1"/>
            </p:cNvSpPr>
            <p:nvPr/>
          </p:nvSpPr>
          <p:spPr bwMode="auto">
            <a:xfrm flipV="1">
              <a:off x="2697" y="3321"/>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034" name="Line 2378"/>
            <p:cNvSpPr>
              <a:spLocks noChangeShapeType="1"/>
            </p:cNvSpPr>
            <p:nvPr/>
          </p:nvSpPr>
          <p:spPr bwMode="auto">
            <a:xfrm>
              <a:off x="2697" y="3051"/>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035" name="Rectangle 2379"/>
            <p:cNvSpPr>
              <a:spLocks noChangeArrowheads="1"/>
            </p:cNvSpPr>
            <p:nvPr/>
          </p:nvSpPr>
          <p:spPr bwMode="auto">
            <a:xfrm>
              <a:off x="2681" y="3345"/>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1036" name="Line 2380"/>
            <p:cNvSpPr>
              <a:spLocks noChangeShapeType="1"/>
            </p:cNvSpPr>
            <p:nvPr/>
          </p:nvSpPr>
          <p:spPr bwMode="auto">
            <a:xfrm flipV="1">
              <a:off x="2878" y="3321"/>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037" name="Line 2381"/>
            <p:cNvSpPr>
              <a:spLocks noChangeShapeType="1"/>
            </p:cNvSpPr>
            <p:nvPr/>
          </p:nvSpPr>
          <p:spPr bwMode="auto">
            <a:xfrm>
              <a:off x="2878" y="3051"/>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038" name="Rectangle 2382"/>
            <p:cNvSpPr>
              <a:spLocks noChangeArrowheads="1"/>
            </p:cNvSpPr>
            <p:nvPr/>
          </p:nvSpPr>
          <p:spPr bwMode="auto">
            <a:xfrm>
              <a:off x="2841" y="3345"/>
              <a:ext cx="117"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1039" name="Line 2383"/>
            <p:cNvSpPr>
              <a:spLocks noChangeShapeType="1"/>
            </p:cNvSpPr>
            <p:nvPr/>
          </p:nvSpPr>
          <p:spPr bwMode="auto">
            <a:xfrm flipV="1">
              <a:off x="3060" y="3321"/>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040" name="Line 2384"/>
            <p:cNvSpPr>
              <a:spLocks noChangeShapeType="1"/>
            </p:cNvSpPr>
            <p:nvPr/>
          </p:nvSpPr>
          <p:spPr bwMode="auto">
            <a:xfrm>
              <a:off x="3060" y="3051"/>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041" name="Rectangle 2385"/>
            <p:cNvSpPr>
              <a:spLocks noChangeArrowheads="1"/>
            </p:cNvSpPr>
            <p:nvPr/>
          </p:nvSpPr>
          <p:spPr bwMode="auto">
            <a:xfrm>
              <a:off x="3044" y="3345"/>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1042" name="Line 2386"/>
            <p:cNvSpPr>
              <a:spLocks noChangeShapeType="1"/>
            </p:cNvSpPr>
            <p:nvPr/>
          </p:nvSpPr>
          <p:spPr bwMode="auto">
            <a:xfrm>
              <a:off x="2697" y="3327"/>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043" name="Line 2387"/>
            <p:cNvSpPr>
              <a:spLocks noChangeShapeType="1"/>
            </p:cNvSpPr>
            <p:nvPr/>
          </p:nvSpPr>
          <p:spPr bwMode="auto">
            <a:xfrm flipH="1">
              <a:off x="3054" y="3327"/>
              <a:ext cx="6"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044" name="Rectangle 2388"/>
            <p:cNvSpPr>
              <a:spLocks noChangeArrowheads="1"/>
            </p:cNvSpPr>
            <p:nvPr/>
          </p:nvSpPr>
          <p:spPr bwMode="auto">
            <a:xfrm>
              <a:off x="2644" y="3285"/>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1045" name="Line 2389"/>
            <p:cNvSpPr>
              <a:spLocks noChangeShapeType="1"/>
            </p:cNvSpPr>
            <p:nvPr/>
          </p:nvSpPr>
          <p:spPr bwMode="auto">
            <a:xfrm>
              <a:off x="2697" y="3189"/>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046" name="Line 2390"/>
            <p:cNvSpPr>
              <a:spLocks noChangeShapeType="1"/>
            </p:cNvSpPr>
            <p:nvPr/>
          </p:nvSpPr>
          <p:spPr bwMode="auto">
            <a:xfrm flipH="1">
              <a:off x="3054" y="3189"/>
              <a:ext cx="6"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047" name="Rectangle 2391"/>
            <p:cNvSpPr>
              <a:spLocks noChangeArrowheads="1"/>
            </p:cNvSpPr>
            <p:nvPr/>
          </p:nvSpPr>
          <p:spPr bwMode="auto">
            <a:xfrm>
              <a:off x="2596" y="3147"/>
              <a:ext cx="117"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1048" name="Line 2392"/>
            <p:cNvSpPr>
              <a:spLocks noChangeShapeType="1"/>
            </p:cNvSpPr>
            <p:nvPr/>
          </p:nvSpPr>
          <p:spPr bwMode="auto">
            <a:xfrm>
              <a:off x="2697" y="3051"/>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049" name="Line 2393"/>
            <p:cNvSpPr>
              <a:spLocks noChangeShapeType="1"/>
            </p:cNvSpPr>
            <p:nvPr/>
          </p:nvSpPr>
          <p:spPr bwMode="auto">
            <a:xfrm flipH="1">
              <a:off x="3054" y="3051"/>
              <a:ext cx="6"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050" name="Rectangle 2394"/>
            <p:cNvSpPr>
              <a:spLocks noChangeArrowheads="1"/>
            </p:cNvSpPr>
            <p:nvPr/>
          </p:nvSpPr>
          <p:spPr bwMode="auto">
            <a:xfrm>
              <a:off x="2644" y="3009"/>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1051" name="Line 2395"/>
            <p:cNvSpPr>
              <a:spLocks noChangeShapeType="1"/>
            </p:cNvSpPr>
            <p:nvPr/>
          </p:nvSpPr>
          <p:spPr bwMode="auto">
            <a:xfrm>
              <a:off x="2697" y="3051"/>
              <a:ext cx="363"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052" name="Line 2396"/>
            <p:cNvSpPr>
              <a:spLocks noChangeShapeType="1"/>
            </p:cNvSpPr>
            <p:nvPr/>
          </p:nvSpPr>
          <p:spPr bwMode="auto">
            <a:xfrm>
              <a:off x="2697" y="3327"/>
              <a:ext cx="363"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053" name="Line 2397"/>
            <p:cNvSpPr>
              <a:spLocks noChangeShapeType="1"/>
            </p:cNvSpPr>
            <p:nvPr/>
          </p:nvSpPr>
          <p:spPr bwMode="auto">
            <a:xfrm flipV="1">
              <a:off x="3060" y="3051"/>
              <a:ext cx="1" cy="27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054" name="Line 2398"/>
            <p:cNvSpPr>
              <a:spLocks noChangeShapeType="1"/>
            </p:cNvSpPr>
            <p:nvPr/>
          </p:nvSpPr>
          <p:spPr bwMode="auto">
            <a:xfrm flipV="1">
              <a:off x="2697" y="3051"/>
              <a:ext cx="1" cy="27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055" name="Freeform 2399"/>
            <p:cNvSpPr>
              <a:spLocks/>
            </p:cNvSpPr>
            <p:nvPr/>
          </p:nvSpPr>
          <p:spPr bwMode="auto">
            <a:xfrm>
              <a:off x="2703" y="3051"/>
              <a:ext cx="351" cy="264"/>
            </a:xfrm>
            <a:custGeom>
              <a:avLst/>
              <a:gdLst/>
              <a:ahLst/>
              <a:cxnLst>
                <a:cxn ang="0">
                  <a:pos x="0" y="258"/>
                </a:cxn>
                <a:cxn ang="0">
                  <a:pos x="10" y="246"/>
                </a:cxn>
                <a:cxn ang="0">
                  <a:pos x="16" y="228"/>
                </a:cxn>
                <a:cxn ang="0">
                  <a:pos x="21" y="210"/>
                </a:cxn>
                <a:cxn ang="0">
                  <a:pos x="26" y="180"/>
                </a:cxn>
                <a:cxn ang="0">
                  <a:pos x="32" y="150"/>
                </a:cxn>
                <a:cxn ang="0">
                  <a:pos x="37" y="120"/>
                </a:cxn>
                <a:cxn ang="0">
                  <a:pos x="42" y="90"/>
                </a:cxn>
                <a:cxn ang="0">
                  <a:pos x="48" y="60"/>
                </a:cxn>
                <a:cxn ang="0">
                  <a:pos x="53" y="42"/>
                </a:cxn>
                <a:cxn ang="0">
                  <a:pos x="58" y="24"/>
                </a:cxn>
                <a:cxn ang="0">
                  <a:pos x="69" y="12"/>
                </a:cxn>
                <a:cxn ang="0">
                  <a:pos x="80" y="0"/>
                </a:cxn>
                <a:cxn ang="0">
                  <a:pos x="90" y="0"/>
                </a:cxn>
                <a:cxn ang="0">
                  <a:pos x="101" y="0"/>
                </a:cxn>
                <a:cxn ang="0">
                  <a:pos x="111" y="0"/>
                </a:cxn>
                <a:cxn ang="0">
                  <a:pos x="122" y="0"/>
                </a:cxn>
                <a:cxn ang="0">
                  <a:pos x="133" y="0"/>
                </a:cxn>
                <a:cxn ang="0">
                  <a:pos x="143" y="0"/>
                </a:cxn>
                <a:cxn ang="0">
                  <a:pos x="154" y="0"/>
                </a:cxn>
                <a:cxn ang="0">
                  <a:pos x="165" y="0"/>
                </a:cxn>
                <a:cxn ang="0">
                  <a:pos x="175" y="0"/>
                </a:cxn>
                <a:cxn ang="0">
                  <a:pos x="186" y="0"/>
                </a:cxn>
                <a:cxn ang="0">
                  <a:pos x="197" y="0"/>
                </a:cxn>
                <a:cxn ang="0">
                  <a:pos x="207" y="0"/>
                </a:cxn>
                <a:cxn ang="0">
                  <a:pos x="218" y="0"/>
                </a:cxn>
                <a:cxn ang="0">
                  <a:pos x="229" y="0"/>
                </a:cxn>
                <a:cxn ang="0">
                  <a:pos x="239" y="0"/>
                </a:cxn>
                <a:cxn ang="0">
                  <a:pos x="250" y="0"/>
                </a:cxn>
                <a:cxn ang="0">
                  <a:pos x="261" y="0"/>
                </a:cxn>
                <a:cxn ang="0">
                  <a:pos x="271" y="0"/>
                </a:cxn>
                <a:cxn ang="0">
                  <a:pos x="282" y="0"/>
                </a:cxn>
                <a:cxn ang="0">
                  <a:pos x="293" y="0"/>
                </a:cxn>
                <a:cxn ang="0">
                  <a:pos x="303" y="0"/>
                </a:cxn>
                <a:cxn ang="0">
                  <a:pos x="314" y="0"/>
                </a:cxn>
                <a:cxn ang="0">
                  <a:pos x="325" y="0"/>
                </a:cxn>
                <a:cxn ang="0">
                  <a:pos x="335" y="0"/>
                </a:cxn>
                <a:cxn ang="0">
                  <a:pos x="346" y="0"/>
                </a:cxn>
              </a:cxnLst>
              <a:rect l="0" t="0" r="r" b="b"/>
              <a:pathLst>
                <a:path w="351" h="264">
                  <a:moveTo>
                    <a:pt x="0" y="264"/>
                  </a:moveTo>
                  <a:lnTo>
                    <a:pt x="0" y="258"/>
                  </a:lnTo>
                  <a:lnTo>
                    <a:pt x="5" y="252"/>
                  </a:lnTo>
                  <a:lnTo>
                    <a:pt x="10" y="246"/>
                  </a:lnTo>
                  <a:lnTo>
                    <a:pt x="16" y="240"/>
                  </a:lnTo>
                  <a:lnTo>
                    <a:pt x="16" y="228"/>
                  </a:lnTo>
                  <a:lnTo>
                    <a:pt x="21" y="222"/>
                  </a:lnTo>
                  <a:lnTo>
                    <a:pt x="21" y="210"/>
                  </a:lnTo>
                  <a:lnTo>
                    <a:pt x="26" y="204"/>
                  </a:lnTo>
                  <a:lnTo>
                    <a:pt x="26" y="180"/>
                  </a:lnTo>
                  <a:lnTo>
                    <a:pt x="32" y="174"/>
                  </a:lnTo>
                  <a:lnTo>
                    <a:pt x="32" y="150"/>
                  </a:lnTo>
                  <a:lnTo>
                    <a:pt x="37" y="144"/>
                  </a:lnTo>
                  <a:lnTo>
                    <a:pt x="37" y="120"/>
                  </a:lnTo>
                  <a:lnTo>
                    <a:pt x="42" y="114"/>
                  </a:lnTo>
                  <a:lnTo>
                    <a:pt x="42" y="90"/>
                  </a:lnTo>
                  <a:lnTo>
                    <a:pt x="48" y="84"/>
                  </a:lnTo>
                  <a:lnTo>
                    <a:pt x="48" y="60"/>
                  </a:lnTo>
                  <a:lnTo>
                    <a:pt x="53" y="54"/>
                  </a:lnTo>
                  <a:lnTo>
                    <a:pt x="53" y="42"/>
                  </a:lnTo>
                  <a:lnTo>
                    <a:pt x="58" y="36"/>
                  </a:lnTo>
                  <a:lnTo>
                    <a:pt x="58" y="24"/>
                  </a:lnTo>
                  <a:lnTo>
                    <a:pt x="64" y="18"/>
                  </a:lnTo>
                  <a:lnTo>
                    <a:pt x="69" y="12"/>
                  </a:lnTo>
                  <a:lnTo>
                    <a:pt x="74" y="6"/>
                  </a:lnTo>
                  <a:lnTo>
                    <a:pt x="80" y="0"/>
                  </a:lnTo>
                  <a:lnTo>
                    <a:pt x="85" y="0"/>
                  </a:lnTo>
                  <a:lnTo>
                    <a:pt x="90" y="0"/>
                  </a:lnTo>
                  <a:lnTo>
                    <a:pt x="95" y="0"/>
                  </a:lnTo>
                  <a:lnTo>
                    <a:pt x="101" y="0"/>
                  </a:lnTo>
                  <a:lnTo>
                    <a:pt x="106" y="0"/>
                  </a:lnTo>
                  <a:lnTo>
                    <a:pt x="111" y="0"/>
                  </a:lnTo>
                  <a:lnTo>
                    <a:pt x="117" y="0"/>
                  </a:lnTo>
                  <a:lnTo>
                    <a:pt x="122" y="0"/>
                  </a:lnTo>
                  <a:lnTo>
                    <a:pt x="127" y="0"/>
                  </a:lnTo>
                  <a:lnTo>
                    <a:pt x="133" y="0"/>
                  </a:lnTo>
                  <a:lnTo>
                    <a:pt x="138" y="0"/>
                  </a:lnTo>
                  <a:lnTo>
                    <a:pt x="143" y="0"/>
                  </a:lnTo>
                  <a:lnTo>
                    <a:pt x="149" y="0"/>
                  </a:lnTo>
                  <a:lnTo>
                    <a:pt x="154" y="0"/>
                  </a:lnTo>
                  <a:lnTo>
                    <a:pt x="159" y="0"/>
                  </a:lnTo>
                  <a:lnTo>
                    <a:pt x="165" y="0"/>
                  </a:lnTo>
                  <a:lnTo>
                    <a:pt x="170" y="0"/>
                  </a:lnTo>
                  <a:lnTo>
                    <a:pt x="175" y="0"/>
                  </a:lnTo>
                  <a:lnTo>
                    <a:pt x="181" y="0"/>
                  </a:lnTo>
                  <a:lnTo>
                    <a:pt x="186" y="0"/>
                  </a:lnTo>
                  <a:lnTo>
                    <a:pt x="191" y="0"/>
                  </a:lnTo>
                  <a:lnTo>
                    <a:pt x="197" y="0"/>
                  </a:lnTo>
                  <a:lnTo>
                    <a:pt x="202" y="0"/>
                  </a:lnTo>
                  <a:lnTo>
                    <a:pt x="207" y="0"/>
                  </a:lnTo>
                  <a:lnTo>
                    <a:pt x="213" y="0"/>
                  </a:lnTo>
                  <a:lnTo>
                    <a:pt x="218" y="0"/>
                  </a:lnTo>
                  <a:lnTo>
                    <a:pt x="223" y="0"/>
                  </a:lnTo>
                  <a:lnTo>
                    <a:pt x="229" y="0"/>
                  </a:lnTo>
                  <a:lnTo>
                    <a:pt x="234" y="0"/>
                  </a:lnTo>
                  <a:lnTo>
                    <a:pt x="239" y="0"/>
                  </a:lnTo>
                  <a:lnTo>
                    <a:pt x="245" y="0"/>
                  </a:lnTo>
                  <a:lnTo>
                    <a:pt x="250" y="0"/>
                  </a:lnTo>
                  <a:lnTo>
                    <a:pt x="255" y="0"/>
                  </a:lnTo>
                  <a:lnTo>
                    <a:pt x="261" y="0"/>
                  </a:lnTo>
                  <a:lnTo>
                    <a:pt x="266" y="0"/>
                  </a:lnTo>
                  <a:lnTo>
                    <a:pt x="271" y="0"/>
                  </a:lnTo>
                  <a:lnTo>
                    <a:pt x="277" y="0"/>
                  </a:lnTo>
                  <a:lnTo>
                    <a:pt x="282" y="0"/>
                  </a:lnTo>
                  <a:lnTo>
                    <a:pt x="287" y="0"/>
                  </a:lnTo>
                  <a:lnTo>
                    <a:pt x="293" y="0"/>
                  </a:lnTo>
                  <a:lnTo>
                    <a:pt x="298" y="0"/>
                  </a:lnTo>
                  <a:lnTo>
                    <a:pt x="303" y="0"/>
                  </a:lnTo>
                  <a:lnTo>
                    <a:pt x="309" y="0"/>
                  </a:lnTo>
                  <a:lnTo>
                    <a:pt x="314" y="0"/>
                  </a:lnTo>
                  <a:lnTo>
                    <a:pt x="319" y="0"/>
                  </a:lnTo>
                  <a:lnTo>
                    <a:pt x="325" y="0"/>
                  </a:lnTo>
                  <a:lnTo>
                    <a:pt x="330" y="0"/>
                  </a:lnTo>
                  <a:lnTo>
                    <a:pt x="335" y="0"/>
                  </a:lnTo>
                  <a:lnTo>
                    <a:pt x="341" y="0"/>
                  </a:lnTo>
                  <a:lnTo>
                    <a:pt x="346" y="0"/>
                  </a:lnTo>
                  <a:lnTo>
                    <a:pt x="351" y="0"/>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056" name="Line 2400"/>
            <p:cNvSpPr>
              <a:spLocks noChangeShapeType="1"/>
            </p:cNvSpPr>
            <p:nvPr/>
          </p:nvSpPr>
          <p:spPr bwMode="auto">
            <a:xfrm>
              <a:off x="2798" y="3051"/>
              <a:ext cx="43"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057" name="Line 2401"/>
            <p:cNvSpPr>
              <a:spLocks noChangeShapeType="1"/>
            </p:cNvSpPr>
            <p:nvPr/>
          </p:nvSpPr>
          <p:spPr bwMode="auto">
            <a:xfrm>
              <a:off x="2820" y="3027"/>
              <a:ext cx="1" cy="4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058" name="Line 2402"/>
            <p:cNvSpPr>
              <a:spLocks noChangeShapeType="1"/>
            </p:cNvSpPr>
            <p:nvPr/>
          </p:nvSpPr>
          <p:spPr bwMode="auto">
            <a:xfrm>
              <a:off x="2729" y="3123"/>
              <a:ext cx="43"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059" name="Line 2403"/>
            <p:cNvSpPr>
              <a:spLocks noChangeShapeType="1"/>
            </p:cNvSpPr>
            <p:nvPr/>
          </p:nvSpPr>
          <p:spPr bwMode="auto">
            <a:xfrm>
              <a:off x="2751" y="3099"/>
              <a:ext cx="1" cy="4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060" name="Line 2404"/>
            <p:cNvSpPr>
              <a:spLocks noChangeShapeType="1"/>
            </p:cNvSpPr>
            <p:nvPr/>
          </p:nvSpPr>
          <p:spPr bwMode="auto">
            <a:xfrm>
              <a:off x="2697" y="3291"/>
              <a:ext cx="43"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061" name="Line 2405"/>
            <p:cNvSpPr>
              <a:spLocks noChangeShapeType="1"/>
            </p:cNvSpPr>
            <p:nvPr/>
          </p:nvSpPr>
          <p:spPr bwMode="auto">
            <a:xfrm>
              <a:off x="2719" y="3267"/>
              <a:ext cx="1" cy="4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062" name="Line 2406"/>
            <p:cNvSpPr>
              <a:spLocks noChangeShapeType="1"/>
            </p:cNvSpPr>
            <p:nvPr/>
          </p:nvSpPr>
          <p:spPr bwMode="auto">
            <a:xfrm>
              <a:off x="2830" y="3051"/>
              <a:ext cx="43"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063" name="Line 2407"/>
            <p:cNvSpPr>
              <a:spLocks noChangeShapeType="1"/>
            </p:cNvSpPr>
            <p:nvPr/>
          </p:nvSpPr>
          <p:spPr bwMode="auto">
            <a:xfrm>
              <a:off x="2852" y="3027"/>
              <a:ext cx="1" cy="4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064" name="Line 2408"/>
            <p:cNvSpPr>
              <a:spLocks noChangeShapeType="1"/>
            </p:cNvSpPr>
            <p:nvPr/>
          </p:nvSpPr>
          <p:spPr bwMode="auto">
            <a:xfrm>
              <a:off x="2809" y="3039"/>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065" name="Line 2409"/>
            <p:cNvSpPr>
              <a:spLocks noChangeShapeType="1"/>
            </p:cNvSpPr>
            <p:nvPr/>
          </p:nvSpPr>
          <p:spPr bwMode="auto">
            <a:xfrm flipH="1">
              <a:off x="2809" y="3039"/>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066" name="Line 2410"/>
            <p:cNvSpPr>
              <a:spLocks noChangeShapeType="1"/>
            </p:cNvSpPr>
            <p:nvPr/>
          </p:nvSpPr>
          <p:spPr bwMode="auto">
            <a:xfrm>
              <a:off x="2740" y="3111"/>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067" name="Line 2411"/>
            <p:cNvSpPr>
              <a:spLocks noChangeShapeType="1"/>
            </p:cNvSpPr>
            <p:nvPr/>
          </p:nvSpPr>
          <p:spPr bwMode="auto">
            <a:xfrm flipH="1">
              <a:off x="2740" y="3111"/>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068" name="Line 2412"/>
            <p:cNvSpPr>
              <a:spLocks noChangeShapeType="1"/>
            </p:cNvSpPr>
            <p:nvPr/>
          </p:nvSpPr>
          <p:spPr bwMode="auto">
            <a:xfrm>
              <a:off x="2708" y="3279"/>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069" name="Line 2413"/>
            <p:cNvSpPr>
              <a:spLocks noChangeShapeType="1"/>
            </p:cNvSpPr>
            <p:nvPr/>
          </p:nvSpPr>
          <p:spPr bwMode="auto">
            <a:xfrm flipH="1">
              <a:off x="2708" y="3279"/>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070" name="Line 2414"/>
            <p:cNvSpPr>
              <a:spLocks noChangeShapeType="1"/>
            </p:cNvSpPr>
            <p:nvPr/>
          </p:nvSpPr>
          <p:spPr bwMode="auto">
            <a:xfrm>
              <a:off x="2841" y="3039"/>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071" name="Line 2415"/>
            <p:cNvSpPr>
              <a:spLocks noChangeShapeType="1"/>
            </p:cNvSpPr>
            <p:nvPr/>
          </p:nvSpPr>
          <p:spPr bwMode="auto">
            <a:xfrm flipH="1">
              <a:off x="2841" y="3039"/>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201273" name="Group 2617"/>
          <p:cNvGrpSpPr>
            <a:grpSpLocks/>
          </p:cNvGrpSpPr>
          <p:nvPr/>
        </p:nvGrpSpPr>
        <p:grpSpPr bwMode="auto">
          <a:xfrm>
            <a:off x="1217613" y="4652963"/>
            <a:ext cx="6848475" cy="1411288"/>
            <a:chOff x="767" y="2931"/>
            <a:chExt cx="4314" cy="889"/>
          </a:xfrm>
        </p:grpSpPr>
        <p:sp>
          <p:nvSpPr>
            <p:cNvPr id="201073" name="Rectangle 2417"/>
            <p:cNvSpPr>
              <a:spLocks noChangeArrowheads="1"/>
            </p:cNvSpPr>
            <p:nvPr/>
          </p:nvSpPr>
          <p:spPr bwMode="auto">
            <a:xfrm>
              <a:off x="2671" y="2931"/>
              <a:ext cx="475"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000000"/>
                  </a:solidFill>
                  <a:effectLst/>
                  <a:latin typeface="Helvetica" pitchFamily="34" charset="0"/>
                  <a:cs typeface="Arial" pitchFamily="34" charset="0"/>
                </a:rPr>
                <a:t>m50: a=4,b=32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1074" name="Rectangle 2418"/>
            <p:cNvSpPr>
              <a:spLocks noChangeArrowheads="1"/>
            </p:cNvSpPr>
            <p:nvPr/>
          </p:nvSpPr>
          <p:spPr bwMode="auto">
            <a:xfrm>
              <a:off x="3182" y="3051"/>
              <a:ext cx="363" cy="276"/>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01075" name="Rectangle 2419"/>
            <p:cNvSpPr>
              <a:spLocks noChangeArrowheads="1"/>
            </p:cNvSpPr>
            <p:nvPr/>
          </p:nvSpPr>
          <p:spPr bwMode="auto">
            <a:xfrm>
              <a:off x="3182" y="3051"/>
              <a:ext cx="363" cy="276"/>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01076" name="Line 2420"/>
            <p:cNvSpPr>
              <a:spLocks noChangeShapeType="1"/>
            </p:cNvSpPr>
            <p:nvPr/>
          </p:nvSpPr>
          <p:spPr bwMode="auto">
            <a:xfrm>
              <a:off x="3182" y="3051"/>
              <a:ext cx="363"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077" name="Line 2421"/>
            <p:cNvSpPr>
              <a:spLocks noChangeShapeType="1"/>
            </p:cNvSpPr>
            <p:nvPr/>
          </p:nvSpPr>
          <p:spPr bwMode="auto">
            <a:xfrm>
              <a:off x="3182" y="3327"/>
              <a:ext cx="363"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078" name="Line 2422"/>
            <p:cNvSpPr>
              <a:spLocks noChangeShapeType="1"/>
            </p:cNvSpPr>
            <p:nvPr/>
          </p:nvSpPr>
          <p:spPr bwMode="auto">
            <a:xfrm flipV="1">
              <a:off x="3545" y="3051"/>
              <a:ext cx="1" cy="27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079" name="Line 2423"/>
            <p:cNvSpPr>
              <a:spLocks noChangeShapeType="1"/>
            </p:cNvSpPr>
            <p:nvPr/>
          </p:nvSpPr>
          <p:spPr bwMode="auto">
            <a:xfrm flipV="1">
              <a:off x="3182" y="3051"/>
              <a:ext cx="1" cy="27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080" name="Line 2424"/>
            <p:cNvSpPr>
              <a:spLocks noChangeShapeType="1"/>
            </p:cNvSpPr>
            <p:nvPr/>
          </p:nvSpPr>
          <p:spPr bwMode="auto">
            <a:xfrm>
              <a:off x="3182" y="3327"/>
              <a:ext cx="363"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081" name="Line 2425"/>
            <p:cNvSpPr>
              <a:spLocks noChangeShapeType="1"/>
            </p:cNvSpPr>
            <p:nvPr/>
          </p:nvSpPr>
          <p:spPr bwMode="auto">
            <a:xfrm flipV="1">
              <a:off x="3182" y="3051"/>
              <a:ext cx="1" cy="27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082" name="Line 2426"/>
            <p:cNvSpPr>
              <a:spLocks noChangeShapeType="1"/>
            </p:cNvSpPr>
            <p:nvPr/>
          </p:nvSpPr>
          <p:spPr bwMode="auto">
            <a:xfrm flipV="1">
              <a:off x="3182" y="3321"/>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083" name="Line 2427"/>
            <p:cNvSpPr>
              <a:spLocks noChangeShapeType="1"/>
            </p:cNvSpPr>
            <p:nvPr/>
          </p:nvSpPr>
          <p:spPr bwMode="auto">
            <a:xfrm>
              <a:off x="3182" y="3051"/>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084" name="Rectangle 2428"/>
            <p:cNvSpPr>
              <a:spLocks noChangeArrowheads="1"/>
            </p:cNvSpPr>
            <p:nvPr/>
          </p:nvSpPr>
          <p:spPr bwMode="auto">
            <a:xfrm>
              <a:off x="3166" y="3345"/>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1085" name="Line 2429"/>
            <p:cNvSpPr>
              <a:spLocks noChangeShapeType="1"/>
            </p:cNvSpPr>
            <p:nvPr/>
          </p:nvSpPr>
          <p:spPr bwMode="auto">
            <a:xfrm flipV="1">
              <a:off x="3364" y="3321"/>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086" name="Line 2430"/>
            <p:cNvSpPr>
              <a:spLocks noChangeShapeType="1"/>
            </p:cNvSpPr>
            <p:nvPr/>
          </p:nvSpPr>
          <p:spPr bwMode="auto">
            <a:xfrm>
              <a:off x="3364" y="3051"/>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087" name="Rectangle 2431"/>
            <p:cNvSpPr>
              <a:spLocks noChangeArrowheads="1"/>
            </p:cNvSpPr>
            <p:nvPr/>
          </p:nvSpPr>
          <p:spPr bwMode="auto">
            <a:xfrm>
              <a:off x="3326" y="3345"/>
              <a:ext cx="117"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1088" name="Line 2432"/>
            <p:cNvSpPr>
              <a:spLocks noChangeShapeType="1"/>
            </p:cNvSpPr>
            <p:nvPr/>
          </p:nvSpPr>
          <p:spPr bwMode="auto">
            <a:xfrm flipV="1">
              <a:off x="3545" y="3321"/>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089" name="Line 2433"/>
            <p:cNvSpPr>
              <a:spLocks noChangeShapeType="1"/>
            </p:cNvSpPr>
            <p:nvPr/>
          </p:nvSpPr>
          <p:spPr bwMode="auto">
            <a:xfrm>
              <a:off x="3545" y="3051"/>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090" name="Rectangle 2434"/>
            <p:cNvSpPr>
              <a:spLocks noChangeArrowheads="1"/>
            </p:cNvSpPr>
            <p:nvPr/>
          </p:nvSpPr>
          <p:spPr bwMode="auto">
            <a:xfrm>
              <a:off x="3529" y="3345"/>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1091" name="Line 2435"/>
            <p:cNvSpPr>
              <a:spLocks noChangeShapeType="1"/>
            </p:cNvSpPr>
            <p:nvPr/>
          </p:nvSpPr>
          <p:spPr bwMode="auto">
            <a:xfrm>
              <a:off x="3182" y="3327"/>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092" name="Line 2436"/>
            <p:cNvSpPr>
              <a:spLocks noChangeShapeType="1"/>
            </p:cNvSpPr>
            <p:nvPr/>
          </p:nvSpPr>
          <p:spPr bwMode="auto">
            <a:xfrm flipH="1">
              <a:off x="3540" y="3327"/>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093" name="Rectangle 2437"/>
            <p:cNvSpPr>
              <a:spLocks noChangeArrowheads="1"/>
            </p:cNvSpPr>
            <p:nvPr/>
          </p:nvSpPr>
          <p:spPr bwMode="auto">
            <a:xfrm>
              <a:off x="3129" y="3285"/>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1094" name="Line 2438"/>
            <p:cNvSpPr>
              <a:spLocks noChangeShapeType="1"/>
            </p:cNvSpPr>
            <p:nvPr/>
          </p:nvSpPr>
          <p:spPr bwMode="auto">
            <a:xfrm>
              <a:off x="3182" y="3189"/>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095" name="Line 2439"/>
            <p:cNvSpPr>
              <a:spLocks noChangeShapeType="1"/>
            </p:cNvSpPr>
            <p:nvPr/>
          </p:nvSpPr>
          <p:spPr bwMode="auto">
            <a:xfrm flipH="1">
              <a:off x="3540" y="3189"/>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096" name="Rectangle 2440"/>
            <p:cNvSpPr>
              <a:spLocks noChangeArrowheads="1"/>
            </p:cNvSpPr>
            <p:nvPr/>
          </p:nvSpPr>
          <p:spPr bwMode="auto">
            <a:xfrm>
              <a:off x="3081" y="3147"/>
              <a:ext cx="117"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1097" name="Line 2441"/>
            <p:cNvSpPr>
              <a:spLocks noChangeShapeType="1"/>
            </p:cNvSpPr>
            <p:nvPr/>
          </p:nvSpPr>
          <p:spPr bwMode="auto">
            <a:xfrm>
              <a:off x="3182" y="3051"/>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098" name="Line 2442"/>
            <p:cNvSpPr>
              <a:spLocks noChangeShapeType="1"/>
            </p:cNvSpPr>
            <p:nvPr/>
          </p:nvSpPr>
          <p:spPr bwMode="auto">
            <a:xfrm flipH="1">
              <a:off x="3540" y="3051"/>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099" name="Rectangle 2443"/>
            <p:cNvSpPr>
              <a:spLocks noChangeArrowheads="1"/>
            </p:cNvSpPr>
            <p:nvPr/>
          </p:nvSpPr>
          <p:spPr bwMode="auto">
            <a:xfrm>
              <a:off x="3129" y="3009"/>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1100" name="Line 2444"/>
            <p:cNvSpPr>
              <a:spLocks noChangeShapeType="1"/>
            </p:cNvSpPr>
            <p:nvPr/>
          </p:nvSpPr>
          <p:spPr bwMode="auto">
            <a:xfrm>
              <a:off x="3182" y="3051"/>
              <a:ext cx="363"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101" name="Line 2445"/>
            <p:cNvSpPr>
              <a:spLocks noChangeShapeType="1"/>
            </p:cNvSpPr>
            <p:nvPr/>
          </p:nvSpPr>
          <p:spPr bwMode="auto">
            <a:xfrm>
              <a:off x="3182" y="3327"/>
              <a:ext cx="363"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102" name="Line 2446"/>
            <p:cNvSpPr>
              <a:spLocks noChangeShapeType="1"/>
            </p:cNvSpPr>
            <p:nvPr/>
          </p:nvSpPr>
          <p:spPr bwMode="auto">
            <a:xfrm flipV="1">
              <a:off x="3545" y="3051"/>
              <a:ext cx="1" cy="27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103" name="Line 2447"/>
            <p:cNvSpPr>
              <a:spLocks noChangeShapeType="1"/>
            </p:cNvSpPr>
            <p:nvPr/>
          </p:nvSpPr>
          <p:spPr bwMode="auto">
            <a:xfrm flipV="1">
              <a:off x="3182" y="3051"/>
              <a:ext cx="1" cy="27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104" name="Freeform 2448"/>
            <p:cNvSpPr>
              <a:spLocks/>
            </p:cNvSpPr>
            <p:nvPr/>
          </p:nvSpPr>
          <p:spPr bwMode="auto">
            <a:xfrm>
              <a:off x="3182" y="3051"/>
              <a:ext cx="358" cy="270"/>
            </a:xfrm>
            <a:custGeom>
              <a:avLst/>
              <a:gdLst/>
              <a:ahLst/>
              <a:cxnLst>
                <a:cxn ang="0">
                  <a:pos x="6" y="270"/>
                </a:cxn>
                <a:cxn ang="0">
                  <a:pos x="16" y="270"/>
                </a:cxn>
                <a:cxn ang="0">
                  <a:pos x="27" y="270"/>
                </a:cxn>
                <a:cxn ang="0">
                  <a:pos x="38" y="270"/>
                </a:cxn>
                <a:cxn ang="0">
                  <a:pos x="48" y="270"/>
                </a:cxn>
                <a:cxn ang="0">
                  <a:pos x="59" y="270"/>
                </a:cxn>
                <a:cxn ang="0">
                  <a:pos x="70" y="270"/>
                </a:cxn>
                <a:cxn ang="0">
                  <a:pos x="80" y="270"/>
                </a:cxn>
                <a:cxn ang="0">
                  <a:pos x="91" y="270"/>
                </a:cxn>
                <a:cxn ang="0">
                  <a:pos x="102" y="270"/>
                </a:cxn>
                <a:cxn ang="0">
                  <a:pos x="112" y="270"/>
                </a:cxn>
                <a:cxn ang="0">
                  <a:pos x="123" y="264"/>
                </a:cxn>
                <a:cxn ang="0">
                  <a:pos x="134" y="264"/>
                </a:cxn>
                <a:cxn ang="0">
                  <a:pos x="144" y="258"/>
                </a:cxn>
                <a:cxn ang="0">
                  <a:pos x="155" y="258"/>
                </a:cxn>
                <a:cxn ang="0">
                  <a:pos x="166" y="252"/>
                </a:cxn>
                <a:cxn ang="0">
                  <a:pos x="176" y="240"/>
                </a:cxn>
                <a:cxn ang="0">
                  <a:pos x="187" y="228"/>
                </a:cxn>
                <a:cxn ang="0">
                  <a:pos x="198" y="216"/>
                </a:cxn>
                <a:cxn ang="0">
                  <a:pos x="208" y="198"/>
                </a:cxn>
                <a:cxn ang="0">
                  <a:pos x="219" y="174"/>
                </a:cxn>
                <a:cxn ang="0">
                  <a:pos x="230" y="150"/>
                </a:cxn>
                <a:cxn ang="0">
                  <a:pos x="240" y="126"/>
                </a:cxn>
                <a:cxn ang="0">
                  <a:pos x="251" y="102"/>
                </a:cxn>
                <a:cxn ang="0">
                  <a:pos x="262" y="84"/>
                </a:cxn>
                <a:cxn ang="0">
                  <a:pos x="272" y="60"/>
                </a:cxn>
                <a:cxn ang="0">
                  <a:pos x="283" y="48"/>
                </a:cxn>
                <a:cxn ang="0">
                  <a:pos x="294" y="36"/>
                </a:cxn>
                <a:cxn ang="0">
                  <a:pos x="304" y="24"/>
                </a:cxn>
                <a:cxn ang="0">
                  <a:pos x="315" y="18"/>
                </a:cxn>
                <a:cxn ang="0">
                  <a:pos x="326" y="12"/>
                </a:cxn>
                <a:cxn ang="0">
                  <a:pos x="336" y="6"/>
                </a:cxn>
                <a:cxn ang="0">
                  <a:pos x="347" y="6"/>
                </a:cxn>
                <a:cxn ang="0">
                  <a:pos x="358" y="0"/>
                </a:cxn>
              </a:cxnLst>
              <a:rect l="0" t="0" r="r" b="b"/>
              <a:pathLst>
                <a:path w="358" h="270">
                  <a:moveTo>
                    <a:pt x="0" y="270"/>
                  </a:moveTo>
                  <a:lnTo>
                    <a:pt x="6" y="270"/>
                  </a:lnTo>
                  <a:lnTo>
                    <a:pt x="11" y="270"/>
                  </a:lnTo>
                  <a:lnTo>
                    <a:pt x="16" y="270"/>
                  </a:lnTo>
                  <a:lnTo>
                    <a:pt x="22" y="270"/>
                  </a:lnTo>
                  <a:lnTo>
                    <a:pt x="27" y="270"/>
                  </a:lnTo>
                  <a:lnTo>
                    <a:pt x="32" y="270"/>
                  </a:lnTo>
                  <a:lnTo>
                    <a:pt x="38" y="270"/>
                  </a:lnTo>
                  <a:lnTo>
                    <a:pt x="43" y="270"/>
                  </a:lnTo>
                  <a:lnTo>
                    <a:pt x="48" y="270"/>
                  </a:lnTo>
                  <a:lnTo>
                    <a:pt x="54" y="270"/>
                  </a:lnTo>
                  <a:lnTo>
                    <a:pt x="59" y="270"/>
                  </a:lnTo>
                  <a:lnTo>
                    <a:pt x="64" y="270"/>
                  </a:lnTo>
                  <a:lnTo>
                    <a:pt x="70" y="270"/>
                  </a:lnTo>
                  <a:lnTo>
                    <a:pt x="75" y="270"/>
                  </a:lnTo>
                  <a:lnTo>
                    <a:pt x="80" y="270"/>
                  </a:lnTo>
                  <a:lnTo>
                    <a:pt x="86" y="270"/>
                  </a:lnTo>
                  <a:lnTo>
                    <a:pt x="91" y="270"/>
                  </a:lnTo>
                  <a:lnTo>
                    <a:pt x="96" y="270"/>
                  </a:lnTo>
                  <a:lnTo>
                    <a:pt x="102" y="270"/>
                  </a:lnTo>
                  <a:lnTo>
                    <a:pt x="107" y="270"/>
                  </a:lnTo>
                  <a:lnTo>
                    <a:pt x="112" y="270"/>
                  </a:lnTo>
                  <a:lnTo>
                    <a:pt x="118" y="270"/>
                  </a:lnTo>
                  <a:lnTo>
                    <a:pt x="123" y="264"/>
                  </a:lnTo>
                  <a:lnTo>
                    <a:pt x="128" y="264"/>
                  </a:lnTo>
                  <a:lnTo>
                    <a:pt x="134" y="264"/>
                  </a:lnTo>
                  <a:lnTo>
                    <a:pt x="139" y="264"/>
                  </a:lnTo>
                  <a:lnTo>
                    <a:pt x="144" y="258"/>
                  </a:lnTo>
                  <a:lnTo>
                    <a:pt x="150" y="258"/>
                  </a:lnTo>
                  <a:lnTo>
                    <a:pt x="155" y="258"/>
                  </a:lnTo>
                  <a:lnTo>
                    <a:pt x="160" y="252"/>
                  </a:lnTo>
                  <a:lnTo>
                    <a:pt x="166" y="252"/>
                  </a:lnTo>
                  <a:lnTo>
                    <a:pt x="171" y="246"/>
                  </a:lnTo>
                  <a:lnTo>
                    <a:pt x="176" y="240"/>
                  </a:lnTo>
                  <a:lnTo>
                    <a:pt x="182" y="234"/>
                  </a:lnTo>
                  <a:lnTo>
                    <a:pt x="187" y="228"/>
                  </a:lnTo>
                  <a:lnTo>
                    <a:pt x="192" y="222"/>
                  </a:lnTo>
                  <a:lnTo>
                    <a:pt x="198" y="216"/>
                  </a:lnTo>
                  <a:lnTo>
                    <a:pt x="208" y="204"/>
                  </a:lnTo>
                  <a:lnTo>
                    <a:pt x="208" y="198"/>
                  </a:lnTo>
                  <a:lnTo>
                    <a:pt x="219" y="186"/>
                  </a:lnTo>
                  <a:lnTo>
                    <a:pt x="219" y="174"/>
                  </a:lnTo>
                  <a:lnTo>
                    <a:pt x="230" y="162"/>
                  </a:lnTo>
                  <a:lnTo>
                    <a:pt x="230" y="150"/>
                  </a:lnTo>
                  <a:lnTo>
                    <a:pt x="240" y="138"/>
                  </a:lnTo>
                  <a:lnTo>
                    <a:pt x="240" y="126"/>
                  </a:lnTo>
                  <a:lnTo>
                    <a:pt x="251" y="114"/>
                  </a:lnTo>
                  <a:lnTo>
                    <a:pt x="251" y="102"/>
                  </a:lnTo>
                  <a:lnTo>
                    <a:pt x="262" y="90"/>
                  </a:lnTo>
                  <a:lnTo>
                    <a:pt x="262" y="84"/>
                  </a:lnTo>
                  <a:lnTo>
                    <a:pt x="272" y="72"/>
                  </a:lnTo>
                  <a:lnTo>
                    <a:pt x="272" y="60"/>
                  </a:lnTo>
                  <a:lnTo>
                    <a:pt x="278" y="54"/>
                  </a:lnTo>
                  <a:lnTo>
                    <a:pt x="283" y="48"/>
                  </a:lnTo>
                  <a:lnTo>
                    <a:pt x="288" y="42"/>
                  </a:lnTo>
                  <a:lnTo>
                    <a:pt x="294" y="36"/>
                  </a:lnTo>
                  <a:lnTo>
                    <a:pt x="299" y="30"/>
                  </a:lnTo>
                  <a:lnTo>
                    <a:pt x="304" y="24"/>
                  </a:lnTo>
                  <a:lnTo>
                    <a:pt x="310" y="18"/>
                  </a:lnTo>
                  <a:lnTo>
                    <a:pt x="315" y="18"/>
                  </a:lnTo>
                  <a:lnTo>
                    <a:pt x="320" y="12"/>
                  </a:lnTo>
                  <a:lnTo>
                    <a:pt x="326" y="12"/>
                  </a:lnTo>
                  <a:lnTo>
                    <a:pt x="331" y="6"/>
                  </a:lnTo>
                  <a:lnTo>
                    <a:pt x="336" y="6"/>
                  </a:lnTo>
                  <a:lnTo>
                    <a:pt x="342" y="6"/>
                  </a:lnTo>
                  <a:lnTo>
                    <a:pt x="347" y="6"/>
                  </a:lnTo>
                  <a:lnTo>
                    <a:pt x="352" y="0"/>
                  </a:lnTo>
                  <a:lnTo>
                    <a:pt x="358" y="0"/>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105" name="Line 2449"/>
            <p:cNvSpPr>
              <a:spLocks noChangeShapeType="1"/>
            </p:cNvSpPr>
            <p:nvPr/>
          </p:nvSpPr>
          <p:spPr bwMode="auto">
            <a:xfrm>
              <a:off x="3284" y="3321"/>
              <a:ext cx="42"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106" name="Line 2450"/>
            <p:cNvSpPr>
              <a:spLocks noChangeShapeType="1"/>
            </p:cNvSpPr>
            <p:nvPr/>
          </p:nvSpPr>
          <p:spPr bwMode="auto">
            <a:xfrm>
              <a:off x="3305" y="3297"/>
              <a:ext cx="1" cy="4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107" name="Line 2451"/>
            <p:cNvSpPr>
              <a:spLocks noChangeShapeType="1"/>
            </p:cNvSpPr>
            <p:nvPr/>
          </p:nvSpPr>
          <p:spPr bwMode="auto">
            <a:xfrm>
              <a:off x="3214" y="3321"/>
              <a:ext cx="43"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108" name="Line 2452"/>
            <p:cNvSpPr>
              <a:spLocks noChangeShapeType="1"/>
            </p:cNvSpPr>
            <p:nvPr/>
          </p:nvSpPr>
          <p:spPr bwMode="auto">
            <a:xfrm>
              <a:off x="3236" y="3297"/>
              <a:ext cx="1" cy="4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109" name="Line 2453"/>
            <p:cNvSpPr>
              <a:spLocks noChangeShapeType="1"/>
            </p:cNvSpPr>
            <p:nvPr/>
          </p:nvSpPr>
          <p:spPr bwMode="auto">
            <a:xfrm>
              <a:off x="3182" y="3321"/>
              <a:ext cx="43"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110" name="Line 2454"/>
            <p:cNvSpPr>
              <a:spLocks noChangeShapeType="1"/>
            </p:cNvSpPr>
            <p:nvPr/>
          </p:nvSpPr>
          <p:spPr bwMode="auto">
            <a:xfrm>
              <a:off x="3204" y="3297"/>
              <a:ext cx="1" cy="4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111" name="Line 2455"/>
            <p:cNvSpPr>
              <a:spLocks noChangeShapeType="1"/>
            </p:cNvSpPr>
            <p:nvPr/>
          </p:nvSpPr>
          <p:spPr bwMode="auto">
            <a:xfrm>
              <a:off x="3316" y="3309"/>
              <a:ext cx="42"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112" name="Line 2456"/>
            <p:cNvSpPr>
              <a:spLocks noChangeShapeType="1"/>
            </p:cNvSpPr>
            <p:nvPr/>
          </p:nvSpPr>
          <p:spPr bwMode="auto">
            <a:xfrm>
              <a:off x="3337" y="3285"/>
              <a:ext cx="1" cy="4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113" name="Line 2457"/>
            <p:cNvSpPr>
              <a:spLocks noChangeShapeType="1"/>
            </p:cNvSpPr>
            <p:nvPr/>
          </p:nvSpPr>
          <p:spPr bwMode="auto">
            <a:xfrm>
              <a:off x="3294" y="3309"/>
              <a:ext cx="22"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114" name="Line 2458"/>
            <p:cNvSpPr>
              <a:spLocks noChangeShapeType="1"/>
            </p:cNvSpPr>
            <p:nvPr/>
          </p:nvSpPr>
          <p:spPr bwMode="auto">
            <a:xfrm flipH="1">
              <a:off x="3294" y="3309"/>
              <a:ext cx="22"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115" name="Line 2459"/>
            <p:cNvSpPr>
              <a:spLocks noChangeShapeType="1"/>
            </p:cNvSpPr>
            <p:nvPr/>
          </p:nvSpPr>
          <p:spPr bwMode="auto">
            <a:xfrm>
              <a:off x="3225" y="3309"/>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116" name="Line 2460"/>
            <p:cNvSpPr>
              <a:spLocks noChangeShapeType="1"/>
            </p:cNvSpPr>
            <p:nvPr/>
          </p:nvSpPr>
          <p:spPr bwMode="auto">
            <a:xfrm flipH="1">
              <a:off x="3225" y="3309"/>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117" name="Line 2461"/>
            <p:cNvSpPr>
              <a:spLocks noChangeShapeType="1"/>
            </p:cNvSpPr>
            <p:nvPr/>
          </p:nvSpPr>
          <p:spPr bwMode="auto">
            <a:xfrm>
              <a:off x="3193" y="3309"/>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118" name="Line 2462"/>
            <p:cNvSpPr>
              <a:spLocks noChangeShapeType="1"/>
            </p:cNvSpPr>
            <p:nvPr/>
          </p:nvSpPr>
          <p:spPr bwMode="auto">
            <a:xfrm flipH="1">
              <a:off x="3193" y="3309"/>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119" name="Line 2463"/>
            <p:cNvSpPr>
              <a:spLocks noChangeShapeType="1"/>
            </p:cNvSpPr>
            <p:nvPr/>
          </p:nvSpPr>
          <p:spPr bwMode="auto">
            <a:xfrm>
              <a:off x="3326" y="3297"/>
              <a:ext cx="22"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120" name="Line 2464"/>
            <p:cNvSpPr>
              <a:spLocks noChangeShapeType="1"/>
            </p:cNvSpPr>
            <p:nvPr/>
          </p:nvSpPr>
          <p:spPr bwMode="auto">
            <a:xfrm flipH="1">
              <a:off x="3326" y="3297"/>
              <a:ext cx="22"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121" name="Rectangle 2465"/>
            <p:cNvSpPr>
              <a:spLocks noChangeArrowheads="1"/>
            </p:cNvSpPr>
            <p:nvPr/>
          </p:nvSpPr>
          <p:spPr bwMode="auto">
            <a:xfrm>
              <a:off x="3156" y="2931"/>
              <a:ext cx="475"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000000"/>
                  </a:solidFill>
                  <a:effectLst/>
                  <a:latin typeface="Helvetica" pitchFamily="34" charset="0"/>
                  <a:cs typeface="Arial" pitchFamily="34" charset="0"/>
                </a:rPr>
                <a:t>m51: a=8,b=12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1122" name="Rectangle 2466"/>
            <p:cNvSpPr>
              <a:spLocks noChangeArrowheads="1"/>
            </p:cNvSpPr>
            <p:nvPr/>
          </p:nvSpPr>
          <p:spPr bwMode="auto">
            <a:xfrm>
              <a:off x="3668" y="3051"/>
              <a:ext cx="357" cy="276"/>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01123" name="Rectangle 2467"/>
            <p:cNvSpPr>
              <a:spLocks noChangeArrowheads="1"/>
            </p:cNvSpPr>
            <p:nvPr/>
          </p:nvSpPr>
          <p:spPr bwMode="auto">
            <a:xfrm>
              <a:off x="3668" y="3051"/>
              <a:ext cx="357" cy="276"/>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01124" name="Line 2468"/>
            <p:cNvSpPr>
              <a:spLocks noChangeShapeType="1"/>
            </p:cNvSpPr>
            <p:nvPr/>
          </p:nvSpPr>
          <p:spPr bwMode="auto">
            <a:xfrm>
              <a:off x="3668" y="3051"/>
              <a:ext cx="357"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125" name="Line 2469"/>
            <p:cNvSpPr>
              <a:spLocks noChangeShapeType="1"/>
            </p:cNvSpPr>
            <p:nvPr/>
          </p:nvSpPr>
          <p:spPr bwMode="auto">
            <a:xfrm>
              <a:off x="3668" y="3327"/>
              <a:ext cx="357"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126" name="Line 2470"/>
            <p:cNvSpPr>
              <a:spLocks noChangeShapeType="1"/>
            </p:cNvSpPr>
            <p:nvPr/>
          </p:nvSpPr>
          <p:spPr bwMode="auto">
            <a:xfrm flipV="1">
              <a:off x="4025" y="3051"/>
              <a:ext cx="1" cy="27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127" name="Line 2471"/>
            <p:cNvSpPr>
              <a:spLocks noChangeShapeType="1"/>
            </p:cNvSpPr>
            <p:nvPr/>
          </p:nvSpPr>
          <p:spPr bwMode="auto">
            <a:xfrm flipV="1">
              <a:off x="3668" y="3051"/>
              <a:ext cx="1" cy="27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128" name="Line 2472"/>
            <p:cNvSpPr>
              <a:spLocks noChangeShapeType="1"/>
            </p:cNvSpPr>
            <p:nvPr/>
          </p:nvSpPr>
          <p:spPr bwMode="auto">
            <a:xfrm>
              <a:off x="3668" y="3327"/>
              <a:ext cx="357"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129" name="Line 2473"/>
            <p:cNvSpPr>
              <a:spLocks noChangeShapeType="1"/>
            </p:cNvSpPr>
            <p:nvPr/>
          </p:nvSpPr>
          <p:spPr bwMode="auto">
            <a:xfrm flipV="1">
              <a:off x="3668" y="3051"/>
              <a:ext cx="1" cy="27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130" name="Line 2474"/>
            <p:cNvSpPr>
              <a:spLocks noChangeShapeType="1"/>
            </p:cNvSpPr>
            <p:nvPr/>
          </p:nvSpPr>
          <p:spPr bwMode="auto">
            <a:xfrm flipV="1">
              <a:off x="3668" y="3321"/>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131" name="Line 2475"/>
            <p:cNvSpPr>
              <a:spLocks noChangeShapeType="1"/>
            </p:cNvSpPr>
            <p:nvPr/>
          </p:nvSpPr>
          <p:spPr bwMode="auto">
            <a:xfrm>
              <a:off x="3668" y="3051"/>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132" name="Rectangle 2476"/>
            <p:cNvSpPr>
              <a:spLocks noChangeArrowheads="1"/>
            </p:cNvSpPr>
            <p:nvPr/>
          </p:nvSpPr>
          <p:spPr bwMode="auto">
            <a:xfrm>
              <a:off x="3652" y="3345"/>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1133" name="Line 2477"/>
            <p:cNvSpPr>
              <a:spLocks noChangeShapeType="1"/>
            </p:cNvSpPr>
            <p:nvPr/>
          </p:nvSpPr>
          <p:spPr bwMode="auto">
            <a:xfrm flipV="1">
              <a:off x="3844" y="3321"/>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134" name="Line 2478"/>
            <p:cNvSpPr>
              <a:spLocks noChangeShapeType="1"/>
            </p:cNvSpPr>
            <p:nvPr/>
          </p:nvSpPr>
          <p:spPr bwMode="auto">
            <a:xfrm>
              <a:off x="3844" y="3051"/>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135" name="Rectangle 2479"/>
            <p:cNvSpPr>
              <a:spLocks noChangeArrowheads="1"/>
            </p:cNvSpPr>
            <p:nvPr/>
          </p:nvSpPr>
          <p:spPr bwMode="auto">
            <a:xfrm>
              <a:off x="3806" y="3345"/>
              <a:ext cx="117"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1136" name="Line 2480"/>
            <p:cNvSpPr>
              <a:spLocks noChangeShapeType="1"/>
            </p:cNvSpPr>
            <p:nvPr/>
          </p:nvSpPr>
          <p:spPr bwMode="auto">
            <a:xfrm flipV="1">
              <a:off x="4025" y="3321"/>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137" name="Line 2481"/>
            <p:cNvSpPr>
              <a:spLocks noChangeShapeType="1"/>
            </p:cNvSpPr>
            <p:nvPr/>
          </p:nvSpPr>
          <p:spPr bwMode="auto">
            <a:xfrm>
              <a:off x="4025" y="3051"/>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138" name="Rectangle 2482"/>
            <p:cNvSpPr>
              <a:spLocks noChangeArrowheads="1"/>
            </p:cNvSpPr>
            <p:nvPr/>
          </p:nvSpPr>
          <p:spPr bwMode="auto">
            <a:xfrm>
              <a:off x="4009" y="3345"/>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1139" name="Line 2483"/>
            <p:cNvSpPr>
              <a:spLocks noChangeShapeType="1"/>
            </p:cNvSpPr>
            <p:nvPr/>
          </p:nvSpPr>
          <p:spPr bwMode="auto">
            <a:xfrm>
              <a:off x="3668" y="3327"/>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140" name="Line 2484"/>
            <p:cNvSpPr>
              <a:spLocks noChangeShapeType="1"/>
            </p:cNvSpPr>
            <p:nvPr/>
          </p:nvSpPr>
          <p:spPr bwMode="auto">
            <a:xfrm flipH="1">
              <a:off x="4020" y="3327"/>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141" name="Rectangle 2485"/>
            <p:cNvSpPr>
              <a:spLocks noChangeArrowheads="1"/>
            </p:cNvSpPr>
            <p:nvPr/>
          </p:nvSpPr>
          <p:spPr bwMode="auto">
            <a:xfrm>
              <a:off x="3614" y="3285"/>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1142" name="Line 2486"/>
            <p:cNvSpPr>
              <a:spLocks noChangeShapeType="1"/>
            </p:cNvSpPr>
            <p:nvPr/>
          </p:nvSpPr>
          <p:spPr bwMode="auto">
            <a:xfrm>
              <a:off x="3668" y="3189"/>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143" name="Line 2487"/>
            <p:cNvSpPr>
              <a:spLocks noChangeShapeType="1"/>
            </p:cNvSpPr>
            <p:nvPr/>
          </p:nvSpPr>
          <p:spPr bwMode="auto">
            <a:xfrm flipH="1">
              <a:off x="4020" y="3189"/>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144" name="Rectangle 2488"/>
            <p:cNvSpPr>
              <a:spLocks noChangeArrowheads="1"/>
            </p:cNvSpPr>
            <p:nvPr/>
          </p:nvSpPr>
          <p:spPr bwMode="auto">
            <a:xfrm>
              <a:off x="3566" y="3147"/>
              <a:ext cx="117"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1145" name="Line 2489"/>
            <p:cNvSpPr>
              <a:spLocks noChangeShapeType="1"/>
            </p:cNvSpPr>
            <p:nvPr/>
          </p:nvSpPr>
          <p:spPr bwMode="auto">
            <a:xfrm>
              <a:off x="3668" y="3051"/>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146" name="Line 2490"/>
            <p:cNvSpPr>
              <a:spLocks noChangeShapeType="1"/>
            </p:cNvSpPr>
            <p:nvPr/>
          </p:nvSpPr>
          <p:spPr bwMode="auto">
            <a:xfrm flipH="1">
              <a:off x="4020" y="3051"/>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147" name="Rectangle 2491"/>
            <p:cNvSpPr>
              <a:spLocks noChangeArrowheads="1"/>
            </p:cNvSpPr>
            <p:nvPr/>
          </p:nvSpPr>
          <p:spPr bwMode="auto">
            <a:xfrm>
              <a:off x="3614" y="3009"/>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1148" name="Line 2492"/>
            <p:cNvSpPr>
              <a:spLocks noChangeShapeType="1"/>
            </p:cNvSpPr>
            <p:nvPr/>
          </p:nvSpPr>
          <p:spPr bwMode="auto">
            <a:xfrm>
              <a:off x="3668" y="3051"/>
              <a:ext cx="357"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149" name="Line 2493"/>
            <p:cNvSpPr>
              <a:spLocks noChangeShapeType="1"/>
            </p:cNvSpPr>
            <p:nvPr/>
          </p:nvSpPr>
          <p:spPr bwMode="auto">
            <a:xfrm>
              <a:off x="3668" y="3327"/>
              <a:ext cx="357"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150" name="Line 2494"/>
            <p:cNvSpPr>
              <a:spLocks noChangeShapeType="1"/>
            </p:cNvSpPr>
            <p:nvPr/>
          </p:nvSpPr>
          <p:spPr bwMode="auto">
            <a:xfrm flipV="1">
              <a:off x="4025" y="3051"/>
              <a:ext cx="1" cy="27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151" name="Line 2495"/>
            <p:cNvSpPr>
              <a:spLocks noChangeShapeType="1"/>
            </p:cNvSpPr>
            <p:nvPr/>
          </p:nvSpPr>
          <p:spPr bwMode="auto">
            <a:xfrm flipV="1">
              <a:off x="3668" y="3051"/>
              <a:ext cx="1" cy="27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152" name="Freeform 2496"/>
            <p:cNvSpPr>
              <a:spLocks/>
            </p:cNvSpPr>
            <p:nvPr/>
          </p:nvSpPr>
          <p:spPr bwMode="auto">
            <a:xfrm>
              <a:off x="3668" y="3051"/>
              <a:ext cx="352" cy="270"/>
            </a:xfrm>
            <a:custGeom>
              <a:avLst/>
              <a:gdLst/>
              <a:ahLst/>
              <a:cxnLst>
                <a:cxn ang="0">
                  <a:pos x="5" y="270"/>
                </a:cxn>
                <a:cxn ang="0">
                  <a:pos x="16" y="270"/>
                </a:cxn>
                <a:cxn ang="0">
                  <a:pos x="26" y="270"/>
                </a:cxn>
                <a:cxn ang="0">
                  <a:pos x="37" y="270"/>
                </a:cxn>
                <a:cxn ang="0">
                  <a:pos x="48" y="270"/>
                </a:cxn>
                <a:cxn ang="0">
                  <a:pos x="58" y="270"/>
                </a:cxn>
                <a:cxn ang="0">
                  <a:pos x="69" y="270"/>
                </a:cxn>
                <a:cxn ang="0">
                  <a:pos x="80" y="270"/>
                </a:cxn>
                <a:cxn ang="0">
                  <a:pos x="90" y="264"/>
                </a:cxn>
                <a:cxn ang="0">
                  <a:pos x="101" y="264"/>
                </a:cxn>
                <a:cxn ang="0">
                  <a:pos x="112" y="258"/>
                </a:cxn>
                <a:cxn ang="0">
                  <a:pos x="122" y="246"/>
                </a:cxn>
                <a:cxn ang="0">
                  <a:pos x="133" y="234"/>
                </a:cxn>
                <a:cxn ang="0">
                  <a:pos x="144" y="216"/>
                </a:cxn>
                <a:cxn ang="0">
                  <a:pos x="154" y="192"/>
                </a:cxn>
                <a:cxn ang="0">
                  <a:pos x="160" y="174"/>
                </a:cxn>
                <a:cxn ang="0">
                  <a:pos x="170" y="144"/>
                </a:cxn>
                <a:cxn ang="0">
                  <a:pos x="176" y="126"/>
                </a:cxn>
                <a:cxn ang="0">
                  <a:pos x="181" y="108"/>
                </a:cxn>
                <a:cxn ang="0">
                  <a:pos x="192" y="78"/>
                </a:cxn>
                <a:cxn ang="0">
                  <a:pos x="202" y="54"/>
                </a:cxn>
                <a:cxn ang="0">
                  <a:pos x="218" y="36"/>
                </a:cxn>
                <a:cxn ang="0">
                  <a:pos x="224" y="24"/>
                </a:cxn>
                <a:cxn ang="0">
                  <a:pos x="234" y="12"/>
                </a:cxn>
                <a:cxn ang="0">
                  <a:pos x="245" y="6"/>
                </a:cxn>
                <a:cxn ang="0">
                  <a:pos x="256" y="6"/>
                </a:cxn>
                <a:cxn ang="0">
                  <a:pos x="266" y="0"/>
                </a:cxn>
                <a:cxn ang="0">
                  <a:pos x="277" y="0"/>
                </a:cxn>
                <a:cxn ang="0">
                  <a:pos x="288" y="0"/>
                </a:cxn>
                <a:cxn ang="0">
                  <a:pos x="298" y="0"/>
                </a:cxn>
                <a:cxn ang="0">
                  <a:pos x="309" y="0"/>
                </a:cxn>
                <a:cxn ang="0">
                  <a:pos x="320" y="0"/>
                </a:cxn>
                <a:cxn ang="0">
                  <a:pos x="330" y="0"/>
                </a:cxn>
                <a:cxn ang="0">
                  <a:pos x="341" y="0"/>
                </a:cxn>
                <a:cxn ang="0">
                  <a:pos x="352" y="0"/>
                </a:cxn>
              </a:cxnLst>
              <a:rect l="0" t="0" r="r" b="b"/>
              <a:pathLst>
                <a:path w="352" h="270">
                  <a:moveTo>
                    <a:pt x="0" y="270"/>
                  </a:moveTo>
                  <a:lnTo>
                    <a:pt x="5" y="270"/>
                  </a:lnTo>
                  <a:lnTo>
                    <a:pt x="10" y="270"/>
                  </a:lnTo>
                  <a:lnTo>
                    <a:pt x="16" y="270"/>
                  </a:lnTo>
                  <a:lnTo>
                    <a:pt x="21" y="270"/>
                  </a:lnTo>
                  <a:lnTo>
                    <a:pt x="26" y="270"/>
                  </a:lnTo>
                  <a:lnTo>
                    <a:pt x="32" y="270"/>
                  </a:lnTo>
                  <a:lnTo>
                    <a:pt x="37" y="270"/>
                  </a:lnTo>
                  <a:lnTo>
                    <a:pt x="42" y="270"/>
                  </a:lnTo>
                  <a:lnTo>
                    <a:pt x="48" y="270"/>
                  </a:lnTo>
                  <a:lnTo>
                    <a:pt x="53" y="270"/>
                  </a:lnTo>
                  <a:lnTo>
                    <a:pt x="58" y="270"/>
                  </a:lnTo>
                  <a:lnTo>
                    <a:pt x="64" y="270"/>
                  </a:lnTo>
                  <a:lnTo>
                    <a:pt x="69" y="270"/>
                  </a:lnTo>
                  <a:lnTo>
                    <a:pt x="74" y="270"/>
                  </a:lnTo>
                  <a:lnTo>
                    <a:pt x="80" y="270"/>
                  </a:lnTo>
                  <a:lnTo>
                    <a:pt x="85" y="270"/>
                  </a:lnTo>
                  <a:lnTo>
                    <a:pt x="90" y="264"/>
                  </a:lnTo>
                  <a:lnTo>
                    <a:pt x="96" y="264"/>
                  </a:lnTo>
                  <a:lnTo>
                    <a:pt x="101" y="264"/>
                  </a:lnTo>
                  <a:lnTo>
                    <a:pt x="106" y="258"/>
                  </a:lnTo>
                  <a:lnTo>
                    <a:pt x="112" y="258"/>
                  </a:lnTo>
                  <a:lnTo>
                    <a:pt x="117" y="252"/>
                  </a:lnTo>
                  <a:lnTo>
                    <a:pt x="122" y="246"/>
                  </a:lnTo>
                  <a:lnTo>
                    <a:pt x="128" y="240"/>
                  </a:lnTo>
                  <a:lnTo>
                    <a:pt x="133" y="234"/>
                  </a:lnTo>
                  <a:lnTo>
                    <a:pt x="144" y="222"/>
                  </a:lnTo>
                  <a:lnTo>
                    <a:pt x="144" y="216"/>
                  </a:lnTo>
                  <a:lnTo>
                    <a:pt x="154" y="204"/>
                  </a:lnTo>
                  <a:lnTo>
                    <a:pt x="154" y="192"/>
                  </a:lnTo>
                  <a:lnTo>
                    <a:pt x="160" y="186"/>
                  </a:lnTo>
                  <a:lnTo>
                    <a:pt x="160" y="174"/>
                  </a:lnTo>
                  <a:lnTo>
                    <a:pt x="170" y="162"/>
                  </a:lnTo>
                  <a:lnTo>
                    <a:pt x="170" y="144"/>
                  </a:lnTo>
                  <a:lnTo>
                    <a:pt x="176" y="138"/>
                  </a:lnTo>
                  <a:lnTo>
                    <a:pt x="176" y="126"/>
                  </a:lnTo>
                  <a:lnTo>
                    <a:pt x="181" y="120"/>
                  </a:lnTo>
                  <a:lnTo>
                    <a:pt x="181" y="108"/>
                  </a:lnTo>
                  <a:lnTo>
                    <a:pt x="192" y="96"/>
                  </a:lnTo>
                  <a:lnTo>
                    <a:pt x="192" y="78"/>
                  </a:lnTo>
                  <a:lnTo>
                    <a:pt x="202" y="66"/>
                  </a:lnTo>
                  <a:lnTo>
                    <a:pt x="202" y="54"/>
                  </a:lnTo>
                  <a:lnTo>
                    <a:pt x="208" y="48"/>
                  </a:lnTo>
                  <a:lnTo>
                    <a:pt x="218" y="36"/>
                  </a:lnTo>
                  <a:lnTo>
                    <a:pt x="218" y="30"/>
                  </a:lnTo>
                  <a:lnTo>
                    <a:pt x="224" y="24"/>
                  </a:lnTo>
                  <a:lnTo>
                    <a:pt x="229" y="18"/>
                  </a:lnTo>
                  <a:lnTo>
                    <a:pt x="234" y="12"/>
                  </a:lnTo>
                  <a:lnTo>
                    <a:pt x="240" y="12"/>
                  </a:lnTo>
                  <a:lnTo>
                    <a:pt x="245" y="6"/>
                  </a:lnTo>
                  <a:lnTo>
                    <a:pt x="250" y="6"/>
                  </a:lnTo>
                  <a:lnTo>
                    <a:pt x="256" y="6"/>
                  </a:lnTo>
                  <a:lnTo>
                    <a:pt x="261" y="0"/>
                  </a:lnTo>
                  <a:lnTo>
                    <a:pt x="266" y="0"/>
                  </a:lnTo>
                  <a:lnTo>
                    <a:pt x="272" y="0"/>
                  </a:lnTo>
                  <a:lnTo>
                    <a:pt x="277" y="0"/>
                  </a:lnTo>
                  <a:lnTo>
                    <a:pt x="282" y="0"/>
                  </a:lnTo>
                  <a:lnTo>
                    <a:pt x="288" y="0"/>
                  </a:lnTo>
                  <a:lnTo>
                    <a:pt x="293" y="0"/>
                  </a:lnTo>
                  <a:lnTo>
                    <a:pt x="298" y="0"/>
                  </a:lnTo>
                  <a:lnTo>
                    <a:pt x="304" y="0"/>
                  </a:lnTo>
                  <a:lnTo>
                    <a:pt x="309" y="0"/>
                  </a:lnTo>
                  <a:lnTo>
                    <a:pt x="314" y="0"/>
                  </a:lnTo>
                  <a:lnTo>
                    <a:pt x="320" y="0"/>
                  </a:lnTo>
                  <a:lnTo>
                    <a:pt x="325" y="0"/>
                  </a:lnTo>
                  <a:lnTo>
                    <a:pt x="330" y="0"/>
                  </a:lnTo>
                  <a:lnTo>
                    <a:pt x="336" y="0"/>
                  </a:lnTo>
                  <a:lnTo>
                    <a:pt x="341" y="0"/>
                  </a:lnTo>
                  <a:lnTo>
                    <a:pt x="346" y="0"/>
                  </a:lnTo>
                  <a:lnTo>
                    <a:pt x="352" y="0"/>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153" name="Line 2497"/>
            <p:cNvSpPr>
              <a:spLocks noChangeShapeType="1"/>
            </p:cNvSpPr>
            <p:nvPr/>
          </p:nvSpPr>
          <p:spPr bwMode="auto">
            <a:xfrm>
              <a:off x="3764" y="3303"/>
              <a:ext cx="42"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154" name="Line 2498"/>
            <p:cNvSpPr>
              <a:spLocks noChangeShapeType="1"/>
            </p:cNvSpPr>
            <p:nvPr/>
          </p:nvSpPr>
          <p:spPr bwMode="auto">
            <a:xfrm>
              <a:off x="3785" y="3279"/>
              <a:ext cx="1" cy="4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155" name="Line 2499"/>
            <p:cNvSpPr>
              <a:spLocks noChangeShapeType="1"/>
            </p:cNvSpPr>
            <p:nvPr/>
          </p:nvSpPr>
          <p:spPr bwMode="auto">
            <a:xfrm>
              <a:off x="3700" y="3321"/>
              <a:ext cx="42"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156" name="Line 2500"/>
            <p:cNvSpPr>
              <a:spLocks noChangeShapeType="1"/>
            </p:cNvSpPr>
            <p:nvPr/>
          </p:nvSpPr>
          <p:spPr bwMode="auto">
            <a:xfrm>
              <a:off x="3721" y="3297"/>
              <a:ext cx="1" cy="4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157" name="Line 2501"/>
            <p:cNvSpPr>
              <a:spLocks noChangeShapeType="1"/>
            </p:cNvSpPr>
            <p:nvPr/>
          </p:nvSpPr>
          <p:spPr bwMode="auto">
            <a:xfrm>
              <a:off x="3668" y="3321"/>
              <a:ext cx="42"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158" name="Line 2502"/>
            <p:cNvSpPr>
              <a:spLocks noChangeShapeType="1"/>
            </p:cNvSpPr>
            <p:nvPr/>
          </p:nvSpPr>
          <p:spPr bwMode="auto">
            <a:xfrm>
              <a:off x="3689" y="3297"/>
              <a:ext cx="1" cy="4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159" name="Line 2503"/>
            <p:cNvSpPr>
              <a:spLocks noChangeShapeType="1"/>
            </p:cNvSpPr>
            <p:nvPr/>
          </p:nvSpPr>
          <p:spPr bwMode="auto">
            <a:xfrm>
              <a:off x="3801" y="3249"/>
              <a:ext cx="43"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160" name="Line 2504"/>
            <p:cNvSpPr>
              <a:spLocks noChangeShapeType="1"/>
            </p:cNvSpPr>
            <p:nvPr/>
          </p:nvSpPr>
          <p:spPr bwMode="auto">
            <a:xfrm>
              <a:off x="3822" y="3225"/>
              <a:ext cx="1" cy="4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161" name="Line 2505"/>
            <p:cNvSpPr>
              <a:spLocks noChangeShapeType="1"/>
            </p:cNvSpPr>
            <p:nvPr/>
          </p:nvSpPr>
          <p:spPr bwMode="auto">
            <a:xfrm>
              <a:off x="3774" y="3291"/>
              <a:ext cx="22"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162" name="Line 2506"/>
            <p:cNvSpPr>
              <a:spLocks noChangeShapeType="1"/>
            </p:cNvSpPr>
            <p:nvPr/>
          </p:nvSpPr>
          <p:spPr bwMode="auto">
            <a:xfrm flipH="1">
              <a:off x="3774" y="3291"/>
              <a:ext cx="22"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163" name="Line 2507"/>
            <p:cNvSpPr>
              <a:spLocks noChangeShapeType="1"/>
            </p:cNvSpPr>
            <p:nvPr/>
          </p:nvSpPr>
          <p:spPr bwMode="auto">
            <a:xfrm>
              <a:off x="3710" y="3309"/>
              <a:ext cx="22"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164" name="Line 2508"/>
            <p:cNvSpPr>
              <a:spLocks noChangeShapeType="1"/>
            </p:cNvSpPr>
            <p:nvPr/>
          </p:nvSpPr>
          <p:spPr bwMode="auto">
            <a:xfrm flipH="1">
              <a:off x="3710" y="3309"/>
              <a:ext cx="22"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165" name="Line 2509"/>
            <p:cNvSpPr>
              <a:spLocks noChangeShapeType="1"/>
            </p:cNvSpPr>
            <p:nvPr/>
          </p:nvSpPr>
          <p:spPr bwMode="auto">
            <a:xfrm>
              <a:off x="3678" y="3309"/>
              <a:ext cx="22"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166" name="Line 2510"/>
            <p:cNvSpPr>
              <a:spLocks noChangeShapeType="1"/>
            </p:cNvSpPr>
            <p:nvPr/>
          </p:nvSpPr>
          <p:spPr bwMode="auto">
            <a:xfrm flipH="1">
              <a:off x="3678" y="3309"/>
              <a:ext cx="22"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167" name="Line 2511"/>
            <p:cNvSpPr>
              <a:spLocks noChangeShapeType="1"/>
            </p:cNvSpPr>
            <p:nvPr/>
          </p:nvSpPr>
          <p:spPr bwMode="auto">
            <a:xfrm>
              <a:off x="3812" y="3237"/>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168" name="Line 2512"/>
            <p:cNvSpPr>
              <a:spLocks noChangeShapeType="1"/>
            </p:cNvSpPr>
            <p:nvPr/>
          </p:nvSpPr>
          <p:spPr bwMode="auto">
            <a:xfrm flipH="1">
              <a:off x="3812" y="3237"/>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169" name="Rectangle 2513"/>
            <p:cNvSpPr>
              <a:spLocks noChangeArrowheads="1"/>
            </p:cNvSpPr>
            <p:nvPr/>
          </p:nvSpPr>
          <p:spPr bwMode="auto">
            <a:xfrm>
              <a:off x="3641" y="2931"/>
              <a:ext cx="475"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000000"/>
                  </a:solidFill>
                  <a:effectLst/>
                  <a:latin typeface="Helvetica" pitchFamily="34" charset="0"/>
                  <a:cs typeface="Arial" pitchFamily="34" charset="0"/>
                </a:rPr>
                <a:t>m52: a=8,b=16</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1170" name="Rectangle 2514"/>
            <p:cNvSpPr>
              <a:spLocks noChangeArrowheads="1"/>
            </p:cNvSpPr>
            <p:nvPr/>
          </p:nvSpPr>
          <p:spPr bwMode="auto">
            <a:xfrm>
              <a:off x="4148" y="3051"/>
              <a:ext cx="362" cy="276"/>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01171" name="Rectangle 2515"/>
            <p:cNvSpPr>
              <a:spLocks noChangeArrowheads="1"/>
            </p:cNvSpPr>
            <p:nvPr/>
          </p:nvSpPr>
          <p:spPr bwMode="auto">
            <a:xfrm>
              <a:off x="4148" y="3051"/>
              <a:ext cx="362" cy="276"/>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01172" name="Line 2516"/>
            <p:cNvSpPr>
              <a:spLocks noChangeShapeType="1"/>
            </p:cNvSpPr>
            <p:nvPr/>
          </p:nvSpPr>
          <p:spPr bwMode="auto">
            <a:xfrm>
              <a:off x="4148" y="3051"/>
              <a:ext cx="362"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173" name="Line 2517"/>
            <p:cNvSpPr>
              <a:spLocks noChangeShapeType="1"/>
            </p:cNvSpPr>
            <p:nvPr/>
          </p:nvSpPr>
          <p:spPr bwMode="auto">
            <a:xfrm>
              <a:off x="4148" y="3327"/>
              <a:ext cx="362"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174" name="Line 2518"/>
            <p:cNvSpPr>
              <a:spLocks noChangeShapeType="1"/>
            </p:cNvSpPr>
            <p:nvPr/>
          </p:nvSpPr>
          <p:spPr bwMode="auto">
            <a:xfrm flipV="1">
              <a:off x="4510" y="3051"/>
              <a:ext cx="1" cy="27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175" name="Line 2519"/>
            <p:cNvSpPr>
              <a:spLocks noChangeShapeType="1"/>
            </p:cNvSpPr>
            <p:nvPr/>
          </p:nvSpPr>
          <p:spPr bwMode="auto">
            <a:xfrm flipV="1">
              <a:off x="4148" y="3051"/>
              <a:ext cx="1" cy="27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176" name="Line 2520"/>
            <p:cNvSpPr>
              <a:spLocks noChangeShapeType="1"/>
            </p:cNvSpPr>
            <p:nvPr/>
          </p:nvSpPr>
          <p:spPr bwMode="auto">
            <a:xfrm>
              <a:off x="4148" y="3327"/>
              <a:ext cx="362"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177" name="Line 2521"/>
            <p:cNvSpPr>
              <a:spLocks noChangeShapeType="1"/>
            </p:cNvSpPr>
            <p:nvPr/>
          </p:nvSpPr>
          <p:spPr bwMode="auto">
            <a:xfrm flipV="1">
              <a:off x="4148" y="3051"/>
              <a:ext cx="1" cy="27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178" name="Line 2522"/>
            <p:cNvSpPr>
              <a:spLocks noChangeShapeType="1"/>
            </p:cNvSpPr>
            <p:nvPr/>
          </p:nvSpPr>
          <p:spPr bwMode="auto">
            <a:xfrm flipV="1">
              <a:off x="4148" y="3321"/>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179" name="Line 2523"/>
            <p:cNvSpPr>
              <a:spLocks noChangeShapeType="1"/>
            </p:cNvSpPr>
            <p:nvPr/>
          </p:nvSpPr>
          <p:spPr bwMode="auto">
            <a:xfrm>
              <a:off x="4148" y="3051"/>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180" name="Rectangle 2524"/>
            <p:cNvSpPr>
              <a:spLocks noChangeArrowheads="1"/>
            </p:cNvSpPr>
            <p:nvPr/>
          </p:nvSpPr>
          <p:spPr bwMode="auto">
            <a:xfrm>
              <a:off x="4132" y="3345"/>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1181" name="Line 2525"/>
            <p:cNvSpPr>
              <a:spLocks noChangeShapeType="1"/>
            </p:cNvSpPr>
            <p:nvPr/>
          </p:nvSpPr>
          <p:spPr bwMode="auto">
            <a:xfrm flipV="1">
              <a:off x="4329" y="3321"/>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182" name="Line 2526"/>
            <p:cNvSpPr>
              <a:spLocks noChangeShapeType="1"/>
            </p:cNvSpPr>
            <p:nvPr/>
          </p:nvSpPr>
          <p:spPr bwMode="auto">
            <a:xfrm>
              <a:off x="4329" y="3051"/>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183" name="Rectangle 2527"/>
            <p:cNvSpPr>
              <a:spLocks noChangeArrowheads="1"/>
            </p:cNvSpPr>
            <p:nvPr/>
          </p:nvSpPr>
          <p:spPr bwMode="auto">
            <a:xfrm>
              <a:off x="4292" y="3345"/>
              <a:ext cx="117"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1184" name="Line 2528"/>
            <p:cNvSpPr>
              <a:spLocks noChangeShapeType="1"/>
            </p:cNvSpPr>
            <p:nvPr/>
          </p:nvSpPr>
          <p:spPr bwMode="auto">
            <a:xfrm flipV="1">
              <a:off x="4510" y="3321"/>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185" name="Line 2529"/>
            <p:cNvSpPr>
              <a:spLocks noChangeShapeType="1"/>
            </p:cNvSpPr>
            <p:nvPr/>
          </p:nvSpPr>
          <p:spPr bwMode="auto">
            <a:xfrm>
              <a:off x="4510" y="3051"/>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186" name="Rectangle 2530"/>
            <p:cNvSpPr>
              <a:spLocks noChangeArrowheads="1"/>
            </p:cNvSpPr>
            <p:nvPr/>
          </p:nvSpPr>
          <p:spPr bwMode="auto">
            <a:xfrm>
              <a:off x="4494" y="3345"/>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1187" name="Line 2531"/>
            <p:cNvSpPr>
              <a:spLocks noChangeShapeType="1"/>
            </p:cNvSpPr>
            <p:nvPr/>
          </p:nvSpPr>
          <p:spPr bwMode="auto">
            <a:xfrm>
              <a:off x="4148" y="3327"/>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188" name="Line 2532"/>
            <p:cNvSpPr>
              <a:spLocks noChangeShapeType="1"/>
            </p:cNvSpPr>
            <p:nvPr/>
          </p:nvSpPr>
          <p:spPr bwMode="auto">
            <a:xfrm flipH="1">
              <a:off x="4505" y="3327"/>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189" name="Rectangle 2533"/>
            <p:cNvSpPr>
              <a:spLocks noChangeArrowheads="1"/>
            </p:cNvSpPr>
            <p:nvPr/>
          </p:nvSpPr>
          <p:spPr bwMode="auto">
            <a:xfrm>
              <a:off x="4094" y="3285"/>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1190" name="Line 2534"/>
            <p:cNvSpPr>
              <a:spLocks noChangeShapeType="1"/>
            </p:cNvSpPr>
            <p:nvPr/>
          </p:nvSpPr>
          <p:spPr bwMode="auto">
            <a:xfrm>
              <a:off x="4148" y="3189"/>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191" name="Line 2535"/>
            <p:cNvSpPr>
              <a:spLocks noChangeShapeType="1"/>
            </p:cNvSpPr>
            <p:nvPr/>
          </p:nvSpPr>
          <p:spPr bwMode="auto">
            <a:xfrm flipH="1">
              <a:off x="4505" y="3189"/>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192" name="Rectangle 2536"/>
            <p:cNvSpPr>
              <a:spLocks noChangeArrowheads="1"/>
            </p:cNvSpPr>
            <p:nvPr/>
          </p:nvSpPr>
          <p:spPr bwMode="auto">
            <a:xfrm>
              <a:off x="4046" y="3147"/>
              <a:ext cx="117"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1193" name="Line 2537"/>
            <p:cNvSpPr>
              <a:spLocks noChangeShapeType="1"/>
            </p:cNvSpPr>
            <p:nvPr/>
          </p:nvSpPr>
          <p:spPr bwMode="auto">
            <a:xfrm>
              <a:off x="4148" y="3051"/>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194" name="Line 2538"/>
            <p:cNvSpPr>
              <a:spLocks noChangeShapeType="1"/>
            </p:cNvSpPr>
            <p:nvPr/>
          </p:nvSpPr>
          <p:spPr bwMode="auto">
            <a:xfrm flipH="1">
              <a:off x="4505" y="3051"/>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195" name="Rectangle 2539"/>
            <p:cNvSpPr>
              <a:spLocks noChangeArrowheads="1"/>
            </p:cNvSpPr>
            <p:nvPr/>
          </p:nvSpPr>
          <p:spPr bwMode="auto">
            <a:xfrm>
              <a:off x="4094" y="3009"/>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1196" name="Line 2540"/>
            <p:cNvSpPr>
              <a:spLocks noChangeShapeType="1"/>
            </p:cNvSpPr>
            <p:nvPr/>
          </p:nvSpPr>
          <p:spPr bwMode="auto">
            <a:xfrm>
              <a:off x="4148" y="3051"/>
              <a:ext cx="362"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197" name="Line 2541"/>
            <p:cNvSpPr>
              <a:spLocks noChangeShapeType="1"/>
            </p:cNvSpPr>
            <p:nvPr/>
          </p:nvSpPr>
          <p:spPr bwMode="auto">
            <a:xfrm>
              <a:off x="4148" y="3327"/>
              <a:ext cx="362"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198" name="Line 2542"/>
            <p:cNvSpPr>
              <a:spLocks noChangeShapeType="1"/>
            </p:cNvSpPr>
            <p:nvPr/>
          </p:nvSpPr>
          <p:spPr bwMode="auto">
            <a:xfrm flipV="1">
              <a:off x="4510" y="3051"/>
              <a:ext cx="1" cy="27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199" name="Line 2543"/>
            <p:cNvSpPr>
              <a:spLocks noChangeShapeType="1"/>
            </p:cNvSpPr>
            <p:nvPr/>
          </p:nvSpPr>
          <p:spPr bwMode="auto">
            <a:xfrm flipV="1">
              <a:off x="4148" y="3051"/>
              <a:ext cx="1" cy="27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200" name="Freeform 2544"/>
            <p:cNvSpPr>
              <a:spLocks/>
            </p:cNvSpPr>
            <p:nvPr/>
          </p:nvSpPr>
          <p:spPr bwMode="auto">
            <a:xfrm>
              <a:off x="4148" y="3051"/>
              <a:ext cx="357" cy="270"/>
            </a:xfrm>
            <a:custGeom>
              <a:avLst/>
              <a:gdLst/>
              <a:ahLst/>
              <a:cxnLst>
                <a:cxn ang="0">
                  <a:pos x="5" y="270"/>
                </a:cxn>
                <a:cxn ang="0">
                  <a:pos x="16" y="270"/>
                </a:cxn>
                <a:cxn ang="0">
                  <a:pos x="26" y="270"/>
                </a:cxn>
                <a:cxn ang="0">
                  <a:pos x="37" y="270"/>
                </a:cxn>
                <a:cxn ang="0">
                  <a:pos x="48" y="270"/>
                </a:cxn>
                <a:cxn ang="0">
                  <a:pos x="58" y="270"/>
                </a:cxn>
                <a:cxn ang="0">
                  <a:pos x="69" y="270"/>
                </a:cxn>
                <a:cxn ang="0">
                  <a:pos x="80" y="264"/>
                </a:cxn>
                <a:cxn ang="0">
                  <a:pos x="90" y="258"/>
                </a:cxn>
                <a:cxn ang="0">
                  <a:pos x="101" y="246"/>
                </a:cxn>
                <a:cxn ang="0">
                  <a:pos x="112" y="222"/>
                </a:cxn>
                <a:cxn ang="0">
                  <a:pos x="122" y="198"/>
                </a:cxn>
                <a:cxn ang="0">
                  <a:pos x="128" y="180"/>
                </a:cxn>
                <a:cxn ang="0">
                  <a:pos x="133" y="162"/>
                </a:cxn>
                <a:cxn ang="0">
                  <a:pos x="138" y="138"/>
                </a:cxn>
                <a:cxn ang="0">
                  <a:pos x="144" y="120"/>
                </a:cxn>
                <a:cxn ang="0">
                  <a:pos x="149" y="102"/>
                </a:cxn>
                <a:cxn ang="0">
                  <a:pos x="154" y="84"/>
                </a:cxn>
                <a:cxn ang="0">
                  <a:pos x="160" y="66"/>
                </a:cxn>
                <a:cxn ang="0">
                  <a:pos x="170" y="42"/>
                </a:cxn>
                <a:cxn ang="0">
                  <a:pos x="181" y="24"/>
                </a:cxn>
                <a:cxn ang="0">
                  <a:pos x="192" y="12"/>
                </a:cxn>
                <a:cxn ang="0">
                  <a:pos x="202" y="6"/>
                </a:cxn>
                <a:cxn ang="0">
                  <a:pos x="213" y="0"/>
                </a:cxn>
                <a:cxn ang="0">
                  <a:pos x="224" y="0"/>
                </a:cxn>
                <a:cxn ang="0">
                  <a:pos x="234" y="0"/>
                </a:cxn>
                <a:cxn ang="0">
                  <a:pos x="245" y="0"/>
                </a:cxn>
                <a:cxn ang="0">
                  <a:pos x="256" y="0"/>
                </a:cxn>
                <a:cxn ang="0">
                  <a:pos x="266" y="0"/>
                </a:cxn>
                <a:cxn ang="0">
                  <a:pos x="277" y="0"/>
                </a:cxn>
                <a:cxn ang="0">
                  <a:pos x="288" y="0"/>
                </a:cxn>
                <a:cxn ang="0">
                  <a:pos x="298" y="0"/>
                </a:cxn>
                <a:cxn ang="0">
                  <a:pos x="309" y="0"/>
                </a:cxn>
                <a:cxn ang="0">
                  <a:pos x="320" y="0"/>
                </a:cxn>
                <a:cxn ang="0">
                  <a:pos x="330" y="0"/>
                </a:cxn>
                <a:cxn ang="0">
                  <a:pos x="341" y="0"/>
                </a:cxn>
                <a:cxn ang="0">
                  <a:pos x="352" y="0"/>
                </a:cxn>
              </a:cxnLst>
              <a:rect l="0" t="0" r="r" b="b"/>
              <a:pathLst>
                <a:path w="357" h="270">
                  <a:moveTo>
                    <a:pt x="0" y="270"/>
                  </a:moveTo>
                  <a:lnTo>
                    <a:pt x="5" y="270"/>
                  </a:lnTo>
                  <a:lnTo>
                    <a:pt x="10" y="270"/>
                  </a:lnTo>
                  <a:lnTo>
                    <a:pt x="16" y="270"/>
                  </a:lnTo>
                  <a:lnTo>
                    <a:pt x="21" y="270"/>
                  </a:lnTo>
                  <a:lnTo>
                    <a:pt x="26" y="270"/>
                  </a:lnTo>
                  <a:lnTo>
                    <a:pt x="32" y="270"/>
                  </a:lnTo>
                  <a:lnTo>
                    <a:pt x="37" y="270"/>
                  </a:lnTo>
                  <a:lnTo>
                    <a:pt x="42" y="270"/>
                  </a:lnTo>
                  <a:lnTo>
                    <a:pt x="48" y="270"/>
                  </a:lnTo>
                  <a:lnTo>
                    <a:pt x="53" y="270"/>
                  </a:lnTo>
                  <a:lnTo>
                    <a:pt x="58" y="270"/>
                  </a:lnTo>
                  <a:lnTo>
                    <a:pt x="64" y="270"/>
                  </a:lnTo>
                  <a:lnTo>
                    <a:pt x="69" y="270"/>
                  </a:lnTo>
                  <a:lnTo>
                    <a:pt x="74" y="264"/>
                  </a:lnTo>
                  <a:lnTo>
                    <a:pt x="80" y="264"/>
                  </a:lnTo>
                  <a:lnTo>
                    <a:pt x="85" y="258"/>
                  </a:lnTo>
                  <a:lnTo>
                    <a:pt x="90" y="258"/>
                  </a:lnTo>
                  <a:lnTo>
                    <a:pt x="96" y="252"/>
                  </a:lnTo>
                  <a:lnTo>
                    <a:pt x="101" y="246"/>
                  </a:lnTo>
                  <a:lnTo>
                    <a:pt x="112" y="234"/>
                  </a:lnTo>
                  <a:lnTo>
                    <a:pt x="112" y="222"/>
                  </a:lnTo>
                  <a:lnTo>
                    <a:pt x="122" y="210"/>
                  </a:lnTo>
                  <a:lnTo>
                    <a:pt x="122" y="198"/>
                  </a:lnTo>
                  <a:lnTo>
                    <a:pt x="128" y="192"/>
                  </a:lnTo>
                  <a:lnTo>
                    <a:pt x="128" y="180"/>
                  </a:lnTo>
                  <a:lnTo>
                    <a:pt x="133" y="174"/>
                  </a:lnTo>
                  <a:lnTo>
                    <a:pt x="133" y="162"/>
                  </a:lnTo>
                  <a:lnTo>
                    <a:pt x="138" y="156"/>
                  </a:lnTo>
                  <a:lnTo>
                    <a:pt x="138" y="138"/>
                  </a:lnTo>
                  <a:lnTo>
                    <a:pt x="144" y="132"/>
                  </a:lnTo>
                  <a:lnTo>
                    <a:pt x="144" y="120"/>
                  </a:lnTo>
                  <a:lnTo>
                    <a:pt x="149" y="114"/>
                  </a:lnTo>
                  <a:lnTo>
                    <a:pt x="149" y="102"/>
                  </a:lnTo>
                  <a:lnTo>
                    <a:pt x="154" y="96"/>
                  </a:lnTo>
                  <a:lnTo>
                    <a:pt x="154" y="84"/>
                  </a:lnTo>
                  <a:lnTo>
                    <a:pt x="160" y="78"/>
                  </a:lnTo>
                  <a:lnTo>
                    <a:pt x="160" y="66"/>
                  </a:lnTo>
                  <a:lnTo>
                    <a:pt x="170" y="54"/>
                  </a:lnTo>
                  <a:lnTo>
                    <a:pt x="170" y="42"/>
                  </a:lnTo>
                  <a:lnTo>
                    <a:pt x="181" y="30"/>
                  </a:lnTo>
                  <a:lnTo>
                    <a:pt x="181" y="24"/>
                  </a:lnTo>
                  <a:lnTo>
                    <a:pt x="186" y="18"/>
                  </a:lnTo>
                  <a:lnTo>
                    <a:pt x="192" y="12"/>
                  </a:lnTo>
                  <a:lnTo>
                    <a:pt x="197" y="6"/>
                  </a:lnTo>
                  <a:lnTo>
                    <a:pt x="202" y="6"/>
                  </a:lnTo>
                  <a:lnTo>
                    <a:pt x="208" y="6"/>
                  </a:lnTo>
                  <a:lnTo>
                    <a:pt x="213" y="0"/>
                  </a:lnTo>
                  <a:lnTo>
                    <a:pt x="218" y="0"/>
                  </a:lnTo>
                  <a:lnTo>
                    <a:pt x="224" y="0"/>
                  </a:lnTo>
                  <a:lnTo>
                    <a:pt x="229" y="0"/>
                  </a:lnTo>
                  <a:lnTo>
                    <a:pt x="234" y="0"/>
                  </a:lnTo>
                  <a:lnTo>
                    <a:pt x="240" y="0"/>
                  </a:lnTo>
                  <a:lnTo>
                    <a:pt x="245" y="0"/>
                  </a:lnTo>
                  <a:lnTo>
                    <a:pt x="250" y="0"/>
                  </a:lnTo>
                  <a:lnTo>
                    <a:pt x="256" y="0"/>
                  </a:lnTo>
                  <a:lnTo>
                    <a:pt x="261" y="0"/>
                  </a:lnTo>
                  <a:lnTo>
                    <a:pt x="266" y="0"/>
                  </a:lnTo>
                  <a:lnTo>
                    <a:pt x="272" y="0"/>
                  </a:lnTo>
                  <a:lnTo>
                    <a:pt x="277" y="0"/>
                  </a:lnTo>
                  <a:lnTo>
                    <a:pt x="282" y="0"/>
                  </a:lnTo>
                  <a:lnTo>
                    <a:pt x="288" y="0"/>
                  </a:lnTo>
                  <a:lnTo>
                    <a:pt x="293" y="0"/>
                  </a:lnTo>
                  <a:lnTo>
                    <a:pt x="298" y="0"/>
                  </a:lnTo>
                  <a:lnTo>
                    <a:pt x="304" y="0"/>
                  </a:lnTo>
                  <a:lnTo>
                    <a:pt x="309" y="0"/>
                  </a:lnTo>
                  <a:lnTo>
                    <a:pt x="314" y="0"/>
                  </a:lnTo>
                  <a:lnTo>
                    <a:pt x="320" y="0"/>
                  </a:lnTo>
                  <a:lnTo>
                    <a:pt x="325" y="0"/>
                  </a:lnTo>
                  <a:lnTo>
                    <a:pt x="330" y="0"/>
                  </a:lnTo>
                  <a:lnTo>
                    <a:pt x="336" y="0"/>
                  </a:lnTo>
                  <a:lnTo>
                    <a:pt x="341" y="0"/>
                  </a:lnTo>
                  <a:lnTo>
                    <a:pt x="346" y="0"/>
                  </a:lnTo>
                  <a:lnTo>
                    <a:pt x="352" y="0"/>
                  </a:lnTo>
                  <a:lnTo>
                    <a:pt x="357" y="0"/>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201" name="Line 2545"/>
            <p:cNvSpPr>
              <a:spLocks noChangeShapeType="1"/>
            </p:cNvSpPr>
            <p:nvPr/>
          </p:nvSpPr>
          <p:spPr bwMode="auto">
            <a:xfrm>
              <a:off x="4249" y="3255"/>
              <a:ext cx="43"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202" name="Line 2546"/>
            <p:cNvSpPr>
              <a:spLocks noChangeShapeType="1"/>
            </p:cNvSpPr>
            <p:nvPr/>
          </p:nvSpPr>
          <p:spPr bwMode="auto">
            <a:xfrm>
              <a:off x="4270" y="3231"/>
              <a:ext cx="1" cy="4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203" name="Line 2547"/>
            <p:cNvSpPr>
              <a:spLocks noChangeShapeType="1"/>
            </p:cNvSpPr>
            <p:nvPr/>
          </p:nvSpPr>
          <p:spPr bwMode="auto">
            <a:xfrm>
              <a:off x="4180" y="3321"/>
              <a:ext cx="42"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204" name="Line 2548"/>
            <p:cNvSpPr>
              <a:spLocks noChangeShapeType="1"/>
            </p:cNvSpPr>
            <p:nvPr/>
          </p:nvSpPr>
          <p:spPr bwMode="auto">
            <a:xfrm>
              <a:off x="4201" y="3297"/>
              <a:ext cx="1" cy="4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205" name="Line 2549"/>
            <p:cNvSpPr>
              <a:spLocks noChangeShapeType="1"/>
            </p:cNvSpPr>
            <p:nvPr/>
          </p:nvSpPr>
          <p:spPr bwMode="auto">
            <a:xfrm>
              <a:off x="4148" y="3321"/>
              <a:ext cx="42"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206" name="Line 2550"/>
            <p:cNvSpPr>
              <a:spLocks noChangeShapeType="1"/>
            </p:cNvSpPr>
            <p:nvPr/>
          </p:nvSpPr>
          <p:spPr bwMode="auto">
            <a:xfrm>
              <a:off x="4169" y="3297"/>
              <a:ext cx="1" cy="4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207" name="Line 2551"/>
            <p:cNvSpPr>
              <a:spLocks noChangeShapeType="1"/>
            </p:cNvSpPr>
            <p:nvPr/>
          </p:nvSpPr>
          <p:spPr bwMode="auto">
            <a:xfrm>
              <a:off x="4281" y="3141"/>
              <a:ext cx="43"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208" name="Line 2552"/>
            <p:cNvSpPr>
              <a:spLocks noChangeShapeType="1"/>
            </p:cNvSpPr>
            <p:nvPr/>
          </p:nvSpPr>
          <p:spPr bwMode="auto">
            <a:xfrm>
              <a:off x="4302" y="3117"/>
              <a:ext cx="1" cy="4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209" name="Line 2553"/>
            <p:cNvSpPr>
              <a:spLocks noChangeShapeType="1"/>
            </p:cNvSpPr>
            <p:nvPr/>
          </p:nvSpPr>
          <p:spPr bwMode="auto">
            <a:xfrm>
              <a:off x="4260" y="3243"/>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210" name="Line 2554"/>
            <p:cNvSpPr>
              <a:spLocks noChangeShapeType="1"/>
            </p:cNvSpPr>
            <p:nvPr/>
          </p:nvSpPr>
          <p:spPr bwMode="auto">
            <a:xfrm flipH="1">
              <a:off x="4260" y="3243"/>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211" name="Line 2555"/>
            <p:cNvSpPr>
              <a:spLocks noChangeShapeType="1"/>
            </p:cNvSpPr>
            <p:nvPr/>
          </p:nvSpPr>
          <p:spPr bwMode="auto">
            <a:xfrm>
              <a:off x="4190" y="3309"/>
              <a:ext cx="22"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212" name="Line 2556"/>
            <p:cNvSpPr>
              <a:spLocks noChangeShapeType="1"/>
            </p:cNvSpPr>
            <p:nvPr/>
          </p:nvSpPr>
          <p:spPr bwMode="auto">
            <a:xfrm flipH="1">
              <a:off x="4190" y="3309"/>
              <a:ext cx="22"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213" name="Line 2557"/>
            <p:cNvSpPr>
              <a:spLocks noChangeShapeType="1"/>
            </p:cNvSpPr>
            <p:nvPr/>
          </p:nvSpPr>
          <p:spPr bwMode="auto">
            <a:xfrm>
              <a:off x="4158" y="3309"/>
              <a:ext cx="22"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214" name="Line 2558"/>
            <p:cNvSpPr>
              <a:spLocks noChangeShapeType="1"/>
            </p:cNvSpPr>
            <p:nvPr/>
          </p:nvSpPr>
          <p:spPr bwMode="auto">
            <a:xfrm flipH="1">
              <a:off x="4158" y="3309"/>
              <a:ext cx="22"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215" name="Line 2559"/>
            <p:cNvSpPr>
              <a:spLocks noChangeShapeType="1"/>
            </p:cNvSpPr>
            <p:nvPr/>
          </p:nvSpPr>
          <p:spPr bwMode="auto">
            <a:xfrm>
              <a:off x="4292" y="3129"/>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216" name="Line 2560"/>
            <p:cNvSpPr>
              <a:spLocks noChangeShapeType="1"/>
            </p:cNvSpPr>
            <p:nvPr/>
          </p:nvSpPr>
          <p:spPr bwMode="auto">
            <a:xfrm flipH="1">
              <a:off x="4292" y="3129"/>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217" name="Rectangle 2561"/>
            <p:cNvSpPr>
              <a:spLocks noChangeArrowheads="1"/>
            </p:cNvSpPr>
            <p:nvPr/>
          </p:nvSpPr>
          <p:spPr bwMode="auto">
            <a:xfrm>
              <a:off x="4121" y="2931"/>
              <a:ext cx="475"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000000"/>
                  </a:solidFill>
                  <a:effectLst/>
                  <a:latin typeface="Helvetica" pitchFamily="34" charset="0"/>
                  <a:cs typeface="Arial" pitchFamily="34" charset="0"/>
                </a:rPr>
                <a:t>m53: a=8,b=20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1218" name="Rectangle 2562"/>
            <p:cNvSpPr>
              <a:spLocks noChangeArrowheads="1"/>
            </p:cNvSpPr>
            <p:nvPr/>
          </p:nvSpPr>
          <p:spPr bwMode="auto">
            <a:xfrm>
              <a:off x="4633" y="3051"/>
              <a:ext cx="357" cy="276"/>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01219" name="Rectangle 2563"/>
            <p:cNvSpPr>
              <a:spLocks noChangeArrowheads="1"/>
            </p:cNvSpPr>
            <p:nvPr/>
          </p:nvSpPr>
          <p:spPr bwMode="auto">
            <a:xfrm>
              <a:off x="4633" y="3051"/>
              <a:ext cx="357" cy="276"/>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01220" name="Line 2564"/>
            <p:cNvSpPr>
              <a:spLocks noChangeShapeType="1"/>
            </p:cNvSpPr>
            <p:nvPr/>
          </p:nvSpPr>
          <p:spPr bwMode="auto">
            <a:xfrm>
              <a:off x="4633" y="3051"/>
              <a:ext cx="357"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221" name="Line 2565"/>
            <p:cNvSpPr>
              <a:spLocks noChangeShapeType="1"/>
            </p:cNvSpPr>
            <p:nvPr/>
          </p:nvSpPr>
          <p:spPr bwMode="auto">
            <a:xfrm>
              <a:off x="4633" y="3327"/>
              <a:ext cx="357"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222" name="Line 2566"/>
            <p:cNvSpPr>
              <a:spLocks noChangeShapeType="1"/>
            </p:cNvSpPr>
            <p:nvPr/>
          </p:nvSpPr>
          <p:spPr bwMode="auto">
            <a:xfrm flipV="1">
              <a:off x="4990" y="3051"/>
              <a:ext cx="1" cy="27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223" name="Line 2567"/>
            <p:cNvSpPr>
              <a:spLocks noChangeShapeType="1"/>
            </p:cNvSpPr>
            <p:nvPr/>
          </p:nvSpPr>
          <p:spPr bwMode="auto">
            <a:xfrm flipV="1">
              <a:off x="4633" y="3051"/>
              <a:ext cx="1" cy="27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224" name="Line 2568"/>
            <p:cNvSpPr>
              <a:spLocks noChangeShapeType="1"/>
            </p:cNvSpPr>
            <p:nvPr/>
          </p:nvSpPr>
          <p:spPr bwMode="auto">
            <a:xfrm>
              <a:off x="4633" y="3327"/>
              <a:ext cx="357"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225" name="Line 2569"/>
            <p:cNvSpPr>
              <a:spLocks noChangeShapeType="1"/>
            </p:cNvSpPr>
            <p:nvPr/>
          </p:nvSpPr>
          <p:spPr bwMode="auto">
            <a:xfrm flipV="1">
              <a:off x="4633" y="3051"/>
              <a:ext cx="1" cy="27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226" name="Line 2570"/>
            <p:cNvSpPr>
              <a:spLocks noChangeShapeType="1"/>
            </p:cNvSpPr>
            <p:nvPr/>
          </p:nvSpPr>
          <p:spPr bwMode="auto">
            <a:xfrm flipV="1">
              <a:off x="4633" y="3321"/>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227" name="Line 2571"/>
            <p:cNvSpPr>
              <a:spLocks noChangeShapeType="1"/>
            </p:cNvSpPr>
            <p:nvPr/>
          </p:nvSpPr>
          <p:spPr bwMode="auto">
            <a:xfrm>
              <a:off x="4633" y="3051"/>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228" name="Rectangle 2572"/>
            <p:cNvSpPr>
              <a:spLocks noChangeArrowheads="1"/>
            </p:cNvSpPr>
            <p:nvPr/>
          </p:nvSpPr>
          <p:spPr bwMode="auto">
            <a:xfrm>
              <a:off x="4617" y="3345"/>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1229" name="Line 2573"/>
            <p:cNvSpPr>
              <a:spLocks noChangeShapeType="1"/>
            </p:cNvSpPr>
            <p:nvPr/>
          </p:nvSpPr>
          <p:spPr bwMode="auto">
            <a:xfrm flipV="1">
              <a:off x="4809" y="3321"/>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230" name="Line 2574"/>
            <p:cNvSpPr>
              <a:spLocks noChangeShapeType="1"/>
            </p:cNvSpPr>
            <p:nvPr/>
          </p:nvSpPr>
          <p:spPr bwMode="auto">
            <a:xfrm>
              <a:off x="4809" y="3051"/>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231" name="Rectangle 2575"/>
            <p:cNvSpPr>
              <a:spLocks noChangeArrowheads="1"/>
            </p:cNvSpPr>
            <p:nvPr/>
          </p:nvSpPr>
          <p:spPr bwMode="auto">
            <a:xfrm>
              <a:off x="4772" y="3345"/>
              <a:ext cx="117"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1232" name="Line 2576"/>
            <p:cNvSpPr>
              <a:spLocks noChangeShapeType="1"/>
            </p:cNvSpPr>
            <p:nvPr/>
          </p:nvSpPr>
          <p:spPr bwMode="auto">
            <a:xfrm flipV="1">
              <a:off x="4990" y="3321"/>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233" name="Line 2577"/>
            <p:cNvSpPr>
              <a:spLocks noChangeShapeType="1"/>
            </p:cNvSpPr>
            <p:nvPr/>
          </p:nvSpPr>
          <p:spPr bwMode="auto">
            <a:xfrm>
              <a:off x="4990" y="3051"/>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234" name="Rectangle 2578"/>
            <p:cNvSpPr>
              <a:spLocks noChangeArrowheads="1"/>
            </p:cNvSpPr>
            <p:nvPr/>
          </p:nvSpPr>
          <p:spPr bwMode="auto">
            <a:xfrm>
              <a:off x="4974" y="3345"/>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1235" name="Line 2579"/>
            <p:cNvSpPr>
              <a:spLocks noChangeShapeType="1"/>
            </p:cNvSpPr>
            <p:nvPr/>
          </p:nvSpPr>
          <p:spPr bwMode="auto">
            <a:xfrm>
              <a:off x="4633" y="3327"/>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236" name="Line 2580"/>
            <p:cNvSpPr>
              <a:spLocks noChangeShapeType="1"/>
            </p:cNvSpPr>
            <p:nvPr/>
          </p:nvSpPr>
          <p:spPr bwMode="auto">
            <a:xfrm flipH="1">
              <a:off x="4985" y="3327"/>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237" name="Rectangle 2581"/>
            <p:cNvSpPr>
              <a:spLocks noChangeArrowheads="1"/>
            </p:cNvSpPr>
            <p:nvPr/>
          </p:nvSpPr>
          <p:spPr bwMode="auto">
            <a:xfrm>
              <a:off x="4580" y="3285"/>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1238" name="Line 2582"/>
            <p:cNvSpPr>
              <a:spLocks noChangeShapeType="1"/>
            </p:cNvSpPr>
            <p:nvPr/>
          </p:nvSpPr>
          <p:spPr bwMode="auto">
            <a:xfrm>
              <a:off x="4633" y="3189"/>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239" name="Line 2583"/>
            <p:cNvSpPr>
              <a:spLocks noChangeShapeType="1"/>
            </p:cNvSpPr>
            <p:nvPr/>
          </p:nvSpPr>
          <p:spPr bwMode="auto">
            <a:xfrm flipH="1">
              <a:off x="4985" y="3189"/>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240" name="Rectangle 2584"/>
            <p:cNvSpPr>
              <a:spLocks noChangeArrowheads="1"/>
            </p:cNvSpPr>
            <p:nvPr/>
          </p:nvSpPr>
          <p:spPr bwMode="auto">
            <a:xfrm>
              <a:off x="4532" y="3147"/>
              <a:ext cx="117"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1241" name="Line 2585"/>
            <p:cNvSpPr>
              <a:spLocks noChangeShapeType="1"/>
            </p:cNvSpPr>
            <p:nvPr/>
          </p:nvSpPr>
          <p:spPr bwMode="auto">
            <a:xfrm>
              <a:off x="4633" y="3051"/>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242" name="Line 2586"/>
            <p:cNvSpPr>
              <a:spLocks noChangeShapeType="1"/>
            </p:cNvSpPr>
            <p:nvPr/>
          </p:nvSpPr>
          <p:spPr bwMode="auto">
            <a:xfrm flipH="1">
              <a:off x="4985" y="3051"/>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243" name="Rectangle 2587"/>
            <p:cNvSpPr>
              <a:spLocks noChangeArrowheads="1"/>
            </p:cNvSpPr>
            <p:nvPr/>
          </p:nvSpPr>
          <p:spPr bwMode="auto">
            <a:xfrm>
              <a:off x="4580" y="3009"/>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1244" name="Line 2588"/>
            <p:cNvSpPr>
              <a:spLocks noChangeShapeType="1"/>
            </p:cNvSpPr>
            <p:nvPr/>
          </p:nvSpPr>
          <p:spPr bwMode="auto">
            <a:xfrm>
              <a:off x="4633" y="3051"/>
              <a:ext cx="357"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245" name="Line 2589"/>
            <p:cNvSpPr>
              <a:spLocks noChangeShapeType="1"/>
            </p:cNvSpPr>
            <p:nvPr/>
          </p:nvSpPr>
          <p:spPr bwMode="auto">
            <a:xfrm>
              <a:off x="4633" y="3327"/>
              <a:ext cx="357"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246" name="Line 2590"/>
            <p:cNvSpPr>
              <a:spLocks noChangeShapeType="1"/>
            </p:cNvSpPr>
            <p:nvPr/>
          </p:nvSpPr>
          <p:spPr bwMode="auto">
            <a:xfrm flipV="1">
              <a:off x="4990" y="3051"/>
              <a:ext cx="1" cy="27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247" name="Line 2591"/>
            <p:cNvSpPr>
              <a:spLocks noChangeShapeType="1"/>
            </p:cNvSpPr>
            <p:nvPr/>
          </p:nvSpPr>
          <p:spPr bwMode="auto">
            <a:xfrm flipV="1">
              <a:off x="4633" y="3051"/>
              <a:ext cx="1" cy="27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248" name="Freeform 2592"/>
            <p:cNvSpPr>
              <a:spLocks/>
            </p:cNvSpPr>
            <p:nvPr/>
          </p:nvSpPr>
          <p:spPr bwMode="auto">
            <a:xfrm>
              <a:off x="4633" y="3051"/>
              <a:ext cx="352" cy="270"/>
            </a:xfrm>
            <a:custGeom>
              <a:avLst/>
              <a:gdLst/>
              <a:ahLst/>
              <a:cxnLst>
                <a:cxn ang="0">
                  <a:pos x="5" y="270"/>
                </a:cxn>
                <a:cxn ang="0">
                  <a:pos x="16" y="270"/>
                </a:cxn>
                <a:cxn ang="0">
                  <a:pos x="27" y="270"/>
                </a:cxn>
                <a:cxn ang="0">
                  <a:pos x="37" y="270"/>
                </a:cxn>
                <a:cxn ang="0">
                  <a:pos x="48" y="270"/>
                </a:cxn>
                <a:cxn ang="0">
                  <a:pos x="59" y="264"/>
                </a:cxn>
                <a:cxn ang="0">
                  <a:pos x="69" y="258"/>
                </a:cxn>
                <a:cxn ang="0">
                  <a:pos x="80" y="246"/>
                </a:cxn>
                <a:cxn ang="0">
                  <a:pos x="91" y="234"/>
                </a:cxn>
                <a:cxn ang="0">
                  <a:pos x="101" y="210"/>
                </a:cxn>
                <a:cxn ang="0">
                  <a:pos x="107" y="186"/>
                </a:cxn>
                <a:cxn ang="0">
                  <a:pos x="112" y="162"/>
                </a:cxn>
                <a:cxn ang="0">
                  <a:pos x="117" y="138"/>
                </a:cxn>
                <a:cxn ang="0">
                  <a:pos x="123" y="114"/>
                </a:cxn>
                <a:cxn ang="0">
                  <a:pos x="128" y="90"/>
                </a:cxn>
                <a:cxn ang="0">
                  <a:pos x="133" y="66"/>
                </a:cxn>
                <a:cxn ang="0">
                  <a:pos x="144" y="42"/>
                </a:cxn>
                <a:cxn ang="0">
                  <a:pos x="155" y="18"/>
                </a:cxn>
                <a:cxn ang="0">
                  <a:pos x="160" y="6"/>
                </a:cxn>
                <a:cxn ang="0">
                  <a:pos x="171" y="0"/>
                </a:cxn>
                <a:cxn ang="0">
                  <a:pos x="181" y="0"/>
                </a:cxn>
                <a:cxn ang="0">
                  <a:pos x="192" y="0"/>
                </a:cxn>
                <a:cxn ang="0">
                  <a:pos x="203" y="0"/>
                </a:cxn>
                <a:cxn ang="0">
                  <a:pos x="213" y="0"/>
                </a:cxn>
                <a:cxn ang="0">
                  <a:pos x="224" y="0"/>
                </a:cxn>
                <a:cxn ang="0">
                  <a:pos x="235" y="0"/>
                </a:cxn>
                <a:cxn ang="0">
                  <a:pos x="245" y="0"/>
                </a:cxn>
                <a:cxn ang="0">
                  <a:pos x="256" y="0"/>
                </a:cxn>
                <a:cxn ang="0">
                  <a:pos x="267" y="0"/>
                </a:cxn>
                <a:cxn ang="0">
                  <a:pos x="277" y="0"/>
                </a:cxn>
                <a:cxn ang="0">
                  <a:pos x="288" y="0"/>
                </a:cxn>
                <a:cxn ang="0">
                  <a:pos x="299" y="0"/>
                </a:cxn>
                <a:cxn ang="0">
                  <a:pos x="309" y="0"/>
                </a:cxn>
                <a:cxn ang="0">
                  <a:pos x="320" y="0"/>
                </a:cxn>
                <a:cxn ang="0">
                  <a:pos x="331" y="0"/>
                </a:cxn>
                <a:cxn ang="0">
                  <a:pos x="341" y="0"/>
                </a:cxn>
                <a:cxn ang="0">
                  <a:pos x="352" y="0"/>
                </a:cxn>
              </a:cxnLst>
              <a:rect l="0" t="0" r="r" b="b"/>
              <a:pathLst>
                <a:path w="352" h="270">
                  <a:moveTo>
                    <a:pt x="0" y="270"/>
                  </a:moveTo>
                  <a:lnTo>
                    <a:pt x="5" y="270"/>
                  </a:lnTo>
                  <a:lnTo>
                    <a:pt x="11" y="270"/>
                  </a:lnTo>
                  <a:lnTo>
                    <a:pt x="16" y="270"/>
                  </a:lnTo>
                  <a:lnTo>
                    <a:pt x="21" y="270"/>
                  </a:lnTo>
                  <a:lnTo>
                    <a:pt x="27" y="270"/>
                  </a:lnTo>
                  <a:lnTo>
                    <a:pt x="32" y="270"/>
                  </a:lnTo>
                  <a:lnTo>
                    <a:pt x="37" y="270"/>
                  </a:lnTo>
                  <a:lnTo>
                    <a:pt x="43" y="270"/>
                  </a:lnTo>
                  <a:lnTo>
                    <a:pt x="48" y="270"/>
                  </a:lnTo>
                  <a:lnTo>
                    <a:pt x="53" y="270"/>
                  </a:lnTo>
                  <a:lnTo>
                    <a:pt x="59" y="264"/>
                  </a:lnTo>
                  <a:lnTo>
                    <a:pt x="64" y="264"/>
                  </a:lnTo>
                  <a:lnTo>
                    <a:pt x="69" y="258"/>
                  </a:lnTo>
                  <a:lnTo>
                    <a:pt x="75" y="252"/>
                  </a:lnTo>
                  <a:lnTo>
                    <a:pt x="80" y="246"/>
                  </a:lnTo>
                  <a:lnTo>
                    <a:pt x="85" y="240"/>
                  </a:lnTo>
                  <a:lnTo>
                    <a:pt x="91" y="234"/>
                  </a:lnTo>
                  <a:lnTo>
                    <a:pt x="91" y="222"/>
                  </a:lnTo>
                  <a:lnTo>
                    <a:pt x="101" y="210"/>
                  </a:lnTo>
                  <a:lnTo>
                    <a:pt x="101" y="192"/>
                  </a:lnTo>
                  <a:lnTo>
                    <a:pt x="107" y="186"/>
                  </a:lnTo>
                  <a:lnTo>
                    <a:pt x="107" y="168"/>
                  </a:lnTo>
                  <a:lnTo>
                    <a:pt x="112" y="162"/>
                  </a:lnTo>
                  <a:lnTo>
                    <a:pt x="112" y="144"/>
                  </a:lnTo>
                  <a:lnTo>
                    <a:pt x="117" y="138"/>
                  </a:lnTo>
                  <a:lnTo>
                    <a:pt x="117" y="120"/>
                  </a:lnTo>
                  <a:lnTo>
                    <a:pt x="123" y="114"/>
                  </a:lnTo>
                  <a:lnTo>
                    <a:pt x="123" y="96"/>
                  </a:lnTo>
                  <a:lnTo>
                    <a:pt x="128" y="90"/>
                  </a:lnTo>
                  <a:lnTo>
                    <a:pt x="128" y="72"/>
                  </a:lnTo>
                  <a:lnTo>
                    <a:pt x="133" y="66"/>
                  </a:lnTo>
                  <a:lnTo>
                    <a:pt x="133" y="54"/>
                  </a:lnTo>
                  <a:lnTo>
                    <a:pt x="144" y="42"/>
                  </a:lnTo>
                  <a:lnTo>
                    <a:pt x="144" y="30"/>
                  </a:lnTo>
                  <a:lnTo>
                    <a:pt x="155" y="18"/>
                  </a:lnTo>
                  <a:lnTo>
                    <a:pt x="155" y="12"/>
                  </a:lnTo>
                  <a:lnTo>
                    <a:pt x="160" y="6"/>
                  </a:lnTo>
                  <a:lnTo>
                    <a:pt x="165" y="6"/>
                  </a:lnTo>
                  <a:lnTo>
                    <a:pt x="171" y="0"/>
                  </a:lnTo>
                  <a:lnTo>
                    <a:pt x="176" y="0"/>
                  </a:lnTo>
                  <a:lnTo>
                    <a:pt x="181" y="0"/>
                  </a:lnTo>
                  <a:lnTo>
                    <a:pt x="187" y="0"/>
                  </a:lnTo>
                  <a:lnTo>
                    <a:pt x="192" y="0"/>
                  </a:lnTo>
                  <a:lnTo>
                    <a:pt x="197" y="0"/>
                  </a:lnTo>
                  <a:lnTo>
                    <a:pt x="203" y="0"/>
                  </a:lnTo>
                  <a:lnTo>
                    <a:pt x="208" y="0"/>
                  </a:lnTo>
                  <a:lnTo>
                    <a:pt x="213" y="0"/>
                  </a:lnTo>
                  <a:lnTo>
                    <a:pt x="219" y="0"/>
                  </a:lnTo>
                  <a:lnTo>
                    <a:pt x="224" y="0"/>
                  </a:lnTo>
                  <a:lnTo>
                    <a:pt x="229" y="0"/>
                  </a:lnTo>
                  <a:lnTo>
                    <a:pt x="235" y="0"/>
                  </a:lnTo>
                  <a:lnTo>
                    <a:pt x="240" y="0"/>
                  </a:lnTo>
                  <a:lnTo>
                    <a:pt x="245" y="0"/>
                  </a:lnTo>
                  <a:lnTo>
                    <a:pt x="251" y="0"/>
                  </a:lnTo>
                  <a:lnTo>
                    <a:pt x="256" y="0"/>
                  </a:lnTo>
                  <a:lnTo>
                    <a:pt x="261" y="0"/>
                  </a:lnTo>
                  <a:lnTo>
                    <a:pt x="267" y="0"/>
                  </a:lnTo>
                  <a:lnTo>
                    <a:pt x="272" y="0"/>
                  </a:lnTo>
                  <a:lnTo>
                    <a:pt x="277" y="0"/>
                  </a:lnTo>
                  <a:lnTo>
                    <a:pt x="283" y="0"/>
                  </a:lnTo>
                  <a:lnTo>
                    <a:pt x="288" y="0"/>
                  </a:lnTo>
                  <a:lnTo>
                    <a:pt x="293" y="0"/>
                  </a:lnTo>
                  <a:lnTo>
                    <a:pt x="299" y="0"/>
                  </a:lnTo>
                  <a:lnTo>
                    <a:pt x="304" y="0"/>
                  </a:lnTo>
                  <a:lnTo>
                    <a:pt x="309" y="0"/>
                  </a:lnTo>
                  <a:lnTo>
                    <a:pt x="315" y="0"/>
                  </a:lnTo>
                  <a:lnTo>
                    <a:pt x="320" y="0"/>
                  </a:lnTo>
                  <a:lnTo>
                    <a:pt x="325" y="0"/>
                  </a:lnTo>
                  <a:lnTo>
                    <a:pt x="331" y="0"/>
                  </a:lnTo>
                  <a:lnTo>
                    <a:pt x="336" y="0"/>
                  </a:lnTo>
                  <a:lnTo>
                    <a:pt x="341" y="0"/>
                  </a:lnTo>
                  <a:lnTo>
                    <a:pt x="347" y="0"/>
                  </a:lnTo>
                  <a:lnTo>
                    <a:pt x="352" y="0"/>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249" name="Line 2593"/>
            <p:cNvSpPr>
              <a:spLocks noChangeShapeType="1"/>
            </p:cNvSpPr>
            <p:nvPr/>
          </p:nvSpPr>
          <p:spPr bwMode="auto">
            <a:xfrm>
              <a:off x="4729" y="3171"/>
              <a:ext cx="43"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250" name="Line 2594"/>
            <p:cNvSpPr>
              <a:spLocks noChangeShapeType="1"/>
            </p:cNvSpPr>
            <p:nvPr/>
          </p:nvSpPr>
          <p:spPr bwMode="auto">
            <a:xfrm>
              <a:off x="4750" y="3147"/>
              <a:ext cx="1" cy="4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251" name="Line 2595"/>
            <p:cNvSpPr>
              <a:spLocks noChangeShapeType="1"/>
            </p:cNvSpPr>
            <p:nvPr/>
          </p:nvSpPr>
          <p:spPr bwMode="auto">
            <a:xfrm>
              <a:off x="4665" y="3321"/>
              <a:ext cx="43"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252" name="Line 2596"/>
            <p:cNvSpPr>
              <a:spLocks noChangeShapeType="1"/>
            </p:cNvSpPr>
            <p:nvPr/>
          </p:nvSpPr>
          <p:spPr bwMode="auto">
            <a:xfrm>
              <a:off x="4686" y="3297"/>
              <a:ext cx="1" cy="4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253" name="Line 2597"/>
            <p:cNvSpPr>
              <a:spLocks noChangeShapeType="1"/>
            </p:cNvSpPr>
            <p:nvPr/>
          </p:nvSpPr>
          <p:spPr bwMode="auto">
            <a:xfrm>
              <a:off x="4633" y="3321"/>
              <a:ext cx="43"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254" name="Line 2598"/>
            <p:cNvSpPr>
              <a:spLocks noChangeShapeType="1"/>
            </p:cNvSpPr>
            <p:nvPr/>
          </p:nvSpPr>
          <p:spPr bwMode="auto">
            <a:xfrm>
              <a:off x="4654" y="3297"/>
              <a:ext cx="1" cy="4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255" name="Line 2599"/>
            <p:cNvSpPr>
              <a:spLocks noChangeShapeType="1"/>
            </p:cNvSpPr>
            <p:nvPr/>
          </p:nvSpPr>
          <p:spPr bwMode="auto">
            <a:xfrm>
              <a:off x="4766" y="3069"/>
              <a:ext cx="43"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256" name="Line 2600"/>
            <p:cNvSpPr>
              <a:spLocks noChangeShapeType="1"/>
            </p:cNvSpPr>
            <p:nvPr/>
          </p:nvSpPr>
          <p:spPr bwMode="auto">
            <a:xfrm>
              <a:off x="4788" y="3045"/>
              <a:ext cx="1" cy="4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257" name="Line 2601"/>
            <p:cNvSpPr>
              <a:spLocks noChangeShapeType="1"/>
            </p:cNvSpPr>
            <p:nvPr/>
          </p:nvSpPr>
          <p:spPr bwMode="auto">
            <a:xfrm>
              <a:off x="4740" y="3159"/>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258" name="Line 2602"/>
            <p:cNvSpPr>
              <a:spLocks noChangeShapeType="1"/>
            </p:cNvSpPr>
            <p:nvPr/>
          </p:nvSpPr>
          <p:spPr bwMode="auto">
            <a:xfrm flipH="1">
              <a:off x="4740" y="3159"/>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259" name="Line 2603"/>
            <p:cNvSpPr>
              <a:spLocks noChangeShapeType="1"/>
            </p:cNvSpPr>
            <p:nvPr/>
          </p:nvSpPr>
          <p:spPr bwMode="auto">
            <a:xfrm>
              <a:off x="4676" y="3309"/>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260" name="Line 2604"/>
            <p:cNvSpPr>
              <a:spLocks noChangeShapeType="1"/>
            </p:cNvSpPr>
            <p:nvPr/>
          </p:nvSpPr>
          <p:spPr bwMode="auto">
            <a:xfrm flipH="1">
              <a:off x="4676" y="3309"/>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261" name="Line 2605"/>
            <p:cNvSpPr>
              <a:spLocks noChangeShapeType="1"/>
            </p:cNvSpPr>
            <p:nvPr/>
          </p:nvSpPr>
          <p:spPr bwMode="auto">
            <a:xfrm>
              <a:off x="4644" y="3309"/>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262" name="Line 2606"/>
            <p:cNvSpPr>
              <a:spLocks noChangeShapeType="1"/>
            </p:cNvSpPr>
            <p:nvPr/>
          </p:nvSpPr>
          <p:spPr bwMode="auto">
            <a:xfrm flipH="1">
              <a:off x="4644" y="3309"/>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263" name="Line 2607"/>
            <p:cNvSpPr>
              <a:spLocks noChangeShapeType="1"/>
            </p:cNvSpPr>
            <p:nvPr/>
          </p:nvSpPr>
          <p:spPr bwMode="auto">
            <a:xfrm>
              <a:off x="4777" y="3057"/>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264" name="Line 2608"/>
            <p:cNvSpPr>
              <a:spLocks noChangeShapeType="1"/>
            </p:cNvSpPr>
            <p:nvPr/>
          </p:nvSpPr>
          <p:spPr bwMode="auto">
            <a:xfrm flipH="1">
              <a:off x="4777" y="3057"/>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265" name="Rectangle 2609"/>
            <p:cNvSpPr>
              <a:spLocks noChangeArrowheads="1"/>
            </p:cNvSpPr>
            <p:nvPr/>
          </p:nvSpPr>
          <p:spPr bwMode="auto">
            <a:xfrm>
              <a:off x="4606" y="2931"/>
              <a:ext cx="475"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000000"/>
                  </a:solidFill>
                  <a:effectLst/>
                  <a:latin typeface="Helvetica" pitchFamily="34" charset="0"/>
                  <a:cs typeface="Arial" pitchFamily="34" charset="0"/>
                </a:rPr>
                <a:t>m54: a=8,b=24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1266" name="Rectangle 2610"/>
            <p:cNvSpPr>
              <a:spLocks noChangeArrowheads="1"/>
            </p:cNvSpPr>
            <p:nvPr/>
          </p:nvSpPr>
          <p:spPr bwMode="auto">
            <a:xfrm>
              <a:off x="767" y="3537"/>
              <a:ext cx="362" cy="28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01267" name="Rectangle 2611"/>
            <p:cNvSpPr>
              <a:spLocks noChangeArrowheads="1"/>
            </p:cNvSpPr>
            <p:nvPr/>
          </p:nvSpPr>
          <p:spPr bwMode="auto">
            <a:xfrm>
              <a:off x="767" y="3537"/>
              <a:ext cx="362" cy="282"/>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01268" name="Line 2612"/>
            <p:cNvSpPr>
              <a:spLocks noChangeShapeType="1"/>
            </p:cNvSpPr>
            <p:nvPr/>
          </p:nvSpPr>
          <p:spPr bwMode="auto">
            <a:xfrm>
              <a:off x="767" y="3537"/>
              <a:ext cx="362"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269" name="Line 2613"/>
            <p:cNvSpPr>
              <a:spLocks noChangeShapeType="1"/>
            </p:cNvSpPr>
            <p:nvPr/>
          </p:nvSpPr>
          <p:spPr bwMode="auto">
            <a:xfrm>
              <a:off x="767" y="3819"/>
              <a:ext cx="362"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270" name="Line 2614"/>
            <p:cNvSpPr>
              <a:spLocks noChangeShapeType="1"/>
            </p:cNvSpPr>
            <p:nvPr/>
          </p:nvSpPr>
          <p:spPr bwMode="auto">
            <a:xfrm flipV="1">
              <a:off x="1129" y="3537"/>
              <a:ext cx="1" cy="28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271" name="Line 2615"/>
            <p:cNvSpPr>
              <a:spLocks noChangeShapeType="1"/>
            </p:cNvSpPr>
            <p:nvPr/>
          </p:nvSpPr>
          <p:spPr bwMode="auto">
            <a:xfrm flipV="1">
              <a:off x="767" y="3537"/>
              <a:ext cx="1" cy="28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272" name="Line 2616"/>
            <p:cNvSpPr>
              <a:spLocks noChangeShapeType="1"/>
            </p:cNvSpPr>
            <p:nvPr/>
          </p:nvSpPr>
          <p:spPr bwMode="auto">
            <a:xfrm>
              <a:off x="767" y="3819"/>
              <a:ext cx="362"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201474" name="Group 2818"/>
          <p:cNvGrpSpPr>
            <a:grpSpLocks/>
          </p:cNvGrpSpPr>
          <p:nvPr/>
        </p:nvGrpSpPr>
        <p:grpSpPr bwMode="auto">
          <a:xfrm>
            <a:off x="1055688" y="5424488"/>
            <a:ext cx="3803650" cy="828675"/>
            <a:chOff x="665" y="3417"/>
            <a:chExt cx="2396" cy="522"/>
          </a:xfrm>
        </p:grpSpPr>
        <p:sp>
          <p:nvSpPr>
            <p:cNvPr id="201274" name="Line 2618"/>
            <p:cNvSpPr>
              <a:spLocks noChangeShapeType="1"/>
            </p:cNvSpPr>
            <p:nvPr/>
          </p:nvSpPr>
          <p:spPr bwMode="auto">
            <a:xfrm flipV="1">
              <a:off x="767" y="3537"/>
              <a:ext cx="1" cy="28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275" name="Line 2619"/>
            <p:cNvSpPr>
              <a:spLocks noChangeShapeType="1"/>
            </p:cNvSpPr>
            <p:nvPr/>
          </p:nvSpPr>
          <p:spPr bwMode="auto">
            <a:xfrm flipV="1">
              <a:off x="767" y="3813"/>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276" name="Line 2620"/>
            <p:cNvSpPr>
              <a:spLocks noChangeShapeType="1"/>
            </p:cNvSpPr>
            <p:nvPr/>
          </p:nvSpPr>
          <p:spPr bwMode="auto">
            <a:xfrm>
              <a:off x="767" y="3537"/>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277" name="Rectangle 2621"/>
            <p:cNvSpPr>
              <a:spLocks noChangeArrowheads="1"/>
            </p:cNvSpPr>
            <p:nvPr/>
          </p:nvSpPr>
          <p:spPr bwMode="auto">
            <a:xfrm>
              <a:off x="751" y="3837"/>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1278" name="Line 2622"/>
            <p:cNvSpPr>
              <a:spLocks noChangeShapeType="1"/>
            </p:cNvSpPr>
            <p:nvPr/>
          </p:nvSpPr>
          <p:spPr bwMode="auto">
            <a:xfrm flipV="1">
              <a:off x="948" y="3813"/>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279" name="Line 2623"/>
            <p:cNvSpPr>
              <a:spLocks noChangeShapeType="1"/>
            </p:cNvSpPr>
            <p:nvPr/>
          </p:nvSpPr>
          <p:spPr bwMode="auto">
            <a:xfrm>
              <a:off x="948" y="3537"/>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280" name="Rectangle 2624"/>
            <p:cNvSpPr>
              <a:spLocks noChangeArrowheads="1"/>
            </p:cNvSpPr>
            <p:nvPr/>
          </p:nvSpPr>
          <p:spPr bwMode="auto">
            <a:xfrm>
              <a:off x="911" y="3837"/>
              <a:ext cx="117"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1281" name="Line 2625"/>
            <p:cNvSpPr>
              <a:spLocks noChangeShapeType="1"/>
            </p:cNvSpPr>
            <p:nvPr/>
          </p:nvSpPr>
          <p:spPr bwMode="auto">
            <a:xfrm flipV="1">
              <a:off x="1129" y="3813"/>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282" name="Line 2626"/>
            <p:cNvSpPr>
              <a:spLocks noChangeShapeType="1"/>
            </p:cNvSpPr>
            <p:nvPr/>
          </p:nvSpPr>
          <p:spPr bwMode="auto">
            <a:xfrm>
              <a:off x="1129" y="3537"/>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283" name="Rectangle 2627"/>
            <p:cNvSpPr>
              <a:spLocks noChangeArrowheads="1"/>
            </p:cNvSpPr>
            <p:nvPr/>
          </p:nvSpPr>
          <p:spPr bwMode="auto">
            <a:xfrm>
              <a:off x="1113" y="3837"/>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1284" name="Line 2628"/>
            <p:cNvSpPr>
              <a:spLocks noChangeShapeType="1"/>
            </p:cNvSpPr>
            <p:nvPr/>
          </p:nvSpPr>
          <p:spPr bwMode="auto">
            <a:xfrm>
              <a:off x="767" y="3819"/>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285" name="Line 2629"/>
            <p:cNvSpPr>
              <a:spLocks noChangeShapeType="1"/>
            </p:cNvSpPr>
            <p:nvPr/>
          </p:nvSpPr>
          <p:spPr bwMode="auto">
            <a:xfrm flipH="1">
              <a:off x="1124" y="3819"/>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286" name="Rectangle 2630"/>
            <p:cNvSpPr>
              <a:spLocks noChangeArrowheads="1"/>
            </p:cNvSpPr>
            <p:nvPr/>
          </p:nvSpPr>
          <p:spPr bwMode="auto">
            <a:xfrm>
              <a:off x="713" y="3777"/>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1287" name="Line 2631"/>
            <p:cNvSpPr>
              <a:spLocks noChangeShapeType="1"/>
            </p:cNvSpPr>
            <p:nvPr/>
          </p:nvSpPr>
          <p:spPr bwMode="auto">
            <a:xfrm>
              <a:off x="767" y="3675"/>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288" name="Line 2632"/>
            <p:cNvSpPr>
              <a:spLocks noChangeShapeType="1"/>
            </p:cNvSpPr>
            <p:nvPr/>
          </p:nvSpPr>
          <p:spPr bwMode="auto">
            <a:xfrm flipH="1">
              <a:off x="1124" y="3675"/>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289" name="Rectangle 2633"/>
            <p:cNvSpPr>
              <a:spLocks noChangeArrowheads="1"/>
            </p:cNvSpPr>
            <p:nvPr/>
          </p:nvSpPr>
          <p:spPr bwMode="auto">
            <a:xfrm>
              <a:off x="665" y="3633"/>
              <a:ext cx="117"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1290" name="Line 2634"/>
            <p:cNvSpPr>
              <a:spLocks noChangeShapeType="1"/>
            </p:cNvSpPr>
            <p:nvPr/>
          </p:nvSpPr>
          <p:spPr bwMode="auto">
            <a:xfrm>
              <a:off x="767" y="3537"/>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291" name="Line 2635"/>
            <p:cNvSpPr>
              <a:spLocks noChangeShapeType="1"/>
            </p:cNvSpPr>
            <p:nvPr/>
          </p:nvSpPr>
          <p:spPr bwMode="auto">
            <a:xfrm flipH="1">
              <a:off x="1124" y="3537"/>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292" name="Rectangle 2636"/>
            <p:cNvSpPr>
              <a:spLocks noChangeArrowheads="1"/>
            </p:cNvSpPr>
            <p:nvPr/>
          </p:nvSpPr>
          <p:spPr bwMode="auto">
            <a:xfrm>
              <a:off x="713" y="3495"/>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1293" name="Line 2637"/>
            <p:cNvSpPr>
              <a:spLocks noChangeShapeType="1"/>
            </p:cNvSpPr>
            <p:nvPr/>
          </p:nvSpPr>
          <p:spPr bwMode="auto">
            <a:xfrm>
              <a:off x="767" y="3537"/>
              <a:ext cx="362"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294" name="Line 2638"/>
            <p:cNvSpPr>
              <a:spLocks noChangeShapeType="1"/>
            </p:cNvSpPr>
            <p:nvPr/>
          </p:nvSpPr>
          <p:spPr bwMode="auto">
            <a:xfrm>
              <a:off x="767" y="3819"/>
              <a:ext cx="362"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295" name="Line 2639"/>
            <p:cNvSpPr>
              <a:spLocks noChangeShapeType="1"/>
            </p:cNvSpPr>
            <p:nvPr/>
          </p:nvSpPr>
          <p:spPr bwMode="auto">
            <a:xfrm flipV="1">
              <a:off x="1129" y="3537"/>
              <a:ext cx="1" cy="28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296" name="Line 2640"/>
            <p:cNvSpPr>
              <a:spLocks noChangeShapeType="1"/>
            </p:cNvSpPr>
            <p:nvPr/>
          </p:nvSpPr>
          <p:spPr bwMode="auto">
            <a:xfrm flipV="1">
              <a:off x="767" y="3537"/>
              <a:ext cx="1" cy="28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297" name="Freeform 2641"/>
            <p:cNvSpPr>
              <a:spLocks/>
            </p:cNvSpPr>
            <p:nvPr/>
          </p:nvSpPr>
          <p:spPr bwMode="auto">
            <a:xfrm>
              <a:off x="767" y="3537"/>
              <a:ext cx="357" cy="276"/>
            </a:xfrm>
            <a:custGeom>
              <a:avLst/>
              <a:gdLst/>
              <a:ahLst/>
              <a:cxnLst>
                <a:cxn ang="0">
                  <a:pos x="5" y="276"/>
                </a:cxn>
                <a:cxn ang="0">
                  <a:pos x="16" y="276"/>
                </a:cxn>
                <a:cxn ang="0">
                  <a:pos x="26" y="276"/>
                </a:cxn>
                <a:cxn ang="0">
                  <a:pos x="37" y="276"/>
                </a:cxn>
                <a:cxn ang="0">
                  <a:pos x="48" y="276"/>
                </a:cxn>
                <a:cxn ang="0">
                  <a:pos x="58" y="264"/>
                </a:cxn>
                <a:cxn ang="0">
                  <a:pos x="69" y="252"/>
                </a:cxn>
                <a:cxn ang="0">
                  <a:pos x="80" y="222"/>
                </a:cxn>
                <a:cxn ang="0">
                  <a:pos x="85" y="204"/>
                </a:cxn>
                <a:cxn ang="0">
                  <a:pos x="90" y="180"/>
                </a:cxn>
                <a:cxn ang="0">
                  <a:pos x="96" y="150"/>
                </a:cxn>
                <a:cxn ang="0">
                  <a:pos x="101" y="120"/>
                </a:cxn>
                <a:cxn ang="0">
                  <a:pos x="106" y="96"/>
                </a:cxn>
                <a:cxn ang="0">
                  <a:pos x="112" y="72"/>
                </a:cxn>
                <a:cxn ang="0">
                  <a:pos x="117" y="48"/>
                </a:cxn>
                <a:cxn ang="0">
                  <a:pos x="128" y="24"/>
                </a:cxn>
                <a:cxn ang="0">
                  <a:pos x="138" y="6"/>
                </a:cxn>
                <a:cxn ang="0">
                  <a:pos x="149" y="0"/>
                </a:cxn>
                <a:cxn ang="0">
                  <a:pos x="160" y="0"/>
                </a:cxn>
                <a:cxn ang="0">
                  <a:pos x="170" y="0"/>
                </a:cxn>
                <a:cxn ang="0">
                  <a:pos x="181" y="0"/>
                </a:cxn>
                <a:cxn ang="0">
                  <a:pos x="192" y="0"/>
                </a:cxn>
                <a:cxn ang="0">
                  <a:pos x="202" y="0"/>
                </a:cxn>
                <a:cxn ang="0">
                  <a:pos x="213" y="0"/>
                </a:cxn>
                <a:cxn ang="0">
                  <a:pos x="224" y="0"/>
                </a:cxn>
                <a:cxn ang="0">
                  <a:pos x="234" y="0"/>
                </a:cxn>
                <a:cxn ang="0">
                  <a:pos x="245" y="0"/>
                </a:cxn>
                <a:cxn ang="0">
                  <a:pos x="256" y="0"/>
                </a:cxn>
                <a:cxn ang="0">
                  <a:pos x="266" y="0"/>
                </a:cxn>
                <a:cxn ang="0">
                  <a:pos x="277" y="0"/>
                </a:cxn>
                <a:cxn ang="0">
                  <a:pos x="288" y="0"/>
                </a:cxn>
                <a:cxn ang="0">
                  <a:pos x="298" y="0"/>
                </a:cxn>
                <a:cxn ang="0">
                  <a:pos x="309" y="0"/>
                </a:cxn>
                <a:cxn ang="0">
                  <a:pos x="320" y="0"/>
                </a:cxn>
                <a:cxn ang="0">
                  <a:pos x="330" y="0"/>
                </a:cxn>
                <a:cxn ang="0">
                  <a:pos x="341" y="0"/>
                </a:cxn>
                <a:cxn ang="0">
                  <a:pos x="352" y="0"/>
                </a:cxn>
              </a:cxnLst>
              <a:rect l="0" t="0" r="r" b="b"/>
              <a:pathLst>
                <a:path w="357" h="276">
                  <a:moveTo>
                    <a:pt x="0" y="276"/>
                  </a:moveTo>
                  <a:lnTo>
                    <a:pt x="5" y="276"/>
                  </a:lnTo>
                  <a:lnTo>
                    <a:pt x="10" y="276"/>
                  </a:lnTo>
                  <a:lnTo>
                    <a:pt x="16" y="276"/>
                  </a:lnTo>
                  <a:lnTo>
                    <a:pt x="21" y="276"/>
                  </a:lnTo>
                  <a:lnTo>
                    <a:pt x="26" y="276"/>
                  </a:lnTo>
                  <a:lnTo>
                    <a:pt x="32" y="276"/>
                  </a:lnTo>
                  <a:lnTo>
                    <a:pt x="37" y="276"/>
                  </a:lnTo>
                  <a:lnTo>
                    <a:pt x="42" y="276"/>
                  </a:lnTo>
                  <a:lnTo>
                    <a:pt x="48" y="276"/>
                  </a:lnTo>
                  <a:lnTo>
                    <a:pt x="53" y="270"/>
                  </a:lnTo>
                  <a:lnTo>
                    <a:pt x="58" y="264"/>
                  </a:lnTo>
                  <a:lnTo>
                    <a:pt x="64" y="258"/>
                  </a:lnTo>
                  <a:lnTo>
                    <a:pt x="69" y="252"/>
                  </a:lnTo>
                  <a:lnTo>
                    <a:pt x="80" y="240"/>
                  </a:lnTo>
                  <a:lnTo>
                    <a:pt x="80" y="222"/>
                  </a:lnTo>
                  <a:lnTo>
                    <a:pt x="85" y="216"/>
                  </a:lnTo>
                  <a:lnTo>
                    <a:pt x="85" y="204"/>
                  </a:lnTo>
                  <a:lnTo>
                    <a:pt x="90" y="198"/>
                  </a:lnTo>
                  <a:lnTo>
                    <a:pt x="90" y="180"/>
                  </a:lnTo>
                  <a:lnTo>
                    <a:pt x="96" y="174"/>
                  </a:lnTo>
                  <a:lnTo>
                    <a:pt x="96" y="150"/>
                  </a:lnTo>
                  <a:lnTo>
                    <a:pt x="101" y="144"/>
                  </a:lnTo>
                  <a:lnTo>
                    <a:pt x="101" y="120"/>
                  </a:lnTo>
                  <a:lnTo>
                    <a:pt x="106" y="114"/>
                  </a:lnTo>
                  <a:lnTo>
                    <a:pt x="106" y="96"/>
                  </a:lnTo>
                  <a:lnTo>
                    <a:pt x="112" y="90"/>
                  </a:lnTo>
                  <a:lnTo>
                    <a:pt x="112" y="72"/>
                  </a:lnTo>
                  <a:lnTo>
                    <a:pt x="117" y="66"/>
                  </a:lnTo>
                  <a:lnTo>
                    <a:pt x="117" y="48"/>
                  </a:lnTo>
                  <a:lnTo>
                    <a:pt x="128" y="36"/>
                  </a:lnTo>
                  <a:lnTo>
                    <a:pt x="128" y="24"/>
                  </a:lnTo>
                  <a:lnTo>
                    <a:pt x="138" y="12"/>
                  </a:lnTo>
                  <a:lnTo>
                    <a:pt x="138" y="6"/>
                  </a:lnTo>
                  <a:lnTo>
                    <a:pt x="144" y="6"/>
                  </a:lnTo>
                  <a:lnTo>
                    <a:pt x="149" y="0"/>
                  </a:lnTo>
                  <a:lnTo>
                    <a:pt x="154" y="0"/>
                  </a:lnTo>
                  <a:lnTo>
                    <a:pt x="160" y="0"/>
                  </a:lnTo>
                  <a:lnTo>
                    <a:pt x="165" y="0"/>
                  </a:lnTo>
                  <a:lnTo>
                    <a:pt x="170" y="0"/>
                  </a:lnTo>
                  <a:lnTo>
                    <a:pt x="176" y="0"/>
                  </a:lnTo>
                  <a:lnTo>
                    <a:pt x="181" y="0"/>
                  </a:lnTo>
                  <a:lnTo>
                    <a:pt x="186" y="0"/>
                  </a:lnTo>
                  <a:lnTo>
                    <a:pt x="192" y="0"/>
                  </a:lnTo>
                  <a:lnTo>
                    <a:pt x="197" y="0"/>
                  </a:lnTo>
                  <a:lnTo>
                    <a:pt x="202" y="0"/>
                  </a:lnTo>
                  <a:lnTo>
                    <a:pt x="208" y="0"/>
                  </a:lnTo>
                  <a:lnTo>
                    <a:pt x="213" y="0"/>
                  </a:lnTo>
                  <a:lnTo>
                    <a:pt x="218" y="0"/>
                  </a:lnTo>
                  <a:lnTo>
                    <a:pt x="224" y="0"/>
                  </a:lnTo>
                  <a:lnTo>
                    <a:pt x="229" y="0"/>
                  </a:lnTo>
                  <a:lnTo>
                    <a:pt x="234" y="0"/>
                  </a:lnTo>
                  <a:lnTo>
                    <a:pt x="240" y="0"/>
                  </a:lnTo>
                  <a:lnTo>
                    <a:pt x="245" y="0"/>
                  </a:lnTo>
                  <a:lnTo>
                    <a:pt x="250" y="0"/>
                  </a:lnTo>
                  <a:lnTo>
                    <a:pt x="256" y="0"/>
                  </a:lnTo>
                  <a:lnTo>
                    <a:pt x="261" y="0"/>
                  </a:lnTo>
                  <a:lnTo>
                    <a:pt x="266" y="0"/>
                  </a:lnTo>
                  <a:lnTo>
                    <a:pt x="272" y="0"/>
                  </a:lnTo>
                  <a:lnTo>
                    <a:pt x="277" y="0"/>
                  </a:lnTo>
                  <a:lnTo>
                    <a:pt x="282" y="0"/>
                  </a:lnTo>
                  <a:lnTo>
                    <a:pt x="288" y="0"/>
                  </a:lnTo>
                  <a:lnTo>
                    <a:pt x="293" y="0"/>
                  </a:lnTo>
                  <a:lnTo>
                    <a:pt x="298" y="0"/>
                  </a:lnTo>
                  <a:lnTo>
                    <a:pt x="304" y="0"/>
                  </a:lnTo>
                  <a:lnTo>
                    <a:pt x="309" y="0"/>
                  </a:lnTo>
                  <a:lnTo>
                    <a:pt x="314" y="0"/>
                  </a:lnTo>
                  <a:lnTo>
                    <a:pt x="320" y="0"/>
                  </a:lnTo>
                  <a:lnTo>
                    <a:pt x="325" y="0"/>
                  </a:lnTo>
                  <a:lnTo>
                    <a:pt x="330" y="0"/>
                  </a:lnTo>
                  <a:lnTo>
                    <a:pt x="336" y="0"/>
                  </a:lnTo>
                  <a:lnTo>
                    <a:pt x="341" y="0"/>
                  </a:lnTo>
                  <a:lnTo>
                    <a:pt x="346" y="0"/>
                  </a:lnTo>
                  <a:lnTo>
                    <a:pt x="352" y="0"/>
                  </a:lnTo>
                  <a:lnTo>
                    <a:pt x="357" y="0"/>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298" name="Line 2642"/>
            <p:cNvSpPr>
              <a:spLocks noChangeShapeType="1"/>
            </p:cNvSpPr>
            <p:nvPr/>
          </p:nvSpPr>
          <p:spPr bwMode="auto">
            <a:xfrm>
              <a:off x="868" y="3585"/>
              <a:ext cx="43"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299" name="Line 2643"/>
            <p:cNvSpPr>
              <a:spLocks noChangeShapeType="1"/>
            </p:cNvSpPr>
            <p:nvPr/>
          </p:nvSpPr>
          <p:spPr bwMode="auto">
            <a:xfrm>
              <a:off x="889" y="3561"/>
              <a:ext cx="1" cy="4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300" name="Line 2644"/>
            <p:cNvSpPr>
              <a:spLocks noChangeShapeType="1"/>
            </p:cNvSpPr>
            <p:nvPr/>
          </p:nvSpPr>
          <p:spPr bwMode="auto">
            <a:xfrm>
              <a:off x="799" y="3807"/>
              <a:ext cx="42"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301" name="Line 2645"/>
            <p:cNvSpPr>
              <a:spLocks noChangeShapeType="1"/>
            </p:cNvSpPr>
            <p:nvPr/>
          </p:nvSpPr>
          <p:spPr bwMode="auto">
            <a:xfrm>
              <a:off x="820" y="3783"/>
              <a:ext cx="1" cy="4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302" name="Line 2646"/>
            <p:cNvSpPr>
              <a:spLocks noChangeShapeType="1"/>
            </p:cNvSpPr>
            <p:nvPr/>
          </p:nvSpPr>
          <p:spPr bwMode="auto">
            <a:xfrm>
              <a:off x="767" y="3813"/>
              <a:ext cx="42"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303" name="Line 2647"/>
            <p:cNvSpPr>
              <a:spLocks noChangeShapeType="1"/>
            </p:cNvSpPr>
            <p:nvPr/>
          </p:nvSpPr>
          <p:spPr bwMode="auto">
            <a:xfrm>
              <a:off x="788" y="3789"/>
              <a:ext cx="1" cy="4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304" name="Line 2648"/>
            <p:cNvSpPr>
              <a:spLocks noChangeShapeType="1"/>
            </p:cNvSpPr>
            <p:nvPr/>
          </p:nvSpPr>
          <p:spPr bwMode="auto">
            <a:xfrm>
              <a:off x="900" y="3537"/>
              <a:ext cx="43"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305" name="Line 2649"/>
            <p:cNvSpPr>
              <a:spLocks noChangeShapeType="1"/>
            </p:cNvSpPr>
            <p:nvPr/>
          </p:nvSpPr>
          <p:spPr bwMode="auto">
            <a:xfrm>
              <a:off x="921" y="3513"/>
              <a:ext cx="1" cy="4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306" name="Line 2650"/>
            <p:cNvSpPr>
              <a:spLocks noChangeShapeType="1"/>
            </p:cNvSpPr>
            <p:nvPr/>
          </p:nvSpPr>
          <p:spPr bwMode="auto">
            <a:xfrm>
              <a:off x="879" y="3573"/>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307" name="Line 2651"/>
            <p:cNvSpPr>
              <a:spLocks noChangeShapeType="1"/>
            </p:cNvSpPr>
            <p:nvPr/>
          </p:nvSpPr>
          <p:spPr bwMode="auto">
            <a:xfrm flipH="1">
              <a:off x="879" y="3573"/>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308" name="Line 2652"/>
            <p:cNvSpPr>
              <a:spLocks noChangeShapeType="1"/>
            </p:cNvSpPr>
            <p:nvPr/>
          </p:nvSpPr>
          <p:spPr bwMode="auto">
            <a:xfrm>
              <a:off x="809" y="3795"/>
              <a:ext cx="22"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309" name="Line 2653"/>
            <p:cNvSpPr>
              <a:spLocks noChangeShapeType="1"/>
            </p:cNvSpPr>
            <p:nvPr/>
          </p:nvSpPr>
          <p:spPr bwMode="auto">
            <a:xfrm flipH="1">
              <a:off x="809" y="3795"/>
              <a:ext cx="22"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310" name="Line 2654"/>
            <p:cNvSpPr>
              <a:spLocks noChangeShapeType="1"/>
            </p:cNvSpPr>
            <p:nvPr/>
          </p:nvSpPr>
          <p:spPr bwMode="auto">
            <a:xfrm>
              <a:off x="777" y="3801"/>
              <a:ext cx="22"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311" name="Line 2655"/>
            <p:cNvSpPr>
              <a:spLocks noChangeShapeType="1"/>
            </p:cNvSpPr>
            <p:nvPr/>
          </p:nvSpPr>
          <p:spPr bwMode="auto">
            <a:xfrm flipH="1">
              <a:off x="777" y="3801"/>
              <a:ext cx="22"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312" name="Line 2656"/>
            <p:cNvSpPr>
              <a:spLocks noChangeShapeType="1"/>
            </p:cNvSpPr>
            <p:nvPr/>
          </p:nvSpPr>
          <p:spPr bwMode="auto">
            <a:xfrm>
              <a:off x="911" y="3525"/>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313" name="Line 2657"/>
            <p:cNvSpPr>
              <a:spLocks noChangeShapeType="1"/>
            </p:cNvSpPr>
            <p:nvPr/>
          </p:nvSpPr>
          <p:spPr bwMode="auto">
            <a:xfrm flipH="1">
              <a:off x="911" y="3525"/>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314" name="Rectangle 2658"/>
            <p:cNvSpPr>
              <a:spLocks noChangeArrowheads="1"/>
            </p:cNvSpPr>
            <p:nvPr/>
          </p:nvSpPr>
          <p:spPr bwMode="auto">
            <a:xfrm>
              <a:off x="740" y="3417"/>
              <a:ext cx="475"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000000"/>
                  </a:solidFill>
                  <a:effectLst/>
                  <a:latin typeface="Helvetica" pitchFamily="34" charset="0"/>
                  <a:cs typeface="Arial" pitchFamily="34" charset="0"/>
                </a:rPr>
                <a:t>m55: a=8,b=28</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1315" name="Rectangle 2659"/>
            <p:cNvSpPr>
              <a:spLocks noChangeArrowheads="1"/>
            </p:cNvSpPr>
            <p:nvPr/>
          </p:nvSpPr>
          <p:spPr bwMode="auto">
            <a:xfrm>
              <a:off x="1252" y="3537"/>
              <a:ext cx="357" cy="28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01316" name="Rectangle 2660"/>
            <p:cNvSpPr>
              <a:spLocks noChangeArrowheads="1"/>
            </p:cNvSpPr>
            <p:nvPr/>
          </p:nvSpPr>
          <p:spPr bwMode="auto">
            <a:xfrm>
              <a:off x="1252" y="3537"/>
              <a:ext cx="357" cy="282"/>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01317" name="Line 2661"/>
            <p:cNvSpPr>
              <a:spLocks noChangeShapeType="1"/>
            </p:cNvSpPr>
            <p:nvPr/>
          </p:nvSpPr>
          <p:spPr bwMode="auto">
            <a:xfrm>
              <a:off x="1252" y="3537"/>
              <a:ext cx="357"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318" name="Line 2662"/>
            <p:cNvSpPr>
              <a:spLocks noChangeShapeType="1"/>
            </p:cNvSpPr>
            <p:nvPr/>
          </p:nvSpPr>
          <p:spPr bwMode="auto">
            <a:xfrm>
              <a:off x="1252" y="3819"/>
              <a:ext cx="357"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319" name="Line 2663"/>
            <p:cNvSpPr>
              <a:spLocks noChangeShapeType="1"/>
            </p:cNvSpPr>
            <p:nvPr/>
          </p:nvSpPr>
          <p:spPr bwMode="auto">
            <a:xfrm flipV="1">
              <a:off x="1609" y="3537"/>
              <a:ext cx="1" cy="28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320" name="Line 2664"/>
            <p:cNvSpPr>
              <a:spLocks noChangeShapeType="1"/>
            </p:cNvSpPr>
            <p:nvPr/>
          </p:nvSpPr>
          <p:spPr bwMode="auto">
            <a:xfrm flipV="1">
              <a:off x="1252" y="3537"/>
              <a:ext cx="1" cy="28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321" name="Line 2665"/>
            <p:cNvSpPr>
              <a:spLocks noChangeShapeType="1"/>
            </p:cNvSpPr>
            <p:nvPr/>
          </p:nvSpPr>
          <p:spPr bwMode="auto">
            <a:xfrm>
              <a:off x="1252" y="3819"/>
              <a:ext cx="357"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322" name="Line 2666"/>
            <p:cNvSpPr>
              <a:spLocks noChangeShapeType="1"/>
            </p:cNvSpPr>
            <p:nvPr/>
          </p:nvSpPr>
          <p:spPr bwMode="auto">
            <a:xfrm flipV="1">
              <a:off x="1252" y="3537"/>
              <a:ext cx="1" cy="28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323" name="Line 2667"/>
            <p:cNvSpPr>
              <a:spLocks noChangeShapeType="1"/>
            </p:cNvSpPr>
            <p:nvPr/>
          </p:nvSpPr>
          <p:spPr bwMode="auto">
            <a:xfrm flipV="1">
              <a:off x="1252" y="3813"/>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324" name="Line 2668"/>
            <p:cNvSpPr>
              <a:spLocks noChangeShapeType="1"/>
            </p:cNvSpPr>
            <p:nvPr/>
          </p:nvSpPr>
          <p:spPr bwMode="auto">
            <a:xfrm>
              <a:off x="1252" y="3537"/>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325" name="Rectangle 2669"/>
            <p:cNvSpPr>
              <a:spLocks noChangeArrowheads="1"/>
            </p:cNvSpPr>
            <p:nvPr/>
          </p:nvSpPr>
          <p:spPr bwMode="auto">
            <a:xfrm>
              <a:off x="1236" y="3837"/>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1326" name="Line 2670"/>
            <p:cNvSpPr>
              <a:spLocks noChangeShapeType="1"/>
            </p:cNvSpPr>
            <p:nvPr/>
          </p:nvSpPr>
          <p:spPr bwMode="auto">
            <a:xfrm flipV="1">
              <a:off x="1428" y="3813"/>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327" name="Line 2671"/>
            <p:cNvSpPr>
              <a:spLocks noChangeShapeType="1"/>
            </p:cNvSpPr>
            <p:nvPr/>
          </p:nvSpPr>
          <p:spPr bwMode="auto">
            <a:xfrm>
              <a:off x="1428" y="3537"/>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328" name="Rectangle 2672"/>
            <p:cNvSpPr>
              <a:spLocks noChangeArrowheads="1"/>
            </p:cNvSpPr>
            <p:nvPr/>
          </p:nvSpPr>
          <p:spPr bwMode="auto">
            <a:xfrm>
              <a:off x="1391" y="3837"/>
              <a:ext cx="117"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1329" name="Line 2673"/>
            <p:cNvSpPr>
              <a:spLocks noChangeShapeType="1"/>
            </p:cNvSpPr>
            <p:nvPr/>
          </p:nvSpPr>
          <p:spPr bwMode="auto">
            <a:xfrm flipV="1">
              <a:off x="1609" y="3813"/>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330" name="Line 2674"/>
            <p:cNvSpPr>
              <a:spLocks noChangeShapeType="1"/>
            </p:cNvSpPr>
            <p:nvPr/>
          </p:nvSpPr>
          <p:spPr bwMode="auto">
            <a:xfrm>
              <a:off x="1609" y="3537"/>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331" name="Rectangle 2675"/>
            <p:cNvSpPr>
              <a:spLocks noChangeArrowheads="1"/>
            </p:cNvSpPr>
            <p:nvPr/>
          </p:nvSpPr>
          <p:spPr bwMode="auto">
            <a:xfrm>
              <a:off x="1593" y="3837"/>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1332" name="Line 2676"/>
            <p:cNvSpPr>
              <a:spLocks noChangeShapeType="1"/>
            </p:cNvSpPr>
            <p:nvPr/>
          </p:nvSpPr>
          <p:spPr bwMode="auto">
            <a:xfrm>
              <a:off x="1252" y="3819"/>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333" name="Line 2677"/>
            <p:cNvSpPr>
              <a:spLocks noChangeShapeType="1"/>
            </p:cNvSpPr>
            <p:nvPr/>
          </p:nvSpPr>
          <p:spPr bwMode="auto">
            <a:xfrm flipH="1">
              <a:off x="1604" y="3819"/>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334" name="Rectangle 2678"/>
            <p:cNvSpPr>
              <a:spLocks noChangeArrowheads="1"/>
            </p:cNvSpPr>
            <p:nvPr/>
          </p:nvSpPr>
          <p:spPr bwMode="auto">
            <a:xfrm>
              <a:off x="1199" y="3777"/>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1335" name="Line 2679"/>
            <p:cNvSpPr>
              <a:spLocks noChangeShapeType="1"/>
            </p:cNvSpPr>
            <p:nvPr/>
          </p:nvSpPr>
          <p:spPr bwMode="auto">
            <a:xfrm>
              <a:off x="1252" y="3675"/>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336" name="Line 2680"/>
            <p:cNvSpPr>
              <a:spLocks noChangeShapeType="1"/>
            </p:cNvSpPr>
            <p:nvPr/>
          </p:nvSpPr>
          <p:spPr bwMode="auto">
            <a:xfrm flipH="1">
              <a:off x="1604" y="3675"/>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337" name="Rectangle 2681"/>
            <p:cNvSpPr>
              <a:spLocks noChangeArrowheads="1"/>
            </p:cNvSpPr>
            <p:nvPr/>
          </p:nvSpPr>
          <p:spPr bwMode="auto">
            <a:xfrm>
              <a:off x="1151" y="3633"/>
              <a:ext cx="117"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1338" name="Line 2682"/>
            <p:cNvSpPr>
              <a:spLocks noChangeShapeType="1"/>
            </p:cNvSpPr>
            <p:nvPr/>
          </p:nvSpPr>
          <p:spPr bwMode="auto">
            <a:xfrm>
              <a:off x="1252" y="3537"/>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339" name="Line 2683"/>
            <p:cNvSpPr>
              <a:spLocks noChangeShapeType="1"/>
            </p:cNvSpPr>
            <p:nvPr/>
          </p:nvSpPr>
          <p:spPr bwMode="auto">
            <a:xfrm flipH="1">
              <a:off x="1604" y="3537"/>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340" name="Rectangle 2684"/>
            <p:cNvSpPr>
              <a:spLocks noChangeArrowheads="1"/>
            </p:cNvSpPr>
            <p:nvPr/>
          </p:nvSpPr>
          <p:spPr bwMode="auto">
            <a:xfrm>
              <a:off x="1199" y="3495"/>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1341" name="Line 2685"/>
            <p:cNvSpPr>
              <a:spLocks noChangeShapeType="1"/>
            </p:cNvSpPr>
            <p:nvPr/>
          </p:nvSpPr>
          <p:spPr bwMode="auto">
            <a:xfrm>
              <a:off x="1252" y="3537"/>
              <a:ext cx="357"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342" name="Line 2686"/>
            <p:cNvSpPr>
              <a:spLocks noChangeShapeType="1"/>
            </p:cNvSpPr>
            <p:nvPr/>
          </p:nvSpPr>
          <p:spPr bwMode="auto">
            <a:xfrm>
              <a:off x="1252" y="3819"/>
              <a:ext cx="357"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343" name="Line 2687"/>
            <p:cNvSpPr>
              <a:spLocks noChangeShapeType="1"/>
            </p:cNvSpPr>
            <p:nvPr/>
          </p:nvSpPr>
          <p:spPr bwMode="auto">
            <a:xfrm flipV="1">
              <a:off x="1609" y="3537"/>
              <a:ext cx="1" cy="28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344" name="Line 2688"/>
            <p:cNvSpPr>
              <a:spLocks noChangeShapeType="1"/>
            </p:cNvSpPr>
            <p:nvPr/>
          </p:nvSpPr>
          <p:spPr bwMode="auto">
            <a:xfrm flipV="1">
              <a:off x="1252" y="3537"/>
              <a:ext cx="1" cy="28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345" name="Freeform 2689"/>
            <p:cNvSpPr>
              <a:spLocks/>
            </p:cNvSpPr>
            <p:nvPr/>
          </p:nvSpPr>
          <p:spPr bwMode="auto">
            <a:xfrm>
              <a:off x="1252" y="3537"/>
              <a:ext cx="352" cy="276"/>
            </a:xfrm>
            <a:custGeom>
              <a:avLst/>
              <a:gdLst/>
              <a:ahLst/>
              <a:cxnLst>
                <a:cxn ang="0">
                  <a:pos x="5" y="276"/>
                </a:cxn>
                <a:cxn ang="0">
                  <a:pos x="16" y="276"/>
                </a:cxn>
                <a:cxn ang="0">
                  <a:pos x="27" y="276"/>
                </a:cxn>
                <a:cxn ang="0">
                  <a:pos x="37" y="276"/>
                </a:cxn>
                <a:cxn ang="0">
                  <a:pos x="48" y="270"/>
                </a:cxn>
                <a:cxn ang="0">
                  <a:pos x="64" y="252"/>
                </a:cxn>
                <a:cxn ang="0">
                  <a:pos x="69" y="234"/>
                </a:cxn>
                <a:cxn ang="0">
                  <a:pos x="75" y="216"/>
                </a:cxn>
                <a:cxn ang="0">
                  <a:pos x="80" y="186"/>
                </a:cxn>
                <a:cxn ang="0">
                  <a:pos x="85" y="156"/>
                </a:cxn>
                <a:cxn ang="0">
                  <a:pos x="91" y="126"/>
                </a:cxn>
                <a:cxn ang="0">
                  <a:pos x="96" y="90"/>
                </a:cxn>
                <a:cxn ang="0">
                  <a:pos x="101" y="60"/>
                </a:cxn>
                <a:cxn ang="0">
                  <a:pos x="107" y="42"/>
                </a:cxn>
                <a:cxn ang="0">
                  <a:pos x="117" y="18"/>
                </a:cxn>
                <a:cxn ang="0">
                  <a:pos x="123" y="6"/>
                </a:cxn>
                <a:cxn ang="0">
                  <a:pos x="133" y="0"/>
                </a:cxn>
                <a:cxn ang="0">
                  <a:pos x="144" y="0"/>
                </a:cxn>
                <a:cxn ang="0">
                  <a:pos x="155" y="0"/>
                </a:cxn>
                <a:cxn ang="0">
                  <a:pos x="165" y="0"/>
                </a:cxn>
                <a:cxn ang="0">
                  <a:pos x="176" y="0"/>
                </a:cxn>
                <a:cxn ang="0">
                  <a:pos x="187" y="0"/>
                </a:cxn>
                <a:cxn ang="0">
                  <a:pos x="197" y="0"/>
                </a:cxn>
                <a:cxn ang="0">
                  <a:pos x="208" y="0"/>
                </a:cxn>
                <a:cxn ang="0">
                  <a:pos x="219" y="0"/>
                </a:cxn>
                <a:cxn ang="0">
                  <a:pos x="229" y="0"/>
                </a:cxn>
                <a:cxn ang="0">
                  <a:pos x="240" y="0"/>
                </a:cxn>
                <a:cxn ang="0">
                  <a:pos x="251" y="0"/>
                </a:cxn>
                <a:cxn ang="0">
                  <a:pos x="261" y="0"/>
                </a:cxn>
                <a:cxn ang="0">
                  <a:pos x="272" y="0"/>
                </a:cxn>
                <a:cxn ang="0">
                  <a:pos x="283" y="0"/>
                </a:cxn>
                <a:cxn ang="0">
                  <a:pos x="293" y="0"/>
                </a:cxn>
                <a:cxn ang="0">
                  <a:pos x="304" y="0"/>
                </a:cxn>
                <a:cxn ang="0">
                  <a:pos x="315" y="0"/>
                </a:cxn>
                <a:cxn ang="0">
                  <a:pos x="325" y="0"/>
                </a:cxn>
                <a:cxn ang="0">
                  <a:pos x="336" y="0"/>
                </a:cxn>
                <a:cxn ang="0">
                  <a:pos x="347" y="0"/>
                </a:cxn>
              </a:cxnLst>
              <a:rect l="0" t="0" r="r" b="b"/>
              <a:pathLst>
                <a:path w="352" h="276">
                  <a:moveTo>
                    <a:pt x="0" y="276"/>
                  </a:moveTo>
                  <a:lnTo>
                    <a:pt x="5" y="276"/>
                  </a:lnTo>
                  <a:lnTo>
                    <a:pt x="11" y="276"/>
                  </a:lnTo>
                  <a:lnTo>
                    <a:pt x="16" y="276"/>
                  </a:lnTo>
                  <a:lnTo>
                    <a:pt x="21" y="276"/>
                  </a:lnTo>
                  <a:lnTo>
                    <a:pt x="27" y="276"/>
                  </a:lnTo>
                  <a:lnTo>
                    <a:pt x="32" y="276"/>
                  </a:lnTo>
                  <a:lnTo>
                    <a:pt x="37" y="276"/>
                  </a:lnTo>
                  <a:lnTo>
                    <a:pt x="43" y="270"/>
                  </a:lnTo>
                  <a:lnTo>
                    <a:pt x="48" y="270"/>
                  </a:lnTo>
                  <a:lnTo>
                    <a:pt x="53" y="264"/>
                  </a:lnTo>
                  <a:lnTo>
                    <a:pt x="64" y="252"/>
                  </a:lnTo>
                  <a:lnTo>
                    <a:pt x="64" y="240"/>
                  </a:lnTo>
                  <a:lnTo>
                    <a:pt x="69" y="234"/>
                  </a:lnTo>
                  <a:lnTo>
                    <a:pt x="69" y="222"/>
                  </a:lnTo>
                  <a:lnTo>
                    <a:pt x="75" y="216"/>
                  </a:lnTo>
                  <a:lnTo>
                    <a:pt x="75" y="192"/>
                  </a:lnTo>
                  <a:lnTo>
                    <a:pt x="80" y="186"/>
                  </a:lnTo>
                  <a:lnTo>
                    <a:pt x="80" y="162"/>
                  </a:lnTo>
                  <a:lnTo>
                    <a:pt x="85" y="156"/>
                  </a:lnTo>
                  <a:lnTo>
                    <a:pt x="85" y="132"/>
                  </a:lnTo>
                  <a:lnTo>
                    <a:pt x="91" y="126"/>
                  </a:lnTo>
                  <a:lnTo>
                    <a:pt x="91" y="96"/>
                  </a:lnTo>
                  <a:lnTo>
                    <a:pt x="96" y="90"/>
                  </a:lnTo>
                  <a:lnTo>
                    <a:pt x="96" y="66"/>
                  </a:lnTo>
                  <a:lnTo>
                    <a:pt x="101" y="60"/>
                  </a:lnTo>
                  <a:lnTo>
                    <a:pt x="101" y="48"/>
                  </a:lnTo>
                  <a:lnTo>
                    <a:pt x="107" y="42"/>
                  </a:lnTo>
                  <a:lnTo>
                    <a:pt x="107" y="30"/>
                  </a:lnTo>
                  <a:lnTo>
                    <a:pt x="117" y="18"/>
                  </a:lnTo>
                  <a:lnTo>
                    <a:pt x="117" y="12"/>
                  </a:lnTo>
                  <a:lnTo>
                    <a:pt x="123" y="6"/>
                  </a:lnTo>
                  <a:lnTo>
                    <a:pt x="128" y="0"/>
                  </a:lnTo>
                  <a:lnTo>
                    <a:pt x="133" y="0"/>
                  </a:lnTo>
                  <a:lnTo>
                    <a:pt x="139" y="0"/>
                  </a:lnTo>
                  <a:lnTo>
                    <a:pt x="144" y="0"/>
                  </a:lnTo>
                  <a:lnTo>
                    <a:pt x="149" y="0"/>
                  </a:lnTo>
                  <a:lnTo>
                    <a:pt x="155" y="0"/>
                  </a:lnTo>
                  <a:lnTo>
                    <a:pt x="160" y="0"/>
                  </a:lnTo>
                  <a:lnTo>
                    <a:pt x="165" y="0"/>
                  </a:lnTo>
                  <a:lnTo>
                    <a:pt x="171" y="0"/>
                  </a:lnTo>
                  <a:lnTo>
                    <a:pt x="176" y="0"/>
                  </a:lnTo>
                  <a:lnTo>
                    <a:pt x="181" y="0"/>
                  </a:lnTo>
                  <a:lnTo>
                    <a:pt x="187" y="0"/>
                  </a:lnTo>
                  <a:lnTo>
                    <a:pt x="192" y="0"/>
                  </a:lnTo>
                  <a:lnTo>
                    <a:pt x="197" y="0"/>
                  </a:lnTo>
                  <a:lnTo>
                    <a:pt x="203" y="0"/>
                  </a:lnTo>
                  <a:lnTo>
                    <a:pt x="208" y="0"/>
                  </a:lnTo>
                  <a:lnTo>
                    <a:pt x="213" y="0"/>
                  </a:lnTo>
                  <a:lnTo>
                    <a:pt x="219" y="0"/>
                  </a:lnTo>
                  <a:lnTo>
                    <a:pt x="224" y="0"/>
                  </a:lnTo>
                  <a:lnTo>
                    <a:pt x="229" y="0"/>
                  </a:lnTo>
                  <a:lnTo>
                    <a:pt x="235" y="0"/>
                  </a:lnTo>
                  <a:lnTo>
                    <a:pt x="240" y="0"/>
                  </a:lnTo>
                  <a:lnTo>
                    <a:pt x="245" y="0"/>
                  </a:lnTo>
                  <a:lnTo>
                    <a:pt x="251" y="0"/>
                  </a:lnTo>
                  <a:lnTo>
                    <a:pt x="256" y="0"/>
                  </a:lnTo>
                  <a:lnTo>
                    <a:pt x="261" y="0"/>
                  </a:lnTo>
                  <a:lnTo>
                    <a:pt x="267" y="0"/>
                  </a:lnTo>
                  <a:lnTo>
                    <a:pt x="272" y="0"/>
                  </a:lnTo>
                  <a:lnTo>
                    <a:pt x="277" y="0"/>
                  </a:lnTo>
                  <a:lnTo>
                    <a:pt x="283" y="0"/>
                  </a:lnTo>
                  <a:lnTo>
                    <a:pt x="288" y="0"/>
                  </a:lnTo>
                  <a:lnTo>
                    <a:pt x="293" y="0"/>
                  </a:lnTo>
                  <a:lnTo>
                    <a:pt x="299" y="0"/>
                  </a:lnTo>
                  <a:lnTo>
                    <a:pt x="304" y="0"/>
                  </a:lnTo>
                  <a:lnTo>
                    <a:pt x="309" y="0"/>
                  </a:lnTo>
                  <a:lnTo>
                    <a:pt x="315" y="0"/>
                  </a:lnTo>
                  <a:lnTo>
                    <a:pt x="320" y="0"/>
                  </a:lnTo>
                  <a:lnTo>
                    <a:pt x="325" y="0"/>
                  </a:lnTo>
                  <a:lnTo>
                    <a:pt x="331" y="0"/>
                  </a:lnTo>
                  <a:lnTo>
                    <a:pt x="336" y="0"/>
                  </a:lnTo>
                  <a:lnTo>
                    <a:pt x="341" y="0"/>
                  </a:lnTo>
                  <a:lnTo>
                    <a:pt x="347" y="0"/>
                  </a:lnTo>
                  <a:lnTo>
                    <a:pt x="352" y="0"/>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346" name="Line 2690"/>
            <p:cNvSpPr>
              <a:spLocks noChangeShapeType="1"/>
            </p:cNvSpPr>
            <p:nvPr/>
          </p:nvSpPr>
          <p:spPr bwMode="auto">
            <a:xfrm>
              <a:off x="1348" y="3549"/>
              <a:ext cx="43"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347" name="Line 2691"/>
            <p:cNvSpPr>
              <a:spLocks noChangeShapeType="1"/>
            </p:cNvSpPr>
            <p:nvPr/>
          </p:nvSpPr>
          <p:spPr bwMode="auto">
            <a:xfrm>
              <a:off x="1369" y="3525"/>
              <a:ext cx="1" cy="4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348" name="Line 2692"/>
            <p:cNvSpPr>
              <a:spLocks noChangeShapeType="1"/>
            </p:cNvSpPr>
            <p:nvPr/>
          </p:nvSpPr>
          <p:spPr bwMode="auto">
            <a:xfrm>
              <a:off x="1284" y="3801"/>
              <a:ext cx="43"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349" name="Line 2693"/>
            <p:cNvSpPr>
              <a:spLocks noChangeShapeType="1"/>
            </p:cNvSpPr>
            <p:nvPr/>
          </p:nvSpPr>
          <p:spPr bwMode="auto">
            <a:xfrm>
              <a:off x="1305" y="3777"/>
              <a:ext cx="1" cy="4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350" name="Line 2694"/>
            <p:cNvSpPr>
              <a:spLocks noChangeShapeType="1"/>
            </p:cNvSpPr>
            <p:nvPr/>
          </p:nvSpPr>
          <p:spPr bwMode="auto">
            <a:xfrm>
              <a:off x="1252" y="3813"/>
              <a:ext cx="43"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351" name="Line 2695"/>
            <p:cNvSpPr>
              <a:spLocks noChangeShapeType="1"/>
            </p:cNvSpPr>
            <p:nvPr/>
          </p:nvSpPr>
          <p:spPr bwMode="auto">
            <a:xfrm>
              <a:off x="1273" y="3789"/>
              <a:ext cx="1" cy="4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352" name="Line 2696"/>
            <p:cNvSpPr>
              <a:spLocks noChangeShapeType="1"/>
            </p:cNvSpPr>
            <p:nvPr/>
          </p:nvSpPr>
          <p:spPr bwMode="auto">
            <a:xfrm>
              <a:off x="1385" y="3537"/>
              <a:ext cx="43"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353" name="Line 2697"/>
            <p:cNvSpPr>
              <a:spLocks noChangeShapeType="1"/>
            </p:cNvSpPr>
            <p:nvPr/>
          </p:nvSpPr>
          <p:spPr bwMode="auto">
            <a:xfrm>
              <a:off x="1407" y="3513"/>
              <a:ext cx="1" cy="4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354" name="Line 2698"/>
            <p:cNvSpPr>
              <a:spLocks noChangeShapeType="1"/>
            </p:cNvSpPr>
            <p:nvPr/>
          </p:nvSpPr>
          <p:spPr bwMode="auto">
            <a:xfrm>
              <a:off x="1359" y="3537"/>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355" name="Line 2699"/>
            <p:cNvSpPr>
              <a:spLocks noChangeShapeType="1"/>
            </p:cNvSpPr>
            <p:nvPr/>
          </p:nvSpPr>
          <p:spPr bwMode="auto">
            <a:xfrm flipH="1">
              <a:off x="1359" y="3537"/>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356" name="Line 2700"/>
            <p:cNvSpPr>
              <a:spLocks noChangeShapeType="1"/>
            </p:cNvSpPr>
            <p:nvPr/>
          </p:nvSpPr>
          <p:spPr bwMode="auto">
            <a:xfrm>
              <a:off x="1295" y="3789"/>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357" name="Line 2701"/>
            <p:cNvSpPr>
              <a:spLocks noChangeShapeType="1"/>
            </p:cNvSpPr>
            <p:nvPr/>
          </p:nvSpPr>
          <p:spPr bwMode="auto">
            <a:xfrm flipH="1">
              <a:off x="1295" y="3789"/>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358" name="Line 2702"/>
            <p:cNvSpPr>
              <a:spLocks noChangeShapeType="1"/>
            </p:cNvSpPr>
            <p:nvPr/>
          </p:nvSpPr>
          <p:spPr bwMode="auto">
            <a:xfrm>
              <a:off x="1263" y="3801"/>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359" name="Line 2703"/>
            <p:cNvSpPr>
              <a:spLocks noChangeShapeType="1"/>
            </p:cNvSpPr>
            <p:nvPr/>
          </p:nvSpPr>
          <p:spPr bwMode="auto">
            <a:xfrm flipH="1">
              <a:off x="1263" y="3801"/>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360" name="Line 2704"/>
            <p:cNvSpPr>
              <a:spLocks noChangeShapeType="1"/>
            </p:cNvSpPr>
            <p:nvPr/>
          </p:nvSpPr>
          <p:spPr bwMode="auto">
            <a:xfrm>
              <a:off x="1396" y="3525"/>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361" name="Line 2705"/>
            <p:cNvSpPr>
              <a:spLocks noChangeShapeType="1"/>
            </p:cNvSpPr>
            <p:nvPr/>
          </p:nvSpPr>
          <p:spPr bwMode="auto">
            <a:xfrm flipH="1">
              <a:off x="1396" y="3525"/>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362" name="Rectangle 2706"/>
            <p:cNvSpPr>
              <a:spLocks noChangeArrowheads="1"/>
            </p:cNvSpPr>
            <p:nvPr/>
          </p:nvSpPr>
          <p:spPr bwMode="auto">
            <a:xfrm>
              <a:off x="1225" y="3417"/>
              <a:ext cx="475"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000000"/>
                  </a:solidFill>
                  <a:effectLst/>
                  <a:latin typeface="Helvetica" pitchFamily="34" charset="0"/>
                  <a:cs typeface="Arial" pitchFamily="34" charset="0"/>
                </a:rPr>
                <a:t>m56: a=8,b=32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1363" name="Rectangle 2707"/>
            <p:cNvSpPr>
              <a:spLocks noChangeArrowheads="1"/>
            </p:cNvSpPr>
            <p:nvPr/>
          </p:nvSpPr>
          <p:spPr bwMode="auto">
            <a:xfrm>
              <a:off x="1732" y="3537"/>
              <a:ext cx="363" cy="28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01364" name="Rectangle 2708"/>
            <p:cNvSpPr>
              <a:spLocks noChangeArrowheads="1"/>
            </p:cNvSpPr>
            <p:nvPr/>
          </p:nvSpPr>
          <p:spPr bwMode="auto">
            <a:xfrm>
              <a:off x="1732" y="3537"/>
              <a:ext cx="363" cy="282"/>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01365" name="Line 2709"/>
            <p:cNvSpPr>
              <a:spLocks noChangeShapeType="1"/>
            </p:cNvSpPr>
            <p:nvPr/>
          </p:nvSpPr>
          <p:spPr bwMode="auto">
            <a:xfrm>
              <a:off x="1732" y="3537"/>
              <a:ext cx="363"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366" name="Line 2710"/>
            <p:cNvSpPr>
              <a:spLocks noChangeShapeType="1"/>
            </p:cNvSpPr>
            <p:nvPr/>
          </p:nvSpPr>
          <p:spPr bwMode="auto">
            <a:xfrm>
              <a:off x="1732" y="3819"/>
              <a:ext cx="363"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367" name="Line 2711"/>
            <p:cNvSpPr>
              <a:spLocks noChangeShapeType="1"/>
            </p:cNvSpPr>
            <p:nvPr/>
          </p:nvSpPr>
          <p:spPr bwMode="auto">
            <a:xfrm flipV="1">
              <a:off x="2095" y="3537"/>
              <a:ext cx="1" cy="28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368" name="Line 2712"/>
            <p:cNvSpPr>
              <a:spLocks noChangeShapeType="1"/>
            </p:cNvSpPr>
            <p:nvPr/>
          </p:nvSpPr>
          <p:spPr bwMode="auto">
            <a:xfrm flipV="1">
              <a:off x="1732" y="3537"/>
              <a:ext cx="1" cy="28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369" name="Line 2713"/>
            <p:cNvSpPr>
              <a:spLocks noChangeShapeType="1"/>
            </p:cNvSpPr>
            <p:nvPr/>
          </p:nvSpPr>
          <p:spPr bwMode="auto">
            <a:xfrm>
              <a:off x="1732" y="3819"/>
              <a:ext cx="363"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370" name="Line 2714"/>
            <p:cNvSpPr>
              <a:spLocks noChangeShapeType="1"/>
            </p:cNvSpPr>
            <p:nvPr/>
          </p:nvSpPr>
          <p:spPr bwMode="auto">
            <a:xfrm flipV="1">
              <a:off x="1732" y="3537"/>
              <a:ext cx="1" cy="28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371" name="Line 2715"/>
            <p:cNvSpPr>
              <a:spLocks noChangeShapeType="1"/>
            </p:cNvSpPr>
            <p:nvPr/>
          </p:nvSpPr>
          <p:spPr bwMode="auto">
            <a:xfrm flipV="1">
              <a:off x="1732" y="3813"/>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372" name="Line 2716"/>
            <p:cNvSpPr>
              <a:spLocks noChangeShapeType="1"/>
            </p:cNvSpPr>
            <p:nvPr/>
          </p:nvSpPr>
          <p:spPr bwMode="auto">
            <a:xfrm>
              <a:off x="1732" y="3537"/>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373" name="Rectangle 2717"/>
            <p:cNvSpPr>
              <a:spLocks noChangeArrowheads="1"/>
            </p:cNvSpPr>
            <p:nvPr/>
          </p:nvSpPr>
          <p:spPr bwMode="auto">
            <a:xfrm>
              <a:off x="1716" y="3837"/>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1374" name="Line 2718"/>
            <p:cNvSpPr>
              <a:spLocks noChangeShapeType="1"/>
            </p:cNvSpPr>
            <p:nvPr/>
          </p:nvSpPr>
          <p:spPr bwMode="auto">
            <a:xfrm flipV="1">
              <a:off x="1913" y="3813"/>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375" name="Line 2719"/>
            <p:cNvSpPr>
              <a:spLocks noChangeShapeType="1"/>
            </p:cNvSpPr>
            <p:nvPr/>
          </p:nvSpPr>
          <p:spPr bwMode="auto">
            <a:xfrm>
              <a:off x="1913" y="3537"/>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376" name="Rectangle 2720"/>
            <p:cNvSpPr>
              <a:spLocks noChangeArrowheads="1"/>
            </p:cNvSpPr>
            <p:nvPr/>
          </p:nvSpPr>
          <p:spPr bwMode="auto">
            <a:xfrm>
              <a:off x="1876" y="3837"/>
              <a:ext cx="117"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1377" name="Line 2721"/>
            <p:cNvSpPr>
              <a:spLocks noChangeShapeType="1"/>
            </p:cNvSpPr>
            <p:nvPr/>
          </p:nvSpPr>
          <p:spPr bwMode="auto">
            <a:xfrm flipV="1">
              <a:off x="2095" y="3813"/>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378" name="Line 2722"/>
            <p:cNvSpPr>
              <a:spLocks noChangeShapeType="1"/>
            </p:cNvSpPr>
            <p:nvPr/>
          </p:nvSpPr>
          <p:spPr bwMode="auto">
            <a:xfrm>
              <a:off x="2095" y="3537"/>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379" name="Rectangle 2723"/>
            <p:cNvSpPr>
              <a:spLocks noChangeArrowheads="1"/>
            </p:cNvSpPr>
            <p:nvPr/>
          </p:nvSpPr>
          <p:spPr bwMode="auto">
            <a:xfrm>
              <a:off x="2079" y="3837"/>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1380" name="Line 2724"/>
            <p:cNvSpPr>
              <a:spLocks noChangeShapeType="1"/>
            </p:cNvSpPr>
            <p:nvPr/>
          </p:nvSpPr>
          <p:spPr bwMode="auto">
            <a:xfrm>
              <a:off x="1732" y="3819"/>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381" name="Line 2725"/>
            <p:cNvSpPr>
              <a:spLocks noChangeShapeType="1"/>
            </p:cNvSpPr>
            <p:nvPr/>
          </p:nvSpPr>
          <p:spPr bwMode="auto">
            <a:xfrm flipH="1">
              <a:off x="2089" y="3819"/>
              <a:ext cx="6"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382" name="Rectangle 2726"/>
            <p:cNvSpPr>
              <a:spLocks noChangeArrowheads="1"/>
            </p:cNvSpPr>
            <p:nvPr/>
          </p:nvSpPr>
          <p:spPr bwMode="auto">
            <a:xfrm>
              <a:off x="1679" y="3777"/>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1383" name="Line 2727"/>
            <p:cNvSpPr>
              <a:spLocks noChangeShapeType="1"/>
            </p:cNvSpPr>
            <p:nvPr/>
          </p:nvSpPr>
          <p:spPr bwMode="auto">
            <a:xfrm>
              <a:off x="1732" y="3675"/>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384" name="Line 2728"/>
            <p:cNvSpPr>
              <a:spLocks noChangeShapeType="1"/>
            </p:cNvSpPr>
            <p:nvPr/>
          </p:nvSpPr>
          <p:spPr bwMode="auto">
            <a:xfrm flipH="1">
              <a:off x="2089" y="3675"/>
              <a:ext cx="6"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385" name="Rectangle 2729"/>
            <p:cNvSpPr>
              <a:spLocks noChangeArrowheads="1"/>
            </p:cNvSpPr>
            <p:nvPr/>
          </p:nvSpPr>
          <p:spPr bwMode="auto">
            <a:xfrm>
              <a:off x="1631" y="3633"/>
              <a:ext cx="117"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1386" name="Line 2730"/>
            <p:cNvSpPr>
              <a:spLocks noChangeShapeType="1"/>
            </p:cNvSpPr>
            <p:nvPr/>
          </p:nvSpPr>
          <p:spPr bwMode="auto">
            <a:xfrm>
              <a:off x="1732" y="3537"/>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387" name="Line 2731"/>
            <p:cNvSpPr>
              <a:spLocks noChangeShapeType="1"/>
            </p:cNvSpPr>
            <p:nvPr/>
          </p:nvSpPr>
          <p:spPr bwMode="auto">
            <a:xfrm flipH="1">
              <a:off x="2089" y="3537"/>
              <a:ext cx="6"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388" name="Rectangle 2732"/>
            <p:cNvSpPr>
              <a:spLocks noChangeArrowheads="1"/>
            </p:cNvSpPr>
            <p:nvPr/>
          </p:nvSpPr>
          <p:spPr bwMode="auto">
            <a:xfrm>
              <a:off x="1679" y="3495"/>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1389" name="Line 2733"/>
            <p:cNvSpPr>
              <a:spLocks noChangeShapeType="1"/>
            </p:cNvSpPr>
            <p:nvPr/>
          </p:nvSpPr>
          <p:spPr bwMode="auto">
            <a:xfrm>
              <a:off x="1732" y="3537"/>
              <a:ext cx="363"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390" name="Line 2734"/>
            <p:cNvSpPr>
              <a:spLocks noChangeShapeType="1"/>
            </p:cNvSpPr>
            <p:nvPr/>
          </p:nvSpPr>
          <p:spPr bwMode="auto">
            <a:xfrm>
              <a:off x="1732" y="3819"/>
              <a:ext cx="363"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391" name="Line 2735"/>
            <p:cNvSpPr>
              <a:spLocks noChangeShapeType="1"/>
            </p:cNvSpPr>
            <p:nvPr/>
          </p:nvSpPr>
          <p:spPr bwMode="auto">
            <a:xfrm flipV="1">
              <a:off x="2095" y="3537"/>
              <a:ext cx="1" cy="28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392" name="Line 2736"/>
            <p:cNvSpPr>
              <a:spLocks noChangeShapeType="1"/>
            </p:cNvSpPr>
            <p:nvPr/>
          </p:nvSpPr>
          <p:spPr bwMode="auto">
            <a:xfrm flipV="1">
              <a:off x="1732" y="3537"/>
              <a:ext cx="1" cy="28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393" name="Freeform 2737"/>
            <p:cNvSpPr>
              <a:spLocks/>
            </p:cNvSpPr>
            <p:nvPr/>
          </p:nvSpPr>
          <p:spPr bwMode="auto">
            <a:xfrm>
              <a:off x="1732" y="3537"/>
              <a:ext cx="357" cy="276"/>
            </a:xfrm>
            <a:custGeom>
              <a:avLst/>
              <a:gdLst/>
              <a:ahLst/>
              <a:cxnLst>
                <a:cxn ang="0">
                  <a:pos x="5" y="276"/>
                </a:cxn>
                <a:cxn ang="0">
                  <a:pos x="16" y="276"/>
                </a:cxn>
                <a:cxn ang="0">
                  <a:pos x="27" y="276"/>
                </a:cxn>
                <a:cxn ang="0">
                  <a:pos x="37" y="276"/>
                </a:cxn>
                <a:cxn ang="0">
                  <a:pos x="48" y="276"/>
                </a:cxn>
                <a:cxn ang="0">
                  <a:pos x="59" y="276"/>
                </a:cxn>
                <a:cxn ang="0">
                  <a:pos x="69" y="276"/>
                </a:cxn>
                <a:cxn ang="0">
                  <a:pos x="80" y="276"/>
                </a:cxn>
                <a:cxn ang="0">
                  <a:pos x="91" y="276"/>
                </a:cxn>
                <a:cxn ang="0">
                  <a:pos x="101" y="276"/>
                </a:cxn>
                <a:cxn ang="0">
                  <a:pos x="112" y="276"/>
                </a:cxn>
                <a:cxn ang="0">
                  <a:pos x="123" y="276"/>
                </a:cxn>
                <a:cxn ang="0">
                  <a:pos x="133" y="276"/>
                </a:cxn>
                <a:cxn ang="0">
                  <a:pos x="144" y="270"/>
                </a:cxn>
                <a:cxn ang="0">
                  <a:pos x="155" y="270"/>
                </a:cxn>
                <a:cxn ang="0">
                  <a:pos x="165" y="258"/>
                </a:cxn>
                <a:cxn ang="0">
                  <a:pos x="176" y="246"/>
                </a:cxn>
                <a:cxn ang="0">
                  <a:pos x="187" y="222"/>
                </a:cxn>
                <a:cxn ang="0">
                  <a:pos x="197" y="192"/>
                </a:cxn>
                <a:cxn ang="0">
                  <a:pos x="203" y="174"/>
                </a:cxn>
                <a:cxn ang="0">
                  <a:pos x="208" y="156"/>
                </a:cxn>
                <a:cxn ang="0">
                  <a:pos x="213" y="132"/>
                </a:cxn>
                <a:cxn ang="0">
                  <a:pos x="219" y="114"/>
                </a:cxn>
                <a:cxn ang="0">
                  <a:pos x="224" y="96"/>
                </a:cxn>
                <a:cxn ang="0">
                  <a:pos x="229" y="78"/>
                </a:cxn>
                <a:cxn ang="0">
                  <a:pos x="235" y="60"/>
                </a:cxn>
                <a:cxn ang="0">
                  <a:pos x="245" y="36"/>
                </a:cxn>
                <a:cxn ang="0">
                  <a:pos x="261" y="18"/>
                </a:cxn>
                <a:cxn ang="0">
                  <a:pos x="267" y="12"/>
                </a:cxn>
                <a:cxn ang="0">
                  <a:pos x="277" y="6"/>
                </a:cxn>
                <a:cxn ang="0">
                  <a:pos x="288" y="0"/>
                </a:cxn>
                <a:cxn ang="0">
                  <a:pos x="299" y="0"/>
                </a:cxn>
                <a:cxn ang="0">
                  <a:pos x="309" y="0"/>
                </a:cxn>
                <a:cxn ang="0">
                  <a:pos x="320" y="0"/>
                </a:cxn>
                <a:cxn ang="0">
                  <a:pos x="331" y="0"/>
                </a:cxn>
                <a:cxn ang="0">
                  <a:pos x="341" y="0"/>
                </a:cxn>
                <a:cxn ang="0">
                  <a:pos x="352" y="0"/>
                </a:cxn>
              </a:cxnLst>
              <a:rect l="0" t="0" r="r" b="b"/>
              <a:pathLst>
                <a:path w="357" h="276">
                  <a:moveTo>
                    <a:pt x="0" y="276"/>
                  </a:moveTo>
                  <a:lnTo>
                    <a:pt x="5" y="276"/>
                  </a:lnTo>
                  <a:lnTo>
                    <a:pt x="11" y="276"/>
                  </a:lnTo>
                  <a:lnTo>
                    <a:pt x="16" y="276"/>
                  </a:lnTo>
                  <a:lnTo>
                    <a:pt x="21" y="276"/>
                  </a:lnTo>
                  <a:lnTo>
                    <a:pt x="27" y="276"/>
                  </a:lnTo>
                  <a:lnTo>
                    <a:pt x="32" y="276"/>
                  </a:lnTo>
                  <a:lnTo>
                    <a:pt x="37" y="276"/>
                  </a:lnTo>
                  <a:lnTo>
                    <a:pt x="43" y="276"/>
                  </a:lnTo>
                  <a:lnTo>
                    <a:pt x="48" y="276"/>
                  </a:lnTo>
                  <a:lnTo>
                    <a:pt x="53" y="276"/>
                  </a:lnTo>
                  <a:lnTo>
                    <a:pt x="59" y="276"/>
                  </a:lnTo>
                  <a:lnTo>
                    <a:pt x="64" y="276"/>
                  </a:lnTo>
                  <a:lnTo>
                    <a:pt x="69" y="276"/>
                  </a:lnTo>
                  <a:lnTo>
                    <a:pt x="75" y="276"/>
                  </a:lnTo>
                  <a:lnTo>
                    <a:pt x="80" y="276"/>
                  </a:lnTo>
                  <a:lnTo>
                    <a:pt x="85" y="276"/>
                  </a:lnTo>
                  <a:lnTo>
                    <a:pt x="91" y="276"/>
                  </a:lnTo>
                  <a:lnTo>
                    <a:pt x="96" y="276"/>
                  </a:lnTo>
                  <a:lnTo>
                    <a:pt x="101" y="276"/>
                  </a:lnTo>
                  <a:lnTo>
                    <a:pt x="107" y="276"/>
                  </a:lnTo>
                  <a:lnTo>
                    <a:pt x="112" y="276"/>
                  </a:lnTo>
                  <a:lnTo>
                    <a:pt x="117" y="276"/>
                  </a:lnTo>
                  <a:lnTo>
                    <a:pt x="123" y="276"/>
                  </a:lnTo>
                  <a:lnTo>
                    <a:pt x="128" y="276"/>
                  </a:lnTo>
                  <a:lnTo>
                    <a:pt x="133" y="276"/>
                  </a:lnTo>
                  <a:lnTo>
                    <a:pt x="139" y="276"/>
                  </a:lnTo>
                  <a:lnTo>
                    <a:pt x="144" y="270"/>
                  </a:lnTo>
                  <a:lnTo>
                    <a:pt x="149" y="270"/>
                  </a:lnTo>
                  <a:lnTo>
                    <a:pt x="155" y="270"/>
                  </a:lnTo>
                  <a:lnTo>
                    <a:pt x="160" y="264"/>
                  </a:lnTo>
                  <a:lnTo>
                    <a:pt x="165" y="258"/>
                  </a:lnTo>
                  <a:lnTo>
                    <a:pt x="171" y="252"/>
                  </a:lnTo>
                  <a:lnTo>
                    <a:pt x="176" y="246"/>
                  </a:lnTo>
                  <a:lnTo>
                    <a:pt x="187" y="234"/>
                  </a:lnTo>
                  <a:lnTo>
                    <a:pt x="187" y="222"/>
                  </a:lnTo>
                  <a:lnTo>
                    <a:pt x="197" y="210"/>
                  </a:lnTo>
                  <a:lnTo>
                    <a:pt x="197" y="192"/>
                  </a:lnTo>
                  <a:lnTo>
                    <a:pt x="203" y="186"/>
                  </a:lnTo>
                  <a:lnTo>
                    <a:pt x="203" y="174"/>
                  </a:lnTo>
                  <a:lnTo>
                    <a:pt x="208" y="168"/>
                  </a:lnTo>
                  <a:lnTo>
                    <a:pt x="208" y="156"/>
                  </a:lnTo>
                  <a:lnTo>
                    <a:pt x="213" y="150"/>
                  </a:lnTo>
                  <a:lnTo>
                    <a:pt x="213" y="132"/>
                  </a:lnTo>
                  <a:lnTo>
                    <a:pt x="219" y="126"/>
                  </a:lnTo>
                  <a:lnTo>
                    <a:pt x="219" y="114"/>
                  </a:lnTo>
                  <a:lnTo>
                    <a:pt x="224" y="108"/>
                  </a:lnTo>
                  <a:lnTo>
                    <a:pt x="224" y="96"/>
                  </a:lnTo>
                  <a:lnTo>
                    <a:pt x="229" y="90"/>
                  </a:lnTo>
                  <a:lnTo>
                    <a:pt x="229" y="78"/>
                  </a:lnTo>
                  <a:lnTo>
                    <a:pt x="235" y="72"/>
                  </a:lnTo>
                  <a:lnTo>
                    <a:pt x="235" y="60"/>
                  </a:lnTo>
                  <a:lnTo>
                    <a:pt x="245" y="48"/>
                  </a:lnTo>
                  <a:lnTo>
                    <a:pt x="245" y="36"/>
                  </a:lnTo>
                  <a:lnTo>
                    <a:pt x="251" y="30"/>
                  </a:lnTo>
                  <a:lnTo>
                    <a:pt x="261" y="18"/>
                  </a:lnTo>
                  <a:lnTo>
                    <a:pt x="261" y="12"/>
                  </a:lnTo>
                  <a:lnTo>
                    <a:pt x="267" y="12"/>
                  </a:lnTo>
                  <a:lnTo>
                    <a:pt x="272" y="6"/>
                  </a:lnTo>
                  <a:lnTo>
                    <a:pt x="277" y="6"/>
                  </a:lnTo>
                  <a:lnTo>
                    <a:pt x="283" y="0"/>
                  </a:lnTo>
                  <a:lnTo>
                    <a:pt x="288" y="0"/>
                  </a:lnTo>
                  <a:lnTo>
                    <a:pt x="293" y="0"/>
                  </a:lnTo>
                  <a:lnTo>
                    <a:pt x="299" y="0"/>
                  </a:lnTo>
                  <a:lnTo>
                    <a:pt x="304" y="0"/>
                  </a:lnTo>
                  <a:lnTo>
                    <a:pt x="309" y="0"/>
                  </a:lnTo>
                  <a:lnTo>
                    <a:pt x="315" y="0"/>
                  </a:lnTo>
                  <a:lnTo>
                    <a:pt x="320" y="0"/>
                  </a:lnTo>
                  <a:lnTo>
                    <a:pt x="325" y="0"/>
                  </a:lnTo>
                  <a:lnTo>
                    <a:pt x="331" y="0"/>
                  </a:lnTo>
                  <a:lnTo>
                    <a:pt x="336" y="0"/>
                  </a:lnTo>
                  <a:lnTo>
                    <a:pt x="341" y="0"/>
                  </a:lnTo>
                  <a:lnTo>
                    <a:pt x="347" y="0"/>
                  </a:lnTo>
                  <a:lnTo>
                    <a:pt x="352" y="0"/>
                  </a:lnTo>
                  <a:lnTo>
                    <a:pt x="357" y="0"/>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394" name="Line 2738"/>
            <p:cNvSpPr>
              <a:spLocks noChangeShapeType="1"/>
            </p:cNvSpPr>
            <p:nvPr/>
          </p:nvSpPr>
          <p:spPr bwMode="auto">
            <a:xfrm>
              <a:off x="1833" y="3813"/>
              <a:ext cx="43"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395" name="Line 2739"/>
            <p:cNvSpPr>
              <a:spLocks noChangeShapeType="1"/>
            </p:cNvSpPr>
            <p:nvPr/>
          </p:nvSpPr>
          <p:spPr bwMode="auto">
            <a:xfrm>
              <a:off x="1855" y="3789"/>
              <a:ext cx="1" cy="4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396" name="Line 2740"/>
            <p:cNvSpPr>
              <a:spLocks noChangeShapeType="1"/>
            </p:cNvSpPr>
            <p:nvPr/>
          </p:nvSpPr>
          <p:spPr bwMode="auto">
            <a:xfrm>
              <a:off x="1764" y="3813"/>
              <a:ext cx="43"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397" name="Line 2741"/>
            <p:cNvSpPr>
              <a:spLocks noChangeShapeType="1"/>
            </p:cNvSpPr>
            <p:nvPr/>
          </p:nvSpPr>
          <p:spPr bwMode="auto">
            <a:xfrm>
              <a:off x="1785" y="3789"/>
              <a:ext cx="1" cy="4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398" name="Line 2742"/>
            <p:cNvSpPr>
              <a:spLocks noChangeShapeType="1"/>
            </p:cNvSpPr>
            <p:nvPr/>
          </p:nvSpPr>
          <p:spPr bwMode="auto">
            <a:xfrm>
              <a:off x="1732" y="3813"/>
              <a:ext cx="43"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399" name="Line 2743"/>
            <p:cNvSpPr>
              <a:spLocks noChangeShapeType="1"/>
            </p:cNvSpPr>
            <p:nvPr/>
          </p:nvSpPr>
          <p:spPr bwMode="auto">
            <a:xfrm>
              <a:off x="1753" y="3789"/>
              <a:ext cx="1" cy="4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400" name="Line 2744"/>
            <p:cNvSpPr>
              <a:spLocks noChangeShapeType="1"/>
            </p:cNvSpPr>
            <p:nvPr/>
          </p:nvSpPr>
          <p:spPr bwMode="auto">
            <a:xfrm>
              <a:off x="1865" y="3807"/>
              <a:ext cx="43"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401" name="Line 2745"/>
            <p:cNvSpPr>
              <a:spLocks noChangeShapeType="1"/>
            </p:cNvSpPr>
            <p:nvPr/>
          </p:nvSpPr>
          <p:spPr bwMode="auto">
            <a:xfrm>
              <a:off x="1887" y="3783"/>
              <a:ext cx="1" cy="4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402" name="Line 2746"/>
            <p:cNvSpPr>
              <a:spLocks noChangeShapeType="1"/>
            </p:cNvSpPr>
            <p:nvPr/>
          </p:nvSpPr>
          <p:spPr bwMode="auto">
            <a:xfrm>
              <a:off x="1844" y="3801"/>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403" name="Line 2747"/>
            <p:cNvSpPr>
              <a:spLocks noChangeShapeType="1"/>
            </p:cNvSpPr>
            <p:nvPr/>
          </p:nvSpPr>
          <p:spPr bwMode="auto">
            <a:xfrm flipH="1">
              <a:off x="1844" y="3801"/>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404" name="Line 2748"/>
            <p:cNvSpPr>
              <a:spLocks noChangeShapeType="1"/>
            </p:cNvSpPr>
            <p:nvPr/>
          </p:nvSpPr>
          <p:spPr bwMode="auto">
            <a:xfrm>
              <a:off x="1775" y="3801"/>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405" name="Line 2749"/>
            <p:cNvSpPr>
              <a:spLocks noChangeShapeType="1"/>
            </p:cNvSpPr>
            <p:nvPr/>
          </p:nvSpPr>
          <p:spPr bwMode="auto">
            <a:xfrm flipH="1">
              <a:off x="1775" y="3801"/>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406" name="Line 2750"/>
            <p:cNvSpPr>
              <a:spLocks noChangeShapeType="1"/>
            </p:cNvSpPr>
            <p:nvPr/>
          </p:nvSpPr>
          <p:spPr bwMode="auto">
            <a:xfrm>
              <a:off x="1743" y="3801"/>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407" name="Line 2751"/>
            <p:cNvSpPr>
              <a:spLocks noChangeShapeType="1"/>
            </p:cNvSpPr>
            <p:nvPr/>
          </p:nvSpPr>
          <p:spPr bwMode="auto">
            <a:xfrm flipH="1">
              <a:off x="1743" y="3801"/>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408" name="Line 2752"/>
            <p:cNvSpPr>
              <a:spLocks noChangeShapeType="1"/>
            </p:cNvSpPr>
            <p:nvPr/>
          </p:nvSpPr>
          <p:spPr bwMode="auto">
            <a:xfrm>
              <a:off x="1876" y="3795"/>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409" name="Line 2753"/>
            <p:cNvSpPr>
              <a:spLocks noChangeShapeType="1"/>
            </p:cNvSpPr>
            <p:nvPr/>
          </p:nvSpPr>
          <p:spPr bwMode="auto">
            <a:xfrm flipH="1">
              <a:off x="1876" y="3795"/>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410" name="Rectangle 2754"/>
            <p:cNvSpPr>
              <a:spLocks noChangeArrowheads="1"/>
            </p:cNvSpPr>
            <p:nvPr/>
          </p:nvSpPr>
          <p:spPr bwMode="auto">
            <a:xfrm>
              <a:off x="1689" y="3417"/>
              <a:ext cx="512"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000000"/>
                  </a:solidFill>
                  <a:effectLst/>
                  <a:latin typeface="Helvetica" pitchFamily="34" charset="0"/>
                  <a:cs typeface="Arial" pitchFamily="34" charset="0"/>
                </a:rPr>
                <a:t>m57: a=12,b=20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1411" name="Rectangle 2755"/>
            <p:cNvSpPr>
              <a:spLocks noChangeArrowheads="1"/>
            </p:cNvSpPr>
            <p:nvPr/>
          </p:nvSpPr>
          <p:spPr bwMode="auto">
            <a:xfrm>
              <a:off x="2217" y="3537"/>
              <a:ext cx="358" cy="28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01412" name="Rectangle 2756"/>
            <p:cNvSpPr>
              <a:spLocks noChangeArrowheads="1"/>
            </p:cNvSpPr>
            <p:nvPr/>
          </p:nvSpPr>
          <p:spPr bwMode="auto">
            <a:xfrm>
              <a:off x="2217" y="3537"/>
              <a:ext cx="358" cy="282"/>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01413" name="Line 2757"/>
            <p:cNvSpPr>
              <a:spLocks noChangeShapeType="1"/>
            </p:cNvSpPr>
            <p:nvPr/>
          </p:nvSpPr>
          <p:spPr bwMode="auto">
            <a:xfrm>
              <a:off x="2217" y="3537"/>
              <a:ext cx="358"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414" name="Line 2758"/>
            <p:cNvSpPr>
              <a:spLocks noChangeShapeType="1"/>
            </p:cNvSpPr>
            <p:nvPr/>
          </p:nvSpPr>
          <p:spPr bwMode="auto">
            <a:xfrm>
              <a:off x="2217" y="3819"/>
              <a:ext cx="358"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415" name="Line 2759"/>
            <p:cNvSpPr>
              <a:spLocks noChangeShapeType="1"/>
            </p:cNvSpPr>
            <p:nvPr/>
          </p:nvSpPr>
          <p:spPr bwMode="auto">
            <a:xfrm flipV="1">
              <a:off x="2575" y="3537"/>
              <a:ext cx="1" cy="28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416" name="Line 2760"/>
            <p:cNvSpPr>
              <a:spLocks noChangeShapeType="1"/>
            </p:cNvSpPr>
            <p:nvPr/>
          </p:nvSpPr>
          <p:spPr bwMode="auto">
            <a:xfrm flipV="1">
              <a:off x="2217" y="3537"/>
              <a:ext cx="1" cy="28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417" name="Line 2761"/>
            <p:cNvSpPr>
              <a:spLocks noChangeShapeType="1"/>
            </p:cNvSpPr>
            <p:nvPr/>
          </p:nvSpPr>
          <p:spPr bwMode="auto">
            <a:xfrm>
              <a:off x="2217" y="3819"/>
              <a:ext cx="358"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418" name="Line 2762"/>
            <p:cNvSpPr>
              <a:spLocks noChangeShapeType="1"/>
            </p:cNvSpPr>
            <p:nvPr/>
          </p:nvSpPr>
          <p:spPr bwMode="auto">
            <a:xfrm flipV="1">
              <a:off x="2217" y="3537"/>
              <a:ext cx="1" cy="28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419" name="Line 2763"/>
            <p:cNvSpPr>
              <a:spLocks noChangeShapeType="1"/>
            </p:cNvSpPr>
            <p:nvPr/>
          </p:nvSpPr>
          <p:spPr bwMode="auto">
            <a:xfrm flipV="1">
              <a:off x="2217" y="3813"/>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420" name="Line 2764"/>
            <p:cNvSpPr>
              <a:spLocks noChangeShapeType="1"/>
            </p:cNvSpPr>
            <p:nvPr/>
          </p:nvSpPr>
          <p:spPr bwMode="auto">
            <a:xfrm>
              <a:off x="2217" y="3537"/>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421" name="Rectangle 2765"/>
            <p:cNvSpPr>
              <a:spLocks noChangeArrowheads="1"/>
            </p:cNvSpPr>
            <p:nvPr/>
          </p:nvSpPr>
          <p:spPr bwMode="auto">
            <a:xfrm>
              <a:off x="2201" y="3837"/>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1422" name="Line 2766"/>
            <p:cNvSpPr>
              <a:spLocks noChangeShapeType="1"/>
            </p:cNvSpPr>
            <p:nvPr/>
          </p:nvSpPr>
          <p:spPr bwMode="auto">
            <a:xfrm flipV="1">
              <a:off x="2393" y="3813"/>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423" name="Line 2767"/>
            <p:cNvSpPr>
              <a:spLocks noChangeShapeType="1"/>
            </p:cNvSpPr>
            <p:nvPr/>
          </p:nvSpPr>
          <p:spPr bwMode="auto">
            <a:xfrm>
              <a:off x="2393" y="3537"/>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424" name="Rectangle 2768"/>
            <p:cNvSpPr>
              <a:spLocks noChangeArrowheads="1"/>
            </p:cNvSpPr>
            <p:nvPr/>
          </p:nvSpPr>
          <p:spPr bwMode="auto">
            <a:xfrm>
              <a:off x="2356" y="3837"/>
              <a:ext cx="117"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1425" name="Line 2769"/>
            <p:cNvSpPr>
              <a:spLocks noChangeShapeType="1"/>
            </p:cNvSpPr>
            <p:nvPr/>
          </p:nvSpPr>
          <p:spPr bwMode="auto">
            <a:xfrm flipV="1">
              <a:off x="2575" y="3813"/>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426" name="Line 2770"/>
            <p:cNvSpPr>
              <a:spLocks noChangeShapeType="1"/>
            </p:cNvSpPr>
            <p:nvPr/>
          </p:nvSpPr>
          <p:spPr bwMode="auto">
            <a:xfrm>
              <a:off x="2575" y="3537"/>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427" name="Rectangle 2771"/>
            <p:cNvSpPr>
              <a:spLocks noChangeArrowheads="1"/>
            </p:cNvSpPr>
            <p:nvPr/>
          </p:nvSpPr>
          <p:spPr bwMode="auto">
            <a:xfrm>
              <a:off x="2559" y="3837"/>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1428" name="Line 2772"/>
            <p:cNvSpPr>
              <a:spLocks noChangeShapeType="1"/>
            </p:cNvSpPr>
            <p:nvPr/>
          </p:nvSpPr>
          <p:spPr bwMode="auto">
            <a:xfrm>
              <a:off x="2217" y="3819"/>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429" name="Line 2773"/>
            <p:cNvSpPr>
              <a:spLocks noChangeShapeType="1"/>
            </p:cNvSpPr>
            <p:nvPr/>
          </p:nvSpPr>
          <p:spPr bwMode="auto">
            <a:xfrm flipH="1">
              <a:off x="2569" y="3819"/>
              <a:ext cx="6"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430" name="Rectangle 2774"/>
            <p:cNvSpPr>
              <a:spLocks noChangeArrowheads="1"/>
            </p:cNvSpPr>
            <p:nvPr/>
          </p:nvSpPr>
          <p:spPr bwMode="auto">
            <a:xfrm>
              <a:off x="2164" y="3777"/>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1431" name="Line 2775"/>
            <p:cNvSpPr>
              <a:spLocks noChangeShapeType="1"/>
            </p:cNvSpPr>
            <p:nvPr/>
          </p:nvSpPr>
          <p:spPr bwMode="auto">
            <a:xfrm>
              <a:off x="2217" y="3675"/>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432" name="Line 2776"/>
            <p:cNvSpPr>
              <a:spLocks noChangeShapeType="1"/>
            </p:cNvSpPr>
            <p:nvPr/>
          </p:nvSpPr>
          <p:spPr bwMode="auto">
            <a:xfrm flipH="1">
              <a:off x="2569" y="3675"/>
              <a:ext cx="6"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433" name="Rectangle 2777"/>
            <p:cNvSpPr>
              <a:spLocks noChangeArrowheads="1"/>
            </p:cNvSpPr>
            <p:nvPr/>
          </p:nvSpPr>
          <p:spPr bwMode="auto">
            <a:xfrm>
              <a:off x="2116" y="3633"/>
              <a:ext cx="117"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1434" name="Line 2778"/>
            <p:cNvSpPr>
              <a:spLocks noChangeShapeType="1"/>
            </p:cNvSpPr>
            <p:nvPr/>
          </p:nvSpPr>
          <p:spPr bwMode="auto">
            <a:xfrm>
              <a:off x="2217" y="3537"/>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435" name="Line 2779"/>
            <p:cNvSpPr>
              <a:spLocks noChangeShapeType="1"/>
            </p:cNvSpPr>
            <p:nvPr/>
          </p:nvSpPr>
          <p:spPr bwMode="auto">
            <a:xfrm flipH="1">
              <a:off x="2569" y="3537"/>
              <a:ext cx="6"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436" name="Rectangle 2780"/>
            <p:cNvSpPr>
              <a:spLocks noChangeArrowheads="1"/>
            </p:cNvSpPr>
            <p:nvPr/>
          </p:nvSpPr>
          <p:spPr bwMode="auto">
            <a:xfrm>
              <a:off x="2164" y="3495"/>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1437" name="Line 2781"/>
            <p:cNvSpPr>
              <a:spLocks noChangeShapeType="1"/>
            </p:cNvSpPr>
            <p:nvPr/>
          </p:nvSpPr>
          <p:spPr bwMode="auto">
            <a:xfrm>
              <a:off x="2217" y="3537"/>
              <a:ext cx="358"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438" name="Line 2782"/>
            <p:cNvSpPr>
              <a:spLocks noChangeShapeType="1"/>
            </p:cNvSpPr>
            <p:nvPr/>
          </p:nvSpPr>
          <p:spPr bwMode="auto">
            <a:xfrm>
              <a:off x="2217" y="3819"/>
              <a:ext cx="358"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439" name="Line 2783"/>
            <p:cNvSpPr>
              <a:spLocks noChangeShapeType="1"/>
            </p:cNvSpPr>
            <p:nvPr/>
          </p:nvSpPr>
          <p:spPr bwMode="auto">
            <a:xfrm flipV="1">
              <a:off x="2575" y="3537"/>
              <a:ext cx="1" cy="28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440" name="Line 2784"/>
            <p:cNvSpPr>
              <a:spLocks noChangeShapeType="1"/>
            </p:cNvSpPr>
            <p:nvPr/>
          </p:nvSpPr>
          <p:spPr bwMode="auto">
            <a:xfrm flipV="1">
              <a:off x="2217" y="3537"/>
              <a:ext cx="1" cy="28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441" name="Freeform 2785"/>
            <p:cNvSpPr>
              <a:spLocks/>
            </p:cNvSpPr>
            <p:nvPr/>
          </p:nvSpPr>
          <p:spPr bwMode="auto">
            <a:xfrm>
              <a:off x="2217" y="3537"/>
              <a:ext cx="352" cy="276"/>
            </a:xfrm>
            <a:custGeom>
              <a:avLst/>
              <a:gdLst/>
              <a:ahLst/>
              <a:cxnLst>
                <a:cxn ang="0">
                  <a:pos x="6" y="276"/>
                </a:cxn>
                <a:cxn ang="0">
                  <a:pos x="16" y="276"/>
                </a:cxn>
                <a:cxn ang="0">
                  <a:pos x="27" y="276"/>
                </a:cxn>
                <a:cxn ang="0">
                  <a:pos x="38" y="276"/>
                </a:cxn>
                <a:cxn ang="0">
                  <a:pos x="48" y="276"/>
                </a:cxn>
                <a:cxn ang="0">
                  <a:pos x="59" y="276"/>
                </a:cxn>
                <a:cxn ang="0">
                  <a:pos x="70" y="276"/>
                </a:cxn>
                <a:cxn ang="0">
                  <a:pos x="80" y="276"/>
                </a:cxn>
                <a:cxn ang="0">
                  <a:pos x="91" y="276"/>
                </a:cxn>
                <a:cxn ang="0">
                  <a:pos x="102" y="276"/>
                </a:cxn>
                <a:cxn ang="0">
                  <a:pos x="112" y="276"/>
                </a:cxn>
                <a:cxn ang="0">
                  <a:pos x="123" y="270"/>
                </a:cxn>
                <a:cxn ang="0">
                  <a:pos x="134" y="264"/>
                </a:cxn>
                <a:cxn ang="0">
                  <a:pos x="144" y="246"/>
                </a:cxn>
                <a:cxn ang="0">
                  <a:pos x="155" y="216"/>
                </a:cxn>
                <a:cxn ang="0">
                  <a:pos x="160" y="198"/>
                </a:cxn>
                <a:cxn ang="0">
                  <a:pos x="166" y="174"/>
                </a:cxn>
                <a:cxn ang="0">
                  <a:pos x="171" y="150"/>
                </a:cxn>
                <a:cxn ang="0">
                  <a:pos x="176" y="126"/>
                </a:cxn>
                <a:cxn ang="0">
                  <a:pos x="182" y="102"/>
                </a:cxn>
                <a:cxn ang="0">
                  <a:pos x="187" y="78"/>
                </a:cxn>
                <a:cxn ang="0">
                  <a:pos x="192" y="60"/>
                </a:cxn>
                <a:cxn ang="0">
                  <a:pos x="198" y="42"/>
                </a:cxn>
                <a:cxn ang="0">
                  <a:pos x="208" y="24"/>
                </a:cxn>
                <a:cxn ang="0">
                  <a:pos x="214" y="12"/>
                </a:cxn>
                <a:cxn ang="0">
                  <a:pos x="224" y="6"/>
                </a:cxn>
                <a:cxn ang="0">
                  <a:pos x="235" y="0"/>
                </a:cxn>
                <a:cxn ang="0">
                  <a:pos x="246" y="0"/>
                </a:cxn>
                <a:cxn ang="0">
                  <a:pos x="256" y="0"/>
                </a:cxn>
                <a:cxn ang="0">
                  <a:pos x="267" y="0"/>
                </a:cxn>
                <a:cxn ang="0">
                  <a:pos x="278" y="0"/>
                </a:cxn>
                <a:cxn ang="0">
                  <a:pos x="288" y="0"/>
                </a:cxn>
                <a:cxn ang="0">
                  <a:pos x="299" y="0"/>
                </a:cxn>
                <a:cxn ang="0">
                  <a:pos x="310" y="0"/>
                </a:cxn>
                <a:cxn ang="0">
                  <a:pos x="320" y="0"/>
                </a:cxn>
                <a:cxn ang="0">
                  <a:pos x="331" y="0"/>
                </a:cxn>
                <a:cxn ang="0">
                  <a:pos x="342" y="0"/>
                </a:cxn>
                <a:cxn ang="0">
                  <a:pos x="352" y="0"/>
                </a:cxn>
              </a:cxnLst>
              <a:rect l="0" t="0" r="r" b="b"/>
              <a:pathLst>
                <a:path w="352" h="276">
                  <a:moveTo>
                    <a:pt x="0" y="276"/>
                  </a:moveTo>
                  <a:lnTo>
                    <a:pt x="6" y="276"/>
                  </a:lnTo>
                  <a:lnTo>
                    <a:pt x="11" y="276"/>
                  </a:lnTo>
                  <a:lnTo>
                    <a:pt x="16" y="276"/>
                  </a:lnTo>
                  <a:lnTo>
                    <a:pt x="22" y="276"/>
                  </a:lnTo>
                  <a:lnTo>
                    <a:pt x="27" y="276"/>
                  </a:lnTo>
                  <a:lnTo>
                    <a:pt x="32" y="276"/>
                  </a:lnTo>
                  <a:lnTo>
                    <a:pt x="38" y="276"/>
                  </a:lnTo>
                  <a:lnTo>
                    <a:pt x="43" y="276"/>
                  </a:lnTo>
                  <a:lnTo>
                    <a:pt x="48" y="276"/>
                  </a:lnTo>
                  <a:lnTo>
                    <a:pt x="54" y="276"/>
                  </a:lnTo>
                  <a:lnTo>
                    <a:pt x="59" y="276"/>
                  </a:lnTo>
                  <a:lnTo>
                    <a:pt x="64" y="276"/>
                  </a:lnTo>
                  <a:lnTo>
                    <a:pt x="70" y="276"/>
                  </a:lnTo>
                  <a:lnTo>
                    <a:pt x="75" y="276"/>
                  </a:lnTo>
                  <a:lnTo>
                    <a:pt x="80" y="276"/>
                  </a:lnTo>
                  <a:lnTo>
                    <a:pt x="86" y="276"/>
                  </a:lnTo>
                  <a:lnTo>
                    <a:pt x="91" y="276"/>
                  </a:lnTo>
                  <a:lnTo>
                    <a:pt x="96" y="276"/>
                  </a:lnTo>
                  <a:lnTo>
                    <a:pt x="102" y="276"/>
                  </a:lnTo>
                  <a:lnTo>
                    <a:pt x="107" y="276"/>
                  </a:lnTo>
                  <a:lnTo>
                    <a:pt x="112" y="276"/>
                  </a:lnTo>
                  <a:lnTo>
                    <a:pt x="118" y="270"/>
                  </a:lnTo>
                  <a:lnTo>
                    <a:pt x="123" y="270"/>
                  </a:lnTo>
                  <a:lnTo>
                    <a:pt x="128" y="264"/>
                  </a:lnTo>
                  <a:lnTo>
                    <a:pt x="134" y="264"/>
                  </a:lnTo>
                  <a:lnTo>
                    <a:pt x="144" y="252"/>
                  </a:lnTo>
                  <a:lnTo>
                    <a:pt x="144" y="246"/>
                  </a:lnTo>
                  <a:lnTo>
                    <a:pt x="155" y="234"/>
                  </a:lnTo>
                  <a:lnTo>
                    <a:pt x="155" y="216"/>
                  </a:lnTo>
                  <a:lnTo>
                    <a:pt x="160" y="210"/>
                  </a:lnTo>
                  <a:lnTo>
                    <a:pt x="160" y="198"/>
                  </a:lnTo>
                  <a:lnTo>
                    <a:pt x="166" y="192"/>
                  </a:lnTo>
                  <a:lnTo>
                    <a:pt x="166" y="174"/>
                  </a:lnTo>
                  <a:lnTo>
                    <a:pt x="171" y="168"/>
                  </a:lnTo>
                  <a:lnTo>
                    <a:pt x="171" y="150"/>
                  </a:lnTo>
                  <a:lnTo>
                    <a:pt x="176" y="144"/>
                  </a:lnTo>
                  <a:lnTo>
                    <a:pt x="176" y="126"/>
                  </a:lnTo>
                  <a:lnTo>
                    <a:pt x="182" y="120"/>
                  </a:lnTo>
                  <a:lnTo>
                    <a:pt x="182" y="102"/>
                  </a:lnTo>
                  <a:lnTo>
                    <a:pt x="187" y="96"/>
                  </a:lnTo>
                  <a:lnTo>
                    <a:pt x="187" y="78"/>
                  </a:lnTo>
                  <a:lnTo>
                    <a:pt x="192" y="72"/>
                  </a:lnTo>
                  <a:lnTo>
                    <a:pt x="192" y="60"/>
                  </a:lnTo>
                  <a:lnTo>
                    <a:pt x="198" y="54"/>
                  </a:lnTo>
                  <a:lnTo>
                    <a:pt x="198" y="42"/>
                  </a:lnTo>
                  <a:lnTo>
                    <a:pt x="208" y="30"/>
                  </a:lnTo>
                  <a:lnTo>
                    <a:pt x="208" y="24"/>
                  </a:lnTo>
                  <a:lnTo>
                    <a:pt x="219" y="12"/>
                  </a:lnTo>
                  <a:lnTo>
                    <a:pt x="214" y="12"/>
                  </a:lnTo>
                  <a:lnTo>
                    <a:pt x="219" y="12"/>
                  </a:lnTo>
                  <a:lnTo>
                    <a:pt x="224" y="6"/>
                  </a:lnTo>
                  <a:lnTo>
                    <a:pt x="230" y="6"/>
                  </a:lnTo>
                  <a:lnTo>
                    <a:pt x="235" y="0"/>
                  </a:lnTo>
                  <a:lnTo>
                    <a:pt x="240" y="0"/>
                  </a:lnTo>
                  <a:lnTo>
                    <a:pt x="246" y="0"/>
                  </a:lnTo>
                  <a:lnTo>
                    <a:pt x="251" y="0"/>
                  </a:lnTo>
                  <a:lnTo>
                    <a:pt x="256" y="0"/>
                  </a:lnTo>
                  <a:lnTo>
                    <a:pt x="262" y="0"/>
                  </a:lnTo>
                  <a:lnTo>
                    <a:pt x="267" y="0"/>
                  </a:lnTo>
                  <a:lnTo>
                    <a:pt x="272" y="0"/>
                  </a:lnTo>
                  <a:lnTo>
                    <a:pt x="278" y="0"/>
                  </a:lnTo>
                  <a:lnTo>
                    <a:pt x="283" y="0"/>
                  </a:lnTo>
                  <a:lnTo>
                    <a:pt x="288" y="0"/>
                  </a:lnTo>
                  <a:lnTo>
                    <a:pt x="294" y="0"/>
                  </a:lnTo>
                  <a:lnTo>
                    <a:pt x="299" y="0"/>
                  </a:lnTo>
                  <a:lnTo>
                    <a:pt x="304" y="0"/>
                  </a:lnTo>
                  <a:lnTo>
                    <a:pt x="310" y="0"/>
                  </a:lnTo>
                  <a:lnTo>
                    <a:pt x="315" y="0"/>
                  </a:lnTo>
                  <a:lnTo>
                    <a:pt x="320" y="0"/>
                  </a:lnTo>
                  <a:lnTo>
                    <a:pt x="326" y="0"/>
                  </a:lnTo>
                  <a:lnTo>
                    <a:pt x="331" y="0"/>
                  </a:lnTo>
                  <a:lnTo>
                    <a:pt x="336" y="0"/>
                  </a:lnTo>
                  <a:lnTo>
                    <a:pt x="342" y="0"/>
                  </a:lnTo>
                  <a:lnTo>
                    <a:pt x="347" y="0"/>
                  </a:lnTo>
                  <a:lnTo>
                    <a:pt x="352" y="0"/>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442" name="Line 2786"/>
            <p:cNvSpPr>
              <a:spLocks noChangeShapeType="1"/>
            </p:cNvSpPr>
            <p:nvPr/>
          </p:nvSpPr>
          <p:spPr bwMode="auto">
            <a:xfrm>
              <a:off x="2313" y="3807"/>
              <a:ext cx="43"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443" name="Line 2787"/>
            <p:cNvSpPr>
              <a:spLocks noChangeShapeType="1"/>
            </p:cNvSpPr>
            <p:nvPr/>
          </p:nvSpPr>
          <p:spPr bwMode="auto">
            <a:xfrm>
              <a:off x="2335" y="3783"/>
              <a:ext cx="1" cy="4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444" name="Line 2788"/>
            <p:cNvSpPr>
              <a:spLocks noChangeShapeType="1"/>
            </p:cNvSpPr>
            <p:nvPr/>
          </p:nvSpPr>
          <p:spPr bwMode="auto">
            <a:xfrm>
              <a:off x="2249" y="3813"/>
              <a:ext cx="43"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445" name="Line 2789"/>
            <p:cNvSpPr>
              <a:spLocks noChangeShapeType="1"/>
            </p:cNvSpPr>
            <p:nvPr/>
          </p:nvSpPr>
          <p:spPr bwMode="auto">
            <a:xfrm>
              <a:off x="2271" y="3789"/>
              <a:ext cx="1" cy="4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446" name="Line 2790"/>
            <p:cNvSpPr>
              <a:spLocks noChangeShapeType="1"/>
            </p:cNvSpPr>
            <p:nvPr/>
          </p:nvSpPr>
          <p:spPr bwMode="auto">
            <a:xfrm>
              <a:off x="2217" y="3813"/>
              <a:ext cx="43"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447" name="Line 2791"/>
            <p:cNvSpPr>
              <a:spLocks noChangeShapeType="1"/>
            </p:cNvSpPr>
            <p:nvPr/>
          </p:nvSpPr>
          <p:spPr bwMode="auto">
            <a:xfrm>
              <a:off x="2239" y="3789"/>
              <a:ext cx="1" cy="4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448" name="Line 2792"/>
            <p:cNvSpPr>
              <a:spLocks noChangeShapeType="1"/>
            </p:cNvSpPr>
            <p:nvPr/>
          </p:nvSpPr>
          <p:spPr bwMode="auto">
            <a:xfrm>
              <a:off x="2351" y="3765"/>
              <a:ext cx="42"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449" name="Line 2793"/>
            <p:cNvSpPr>
              <a:spLocks noChangeShapeType="1"/>
            </p:cNvSpPr>
            <p:nvPr/>
          </p:nvSpPr>
          <p:spPr bwMode="auto">
            <a:xfrm>
              <a:off x="2372" y="3741"/>
              <a:ext cx="1" cy="4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450" name="Line 2794"/>
            <p:cNvSpPr>
              <a:spLocks noChangeShapeType="1"/>
            </p:cNvSpPr>
            <p:nvPr/>
          </p:nvSpPr>
          <p:spPr bwMode="auto">
            <a:xfrm>
              <a:off x="2324" y="3795"/>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451" name="Line 2795"/>
            <p:cNvSpPr>
              <a:spLocks noChangeShapeType="1"/>
            </p:cNvSpPr>
            <p:nvPr/>
          </p:nvSpPr>
          <p:spPr bwMode="auto">
            <a:xfrm flipH="1">
              <a:off x="2324" y="3795"/>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452" name="Line 2796"/>
            <p:cNvSpPr>
              <a:spLocks noChangeShapeType="1"/>
            </p:cNvSpPr>
            <p:nvPr/>
          </p:nvSpPr>
          <p:spPr bwMode="auto">
            <a:xfrm>
              <a:off x="2260" y="3801"/>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453" name="Line 2797"/>
            <p:cNvSpPr>
              <a:spLocks noChangeShapeType="1"/>
            </p:cNvSpPr>
            <p:nvPr/>
          </p:nvSpPr>
          <p:spPr bwMode="auto">
            <a:xfrm flipH="1">
              <a:off x="2260" y="3801"/>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454" name="Line 2798"/>
            <p:cNvSpPr>
              <a:spLocks noChangeShapeType="1"/>
            </p:cNvSpPr>
            <p:nvPr/>
          </p:nvSpPr>
          <p:spPr bwMode="auto">
            <a:xfrm>
              <a:off x="2228" y="3801"/>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455" name="Line 2799"/>
            <p:cNvSpPr>
              <a:spLocks noChangeShapeType="1"/>
            </p:cNvSpPr>
            <p:nvPr/>
          </p:nvSpPr>
          <p:spPr bwMode="auto">
            <a:xfrm flipH="1">
              <a:off x="2228" y="3801"/>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456" name="Line 2800"/>
            <p:cNvSpPr>
              <a:spLocks noChangeShapeType="1"/>
            </p:cNvSpPr>
            <p:nvPr/>
          </p:nvSpPr>
          <p:spPr bwMode="auto">
            <a:xfrm>
              <a:off x="2361" y="3753"/>
              <a:ext cx="22"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457" name="Line 2801"/>
            <p:cNvSpPr>
              <a:spLocks noChangeShapeType="1"/>
            </p:cNvSpPr>
            <p:nvPr/>
          </p:nvSpPr>
          <p:spPr bwMode="auto">
            <a:xfrm flipH="1">
              <a:off x="2361" y="3753"/>
              <a:ext cx="22"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458" name="Rectangle 2802"/>
            <p:cNvSpPr>
              <a:spLocks noChangeArrowheads="1"/>
            </p:cNvSpPr>
            <p:nvPr/>
          </p:nvSpPr>
          <p:spPr bwMode="auto">
            <a:xfrm>
              <a:off x="2175" y="3417"/>
              <a:ext cx="512"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000000"/>
                  </a:solidFill>
                  <a:effectLst/>
                  <a:latin typeface="Helvetica" pitchFamily="34" charset="0"/>
                  <a:cs typeface="Arial" pitchFamily="34" charset="0"/>
                </a:rPr>
                <a:t>m58: a=12,b=24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1459" name="Rectangle 2803"/>
            <p:cNvSpPr>
              <a:spLocks noChangeArrowheads="1"/>
            </p:cNvSpPr>
            <p:nvPr/>
          </p:nvSpPr>
          <p:spPr bwMode="auto">
            <a:xfrm>
              <a:off x="2697" y="3537"/>
              <a:ext cx="363" cy="28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01460" name="Rectangle 2804"/>
            <p:cNvSpPr>
              <a:spLocks noChangeArrowheads="1"/>
            </p:cNvSpPr>
            <p:nvPr/>
          </p:nvSpPr>
          <p:spPr bwMode="auto">
            <a:xfrm>
              <a:off x="2697" y="3537"/>
              <a:ext cx="363" cy="282"/>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01461" name="Line 2805"/>
            <p:cNvSpPr>
              <a:spLocks noChangeShapeType="1"/>
            </p:cNvSpPr>
            <p:nvPr/>
          </p:nvSpPr>
          <p:spPr bwMode="auto">
            <a:xfrm>
              <a:off x="2697" y="3537"/>
              <a:ext cx="363"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462" name="Line 2806"/>
            <p:cNvSpPr>
              <a:spLocks noChangeShapeType="1"/>
            </p:cNvSpPr>
            <p:nvPr/>
          </p:nvSpPr>
          <p:spPr bwMode="auto">
            <a:xfrm>
              <a:off x="2697" y="3819"/>
              <a:ext cx="363"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463" name="Line 2807"/>
            <p:cNvSpPr>
              <a:spLocks noChangeShapeType="1"/>
            </p:cNvSpPr>
            <p:nvPr/>
          </p:nvSpPr>
          <p:spPr bwMode="auto">
            <a:xfrm flipV="1">
              <a:off x="3060" y="3537"/>
              <a:ext cx="1" cy="28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464" name="Line 2808"/>
            <p:cNvSpPr>
              <a:spLocks noChangeShapeType="1"/>
            </p:cNvSpPr>
            <p:nvPr/>
          </p:nvSpPr>
          <p:spPr bwMode="auto">
            <a:xfrm flipV="1">
              <a:off x="2697" y="3537"/>
              <a:ext cx="1" cy="28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465" name="Line 2809"/>
            <p:cNvSpPr>
              <a:spLocks noChangeShapeType="1"/>
            </p:cNvSpPr>
            <p:nvPr/>
          </p:nvSpPr>
          <p:spPr bwMode="auto">
            <a:xfrm>
              <a:off x="2697" y="3819"/>
              <a:ext cx="363"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466" name="Line 2810"/>
            <p:cNvSpPr>
              <a:spLocks noChangeShapeType="1"/>
            </p:cNvSpPr>
            <p:nvPr/>
          </p:nvSpPr>
          <p:spPr bwMode="auto">
            <a:xfrm flipV="1">
              <a:off x="2697" y="3537"/>
              <a:ext cx="1" cy="28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467" name="Line 2811"/>
            <p:cNvSpPr>
              <a:spLocks noChangeShapeType="1"/>
            </p:cNvSpPr>
            <p:nvPr/>
          </p:nvSpPr>
          <p:spPr bwMode="auto">
            <a:xfrm flipV="1">
              <a:off x="2697" y="3813"/>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468" name="Line 2812"/>
            <p:cNvSpPr>
              <a:spLocks noChangeShapeType="1"/>
            </p:cNvSpPr>
            <p:nvPr/>
          </p:nvSpPr>
          <p:spPr bwMode="auto">
            <a:xfrm>
              <a:off x="2697" y="3537"/>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469" name="Rectangle 2813"/>
            <p:cNvSpPr>
              <a:spLocks noChangeArrowheads="1"/>
            </p:cNvSpPr>
            <p:nvPr/>
          </p:nvSpPr>
          <p:spPr bwMode="auto">
            <a:xfrm>
              <a:off x="2681" y="3837"/>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1470" name="Line 2814"/>
            <p:cNvSpPr>
              <a:spLocks noChangeShapeType="1"/>
            </p:cNvSpPr>
            <p:nvPr/>
          </p:nvSpPr>
          <p:spPr bwMode="auto">
            <a:xfrm flipV="1">
              <a:off x="2878" y="3813"/>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471" name="Line 2815"/>
            <p:cNvSpPr>
              <a:spLocks noChangeShapeType="1"/>
            </p:cNvSpPr>
            <p:nvPr/>
          </p:nvSpPr>
          <p:spPr bwMode="auto">
            <a:xfrm>
              <a:off x="2878" y="3537"/>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472" name="Rectangle 2816"/>
            <p:cNvSpPr>
              <a:spLocks noChangeArrowheads="1"/>
            </p:cNvSpPr>
            <p:nvPr/>
          </p:nvSpPr>
          <p:spPr bwMode="auto">
            <a:xfrm>
              <a:off x="2841" y="3837"/>
              <a:ext cx="117"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1473" name="Line 2817"/>
            <p:cNvSpPr>
              <a:spLocks noChangeShapeType="1"/>
            </p:cNvSpPr>
            <p:nvPr/>
          </p:nvSpPr>
          <p:spPr bwMode="auto">
            <a:xfrm flipV="1">
              <a:off x="3060" y="3813"/>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201675" name="Group 3019"/>
          <p:cNvGrpSpPr>
            <a:grpSpLocks/>
          </p:cNvGrpSpPr>
          <p:nvPr/>
        </p:nvGrpSpPr>
        <p:grpSpPr bwMode="auto">
          <a:xfrm>
            <a:off x="4121150" y="5424488"/>
            <a:ext cx="3876675" cy="828675"/>
            <a:chOff x="2596" y="3417"/>
            <a:chExt cx="2442" cy="522"/>
          </a:xfrm>
        </p:grpSpPr>
        <p:sp>
          <p:nvSpPr>
            <p:cNvPr id="201475" name="Line 2819"/>
            <p:cNvSpPr>
              <a:spLocks noChangeShapeType="1"/>
            </p:cNvSpPr>
            <p:nvPr/>
          </p:nvSpPr>
          <p:spPr bwMode="auto">
            <a:xfrm>
              <a:off x="3060" y="3537"/>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476" name="Rectangle 2820"/>
            <p:cNvSpPr>
              <a:spLocks noChangeArrowheads="1"/>
            </p:cNvSpPr>
            <p:nvPr/>
          </p:nvSpPr>
          <p:spPr bwMode="auto">
            <a:xfrm>
              <a:off x="3044" y="3837"/>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1477" name="Line 2821"/>
            <p:cNvSpPr>
              <a:spLocks noChangeShapeType="1"/>
            </p:cNvSpPr>
            <p:nvPr/>
          </p:nvSpPr>
          <p:spPr bwMode="auto">
            <a:xfrm>
              <a:off x="2697" y="3819"/>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478" name="Line 2822"/>
            <p:cNvSpPr>
              <a:spLocks noChangeShapeType="1"/>
            </p:cNvSpPr>
            <p:nvPr/>
          </p:nvSpPr>
          <p:spPr bwMode="auto">
            <a:xfrm flipH="1">
              <a:off x="3054" y="3819"/>
              <a:ext cx="6"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479" name="Rectangle 2823"/>
            <p:cNvSpPr>
              <a:spLocks noChangeArrowheads="1"/>
            </p:cNvSpPr>
            <p:nvPr/>
          </p:nvSpPr>
          <p:spPr bwMode="auto">
            <a:xfrm>
              <a:off x="2644" y="3777"/>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1480" name="Line 2824"/>
            <p:cNvSpPr>
              <a:spLocks noChangeShapeType="1"/>
            </p:cNvSpPr>
            <p:nvPr/>
          </p:nvSpPr>
          <p:spPr bwMode="auto">
            <a:xfrm>
              <a:off x="2697" y="3675"/>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481" name="Line 2825"/>
            <p:cNvSpPr>
              <a:spLocks noChangeShapeType="1"/>
            </p:cNvSpPr>
            <p:nvPr/>
          </p:nvSpPr>
          <p:spPr bwMode="auto">
            <a:xfrm flipH="1">
              <a:off x="3054" y="3675"/>
              <a:ext cx="6"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482" name="Rectangle 2826"/>
            <p:cNvSpPr>
              <a:spLocks noChangeArrowheads="1"/>
            </p:cNvSpPr>
            <p:nvPr/>
          </p:nvSpPr>
          <p:spPr bwMode="auto">
            <a:xfrm>
              <a:off x="2596" y="3633"/>
              <a:ext cx="117"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1483" name="Line 2827"/>
            <p:cNvSpPr>
              <a:spLocks noChangeShapeType="1"/>
            </p:cNvSpPr>
            <p:nvPr/>
          </p:nvSpPr>
          <p:spPr bwMode="auto">
            <a:xfrm>
              <a:off x="2697" y="3537"/>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484" name="Line 2828"/>
            <p:cNvSpPr>
              <a:spLocks noChangeShapeType="1"/>
            </p:cNvSpPr>
            <p:nvPr/>
          </p:nvSpPr>
          <p:spPr bwMode="auto">
            <a:xfrm flipH="1">
              <a:off x="3054" y="3537"/>
              <a:ext cx="6"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485" name="Rectangle 2829"/>
            <p:cNvSpPr>
              <a:spLocks noChangeArrowheads="1"/>
            </p:cNvSpPr>
            <p:nvPr/>
          </p:nvSpPr>
          <p:spPr bwMode="auto">
            <a:xfrm>
              <a:off x="2644" y="3495"/>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1486" name="Line 2830"/>
            <p:cNvSpPr>
              <a:spLocks noChangeShapeType="1"/>
            </p:cNvSpPr>
            <p:nvPr/>
          </p:nvSpPr>
          <p:spPr bwMode="auto">
            <a:xfrm>
              <a:off x="2697" y="3537"/>
              <a:ext cx="363"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487" name="Line 2831"/>
            <p:cNvSpPr>
              <a:spLocks noChangeShapeType="1"/>
            </p:cNvSpPr>
            <p:nvPr/>
          </p:nvSpPr>
          <p:spPr bwMode="auto">
            <a:xfrm>
              <a:off x="2697" y="3819"/>
              <a:ext cx="363"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488" name="Line 2832"/>
            <p:cNvSpPr>
              <a:spLocks noChangeShapeType="1"/>
            </p:cNvSpPr>
            <p:nvPr/>
          </p:nvSpPr>
          <p:spPr bwMode="auto">
            <a:xfrm flipV="1">
              <a:off x="3060" y="3537"/>
              <a:ext cx="1" cy="28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489" name="Line 2833"/>
            <p:cNvSpPr>
              <a:spLocks noChangeShapeType="1"/>
            </p:cNvSpPr>
            <p:nvPr/>
          </p:nvSpPr>
          <p:spPr bwMode="auto">
            <a:xfrm flipV="1">
              <a:off x="2697" y="3537"/>
              <a:ext cx="1" cy="28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490" name="Freeform 2834"/>
            <p:cNvSpPr>
              <a:spLocks/>
            </p:cNvSpPr>
            <p:nvPr/>
          </p:nvSpPr>
          <p:spPr bwMode="auto">
            <a:xfrm>
              <a:off x="2697" y="3537"/>
              <a:ext cx="357" cy="276"/>
            </a:xfrm>
            <a:custGeom>
              <a:avLst/>
              <a:gdLst/>
              <a:ahLst/>
              <a:cxnLst>
                <a:cxn ang="0">
                  <a:pos x="6" y="276"/>
                </a:cxn>
                <a:cxn ang="0">
                  <a:pos x="16" y="276"/>
                </a:cxn>
                <a:cxn ang="0">
                  <a:pos x="27" y="276"/>
                </a:cxn>
                <a:cxn ang="0">
                  <a:pos x="38" y="276"/>
                </a:cxn>
                <a:cxn ang="0">
                  <a:pos x="48" y="276"/>
                </a:cxn>
                <a:cxn ang="0">
                  <a:pos x="59" y="276"/>
                </a:cxn>
                <a:cxn ang="0">
                  <a:pos x="70" y="276"/>
                </a:cxn>
                <a:cxn ang="0">
                  <a:pos x="80" y="276"/>
                </a:cxn>
                <a:cxn ang="0">
                  <a:pos x="91" y="276"/>
                </a:cxn>
                <a:cxn ang="0">
                  <a:pos x="101" y="270"/>
                </a:cxn>
                <a:cxn ang="0">
                  <a:pos x="112" y="264"/>
                </a:cxn>
                <a:cxn ang="0">
                  <a:pos x="128" y="246"/>
                </a:cxn>
                <a:cxn ang="0">
                  <a:pos x="133" y="228"/>
                </a:cxn>
                <a:cxn ang="0">
                  <a:pos x="139" y="210"/>
                </a:cxn>
                <a:cxn ang="0">
                  <a:pos x="144" y="192"/>
                </a:cxn>
                <a:cxn ang="0">
                  <a:pos x="149" y="162"/>
                </a:cxn>
                <a:cxn ang="0">
                  <a:pos x="155" y="138"/>
                </a:cxn>
                <a:cxn ang="0">
                  <a:pos x="160" y="108"/>
                </a:cxn>
                <a:cxn ang="0">
                  <a:pos x="165" y="78"/>
                </a:cxn>
                <a:cxn ang="0">
                  <a:pos x="171" y="60"/>
                </a:cxn>
                <a:cxn ang="0">
                  <a:pos x="181" y="30"/>
                </a:cxn>
                <a:cxn ang="0">
                  <a:pos x="187" y="12"/>
                </a:cxn>
                <a:cxn ang="0">
                  <a:pos x="197" y="6"/>
                </a:cxn>
                <a:cxn ang="0">
                  <a:pos x="208" y="0"/>
                </a:cxn>
                <a:cxn ang="0">
                  <a:pos x="219" y="0"/>
                </a:cxn>
                <a:cxn ang="0">
                  <a:pos x="229" y="0"/>
                </a:cxn>
                <a:cxn ang="0">
                  <a:pos x="240" y="0"/>
                </a:cxn>
                <a:cxn ang="0">
                  <a:pos x="251" y="0"/>
                </a:cxn>
                <a:cxn ang="0">
                  <a:pos x="261" y="0"/>
                </a:cxn>
                <a:cxn ang="0">
                  <a:pos x="272" y="0"/>
                </a:cxn>
                <a:cxn ang="0">
                  <a:pos x="283" y="0"/>
                </a:cxn>
                <a:cxn ang="0">
                  <a:pos x="293" y="0"/>
                </a:cxn>
                <a:cxn ang="0">
                  <a:pos x="304" y="0"/>
                </a:cxn>
                <a:cxn ang="0">
                  <a:pos x="315" y="0"/>
                </a:cxn>
                <a:cxn ang="0">
                  <a:pos x="325" y="0"/>
                </a:cxn>
                <a:cxn ang="0">
                  <a:pos x="336" y="0"/>
                </a:cxn>
                <a:cxn ang="0">
                  <a:pos x="347" y="0"/>
                </a:cxn>
                <a:cxn ang="0">
                  <a:pos x="357" y="0"/>
                </a:cxn>
              </a:cxnLst>
              <a:rect l="0" t="0" r="r" b="b"/>
              <a:pathLst>
                <a:path w="357" h="276">
                  <a:moveTo>
                    <a:pt x="0" y="276"/>
                  </a:moveTo>
                  <a:lnTo>
                    <a:pt x="6" y="276"/>
                  </a:lnTo>
                  <a:lnTo>
                    <a:pt x="11" y="276"/>
                  </a:lnTo>
                  <a:lnTo>
                    <a:pt x="16" y="276"/>
                  </a:lnTo>
                  <a:lnTo>
                    <a:pt x="22" y="276"/>
                  </a:lnTo>
                  <a:lnTo>
                    <a:pt x="27" y="276"/>
                  </a:lnTo>
                  <a:lnTo>
                    <a:pt x="32" y="276"/>
                  </a:lnTo>
                  <a:lnTo>
                    <a:pt x="38" y="276"/>
                  </a:lnTo>
                  <a:lnTo>
                    <a:pt x="43" y="276"/>
                  </a:lnTo>
                  <a:lnTo>
                    <a:pt x="48" y="276"/>
                  </a:lnTo>
                  <a:lnTo>
                    <a:pt x="54" y="276"/>
                  </a:lnTo>
                  <a:lnTo>
                    <a:pt x="59" y="276"/>
                  </a:lnTo>
                  <a:lnTo>
                    <a:pt x="64" y="276"/>
                  </a:lnTo>
                  <a:lnTo>
                    <a:pt x="70" y="276"/>
                  </a:lnTo>
                  <a:lnTo>
                    <a:pt x="75" y="276"/>
                  </a:lnTo>
                  <a:lnTo>
                    <a:pt x="80" y="276"/>
                  </a:lnTo>
                  <a:lnTo>
                    <a:pt x="86" y="276"/>
                  </a:lnTo>
                  <a:lnTo>
                    <a:pt x="91" y="276"/>
                  </a:lnTo>
                  <a:lnTo>
                    <a:pt x="96" y="276"/>
                  </a:lnTo>
                  <a:lnTo>
                    <a:pt x="101" y="270"/>
                  </a:lnTo>
                  <a:lnTo>
                    <a:pt x="107" y="270"/>
                  </a:lnTo>
                  <a:lnTo>
                    <a:pt x="112" y="264"/>
                  </a:lnTo>
                  <a:lnTo>
                    <a:pt x="117" y="258"/>
                  </a:lnTo>
                  <a:lnTo>
                    <a:pt x="128" y="246"/>
                  </a:lnTo>
                  <a:lnTo>
                    <a:pt x="128" y="234"/>
                  </a:lnTo>
                  <a:lnTo>
                    <a:pt x="133" y="228"/>
                  </a:lnTo>
                  <a:lnTo>
                    <a:pt x="133" y="216"/>
                  </a:lnTo>
                  <a:lnTo>
                    <a:pt x="139" y="210"/>
                  </a:lnTo>
                  <a:lnTo>
                    <a:pt x="139" y="198"/>
                  </a:lnTo>
                  <a:lnTo>
                    <a:pt x="144" y="192"/>
                  </a:lnTo>
                  <a:lnTo>
                    <a:pt x="144" y="168"/>
                  </a:lnTo>
                  <a:lnTo>
                    <a:pt x="149" y="162"/>
                  </a:lnTo>
                  <a:lnTo>
                    <a:pt x="149" y="144"/>
                  </a:lnTo>
                  <a:lnTo>
                    <a:pt x="155" y="138"/>
                  </a:lnTo>
                  <a:lnTo>
                    <a:pt x="155" y="114"/>
                  </a:lnTo>
                  <a:lnTo>
                    <a:pt x="160" y="108"/>
                  </a:lnTo>
                  <a:lnTo>
                    <a:pt x="160" y="84"/>
                  </a:lnTo>
                  <a:lnTo>
                    <a:pt x="165" y="78"/>
                  </a:lnTo>
                  <a:lnTo>
                    <a:pt x="165" y="66"/>
                  </a:lnTo>
                  <a:lnTo>
                    <a:pt x="171" y="60"/>
                  </a:lnTo>
                  <a:lnTo>
                    <a:pt x="171" y="42"/>
                  </a:lnTo>
                  <a:lnTo>
                    <a:pt x="181" y="30"/>
                  </a:lnTo>
                  <a:lnTo>
                    <a:pt x="181" y="18"/>
                  </a:lnTo>
                  <a:lnTo>
                    <a:pt x="187" y="12"/>
                  </a:lnTo>
                  <a:lnTo>
                    <a:pt x="192" y="6"/>
                  </a:lnTo>
                  <a:lnTo>
                    <a:pt x="197" y="6"/>
                  </a:lnTo>
                  <a:lnTo>
                    <a:pt x="203" y="0"/>
                  </a:lnTo>
                  <a:lnTo>
                    <a:pt x="208" y="0"/>
                  </a:lnTo>
                  <a:lnTo>
                    <a:pt x="213" y="0"/>
                  </a:lnTo>
                  <a:lnTo>
                    <a:pt x="219" y="0"/>
                  </a:lnTo>
                  <a:lnTo>
                    <a:pt x="224" y="0"/>
                  </a:lnTo>
                  <a:lnTo>
                    <a:pt x="229" y="0"/>
                  </a:lnTo>
                  <a:lnTo>
                    <a:pt x="235" y="0"/>
                  </a:lnTo>
                  <a:lnTo>
                    <a:pt x="240" y="0"/>
                  </a:lnTo>
                  <a:lnTo>
                    <a:pt x="245" y="0"/>
                  </a:lnTo>
                  <a:lnTo>
                    <a:pt x="251" y="0"/>
                  </a:lnTo>
                  <a:lnTo>
                    <a:pt x="256" y="0"/>
                  </a:lnTo>
                  <a:lnTo>
                    <a:pt x="261" y="0"/>
                  </a:lnTo>
                  <a:lnTo>
                    <a:pt x="267" y="0"/>
                  </a:lnTo>
                  <a:lnTo>
                    <a:pt x="272" y="0"/>
                  </a:lnTo>
                  <a:lnTo>
                    <a:pt x="277" y="0"/>
                  </a:lnTo>
                  <a:lnTo>
                    <a:pt x="283" y="0"/>
                  </a:lnTo>
                  <a:lnTo>
                    <a:pt x="288" y="0"/>
                  </a:lnTo>
                  <a:lnTo>
                    <a:pt x="293" y="0"/>
                  </a:lnTo>
                  <a:lnTo>
                    <a:pt x="299" y="0"/>
                  </a:lnTo>
                  <a:lnTo>
                    <a:pt x="304" y="0"/>
                  </a:lnTo>
                  <a:lnTo>
                    <a:pt x="309" y="0"/>
                  </a:lnTo>
                  <a:lnTo>
                    <a:pt x="315" y="0"/>
                  </a:lnTo>
                  <a:lnTo>
                    <a:pt x="320" y="0"/>
                  </a:lnTo>
                  <a:lnTo>
                    <a:pt x="325" y="0"/>
                  </a:lnTo>
                  <a:lnTo>
                    <a:pt x="331" y="0"/>
                  </a:lnTo>
                  <a:lnTo>
                    <a:pt x="336" y="0"/>
                  </a:lnTo>
                  <a:lnTo>
                    <a:pt x="341" y="0"/>
                  </a:lnTo>
                  <a:lnTo>
                    <a:pt x="347" y="0"/>
                  </a:lnTo>
                  <a:lnTo>
                    <a:pt x="352" y="0"/>
                  </a:lnTo>
                  <a:lnTo>
                    <a:pt x="357" y="0"/>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491" name="Line 2835"/>
            <p:cNvSpPr>
              <a:spLocks noChangeShapeType="1"/>
            </p:cNvSpPr>
            <p:nvPr/>
          </p:nvSpPr>
          <p:spPr bwMode="auto">
            <a:xfrm>
              <a:off x="2798" y="3795"/>
              <a:ext cx="43"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492" name="Line 2836"/>
            <p:cNvSpPr>
              <a:spLocks noChangeShapeType="1"/>
            </p:cNvSpPr>
            <p:nvPr/>
          </p:nvSpPr>
          <p:spPr bwMode="auto">
            <a:xfrm>
              <a:off x="2820" y="3771"/>
              <a:ext cx="1" cy="4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493" name="Line 2837"/>
            <p:cNvSpPr>
              <a:spLocks noChangeShapeType="1"/>
            </p:cNvSpPr>
            <p:nvPr/>
          </p:nvSpPr>
          <p:spPr bwMode="auto">
            <a:xfrm>
              <a:off x="2729" y="3813"/>
              <a:ext cx="43"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494" name="Line 2838"/>
            <p:cNvSpPr>
              <a:spLocks noChangeShapeType="1"/>
            </p:cNvSpPr>
            <p:nvPr/>
          </p:nvSpPr>
          <p:spPr bwMode="auto">
            <a:xfrm>
              <a:off x="2751" y="3789"/>
              <a:ext cx="1" cy="4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495" name="Line 2839"/>
            <p:cNvSpPr>
              <a:spLocks noChangeShapeType="1"/>
            </p:cNvSpPr>
            <p:nvPr/>
          </p:nvSpPr>
          <p:spPr bwMode="auto">
            <a:xfrm>
              <a:off x="2697" y="3813"/>
              <a:ext cx="43"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496" name="Line 2840"/>
            <p:cNvSpPr>
              <a:spLocks noChangeShapeType="1"/>
            </p:cNvSpPr>
            <p:nvPr/>
          </p:nvSpPr>
          <p:spPr bwMode="auto">
            <a:xfrm>
              <a:off x="2719" y="3789"/>
              <a:ext cx="1" cy="4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497" name="Line 2841"/>
            <p:cNvSpPr>
              <a:spLocks noChangeShapeType="1"/>
            </p:cNvSpPr>
            <p:nvPr/>
          </p:nvSpPr>
          <p:spPr bwMode="auto">
            <a:xfrm>
              <a:off x="2830" y="3657"/>
              <a:ext cx="43"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498" name="Line 2842"/>
            <p:cNvSpPr>
              <a:spLocks noChangeShapeType="1"/>
            </p:cNvSpPr>
            <p:nvPr/>
          </p:nvSpPr>
          <p:spPr bwMode="auto">
            <a:xfrm>
              <a:off x="2852" y="3633"/>
              <a:ext cx="1" cy="4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499" name="Line 2843"/>
            <p:cNvSpPr>
              <a:spLocks noChangeShapeType="1"/>
            </p:cNvSpPr>
            <p:nvPr/>
          </p:nvSpPr>
          <p:spPr bwMode="auto">
            <a:xfrm>
              <a:off x="2809" y="3783"/>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500" name="Line 2844"/>
            <p:cNvSpPr>
              <a:spLocks noChangeShapeType="1"/>
            </p:cNvSpPr>
            <p:nvPr/>
          </p:nvSpPr>
          <p:spPr bwMode="auto">
            <a:xfrm flipH="1">
              <a:off x="2809" y="3783"/>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501" name="Line 2845"/>
            <p:cNvSpPr>
              <a:spLocks noChangeShapeType="1"/>
            </p:cNvSpPr>
            <p:nvPr/>
          </p:nvSpPr>
          <p:spPr bwMode="auto">
            <a:xfrm>
              <a:off x="2740" y="3801"/>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502" name="Line 2846"/>
            <p:cNvSpPr>
              <a:spLocks noChangeShapeType="1"/>
            </p:cNvSpPr>
            <p:nvPr/>
          </p:nvSpPr>
          <p:spPr bwMode="auto">
            <a:xfrm flipH="1">
              <a:off x="2740" y="3801"/>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503" name="Line 2847"/>
            <p:cNvSpPr>
              <a:spLocks noChangeShapeType="1"/>
            </p:cNvSpPr>
            <p:nvPr/>
          </p:nvSpPr>
          <p:spPr bwMode="auto">
            <a:xfrm>
              <a:off x="2708" y="3801"/>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504" name="Line 2848"/>
            <p:cNvSpPr>
              <a:spLocks noChangeShapeType="1"/>
            </p:cNvSpPr>
            <p:nvPr/>
          </p:nvSpPr>
          <p:spPr bwMode="auto">
            <a:xfrm flipH="1">
              <a:off x="2708" y="3801"/>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505" name="Line 2849"/>
            <p:cNvSpPr>
              <a:spLocks noChangeShapeType="1"/>
            </p:cNvSpPr>
            <p:nvPr/>
          </p:nvSpPr>
          <p:spPr bwMode="auto">
            <a:xfrm>
              <a:off x="2841" y="3645"/>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506" name="Line 2850"/>
            <p:cNvSpPr>
              <a:spLocks noChangeShapeType="1"/>
            </p:cNvSpPr>
            <p:nvPr/>
          </p:nvSpPr>
          <p:spPr bwMode="auto">
            <a:xfrm flipH="1">
              <a:off x="2841" y="3645"/>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507" name="Rectangle 2851"/>
            <p:cNvSpPr>
              <a:spLocks noChangeArrowheads="1"/>
            </p:cNvSpPr>
            <p:nvPr/>
          </p:nvSpPr>
          <p:spPr bwMode="auto">
            <a:xfrm>
              <a:off x="2655" y="3417"/>
              <a:ext cx="512"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000000"/>
                  </a:solidFill>
                  <a:effectLst/>
                  <a:latin typeface="Helvetica" pitchFamily="34" charset="0"/>
                  <a:cs typeface="Arial" pitchFamily="34" charset="0"/>
                </a:rPr>
                <a:t>m59: a=12,b=28</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1508" name="Rectangle 2852"/>
            <p:cNvSpPr>
              <a:spLocks noChangeArrowheads="1"/>
            </p:cNvSpPr>
            <p:nvPr/>
          </p:nvSpPr>
          <p:spPr bwMode="auto">
            <a:xfrm>
              <a:off x="3182" y="3537"/>
              <a:ext cx="363" cy="28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01509" name="Rectangle 2853"/>
            <p:cNvSpPr>
              <a:spLocks noChangeArrowheads="1"/>
            </p:cNvSpPr>
            <p:nvPr/>
          </p:nvSpPr>
          <p:spPr bwMode="auto">
            <a:xfrm>
              <a:off x="3182" y="3537"/>
              <a:ext cx="363" cy="282"/>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01510" name="Line 2854"/>
            <p:cNvSpPr>
              <a:spLocks noChangeShapeType="1"/>
            </p:cNvSpPr>
            <p:nvPr/>
          </p:nvSpPr>
          <p:spPr bwMode="auto">
            <a:xfrm>
              <a:off x="3182" y="3537"/>
              <a:ext cx="363"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511" name="Line 2855"/>
            <p:cNvSpPr>
              <a:spLocks noChangeShapeType="1"/>
            </p:cNvSpPr>
            <p:nvPr/>
          </p:nvSpPr>
          <p:spPr bwMode="auto">
            <a:xfrm>
              <a:off x="3182" y="3819"/>
              <a:ext cx="363"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512" name="Line 2856"/>
            <p:cNvSpPr>
              <a:spLocks noChangeShapeType="1"/>
            </p:cNvSpPr>
            <p:nvPr/>
          </p:nvSpPr>
          <p:spPr bwMode="auto">
            <a:xfrm flipV="1">
              <a:off x="3545" y="3537"/>
              <a:ext cx="1" cy="28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513" name="Line 2857"/>
            <p:cNvSpPr>
              <a:spLocks noChangeShapeType="1"/>
            </p:cNvSpPr>
            <p:nvPr/>
          </p:nvSpPr>
          <p:spPr bwMode="auto">
            <a:xfrm flipV="1">
              <a:off x="3182" y="3537"/>
              <a:ext cx="1" cy="28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514" name="Line 2858"/>
            <p:cNvSpPr>
              <a:spLocks noChangeShapeType="1"/>
            </p:cNvSpPr>
            <p:nvPr/>
          </p:nvSpPr>
          <p:spPr bwMode="auto">
            <a:xfrm>
              <a:off x="3182" y="3819"/>
              <a:ext cx="363"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515" name="Line 2859"/>
            <p:cNvSpPr>
              <a:spLocks noChangeShapeType="1"/>
            </p:cNvSpPr>
            <p:nvPr/>
          </p:nvSpPr>
          <p:spPr bwMode="auto">
            <a:xfrm flipV="1">
              <a:off x="3182" y="3537"/>
              <a:ext cx="1" cy="28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516" name="Line 2860"/>
            <p:cNvSpPr>
              <a:spLocks noChangeShapeType="1"/>
            </p:cNvSpPr>
            <p:nvPr/>
          </p:nvSpPr>
          <p:spPr bwMode="auto">
            <a:xfrm flipV="1">
              <a:off x="3182" y="3813"/>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517" name="Line 2861"/>
            <p:cNvSpPr>
              <a:spLocks noChangeShapeType="1"/>
            </p:cNvSpPr>
            <p:nvPr/>
          </p:nvSpPr>
          <p:spPr bwMode="auto">
            <a:xfrm>
              <a:off x="3182" y="3537"/>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518" name="Rectangle 2862"/>
            <p:cNvSpPr>
              <a:spLocks noChangeArrowheads="1"/>
            </p:cNvSpPr>
            <p:nvPr/>
          </p:nvSpPr>
          <p:spPr bwMode="auto">
            <a:xfrm>
              <a:off x="3166" y="3837"/>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1519" name="Line 2863"/>
            <p:cNvSpPr>
              <a:spLocks noChangeShapeType="1"/>
            </p:cNvSpPr>
            <p:nvPr/>
          </p:nvSpPr>
          <p:spPr bwMode="auto">
            <a:xfrm flipV="1">
              <a:off x="3364" y="3813"/>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520" name="Line 2864"/>
            <p:cNvSpPr>
              <a:spLocks noChangeShapeType="1"/>
            </p:cNvSpPr>
            <p:nvPr/>
          </p:nvSpPr>
          <p:spPr bwMode="auto">
            <a:xfrm>
              <a:off x="3364" y="3537"/>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521" name="Rectangle 2865"/>
            <p:cNvSpPr>
              <a:spLocks noChangeArrowheads="1"/>
            </p:cNvSpPr>
            <p:nvPr/>
          </p:nvSpPr>
          <p:spPr bwMode="auto">
            <a:xfrm>
              <a:off x="3326" y="3837"/>
              <a:ext cx="117"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1522" name="Line 2866"/>
            <p:cNvSpPr>
              <a:spLocks noChangeShapeType="1"/>
            </p:cNvSpPr>
            <p:nvPr/>
          </p:nvSpPr>
          <p:spPr bwMode="auto">
            <a:xfrm flipV="1">
              <a:off x="3545" y="3813"/>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523" name="Line 2867"/>
            <p:cNvSpPr>
              <a:spLocks noChangeShapeType="1"/>
            </p:cNvSpPr>
            <p:nvPr/>
          </p:nvSpPr>
          <p:spPr bwMode="auto">
            <a:xfrm>
              <a:off x="3545" y="3537"/>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524" name="Rectangle 2868"/>
            <p:cNvSpPr>
              <a:spLocks noChangeArrowheads="1"/>
            </p:cNvSpPr>
            <p:nvPr/>
          </p:nvSpPr>
          <p:spPr bwMode="auto">
            <a:xfrm>
              <a:off x="3529" y="3837"/>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1525" name="Line 2869"/>
            <p:cNvSpPr>
              <a:spLocks noChangeShapeType="1"/>
            </p:cNvSpPr>
            <p:nvPr/>
          </p:nvSpPr>
          <p:spPr bwMode="auto">
            <a:xfrm>
              <a:off x="3182" y="3819"/>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526" name="Line 2870"/>
            <p:cNvSpPr>
              <a:spLocks noChangeShapeType="1"/>
            </p:cNvSpPr>
            <p:nvPr/>
          </p:nvSpPr>
          <p:spPr bwMode="auto">
            <a:xfrm flipH="1">
              <a:off x="3540" y="3819"/>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527" name="Rectangle 2871"/>
            <p:cNvSpPr>
              <a:spLocks noChangeArrowheads="1"/>
            </p:cNvSpPr>
            <p:nvPr/>
          </p:nvSpPr>
          <p:spPr bwMode="auto">
            <a:xfrm>
              <a:off x="3129" y="3777"/>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1528" name="Line 2872"/>
            <p:cNvSpPr>
              <a:spLocks noChangeShapeType="1"/>
            </p:cNvSpPr>
            <p:nvPr/>
          </p:nvSpPr>
          <p:spPr bwMode="auto">
            <a:xfrm>
              <a:off x="3182" y="3675"/>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529" name="Line 2873"/>
            <p:cNvSpPr>
              <a:spLocks noChangeShapeType="1"/>
            </p:cNvSpPr>
            <p:nvPr/>
          </p:nvSpPr>
          <p:spPr bwMode="auto">
            <a:xfrm flipH="1">
              <a:off x="3540" y="3675"/>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530" name="Rectangle 2874"/>
            <p:cNvSpPr>
              <a:spLocks noChangeArrowheads="1"/>
            </p:cNvSpPr>
            <p:nvPr/>
          </p:nvSpPr>
          <p:spPr bwMode="auto">
            <a:xfrm>
              <a:off x="3081" y="3633"/>
              <a:ext cx="117"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1531" name="Line 2875"/>
            <p:cNvSpPr>
              <a:spLocks noChangeShapeType="1"/>
            </p:cNvSpPr>
            <p:nvPr/>
          </p:nvSpPr>
          <p:spPr bwMode="auto">
            <a:xfrm>
              <a:off x="3182" y="3537"/>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532" name="Line 2876"/>
            <p:cNvSpPr>
              <a:spLocks noChangeShapeType="1"/>
            </p:cNvSpPr>
            <p:nvPr/>
          </p:nvSpPr>
          <p:spPr bwMode="auto">
            <a:xfrm flipH="1">
              <a:off x="3540" y="3537"/>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533" name="Rectangle 2877"/>
            <p:cNvSpPr>
              <a:spLocks noChangeArrowheads="1"/>
            </p:cNvSpPr>
            <p:nvPr/>
          </p:nvSpPr>
          <p:spPr bwMode="auto">
            <a:xfrm>
              <a:off x="3129" y="3495"/>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1534" name="Line 2878"/>
            <p:cNvSpPr>
              <a:spLocks noChangeShapeType="1"/>
            </p:cNvSpPr>
            <p:nvPr/>
          </p:nvSpPr>
          <p:spPr bwMode="auto">
            <a:xfrm>
              <a:off x="3182" y="3537"/>
              <a:ext cx="363"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535" name="Line 2879"/>
            <p:cNvSpPr>
              <a:spLocks noChangeShapeType="1"/>
            </p:cNvSpPr>
            <p:nvPr/>
          </p:nvSpPr>
          <p:spPr bwMode="auto">
            <a:xfrm>
              <a:off x="3182" y="3819"/>
              <a:ext cx="363"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536" name="Line 2880"/>
            <p:cNvSpPr>
              <a:spLocks noChangeShapeType="1"/>
            </p:cNvSpPr>
            <p:nvPr/>
          </p:nvSpPr>
          <p:spPr bwMode="auto">
            <a:xfrm flipV="1">
              <a:off x="3545" y="3537"/>
              <a:ext cx="1" cy="28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537" name="Line 2881"/>
            <p:cNvSpPr>
              <a:spLocks noChangeShapeType="1"/>
            </p:cNvSpPr>
            <p:nvPr/>
          </p:nvSpPr>
          <p:spPr bwMode="auto">
            <a:xfrm flipV="1">
              <a:off x="3182" y="3537"/>
              <a:ext cx="1" cy="28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538" name="Freeform 2882"/>
            <p:cNvSpPr>
              <a:spLocks/>
            </p:cNvSpPr>
            <p:nvPr/>
          </p:nvSpPr>
          <p:spPr bwMode="auto">
            <a:xfrm>
              <a:off x="3182" y="3537"/>
              <a:ext cx="358" cy="276"/>
            </a:xfrm>
            <a:custGeom>
              <a:avLst/>
              <a:gdLst/>
              <a:ahLst/>
              <a:cxnLst>
                <a:cxn ang="0">
                  <a:pos x="6" y="276"/>
                </a:cxn>
                <a:cxn ang="0">
                  <a:pos x="16" y="276"/>
                </a:cxn>
                <a:cxn ang="0">
                  <a:pos x="27" y="276"/>
                </a:cxn>
                <a:cxn ang="0">
                  <a:pos x="38" y="276"/>
                </a:cxn>
                <a:cxn ang="0">
                  <a:pos x="48" y="276"/>
                </a:cxn>
                <a:cxn ang="0">
                  <a:pos x="59" y="276"/>
                </a:cxn>
                <a:cxn ang="0">
                  <a:pos x="70" y="276"/>
                </a:cxn>
                <a:cxn ang="0">
                  <a:pos x="80" y="276"/>
                </a:cxn>
                <a:cxn ang="0">
                  <a:pos x="91" y="270"/>
                </a:cxn>
                <a:cxn ang="0">
                  <a:pos x="102" y="258"/>
                </a:cxn>
                <a:cxn ang="0">
                  <a:pos x="112" y="234"/>
                </a:cxn>
                <a:cxn ang="0">
                  <a:pos x="118" y="210"/>
                </a:cxn>
                <a:cxn ang="0">
                  <a:pos x="123" y="186"/>
                </a:cxn>
                <a:cxn ang="0">
                  <a:pos x="128" y="156"/>
                </a:cxn>
                <a:cxn ang="0">
                  <a:pos x="134" y="120"/>
                </a:cxn>
                <a:cxn ang="0">
                  <a:pos x="139" y="90"/>
                </a:cxn>
                <a:cxn ang="0">
                  <a:pos x="144" y="66"/>
                </a:cxn>
                <a:cxn ang="0">
                  <a:pos x="150" y="42"/>
                </a:cxn>
                <a:cxn ang="0">
                  <a:pos x="160" y="18"/>
                </a:cxn>
                <a:cxn ang="0">
                  <a:pos x="171" y="6"/>
                </a:cxn>
                <a:cxn ang="0">
                  <a:pos x="182" y="0"/>
                </a:cxn>
                <a:cxn ang="0">
                  <a:pos x="192" y="0"/>
                </a:cxn>
                <a:cxn ang="0">
                  <a:pos x="203" y="0"/>
                </a:cxn>
                <a:cxn ang="0">
                  <a:pos x="214" y="0"/>
                </a:cxn>
                <a:cxn ang="0">
                  <a:pos x="224" y="0"/>
                </a:cxn>
                <a:cxn ang="0">
                  <a:pos x="235" y="0"/>
                </a:cxn>
                <a:cxn ang="0">
                  <a:pos x="246" y="0"/>
                </a:cxn>
                <a:cxn ang="0">
                  <a:pos x="256" y="0"/>
                </a:cxn>
                <a:cxn ang="0">
                  <a:pos x="267" y="0"/>
                </a:cxn>
                <a:cxn ang="0">
                  <a:pos x="278" y="0"/>
                </a:cxn>
                <a:cxn ang="0">
                  <a:pos x="288" y="0"/>
                </a:cxn>
                <a:cxn ang="0">
                  <a:pos x="299" y="0"/>
                </a:cxn>
                <a:cxn ang="0">
                  <a:pos x="310" y="0"/>
                </a:cxn>
                <a:cxn ang="0">
                  <a:pos x="320" y="0"/>
                </a:cxn>
                <a:cxn ang="0">
                  <a:pos x="331" y="0"/>
                </a:cxn>
                <a:cxn ang="0">
                  <a:pos x="342" y="0"/>
                </a:cxn>
                <a:cxn ang="0">
                  <a:pos x="352" y="0"/>
                </a:cxn>
              </a:cxnLst>
              <a:rect l="0" t="0" r="r" b="b"/>
              <a:pathLst>
                <a:path w="358" h="276">
                  <a:moveTo>
                    <a:pt x="0" y="276"/>
                  </a:moveTo>
                  <a:lnTo>
                    <a:pt x="6" y="276"/>
                  </a:lnTo>
                  <a:lnTo>
                    <a:pt x="11" y="276"/>
                  </a:lnTo>
                  <a:lnTo>
                    <a:pt x="16" y="276"/>
                  </a:lnTo>
                  <a:lnTo>
                    <a:pt x="22" y="276"/>
                  </a:lnTo>
                  <a:lnTo>
                    <a:pt x="27" y="276"/>
                  </a:lnTo>
                  <a:lnTo>
                    <a:pt x="32" y="276"/>
                  </a:lnTo>
                  <a:lnTo>
                    <a:pt x="38" y="276"/>
                  </a:lnTo>
                  <a:lnTo>
                    <a:pt x="43" y="276"/>
                  </a:lnTo>
                  <a:lnTo>
                    <a:pt x="48" y="276"/>
                  </a:lnTo>
                  <a:lnTo>
                    <a:pt x="54" y="276"/>
                  </a:lnTo>
                  <a:lnTo>
                    <a:pt x="59" y="276"/>
                  </a:lnTo>
                  <a:lnTo>
                    <a:pt x="64" y="276"/>
                  </a:lnTo>
                  <a:lnTo>
                    <a:pt x="70" y="276"/>
                  </a:lnTo>
                  <a:lnTo>
                    <a:pt x="75" y="276"/>
                  </a:lnTo>
                  <a:lnTo>
                    <a:pt x="80" y="276"/>
                  </a:lnTo>
                  <a:lnTo>
                    <a:pt x="86" y="276"/>
                  </a:lnTo>
                  <a:lnTo>
                    <a:pt x="91" y="270"/>
                  </a:lnTo>
                  <a:lnTo>
                    <a:pt x="96" y="264"/>
                  </a:lnTo>
                  <a:lnTo>
                    <a:pt x="102" y="258"/>
                  </a:lnTo>
                  <a:lnTo>
                    <a:pt x="112" y="246"/>
                  </a:lnTo>
                  <a:lnTo>
                    <a:pt x="112" y="234"/>
                  </a:lnTo>
                  <a:lnTo>
                    <a:pt x="118" y="228"/>
                  </a:lnTo>
                  <a:lnTo>
                    <a:pt x="118" y="210"/>
                  </a:lnTo>
                  <a:lnTo>
                    <a:pt x="123" y="204"/>
                  </a:lnTo>
                  <a:lnTo>
                    <a:pt x="123" y="186"/>
                  </a:lnTo>
                  <a:lnTo>
                    <a:pt x="128" y="180"/>
                  </a:lnTo>
                  <a:lnTo>
                    <a:pt x="128" y="156"/>
                  </a:lnTo>
                  <a:lnTo>
                    <a:pt x="134" y="150"/>
                  </a:lnTo>
                  <a:lnTo>
                    <a:pt x="134" y="120"/>
                  </a:lnTo>
                  <a:lnTo>
                    <a:pt x="139" y="114"/>
                  </a:lnTo>
                  <a:lnTo>
                    <a:pt x="139" y="90"/>
                  </a:lnTo>
                  <a:lnTo>
                    <a:pt x="144" y="84"/>
                  </a:lnTo>
                  <a:lnTo>
                    <a:pt x="144" y="66"/>
                  </a:lnTo>
                  <a:lnTo>
                    <a:pt x="150" y="60"/>
                  </a:lnTo>
                  <a:lnTo>
                    <a:pt x="150" y="42"/>
                  </a:lnTo>
                  <a:lnTo>
                    <a:pt x="160" y="30"/>
                  </a:lnTo>
                  <a:lnTo>
                    <a:pt x="160" y="18"/>
                  </a:lnTo>
                  <a:lnTo>
                    <a:pt x="166" y="12"/>
                  </a:lnTo>
                  <a:lnTo>
                    <a:pt x="171" y="6"/>
                  </a:lnTo>
                  <a:lnTo>
                    <a:pt x="176" y="0"/>
                  </a:lnTo>
                  <a:lnTo>
                    <a:pt x="182" y="0"/>
                  </a:lnTo>
                  <a:lnTo>
                    <a:pt x="187" y="0"/>
                  </a:lnTo>
                  <a:lnTo>
                    <a:pt x="192" y="0"/>
                  </a:lnTo>
                  <a:lnTo>
                    <a:pt x="198" y="0"/>
                  </a:lnTo>
                  <a:lnTo>
                    <a:pt x="203" y="0"/>
                  </a:lnTo>
                  <a:lnTo>
                    <a:pt x="208" y="0"/>
                  </a:lnTo>
                  <a:lnTo>
                    <a:pt x="214" y="0"/>
                  </a:lnTo>
                  <a:lnTo>
                    <a:pt x="219" y="0"/>
                  </a:lnTo>
                  <a:lnTo>
                    <a:pt x="224" y="0"/>
                  </a:lnTo>
                  <a:lnTo>
                    <a:pt x="230" y="0"/>
                  </a:lnTo>
                  <a:lnTo>
                    <a:pt x="235" y="0"/>
                  </a:lnTo>
                  <a:lnTo>
                    <a:pt x="240" y="0"/>
                  </a:lnTo>
                  <a:lnTo>
                    <a:pt x="246" y="0"/>
                  </a:lnTo>
                  <a:lnTo>
                    <a:pt x="251" y="0"/>
                  </a:lnTo>
                  <a:lnTo>
                    <a:pt x="256" y="0"/>
                  </a:lnTo>
                  <a:lnTo>
                    <a:pt x="262" y="0"/>
                  </a:lnTo>
                  <a:lnTo>
                    <a:pt x="267" y="0"/>
                  </a:lnTo>
                  <a:lnTo>
                    <a:pt x="272" y="0"/>
                  </a:lnTo>
                  <a:lnTo>
                    <a:pt x="278" y="0"/>
                  </a:lnTo>
                  <a:lnTo>
                    <a:pt x="283" y="0"/>
                  </a:lnTo>
                  <a:lnTo>
                    <a:pt x="288" y="0"/>
                  </a:lnTo>
                  <a:lnTo>
                    <a:pt x="294" y="0"/>
                  </a:lnTo>
                  <a:lnTo>
                    <a:pt x="299" y="0"/>
                  </a:lnTo>
                  <a:lnTo>
                    <a:pt x="304" y="0"/>
                  </a:lnTo>
                  <a:lnTo>
                    <a:pt x="310" y="0"/>
                  </a:lnTo>
                  <a:lnTo>
                    <a:pt x="315" y="0"/>
                  </a:lnTo>
                  <a:lnTo>
                    <a:pt x="320" y="0"/>
                  </a:lnTo>
                  <a:lnTo>
                    <a:pt x="326" y="0"/>
                  </a:lnTo>
                  <a:lnTo>
                    <a:pt x="331" y="0"/>
                  </a:lnTo>
                  <a:lnTo>
                    <a:pt x="336" y="0"/>
                  </a:lnTo>
                  <a:lnTo>
                    <a:pt x="342" y="0"/>
                  </a:lnTo>
                  <a:lnTo>
                    <a:pt x="347" y="0"/>
                  </a:lnTo>
                  <a:lnTo>
                    <a:pt x="352" y="0"/>
                  </a:lnTo>
                  <a:lnTo>
                    <a:pt x="358" y="0"/>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539" name="Line 2883"/>
            <p:cNvSpPr>
              <a:spLocks noChangeShapeType="1"/>
            </p:cNvSpPr>
            <p:nvPr/>
          </p:nvSpPr>
          <p:spPr bwMode="auto">
            <a:xfrm>
              <a:off x="3284" y="3741"/>
              <a:ext cx="42"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540" name="Line 2884"/>
            <p:cNvSpPr>
              <a:spLocks noChangeShapeType="1"/>
            </p:cNvSpPr>
            <p:nvPr/>
          </p:nvSpPr>
          <p:spPr bwMode="auto">
            <a:xfrm>
              <a:off x="3305" y="3717"/>
              <a:ext cx="1" cy="4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541" name="Line 2885"/>
            <p:cNvSpPr>
              <a:spLocks noChangeShapeType="1"/>
            </p:cNvSpPr>
            <p:nvPr/>
          </p:nvSpPr>
          <p:spPr bwMode="auto">
            <a:xfrm>
              <a:off x="3214" y="3813"/>
              <a:ext cx="43"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542" name="Line 2886"/>
            <p:cNvSpPr>
              <a:spLocks noChangeShapeType="1"/>
            </p:cNvSpPr>
            <p:nvPr/>
          </p:nvSpPr>
          <p:spPr bwMode="auto">
            <a:xfrm>
              <a:off x="3236" y="3789"/>
              <a:ext cx="1" cy="4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543" name="Line 2887"/>
            <p:cNvSpPr>
              <a:spLocks noChangeShapeType="1"/>
            </p:cNvSpPr>
            <p:nvPr/>
          </p:nvSpPr>
          <p:spPr bwMode="auto">
            <a:xfrm>
              <a:off x="3182" y="3813"/>
              <a:ext cx="43"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544" name="Line 2888"/>
            <p:cNvSpPr>
              <a:spLocks noChangeShapeType="1"/>
            </p:cNvSpPr>
            <p:nvPr/>
          </p:nvSpPr>
          <p:spPr bwMode="auto">
            <a:xfrm>
              <a:off x="3204" y="3789"/>
              <a:ext cx="1" cy="4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545" name="Line 2889"/>
            <p:cNvSpPr>
              <a:spLocks noChangeShapeType="1"/>
            </p:cNvSpPr>
            <p:nvPr/>
          </p:nvSpPr>
          <p:spPr bwMode="auto">
            <a:xfrm>
              <a:off x="3316" y="3567"/>
              <a:ext cx="42"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546" name="Line 2890"/>
            <p:cNvSpPr>
              <a:spLocks noChangeShapeType="1"/>
            </p:cNvSpPr>
            <p:nvPr/>
          </p:nvSpPr>
          <p:spPr bwMode="auto">
            <a:xfrm>
              <a:off x="3337" y="3543"/>
              <a:ext cx="1" cy="4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547" name="Line 2891"/>
            <p:cNvSpPr>
              <a:spLocks noChangeShapeType="1"/>
            </p:cNvSpPr>
            <p:nvPr/>
          </p:nvSpPr>
          <p:spPr bwMode="auto">
            <a:xfrm>
              <a:off x="3294" y="3729"/>
              <a:ext cx="22"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548" name="Line 2892"/>
            <p:cNvSpPr>
              <a:spLocks noChangeShapeType="1"/>
            </p:cNvSpPr>
            <p:nvPr/>
          </p:nvSpPr>
          <p:spPr bwMode="auto">
            <a:xfrm flipH="1">
              <a:off x="3294" y="3729"/>
              <a:ext cx="22"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549" name="Line 2893"/>
            <p:cNvSpPr>
              <a:spLocks noChangeShapeType="1"/>
            </p:cNvSpPr>
            <p:nvPr/>
          </p:nvSpPr>
          <p:spPr bwMode="auto">
            <a:xfrm>
              <a:off x="3225" y="3801"/>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550" name="Line 2894"/>
            <p:cNvSpPr>
              <a:spLocks noChangeShapeType="1"/>
            </p:cNvSpPr>
            <p:nvPr/>
          </p:nvSpPr>
          <p:spPr bwMode="auto">
            <a:xfrm flipH="1">
              <a:off x="3225" y="3801"/>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551" name="Line 2895"/>
            <p:cNvSpPr>
              <a:spLocks noChangeShapeType="1"/>
            </p:cNvSpPr>
            <p:nvPr/>
          </p:nvSpPr>
          <p:spPr bwMode="auto">
            <a:xfrm>
              <a:off x="3193" y="3801"/>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552" name="Line 2896"/>
            <p:cNvSpPr>
              <a:spLocks noChangeShapeType="1"/>
            </p:cNvSpPr>
            <p:nvPr/>
          </p:nvSpPr>
          <p:spPr bwMode="auto">
            <a:xfrm flipH="1">
              <a:off x="3193" y="3801"/>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553" name="Line 2897"/>
            <p:cNvSpPr>
              <a:spLocks noChangeShapeType="1"/>
            </p:cNvSpPr>
            <p:nvPr/>
          </p:nvSpPr>
          <p:spPr bwMode="auto">
            <a:xfrm>
              <a:off x="3326" y="3555"/>
              <a:ext cx="22"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554" name="Line 2898"/>
            <p:cNvSpPr>
              <a:spLocks noChangeShapeType="1"/>
            </p:cNvSpPr>
            <p:nvPr/>
          </p:nvSpPr>
          <p:spPr bwMode="auto">
            <a:xfrm flipH="1">
              <a:off x="3326" y="3555"/>
              <a:ext cx="22"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555" name="Rectangle 2899"/>
            <p:cNvSpPr>
              <a:spLocks noChangeArrowheads="1"/>
            </p:cNvSpPr>
            <p:nvPr/>
          </p:nvSpPr>
          <p:spPr bwMode="auto">
            <a:xfrm>
              <a:off x="3140" y="3417"/>
              <a:ext cx="512"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000000"/>
                  </a:solidFill>
                  <a:effectLst/>
                  <a:latin typeface="Helvetica" pitchFamily="34" charset="0"/>
                  <a:cs typeface="Arial" pitchFamily="34" charset="0"/>
                </a:rPr>
                <a:t>m60: a=12,b=32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1556" name="Rectangle 2900"/>
            <p:cNvSpPr>
              <a:spLocks noChangeArrowheads="1"/>
            </p:cNvSpPr>
            <p:nvPr/>
          </p:nvSpPr>
          <p:spPr bwMode="auto">
            <a:xfrm>
              <a:off x="3668" y="3537"/>
              <a:ext cx="357" cy="28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01557" name="Rectangle 2901"/>
            <p:cNvSpPr>
              <a:spLocks noChangeArrowheads="1"/>
            </p:cNvSpPr>
            <p:nvPr/>
          </p:nvSpPr>
          <p:spPr bwMode="auto">
            <a:xfrm>
              <a:off x="3668" y="3537"/>
              <a:ext cx="357" cy="282"/>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01558" name="Line 2902"/>
            <p:cNvSpPr>
              <a:spLocks noChangeShapeType="1"/>
            </p:cNvSpPr>
            <p:nvPr/>
          </p:nvSpPr>
          <p:spPr bwMode="auto">
            <a:xfrm>
              <a:off x="3668" y="3537"/>
              <a:ext cx="357"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559" name="Line 2903"/>
            <p:cNvSpPr>
              <a:spLocks noChangeShapeType="1"/>
            </p:cNvSpPr>
            <p:nvPr/>
          </p:nvSpPr>
          <p:spPr bwMode="auto">
            <a:xfrm>
              <a:off x="3668" y="3819"/>
              <a:ext cx="357"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560" name="Line 2904"/>
            <p:cNvSpPr>
              <a:spLocks noChangeShapeType="1"/>
            </p:cNvSpPr>
            <p:nvPr/>
          </p:nvSpPr>
          <p:spPr bwMode="auto">
            <a:xfrm flipV="1">
              <a:off x="4025" y="3537"/>
              <a:ext cx="1" cy="28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561" name="Line 2905"/>
            <p:cNvSpPr>
              <a:spLocks noChangeShapeType="1"/>
            </p:cNvSpPr>
            <p:nvPr/>
          </p:nvSpPr>
          <p:spPr bwMode="auto">
            <a:xfrm flipV="1">
              <a:off x="3668" y="3537"/>
              <a:ext cx="1" cy="28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562" name="Line 2906"/>
            <p:cNvSpPr>
              <a:spLocks noChangeShapeType="1"/>
            </p:cNvSpPr>
            <p:nvPr/>
          </p:nvSpPr>
          <p:spPr bwMode="auto">
            <a:xfrm>
              <a:off x="3668" y="3819"/>
              <a:ext cx="357"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563" name="Line 2907"/>
            <p:cNvSpPr>
              <a:spLocks noChangeShapeType="1"/>
            </p:cNvSpPr>
            <p:nvPr/>
          </p:nvSpPr>
          <p:spPr bwMode="auto">
            <a:xfrm flipV="1">
              <a:off x="3668" y="3537"/>
              <a:ext cx="1" cy="28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564" name="Line 2908"/>
            <p:cNvSpPr>
              <a:spLocks noChangeShapeType="1"/>
            </p:cNvSpPr>
            <p:nvPr/>
          </p:nvSpPr>
          <p:spPr bwMode="auto">
            <a:xfrm flipV="1">
              <a:off x="3668" y="3813"/>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565" name="Line 2909"/>
            <p:cNvSpPr>
              <a:spLocks noChangeShapeType="1"/>
            </p:cNvSpPr>
            <p:nvPr/>
          </p:nvSpPr>
          <p:spPr bwMode="auto">
            <a:xfrm>
              <a:off x="3668" y="3537"/>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566" name="Rectangle 2910"/>
            <p:cNvSpPr>
              <a:spLocks noChangeArrowheads="1"/>
            </p:cNvSpPr>
            <p:nvPr/>
          </p:nvSpPr>
          <p:spPr bwMode="auto">
            <a:xfrm>
              <a:off x="3652" y="3837"/>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1567" name="Line 2911"/>
            <p:cNvSpPr>
              <a:spLocks noChangeShapeType="1"/>
            </p:cNvSpPr>
            <p:nvPr/>
          </p:nvSpPr>
          <p:spPr bwMode="auto">
            <a:xfrm flipV="1">
              <a:off x="3844" y="3813"/>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568" name="Line 2912"/>
            <p:cNvSpPr>
              <a:spLocks noChangeShapeType="1"/>
            </p:cNvSpPr>
            <p:nvPr/>
          </p:nvSpPr>
          <p:spPr bwMode="auto">
            <a:xfrm>
              <a:off x="3844" y="3537"/>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569" name="Rectangle 2913"/>
            <p:cNvSpPr>
              <a:spLocks noChangeArrowheads="1"/>
            </p:cNvSpPr>
            <p:nvPr/>
          </p:nvSpPr>
          <p:spPr bwMode="auto">
            <a:xfrm>
              <a:off x="3806" y="3837"/>
              <a:ext cx="117"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1570" name="Line 2914"/>
            <p:cNvSpPr>
              <a:spLocks noChangeShapeType="1"/>
            </p:cNvSpPr>
            <p:nvPr/>
          </p:nvSpPr>
          <p:spPr bwMode="auto">
            <a:xfrm flipV="1">
              <a:off x="4025" y="3813"/>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571" name="Line 2915"/>
            <p:cNvSpPr>
              <a:spLocks noChangeShapeType="1"/>
            </p:cNvSpPr>
            <p:nvPr/>
          </p:nvSpPr>
          <p:spPr bwMode="auto">
            <a:xfrm>
              <a:off x="4025" y="3537"/>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572" name="Rectangle 2916"/>
            <p:cNvSpPr>
              <a:spLocks noChangeArrowheads="1"/>
            </p:cNvSpPr>
            <p:nvPr/>
          </p:nvSpPr>
          <p:spPr bwMode="auto">
            <a:xfrm>
              <a:off x="4009" y="3837"/>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1573" name="Line 2917"/>
            <p:cNvSpPr>
              <a:spLocks noChangeShapeType="1"/>
            </p:cNvSpPr>
            <p:nvPr/>
          </p:nvSpPr>
          <p:spPr bwMode="auto">
            <a:xfrm>
              <a:off x="3668" y="3819"/>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574" name="Line 2918"/>
            <p:cNvSpPr>
              <a:spLocks noChangeShapeType="1"/>
            </p:cNvSpPr>
            <p:nvPr/>
          </p:nvSpPr>
          <p:spPr bwMode="auto">
            <a:xfrm flipH="1">
              <a:off x="4020" y="3819"/>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575" name="Rectangle 2919"/>
            <p:cNvSpPr>
              <a:spLocks noChangeArrowheads="1"/>
            </p:cNvSpPr>
            <p:nvPr/>
          </p:nvSpPr>
          <p:spPr bwMode="auto">
            <a:xfrm>
              <a:off x="3614" y="3777"/>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1576" name="Line 2920"/>
            <p:cNvSpPr>
              <a:spLocks noChangeShapeType="1"/>
            </p:cNvSpPr>
            <p:nvPr/>
          </p:nvSpPr>
          <p:spPr bwMode="auto">
            <a:xfrm>
              <a:off x="3668" y="3675"/>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577" name="Line 2921"/>
            <p:cNvSpPr>
              <a:spLocks noChangeShapeType="1"/>
            </p:cNvSpPr>
            <p:nvPr/>
          </p:nvSpPr>
          <p:spPr bwMode="auto">
            <a:xfrm flipH="1">
              <a:off x="4020" y="3675"/>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578" name="Rectangle 2922"/>
            <p:cNvSpPr>
              <a:spLocks noChangeArrowheads="1"/>
            </p:cNvSpPr>
            <p:nvPr/>
          </p:nvSpPr>
          <p:spPr bwMode="auto">
            <a:xfrm>
              <a:off x="3566" y="3633"/>
              <a:ext cx="117"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1579" name="Line 2923"/>
            <p:cNvSpPr>
              <a:spLocks noChangeShapeType="1"/>
            </p:cNvSpPr>
            <p:nvPr/>
          </p:nvSpPr>
          <p:spPr bwMode="auto">
            <a:xfrm>
              <a:off x="3668" y="3537"/>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580" name="Line 2924"/>
            <p:cNvSpPr>
              <a:spLocks noChangeShapeType="1"/>
            </p:cNvSpPr>
            <p:nvPr/>
          </p:nvSpPr>
          <p:spPr bwMode="auto">
            <a:xfrm flipH="1">
              <a:off x="4020" y="3537"/>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581" name="Rectangle 2925"/>
            <p:cNvSpPr>
              <a:spLocks noChangeArrowheads="1"/>
            </p:cNvSpPr>
            <p:nvPr/>
          </p:nvSpPr>
          <p:spPr bwMode="auto">
            <a:xfrm>
              <a:off x="3614" y="3495"/>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1582" name="Line 2926"/>
            <p:cNvSpPr>
              <a:spLocks noChangeShapeType="1"/>
            </p:cNvSpPr>
            <p:nvPr/>
          </p:nvSpPr>
          <p:spPr bwMode="auto">
            <a:xfrm>
              <a:off x="3668" y="3537"/>
              <a:ext cx="357"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583" name="Line 2927"/>
            <p:cNvSpPr>
              <a:spLocks noChangeShapeType="1"/>
            </p:cNvSpPr>
            <p:nvPr/>
          </p:nvSpPr>
          <p:spPr bwMode="auto">
            <a:xfrm>
              <a:off x="3668" y="3819"/>
              <a:ext cx="357"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584" name="Line 2928"/>
            <p:cNvSpPr>
              <a:spLocks noChangeShapeType="1"/>
            </p:cNvSpPr>
            <p:nvPr/>
          </p:nvSpPr>
          <p:spPr bwMode="auto">
            <a:xfrm flipV="1">
              <a:off x="4025" y="3537"/>
              <a:ext cx="1" cy="28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585" name="Line 2929"/>
            <p:cNvSpPr>
              <a:spLocks noChangeShapeType="1"/>
            </p:cNvSpPr>
            <p:nvPr/>
          </p:nvSpPr>
          <p:spPr bwMode="auto">
            <a:xfrm flipV="1">
              <a:off x="3668" y="3537"/>
              <a:ext cx="1" cy="28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586" name="Freeform 2930"/>
            <p:cNvSpPr>
              <a:spLocks/>
            </p:cNvSpPr>
            <p:nvPr/>
          </p:nvSpPr>
          <p:spPr bwMode="auto">
            <a:xfrm>
              <a:off x="3668" y="3537"/>
              <a:ext cx="352" cy="276"/>
            </a:xfrm>
            <a:custGeom>
              <a:avLst/>
              <a:gdLst/>
              <a:ahLst/>
              <a:cxnLst>
                <a:cxn ang="0">
                  <a:pos x="5" y="276"/>
                </a:cxn>
                <a:cxn ang="0">
                  <a:pos x="16" y="276"/>
                </a:cxn>
                <a:cxn ang="0">
                  <a:pos x="26" y="276"/>
                </a:cxn>
                <a:cxn ang="0">
                  <a:pos x="37" y="276"/>
                </a:cxn>
                <a:cxn ang="0">
                  <a:pos x="48" y="276"/>
                </a:cxn>
                <a:cxn ang="0">
                  <a:pos x="58" y="276"/>
                </a:cxn>
                <a:cxn ang="0">
                  <a:pos x="69" y="276"/>
                </a:cxn>
                <a:cxn ang="0">
                  <a:pos x="80" y="276"/>
                </a:cxn>
                <a:cxn ang="0">
                  <a:pos x="90" y="276"/>
                </a:cxn>
                <a:cxn ang="0">
                  <a:pos x="101" y="276"/>
                </a:cxn>
                <a:cxn ang="0">
                  <a:pos x="112" y="276"/>
                </a:cxn>
                <a:cxn ang="0">
                  <a:pos x="122" y="276"/>
                </a:cxn>
                <a:cxn ang="0">
                  <a:pos x="133" y="276"/>
                </a:cxn>
                <a:cxn ang="0">
                  <a:pos x="144" y="276"/>
                </a:cxn>
                <a:cxn ang="0">
                  <a:pos x="154" y="270"/>
                </a:cxn>
                <a:cxn ang="0">
                  <a:pos x="165" y="258"/>
                </a:cxn>
                <a:cxn ang="0">
                  <a:pos x="181" y="240"/>
                </a:cxn>
                <a:cxn ang="0">
                  <a:pos x="186" y="216"/>
                </a:cxn>
                <a:cxn ang="0">
                  <a:pos x="192" y="192"/>
                </a:cxn>
                <a:cxn ang="0">
                  <a:pos x="197" y="168"/>
                </a:cxn>
                <a:cxn ang="0">
                  <a:pos x="202" y="138"/>
                </a:cxn>
                <a:cxn ang="0">
                  <a:pos x="208" y="114"/>
                </a:cxn>
                <a:cxn ang="0">
                  <a:pos x="213" y="84"/>
                </a:cxn>
                <a:cxn ang="0">
                  <a:pos x="218" y="60"/>
                </a:cxn>
                <a:cxn ang="0">
                  <a:pos x="224" y="42"/>
                </a:cxn>
                <a:cxn ang="0">
                  <a:pos x="234" y="18"/>
                </a:cxn>
                <a:cxn ang="0">
                  <a:pos x="240" y="6"/>
                </a:cxn>
                <a:cxn ang="0">
                  <a:pos x="250" y="0"/>
                </a:cxn>
                <a:cxn ang="0">
                  <a:pos x="261" y="0"/>
                </a:cxn>
                <a:cxn ang="0">
                  <a:pos x="272" y="0"/>
                </a:cxn>
                <a:cxn ang="0">
                  <a:pos x="282" y="0"/>
                </a:cxn>
                <a:cxn ang="0">
                  <a:pos x="293" y="0"/>
                </a:cxn>
                <a:cxn ang="0">
                  <a:pos x="304" y="0"/>
                </a:cxn>
                <a:cxn ang="0">
                  <a:pos x="314" y="0"/>
                </a:cxn>
                <a:cxn ang="0">
                  <a:pos x="325" y="0"/>
                </a:cxn>
                <a:cxn ang="0">
                  <a:pos x="336" y="0"/>
                </a:cxn>
                <a:cxn ang="0">
                  <a:pos x="346" y="0"/>
                </a:cxn>
              </a:cxnLst>
              <a:rect l="0" t="0" r="r" b="b"/>
              <a:pathLst>
                <a:path w="352" h="276">
                  <a:moveTo>
                    <a:pt x="0" y="276"/>
                  </a:moveTo>
                  <a:lnTo>
                    <a:pt x="5" y="276"/>
                  </a:lnTo>
                  <a:lnTo>
                    <a:pt x="10" y="276"/>
                  </a:lnTo>
                  <a:lnTo>
                    <a:pt x="16" y="276"/>
                  </a:lnTo>
                  <a:lnTo>
                    <a:pt x="21" y="276"/>
                  </a:lnTo>
                  <a:lnTo>
                    <a:pt x="26" y="276"/>
                  </a:lnTo>
                  <a:lnTo>
                    <a:pt x="32" y="276"/>
                  </a:lnTo>
                  <a:lnTo>
                    <a:pt x="37" y="276"/>
                  </a:lnTo>
                  <a:lnTo>
                    <a:pt x="42" y="276"/>
                  </a:lnTo>
                  <a:lnTo>
                    <a:pt x="48" y="276"/>
                  </a:lnTo>
                  <a:lnTo>
                    <a:pt x="53" y="276"/>
                  </a:lnTo>
                  <a:lnTo>
                    <a:pt x="58" y="276"/>
                  </a:lnTo>
                  <a:lnTo>
                    <a:pt x="64" y="276"/>
                  </a:lnTo>
                  <a:lnTo>
                    <a:pt x="69" y="276"/>
                  </a:lnTo>
                  <a:lnTo>
                    <a:pt x="74" y="276"/>
                  </a:lnTo>
                  <a:lnTo>
                    <a:pt x="80" y="276"/>
                  </a:lnTo>
                  <a:lnTo>
                    <a:pt x="85" y="276"/>
                  </a:lnTo>
                  <a:lnTo>
                    <a:pt x="90" y="276"/>
                  </a:lnTo>
                  <a:lnTo>
                    <a:pt x="96" y="276"/>
                  </a:lnTo>
                  <a:lnTo>
                    <a:pt x="101" y="276"/>
                  </a:lnTo>
                  <a:lnTo>
                    <a:pt x="106" y="276"/>
                  </a:lnTo>
                  <a:lnTo>
                    <a:pt x="112" y="276"/>
                  </a:lnTo>
                  <a:lnTo>
                    <a:pt x="117" y="276"/>
                  </a:lnTo>
                  <a:lnTo>
                    <a:pt x="122" y="276"/>
                  </a:lnTo>
                  <a:lnTo>
                    <a:pt x="128" y="276"/>
                  </a:lnTo>
                  <a:lnTo>
                    <a:pt x="133" y="276"/>
                  </a:lnTo>
                  <a:lnTo>
                    <a:pt x="138" y="276"/>
                  </a:lnTo>
                  <a:lnTo>
                    <a:pt x="144" y="276"/>
                  </a:lnTo>
                  <a:lnTo>
                    <a:pt x="149" y="276"/>
                  </a:lnTo>
                  <a:lnTo>
                    <a:pt x="154" y="270"/>
                  </a:lnTo>
                  <a:lnTo>
                    <a:pt x="160" y="264"/>
                  </a:lnTo>
                  <a:lnTo>
                    <a:pt x="165" y="258"/>
                  </a:lnTo>
                  <a:lnTo>
                    <a:pt x="170" y="252"/>
                  </a:lnTo>
                  <a:lnTo>
                    <a:pt x="181" y="240"/>
                  </a:lnTo>
                  <a:lnTo>
                    <a:pt x="181" y="222"/>
                  </a:lnTo>
                  <a:lnTo>
                    <a:pt x="186" y="216"/>
                  </a:lnTo>
                  <a:lnTo>
                    <a:pt x="186" y="198"/>
                  </a:lnTo>
                  <a:lnTo>
                    <a:pt x="192" y="192"/>
                  </a:lnTo>
                  <a:lnTo>
                    <a:pt x="192" y="174"/>
                  </a:lnTo>
                  <a:lnTo>
                    <a:pt x="197" y="168"/>
                  </a:lnTo>
                  <a:lnTo>
                    <a:pt x="197" y="144"/>
                  </a:lnTo>
                  <a:lnTo>
                    <a:pt x="202" y="138"/>
                  </a:lnTo>
                  <a:lnTo>
                    <a:pt x="202" y="120"/>
                  </a:lnTo>
                  <a:lnTo>
                    <a:pt x="208" y="114"/>
                  </a:lnTo>
                  <a:lnTo>
                    <a:pt x="208" y="90"/>
                  </a:lnTo>
                  <a:lnTo>
                    <a:pt x="213" y="84"/>
                  </a:lnTo>
                  <a:lnTo>
                    <a:pt x="213" y="66"/>
                  </a:lnTo>
                  <a:lnTo>
                    <a:pt x="218" y="60"/>
                  </a:lnTo>
                  <a:lnTo>
                    <a:pt x="218" y="48"/>
                  </a:lnTo>
                  <a:lnTo>
                    <a:pt x="224" y="42"/>
                  </a:lnTo>
                  <a:lnTo>
                    <a:pt x="224" y="30"/>
                  </a:lnTo>
                  <a:lnTo>
                    <a:pt x="234" y="18"/>
                  </a:lnTo>
                  <a:lnTo>
                    <a:pt x="234" y="12"/>
                  </a:lnTo>
                  <a:lnTo>
                    <a:pt x="240" y="6"/>
                  </a:lnTo>
                  <a:lnTo>
                    <a:pt x="245" y="6"/>
                  </a:lnTo>
                  <a:lnTo>
                    <a:pt x="250" y="0"/>
                  </a:lnTo>
                  <a:lnTo>
                    <a:pt x="256" y="0"/>
                  </a:lnTo>
                  <a:lnTo>
                    <a:pt x="261" y="0"/>
                  </a:lnTo>
                  <a:lnTo>
                    <a:pt x="266" y="0"/>
                  </a:lnTo>
                  <a:lnTo>
                    <a:pt x="272" y="0"/>
                  </a:lnTo>
                  <a:lnTo>
                    <a:pt x="277" y="0"/>
                  </a:lnTo>
                  <a:lnTo>
                    <a:pt x="282" y="0"/>
                  </a:lnTo>
                  <a:lnTo>
                    <a:pt x="288" y="0"/>
                  </a:lnTo>
                  <a:lnTo>
                    <a:pt x="293" y="0"/>
                  </a:lnTo>
                  <a:lnTo>
                    <a:pt x="298" y="0"/>
                  </a:lnTo>
                  <a:lnTo>
                    <a:pt x="304" y="0"/>
                  </a:lnTo>
                  <a:lnTo>
                    <a:pt x="309" y="0"/>
                  </a:lnTo>
                  <a:lnTo>
                    <a:pt x="314" y="0"/>
                  </a:lnTo>
                  <a:lnTo>
                    <a:pt x="320" y="0"/>
                  </a:lnTo>
                  <a:lnTo>
                    <a:pt x="325" y="0"/>
                  </a:lnTo>
                  <a:lnTo>
                    <a:pt x="330" y="0"/>
                  </a:lnTo>
                  <a:lnTo>
                    <a:pt x="336" y="0"/>
                  </a:lnTo>
                  <a:lnTo>
                    <a:pt x="341" y="0"/>
                  </a:lnTo>
                  <a:lnTo>
                    <a:pt x="346" y="0"/>
                  </a:lnTo>
                  <a:lnTo>
                    <a:pt x="352" y="0"/>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587" name="Line 2931"/>
            <p:cNvSpPr>
              <a:spLocks noChangeShapeType="1"/>
            </p:cNvSpPr>
            <p:nvPr/>
          </p:nvSpPr>
          <p:spPr bwMode="auto">
            <a:xfrm>
              <a:off x="3764" y="3813"/>
              <a:ext cx="42"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588" name="Line 2932"/>
            <p:cNvSpPr>
              <a:spLocks noChangeShapeType="1"/>
            </p:cNvSpPr>
            <p:nvPr/>
          </p:nvSpPr>
          <p:spPr bwMode="auto">
            <a:xfrm>
              <a:off x="3785" y="3789"/>
              <a:ext cx="1" cy="4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589" name="Line 2933"/>
            <p:cNvSpPr>
              <a:spLocks noChangeShapeType="1"/>
            </p:cNvSpPr>
            <p:nvPr/>
          </p:nvSpPr>
          <p:spPr bwMode="auto">
            <a:xfrm>
              <a:off x="3700" y="3813"/>
              <a:ext cx="42"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590" name="Line 2934"/>
            <p:cNvSpPr>
              <a:spLocks noChangeShapeType="1"/>
            </p:cNvSpPr>
            <p:nvPr/>
          </p:nvSpPr>
          <p:spPr bwMode="auto">
            <a:xfrm>
              <a:off x="3721" y="3789"/>
              <a:ext cx="1" cy="4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591" name="Line 2935"/>
            <p:cNvSpPr>
              <a:spLocks noChangeShapeType="1"/>
            </p:cNvSpPr>
            <p:nvPr/>
          </p:nvSpPr>
          <p:spPr bwMode="auto">
            <a:xfrm>
              <a:off x="3668" y="3813"/>
              <a:ext cx="42"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592" name="Line 2936"/>
            <p:cNvSpPr>
              <a:spLocks noChangeShapeType="1"/>
            </p:cNvSpPr>
            <p:nvPr/>
          </p:nvSpPr>
          <p:spPr bwMode="auto">
            <a:xfrm>
              <a:off x="3689" y="3789"/>
              <a:ext cx="1" cy="4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593" name="Line 2937"/>
            <p:cNvSpPr>
              <a:spLocks noChangeShapeType="1"/>
            </p:cNvSpPr>
            <p:nvPr/>
          </p:nvSpPr>
          <p:spPr bwMode="auto">
            <a:xfrm>
              <a:off x="3801" y="3807"/>
              <a:ext cx="43"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594" name="Line 2938"/>
            <p:cNvSpPr>
              <a:spLocks noChangeShapeType="1"/>
            </p:cNvSpPr>
            <p:nvPr/>
          </p:nvSpPr>
          <p:spPr bwMode="auto">
            <a:xfrm>
              <a:off x="3822" y="3783"/>
              <a:ext cx="1" cy="4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595" name="Line 2939"/>
            <p:cNvSpPr>
              <a:spLocks noChangeShapeType="1"/>
            </p:cNvSpPr>
            <p:nvPr/>
          </p:nvSpPr>
          <p:spPr bwMode="auto">
            <a:xfrm>
              <a:off x="3774" y="3801"/>
              <a:ext cx="22"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596" name="Line 2940"/>
            <p:cNvSpPr>
              <a:spLocks noChangeShapeType="1"/>
            </p:cNvSpPr>
            <p:nvPr/>
          </p:nvSpPr>
          <p:spPr bwMode="auto">
            <a:xfrm flipH="1">
              <a:off x="3774" y="3801"/>
              <a:ext cx="22"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597" name="Line 2941"/>
            <p:cNvSpPr>
              <a:spLocks noChangeShapeType="1"/>
            </p:cNvSpPr>
            <p:nvPr/>
          </p:nvSpPr>
          <p:spPr bwMode="auto">
            <a:xfrm>
              <a:off x="3710" y="3801"/>
              <a:ext cx="22"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598" name="Line 2942"/>
            <p:cNvSpPr>
              <a:spLocks noChangeShapeType="1"/>
            </p:cNvSpPr>
            <p:nvPr/>
          </p:nvSpPr>
          <p:spPr bwMode="auto">
            <a:xfrm flipH="1">
              <a:off x="3710" y="3801"/>
              <a:ext cx="22"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599" name="Line 2943"/>
            <p:cNvSpPr>
              <a:spLocks noChangeShapeType="1"/>
            </p:cNvSpPr>
            <p:nvPr/>
          </p:nvSpPr>
          <p:spPr bwMode="auto">
            <a:xfrm>
              <a:off x="3678" y="3801"/>
              <a:ext cx="22"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600" name="Line 2944"/>
            <p:cNvSpPr>
              <a:spLocks noChangeShapeType="1"/>
            </p:cNvSpPr>
            <p:nvPr/>
          </p:nvSpPr>
          <p:spPr bwMode="auto">
            <a:xfrm flipH="1">
              <a:off x="3678" y="3801"/>
              <a:ext cx="22"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601" name="Line 2945"/>
            <p:cNvSpPr>
              <a:spLocks noChangeShapeType="1"/>
            </p:cNvSpPr>
            <p:nvPr/>
          </p:nvSpPr>
          <p:spPr bwMode="auto">
            <a:xfrm>
              <a:off x="3812" y="3795"/>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602" name="Line 2946"/>
            <p:cNvSpPr>
              <a:spLocks noChangeShapeType="1"/>
            </p:cNvSpPr>
            <p:nvPr/>
          </p:nvSpPr>
          <p:spPr bwMode="auto">
            <a:xfrm flipH="1">
              <a:off x="3812" y="3795"/>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603" name="Rectangle 2947"/>
            <p:cNvSpPr>
              <a:spLocks noChangeArrowheads="1"/>
            </p:cNvSpPr>
            <p:nvPr/>
          </p:nvSpPr>
          <p:spPr bwMode="auto">
            <a:xfrm>
              <a:off x="3625" y="3417"/>
              <a:ext cx="512"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000000"/>
                  </a:solidFill>
                  <a:effectLst/>
                  <a:latin typeface="Helvetica" pitchFamily="34" charset="0"/>
                  <a:cs typeface="Arial" pitchFamily="34" charset="0"/>
                </a:rPr>
                <a:t>m61: a=16,b=28</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1604" name="Rectangle 2948"/>
            <p:cNvSpPr>
              <a:spLocks noChangeArrowheads="1"/>
            </p:cNvSpPr>
            <p:nvPr/>
          </p:nvSpPr>
          <p:spPr bwMode="auto">
            <a:xfrm>
              <a:off x="4148" y="3537"/>
              <a:ext cx="362" cy="28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01605" name="Rectangle 2949"/>
            <p:cNvSpPr>
              <a:spLocks noChangeArrowheads="1"/>
            </p:cNvSpPr>
            <p:nvPr/>
          </p:nvSpPr>
          <p:spPr bwMode="auto">
            <a:xfrm>
              <a:off x="4148" y="3537"/>
              <a:ext cx="362" cy="282"/>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01606" name="Line 2950"/>
            <p:cNvSpPr>
              <a:spLocks noChangeShapeType="1"/>
            </p:cNvSpPr>
            <p:nvPr/>
          </p:nvSpPr>
          <p:spPr bwMode="auto">
            <a:xfrm>
              <a:off x="4148" y="3537"/>
              <a:ext cx="362"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607" name="Line 2951"/>
            <p:cNvSpPr>
              <a:spLocks noChangeShapeType="1"/>
            </p:cNvSpPr>
            <p:nvPr/>
          </p:nvSpPr>
          <p:spPr bwMode="auto">
            <a:xfrm>
              <a:off x="4148" y="3819"/>
              <a:ext cx="362"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608" name="Line 2952"/>
            <p:cNvSpPr>
              <a:spLocks noChangeShapeType="1"/>
            </p:cNvSpPr>
            <p:nvPr/>
          </p:nvSpPr>
          <p:spPr bwMode="auto">
            <a:xfrm flipV="1">
              <a:off x="4510" y="3537"/>
              <a:ext cx="1" cy="28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609" name="Line 2953"/>
            <p:cNvSpPr>
              <a:spLocks noChangeShapeType="1"/>
            </p:cNvSpPr>
            <p:nvPr/>
          </p:nvSpPr>
          <p:spPr bwMode="auto">
            <a:xfrm flipV="1">
              <a:off x="4148" y="3537"/>
              <a:ext cx="1" cy="28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610" name="Line 2954"/>
            <p:cNvSpPr>
              <a:spLocks noChangeShapeType="1"/>
            </p:cNvSpPr>
            <p:nvPr/>
          </p:nvSpPr>
          <p:spPr bwMode="auto">
            <a:xfrm>
              <a:off x="4148" y="3819"/>
              <a:ext cx="362"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611" name="Line 2955"/>
            <p:cNvSpPr>
              <a:spLocks noChangeShapeType="1"/>
            </p:cNvSpPr>
            <p:nvPr/>
          </p:nvSpPr>
          <p:spPr bwMode="auto">
            <a:xfrm flipV="1">
              <a:off x="4148" y="3537"/>
              <a:ext cx="1" cy="28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612" name="Line 2956"/>
            <p:cNvSpPr>
              <a:spLocks noChangeShapeType="1"/>
            </p:cNvSpPr>
            <p:nvPr/>
          </p:nvSpPr>
          <p:spPr bwMode="auto">
            <a:xfrm flipV="1">
              <a:off x="4148" y="3813"/>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613" name="Line 2957"/>
            <p:cNvSpPr>
              <a:spLocks noChangeShapeType="1"/>
            </p:cNvSpPr>
            <p:nvPr/>
          </p:nvSpPr>
          <p:spPr bwMode="auto">
            <a:xfrm>
              <a:off x="4148" y="3537"/>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614" name="Rectangle 2958"/>
            <p:cNvSpPr>
              <a:spLocks noChangeArrowheads="1"/>
            </p:cNvSpPr>
            <p:nvPr/>
          </p:nvSpPr>
          <p:spPr bwMode="auto">
            <a:xfrm>
              <a:off x="4132" y="3837"/>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1615" name="Line 2959"/>
            <p:cNvSpPr>
              <a:spLocks noChangeShapeType="1"/>
            </p:cNvSpPr>
            <p:nvPr/>
          </p:nvSpPr>
          <p:spPr bwMode="auto">
            <a:xfrm flipV="1">
              <a:off x="4329" y="3813"/>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616" name="Line 2960"/>
            <p:cNvSpPr>
              <a:spLocks noChangeShapeType="1"/>
            </p:cNvSpPr>
            <p:nvPr/>
          </p:nvSpPr>
          <p:spPr bwMode="auto">
            <a:xfrm>
              <a:off x="4329" y="3537"/>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617" name="Rectangle 2961"/>
            <p:cNvSpPr>
              <a:spLocks noChangeArrowheads="1"/>
            </p:cNvSpPr>
            <p:nvPr/>
          </p:nvSpPr>
          <p:spPr bwMode="auto">
            <a:xfrm>
              <a:off x="4292" y="3837"/>
              <a:ext cx="117"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1618" name="Line 2962"/>
            <p:cNvSpPr>
              <a:spLocks noChangeShapeType="1"/>
            </p:cNvSpPr>
            <p:nvPr/>
          </p:nvSpPr>
          <p:spPr bwMode="auto">
            <a:xfrm flipV="1">
              <a:off x="4510" y="3813"/>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619" name="Line 2963"/>
            <p:cNvSpPr>
              <a:spLocks noChangeShapeType="1"/>
            </p:cNvSpPr>
            <p:nvPr/>
          </p:nvSpPr>
          <p:spPr bwMode="auto">
            <a:xfrm>
              <a:off x="4510" y="3537"/>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620" name="Rectangle 2964"/>
            <p:cNvSpPr>
              <a:spLocks noChangeArrowheads="1"/>
            </p:cNvSpPr>
            <p:nvPr/>
          </p:nvSpPr>
          <p:spPr bwMode="auto">
            <a:xfrm>
              <a:off x="4494" y="3837"/>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1621" name="Line 2965"/>
            <p:cNvSpPr>
              <a:spLocks noChangeShapeType="1"/>
            </p:cNvSpPr>
            <p:nvPr/>
          </p:nvSpPr>
          <p:spPr bwMode="auto">
            <a:xfrm>
              <a:off x="4148" y="3819"/>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622" name="Line 2966"/>
            <p:cNvSpPr>
              <a:spLocks noChangeShapeType="1"/>
            </p:cNvSpPr>
            <p:nvPr/>
          </p:nvSpPr>
          <p:spPr bwMode="auto">
            <a:xfrm flipH="1">
              <a:off x="4505" y="3819"/>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623" name="Rectangle 2967"/>
            <p:cNvSpPr>
              <a:spLocks noChangeArrowheads="1"/>
            </p:cNvSpPr>
            <p:nvPr/>
          </p:nvSpPr>
          <p:spPr bwMode="auto">
            <a:xfrm>
              <a:off x="4094" y="3777"/>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1624" name="Line 2968"/>
            <p:cNvSpPr>
              <a:spLocks noChangeShapeType="1"/>
            </p:cNvSpPr>
            <p:nvPr/>
          </p:nvSpPr>
          <p:spPr bwMode="auto">
            <a:xfrm>
              <a:off x="4148" y="3675"/>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625" name="Line 2969"/>
            <p:cNvSpPr>
              <a:spLocks noChangeShapeType="1"/>
            </p:cNvSpPr>
            <p:nvPr/>
          </p:nvSpPr>
          <p:spPr bwMode="auto">
            <a:xfrm flipH="1">
              <a:off x="4505" y="3675"/>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626" name="Rectangle 2970"/>
            <p:cNvSpPr>
              <a:spLocks noChangeArrowheads="1"/>
            </p:cNvSpPr>
            <p:nvPr/>
          </p:nvSpPr>
          <p:spPr bwMode="auto">
            <a:xfrm>
              <a:off x="4046" y="3633"/>
              <a:ext cx="117"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1627" name="Line 2971"/>
            <p:cNvSpPr>
              <a:spLocks noChangeShapeType="1"/>
            </p:cNvSpPr>
            <p:nvPr/>
          </p:nvSpPr>
          <p:spPr bwMode="auto">
            <a:xfrm>
              <a:off x="4148" y="3537"/>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628" name="Line 2972"/>
            <p:cNvSpPr>
              <a:spLocks noChangeShapeType="1"/>
            </p:cNvSpPr>
            <p:nvPr/>
          </p:nvSpPr>
          <p:spPr bwMode="auto">
            <a:xfrm flipH="1">
              <a:off x="4505" y="3537"/>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629" name="Rectangle 2973"/>
            <p:cNvSpPr>
              <a:spLocks noChangeArrowheads="1"/>
            </p:cNvSpPr>
            <p:nvPr/>
          </p:nvSpPr>
          <p:spPr bwMode="auto">
            <a:xfrm>
              <a:off x="4094" y="3495"/>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1630" name="Line 2974"/>
            <p:cNvSpPr>
              <a:spLocks noChangeShapeType="1"/>
            </p:cNvSpPr>
            <p:nvPr/>
          </p:nvSpPr>
          <p:spPr bwMode="auto">
            <a:xfrm>
              <a:off x="4148" y="3537"/>
              <a:ext cx="362"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631" name="Line 2975"/>
            <p:cNvSpPr>
              <a:spLocks noChangeShapeType="1"/>
            </p:cNvSpPr>
            <p:nvPr/>
          </p:nvSpPr>
          <p:spPr bwMode="auto">
            <a:xfrm>
              <a:off x="4148" y="3819"/>
              <a:ext cx="362"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632" name="Line 2976"/>
            <p:cNvSpPr>
              <a:spLocks noChangeShapeType="1"/>
            </p:cNvSpPr>
            <p:nvPr/>
          </p:nvSpPr>
          <p:spPr bwMode="auto">
            <a:xfrm flipV="1">
              <a:off x="4510" y="3537"/>
              <a:ext cx="1" cy="28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633" name="Line 2977"/>
            <p:cNvSpPr>
              <a:spLocks noChangeShapeType="1"/>
            </p:cNvSpPr>
            <p:nvPr/>
          </p:nvSpPr>
          <p:spPr bwMode="auto">
            <a:xfrm flipV="1">
              <a:off x="4148" y="3537"/>
              <a:ext cx="1" cy="28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634" name="Freeform 2978"/>
            <p:cNvSpPr>
              <a:spLocks/>
            </p:cNvSpPr>
            <p:nvPr/>
          </p:nvSpPr>
          <p:spPr bwMode="auto">
            <a:xfrm>
              <a:off x="4148" y="3537"/>
              <a:ext cx="357" cy="276"/>
            </a:xfrm>
            <a:custGeom>
              <a:avLst/>
              <a:gdLst/>
              <a:ahLst/>
              <a:cxnLst>
                <a:cxn ang="0">
                  <a:pos x="5" y="276"/>
                </a:cxn>
                <a:cxn ang="0">
                  <a:pos x="16" y="276"/>
                </a:cxn>
                <a:cxn ang="0">
                  <a:pos x="26" y="276"/>
                </a:cxn>
                <a:cxn ang="0">
                  <a:pos x="37" y="276"/>
                </a:cxn>
                <a:cxn ang="0">
                  <a:pos x="48" y="276"/>
                </a:cxn>
                <a:cxn ang="0">
                  <a:pos x="58" y="276"/>
                </a:cxn>
                <a:cxn ang="0">
                  <a:pos x="69" y="276"/>
                </a:cxn>
                <a:cxn ang="0">
                  <a:pos x="80" y="276"/>
                </a:cxn>
                <a:cxn ang="0">
                  <a:pos x="90" y="276"/>
                </a:cxn>
                <a:cxn ang="0">
                  <a:pos x="101" y="276"/>
                </a:cxn>
                <a:cxn ang="0">
                  <a:pos x="112" y="276"/>
                </a:cxn>
                <a:cxn ang="0">
                  <a:pos x="122" y="276"/>
                </a:cxn>
                <a:cxn ang="0">
                  <a:pos x="133" y="270"/>
                </a:cxn>
                <a:cxn ang="0">
                  <a:pos x="144" y="264"/>
                </a:cxn>
                <a:cxn ang="0">
                  <a:pos x="154" y="240"/>
                </a:cxn>
                <a:cxn ang="0">
                  <a:pos x="160" y="222"/>
                </a:cxn>
                <a:cxn ang="0">
                  <a:pos x="165" y="198"/>
                </a:cxn>
                <a:cxn ang="0">
                  <a:pos x="170" y="168"/>
                </a:cxn>
                <a:cxn ang="0">
                  <a:pos x="176" y="138"/>
                </a:cxn>
                <a:cxn ang="0">
                  <a:pos x="181" y="108"/>
                </a:cxn>
                <a:cxn ang="0">
                  <a:pos x="186" y="78"/>
                </a:cxn>
                <a:cxn ang="0">
                  <a:pos x="192" y="54"/>
                </a:cxn>
                <a:cxn ang="0">
                  <a:pos x="197" y="36"/>
                </a:cxn>
                <a:cxn ang="0">
                  <a:pos x="208" y="12"/>
                </a:cxn>
                <a:cxn ang="0">
                  <a:pos x="218" y="6"/>
                </a:cxn>
                <a:cxn ang="0">
                  <a:pos x="229" y="0"/>
                </a:cxn>
                <a:cxn ang="0">
                  <a:pos x="240" y="0"/>
                </a:cxn>
                <a:cxn ang="0">
                  <a:pos x="250" y="0"/>
                </a:cxn>
                <a:cxn ang="0">
                  <a:pos x="261" y="0"/>
                </a:cxn>
                <a:cxn ang="0">
                  <a:pos x="272" y="0"/>
                </a:cxn>
                <a:cxn ang="0">
                  <a:pos x="282" y="0"/>
                </a:cxn>
                <a:cxn ang="0">
                  <a:pos x="293" y="0"/>
                </a:cxn>
                <a:cxn ang="0">
                  <a:pos x="304" y="0"/>
                </a:cxn>
                <a:cxn ang="0">
                  <a:pos x="314" y="0"/>
                </a:cxn>
                <a:cxn ang="0">
                  <a:pos x="325" y="0"/>
                </a:cxn>
                <a:cxn ang="0">
                  <a:pos x="336" y="0"/>
                </a:cxn>
                <a:cxn ang="0">
                  <a:pos x="346" y="0"/>
                </a:cxn>
                <a:cxn ang="0">
                  <a:pos x="357" y="0"/>
                </a:cxn>
              </a:cxnLst>
              <a:rect l="0" t="0" r="r" b="b"/>
              <a:pathLst>
                <a:path w="357" h="276">
                  <a:moveTo>
                    <a:pt x="0" y="276"/>
                  </a:moveTo>
                  <a:lnTo>
                    <a:pt x="5" y="276"/>
                  </a:lnTo>
                  <a:lnTo>
                    <a:pt x="10" y="276"/>
                  </a:lnTo>
                  <a:lnTo>
                    <a:pt x="16" y="276"/>
                  </a:lnTo>
                  <a:lnTo>
                    <a:pt x="21" y="276"/>
                  </a:lnTo>
                  <a:lnTo>
                    <a:pt x="26" y="276"/>
                  </a:lnTo>
                  <a:lnTo>
                    <a:pt x="32" y="276"/>
                  </a:lnTo>
                  <a:lnTo>
                    <a:pt x="37" y="276"/>
                  </a:lnTo>
                  <a:lnTo>
                    <a:pt x="42" y="276"/>
                  </a:lnTo>
                  <a:lnTo>
                    <a:pt x="48" y="276"/>
                  </a:lnTo>
                  <a:lnTo>
                    <a:pt x="53" y="276"/>
                  </a:lnTo>
                  <a:lnTo>
                    <a:pt x="58" y="276"/>
                  </a:lnTo>
                  <a:lnTo>
                    <a:pt x="64" y="276"/>
                  </a:lnTo>
                  <a:lnTo>
                    <a:pt x="69" y="276"/>
                  </a:lnTo>
                  <a:lnTo>
                    <a:pt x="74" y="276"/>
                  </a:lnTo>
                  <a:lnTo>
                    <a:pt x="80" y="276"/>
                  </a:lnTo>
                  <a:lnTo>
                    <a:pt x="85" y="276"/>
                  </a:lnTo>
                  <a:lnTo>
                    <a:pt x="90" y="276"/>
                  </a:lnTo>
                  <a:lnTo>
                    <a:pt x="96" y="276"/>
                  </a:lnTo>
                  <a:lnTo>
                    <a:pt x="101" y="276"/>
                  </a:lnTo>
                  <a:lnTo>
                    <a:pt x="106" y="276"/>
                  </a:lnTo>
                  <a:lnTo>
                    <a:pt x="112" y="276"/>
                  </a:lnTo>
                  <a:lnTo>
                    <a:pt x="117" y="276"/>
                  </a:lnTo>
                  <a:lnTo>
                    <a:pt x="122" y="276"/>
                  </a:lnTo>
                  <a:lnTo>
                    <a:pt x="128" y="276"/>
                  </a:lnTo>
                  <a:lnTo>
                    <a:pt x="133" y="270"/>
                  </a:lnTo>
                  <a:lnTo>
                    <a:pt x="138" y="270"/>
                  </a:lnTo>
                  <a:lnTo>
                    <a:pt x="144" y="264"/>
                  </a:lnTo>
                  <a:lnTo>
                    <a:pt x="154" y="252"/>
                  </a:lnTo>
                  <a:lnTo>
                    <a:pt x="154" y="240"/>
                  </a:lnTo>
                  <a:lnTo>
                    <a:pt x="160" y="234"/>
                  </a:lnTo>
                  <a:lnTo>
                    <a:pt x="160" y="222"/>
                  </a:lnTo>
                  <a:lnTo>
                    <a:pt x="165" y="216"/>
                  </a:lnTo>
                  <a:lnTo>
                    <a:pt x="165" y="198"/>
                  </a:lnTo>
                  <a:lnTo>
                    <a:pt x="170" y="192"/>
                  </a:lnTo>
                  <a:lnTo>
                    <a:pt x="170" y="168"/>
                  </a:lnTo>
                  <a:lnTo>
                    <a:pt x="176" y="162"/>
                  </a:lnTo>
                  <a:lnTo>
                    <a:pt x="176" y="138"/>
                  </a:lnTo>
                  <a:lnTo>
                    <a:pt x="181" y="132"/>
                  </a:lnTo>
                  <a:lnTo>
                    <a:pt x="181" y="108"/>
                  </a:lnTo>
                  <a:lnTo>
                    <a:pt x="186" y="102"/>
                  </a:lnTo>
                  <a:lnTo>
                    <a:pt x="186" y="78"/>
                  </a:lnTo>
                  <a:lnTo>
                    <a:pt x="192" y="72"/>
                  </a:lnTo>
                  <a:lnTo>
                    <a:pt x="192" y="54"/>
                  </a:lnTo>
                  <a:lnTo>
                    <a:pt x="197" y="48"/>
                  </a:lnTo>
                  <a:lnTo>
                    <a:pt x="197" y="36"/>
                  </a:lnTo>
                  <a:lnTo>
                    <a:pt x="208" y="24"/>
                  </a:lnTo>
                  <a:lnTo>
                    <a:pt x="208" y="12"/>
                  </a:lnTo>
                  <a:lnTo>
                    <a:pt x="213" y="6"/>
                  </a:lnTo>
                  <a:lnTo>
                    <a:pt x="218" y="6"/>
                  </a:lnTo>
                  <a:lnTo>
                    <a:pt x="224" y="0"/>
                  </a:lnTo>
                  <a:lnTo>
                    <a:pt x="229" y="0"/>
                  </a:lnTo>
                  <a:lnTo>
                    <a:pt x="234" y="0"/>
                  </a:lnTo>
                  <a:lnTo>
                    <a:pt x="240" y="0"/>
                  </a:lnTo>
                  <a:lnTo>
                    <a:pt x="245" y="0"/>
                  </a:lnTo>
                  <a:lnTo>
                    <a:pt x="250" y="0"/>
                  </a:lnTo>
                  <a:lnTo>
                    <a:pt x="256" y="0"/>
                  </a:lnTo>
                  <a:lnTo>
                    <a:pt x="261" y="0"/>
                  </a:lnTo>
                  <a:lnTo>
                    <a:pt x="266" y="0"/>
                  </a:lnTo>
                  <a:lnTo>
                    <a:pt x="272" y="0"/>
                  </a:lnTo>
                  <a:lnTo>
                    <a:pt x="277" y="0"/>
                  </a:lnTo>
                  <a:lnTo>
                    <a:pt x="282" y="0"/>
                  </a:lnTo>
                  <a:lnTo>
                    <a:pt x="288" y="0"/>
                  </a:lnTo>
                  <a:lnTo>
                    <a:pt x="293" y="0"/>
                  </a:lnTo>
                  <a:lnTo>
                    <a:pt x="298" y="0"/>
                  </a:lnTo>
                  <a:lnTo>
                    <a:pt x="304" y="0"/>
                  </a:lnTo>
                  <a:lnTo>
                    <a:pt x="309" y="0"/>
                  </a:lnTo>
                  <a:lnTo>
                    <a:pt x="314" y="0"/>
                  </a:lnTo>
                  <a:lnTo>
                    <a:pt x="320" y="0"/>
                  </a:lnTo>
                  <a:lnTo>
                    <a:pt x="325" y="0"/>
                  </a:lnTo>
                  <a:lnTo>
                    <a:pt x="330" y="0"/>
                  </a:lnTo>
                  <a:lnTo>
                    <a:pt x="336" y="0"/>
                  </a:lnTo>
                  <a:lnTo>
                    <a:pt x="341" y="0"/>
                  </a:lnTo>
                  <a:lnTo>
                    <a:pt x="346" y="0"/>
                  </a:lnTo>
                  <a:lnTo>
                    <a:pt x="352" y="0"/>
                  </a:lnTo>
                  <a:lnTo>
                    <a:pt x="357" y="0"/>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635" name="Line 2979"/>
            <p:cNvSpPr>
              <a:spLocks noChangeShapeType="1"/>
            </p:cNvSpPr>
            <p:nvPr/>
          </p:nvSpPr>
          <p:spPr bwMode="auto">
            <a:xfrm>
              <a:off x="4249" y="3813"/>
              <a:ext cx="43"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636" name="Line 2980"/>
            <p:cNvSpPr>
              <a:spLocks noChangeShapeType="1"/>
            </p:cNvSpPr>
            <p:nvPr/>
          </p:nvSpPr>
          <p:spPr bwMode="auto">
            <a:xfrm>
              <a:off x="4270" y="3789"/>
              <a:ext cx="1" cy="4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637" name="Line 2981"/>
            <p:cNvSpPr>
              <a:spLocks noChangeShapeType="1"/>
            </p:cNvSpPr>
            <p:nvPr/>
          </p:nvSpPr>
          <p:spPr bwMode="auto">
            <a:xfrm>
              <a:off x="4180" y="3813"/>
              <a:ext cx="42"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638" name="Line 2982"/>
            <p:cNvSpPr>
              <a:spLocks noChangeShapeType="1"/>
            </p:cNvSpPr>
            <p:nvPr/>
          </p:nvSpPr>
          <p:spPr bwMode="auto">
            <a:xfrm>
              <a:off x="4201" y="3789"/>
              <a:ext cx="1" cy="4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639" name="Line 2983"/>
            <p:cNvSpPr>
              <a:spLocks noChangeShapeType="1"/>
            </p:cNvSpPr>
            <p:nvPr/>
          </p:nvSpPr>
          <p:spPr bwMode="auto">
            <a:xfrm>
              <a:off x="4148" y="3813"/>
              <a:ext cx="42"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640" name="Line 2984"/>
            <p:cNvSpPr>
              <a:spLocks noChangeShapeType="1"/>
            </p:cNvSpPr>
            <p:nvPr/>
          </p:nvSpPr>
          <p:spPr bwMode="auto">
            <a:xfrm>
              <a:off x="4169" y="3789"/>
              <a:ext cx="1" cy="4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641" name="Line 2985"/>
            <p:cNvSpPr>
              <a:spLocks noChangeShapeType="1"/>
            </p:cNvSpPr>
            <p:nvPr/>
          </p:nvSpPr>
          <p:spPr bwMode="auto">
            <a:xfrm>
              <a:off x="4281" y="3783"/>
              <a:ext cx="43" cy="1"/>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642" name="Line 2986"/>
            <p:cNvSpPr>
              <a:spLocks noChangeShapeType="1"/>
            </p:cNvSpPr>
            <p:nvPr/>
          </p:nvSpPr>
          <p:spPr bwMode="auto">
            <a:xfrm>
              <a:off x="4302" y="3759"/>
              <a:ext cx="1" cy="48"/>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643" name="Line 2987"/>
            <p:cNvSpPr>
              <a:spLocks noChangeShapeType="1"/>
            </p:cNvSpPr>
            <p:nvPr/>
          </p:nvSpPr>
          <p:spPr bwMode="auto">
            <a:xfrm>
              <a:off x="4260" y="3801"/>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644" name="Line 2988"/>
            <p:cNvSpPr>
              <a:spLocks noChangeShapeType="1"/>
            </p:cNvSpPr>
            <p:nvPr/>
          </p:nvSpPr>
          <p:spPr bwMode="auto">
            <a:xfrm flipH="1">
              <a:off x="4260" y="3801"/>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645" name="Line 2989"/>
            <p:cNvSpPr>
              <a:spLocks noChangeShapeType="1"/>
            </p:cNvSpPr>
            <p:nvPr/>
          </p:nvSpPr>
          <p:spPr bwMode="auto">
            <a:xfrm>
              <a:off x="4190" y="3801"/>
              <a:ext cx="22"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646" name="Line 2990"/>
            <p:cNvSpPr>
              <a:spLocks noChangeShapeType="1"/>
            </p:cNvSpPr>
            <p:nvPr/>
          </p:nvSpPr>
          <p:spPr bwMode="auto">
            <a:xfrm flipH="1">
              <a:off x="4190" y="3801"/>
              <a:ext cx="22"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647" name="Line 2991"/>
            <p:cNvSpPr>
              <a:spLocks noChangeShapeType="1"/>
            </p:cNvSpPr>
            <p:nvPr/>
          </p:nvSpPr>
          <p:spPr bwMode="auto">
            <a:xfrm>
              <a:off x="4158" y="3801"/>
              <a:ext cx="22"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648" name="Line 2992"/>
            <p:cNvSpPr>
              <a:spLocks noChangeShapeType="1"/>
            </p:cNvSpPr>
            <p:nvPr/>
          </p:nvSpPr>
          <p:spPr bwMode="auto">
            <a:xfrm flipH="1">
              <a:off x="4158" y="3801"/>
              <a:ext cx="22"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649" name="Line 2993"/>
            <p:cNvSpPr>
              <a:spLocks noChangeShapeType="1"/>
            </p:cNvSpPr>
            <p:nvPr/>
          </p:nvSpPr>
          <p:spPr bwMode="auto">
            <a:xfrm>
              <a:off x="4292" y="3771"/>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650" name="Line 2994"/>
            <p:cNvSpPr>
              <a:spLocks noChangeShapeType="1"/>
            </p:cNvSpPr>
            <p:nvPr/>
          </p:nvSpPr>
          <p:spPr bwMode="auto">
            <a:xfrm flipH="1">
              <a:off x="4292" y="3771"/>
              <a:ext cx="21" cy="24"/>
            </a:xfrm>
            <a:prstGeom prst="lin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651" name="Rectangle 2995"/>
            <p:cNvSpPr>
              <a:spLocks noChangeArrowheads="1"/>
            </p:cNvSpPr>
            <p:nvPr/>
          </p:nvSpPr>
          <p:spPr bwMode="auto">
            <a:xfrm>
              <a:off x="4105" y="3417"/>
              <a:ext cx="512"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000000"/>
                  </a:solidFill>
                  <a:effectLst/>
                  <a:latin typeface="Helvetica" pitchFamily="34" charset="0"/>
                  <a:cs typeface="Arial" pitchFamily="34" charset="0"/>
                </a:rPr>
                <a:t>m62: a=16,b=32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1652" name="Rectangle 2996"/>
            <p:cNvSpPr>
              <a:spLocks noChangeArrowheads="1"/>
            </p:cNvSpPr>
            <p:nvPr/>
          </p:nvSpPr>
          <p:spPr bwMode="auto">
            <a:xfrm>
              <a:off x="4633" y="3537"/>
              <a:ext cx="357" cy="28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01653" name="Rectangle 2997"/>
            <p:cNvSpPr>
              <a:spLocks noChangeArrowheads="1"/>
            </p:cNvSpPr>
            <p:nvPr/>
          </p:nvSpPr>
          <p:spPr bwMode="auto">
            <a:xfrm>
              <a:off x="4633" y="3537"/>
              <a:ext cx="357" cy="282"/>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01654" name="Line 2998"/>
            <p:cNvSpPr>
              <a:spLocks noChangeShapeType="1"/>
            </p:cNvSpPr>
            <p:nvPr/>
          </p:nvSpPr>
          <p:spPr bwMode="auto">
            <a:xfrm>
              <a:off x="4633" y="3537"/>
              <a:ext cx="357"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655" name="Line 2999"/>
            <p:cNvSpPr>
              <a:spLocks noChangeShapeType="1"/>
            </p:cNvSpPr>
            <p:nvPr/>
          </p:nvSpPr>
          <p:spPr bwMode="auto">
            <a:xfrm>
              <a:off x="4633" y="3819"/>
              <a:ext cx="357"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656" name="Line 3000"/>
            <p:cNvSpPr>
              <a:spLocks noChangeShapeType="1"/>
            </p:cNvSpPr>
            <p:nvPr/>
          </p:nvSpPr>
          <p:spPr bwMode="auto">
            <a:xfrm flipV="1">
              <a:off x="4990" y="3537"/>
              <a:ext cx="1" cy="28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657" name="Line 3001"/>
            <p:cNvSpPr>
              <a:spLocks noChangeShapeType="1"/>
            </p:cNvSpPr>
            <p:nvPr/>
          </p:nvSpPr>
          <p:spPr bwMode="auto">
            <a:xfrm flipV="1">
              <a:off x="4633" y="3537"/>
              <a:ext cx="1" cy="28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658" name="Line 3002"/>
            <p:cNvSpPr>
              <a:spLocks noChangeShapeType="1"/>
            </p:cNvSpPr>
            <p:nvPr/>
          </p:nvSpPr>
          <p:spPr bwMode="auto">
            <a:xfrm>
              <a:off x="4633" y="3819"/>
              <a:ext cx="357"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659" name="Line 3003"/>
            <p:cNvSpPr>
              <a:spLocks noChangeShapeType="1"/>
            </p:cNvSpPr>
            <p:nvPr/>
          </p:nvSpPr>
          <p:spPr bwMode="auto">
            <a:xfrm flipV="1">
              <a:off x="4633" y="3537"/>
              <a:ext cx="1" cy="28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660" name="Line 3004"/>
            <p:cNvSpPr>
              <a:spLocks noChangeShapeType="1"/>
            </p:cNvSpPr>
            <p:nvPr/>
          </p:nvSpPr>
          <p:spPr bwMode="auto">
            <a:xfrm flipV="1">
              <a:off x="4633" y="3813"/>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661" name="Line 3005"/>
            <p:cNvSpPr>
              <a:spLocks noChangeShapeType="1"/>
            </p:cNvSpPr>
            <p:nvPr/>
          </p:nvSpPr>
          <p:spPr bwMode="auto">
            <a:xfrm>
              <a:off x="4633" y="3537"/>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662" name="Rectangle 3006"/>
            <p:cNvSpPr>
              <a:spLocks noChangeArrowheads="1"/>
            </p:cNvSpPr>
            <p:nvPr/>
          </p:nvSpPr>
          <p:spPr bwMode="auto">
            <a:xfrm>
              <a:off x="4617" y="3837"/>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1663" name="Line 3007"/>
            <p:cNvSpPr>
              <a:spLocks noChangeShapeType="1"/>
            </p:cNvSpPr>
            <p:nvPr/>
          </p:nvSpPr>
          <p:spPr bwMode="auto">
            <a:xfrm flipV="1">
              <a:off x="4809" y="3813"/>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664" name="Line 3008"/>
            <p:cNvSpPr>
              <a:spLocks noChangeShapeType="1"/>
            </p:cNvSpPr>
            <p:nvPr/>
          </p:nvSpPr>
          <p:spPr bwMode="auto">
            <a:xfrm>
              <a:off x="4809" y="3537"/>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665" name="Rectangle 3009"/>
            <p:cNvSpPr>
              <a:spLocks noChangeArrowheads="1"/>
            </p:cNvSpPr>
            <p:nvPr/>
          </p:nvSpPr>
          <p:spPr bwMode="auto">
            <a:xfrm>
              <a:off x="4772" y="3837"/>
              <a:ext cx="117"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1666" name="Line 3010"/>
            <p:cNvSpPr>
              <a:spLocks noChangeShapeType="1"/>
            </p:cNvSpPr>
            <p:nvPr/>
          </p:nvSpPr>
          <p:spPr bwMode="auto">
            <a:xfrm flipV="1">
              <a:off x="4990" y="3813"/>
              <a:ext cx="1" cy="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667" name="Line 3011"/>
            <p:cNvSpPr>
              <a:spLocks noChangeShapeType="1"/>
            </p:cNvSpPr>
            <p:nvPr/>
          </p:nvSpPr>
          <p:spPr bwMode="auto">
            <a:xfrm>
              <a:off x="4990" y="3537"/>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668" name="Rectangle 3012"/>
            <p:cNvSpPr>
              <a:spLocks noChangeArrowheads="1"/>
            </p:cNvSpPr>
            <p:nvPr/>
          </p:nvSpPr>
          <p:spPr bwMode="auto">
            <a:xfrm>
              <a:off x="4974" y="3837"/>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1669" name="Line 3013"/>
            <p:cNvSpPr>
              <a:spLocks noChangeShapeType="1"/>
            </p:cNvSpPr>
            <p:nvPr/>
          </p:nvSpPr>
          <p:spPr bwMode="auto">
            <a:xfrm>
              <a:off x="4633" y="3819"/>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670" name="Line 3014"/>
            <p:cNvSpPr>
              <a:spLocks noChangeShapeType="1"/>
            </p:cNvSpPr>
            <p:nvPr/>
          </p:nvSpPr>
          <p:spPr bwMode="auto">
            <a:xfrm flipH="1">
              <a:off x="4985" y="3819"/>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671" name="Rectangle 3015"/>
            <p:cNvSpPr>
              <a:spLocks noChangeArrowheads="1"/>
            </p:cNvSpPr>
            <p:nvPr/>
          </p:nvSpPr>
          <p:spPr bwMode="auto">
            <a:xfrm>
              <a:off x="4580" y="3777"/>
              <a:ext cx="6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1672" name="Line 3016"/>
            <p:cNvSpPr>
              <a:spLocks noChangeShapeType="1"/>
            </p:cNvSpPr>
            <p:nvPr/>
          </p:nvSpPr>
          <p:spPr bwMode="auto">
            <a:xfrm>
              <a:off x="4633" y="3675"/>
              <a:ext cx="1"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673" name="Line 3017"/>
            <p:cNvSpPr>
              <a:spLocks noChangeShapeType="1"/>
            </p:cNvSpPr>
            <p:nvPr/>
          </p:nvSpPr>
          <p:spPr bwMode="auto">
            <a:xfrm flipH="1">
              <a:off x="4985" y="3675"/>
              <a:ext cx="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674" name="Rectangle 3018"/>
            <p:cNvSpPr>
              <a:spLocks noChangeArrowheads="1"/>
            </p:cNvSpPr>
            <p:nvPr/>
          </p:nvSpPr>
          <p:spPr bwMode="auto">
            <a:xfrm>
              <a:off x="4532" y="3633"/>
              <a:ext cx="117"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201676" name="Line 3020"/>
          <p:cNvSpPr>
            <a:spLocks noChangeShapeType="1"/>
          </p:cNvSpPr>
          <p:nvPr/>
        </p:nvSpPr>
        <p:spPr bwMode="auto">
          <a:xfrm>
            <a:off x="7354888" y="5614988"/>
            <a:ext cx="158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677" name="Line 3021"/>
          <p:cNvSpPr>
            <a:spLocks noChangeShapeType="1"/>
          </p:cNvSpPr>
          <p:nvPr/>
        </p:nvSpPr>
        <p:spPr bwMode="auto">
          <a:xfrm flipH="1">
            <a:off x="7913688" y="5614988"/>
            <a:ext cx="79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678" name="Rectangle 3022"/>
          <p:cNvSpPr>
            <a:spLocks noChangeArrowheads="1"/>
          </p:cNvSpPr>
          <p:nvPr/>
        </p:nvSpPr>
        <p:spPr bwMode="auto">
          <a:xfrm>
            <a:off x="7270750" y="5548313"/>
            <a:ext cx="101600" cy="1619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itchFamily="34"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1679" name="Line 3023"/>
          <p:cNvSpPr>
            <a:spLocks noChangeShapeType="1"/>
          </p:cNvSpPr>
          <p:nvPr/>
        </p:nvSpPr>
        <p:spPr bwMode="auto">
          <a:xfrm>
            <a:off x="7354888" y="5614988"/>
            <a:ext cx="5667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680" name="Line 3024"/>
          <p:cNvSpPr>
            <a:spLocks noChangeShapeType="1"/>
          </p:cNvSpPr>
          <p:nvPr/>
        </p:nvSpPr>
        <p:spPr bwMode="auto">
          <a:xfrm>
            <a:off x="7354888" y="6062663"/>
            <a:ext cx="5667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681" name="Line 3025"/>
          <p:cNvSpPr>
            <a:spLocks noChangeShapeType="1"/>
          </p:cNvSpPr>
          <p:nvPr/>
        </p:nvSpPr>
        <p:spPr bwMode="auto">
          <a:xfrm flipV="1">
            <a:off x="7921625" y="5614988"/>
            <a:ext cx="1588" cy="4476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682" name="Line 3026"/>
          <p:cNvSpPr>
            <a:spLocks noChangeShapeType="1"/>
          </p:cNvSpPr>
          <p:nvPr/>
        </p:nvSpPr>
        <p:spPr bwMode="auto">
          <a:xfrm flipV="1">
            <a:off x="7354888" y="5614988"/>
            <a:ext cx="1588" cy="4476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683" name="Freeform 3027"/>
          <p:cNvSpPr>
            <a:spLocks/>
          </p:cNvSpPr>
          <p:nvPr/>
        </p:nvSpPr>
        <p:spPr bwMode="auto">
          <a:xfrm>
            <a:off x="7354888" y="6043613"/>
            <a:ext cx="558800" cy="1588"/>
          </a:xfrm>
          <a:custGeom>
            <a:avLst/>
            <a:gdLst/>
            <a:ahLst/>
            <a:cxnLst>
              <a:cxn ang="0">
                <a:pos x="5" y="0"/>
              </a:cxn>
              <a:cxn ang="0">
                <a:pos x="16" y="0"/>
              </a:cxn>
              <a:cxn ang="0">
                <a:pos x="27" y="0"/>
              </a:cxn>
              <a:cxn ang="0">
                <a:pos x="37" y="0"/>
              </a:cxn>
              <a:cxn ang="0">
                <a:pos x="48" y="0"/>
              </a:cxn>
              <a:cxn ang="0">
                <a:pos x="59" y="0"/>
              </a:cxn>
              <a:cxn ang="0">
                <a:pos x="69" y="0"/>
              </a:cxn>
              <a:cxn ang="0">
                <a:pos x="80" y="0"/>
              </a:cxn>
              <a:cxn ang="0">
                <a:pos x="91" y="0"/>
              </a:cxn>
              <a:cxn ang="0">
                <a:pos x="101" y="0"/>
              </a:cxn>
              <a:cxn ang="0">
                <a:pos x="112" y="0"/>
              </a:cxn>
              <a:cxn ang="0">
                <a:pos x="123" y="0"/>
              </a:cxn>
              <a:cxn ang="0">
                <a:pos x="133" y="0"/>
              </a:cxn>
              <a:cxn ang="0">
                <a:pos x="144" y="0"/>
              </a:cxn>
              <a:cxn ang="0">
                <a:pos x="155" y="0"/>
              </a:cxn>
              <a:cxn ang="0">
                <a:pos x="165" y="0"/>
              </a:cxn>
              <a:cxn ang="0">
                <a:pos x="176" y="0"/>
              </a:cxn>
              <a:cxn ang="0">
                <a:pos x="187" y="0"/>
              </a:cxn>
              <a:cxn ang="0">
                <a:pos x="197" y="0"/>
              </a:cxn>
              <a:cxn ang="0">
                <a:pos x="208" y="0"/>
              </a:cxn>
              <a:cxn ang="0">
                <a:pos x="219" y="0"/>
              </a:cxn>
              <a:cxn ang="0">
                <a:pos x="229" y="0"/>
              </a:cxn>
              <a:cxn ang="0">
                <a:pos x="240" y="0"/>
              </a:cxn>
              <a:cxn ang="0">
                <a:pos x="251" y="0"/>
              </a:cxn>
              <a:cxn ang="0">
                <a:pos x="261" y="0"/>
              </a:cxn>
              <a:cxn ang="0">
                <a:pos x="272" y="0"/>
              </a:cxn>
              <a:cxn ang="0">
                <a:pos x="283" y="0"/>
              </a:cxn>
              <a:cxn ang="0">
                <a:pos x="293" y="0"/>
              </a:cxn>
              <a:cxn ang="0">
                <a:pos x="304" y="0"/>
              </a:cxn>
              <a:cxn ang="0">
                <a:pos x="315" y="0"/>
              </a:cxn>
              <a:cxn ang="0">
                <a:pos x="325" y="0"/>
              </a:cxn>
              <a:cxn ang="0">
                <a:pos x="336" y="0"/>
              </a:cxn>
              <a:cxn ang="0">
                <a:pos x="347" y="0"/>
              </a:cxn>
            </a:cxnLst>
            <a:rect l="0" t="0" r="r" b="b"/>
            <a:pathLst>
              <a:path w="352">
                <a:moveTo>
                  <a:pt x="0" y="0"/>
                </a:moveTo>
                <a:lnTo>
                  <a:pt x="5" y="0"/>
                </a:lnTo>
                <a:lnTo>
                  <a:pt x="11" y="0"/>
                </a:lnTo>
                <a:lnTo>
                  <a:pt x="16" y="0"/>
                </a:lnTo>
                <a:lnTo>
                  <a:pt x="21" y="0"/>
                </a:lnTo>
                <a:lnTo>
                  <a:pt x="27" y="0"/>
                </a:lnTo>
                <a:lnTo>
                  <a:pt x="32" y="0"/>
                </a:lnTo>
                <a:lnTo>
                  <a:pt x="37" y="0"/>
                </a:lnTo>
                <a:lnTo>
                  <a:pt x="43" y="0"/>
                </a:lnTo>
                <a:lnTo>
                  <a:pt x="48" y="0"/>
                </a:lnTo>
                <a:lnTo>
                  <a:pt x="53" y="0"/>
                </a:lnTo>
                <a:lnTo>
                  <a:pt x="59" y="0"/>
                </a:lnTo>
                <a:lnTo>
                  <a:pt x="64" y="0"/>
                </a:lnTo>
                <a:lnTo>
                  <a:pt x="69" y="0"/>
                </a:lnTo>
                <a:lnTo>
                  <a:pt x="75" y="0"/>
                </a:lnTo>
                <a:lnTo>
                  <a:pt x="80" y="0"/>
                </a:lnTo>
                <a:lnTo>
                  <a:pt x="85" y="0"/>
                </a:lnTo>
                <a:lnTo>
                  <a:pt x="91" y="0"/>
                </a:lnTo>
                <a:lnTo>
                  <a:pt x="96" y="0"/>
                </a:lnTo>
                <a:lnTo>
                  <a:pt x="101" y="0"/>
                </a:lnTo>
                <a:lnTo>
                  <a:pt x="107" y="0"/>
                </a:lnTo>
                <a:lnTo>
                  <a:pt x="112" y="0"/>
                </a:lnTo>
                <a:lnTo>
                  <a:pt x="117" y="0"/>
                </a:lnTo>
                <a:lnTo>
                  <a:pt x="123" y="0"/>
                </a:lnTo>
                <a:lnTo>
                  <a:pt x="128" y="0"/>
                </a:lnTo>
                <a:lnTo>
                  <a:pt x="133" y="0"/>
                </a:lnTo>
                <a:lnTo>
                  <a:pt x="139" y="0"/>
                </a:lnTo>
                <a:lnTo>
                  <a:pt x="144" y="0"/>
                </a:lnTo>
                <a:lnTo>
                  <a:pt x="149" y="0"/>
                </a:lnTo>
                <a:lnTo>
                  <a:pt x="155" y="0"/>
                </a:lnTo>
                <a:lnTo>
                  <a:pt x="160" y="0"/>
                </a:lnTo>
                <a:lnTo>
                  <a:pt x="165" y="0"/>
                </a:lnTo>
                <a:lnTo>
                  <a:pt x="171" y="0"/>
                </a:lnTo>
                <a:lnTo>
                  <a:pt x="176" y="0"/>
                </a:lnTo>
                <a:lnTo>
                  <a:pt x="181" y="0"/>
                </a:lnTo>
                <a:lnTo>
                  <a:pt x="187" y="0"/>
                </a:lnTo>
                <a:lnTo>
                  <a:pt x="192" y="0"/>
                </a:lnTo>
                <a:lnTo>
                  <a:pt x="197" y="0"/>
                </a:lnTo>
                <a:lnTo>
                  <a:pt x="203" y="0"/>
                </a:lnTo>
                <a:lnTo>
                  <a:pt x="208" y="0"/>
                </a:lnTo>
                <a:lnTo>
                  <a:pt x="213" y="0"/>
                </a:lnTo>
                <a:lnTo>
                  <a:pt x="219" y="0"/>
                </a:lnTo>
                <a:lnTo>
                  <a:pt x="224" y="0"/>
                </a:lnTo>
                <a:lnTo>
                  <a:pt x="229" y="0"/>
                </a:lnTo>
                <a:lnTo>
                  <a:pt x="235" y="0"/>
                </a:lnTo>
                <a:lnTo>
                  <a:pt x="240" y="0"/>
                </a:lnTo>
                <a:lnTo>
                  <a:pt x="245" y="0"/>
                </a:lnTo>
                <a:lnTo>
                  <a:pt x="251" y="0"/>
                </a:lnTo>
                <a:lnTo>
                  <a:pt x="256" y="0"/>
                </a:lnTo>
                <a:lnTo>
                  <a:pt x="261" y="0"/>
                </a:lnTo>
                <a:lnTo>
                  <a:pt x="267" y="0"/>
                </a:lnTo>
                <a:lnTo>
                  <a:pt x="272" y="0"/>
                </a:lnTo>
                <a:lnTo>
                  <a:pt x="277" y="0"/>
                </a:lnTo>
                <a:lnTo>
                  <a:pt x="283" y="0"/>
                </a:lnTo>
                <a:lnTo>
                  <a:pt x="288" y="0"/>
                </a:lnTo>
                <a:lnTo>
                  <a:pt x="293" y="0"/>
                </a:lnTo>
                <a:lnTo>
                  <a:pt x="299" y="0"/>
                </a:lnTo>
                <a:lnTo>
                  <a:pt x="304" y="0"/>
                </a:lnTo>
                <a:lnTo>
                  <a:pt x="309" y="0"/>
                </a:lnTo>
                <a:lnTo>
                  <a:pt x="315" y="0"/>
                </a:lnTo>
                <a:lnTo>
                  <a:pt x="320" y="0"/>
                </a:lnTo>
                <a:lnTo>
                  <a:pt x="325" y="0"/>
                </a:lnTo>
                <a:lnTo>
                  <a:pt x="331" y="0"/>
                </a:lnTo>
                <a:lnTo>
                  <a:pt x="336" y="0"/>
                </a:lnTo>
                <a:lnTo>
                  <a:pt x="341" y="0"/>
                </a:lnTo>
                <a:lnTo>
                  <a:pt x="347" y="0"/>
                </a:lnTo>
                <a:lnTo>
                  <a:pt x="352" y="0"/>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684" name="Oval 3028"/>
          <p:cNvSpPr>
            <a:spLocks noChangeArrowheads="1"/>
          </p:cNvSpPr>
          <p:nvPr/>
        </p:nvSpPr>
        <p:spPr bwMode="auto">
          <a:xfrm>
            <a:off x="7507288" y="6005513"/>
            <a:ext cx="68263" cy="76200"/>
          </a:xfrm>
          <a:prstGeom prst="ellips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685" name="Oval 3029"/>
          <p:cNvSpPr>
            <a:spLocks noChangeArrowheads="1"/>
          </p:cNvSpPr>
          <p:nvPr/>
        </p:nvSpPr>
        <p:spPr bwMode="auto">
          <a:xfrm>
            <a:off x="7405688" y="6005513"/>
            <a:ext cx="68263" cy="76200"/>
          </a:xfrm>
          <a:prstGeom prst="ellips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686" name="Oval 3030"/>
          <p:cNvSpPr>
            <a:spLocks noChangeArrowheads="1"/>
          </p:cNvSpPr>
          <p:nvPr/>
        </p:nvSpPr>
        <p:spPr bwMode="auto">
          <a:xfrm>
            <a:off x="7354888" y="6005513"/>
            <a:ext cx="68263" cy="76200"/>
          </a:xfrm>
          <a:prstGeom prst="ellips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687" name="Oval 3031"/>
          <p:cNvSpPr>
            <a:spLocks noChangeArrowheads="1"/>
          </p:cNvSpPr>
          <p:nvPr/>
        </p:nvSpPr>
        <p:spPr bwMode="auto">
          <a:xfrm>
            <a:off x="7566025" y="6005513"/>
            <a:ext cx="68263" cy="76200"/>
          </a:xfrm>
          <a:prstGeom prst="ellips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688" name="Rectangle 3032"/>
          <p:cNvSpPr>
            <a:spLocks noChangeArrowheads="1"/>
          </p:cNvSpPr>
          <p:nvPr/>
        </p:nvSpPr>
        <p:spPr bwMode="auto">
          <a:xfrm>
            <a:off x="7380288" y="5424488"/>
            <a:ext cx="592138" cy="1619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000000"/>
                </a:solidFill>
                <a:effectLst/>
                <a:latin typeface="Helvetica" pitchFamily="34" charset="0"/>
                <a:cs typeface="Arial" pitchFamily="34" charset="0"/>
              </a:rPr>
              <a:t>m63 &amp; m64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1689" name="Freeform 3033"/>
          <p:cNvSpPr>
            <a:spLocks/>
          </p:cNvSpPr>
          <p:nvPr/>
        </p:nvSpPr>
        <p:spPr bwMode="auto">
          <a:xfrm>
            <a:off x="7354888" y="5938838"/>
            <a:ext cx="558800" cy="1588"/>
          </a:xfrm>
          <a:custGeom>
            <a:avLst/>
            <a:gdLst/>
            <a:ahLst/>
            <a:cxnLst>
              <a:cxn ang="0">
                <a:pos x="5" y="0"/>
              </a:cxn>
              <a:cxn ang="0">
                <a:pos x="16" y="0"/>
              </a:cxn>
              <a:cxn ang="0">
                <a:pos x="27" y="0"/>
              </a:cxn>
              <a:cxn ang="0">
                <a:pos x="37" y="0"/>
              </a:cxn>
              <a:cxn ang="0">
                <a:pos x="48" y="0"/>
              </a:cxn>
              <a:cxn ang="0">
                <a:pos x="59" y="0"/>
              </a:cxn>
              <a:cxn ang="0">
                <a:pos x="69" y="0"/>
              </a:cxn>
              <a:cxn ang="0">
                <a:pos x="80" y="0"/>
              </a:cxn>
              <a:cxn ang="0">
                <a:pos x="91" y="0"/>
              </a:cxn>
              <a:cxn ang="0">
                <a:pos x="101" y="0"/>
              </a:cxn>
              <a:cxn ang="0">
                <a:pos x="112" y="0"/>
              </a:cxn>
              <a:cxn ang="0">
                <a:pos x="123" y="0"/>
              </a:cxn>
              <a:cxn ang="0">
                <a:pos x="133" y="0"/>
              </a:cxn>
              <a:cxn ang="0">
                <a:pos x="144" y="0"/>
              </a:cxn>
              <a:cxn ang="0">
                <a:pos x="155" y="0"/>
              </a:cxn>
              <a:cxn ang="0">
                <a:pos x="165" y="0"/>
              </a:cxn>
              <a:cxn ang="0">
                <a:pos x="176" y="0"/>
              </a:cxn>
              <a:cxn ang="0">
                <a:pos x="187" y="0"/>
              </a:cxn>
              <a:cxn ang="0">
                <a:pos x="197" y="0"/>
              </a:cxn>
              <a:cxn ang="0">
                <a:pos x="208" y="0"/>
              </a:cxn>
              <a:cxn ang="0">
                <a:pos x="219" y="0"/>
              </a:cxn>
              <a:cxn ang="0">
                <a:pos x="229" y="0"/>
              </a:cxn>
              <a:cxn ang="0">
                <a:pos x="240" y="0"/>
              </a:cxn>
              <a:cxn ang="0">
                <a:pos x="251" y="0"/>
              </a:cxn>
              <a:cxn ang="0">
                <a:pos x="261" y="0"/>
              </a:cxn>
              <a:cxn ang="0">
                <a:pos x="272" y="0"/>
              </a:cxn>
              <a:cxn ang="0">
                <a:pos x="283" y="0"/>
              </a:cxn>
              <a:cxn ang="0">
                <a:pos x="293" y="0"/>
              </a:cxn>
              <a:cxn ang="0">
                <a:pos x="304" y="0"/>
              </a:cxn>
              <a:cxn ang="0">
                <a:pos x="315" y="0"/>
              </a:cxn>
              <a:cxn ang="0">
                <a:pos x="325" y="0"/>
              </a:cxn>
              <a:cxn ang="0">
                <a:pos x="336" y="0"/>
              </a:cxn>
              <a:cxn ang="0">
                <a:pos x="347" y="0"/>
              </a:cxn>
            </a:cxnLst>
            <a:rect l="0" t="0" r="r" b="b"/>
            <a:pathLst>
              <a:path w="352">
                <a:moveTo>
                  <a:pt x="0" y="0"/>
                </a:moveTo>
                <a:lnTo>
                  <a:pt x="5" y="0"/>
                </a:lnTo>
                <a:lnTo>
                  <a:pt x="11" y="0"/>
                </a:lnTo>
                <a:lnTo>
                  <a:pt x="16" y="0"/>
                </a:lnTo>
                <a:lnTo>
                  <a:pt x="21" y="0"/>
                </a:lnTo>
                <a:lnTo>
                  <a:pt x="27" y="0"/>
                </a:lnTo>
                <a:lnTo>
                  <a:pt x="32" y="0"/>
                </a:lnTo>
                <a:lnTo>
                  <a:pt x="37" y="0"/>
                </a:lnTo>
                <a:lnTo>
                  <a:pt x="43" y="0"/>
                </a:lnTo>
                <a:lnTo>
                  <a:pt x="48" y="0"/>
                </a:lnTo>
                <a:lnTo>
                  <a:pt x="53" y="0"/>
                </a:lnTo>
                <a:lnTo>
                  <a:pt x="59" y="0"/>
                </a:lnTo>
                <a:lnTo>
                  <a:pt x="64" y="0"/>
                </a:lnTo>
                <a:lnTo>
                  <a:pt x="69" y="0"/>
                </a:lnTo>
                <a:lnTo>
                  <a:pt x="75" y="0"/>
                </a:lnTo>
                <a:lnTo>
                  <a:pt x="80" y="0"/>
                </a:lnTo>
                <a:lnTo>
                  <a:pt x="85" y="0"/>
                </a:lnTo>
                <a:lnTo>
                  <a:pt x="91" y="0"/>
                </a:lnTo>
                <a:lnTo>
                  <a:pt x="96" y="0"/>
                </a:lnTo>
                <a:lnTo>
                  <a:pt x="101" y="0"/>
                </a:lnTo>
                <a:lnTo>
                  <a:pt x="107" y="0"/>
                </a:lnTo>
                <a:lnTo>
                  <a:pt x="112" y="0"/>
                </a:lnTo>
                <a:lnTo>
                  <a:pt x="117" y="0"/>
                </a:lnTo>
                <a:lnTo>
                  <a:pt x="123" y="0"/>
                </a:lnTo>
                <a:lnTo>
                  <a:pt x="128" y="0"/>
                </a:lnTo>
                <a:lnTo>
                  <a:pt x="133" y="0"/>
                </a:lnTo>
                <a:lnTo>
                  <a:pt x="139" y="0"/>
                </a:lnTo>
                <a:lnTo>
                  <a:pt x="144" y="0"/>
                </a:lnTo>
                <a:lnTo>
                  <a:pt x="149" y="0"/>
                </a:lnTo>
                <a:lnTo>
                  <a:pt x="155" y="0"/>
                </a:lnTo>
                <a:lnTo>
                  <a:pt x="160" y="0"/>
                </a:lnTo>
                <a:lnTo>
                  <a:pt x="165" y="0"/>
                </a:lnTo>
                <a:lnTo>
                  <a:pt x="171" y="0"/>
                </a:lnTo>
                <a:lnTo>
                  <a:pt x="176" y="0"/>
                </a:lnTo>
                <a:lnTo>
                  <a:pt x="181" y="0"/>
                </a:lnTo>
                <a:lnTo>
                  <a:pt x="187" y="0"/>
                </a:lnTo>
                <a:lnTo>
                  <a:pt x="192" y="0"/>
                </a:lnTo>
                <a:lnTo>
                  <a:pt x="197" y="0"/>
                </a:lnTo>
                <a:lnTo>
                  <a:pt x="203" y="0"/>
                </a:lnTo>
                <a:lnTo>
                  <a:pt x="208" y="0"/>
                </a:lnTo>
                <a:lnTo>
                  <a:pt x="213" y="0"/>
                </a:lnTo>
                <a:lnTo>
                  <a:pt x="219" y="0"/>
                </a:lnTo>
                <a:lnTo>
                  <a:pt x="224" y="0"/>
                </a:lnTo>
                <a:lnTo>
                  <a:pt x="229" y="0"/>
                </a:lnTo>
                <a:lnTo>
                  <a:pt x="235" y="0"/>
                </a:lnTo>
                <a:lnTo>
                  <a:pt x="240" y="0"/>
                </a:lnTo>
                <a:lnTo>
                  <a:pt x="245" y="0"/>
                </a:lnTo>
                <a:lnTo>
                  <a:pt x="251" y="0"/>
                </a:lnTo>
                <a:lnTo>
                  <a:pt x="256" y="0"/>
                </a:lnTo>
                <a:lnTo>
                  <a:pt x="261" y="0"/>
                </a:lnTo>
                <a:lnTo>
                  <a:pt x="267" y="0"/>
                </a:lnTo>
                <a:lnTo>
                  <a:pt x="272" y="0"/>
                </a:lnTo>
                <a:lnTo>
                  <a:pt x="277" y="0"/>
                </a:lnTo>
                <a:lnTo>
                  <a:pt x="283" y="0"/>
                </a:lnTo>
                <a:lnTo>
                  <a:pt x="288" y="0"/>
                </a:lnTo>
                <a:lnTo>
                  <a:pt x="293" y="0"/>
                </a:lnTo>
                <a:lnTo>
                  <a:pt x="299" y="0"/>
                </a:lnTo>
                <a:lnTo>
                  <a:pt x="304" y="0"/>
                </a:lnTo>
                <a:lnTo>
                  <a:pt x="309" y="0"/>
                </a:lnTo>
                <a:lnTo>
                  <a:pt x="315" y="0"/>
                </a:lnTo>
                <a:lnTo>
                  <a:pt x="320" y="0"/>
                </a:lnTo>
                <a:lnTo>
                  <a:pt x="325" y="0"/>
                </a:lnTo>
                <a:lnTo>
                  <a:pt x="331" y="0"/>
                </a:lnTo>
                <a:lnTo>
                  <a:pt x="336" y="0"/>
                </a:lnTo>
                <a:lnTo>
                  <a:pt x="341" y="0"/>
                </a:lnTo>
                <a:lnTo>
                  <a:pt x="347" y="0"/>
                </a:lnTo>
                <a:lnTo>
                  <a:pt x="352" y="0"/>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690" name="Freeform 3034"/>
          <p:cNvSpPr>
            <a:spLocks/>
          </p:cNvSpPr>
          <p:nvPr/>
        </p:nvSpPr>
        <p:spPr bwMode="auto">
          <a:xfrm>
            <a:off x="7499350" y="5891213"/>
            <a:ext cx="84138" cy="76200"/>
          </a:xfrm>
          <a:custGeom>
            <a:avLst/>
            <a:gdLst/>
            <a:ahLst/>
            <a:cxnLst>
              <a:cxn ang="0">
                <a:pos x="0" y="48"/>
              </a:cxn>
              <a:cxn ang="0">
                <a:pos x="53" y="48"/>
              </a:cxn>
              <a:cxn ang="0">
                <a:pos x="26" y="0"/>
              </a:cxn>
              <a:cxn ang="0">
                <a:pos x="0" y="48"/>
              </a:cxn>
            </a:cxnLst>
            <a:rect l="0" t="0" r="r" b="b"/>
            <a:pathLst>
              <a:path w="53" h="48">
                <a:moveTo>
                  <a:pt x="0" y="48"/>
                </a:moveTo>
                <a:lnTo>
                  <a:pt x="53" y="48"/>
                </a:lnTo>
                <a:lnTo>
                  <a:pt x="26" y="0"/>
                </a:lnTo>
                <a:lnTo>
                  <a:pt x="0" y="48"/>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691" name="Freeform 3035"/>
          <p:cNvSpPr>
            <a:spLocks/>
          </p:cNvSpPr>
          <p:nvPr/>
        </p:nvSpPr>
        <p:spPr bwMode="auto">
          <a:xfrm>
            <a:off x="7397750" y="5891213"/>
            <a:ext cx="84138" cy="76200"/>
          </a:xfrm>
          <a:custGeom>
            <a:avLst/>
            <a:gdLst/>
            <a:ahLst/>
            <a:cxnLst>
              <a:cxn ang="0">
                <a:pos x="0" y="48"/>
              </a:cxn>
              <a:cxn ang="0">
                <a:pos x="53" y="48"/>
              </a:cxn>
              <a:cxn ang="0">
                <a:pos x="26" y="0"/>
              </a:cxn>
              <a:cxn ang="0">
                <a:pos x="0" y="48"/>
              </a:cxn>
            </a:cxnLst>
            <a:rect l="0" t="0" r="r" b="b"/>
            <a:pathLst>
              <a:path w="53" h="48">
                <a:moveTo>
                  <a:pt x="0" y="48"/>
                </a:moveTo>
                <a:lnTo>
                  <a:pt x="53" y="48"/>
                </a:lnTo>
                <a:lnTo>
                  <a:pt x="26" y="0"/>
                </a:lnTo>
                <a:lnTo>
                  <a:pt x="0" y="48"/>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692" name="Freeform 3036"/>
          <p:cNvSpPr>
            <a:spLocks/>
          </p:cNvSpPr>
          <p:nvPr/>
        </p:nvSpPr>
        <p:spPr bwMode="auto">
          <a:xfrm>
            <a:off x="7346950" y="5891213"/>
            <a:ext cx="84138" cy="76200"/>
          </a:xfrm>
          <a:custGeom>
            <a:avLst/>
            <a:gdLst/>
            <a:ahLst/>
            <a:cxnLst>
              <a:cxn ang="0">
                <a:pos x="0" y="48"/>
              </a:cxn>
              <a:cxn ang="0">
                <a:pos x="53" y="48"/>
              </a:cxn>
              <a:cxn ang="0">
                <a:pos x="26" y="0"/>
              </a:cxn>
              <a:cxn ang="0">
                <a:pos x="0" y="48"/>
              </a:cxn>
            </a:cxnLst>
            <a:rect l="0" t="0" r="r" b="b"/>
            <a:pathLst>
              <a:path w="53" h="48">
                <a:moveTo>
                  <a:pt x="0" y="48"/>
                </a:moveTo>
                <a:lnTo>
                  <a:pt x="53" y="48"/>
                </a:lnTo>
                <a:lnTo>
                  <a:pt x="26" y="0"/>
                </a:lnTo>
                <a:lnTo>
                  <a:pt x="0" y="48"/>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693" name="Freeform 3037"/>
          <p:cNvSpPr>
            <a:spLocks/>
          </p:cNvSpPr>
          <p:nvPr/>
        </p:nvSpPr>
        <p:spPr bwMode="auto">
          <a:xfrm>
            <a:off x="7558088" y="5891213"/>
            <a:ext cx="84138" cy="76200"/>
          </a:xfrm>
          <a:custGeom>
            <a:avLst/>
            <a:gdLst/>
            <a:ahLst/>
            <a:cxnLst>
              <a:cxn ang="0">
                <a:pos x="0" y="48"/>
              </a:cxn>
              <a:cxn ang="0">
                <a:pos x="53" y="48"/>
              </a:cxn>
              <a:cxn ang="0">
                <a:pos x="27" y="0"/>
              </a:cxn>
              <a:cxn ang="0">
                <a:pos x="0" y="48"/>
              </a:cxn>
            </a:cxnLst>
            <a:rect l="0" t="0" r="r" b="b"/>
            <a:pathLst>
              <a:path w="53" h="48">
                <a:moveTo>
                  <a:pt x="0" y="48"/>
                </a:moveTo>
                <a:lnTo>
                  <a:pt x="53" y="48"/>
                </a:lnTo>
                <a:lnTo>
                  <a:pt x="27" y="0"/>
                </a:lnTo>
                <a:lnTo>
                  <a:pt x="0" y="48"/>
                </a:lnTo>
                <a:close/>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1730" name="Picture 2"/>
          <p:cNvPicPr>
            <a:picLocks noChangeAspect="1" noChangeArrowheads="1"/>
          </p:cNvPicPr>
          <p:nvPr/>
        </p:nvPicPr>
        <p:blipFill>
          <a:blip r:embed="rId2" cstate="print"/>
          <a:srcRect l="16685" t="16352" r="2948" b="5562"/>
          <a:stretch>
            <a:fillRect/>
          </a:stretch>
        </p:blipFill>
        <p:spPr bwMode="auto">
          <a:xfrm>
            <a:off x="708454" y="863113"/>
            <a:ext cx="7815140" cy="474587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title" idx="4294967295"/>
          </p:nvPr>
        </p:nvSpPr>
        <p:spPr>
          <a:xfrm>
            <a:off x="284163" y="200025"/>
            <a:ext cx="8229600" cy="1143000"/>
          </a:xfrm>
        </p:spPr>
        <p:txBody>
          <a:bodyPr/>
          <a:lstStyle/>
          <a:p>
            <a:pPr eaLnBrk="1" hangingPunct="1"/>
            <a:r>
              <a:rPr lang="en-US" sz="3000" i="1" dirty="0" smtClean="0">
                <a:solidFill>
                  <a:srgbClr val="7F7F7F"/>
                </a:solidFill>
              </a:rPr>
              <a:t>Thank You</a:t>
            </a:r>
          </a:p>
        </p:txBody>
      </p:sp>
      <p:pic>
        <p:nvPicPr>
          <p:cNvPr id="4" name="Picture 2" descr="http://www.georgiapainphysicians.com/downloads/m1_slides/6.%20Synapse.jpg"/>
          <p:cNvPicPr>
            <a:picLocks noChangeAspect="1" noChangeArrowheads="1"/>
          </p:cNvPicPr>
          <p:nvPr/>
        </p:nvPicPr>
        <p:blipFill>
          <a:blip r:embed="rId2" cstate="print"/>
          <a:srcRect/>
          <a:stretch>
            <a:fillRect/>
          </a:stretch>
        </p:blipFill>
        <p:spPr bwMode="auto">
          <a:xfrm>
            <a:off x="2275861" y="3375345"/>
            <a:ext cx="3105919" cy="2257396"/>
          </a:xfrm>
          <a:prstGeom prst="rect">
            <a:avLst/>
          </a:prstGeom>
          <a:noFill/>
          <a:effectLst>
            <a:outerShdw blurRad="101600" dist="139700" dir="8340000" algn="ctr" rotWithShape="0">
              <a:srgbClr val="000000">
                <a:alpha val="44000"/>
              </a:srgbClr>
            </a:outerShdw>
          </a:effectLst>
        </p:spPr>
      </p:pic>
      <p:sp>
        <p:nvSpPr>
          <p:cNvPr id="47113" name="TextBox 9"/>
          <p:cNvSpPr txBox="1">
            <a:spLocks noChangeArrowheads="1"/>
          </p:cNvSpPr>
          <p:nvPr/>
        </p:nvSpPr>
        <p:spPr bwMode="auto">
          <a:xfrm>
            <a:off x="195709" y="1412812"/>
            <a:ext cx="6159584" cy="2336024"/>
          </a:xfrm>
          <a:prstGeom prst="rect">
            <a:avLst/>
          </a:prstGeom>
          <a:noFill/>
          <a:ln w="9525">
            <a:noFill/>
            <a:miter lim="800000"/>
            <a:headEnd/>
            <a:tailEnd/>
          </a:ln>
        </p:spPr>
        <p:txBody>
          <a:bodyPr wrap="none">
            <a:spAutoFit/>
          </a:bodyPr>
          <a:lstStyle/>
          <a:p>
            <a:pPr marL="377825">
              <a:lnSpc>
                <a:spcPct val="80000"/>
              </a:lnSpc>
              <a:spcBef>
                <a:spcPct val="30000"/>
              </a:spcBef>
            </a:pPr>
            <a:r>
              <a:rPr lang="en-US" sz="1800" b="0" dirty="0" smtClean="0">
                <a:latin typeface="Arial Unicode MS" pitchFamily="34" charset="-128"/>
              </a:rPr>
              <a:t>With thanks to the FIL Methods Group</a:t>
            </a:r>
          </a:p>
          <a:p>
            <a:pPr marL="377825">
              <a:lnSpc>
                <a:spcPct val="80000"/>
              </a:lnSpc>
              <a:spcBef>
                <a:spcPct val="30000"/>
              </a:spcBef>
            </a:pPr>
            <a:r>
              <a:rPr lang="en-US" sz="1800" b="0" dirty="0" smtClean="0">
                <a:latin typeface="Arial Unicode MS" pitchFamily="34" charset="-128"/>
              </a:rPr>
              <a:t>for slides and images</a:t>
            </a:r>
          </a:p>
          <a:p>
            <a:pPr marL="377825">
              <a:lnSpc>
                <a:spcPct val="80000"/>
              </a:lnSpc>
              <a:spcBef>
                <a:spcPct val="30000"/>
              </a:spcBef>
            </a:pPr>
            <a:endParaRPr lang="en-US" b="0" dirty="0">
              <a:latin typeface="Arial Unicode MS" pitchFamily="34" charset="-128"/>
            </a:endParaRPr>
          </a:p>
          <a:p>
            <a:pPr marL="377825">
              <a:lnSpc>
                <a:spcPct val="80000"/>
              </a:lnSpc>
              <a:spcBef>
                <a:spcPct val="30000"/>
              </a:spcBef>
            </a:pPr>
            <a:r>
              <a:rPr lang="en-US" sz="1800" b="0" dirty="0" smtClean="0">
                <a:latin typeface="Arial Unicode MS" pitchFamily="34" charset="-128"/>
              </a:rPr>
              <a:t>In particular </a:t>
            </a:r>
            <a:r>
              <a:rPr lang="en-US" sz="1800" b="0" dirty="0" err="1" smtClean="0">
                <a:latin typeface="Arial Unicode MS" pitchFamily="34" charset="-128"/>
              </a:rPr>
              <a:t>Klaas</a:t>
            </a:r>
            <a:r>
              <a:rPr lang="en-US" sz="1800" b="0" dirty="0" smtClean="0">
                <a:latin typeface="Arial Unicode MS" pitchFamily="34" charset="-128"/>
              </a:rPr>
              <a:t> Stephan, Maria Joao and Will Penny</a:t>
            </a:r>
          </a:p>
          <a:p>
            <a:endParaRPr lang="en-GB" b="0" dirty="0">
              <a:solidFill>
                <a:schemeClr val="tx1"/>
              </a:solidFill>
              <a:latin typeface="Calibri" pitchFamily="34" charset="0"/>
              <a:cs typeface="Arial" pitchFamily="34" charset="0"/>
            </a:endParaRPr>
          </a:p>
          <a:p>
            <a:endParaRPr lang="en-GB" b="0" dirty="0">
              <a:solidFill>
                <a:schemeClr val="tx1"/>
              </a:solidFill>
              <a:latin typeface="Calibri" pitchFamily="34" charset="0"/>
              <a:cs typeface="Arial" pitchFamily="34" charset="0"/>
            </a:endParaRPr>
          </a:p>
          <a:p>
            <a:endParaRPr lang="en-GB" b="0" dirty="0">
              <a:solidFill>
                <a:schemeClr val="tx1"/>
              </a:solidFill>
              <a:latin typeface="Calibri" pitchFamily="34" charset="0"/>
              <a:cs typeface="Arial" pitchFamily="34" charset="0"/>
            </a:endParaRPr>
          </a:p>
          <a:p>
            <a:endParaRPr lang="en-GB" b="0" dirty="0">
              <a:solidFill>
                <a:schemeClr val="tx1"/>
              </a:solidFill>
              <a:latin typeface="Calibri" pitchFamily="34" charset="0"/>
              <a:cs typeface="Arial" pitchFamily="34" charset="0"/>
            </a:endParaRPr>
          </a:p>
        </p:txBody>
      </p:sp>
      <p:pic>
        <p:nvPicPr>
          <p:cNvPr id="5" name="Picture 2" descr="http://images.wellcome.ac.uk/indexplus/obf_images/26/9f/65fc2d97ea8d9b87a285a2efc12d.jpg"/>
          <p:cNvPicPr>
            <a:picLocks noChangeAspect="1" noChangeArrowheads="1"/>
          </p:cNvPicPr>
          <p:nvPr/>
        </p:nvPicPr>
        <p:blipFill>
          <a:blip r:embed="rId3" cstate="print"/>
          <a:srcRect b="4231"/>
          <a:stretch>
            <a:fillRect/>
          </a:stretch>
        </p:blipFill>
        <p:spPr bwMode="auto">
          <a:xfrm>
            <a:off x="4692630" y="3928199"/>
            <a:ext cx="3176145" cy="2314975"/>
          </a:xfrm>
          <a:prstGeom prst="rect">
            <a:avLst/>
          </a:prstGeom>
          <a:noFill/>
          <a:effectLst>
            <a:outerShdw blurRad="266700" dist="50800" dir="6300000" algn="ctr" rotWithShape="0">
              <a:srgbClr val="000000"/>
            </a:outerShdw>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ext Box 2"/>
          <p:cNvSpPr txBox="1">
            <a:spLocks noChangeArrowheads="1"/>
          </p:cNvSpPr>
          <p:nvPr/>
        </p:nvSpPr>
        <p:spPr bwMode="auto">
          <a:xfrm>
            <a:off x="3388079" y="309564"/>
            <a:ext cx="2672526" cy="5847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chemeClr val="tx1"/>
                </a:solidFill>
                <a:latin typeface="Arial" charset="0"/>
                <a:ea typeface="ＭＳ Ｐゴシック" charset="0"/>
                <a:cs typeface="Arial" charset="0"/>
              </a:defRPr>
            </a:lvl1pPr>
            <a:lvl2pPr marL="742950" indent="-285750" eaLnBrk="0" hangingPunct="0">
              <a:defRPr sz="1400" b="1">
                <a:solidFill>
                  <a:schemeClr val="tx1"/>
                </a:solidFill>
                <a:latin typeface="Arial" charset="0"/>
                <a:ea typeface="Arial" charset="0"/>
                <a:cs typeface="Arial" charset="0"/>
              </a:defRPr>
            </a:lvl2pPr>
            <a:lvl3pPr marL="1143000" indent="-228600" eaLnBrk="0" hangingPunct="0">
              <a:defRPr sz="1400" b="1">
                <a:solidFill>
                  <a:schemeClr val="tx1"/>
                </a:solidFill>
                <a:latin typeface="Arial" charset="0"/>
                <a:ea typeface="Arial" charset="0"/>
                <a:cs typeface="Arial" charset="0"/>
              </a:defRPr>
            </a:lvl3pPr>
            <a:lvl4pPr marL="1600200" indent="-228600" eaLnBrk="0" hangingPunct="0">
              <a:defRPr sz="1400" b="1">
                <a:solidFill>
                  <a:schemeClr val="tx1"/>
                </a:solidFill>
                <a:latin typeface="Arial" charset="0"/>
                <a:ea typeface="Arial" charset="0"/>
                <a:cs typeface="Arial" charset="0"/>
              </a:defRPr>
            </a:lvl4pPr>
            <a:lvl5pPr marL="2057400" indent="-228600" eaLnBrk="0" hangingPunct="0">
              <a:defRPr sz="14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4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4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4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400" b="1">
                <a:solidFill>
                  <a:schemeClr val="tx1"/>
                </a:solidFill>
                <a:latin typeface="Arial" charset="0"/>
                <a:ea typeface="Arial" charset="0"/>
                <a:cs typeface="Arial" charset="0"/>
              </a:defRPr>
            </a:lvl9pPr>
          </a:lstStyle>
          <a:p>
            <a:pPr>
              <a:spcBef>
                <a:spcPct val="50000"/>
              </a:spcBef>
            </a:pPr>
            <a:r>
              <a:rPr lang="en-GB" sz="3200" dirty="0">
                <a:solidFill>
                  <a:srgbClr val="000000"/>
                </a:solidFill>
                <a:latin typeface="Arial Unicode MS" charset="0"/>
                <a:cs typeface="Arial Unicode MS" charset="0"/>
              </a:rPr>
              <a:t>Bayes factors</a:t>
            </a:r>
            <a:endParaRPr lang="en-US" sz="3200" dirty="0">
              <a:solidFill>
                <a:srgbClr val="000000"/>
              </a:solidFill>
              <a:latin typeface="Arial Unicode MS" charset="0"/>
              <a:cs typeface="Arial Unicode MS" charset="0"/>
            </a:endParaRPr>
          </a:p>
        </p:txBody>
      </p:sp>
      <p:graphicFrame>
        <p:nvGraphicFramePr>
          <p:cNvPr id="1846275" name="Object 3"/>
          <p:cNvGraphicFramePr>
            <a:graphicFrameLocks noChangeAspect="1"/>
          </p:cNvGraphicFramePr>
          <p:nvPr/>
        </p:nvGraphicFramePr>
        <p:xfrm>
          <a:off x="1044223" y="2262188"/>
          <a:ext cx="2571044" cy="1295400"/>
        </p:xfrm>
        <a:graphic>
          <a:graphicData uri="http://schemas.openxmlformats.org/presentationml/2006/ole">
            <p:oleObj spid="_x0000_s134215" name="Equation" r:id="rId3" imgW="965200" imgH="431800" progId="Equation.3">
              <p:embed/>
            </p:oleObj>
          </a:graphicData>
        </a:graphic>
      </p:graphicFrame>
      <p:sp>
        <p:nvSpPr>
          <p:cNvPr id="1846276" name="Text Box 4"/>
          <p:cNvSpPr txBox="1">
            <a:spLocks noChangeArrowheads="1"/>
          </p:cNvSpPr>
          <p:nvPr/>
        </p:nvSpPr>
        <p:spPr bwMode="auto">
          <a:xfrm>
            <a:off x="6578600" y="1917701"/>
            <a:ext cx="2484600"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chemeClr val="tx1"/>
                </a:solidFill>
                <a:latin typeface="Arial" charset="0"/>
                <a:ea typeface="ＭＳ Ｐゴシック" charset="0"/>
                <a:cs typeface="Arial" charset="0"/>
              </a:defRPr>
            </a:lvl1pPr>
            <a:lvl2pPr marL="742950" indent="-285750" eaLnBrk="0" hangingPunct="0">
              <a:defRPr sz="1400" b="1">
                <a:solidFill>
                  <a:schemeClr val="tx1"/>
                </a:solidFill>
                <a:latin typeface="Arial" charset="0"/>
                <a:ea typeface="Arial" charset="0"/>
                <a:cs typeface="Arial" charset="0"/>
              </a:defRPr>
            </a:lvl2pPr>
            <a:lvl3pPr marL="1143000" indent="-228600" eaLnBrk="0" hangingPunct="0">
              <a:defRPr sz="1400" b="1">
                <a:solidFill>
                  <a:schemeClr val="tx1"/>
                </a:solidFill>
                <a:latin typeface="Arial" charset="0"/>
                <a:ea typeface="Arial" charset="0"/>
                <a:cs typeface="Arial" charset="0"/>
              </a:defRPr>
            </a:lvl3pPr>
            <a:lvl4pPr marL="1600200" indent="-228600" eaLnBrk="0" hangingPunct="0">
              <a:defRPr sz="1400" b="1">
                <a:solidFill>
                  <a:schemeClr val="tx1"/>
                </a:solidFill>
                <a:latin typeface="Arial" charset="0"/>
                <a:ea typeface="Arial" charset="0"/>
                <a:cs typeface="Arial" charset="0"/>
              </a:defRPr>
            </a:lvl4pPr>
            <a:lvl5pPr marL="2057400" indent="-228600" eaLnBrk="0" hangingPunct="0">
              <a:defRPr sz="14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4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4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4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400" b="1">
                <a:solidFill>
                  <a:schemeClr val="tx1"/>
                </a:solidFill>
                <a:latin typeface="Arial" charset="0"/>
                <a:ea typeface="Arial" charset="0"/>
                <a:cs typeface="Arial" charset="0"/>
              </a:defRPr>
            </a:lvl9pPr>
          </a:lstStyle>
          <a:p>
            <a:r>
              <a:rPr lang="en-GB" sz="2000" b="0">
                <a:latin typeface="Arial Unicode MS" charset="0"/>
                <a:cs typeface="Arial Unicode MS" charset="0"/>
              </a:rPr>
              <a:t>positive value, [0;</a:t>
            </a:r>
            <a:r>
              <a:rPr lang="en-GB" sz="2000" b="0">
                <a:latin typeface="Arial Unicode MS" charset="0"/>
                <a:cs typeface="Arial Unicode MS" charset="0"/>
                <a:sym typeface="Symbol" charset="0"/>
              </a:rPr>
              <a:t>[</a:t>
            </a:r>
          </a:p>
        </p:txBody>
      </p:sp>
      <p:sp>
        <p:nvSpPr>
          <p:cNvPr id="1846279" name="Text Box 7"/>
          <p:cNvSpPr txBox="1">
            <a:spLocks noChangeArrowheads="1"/>
          </p:cNvSpPr>
          <p:nvPr/>
        </p:nvSpPr>
        <p:spPr bwMode="auto">
          <a:xfrm>
            <a:off x="527756" y="1147764"/>
            <a:ext cx="8077200"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1400" b="1">
                <a:solidFill>
                  <a:schemeClr val="tx1"/>
                </a:solidFill>
                <a:latin typeface="Arial" charset="0"/>
                <a:ea typeface="ＭＳ Ｐゴシック" charset="0"/>
                <a:cs typeface="Arial" charset="0"/>
              </a:defRPr>
            </a:lvl1pPr>
            <a:lvl2pPr marL="742950" indent="-285750" eaLnBrk="0" hangingPunct="0">
              <a:defRPr sz="1400" b="1">
                <a:solidFill>
                  <a:schemeClr val="tx1"/>
                </a:solidFill>
                <a:latin typeface="Arial" charset="0"/>
                <a:ea typeface="Arial" charset="0"/>
                <a:cs typeface="Arial" charset="0"/>
              </a:defRPr>
            </a:lvl2pPr>
            <a:lvl3pPr marL="1143000" indent="-228600" eaLnBrk="0" hangingPunct="0">
              <a:defRPr sz="1400" b="1">
                <a:solidFill>
                  <a:schemeClr val="tx1"/>
                </a:solidFill>
                <a:latin typeface="Arial" charset="0"/>
                <a:ea typeface="Arial" charset="0"/>
                <a:cs typeface="Arial" charset="0"/>
              </a:defRPr>
            </a:lvl3pPr>
            <a:lvl4pPr marL="1600200" indent="-228600" eaLnBrk="0" hangingPunct="0">
              <a:defRPr sz="1400" b="1">
                <a:solidFill>
                  <a:schemeClr val="tx1"/>
                </a:solidFill>
                <a:latin typeface="Arial" charset="0"/>
                <a:ea typeface="Arial" charset="0"/>
                <a:cs typeface="Arial" charset="0"/>
              </a:defRPr>
            </a:lvl4pPr>
            <a:lvl5pPr marL="2057400" indent="-228600" eaLnBrk="0" hangingPunct="0">
              <a:defRPr sz="14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4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4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4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400" b="1">
                <a:solidFill>
                  <a:schemeClr val="tx1"/>
                </a:solidFill>
                <a:latin typeface="Arial" charset="0"/>
                <a:ea typeface="Arial" charset="0"/>
                <a:cs typeface="Arial" charset="0"/>
              </a:defRPr>
            </a:lvl9pPr>
          </a:lstStyle>
          <a:p>
            <a:pPr>
              <a:spcBef>
                <a:spcPct val="50000"/>
              </a:spcBef>
            </a:pPr>
            <a:r>
              <a:rPr lang="en-GB" sz="2400" b="0"/>
              <a:t>For a given dataset, to compare two models, we compare their evidences.</a:t>
            </a:r>
            <a:endParaRPr lang="en-US" sz="2400" b="0"/>
          </a:p>
        </p:txBody>
      </p:sp>
      <p:graphicFrame>
        <p:nvGraphicFramePr>
          <p:cNvPr id="6181" name="Group 37"/>
          <p:cNvGraphicFramePr>
            <a:graphicFrameLocks noGrp="1"/>
          </p:cNvGraphicFramePr>
          <p:nvPr/>
        </p:nvGraphicFramePr>
        <p:xfrm>
          <a:off x="4577645" y="2687639"/>
          <a:ext cx="3644900" cy="2093913"/>
        </p:xfrm>
        <a:graphic>
          <a:graphicData uri="http://schemas.openxmlformats.org/drawingml/2006/table">
            <a:tbl>
              <a:tblPr/>
              <a:tblGrid>
                <a:gridCol w="1214967"/>
                <a:gridCol w="1214966"/>
                <a:gridCol w="1214967"/>
              </a:tblGrid>
              <a:tr h="54768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1" u="none" strike="noStrike" cap="none" normalizeH="0" baseline="0" smtClean="0">
                          <a:ln>
                            <a:noFill/>
                          </a:ln>
                          <a:solidFill>
                            <a:srgbClr val="000000"/>
                          </a:solidFill>
                          <a:effectLst/>
                          <a:latin typeface="Arial" charset="0"/>
                        </a:rPr>
                        <a:t>B</a:t>
                      </a:r>
                      <a:r>
                        <a:rPr kumimoji="0" lang="en-GB" sz="1800" b="0" i="1" u="none" strike="noStrike" cap="none" normalizeH="0" baseline="-25000" smtClean="0">
                          <a:ln>
                            <a:noFill/>
                          </a:ln>
                          <a:solidFill>
                            <a:srgbClr val="000000"/>
                          </a:solidFill>
                          <a:effectLst/>
                          <a:latin typeface="Arial" charset="0"/>
                        </a:rPr>
                        <a:t>12</a:t>
                      </a:r>
                    </a:p>
                  </a:txBody>
                  <a:tcPr marL="80000" marR="80000" marT="36000" marB="360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1" u="none" strike="noStrike" cap="none" normalizeH="0" baseline="0" smtClean="0">
                          <a:ln>
                            <a:noFill/>
                          </a:ln>
                          <a:solidFill>
                            <a:srgbClr val="000000"/>
                          </a:solidFill>
                          <a:effectLst/>
                          <a:latin typeface="Arial" charset="0"/>
                        </a:rPr>
                        <a:t>p(m</a:t>
                      </a:r>
                      <a:r>
                        <a:rPr kumimoji="0" lang="en-GB" sz="1800" b="0" i="1" u="none" strike="noStrike" cap="none" normalizeH="0" baseline="-25000" smtClean="0">
                          <a:ln>
                            <a:noFill/>
                          </a:ln>
                          <a:solidFill>
                            <a:srgbClr val="000000"/>
                          </a:solidFill>
                          <a:effectLst/>
                          <a:latin typeface="Arial" charset="0"/>
                        </a:rPr>
                        <a:t>1</a:t>
                      </a:r>
                      <a:r>
                        <a:rPr kumimoji="0" lang="en-GB" sz="1800" b="0" i="1" u="none" strike="noStrike" cap="none" normalizeH="0" baseline="0" smtClean="0">
                          <a:ln>
                            <a:noFill/>
                          </a:ln>
                          <a:solidFill>
                            <a:srgbClr val="000000"/>
                          </a:solidFill>
                          <a:effectLst/>
                          <a:latin typeface="Arial" charset="0"/>
                        </a:rPr>
                        <a:t>|y)</a:t>
                      </a:r>
                    </a:p>
                  </a:txBody>
                  <a:tcPr marL="80000" marR="80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rgbClr val="000000"/>
                          </a:solidFill>
                          <a:effectLst/>
                          <a:latin typeface="Arial" charset="0"/>
                        </a:rPr>
                        <a:t>Evidence</a:t>
                      </a:r>
                    </a:p>
                  </a:txBody>
                  <a:tcPr marL="80000" marR="80000" marT="36000" marB="360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r>
              <a:tr h="3873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rgbClr val="000000"/>
                          </a:solidFill>
                          <a:effectLst/>
                          <a:latin typeface="Arial" charset="0"/>
                        </a:rPr>
                        <a:t>1 to 3</a:t>
                      </a:r>
                    </a:p>
                  </a:txBody>
                  <a:tcPr marL="80000" marR="80000" marT="36000" marB="360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rgbClr val="000000"/>
                          </a:solidFill>
                          <a:effectLst/>
                          <a:latin typeface="Arial" charset="0"/>
                        </a:rPr>
                        <a:t>50-75%</a:t>
                      </a:r>
                    </a:p>
                  </a:txBody>
                  <a:tcPr marL="80000" marR="80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rgbClr val="000000"/>
                          </a:solidFill>
                          <a:effectLst/>
                          <a:latin typeface="Arial" charset="0"/>
                        </a:rPr>
                        <a:t>weak</a:t>
                      </a:r>
                    </a:p>
                  </a:txBody>
                  <a:tcPr marL="80000" marR="80000" marT="36000" marB="360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r>
              <a:tr h="3857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rgbClr val="000000"/>
                          </a:solidFill>
                          <a:effectLst/>
                          <a:latin typeface="Arial" charset="0"/>
                        </a:rPr>
                        <a:t>3 to 20</a:t>
                      </a:r>
                    </a:p>
                  </a:txBody>
                  <a:tcPr marL="80000" marR="80000" marT="36000" marB="360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rgbClr val="000000"/>
                          </a:solidFill>
                          <a:effectLst/>
                          <a:latin typeface="Arial" charset="0"/>
                        </a:rPr>
                        <a:t>75-95%</a:t>
                      </a:r>
                    </a:p>
                  </a:txBody>
                  <a:tcPr marL="80000" marR="80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rgbClr val="000000"/>
                          </a:solidFill>
                          <a:effectLst/>
                          <a:latin typeface="Arial" charset="0"/>
                        </a:rPr>
                        <a:t>positive</a:t>
                      </a:r>
                    </a:p>
                  </a:txBody>
                  <a:tcPr marL="80000" marR="80000" marT="36000" marB="360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r>
              <a:tr h="3873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rgbClr val="000000"/>
                          </a:solidFill>
                          <a:effectLst/>
                          <a:latin typeface="Arial" charset="0"/>
                        </a:rPr>
                        <a:t>20 to 150</a:t>
                      </a:r>
                    </a:p>
                  </a:txBody>
                  <a:tcPr marL="80000" marR="80000" marT="36000" marB="360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rgbClr val="000000"/>
                          </a:solidFill>
                          <a:effectLst/>
                          <a:latin typeface="Arial" charset="0"/>
                        </a:rPr>
                        <a:t>95-99%</a:t>
                      </a:r>
                    </a:p>
                  </a:txBody>
                  <a:tcPr marL="80000" marR="80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rgbClr val="000000"/>
                          </a:solidFill>
                          <a:effectLst/>
                          <a:latin typeface="Arial" charset="0"/>
                        </a:rPr>
                        <a:t>strong</a:t>
                      </a:r>
                    </a:p>
                  </a:txBody>
                  <a:tcPr marL="80000" marR="80000" marT="36000" marB="360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r>
              <a:tr h="3857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rgbClr val="000000"/>
                          </a:solidFill>
                          <a:effectLst/>
                          <a:latin typeface="Arial" charset="0"/>
                          <a:sym typeface="Symbol" pitchFamily="18" charset="2"/>
                        </a:rPr>
                        <a:t> 150</a:t>
                      </a:r>
                    </a:p>
                  </a:txBody>
                  <a:tcPr marL="80000" marR="80000" marT="36000" marB="360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rgbClr val="000000"/>
                          </a:solidFill>
                          <a:effectLst/>
                          <a:latin typeface="Arial" charset="0"/>
                          <a:sym typeface="Symbol" pitchFamily="18" charset="2"/>
                        </a:rPr>
                        <a:t> 99%</a:t>
                      </a:r>
                    </a:p>
                  </a:txBody>
                  <a:tcPr marL="80000" marR="80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rgbClr val="000000"/>
                          </a:solidFill>
                          <a:effectLst/>
                          <a:latin typeface="Arial" charset="0"/>
                        </a:rPr>
                        <a:t>Very strong</a:t>
                      </a:r>
                    </a:p>
                  </a:txBody>
                  <a:tcPr marL="80000" marR="80000" marT="36000" marB="360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DDDDDD"/>
                    </a:solidFill>
                  </a:tcPr>
                </a:tc>
              </a:tr>
            </a:tbl>
          </a:graphicData>
        </a:graphic>
      </p:graphicFrame>
      <p:sp>
        <p:nvSpPr>
          <p:cNvPr id="1846306" name="Rectangle 34"/>
          <p:cNvSpPr>
            <a:spLocks noChangeArrowheads="1"/>
          </p:cNvSpPr>
          <p:nvPr/>
        </p:nvSpPr>
        <p:spPr bwMode="auto">
          <a:xfrm>
            <a:off x="310445" y="4032250"/>
            <a:ext cx="8269111"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eaLnBrk="0" hangingPunct="0">
              <a:spcBef>
                <a:spcPct val="50000"/>
              </a:spcBef>
            </a:pPr>
            <a:r>
              <a:rPr lang="en-GB" sz="2400" b="0"/>
              <a:t>Kass &amp; Raftery classification:</a:t>
            </a:r>
            <a:endParaRPr lang="en-US" sz="2400" b="0"/>
          </a:p>
        </p:txBody>
      </p:sp>
      <p:sp>
        <p:nvSpPr>
          <p:cNvPr id="5154" name="Text Box 35"/>
          <p:cNvSpPr txBox="1">
            <a:spLocks noChangeArrowheads="1"/>
          </p:cNvSpPr>
          <p:nvPr/>
        </p:nvSpPr>
        <p:spPr bwMode="auto">
          <a:xfrm>
            <a:off x="550334" y="6415088"/>
            <a:ext cx="3164986"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chemeClr val="tx1"/>
                </a:solidFill>
                <a:latin typeface="Arial" charset="0"/>
                <a:ea typeface="ＭＳ Ｐゴシック" charset="0"/>
                <a:cs typeface="Arial" charset="0"/>
              </a:defRPr>
            </a:lvl1pPr>
            <a:lvl2pPr marL="742950" indent="-285750" eaLnBrk="0" hangingPunct="0">
              <a:defRPr sz="1400" b="1">
                <a:solidFill>
                  <a:schemeClr val="tx1"/>
                </a:solidFill>
                <a:latin typeface="Arial" charset="0"/>
                <a:ea typeface="Arial" charset="0"/>
                <a:cs typeface="Arial" charset="0"/>
              </a:defRPr>
            </a:lvl2pPr>
            <a:lvl3pPr marL="1143000" indent="-228600" eaLnBrk="0" hangingPunct="0">
              <a:defRPr sz="1400" b="1">
                <a:solidFill>
                  <a:schemeClr val="tx1"/>
                </a:solidFill>
                <a:latin typeface="Arial" charset="0"/>
                <a:ea typeface="Arial" charset="0"/>
                <a:cs typeface="Arial" charset="0"/>
              </a:defRPr>
            </a:lvl3pPr>
            <a:lvl4pPr marL="1600200" indent="-228600" eaLnBrk="0" hangingPunct="0">
              <a:defRPr sz="1400" b="1">
                <a:solidFill>
                  <a:schemeClr val="tx1"/>
                </a:solidFill>
                <a:latin typeface="Arial" charset="0"/>
                <a:ea typeface="Arial" charset="0"/>
                <a:cs typeface="Arial" charset="0"/>
              </a:defRPr>
            </a:lvl4pPr>
            <a:lvl5pPr marL="2057400" indent="-228600" eaLnBrk="0" hangingPunct="0">
              <a:defRPr sz="14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4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4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4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400" b="1">
                <a:solidFill>
                  <a:schemeClr val="tx1"/>
                </a:solidFill>
                <a:latin typeface="Arial" charset="0"/>
                <a:ea typeface="Arial" charset="0"/>
                <a:cs typeface="Arial" charset="0"/>
              </a:defRPr>
            </a:lvl9pPr>
          </a:lstStyle>
          <a:p>
            <a:pPr eaLnBrk="1" hangingPunct="1"/>
            <a:r>
              <a:rPr lang="en-GB" b="0">
                <a:latin typeface="Times New Roman" charset="0"/>
              </a:rPr>
              <a:t>Kass &amp; Raftery 1995, </a:t>
            </a:r>
            <a:r>
              <a:rPr lang="en-GB" b="0" i="1">
                <a:latin typeface="Times New Roman" charset="0"/>
              </a:rPr>
              <a:t>J. Am. Stat. Assoc.</a:t>
            </a:r>
            <a:endParaRPr lang="en-US" b="0" i="1">
              <a:latin typeface="Times New Roman" charset="0"/>
            </a:endParaRPr>
          </a:p>
        </p:txBody>
      </p:sp>
      <p:sp>
        <p:nvSpPr>
          <p:cNvPr id="2" name="Text Box 7"/>
          <p:cNvSpPr txBox="1">
            <a:spLocks noChangeArrowheads="1"/>
          </p:cNvSpPr>
          <p:nvPr/>
        </p:nvSpPr>
        <p:spPr bwMode="auto">
          <a:xfrm>
            <a:off x="440267" y="4967288"/>
            <a:ext cx="80772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1400" b="1">
                <a:solidFill>
                  <a:schemeClr val="tx1"/>
                </a:solidFill>
                <a:latin typeface="Arial" charset="0"/>
                <a:ea typeface="ＭＳ Ｐゴシック" charset="0"/>
                <a:cs typeface="Arial" charset="0"/>
              </a:defRPr>
            </a:lvl1pPr>
            <a:lvl2pPr marL="742950" indent="-285750" eaLnBrk="0" hangingPunct="0">
              <a:defRPr sz="1400" b="1">
                <a:solidFill>
                  <a:schemeClr val="tx1"/>
                </a:solidFill>
                <a:latin typeface="Arial" charset="0"/>
                <a:ea typeface="Arial" charset="0"/>
                <a:cs typeface="Arial" charset="0"/>
              </a:defRPr>
            </a:lvl2pPr>
            <a:lvl3pPr marL="1143000" indent="-228600" eaLnBrk="0" hangingPunct="0">
              <a:defRPr sz="1400" b="1">
                <a:solidFill>
                  <a:schemeClr val="tx1"/>
                </a:solidFill>
                <a:latin typeface="Arial" charset="0"/>
                <a:ea typeface="Arial" charset="0"/>
                <a:cs typeface="Arial" charset="0"/>
              </a:defRPr>
            </a:lvl3pPr>
            <a:lvl4pPr marL="1600200" indent="-228600" eaLnBrk="0" hangingPunct="0">
              <a:defRPr sz="1400" b="1">
                <a:solidFill>
                  <a:schemeClr val="tx1"/>
                </a:solidFill>
                <a:latin typeface="Arial" charset="0"/>
                <a:ea typeface="Arial" charset="0"/>
                <a:cs typeface="Arial" charset="0"/>
              </a:defRPr>
            </a:lvl4pPr>
            <a:lvl5pPr marL="2057400" indent="-228600" eaLnBrk="0" hangingPunct="0">
              <a:defRPr sz="14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4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4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4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400" b="1">
                <a:solidFill>
                  <a:schemeClr val="tx1"/>
                </a:solidFill>
                <a:latin typeface="Arial" charset="0"/>
                <a:ea typeface="Arial" charset="0"/>
                <a:cs typeface="Arial" charset="0"/>
              </a:defRPr>
            </a:lvl9pPr>
          </a:lstStyle>
          <a:p>
            <a:pPr>
              <a:spcBef>
                <a:spcPct val="50000"/>
              </a:spcBef>
            </a:pPr>
            <a:r>
              <a:rPr lang="en-GB" sz="2400" b="0"/>
              <a:t>or their log evidences</a:t>
            </a:r>
            <a:endParaRPr lang="en-US" sz="2400" b="0"/>
          </a:p>
        </p:txBody>
      </p:sp>
      <p:graphicFrame>
        <p:nvGraphicFramePr>
          <p:cNvPr id="3" name="Object 3"/>
          <p:cNvGraphicFramePr>
            <a:graphicFrameLocks noChangeAspect="1"/>
          </p:cNvGraphicFramePr>
          <p:nvPr/>
        </p:nvGraphicFramePr>
        <p:xfrm>
          <a:off x="3376790" y="5532438"/>
          <a:ext cx="2706511" cy="647700"/>
        </p:xfrm>
        <a:graphic>
          <a:graphicData uri="http://schemas.openxmlformats.org/presentationml/2006/ole">
            <p:oleObj spid="_x0000_s134216" name="Equation" r:id="rId4" imgW="1015559" imgH="215806" progId="Equation.3">
              <p:embed/>
            </p:oleObj>
          </a:graphicData>
        </a:graphic>
      </p:graphicFrame>
    </p:spTree>
    <p:extLst>
      <p:ext uri="{BB962C8B-B14F-4D97-AF65-F5344CB8AC3E}">
        <p14:creationId xmlns="" xmlns:p14="http://schemas.microsoft.com/office/powerpoint/2010/main" val="29937560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627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4627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4627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18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46306"/>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6276" grpId="0"/>
      <p:bldP spid="1846279" grpId="0"/>
      <p:bldP spid="1846306"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395292" y="0"/>
            <a:ext cx="8229600" cy="1143000"/>
          </a:xfrm>
        </p:spPr>
        <p:txBody>
          <a:bodyPr/>
          <a:lstStyle/>
          <a:p>
            <a:pPr eaLnBrk="1" hangingPunct="1"/>
            <a:r>
              <a:rPr lang="de-CH" sz="3200" b="1" dirty="0" smtClean="0">
                <a:latin typeface="Arial Unicode MS" pitchFamily="34" charset="-128"/>
              </a:rPr>
              <a:t>The negative </a:t>
            </a:r>
            <a:r>
              <a:rPr lang="de-CH" sz="3200" b="1" dirty="0" err="1" smtClean="0">
                <a:latin typeface="Arial Unicode MS" pitchFamily="34" charset="-128"/>
              </a:rPr>
              <a:t>free</a:t>
            </a:r>
            <a:r>
              <a:rPr lang="de-CH" sz="3200" b="1" dirty="0" smtClean="0">
                <a:latin typeface="Arial Unicode MS" pitchFamily="34" charset="-128"/>
              </a:rPr>
              <a:t> </a:t>
            </a:r>
            <a:r>
              <a:rPr lang="de-CH" sz="3200" b="1" dirty="0" err="1" smtClean="0">
                <a:latin typeface="Arial Unicode MS" pitchFamily="34" charset="-128"/>
              </a:rPr>
              <a:t>energy</a:t>
            </a:r>
            <a:r>
              <a:rPr lang="de-CH" sz="3200" b="1" dirty="0" smtClean="0">
                <a:latin typeface="Arial Unicode MS" pitchFamily="34" charset="-128"/>
              </a:rPr>
              <a:t> </a:t>
            </a:r>
            <a:r>
              <a:rPr lang="de-CH" sz="3200" b="1" dirty="0" err="1" smtClean="0">
                <a:latin typeface="Arial Unicode MS" pitchFamily="34" charset="-128"/>
              </a:rPr>
              <a:t>approximation</a:t>
            </a:r>
            <a:endParaRPr lang="en-US" sz="3200" b="1" dirty="0" smtClean="0">
              <a:latin typeface="Arial Unicode MS" pitchFamily="34" charset="-128"/>
            </a:endParaRPr>
          </a:p>
        </p:txBody>
      </p:sp>
      <p:graphicFrame>
        <p:nvGraphicFramePr>
          <p:cNvPr id="3074" name="Object 4"/>
          <p:cNvGraphicFramePr>
            <a:graphicFrameLocks noChangeAspect="1"/>
          </p:cNvGraphicFramePr>
          <p:nvPr>
            <p:extLst>
              <p:ext uri="{D42A27DB-BD31-4B8C-83A1-F6EECF244321}">
                <p14:modId xmlns="" xmlns:p14="http://schemas.microsoft.com/office/powerpoint/2010/main" val="1546609135"/>
              </p:ext>
            </p:extLst>
          </p:nvPr>
        </p:nvGraphicFramePr>
        <p:xfrm>
          <a:off x="410523" y="1504081"/>
          <a:ext cx="4883011" cy="491761"/>
        </p:xfrm>
        <a:graphic>
          <a:graphicData uri="http://schemas.openxmlformats.org/presentationml/2006/ole">
            <p:oleObj spid="_x0000_s80067" name="Equation" r:id="rId3" imgW="2349110" imgH="216061" progId="Equation.3">
              <p:embed/>
            </p:oleObj>
          </a:graphicData>
        </a:graphic>
      </p:graphicFrame>
      <p:sp>
        <p:nvSpPr>
          <p:cNvPr id="3077" name="Rectangle 6"/>
          <p:cNvSpPr>
            <a:spLocks noChangeArrowheads="1"/>
          </p:cNvSpPr>
          <p:nvPr/>
        </p:nvSpPr>
        <p:spPr bwMode="auto">
          <a:xfrm>
            <a:off x="287312" y="1335962"/>
            <a:ext cx="5516557" cy="829261"/>
          </a:xfrm>
          <a:prstGeom prst="rect">
            <a:avLst/>
          </a:prstGeom>
          <a:noFill/>
          <a:ln w="28575" algn="ctr">
            <a:solidFill>
              <a:srgbClr val="FF0000"/>
            </a:solidFill>
            <a:miter lim="800000"/>
            <a:headEnd/>
            <a:tailEnd/>
          </a:ln>
        </p:spPr>
        <p:txBody>
          <a:bodyPr wrap="none" anchor="ctr"/>
          <a:lstStyle/>
          <a:p>
            <a:endParaRPr lang="en-US"/>
          </a:p>
        </p:txBody>
      </p:sp>
      <p:grpSp>
        <p:nvGrpSpPr>
          <p:cNvPr id="15" name="Group 14"/>
          <p:cNvGrpSpPr/>
          <p:nvPr/>
        </p:nvGrpSpPr>
        <p:grpSpPr>
          <a:xfrm>
            <a:off x="5825655" y="1062011"/>
            <a:ext cx="3207906" cy="2209949"/>
            <a:chOff x="5891964" y="1600435"/>
            <a:chExt cx="3252036" cy="2205200"/>
          </a:xfrm>
        </p:grpSpPr>
        <p:sp>
          <p:nvSpPr>
            <p:cNvPr id="3" name="Rectangle 2"/>
            <p:cNvSpPr/>
            <p:nvPr/>
          </p:nvSpPr>
          <p:spPr bwMode="auto">
            <a:xfrm>
              <a:off x="6271669" y="1898635"/>
              <a:ext cx="2160387" cy="130940"/>
            </a:xfrm>
            <a:prstGeom prst="rect">
              <a:avLst/>
            </a:prstGeom>
            <a:solidFill>
              <a:schemeClr val="bg1">
                <a:lumMod val="75000"/>
              </a:schemeClr>
            </a:solidFill>
            <a:ln w="9525" cap="flat" cmpd="sng" algn="ctr">
              <a:solidFill>
                <a:schemeClr val="bg1">
                  <a:lumMod val="65000"/>
                </a:schemeClr>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sp>
          <p:nvSpPr>
            <p:cNvPr id="8" name="Rectangle 7"/>
            <p:cNvSpPr/>
            <p:nvPr/>
          </p:nvSpPr>
          <p:spPr bwMode="auto">
            <a:xfrm>
              <a:off x="6280042" y="3674695"/>
              <a:ext cx="2160387" cy="130940"/>
            </a:xfrm>
            <a:prstGeom prst="rect">
              <a:avLst/>
            </a:prstGeom>
            <a:solidFill>
              <a:srgbClr val="BFBFBF"/>
            </a:solidFill>
            <a:ln w="9525" cap="flat" cmpd="sng" algn="ctr">
              <a:solidFill>
                <a:schemeClr val="bg1">
                  <a:lumMod val="75000"/>
                </a:schemeClr>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Times New Roman" pitchFamily="18" charset="0"/>
              </a:endParaRPr>
            </a:p>
          </p:txBody>
        </p:sp>
        <p:cxnSp>
          <p:nvCxnSpPr>
            <p:cNvPr id="5" name="Straight Connector 4"/>
            <p:cNvCxnSpPr/>
            <p:nvPr/>
          </p:nvCxnSpPr>
          <p:spPr bwMode="auto">
            <a:xfrm>
              <a:off x="6297855" y="2579525"/>
              <a:ext cx="2081827"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6" name="TextBox 5"/>
            <p:cNvSpPr txBox="1"/>
            <p:nvPr/>
          </p:nvSpPr>
          <p:spPr>
            <a:xfrm>
              <a:off x="5891964" y="2383114"/>
              <a:ext cx="413006" cy="369332"/>
            </a:xfrm>
            <a:prstGeom prst="rect">
              <a:avLst/>
            </a:prstGeom>
            <a:noFill/>
          </p:spPr>
          <p:txBody>
            <a:bodyPr wrap="none" rtlCol="0">
              <a:spAutoFit/>
            </a:bodyPr>
            <a:lstStyle/>
            <a:p>
              <a:r>
                <a:rPr lang="en-US" i="1" dirty="0" smtClean="0">
                  <a:latin typeface="Times New Roman"/>
                  <a:cs typeface="Times New Roman"/>
                </a:rPr>
                <a:t>F</a:t>
              </a:r>
              <a:endParaRPr lang="en-US" i="1" dirty="0">
                <a:latin typeface="Times New Roman"/>
                <a:cs typeface="Times New Roman"/>
              </a:endParaRPr>
            </a:p>
          </p:txBody>
        </p:sp>
        <p:cxnSp>
          <p:nvCxnSpPr>
            <p:cNvPr id="9" name="Straight Arrow Connector 8"/>
            <p:cNvCxnSpPr>
              <a:endCxn id="3" idx="2"/>
            </p:cNvCxnSpPr>
            <p:nvPr/>
          </p:nvCxnSpPr>
          <p:spPr bwMode="auto">
            <a:xfrm flipV="1">
              <a:off x="7345315" y="2029575"/>
              <a:ext cx="6548" cy="51066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6" name="Straight Arrow Connector 15"/>
            <p:cNvCxnSpPr>
              <a:stCxn id="8" idx="2"/>
            </p:cNvCxnSpPr>
            <p:nvPr/>
          </p:nvCxnSpPr>
          <p:spPr bwMode="auto">
            <a:xfrm flipH="1" flipV="1">
              <a:off x="7358408" y="2618807"/>
              <a:ext cx="1828" cy="118682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9" name="TextBox 18"/>
            <p:cNvSpPr txBox="1"/>
            <p:nvPr/>
          </p:nvSpPr>
          <p:spPr>
            <a:xfrm>
              <a:off x="7602461" y="2077223"/>
              <a:ext cx="549612" cy="369332"/>
            </a:xfrm>
            <a:prstGeom prst="rect">
              <a:avLst/>
            </a:prstGeom>
            <a:noFill/>
          </p:spPr>
          <p:txBody>
            <a:bodyPr wrap="none" rtlCol="0">
              <a:spAutoFit/>
            </a:bodyPr>
            <a:lstStyle/>
            <a:p>
              <a:r>
                <a:rPr lang="en-US" b="0" i="1" dirty="0" smtClean="0">
                  <a:latin typeface="Times New Roman"/>
                  <a:cs typeface="Times New Roman"/>
                </a:rPr>
                <a:t>KL</a:t>
              </a:r>
              <a:endParaRPr lang="en-US" b="0" i="1" dirty="0">
                <a:latin typeface="Times New Roman"/>
                <a:cs typeface="Times New Roman"/>
              </a:endParaRPr>
            </a:p>
          </p:txBody>
        </p:sp>
        <p:graphicFrame>
          <p:nvGraphicFramePr>
            <p:cNvPr id="21" name="Object 4"/>
            <p:cNvGraphicFramePr>
              <a:graphicFrameLocks noChangeAspect="1"/>
            </p:cNvGraphicFramePr>
            <p:nvPr>
              <p:extLst>
                <p:ext uri="{D42A27DB-BD31-4B8C-83A1-F6EECF244321}">
                  <p14:modId xmlns="" xmlns:p14="http://schemas.microsoft.com/office/powerpoint/2010/main" val="214216531"/>
                </p:ext>
              </p:extLst>
            </p:nvPr>
          </p:nvGraphicFramePr>
          <p:xfrm>
            <a:off x="8066629" y="1600435"/>
            <a:ext cx="1077371" cy="331061"/>
          </p:xfrm>
          <a:graphic>
            <a:graphicData uri="http://schemas.openxmlformats.org/presentationml/2006/ole">
              <p:oleObj spid="_x0000_s80068" name="Equation" r:id="rId4" imgW="712800" imgH="191880" progId="Equation.3">
                <p:embed/>
              </p:oleObj>
            </a:graphicData>
          </a:graphic>
        </p:graphicFrame>
      </p:grpSp>
      <p:graphicFrame>
        <p:nvGraphicFramePr>
          <p:cNvPr id="22" name="Object 4"/>
          <p:cNvGraphicFramePr>
            <a:graphicFrameLocks noChangeAspect="1"/>
          </p:cNvGraphicFramePr>
          <p:nvPr>
            <p:extLst>
              <p:ext uri="{D42A27DB-BD31-4B8C-83A1-F6EECF244321}">
                <p14:modId xmlns="" xmlns:p14="http://schemas.microsoft.com/office/powerpoint/2010/main" val="1967808795"/>
              </p:ext>
            </p:extLst>
          </p:nvPr>
        </p:nvGraphicFramePr>
        <p:xfrm>
          <a:off x="201130" y="3325267"/>
          <a:ext cx="5305425" cy="633413"/>
        </p:xfrm>
        <a:graphic>
          <a:graphicData uri="http://schemas.openxmlformats.org/presentationml/2006/ole">
            <p:oleObj spid="_x0000_s80069" name="Equation" r:id="rId5" imgW="2541600" imgH="264960" progId="Equation.3">
              <p:embed/>
            </p:oleObj>
          </a:graphicData>
        </a:graphic>
      </p:graphicFrame>
      <p:sp>
        <p:nvSpPr>
          <p:cNvPr id="14" name="Rectangle 13"/>
          <p:cNvSpPr/>
          <p:nvPr/>
        </p:nvSpPr>
        <p:spPr>
          <a:xfrm>
            <a:off x="234682" y="2733521"/>
            <a:ext cx="5584782" cy="338554"/>
          </a:xfrm>
          <a:prstGeom prst="rect">
            <a:avLst/>
          </a:prstGeom>
        </p:spPr>
        <p:txBody>
          <a:bodyPr wrap="none">
            <a:spAutoFit/>
          </a:bodyPr>
          <a:lstStyle/>
          <a:p>
            <a:pPr>
              <a:spcBef>
                <a:spcPct val="50000"/>
              </a:spcBef>
            </a:pPr>
            <a:r>
              <a:rPr lang="de-DE" sz="1600" dirty="0" err="1">
                <a:solidFill>
                  <a:schemeClr val="bg1">
                    <a:lumMod val="50000"/>
                  </a:schemeClr>
                </a:solidFill>
                <a:latin typeface="Arial Unicode MS" charset="0"/>
                <a:cs typeface="Arial Unicode MS" charset="0"/>
              </a:rPr>
              <a:t>balance</a:t>
            </a:r>
            <a:r>
              <a:rPr lang="de-DE" sz="1600" dirty="0">
                <a:solidFill>
                  <a:schemeClr val="bg1">
                    <a:lumMod val="50000"/>
                  </a:schemeClr>
                </a:solidFill>
                <a:latin typeface="Arial Unicode MS" charset="0"/>
                <a:cs typeface="Arial Unicode MS" charset="0"/>
              </a:rPr>
              <a:t> </a:t>
            </a:r>
            <a:r>
              <a:rPr lang="de-DE" sz="1600" dirty="0" err="1">
                <a:solidFill>
                  <a:schemeClr val="bg1">
                    <a:lumMod val="50000"/>
                  </a:schemeClr>
                </a:solidFill>
                <a:latin typeface="Arial Unicode MS" charset="0"/>
                <a:cs typeface="Arial Unicode MS" charset="0"/>
              </a:rPr>
              <a:t>between</a:t>
            </a:r>
            <a:r>
              <a:rPr lang="de-DE" sz="1600" dirty="0">
                <a:solidFill>
                  <a:schemeClr val="bg1">
                    <a:lumMod val="50000"/>
                  </a:schemeClr>
                </a:solidFill>
                <a:latin typeface="Arial Unicode MS" charset="0"/>
                <a:cs typeface="Arial Unicode MS" charset="0"/>
              </a:rPr>
              <a:t> fit </a:t>
            </a:r>
            <a:r>
              <a:rPr lang="de-DE" sz="1600" dirty="0" err="1">
                <a:solidFill>
                  <a:schemeClr val="bg1">
                    <a:lumMod val="50000"/>
                  </a:schemeClr>
                </a:solidFill>
                <a:latin typeface="Arial Unicode MS" charset="0"/>
                <a:cs typeface="Arial Unicode MS" charset="0"/>
              </a:rPr>
              <a:t>and</a:t>
            </a:r>
            <a:r>
              <a:rPr lang="de-DE" sz="1600" dirty="0">
                <a:solidFill>
                  <a:schemeClr val="bg1">
                    <a:lumMod val="50000"/>
                  </a:schemeClr>
                </a:solidFill>
                <a:latin typeface="Arial Unicode MS" charset="0"/>
                <a:cs typeface="Arial Unicode MS" charset="0"/>
              </a:rPr>
              <a:t> </a:t>
            </a:r>
            <a:r>
              <a:rPr lang="de-DE" sz="1600" dirty="0" err="1" smtClean="0">
                <a:solidFill>
                  <a:schemeClr val="bg1">
                    <a:lumMod val="50000"/>
                  </a:schemeClr>
                </a:solidFill>
                <a:latin typeface="Arial Unicode MS" charset="0"/>
                <a:cs typeface="Arial Unicode MS" charset="0"/>
              </a:rPr>
              <a:t>complexity</a:t>
            </a:r>
            <a:r>
              <a:rPr lang="de-DE" sz="1600" dirty="0" smtClean="0">
                <a:solidFill>
                  <a:schemeClr val="bg1">
                    <a:lumMod val="50000"/>
                  </a:schemeClr>
                </a:solidFill>
                <a:latin typeface="Arial Unicode MS" charset="0"/>
                <a:cs typeface="Arial Unicode MS" charset="0"/>
              </a:rPr>
              <a:t> = </a:t>
            </a:r>
            <a:r>
              <a:rPr lang="de-DE" sz="1600" dirty="0" err="1" smtClean="0">
                <a:solidFill>
                  <a:schemeClr val="bg1">
                    <a:lumMod val="50000"/>
                  </a:schemeClr>
                </a:solidFill>
                <a:latin typeface="Arial Unicode MS" charset="0"/>
                <a:cs typeface="Arial Unicode MS" charset="0"/>
              </a:rPr>
              <a:t>accuracy</a:t>
            </a:r>
            <a:r>
              <a:rPr lang="de-DE" sz="1600" dirty="0" smtClean="0">
                <a:solidFill>
                  <a:schemeClr val="bg1">
                    <a:lumMod val="50000"/>
                  </a:schemeClr>
                </a:solidFill>
                <a:latin typeface="Arial Unicode MS" charset="0"/>
                <a:cs typeface="Arial Unicode MS" charset="0"/>
              </a:rPr>
              <a:t> - </a:t>
            </a:r>
            <a:r>
              <a:rPr lang="de-DE" sz="1600" i="1" dirty="0" err="1" smtClean="0">
                <a:solidFill>
                  <a:srgbClr val="006699"/>
                </a:solidFill>
                <a:latin typeface="Arial Unicode MS" charset="0"/>
                <a:cs typeface="Arial Unicode MS" charset="0"/>
              </a:rPr>
              <a:t>complexity</a:t>
            </a:r>
            <a:endParaRPr lang="en-US" sz="1600" i="1" dirty="0">
              <a:solidFill>
                <a:srgbClr val="006699"/>
              </a:solidFill>
              <a:latin typeface="Arial Unicode MS" charset="0"/>
              <a:cs typeface="Arial Unicode MS" charset="0"/>
            </a:endParaRPr>
          </a:p>
        </p:txBody>
      </p:sp>
      <p:graphicFrame>
        <p:nvGraphicFramePr>
          <p:cNvPr id="25" name="Object 5"/>
          <p:cNvGraphicFramePr>
            <a:graphicFrameLocks noChangeAspect="1"/>
          </p:cNvGraphicFramePr>
          <p:nvPr>
            <p:extLst>
              <p:ext uri="{D42A27DB-BD31-4B8C-83A1-F6EECF244321}">
                <p14:modId xmlns="" xmlns:p14="http://schemas.microsoft.com/office/powerpoint/2010/main" val="1007373952"/>
              </p:ext>
            </p:extLst>
          </p:nvPr>
        </p:nvGraphicFramePr>
        <p:xfrm>
          <a:off x="658813" y="5080000"/>
          <a:ext cx="7454900" cy="876300"/>
        </p:xfrm>
        <a:graphic>
          <a:graphicData uri="http://schemas.openxmlformats.org/presentationml/2006/ole">
            <p:oleObj spid="_x0000_s80070" name="Equation" r:id="rId6" imgW="3519720" imgH="383760" progId="Equation.3">
              <p:embed/>
            </p:oleObj>
          </a:graphicData>
        </a:graphic>
      </p:graphicFrame>
      <p:sp>
        <p:nvSpPr>
          <p:cNvPr id="26" name="Rectangle 6"/>
          <p:cNvSpPr>
            <a:spLocks noChangeArrowheads="1"/>
          </p:cNvSpPr>
          <p:nvPr/>
        </p:nvSpPr>
        <p:spPr bwMode="auto">
          <a:xfrm>
            <a:off x="218834" y="3186468"/>
            <a:ext cx="5516557" cy="829261"/>
          </a:xfrm>
          <a:prstGeom prst="rect">
            <a:avLst/>
          </a:prstGeom>
          <a:noFill/>
          <a:ln w="28575" algn="ctr">
            <a:solidFill>
              <a:srgbClr val="FF0000"/>
            </a:solidFill>
            <a:miter lim="800000"/>
            <a:headEnd/>
            <a:tailEnd/>
          </a:ln>
        </p:spPr>
        <p:txBody>
          <a:bodyPr wrap="none" anchor="ctr"/>
          <a:lstStyle/>
          <a:p>
            <a:endParaRPr lang="en-US"/>
          </a:p>
        </p:txBody>
      </p:sp>
      <p:sp>
        <p:nvSpPr>
          <p:cNvPr id="27" name="Rectangle 6"/>
          <p:cNvSpPr>
            <a:spLocks noChangeArrowheads="1"/>
          </p:cNvSpPr>
          <p:nvPr/>
        </p:nvSpPr>
        <p:spPr bwMode="auto">
          <a:xfrm>
            <a:off x="414146" y="4928649"/>
            <a:ext cx="7951605" cy="1159682"/>
          </a:xfrm>
          <a:prstGeom prst="rect">
            <a:avLst/>
          </a:prstGeom>
          <a:noFill/>
          <a:ln w="28575" algn="ctr">
            <a:solidFill>
              <a:srgbClr val="006699"/>
            </a:solidFill>
            <a:miter lim="800000"/>
            <a:headEnd/>
            <a:tailEnd/>
          </a:ln>
          <a:effectLst>
            <a:glow rad="63500">
              <a:schemeClr val="accent1">
                <a:satMod val="175000"/>
                <a:alpha val="40000"/>
              </a:schemeClr>
            </a:glow>
            <a:outerShdw blurRad="50800" dist="38100" dir="8100000" algn="tr" rotWithShape="0">
              <a:prstClr val="black">
                <a:alpha val="40000"/>
              </a:prstClr>
            </a:outerShdw>
          </a:effectLst>
        </p:spPr>
        <p:txBody>
          <a:bodyPr wrap="none" anchor="ctr"/>
          <a:lstStyle/>
          <a:p>
            <a:endParaRPr lang="en-US"/>
          </a:p>
        </p:txBody>
      </p:sp>
      <p:sp>
        <p:nvSpPr>
          <p:cNvPr id="17" name="TextBox 16"/>
          <p:cNvSpPr txBox="1"/>
          <p:nvPr/>
        </p:nvSpPr>
        <p:spPr>
          <a:xfrm>
            <a:off x="1049169" y="4542087"/>
            <a:ext cx="2135245" cy="369332"/>
          </a:xfrm>
          <a:prstGeom prst="rect">
            <a:avLst/>
          </a:prstGeom>
          <a:noFill/>
        </p:spPr>
        <p:txBody>
          <a:bodyPr wrap="none" rtlCol="0">
            <a:spAutoFit/>
          </a:bodyPr>
          <a:lstStyle/>
          <a:p>
            <a:r>
              <a:rPr lang="en-US" b="0" dirty="0" smtClean="0">
                <a:solidFill>
                  <a:srgbClr val="006699"/>
                </a:solidFill>
              </a:rPr>
              <a:t>Independent Priors</a:t>
            </a:r>
            <a:endParaRPr lang="en-US" b="0" dirty="0">
              <a:solidFill>
                <a:srgbClr val="006699"/>
              </a:solidFill>
            </a:endParaRPr>
          </a:p>
        </p:txBody>
      </p:sp>
      <p:sp>
        <p:nvSpPr>
          <p:cNvPr id="30" name="TextBox 29"/>
          <p:cNvSpPr txBox="1"/>
          <p:nvPr/>
        </p:nvSpPr>
        <p:spPr>
          <a:xfrm>
            <a:off x="2844348" y="6199313"/>
            <a:ext cx="2417361" cy="369332"/>
          </a:xfrm>
          <a:prstGeom prst="rect">
            <a:avLst/>
          </a:prstGeom>
          <a:noFill/>
        </p:spPr>
        <p:txBody>
          <a:bodyPr wrap="none" rtlCol="0">
            <a:spAutoFit/>
          </a:bodyPr>
          <a:lstStyle/>
          <a:p>
            <a:r>
              <a:rPr lang="en-US" b="0" dirty="0" smtClean="0">
                <a:solidFill>
                  <a:srgbClr val="006699"/>
                </a:solidFill>
              </a:rPr>
              <a:t>Dependent Posteriors</a:t>
            </a:r>
            <a:endParaRPr lang="en-US" b="0" dirty="0">
              <a:solidFill>
                <a:srgbClr val="006699"/>
              </a:solidFill>
            </a:endParaRPr>
          </a:p>
        </p:txBody>
      </p:sp>
      <p:sp>
        <p:nvSpPr>
          <p:cNvPr id="31" name="TextBox 30"/>
          <p:cNvSpPr txBox="1"/>
          <p:nvPr/>
        </p:nvSpPr>
        <p:spPr>
          <a:xfrm>
            <a:off x="4032113" y="4377493"/>
            <a:ext cx="4700663" cy="369332"/>
          </a:xfrm>
          <a:prstGeom prst="rect">
            <a:avLst/>
          </a:prstGeom>
          <a:noFill/>
        </p:spPr>
        <p:txBody>
          <a:bodyPr wrap="none" rtlCol="0">
            <a:spAutoFit/>
          </a:bodyPr>
          <a:lstStyle/>
          <a:p>
            <a:r>
              <a:rPr lang="en-US" b="0" dirty="0" smtClean="0">
                <a:solidFill>
                  <a:srgbClr val="006699"/>
                </a:solidFill>
              </a:rPr>
              <a:t>Deviation of posterior mean from prior mean</a:t>
            </a:r>
            <a:endParaRPr lang="en-US" b="0" dirty="0">
              <a:solidFill>
                <a:srgbClr val="006699"/>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6" grpId="0" animBg="1"/>
      <p:bldP spid="27" grpId="0" animBg="1"/>
      <p:bldP spid="17" grpId="0"/>
      <p:bldP spid="30" grpId="0"/>
      <p:bldP spid="3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Rectangle 2"/>
          <p:cNvSpPr>
            <a:spLocks noGrp="1" noChangeArrowheads="1"/>
          </p:cNvSpPr>
          <p:nvPr>
            <p:ph type="title"/>
          </p:nvPr>
        </p:nvSpPr>
        <p:spPr>
          <a:xfrm>
            <a:off x="457200" y="0"/>
            <a:ext cx="8229600" cy="1143000"/>
          </a:xfrm>
        </p:spPr>
        <p:txBody>
          <a:bodyPr/>
          <a:lstStyle/>
          <a:p>
            <a:pPr eaLnBrk="1" hangingPunct="1"/>
            <a:r>
              <a:rPr lang="de-CH" sz="3200" b="1" dirty="0" smtClean="0">
                <a:latin typeface="Arial Unicode MS" pitchFamily="34" charset="-128"/>
              </a:rPr>
              <a:t>Fixed </a:t>
            </a:r>
            <a:r>
              <a:rPr lang="de-CH" sz="3200" b="1" dirty="0" err="1" smtClean="0">
                <a:latin typeface="Arial Unicode MS" pitchFamily="34" charset="-128"/>
              </a:rPr>
              <a:t>effects</a:t>
            </a:r>
            <a:r>
              <a:rPr lang="de-CH" sz="3200" b="1" dirty="0" smtClean="0">
                <a:latin typeface="Arial Unicode MS" pitchFamily="34" charset="-128"/>
              </a:rPr>
              <a:t> BMS </a:t>
            </a:r>
            <a:r>
              <a:rPr lang="de-CH" sz="3200" b="1" dirty="0" err="1" smtClean="0">
                <a:latin typeface="Arial Unicode MS" pitchFamily="34" charset="-128"/>
              </a:rPr>
              <a:t>at</a:t>
            </a:r>
            <a:r>
              <a:rPr lang="de-CH" sz="3200" b="1" dirty="0" smtClean="0">
                <a:latin typeface="Arial Unicode MS" pitchFamily="34" charset="-128"/>
              </a:rPr>
              <a:t> </a:t>
            </a:r>
            <a:r>
              <a:rPr lang="de-CH" sz="3200" b="1" dirty="0" err="1" smtClean="0">
                <a:latin typeface="Arial Unicode MS" pitchFamily="34" charset="-128"/>
              </a:rPr>
              <a:t>group</a:t>
            </a:r>
            <a:r>
              <a:rPr lang="de-CH" sz="3200" b="1" dirty="0" smtClean="0">
                <a:latin typeface="Arial Unicode MS" pitchFamily="34" charset="-128"/>
              </a:rPr>
              <a:t> </a:t>
            </a:r>
            <a:r>
              <a:rPr lang="de-CH" sz="3200" b="1" dirty="0" err="1" smtClean="0">
                <a:latin typeface="Arial Unicode MS" pitchFamily="34" charset="-128"/>
              </a:rPr>
              <a:t>level</a:t>
            </a:r>
            <a:endParaRPr lang="en-US" sz="3200" b="1" dirty="0" smtClean="0">
              <a:latin typeface="Arial Unicode MS" pitchFamily="34" charset="-128"/>
            </a:endParaRPr>
          </a:p>
        </p:txBody>
      </p:sp>
      <p:sp>
        <p:nvSpPr>
          <p:cNvPr id="6150" name="Rectangle 3"/>
          <p:cNvSpPr>
            <a:spLocks noGrp="1" noChangeArrowheads="1"/>
          </p:cNvSpPr>
          <p:nvPr>
            <p:ph type="body" idx="1"/>
          </p:nvPr>
        </p:nvSpPr>
        <p:spPr>
          <a:xfrm>
            <a:off x="429590" y="1296476"/>
            <a:ext cx="8229600" cy="650134"/>
          </a:xfrm>
        </p:spPr>
        <p:txBody>
          <a:bodyPr/>
          <a:lstStyle/>
          <a:p>
            <a:pPr eaLnBrk="1" hangingPunct="1">
              <a:buFontTx/>
              <a:buNone/>
            </a:pPr>
            <a:r>
              <a:rPr lang="de-CH" sz="2000" b="1" dirty="0" smtClean="0"/>
              <a:t>Group </a:t>
            </a:r>
            <a:r>
              <a:rPr lang="de-CH" sz="2000" b="1" dirty="0" err="1" smtClean="0"/>
              <a:t>Bayes</a:t>
            </a:r>
            <a:r>
              <a:rPr lang="de-CH" sz="2000" b="1" dirty="0" smtClean="0"/>
              <a:t> </a:t>
            </a:r>
            <a:r>
              <a:rPr lang="de-CH" sz="2000" b="1" dirty="0" err="1" smtClean="0"/>
              <a:t>factor</a:t>
            </a:r>
            <a:r>
              <a:rPr lang="de-CH" sz="2000" b="1" dirty="0" smtClean="0"/>
              <a:t> (GBF)</a:t>
            </a:r>
            <a:r>
              <a:rPr lang="de-CH" sz="2000" dirty="0" smtClean="0"/>
              <a:t> </a:t>
            </a:r>
            <a:r>
              <a:rPr lang="de-CH" sz="2000" dirty="0" err="1" smtClean="0"/>
              <a:t>for</a:t>
            </a:r>
            <a:r>
              <a:rPr lang="de-CH" sz="2000" dirty="0" smtClean="0"/>
              <a:t> 1...</a:t>
            </a:r>
            <a:r>
              <a:rPr lang="de-CH" sz="2000" i="1" dirty="0" smtClean="0"/>
              <a:t>K</a:t>
            </a:r>
            <a:r>
              <a:rPr lang="de-CH" sz="2000" dirty="0" smtClean="0"/>
              <a:t> </a:t>
            </a:r>
            <a:r>
              <a:rPr lang="de-CH" sz="2000" dirty="0" err="1" smtClean="0"/>
              <a:t>subjects</a:t>
            </a:r>
            <a:r>
              <a:rPr lang="de-CH" sz="2000" dirty="0" smtClean="0"/>
              <a:t>:</a:t>
            </a:r>
          </a:p>
          <a:p>
            <a:pPr eaLnBrk="1" hangingPunct="1">
              <a:spcBef>
                <a:spcPct val="350000"/>
              </a:spcBef>
              <a:buFontTx/>
              <a:buNone/>
            </a:pPr>
            <a:endParaRPr lang="de-CH" sz="1800" b="1" dirty="0" smtClean="0"/>
          </a:p>
          <a:p>
            <a:pPr eaLnBrk="1" hangingPunct="1">
              <a:spcBef>
                <a:spcPct val="350000"/>
              </a:spcBef>
              <a:buFontTx/>
              <a:buNone/>
            </a:pPr>
            <a:endParaRPr lang="de-CH" sz="1800" b="1" dirty="0" smtClean="0"/>
          </a:p>
        </p:txBody>
      </p:sp>
      <p:graphicFrame>
        <p:nvGraphicFramePr>
          <p:cNvPr id="6146" name="Object 4"/>
          <p:cNvGraphicFramePr>
            <a:graphicFrameLocks noChangeAspect="1"/>
          </p:cNvGraphicFramePr>
          <p:nvPr>
            <p:extLst>
              <p:ext uri="{D42A27DB-BD31-4B8C-83A1-F6EECF244321}">
                <p14:modId xmlns="" xmlns:p14="http://schemas.microsoft.com/office/powerpoint/2010/main" val="274610703"/>
              </p:ext>
            </p:extLst>
          </p:nvPr>
        </p:nvGraphicFramePr>
        <p:xfrm>
          <a:off x="5135411" y="1578395"/>
          <a:ext cx="3736289" cy="1071306"/>
        </p:xfrm>
        <a:graphic>
          <a:graphicData uri="http://schemas.openxmlformats.org/presentationml/2006/ole">
            <p:oleObj spid="_x0000_s83351" name="Equation" r:id="rId3" imgW="1782720" imgH="447840" progId="Equation.3">
              <p:embed/>
            </p:oleObj>
          </a:graphicData>
        </a:graphic>
      </p:graphicFrame>
      <p:graphicFrame>
        <p:nvGraphicFramePr>
          <p:cNvPr id="6147" name="Object 4"/>
          <p:cNvGraphicFramePr>
            <a:graphicFrameLocks noChangeAspect="1"/>
          </p:cNvGraphicFramePr>
          <p:nvPr>
            <p:extLst>
              <p:ext uri="{D42A27DB-BD31-4B8C-83A1-F6EECF244321}">
                <p14:modId xmlns="" xmlns:p14="http://schemas.microsoft.com/office/powerpoint/2010/main" val="3801077474"/>
              </p:ext>
            </p:extLst>
          </p:nvPr>
        </p:nvGraphicFramePr>
        <p:xfrm>
          <a:off x="218938" y="1831374"/>
          <a:ext cx="4019157" cy="758230"/>
        </p:xfrm>
        <a:graphic>
          <a:graphicData uri="http://schemas.openxmlformats.org/presentationml/2006/ole">
            <p:oleObj spid="_x0000_s83352" name="Equation" r:id="rId4" imgW="2044310" imgH="342831" progId="Equation.3">
              <p:embed/>
            </p:oleObj>
          </a:graphicData>
        </a:graphic>
      </p:graphicFrame>
      <p:sp>
        <p:nvSpPr>
          <p:cNvPr id="6151" name="Text Box 8"/>
          <p:cNvSpPr txBox="1">
            <a:spLocks noChangeArrowheads="1"/>
          </p:cNvSpPr>
          <p:nvPr/>
        </p:nvSpPr>
        <p:spPr bwMode="auto">
          <a:xfrm>
            <a:off x="4426385" y="2412629"/>
            <a:ext cx="415498" cy="369332"/>
          </a:xfrm>
          <a:prstGeom prst="rect">
            <a:avLst/>
          </a:prstGeom>
          <a:noFill/>
          <a:ln w="9525">
            <a:noFill/>
            <a:miter lim="800000"/>
            <a:headEnd/>
            <a:tailEnd/>
          </a:ln>
        </p:spPr>
        <p:txBody>
          <a:bodyPr wrap="none">
            <a:spAutoFit/>
          </a:bodyPr>
          <a:lstStyle/>
          <a:p>
            <a:r>
              <a:rPr lang="en-GB" dirty="0"/>
              <a:t>or</a:t>
            </a:r>
            <a:endParaRPr lang="en-US" dirty="0"/>
          </a:p>
        </p:txBody>
      </p:sp>
      <p:sp>
        <p:nvSpPr>
          <p:cNvPr id="2" name="TextBox 1"/>
          <p:cNvSpPr txBox="1"/>
          <p:nvPr/>
        </p:nvSpPr>
        <p:spPr>
          <a:xfrm>
            <a:off x="96634" y="3161514"/>
            <a:ext cx="4326826" cy="1200329"/>
          </a:xfrm>
          <a:prstGeom prst="rect">
            <a:avLst/>
          </a:prstGeom>
          <a:noFill/>
        </p:spPr>
        <p:txBody>
          <a:bodyPr wrap="none" rtlCol="0">
            <a:spAutoFit/>
          </a:bodyPr>
          <a:lstStyle/>
          <a:p>
            <a:pPr eaLnBrk="1" hangingPunct="1">
              <a:spcBef>
                <a:spcPct val="350000"/>
              </a:spcBef>
              <a:buFontTx/>
              <a:buNone/>
            </a:pPr>
            <a:r>
              <a:rPr lang="de-CH" dirty="0"/>
              <a:t>Problems:</a:t>
            </a:r>
          </a:p>
          <a:p>
            <a:pPr eaLnBrk="1" hangingPunct="1">
              <a:buFontTx/>
              <a:buChar char="-"/>
            </a:pPr>
            <a:r>
              <a:rPr lang="de-CH" b="0" dirty="0"/>
              <a:t>blind </a:t>
            </a:r>
            <a:r>
              <a:rPr lang="de-CH" b="0" dirty="0" err="1"/>
              <a:t>with</a:t>
            </a:r>
            <a:r>
              <a:rPr lang="de-CH" b="0" dirty="0"/>
              <a:t> </a:t>
            </a:r>
            <a:r>
              <a:rPr lang="de-CH" b="0" dirty="0" err="1"/>
              <a:t>regard</a:t>
            </a:r>
            <a:r>
              <a:rPr lang="de-CH" b="0" dirty="0"/>
              <a:t> </a:t>
            </a:r>
            <a:r>
              <a:rPr lang="de-CH" b="0" dirty="0" err="1"/>
              <a:t>to</a:t>
            </a:r>
            <a:r>
              <a:rPr lang="de-CH" b="0" dirty="0"/>
              <a:t> </a:t>
            </a:r>
            <a:r>
              <a:rPr lang="de-CH" b="0" dirty="0" err="1"/>
              <a:t>group</a:t>
            </a:r>
            <a:r>
              <a:rPr lang="de-CH" b="0" dirty="0"/>
              <a:t> </a:t>
            </a:r>
            <a:r>
              <a:rPr lang="de-CH" b="0" dirty="0" err="1"/>
              <a:t>heterogeneity</a:t>
            </a:r>
            <a:endParaRPr lang="de-CH" b="0" dirty="0"/>
          </a:p>
          <a:p>
            <a:pPr eaLnBrk="1" hangingPunct="1">
              <a:buFontTx/>
              <a:buChar char="-"/>
            </a:pPr>
            <a:r>
              <a:rPr lang="de-CH" b="0" dirty="0"/>
              <a:t>sensitive </a:t>
            </a:r>
            <a:r>
              <a:rPr lang="de-CH" b="0" dirty="0" err="1"/>
              <a:t>to</a:t>
            </a:r>
            <a:r>
              <a:rPr lang="de-CH" b="0" dirty="0"/>
              <a:t> </a:t>
            </a:r>
            <a:r>
              <a:rPr lang="de-CH" b="0" dirty="0" err="1"/>
              <a:t>outliers</a:t>
            </a:r>
            <a:endParaRPr lang="de-CH" b="0" dirty="0"/>
          </a:p>
          <a:p>
            <a:endParaRPr lang="en-US" dirty="0"/>
          </a:p>
        </p:txBody>
      </p:sp>
      <p:grpSp>
        <p:nvGrpSpPr>
          <p:cNvPr id="11" name="Group 10"/>
          <p:cNvGrpSpPr/>
          <p:nvPr/>
        </p:nvGrpSpPr>
        <p:grpSpPr>
          <a:xfrm>
            <a:off x="4588532" y="3097697"/>
            <a:ext cx="2895600" cy="3636051"/>
            <a:chOff x="626534" y="2484462"/>
            <a:chExt cx="2895600" cy="4036989"/>
          </a:xfrm>
        </p:grpSpPr>
        <p:grpSp>
          <p:nvGrpSpPr>
            <p:cNvPr id="12" name="Group 2"/>
            <p:cNvGrpSpPr>
              <a:grpSpLocks/>
            </p:cNvGrpSpPr>
            <p:nvPr/>
          </p:nvGrpSpPr>
          <p:grpSpPr bwMode="auto">
            <a:xfrm>
              <a:off x="626534" y="4938714"/>
              <a:ext cx="1910644" cy="935037"/>
              <a:chOff x="431" y="2750"/>
              <a:chExt cx="1406" cy="589"/>
            </a:xfrm>
          </p:grpSpPr>
          <p:sp>
            <p:nvSpPr>
              <p:cNvPr id="32" name="Oval 3"/>
              <p:cNvSpPr>
                <a:spLocks noChangeArrowheads="1"/>
              </p:cNvSpPr>
              <p:nvPr/>
            </p:nvSpPr>
            <p:spPr bwMode="auto">
              <a:xfrm>
                <a:off x="431" y="2750"/>
                <a:ext cx="1406" cy="589"/>
              </a:xfrm>
              <a:prstGeom prst="ellipse">
                <a:avLst/>
              </a:prstGeom>
              <a:solidFill>
                <a:schemeClr val="bg1"/>
              </a:solidFill>
              <a:ln w="9525">
                <a:solidFill>
                  <a:schemeClr val="tx1"/>
                </a:solidFill>
                <a:round/>
                <a:headEnd/>
                <a:tailEnd/>
              </a:ln>
            </p:spPr>
            <p:txBody>
              <a:bodyPr wrap="none" anchor="ctr"/>
              <a:lstStyle/>
              <a:p>
                <a:endParaRPr lang="en-US"/>
              </a:p>
            </p:txBody>
          </p:sp>
          <p:graphicFrame>
            <p:nvGraphicFramePr>
              <p:cNvPr id="33" name="Object 4"/>
              <p:cNvGraphicFramePr>
                <a:graphicFrameLocks noChangeAspect="1"/>
              </p:cNvGraphicFramePr>
              <p:nvPr/>
            </p:nvGraphicFramePr>
            <p:xfrm>
              <a:off x="565" y="2886"/>
              <a:ext cx="1136" cy="272"/>
            </p:xfrm>
            <a:graphic>
              <a:graphicData uri="http://schemas.openxmlformats.org/presentationml/2006/ole">
                <p:oleObj spid="_x0000_s83353" name="Equation" r:id="rId5" imgW="901180" imgH="215931" progId="Equation.3">
                  <p:embed/>
                </p:oleObj>
              </a:graphicData>
            </a:graphic>
          </p:graphicFrame>
        </p:grpSp>
        <p:grpSp>
          <p:nvGrpSpPr>
            <p:cNvPr id="13" name="Group 5"/>
            <p:cNvGrpSpPr>
              <a:grpSpLocks/>
            </p:cNvGrpSpPr>
            <p:nvPr/>
          </p:nvGrpSpPr>
          <p:grpSpPr bwMode="auto">
            <a:xfrm>
              <a:off x="935568" y="5154614"/>
              <a:ext cx="1910644" cy="935037"/>
              <a:chOff x="431" y="2750"/>
              <a:chExt cx="1406" cy="589"/>
            </a:xfrm>
          </p:grpSpPr>
          <p:sp>
            <p:nvSpPr>
              <p:cNvPr id="30" name="Oval 6"/>
              <p:cNvSpPr>
                <a:spLocks noChangeArrowheads="1"/>
              </p:cNvSpPr>
              <p:nvPr/>
            </p:nvSpPr>
            <p:spPr bwMode="auto">
              <a:xfrm>
                <a:off x="431" y="2750"/>
                <a:ext cx="1406" cy="589"/>
              </a:xfrm>
              <a:prstGeom prst="ellipse">
                <a:avLst/>
              </a:prstGeom>
              <a:solidFill>
                <a:schemeClr val="bg1"/>
              </a:solidFill>
              <a:ln w="9525">
                <a:solidFill>
                  <a:schemeClr val="tx1"/>
                </a:solidFill>
                <a:round/>
                <a:headEnd/>
                <a:tailEnd/>
              </a:ln>
            </p:spPr>
            <p:txBody>
              <a:bodyPr wrap="none" anchor="ctr"/>
              <a:lstStyle/>
              <a:p>
                <a:endParaRPr lang="en-US"/>
              </a:p>
            </p:txBody>
          </p:sp>
          <p:graphicFrame>
            <p:nvGraphicFramePr>
              <p:cNvPr id="31" name="Object 7"/>
              <p:cNvGraphicFramePr>
                <a:graphicFrameLocks noChangeAspect="1"/>
              </p:cNvGraphicFramePr>
              <p:nvPr/>
            </p:nvGraphicFramePr>
            <p:xfrm>
              <a:off x="565" y="2886"/>
              <a:ext cx="1136" cy="272"/>
            </p:xfrm>
            <a:graphic>
              <a:graphicData uri="http://schemas.openxmlformats.org/presentationml/2006/ole">
                <p:oleObj spid="_x0000_s83354" name="Equation" r:id="rId6" imgW="901180" imgH="215931" progId="Equation.3">
                  <p:embed/>
                </p:oleObj>
              </a:graphicData>
            </a:graphic>
          </p:graphicFrame>
        </p:grpSp>
        <p:grpSp>
          <p:nvGrpSpPr>
            <p:cNvPr id="14" name="Group 8"/>
            <p:cNvGrpSpPr>
              <a:grpSpLocks/>
            </p:cNvGrpSpPr>
            <p:nvPr/>
          </p:nvGrpSpPr>
          <p:grpSpPr bwMode="auto">
            <a:xfrm>
              <a:off x="1220612" y="5372100"/>
              <a:ext cx="1909233" cy="935038"/>
              <a:chOff x="431" y="2750"/>
              <a:chExt cx="1406" cy="589"/>
            </a:xfrm>
          </p:grpSpPr>
          <p:sp>
            <p:nvSpPr>
              <p:cNvPr id="28" name="Oval 9"/>
              <p:cNvSpPr>
                <a:spLocks noChangeArrowheads="1"/>
              </p:cNvSpPr>
              <p:nvPr/>
            </p:nvSpPr>
            <p:spPr bwMode="auto">
              <a:xfrm>
                <a:off x="431" y="2750"/>
                <a:ext cx="1406" cy="589"/>
              </a:xfrm>
              <a:prstGeom prst="ellipse">
                <a:avLst/>
              </a:prstGeom>
              <a:solidFill>
                <a:schemeClr val="bg1"/>
              </a:solidFill>
              <a:ln w="9525">
                <a:solidFill>
                  <a:schemeClr val="tx1"/>
                </a:solidFill>
                <a:round/>
                <a:headEnd/>
                <a:tailEnd/>
              </a:ln>
            </p:spPr>
            <p:txBody>
              <a:bodyPr wrap="none" anchor="ctr"/>
              <a:lstStyle/>
              <a:p>
                <a:endParaRPr lang="en-US"/>
              </a:p>
            </p:txBody>
          </p:sp>
          <p:graphicFrame>
            <p:nvGraphicFramePr>
              <p:cNvPr id="29" name="Object 10"/>
              <p:cNvGraphicFramePr>
                <a:graphicFrameLocks noChangeAspect="1"/>
              </p:cNvGraphicFramePr>
              <p:nvPr/>
            </p:nvGraphicFramePr>
            <p:xfrm>
              <a:off x="533" y="2886"/>
              <a:ext cx="1200" cy="272"/>
            </p:xfrm>
            <a:graphic>
              <a:graphicData uri="http://schemas.openxmlformats.org/presentationml/2006/ole">
                <p:oleObj spid="_x0000_s83355" name="Equation" r:id="rId7" imgW="951857" imgH="215931" progId="Equation.3">
                  <p:embed/>
                </p:oleObj>
              </a:graphicData>
            </a:graphic>
          </p:graphicFrame>
        </p:grpSp>
        <p:grpSp>
          <p:nvGrpSpPr>
            <p:cNvPr id="15" name="Group 11"/>
            <p:cNvGrpSpPr>
              <a:grpSpLocks/>
            </p:cNvGrpSpPr>
            <p:nvPr/>
          </p:nvGrpSpPr>
          <p:grpSpPr bwMode="auto">
            <a:xfrm>
              <a:off x="1611490" y="5586414"/>
              <a:ext cx="1910644" cy="935037"/>
              <a:chOff x="431" y="2750"/>
              <a:chExt cx="1406" cy="589"/>
            </a:xfrm>
          </p:grpSpPr>
          <p:sp>
            <p:nvSpPr>
              <p:cNvPr id="26" name="Oval 12"/>
              <p:cNvSpPr>
                <a:spLocks noChangeArrowheads="1"/>
              </p:cNvSpPr>
              <p:nvPr/>
            </p:nvSpPr>
            <p:spPr bwMode="auto">
              <a:xfrm>
                <a:off x="431" y="2750"/>
                <a:ext cx="1406" cy="589"/>
              </a:xfrm>
              <a:prstGeom prst="ellipse">
                <a:avLst/>
              </a:prstGeom>
              <a:solidFill>
                <a:schemeClr val="bg1"/>
              </a:solidFill>
              <a:ln w="9525">
                <a:solidFill>
                  <a:schemeClr val="tx1"/>
                </a:solidFill>
                <a:round/>
                <a:headEnd/>
                <a:tailEnd/>
              </a:ln>
            </p:spPr>
            <p:txBody>
              <a:bodyPr wrap="none" anchor="ctr"/>
              <a:lstStyle/>
              <a:p>
                <a:endParaRPr lang="en-US"/>
              </a:p>
            </p:txBody>
          </p:sp>
          <p:graphicFrame>
            <p:nvGraphicFramePr>
              <p:cNvPr id="27" name="Object 13"/>
              <p:cNvGraphicFramePr>
                <a:graphicFrameLocks noChangeAspect="1"/>
              </p:cNvGraphicFramePr>
              <p:nvPr/>
            </p:nvGraphicFramePr>
            <p:xfrm>
              <a:off x="565" y="2886"/>
              <a:ext cx="1136" cy="272"/>
            </p:xfrm>
            <a:graphic>
              <a:graphicData uri="http://schemas.openxmlformats.org/presentationml/2006/ole">
                <p:oleObj spid="_x0000_s83356" name="Equation" r:id="rId8" imgW="901180" imgH="215931" progId="Equation.3">
                  <p:embed/>
                </p:oleObj>
              </a:graphicData>
            </a:graphic>
          </p:graphicFrame>
        </p:grpSp>
        <p:grpSp>
          <p:nvGrpSpPr>
            <p:cNvPr id="16" name="Group 17"/>
            <p:cNvGrpSpPr>
              <a:grpSpLocks/>
            </p:cNvGrpSpPr>
            <p:nvPr/>
          </p:nvGrpSpPr>
          <p:grpSpPr bwMode="auto">
            <a:xfrm>
              <a:off x="1445940" y="2484462"/>
              <a:ext cx="1194473" cy="696971"/>
              <a:chOff x="3592" y="1069"/>
              <a:chExt cx="1406" cy="589"/>
            </a:xfrm>
          </p:grpSpPr>
          <p:sp>
            <p:nvSpPr>
              <p:cNvPr id="24" name="Oval 18"/>
              <p:cNvSpPr>
                <a:spLocks noChangeArrowheads="1"/>
              </p:cNvSpPr>
              <p:nvPr/>
            </p:nvSpPr>
            <p:spPr bwMode="auto">
              <a:xfrm>
                <a:off x="3592" y="1069"/>
                <a:ext cx="1406" cy="589"/>
              </a:xfrm>
              <a:prstGeom prst="ellipse">
                <a:avLst/>
              </a:prstGeom>
              <a:solidFill>
                <a:schemeClr val="bg1"/>
              </a:solidFill>
              <a:ln w="9525">
                <a:solidFill>
                  <a:schemeClr val="tx1"/>
                </a:solidFill>
                <a:round/>
                <a:headEnd/>
                <a:tailEnd/>
              </a:ln>
            </p:spPr>
            <p:txBody>
              <a:bodyPr wrap="none" anchor="ctr"/>
              <a:lstStyle/>
              <a:p>
                <a:endParaRPr lang="en-US"/>
              </a:p>
            </p:txBody>
          </p:sp>
          <p:graphicFrame>
            <p:nvGraphicFramePr>
              <p:cNvPr id="25" name="Object 19"/>
              <p:cNvGraphicFramePr>
                <a:graphicFrameLocks noChangeAspect="1"/>
              </p:cNvGraphicFramePr>
              <p:nvPr>
                <p:extLst>
                  <p:ext uri="{D42A27DB-BD31-4B8C-83A1-F6EECF244321}">
                    <p14:modId xmlns="" xmlns:p14="http://schemas.microsoft.com/office/powerpoint/2010/main" val="3054623659"/>
                  </p:ext>
                </p:extLst>
              </p:nvPr>
            </p:nvGraphicFramePr>
            <p:xfrm>
              <a:off x="4126" y="1220"/>
              <a:ext cx="384" cy="305"/>
            </p:xfrm>
            <a:graphic>
              <a:graphicData uri="http://schemas.openxmlformats.org/presentationml/2006/ole">
                <p:oleObj spid="_x0000_s83357" name="Equation" r:id="rId9" imgW="100440" imgH="118800" progId="Equation.3">
                  <p:embed/>
                </p:oleObj>
              </a:graphicData>
            </a:graphic>
          </p:graphicFrame>
        </p:grpSp>
        <p:sp>
          <p:nvSpPr>
            <p:cNvPr id="17" name="Line 32"/>
            <p:cNvSpPr>
              <a:spLocks noChangeShapeType="1"/>
            </p:cNvSpPr>
            <p:nvPr/>
          </p:nvSpPr>
          <p:spPr bwMode="auto">
            <a:xfrm flipH="1">
              <a:off x="2087183" y="3209925"/>
              <a:ext cx="18195" cy="424202"/>
            </a:xfrm>
            <a:prstGeom prst="line">
              <a:avLst/>
            </a:prstGeom>
            <a:noFill/>
            <a:ln w="9525">
              <a:solidFill>
                <a:schemeClr val="bg2"/>
              </a:solidFill>
              <a:round/>
              <a:headEnd/>
              <a:tailEnd type="triangle" w="med" len="med"/>
            </a:ln>
          </p:spPr>
          <p:txBody>
            <a:bodyPr/>
            <a:lstStyle/>
            <a:p>
              <a:endParaRPr lang="en-GB"/>
            </a:p>
          </p:txBody>
        </p:sp>
        <p:sp>
          <p:nvSpPr>
            <p:cNvPr id="18" name="Line 34"/>
            <p:cNvSpPr>
              <a:spLocks noChangeShapeType="1"/>
            </p:cNvSpPr>
            <p:nvPr/>
          </p:nvSpPr>
          <p:spPr bwMode="auto">
            <a:xfrm>
              <a:off x="2087183" y="4677839"/>
              <a:ext cx="448584" cy="906988"/>
            </a:xfrm>
            <a:prstGeom prst="line">
              <a:avLst/>
            </a:prstGeom>
            <a:noFill/>
            <a:ln w="9525">
              <a:solidFill>
                <a:schemeClr val="bg2"/>
              </a:solidFill>
              <a:round/>
              <a:headEnd/>
              <a:tailEnd type="triangle" w="med" len="med"/>
            </a:ln>
          </p:spPr>
          <p:txBody>
            <a:bodyPr/>
            <a:lstStyle/>
            <a:p>
              <a:endParaRPr lang="en-GB"/>
            </a:p>
          </p:txBody>
        </p:sp>
        <p:sp>
          <p:nvSpPr>
            <p:cNvPr id="19" name="Line 35"/>
            <p:cNvSpPr>
              <a:spLocks noChangeShapeType="1"/>
            </p:cNvSpPr>
            <p:nvPr/>
          </p:nvSpPr>
          <p:spPr bwMode="auto">
            <a:xfrm>
              <a:off x="2074610" y="4652689"/>
              <a:ext cx="154946" cy="717824"/>
            </a:xfrm>
            <a:prstGeom prst="line">
              <a:avLst/>
            </a:prstGeom>
            <a:noFill/>
            <a:ln w="9525">
              <a:solidFill>
                <a:schemeClr val="bg2"/>
              </a:solidFill>
              <a:round/>
              <a:headEnd/>
              <a:tailEnd type="triangle" w="med" len="med"/>
            </a:ln>
          </p:spPr>
          <p:txBody>
            <a:bodyPr/>
            <a:lstStyle/>
            <a:p>
              <a:endParaRPr lang="en-GB"/>
            </a:p>
          </p:txBody>
        </p:sp>
        <p:sp>
          <p:nvSpPr>
            <p:cNvPr id="20" name="Line 36"/>
            <p:cNvSpPr>
              <a:spLocks noChangeShapeType="1"/>
            </p:cNvSpPr>
            <p:nvPr/>
          </p:nvSpPr>
          <p:spPr bwMode="auto">
            <a:xfrm flipH="1">
              <a:off x="1920523" y="4627539"/>
              <a:ext cx="128940" cy="525487"/>
            </a:xfrm>
            <a:prstGeom prst="line">
              <a:avLst/>
            </a:prstGeom>
            <a:noFill/>
            <a:ln w="9525">
              <a:solidFill>
                <a:schemeClr val="bg2"/>
              </a:solidFill>
              <a:round/>
              <a:headEnd/>
              <a:tailEnd type="triangle" w="med" len="med"/>
            </a:ln>
          </p:spPr>
          <p:txBody>
            <a:bodyPr/>
            <a:lstStyle/>
            <a:p>
              <a:endParaRPr lang="en-GB"/>
            </a:p>
          </p:txBody>
        </p:sp>
        <p:grpSp>
          <p:nvGrpSpPr>
            <p:cNvPr id="21" name="Group 37"/>
            <p:cNvGrpSpPr>
              <a:grpSpLocks/>
            </p:cNvGrpSpPr>
            <p:nvPr/>
          </p:nvGrpSpPr>
          <p:grpSpPr bwMode="auto">
            <a:xfrm>
              <a:off x="1339362" y="3673720"/>
              <a:ext cx="1910807" cy="935037"/>
              <a:chOff x="3741" y="2342"/>
              <a:chExt cx="1406" cy="589"/>
            </a:xfrm>
          </p:grpSpPr>
          <p:sp>
            <p:nvSpPr>
              <p:cNvPr id="22" name="Oval 38"/>
              <p:cNvSpPr>
                <a:spLocks noChangeArrowheads="1"/>
              </p:cNvSpPr>
              <p:nvPr/>
            </p:nvSpPr>
            <p:spPr bwMode="auto">
              <a:xfrm>
                <a:off x="3741" y="2342"/>
                <a:ext cx="1406" cy="589"/>
              </a:xfrm>
              <a:prstGeom prst="ellipse">
                <a:avLst/>
              </a:prstGeom>
              <a:solidFill>
                <a:schemeClr val="bg1"/>
              </a:solidFill>
              <a:ln w="9525">
                <a:solidFill>
                  <a:schemeClr val="tx1"/>
                </a:solidFill>
                <a:round/>
                <a:headEnd/>
                <a:tailEnd/>
              </a:ln>
            </p:spPr>
            <p:txBody>
              <a:bodyPr wrap="none" anchor="ctr"/>
              <a:lstStyle/>
              <a:p>
                <a:endParaRPr lang="en-US"/>
              </a:p>
            </p:txBody>
          </p:sp>
          <p:graphicFrame>
            <p:nvGraphicFramePr>
              <p:cNvPr id="23" name="Object 39"/>
              <p:cNvGraphicFramePr>
                <a:graphicFrameLocks noChangeAspect="1"/>
              </p:cNvGraphicFramePr>
              <p:nvPr>
                <p:extLst>
                  <p:ext uri="{D42A27DB-BD31-4B8C-83A1-F6EECF244321}">
                    <p14:modId xmlns="" xmlns:p14="http://schemas.microsoft.com/office/powerpoint/2010/main" val="1663008518"/>
                  </p:ext>
                </p:extLst>
              </p:nvPr>
            </p:nvGraphicFramePr>
            <p:xfrm>
              <a:off x="3756" y="2496"/>
              <a:ext cx="1376" cy="272"/>
            </p:xfrm>
            <a:graphic>
              <a:graphicData uri="http://schemas.openxmlformats.org/presentationml/2006/ole">
                <p:oleObj spid="_x0000_s83358" name="Equation" r:id="rId10" imgW="1078560" imgH="200880" progId="Equation.3">
                  <p:embed/>
                </p:oleObj>
              </a:graphicData>
            </a:graphic>
          </p:graphicFrame>
        </p:grpSp>
      </p:grpSp>
      <p:sp>
        <p:nvSpPr>
          <p:cNvPr id="34" name="TextBox 33"/>
          <p:cNvSpPr txBox="1"/>
          <p:nvPr/>
        </p:nvSpPr>
        <p:spPr>
          <a:xfrm>
            <a:off x="727114" y="4845084"/>
            <a:ext cx="3200806" cy="1169551"/>
          </a:xfrm>
          <a:prstGeom prst="rect">
            <a:avLst/>
          </a:prstGeom>
          <a:noFill/>
        </p:spPr>
        <p:txBody>
          <a:bodyPr wrap="square" rtlCol="0">
            <a:spAutoFit/>
          </a:bodyPr>
          <a:lstStyle/>
          <a:p>
            <a:r>
              <a:rPr lang="en-US" sz="1400" dirty="0" smtClean="0">
                <a:solidFill>
                  <a:srgbClr val="006699"/>
                </a:solidFill>
              </a:rPr>
              <a:t>Generative Model:</a:t>
            </a:r>
          </a:p>
          <a:p>
            <a:r>
              <a:rPr lang="en-US" sz="1400" dirty="0" smtClean="0">
                <a:solidFill>
                  <a:srgbClr val="006699"/>
                </a:solidFill>
              </a:rPr>
              <a:t>Select one of K models from a multinomial distribution and then generate data, under this model, for each of the N subjects</a:t>
            </a:r>
            <a:endParaRPr lang="en-US" sz="1400" dirty="0">
              <a:solidFill>
                <a:srgbClr val="006699"/>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626534" y="2484462"/>
            <a:ext cx="2895600" cy="4036989"/>
            <a:chOff x="626534" y="2484462"/>
            <a:chExt cx="2895600" cy="4036989"/>
          </a:xfrm>
        </p:grpSpPr>
        <p:grpSp>
          <p:nvGrpSpPr>
            <p:cNvPr id="2" name="Group 2"/>
            <p:cNvGrpSpPr>
              <a:grpSpLocks/>
            </p:cNvGrpSpPr>
            <p:nvPr/>
          </p:nvGrpSpPr>
          <p:grpSpPr bwMode="auto">
            <a:xfrm>
              <a:off x="626534" y="4938714"/>
              <a:ext cx="1910644" cy="935037"/>
              <a:chOff x="431" y="2750"/>
              <a:chExt cx="1406" cy="589"/>
            </a:xfrm>
          </p:grpSpPr>
          <p:sp>
            <p:nvSpPr>
              <p:cNvPr id="7222" name="Oval 3"/>
              <p:cNvSpPr>
                <a:spLocks noChangeArrowheads="1"/>
              </p:cNvSpPr>
              <p:nvPr/>
            </p:nvSpPr>
            <p:spPr bwMode="auto">
              <a:xfrm>
                <a:off x="431" y="2750"/>
                <a:ext cx="1406" cy="589"/>
              </a:xfrm>
              <a:prstGeom prst="ellipse">
                <a:avLst/>
              </a:prstGeom>
              <a:solidFill>
                <a:schemeClr val="bg1"/>
              </a:solidFill>
              <a:ln w="9525">
                <a:solidFill>
                  <a:schemeClr val="tx1"/>
                </a:solidFill>
                <a:round/>
                <a:headEnd/>
                <a:tailEnd/>
              </a:ln>
            </p:spPr>
            <p:txBody>
              <a:bodyPr wrap="none" anchor="ctr"/>
              <a:lstStyle/>
              <a:p>
                <a:endParaRPr lang="en-US"/>
              </a:p>
            </p:txBody>
          </p:sp>
          <p:graphicFrame>
            <p:nvGraphicFramePr>
              <p:cNvPr id="7180" name="Object 4"/>
              <p:cNvGraphicFramePr>
                <a:graphicFrameLocks noChangeAspect="1"/>
              </p:cNvGraphicFramePr>
              <p:nvPr/>
            </p:nvGraphicFramePr>
            <p:xfrm>
              <a:off x="565" y="2886"/>
              <a:ext cx="1136" cy="272"/>
            </p:xfrm>
            <a:graphic>
              <a:graphicData uri="http://schemas.openxmlformats.org/presentationml/2006/ole">
                <p:oleObj spid="_x0000_s153971" name="Equation" r:id="rId4" imgW="901180" imgH="215931" progId="Equation.3">
                  <p:embed/>
                </p:oleObj>
              </a:graphicData>
            </a:graphic>
          </p:graphicFrame>
        </p:grpSp>
        <p:grpSp>
          <p:nvGrpSpPr>
            <p:cNvPr id="3" name="Group 5"/>
            <p:cNvGrpSpPr>
              <a:grpSpLocks/>
            </p:cNvGrpSpPr>
            <p:nvPr/>
          </p:nvGrpSpPr>
          <p:grpSpPr bwMode="auto">
            <a:xfrm>
              <a:off x="935568" y="5154614"/>
              <a:ext cx="1910644" cy="935037"/>
              <a:chOff x="431" y="2750"/>
              <a:chExt cx="1406" cy="589"/>
            </a:xfrm>
          </p:grpSpPr>
          <p:sp>
            <p:nvSpPr>
              <p:cNvPr id="7221" name="Oval 6"/>
              <p:cNvSpPr>
                <a:spLocks noChangeArrowheads="1"/>
              </p:cNvSpPr>
              <p:nvPr/>
            </p:nvSpPr>
            <p:spPr bwMode="auto">
              <a:xfrm>
                <a:off x="431" y="2750"/>
                <a:ext cx="1406" cy="589"/>
              </a:xfrm>
              <a:prstGeom prst="ellipse">
                <a:avLst/>
              </a:prstGeom>
              <a:solidFill>
                <a:schemeClr val="bg1"/>
              </a:solidFill>
              <a:ln w="9525">
                <a:solidFill>
                  <a:schemeClr val="tx1"/>
                </a:solidFill>
                <a:round/>
                <a:headEnd/>
                <a:tailEnd/>
              </a:ln>
            </p:spPr>
            <p:txBody>
              <a:bodyPr wrap="none" anchor="ctr"/>
              <a:lstStyle/>
              <a:p>
                <a:endParaRPr lang="en-US"/>
              </a:p>
            </p:txBody>
          </p:sp>
          <p:graphicFrame>
            <p:nvGraphicFramePr>
              <p:cNvPr id="7179" name="Object 7"/>
              <p:cNvGraphicFramePr>
                <a:graphicFrameLocks noChangeAspect="1"/>
              </p:cNvGraphicFramePr>
              <p:nvPr/>
            </p:nvGraphicFramePr>
            <p:xfrm>
              <a:off x="565" y="2886"/>
              <a:ext cx="1136" cy="272"/>
            </p:xfrm>
            <a:graphic>
              <a:graphicData uri="http://schemas.openxmlformats.org/presentationml/2006/ole">
                <p:oleObj spid="_x0000_s153972" name="Equation" r:id="rId5" imgW="901180" imgH="215931" progId="Equation.3">
                  <p:embed/>
                </p:oleObj>
              </a:graphicData>
            </a:graphic>
          </p:graphicFrame>
        </p:grpSp>
        <p:grpSp>
          <p:nvGrpSpPr>
            <p:cNvPr id="4" name="Group 8"/>
            <p:cNvGrpSpPr>
              <a:grpSpLocks/>
            </p:cNvGrpSpPr>
            <p:nvPr/>
          </p:nvGrpSpPr>
          <p:grpSpPr bwMode="auto">
            <a:xfrm>
              <a:off x="1220612" y="5372100"/>
              <a:ext cx="1909233" cy="935038"/>
              <a:chOff x="431" y="2750"/>
              <a:chExt cx="1406" cy="589"/>
            </a:xfrm>
          </p:grpSpPr>
          <p:sp>
            <p:nvSpPr>
              <p:cNvPr id="7220" name="Oval 9"/>
              <p:cNvSpPr>
                <a:spLocks noChangeArrowheads="1"/>
              </p:cNvSpPr>
              <p:nvPr/>
            </p:nvSpPr>
            <p:spPr bwMode="auto">
              <a:xfrm>
                <a:off x="431" y="2750"/>
                <a:ext cx="1406" cy="589"/>
              </a:xfrm>
              <a:prstGeom prst="ellipse">
                <a:avLst/>
              </a:prstGeom>
              <a:solidFill>
                <a:schemeClr val="bg1"/>
              </a:solidFill>
              <a:ln w="9525">
                <a:solidFill>
                  <a:schemeClr val="tx1"/>
                </a:solidFill>
                <a:round/>
                <a:headEnd/>
                <a:tailEnd/>
              </a:ln>
            </p:spPr>
            <p:txBody>
              <a:bodyPr wrap="none" anchor="ctr"/>
              <a:lstStyle/>
              <a:p>
                <a:endParaRPr lang="en-US"/>
              </a:p>
            </p:txBody>
          </p:sp>
          <p:graphicFrame>
            <p:nvGraphicFramePr>
              <p:cNvPr id="7178" name="Object 10"/>
              <p:cNvGraphicFramePr>
                <a:graphicFrameLocks noChangeAspect="1"/>
              </p:cNvGraphicFramePr>
              <p:nvPr/>
            </p:nvGraphicFramePr>
            <p:xfrm>
              <a:off x="533" y="2886"/>
              <a:ext cx="1200" cy="272"/>
            </p:xfrm>
            <a:graphic>
              <a:graphicData uri="http://schemas.openxmlformats.org/presentationml/2006/ole">
                <p:oleObj spid="_x0000_s153973" name="Equation" r:id="rId6" imgW="951857" imgH="215931" progId="Equation.3">
                  <p:embed/>
                </p:oleObj>
              </a:graphicData>
            </a:graphic>
          </p:graphicFrame>
        </p:grpSp>
        <p:grpSp>
          <p:nvGrpSpPr>
            <p:cNvPr id="5" name="Group 11"/>
            <p:cNvGrpSpPr>
              <a:grpSpLocks/>
            </p:cNvGrpSpPr>
            <p:nvPr/>
          </p:nvGrpSpPr>
          <p:grpSpPr bwMode="auto">
            <a:xfrm>
              <a:off x="1611490" y="5586414"/>
              <a:ext cx="1910644" cy="935037"/>
              <a:chOff x="431" y="2750"/>
              <a:chExt cx="1406" cy="589"/>
            </a:xfrm>
          </p:grpSpPr>
          <p:sp>
            <p:nvSpPr>
              <p:cNvPr id="7219" name="Oval 12"/>
              <p:cNvSpPr>
                <a:spLocks noChangeArrowheads="1"/>
              </p:cNvSpPr>
              <p:nvPr/>
            </p:nvSpPr>
            <p:spPr bwMode="auto">
              <a:xfrm>
                <a:off x="431" y="2750"/>
                <a:ext cx="1406" cy="589"/>
              </a:xfrm>
              <a:prstGeom prst="ellipse">
                <a:avLst/>
              </a:prstGeom>
              <a:solidFill>
                <a:schemeClr val="bg1"/>
              </a:solidFill>
              <a:ln w="9525">
                <a:solidFill>
                  <a:schemeClr val="tx1"/>
                </a:solidFill>
                <a:round/>
                <a:headEnd/>
                <a:tailEnd/>
              </a:ln>
            </p:spPr>
            <p:txBody>
              <a:bodyPr wrap="none" anchor="ctr"/>
              <a:lstStyle/>
              <a:p>
                <a:endParaRPr lang="en-US"/>
              </a:p>
            </p:txBody>
          </p:sp>
          <p:graphicFrame>
            <p:nvGraphicFramePr>
              <p:cNvPr id="7177" name="Object 13"/>
              <p:cNvGraphicFramePr>
                <a:graphicFrameLocks noChangeAspect="1"/>
              </p:cNvGraphicFramePr>
              <p:nvPr/>
            </p:nvGraphicFramePr>
            <p:xfrm>
              <a:off x="565" y="2886"/>
              <a:ext cx="1136" cy="272"/>
            </p:xfrm>
            <a:graphic>
              <a:graphicData uri="http://schemas.openxmlformats.org/presentationml/2006/ole">
                <p:oleObj spid="_x0000_s153974" name="Equation" r:id="rId7" imgW="901180" imgH="215931" progId="Equation.3">
                  <p:embed/>
                </p:oleObj>
              </a:graphicData>
            </a:graphic>
          </p:graphicFrame>
        </p:grpSp>
        <p:grpSp>
          <p:nvGrpSpPr>
            <p:cNvPr id="7" name="Group 17"/>
            <p:cNvGrpSpPr>
              <a:grpSpLocks/>
            </p:cNvGrpSpPr>
            <p:nvPr/>
          </p:nvGrpSpPr>
          <p:grpSpPr bwMode="auto">
            <a:xfrm>
              <a:off x="1445940" y="2484462"/>
              <a:ext cx="1194473" cy="696971"/>
              <a:chOff x="3592" y="1069"/>
              <a:chExt cx="1406" cy="589"/>
            </a:xfrm>
          </p:grpSpPr>
          <p:sp>
            <p:nvSpPr>
              <p:cNvPr id="7217" name="Oval 18"/>
              <p:cNvSpPr>
                <a:spLocks noChangeArrowheads="1"/>
              </p:cNvSpPr>
              <p:nvPr/>
            </p:nvSpPr>
            <p:spPr bwMode="auto">
              <a:xfrm>
                <a:off x="3592" y="1069"/>
                <a:ext cx="1406" cy="589"/>
              </a:xfrm>
              <a:prstGeom prst="ellipse">
                <a:avLst/>
              </a:prstGeom>
              <a:solidFill>
                <a:schemeClr val="bg1"/>
              </a:solidFill>
              <a:ln w="9525">
                <a:solidFill>
                  <a:schemeClr val="tx1"/>
                </a:solidFill>
                <a:round/>
                <a:headEnd/>
                <a:tailEnd/>
              </a:ln>
            </p:spPr>
            <p:txBody>
              <a:bodyPr wrap="none" anchor="ctr"/>
              <a:lstStyle/>
              <a:p>
                <a:endParaRPr lang="en-US"/>
              </a:p>
            </p:txBody>
          </p:sp>
          <p:graphicFrame>
            <p:nvGraphicFramePr>
              <p:cNvPr id="7175" name="Object 19"/>
              <p:cNvGraphicFramePr>
                <a:graphicFrameLocks noChangeAspect="1"/>
              </p:cNvGraphicFramePr>
              <p:nvPr>
                <p:extLst>
                  <p:ext uri="{D42A27DB-BD31-4B8C-83A1-F6EECF244321}">
                    <p14:modId xmlns="" xmlns:p14="http://schemas.microsoft.com/office/powerpoint/2010/main" val="3199098688"/>
                  </p:ext>
                </p:extLst>
              </p:nvPr>
            </p:nvGraphicFramePr>
            <p:xfrm>
              <a:off x="4126" y="1220"/>
              <a:ext cx="384" cy="305"/>
            </p:xfrm>
            <a:graphic>
              <a:graphicData uri="http://schemas.openxmlformats.org/presentationml/2006/ole">
                <p:oleObj spid="_x0000_s153975" name="Equation" r:id="rId8" imgW="100440" imgH="118800" progId="Equation.3">
                  <p:embed/>
                </p:oleObj>
              </a:graphicData>
            </a:graphic>
          </p:graphicFrame>
        </p:grpSp>
        <p:sp>
          <p:nvSpPr>
            <p:cNvPr id="7193" name="Line 32"/>
            <p:cNvSpPr>
              <a:spLocks noChangeShapeType="1"/>
            </p:cNvSpPr>
            <p:nvPr/>
          </p:nvSpPr>
          <p:spPr bwMode="auto">
            <a:xfrm flipH="1">
              <a:off x="2087183" y="3209925"/>
              <a:ext cx="18195" cy="424202"/>
            </a:xfrm>
            <a:prstGeom prst="line">
              <a:avLst/>
            </a:prstGeom>
            <a:noFill/>
            <a:ln w="9525">
              <a:solidFill>
                <a:schemeClr val="bg2"/>
              </a:solidFill>
              <a:round/>
              <a:headEnd/>
              <a:tailEnd type="triangle" w="med" len="med"/>
            </a:ln>
          </p:spPr>
          <p:txBody>
            <a:bodyPr/>
            <a:lstStyle/>
            <a:p>
              <a:endParaRPr lang="en-GB"/>
            </a:p>
          </p:txBody>
        </p:sp>
        <p:sp>
          <p:nvSpPr>
            <p:cNvPr id="7195" name="Line 34"/>
            <p:cNvSpPr>
              <a:spLocks noChangeShapeType="1"/>
            </p:cNvSpPr>
            <p:nvPr/>
          </p:nvSpPr>
          <p:spPr bwMode="auto">
            <a:xfrm>
              <a:off x="2087183" y="4677839"/>
              <a:ext cx="448584" cy="906988"/>
            </a:xfrm>
            <a:prstGeom prst="line">
              <a:avLst/>
            </a:prstGeom>
            <a:noFill/>
            <a:ln w="9525">
              <a:solidFill>
                <a:schemeClr val="bg2"/>
              </a:solidFill>
              <a:round/>
              <a:headEnd/>
              <a:tailEnd type="triangle" w="med" len="med"/>
            </a:ln>
          </p:spPr>
          <p:txBody>
            <a:bodyPr/>
            <a:lstStyle/>
            <a:p>
              <a:endParaRPr lang="en-GB"/>
            </a:p>
          </p:txBody>
        </p:sp>
        <p:sp>
          <p:nvSpPr>
            <p:cNvPr id="7196" name="Line 35"/>
            <p:cNvSpPr>
              <a:spLocks noChangeShapeType="1"/>
            </p:cNvSpPr>
            <p:nvPr/>
          </p:nvSpPr>
          <p:spPr bwMode="auto">
            <a:xfrm>
              <a:off x="2074610" y="4652689"/>
              <a:ext cx="154946" cy="717824"/>
            </a:xfrm>
            <a:prstGeom prst="line">
              <a:avLst/>
            </a:prstGeom>
            <a:noFill/>
            <a:ln w="9525">
              <a:solidFill>
                <a:schemeClr val="bg2"/>
              </a:solidFill>
              <a:round/>
              <a:headEnd/>
              <a:tailEnd type="triangle" w="med" len="med"/>
            </a:ln>
          </p:spPr>
          <p:txBody>
            <a:bodyPr/>
            <a:lstStyle/>
            <a:p>
              <a:endParaRPr lang="en-GB"/>
            </a:p>
          </p:txBody>
        </p:sp>
        <p:sp>
          <p:nvSpPr>
            <p:cNvPr id="7197" name="Line 36"/>
            <p:cNvSpPr>
              <a:spLocks noChangeShapeType="1"/>
            </p:cNvSpPr>
            <p:nvPr/>
          </p:nvSpPr>
          <p:spPr bwMode="auto">
            <a:xfrm flipH="1">
              <a:off x="1920523" y="4627539"/>
              <a:ext cx="128940" cy="525487"/>
            </a:xfrm>
            <a:prstGeom prst="line">
              <a:avLst/>
            </a:prstGeom>
            <a:noFill/>
            <a:ln w="9525">
              <a:solidFill>
                <a:schemeClr val="bg2"/>
              </a:solidFill>
              <a:round/>
              <a:headEnd/>
              <a:tailEnd type="triangle" w="med" len="med"/>
            </a:ln>
          </p:spPr>
          <p:txBody>
            <a:bodyPr/>
            <a:lstStyle/>
            <a:p>
              <a:endParaRPr lang="en-GB"/>
            </a:p>
          </p:txBody>
        </p:sp>
        <p:grpSp>
          <p:nvGrpSpPr>
            <p:cNvPr id="11" name="Group 37"/>
            <p:cNvGrpSpPr>
              <a:grpSpLocks/>
            </p:cNvGrpSpPr>
            <p:nvPr/>
          </p:nvGrpSpPr>
          <p:grpSpPr bwMode="auto">
            <a:xfrm>
              <a:off x="1339362" y="3673720"/>
              <a:ext cx="1910807" cy="935037"/>
              <a:chOff x="3741" y="2342"/>
              <a:chExt cx="1406" cy="589"/>
            </a:xfrm>
          </p:grpSpPr>
          <p:sp>
            <p:nvSpPr>
              <p:cNvPr id="7213" name="Oval 38"/>
              <p:cNvSpPr>
                <a:spLocks noChangeArrowheads="1"/>
              </p:cNvSpPr>
              <p:nvPr/>
            </p:nvSpPr>
            <p:spPr bwMode="auto">
              <a:xfrm>
                <a:off x="3741" y="2342"/>
                <a:ext cx="1406" cy="589"/>
              </a:xfrm>
              <a:prstGeom prst="ellipse">
                <a:avLst/>
              </a:prstGeom>
              <a:solidFill>
                <a:schemeClr val="bg1"/>
              </a:solidFill>
              <a:ln w="9525">
                <a:solidFill>
                  <a:schemeClr val="tx1"/>
                </a:solidFill>
                <a:round/>
                <a:headEnd/>
                <a:tailEnd/>
              </a:ln>
            </p:spPr>
            <p:txBody>
              <a:bodyPr wrap="none" anchor="ctr"/>
              <a:lstStyle/>
              <a:p>
                <a:endParaRPr lang="en-US"/>
              </a:p>
            </p:txBody>
          </p:sp>
          <p:graphicFrame>
            <p:nvGraphicFramePr>
              <p:cNvPr id="7171" name="Object 39"/>
              <p:cNvGraphicFramePr>
                <a:graphicFrameLocks noChangeAspect="1"/>
              </p:cNvGraphicFramePr>
              <p:nvPr>
                <p:extLst>
                  <p:ext uri="{D42A27DB-BD31-4B8C-83A1-F6EECF244321}">
                    <p14:modId xmlns="" xmlns:p14="http://schemas.microsoft.com/office/powerpoint/2010/main" val="3921058090"/>
                  </p:ext>
                </p:extLst>
              </p:nvPr>
            </p:nvGraphicFramePr>
            <p:xfrm>
              <a:off x="3756" y="2496"/>
              <a:ext cx="1376" cy="272"/>
            </p:xfrm>
            <a:graphic>
              <a:graphicData uri="http://schemas.openxmlformats.org/presentationml/2006/ole">
                <p:oleObj spid="_x0000_s153976" name="Equation" r:id="rId9" imgW="1078560" imgH="200880" progId="Equation.3">
                  <p:embed/>
                </p:oleObj>
              </a:graphicData>
            </a:graphic>
          </p:graphicFrame>
        </p:grpSp>
      </p:grpSp>
      <p:sp>
        <p:nvSpPr>
          <p:cNvPr id="7199" name="Rectangle 40"/>
          <p:cNvSpPr>
            <a:spLocks noChangeArrowheads="1"/>
          </p:cNvSpPr>
          <p:nvPr/>
        </p:nvSpPr>
        <p:spPr bwMode="auto">
          <a:xfrm>
            <a:off x="383853" y="0"/>
            <a:ext cx="8760147" cy="1143000"/>
          </a:xfrm>
          <a:prstGeom prst="rect">
            <a:avLst/>
          </a:prstGeom>
          <a:noFill/>
          <a:ln w="9525">
            <a:noFill/>
            <a:miter lim="800000"/>
            <a:headEnd/>
            <a:tailEnd/>
          </a:ln>
        </p:spPr>
        <p:txBody>
          <a:bodyPr anchor="ctr"/>
          <a:lstStyle/>
          <a:p>
            <a:pPr algn="ctr"/>
            <a:r>
              <a:rPr lang="de-CH" sz="3200" dirty="0" smtClean="0">
                <a:solidFill>
                  <a:schemeClr val="tx2"/>
                </a:solidFill>
                <a:latin typeface="Arial Unicode MS" pitchFamily="34" charset="-128"/>
              </a:rPr>
              <a:t>Fixed/</a:t>
            </a:r>
            <a:r>
              <a:rPr lang="de-CH" sz="3200" dirty="0" smtClean="0">
                <a:solidFill>
                  <a:srgbClr val="006699"/>
                </a:solidFill>
                <a:latin typeface="Arial Unicode MS" pitchFamily="34" charset="-128"/>
              </a:rPr>
              <a:t>Random</a:t>
            </a:r>
            <a:r>
              <a:rPr lang="de-CH" sz="3200" dirty="0" smtClean="0">
                <a:solidFill>
                  <a:schemeClr val="tx2"/>
                </a:solidFill>
                <a:latin typeface="Arial Unicode MS" pitchFamily="34" charset="-128"/>
              </a:rPr>
              <a:t> </a:t>
            </a:r>
            <a:r>
              <a:rPr lang="de-CH" sz="3200" dirty="0" err="1">
                <a:solidFill>
                  <a:schemeClr val="tx2"/>
                </a:solidFill>
                <a:latin typeface="Arial Unicode MS" pitchFamily="34" charset="-128"/>
              </a:rPr>
              <a:t>effects</a:t>
            </a:r>
            <a:r>
              <a:rPr lang="de-CH" sz="3200" dirty="0">
                <a:solidFill>
                  <a:schemeClr val="tx2"/>
                </a:solidFill>
                <a:latin typeface="Arial Unicode MS" pitchFamily="34" charset="-128"/>
              </a:rPr>
              <a:t> BMS </a:t>
            </a:r>
            <a:r>
              <a:rPr lang="de-CH" sz="3200" dirty="0" err="1">
                <a:solidFill>
                  <a:schemeClr val="tx2"/>
                </a:solidFill>
                <a:latin typeface="Arial Unicode MS" pitchFamily="34" charset="-128"/>
              </a:rPr>
              <a:t>for</a:t>
            </a:r>
            <a:r>
              <a:rPr lang="de-CH" sz="3200" dirty="0">
                <a:solidFill>
                  <a:schemeClr val="tx2"/>
                </a:solidFill>
                <a:latin typeface="Arial Unicode MS" pitchFamily="34" charset="-128"/>
              </a:rPr>
              <a:t> </a:t>
            </a:r>
            <a:r>
              <a:rPr lang="de-CH" sz="3200" dirty="0" err="1">
                <a:solidFill>
                  <a:schemeClr val="tx2"/>
                </a:solidFill>
                <a:latin typeface="Arial Unicode MS" pitchFamily="34" charset="-128"/>
              </a:rPr>
              <a:t>group</a:t>
            </a:r>
            <a:r>
              <a:rPr lang="de-CH" sz="3200" dirty="0">
                <a:solidFill>
                  <a:schemeClr val="tx2"/>
                </a:solidFill>
                <a:latin typeface="Arial Unicode MS" pitchFamily="34" charset="-128"/>
              </a:rPr>
              <a:t> </a:t>
            </a:r>
            <a:r>
              <a:rPr lang="de-CH" sz="3200" dirty="0" err="1">
                <a:solidFill>
                  <a:schemeClr val="tx2"/>
                </a:solidFill>
                <a:latin typeface="Arial Unicode MS" pitchFamily="34" charset="-128"/>
              </a:rPr>
              <a:t>studies</a:t>
            </a:r>
            <a:endParaRPr lang="en-US" sz="3200" dirty="0">
              <a:solidFill>
                <a:schemeClr val="tx2"/>
              </a:solidFill>
              <a:latin typeface="Arial Unicode MS" pitchFamily="34" charset="-128"/>
            </a:endParaRPr>
          </a:p>
        </p:txBody>
      </p:sp>
      <p:sp>
        <p:nvSpPr>
          <p:cNvPr id="7209" name="Rectangle 50"/>
          <p:cNvSpPr>
            <a:spLocks noChangeArrowheads="1"/>
          </p:cNvSpPr>
          <p:nvPr/>
        </p:nvSpPr>
        <p:spPr bwMode="auto">
          <a:xfrm>
            <a:off x="0" y="6553200"/>
            <a:ext cx="3215367" cy="369332"/>
          </a:xfrm>
          <a:prstGeom prst="rect">
            <a:avLst/>
          </a:prstGeom>
          <a:noFill/>
          <a:ln w="9525">
            <a:noFill/>
            <a:miter lim="800000"/>
            <a:headEnd/>
            <a:tailEnd/>
          </a:ln>
        </p:spPr>
        <p:txBody>
          <a:bodyPr wrap="none">
            <a:spAutoFit/>
          </a:bodyPr>
          <a:lstStyle/>
          <a:p>
            <a:pPr eaLnBrk="0" hangingPunct="0">
              <a:spcBef>
                <a:spcPct val="80000"/>
              </a:spcBef>
            </a:pPr>
            <a:r>
              <a:rPr lang="en-GB" b="0">
                <a:latin typeface="Times New Roman" pitchFamily="18" charset="0"/>
              </a:rPr>
              <a:t>Stephan et al. 2009, </a:t>
            </a:r>
            <a:r>
              <a:rPr lang="en-GB" b="0" i="1">
                <a:latin typeface="Times New Roman" pitchFamily="18" charset="0"/>
              </a:rPr>
              <a:t>NeuroImage</a:t>
            </a:r>
            <a:endParaRPr lang="de-DE" b="0" i="1">
              <a:latin typeface="Times New Roman" pitchFamily="18" charset="0"/>
            </a:endParaRPr>
          </a:p>
        </p:txBody>
      </p:sp>
      <p:sp>
        <p:nvSpPr>
          <p:cNvPr id="7210" name="Rectangle 54"/>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en-GB"/>
          </a:p>
        </p:txBody>
      </p:sp>
      <p:grpSp>
        <p:nvGrpSpPr>
          <p:cNvPr id="55" name="Group 2"/>
          <p:cNvGrpSpPr>
            <a:grpSpLocks/>
          </p:cNvGrpSpPr>
          <p:nvPr/>
        </p:nvGrpSpPr>
        <p:grpSpPr bwMode="auto">
          <a:xfrm>
            <a:off x="4186323" y="4915066"/>
            <a:ext cx="1910644" cy="935037"/>
            <a:chOff x="431" y="2750"/>
            <a:chExt cx="1406" cy="589"/>
          </a:xfrm>
        </p:grpSpPr>
        <p:sp>
          <p:nvSpPr>
            <p:cNvPr id="56" name="Oval 3"/>
            <p:cNvSpPr>
              <a:spLocks noChangeArrowheads="1"/>
            </p:cNvSpPr>
            <p:nvPr/>
          </p:nvSpPr>
          <p:spPr bwMode="auto">
            <a:xfrm>
              <a:off x="431" y="2750"/>
              <a:ext cx="1406" cy="589"/>
            </a:xfrm>
            <a:prstGeom prst="ellipse">
              <a:avLst/>
            </a:prstGeom>
            <a:solidFill>
              <a:schemeClr val="bg1"/>
            </a:solidFill>
            <a:ln w="9525">
              <a:solidFill>
                <a:schemeClr val="tx1"/>
              </a:solidFill>
              <a:round/>
              <a:headEnd/>
              <a:tailEnd/>
            </a:ln>
          </p:spPr>
          <p:txBody>
            <a:bodyPr wrap="none" anchor="ctr"/>
            <a:lstStyle/>
            <a:p>
              <a:endParaRPr lang="en-US"/>
            </a:p>
          </p:txBody>
        </p:sp>
        <p:graphicFrame>
          <p:nvGraphicFramePr>
            <p:cNvPr id="57" name="Object 4"/>
            <p:cNvGraphicFramePr>
              <a:graphicFrameLocks noChangeAspect="1"/>
            </p:cNvGraphicFramePr>
            <p:nvPr/>
          </p:nvGraphicFramePr>
          <p:xfrm>
            <a:off x="565" y="2886"/>
            <a:ext cx="1136" cy="272"/>
          </p:xfrm>
          <a:graphic>
            <a:graphicData uri="http://schemas.openxmlformats.org/presentationml/2006/ole">
              <p:oleObj spid="_x0000_s153977" name="Equation" r:id="rId10" imgW="901180" imgH="215931" progId="Equation.3">
                <p:embed/>
              </p:oleObj>
            </a:graphicData>
          </a:graphic>
        </p:graphicFrame>
      </p:grpSp>
      <p:grpSp>
        <p:nvGrpSpPr>
          <p:cNvPr id="58" name="Group 5"/>
          <p:cNvGrpSpPr>
            <a:grpSpLocks/>
          </p:cNvGrpSpPr>
          <p:nvPr/>
        </p:nvGrpSpPr>
        <p:grpSpPr bwMode="auto">
          <a:xfrm>
            <a:off x="4495357" y="5130966"/>
            <a:ext cx="1910644" cy="935037"/>
            <a:chOff x="431" y="2750"/>
            <a:chExt cx="1406" cy="589"/>
          </a:xfrm>
        </p:grpSpPr>
        <p:sp>
          <p:nvSpPr>
            <p:cNvPr id="59" name="Oval 6"/>
            <p:cNvSpPr>
              <a:spLocks noChangeArrowheads="1"/>
            </p:cNvSpPr>
            <p:nvPr/>
          </p:nvSpPr>
          <p:spPr bwMode="auto">
            <a:xfrm>
              <a:off x="431" y="2750"/>
              <a:ext cx="1406" cy="589"/>
            </a:xfrm>
            <a:prstGeom prst="ellipse">
              <a:avLst/>
            </a:prstGeom>
            <a:solidFill>
              <a:schemeClr val="bg1"/>
            </a:solidFill>
            <a:ln w="9525">
              <a:solidFill>
                <a:schemeClr val="tx1"/>
              </a:solidFill>
              <a:round/>
              <a:headEnd/>
              <a:tailEnd/>
            </a:ln>
          </p:spPr>
          <p:txBody>
            <a:bodyPr wrap="none" anchor="ctr"/>
            <a:lstStyle/>
            <a:p>
              <a:endParaRPr lang="en-US"/>
            </a:p>
          </p:txBody>
        </p:sp>
        <p:graphicFrame>
          <p:nvGraphicFramePr>
            <p:cNvPr id="60" name="Object 7"/>
            <p:cNvGraphicFramePr>
              <a:graphicFrameLocks noChangeAspect="1"/>
            </p:cNvGraphicFramePr>
            <p:nvPr/>
          </p:nvGraphicFramePr>
          <p:xfrm>
            <a:off x="565" y="2886"/>
            <a:ext cx="1136" cy="272"/>
          </p:xfrm>
          <a:graphic>
            <a:graphicData uri="http://schemas.openxmlformats.org/presentationml/2006/ole">
              <p:oleObj spid="_x0000_s153978" name="Equation" r:id="rId11" imgW="901180" imgH="215931" progId="Equation.3">
                <p:embed/>
              </p:oleObj>
            </a:graphicData>
          </a:graphic>
        </p:graphicFrame>
      </p:grpSp>
      <p:grpSp>
        <p:nvGrpSpPr>
          <p:cNvPr id="61" name="Group 8"/>
          <p:cNvGrpSpPr>
            <a:grpSpLocks/>
          </p:cNvGrpSpPr>
          <p:nvPr/>
        </p:nvGrpSpPr>
        <p:grpSpPr bwMode="auto">
          <a:xfrm>
            <a:off x="4780401" y="5348452"/>
            <a:ext cx="1909233" cy="935038"/>
            <a:chOff x="431" y="2750"/>
            <a:chExt cx="1406" cy="589"/>
          </a:xfrm>
        </p:grpSpPr>
        <p:sp>
          <p:nvSpPr>
            <p:cNvPr id="62" name="Oval 9"/>
            <p:cNvSpPr>
              <a:spLocks noChangeArrowheads="1"/>
            </p:cNvSpPr>
            <p:nvPr/>
          </p:nvSpPr>
          <p:spPr bwMode="auto">
            <a:xfrm>
              <a:off x="431" y="2750"/>
              <a:ext cx="1406" cy="589"/>
            </a:xfrm>
            <a:prstGeom prst="ellipse">
              <a:avLst/>
            </a:prstGeom>
            <a:solidFill>
              <a:schemeClr val="bg1"/>
            </a:solidFill>
            <a:ln w="9525">
              <a:solidFill>
                <a:schemeClr val="tx1"/>
              </a:solidFill>
              <a:round/>
              <a:headEnd/>
              <a:tailEnd/>
            </a:ln>
          </p:spPr>
          <p:txBody>
            <a:bodyPr wrap="none" anchor="ctr"/>
            <a:lstStyle/>
            <a:p>
              <a:endParaRPr lang="en-US"/>
            </a:p>
          </p:txBody>
        </p:sp>
        <p:graphicFrame>
          <p:nvGraphicFramePr>
            <p:cNvPr id="63" name="Object 10"/>
            <p:cNvGraphicFramePr>
              <a:graphicFrameLocks noChangeAspect="1"/>
            </p:cNvGraphicFramePr>
            <p:nvPr/>
          </p:nvGraphicFramePr>
          <p:xfrm>
            <a:off x="533" y="2886"/>
            <a:ext cx="1200" cy="272"/>
          </p:xfrm>
          <a:graphic>
            <a:graphicData uri="http://schemas.openxmlformats.org/presentationml/2006/ole">
              <p:oleObj spid="_x0000_s153979" name="Equation" r:id="rId12" imgW="951857" imgH="215931" progId="Equation.3">
                <p:embed/>
              </p:oleObj>
            </a:graphicData>
          </a:graphic>
        </p:graphicFrame>
      </p:grpSp>
      <p:grpSp>
        <p:nvGrpSpPr>
          <p:cNvPr id="64" name="Group 11"/>
          <p:cNvGrpSpPr>
            <a:grpSpLocks/>
          </p:cNvGrpSpPr>
          <p:nvPr/>
        </p:nvGrpSpPr>
        <p:grpSpPr bwMode="auto">
          <a:xfrm>
            <a:off x="5171279" y="5562766"/>
            <a:ext cx="1910644" cy="935037"/>
            <a:chOff x="431" y="2750"/>
            <a:chExt cx="1406" cy="589"/>
          </a:xfrm>
        </p:grpSpPr>
        <p:sp>
          <p:nvSpPr>
            <p:cNvPr id="65" name="Oval 12"/>
            <p:cNvSpPr>
              <a:spLocks noChangeArrowheads="1"/>
            </p:cNvSpPr>
            <p:nvPr/>
          </p:nvSpPr>
          <p:spPr bwMode="auto">
            <a:xfrm>
              <a:off x="431" y="2750"/>
              <a:ext cx="1406" cy="589"/>
            </a:xfrm>
            <a:prstGeom prst="ellipse">
              <a:avLst/>
            </a:prstGeom>
            <a:solidFill>
              <a:schemeClr val="bg1"/>
            </a:solidFill>
            <a:ln w="9525">
              <a:solidFill>
                <a:schemeClr val="tx1"/>
              </a:solidFill>
              <a:round/>
              <a:headEnd/>
              <a:tailEnd/>
            </a:ln>
          </p:spPr>
          <p:txBody>
            <a:bodyPr wrap="none" anchor="ctr"/>
            <a:lstStyle/>
            <a:p>
              <a:endParaRPr lang="en-US"/>
            </a:p>
          </p:txBody>
        </p:sp>
        <p:graphicFrame>
          <p:nvGraphicFramePr>
            <p:cNvPr id="66" name="Object 13"/>
            <p:cNvGraphicFramePr>
              <a:graphicFrameLocks noChangeAspect="1"/>
            </p:cNvGraphicFramePr>
            <p:nvPr/>
          </p:nvGraphicFramePr>
          <p:xfrm>
            <a:off x="565" y="2886"/>
            <a:ext cx="1136" cy="272"/>
          </p:xfrm>
          <a:graphic>
            <a:graphicData uri="http://schemas.openxmlformats.org/presentationml/2006/ole">
              <p:oleObj spid="_x0000_s153980" name="Equation" r:id="rId13" imgW="901180" imgH="215931" progId="Equation.3">
                <p:embed/>
              </p:oleObj>
            </a:graphicData>
          </a:graphic>
        </p:graphicFrame>
      </p:grpSp>
      <p:grpSp>
        <p:nvGrpSpPr>
          <p:cNvPr id="67" name="Group 14"/>
          <p:cNvGrpSpPr>
            <a:grpSpLocks/>
          </p:cNvGrpSpPr>
          <p:nvPr/>
        </p:nvGrpSpPr>
        <p:grpSpPr bwMode="auto">
          <a:xfrm>
            <a:off x="4247001" y="3619666"/>
            <a:ext cx="1910644" cy="935037"/>
            <a:chOff x="431" y="2750"/>
            <a:chExt cx="1406" cy="589"/>
          </a:xfrm>
        </p:grpSpPr>
        <p:sp>
          <p:nvSpPr>
            <p:cNvPr id="68" name="Oval 15"/>
            <p:cNvSpPr>
              <a:spLocks noChangeArrowheads="1"/>
            </p:cNvSpPr>
            <p:nvPr/>
          </p:nvSpPr>
          <p:spPr bwMode="auto">
            <a:xfrm>
              <a:off x="431" y="2750"/>
              <a:ext cx="1406" cy="589"/>
            </a:xfrm>
            <a:prstGeom prst="ellipse">
              <a:avLst/>
            </a:prstGeom>
            <a:solidFill>
              <a:schemeClr val="bg1"/>
            </a:solidFill>
            <a:ln w="9525">
              <a:solidFill>
                <a:schemeClr val="tx1"/>
              </a:solidFill>
              <a:round/>
              <a:headEnd/>
              <a:tailEnd/>
            </a:ln>
          </p:spPr>
          <p:txBody>
            <a:bodyPr wrap="none" anchor="ctr"/>
            <a:lstStyle/>
            <a:p>
              <a:endParaRPr lang="en-US"/>
            </a:p>
          </p:txBody>
        </p:sp>
        <p:graphicFrame>
          <p:nvGraphicFramePr>
            <p:cNvPr id="69" name="Object 16"/>
            <p:cNvGraphicFramePr>
              <a:graphicFrameLocks noChangeAspect="1"/>
            </p:cNvGraphicFramePr>
            <p:nvPr/>
          </p:nvGraphicFramePr>
          <p:xfrm>
            <a:off x="541" y="2878"/>
            <a:ext cx="1184" cy="288"/>
          </p:xfrm>
          <a:graphic>
            <a:graphicData uri="http://schemas.openxmlformats.org/presentationml/2006/ole">
              <p:oleObj spid="_x0000_s153981" name="Equation" r:id="rId14" imgW="939754" imgH="228738" progId="Equation.3">
                <p:embed/>
              </p:oleObj>
            </a:graphicData>
          </a:graphic>
        </p:graphicFrame>
      </p:grpSp>
      <p:grpSp>
        <p:nvGrpSpPr>
          <p:cNvPr id="70" name="Group 17"/>
          <p:cNvGrpSpPr>
            <a:grpSpLocks/>
          </p:cNvGrpSpPr>
          <p:nvPr/>
        </p:nvGrpSpPr>
        <p:grpSpPr bwMode="auto">
          <a:xfrm>
            <a:off x="4678801" y="2322677"/>
            <a:ext cx="1910644" cy="935038"/>
            <a:chOff x="3379" y="1117"/>
            <a:chExt cx="1406" cy="589"/>
          </a:xfrm>
        </p:grpSpPr>
        <p:sp>
          <p:nvSpPr>
            <p:cNvPr id="71" name="Oval 18"/>
            <p:cNvSpPr>
              <a:spLocks noChangeArrowheads="1"/>
            </p:cNvSpPr>
            <p:nvPr/>
          </p:nvSpPr>
          <p:spPr bwMode="auto">
            <a:xfrm>
              <a:off x="3379" y="1117"/>
              <a:ext cx="1406" cy="589"/>
            </a:xfrm>
            <a:prstGeom prst="ellipse">
              <a:avLst/>
            </a:prstGeom>
            <a:solidFill>
              <a:schemeClr val="bg1"/>
            </a:solidFill>
            <a:ln w="9525">
              <a:solidFill>
                <a:schemeClr val="tx1"/>
              </a:solidFill>
              <a:round/>
              <a:headEnd/>
              <a:tailEnd/>
            </a:ln>
          </p:spPr>
          <p:txBody>
            <a:bodyPr wrap="none" anchor="ctr"/>
            <a:lstStyle/>
            <a:p>
              <a:endParaRPr lang="en-US"/>
            </a:p>
          </p:txBody>
        </p:sp>
        <p:graphicFrame>
          <p:nvGraphicFramePr>
            <p:cNvPr id="72" name="Object 19"/>
            <p:cNvGraphicFramePr>
              <a:graphicFrameLocks noChangeAspect="1"/>
            </p:cNvGraphicFramePr>
            <p:nvPr/>
          </p:nvGraphicFramePr>
          <p:xfrm>
            <a:off x="3588" y="1279"/>
            <a:ext cx="1040" cy="256"/>
          </p:xfrm>
          <a:graphic>
            <a:graphicData uri="http://schemas.openxmlformats.org/presentationml/2006/ole">
              <p:oleObj spid="_x0000_s153982" name="Equation" r:id="rId15" imgW="825110" imgH="203384" progId="Equation.3">
                <p:embed/>
              </p:oleObj>
            </a:graphicData>
          </a:graphic>
        </p:graphicFrame>
      </p:grpSp>
      <p:grpSp>
        <p:nvGrpSpPr>
          <p:cNvPr id="73" name="Group 20"/>
          <p:cNvGrpSpPr>
            <a:grpSpLocks/>
          </p:cNvGrpSpPr>
          <p:nvPr/>
        </p:nvGrpSpPr>
        <p:grpSpPr bwMode="auto">
          <a:xfrm>
            <a:off x="5295456" y="1111416"/>
            <a:ext cx="739422" cy="720725"/>
            <a:chOff x="839" y="300"/>
            <a:chExt cx="544" cy="454"/>
          </a:xfrm>
        </p:grpSpPr>
        <p:sp>
          <p:nvSpPr>
            <p:cNvPr id="74" name="Oval 21"/>
            <p:cNvSpPr>
              <a:spLocks noChangeArrowheads="1"/>
            </p:cNvSpPr>
            <p:nvPr/>
          </p:nvSpPr>
          <p:spPr bwMode="auto">
            <a:xfrm>
              <a:off x="839" y="300"/>
              <a:ext cx="544" cy="454"/>
            </a:xfrm>
            <a:prstGeom prst="ellipse">
              <a:avLst/>
            </a:prstGeom>
            <a:solidFill>
              <a:schemeClr val="bg1"/>
            </a:solidFill>
            <a:ln w="9525">
              <a:solidFill>
                <a:schemeClr val="tx1"/>
              </a:solidFill>
              <a:round/>
              <a:headEnd/>
              <a:tailEnd/>
            </a:ln>
          </p:spPr>
          <p:txBody>
            <a:bodyPr wrap="none" anchor="ctr"/>
            <a:lstStyle/>
            <a:p>
              <a:endParaRPr lang="en-US"/>
            </a:p>
          </p:txBody>
        </p:sp>
        <p:graphicFrame>
          <p:nvGraphicFramePr>
            <p:cNvPr id="75" name="Object 22"/>
            <p:cNvGraphicFramePr>
              <a:graphicFrameLocks noChangeAspect="1"/>
            </p:cNvGraphicFramePr>
            <p:nvPr/>
          </p:nvGraphicFramePr>
          <p:xfrm>
            <a:off x="1020" y="436"/>
            <a:ext cx="192" cy="176"/>
          </p:xfrm>
          <a:graphic>
            <a:graphicData uri="http://schemas.openxmlformats.org/presentationml/2006/ole">
              <p:oleObj spid="_x0000_s153983" name="Equation" r:id="rId16" imgW="152308" imgH="139616" progId="Equation.3">
                <p:embed/>
              </p:oleObj>
            </a:graphicData>
          </a:graphic>
        </p:graphicFrame>
      </p:grpSp>
      <p:sp>
        <p:nvSpPr>
          <p:cNvPr id="76" name="Line 23"/>
          <p:cNvSpPr>
            <a:spLocks noChangeShapeType="1"/>
          </p:cNvSpPr>
          <p:nvPr/>
        </p:nvSpPr>
        <p:spPr bwMode="auto">
          <a:xfrm>
            <a:off x="5665167" y="1832141"/>
            <a:ext cx="0" cy="503237"/>
          </a:xfrm>
          <a:prstGeom prst="line">
            <a:avLst/>
          </a:prstGeom>
          <a:noFill/>
          <a:ln w="9525">
            <a:solidFill>
              <a:schemeClr val="bg2"/>
            </a:solidFill>
            <a:round/>
            <a:headEnd/>
            <a:tailEnd type="triangle" w="med" len="med"/>
          </a:ln>
        </p:spPr>
        <p:txBody>
          <a:bodyPr/>
          <a:lstStyle/>
          <a:p>
            <a:endParaRPr lang="en-GB"/>
          </a:p>
        </p:txBody>
      </p:sp>
      <p:grpSp>
        <p:nvGrpSpPr>
          <p:cNvPr id="77" name="Group 24"/>
          <p:cNvGrpSpPr>
            <a:grpSpLocks/>
          </p:cNvGrpSpPr>
          <p:nvPr/>
        </p:nvGrpSpPr>
        <p:grpSpPr bwMode="auto">
          <a:xfrm>
            <a:off x="4385290" y="3835566"/>
            <a:ext cx="1912055" cy="935037"/>
            <a:chOff x="431" y="2750"/>
            <a:chExt cx="1406" cy="589"/>
          </a:xfrm>
        </p:grpSpPr>
        <p:sp>
          <p:nvSpPr>
            <p:cNvPr id="78" name="Oval 25"/>
            <p:cNvSpPr>
              <a:spLocks noChangeArrowheads="1"/>
            </p:cNvSpPr>
            <p:nvPr/>
          </p:nvSpPr>
          <p:spPr bwMode="auto">
            <a:xfrm>
              <a:off x="431" y="2750"/>
              <a:ext cx="1406" cy="589"/>
            </a:xfrm>
            <a:prstGeom prst="ellipse">
              <a:avLst/>
            </a:prstGeom>
            <a:solidFill>
              <a:schemeClr val="bg1"/>
            </a:solidFill>
            <a:ln w="9525">
              <a:solidFill>
                <a:schemeClr val="tx1"/>
              </a:solidFill>
              <a:round/>
              <a:headEnd/>
              <a:tailEnd/>
            </a:ln>
          </p:spPr>
          <p:txBody>
            <a:bodyPr wrap="none" anchor="ctr"/>
            <a:lstStyle/>
            <a:p>
              <a:endParaRPr lang="en-US"/>
            </a:p>
          </p:txBody>
        </p:sp>
        <p:graphicFrame>
          <p:nvGraphicFramePr>
            <p:cNvPr id="79" name="Object 26"/>
            <p:cNvGraphicFramePr>
              <a:graphicFrameLocks noChangeAspect="1"/>
            </p:cNvGraphicFramePr>
            <p:nvPr/>
          </p:nvGraphicFramePr>
          <p:xfrm>
            <a:off x="541" y="2878"/>
            <a:ext cx="1184" cy="288"/>
          </p:xfrm>
          <a:graphic>
            <a:graphicData uri="http://schemas.openxmlformats.org/presentationml/2006/ole">
              <p:oleObj spid="_x0000_s153984" name="Equation" r:id="rId17" imgW="939754" imgH="228738" progId="Equation.3">
                <p:embed/>
              </p:oleObj>
            </a:graphicData>
          </a:graphic>
        </p:graphicFrame>
      </p:grpSp>
      <p:grpSp>
        <p:nvGrpSpPr>
          <p:cNvPr id="80" name="Group 27"/>
          <p:cNvGrpSpPr>
            <a:grpSpLocks/>
          </p:cNvGrpSpPr>
          <p:nvPr/>
        </p:nvGrpSpPr>
        <p:grpSpPr bwMode="auto">
          <a:xfrm>
            <a:off x="4865068" y="4051466"/>
            <a:ext cx="1909233" cy="935037"/>
            <a:chOff x="431" y="2750"/>
            <a:chExt cx="1406" cy="589"/>
          </a:xfrm>
        </p:grpSpPr>
        <p:sp>
          <p:nvSpPr>
            <p:cNvPr id="81" name="Oval 28"/>
            <p:cNvSpPr>
              <a:spLocks noChangeArrowheads="1"/>
            </p:cNvSpPr>
            <p:nvPr/>
          </p:nvSpPr>
          <p:spPr bwMode="auto">
            <a:xfrm>
              <a:off x="431" y="2750"/>
              <a:ext cx="1406" cy="589"/>
            </a:xfrm>
            <a:prstGeom prst="ellipse">
              <a:avLst/>
            </a:prstGeom>
            <a:solidFill>
              <a:schemeClr val="bg1"/>
            </a:solidFill>
            <a:ln w="9525">
              <a:solidFill>
                <a:schemeClr val="tx1"/>
              </a:solidFill>
              <a:round/>
              <a:headEnd/>
              <a:tailEnd/>
            </a:ln>
          </p:spPr>
          <p:txBody>
            <a:bodyPr wrap="none" anchor="ctr"/>
            <a:lstStyle/>
            <a:p>
              <a:endParaRPr lang="en-US"/>
            </a:p>
          </p:txBody>
        </p:sp>
        <p:graphicFrame>
          <p:nvGraphicFramePr>
            <p:cNvPr id="82" name="Object 29"/>
            <p:cNvGraphicFramePr>
              <a:graphicFrameLocks noChangeAspect="1"/>
            </p:cNvGraphicFramePr>
            <p:nvPr/>
          </p:nvGraphicFramePr>
          <p:xfrm>
            <a:off x="541" y="2878"/>
            <a:ext cx="1184" cy="288"/>
          </p:xfrm>
          <a:graphic>
            <a:graphicData uri="http://schemas.openxmlformats.org/presentationml/2006/ole">
              <p:oleObj spid="_x0000_s153985" name="Equation" r:id="rId18" imgW="939754" imgH="228738" progId="Equation.3">
                <p:embed/>
              </p:oleObj>
            </a:graphicData>
          </a:graphic>
        </p:graphicFrame>
      </p:grpSp>
      <p:sp>
        <p:nvSpPr>
          <p:cNvPr id="83" name="Line 30"/>
          <p:cNvSpPr>
            <a:spLocks noChangeShapeType="1"/>
          </p:cNvSpPr>
          <p:nvPr/>
        </p:nvSpPr>
        <p:spPr bwMode="auto">
          <a:xfrm>
            <a:off x="5665167" y="3186277"/>
            <a:ext cx="431800" cy="1079500"/>
          </a:xfrm>
          <a:prstGeom prst="line">
            <a:avLst/>
          </a:prstGeom>
          <a:noFill/>
          <a:ln w="9525">
            <a:solidFill>
              <a:schemeClr val="bg2"/>
            </a:solidFill>
            <a:round/>
            <a:headEnd/>
            <a:tailEnd type="triangle" w="med" len="med"/>
          </a:ln>
        </p:spPr>
        <p:txBody>
          <a:bodyPr/>
          <a:lstStyle/>
          <a:p>
            <a:endParaRPr lang="en-GB"/>
          </a:p>
        </p:txBody>
      </p:sp>
      <p:sp>
        <p:nvSpPr>
          <p:cNvPr id="84" name="Line 31"/>
          <p:cNvSpPr>
            <a:spLocks noChangeShapeType="1"/>
          </p:cNvSpPr>
          <p:nvPr/>
        </p:nvSpPr>
        <p:spPr bwMode="auto">
          <a:xfrm flipH="1">
            <a:off x="5234779" y="3186277"/>
            <a:ext cx="430388" cy="431800"/>
          </a:xfrm>
          <a:prstGeom prst="line">
            <a:avLst/>
          </a:prstGeom>
          <a:noFill/>
          <a:ln w="9525">
            <a:solidFill>
              <a:schemeClr val="bg2"/>
            </a:solidFill>
            <a:round/>
            <a:headEnd/>
            <a:tailEnd type="triangle" w="med" len="med"/>
          </a:ln>
        </p:spPr>
        <p:txBody>
          <a:bodyPr/>
          <a:lstStyle/>
          <a:p>
            <a:endParaRPr lang="en-GB"/>
          </a:p>
        </p:txBody>
      </p:sp>
      <p:sp>
        <p:nvSpPr>
          <p:cNvPr id="85" name="Line 32"/>
          <p:cNvSpPr>
            <a:spLocks noChangeShapeType="1"/>
          </p:cNvSpPr>
          <p:nvPr/>
        </p:nvSpPr>
        <p:spPr bwMode="auto">
          <a:xfrm>
            <a:off x="5665167" y="3186277"/>
            <a:ext cx="124178" cy="863600"/>
          </a:xfrm>
          <a:prstGeom prst="line">
            <a:avLst/>
          </a:prstGeom>
          <a:noFill/>
          <a:ln w="9525">
            <a:solidFill>
              <a:schemeClr val="bg2"/>
            </a:solidFill>
            <a:round/>
            <a:headEnd/>
            <a:tailEnd type="triangle" w="med" len="med"/>
          </a:ln>
        </p:spPr>
        <p:txBody>
          <a:bodyPr/>
          <a:lstStyle/>
          <a:p>
            <a:endParaRPr lang="en-GB"/>
          </a:p>
        </p:txBody>
      </p:sp>
      <p:sp>
        <p:nvSpPr>
          <p:cNvPr id="86" name="Line 33"/>
          <p:cNvSpPr>
            <a:spLocks noChangeShapeType="1"/>
          </p:cNvSpPr>
          <p:nvPr/>
        </p:nvSpPr>
        <p:spPr bwMode="auto">
          <a:xfrm flipH="1">
            <a:off x="5480312" y="3186277"/>
            <a:ext cx="184855" cy="647700"/>
          </a:xfrm>
          <a:prstGeom prst="line">
            <a:avLst/>
          </a:prstGeom>
          <a:noFill/>
          <a:ln w="9525">
            <a:solidFill>
              <a:schemeClr val="bg2"/>
            </a:solidFill>
            <a:round/>
            <a:headEnd/>
            <a:tailEnd type="triangle" w="med" len="med"/>
          </a:ln>
        </p:spPr>
        <p:txBody>
          <a:bodyPr/>
          <a:lstStyle/>
          <a:p>
            <a:endParaRPr lang="en-GB"/>
          </a:p>
        </p:txBody>
      </p:sp>
      <p:sp>
        <p:nvSpPr>
          <p:cNvPr id="87" name="Line 34"/>
          <p:cNvSpPr>
            <a:spLocks noChangeShapeType="1"/>
          </p:cNvSpPr>
          <p:nvPr/>
        </p:nvSpPr>
        <p:spPr bwMode="auto">
          <a:xfrm>
            <a:off x="6095556" y="5057941"/>
            <a:ext cx="0" cy="503237"/>
          </a:xfrm>
          <a:prstGeom prst="line">
            <a:avLst/>
          </a:prstGeom>
          <a:noFill/>
          <a:ln w="9525">
            <a:solidFill>
              <a:schemeClr val="bg2"/>
            </a:solidFill>
            <a:round/>
            <a:headEnd/>
            <a:tailEnd type="triangle" w="med" len="med"/>
          </a:ln>
        </p:spPr>
        <p:txBody>
          <a:bodyPr/>
          <a:lstStyle/>
          <a:p>
            <a:endParaRPr lang="en-GB"/>
          </a:p>
        </p:txBody>
      </p:sp>
      <p:sp>
        <p:nvSpPr>
          <p:cNvPr id="88" name="Line 35"/>
          <p:cNvSpPr>
            <a:spLocks noChangeShapeType="1"/>
          </p:cNvSpPr>
          <p:nvPr/>
        </p:nvSpPr>
        <p:spPr bwMode="auto">
          <a:xfrm>
            <a:off x="5789345" y="4843627"/>
            <a:ext cx="0" cy="503238"/>
          </a:xfrm>
          <a:prstGeom prst="line">
            <a:avLst/>
          </a:prstGeom>
          <a:noFill/>
          <a:ln w="9525">
            <a:solidFill>
              <a:schemeClr val="bg2"/>
            </a:solidFill>
            <a:round/>
            <a:headEnd/>
            <a:tailEnd type="triangle" w="med" len="med"/>
          </a:ln>
        </p:spPr>
        <p:txBody>
          <a:bodyPr/>
          <a:lstStyle/>
          <a:p>
            <a:endParaRPr lang="en-GB"/>
          </a:p>
        </p:txBody>
      </p:sp>
      <p:sp>
        <p:nvSpPr>
          <p:cNvPr id="89" name="Line 36"/>
          <p:cNvSpPr>
            <a:spLocks noChangeShapeType="1"/>
          </p:cNvSpPr>
          <p:nvPr/>
        </p:nvSpPr>
        <p:spPr bwMode="auto">
          <a:xfrm>
            <a:off x="5480312" y="4626141"/>
            <a:ext cx="0" cy="503237"/>
          </a:xfrm>
          <a:prstGeom prst="line">
            <a:avLst/>
          </a:prstGeom>
          <a:noFill/>
          <a:ln w="9525">
            <a:solidFill>
              <a:schemeClr val="bg2"/>
            </a:solidFill>
            <a:round/>
            <a:headEnd/>
            <a:tailEnd type="triangle" w="med" len="med"/>
          </a:ln>
        </p:spPr>
        <p:txBody>
          <a:bodyPr/>
          <a:lstStyle/>
          <a:p>
            <a:endParaRPr lang="en-GB"/>
          </a:p>
        </p:txBody>
      </p:sp>
      <p:grpSp>
        <p:nvGrpSpPr>
          <p:cNvPr id="90" name="Group 37"/>
          <p:cNvGrpSpPr>
            <a:grpSpLocks/>
          </p:cNvGrpSpPr>
          <p:nvPr/>
        </p:nvGrpSpPr>
        <p:grpSpPr bwMode="auto">
          <a:xfrm>
            <a:off x="5339201" y="4153066"/>
            <a:ext cx="1910800" cy="935037"/>
            <a:chOff x="3741" y="2342"/>
            <a:chExt cx="1406" cy="589"/>
          </a:xfrm>
        </p:grpSpPr>
        <p:sp>
          <p:nvSpPr>
            <p:cNvPr id="91" name="Oval 38"/>
            <p:cNvSpPr>
              <a:spLocks noChangeArrowheads="1"/>
            </p:cNvSpPr>
            <p:nvPr/>
          </p:nvSpPr>
          <p:spPr bwMode="auto">
            <a:xfrm>
              <a:off x="3741" y="2342"/>
              <a:ext cx="1406" cy="589"/>
            </a:xfrm>
            <a:prstGeom prst="ellipse">
              <a:avLst/>
            </a:prstGeom>
            <a:solidFill>
              <a:schemeClr val="bg1"/>
            </a:solidFill>
            <a:ln w="9525">
              <a:solidFill>
                <a:schemeClr val="tx1"/>
              </a:solidFill>
              <a:round/>
              <a:headEnd/>
              <a:tailEnd/>
            </a:ln>
          </p:spPr>
          <p:txBody>
            <a:bodyPr wrap="none" anchor="ctr"/>
            <a:lstStyle/>
            <a:p>
              <a:endParaRPr lang="en-US"/>
            </a:p>
          </p:txBody>
        </p:sp>
        <p:graphicFrame>
          <p:nvGraphicFramePr>
            <p:cNvPr id="92" name="Object 39"/>
            <p:cNvGraphicFramePr>
              <a:graphicFrameLocks noChangeAspect="1"/>
            </p:cNvGraphicFramePr>
            <p:nvPr/>
          </p:nvGraphicFramePr>
          <p:xfrm>
            <a:off x="3784" y="2523"/>
            <a:ext cx="1360" cy="198"/>
          </p:xfrm>
          <a:graphic>
            <a:graphicData uri="http://schemas.openxmlformats.org/presentationml/2006/ole">
              <p:oleObj spid="_x0000_s153986" name="Equation" r:id="rId19" imgW="1079201" imgH="216061" progId="Equation.3">
                <p:embed/>
              </p:oleObj>
            </a:graphicData>
          </a:graphic>
        </p:graphicFrame>
      </p:grpSp>
      <p:sp>
        <p:nvSpPr>
          <p:cNvPr id="13" name="TextBox 12"/>
          <p:cNvSpPr txBox="1"/>
          <p:nvPr/>
        </p:nvSpPr>
        <p:spPr>
          <a:xfrm>
            <a:off x="492431" y="1186564"/>
            <a:ext cx="3200806" cy="1169551"/>
          </a:xfrm>
          <a:prstGeom prst="rect">
            <a:avLst/>
          </a:prstGeom>
          <a:noFill/>
        </p:spPr>
        <p:txBody>
          <a:bodyPr wrap="square" rtlCol="0">
            <a:spAutoFit/>
          </a:bodyPr>
          <a:lstStyle/>
          <a:p>
            <a:r>
              <a:rPr lang="en-US" sz="1400" dirty="0" smtClean="0"/>
              <a:t>Generative Model:</a:t>
            </a:r>
          </a:p>
          <a:p>
            <a:r>
              <a:rPr lang="en-US" sz="1400" dirty="0" smtClean="0"/>
              <a:t>Select one of K models from a multinomial distribution and then generate data, under this model, for each of the N subjects</a:t>
            </a:r>
            <a:endParaRPr lang="en-US" sz="1400" dirty="0"/>
          </a:p>
        </p:txBody>
      </p:sp>
      <p:sp>
        <p:nvSpPr>
          <p:cNvPr id="94" name="TextBox 93"/>
          <p:cNvSpPr txBox="1"/>
          <p:nvPr/>
        </p:nvSpPr>
        <p:spPr>
          <a:xfrm>
            <a:off x="6631761" y="1144595"/>
            <a:ext cx="2348634" cy="1600438"/>
          </a:xfrm>
          <a:prstGeom prst="rect">
            <a:avLst/>
          </a:prstGeom>
          <a:noFill/>
        </p:spPr>
        <p:txBody>
          <a:bodyPr wrap="square" rtlCol="0">
            <a:spAutoFit/>
          </a:bodyPr>
          <a:lstStyle/>
          <a:p>
            <a:r>
              <a:rPr lang="en-US" sz="1400" dirty="0" smtClean="0">
                <a:solidFill>
                  <a:srgbClr val="006699"/>
                </a:solidFill>
              </a:rPr>
              <a:t>Generative Model:</a:t>
            </a:r>
          </a:p>
          <a:p>
            <a:r>
              <a:rPr lang="en-US" sz="1400" dirty="0" smtClean="0">
                <a:solidFill>
                  <a:srgbClr val="006699"/>
                </a:solidFill>
              </a:rPr>
              <a:t>Select a model for each subject by sampling from a multinomial distribution, and then generate data under that subject-specific model:</a:t>
            </a:r>
            <a:endParaRPr lang="en-US" sz="1400" dirty="0">
              <a:solidFill>
                <a:srgbClr val="006699"/>
              </a:solidFill>
            </a:endParaRPr>
          </a:p>
        </p:txBody>
      </p:sp>
    </p:spTree>
    <p:extLst>
      <p:ext uri="{BB962C8B-B14F-4D97-AF65-F5344CB8AC3E}">
        <p14:creationId xmlns="" xmlns:p14="http://schemas.microsoft.com/office/powerpoint/2010/main" val="394058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9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83" grpId="0" animBg="1"/>
      <p:bldP spid="84" grpId="0" animBg="1"/>
      <p:bldP spid="85" grpId="0" animBg="1"/>
      <p:bldP spid="86" grpId="0" animBg="1"/>
      <p:bldP spid="87" grpId="0" animBg="1"/>
      <p:bldP spid="88" grpId="0" animBg="1"/>
      <p:bldP spid="89" grpId="0" animBg="1"/>
      <p:bldP spid="9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626534" y="4938714"/>
            <a:ext cx="1910644" cy="935037"/>
            <a:chOff x="431" y="2750"/>
            <a:chExt cx="1406" cy="589"/>
          </a:xfrm>
        </p:grpSpPr>
        <p:sp>
          <p:nvSpPr>
            <p:cNvPr id="7222" name="Oval 3"/>
            <p:cNvSpPr>
              <a:spLocks noChangeArrowheads="1"/>
            </p:cNvSpPr>
            <p:nvPr/>
          </p:nvSpPr>
          <p:spPr bwMode="auto">
            <a:xfrm>
              <a:off x="431" y="2750"/>
              <a:ext cx="1406" cy="589"/>
            </a:xfrm>
            <a:prstGeom prst="ellipse">
              <a:avLst/>
            </a:prstGeom>
            <a:solidFill>
              <a:schemeClr val="bg1"/>
            </a:solidFill>
            <a:ln w="9525">
              <a:solidFill>
                <a:schemeClr val="tx1"/>
              </a:solidFill>
              <a:round/>
              <a:headEnd/>
              <a:tailEnd/>
            </a:ln>
          </p:spPr>
          <p:txBody>
            <a:bodyPr wrap="none" anchor="ctr"/>
            <a:lstStyle/>
            <a:p>
              <a:endParaRPr lang="en-US"/>
            </a:p>
          </p:txBody>
        </p:sp>
        <p:graphicFrame>
          <p:nvGraphicFramePr>
            <p:cNvPr id="7180" name="Object 4"/>
            <p:cNvGraphicFramePr>
              <a:graphicFrameLocks noChangeAspect="1"/>
            </p:cNvGraphicFramePr>
            <p:nvPr/>
          </p:nvGraphicFramePr>
          <p:xfrm>
            <a:off x="565" y="2886"/>
            <a:ext cx="1136" cy="272"/>
          </p:xfrm>
          <a:graphic>
            <a:graphicData uri="http://schemas.openxmlformats.org/presentationml/2006/ole">
              <p:oleObj spid="_x0000_s84981" name="Equation" r:id="rId4" imgW="901180" imgH="215931" progId="Equation.3">
                <p:embed/>
              </p:oleObj>
            </a:graphicData>
          </a:graphic>
        </p:graphicFrame>
      </p:grpSp>
      <p:grpSp>
        <p:nvGrpSpPr>
          <p:cNvPr id="3" name="Group 5"/>
          <p:cNvGrpSpPr>
            <a:grpSpLocks/>
          </p:cNvGrpSpPr>
          <p:nvPr/>
        </p:nvGrpSpPr>
        <p:grpSpPr bwMode="auto">
          <a:xfrm>
            <a:off x="935568" y="5154614"/>
            <a:ext cx="1910644" cy="935037"/>
            <a:chOff x="431" y="2750"/>
            <a:chExt cx="1406" cy="589"/>
          </a:xfrm>
        </p:grpSpPr>
        <p:sp>
          <p:nvSpPr>
            <p:cNvPr id="7221" name="Oval 6"/>
            <p:cNvSpPr>
              <a:spLocks noChangeArrowheads="1"/>
            </p:cNvSpPr>
            <p:nvPr/>
          </p:nvSpPr>
          <p:spPr bwMode="auto">
            <a:xfrm>
              <a:off x="431" y="2750"/>
              <a:ext cx="1406" cy="589"/>
            </a:xfrm>
            <a:prstGeom prst="ellipse">
              <a:avLst/>
            </a:prstGeom>
            <a:solidFill>
              <a:schemeClr val="bg1"/>
            </a:solidFill>
            <a:ln w="9525">
              <a:solidFill>
                <a:schemeClr val="tx1"/>
              </a:solidFill>
              <a:round/>
              <a:headEnd/>
              <a:tailEnd/>
            </a:ln>
          </p:spPr>
          <p:txBody>
            <a:bodyPr wrap="none" anchor="ctr"/>
            <a:lstStyle/>
            <a:p>
              <a:endParaRPr lang="en-US"/>
            </a:p>
          </p:txBody>
        </p:sp>
        <p:graphicFrame>
          <p:nvGraphicFramePr>
            <p:cNvPr id="7179" name="Object 7"/>
            <p:cNvGraphicFramePr>
              <a:graphicFrameLocks noChangeAspect="1"/>
            </p:cNvGraphicFramePr>
            <p:nvPr/>
          </p:nvGraphicFramePr>
          <p:xfrm>
            <a:off x="565" y="2886"/>
            <a:ext cx="1136" cy="272"/>
          </p:xfrm>
          <a:graphic>
            <a:graphicData uri="http://schemas.openxmlformats.org/presentationml/2006/ole">
              <p:oleObj spid="_x0000_s84982" name="Equation" r:id="rId5" imgW="901180" imgH="215931" progId="Equation.3">
                <p:embed/>
              </p:oleObj>
            </a:graphicData>
          </a:graphic>
        </p:graphicFrame>
      </p:grpSp>
      <p:grpSp>
        <p:nvGrpSpPr>
          <p:cNvPr id="4" name="Group 8"/>
          <p:cNvGrpSpPr>
            <a:grpSpLocks/>
          </p:cNvGrpSpPr>
          <p:nvPr/>
        </p:nvGrpSpPr>
        <p:grpSpPr bwMode="auto">
          <a:xfrm>
            <a:off x="1220612" y="5372100"/>
            <a:ext cx="1909233" cy="935038"/>
            <a:chOff x="431" y="2750"/>
            <a:chExt cx="1406" cy="589"/>
          </a:xfrm>
        </p:grpSpPr>
        <p:sp>
          <p:nvSpPr>
            <p:cNvPr id="7220" name="Oval 9"/>
            <p:cNvSpPr>
              <a:spLocks noChangeArrowheads="1"/>
            </p:cNvSpPr>
            <p:nvPr/>
          </p:nvSpPr>
          <p:spPr bwMode="auto">
            <a:xfrm>
              <a:off x="431" y="2750"/>
              <a:ext cx="1406" cy="589"/>
            </a:xfrm>
            <a:prstGeom prst="ellipse">
              <a:avLst/>
            </a:prstGeom>
            <a:solidFill>
              <a:schemeClr val="bg1"/>
            </a:solidFill>
            <a:ln w="9525">
              <a:solidFill>
                <a:schemeClr val="tx1"/>
              </a:solidFill>
              <a:round/>
              <a:headEnd/>
              <a:tailEnd/>
            </a:ln>
          </p:spPr>
          <p:txBody>
            <a:bodyPr wrap="none" anchor="ctr"/>
            <a:lstStyle/>
            <a:p>
              <a:endParaRPr lang="en-US"/>
            </a:p>
          </p:txBody>
        </p:sp>
        <p:graphicFrame>
          <p:nvGraphicFramePr>
            <p:cNvPr id="7178" name="Object 10"/>
            <p:cNvGraphicFramePr>
              <a:graphicFrameLocks noChangeAspect="1"/>
            </p:cNvGraphicFramePr>
            <p:nvPr/>
          </p:nvGraphicFramePr>
          <p:xfrm>
            <a:off x="533" y="2886"/>
            <a:ext cx="1200" cy="272"/>
          </p:xfrm>
          <a:graphic>
            <a:graphicData uri="http://schemas.openxmlformats.org/presentationml/2006/ole">
              <p:oleObj spid="_x0000_s84983" name="Equation" r:id="rId6" imgW="951857" imgH="215931" progId="Equation.3">
                <p:embed/>
              </p:oleObj>
            </a:graphicData>
          </a:graphic>
        </p:graphicFrame>
      </p:grpSp>
      <p:grpSp>
        <p:nvGrpSpPr>
          <p:cNvPr id="5" name="Group 11"/>
          <p:cNvGrpSpPr>
            <a:grpSpLocks/>
          </p:cNvGrpSpPr>
          <p:nvPr/>
        </p:nvGrpSpPr>
        <p:grpSpPr bwMode="auto">
          <a:xfrm>
            <a:off x="1611490" y="5586414"/>
            <a:ext cx="1910644" cy="935037"/>
            <a:chOff x="431" y="2750"/>
            <a:chExt cx="1406" cy="589"/>
          </a:xfrm>
        </p:grpSpPr>
        <p:sp>
          <p:nvSpPr>
            <p:cNvPr id="7219" name="Oval 12"/>
            <p:cNvSpPr>
              <a:spLocks noChangeArrowheads="1"/>
            </p:cNvSpPr>
            <p:nvPr/>
          </p:nvSpPr>
          <p:spPr bwMode="auto">
            <a:xfrm>
              <a:off x="431" y="2750"/>
              <a:ext cx="1406" cy="589"/>
            </a:xfrm>
            <a:prstGeom prst="ellipse">
              <a:avLst/>
            </a:prstGeom>
            <a:solidFill>
              <a:schemeClr val="bg1"/>
            </a:solidFill>
            <a:ln w="9525">
              <a:solidFill>
                <a:schemeClr val="tx1"/>
              </a:solidFill>
              <a:round/>
              <a:headEnd/>
              <a:tailEnd/>
            </a:ln>
          </p:spPr>
          <p:txBody>
            <a:bodyPr wrap="none" anchor="ctr"/>
            <a:lstStyle/>
            <a:p>
              <a:endParaRPr lang="en-US"/>
            </a:p>
          </p:txBody>
        </p:sp>
        <p:graphicFrame>
          <p:nvGraphicFramePr>
            <p:cNvPr id="7177" name="Object 13"/>
            <p:cNvGraphicFramePr>
              <a:graphicFrameLocks noChangeAspect="1"/>
            </p:cNvGraphicFramePr>
            <p:nvPr/>
          </p:nvGraphicFramePr>
          <p:xfrm>
            <a:off x="565" y="2886"/>
            <a:ext cx="1136" cy="272"/>
          </p:xfrm>
          <a:graphic>
            <a:graphicData uri="http://schemas.openxmlformats.org/presentationml/2006/ole">
              <p:oleObj spid="_x0000_s84984" name="Equation" r:id="rId7" imgW="901180" imgH="215931" progId="Equation.3">
                <p:embed/>
              </p:oleObj>
            </a:graphicData>
          </a:graphic>
        </p:graphicFrame>
      </p:grpSp>
      <p:grpSp>
        <p:nvGrpSpPr>
          <p:cNvPr id="6" name="Group 14"/>
          <p:cNvGrpSpPr>
            <a:grpSpLocks/>
          </p:cNvGrpSpPr>
          <p:nvPr/>
        </p:nvGrpSpPr>
        <p:grpSpPr bwMode="auto">
          <a:xfrm>
            <a:off x="687212" y="3643314"/>
            <a:ext cx="1910644" cy="935037"/>
            <a:chOff x="431" y="2750"/>
            <a:chExt cx="1406" cy="589"/>
          </a:xfrm>
        </p:grpSpPr>
        <p:sp>
          <p:nvSpPr>
            <p:cNvPr id="7218" name="Oval 15"/>
            <p:cNvSpPr>
              <a:spLocks noChangeArrowheads="1"/>
            </p:cNvSpPr>
            <p:nvPr/>
          </p:nvSpPr>
          <p:spPr bwMode="auto">
            <a:xfrm>
              <a:off x="431" y="2750"/>
              <a:ext cx="1406" cy="589"/>
            </a:xfrm>
            <a:prstGeom prst="ellipse">
              <a:avLst/>
            </a:prstGeom>
            <a:solidFill>
              <a:schemeClr val="bg1"/>
            </a:solidFill>
            <a:ln w="9525">
              <a:solidFill>
                <a:schemeClr val="tx1"/>
              </a:solidFill>
              <a:round/>
              <a:headEnd/>
              <a:tailEnd/>
            </a:ln>
          </p:spPr>
          <p:txBody>
            <a:bodyPr wrap="none" anchor="ctr"/>
            <a:lstStyle/>
            <a:p>
              <a:endParaRPr lang="en-US"/>
            </a:p>
          </p:txBody>
        </p:sp>
        <p:graphicFrame>
          <p:nvGraphicFramePr>
            <p:cNvPr id="7176" name="Object 16"/>
            <p:cNvGraphicFramePr>
              <a:graphicFrameLocks noChangeAspect="1"/>
            </p:cNvGraphicFramePr>
            <p:nvPr/>
          </p:nvGraphicFramePr>
          <p:xfrm>
            <a:off x="541" y="2878"/>
            <a:ext cx="1184" cy="288"/>
          </p:xfrm>
          <a:graphic>
            <a:graphicData uri="http://schemas.openxmlformats.org/presentationml/2006/ole">
              <p:oleObj spid="_x0000_s84985" name="Equation" r:id="rId8" imgW="939754" imgH="228738" progId="Equation.3">
                <p:embed/>
              </p:oleObj>
            </a:graphicData>
          </a:graphic>
        </p:graphicFrame>
      </p:grpSp>
      <p:grpSp>
        <p:nvGrpSpPr>
          <p:cNvPr id="7" name="Group 17"/>
          <p:cNvGrpSpPr>
            <a:grpSpLocks/>
          </p:cNvGrpSpPr>
          <p:nvPr/>
        </p:nvGrpSpPr>
        <p:grpSpPr bwMode="auto">
          <a:xfrm>
            <a:off x="1119012" y="2346325"/>
            <a:ext cx="1910644" cy="935038"/>
            <a:chOff x="3379" y="1117"/>
            <a:chExt cx="1406" cy="589"/>
          </a:xfrm>
        </p:grpSpPr>
        <p:sp>
          <p:nvSpPr>
            <p:cNvPr id="7217" name="Oval 18"/>
            <p:cNvSpPr>
              <a:spLocks noChangeArrowheads="1"/>
            </p:cNvSpPr>
            <p:nvPr/>
          </p:nvSpPr>
          <p:spPr bwMode="auto">
            <a:xfrm>
              <a:off x="3379" y="1117"/>
              <a:ext cx="1406" cy="589"/>
            </a:xfrm>
            <a:prstGeom prst="ellipse">
              <a:avLst/>
            </a:prstGeom>
            <a:solidFill>
              <a:schemeClr val="bg1"/>
            </a:solidFill>
            <a:ln w="9525">
              <a:solidFill>
                <a:schemeClr val="tx1"/>
              </a:solidFill>
              <a:round/>
              <a:headEnd/>
              <a:tailEnd/>
            </a:ln>
          </p:spPr>
          <p:txBody>
            <a:bodyPr wrap="none" anchor="ctr"/>
            <a:lstStyle/>
            <a:p>
              <a:endParaRPr lang="en-US"/>
            </a:p>
          </p:txBody>
        </p:sp>
        <p:graphicFrame>
          <p:nvGraphicFramePr>
            <p:cNvPr id="7175" name="Object 19"/>
            <p:cNvGraphicFramePr>
              <a:graphicFrameLocks noChangeAspect="1"/>
            </p:cNvGraphicFramePr>
            <p:nvPr/>
          </p:nvGraphicFramePr>
          <p:xfrm>
            <a:off x="3588" y="1279"/>
            <a:ext cx="1040" cy="256"/>
          </p:xfrm>
          <a:graphic>
            <a:graphicData uri="http://schemas.openxmlformats.org/presentationml/2006/ole">
              <p:oleObj spid="_x0000_s84986" name="Equation" r:id="rId9" imgW="825110" imgH="203384" progId="Equation.3">
                <p:embed/>
              </p:oleObj>
            </a:graphicData>
          </a:graphic>
        </p:graphicFrame>
      </p:grpSp>
      <p:grpSp>
        <p:nvGrpSpPr>
          <p:cNvPr id="8" name="Group 20"/>
          <p:cNvGrpSpPr>
            <a:grpSpLocks/>
          </p:cNvGrpSpPr>
          <p:nvPr/>
        </p:nvGrpSpPr>
        <p:grpSpPr bwMode="auto">
          <a:xfrm>
            <a:off x="1735667" y="1135064"/>
            <a:ext cx="739422" cy="720725"/>
            <a:chOff x="839" y="300"/>
            <a:chExt cx="544" cy="454"/>
          </a:xfrm>
        </p:grpSpPr>
        <p:sp>
          <p:nvSpPr>
            <p:cNvPr id="7216" name="Oval 21"/>
            <p:cNvSpPr>
              <a:spLocks noChangeArrowheads="1"/>
            </p:cNvSpPr>
            <p:nvPr/>
          </p:nvSpPr>
          <p:spPr bwMode="auto">
            <a:xfrm>
              <a:off x="839" y="300"/>
              <a:ext cx="544" cy="454"/>
            </a:xfrm>
            <a:prstGeom prst="ellipse">
              <a:avLst/>
            </a:prstGeom>
            <a:solidFill>
              <a:schemeClr val="bg1"/>
            </a:solidFill>
            <a:ln w="9525">
              <a:solidFill>
                <a:schemeClr val="tx1"/>
              </a:solidFill>
              <a:round/>
              <a:headEnd/>
              <a:tailEnd/>
            </a:ln>
          </p:spPr>
          <p:txBody>
            <a:bodyPr wrap="none" anchor="ctr"/>
            <a:lstStyle/>
            <a:p>
              <a:endParaRPr lang="en-US"/>
            </a:p>
          </p:txBody>
        </p:sp>
        <p:graphicFrame>
          <p:nvGraphicFramePr>
            <p:cNvPr id="7174" name="Object 22"/>
            <p:cNvGraphicFramePr>
              <a:graphicFrameLocks noChangeAspect="1"/>
            </p:cNvGraphicFramePr>
            <p:nvPr/>
          </p:nvGraphicFramePr>
          <p:xfrm>
            <a:off x="1020" y="436"/>
            <a:ext cx="192" cy="176"/>
          </p:xfrm>
          <a:graphic>
            <a:graphicData uri="http://schemas.openxmlformats.org/presentationml/2006/ole">
              <p:oleObj spid="_x0000_s84987" name="Equation" r:id="rId10" imgW="152308" imgH="139616" progId="Equation.3">
                <p:embed/>
              </p:oleObj>
            </a:graphicData>
          </a:graphic>
        </p:graphicFrame>
      </p:grpSp>
      <p:sp>
        <p:nvSpPr>
          <p:cNvPr id="7188" name="Line 23"/>
          <p:cNvSpPr>
            <a:spLocks noChangeShapeType="1"/>
          </p:cNvSpPr>
          <p:nvPr/>
        </p:nvSpPr>
        <p:spPr bwMode="auto">
          <a:xfrm>
            <a:off x="2105378" y="1855789"/>
            <a:ext cx="0" cy="503237"/>
          </a:xfrm>
          <a:prstGeom prst="line">
            <a:avLst/>
          </a:prstGeom>
          <a:noFill/>
          <a:ln w="9525">
            <a:solidFill>
              <a:schemeClr val="bg2"/>
            </a:solidFill>
            <a:round/>
            <a:headEnd/>
            <a:tailEnd type="triangle" w="med" len="med"/>
          </a:ln>
        </p:spPr>
        <p:txBody>
          <a:bodyPr/>
          <a:lstStyle/>
          <a:p>
            <a:endParaRPr lang="en-GB"/>
          </a:p>
        </p:txBody>
      </p:sp>
      <p:grpSp>
        <p:nvGrpSpPr>
          <p:cNvPr id="9" name="Group 24"/>
          <p:cNvGrpSpPr>
            <a:grpSpLocks/>
          </p:cNvGrpSpPr>
          <p:nvPr/>
        </p:nvGrpSpPr>
        <p:grpSpPr bwMode="auto">
          <a:xfrm>
            <a:off x="825501" y="3859214"/>
            <a:ext cx="1912055" cy="935037"/>
            <a:chOff x="431" y="2750"/>
            <a:chExt cx="1406" cy="589"/>
          </a:xfrm>
        </p:grpSpPr>
        <p:sp>
          <p:nvSpPr>
            <p:cNvPr id="7215" name="Oval 25"/>
            <p:cNvSpPr>
              <a:spLocks noChangeArrowheads="1"/>
            </p:cNvSpPr>
            <p:nvPr/>
          </p:nvSpPr>
          <p:spPr bwMode="auto">
            <a:xfrm>
              <a:off x="431" y="2750"/>
              <a:ext cx="1406" cy="589"/>
            </a:xfrm>
            <a:prstGeom prst="ellipse">
              <a:avLst/>
            </a:prstGeom>
            <a:solidFill>
              <a:schemeClr val="bg1"/>
            </a:solidFill>
            <a:ln w="9525">
              <a:solidFill>
                <a:schemeClr val="tx1"/>
              </a:solidFill>
              <a:round/>
              <a:headEnd/>
              <a:tailEnd/>
            </a:ln>
          </p:spPr>
          <p:txBody>
            <a:bodyPr wrap="none" anchor="ctr"/>
            <a:lstStyle/>
            <a:p>
              <a:endParaRPr lang="en-US"/>
            </a:p>
          </p:txBody>
        </p:sp>
        <p:graphicFrame>
          <p:nvGraphicFramePr>
            <p:cNvPr id="7173" name="Object 26"/>
            <p:cNvGraphicFramePr>
              <a:graphicFrameLocks noChangeAspect="1"/>
            </p:cNvGraphicFramePr>
            <p:nvPr/>
          </p:nvGraphicFramePr>
          <p:xfrm>
            <a:off x="541" y="2878"/>
            <a:ext cx="1184" cy="288"/>
          </p:xfrm>
          <a:graphic>
            <a:graphicData uri="http://schemas.openxmlformats.org/presentationml/2006/ole">
              <p:oleObj spid="_x0000_s84988" name="Equation" r:id="rId11" imgW="939754" imgH="228738" progId="Equation.3">
                <p:embed/>
              </p:oleObj>
            </a:graphicData>
          </a:graphic>
        </p:graphicFrame>
      </p:grpSp>
      <p:grpSp>
        <p:nvGrpSpPr>
          <p:cNvPr id="10" name="Group 27"/>
          <p:cNvGrpSpPr>
            <a:grpSpLocks/>
          </p:cNvGrpSpPr>
          <p:nvPr/>
        </p:nvGrpSpPr>
        <p:grpSpPr bwMode="auto">
          <a:xfrm>
            <a:off x="1305279" y="4075114"/>
            <a:ext cx="1909233" cy="935037"/>
            <a:chOff x="431" y="2750"/>
            <a:chExt cx="1406" cy="589"/>
          </a:xfrm>
        </p:grpSpPr>
        <p:sp>
          <p:nvSpPr>
            <p:cNvPr id="7214" name="Oval 28"/>
            <p:cNvSpPr>
              <a:spLocks noChangeArrowheads="1"/>
            </p:cNvSpPr>
            <p:nvPr/>
          </p:nvSpPr>
          <p:spPr bwMode="auto">
            <a:xfrm>
              <a:off x="431" y="2750"/>
              <a:ext cx="1406" cy="589"/>
            </a:xfrm>
            <a:prstGeom prst="ellipse">
              <a:avLst/>
            </a:prstGeom>
            <a:solidFill>
              <a:schemeClr val="bg1"/>
            </a:solidFill>
            <a:ln w="9525">
              <a:solidFill>
                <a:schemeClr val="tx1"/>
              </a:solidFill>
              <a:round/>
              <a:headEnd/>
              <a:tailEnd/>
            </a:ln>
          </p:spPr>
          <p:txBody>
            <a:bodyPr wrap="none" anchor="ctr"/>
            <a:lstStyle/>
            <a:p>
              <a:endParaRPr lang="en-US"/>
            </a:p>
          </p:txBody>
        </p:sp>
        <p:graphicFrame>
          <p:nvGraphicFramePr>
            <p:cNvPr id="7172" name="Object 29"/>
            <p:cNvGraphicFramePr>
              <a:graphicFrameLocks noChangeAspect="1"/>
            </p:cNvGraphicFramePr>
            <p:nvPr/>
          </p:nvGraphicFramePr>
          <p:xfrm>
            <a:off x="541" y="2878"/>
            <a:ext cx="1184" cy="288"/>
          </p:xfrm>
          <a:graphic>
            <a:graphicData uri="http://schemas.openxmlformats.org/presentationml/2006/ole">
              <p:oleObj spid="_x0000_s84989" name="Equation" r:id="rId12" imgW="939754" imgH="228738" progId="Equation.3">
                <p:embed/>
              </p:oleObj>
            </a:graphicData>
          </a:graphic>
        </p:graphicFrame>
      </p:grpSp>
      <p:sp>
        <p:nvSpPr>
          <p:cNvPr id="7191" name="Line 30"/>
          <p:cNvSpPr>
            <a:spLocks noChangeShapeType="1"/>
          </p:cNvSpPr>
          <p:nvPr/>
        </p:nvSpPr>
        <p:spPr bwMode="auto">
          <a:xfrm>
            <a:off x="2105378" y="3209925"/>
            <a:ext cx="431800" cy="1079500"/>
          </a:xfrm>
          <a:prstGeom prst="line">
            <a:avLst/>
          </a:prstGeom>
          <a:noFill/>
          <a:ln w="9525">
            <a:solidFill>
              <a:schemeClr val="bg2"/>
            </a:solidFill>
            <a:round/>
            <a:headEnd/>
            <a:tailEnd type="triangle" w="med" len="med"/>
          </a:ln>
        </p:spPr>
        <p:txBody>
          <a:bodyPr/>
          <a:lstStyle/>
          <a:p>
            <a:endParaRPr lang="en-GB"/>
          </a:p>
        </p:txBody>
      </p:sp>
      <p:sp>
        <p:nvSpPr>
          <p:cNvPr id="7192" name="Line 31"/>
          <p:cNvSpPr>
            <a:spLocks noChangeShapeType="1"/>
          </p:cNvSpPr>
          <p:nvPr/>
        </p:nvSpPr>
        <p:spPr bwMode="auto">
          <a:xfrm flipH="1">
            <a:off x="1674990" y="3209925"/>
            <a:ext cx="430388" cy="431800"/>
          </a:xfrm>
          <a:prstGeom prst="line">
            <a:avLst/>
          </a:prstGeom>
          <a:noFill/>
          <a:ln w="9525">
            <a:solidFill>
              <a:schemeClr val="bg2"/>
            </a:solidFill>
            <a:round/>
            <a:headEnd/>
            <a:tailEnd type="triangle" w="med" len="med"/>
          </a:ln>
        </p:spPr>
        <p:txBody>
          <a:bodyPr/>
          <a:lstStyle/>
          <a:p>
            <a:endParaRPr lang="en-GB"/>
          </a:p>
        </p:txBody>
      </p:sp>
      <p:sp>
        <p:nvSpPr>
          <p:cNvPr id="7193" name="Line 32"/>
          <p:cNvSpPr>
            <a:spLocks noChangeShapeType="1"/>
          </p:cNvSpPr>
          <p:nvPr/>
        </p:nvSpPr>
        <p:spPr bwMode="auto">
          <a:xfrm>
            <a:off x="2105378" y="3209925"/>
            <a:ext cx="124178" cy="863600"/>
          </a:xfrm>
          <a:prstGeom prst="line">
            <a:avLst/>
          </a:prstGeom>
          <a:noFill/>
          <a:ln w="9525">
            <a:solidFill>
              <a:schemeClr val="bg2"/>
            </a:solidFill>
            <a:round/>
            <a:headEnd/>
            <a:tailEnd type="triangle" w="med" len="med"/>
          </a:ln>
        </p:spPr>
        <p:txBody>
          <a:bodyPr/>
          <a:lstStyle/>
          <a:p>
            <a:endParaRPr lang="en-GB"/>
          </a:p>
        </p:txBody>
      </p:sp>
      <p:sp>
        <p:nvSpPr>
          <p:cNvPr id="7194" name="Line 33"/>
          <p:cNvSpPr>
            <a:spLocks noChangeShapeType="1"/>
          </p:cNvSpPr>
          <p:nvPr/>
        </p:nvSpPr>
        <p:spPr bwMode="auto">
          <a:xfrm flipH="1">
            <a:off x="1920523" y="3209925"/>
            <a:ext cx="184855" cy="647700"/>
          </a:xfrm>
          <a:prstGeom prst="line">
            <a:avLst/>
          </a:prstGeom>
          <a:noFill/>
          <a:ln w="9525">
            <a:solidFill>
              <a:schemeClr val="bg2"/>
            </a:solidFill>
            <a:round/>
            <a:headEnd/>
            <a:tailEnd type="triangle" w="med" len="med"/>
          </a:ln>
        </p:spPr>
        <p:txBody>
          <a:bodyPr/>
          <a:lstStyle/>
          <a:p>
            <a:endParaRPr lang="en-GB"/>
          </a:p>
        </p:txBody>
      </p:sp>
      <p:sp>
        <p:nvSpPr>
          <p:cNvPr id="7195" name="Line 34"/>
          <p:cNvSpPr>
            <a:spLocks noChangeShapeType="1"/>
          </p:cNvSpPr>
          <p:nvPr/>
        </p:nvSpPr>
        <p:spPr bwMode="auto">
          <a:xfrm>
            <a:off x="2535767" y="5081589"/>
            <a:ext cx="0" cy="503237"/>
          </a:xfrm>
          <a:prstGeom prst="line">
            <a:avLst/>
          </a:prstGeom>
          <a:noFill/>
          <a:ln w="9525">
            <a:solidFill>
              <a:schemeClr val="bg2"/>
            </a:solidFill>
            <a:round/>
            <a:headEnd/>
            <a:tailEnd type="triangle" w="med" len="med"/>
          </a:ln>
        </p:spPr>
        <p:txBody>
          <a:bodyPr/>
          <a:lstStyle/>
          <a:p>
            <a:endParaRPr lang="en-GB"/>
          </a:p>
        </p:txBody>
      </p:sp>
      <p:sp>
        <p:nvSpPr>
          <p:cNvPr id="7196" name="Line 35"/>
          <p:cNvSpPr>
            <a:spLocks noChangeShapeType="1"/>
          </p:cNvSpPr>
          <p:nvPr/>
        </p:nvSpPr>
        <p:spPr bwMode="auto">
          <a:xfrm>
            <a:off x="2229556" y="4867275"/>
            <a:ext cx="0" cy="503238"/>
          </a:xfrm>
          <a:prstGeom prst="line">
            <a:avLst/>
          </a:prstGeom>
          <a:noFill/>
          <a:ln w="9525">
            <a:solidFill>
              <a:schemeClr val="bg2"/>
            </a:solidFill>
            <a:round/>
            <a:headEnd/>
            <a:tailEnd type="triangle" w="med" len="med"/>
          </a:ln>
        </p:spPr>
        <p:txBody>
          <a:bodyPr/>
          <a:lstStyle/>
          <a:p>
            <a:endParaRPr lang="en-GB"/>
          </a:p>
        </p:txBody>
      </p:sp>
      <p:sp>
        <p:nvSpPr>
          <p:cNvPr id="7197" name="Line 36"/>
          <p:cNvSpPr>
            <a:spLocks noChangeShapeType="1"/>
          </p:cNvSpPr>
          <p:nvPr/>
        </p:nvSpPr>
        <p:spPr bwMode="auto">
          <a:xfrm>
            <a:off x="1920523" y="4649789"/>
            <a:ext cx="0" cy="503237"/>
          </a:xfrm>
          <a:prstGeom prst="line">
            <a:avLst/>
          </a:prstGeom>
          <a:noFill/>
          <a:ln w="9525">
            <a:solidFill>
              <a:schemeClr val="bg2"/>
            </a:solidFill>
            <a:round/>
            <a:headEnd/>
            <a:tailEnd type="triangle" w="med" len="med"/>
          </a:ln>
        </p:spPr>
        <p:txBody>
          <a:bodyPr/>
          <a:lstStyle/>
          <a:p>
            <a:endParaRPr lang="en-GB"/>
          </a:p>
        </p:txBody>
      </p:sp>
      <p:grpSp>
        <p:nvGrpSpPr>
          <p:cNvPr id="11" name="Group 37"/>
          <p:cNvGrpSpPr>
            <a:grpSpLocks/>
          </p:cNvGrpSpPr>
          <p:nvPr/>
        </p:nvGrpSpPr>
        <p:grpSpPr bwMode="auto">
          <a:xfrm>
            <a:off x="1779412" y="4176714"/>
            <a:ext cx="1914877" cy="935037"/>
            <a:chOff x="3741" y="2342"/>
            <a:chExt cx="1409" cy="589"/>
          </a:xfrm>
        </p:grpSpPr>
        <p:sp>
          <p:nvSpPr>
            <p:cNvPr id="7213" name="Oval 38"/>
            <p:cNvSpPr>
              <a:spLocks noChangeArrowheads="1"/>
            </p:cNvSpPr>
            <p:nvPr/>
          </p:nvSpPr>
          <p:spPr bwMode="auto">
            <a:xfrm>
              <a:off x="3741" y="2342"/>
              <a:ext cx="1406" cy="589"/>
            </a:xfrm>
            <a:prstGeom prst="ellipse">
              <a:avLst/>
            </a:prstGeom>
            <a:solidFill>
              <a:schemeClr val="bg1"/>
            </a:solidFill>
            <a:ln w="9525">
              <a:solidFill>
                <a:schemeClr val="tx1"/>
              </a:solidFill>
              <a:round/>
              <a:headEnd/>
              <a:tailEnd/>
            </a:ln>
          </p:spPr>
          <p:txBody>
            <a:bodyPr wrap="none" anchor="ctr"/>
            <a:lstStyle/>
            <a:p>
              <a:endParaRPr lang="en-US"/>
            </a:p>
          </p:txBody>
        </p:sp>
        <p:graphicFrame>
          <p:nvGraphicFramePr>
            <p:cNvPr id="7171" name="Object 39"/>
            <p:cNvGraphicFramePr>
              <a:graphicFrameLocks noChangeAspect="1"/>
            </p:cNvGraphicFramePr>
            <p:nvPr/>
          </p:nvGraphicFramePr>
          <p:xfrm>
            <a:off x="3790" y="2496"/>
            <a:ext cx="1360" cy="272"/>
          </p:xfrm>
          <a:graphic>
            <a:graphicData uri="http://schemas.openxmlformats.org/presentationml/2006/ole">
              <p:oleObj spid="_x0000_s84990" name="Equation" r:id="rId13" imgW="1079201" imgH="216061" progId="Equation.3">
                <p:embed/>
              </p:oleObj>
            </a:graphicData>
          </a:graphic>
        </p:graphicFrame>
      </p:grpSp>
      <p:sp>
        <p:nvSpPr>
          <p:cNvPr id="7199" name="Rectangle 40"/>
          <p:cNvSpPr>
            <a:spLocks noChangeArrowheads="1"/>
          </p:cNvSpPr>
          <p:nvPr/>
        </p:nvSpPr>
        <p:spPr bwMode="auto">
          <a:xfrm>
            <a:off x="632178" y="69850"/>
            <a:ext cx="7924800" cy="1143000"/>
          </a:xfrm>
          <a:prstGeom prst="rect">
            <a:avLst/>
          </a:prstGeom>
          <a:noFill/>
          <a:ln w="9525">
            <a:noFill/>
            <a:miter lim="800000"/>
            <a:headEnd/>
            <a:tailEnd/>
          </a:ln>
        </p:spPr>
        <p:txBody>
          <a:bodyPr anchor="ctr"/>
          <a:lstStyle/>
          <a:p>
            <a:pPr algn="ctr"/>
            <a:r>
              <a:rPr lang="de-CH" sz="3200">
                <a:solidFill>
                  <a:schemeClr val="tx2"/>
                </a:solidFill>
                <a:latin typeface="Arial Unicode MS" pitchFamily="34" charset="-128"/>
              </a:rPr>
              <a:t>Random effects BMS for group studies</a:t>
            </a:r>
            <a:endParaRPr lang="en-US" sz="3200">
              <a:solidFill>
                <a:schemeClr val="tx2"/>
              </a:solidFill>
              <a:latin typeface="Arial Unicode MS" pitchFamily="34" charset="-128"/>
            </a:endParaRPr>
          </a:p>
        </p:txBody>
      </p:sp>
      <p:sp>
        <p:nvSpPr>
          <p:cNvPr id="7200" name="Text Box 41"/>
          <p:cNvSpPr txBox="1">
            <a:spLocks noChangeArrowheads="1"/>
          </p:cNvSpPr>
          <p:nvPr/>
        </p:nvSpPr>
        <p:spPr bwMode="auto">
          <a:xfrm>
            <a:off x="4078112" y="1289050"/>
            <a:ext cx="4100689" cy="923330"/>
          </a:xfrm>
          <a:prstGeom prst="rect">
            <a:avLst/>
          </a:prstGeom>
          <a:noFill/>
          <a:ln w="9525" algn="ctr">
            <a:noFill/>
            <a:miter lim="800000"/>
            <a:headEnd/>
            <a:tailEnd/>
          </a:ln>
        </p:spPr>
        <p:txBody>
          <a:bodyPr>
            <a:spAutoFit/>
          </a:bodyPr>
          <a:lstStyle/>
          <a:p>
            <a:r>
              <a:rPr lang="en-GB" sz="1800" b="0"/>
              <a:t>Dirichlet parameters</a:t>
            </a:r>
          </a:p>
          <a:p>
            <a:r>
              <a:rPr lang="en-GB" sz="1800" b="0"/>
              <a:t>= “occurrences” of models in the population</a:t>
            </a:r>
            <a:endParaRPr lang="en-US" sz="1800" b="0"/>
          </a:p>
        </p:txBody>
      </p:sp>
      <p:sp>
        <p:nvSpPr>
          <p:cNvPr id="7201" name="Text Box 42"/>
          <p:cNvSpPr txBox="1">
            <a:spLocks noChangeArrowheads="1"/>
          </p:cNvSpPr>
          <p:nvPr/>
        </p:nvSpPr>
        <p:spPr bwMode="auto">
          <a:xfrm>
            <a:off x="4075289" y="2609851"/>
            <a:ext cx="3911600" cy="646331"/>
          </a:xfrm>
          <a:prstGeom prst="rect">
            <a:avLst/>
          </a:prstGeom>
          <a:noFill/>
          <a:ln w="9525" algn="ctr">
            <a:noFill/>
            <a:miter lim="800000"/>
            <a:headEnd/>
            <a:tailEnd/>
          </a:ln>
        </p:spPr>
        <p:txBody>
          <a:bodyPr>
            <a:spAutoFit/>
          </a:bodyPr>
          <a:lstStyle/>
          <a:p>
            <a:r>
              <a:rPr lang="en-GB" sz="1800" b="0"/>
              <a:t>Dirichlet distribution of model probabilities</a:t>
            </a:r>
            <a:endParaRPr lang="en-US" sz="1800" b="0"/>
          </a:p>
        </p:txBody>
      </p:sp>
      <p:sp>
        <p:nvSpPr>
          <p:cNvPr id="7202" name="Text Box 43"/>
          <p:cNvSpPr txBox="1">
            <a:spLocks noChangeArrowheads="1"/>
          </p:cNvSpPr>
          <p:nvPr/>
        </p:nvSpPr>
        <p:spPr bwMode="auto">
          <a:xfrm>
            <a:off x="4080934" y="3924301"/>
            <a:ext cx="3714044" cy="646331"/>
          </a:xfrm>
          <a:prstGeom prst="rect">
            <a:avLst/>
          </a:prstGeom>
          <a:noFill/>
          <a:ln w="9525" algn="ctr">
            <a:noFill/>
            <a:miter lim="800000"/>
            <a:headEnd/>
            <a:tailEnd/>
          </a:ln>
        </p:spPr>
        <p:txBody>
          <a:bodyPr>
            <a:spAutoFit/>
          </a:bodyPr>
          <a:lstStyle/>
          <a:p>
            <a:r>
              <a:rPr lang="en-GB" sz="1800" b="0"/>
              <a:t>Multinomial distribution of model labels</a:t>
            </a:r>
            <a:endParaRPr lang="en-US" sz="1800" b="0"/>
          </a:p>
        </p:txBody>
      </p:sp>
      <p:sp>
        <p:nvSpPr>
          <p:cNvPr id="7203" name="Text Box 44"/>
          <p:cNvSpPr txBox="1">
            <a:spLocks noChangeArrowheads="1"/>
          </p:cNvSpPr>
          <p:nvPr/>
        </p:nvSpPr>
        <p:spPr bwMode="auto">
          <a:xfrm>
            <a:off x="4087989" y="5392738"/>
            <a:ext cx="1851378" cy="646331"/>
          </a:xfrm>
          <a:prstGeom prst="rect">
            <a:avLst/>
          </a:prstGeom>
          <a:noFill/>
          <a:ln w="9525" algn="ctr">
            <a:noFill/>
            <a:miter lim="800000"/>
            <a:headEnd/>
            <a:tailEnd/>
          </a:ln>
        </p:spPr>
        <p:txBody>
          <a:bodyPr>
            <a:spAutoFit/>
          </a:bodyPr>
          <a:lstStyle/>
          <a:p>
            <a:r>
              <a:rPr lang="en-GB" sz="1800" b="0"/>
              <a:t>Measured data </a:t>
            </a:r>
            <a:r>
              <a:rPr lang="en-GB" sz="1800" b="0" i="1">
                <a:latin typeface="Times New Roman" pitchFamily="18" charset="0"/>
              </a:rPr>
              <a:t>y</a:t>
            </a:r>
            <a:endParaRPr lang="en-US" sz="1800" b="0" i="1">
              <a:latin typeface="Times New Roman" pitchFamily="18" charset="0"/>
            </a:endParaRPr>
          </a:p>
        </p:txBody>
      </p:sp>
      <p:sp>
        <p:nvSpPr>
          <p:cNvPr id="1946669" name="Text Box 45"/>
          <p:cNvSpPr txBox="1">
            <a:spLocks noChangeArrowheads="1"/>
          </p:cNvSpPr>
          <p:nvPr/>
        </p:nvSpPr>
        <p:spPr bwMode="auto">
          <a:xfrm>
            <a:off x="6515101" y="4606925"/>
            <a:ext cx="1792111" cy="1200329"/>
          </a:xfrm>
          <a:prstGeom prst="rect">
            <a:avLst/>
          </a:prstGeom>
          <a:solidFill>
            <a:schemeClr val="bg1"/>
          </a:solidFill>
          <a:ln w="19050" algn="ctr">
            <a:solidFill>
              <a:srgbClr val="FF0000"/>
            </a:solidFill>
            <a:miter lim="800000"/>
            <a:headEnd/>
            <a:tailEnd/>
          </a:ln>
          <a:effectLst>
            <a:outerShdw dist="107763" dir="18900000" algn="ctr" rotWithShape="0">
              <a:schemeClr val="bg2">
                <a:alpha val="50000"/>
              </a:schemeClr>
            </a:outerShdw>
          </a:effectLst>
        </p:spPr>
        <p:txBody>
          <a:bodyPr>
            <a:spAutoFit/>
          </a:bodyPr>
          <a:lstStyle/>
          <a:p>
            <a:pPr>
              <a:defRPr/>
            </a:pPr>
            <a:r>
              <a:rPr lang="en-GB" sz="1800">
                <a:latin typeface="Arial" charset="0"/>
                <a:cs typeface="+mn-cs"/>
              </a:rPr>
              <a:t>Model inversion by Variational Bayes (VB)</a:t>
            </a:r>
            <a:endParaRPr lang="en-US" sz="1800">
              <a:latin typeface="Arial" charset="0"/>
              <a:cs typeface="+mn-cs"/>
            </a:endParaRPr>
          </a:p>
        </p:txBody>
      </p:sp>
      <p:cxnSp>
        <p:nvCxnSpPr>
          <p:cNvPr id="7205" name="AutoShape 46"/>
          <p:cNvCxnSpPr>
            <a:cxnSpLocks noChangeShapeType="1"/>
            <a:stCxn id="7203" idx="0"/>
            <a:endCxn id="1946669" idx="1"/>
          </p:cNvCxnSpPr>
          <p:nvPr/>
        </p:nvCxnSpPr>
        <p:spPr bwMode="auto">
          <a:xfrm rot="5400000" flipH="1" flipV="1">
            <a:off x="5671565" y="4549203"/>
            <a:ext cx="185648" cy="1501423"/>
          </a:xfrm>
          <a:prstGeom prst="curvedConnector2">
            <a:avLst/>
          </a:prstGeom>
          <a:noFill/>
          <a:ln w="28575">
            <a:solidFill>
              <a:schemeClr val="tx1"/>
            </a:solidFill>
            <a:round/>
            <a:headEnd/>
            <a:tailEnd type="triangle" w="med" len="med"/>
          </a:ln>
        </p:spPr>
      </p:cxnSp>
      <p:cxnSp>
        <p:nvCxnSpPr>
          <p:cNvPr id="7206" name="AutoShape 47"/>
          <p:cNvCxnSpPr>
            <a:cxnSpLocks noChangeShapeType="1"/>
            <a:stCxn id="1946669" idx="3"/>
            <a:endCxn id="7200" idx="3"/>
          </p:cNvCxnSpPr>
          <p:nvPr/>
        </p:nvCxnSpPr>
        <p:spPr bwMode="auto">
          <a:xfrm flipH="1" flipV="1">
            <a:off x="8178801" y="1750715"/>
            <a:ext cx="128411" cy="3456375"/>
          </a:xfrm>
          <a:prstGeom prst="curvedConnector3">
            <a:avLst>
              <a:gd name="adj1" fmla="val -178022"/>
            </a:avLst>
          </a:prstGeom>
          <a:noFill/>
          <a:ln w="28575">
            <a:solidFill>
              <a:schemeClr val="tx1"/>
            </a:solidFill>
            <a:round/>
            <a:headEnd/>
            <a:tailEnd type="triangle" w="med" len="med"/>
          </a:ln>
        </p:spPr>
      </p:cxnSp>
      <p:cxnSp>
        <p:nvCxnSpPr>
          <p:cNvPr id="7207" name="AutoShape 48"/>
          <p:cNvCxnSpPr>
            <a:cxnSpLocks noChangeShapeType="1"/>
            <a:stCxn id="1946669" idx="3"/>
            <a:endCxn id="7201" idx="3"/>
          </p:cNvCxnSpPr>
          <p:nvPr/>
        </p:nvCxnSpPr>
        <p:spPr bwMode="auto">
          <a:xfrm flipH="1" flipV="1">
            <a:off x="7986889" y="2933017"/>
            <a:ext cx="320323" cy="2274073"/>
          </a:xfrm>
          <a:prstGeom prst="curvedConnector3">
            <a:avLst>
              <a:gd name="adj1" fmla="val -71365"/>
            </a:avLst>
          </a:prstGeom>
          <a:noFill/>
          <a:ln w="28575">
            <a:solidFill>
              <a:schemeClr val="tx1"/>
            </a:solidFill>
            <a:round/>
            <a:headEnd/>
            <a:tailEnd type="triangle" w="med" len="med"/>
          </a:ln>
        </p:spPr>
      </p:cxnSp>
      <p:cxnSp>
        <p:nvCxnSpPr>
          <p:cNvPr id="7208" name="AutoShape 49"/>
          <p:cNvCxnSpPr>
            <a:cxnSpLocks noChangeShapeType="1"/>
            <a:stCxn id="1946669" idx="3"/>
            <a:endCxn id="7202" idx="3"/>
          </p:cNvCxnSpPr>
          <p:nvPr/>
        </p:nvCxnSpPr>
        <p:spPr bwMode="auto">
          <a:xfrm flipH="1" flipV="1">
            <a:off x="7794978" y="4247467"/>
            <a:ext cx="512234" cy="959623"/>
          </a:xfrm>
          <a:prstGeom prst="curvedConnector3">
            <a:avLst>
              <a:gd name="adj1" fmla="val -44628"/>
            </a:avLst>
          </a:prstGeom>
          <a:noFill/>
          <a:ln w="28575">
            <a:solidFill>
              <a:schemeClr val="tx1"/>
            </a:solidFill>
            <a:round/>
            <a:headEnd/>
            <a:tailEnd type="triangle" w="med" len="med"/>
          </a:ln>
        </p:spPr>
      </p:cxnSp>
      <p:sp>
        <p:nvSpPr>
          <p:cNvPr id="7209" name="Rectangle 50"/>
          <p:cNvSpPr>
            <a:spLocks noChangeArrowheads="1"/>
          </p:cNvSpPr>
          <p:nvPr/>
        </p:nvSpPr>
        <p:spPr bwMode="auto">
          <a:xfrm>
            <a:off x="0" y="6553200"/>
            <a:ext cx="3215367" cy="369332"/>
          </a:xfrm>
          <a:prstGeom prst="rect">
            <a:avLst/>
          </a:prstGeom>
          <a:noFill/>
          <a:ln w="9525">
            <a:noFill/>
            <a:miter lim="800000"/>
            <a:headEnd/>
            <a:tailEnd/>
          </a:ln>
        </p:spPr>
        <p:txBody>
          <a:bodyPr wrap="none">
            <a:spAutoFit/>
          </a:bodyPr>
          <a:lstStyle/>
          <a:p>
            <a:pPr eaLnBrk="0" hangingPunct="0">
              <a:spcBef>
                <a:spcPct val="80000"/>
              </a:spcBef>
            </a:pPr>
            <a:r>
              <a:rPr lang="en-GB" b="0">
                <a:latin typeface="Times New Roman" pitchFamily="18" charset="0"/>
              </a:rPr>
              <a:t>Stephan et al. 2009, </a:t>
            </a:r>
            <a:r>
              <a:rPr lang="en-GB" b="0" i="1">
                <a:latin typeface="Times New Roman" pitchFamily="18" charset="0"/>
              </a:rPr>
              <a:t>NeuroImage</a:t>
            </a:r>
            <a:endParaRPr lang="de-DE" b="0" i="1">
              <a:latin typeface="Times New Roman" pitchFamily="18" charset="0"/>
            </a:endParaRPr>
          </a:p>
        </p:txBody>
      </p:sp>
      <p:sp>
        <p:nvSpPr>
          <p:cNvPr id="7210" name="Rectangle 54"/>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en-GB"/>
          </a:p>
        </p:txBody>
      </p:sp>
      <p:grpSp>
        <p:nvGrpSpPr>
          <p:cNvPr id="12" name="Group 55"/>
          <p:cNvGrpSpPr>
            <a:grpSpLocks/>
          </p:cNvGrpSpPr>
          <p:nvPr/>
        </p:nvGrpSpPr>
        <p:grpSpPr bwMode="auto">
          <a:xfrm>
            <a:off x="3463847" y="6247813"/>
            <a:ext cx="5463449" cy="369794"/>
            <a:chOff x="2342" y="3898"/>
            <a:chExt cx="3578" cy="180"/>
          </a:xfrm>
        </p:grpSpPr>
        <p:sp>
          <p:nvSpPr>
            <p:cNvPr id="7212" name="Text Box 52"/>
            <p:cNvSpPr txBox="1">
              <a:spLocks noChangeArrowheads="1"/>
            </p:cNvSpPr>
            <p:nvPr/>
          </p:nvSpPr>
          <p:spPr bwMode="auto">
            <a:xfrm>
              <a:off x="2342" y="3898"/>
              <a:ext cx="3564" cy="180"/>
            </a:xfrm>
            <a:prstGeom prst="rect">
              <a:avLst/>
            </a:prstGeom>
            <a:noFill/>
            <a:ln w="9525">
              <a:noFill/>
              <a:miter lim="800000"/>
              <a:headEnd/>
              <a:tailEnd/>
            </a:ln>
          </p:spPr>
          <p:txBody>
            <a:bodyPr wrap="square">
              <a:spAutoFit/>
            </a:bodyPr>
            <a:lstStyle/>
            <a:p>
              <a:r>
                <a:rPr lang="en-GB" dirty="0"/>
                <a:t>estimate the parameters </a:t>
              </a:r>
              <a:r>
                <a:rPr lang="en-GB" i="1" dirty="0">
                  <a:sym typeface="Symbol" pitchFamily="18" charset="2"/>
                </a:rPr>
                <a:t></a:t>
              </a:r>
              <a:r>
                <a:rPr lang="en-GB" i="1" dirty="0"/>
                <a:t> </a:t>
              </a:r>
              <a:r>
                <a:rPr lang="en-GB" dirty="0"/>
                <a:t>of the posterior </a:t>
              </a:r>
              <a:endParaRPr lang="en-US" dirty="0"/>
            </a:p>
          </p:txBody>
        </p:sp>
        <p:graphicFrame>
          <p:nvGraphicFramePr>
            <p:cNvPr id="7170" name="Object 53"/>
            <p:cNvGraphicFramePr>
              <a:graphicFrameLocks noChangeAspect="1"/>
            </p:cNvGraphicFramePr>
            <p:nvPr/>
          </p:nvGraphicFramePr>
          <p:xfrm>
            <a:off x="5456" y="3903"/>
            <a:ext cx="464" cy="143"/>
          </p:xfrm>
          <a:graphic>
            <a:graphicData uri="http://schemas.openxmlformats.org/presentationml/2006/ole">
              <p:oleObj spid="_x0000_s84991" r:id="rId14" imgW="647241" imgH="203261" progId="">
                <p:embed/>
              </p:oleObj>
            </a:graphicData>
          </a:graphic>
        </p:graphicFrame>
      </p:gr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1|0.3|1.1|32.8"/>
</p:tagLst>
</file>

<file path=ppt/tags/tag2.xml><?xml version="1.0" encoding="utf-8"?>
<p:tagLst xmlns:a="http://schemas.openxmlformats.org/drawingml/2006/main" xmlns:r="http://schemas.openxmlformats.org/officeDocument/2006/relationships" xmlns:p="http://schemas.openxmlformats.org/presentationml/2006/main">
  <p:tag name="TIMING" val="|31.1|0.5|0.3|0.4|0.4|0.5|0.6|0.4|0.3|0.5|0.4|0.4"/>
</p:tagLst>
</file>

<file path=ppt/tags/tag3.xml><?xml version="1.0" encoding="utf-8"?>
<p:tagLst xmlns:a="http://schemas.openxmlformats.org/drawingml/2006/main" xmlns:r="http://schemas.openxmlformats.org/officeDocument/2006/relationships" xmlns:p="http://schemas.openxmlformats.org/presentationml/2006/main">
  <p:tag name="TIMING" val="|49.1|1.2"/>
</p:tagLst>
</file>

<file path=ppt/tags/tag4.xml><?xml version="1.0" encoding="utf-8"?>
<p:tagLst xmlns:a="http://schemas.openxmlformats.org/drawingml/2006/main" xmlns:r="http://schemas.openxmlformats.org/officeDocument/2006/relationships" xmlns:p="http://schemas.openxmlformats.org/presentationml/2006/main">
  <p:tag name="TIMING" val="|49.1|1.2"/>
</p:tagLst>
</file>

<file path=ppt/tags/tag5.xml><?xml version="1.0" encoding="utf-8"?>
<p:tagLst xmlns:a="http://schemas.openxmlformats.org/drawingml/2006/main" xmlns:r="http://schemas.openxmlformats.org/officeDocument/2006/relationships" xmlns:p="http://schemas.openxmlformats.org/presentationml/2006/main">
  <p:tag name="TIMING" val="|30.3|26.5|11.5|38.5|48.7|16.4|17"/>
</p:tagLst>
</file>

<file path=ppt/tags/tag6.xml><?xml version="1.0" encoding="utf-8"?>
<p:tagLst xmlns:a="http://schemas.openxmlformats.org/drawingml/2006/main" xmlns:r="http://schemas.openxmlformats.org/officeDocument/2006/relationships" xmlns:p="http://schemas.openxmlformats.org/presentationml/2006/main">
  <p:tag name="TIMING" val="|6.4|1.3|24.6|3.8|6|5.6|3.5"/>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19295</TotalTime>
  <Words>4136</Words>
  <Application>Microsoft Office PowerPoint</Application>
  <PresentationFormat>On-screen Show (4:3)</PresentationFormat>
  <Paragraphs>1589</Paragraphs>
  <Slides>46</Slides>
  <Notes>12</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46</vt:i4>
      </vt:variant>
    </vt:vector>
  </HeadingPairs>
  <TitlesOfParts>
    <vt:vector size="49" baseType="lpstr">
      <vt:lpstr>Default Design</vt:lpstr>
      <vt:lpstr>Equation</vt:lpstr>
      <vt:lpstr>Microsoft Equation 3.0</vt:lpstr>
      <vt:lpstr>Slide 1</vt:lpstr>
      <vt:lpstr>Slide 2</vt:lpstr>
      <vt:lpstr>Slide 3</vt:lpstr>
      <vt:lpstr>Slide 4</vt:lpstr>
      <vt:lpstr>Slide 5</vt:lpstr>
      <vt:lpstr>The negative free energy approximation</vt:lpstr>
      <vt:lpstr>Fixed effects BMS at group level</vt:lpstr>
      <vt:lpstr>Slide 8</vt:lpstr>
      <vt:lpstr>Slide 9</vt:lpstr>
      <vt:lpstr>Slide 10</vt:lpstr>
      <vt:lpstr>Slide 11</vt:lpstr>
      <vt:lpstr>Slide 12</vt:lpstr>
      <vt:lpstr>Slide 13</vt:lpstr>
      <vt:lpstr>Slide 14</vt:lpstr>
      <vt:lpstr>Slide 15</vt:lpstr>
      <vt:lpstr>Slide 16</vt:lpstr>
      <vt:lpstr>Slide 17</vt:lpstr>
      <vt:lpstr>Families of Models</vt:lpstr>
      <vt:lpstr>Families of Models</vt:lpstr>
      <vt:lpstr>Families of Models</vt:lpstr>
      <vt:lpstr>Parameters of a family</vt:lpstr>
      <vt:lpstr>Slide 22</vt:lpstr>
      <vt:lpstr>Slide 23</vt:lpstr>
      <vt:lpstr>Slide 24</vt:lpstr>
      <vt:lpstr>Slide 25</vt:lpstr>
      <vt:lpstr>Slide 26</vt:lpstr>
      <vt:lpstr>Slide 27</vt:lpstr>
      <vt:lpstr>Stochastic DCMs</vt:lpstr>
      <vt:lpstr>Stochastic DCMs</vt:lpstr>
      <vt:lpstr>Slide 30</vt:lpstr>
      <vt:lpstr>Slide 31</vt:lpstr>
      <vt:lpstr>Slide 32</vt:lpstr>
      <vt:lpstr>Slide 33</vt:lpstr>
      <vt:lpstr>Slide 34</vt:lpstr>
      <vt:lpstr>Slide 35</vt:lpstr>
      <vt:lpstr>Slide 36</vt:lpstr>
      <vt:lpstr>Slide 37</vt:lpstr>
      <vt:lpstr>Diffusion-tensor imaging</vt:lpstr>
      <vt:lpstr>Probabilistic tractography: Kaden et al. 2007,  NeuroImage</vt:lpstr>
      <vt:lpstr>Slide 40</vt:lpstr>
      <vt:lpstr>Slide 41</vt:lpstr>
      <vt:lpstr>Connection-specific prior variance  as a function of anatomical connection probability </vt:lpstr>
      <vt:lpstr>Slide 43</vt:lpstr>
      <vt:lpstr>Slide 44</vt:lpstr>
      <vt:lpstr>Slide 45</vt:lpstr>
      <vt:lpstr>Thank You</vt:lpstr>
    </vt:vector>
  </TitlesOfParts>
  <Company>FIL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Daunizeau</dc:creator>
  <cp:lastModifiedBy>rmoran</cp:lastModifiedBy>
  <cp:revision>726</cp:revision>
  <dcterms:created xsi:type="dcterms:W3CDTF">2007-05-02T10:08:53Z</dcterms:created>
  <dcterms:modified xsi:type="dcterms:W3CDTF">2011-10-19T15:49:38Z</dcterms:modified>
</cp:coreProperties>
</file>