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7" r:id="rId2"/>
    <p:sldId id="355" r:id="rId3"/>
    <p:sldId id="286" r:id="rId4"/>
    <p:sldId id="285" r:id="rId5"/>
    <p:sldId id="358" r:id="rId6"/>
    <p:sldId id="357" r:id="rId7"/>
    <p:sldId id="300" r:id="rId8"/>
    <p:sldId id="302" r:id="rId9"/>
    <p:sldId id="342" r:id="rId10"/>
    <p:sldId id="368" r:id="rId11"/>
    <p:sldId id="359" r:id="rId12"/>
    <p:sldId id="366" r:id="rId13"/>
    <p:sldId id="367" r:id="rId14"/>
    <p:sldId id="363" r:id="rId15"/>
    <p:sldId id="351" r:id="rId16"/>
    <p:sldId id="353" r:id="rId17"/>
    <p:sldId id="341" r:id="rId18"/>
    <p:sldId id="374" r:id="rId19"/>
    <p:sldId id="372" r:id="rId20"/>
    <p:sldId id="347" r:id="rId21"/>
    <p:sldId id="349" r:id="rId22"/>
    <p:sldId id="350" r:id="rId23"/>
    <p:sldId id="356" r:id="rId24"/>
  </p:sldIdLst>
  <p:sldSz cx="9144000" cy="6858000" type="screen4x3"/>
  <p:notesSz cx="6794500" cy="99314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E5FF"/>
    <a:srgbClr val="990099"/>
    <a:srgbClr val="FFCC00"/>
    <a:srgbClr val="CC3300"/>
    <a:srgbClr val="000000"/>
    <a:srgbClr val="FFF3FF"/>
    <a:srgbClr val="FFEF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41" autoAdjust="0"/>
    <p:restoredTop sz="94660"/>
  </p:normalViewPr>
  <p:slideViewPr>
    <p:cSldViewPr snapToObjects="1">
      <p:cViewPr varScale="1">
        <p:scale>
          <a:sx n="88" d="100"/>
          <a:sy n="88" d="100"/>
        </p:scale>
        <p:origin x="-1194" y="-10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8913D8-6819-4A61-ACC7-3C58A6756E17}" type="doc">
      <dgm:prSet loTypeId="urn:microsoft.com/office/officeart/2005/8/layout/hProcess9" loCatId="process" qsTypeId="urn:microsoft.com/office/officeart/2005/8/quickstyle/3d4" qsCatId="3D" csTypeId="urn:microsoft.com/office/officeart/2005/8/colors/accent2_2" csCatId="accent2" phldr="1"/>
      <dgm:spPr/>
    </dgm:pt>
    <dgm:pt modelId="{7F2097DB-0DFF-4C46-B452-E4172835F56A}">
      <dgm:prSet phldrT="[Text]"/>
      <dgm:spPr/>
      <dgm:t>
        <a:bodyPr/>
        <a:lstStyle/>
        <a:p>
          <a:r>
            <a:rPr lang="en-GB" dirty="0" smtClean="0"/>
            <a:t>Pre-</a:t>
          </a:r>
          <a:br>
            <a:rPr lang="en-GB" dirty="0" smtClean="0"/>
          </a:br>
          <a:r>
            <a:rPr lang="en-GB" dirty="0" err="1" smtClean="0"/>
            <a:t>processings</a:t>
          </a:r>
          <a:endParaRPr lang="en-GB" dirty="0"/>
        </a:p>
      </dgm:t>
    </dgm:pt>
    <dgm:pt modelId="{F0F5EA4A-B376-4A95-B8D3-ECC8059EAB7B}" type="parTrans" cxnId="{FB6AECE4-7BB8-445C-B644-8688AF6B64A4}">
      <dgm:prSet/>
      <dgm:spPr/>
      <dgm:t>
        <a:bodyPr/>
        <a:lstStyle/>
        <a:p>
          <a:endParaRPr lang="en-GB"/>
        </a:p>
      </dgm:t>
    </dgm:pt>
    <dgm:pt modelId="{9737F021-D2B6-4A9F-8669-27EF5197BA41}" type="sibTrans" cxnId="{FB6AECE4-7BB8-445C-B644-8688AF6B64A4}">
      <dgm:prSet/>
      <dgm:spPr/>
      <dgm:t>
        <a:bodyPr/>
        <a:lstStyle/>
        <a:p>
          <a:endParaRPr lang="en-GB"/>
        </a:p>
      </dgm:t>
    </dgm:pt>
    <dgm:pt modelId="{95AD3304-8A86-47D3-ACA9-A22CF21B1A19}">
      <dgm:prSet phldrT="[Text]"/>
      <dgm:spPr/>
      <dgm:t>
        <a:bodyPr/>
        <a:lstStyle/>
        <a:p>
          <a:r>
            <a:rPr lang="en-GB" dirty="0" smtClean="0"/>
            <a:t>General</a:t>
          </a:r>
          <a:br>
            <a:rPr lang="en-GB" dirty="0" smtClean="0"/>
          </a:br>
          <a:r>
            <a:rPr lang="en-GB" dirty="0" smtClean="0"/>
            <a:t>Linear</a:t>
          </a:r>
          <a:br>
            <a:rPr lang="en-GB" dirty="0" smtClean="0"/>
          </a:br>
          <a:r>
            <a:rPr lang="en-GB" dirty="0" smtClean="0"/>
            <a:t>Model</a:t>
          </a:r>
          <a:endParaRPr lang="en-GB" dirty="0"/>
        </a:p>
      </dgm:t>
    </dgm:pt>
    <dgm:pt modelId="{3B4536C2-5E70-4AF7-B195-A5A772DD6692}" type="parTrans" cxnId="{A4365F94-B953-448E-B252-42774E4073C1}">
      <dgm:prSet/>
      <dgm:spPr/>
      <dgm:t>
        <a:bodyPr/>
        <a:lstStyle/>
        <a:p>
          <a:endParaRPr lang="en-GB"/>
        </a:p>
      </dgm:t>
    </dgm:pt>
    <dgm:pt modelId="{8EB50080-2325-4A02-9E98-0176133C529E}" type="sibTrans" cxnId="{A4365F94-B953-448E-B252-42774E4073C1}">
      <dgm:prSet/>
      <dgm:spPr/>
      <dgm:t>
        <a:bodyPr/>
        <a:lstStyle/>
        <a:p>
          <a:endParaRPr lang="en-GB"/>
        </a:p>
      </dgm:t>
    </dgm:pt>
    <dgm:pt modelId="{37BB517C-CE6C-41AE-80B3-7D9BBD808FE5}">
      <dgm:prSet phldrT="[Text]"/>
      <dgm:spPr/>
      <dgm:t>
        <a:bodyPr/>
        <a:lstStyle/>
        <a:p>
          <a:r>
            <a:rPr lang="en-GB" dirty="0" smtClean="0"/>
            <a:t>Statistical Inference</a:t>
          </a:r>
          <a:endParaRPr lang="en-GB" dirty="0"/>
        </a:p>
      </dgm:t>
    </dgm:pt>
    <dgm:pt modelId="{A546DC0D-BABE-4945-8C86-5AD60483CD23}" type="parTrans" cxnId="{67060F12-CF93-4F3D-9635-9240C02B0C47}">
      <dgm:prSet/>
      <dgm:spPr/>
      <dgm:t>
        <a:bodyPr/>
        <a:lstStyle/>
        <a:p>
          <a:endParaRPr lang="en-GB"/>
        </a:p>
      </dgm:t>
    </dgm:pt>
    <dgm:pt modelId="{B7044895-C2A8-443C-AA75-8418EDE597B1}" type="sibTrans" cxnId="{67060F12-CF93-4F3D-9635-9240C02B0C47}">
      <dgm:prSet/>
      <dgm:spPr/>
      <dgm:t>
        <a:bodyPr/>
        <a:lstStyle/>
        <a:p>
          <a:endParaRPr lang="en-GB"/>
        </a:p>
      </dgm:t>
    </dgm:pt>
    <dgm:pt modelId="{485CFA58-1618-42E8-851F-0EF9C89F8A5E}" type="pres">
      <dgm:prSet presAssocID="{598913D8-6819-4A61-ACC7-3C58A6756E17}" presName="CompostProcess" presStyleCnt="0">
        <dgm:presLayoutVars>
          <dgm:dir/>
          <dgm:resizeHandles val="exact"/>
        </dgm:presLayoutVars>
      </dgm:prSet>
      <dgm:spPr/>
    </dgm:pt>
    <dgm:pt modelId="{0BD764C0-0D4A-4803-85EC-B73CE0E85678}" type="pres">
      <dgm:prSet presAssocID="{598913D8-6819-4A61-ACC7-3C58A6756E17}" presName="arrow" presStyleLbl="bgShp" presStyleIdx="0" presStyleCnt="1"/>
      <dgm:spPr/>
    </dgm:pt>
    <dgm:pt modelId="{596EA026-47E5-4DDE-9A33-1A52C89AF46B}" type="pres">
      <dgm:prSet presAssocID="{598913D8-6819-4A61-ACC7-3C58A6756E17}" presName="linearProcess" presStyleCnt="0"/>
      <dgm:spPr/>
    </dgm:pt>
    <dgm:pt modelId="{BFEEEEEA-778B-4F06-B710-A97A7A089BA9}" type="pres">
      <dgm:prSet presAssocID="{7F2097DB-0DFF-4C46-B452-E4172835F56A}" presName="textNode" presStyleLbl="node1" presStyleIdx="0" presStyleCnt="3">
        <dgm:presLayoutVars>
          <dgm:bulletEnabled val="1"/>
        </dgm:presLayoutVars>
      </dgm:prSet>
      <dgm:spPr/>
      <dgm:t>
        <a:bodyPr/>
        <a:lstStyle/>
        <a:p>
          <a:endParaRPr lang="en-GB"/>
        </a:p>
      </dgm:t>
    </dgm:pt>
    <dgm:pt modelId="{A30807E0-4F39-43A6-AB5B-29192E43260D}" type="pres">
      <dgm:prSet presAssocID="{9737F021-D2B6-4A9F-8669-27EF5197BA41}" presName="sibTrans" presStyleCnt="0"/>
      <dgm:spPr/>
    </dgm:pt>
    <dgm:pt modelId="{19E3FD93-D702-452F-928E-EBB2CF327AB3}" type="pres">
      <dgm:prSet presAssocID="{95AD3304-8A86-47D3-ACA9-A22CF21B1A19}" presName="textNode" presStyleLbl="node1" presStyleIdx="1" presStyleCnt="3">
        <dgm:presLayoutVars>
          <dgm:bulletEnabled val="1"/>
        </dgm:presLayoutVars>
      </dgm:prSet>
      <dgm:spPr/>
      <dgm:t>
        <a:bodyPr/>
        <a:lstStyle/>
        <a:p>
          <a:endParaRPr lang="en-GB"/>
        </a:p>
      </dgm:t>
    </dgm:pt>
    <dgm:pt modelId="{4A5A60CF-13C1-41C8-A27A-F0C6B01050C6}" type="pres">
      <dgm:prSet presAssocID="{8EB50080-2325-4A02-9E98-0176133C529E}" presName="sibTrans" presStyleCnt="0"/>
      <dgm:spPr/>
    </dgm:pt>
    <dgm:pt modelId="{B3041CDB-A4B1-4D4D-9568-280B51D4DAC6}" type="pres">
      <dgm:prSet presAssocID="{37BB517C-CE6C-41AE-80B3-7D9BBD808FE5}" presName="textNode" presStyleLbl="node1" presStyleIdx="2" presStyleCnt="3">
        <dgm:presLayoutVars>
          <dgm:bulletEnabled val="1"/>
        </dgm:presLayoutVars>
      </dgm:prSet>
      <dgm:spPr/>
      <dgm:t>
        <a:bodyPr/>
        <a:lstStyle/>
        <a:p>
          <a:endParaRPr lang="en-GB"/>
        </a:p>
      </dgm:t>
    </dgm:pt>
  </dgm:ptLst>
  <dgm:cxnLst>
    <dgm:cxn modelId="{D81E18C6-8B59-4A26-A9DD-7742603A2B84}" type="presOf" srcId="{7F2097DB-0DFF-4C46-B452-E4172835F56A}" destId="{BFEEEEEA-778B-4F06-B710-A97A7A089BA9}" srcOrd="0" destOrd="0" presId="urn:microsoft.com/office/officeart/2005/8/layout/hProcess9"/>
    <dgm:cxn modelId="{67060F12-CF93-4F3D-9635-9240C02B0C47}" srcId="{598913D8-6819-4A61-ACC7-3C58A6756E17}" destId="{37BB517C-CE6C-41AE-80B3-7D9BBD808FE5}" srcOrd="2" destOrd="0" parTransId="{A546DC0D-BABE-4945-8C86-5AD60483CD23}" sibTransId="{B7044895-C2A8-443C-AA75-8418EDE597B1}"/>
    <dgm:cxn modelId="{A9133A98-75C5-4B77-8498-26F82F299AD5}" type="presOf" srcId="{598913D8-6819-4A61-ACC7-3C58A6756E17}" destId="{485CFA58-1618-42E8-851F-0EF9C89F8A5E}" srcOrd="0" destOrd="0" presId="urn:microsoft.com/office/officeart/2005/8/layout/hProcess9"/>
    <dgm:cxn modelId="{FB6AECE4-7BB8-445C-B644-8688AF6B64A4}" srcId="{598913D8-6819-4A61-ACC7-3C58A6756E17}" destId="{7F2097DB-0DFF-4C46-B452-E4172835F56A}" srcOrd="0" destOrd="0" parTransId="{F0F5EA4A-B376-4A95-B8D3-ECC8059EAB7B}" sibTransId="{9737F021-D2B6-4A9F-8669-27EF5197BA41}"/>
    <dgm:cxn modelId="{A4365F94-B953-448E-B252-42774E4073C1}" srcId="{598913D8-6819-4A61-ACC7-3C58A6756E17}" destId="{95AD3304-8A86-47D3-ACA9-A22CF21B1A19}" srcOrd="1" destOrd="0" parTransId="{3B4536C2-5E70-4AF7-B195-A5A772DD6692}" sibTransId="{8EB50080-2325-4A02-9E98-0176133C529E}"/>
    <dgm:cxn modelId="{36CDAE4C-2219-480E-AB56-53B6C031EDA9}" type="presOf" srcId="{95AD3304-8A86-47D3-ACA9-A22CF21B1A19}" destId="{19E3FD93-D702-452F-928E-EBB2CF327AB3}" srcOrd="0" destOrd="0" presId="urn:microsoft.com/office/officeart/2005/8/layout/hProcess9"/>
    <dgm:cxn modelId="{301ABF8B-5BEA-488F-BAF5-1D8DC0DAFE2E}" type="presOf" srcId="{37BB517C-CE6C-41AE-80B3-7D9BBD808FE5}" destId="{B3041CDB-A4B1-4D4D-9568-280B51D4DAC6}" srcOrd="0" destOrd="0" presId="urn:microsoft.com/office/officeart/2005/8/layout/hProcess9"/>
    <dgm:cxn modelId="{59E417DB-2630-4242-A747-94E78A6B1487}" type="presParOf" srcId="{485CFA58-1618-42E8-851F-0EF9C89F8A5E}" destId="{0BD764C0-0D4A-4803-85EC-B73CE0E85678}" srcOrd="0" destOrd="0" presId="urn:microsoft.com/office/officeart/2005/8/layout/hProcess9"/>
    <dgm:cxn modelId="{7A7FE77A-77EA-4F4E-B839-7027F93098EB}" type="presParOf" srcId="{485CFA58-1618-42E8-851F-0EF9C89F8A5E}" destId="{596EA026-47E5-4DDE-9A33-1A52C89AF46B}" srcOrd="1" destOrd="0" presId="urn:microsoft.com/office/officeart/2005/8/layout/hProcess9"/>
    <dgm:cxn modelId="{A090AEAF-101A-4160-8EB6-A32BF680DD64}" type="presParOf" srcId="{596EA026-47E5-4DDE-9A33-1A52C89AF46B}" destId="{BFEEEEEA-778B-4F06-B710-A97A7A089BA9}" srcOrd="0" destOrd="0" presId="urn:microsoft.com/office/officeart/2005/8/layout/hProcess9"/>
    <dgm:cxn modelId="{D3BE6E86-AE4A-4C8A-A22A-3D43FD5AF0F7}" type="presParOf" srcId="{596EA026-47E5-4DDE-9A33-1A52C89AF46B}" destId="{A30807E0-4F39-43A6-AB5B-29192E43260D}" srcOrd="1" destOrd="0" presId="urn:microsoft.com/office/officeart/2005/8/layout/hProcess9"/>
    <dgm:cxn modelId="{C30915A3-821D-4711-B9BE-BB81694CE73E}" type="presParOf" srcId="{596EA026-47E5-4DDE-9A33-1A52C89AF46B}" destId="{19E3FD93-D702-452F-928E-EBB2CF327AB3}" srcOrd="2" destOrd="0" presId="urn:microsoft.com/office/officeart/2005/8/layout/hProcess9"/>
    <dgm:cxn modelId="{75D61B99-65C3-4304-BACD-12F1F6B88A90}" type="presParOf" srcId="{596EA026-47E5-4DDE-9A33-1A52C89AF46B}" destId="{4A5A60CF-13C1-41C8-A27A-F0C6B01050C6}" srcOrd="3" destOrd="0" presId="urn:microsoft.com/office/officeart/2005/8/layout/hProcess9"/>
    <dgm:cxn modelId="{814896E6-009E-4502-80EB-4E696748FEBC}" type="presParOf" srcId="{596EA026-47E5-4DDE-9A33-1A52C89AF46B}" destId="{B3041CDB-A4B1-4D4D-9568-280B51D4DAC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764C0-0D4A-4803-85EC-B73CE0E85678}">
      <dsp:nvSpPr>
        <dsp:cNvPr id="0" name=""/>
        <dsp:cNvSpPr/>
      </dsp:nvSpPr>
      <dsp:spPr>
        <a:xfrm>
          <a:off x="645794" y="0"/>
          <a:ext cx="7319010" cy="4419600"/>
        </a:xfrm>
        <a:prstGeom prst="rightArrow">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FEEEEEA-778B-4F06-B710-A97A7A089BA9}">
      <dsp:nvSpPr>
        <dsp:cNvPr id="0" name=""/>
        <dsp:cNvSpPr/>
      </dsp:nvSpPr>
      <dsp:spPr>
        <a:xfrm>
          <a:off x="5491" y="1325880"/>
          <a:ext cx="2717142" cy="176784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kern="1200" dirty="0" smtClean="0"/>
            <a:t>Pre-</a:t>
          </a:r>
          <a:br>
            <a:rPr lang="en-GB" sz="3300" kern="1200" dirty="0" smtClean="0"/>
          </a:br>
          <a:r>
            <a:rPr lang="en-GB" sz="3300" kern="1200" dirty="0" err="1" smtClean="0"/>
            <a:t>processings</a:t>
          </a:r>
          <a:endParaRPr lang="en-GB" sz="3300" kern="1200" dirty="0"/>
        </a:p>
      </dsp:txBody>
      <dsp:txXfrm>
        <a:off x="91790" y="1412179"/>
        <a:ext cx="2544544" cy="1595242"/>
      </dsp:txXfrm>
    </dsp:sp>
    <dsp:sp modelId="{19E3FD93-D702-452F-928E-EBB2CF327AB3}">
      <dsp:nvSpPr>
        <dsp:cNvPr id="0" name=""/>
        <dsp:cNvSpPr/>
      </dsp:nvSpPr>
      <dsp:spPr>
        <a:xfrm>
          <a:off x="2946728" y="1325880"/>
          <a:ext cx="2717142" cy="176784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kern="1200" dirty="0" smtClean="0"/>
            <a:t>General</a:t>
          </a:r>
          <a:br>
            <a:rPr lang="en-GB" sz="3300" kern="1200" dirty="0" smtClean="0"/>
          </a:br>
          <a:r>
            <a:rPr lang="en-GB" sz="3300" kern="1200" dirty="0" smtClean="0"/>
            <a:t>Linear</a:t>
          </a:r>
          <a:br>
            <a:rPr lang="en-GB" sz="3300" kern="1200" dirty="0" smtClean="0"/>
          </a:br>
          <a:r>
            <a:rPr lang="en-GB" sz="3300" kern="1200" dirty="0" smtClean="0"/>
            <a:t>Model</a:t>
          </a:r>
          <a:endParaRPr lang="en-GB" sz="3300" kern="1200" dirty="0"/>
        </a:p>
      </dsp:txBody>
      <dsp:txXfrm>
        <a:off x="3033027" y="1412179"/>
        <a:ext cx="2544544" cy="1595242"/>
      </dsp:txXfrm>
    </dsp:sp>
    <dsp:sp modelId="{B3041CDB-A4B1-4D4D-9568-280B51D4DAC6}">
      <dsp:nvSpPr>
        <dsp:cNvPr id="0" name=""/>
        <dsp:cNvSpPr/>
      </dsp:nvSpPr>
      <dsp:spPr>
        <a:xfrm>
          <a:off x="5887965" y="1325880"/>
          <a:ext cx="2717142" cy="176784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kern="1200" dirty="0" smtClean="0"/>
            <a:t>Statistical Inference</a:t>
          </a:r>
          <a:endParaRPr lang="en-GB" sz="3300" kern="1200" dirty="0"/>
        </a:p>
      </dsp:txBody>
      <dsp:txXfrm>
        <a:off x="5974264" y="1412179"/>
        <a:ext cx="2544544" cy="159524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129027" name="Rectangle 3"/>
          <p:cNvSpPr>
            <a:spLocks noGrp="1" noChangeArrowheads="1"/>
          </p:cNvSpPr>
          <p:nvPr>
            <p:ph type="dt" sz="quarter" idx="1"/>
          </p:nvPr>
        </p:nvSpPr>
        <p:spPr bwMode="auto">
          <a:xfrm>
            <a:off x="384810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129028" name="Rectangle 4"/>
          <p:cNvSpPr>
            <a:spLocks noGrp="1" noChangeArrowheads="1"/>
          </p:cNvSpPr>
          <p:nvPr>
            <p:ph type="ftr" sz="quarter" idx="2"/>
          </p:nvPr>
        </p:nvSpPr>
        <p:spPr bwMode="auto">
          <a:xfrm>
            <a:off x="0" y="9432925"/>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129029" name="Rectangle 5"/>
          <p:cNvSpPr>
            <a:spLocks noGrp="1" noChangeArrowheads="1"/>
          </p:cNvSpPr>
          <p:nvPr>
            <p:ph type="sldNum" sz="quarter" idx="3"/>
          </p:nvPr>
        </p:nvSpPr>
        <p:spPr bwMode="auto">
          <a:xfrm>
            <a:off x="3848100" y="9432925"/>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E38D4CED-30E1-49E9-AA0D-231F86CD2B71}" type="slidenum">
              <a:rPr lang="en-US"/>
              <a:pPr/>
              <a:t>‹#›</a:t>
            </a:fld>
            <a:endParaRPr lang="en-US"/>
          </a:p>
        </p:txBody>
      </p:sp>
    </p:spTree>
    <p:extLst>
      <p:ext uri="{BB962C8B-B14F-4D97-AF65-F5344CB8AC3E}">
        <p14:creationId xmlns:p14="http://schemas.microsoft.com/office/powerpoint/2010/main" val="2470926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50179" name="Rectangle 3"/>
          <p:cNvSpPr>
            <a:spLocks noGrp="1" noChangeArrowheads="1"/>
          </p:cNvSpPr>
          <p:nvPr>
            <p:ph type="dt" idx="1"/>
          </p:nvPr>
        </p:nvSpPr>
        <p:spPr bwMode="auto">
          <a:xfrm>
            <a:off x="384810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50180"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0181" name="Rectangle 5"/>
          <p:cNvSpPr>
            <a:spLocks noGrp="1" noChangeArrowheads="1"/>
          </p:cNvSpPr>
          <p:nvPr>
            <p:ph type="body" sz="quarter" idx="3"/>
          </p:nvPr>
        </p:nvSpPr>
        <p:spPr bwMode="auto">
          <a:xfrm>
            <a:off x="679450" y="4718050"/>
            <a:ext cx="5435600" cy="446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0182" name="Rectangle 6"/>
          <p:cNvSpPr>
            <a:spLocks noGrp="1" noChangeArrowheads="1"/>
          </p:cNvSpPr>
          <p:nvPr>
            <p:ph type="ftr" sz="quarter" idx="4"/>
          </p:nvPr>
        </p:nvSpPr>
        <p:spPr bwMode="auto">
          <a:xfrm>
            <a:off x="0" y="9432925"/>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50183" name="Rectangle 7"/>
          <p:cNvSpPr>
            <a:spLocks noGrp="1" noChangeArrowheads="1"/>
          </p:cNvSpPr>
          <p:nvPr>
            <p:ph type="sldNum" sz="quarter" idx="5"/>
          </p:nvPr>
        </p:nvSpPr>
        <p:spPr bwMode="auto">
          <a:xfrm>
            <a:off x="3848100" y="9432925"/>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113C8CB3-5473-4227-8CFC-48EA9137117B}" type="slidenum">
              <a:rPr lang="en-US"/>
              <a:pPr/>
              <a:t>‹#›</a:t>
            </a:fld>
            <a:endParaRPr lang="en-US"/>
          </a:p>
        </p:txBody>
      </p:sp>
    </p:spTree>
    <p:extLst>
      <p:ext uri="{BB962C8B-B14F-4D97-AF65-F5344CB8AC3E}">
        <p14:creationId xmlns:p14="http://schemas.microsoft.com/office/powerpoint/2010/main" val="98493739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C9739F-BD43-46EF-9F6B-004AC155650F}" type="slidenum">
              <a:rPr lang="en-US"/>
              <a:pPr/>
              <a:t>1</a:t>
            </a:fld>
            <a:endParaRPr lang="en-US"/>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F5B438-8C8C-4737-853A-F418970D093A}" type="slidenum">
              <a:rPr lang="en-US"/>
              <a:pPr/>
              <a:t>11</a:t>
            </a:fld>
            <a:endParaRPr lang="en-US"/>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FA3641-F966-4888-92B2-ACA40FDF437B}" type="slidenum">
              <a:rPr lang="en-US"/>
              <a:pPr/>
              <a:t>15</a:t>
            </a:fld>
            <a:endParaRPr lang="en-US"/>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43556E-9499-4962-BB4F-972E9FF6CB7E}" type="slidenum">
              <a:rPr lang="en-US"/>
              <a:pPr/>
              <a:t>16</a:t>
            </a:fld>
            <a:endParaRPr lang="en-US"/>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188CFE-B02E-40A2-BB64-A5A72639F08E}" type="slidenum">
              <a:rPr lang="en-US"/>
              <a:pPr/>
              <a:t>17</a:t>
            </a:fld>
            <a:endParaRPr lang="en-US"/>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BF4172-268A-42CC-9CD6-9BE336B25797}" type="slidenum">
              <a:rPr lang="en-US"/>
              <a:pPr/>
              <a:t>18</a:t>
            </a:fld>
            <a:endParaRPr lang="en-US"/>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DA3092-E6A9-45CC-805B-E0D16704F338}" type="slidenum">
              <a:rPr lang="en-US"/>
              <a:pPr/>
              <a:t>19</a:t>
            </a:fld>
            <a:endParaRPr lang="en-US"/>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13CC9A-2B5A-4F9B-9865-560258BFA00D}" type="slidenum">
              <a:rPr lang="en-US"/>
              <a:pPr/>
              <a:t>20</a:t>
            </a:fld>
            <a:endParaRPr lang="en-US"/>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66C54E-63F9-42B6-B449-4D63FCF5991F}" type="slidenum">
              <a:rPr lang="en-US"/>
              <a:pPr/>
              <a:t>21</a:t>
            </a:fld>
            <a:endParaRPr lang="en-US"/>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3A9881-F4C1-439A-8BB4-EB27B481F1D5}" type="slidenum">
              <a:rPr lang="en-US"/>
              <a:pPr/>
              <a:t>22</a:t>
            </a:fld>
            <a:endParaRPr lang="en-US"/>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FB6AD-0166-45B7-993A-B1BDAA32599F}" type="slidenum">
              <a:rPr lang="en-US"/>
              <a:pPr/>
              <a:t>23</a:t>
            </a:fld>
            <a:endParaRPr lang="en-US"/>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3779AD-CBCE-4D3B-BA34-3DD7890159F1}" type="slidenum">
              <a:rPr lang="en-US"/>
              <a:pPr/>
              <a:t>2</a:t>
            </a:fld>
            <a:endParaRPr lang="en-US"/>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6ED713F-E663-42F0-A9B4-B6946ACB62A0}" type="slidenum">
              <a:rPr lang="en-US"/>
              <a:pPr/>
              <a:t>3</a:t>
            </a:fld>
            <a:endParaRPr lang="en-US"/>
          </a:p>
        </p:txBody>
      </p:sp>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p:txBody>
          <a:bodyPr lIns="91275" tIns="45638" rIns="91275" bIns="45638"/>
          <a:lstStyle/>
          <a:p>
            <a:pPr>
              <a:spcBef>
                <a:spcPct val="0"/>
              </a:spcBef>
            </a:pPr>
            <a:endParaRPr lang="en-GB"/>
          </a:p>
        </p:txBody>
      </p:sp>
      <p:sp>
        <p:nvSpPr>
          <p:cNvPr id="156676" name="Slide Number Placeholder 3"/>
          <p:cNvSpPr txBox="1">
            <a:spLocks noGrp="1"/>
          </p:cNvSpPr>
          <p:nvPr/>
        </p:nvSpPr>
        <p:spPr bwMode="auto">
          <a:xfrm>
            <a:off x="3849688" y="9432925"/>
            <a:ext cx="29432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5" tIns="45638" rIns="91275" bIns="45638" anchor="b"/>
          <a:lstStyle>
            <a:lvl1pPr defTabSz="912813">
              <a:defRPr>
                <a:solidFill>
                  <a:schemeClr val="tx1"/>
                </a:solidFill>
                <a:latin typeface="Arial" pitchFamily="34" charset="0"/>
              </a:defRPr>
            </a:lvl1pPr>
            <a:lvl2pPr marL="741363" indent="-285750" defTabSz="912813">
              <a:defRPr>
                <a:solidFill>
                  <a:schemeClr val="tx1"/>
                </a:solidFill>
                <a:latin typeface="Arial" pitchFamily="34" charset="0"/>
              </a:defRPr>
            </a:lvl2pPr>
            <a:lvl3pPr marL="1141413" indent="-228600" defTabSz="912813">
              <a:defRPr>
                <a:solidFill>
                  <a:schemeClr val="tx1"/>
                </a:solidFill>
                <a:latin typeface="Arial" pitchFamily="34" charset="0"/>
              </a:defRPr>
            </a:lvl3pPr>
            <a:lvl4pPr marL="1597025" indent="-228600" defTabSz="912813">
              <a:defRPr>
                <a:solidFill>
                  <a:schemeClr val="tx1"/>
                </a:solidFill>
                <a:latin typeface="Arial" pitchFamily="34" charset="0"/>
              </a:defRPr>
            </a:lvl4pPr>
            <a:lvl5pPr marL="2054225" indent="-228600" defTabSz="912813">
              <a:defRPr>
                <a:solidFill>
                  <a:schemeClr val="tx1"/>
                </a:solidFill>
                <a:latin typeface="Arial" pitchFamily="34" charset="0"/>
              </a:defRPr>
            </a:lvl5pPr>
            <a:lvl6pPr marL="2511425" indent="-228600" defTabSz="912813" fontAlgn="base">
              <a:spcBef>
                <a:spcPct val="0"/>
              </a:spcBef>
              <a:spcAft>
                <a:spcPct val="0"/>
              </a:spcAft>
              <a:defRPr>
                <a:solidFill>
                  <a:schemeClr val="tx1"/>
                </a:solidFill>
                <a:latin typeface="Arial" pitchFamily="34" charset="0"/>
              </a:defRPr>
            </a:lvl6pPr>
            <a:lvl7pPr marL="2968625" indent="-228600" defTabSz="912813" fontAlgn="base">
              <a:spcBef>
                <a:spcPct val="0"/>
              </a:spcBef>
              <a:spcAft>
                <a:spcPct val="0"/>
              </a:spcAft>
              <a:defRPr>
                <a:solidFill>
                  <a:schemeClr val="tx1"/>
                </a:solidFill>
                <a:latin typeface="Arial" pitchFamily="34" charset="0"/>
              </a:defRPr>
            </a:lvl7pPr>
            <a:lvl8pPr marL="3425825" indent="-228600" defTabSz="912813" fontAlgn="base">
              <a:spcBef>
                <a:spcPct val="0"/>
              </a:spcBef>
              <a:spcAft>
                <a:spcPct val="0"/>
              </a:spcAft>
              <a:defRPr>
                <a:solidFill>
                  <a:schemeClr val="tx1"/>
                </a:solidFill>
                <a:latin typeface="Arial" pitchFamily="34" charset="0"/>
              </a:defRPr>
            </a:lvl8pPr>
            <a:lvl9pPr marL="3883025" indent="-228600" defTabSz="912813" fontAlgn="base">
              <a:spcBef>
                <a:spcPct val="0"/>
              </a:spcBef>
              <a:spcAft>
                <a:spcPct val="0"/>
              </a:spcAft>
              <a:defRPr>
                <a:solidFill>
                  <a:schemeClr val="tx1"/>
                </a:solidFill>
                <a:latin typeface="Arial" pitchFamily="34" charset="0"/>
              </a:defRPr>
            </a:lvl9pPr>
          </a:lstStyle>
          <a:p>
            <a:pPr algn="r" eaLnBrk="1" hangingPunct="1"/>
            <a:fld id="{AF8A0F1D-1BDD-45C2-9CA7-1E9874D94E8E}" type="slidenum">
              <a:rPr lang="en-GB" sz="1200"/>
              <a:pPr algn="r" eaLnBrk="1" hangingPunct="1"/>
              <a:t>3</a:t>
            </a:fld>
            <a:endParaRPr lang="en-GB"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755042-8F0C-46A6-BC2D-DF336928BDCE}" type="slidenum">
              <a:rPr lang="en-US"/>
              <a:pPr/>
              <a:t>4</a:t>
            </a:fld>
            <a:endParaRPr lang="en-US"/>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9DE265-C8F4-4871-8470-16DED851CCD8}" type="slidenum">
              <a:rPr lang="en-US"/>
              <a:pPr/>
              <a:t>5</a:t>
            </a:fld>
            <a:endParaRPr lang="en-US"/>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BAC12E-9997-4C52-B2B4-66B639045B64}" type="slidenum">
              <a:rPr lang="en-US"/>
              <a:pPr/>
              <a:t>6</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053898-523B-4FCE-9D48-1F4141E50E05}" type="slidenum">
              <a:rPr lang="en-US"/>
              <a:pPr/>
              <a:t>7</a:t>
            </a:fld>
            <a:endParaRPr lang="en-US"/>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4C3597-5432-42DF-9AA0-748AD951B898}" type="slidenum">
              <a:rPr lang="en-US"/>
              <a:pPr/>
              <a:t>8</a:t>
            </a:fld>
            <a:endParaRPr lang="en-US"/>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B16882-23D0-48AB-929E-B1FE226FC4AF}" type="slidenum">
              <a:rPr lang="en-US"/>
              <a:pPr/>
              <a:t>9</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73D8D83-F14B-4C72-BED1-1EBFBD0F5C13}" type="slidenum">
              <a:rPr lang="en-US"/>
              <a:pPr/>
              <a:t>‹#›</a:t>
            </a:fld>
            <a:endParaRPr lang="en-US"/>
          </a:p>
        </p:txBody>
      </p:sp>
    </p:spTree>
    <p:extLst>
      <p:ext uri="{BB962C8B-B14F-4D97-AF65-F5344CB8AC3E}">
        <p14:creationId xmlns:p14="http://schemas.microsoft.com/office/powerpoint/2010/main" val="2664823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8DD106-A3A5-4336-91E2-7110913D9C53}" type="slidenum">
              <a:rPr lang="en-US"/>
              <a:pPr/>
              <a:t>‹#›</a:t>
            </a:fld>
            <a:endParaRPr lang="en-US"/>
          </a:p>
        </p:txBody>
      </p:sp>
    </p:spTree>
    <p:extLst>
      <p:ext uri="{BB962C8B-B14F-4D97-AF65-F5344CB8AC3E}">
        <p14:creationId xmlns:p14="http://schemas.microsoft.com/office/powerpoint/2010/main" val="654723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579438"/>
            <a:ext cx="2095500" cy="55467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04800" y="579438"/>
            <a:ext cx="6134100" cy="5546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0A6932A-1342-466B-9291-087A0DC556DA}" type="slidenum">
              <a:rPr lang="en-US"/>
              <a:pPr/>
              <a:t>‹#›</a:t>
            </a:fld>
            <a:endParaRPr lang="en-US"/>
          </a:p>
        </p:txBody>
      </p:sp>
    </p:spTree>
    <p:extLst>
      <p:ext uri="{BB962C8B-B14F-4D97-AF65-F5344CB8AC3E}">
        <p14:creationId xmlns:p14="http://schemas.microsoft.com/office/powerpoint/2010/main" val="2800703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8C6894A-D115-4317-A51F-5FAFE2DE3A3D}" type="slidenum">
              <a:rPr lang="en-US"/>
              <a:pPr/>
              <a:t>‹#›</a:t>
            </a:fld>
            <a:endParaRPr lang="en-US"/>
          </a:p>
        </p:txBody>
      </p:sp>
    </p:spTree>
    <p:extLst>
      <p:ext uri="{BB962C8B-B14F-4D97-AF65-F5344CB8AC3E}">
        <p14:creationId xmlns:p14="http://schemas.microsoft.com/office/powerpoint/2010/main" val="3036744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58F9379-767C-45A4-9164-9B91E1149D59}" type="slidenum">
              <a:rPr lang="en-US"/>
              <a:pPr/>
              <a:t>‹#›</a:t>
            </a:fld>
            <a:endParaRPr lang="en-US"/>
          </a:p>
        </p:txBody>
      </p:sp>
    </p:spTree>
    <p:extLst>
      <p:ext uri="{BB962C8B-B14F-4D97-AF65-F5344CB8AC3E}">
        <p14:creationId xmlns:p14="http://schemas.microsoft.com/office/powerpoint/2010/main" val="3795671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A7A49EC-B7FB-44DF-BFC2-1F2A57398F13}" type="slidenum">
              <a:rPr lang="en-US"/>
              <a:pPr/>
              <a:t>‹#›</a:t>
            </a:fld>
            <a:endParaRPr lang="en-US"/>
          </a:p>
        </p:txBody>
      </p:sp>
    </p:spTree>
    <p:extLst>
      <p:ext uri="{BB962C8B-B14F-4D97-AF65-F5344CB8AC3E}">
        <p14:creationId xmlns:p14="http://schemas.microsoft.com/office/powerpoint/2010/main" val="2935585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557DE0F-D997-417F-A067-847A2E346493}" type="slidenum">
              <a:rPr lang="en-US"/>
              <a:pPr/>
              <a:t>‹#›</a:t>
            </a:fld>
            <a:endParaRPr lang="en-US"/>
          </a:p>
        </p:txBody>
      </p:sp>
    </p:spTree>
    <p:extLst>
      <p:ext uri="{BB962C8B-B14F-4D97-AF65-F5344CB8AC3E}">
        <p14:creationId xmlns:p14="http://schemas.microsoft.com/office/powerpoint/2010/main" val="2951050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A078E98-B720-486F-9CAA-0EAA2E9878A7}" type="slidenum">
              <a:rPr lang="en-US"/>
              <a:pPr/>
              <a:t>‹#›</a:t>
            </a:fld>
            <a:endParaRPr lang="en-US"/>
          </a:p>
        </p:txBody>
      </p:sp>
    </p:spTree>
    <p:extLst>
      <p:ext uri="{BB962C8B-B14F-4D97-AF65-F5344CB8AC3E}">
        <p14:creationId xmlns:p14="http://schemas.microsoft.com/office/powerpoint/2010/main" val="375244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B5E6874-C922-4642-89D1-90083E195580}" type="slidenum">
              <a:rPr lang="en-US"/>
              <a:pPr/>
              <a:t>‹#›</a:t>
            </a:fld>
            <a:endParaRPr lang="en-US"/>
          </a:p>
        </p:txBody>
      </p:sp>
    </p:spTree>
    <p:extLst>
      <p:ext uri="{BB962C8B-B14F-4D97-AF65-F5344CB8AC3E}">
        <p14:creationId xmlns:p14="http://schemas.microsoft.com/office/powerpoint/2010/main" val="2096342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AF74A44-571E-4385-A575-0FEE1E0E75DE}" type="slidenum">
              <a:rPr lang="en-US"/>
              <a:pPr/>
              <a:t>‹#›</a:t>
            </a:fld>
            <a:endParaRPr lang="en-US"/>
          </a:p>
        </p:txBody>
      </p:sp>
    </p:spTree>
    <p:extLst>
      <p:ext uri="{BB962C8B-B14F-4D97-AF65-F5344CB8AC3E}">
        <p14:creationId xmlns:p14="http://schemas.microsoft.com/office/powerpoint/2010/main" val="4013138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98AB1A7-6D36-4454-8EA9-8AA79D93F7A9}" type="slidenum">
              <a:rPr lang="en-US"/>
              <a:pPr/>
              <a:t>‹#›</a:t>
            </a:fld>
            <a:endParaRPr lang="en-US"/>
          </a:p>
        </p:txBody>
      </p:sp>
    </p:spTree>
    <p:extLst>
      <p:ext uri="{BB962C8B-B14F-4D97-AF65-F5344CB8AC3E}">
        <p14:creationId xmlns:p14="http://schemas.microsoft.com/office/powerpoint/2010/main" val="3116842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579438"/>
            <a:ext cx="82296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9661ECF3-484C-4069-9491-A9A3D89E27CC}" type="slidenum">
              <a:rPr lang="en-US"/>
              <a:pPr/>
              <a:t>‹#›</a:t>
            </a:fld>
            <a:endParaRPr lang="en-US"/>
          </a:p>
        </p:txBody>
      </p:sp>
      <p:pic>
        <p:nvPicPr>
          <p:cNvPr id="1031" name="Picture 7" descr="spm_header"/>
          <p:cNvPicPr>
            <a:picLocks noChangeAspect="1" noChangeArrowheads="1"/>
          </p:cNvPicPr>
          <p:nvPr/>
        </p:nvPicPr>
        <p:blipFill>
          <a:blip r:embed="rId13">
            <a:extLst>
              <a:ext uri="{28A0092B-C50C-407E-A947-70E740481C1C}">
                <a14:useLocalDpi xmlns:a14="http://schemas.microsoft.com/office/drawing/2010/main" val="0"/>
              </a:ext>
            </a:extLst>
          </a:blip>
          <a:srcRect t="55988" b="10420"/>
          <a:stretch>
            <a:fillRect/>
          </a:stretch>
        </p:blipFill>
        <p:spPr bwMode="auto">
          <a:xfrm>
            <a:off x="0" y="0"/>
            <a:ext cx="9144000" cy="6858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pitchFamily="34" charset="0"/>
        </a:defRPr>
      </a:lvl2pPr>
      <a:lvl3pPr algn="l" rtl="0" fontAlgn="base">
        <a:spcBef>
          <a:spcPct val="0"/>
        </a:spcBef>
        <a:spcAft>
          <a:spcPct val="0"/>
        </a:spcAft>
        <a:defRPr sz="3200">
          <a:solidFill>
            <a:schemeClr val="tx2"/>
          </a:solidFill>
          <a:latin typeface="Arial" pitchFamily="34" charset="0"/>
        </a:defRPr>
      </a:lvl3pPr>
      <a:lvl4pPr algn="l" rtl="0" fontAlgn="base">
        <a:spcBef>
          <a:spcPct val="0"/>
        </a:spcBef>
        <a:spcAft>
          <a:spcPct val="0"/>
        </a:spcAft>
        <a:defRPr sz="3200">
          <a:solidFill>
            <a:schemeClr val="tx2"/>
          </a:solidFill>
          <a:latin typeface="Arial" pitchFamily="34" charset="0"/>
        </a:defRPr>
      </a:lvl4pPr>
      <a:lvl5pPr algn="l" rtl="0" fontAlgn="base">
        <a:spcBef>
          <a:spcPct val="0"/>
        </a:spcBef>
        <a:spcAft>
          <a:spcPct val="0"/>
        </a:spcAft>
        <a:defRPr sz="3200">
          <a:solidFill>
            <a:schemeClr val="tx2"/>
          </a:solidFill>
          <a:latin typeface="Arial" pitchFamily="34" charset="0"/>
        </a:defRPr>
      </a:lvl5pPr>
      <a:lvl6pPr marL="457200" algn="l" rtl="0" fontAlgn="base">
        <a:spcBef>
          <a:spcPct val="0"/>
        </a:spcBef>
        <a:spcAft>
          <a:spcPct val="0"/>
        </a:spcAft>
        <a:defRPr sz="3200">
          <a:solidFill>
            <a:schemeClr val="tx2"/>
          </a:solidFill>
          <a:latin typeface="Arial" pitchFamily="34" charset="0"/>
        </a:defRPr>
      </a:lvl6pPr>
      <a:lvl7pPr marL="914400" algn="l" rtl="0" fontAlgn="base">
        <a:spcBef>
          <a:spcPct val="0"/>
        </a:spcBef>
        <a:spcAft>
          <a:spcPct val="0"/>
        </a:spcAft>
        <a:defRPr sz="3200">
          <a:solidFill>
            <a:schemeClr val="tx2"/>
          </a:solidFill>
          <a:latin typeface="Arial" pitchFamily="34" charset="0"/>
        </a:defRPr>
      </a:lvl7pPr>
      <a:lvl8pPr marL="1371600" algn="l" rtl="0" fontAlgn="base">
        <a:spcBef>
          <a:spcPct val="0"/>
        </a:spcBef>
        <a:spcAft>
          <a:spcPct val="0"/>
        </a:spcAft>
        <a:defRPr sz="3200">
          <a:solidFill>
            <a:schemeClr val="tx2"/>
          </a:solidFill>
          <a:latin typeface="Arial" pitchFamily="34" charset="0"/>
        </a:defRPr>
      </a:lvl8pPr>
      <a:lvl9pPr marL="1828800" algn="l" rtl="0" fontAlgn="base">
        <a:spcBef>
          <a:spcPct val="0"/>
        </a:spcBef>
        <a:spcAft>
          <a:spcPct val="0"/>
        </a:spcAft>
        <a:defRPr sz="3200">
          <a:solidFill>
            <a:schemeClr val="tx2"/>
          </a:solidFill>
          <a:latin typeface="Arial" pitchFamily="34" charset="0"/>
        </a:defRPr>
      </a:lvl9pPr>
    </p:titleStyle>
    <p:bodyStyle>
      <a:lvl1pPr marL="342900" indent="-342900" algn="l" rtl="0" fontAlgn="base">
        <a:spcBef>
          <a:spcPct val="20000"/>
        </a:spcBef>
        <a:spcAft>
          <a:spcPct val="0"/>
        </a:spcAft>
        <a:buClr>
          <a:srgbClr val="993366"/>
        </a:buClr>
        <a:buFont typeface="Wingdings" pitchFamily="2" charset="2"/>
        <a:buChar char="q"/>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400">
          <a:solidFill>
            <a:schemeClr val="tx1"/>
          </a:solidFill>
          <a:latin typeface="+mn-lt"/>
        </a:defRPr>
      </a:lvl4pPr>
      <a:lvl5pPr marL="2057400" indent="-228600" algn="l" rtl="0" fontAlgn="base">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6.png"/><Relationship Id="rId18" Type="http://schemas.openxmlformats.org/officeDocument/2006/relationships/image" Target="../media/image130.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5.png"/><Relationship Id="rId17" Type="http://schemas.openxmlformats.org/officeDocument/2006/relationships/image" Target="../media/image39.png"/><Relationship Id="rId2" Type="http://schemas.openxmlformats.org/officeDocument/2006/relationships/image" Target="../media/image31.png"/><Relationship Id="rId16" Type="http://schemas.openxmlformats.org/officeDocument/2006/relationships/image" Target="../media/image38.png"/><Relationship Id="rId20"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61.png"/><Relationship Id="rId5" Type="http://schemas.openxmlformats.org/officeDocument/2006/relationships/diagramQuickStyle" Target="../diagrams/quickStyle1.xml"/><Relationship Id="rId15" Type="http://schemas.openxmlformats.org/officeDocument/2006/relationships/image" Target="../media/image37.png"/><Relationship Id="rId10" Type="http://schemas.openxmlformats.org/officeDocument/2006/relationships/image" Target="../media/image34.jpeg"/><Relationship Id="rId19" Type="http://schemas.openxmlformats.org/officeDocument/2006/relationships/image" Target="../media/image140.png"/><Relationship Id="rId4" Type="http://schemas.openxmlformats.org/officeDocument/2006/relationships/diagramLayout" Target="../diagrams/layout1.xml"/><Relationship Id="rId9" Type="http://schemas.openxmlformats.org/officeDocument/2006/relationships/image" Target="../media/image33.png"/><Relationship Id="rId14" Type="http://schemas.openxmlformats.org/officeDocument/2006/relationships/image" Target="../media/image90.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6.png"/><Relationship Id="rId5" Type="http://schemas.openxmlformats.org/officeDocument/2006/relationships/oleObject" Target="../embeddings/oleObject2.bin"/><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0.png"/></Relationships>
</file>

<file path=ppt/slides/_rels/slide1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png"/><Relationship Id="rId4" Type="http://schemas.openxmlformats.org/officeDocument/2006/relationships/image" Target="../media/image6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dx.doi.org/10.1016/j.neuroimage.2012.04.026" TargetMode="External"/><Relationship Id="rId7" Type="http://schemas.openxmlformats.org/officeDocument/2006/relationships/image" Target="../media/image7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hyperlink" Target="http://www.fil.ion.ucl.ac.uk/spm/course/video/" TargetMode="External"/><Relationship Id="rId4" Type="http://schemas.openxmlformats.org/officeDocument/2006/relationships/hyperlink" Target="http://dx.doi.org/10.1016/j.neuroimage.2011.10.02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png"/><Relationship Id="rId7" Type="http://schemas.openxmlformats.org/officeDocument/2006/relationships/image" Target="../media/image12.w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wmf"/><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7.xml"/><Relationship Id="rId7" Type="http://schemas.openxmlformats.org/officeDocument/2006/relationships/image" Target="../media/image19.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1.png"/><Relationship Id="rId10"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png"/><Relationship Id="rId7" Type="http://schemas.openxmlformats.org/officeDocument/2006/relationships/image" Target="../media/image12.w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wmf"/><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ctrTitle"/>
          </p:nvPr>
        </p:nvSpPr>
        <p:spPr>
          <a:xfrm>
            <a:off x="685800" y="2889250"/>
            <a:ext cx="7772400" cy="1470025"/>
          </a:xfrm>
        </p:spPr>
        <p:txBody>
          <a:bodyPr/>
          <a:lstStyle/>
          <a:p>
            <a:pPr algn="ctr"/>
            <a:r>
              <a:rPr lang="en-GB" sz="4000" b="1"/>
              <a:t>Introduction to SPM</a:t>
            </a:r>
            <a:endParaRPr lang="en-US" sz="4000" b="1"/>
          </a:p>
        </p:txBody>
      </p:sp>
      <p:sp>
        <p:nvSpPr>
          <p:cNvPr id="15367" name="Rectangle 7"/>
          <p:cNvSpPr>
            <a:spLocks noChangeArrowheads="1"/>
          </p:cNvSpPr>
          <p:nvPr/>
        </p:nvSpPr>
        <p:spPr bwMode="auto">
          <a:xfrm>
            <a:off x="0" y="6019800"/>
            <a:ext cx="9144000" cy="838200"/>
          </a:xfrm>
          <a:prstGeom prst="rect">
            <a:avLst/>
          </a:prstGeom>
          <a:solidFill>
            <a:srgbClr val="99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eaLnBrk="1" hangingPunct="1">
              <a:spcBef>
                <a:spcPct val="20000"/>
              </a:spcBef>
              <a:buClr>
                <a:srgbClr val="993366"/>
              </a:buClr>
              <a:buFont typeface="Wingdings" pitchFamily="2" charset="2"/>
              <a:buNone/>
            </a:pPr>
            <a:r>
              <a:rPr lang="en-GB" sz="1600" b="1" dirty="0">
                <a:solidFill>
                  <a:schemeClr val="bg1"/>
                </a:solidFill>
              </a:rPr>
              <a:t>SPM </a:t>
            </a:r>
            <a:r>
              <a:rPr lang="en-GB" sz="1600" b="1" dirty="0" smtClean="0">
                <a:solidFill>
                  <a:schemeClr val="bg1"/>
                </a:solidFill>
              </a:rPr>
              <a:t>fMRI Course</a:t>
            </a:r>
            <a:endParaRPr lang="en-GB" sz="1600" b="1" dirty="0">
              <a:solidFill>
                <a:schemeClr val="bg1"/>
              </a:solidFill>
            </a:endParaRPr>
          </a:p>
          <a:p>
            <a:pPr algn="ctr" eaLnBrk="1" hangingPunct="1">
              <a:spcBef>
                <a:spcPct val="20000"/>
              </a:spcBef>
              <a:buClr>
                <a:srgbClr val="993366"/>
              </a:buClr>
              <a:buFont typeface="Wingdings" pitchFamily="2" charset="2"/>
              <a:buNone/>
            </a:pPr>
            <a:r>
              <a:rPr lang="en-GB" sz="1600" b="1" dirty="0" smtClean="0">
                <a:solidFill>
                  <a:schemeClr val="bg1"/>
                </a:solidFill>
              </a:rPr>
              <a:t>London, May 2012</a:t>
            </a:r>
            <a:endParaRPr lang="en-US" sz="1600" b="1" dirty="0">
              <a:solidFill>
                <a:schemeClr val="bg1"/>
              </a:solidFill>
            </a:endParaRPr>
          </a:p>
        </p:txBody>
      </p:sp>
      <p:pic>
        <p:nvPicPr>
          <p:cNvPr id="15368" name="Picture 8" descr="spm_header"/>
          <p:cNvPicPr>
            <a:picLocks noChangeAspect="1" noChangeArrowheads="1"/>
          </p:cNvPicPr>
          <p:nvPr/>
        </p:nvPicPr>
        <p:blipFill>
          <a:blip r:embed="rId3">
            <a:extLst>
              <a:ext uri="{28A0092B-C50C-407E-A947-70E740481C1C}">
                <a14:useLocalDpi xmlns:a14="http://schemas.microsoft.com/office/drawing/2010/main" val="0"/>
              </a:ext>
            </a:extLst>
          </a:blip>
          <a:srcRect t="26147"/>
          <a:stretch>
            <a:fillRect/>
          </a:stretch>
        </p:blipFill>
        <p:spPr bwMode="auto">
          <a:xfrm>
            <a:off x="0" y="0"/>
            <a:ext cx="9144000" cy="1506538"/>
          </a:xfrm>
          <a:prstGeom prst="rect">
            <a:avLst/>
          </a:prstGeom>
          <a:noFill/>
          <a:extLst>
            <a:ext uri="{909E8E84-426E-40DD-AFC4-6F175D3DCCD1}">
              <a14:hiddenFill xmlns:a14="http://schemas.microsoft.com/office/drawing/2010/main">
                <a:solidFill>
                  <a:srgbClr val="FFFFFF"/>
                </a:solidFill>
              </a14:hiddenFill>
            </a:ext>
          </a:extLst>
        </p:spPr>
      </p:pic>
      <p:sp>
        <p:nvSpPr>
          <p:cNvPr id="15378" name="Rectangle 5"/>
          <p:cNvSpPr>
            <a:spLocks noChangeArrowheads="1"/>
          </p:cNvSpPr>
          <p:nvPr/>
        </p:nvSpPr>
        <p:spPr bwMode="auto">
          <a:xfrm>
            <a:off x="457200" y="4772025"/>
            <a:ext cx="8305800" cy="97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rgbClr val="993366"/>
              </a:buClr>
              <a:buFont typeface="Wingdings" pitchFamily="2" charset="2"/>
              <a:buNone/>
            </a:pPr>
            <a:r>
              <a:rPr lang="en-GB" sz="1600" i="1"/>
              <a:t>Guillaume Flandin</a:t>
            </a:r>
          </a:p>
          <a:p>
            <a:pPr algn="ctr" eaLnBrk="1" hangingPunct="1">
              <a:spcBef>
                <a:spcPct val="20000"/>
              </a:spcBef>
              <a:buClr>
                <a:srgbClr val="993366"/>
              </a:buClr>
              <a:buFont typeface="Wingdings" pitchFamily="2" charset="2"/>
              <a:buNone/>
            </a:pPr>
            <a:r>
              <a:rPr lang="en-GB" sz="1600"/>
              <a:t>Wellcome Trust Centre for Neuroimaging</a:t>
            </a:r>
          </a:p>
          <a:p>
            <a:pPr algn="ctr" eaLnBrk="1" hangingPunct="1">
              <a:spcBef>
                <a:spcPct val="20000"/>
              </a:spcBef>
              <a:buClr>
                <a:srgbClr val="993366"/>
              </a:buClr>
              <a:buFont typeface="Wingdings" pitchFamily="2" charset="2"/>
              <a:buNone/>
            </a:pPr>
            <a:r>
              <a:rPr lang="en-GB" sz="1600"/>
              <a:t>University College London</a:t>
            </a:r>
            <a:endParaRPr lang="en-US" sz="16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553200" y="1587501"/>
            <a:ext cx="914400" cy="401039"/>
            <a:chOff x="1295400" y="1299382"/>
            <a:chExt cx="6781800" cy="2434418"/>
          </a:xfrm>
        </p:grpSpPr>
        <p:pic>
          <p:nvPicPr>
            <p:cNvPr id="19" name="Picture 5" descr="C:\Documents and Settings\gflandin\My Documents\spm8\man\multimodal\figures\meg_TF_results.png"/>
            <p:cNvPicPr>
              <a:picLocks noChangeAspect="1" noChangeArrowheads="1"/>
            </p:cNvPicPr>
            <p:nvPr/>
          </p:nvPicPr>
          <p:blipFill rotWithShape="1">
            <a:blip r:embed="rId2">
              <a:extLst>
                <a:ext uri="{28A0092B-C50C-407E-A947-70E740481C1C}">
                  <a14:useLocalDpi xmlns:a14="http://schemas.microsoft.com/office/drawing/2010/main" val="0"/>
                </a:ext>
              </a:extLst>
            </a:blip>
            <a:srcRect l="67837" t="6317" r="5238" b="83474"/>
            <a:stretch/>
          </p:blipFill>
          <p:spPr bwMode="auto">
            <a:xfrm>
              <a:off x="1545539" y="1299382"/>
              <a:ext cx="6531661" cy="243441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bwMode="auto">
            <a:xfrm>
              <a:off x="1295400" y="2514600"/>
              <a:ext cx="609600" cy="121920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grpSp>
      <p:graphicFrame>
        <p:nvGraphicFramePr>
          <p:cNvPr id="2" name="Diagram 1"/>
          <p:cNvGraphicFramePr/>
          <p:nvPr>
            <p:extLst>
              <p:ext uri="{D42A27DB-BD31-4B8C-83A1-F6EECF244321}">
                <p14:modId xmlns:p14="http://schemas.microsoft.com/office/powerpoint/2010/main" val="3007418526"/>
              </p:ext>
            </p:extLst>
          </p:nvPr>
        </p:nvGraphicFramePr>
        <p:xfrm>
          <a:off x="304800" y="1358901"/>
          <a:ext cx="8610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C:\Documents and Settings\gflandin\My Documents\spm8\man\multimodal\figures\eeg_scalptim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524" r="40271" b="42749"/>
          <a:stretch/>
        </p:blipFill>
        <p:spPr bwMode="auto">
          <a:xfrm>
            <a:off x="228600" y="4724400"/>
            <a:ext cx="50161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Documents and Settings\gflandin\My Documents\spm8\man\multimodal\figures\eeg_scalptim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524" r="40271" b="42749"/>
          <a:stretch/>
        </p:blipFill>
        <p:spPr bwMode="auto">
          <a:xfrm>
            <a:off x="381000" y="4876800"/>
            <a:ext cx="50161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Documents and Settings\gflandin\My Documents\spm8\man\multimodal\figures\eeg_scalptim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524" r="40271" b="42749"/>
          <a:stretch/>
        </p:blipFill>
        <p:spPr bwMode="auto">
          <a:xfrm>
            <a:off x="533400" y="5029200"/>
            <a:ext cx="50161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C:\Documents and Settings\gflandin\My Documents\spm8\man\multimodal\figures\meg_plv_faces.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925" t="6697" r="18425" b="8669"/>
          <a:stretch/>
        </p:blipFill>
        <p:spPr bwMode="auto">
          <a:xfrm>
            <a:off x="1143000" y="5334000"/>
            <a:ext cx="491613" cy="457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Documents and Settings\gflandin\My Documents\spm8\man\multimodal\figures\meg_plv_faces.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925" t="6697" r="18425" b="8669"/>
          <a:stretch/>
        </p:blipFill>
        <p:spPr bwMode="auto">
          <a:xfrm>
            <a:off x="1295400" y="5486400"/>
            <a:ext cx="491613" cy="457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Documents and Settings\gflandin\My Documents\spm8\man\multimodal\figures\meg_plv_faces.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925" t="6697" r="18425" b="8669"/>
          <a:stretch/>
        </p:blipFill>
        <p:spPr bwMode="auto">
          <a:xfrm>
            <a:off x="1447800" y="5638800"/>
            <a:ext cx="491613"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Documents and Settings\gflandin\My Documents\spm5\man\multimodal\figures\figure_32_5.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3179" t="20502" r="38569" b="19996"/>
          <a:stretch/>
        </p:blipFill>
        <p:spPr bwMode="auto">
          <a:xfrm>
            <a:off x="990600" y="838200"/>
            <a:ext cx="1295400" cy="15113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429000" y="1054101"/>
            <a:ext cx="2301977" cy="990600"/>
            <a:chOff x="2971800" y="990600"/>
            <a:chExt cx="3296387" cy="1371600"/>
          </a:xfrm>
        </p:grpSpPr>
        <mc:AlternateContent xmlns:mc="http://schemas.openxmlformats.org/markup-compatibility/2006" xmlns:a14="http://schemas.microsoft.com/office/drawing/2010/main">
          <mc:Choice Requires="a14">
            <p:sp>
              <p:nvSpPr>
                <p:cNvPr id="10" name="TextBox 9"/>
                <p:cNvSpPr txBox="1"/>
                <p:nvPr/>
              </p:nvSpPr>
              <p:spPr>
                <a:xfrm>
                  <a:off x="2971800" y="1334869"/>
                  <a:ext cx="3296387" cy="63922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400" i="1" dirty="0" smtClean="0">
                            <a:latin typeface="Cambria Math"/>
                          </a:rPr>
                          <m:t>𝑦</m:t>
                        </m:r>
                        <m:r>
                          <a:rPr lang="en-GB" sz="2400" i="1" dirty="0" smtClean="0">
                            <a:latin typeface="Cambria Math"/>
                          </a:rPr>
                          <m:t>=</m:t>
                        </m:r>
                        <m:r>
                          <a:rPr lang="en-GB" sz="2400" i="1" dirty="0" smtClean="0">
                            <a:latin typeface="Cambria Math"/>
                          </a:rPr>
                          <m:t>𝑋</m:t>
                        </m:r>
                        <m:r>
                          <a:rPr lang="en-GB" sz="2400" i="1" dirty="0" smtClean="0">
                            <a:latin typeface="Cambria Math"/>
                          </a:rPr>
                          <m:t>        </m:t>
                        </m:r>
                        <m:r>
                          <a:rPr lang="en-GB" sz="2400" i="1" dirty="0" smtClean="0">
                            <a:latin typeface="Cambria Math"/>
                            <a:ea typeface="Cambria Math"/>
                          </a:rPr>
                          <m:t>𝛽</m:t>
                        </m:r>
                        <m:r>
                          <a:rPr lang="en-GB" sz="2400" i="1" dirty="0" smtClean="0">
                            <a:latin typeface="Cambria Math"/>
                            <a:ea typeface="Cambria Math"/>
                          </a:rPr>
                          <m:t>+</m:t>
                        </m:r>
                        <m:r>
                          <a:rPr lang="en-GB" sz="2400" i="1" dirty="0" smtClean="0">
                            <a:latin typeface="Cambria Math"/>
                            <a:ea typeface="Cambria Math"/>
                          </a:rPr>
                          <m:t>𝜀</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2971800" y="1334869"/>
                  <a:ext cx="3296387" cy="639228"/>
                </a:xfrm>
                <a:prstGeom prst="rect">
                  <a:avLst/>
                </a:prstGeom>
                <a:blipFill rotWithShape="1">
                  <a:blip r:embed="rId11"/>
                  <a:stretch>
                    <a:fillRect t="-9333" r="-5570" b="-32000"/>
                  </a:stretch>
                </a:blipFill>
              </p:spPr>
              <p:txBody>
                <a:bodyPr/>
                <a:lstStyle/>
                <a:p>
                  <a:r>
                    <a:rPr lang="en-GB">
                      <a:noFill/>
                    </a:rPr>
                    <a:t> </a:t>
                  </a:r>
                </a:p>
              </p:txBody>
            </p:sp>
          </mc:Fallback>
        </mc:AlternateContent>
        <p:pic>
          <p:nvPicPr>
            <p:cNvPr id="14341" name="Picture 5" descr="C:\Documents and Settings\gflandin\My Documents\spm8\man\multimodal\figures\meg_TF_result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7837" t="17705" r="5238" b="41879"/>
            <a:stretch/>
          </p:blipFill>
          <p:spPr bwMode="auto">
            <a:xfrm>
              <a:off x="3974559" y="990600"/>
              <a:ext cx="961344" cy="1371600"/>
            </a:xfrm>
            <a:prstGeom prst="rect">
              <a:avLst/>
            </a:prstGeom>
            <a:noFill/>
            <a:extLst>
              <a:ext uri="{909E8E84-426E-40DD-AFC4-6F175D3DCCD1}">
                <a14:hiddenFill xmlns:a14="http://schemas.microsoft.com/office/drawing/2010/main">
                  <a:solidFill>
                    <a:srgbClr val="FFFFFF"/>
                  </a:solidFill>
                </a14:hiddenFill>
              </a:ext>
            </a:extLst>
          </p:spPr>
        </p:pic>
      </p:grpSp>
      <p:pic>
        <p:nvPicPr>
          <p:cNvPr id="14342" name="Picture 6" descr="C:\Documents and Settings\gflandin\My Documents\spm8\man\multimodal\figures\eeg_recon.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5876" t="728" r="880" b="54828"/>
          <a:stretch/>
        </p:blipFill>
        <p:spPr bwMode="auto">
          <a:xfrm>
            <a:off x="2008027" y="5257800"/>
            <a:ext cx="735173" cy="6096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Documents and Settings\gflandin\My Documents\spm8\man\multimodal\figures\eeg_recon.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5876" t="728" r="880" b="54828"/>
          <a:stretch/>
        </p:blipFill>
        <p:spPr bwMode="auto">
          <a:xfrm>
            <a:off x="2160427" y="5410200"/>
            <a:ext cx="735173" cy="6096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Documents and Settings\gflandin\My Documents\spm8\man\multimodal\figures\eeg_recon.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5876" t="728" r="880" b="54828"/>
          <a:stretch/>
        </p:blipFill>
        <p:spPr bwMode="auto">
          <a:xfrm>
            <a:off x="2312827" y="5562600"/>
            <a:ext cx="735173" cy="6096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rotWithShape="1">
          <a:blip r:embed="rId13" cstate="print">
            <a:extLst>
              <a:ext uri="{28A0092B-C50C-407E-A947-70E740481C1C}">
                <a14:useLocalDpi xmlns:a14="http://schemas.microsoft.com/office/drawing/2010/main" val="0"/>
              </a:ext>
            </a:extLst>
          </a:blip>
          <a:srcRect l="22445" t="10021" r="24610" b="37596"/>
          <a:stretch/>
        </p:blipFill>
        <p:spPr>
          <a:xfrm>
            <a:off x="7572324" y="1355499"/>
            <a:ext cx="1190676" cy="994002"/>
          </a:xfrm>
          <a:prstGeom prst="ellipse">
            <a:avLst/>
          </a:prstGeom>
          <a:ln>
            <a:noFill/>
          </a:ln>
          <a:effectLst>
            <a:softEdge rad="112500"/>
          </a:effectLst>
        </p:spPr>
      </p:pic>
      <mc:AlternateContent xmlns:mc="http://schemas.openxmlformats.org/markup-compatibility/2006" xmlns:a14="http://schemas.microsoft.com/office/drawing/2010/main">
        <mc:Choice Requires="a14">
          <p:sp>
            <p:nvSpPr>
              <p:cNvPr id="15" name="TextBox 14"/>
              <p:cNvSpPr txBox="1"/>
              <p:nvPr/>
            </p:nvSpPr>
            <p:spPr>
              <a:xfrm>
                <a:off x="3733800" y="5791200"/>
                <a:ext cx="1818959" cy="764697"/>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2000" i="1" dirty="0" smtClean="0">
                              <a:solidFill>
                                <a:schemeClr val="tx1"/>
                              </a:solidFill>
                              <a:latin typeface="Cambria Math"/>
                            </a:rPr>
                          </m:ctrlPr>
                        </m:sSupPr>
                        <m:e>
                          <m:acc>
                            <m:accPr>
                              <m:chr m:val="̂"/>
                              <m:ctrlPr>
                                <a:rPr lang="en-GB" sz="2000" i="1" dirty="0" smtClean="0">
                                  <a:solidFill>
                                    <a:schemeClr val="tx1"/>
                                  </a:solidFill>
                                  <a:latin typeface="Cambria Math"/>
                                </a:rPr>
                              </m:ctrlPr>
                            </m:accPr>
                            <m:e>
                              <m:r>
                                <a:rPr lang="en-GB" sz="2000" i="1" dirty="0" smtClean="0">
                                  <a:solidFill>
                                    <a:schemeClr val="tx1"/>
                                  </a:solidFill>
                                  <a:latin typeface="Cambria Math"/>
                                  <a:ea typeface="Cambria Math"/>
                                </a:rPr>
                                <m:t>𝜎</m:t>
                              </m:r>
                            </m:e>
                          </m:acc>
                        </m:e>
                        <m:sup>
                          <m:r>
                            <a:rPr lang="en-GB" sz="2000" i="1" smtClean="0">
                              <a:solidFill>
                                <a:schemeClr val="tx1"/>
                              </a:solidFill>
                              <a:latin typeface="Cambria Math"/>
                            </a:rPr>
                            <m:t>2</m:t>
                          </m:r>
                        </m:sup>
                      </m:sSup>
                      <m:r>
                        <a:rPr lang="en-GB" sz="2000" i="1" smtClean="0">
                          <a:solidFill>
                            <a:schemeClr val="tx1"/>
                          </a:solidFill>
                          <a:latin typeface="Cambria Math"/>
                        </a:rPr>
                        <m:t>=</m:t>
                      </m:r>
                      <m:f>
                        <m:fPr>
                          <m:ctrlPr>
                            <a:rPr lang="en-GB" sz="2000" i="1" smtClean="0">
                              <a:solidFill>
                                <a:schemeClr val="tx1"/>
                              </a:solidFill>
                              <a:latin typeface="Cambria Math"/>
                            </a:rPr>
                          </m:ctrlPr>
                        </m:fPr>
                        <m:num>
                          <m:sSup>
                            <m:sSupPr>
                              <m:ctrlPr>
                                <a:rPr lang="en-GB" sz="2000" i="1" smtClean="0">
                                  <a:solidFill>
                                    <a:schemeClr val="tx1"/>
                                  </a:solidFill>
                                  <a:latin typeface="Cambria Math"/>
                                </a:rPr>
                              </m:ctrlPr>
                            </m:sSupPr>
                            <m:e>
                              <m:acc>
                                <m:accPr>
                                  <m:chr m:val="̂"/>
                                  <m:ctrlPr>
                                    <a:rPr lang="en-GB" sz="2000" i="1" dirty="0" smtClean="0">
                                      <a:solidFill>
                                        <a:schemeClr val="tx1"/>
                                      </a:solidFill>
                                      <a:latin typeface="Cambria Math"/>
                                    </a:rPr>
                                  </m:ctrlPr>
                                </m:accPr>
                                <m:e>
                                  <m:r>
                                    <a:rPr lang="en-GB" sz="2000" i="1" dirty="0" smtClean="0">
                                      <a:solidFill>
                                        <a:schemeClr val="tx1"/>
                                      </a:solidFill>
                                      <a:latin typeface="Cambria Math"/>
                                      <a:ea typeface="Cambria Math"/>
                                    </a:rPr>
                                    <m:t>𝜀</m:t>
                                  </m:r>
                                </m:e>
                              </m:acc>
                            </m:e>
                            <m:sup>
                              <m:r>
                                <a:rPr lang="en-GB" sz="2000" i="1" smtClean="0">
                                  <a:solidFill>
                                    <a:schemeClr val="tx1"/>
                                  </a:solidFill>
                                  <a:latin typeface="Cambria Math"/>
                                </a:rPr>
                                <m:t>𝑇</m:t>
                              </m:r>
                            </m:sup>
                          </m:sSup>
                          <m:acc>
                            <m:accPr>
                              <m:chr m:val="̂"/>
                              <m:ctrlPr>
                                <a:rPr lang="en-GB" sz="2000" i="1" smtClean="0">
                                  <a:solidFill>
                                    <a:schemeClr val="tx1"/>
                                  </a:solidFill>
                                  <a:latin typeface="Cambria Math"/>
                                </a:rPr>
                              </m:ctrlPr>
                            </m:accPr>
                            <m:e>
                              <m:r>
                                <a:rPr lang="en-GB" sz="2000" i="1" smtClean="0">
                                  <a:solidFill>
                                    <a:schemeClr val="tx1"/>
                                  </a:solidFill>
                                  <a:latin typeface="Cambria Math"/>
                                  <a:ea typeface="Cambria Math"/>
                                </a:rPr>
                                <m:t>𝜀</m:t>
                              </m:r>
                            </m:e>
                          </m:acc>
                        </m:num>
                        <m:den>
                          <m:r>
                            <a:rPr lang="en-GB" sz="2000" i="1" smtClean="0">
                              <a:solidFill>
                                <a:schemeClr val="tx1"/>
                              </a:solidFill>
                              <a:latin typeface="Cambria Math"/>
                            </a:rPr>
                            <m:t>𝑟𝑎𝑛𝑘</m:t>
                          </m:r>
                          <m:r>
                            <a:rPr lang="en-GB" sz="2000" i="1" smtClean="0">
                              <a:solidFill>
                                <a:schemeClr val="tx1"/>
                              </a:solidFill>
                              <a:latin typeface="Cambria Math"/>
                            </a:rPr>
                            <m:t>(</m:t>
                          </m:r>
                          <m:r>
                            <a:rPr lang="en-GB" sz="2000" i="1" smtClean="0">
                              <a:solidFill>
                                <a:schemeClr val="tx1"/>
                              </a:solidFill>
                              <a:latin typeface="Cambria Math"/>
                            </a:rPr>
                            <m:t>𝑋</m:t>
                          </m:r>
                          <m:r>
                            <a:rPr lang="en-GB" sz="2000" i="1" smtClean="0">
                              <a:solidFill>
                                <a:schemeClr val="tx1"/>
                              </a:solidFill>
                              <a:latin typeface="Cambria Math"/>
                            </a:rPr>
                            <m:t>)</m:t>
                          </m:r>
                        </m:den>
                      </m:f>
                    </m:oMath>
                  </m:oMathPara>
                </a14:m>
                <a:endParaRPr lang="en-GB" sz="6600" dirty="0">
                  <a:solidFill>
                    <a:schemeClr val="tx1"/>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733800" y="5791200"/>
                <a:ext cx="1818959" cy="764697"/>
              </a:xfrm>
              <a:prstGeom prst="rect">
                <a:avLst/>
              </a:prstGeom>
              <a:blipFill rotWithShape="1">
                <a:blip r:embed="rId14"/>
                <a:stretch>
                  <a:fillRect/>
                </a:stretch>
              </a:blipFill>
            </p:spPr>
            <p:txBody>
              <a:bodyPr/>
              <a:lstStyle/>
              <a:p>
                <a:r>
                  <a:rPr lang="en-GB">
                    <a:noFill/>
                  </a:rPr>
                  <a:t> </a:t>
                </a:r>
              </a:p>
            </p:txBody>
          </p:sp>
        </mc:Fallback>
      </mc:AlternateContent>
      <p:sp>
        <p:nvSpPr>
          <p:cNvPr id="16" name="TextBox 15"/>
          <p:cNvSpPr txBox="1"/>
          <p:nvPr/>
        </p:nvSpPr>
        <p:spPr>
          <a:xfrm>
            <a:off x="6383764" y="1172747"/>
            <a:ext cx="1120820" cy="338554"/>
          </a:xfrm>
          <a:prstGeom prst="rect">
            <a:avLst/>
          </a:prstGeom>
          <a:noFill/>
        </p:spPr>
        <p:txBody>
          <a:bodyPr wrap="none" rtlCol="0">
            <a:spAutoFit/>
          </a:bodyPr>
          <a:lstStyle/>
          <a:p>
            <a:r>
              <a:rPr lang="en-GB" sz="1600" dirty="0" smtClean="0"/>
              <a:t>Contrast </a:t>
            </a:r>
            <a:r>
              <a:rPr lang="en-GB" sz="1600" i="1" dirty="0" smtClean="0"/>
              <a:t>c</a:t>
            </a:r>
            <a:endParaRPr lang="en-GB" sz="1600" i="1" dirty="0"/>
          </a:p>
        </p:txBody>
      </p:sp>
      <p:sp>
        <p:nvSpPr>
          <p:cNvPr id="20" name="TextBox 19"/>
          <p:cNvSpPr txBox="1"/>
          <p:nvPr/>
        </p:nvSpPr>
        <p:spPr>
          <a:xfrm>
            <a:off x="7501064" y="901701"/>
            <a:ext cx="1404552" cy="584775"/>
          </a:xfrm>
          <a:prstGeom prst="rect">
            <a:avLst/>
          </a:prstGeom>
          <a:noFill/>
        </p:spPr>
        <p:txBody>
          <a:bodyPr wrap="none" rtlCol="0">
            <a:spAutoFit/>
          </a:bodyPr>
          <a:lstStyle/>
          <a:p>
            <a:pPr algn="ctr"/>
            <a:r>
              <a:rPr lang="en-GB" sz="1600" b="1" dirty="0" smtClean="0"/>
              <a:t>Random</a:t>
            </a:r>
          </a:p>
          <a:p>
            <a:pPr algn="ctr"/>
            <a:r>
              <a:rPr lang="en-GB" sz="1600" b="1" dirty="0" smtClean="0"/>
              <a:t>Field Theory</a:t>
            </a:r>
            <a:endParaRPr lang="en-GB" sz="1600" b="1" dirty="0"/>
          </a:p>
        </p:txBody>
      </p:sp>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l="47108" b="58309"/>
          <a:stretch/>
        </p:blipFill>
        <p:spPr>
          <a:xfrm>
            <a:off x="8157471" y="5109747"/>
            <a:ext cx="757929" cy="559189"/>
          </a:xfrm>
          <a:prstGeom prst="rect">
            <a:avLst/>
          </a:prstGeom>
        </p:spPr>
      </p:pic>
      <p:pic>
        <p:nvPicPr>
          <p:cNvPr id="29" name="Picture 2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546240" y="4724400"/>
            <a:ext cx="540360" cy="1447800"/>
          </a:xfrm>
          <a:prstGeom prst="rect">
            <a:avLst/>
          </a:prstGeom>
        </p:spPr>
      </p:pic>
      <p:pic>
        <p:nvPicPr>
          <p:cNvPr id="30" name="Picture 2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357103" y="5181600"/>
            <a:ext cx="567697" cy="499518"/>
          </a:xfrm>
          <a:prstGeom prst="rect">
            <a:avLst/>
          </a:prstGeom>
        </p:spPr>
      </p:pic>
      <mc:AlternateContent xmlns:mc="http://schemas.openxmlformats.org/markup-compatibility/2006" xmlns:a14="http://schemas.microsoft.com/office/drawing/2010/main">
        <mc:Choice Requires="a14">
          <p:sp>
            <p:nvSpPr>
              <p:cNvPr id="32" name="TextBox 31"/>
              <p:cNvSpPr txBox="1"/>
              <p:nvPr/>
            </p:nvSpPr>
            <p:spPr>
              <a:xfrm>
                <a:off x="7239000" y="5953780"/>
                <a:ext cx="1676400"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i="1" dirty="0" smtClean="0">
                          <a:solidFill>
                            <a:schemeClr val="tx1"/>
                          </a:solidFill>
                          <a:latin typeface="Cambria Math"/>
                          <a:ea typeface="Cambria Math"/>
                        </a:rPr>
                        <m:t>𝑆𝑃𝑀</m:t>
                      </m:r>
                      <m:r>
                        <a:rPr lang="en-GB" sz="2800" i="1" dirty="0" smtClean="0">
                          <a:solidFill>
                            <a:schemeClr val="tx1"/>
                          </a:solidFill>
                          <a:latin typeface="Cambria Math"/>
                          <a:ea typeface="Cambria Math"/>
                        </a:rPr>
                        <m:t>{</m:t>
                      </m:r>
                      <m:r>
                        <a:rPr lang="en-GB" sz="2800" i="1" dirty="0" smtClean="0">
                          <a:solidFill>
                            <a:schemeClr val="tx1"/>
                          </a:solidFill>
                          <a:latin typeface="Cambria Math"/>
                          <a:ea typeface="Cambria Math"/>
                        </a:rPr>
                        <m:t>𝑇</m:t>
                      </m:r>
                      <m:r>
                        <a:rPr lang="en-GB" sz="2800" i="1" dirty="0" smtClean="0">
                          <a:solidFill>
                            <a:schemeClr val="tx1"/>
                          </a:solidFill>
                          <a:latin typeface="Cambria Math"/>
                          <a:ea typeface="Cambria Math"/>
                        </a:rPr>
                        <m:t>,</m:t>
                      </m:r>
                      <m:r>
                        <a:rPr lang="en-GB" sz="2800" i="1" dirty="0" smtClean="0">
                          <a:solidFill>
                            <a:schemeClr val="tx1"/>
                          </a:solidFill>
                          <a:latin typeface="Cambria Math"/>
                          <a:ea typeface="Cambria Math"/>
                        </a:rPr>
                        <m:t>𝐹</m:t>
                      </m:r>
                      <m:r>
                        <a:rPr lang="en-GB" sz="2800" i="1" dirty="0" smtClean="0">
                          <a:solidFill>
                            <a:schemeClr val="tx1"/>
                          </a:solidFill>
                          <a:latin typeface="Cambria Math"/>
                          <a:ea typeface="Cambria Math"/>
                        </a:rPr>
                        <m:t>}</m:t>
                      </m:r>
                    </m:oMath>
                  </m:oMathPara>
                </a14:m>
                <a:endParaRPr lang="en-GB" sz="1400" dirty="0">
                  <a:solidFill>
                    <a:schemeClr val="tx1"/>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7239000" y="5953780"/>
                <a:ext cx="1676400" cy="523220"/>
              </a:xfrm>
              <a:prstGeom prst="rect">
                <a:avLst/>
              </a:prstGeom>
              <a:blipFill rotWithShape="1">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3365665" y="5105400"/>
                <a:ext cx="2577935" cy="41684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sz="2000" i="1" dirty="0" smtClean="0">
                              <a:solidFill>
                                <a:schemeClr val="tx1"/>
                              </a:solidFill>
                              <a:latin typeface="Cambria Math"/>
                            </a:rPr>
                          </m:ctrlPr>
                        </m:accPr>
                        <m:e>
                          <m:r>
                            <a:rPr lang="en-GB" sz="2000" i="1" dirty="0" smtClean="0">
                              <a:solidFill>
                                <a:schemeClr val="tx1"/>
                              </a:solidFill>
                              <a:latin typeface="Cambria Math"/>
                              <a:ea typeface="Cambria Math"/>
                            </a:rPr>
                            <m:t>𝛽</m:t>
                          </m:r>
                        </m:e>
                      </m:acc>
                      <m:r>
                        <a:rPr lang="en-GB" sz="2000" i="1" dirty="0" smtClean="0">
                          <a:solidFill>
                            <a:schemeClr val="tx1"/>
                          </a:solidFill>
                          <a:latin typeface="Cambria Math"/>
                        </a:rPr>
                        <m:t>=</m:t>
                      </m:r>
                      <m:sSup>
                        <m:sSupPr>
                          <m:ctrlPr>
                            <a:rPr lang="en-GB" sz="2000" i="1" dirty="0" smtClean="0">
                              <a:solidFill>
                                <a:schemeClr val="tx1"/>
                              </a:solidFill>
                              <a:latin typeface="Cambria Math"/>
                            </a:rPr>
                          </m:ctrlPr>
                        </m:sSupPr>
                        <m:e>
                          <m:d>
                            <m:dPr>
                              <m:ctrlPr>
                                <a:rPr lang="en-GB" sz="2000" i="1" dirty="0">
                                  <a:solidFill>
                                    <a:schemeClr val="tx1"/>
                                  </a:solidFill>
                                  <a:latin typeface="Cambria Math"/>
                                </a:rPr>
                              </m:ctrlPr>
                            </m:dPr>
                            <m:e>
                              <m:sSup>
                                <m:sSupPr>
                                  <m:ctrlPr>
                                    <a:rPr lang="en-GB" sz="2000" i="1" dirty="0">
                                      <a:solidFill>
                                        <a:schemeClr val="tx1"/>
                                      </a:solidFill>
                                      <a:latin typeface="Cambria Math"/>
                                    </a:rPr>
                                  </m:ctrlPr>
                                </m:sSupPr>
                                <m:e>
                                  <m:r>
                                    <a:rPr lang="en-GB" sz="2000" i="1" dirty="0">
                                      <a:solidFill>
                                        <a:schemeClr val="tx1"/>
                                      </a:solidFill>
                                      <a:latin typeface="Cambria Math"/>
                                    </a:rPr>
                                    <m:t>𝑋</m:t>
                                  </m:r>
                                </m:e>
                                <m:sup>
                                  <m:r>
                                    <a:rPr lang="en-GB" sz="2000" i="1">
                                      <a:solidFill>
                                        <a:schemeClr val="tx1"/>
                                      </a:solidFill>
                                      <a:latin typeface="Cambria Math"/>
                                    </a:rPr>
                                    <m:t>𝑇</m:t>
                                  </m:r>
                                </m:sup>
                              </m:sSup>
                              <m:r>
                                <a:rPr lang="en-GB" sz="2000" i="1" dirty="0">
                                  <a:solidFill>
                                    <a:schemeClr val="tx1"/>
                                  </a:solidFill>
                                  <a:latin typeface="Cambria Math"/>
                                </a:rPr>
                                <m:t>𝑋</m:t>
                              </m:r>
                            </m:e>
                          </m:d>
                        </m:e>
                        <m:sup>
                          <m:r>
                            <a:rPr lang="en-GB" sz="2000" i="1" smtClean="0">
                              <a:solidFill>
                                <a:schemeClr val="tx1"/>
                              </a:solidFill>
                              <a:latin typeface="Cambria Math"/>
                            </a:rPr>
                            <m:t>−1</m:t>
                          </m:r>
                        </m:sup>
                      </m:sSup>
                      <m:sSup>
                        <m:sSupPr>
                          <m:ctrlPr>
                            <a:rPr lang="en-GB" sz="2000" i="1" dirty="0" smtClean="0">
                              <a:solidFill>
                                <a:schemeClr val="tx1"/>
                              </a:solidFill>
                              <a:latin typeface="Cambria Math"/>
                            </a:rPr>
                          </m:ctrlPr>
                        </m:sSupPr>
                        <m:e>
                          <m:r>
                            <a:rPr lang="en-GB" sz="2000" i="1" dirty="0" smtClean="0">
                              <a:solidFill>
                                <a:schemeClr val="tx1"/>
                              </a:solidFill>
                              <a:latin typeface="Cambria Math"/>
                            </a:rPr>
                            <m:t>𝑋</m:t>
                          </m:r>
                        </m:e>
                        <m:sup>
                          <m:r>
                            <a:rPr lang="en-GB" sz="2000" i="1" smtClean="0">
                              <a:solidFill>
                                <a:schemeClr val="tx1"/>
                              </a:solidFill>
                              <a:latin typeface="Cambria Math"/>
                            </a:rPr>
                            <m:t>𝑇</m:t>
                          </m:r>
                        </m:sup>
                      </m:sSup>
                      <m:r>
                        <a:rPr lang="en-GB" sz="2000" i="1" smtClean="0">
                          <a:solidFill>
                            <a:schemeClr val="tx1"/>
                          </a:solidFill>
                          <a:latin typeface="Cambria Math"/>
                        </a:rPr>
                        <m:t>𝑦</m:t>
                      </m:r>
                    </m:oMath>
                  </m:oMathPara>
                </a14:m>
                <a:endParaRPr lang="en-GB" sz="2000" dirty="0">
                  <a:solidFill>
                    <a:schemeClr val="tx1"/>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365665" y="5105400"/>
                <a:ext cx="2577935" cy="416845"/>
              </a:xfrm>
              <a:prstGeom prst="rect">
                <a:avLst/>
              </a:prstGeom>
              <a:blipFill rotWithShape="1">
                <a:blip r:embed="rId19"/>
                <a:stretch>
                  <a:fillRect/>
                </a:stretch>
              </a:blipFill>
            </p:spPr>
            <p:txBody>
              <a:bodyPr/>
              <a:lstStyle/>
              <a:p>
                <a:r>
                  <a:rPr lang="en-GB">
                    <a:noFill/>
                  </a:rPr>
                  <a:t> </a:t>
                </a:r>
              </a:p>
            </p:txBody>
          </p:sp>
        </mc:Fallback>
      </mc:AlternateContent>
      <p:pic>
        <p:nvPicPr>
          <p:cNvPr id="4" name="Picture 3"/>
          <p:cNvPicPr>
            <a:picLocks noChangeAspect="1"/>
          </p:cNvPicPr>
          <p:nvPr/>
        </p:nvPicPr>
        <p:blipFill rotWithShape="1">
          <a:blip r:embed="rId20">
            <a:extLst>
              <a:ext uri="{28A0092B-C50C-407E-A947-70E740481C1C}">
                <a14:useLocalDpi xmlns:a14="http://schemas.microsoft.com/office/drawing/2010/main" val="0"/>
              </a:ext>
            </a:extLst>
          </a:blip>
          <a:srcRect t="3333" r="8400" b="51270"/>
          <a:stretch/>
        </p:blipFill>
        <p:spPr>
          <a:xfrm>
            <a:off x="6238875" y="4664886"/>
            <a:ext cx="2752725" cy="1964514"/>
          </a:xfrm>
          <a:prstGeom prst="rect">
            <a:avLst/>
          </a:prstGeom>
        </p:spPr>
      </p:pic>
      <p:sp>
        <p:nvSpPr>
          <p:cNvPr id="33" name="Text Box 3"/>
          <p:cNvSpPr txBox="1">
            <a:spLocks noChangeArrowheads="1"/>
          </p:cNvSpPr>
          <p:nvPr/>
        </p:nvSpPr>
        <p:spPr bwMode="auto">
          <a:xfrm>
            <a:off x="187612" y="86380"/>
            <a:ext cx="37861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eaLnBrk="1" hangingPunct="1"/>
            <a:r>
              <a:rPr lang="en-US" sz="2800" b="1" dirty="0" smtClean="0">
                <a:solidFill>
                  <a:schemeClr val="bg1"/>
                </a:solidFill>
                <a:cs typeface="Arial" charset="0"/>
              </a:rPr>
              <a:t>M/EEG Data Analysis</a:t>
            </a:r>
            <a:endParaRPr lang="en-US" sz="2800" b="1" dirty="0">
              <a:solidFill>
                <a:schemeClr val="bg1"/>
              </a:solidFill>
              <a:cs typeface="Arial" charset="0"/>
            </a:endParaRPr>
          </a:p>
        </p:txBody>
      </p:sp>
    </p:spTree>
    <p:extLst>
      <p:ext uri="{BB962C8B-B14F-4D97-AF65-F5344CB8AC3E}">
        <p14:creationId xmlns:p14="http://schemas.microsoft.com/office/powerpoint/2010/main" val="229694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20" grpId="0"/>
      <p:bldP spid="3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5" name="Rectangle 3"/>
          <p:cNvSpPr>
            <a:spLocks noGrp="1" noChangeArrowheads="1"/>
          </p:cNvSpPr>
          <p:nvPr>
            <p:ph type="body" idx="1"/>
          </p:nvPr>
        </p:nvSpPr>
        <p:spPr>
          <a:xfrm>
            <a:off x="304800" y="990600"/>
            <a:ext cx="8458200" cy="1371600"/>
          </a:xfrm>
        </p:spPr>
        <p:txBody>
          <a:bodyPr/>
          <a:lstStyle/>
          <a:p>
            <a:r>
              <a:rPr lang="en-US" b="1"/>
              <a:t>Statistical Parametric Mapping</a:t>
            </a:r>
            <a:r>
              <a:rPr lang="en-US"/>
              <a:t> refers to the construction and assessment of </a:t>
            </a:r>
            <a:r>
              <a:rPr lang="en-US" i="1"/>
              <a:t>spatially extended statistical processes</a:t>
            </a:r>
            <a:r>
              <a:rPr lang="en-US"/>
              <a:t> used to test hypotheses about functional imaging data.</a:t>
            </a:r>
          </a:p>
        </p:txBody>
      </p:sp>
      <p:pic>
        <p:nvPicPr>
          <p:cNvPr id="2334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2506663"/>
            <a:ext cx="4648200" cy="275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34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743200"/>
            <a:ext cx="3109913" cy="283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3478" name="Text Box 6"/>
          <p:cNvSpPr txBox="1">
            <a:spLocks noChangeArrowheads="1"/>
          </p:cNvSpPr>
          <p:nvPr/>
        </p:nvSpPr>
        <p:spPr bwMode="auto">
          <a:xfrm>
            <a:off x="4648200" y="5713413"/>
            <a:ext cx="44196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i="1"/>
              <a:t>Pedobarographic statistical parametric mapping (pSPM)</a:t>
            </a:r>
            <a:r>
              <a:rPr lang="en-GB"/>
              <a:t>, T. Pataky, Journal of Foot and Ankle Research, 2008.</a:t>
            </a:r>
            <a:endParaRPr lang="en-US"/>
          </a:p>
        </p:txBody>
      </p:sp>
      <p:sp>
        <p:nvSpPr>
          <p:cNvPr id="233480" name="Text Box 8"/>
          <p:cNvSpPr txBox="1">
            <a:spLocks noChangeArrowheads="1"/>
          </p:cNvSpPr>
          <p:nvPr/>
        </p:nvSpPr>
        <p:spPr bwMode="auto">
          <a:xfrm>
            <a:off x="365125" y="5713413"/>
            <a:ext cx="390207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i="1"/>
              <a:t>Topological inference for EEG and MEG</a:t>
            </a:r>
            <a:r>
              <a:rPr lang="en-GB"/>
              <a:t>, J. Kilner and K.J. Friston, Annals of Applied Statistics, 2010.</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34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348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3347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34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8" grpId="0"/>
      <p:bldP spid="23348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def_forward"/>
          <p:cNvPicPr>
            <a:picLocks noChangeAspect="1" noChangeArrowheads="1"/>
          </p:cNvPicPr>
          <p:nvPr/>
        </p:nvPicPr>
        <p:blipFill>
          <a:blip r:embed="rId2" cstate="print"/>
          <a:srcRect t="4219"/>
          <a:stretch>
            <a:fillRect/>
          </a:stretch>
        </p:blipFill>
        <p:spPr bwMode="auto">
          <a:xfrm>
            <a:off x="6282182" y="712099"/>
            <a:ext cx="2861818" cy="3011763"/>
          </a:xfrm>
          <a:prstGeom prst="rect">
            <a:avLst/>
          </a:prstGeom>
          <a:noFill/>
        </p:spPr>
      </p:pic>
      <p:sp>
        <p:nvSpPr>
          <p:cNvPr id="2" name="Title 1"/>
          <p:cNvSpPr>
            <a:spLocks noGrp="1"/>
          </p:cNvSpPr>
          <p:nvPr>
            <p:ph type="title"/>
          </p:nvPr>
        </p:nvSpPr>
        <p:spPr/>
        <p:txBody>
          <a:bodyPr/>
          <a:lstStyle/>
          <a:p>
            <a:r>
              <a:rPr lang="en-GB" b="1" dirty="0" smtClean="0"/>
              <a:t>Computational anatomy</a:t>
            </a:r>
            <a:endParaRPr lang="en-GB" b="1" dirty="0"/>
          </a:p>
        </p:txBody>
      </p:sp>
      <p:sp>
        <p:nvSpPr>
          <p:cNvPr id="4" name="Content Placeholder 3"/>
          <p:cNvSpPr>
            <a:spLocks noGrp="1"/>
          </p:cNvSpPr>
          <p:nvPr>
            <p:ph sz="half" idx="1"/>
          </p:nvPr>
        </p:nvSpPr>
        <p:spPr>
          <a:xfrm>
            <a:off x="457200" y="1798637"/>
            <a:ext cx="5328605" cy="4525963"/>
          </a:xfrm>
        </p:spPr>
        <p:txBody>
          <a:bodyPr/>
          <a:lstStyle/>
          <a:p>
            <a:pPr algn="just"/>
            <a:r>
              <a:rPr lang="en-GB" dirty="0" smtClean="0"/>
              <a:t>If we can estimate the transformations that align and warp each subject to match a template, then we can study individual differences in these transformations or derivatives.</a:t>
            </a:r>
          </a:p>
          <a:p>
            <a:pPr algn="just"/>
            <a:endParaRPr lang="en-GB" dirty="0" smtClean="0"/>
          </a:p>
          <a:p>
            <a:pPr algn="just"/>
            <a:r>
              <a:rPr lang="en-GB" dirty="0" smtClean="0"/>
              <a:t>E.g. deformation-based and tensor-based morphometry.</a:t>
            </a:r>
            <a:endParaRPr lang="en-GB" dirty="0"/>
          </a:p>
        </p:txBody>
      </p:sp>
      <p:pic>
        <p:nvPicPr>
          <p:cNvPr id="7" name="Picture 3" descr="det"/>
          <p:cNvPicPr>
            <a:picLocks noChangeAspect="1" noChangeArrowheads="1"/>
          </p:cNvPicPr>
          <p:nvPr/>
        </p:nvPicPr>
        <p:blipFill>
          <a:blip r:embed="rId3" cstate="print"/>
          <a:srcRect/>
          <a:stretch>
            <a:fillRect/>
          </a:stretch>
        </p:blipFill>
        <p:spPr bwMode="auto">
          <a:xfrm>
            <a:off x="6282182" y="3709106"/>
            <a:ext cx="2861818" cy="3148894"/>
          </a:xfrm>
          <a:prstGeom prst="rect">
            <a:avLst/>
          </a:prstGeom>
          <a:noFill/>
        </p:spPr>
      </p:pic>
    </p:spTree>
    <p:extLst>
      <p:ext uri="{BB962C8B-B14F-4D97-AF65-F5344CB8AC3E}">
        <p14:creationId xmlns:p14="http://schemas.microsoft.com/office/powerpoint/2010/main" val="2189569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Voxel based morphometry (VBM)</a:t>
            </a:r>
            <a:endParaRPr lang="en-GB" b="1" dirty="0"/>
          </a:p>
        </p:txBody>
      </p:sp>
      <p:sp>
        <p:nvSpPr>
          <p:cNvPr id="3" name="Content Placeholder 2"/>
          <p:cNvSpPr>
            <a:spLocks noGrp="1"/>
          </p:cNvSpPr>
          <p:nvPr>
            <p:ph idx="1"/>
          </p:nvPr>
        </p:nvSpPr>
        <p:spPr>
          <a:xfrm>
            <a:off x="152400" y="1295400"/>
            <a:ext cx="5410200" cy="5410200"/>
          </a:xfrm>
        </p:spPr>
        <p:txBody>
          <a:bodyPr/>
          <a:lstStyle/>
          <a:p>
            <a:r>
              <a:rPr lang="en-GB" dirty="0" smtClean="0"/>
              <a:t>VBM involves creating spatially normalised images whose intensities at each point relate to the local volume of a particular brain tissue (e.g. gray matter).</a:t>
            </a:r>
          </a:p>
          <a:p>
            <a:r>
              <a:rPr lang="en-GB" dirty="0" smtClean="0"/>
              <a:t>This requires tissue segmentation, spatial normalisation, and a “change of variables” to account for volume changes occuring in the normalisation process.</a:t>
            </a:r>
          </a:p>
          <a:p>
            <a:r>
              <a:rPr lang="en-GB" dirty="0" smtClean="0"/>
              <a:t>The same general linear modelling &amp; RFT machinery in SPM can then be used to study differences in structure.</a:t>
            </a:r>
            <a:endParaRPr lang="en-GB" dirty="0"/>
          </a:p>
        </p:txBody>
      </p:sp>
      <p:pic>
        <p:nvPicPr>
          <p:cNvPr id="4" name="Picture 6" descr="best18_vbm_avg_atrophy"/>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76887" y="2438400"/>
            <a:ext cx="341471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87917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773" name="Picture 5" descr="fmri-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685800"/>
            <a:ext cx="3711575" cy="6027738"/>
          </a:xfrm>
          <a:prstGeom prst="rect">
            <a:avLst/>
          </a:prstGeom>
          <a:noFill/>
          <a:extLst>
            <a:ext uri="{909E8E84-426E-40DD-AFC4-6F175D3DCCD1}">
              <a14:hiddenFill xmlns:a14="http://schemas.microsoft.com/office/drawing/2010/main">
                <a:solidFill>
                  <a:srgbClr val="FFFFFF"/>
                </a:solidFill>
              </a14:hiddenFill>
            </a:ext>
          </a:extLst>
        </p:spPr>
      </p:pic>
      <p:pic>
        <p:nvPicPr>
          <p:cNvPr id="28877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0200" y="2133600"/>
            <a:ext cx="1347400" cy="1587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8775" name="Text Box 7"/>
          <p:cNvSpPr txBox="1">
            <a:spLocks noChangeArrowheads="1"/>
          </p:cNvSpPr>
          <p:nvPr/>
        </p:nvSpPr>
        <p:spPr bwMode="auto">
          <a:xfrm>
            <a:off x="7241787" y="6400800"/>
            <a:ext cx="182601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dirty="0"/>
              <a:t>Nature, April 2012</a:t>
            </a:r>
          </a:p>
        </p:txBody>
      </p:sp>
      <p:sp>
        <p:nvSpPr>
          <p:cNvPr id="5" name="Rectangle 51"/>
          <p:cNvSpPr>
            <a:spLocks noChangeArrowheads="1"/>
          </p:cNvSpPr>
          <p:nvPr/>
        </p:nvSpPr>
        <p:spPr bwMode="auto">
          <a:xfrm>
            <a:off x="76200" y="685800"/>
            <a:ext cx="51054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lIns="91373" tIns="45687" rIns="91373" bIns="45687" anchor="ctr"/>
          <a:lstStyle/>
          <a:p>
            <a:pPr algn="ctr" defTabSz="912813" eaLnBrk="1" hangingPunct="1"/>
            <a:r>
              <a:rPr lang="en-GB" sz="3200" b="1" dirty="0">
                <a:solidFill>
                  <a:srgbClr val="000000"/>
                </a:solidFill>
              </a:rPr>
              <a:t>Dynamic Causal Models</a:t>
            </a:r>
          </a:p>
        </p:txBody>
      </p:sp>
      <p:graphicFrame>
        <p:nvGraphicFramePr>
          <p:cNvPr id="6" name="Object 12"/>
          <p:cNvGraphicFramePr>
            <a:graphicFrameLocks noChangeAspect="1"/>
          </p:cNvGraphicFramePr>
          <p:nvPr>
            <p:extLst>
              <p:ext uri="{D42A27DB-BD31-4B8C-83A1-F6EECF244321}">
                <p14:modId xmlns:p14="http://schemas.microsoft.com/office/powerpoint/2010/main" val="2743571041"/>
              </p:ext>
            </p:extLst>
          </p:nvPr>
        </p:nvGraphicFramePr>
        <p:xfrm>
          <a:off x="1486694" y="1709964"/>
          <a:ext cx="2322513" cy="2190750"/>
        </p:xfrm>
        <a:graphic>
          <a:graphicData uri="http://schemas.openxmlformats.org/presentationml/2006/ole">
            <mc:AlternateContent xmlns:mc="http://schemas.openxmlformats.org/markup-compatibility/2006">
              <mc:Choice xmlns:v="urn:schemas-microsoft-com:vml" Requires="v">
                <p:oleObj spid="_x0000_s287778" name="Photo Editor Photo" r:id="rId5" imgW="5229955" imgH="4933333" progId="">
                  <p:embed/>
                </p:oleObj>
              </mc:Choice>
              <mc:Fallback>
                <p:oleObj name="Photo Editor Photo" r:id="rId5" imgW="5229955" imgH="4933333"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6694" y="1709964"/>
                        <a:ext cx="2322513" cy="21907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Oval 14"/>
          <p:cNvSpPr>
            <a:spLocks noChangeAspect="1" noChangeArrowheads="1"/>
          </p:cNvSpPr>
          <p:nvPr/>
        </p:nvSpPr>
        <p:spPr bwMode="auto">
          <a:xfrm>
            <a:off x="1828007" y="2578326"/>
            <a:ext cx="360362" cy="360363"/>
          </a:xfrm>
          <a:prstGeom prst="ellipse">
            <a:avLst/>
          </a:prstGeom>
          <a:solidFill>
            <a:srgbClr val="3366FF">
              <a:alpha val="41176"/>
            </a:srgbClr>
          </a:solidFill>
          <a:ln w="19050">
            <a:solidFill>
              <a:srgbClr val="FFFF66"/>
            </a:solidFill>
            <a:round/>
            <a:headEnd/>
            <a:tailEnd/>
          </a:ln>
        </p:spPr>
        <p:txBody>
          <a:bodyPr wrap="none" lIns="91373" tIns="45687" rIns="91373" bIns="45687" anchor="ctr"/>
          <a:lstStyle/>
          <a:p>
            <a:pPr defTabSz="912813" eaLnBrk="1" hangingPunct="1"/>
            <a:endParaRPr lang="en-GB">
              <a:solidFill>
                <a:srgbClr val="000000"/>
              </a:solidFill>
            </a:endParaRPr>
          </a:p>
        </p:txBody>
      </p:sp>
      <p:sp>
        <p:nvSpPr>
          <p:cNvPr id="8" name="Oval 15"/>
          <p:cNvSpPr>
            <a:spLocks noChangeAspect="1" noChangeArrowheads="1"/>
          </p:cNvSpPr>
          <p:nvPr/>
        </p:nvSpPr>
        <p:spPr bwMode="auto">
          <a:xfrm>
            <a:off x="2477294" y="2794226"/>
            <a:ext cx="358775" cy="360363"/>
          </a:xfrm>
          <a:prstGeom prst="ellipse">
            <a:avLst/>
          </a:prstGeom>
          <a:solidFill>
            <a:srgbClr val="3366FF">
              <a:alpha val="41176"/>
            </a:srgbClr>
          </a:solidFill>
          <a:ln w="19050">
            <a:solidFill>
              <a:srgbClr val="FFFF66"/>
            </a:solidFill>
            <a:round/>
            <a:headEnd/>
            <a:tailEnd/>
          </a:ln>
        </p:spPr>
        <p:txBody>
          <a:bodyPr wrap="none" lIns="91373" tIns="45687" rIns="91373" bIns="45687" anchor="ctr"/>
          <a:lstStyle/>
          <a:p>
            <a:pPr defTabSz="912813" eaLnBrk="1" hangingPunct="1"/>
            <a:endParaRPr lang="en-GB">
              <a:solidFill>
                <a:srgbClr val="000000"/>
              </a:solidFill>
            </a:endParaRPr>
          </a:p>
        </p:txBody>
      </p:sp>
      <p:sp>
        <p:nvSpPr>
          <p:cNvPr id="9" name="Oval 16"/>
          <p:cNvSpPr>
            <a:spLocks noChangeAspect="1" noChangeArrowheads="1"/>
          </p:cNvSpPr>
          <p:nvPr/>
        </p:nvSpPr>
        <p:spPr bwMode="auto">
          <a:xfrm>
            <a:off x="2259807" y="2073501"/>
            <a:ext cx="360362" cy="360363"/>
          </a:xfrm>
          <a:prstGeom prst="ellipse">
            <a:avLst/>
          </a:prstGeom>
          <a:solidFill>
            <a:srgbClr val="3366FF">
              <a:alpha val="41176"/>
            </a:srgbClr>
          </a:solidFill>
          <a:ln w="19050">
            <a:solidFill>
              <a:srgbClr val="FFFF66"/>
            </a:solidFill>
            <a:round/>
            <a:headEnd/>
            <a:tailEnd/>
          </a:ln>
        </p:spPr>
        <p:txBody>
          <a:bodyPr wrap="none" lIns="91373" tIns="45687" rIns="91373" bIns="45687" anchor="ctr"/>
          <a:lstStyle/>
          <a:p>
            <a:pPr defTabSz="912813" eaLnBrk="1" hangingPunct="1"/>
            <a:endParaRPr lang="en-GB">
              <a:solidFill>
                <a:srgbClr val="000000"/>
              </a:solidFill>
            </a:endParaRPr>
          </a:p>
        </p:txBody>
      </p:sp>
      <p:sp>
        <p:nvSpPr>
          <p:cNvPr id="10" name="Oval 17"/>
          <p:cNvSpPr>
            <a:spLocks noChangeAspect="1" noChangeArrowheads="1"/>
          </p:cNvSpPr>
          <p:nvPr/>
        </p:nvSpPr>
        <p:spPr bwMode="auto">
          <a:xfrm>
            <a:off x="3196432" y="2362426"/>
            <a:ext cx="360362" cy="360363"/>
          </a:xfrm>
          <a:prstGeom prst="ellipse">
            <a:avLst/>
          </a:prstGeom>
          <a:solidFill>
            <a:srgbClr val="3366FF">
              <a:alpha val="41176"/>
            </a:srgbClr>
          </a:solidFill>
          <a:ln w="19050">
            <a:solidFill>
              <a:srgbClr val="FFFF66"/>
            </a:solidFill>
            <a:round/>
            <a:headEnd/>
            <a:tailEnd/>
          </a:ln>
        </p:spPr>
        <p:txBody>
          <a:bodyPr wrap="none" lIns="91373" tIns="45687" rIns="91373" bIns="45687" anchor="ctr"/>
          <a:lstStyle/>
          <a:p>
            <a:pPr defTabSz="912813" eaLnBrk="1" hangingPunct="1"/>
            <a:endParaRPr lang="en-GB">
              <a:solidFill>
                <a:srgbClr val="000000"/>
              </a:solidFill>
            </a:endParaRPr>
          </a:p>
        </p:txBody>
      </p:sp>
      <p:cxnSp>
        <p:nvCxnSpPr>
          <p:cNvPr id="11" name="AutoShape 18"/>
          <p:cNvCxnSpPr>
            <a:cxnSpLocks noChangeShapeType="1"/>
            <a:stCxn id="7" idx="5"/>
            <a:endCxn id="8" idx="2"/>
          </p:cNvCxnSpPr>
          <p:nvPr/>
        </p:nvCxnSpPr>
        <p:spPr bwMode="auto">
          <a:xfrm>
            <a:off x="2135982" y="2895826"/>
            <a:ext cx="331787" cy="79375"/>
          </a:xfrm>
          <a:prstGeom prst="straightConnector1">
            <a:avLst/>
          </a:prstGeom>
          <a:noFill/>
          <a:ln w="28575">
            <a:solidFill>
              <a:srgbClr val="FFFF66"/>
            </a:solidFill>
            <a:round/>
            <a:headEnd/>
            <a:tailEnd type="triangle" w="med" len="med"/>
          </a:ln>
          <a:extLst>
            <a:ext uri="{909E8E84-426E-40DD-AFC4-6F175D3DCCD1}">
              <a14:hiddenFill xmlns:a14="http://schemas.microsoft.com/office/drawing/2010/main">
                <a:noFill/>
              </a14:hiddenFill>
            </a:ext>
          </a:extLst>
        </p:spPr>
      </p:cxnSp>
      <p:cxnSp>
        <p:nvCxnSpPr>
          <p:cNvPr id="12" name="AutoShape 19"/>
          <p:cNvCxnSpPr>
            <a:cxnSpLocks noChangeShapeType="1"/>
            <a:stCxn id="7" idx="7"/>
            <a:endCxn id="9" idx="3"/>
          </p:cNvCxnSpPr>
          <p:nvPr/>
        </p:nvCxnSpPr>
        <p:spPr bwMode="auto">
          <a:xfrm flipV="1">
            <a:off x="2135982" y="2391001"/>
            <a:ext cx="176212" cy="230188"/>
          </a:xfrm>
          <a:prstGeom prst="straightConnector1">
            <a:avLst/>
          </a:prstGeom>
          <a:noFill/>
          <a:ln w="28575">
            <a:solidFill>
              <a:srgbClr val="FFFF66"/>
            </a:solidFill>
            <a:round/>
            <a:headEnd/>
            <a:tailEnd type="triangle" w="med" len="med"/>
          </a:ln>
          <a:extLst>
            <a:ext uri="{909E8E84-426E-40DD-AFC4-6F175D3DCCD1}">
              <a14:hiddenFill xmlns:a14="http://schemas.microsoft.com/office/drawing/2010/main">
                <a:noFill/>
              </a14:hiddenFill>
            </a:ext>
          </a:extLst>
        </p:spPr>
      </p:cxnSp>
      <p:cxnSp>
        <p:nvCxnSpPr>
          <p:cNvPr id="13" name="AutoShape 20"/>
          <p:cNvCxnSpPr>
            <a:cxnSpLocks noChangeShapeType="1"/>
            <a:stCxn id="9" idx="6"/>
            <a:endCxn id="10" idx="1"/>
          </p:cNvCxnSpPr>
          <p:nvPr/>
        </p:nvCxnSpPr>
        <p:spPr bwMode="auto">
          <a:xfrm>
            <a:off x="2629694" y="2254476"/>
            <a:ext cx="619125" cy="150813"/>
          </a:xfrm>
          <a:prstGeom prst="straightConnector1">
            <a:avLst/>
          </a:prstGeom>
          <a:noFill/>
          <a:ln w="28575">
            <a:solidFill>
              <a:srgbClr val="FFFF66"/>
            </a:solidFill>
            <a:round/>
            <a:headEnd/>
            <a:tailEnd type="triangle" w="med" len="med"/>
          </a:ln>
          <a:extLst>
            <a:ext uri="{909E8E84-426E-40DD-AFC4-6F175D3DCCD1}">
              <a14:hiddenFill xmlns:a14="http://schemas.microsoft.com/office/drawing/2010/main">
                <a:noFill/>
              </a14:hiddenFill>
            </a:ext>
          </a:extLst>
        </p:spPr>
      </p:cxnSp>
      <p:cxnSp>
        <p:nvCxnSpPr>
          <p:cNvPr id="14" name="AutoShape 21"/>
          <p:cNvCxnSpPr>
            <a:cxnSpLocks noChangeShapeType="1"/>
            <a:stCxn id="8" idx="6"/>
            <a:endCxn id="10" idx="3"/>
          </p:cNvCxnSpPr>
          <p:nvPr/>
        </p:nvCxnSpPr>
        <p:spPr bwMode="auto">
          <a:xfrm flipV="1">
            <a:off x="2845594" y="2679926"/>
            <a:ext cx="403225" cy="295275"/>
          </a:xfrm>
          <a:prstGeom prst="straightConnector1">
            <a:avLst/>
          </a:prstGeom>
          <a:noFill/>
          <a:ln w="28575">
            <a:solidFill>
              <a:srgbClr val="FFFF66"/>
            </a:solidFill>
            <a:round/>
            <a:headEnd/>
            <a:tailEnd type="triangle" w="med" len="med"/>
          </a:ln>
          <a:extLst>
            <a:ext uri="{909E8E84-426E-40DD-AFC4-6F175D3DCCD1}">
              <a14:hiddenFill xmlns:a14="http://schemas.microsoft.com/office/drawing/2010/main">
                <a:noFill/>
              </a14:hiddenFill>
            </a:ext>
          </a:extLst>
        </p:spPr>
      </p:cxnSp>
      <p:cxnSp>
        <p:nvCxnSpPr>
          <p:cNvPr id="3" name="Straight Arrow Connector 2"/>
          <p:cNvCxnSpPr>
            <a:endCxn id="7" idx="3"/>
          </p:cNvCxnSpPr>
          <p:nvPr/>
        </p:nvCxnSpPr>
        <p:spPr bwMode="auto">
          <a:xfrm flipV="1">
            <a:off x="1143000" y="2885915"/>
            <a:ext cx="737781" cy="268674"/>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p:nvPr/>
        </p:nvCxnSpPr>
        <p:spPr bwMode="auto">
          <a:xfrm flipH="1" flipV="1">
            <a:off x="3047206" y="2840864"/>
            <a:ext cx="991394" cy="435736"/>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87772" name="Picture 28"/>
          <p:cNvPicPr>
            <a:picLocks noChangeAspect="1" noChangeArrowheads="1"/>
          </p:cNvPicPr>
          <p:nvPr/>
        </p:nvPicPr>
        <p:blipFill rotWithShape="1">
          <a:blip r:embed="rId7">
            <a:extLst>
              <a:ext uri="{28A0092B-C50C-407E-A947-70E740481C1C}">
                <a14:useLocalDpi xmlns:a14="http://schemas.microsoft.com/office/drawing/2010/main" val="0"/>
              </a:ext>
            </a:extLst>
          </a:blip>
          <a:srcRect l="14687" t="21689" r="26789" b="17623"/>
          <a:stretch/>
        </p:blipFill>
        <p:spPr bwMode="auto">
          <a:xfrm>
            <a:off x="838993" y="4259398"/>
            <a:ext cx="3656807" cy="2370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1"/>
          <p:cNvSpPr>
            <a:spLocks noGrp="1"/>
          </p:cNvSpPr>
          <p:nvPr>
            <p:ph type="title" idx="4294967295"/>
          </p:nvPr>
        </p:nvSpPr>
        <p:spPr/>
        <p:txBody>
          <a:bodyPr/>
          <a:lstStyle/>
          <a:p>
            <a:r>
              <a:rPr lang="en-GB" b="1"/>
              <a:t>SPM Software</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992563"/>
            <a:ext cx="1785938"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894138"/>
            <a:ext cx="1539875"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12900" y="4238625"/>
            <a:ext cx="189230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97100" y="4243388"/>
            <a:ext cx="19177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rcRect l="26208" t="6633" r="22902" b="9702"/>
          <a:stretch>
            <a:fillRect/>
          </a:stretch>
        </p:blipFill>
        <p:spPr bwMode="auto">
          <a:xfrm>
            <a:off x="2895600" y="4065588"/>
            <a:ext cx="1447800"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8" name="TextBox 19"/>
          <p:cNvSpPr txBox="1">
            <a:spLocks noChangeArrowheads="1"/>
          </p:cNvSpPr>
          <p:nvPr/>
        </p:nvSpPr>
        <p:spPr bwMode="auto">
          <a:xfrm>
            <a:off x="4495800" y="4238625"/>
            <a:ext cx="41910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GB"/>
              <a:t>SPMclassic, SPM’94, SPM’96, SPM’99, SPM2, SPM5 and SPM8 </a:t>
            </a:r>
            <a:r>
              <a:rPr lang="en-US"/>
              <a:t>represent the ongoing theoretical advances and technical improvements of the original version.</a:t>
            </a:r>
            <a:endParaRPr lang="en-GB"/>
          </a:p>
        </p:txBody>
      </p:sp>
      <p:sp>
        <p:nvSpPr>
          <p:cNvPr id="225289" name="TextBox 11"/>
          <p:cNvSpPr txBox="1">
            <a:spLocks noChangeArrowheads="1"/>
          </p:cNvSpPr>
          <p:nvPr/>
        </p:nvSpPr>
        <p:spPr bwMode="auto">
          <a:xfrm>
            <a:off x="182563" y="1812925"/>
            <a:ext cx="8583612"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just">
              <a:buClr>
                <a:srgbClr val="993366"/>
              </a:buClr>
              <a:buFont typeface="Wingdings" pitchFamily="2" charset="2"/>
              <a:buNone/>
            </a:pPr>
            <a:r>
              <a:rPr lang="en-GB" sz="2000" i="1">
                <a:latin typeface="Times New Roman" pitchFamily="18" charset="0"/>
              </a:rPr>
              <a:t>    “The SPM software was originally developed by Karl Friston for the routine statistical analysis of functional neuroimaging data from PET while at the Hammersmith Hospital in the UK, and made available to the emerging functional imaging community in 1991 to promote collaboration and a common analysis scheme across laboratories.”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28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1000"/>
                                        <p:tgtEl>
                                          <p:spTgt spid="15"/>
                                        </p:tgtEl>
                                      </p:cBhvr>
                                    </p:animEffect>
                                  </p:childTnLst>
                                </p:cTn>
                              </p:par>
                            </p:childTnLst>
                          </p:cTn>
                        </p:par>
                        <p:par>
                          <p:cTn id="10" fill="hold" nodeType="afterGroup">
                            <p:stCondLst>
                              <p:cond delay="1000"/>
                            </p:stCondLst>
                            <p:childTnLst>
                              <p:par>
                                <p:cTn id="11" presetID="9" presetClass="emph" presetSubtype="0" nodeType="afterEffect">
                                  <p:stCondLst>
                                    <p:cond delay="0"/>
                                  </p:stCondLst>
                                  <p:childTnLst>
                                    <p:set>
                                      <p:cBhvr rctx="PPT">
                                        <p:cTn id="12" dur="indefinite"/>
                                        <p:tgtEl>
                                          <p:spTgt spid="15"/>
                                        </p:tgtEl>
                                        <p:attrNameLst>
                                          <p:attrName>style.opacity</p:attrName>
                                        </p:attrNameLst>
                                      </p:cBhvr>
                                      <p:to>
                                        <p:strVal val="0.25"/>
                                      </p:to>
                                    </p:set>
                                    <p:animEffect filter="image" prLst="opacity: 0.25">
                                      <p:cBhvr rctx="IE">
                                        <p:cTn id="13" dur="indefinite"/>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childTnLst>
                                </p:cTn>
                              </p:par>
                            </p:childTnLst>
                          </p:cTn>
                        </p:par>
                        <p:par>
                          <p:cTn id="17" fill="hold" nodeType="afterGroup">
                            <p:stCondLst>
                              <p:cond delay="2000"/>
                            </p:stCondLst>
                            <p:childTnLst>
                              <p:par>
                                <p:cTn id="18" presetID="9" presetClass="emph" presetSubtype="0" nodeType="afterEffect">
                                  <p:stCondLst>
                                    <p:cond delay="0"/>
                                  </p:stCondLst>
                                  <p:childTnLst>
                                    <p:set>
                                      <p:cBhvr rctx="PPT">
                                        <p:cTn id="19" dur="indefinite"/>
                                        <p:tgtEl>
                                          <p:spTgt spid="16"/>
                                        </p:tgtEl>
                                        <p:attrNameLst>
                                          <p:attrName>style.opacity</p:attrName>
                                        </p:attrNameLst>
                                      </p:cBhvr>
                                      <p:to>
                                        <p:strVal val="0.25"/>
                                      </p:to>
                                    </p:set>
                                    <p:animEffect filter="image" prLst="opacity: 0.25">
                                      <p:cBhvr rctx="IE">
                                        <p:cTn id="20" dur="indefinite"/>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childTnLst>
                                </p:cTn>
                              </p:par>
                            </p:childTnLst>
                          </p:cTn>
                        </p:par>
                        <p:par>
                          <p:cTn id="24" fill="hold" nodeType="afterGroup">
                            <p:stCondLst>
                              <p:cond delay="3000"/>
                            </p:stCondLst>
                            <p:childTnLst>
                              <p:par>
                                <p:cTn id="25" presetID="9" presetClass="emph" presetSubtype="0" nodeType="afterEffect">
                                  <p:stCondLst>
                                    <p:cond delay="0"/>
                                  </p:stCondLst>
                                  <p:childTnLst>
                                    <p:set>
                                      <p:cBhvr rctx="PPT">
                                        <p:cTn id="26" dur="indefinite"/>
                                        <p:tgtEl>
                                          <p:spTgt spid="17"/>
                                        </p:tgtEl>
                                        <p:attrNameLst>
                                          <p:attrName>style.opacity</p:attrName>
                                        </p:attrNameLst>
                                      </p:cBhvr>
                                      <p:to>
                                        <p:strVal val="0.25"/>
                                      </p:to>
                                    </p:set>
                                    <p:animEffect filter="image" prLst="opacity: 0.25">
                                      <p:cBhvr rctx="IE">
                                        <p:cTn id="27" dur="indefinite"/>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childTnLst>
                                </p:cTn>
                              </p:par>
                            </p:childTnLst>
                          </p:cTn>
                        </p:par>
                        <p:par>
                          <p:cTn id="31" fill="hold" nodeType="afterGroup">
                            <p:stCondLst>
                              <p:cond delay="4000"/>
                            </p:stCondLst>
                            <p:childTnLst>
                              <p:par>
                                <p:cTn id="32" presetID="9" presetClass="emph" presetSubtype="0" nodeType="afterEffect">
                                  <p:stCondLst>
                                    <p:cond delay="0"/>
                                  </p:stCondLst>
                                  <p:childTnLst>
                                    <p:set>
                                      <p:cBhvr rctx="PPT">
                                        <p:cTn id="33" dur="indefinite"/>
                                        <p:tgtEl>
                                          <p:spTgt spid="18"/>
                                        </p:tgtEl>
                                        <p:attrNameLst>
                                          <p:attrName>style.opacity</p:attrName>
                                        </p:attrNameLst>
                                      </p:cBhvr>
                                      <p:to>
                                        <p:strVal val="0.25"/>
                                      </p:to>
                                    </p:set>
                                    <p:animEffect filter="image" prLst="opacity: 0.25">
                                      <p:cBhvr rctx="IE">
                                        <p:cTn id="34" dur="indefinite"/>
                                        <p:tgtEl>
                                          <p:spTgt spid="18"/>
                                        </p:tgtEl>
                                      </p:cBhvr>
                                    </p:animEffect>
                                  </p:childTnLst>
                                </p:cTn>
                              </p:par>
                              <p:par>
                                <p:cTn id="35" presetID="10"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r>
              <a:rPr lang="en-GB"/>
              <a:t>Software: </a:t>
            </a:r>
            <a:r>
              <a:rPr lang="en-GB" b="1"/>
              <a:t>SPM8</a:t>
            </a:r>
            <a:endParaRPr lang="en-US" b="1"/>
          </a:p>
        </p:txBody>
      </p:sp>
      <p:sp>
        <p:nvSpPr>
          <p:cNvPr id="227331" name="Rectangle 3"/>
          <p:cNvSpPr>
            <a:spLocks noGrp="1" noChangeArrowheads="1"/>
          </p:cNvSpPr>
          <p:nvPr>
            <p:ph type="body" idx="1"/>
          </p:nvPr>
        </p:nvSpPr>
        <p:spPr>
          <a:xfrm>
            <a:off x="390525" y="1419225"/>
            <a:ext cx="8574088" cy="5264150"/>
          </a:xfrm>
        </p:spPr>
        <p:txBody>
          <a:bodyPr/>
          <a:lstStyle/>
          <a:p>
            <a:r>
              <a:rPr lang="en-GB"/>
              <a:t>Free and Open Source Software (GPL)</a:t>
            </a:r>
          </a:p>
          <a:p>
            <a:endParaRPr lang="en-GB"/>
          </a:p>
          <a:p>
            <a:r>
              <a:rPr lang="en-GB"/>
              <a:t>Requirements:</a:t>
            </a:r>
          </a:p>
          <a:p>
            <a:pPr lvl="1"/>
            <a:r>
              <a:rPr lang="en-GB"/>
              <a:t>MATLAB: </a:t>
            </a:r>
            <a:r>
              <a:rPr lang="en-GB" b="1"/>
              <a:t>7.1</a:t>
            </a:r>
            <a:r>
              <a:rPr lang="en-GB"/>
              <a:t> (R14SP3) to </a:t>
            </a:r>
            <a:r>
              <a:rPr lang="en-GB" b="1"/>
              <a:t>7.14</a:t>
            </a:r>
            <a:r>
              <a:rPr lang="en-GB"/>
              <a:t> (R2012a)</a:t>
            </a:r>
            <a:br>
              <a:rPr lang="en-GB"/>
            </a:br>
            <a:r>
              <a:rPr lang="en-GB"/>
              <a:t>no MathWorks toolboxes required</a:t>
            </a:r>
          </a:p>
          <a:p>
            <a:pPr lvl="1"/>
            <a:r>
              <a:rPr lang="en-GB"/>
              <a:t>Supported platforms:</a:t>
            </a:r>
            <a:br>
              <a:rPr lang="en-GB"/>
            </a:br>
            <a:r>
              <a:rPr lang="en-GB"/>
              <a:t/>
            </a:r>
            <a:br>
              <a:rPr lang="en-GB"/>
            </a:br>
            <a:r>
              <a:rPr lang="en-GB"/>
              <a:t/>
            </a:r>
            <a:br>
              <a:rPr lang="en-GB"/>
            </a:br>
            <a:r>
              <a:rPr lang="en-GB"/>
              <a:t/>
            </a:r>
            <a:br>
              <a:rPr lang="en-GB"/>
            </a:br>
            <a:r>
              <a:rPr lang="en-GB"/>
              <a:t/>
            </a:r>
            <a:br>
              <a:rPr lang="en-GB"/>
            </a:br>
            <a:endParaRPr lang="en-GB"/>
          </a:p>
          <a:p>
            <a:endParaRPr lang="en-GB"/>
          </a:p>
          <a:p>
            <a:r>
              <a:rPr lang="en-GB"/>
              <a:t>SPM8 standalone version available.</a:t>
            </a:r>
            <a:endParaRPr lang="en-US"/>
          </a:p>
        </p:txBody>
      </p:sp>
      <p:pic>
        <p:nvPicPr>
          <p:cNvPr id="227332" name="Picture 4" descr="linu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4122738"/>
            <a:ext cx="75565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7333" name="Picture 5" descr="ma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8163" y="4114800"/>
            <a:ext cx="741362" cy="898525"/>
          </a:xfrm>
          <a:prstGeom prst="rect">
            <a:avLst/>
          </a:prstGeom>
          <a:noFill/>
          <a:extLst>
            <a:ext uri="{909E8E84-426E-40DD-AFC4-6F175D3DCCD1}">
              <a14:hiddenFill xmlns:a14="http://schemas.microsoft.com/office/drawing/2010/main">
                <a:solidFill>
                  <a:srgbClr val="FFFFFF"/>
                </a:solidFill>
              </a14:hiddenFill>
            </a:ext>
          </a:extLst>
        </p:spPr>
      </p:pic>
      <p:pic>
        <p:nvPicPr>
          <p:cNvPr id="227334" name="Picture 6" descr="matla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1219200"/>
            <a:ext cx="25146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227335" name="Picture 7" descr="window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98938" y="4144963"/>
            <a:ext cx="1003300" cy="900112"/>
          </a:xfrm>
          <a:prstGeom prst="rect">
            <a:avLst/>
          </a:prstGeom>
          <a:noFill/>
          <a:extLst>
            <a:ext uri="{909E8E84-426E-40DD-AFC4-6F175D3DCCD1}">
              <a14:hiddenFill xmlns:a14="http://schemas.microsoft.com/office/drawing/2010/main">
                <a:solidFill>
                  <a:srgbClr val="FFFFFF"/>
                </a:solidFill>
              </a14:hiddenFill>
            </a:ext>
          </a:extLst>
        </p:spPr>
      </p:pic>
      <p:sp>
        <p:nvSpPr>
          <p:cNvPr id="227336" name="Text Box 8"/>
          <p:cNvSpPr txBox="1">
            <a:spLocks noChangeArrowheads="1"/>
          </p:cNvSpPr>
          <p:nvPr/>
        </p:nvSpPr>
        <p:spPr bwMode="auto">
          <a:xfrm>
            <a:off x="1066800" y="5092700"/>
            <a:ext cx="20367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i="1"/>
              <a:t>Linux (32 and 64 bit)</a:t>
            </a:r>
            <a:endParaRPr lang="en-US" sz="1600" i="1"/>
          </a:p>
        </p:txBody>
      </p:sp>
      <p:sp>
        <p:nvSpPr>
          <p:cNvPr id="227337" name="Text Box 9"/>
          <p:cNvSpPr txBox="1">
            <a:spLocks noChangeArrowheads="1"/>
          </p:cNvSpPr>
          <p:nvPr/>
        </p:nvSpPr>
        <p:spPr bwMode="auto">
          <a:xfrm>
            <a:off x="3381375" y="5092700"/>
            <a:ext cx="2374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i="1"/>
              <a:t>Windows (32 and 64 bit)</a:t>
            </a:r>
            <a:endParaRPr lang="en-US" sz="1600" i="1"/>
          </a:p>
        </p:txBody>
      </p:sp>
      <p:sp>
        <p:nvSpPr>
          <p:cNvPr id="227338" name="Text Box 10"/>
          <p:cNvSpPr txBox="1">
            <a:spLocks noChangeArrowheads="1"/>
          </p:cNvSpPr>
          <p:nvPr/>
        </p:nvSpPr>
        <p:spPr bwMode="auto">
          <a:xfrm>
            <a:off x="6096000" y="5073650"/>
            <a:ext cx="23780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i="1"/>
              <a:t>Mac Intel (32 and 64 bit)</a:t>
            </a:r>
            <a:endParaRPr lang="en-US" sz="1600" i="1"/>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r>
              <a:rPr lang="en-GB" b="1"/>
              <a:t>Data File Formats</a:t>
            </a:r>
            <a:endParaRPr lang="en-US" b="1"/>
          </a:p>
        </p:txBody>
      </p:sp>
      <p:sp>
        <p:nvSpPr>
          <p:cNvPr id="215043" name="Rectangle 3"/>
          <p:cNvSpPr>
            <a:spLocks noGrp="1" noChangeArrowheads="1"/>
          </p:cNvSpPr>
          <p:nvPr>
            <p:ph type="body" idx="1"/>
          </p:nvPr>
        </p:nvSpPr>
        <p:spPr>
          <a:xfrm>
            <a:off x="304800" y="1524000"/>
            <a:ext cx="7010400" cy="3810000"/>
          </a:xfrm>
        </p:spPr>
        <p:txBody>
          <a:bodyPr/>
          <a:lstStyle/>
          <a:p>
            <a:pPr>
              <a:lnSpc>
                <a:spcPct val="90000"/>
              </a:lnSpc>
            </a:pPr>
            <a:r>
              <a:rPr lang="en-GB" b="1"/>
              <a:t>DICOM</a:t>
            </a:r>
            <a:r>
              <a:rPr lang="en-GB"/>
              <a:t>: Digital Imaging and Communications in Medicine</a:t>
            </a:r>
            <a:br>
              <a:rPr lang="en-GB"/>
            </a:br>
            <a:endParaRPr lang="en-GB"/>
          </a:p>
          <a:p>
            <a:pPr>
              <a:lnSpc>
                <a:spcPct val="90000"/>
              </a:lnSpc>
            </a:pPr>
            <a:r>
              <a:rPr lang="en-GB" b="1"/>
              <a:t>NIfTI</a:t>
            </a:r>
            <a:r>
              <a:rPr lang="en-GB"/>
              <a:t>: Neuroimaging Informatics Technology Initiative</a:t>
            </a:r>
          </a:p>
          <a:p>
            <a:pPr lvl="1">
              <a:lnSpc>
                <a:spcPct val="90000"/>
              </a:lnSpc>
              <a:buFont typeface="Wingdings" pitchFamily="2" charset="2"/>
              <a:buChar char="Ø"/>
            </a:pPr>
            <a:r>
              <a:rPr lang="en-GB"/>
              <a:t>NifTI: volumetric data format (</a:t>
            </a:r>
            <a:r>
              <a:rPr lang="en-GB">
                <a:latin typeface="Courier New" pitchFamily="49" charset="0"/>
              </a:rPr>
              <a:t>*.hdr/*.img, *.nii, *.nii.gz</a:t>
            </a:r>
            <a:r>
              <a:rPr lang="en-GB"/>
              <a:t>)</a:t>
            </a:r>
          </a:p>
          <a:p>
            <a:pPr lvl="1">
              <a:lnSpc>
                <a:spcPct val="90000"/>
              </a:lnSpc>
              <a:buFont typeface="Wingdings" pitchFamily="2" charset="2"/>
              <a:buChar char="Ø"/>
            </a:pPr>
            <a:r>
              <a:rPr lang="en-GB"/>
              <a:t>GIfTI: geometry data format (</a:t>
            </a:r>
            <a:r>
              <a:rPr lang="en-GB">
                <a:latin typeface="Courier New" pitchFamily="49" charset="0"/>
              </a:rPr>
              <a:t>*.gii</a:t>
            </a:r>
            <a:r>
              <a:rPr lang="en-GB"/>
              <a:t>)</a:t>
            </a:r>
            <a:br>
              <a:rPr lang="en-GB"/>
            </a:br>
            <a:endParaRPr lang="en-GB"/>
          </a:p>
          <a:p>
            <a:pPr>
              <a:lnSpc>
                <a:spcPct val="90000"/>
              </a:lnSpc>
            </a:pPr>
            <a:r>
              <a:rPr lang="en-GB" b="1"/>
              <a:t>Analyze</a:t>
            </a:r>
            <a:r>
              <a:rPr lang="en-GB" b="1" baseline="30000"/>
              <a:t>TM</a:t>
            </a:r>
            <a:r>
              <a:rPr lang="en-GB"/>
              <a:t>: Mayo Clinic Analyze 7.5 file format</a:t>
            </a:r>
            <a:br>
              <a:rPr lang="en-GB"/>
            </a:br>
            <a:r>
              <a:rPr lang="en-GB" sz="2000"/>
              <a:t>(</a:t>
            </a:r>
            <a:r>
              <a:rPr lang="en-GB" sz="2000">
                <a:latin typeface="Courier New" pitchFamily="49" charset="0"/>
              </a:rPr>
              <a:t>*.hdr/*.img</a:t>
            </a:r>
            <a:r>
              <a:rPr lang="en-GB" sz="2000"/>
              <a:t>)</a:t>
            </a:r>
          </a:p>
        </p:txBody>
      </p:sp>
      <p:pic>
        <p:nvPicPr>
          <p:cNvPr id="215044" name="Picture 4" descr="nift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9400" y="2743200"/>
            <a:ext cx="863600" cy="790575"/>
          </a:xfrm>
          <a:prstGeom prst="rect">
            <a:avLst/>
          </a:prstGeom>
          <a:noFill/>
          <a:extLst>
            <a:ext uri="{909E8E84-426E-40DD-AFC4-6F175D3DCCD1}">
              <a14:hiddenFill xmlns:a14="http://schemas.microsoft.com/office/drawing/2010/main">
                <a:solidFill>
                  <a:srgbClr val="FFFFFF"/>
                </a:solidFill>
              </a14:hiddenFill>
            </a:ext>
          </a:extLst>
        </p:spPr>
      </p:pic>
      <p:sp>
        <p:nvSpPr>
          <p:cNvPr id="215053" name="Rectangle 13"/>
          <p:cNvSpPr>
            <a:spLocks noChangeArrowheads="1"/>
          </p:cNvSpPr>
          <p:nvPr/>
        </p:nvSpPr>
        <p:spPr bwMode="auto">
          <a:xfrm>
            <a:off x="304800" y="5410200"/>
            <a:ext cx="722947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Clr>
                <a:srgbClr val="993366"/>
              </a:buClr>
              <a:buFont typeface="Wingdings" pitchFamily="2" charset="2"/>
              <a:buChar char="q"/>
            </a:pPr>
            <a:r>
              <a:rPr lang="en-GB" sz="2400" b="1"/>
              <a:t>Interoperability:</a:t>
            </a:r>
          </a:p>
          <a:p>
            <a:pPr marL="742950" lvl="1" indent="-285750" eaLnBrk="1" hangingPunct="1">
              <a:spcBef>
                <a:spcPct val="20000"/>
              </a:spcBef>
              <a:buFont typeface="Wingdings" pitchFamily="2" charset="2"/>
              <a:buChar char="Ø"/>
            </a:pPr>
            <a:r>
              <a:rPr lang="en-GB" sz="2000"/>
              <a:t>Compatible with AFNI, BrainVISA, BrainVoyager, Caret, Freesurfer, FSL, …</a:t>
            </a:r>
          </a:p>
        </p:txBody>
      </p:sp>
      <p:pic>
        <p:nvPicPr>
          <p:cNvPr id="215054"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990600"/>
            <a:ext cx="103981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55"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19988" y="3786188"/>
            <a:ext cx="1547812" cy="101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56"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0" y="4953000"/>
            <a:ext cx="129540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5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1504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4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504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1504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505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1504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5056"/>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5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GB" b="1"/>
              <a:t>SPM Website</a:t>
            </a:r>
            <a:endParaRPr lang="en-US" b="1"/>
          </a:p>
        </p:txBody>
      </p:sp>
      <p:sp>
        <p:nvSpPr>
          <p:cNvPr id="217092" name="Rectangle 4"/>
          <p:cNvSpPr>
            <a:spLocks noChangeArrowheads="1"/>
          </p:cNvSpPr>
          <p:nvPr/>
        </p:nvSpPr>
        <p:spPr bwMode="auto">
          <a:xfrm>
            <a:off x="2166938" y="6251575"/>
            <a:ext cx="4811712"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GB" sz="2400" b="1" i="1"/>
              <a:t>http://www.fil.ion.ucl.ac.uk/spm/</a:t>
            </a:r>
          </a:p>
        </p:txBody>
      </p:sp>
      <p:pic>
        <p:nvPicPr>
          <p:cNvPr id="217094" name="Picture 6" descr="webs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85875"/>
            <a:ext cx="7010400" cy="488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1941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r>
              <a:rPr lang="en-US" b="1"/>
              <a:t>SPM Documentation</a:t>
            </a:r>
          </a:p>
        </p:txBody>
      </p:sp>
      <p:sp>
        <p:nvSpPr>
          <p:cNvPr id="220165" name="Rectangle 5"/>
          <p:cNvSpPr>
            <a:spLocks noChangeArrowheads="1"/>
          </p:cNvSpPr>
          <p:nvPr/>
        </p:nvSpPr>
        <p:spPr bwMode="auto">
          <a:xfrm>
            <a:off x="5423677" y="1057275"/>
            <a:ext cx="3117841"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GB" sz="2400" dirty="0">
                <a:effectLst>
                  <a:outerShdw blurRad="38100" dist="38100" dir="2700000" algn="tl">
                    <a:srgbClr val="C0C0C0"/>
                  </a:outerShdw>
                </a:effectLst>
                <a:latin typeface="Times New Roman" pitchFamily="18" charset="0"/>
              </a:rPr>
              <a:t>Peer reviewed </a:t>
            </a:r>
            <a:r>
              <a:rPr lang="en-GB" sz="2400" dirty="0" smtClean="0">
                <a:effectLst>
                  <a:outerShdw blurRad="38100" dist="38100" dir="2700000" algn="tl">
                    <a:srgbClr val="C0C0C0"/>
                  </a:outerShdw>
                </a:effectLst>
                <a:latin typeface="Times New Roman" pitchFamily="18" charset="0"/>
              </a:rPr>
              <a:t>literature</a:t>
            </a:r>
            <a:endParaRPr lang="en-GB" sz="2400" dirty="0">
              <a:effectLst>
                <a:outerShdw blurRad="38100" dist="38100" dir="2700000" algn="tl">
                  <a:srgbClr val="C0C0C0"/>
                </a:outerShdw>
              </a:effectLst>
              <a:latin typeface="Times New Roman" pitchFamily="18" charset="0"/>
            </a:endParaRPr>
          </a:p>
        </p:txBody>
      </p:sp>
      <p:sp>
        <p:nvSpPr>
          <p:cNvPr id="220167" name="Rectangle 7"/>
          <p:cNvSpPr>
            <a:spLocks noChangeArrowheads="1"/>
          </p:cNvSpPr>
          <p:nvPr/>
        </p:nvSpPr>
        <p:spPr bwMode="auto">
          <a:xfrm>
            <a:off x="304800" y="2286000"/>
            <a:ext cx="1801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GB" sz="2400" dirty="0">
                <a:effectLst>
                  <a:outerShdw blurRad="38100" dist="38100" dir="2700000" algn="tl">
                    <a:srgbClr val="C0C0C0"/>
                  </a:outerShdw>
                </a:effectLst>
                <a:latin typeface="Times New Roman" pitchFamily="18" charset="0"/>
              </a:rPr>
              <a:t>SPM Manual</a:t>
            </a:r>
          </a:p>
        </p:txBody>
      </p:sp>
      <p:pic>
        <p:nvPicPr>
          <p:cNvPr id="22016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l="19550" r="23438"/>
          <a:stretch>
            <a:fillRect/>
          </a:stretch>
        </p:blipFill>
        <p:spPr bwMode="auto">
          <a:xfrm>
            <a:off x="2125429" y="1371600"/>
            <a:ext cx="2294171"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0170" name="Rectangle 10"/>
          <p:cNvSpPr>
            <a:spLocks noChangeArrowheads="1"/>
          </p:cNvSpPr>
          <p:nvPr/>
        </p:nvSpPr>
        <p:spPr bwMode="auto">
          <a:xfrm>
            <a:off x="228600" y="4805361"/>
            <a:ext cx="1685925" cy="11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spcBef>
                <a:spcPct val="20000"/>
              </a:spcBef>
            </a:pPr>
            <a:r>
              <a:rPr lang="en-GB" sz="2400" dirty="0">
                <a:effectLst>
                  <a:outerShdw blurRad="38100" dist="38100" dir="2700000" algn="tl">
                    <a:srgbClr val="C0C0C0"/>
                  </a:outerShdw>
                </a:effectLst>
                <a:latin typeface="Times New Roman" pitchFamily="18" charset="0"/>
              </a:rPr>
              <a:t>Online help </a:t>
            </a:r>
            <a:br>
              <a:rPr lang="en-GB" sz="2400" dirty="0">
                <a:effectLst>
                  <a:outerShdw blurRad="38100" dist="38100" dir="2700000" algn="tl">
                    <a:srgbClr val="C0C0C0"/>
                  </a:outerShdw>
                </a:effectLst>
                <a:latin typeface="Times New Roman" pitchFamily="18" charset="0"/>
              </a:rPr>
            </a:br>
            <a:r>
              <a:rPr lang="en-GB" sz="2400" dirty="0">
                <a:effectLst>
                  <a:outerShdw blurRad="38100" dist="38100" dir="2700000" algn="tl">
                    <a:srgbClr val="C0C0C0"/>
                  </a:outerShdw>
                </a:effectLst>
                <a:latin typeface="Times New Roman" pitchFamily="18" charset="0"/>
              </a:rPr>
              <a:t>&amp; function </a:t>
            </a:r>
            <a:br>
              <a:rPr lang="en-GB" sz="2400" dirty="0">
                <a:effectLst>
                  <a:outerShdw blurRad="38100" dist="38100" dir="2700000" algn="tl">
                    <a:srgbClr val="C0C0C0"/>
                  </a:outerShdw>
                </a:effectLst>
                <a:latin typeface="Times New Roman" pitchFamily="18" charset="0"/>
              </a:rPr>
            </a:br>
            <a:r>
              <a:rPr lang="en-GB" sz="2400" dirty="0">
                <a:effectLst>
                  <a:outerShdw blurRad="38100" dist="38100" dir="2700000" algn="tl">
                    <a:srgbClr val="C0C0C0"/>
                  </a:outerShdw>
                </a:effectLst>
                <a:latin typeface="Times New Roman" pitchFamily="18" charset="0"/>
              </a:rPr>
              <a:t>descriptions</a:t>
            </a:r>
          </a:p>
        </p:txBody>
      </p:sp>
      <p:grpSp>
        <p:nvGrpSpPr>
          <p:cNvPr id="2" name="Group 1"/>
          <p:cNvGrpSpPr/>
          <p:nvPr/>
        </p:nvGrpSpPr>
        <p:grpSpPr>
          <a:xfrm>
            <a:off x="2072548" y="4130674"/>
            <a:ext cx="2398713" cy="2498726"/>
            <a:chOff x="2249488" y="1236663"/>
            <a:chExt cx="2398713" cy="2498726"/>
          </a:xfrm>
        </p:grpSpPr>
        <p:pic>
          <p:nvPicPr>
            <p:cNvPr id="220171"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l="35324" r="24873" b="5870"/>
            <a:stretch>
              <a:fillRect/>
            </a:stretch>
          </p:blipFill>
          <p:spPr bwMode="auto">
            <a:xfrm>
              <a:off x="2249488" y="1236663"/>
              <a:ext cx="1638300" cy="242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0172"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l="25972" r="23299" b="3963"/>
            <a:stretch>
              <a:fillRect/>
            </a:stretch>
          </p:blipFill>
          <p:spPr bwMode="auto">
            <a:xfrm>
              <a:off x="2859088" y="1619251"/>
              <a:ext cx="1789113" cy="211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20174" name="Rectangle 14"/>
          <p:cNvSpPr>
            <a:spLocks noChangeArrowheads="1"/>
          </p:cNvSpPr>
          <p:nvPr/>
        </p:nvSpPr>
        <p:spPr bwMode="auto">
          <a:xfrm>
            <a:off x="4953000" y="5067978"/>
            <a:ext cx="1543693"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GB" sz="2400" dirty="0">
                <a:effectLst>
                  <a:outerShdw blurRad="38100" dist="38100" dir="2700000" algn="tl">
                    <a:srgbClr val="C0C0C0"/>
                  </a:outerShdw>
                </a:effectLst>
                <a:latin typeface="Times New Roman" pitchFamily="18" charset="0"/>
              </a:rPr>
              <a:t>SPM </a:t>
            </a:r>
            <a:r>
              <a:rPr lang="en-GB" sz="2400" dirty="0" smtClean="0">
                <a:effectLst>
                  <a:outerShdw blurRad="38100" dist="38100" dir="2700000" algn="tl">
                    <a:srgbClr val="C0C0C0"/>
                  </a:outerShdw>
                </a:effectLst>
                <a:latin typeface="Times New Roman" pitchFamily="18" charset="0"/>
              </a:rPr>
              <a:t>Book</a:t>
            </a:r>
            <a:endParaRPr lang="en-GB" sz="2400" i="1" dirty="0">
              <a:effectLst>
                <a:outerShdw blurRad="38100" dist="38100" dir="2700000" algn="tl">
                  <a:srgbClr val="C0C0C0"/>
                </a:outerShdw>
              </a:effectLst>
              <a:latin typeface="Times New Roman" pitchFamily="18" charset="0"/>
            </a:endParaRPr>
          </a:p>
        </p:txBody>
      </p:sp>
      <p:pic>
        <p:nvPicPr>
          <p:cNvPr id="220177" name="Picture 17" descr="978012372560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4155478"/>
            <a:ext cx="1905000" cy="247392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publication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34000" y="1558925"/>
            <a:ext cx="3229716" cy="2251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25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1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016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01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017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017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0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5" grpId="0"/>
      <p:bldP spid="220167" grpId="0"/>
      <p:bldP spid="220170" grpId="0"/>
      <p:bldP spid="22017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en-GB" b="1"/>
              <a:t>From PET analyses using ROIs…</a:t>
            </a:r>
            <a:endParaRPr lang="en-US" b="1"/>
          </a:p>
        </p:txBody>
      </p:sp>
      <p:pic>
        <p:nvPicPr>
          <p:cNvPr id="229380" name="Picture 4" descr="AT6F1"/>
          <p:cNvPicPr>
            <a:picLocks noChangeAspect="1" noChangeArrowheads="1"/>
          </p:cNvPicPr>
          <p:nvPr/>
        </p:nvPicPr>
        <p:blipFill>
          <a:blip r:embed="rId3">
            <a:extLst>
              <a:ext uri="{28A0092B-C50C-407E-A947-70E740481C1C}">
                <a14:useLocalDpi xmlns:a14="http://schemas.microsoft.com/office/drawing/2010/main" val="0"/>
              </a:ext>
            </a:extLst>
          </a:blip>
          <a:srcRect b="48882"/>
          <a:stretch>
            <a:fillRect/>
          </a:stretch>
        </p:blipFill>
        <p:spPr bwMode="auto">
          <a:xfrm>
            <a:off x="206375" y="2133600"/>
            <a:ext cx="8732838" cy="3275013"/>
          </a:xfrm>
          <a:prstGeom prst="rect">
            <a:avLst/>
          </a:prstGeom>
          <a:noFill/>
          <a:extLst>
            <a:ext uri="{909E8E84-426E-40DD-AFC4-6F175D3DCCD1}">
              <a14:hiddenFill xmlns:a14="http://schemas.microsoft.com/office/drawing/2010/main">
                <a:solidFill>
                  <a:srgbClr val="FFFFFF"/>
                </a:solidFill>
              </a14:hiddenFill>
            </a:ext>
          </a:extLst>
        </p:spPr>
      </p:pic>
      <p:pic>
        <p:nvPicPr>
          <p:cNvPr id="229382" name="Picture 6" descr="pet20yearold-hig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275" y="2344738"/>
            <a:ext cx="2651125" cy="2760662"/>
          </a:xfrm>
          <a:prstGeom prst="rect">
            <a:avLst/>
          </a:prstGeom>
          <a:noFill/>
          <a:extLst>
            <a:ext uri="{909E8E84-426E-40DD-AFC4-6F175D3DCCD1}">
              <a14:hiddenFill xmlns:a14="http://schemas.microsoft.com/office/drawing/2010/main">
                <a:solidFill>
                  <a:srgbClr val="FFFFFF"/>
                </a:solidFill>
              </a14:hiddenFill>
            </a:ext>
          </a:extLst>
        </p:spPr>
      </p:pic>
      <p:sp>
        <p:nvSpPr>
          <p:cNvPr id="229384" name="Oval 8"/>
          <p:cNvSpPr>
            <a:spLocks noChangeArrowheads="1"/>
          </p:cNvSpPr>
          <p:nvPr/>
        </p:nvSpPr>
        <p:spPr bwMode="auto">
          <a:xfrm>
            <a:off x="38258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474" name="Oval 98"/>
          <p:cNvSpPr>
            <a:spLocks noChangeArrowheads="1"/>
          </p:cNvSpPr>
          <p:nvPr/>
        </p:nvSpPr>
        <p:spPr bwMode="auto">
          <a:xfrm>
            <a:off x="40544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475" name="Oval 99"/>
          <p:cNvSpPr>
            <a:spLocks noChangeArrowheads="1"/>
          </p:cNvSpPr>
          <p:nvPr/>
        </p:nvSpPr>
        <p:spPr bwMode="auto">
          <a:xfrm>
            <a:off x="42830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476" name="Oval 100"/>
          <p:cNvSpPr>
            <a:spLocks noChangeArrowheads="1"/>
          </p:cNvSpPr>
          <p:nvPr/>
        </p:nvSpPr>
        <p:spPr bwMode="auto">
          <a:xfrm>
            <a:off x="45116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477" name="Oval 101"/>
          <p:cNvSpPr>
            <a:spLocks noChangeArrowheads="1"/>
          </p:cNvSpPr>
          <p:nvPr/>
        </p:nvSpPr>
        <p:spPr bwMode="auto">
          <a:xfrm>
            <a:off x="47402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478" name="Oval 102"/>
          <p:cNvSpPr>
            <a:spLocks noChangeArrowheads="1"/>
          </p:cNvSpPr>
          <p:nvPr/>
        </p:nvSpPr>
        <p:spPr bwMode="auto">
          <a:xfrm>
            <a:off x="49688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479" name="Oval 103"/>
          <p:cNvSpPr>
            <a:spLocks noChangeArrowheads="1"/>
          </p:cNvSpPr>
          <p:nvPr/>
        </p:nvSpPr>
        <p:spPr bwMode="auto">
          <a:xfrm>
            <a:off x="37496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480" name="Oval 104"/>
          <p:cNvSpPr>
            <a:spLocks noChangeArrowheads="1"/>
          </p:cNvSpPr>
          <p:nvPr/>
        </p:nvSpPr>
        <p:spPr bwMode="auto">
          <a:xfrm>
            <a:off x="39782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481" name="Oval 105"/>
          <p:cNvSpPr>
            <a:spLocks noChangeArrowheads="1"/>
          </p:cNvSpPr>
          <p:nvPr/>
        </p:nvSpPr>
        <p:spPr bwMode="auto">
          <a:xfrm>
            <a:off x="42068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482" name="Oval 106"/>
          <p:cNvSpPr>
            <a:spLocks noChangeArrowheads="1"/>
          </p:cNvSpPr>
          <p:nvPr/>
        </p:nvSpPr>
        <p:spPr bwMode="auto">
          <a:xfrm>
            <a:off x="44354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483" name="Oval 107"/>
          <p:cNvSpPr>
            <a:spLocks noChangeArrowheads="1"/>
          </p:cNvSpPr>
          <p:nvPr/>
        </p:nvSpPr>
        <p:spPr bwMode="auto">
          <a:xfrm>
            <a:off x="46640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484" name="Oval 108"/>
          <p:cNvSpPr>
            <a:spLocks noChangeArrowheads="1"/>
          </p:cNvSpPr>
          <p:nvPr/>
        </p:nvSpPr>
        <p:spPr bwMode="auto">
          <a:xfrm>
            <a:off x="48926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485" name="Oval 109"/>
          <p:cNvSpPr>
            <a:spLocks noChangeArrowheads="1"/>
          </p:cNvSpPr>
          <p:nvPr/>
        </p:nvSpPr>
        <p:spPr bwMode="auto">
          <a:xfrm>
            <a:off x="51212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486" name="Oval 110"/>
          <p:cNvSpPr>
            <a:spLocks noChangeArrowheads="1"/>
          </p:cNvSpPr>
          <p:nvPr/>
        </p:nvSpPr>
        <p:spPr bwMode="auto">
          <a:xfrm>
            <a:off x="36734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487" name="Oval 111"/>
          <p:cNvSpPr>
            <a:spLocks noChangeArrowheads="1"/>
          </p:cNvSpPr>
          <p:nvPr/>
        </p:nvSpPr>
        <p:spPr bwMode="auto">
          <a:xfrm>
            <a:off x="39020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488" name="Oval 112"/>
          <p:cNvSpPr>
            <a:spLocks noChangeArrowheads="1"/>
          </p:cNvSpPr>
          <p:nvPr/>
        </p:nvSpPr>
        <p:spPr bwMode="auto">
          <a:xfrm>
            <a:off x="41306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489" name="Oval 113"/>
          <p:cNvSpPr>
            <a:spLocks noChangeArrowheads="1"/>
          </p:cNvSpPr>
          <p:nvPr/>
        </p:nvSpPr>
        <p:spPr bwMode="auto">
          <a:xfrm>
            <a:off x="43592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490" name="Oval 114"/>
          <p:cNvSpPr>
            <a:spLocks noChangeArrowheads="1"/>
          </p:cNvSpPr>
          <p:nvPr/>
        </p:nvSpPr>
        <p:spPr bwMode="auto">
          <a:xfrm>
            <a:off x="45878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491" name="Oval 115"/>
          <p:cNvSpPr>
            <a:spLocks noChangeArrowheads="1"/>
          </p:cNvSpPr>
          <p:nvPr/>
        </p:nvSpPr>
        <p:spPr bwMode="auto">
          <a:xfrm>
            <a:off x="48164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492" name="Oval 116"/>
          <p:cNvSpPr>
            <a:spLocks noChangeArrowheads="1"/>
          </p:cNvSpPr>
          <p:nvPr/>
        </p:nvSpPr>
        <p:spPr bwMode="auto">
          <a:xfrm>
            <a:off x="50450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494" name="Oval 118"/>
          <p:cNvSpPr>
            <a:spLocks noChangeArrowheads="1"/>
          </p:cNvSpPr>
          <p:nvPr/>
        </p:nvSpPr>
        <p:spPr bwMode="auto">
          <a:xfrm>
            <a:off x="36734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495" name="Oval 119"/>
          <p:cNvSpPr>
            <a:spLocks noChangeArrowheads="1"/>
          </p:cNvSpPr>
          <p:nvPr/>
        </p:nvSpPr>
        <p:spPr bwMode="auto">
          <a:xfrm>
            <a:off x="39020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496" name="Oval 120"/>
          <p:cNvSpPr>
            <a:spLocks noChangeArrowheads="1"/>
          </p:cNvSpPr>
          <p:nvPr/>
        </p:nvSpPr>
        <p:spPr bwMode="auto">
          <a:xfrm>
            <a:off x="41306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497" name="Oval 121"/>
          <p:cNvSpPr>
            <a:spLocks noChangeArrowheads="1"/>
          </p:cNvSpPr>
          <p:nvPr/>
        </p:nvSpPr>
        <p:spPr bwMode="auto">
          <a:xfrm>
            <a:off x="43592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498" name="Oval 122"/>
          <p:cNvSpPr>
            <a:spLocks noChangeArrowheads="1"/>
          </p:cNvSpPr>
          <p:nvPr/>
        </p:nvSpPr>
        <p:spPr bwMode="auto">
          <a:xfrm>
            <a:off x="45878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499" name="Oval 123"/>
          <p:cNvSpPr>
            <a:spLocks noChangeArrowheads="1"/>
          </p:cNvSpPr>
          <p:nvPr/>
        </p:nvSpPr>
        <p:spPr bwMode="auto">
          <a:xfrm>
            <a:off x="48164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500" name="Oval 124"/>
          <p:cNvSpPr>
            <a:spLocks noChangeArrowheads="1"/>
          </p:cNvSpPr>
          <p:nvPr/>
        </p:nvSpPr>
        <p:spPr bwMode="auto">
          <a:xfrm>
            <a:off x="50450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501" name="Oval 125"/>
          <p:cNvSpPr>
            <a:spLocks noChangeArrowheads="1"/>
          </p:cNvSpPr>
          <p:nvPr/>
        </p:nvSpPr>
        <p:spPr bwMode="auto">
          <a:xfrm>
            <a:off x="52736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502" name="Oval 126"/>
          <p:cNvSpPr>
            <a:spLocks noChangeArrowheads="1"/>
          </p:cNvSpPr>
          <p:nvPr/>
        </p:nvSpPr>
        <p:spPr bwMode="auto">
          <a:xfrm>
            <a:off x="35972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503" name="Oval 127"/>
          <p:cNvSpPr>
            <a:spLocks noChangeArrowheads="1"/>
          </p:cNvSpPr>
          <p:nvPr/>
        </p:nvSpPr>
        <p:spPr bwMode="auto">
          <a:xfrm>
            <a:off x="38258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504" name="Oval 128"/>
          <p:cNvSpPr>
            <a:spLocks noChangeArrowheads="1"/>
          </p:cNvSpPr>
          <p:nvPr/>
        </p:nvSpPr>
        <p:spPr bwMode="auto">
          <a:xfrm>
            <a:off x="40544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505" name="Oval 129"/>
          <p:cNvSpPr>
            <a:spLocks noChangeArrowheads="1"/>
          </p:cNvSpPr>
          <p:nvPr/>
        </p:nvSpPr>
        <p:spPr bwMode="auto">
          <a:xfrm>
            <a:off x="42830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506" name="Oval 130"/>
          <p:cNvSpPr>
            <a:spLocks noChangeArrowheads="1"/>
          </p:cNvSpPr>
          <p:nvPr/>
        </p:nvSpPr>
        <p:spPr bwMode="auto">
          <a:xfrm>
            <a:off x="45116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507" name="Oval 131"/>
          <p:cNvSpPr>
            <a:spLocks noChangeArrowheads="1"/>
          </p:cNvSpPr>
          <p:nvPr/>
        </p:nvSpPr>
        <p:spPr bwMode="auto">
          <a:xfrm>
            <a:off x="47402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508" name="Oval 132"/>
          <p:cNvSpPr>
            <a:spLocks noChangeArrowheads="1"/>
          </p:cNvSpPr>
          <p:nvPr/>
        </p:nvSpPr>
        <p:spPr bwMode="auto">
          <a:xfrm>
            <a:off x="49688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509" name="Oval 133"/>
          <p:cNvSpPr>
            <a:spLocks noChangeArrowheads="1"/>
          </p:cNvSpPr>
          <p:nvPr/>
        </p:nvSpPr>
        <p:spPr bwMode="auto">
          <a:xfrm>
            <a:off x="51974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510" name="Oval 134"/>
          <p:cNvSpPr>
            <a:spLocks noChangeArrowheads="1"/>
          </p:cNvSpPr>
          <p:nvPr/>
        </p:nvSpPr>
        <p:spPr bwMode="auto">
          <a:xfrm>
            <a:off x="35210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511" name="Oval 135"/>
          <p:cNvSpPr>
            <a:spLocks noChangeArrowheads="1"/>
          </p:cNvSpPr>
          <p:nvPr/>
        </p:nvSpPr>
        <p:spPr bwMode="auto">
          <a:xfrm>
            <a:off x="37496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512" name="Oval 136"/>
          <p:cNvSpPr>
            <a:spLocks noChangeArrowheads="1"/>
          </p:cNvSpPr>
          <p:nvPr/>
        </p:nvSpPr>
        <p:spPr bwMode="auto">
          <a:xfrm>
            <a:off x="39782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513" name="Oval 137"/>
          <p:cNvSpPr>
            <a:spLocks noChangeArrowheads="1"/>
          </p:cNvSpPr>
          <p:nvPr/>
        </p:nvSpPr>
        <p:spPr bwMode="auto">
          <a:xfrm>
            <a:off x="42068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514" name="Oval 138"/>
          <p:cNvSpPr>
            <a:spLocks noChangeArrowheads="1"/>
          </p:cNvSpPr>
          <p:nvPr/>
        </p:nvSpPr>
        <p:spPr bwMode="auto">
          <a:xfrm>
            <a:off x="44354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515" name="Oval 139"/>
          <p:cNvSpPr>
            <a:spLocks noChangeArrowheads="1"/>
          </p:cNvSpPr>
          <p:nvPr/>
        </p:nvSpPr>
        <p:spPr bwMode="auto">
          <a:xfrm>
            <a:off x="46640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516" name="Oval 140"/>
          <p:cNvSpPr>
            <a:spLocks noChangeArrowheads="1"/>
          </p:cNvSpPr>
          <p:nvPr/>
        </p:nvSpPr>
        <p:spPr bwMode="auto">
          <a:xfrm>
            <a:off x="48926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518" name="Oval 142"/>
          <p:cNvSpPr>
            <a:spLocks noChangeArrowheads="1"/>
          </p:cNvSpPr>
          <p:nvPr/>
        </p:nvSpPr>
        <p:spPr bwMode="auto">
          <a:xfrm>
            <a:off x="51212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519" name="Oval 143"/>
          <p:cNvSpPr>
            <a:spLocks noChangeArrowheads="1"/>
          </p:cNvSpPr>
          <p:nvPr/>
        </p:nvSpPr>
        <p:spPr bwMode="auto">
          <a:xfrm>
            <a:off x="53498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520" name="Oval 144"/>
          <p:cNvSpPr>
            <a:spLocks noChangeArrowheads="1"/>
          </p:cNvSpPr>
          <p:nvPr/>
        </p:nvSpPr>
        <p:spPr bwMode="auto">
          <a:xfrm>
            <a:off x="35210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521" name="Oval 145"/>
          <p:cNvSpPr>
            <a:spLocks noChangeArrowheads="1"/>
          </p:cNvSpPr>
          <p:nvPr/>
        </p:nvSpPr>
        <p:spPr bwMode="auto">
          <a:xfrm>
            <a:off x="37496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522" name="Oval 146"/>
          <p:cNvSpPr>
            <a:spLocks noChangeArrowheads="1"/>
          </p:cNvSpPr>
          <p:nvPr/>
        </p:nvSpPr>
        <p:spPr bwMode="auto">
          <a:xfrm>
            <a:off x="39782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523" name="Oval 147"/>
          <p:cNvSpPr>
            <a:spLocks noChangeArrowheads="1"/>
          </p:cNvSpPr>
          <p:nvPr/>
        </p:nvSpPr>
        <p:spPr bwMode="auto">
          <a:xfrm>
            <a:off x="42068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524" name="Oval 148"/>
          <p:cNvSpPr>
            <a:spLocks noChangeArrowheads="1"/>
          </p:cNvSpPr>
          <p:nvPr/>
        </p:nvSpPr>
        <p:spPr bwMode="auto">
          <a:xfrm>
            <a:off x="44354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525" name="Oval 149"/>
          <p:cNvSpPr>
            <a:spLocks noChangeArrowheads="1"/>
          </p:cNvSpPr>
          <p:nvPr/>
        </p:nvSpPr>
        <p:spPr bwMode="auto">
          <a:xfrm>
            <a:off x="46640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526" name="Oval 150"/>
          <p:cNvSpPr>
            <a:spLocks noChangeArrowheads="1"/>
          </p:cNvSpPr>
          <p:nvPr/>
        </p:nvSpPr>
        <p:spPr bwMode="auto">
          <a:xfrm>
            <a:off x="48926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527" name="Oval 151"/>
          <p:cNvSpPr>
            <a:spLocks noChangeArrowheads="1"/>
          </p:cNvSpPr>
          <p:nvPr/>
        </p:nvSpPr>
        <p:spPr bwMode="auto">
          <a:xfrm>
            <a:off x="51212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528" name="Oval 152"/>
          <p:cNvSpPr>
            <a:spLocks noChangeArrowheads="1"/>
          </p:cNvSpPr>
          <p:nvPr/>
        </p:nvSpPr>
        <p:spPr bwMode="auto">
          <a:xfrm>
            <a:off x="53498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529" name="Oval 153"/>
          <p:cNvSpPr>
            <a:spLocks noChangeArrowheads="1"/>
          </p:cNvSpPr>
          <p:nvPr/>
        </p:nvSpPr>
        <p:spPr bwMode="auto">
          <a:xfrm>
            <a:off x="35210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530" name="Oval 154"/>
          <p:cNvSpPr>
            <a:spLocks noChangeArrowheads="1"/>
          </p:cNvSpPr>
          <p:nvPr/>
        </p:nvSpPr>
        <p:spPr bwMode="auto">
          <a:xfrm>
            <a:off x="37496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531" name="Oval 155"/>
          <p:cNvSpPr>
            <a:spLocks noChangeArrowheads="1"/>
          </p:cNvSpPr>
          <p:nvPr/>
        </p:nvSpPr>
        <p:spPr bwMode="auto">
          <a:xfrm>
            <a:off x="39782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532" name="Oval 156"/>
          <p:cNvSpPr>
            <a:spLocks noChangeArrowheads="1"/>
          </p:cNvSpPr>
          <p:nvPr/>
        </p:nvSpPr>
        <p:spPr bwMode="auto">
          <a:xfrm>
            <a:off x="42068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533" name="Oval 157"/>
          <p:cNvSpPr>
            <a:spLocks noChangeArrowheads="1"/>
          </p:cNvSpPr>
          <p:nvPr/>
        </p:nvSpPr>
        <p:spPr bwMode="auto">
          <a:xfrm>
            <a:off x="44354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534" name="Oval 158"/>
          <p:cNvSpPr>
            <a:spLocks noChangeArrowheads="1"/>
          </p:cNvSpPr>
          <p:nvPr/>
        </p:nvSpPr>
        <p:spPr bwMode="auto">
          <a:xfrm>
            <a:off x="46640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535" name="Oval 159"/>
          <p:cNvSpPr>
            <a:spLocks noChangeArrowheads="1"/>
          </p:cNvSpPr>
          <p:nvPr/>
        </p:nvSpPr>
        <p:spPr bwMode="auto">
          <a:xfrm>
            <a:off x="48926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536" name="Oval 160"/>
          <p:cNvSpPr>
            <a:spLocks noChangeArrowheads="1"/>
          </p:cNvSpPr>
          <p:nvPr/>
        </p:nvSpPr>
        <p:spPr bwMode="auto">
          <a:xfrm>
            <a:off x="51212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537" name="Oval 161"/>
          <p:cNvSpPr>
            <a:spLocks noChangeArrowheads="1"/>
          </p:cNvSpPr>
          <p:nvPr/>
        </p:nvSpPr>
        <p:spPr bwMode="auto">
          <a:xfrm>
            <a:off x="53498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538" name="Oval 162"/>
          <p:cNvSpPr>
            <a:spLocks noChangeArrowheads="1"/>
          </p:cNvSpPr>
          <p:nvPr/>
        </p:nvSpPr>
        <p:spPr bwMode="auto">
          <a:xfrm>
            <a:off x="35972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539" name="Oval 163"/>
          <p:cNvSpPr>
            <a:spLocks noChangeArrowheads="1"/>
          </p:cNvSpPr>
          <p:nvPr/>
        </p:nvSpPr>
        <p:spPr bwMode="auto">
          <a:xfrm>
            <a:off x="38258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540" name="Oval 164"/>
          <p:cNvSpPr>
            <a:spLocks noChangeArrowheads="1"/>
          </p:cNvSpPr>
          <p:nvPr/>
        </p:nvSpPr>
        <p:spPr bwMode="auto">
          <a:xfrm>
            <a:off x="40544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541" name="Oval 165"/>
          <p:cNvSpPr>
            <a:spLocks noChangeArrowheads="1"/>
          </p:cNvSpPr>
          <p:nvPr/>
        </p:nvSpPr>
        <p:spPr bwMode="auto">
          <a:xfrm>
            <a:off x="42830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542" name="Oval 166"/>
          <p:cNvSpPr>
            <a:spLocks noChangeArrowheads="1"/>
          </p:cNvSpPr>
          <p:nvPr/>
        </p:nvSpPr>
        <p:spPr bwMode="auto">
          <a:xfrm>
            <a:off x="45116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543" name="Oval 167"/>
          <p:cNvSpPr>
            <a:spLocks noChangeArrowheads="1"/>
          </p:cNvSpPr>
          <p:nvPr/>
        </p:nvSpPr>
        <p:spPr bwMode="auto">
          <a:xfrm>
            <a:off x="47402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544" name="Oval 168"/>
          <p:cNvSpPr>
            <a:spLocks noChangeArrowheads="1"/>
          </p:cNvSpPr>
          <p:nvPr/>
        </p:nvSpPr>
        <p:spPr bwMode="auto">
          <a:xfrm>
            <a:off x="49688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545" name="Oval 169"/>
          <p:cNvSpPr>
            <a:spLocks noChangeArrowheads="1"/>
          </p:cNvSpPr>
          <p:nvPr/>
        </p:nvSpPr>
        <p:spPr bwMode="auto">
          <a:xfrm>
            <a:off x="51974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546" name="Oval 170"/>
          <p:cNvSpPr>
            <a:spLocks noChangeArrowheads="1"/>
          </p:cNvSpPr>
          <p:nvPr/>
        </p:nvSpPr>
        <p:spPr bwMode="auto">
          <a:xfrm>
            <a:off x="37496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547" name="Oval 171"/>
          <p:cNvSpPr>
            <a:spLocks noChangeArrowheads="1"/>
          </p:cNvSpPr>
          <p:nvPr/>
        </p:nvSpPr>
        <p:spPr bwMode="auto">
          <a:xfrm>
            <a:off x="39782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548" name="Oval 172"/>
          <p:cNvSpPr>
            <a:spLocks noChangeArrowheads="1"/>
          </p:cNvSpPr>
          <p:nvPr/>
        </p:nvSpPr>
        <p:spPr bwMode="auto">
          <a:xfrm>
            <a:off x="42068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549" name="Oval 173"/>
          <p:cNvSpPr>
            <a:spLocks noChangeArrowheads="1"/>
          </p:cNvSpPr>
          <p:nvPr/>
        </p:nvSpPr>
        <p:spPr bwMode="auto">
          <a:xfrm>
            <a:off x="44354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550" name="Oval 174"/>
          <p:cNvSpPr>
            <a:spLocks noChangeArrowheads="1"/>
          </p:cNvSpPr>
          <p:nvPr/>
        </p:nvSpPr>
        <p:spPr bwMode="auto">
          <a:xfrm>
            <a:off x="46640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551" name="Oval 175"/>
          <p:cNvSpPr>
            <a:spLocks noChangeArrowheads="1"/>
          </p:cNvSpPr>
          <p:nvPr/>
        </p:nvSpPr>
        <p:spPr bwMode="auto">
          <a:xfrm>
            <a:off x="48926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552" name="Oval 176"/>
          <p:cNvSpPr>
            <a:spLocks noChangeArrowheads="1"/>
          </p:cNvSpPr>
          <p:nvPr/>
        </p:nvSpPr>
        <p:spPr bwMode="auto">
          <a:xfrm>
            <a:off x="51212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553" name="Oval 177"/>
          <p:cNvSpPr>
            <a:spLocks noChangeArrowheads="1"/>
          </p:cNvSpPr>
          <p:nvPr/>
        </p:nvSpPr>
        <p:spPr bwMode="auto">
          <a:xfrm>
            <a:off x="3978275" y="4724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554" name="Oval 178"/>
          <p:cNvSpPr>
            <a:spLocks noChangeArrowheads="1"/>
          </p:cNvSpPr>
          <p:nvPr/>
        </p:nvSpPr>
        <p:spPr bwMode="auto">
          <a:xfrm>
            <a:off x="4206875" y="4724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555" name="Oval 179"/>
          <p:cNvSpPr>
            <a:spLocks noChangeArrowheads="1"/>
          </p:cNvSpPr>
          <p:nvPr/>
        </p:nvSpPr>
        <p:spPr bwMode="auto">
          <a:xfrm>
            <a:off x="4435475" y="4724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556" name="Oval 180"/>
          <p:cNvSpPr>
            <a:spLocks noChangeArrowheads="1"/>
          </p:cNvSpPr>
          <p:nvPr/>
        </p:nvSpPr>
        <p:spPr bwMode="auto">
          <a:xfrm>
            <a:off x="4664075" y="4724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557" name="Oval 181"/>
          <p:cNvSpPr>
            <a:spLocks noChangeArrowheads="1"/>
          </p:cNvSpPr>
          <p:nvPr/>
        </p:nvSpPr>
        <p:spPr bwMode="auto">
          <a:xfrm>
            <a:off x="4892675" y="4724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558" name="Oval 182"/>
          <p:cNvSpPr>
            <a:spLocks noChangeArrowheads="1"/>
          </p:cNvSpPr>
          <p:nvPr/>
        </p:nvSpPr>
        <p:spPr bwMode="auto">
          <a:xfrm>
            <a:off x="4114800" y="4953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559" name="Oval 183"/>
          <p:cNvSpPr>
            <a:spLocks noChangeArrowheads="1"/>
          </p:cNvSpPr>
          <p:nvPr/>
        </p:nvSpPr>
        <p:spPr bwMode="auto">
          <a:xfrm>
            <a:off x="4343400" y="4953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9561" name="Oval 185"/>
          <p:cNvSpPr>
            <a:spLocks noChangeArrowheads="1"/>
          </p:cNvSpPr>
          <p:nvPr/>
        </p:nvSpPr>
        <p:spPr bwMode="auto">
          <a:xfrm>
            <a:off x="4572000" y="4953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2938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2938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9384"/>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50"/>
                                  </p:stCondLst>
                                  <p:childTnLst>
                                    <p:set>
                                      <p:cBhvr>
                                        <p:cTn id="15" dur="1" fill="hold">
                                          <p:stCondLst>
                                            <p:cond delay="0"/>
                                          </p:stCondLst>
                                        </p:cTn>
                                        <p:tgtEl>
                                          <p:spTgt spid="229474"/>
                                        </p:tgtEl>
                                        <p:attrNameLst>
                                          <p:attrName>style.visibility</p:attrName>
                                        </p:attrNameLst>
                                      </p:cBhvr>
                                      <p:to>
                                        <p:strVal val="visible"/>
                                      </p:to>
                                    </p:set>
                                  </p:childTnLst>
                                </p:cTn>
                              </p:par>
                            </p:childTnLst>
                          </p:cTn>
                        </p:par>
                        <p:par>
                          <p:cTn id="16" fill="hold" nodeType="afterGroup">
                            <p:stCondLst>
                              <p:cond delay="50"/>
                            </p:stCondLst>
                            <p:childTnLst>
                              <p:par>
                                <p:cTn id="17" presetID="1" presetClass="entr" presetSubtype="0" fill="hold" grpId="0" nodeType="afterEffect">
                                  <p:stCondLst>
                                    <p:cond delay="50"/>
                                  </p:stCondLst>
                                  <p:childTnLst>
                                    <p:set>
                                      <p:cBhvr>
                                        <p:cTn id="18" dur="1" fill="hold">
                                          <p:stCondLst>
                                            <p:cond delay="0"/>
                                          </p:stCondLst>
                                        </p:cTn>
                                        <p:tgtEl>
                                          <p:spTgt spid="229475"/>
                                        </p:tgtEl>
                                        <p:attrNameLst>
                                          <p:attrName>style.visibility</p:attrName>
                                        </p:attrNameLst>
                                      </p:cBhvr>
                                      <p:to>
                                        <p:strVal val="visible"/>
                                      </p:to>
                                    </p:set>
                                  </p:childTnLst>
                                </p:cTn>
                              </p:par>
                            </p:childTnLst>
                          </p:cTn>
                        </p:par>
                        <p:par>
                          <p:cTn id="19" fill="hold" nodeType="afterGroup">
                            <p:stCondLst>
                              <p:cond delay="100"/>
                            </p:stCondLst>
                            <p:childTnLst>
                              <p:par>
                                <p:cTn id="20" presetID="1" presetClass="entr" presetSubtype="0" fill="hold" grpId="0" nodeType="afterEffect">
                                  <p:stCondLst>
                                    <p:cond delay="50"/>
                                  </p:stCondLst>
                                  <p:childTnLst>
                                    <p:set>
                                      <p:cBhvr>
                                        <p:cTn id="21" dur="1" fill="hold">
                                          <p:stCondLst>
                                            <p:cond delay="0"/>
                                          </p:stCondLst>
                                        </p:cTn>
                                        <p:tgtEl>
                                          <p:spTgt spid="229476"/>
                                        </p:tgtEl>
                                        <p:attrNameLst>
                                          <p:attrName>style.visibility</p:attrName>
                                        </p:attrNameLst>
                                      </p:cBhvr>
                                      <p:to>
                                        <p:strVal val="visible"/>
                                      </p:to>
                                    </p:set>
                                  </p:childTnLst>
                                </p:cTn>
                              </p:par>
                            </p:childTnLst>
                          </p:cTn>
                        </p:par>
                        <p:par>
                          <p:cTn id="22" fill="hold" nodeType="afterGroup">
                            <p:stCondLst>
                              <p:cond delay="150"/>
                            </p:stCondLst>
                            <p:childTnLst>
                              <p:par>
                                <p:cTn id="23" presetID="1" presetClass="entr" presetSubtype="0" fill="hold" grpId="0" nodeType="afterEffect">
                                  <p:stCondLst>
                                    <p:cond delay="50"/>
                                  </p:stCondLst>
                                  <p:childTnLst>
                                    <p:set>
                                      <p:cBhvr>
                                        <p:cTn id="24" dur="1" fill="hold">
                                          <p:stCondLst>
                                            <p:cond delay="0"/>
                                          </p:stCondLst>
                                        </p:cTn>
                                        <p:tgtEl>
                                          <p:spTgt spid="229477"/>
                                        </p:tgtEl>
                                        <p:attrNameLst>
                                          <p:attrName>style.visibility</p:attrName>
                                        </p:attrNameLst>
                                      </p:cBhvr>
                                      <p:to>
                                        <p:strVal val="visible"/>
                                      </p:to>
                                    </p:set>
                                  </p:childTnLst>
                                </p:cTn>
                              </p:par>
                            </p:childTnLst>
                          </p:cTn>
                        </p:par>
                        <p:par>
                          <p:cTn id="25" fill="hold" nodeType="afterGroup">
                            <p:stCondLst>
                              <p:cond delay="200"/>
                            </p:stCondLst>
                            <p:childTnLst>
                              <p:par>
                                <p:cTn id="26" presetID="1" presetClass="entr" presetSubtype="0" fill="hold" grpId="0" nodeType="afterEffect">
                                  <p:stCondLst>
                                    <p:cond delay="50"/>
                                  </p:stCondLst>
                                  <p:childTnLst>
                                    <p:set>
                                      <p:cBhvr>
                                        <p:cTn id="27" dur="1" fill="hold">
                                          <p:stCondLst>
                                            <p:cond delay="0"/>
                                          </p:stCondLst>
                                        </p:cTn>
                                        <p:tgtEl>
                                          <p:spTgt spid="229478"/>
                                        </p:tgtEl>
                                        <p:attrNameLst>
                                          <p:attrName>style.visibility</p:attrName>
                                        </p:attrNameLst>
                                      </p:cBhvr>
                                      <p:to>
                                        <p:strVal val="visible"/>
                                      </p:to>
                                    </p:set>
                                  </p:childTnLst>
                                </p:cTn>
                              </p:par>
                            </p:childTnLst>
                          </p:cTn>
                        </p:par>
                        <p:par>
                          <p:cTn id="28" fill="hold" nodeType="afterGroup">
                            <p:stCondLst>
                              <p:cond delay="250"/>
                            </p:stCondLst>
                            <p:childTnLst>
                              <p:par>
                                <p:cTn id="29" presetID="1" presetClass="entr" presetSubtype="0" fill="hold" grpId="0" nodeType="afterEffect">
                                  <p:stCondLst>
                                    <p:cond delay="50"/>
                                  </p:stCondLst>
                                  <p:childTnLst>
                                    <p:set>
                                      <p:cBhvr>
                                        <p:cTn id="30" dur="1" fill="hold">
                                          <p:stCondLst>
                                            <p:cond delay="0"/>
                                          </p:stCondLst>
                                        </p:cTn>
                                        <p:tgtEl>
                                          <p:spTgt spid="229479"/>
                                        </p:tgtEl>
                                        <p:attrNameLst>
                                          <p:attrName>style.visibility</p:attrName>
                                        </p:attrNameLst>
                                      </p:cBhvr>
                                      <p:to>
                                        <p:strVal val="visible"/>
                                      </p:to>
                                    </p:set>
                                  </p:childTnLst>
                                </p:cTn>
                              </p:par>
                            </p:childTnLst>
                          </p:cTn>
                        </p:par>
                        <p:par>
                          <p:cTn id="31" fill="hold" nodeType="afterGroup">
                            <p:stCondLst>
                              <p:cond delay="300"/>
                            </p:stCondLst>
                            <p:childTnLst>
                              <p:par>
                                <p:cTn id="32" presetID="1" presetClass="entr" presetSubtype="0" fill="hold" grpId="0" nodeType="afterEffect">
                                  <p:stCondLst>
                                    <p:cond delay="50"/>
                                  </p:stCondLst>
                                  <p:childTnLst>
                                    <p:set>
                                      <p:cBhvr>
                                        <p:cTn id="33" dur="1" fill="hold">
                                          <p:stCondLst>
                                            <p:cond delay="0"/>
                                          </p:stCondLst>
                                        </p:cTn>
                                        <p:tgtEl>
                                          <p:spTgt spid="229480"/>
                                        </p:tgtEl>
                                        <p:attrNameLst>
                                          <p:attrName>style.visibility</p:attrName>
                                        </p:attrNameLst>
                                      </p:cBhvr>
                                      <p:to>
                                        <p:strVal val="visible"/>
                                      </p:to>
                                    </p:set>
                                  </p:childTnLst>
                                </p:cTn>
                              </p:par>
                            </p:childTnLst>
                          </p:cTn>
                        </p:par>
                        <p:par>
                          <p:cTn id="34" fill="hold" nodeType="afterGroup">
                            <p:stCondLst>
                              <p:cond delay="350"/>
                            </p:stCondLst>
                            <p:childTnLst>
                              <p:par>
                                <p:cTn id="35" presetID="1" presetClass="entr" presetSubtype="0" fill="hold" grpId="0" nodeType="afterEffect">
                                  <p:stCondLst>
                                    <p:cond delay="50"/>
                                  </p:stCondLst>
                                  <p:childTnLst>
                                    <p:set>
                                      <p:cBhvr>
                                        <p:cTn id="36" dur="1" fill="hold">
                                          <p:stCondLst>
                                            <p:cond delay="0"/>
                                          </p:stCondLst>
                                        </p:cTn>
                                        <p:tgtEl>
                                          <p:spTgt spid="229481"/>
                                        </p:tgtEl>
                                        <p:attrNameLst>
                                          <p:attrName>style.visibility</p:attrName>
                                        </p:attrNameLst>
                                      </p:cBhvr>
                                      <p:to>
                                        <p:strVal val="visible"/>
                                      </p:to>
                                    </p:set>
                                  </p:childTnLst>
                                </p:cTn>
                              </p:par>
                            </p:childTnLst>
                          </p:cTn>
                        </p:par>
                        <p:par>
                          <p:cTn id="37" fill="hold" nodeType="afterGroup">
                            <p:stCondLst>
                              <p:cond delay="400"/>
                            </p:stCondLst>
                            <p:childTnLst>
                              <p:par>
                                <p:cTn id="38" presetID="1" presetClass="entr" presetSubtype="0" fill="hold" grpId="0" nodeType="afterEffect">
                                  <p:stCondLst>
                                    <p:cond delay="50"/>
                                  </p:stCondLst>
                                  <p:childTnLst>
                                    <p:set>
                                      <p:cBhvr>
                                        <p:cTn id="39" dur="1" fill="hold">
                                          <p:stCondLst>
                                            <p:cond delay="0"/>
                                          </p:stCondLst>
                                        </p:cTn>
                                        <p:tgtEl>
                                          <p:spTgt spid="229482"/>
                                        </p:tgtEl>
                                        <p:attrNameLst>
                                          <p:attrName>style.visibility</p:attrName>
                                        </p:attrNameLst>
                                      </p:cBhvr>
                                      <p:to>
                                        <p:strVal val="visible"/>
                                      </p:to>
                                    </p:set>
                                  </p:childTnLst>
                                </p:cTn>
                              </p:par>
                            </p:childTnLst>
                          </p:cTn>
                        </p:par>
                        <p:par>
                          <p:cTn id="40" fill="hold" nodeType="afterGroup">
                            <p:stCondLst>
                              <p:cond delay="450"/>
                            </p:stCondLst>
                            <p:childTnLst>
                              <p:par>
                                <p:cTn id="41" presetID="1" presetClass="entr" presetSubtype="0" fill="hold" grpId="0" nodeType="afterEffect">
                                  <p:stCondLst>
                                    <p:cond delay="50"/>
                                  </p:stCondLst>
                                  <p:childTnLst>
                                    <p:set>
                                      <p:cBhvr>
                                        <p:cTn id="42" dur="1" fill="hold">
                                          <p:stCondLst>
                                            <p:cond delay="0"/>
                                          </p:stCondLst>
                                        </p:cTn>
                                        <p:tgtEl>
                                          <p:spTgt spid="229483"/>
                                        </p:tgtEl>
                                        <p:attrNameLst>
                                          <p:attrName>style.visibility</p:attrName>
                                        </p:attrNameLst>
                                      </p:cBhvr>
                                      <p:to>
                                        <p:strVal val="visible"/>
                                      </p:to>
                                    </p:set>
                                  </p:childTnLst>
                                </p:cTn>
                              </p:par>
                            </p:childTnLst>
                          </p:cTn>
                        </p:par>
                        <p:par>
                          <p:cTn id="43" fill="hold" nodeType="afterGroup">
                            <p:stCondLst>
                              <p:cond delay="500"/>
                            </p:stCondLst>
                            <p:childTnLst>
                              <p:par>
                                <p:cTn id="44" presetID="1" presetClass="entr" presetSubtype="0" fill="hold" grpId="0" nodeType="afterEffect">
                                  <p:stCondLst>
                                    <p:cond delay="50"/>
                                  </p:stCondLst>
                                  <p:childTnLst>
                                    <p:set>
                                      <p:cBhvr>
                                        <p:cTn id="45" dur="1" fill="hold">
                                          <p:stCondLst>
                                            <p:cond delay="0"/>
                                          </p:stCondLst>
                                        </p:cTn>
                                        <p:tgtEl>
                                          <p:spTgt spid="229484"/>
                                        </p:tgtEl>
                                        <p:attrNameLst>
                                          <p:attrName>style.visibility</p:attrName>
                                        </p:attrNameLst>
                                      </p:cBhvr>
                                      <p:to>
                                        <p:strVal val="visible"/>
                                      </p:to>
                                    </p:set>
                                  </p:childTnLst>
                                </p:cTn>
                              </p:par>
                            </p:childTnLst>
                          </p:cTn>
                        </p:par>
                        <p:par>
                          <p:cTn id="46" fill="hold" nodeType="afterGroup">
                            <p:stCondLst>
                              <p:cond delay="550"/>
                            </p:stCondLst>
                            <p:childTnLst>
                              <p:par>
                                <p:cTn id="47" presetID="1" presetClass="entr" presetSubtype="0" fill="hold" grpId="0" nodeType="afterEffect">
                                  <p:stCondLst>
                                    <p:cond delay="50"/>
                                  </p:stCondLst>
                                  <p:childTnLst>
                                    <p:set>
                                      <p:cBhvr>
                                        <p:cTn id="48" dur="1" fill="hold">
                                          <p:stCondLst>
                                            <p:cond delay="0"/>
                                          </p:stCondLst>
                                        </p:cTn>
                                        <p:tgtEl>
                                          <p:spTgt spid="229485"/>
                                        </p:tgtEl>
                                        <p:attrNameLst>
                                          <p:attrName>style.visibility</p:attrName>
                                        </p:attrNameLst>
                                      </p:cBhvr>
                                      <p:to>
                                        <p:strVal val="visible"/>
                                      </p:to>
                                    </p:set>
                                  </p:childTnLst>
                                </p:cTn>
                              </p:par>
                            </p:childTnLst>
                          </p:cTn>
                        </p:par>
                        <p:par>
                          <p:cTn id="49" fill="hold" nodeType="afterGroup">
                            <p:stCondLst>
                              <p:cond delay="600"/>
                            </p:stCondLst>
                            <p:childTnLst>
                              <p:par>
                                <p:cTn id="50" presetID="1" presetClass="entr" presetSubtype="0" fill="hold" grpId="0" nodeType="afterEffect">
                                  <p:stCondLst>
                                    <p:cond delay="50"/>
                                  </p:stCondLst>
                                  <p:childTnLst>
                                    <p:set>
                                      <p:cBhvr>
                                        <p:cTn id="51" dur="1" fill="hold">
                                          <p:stCondLst>
                                            <p:cond delay="0"/>
                                          </p:stCondLst>
                                        </p:cTn>
                                        <p:tgtEl>
                                          <p:spTgt spid="229486"/>
                                        </p:tgtEl>
                                        <p:attrNameLst>
                                          <p:attrName>style.visibility</p:attrName>
                                        </p:attrNameLst>
                                      </p:cBhvr>
                                      <p:to>
                                        <p:strVal val="visible"/>
                                      </p:to>
                                    </p:set>
                                  </p:childTnLst>
                                </p:cTn>
                              </p:par>
                            </p:childTnLst>
                          </p:cTn>
                        </p:par>
                        <p:par>
                          <p:cTn id="52" fill="hold" nodeType="afterGroup">
                            <p:stCondLst>
                              <p:cond delay="650"/>
                            </p:stCondLst>
                            <p:childTnLst>
                              <p:par>
                                <p:cTn id="53" presetID="1" presetClass="entr" presetSubtype="0" fill="hold" grpId="0" nodeType="afterEffect">
                                  <p:stCondLst>
                                    <p:cond delay="50"/>
                                  </p:stCondLst>
                                  <p:childTnLst>
                                    <p:set>
                                      <p:cBhvr>
                                        <p:cTn id="54" dur="1" fill="hold">
                                          <p:stCondLst>
                                            <p:cond delay="0"/>
                                          </p:stCondLst>
                                        </p:cTn>
                                        <p:tgtEl>
                                          <p:spTgt spid="229487"/>
                                        </p:tgtEl>
                                        <p:attrNameLst>
                                          <p:attrName>style.visibility</p:attrName>
                                        </p:attrNameLst>
                                      </p:cBhvr>
                                      <p:to>
                                        <p:strVal val="visible"/>
                                      </p:to>
                                    </p:set>
                                  </p:childTnLst>
                                </p:cTn>
                              </p:par>
                            </p:childTnLst>
                          </p:cTn>
                        </p:par>
                        <p:par>
                          <p:cTn id="55" fill="hold" nodeType="afterGroup">
                            <p:stCondLst>
                              <p:cond delay="700"/>
                            </p:stCondLst>
                            <p:childTnLst>
                              <p:par>
                                <p:cTn id="56" presetID="1" presetClass="entr" presetSubtype="0" fill="hold" grpId="0" nodeType="afterEffect">
                                  <p:stCondLst>
                                    <p:cond delay="50"/>
                                  </p:stCondLst>
                                  <p:childTnLst>
                                    <p:set>
                                      <p:cBhvr>
                                        <p:cTn id="57" dur="1" fill="hold">
                                          <p:stCondLst>
                                            <p:cond delay="0"/>
                                          </p:stCondLst>
                                        </p:cTn>
                                        <p:tgtEl>
                                          <p:spTgt spid="229488"/>
                                        </p:tgtEl>
                                        <p:attrNameLst>
                                          <p:attrName>style.visibility</p:attrName>
                                        </p:attrNameLst>
                                      </p:cBhvr>
                                      <p:to>
                                        <p:strVal val="visible"/>
                                      </p:to>
                                    </p:set>
                                  </p:childTnLst>
                                </p:cTn>
                              </p:par>
                            </p:childTnLst>
                          </p:cTn>
                        </p:par>
                        <p:par>
                          <p:cTn id="58" fill="hold" nodeType="afterGroup">
                            <p:stCondLst>
                              <p:cond delay="750"/>
                            </p:stCondLst>
                            <p:childTnLst>
                              <p:par>
                                <p:cTn id="59" presetID="1" presetClass="entr" presetSubtype="0" fill="hold" grpId="0" nodeType="afterEffect">
                                  <p:stCondLst>
                                    <p:cond delay="50"/>
                                  </p:stCondLst>
                                  <p:childTnLst>
                                    <p:set>
                                      <p:cBhvr>
                                        <p:cTn id="60" dur="1" fill="hold">
                                          <p:stCondLst>
                                            <p:cond delay="0"/>
                                          </p:stCondLst>
                                        </p:cTn>
                                        <p:tgtEl>
                                          <p:spTgt spid="229489"/>
                                        </p:tgtEl>
                                        <p:attrNameLst>
                                          <p:attrName>style.visibility</p:attrName>
                                        </p:attrNameLst>
                                      </p:cBhvr>
                                      <p:to>
                                        <p:strVal val="visible"/>
                                      </p:to>
                                    </p:set>
                                  </p:childTnLst>
                                </p:cTn>
                              </p:par>
                            </p:childTnLst>
                          </p:cTn>
                        </p:par>
                        <p:par>
                          <p:cTn id="61" fill="hold" nodeType="afterGroup">
                            <p:stCondLst>
                              <p:cond delay="800"/>
                            </p:stCondLst>
                            <p:childTnLst>
                              <p:par>
                                <p:cTn id="62" presetID="1" presetClass="entr" presetSubtype="0" fill="hold" grpId="0" nodeType="afterEffect">
                                  <p:stCondLst>
                                    <p:cond delay="50"/>
                                  </p:stCondLst>
                                  <p:childTnLst>
                                    <p:set>
                                      <p:cBhvr>
                                        <p:cTn id="63" dur="1" fill="hold">
                                          <p:stCondLst>
                                            <p:cond delay="0"/>
                                          </p:stCondLst>
                                        </p:cTn>
                                        <p:tgtEl>
                                          <p:spTgt spid="229490"/>
                                        </p:tgtEl>
                                        <p:attrNameLst>
                                          <p:attrName>style.visibility</p:attrName>
                                        </p:attrNameLst>
                                      </p:cBhvr>
                                      <p:to>
                                        <p:strVal val="visible"/>
                                      </p:to>
                                    </p:set>
                                  </p:childTnLst>
                                </p:cTn>
                              </p:par>
                            </p:childTnLst>
                          </p:cTn>
                        </p:par>
                        <p:par>
                          <p:cTn id="64" fill="hold" nodeType="afterGroup">
                            <p:stCondLst>
                              <p:cond delay="850"/>
                            </p:stCondLst>
                            <p:childTnLst>
                              <p:par>
                                <p:cTn id="65" presetID="1" presetClass="entr" presetSubtype="0" fill="hold" grpId="0" nodeType="afterEffect">
                                  <p:stCondLst>
                                    <p:cond delay="50"/>
                                  </p:stCondLst>
                                  <p:childTnLst>
                                    <p:set>
                                      <p:cBhvr>
                                        <p:cTn id="66" dur="1" fill="hold">
                                          <p:stCondLst>
                                            <p:cond delay="0"/>
                                          </p:stCondLst>
                                        </p:cTn>
                                        <p:tgtEl>
                                          <p:spTgt spid="229491"/>
                                        </p:tgtEl>
                                        <p:attrNameLst>
                                          <p:attrName>style.visibility</p:attrName>
                                        </p:attrNameLst>
                                      </p:cBhvr>
                                      <p:to>
                                        <p:strVal val="visible"/>
                                      </p:to>
                                    </p:set>
                                  </p:childTnLst>
                                </p:cTn>
                              </p:par>
                            </p:childTnLst>
                          </p:cTn>
                        </p:par>
                        <p:par>
                          <p:cTn id="67" fill="hold" nodeType="afterGroup">
                            <p:stCondLst>
                              <p:cond delay="900"/>
                            </p:stCondLst>
                            <p:childTnLst>
                              <p:par>
                                <p:cTn id="68" presetID="1" presetClass="entr" presetSubtype="0" fill="hold" grpId="0" nodeType="afterEffect">
                                  <p:stCondLst>
                                    <p:cond delay="50"/>
                                  </p:stCondLst>
                                  <p:childTnLst>
                                    <p:set>
                                      <p:cBhvr>
                                        <p:cTn id="69" dur="1" fill="hold">
                                          <p:stCondLst>
                                            <p:cond delay="0"/>
                                          </p:stCondLst>
                                        </p:cTn>
                                        <p:tgtEl>
                                          <p:spTgt spid="229492"/>
                                        </p:tgtEl>
                                        <p:attrNameLst>
                                          <p:attrName>style.visibility</p:attrName>
                                        </p:attrNameLst>
                                      </p:cBhvr>
                                      <p:to>
                                        <p:strVal val="visible"/>
                                      </p:to>
                                    </p:set>
                                  </p:childTnLst>
                                </p:cTn>
                              </p:par>
                            </p:childTnLst>
                          </p:cTn>
                        </p:par>
                        <p:par>
                          <p:cTn id="70" fill="hold" nodeType="afterGroup">
                            <p:stCondLst>
                              <p:cond delay="950"/>
                            </p:stCondLst>
                            <p:childTnLst>
                              <p:par>
                                <p:cTn id="71" presetID="1" presetClass="entr" presetSubtype="0" fill="hold" grpId="0" nodeType="afterEffect">
                                  <p:stCondLst>
                                    <p:cond delay="50"/>
                                  </p:stCondLst>
                                  <p:childTnLst>
                                    <p:set>
                                      <p:cBhvr>
                                        <p:cTn id="72" dur="1" fill="hold">
                                          <p:stCondLst>
                                            <p:cond delay="0"/>
                                          </p:stCondLst>
                                        </p:cTn>
                                        <p:tgtEl>
                                          <p:spTgt spid="229494"/>
                                        </p:tgtEl>
                                        <p:attrNameLst>
                                          <p:attrName>style.visibility</p:attrName>
                                        </p:attrNameLst>
                                      </p:cBhvr>
                                      <p:to>
                                        <p:strVal val="visible"/>
                                      </p:to>
                                    </p:set>
                                  </p:childTnLst>
                                </p:cTn>
                              </p:par>
                            </p:childTnLst>
                          </p:cTn>
                        </p:par>
                        <p:par>
                          <p:cTn id="73" fill="hold" nodeType="afterGroup">
                            <p:stCondLst>
                              <p:cond delay="1000"/>
                            </p:stCondLst>
                            <p:childTnLst>
                              <p:par>
                                <p:cTn id="74" presetID="1" presetClass="entr" presetSubtype="0" fill="hold" grpId="0" nodeType="afterEffect">
                                  <p:stCondLst>
                                    <p:cond delay="50"/>
                                  </p:stCondLst>
                                  <p:childTnLst>
                                    <p:set>
                                      <p:cBhvr>
                                        <p:cTn id="75" dur="1" fill="hold">
                                          <p:stCondLst>
                                            <p:cond delay="0"/>
                                          </p:stCondLst>
                                        </p:cTn>
                                        <p:tgtEl>
                                          <p:spTgt spid="229495"/>
                                        </p:tgtEl>
                                        <p:attrNameLst>
                                          <p:attrName>style.visibility</p:attrName>
                                        </p:attrNameLst>
                                      </p:cBhvr>
                                      <p:to>
                                        <p:strVal val="visible"/>
                                      </p:to>
                                    </p:set>
                                  </p:childTnLst>
                                </p:cTn>
                              </p:par>
                            </p:childTnLst>
                          </p:cTn>
                        </p:par>
                        <p:par>
                          <p:cTn id="76" fill="hold" nodeType="afterGroup">
                            <p:stCondLst>
                              <p:cond delay="1050"/>
                            </p:stCondLst>
                            <p:childTnLst>
                              <p:par>
                                <p:cTn id="77" presetID="1" presetClass="entr" presetSubtype="0" fill="hold" grpId="0" nodeType="afterEffect">
                                  <p:stCondLst>
                                    <p:cond delay="50"/>
                                  </p:stCondLst>
                                  <p:childTnLst>
                                    <p:set>
                                      <p:cBhvr>
                                        <p:cTn id="78" dur="1" fill="hold">
                                          <p:stCondLst>
                                            <p:cond delay="0"/>
                                          </p:stCondLst>
                                        </p:cTn>
                                        <p:tgtEl>
                                          <p:spTgt spid="229496"/>
                                        </p:tgtEl>
                                        <p:attrNameLst>
                                          <p:attrName>style.visibility</p:attrName>
                                        </p:attrNameLst>
                                      </p:cBhvr>
                                      <p:to>
                                        <p:strVal val="visible"/>
                                      </p:to>
                                    </p:set>
                                  </p:childTnLst>
                                </p:cTn>
                              </p:par>
                            </p:childTnLst>
                          </p:cTn>
                        </p:par>
                        <p:par>
                          <p:cTn id="79" fill="hold" nodeType="afterGroup">
                            <p:stCondLst>
                              <p:cond delay="1100"/>
                            </p:stCondLst>
                            <p:childTnLst>
                              <p:par>
                                <p:cTn id="80" presetID="1" presetClass="entr" presetSubtype="0" fill="hold" grpId="0" nodeType="afterEffect">
                                  <p:stCondLst>
                                    <p:cond delay="50"/>
                                  </p:stCondLst>
                                  <p:childTnLst>
                                    <p:set>
                                      <p:cBhvr>
                                        <p:cTn id="81" dur="1" fill="hold">
                                          <p:stCondLst>
                                            <p:cond delay="0"/>
                                          </p:stCondLst>
                                        </p:cTn>
                                        <p:tgtEl>
                                          <p:spTgt spid="229497"/>
                                        </p:tgtEl>
                                        <p:attrNameLst>
                                          <p:attrName>style.visibility</p:attrName>
                                        </p:attrNameLst>
                                      </p:cBhvr>
                                      <p:to>
                                        <p:strVal val="visible"/>
                                      </p:to>
                                    </p:set>
                                  </p:childTnLst>
                                </p:cTn>
                              </p:par>
                            </p:childTnLst>
                          </p:cTn>
                        </p:par>
                        <p:par>
                          <p:cTn id="82" fill="hold" nodeType="afterGroup">
                            <p:stCondLst>
                              <p:cond delay="1150"/>
                            </p:stCondLst>
                            <p:childTnLst>
                              <p:par>
                                <p:cTn id="83" presetID="1" presetClass="entr" presetSubtype="0" fill="hold" grpId="0" nodeType="afterEffect">
                                  <p:stCondLst>
                                    <p:cond delay="50"/>
                                  </p:stCondLst>
                                  <p:childTnLst>
                                    <p:set>
                                      <p:cBhvr>
                                        <p:cTn id="84" dur="1" fill="hold">
                                          <p:stCondLst>
                                            <p:cond delay="0"/>
                                          </p:stCondLst>
                                        </p:cTn>
                                        <p:tgtEl>
                                          <p:spTgt spid="229498"/>
                                        </p:tgtEl>
                                        <p:attrNameLst>
                                          <p:attrName>style.visibility</p:attrName>
                                        </p:attrNameLst>
                                      </p:cBhvr>
                                      <p:to>
                                        <p:strVal val="visible"/>
                                      </p:to>
                                    </p:set>
                                  </p:childTnLst>
                                </p:cTn>
                              </p:par>
                            </p:childTnLst>
                          </p:cTn>
                        </p:par>
                        <p:par>
                          <p:cTn id="85" fill="hold" nodeType="afterGroup">
                            <p:stCondLst>
                              <p:cond delay="1200"/>
                            </p:stCondLst>
                            <p:childTnLst>
                              <p:par>
                                <p:cTn id="86" presetID="1" presetClass="entr" presetSubtype="0" fill="hold" grpId="0" nodeType="afterEffect">
                                  <p:stCondLst>
                                    <p:cond delay="50"/>
                                  </p:stCondLst>
                                  <p:childTnLst>
                                    <p:set>
                                      <p:cBhvr>
                                        <p:cTn id="87" dur="1" fill="hold">
                                          <p:stCondLst>
                                            <p:cond delay="0"/>
                                          </p:stCondLst>
                                        </p:cTn>
                                        <p:tgtEl>
                                          <p:spTgt spid="229499"/>
                                        </p:tgtEl>
                                        <p:attrNameLst>
                                          <p:attrName>style.visibility</p:attrName>
                                        </p:attrNameLst>
                                      </p:cBhvr>
                                      <p:to>
                                        <p:strVal val="visible"/>
                                      </p:to>
                                    </p:set>
                                  </p:childTnLst>
                                </p:cTn>
                              </p:par>
                            </p:childTnLst>
                          </p:cTn>
                        </p:par>
                        <p:par>
                          <p:cTn id="88" fill="hold" nodeType="afterGroup">
                            <p:stCondLst>
                              <p:cond delay="1250"/>
                            </p:stCondLst>
                            <p:childTnLst>
                              <p:par>
                                <p:cTn id="89" presetID="1" presetClass="entr" presetSubtype="0" fill="hold" grpId="0" nodeType="afterEffect">
                                  <p:stCondLst>
                                    <p:cond delay="50"/>
                                  </p:stCondLst>
                                  <p:childTnLst>
                                    <p:set>
                                      <p:cBhvr>
                                        <p:cTn id="90" dur="1" fill="hold">
                                          <p:stCondLst>
                                            <p:cond delay="0"/>
                                          </p:stCondLst>
                                        </p:cTn>
                                        <p:tgtEl>
                                          <p:spTgt spid="229500"/>
                                        </p:tgtEl>
                                        <p:attrNameLst>
                                          <p:attrName>style.visibility</p:attrName>
                                        </p:attrNameLst>
                                      </p:cBhvr>
                                      <p:to>
                                        <p:strVal val="visible"/>
                                      </p:to>
                                    </p:set>
                                  </p:childTnLst>
                                </p:cTn>
                              </p:par>
                            </p:childTnLst>
                          </p:cTn>
                        </p:par>
                        <p:par>
                          <p:cTn id="91" fill="hold" nodeType="afterGroup">
                            <p:stCondLst>
                              <p:cond delay="1300"/>
                            </p:stCondLst>
                            <p:childTnLst>
                              <p:par>
                                <p:cTn id="92" presetID="1" presetClass="entr" presetSubtype="0" fill="hold" grpId="0" nodeType="afterEffect">
                                  <p:stCondLst>
                                    <p:cond delay="50"/>
                                  </p:stCondLst>
                                  <p:childTnLst>
                                    <p:set>
                                      <p:cBhvr>
                                        <p:cTn id="93" dur="1" fill="hold">
                                          <p:stCondLst>
                                            <p:cond delay="0"/>
                                          </p:stCondLst>
                                        </p:cTn>
                                        <p:tgtEl>
                                          <p:spTgt spid="229501"/>
                                        </p:tgtEl>
                                        <p:attrNameLst>
                                          <p:attrName>style.visibility</p:attrName>
                                        </p:attrNameLst>
                                      </p:cBhvr>
                                      <p:to>
                                        <p:strVal val="visible"/>
                                      </p:to>
                                    </p:set>
                                  </p:childTnLst>
                                </p:cTn>
                              </p:par>
                            </p:childTnLst>
                          </p:cTn>
                        </p:par>
                        <p:par>
                          <p:cTn id="94" fill="hold" nodeType="afterGroup">
                            <p:stCondLst>
                              <p:cond delay="1350"/>
                            </p:stCondLst>
                            <p:childTnLst>
                              <p:par>
                                <p:cTn id="95" presetID="1" presetClass="entr" presetSubtype="0" fill="hold" grpId="0" nodeType="afterEffect">
                                  <p:stCondLst>
                                    <p:cond delay="50"/>
                                  </p:stCondLst>
                                  <p:childTnLst>
                                    <p:set>
                                      <p:cBhvr>
                                        <p:cTn id="96" dur="1" fill="hold">
                                          <p:stCondLst>
                                            <p:cond delay="0"/>
                                          </p:stCondLst>
                                        </p:cTn>
                                        <p:tgtEl>
                                          <p:spTgt spid="229502"/>
                                        </p:tgtEl>
                                        <p:attrNameLst>
                                          <p:attrName>style.visibility</p:attrName>
                                        </p:attrNameLst>
                                      </p:cBhvr>
                                      <p:to>
                                        <p:strVal val="visible"/>
                                      </p:to>
                                    </p:set>
                                  </p:childTnLst>
                                </p:cTn>
                              </p:par>
                            </p:childTnLst>
                          </p:cTn>
                        </p:par>
                        <p:par>
                          <p:cTn id="97" fill="hold" nodeType="afterGroup">
                            <p:stCondLst>
                              <p:cond delay="1400"/>
                            </p:stCondLst>
                            <p:childTnLst>
                              <p:par>
                                <p:cTn id="98" presetID="1" presetClass="entr" presetSubtype="0" fill="hold" grpId="0" nodeType="afterEffect">
                                  <p:stCondLst>
                                    <p:cond delay="50"/>
                                  </p:stCondLst>
                                  <p:childTnLst>
                                    <p:set>
                                      <p:cBhvr>
                                        <p:cTn id="99" dur="1" fill="hold">
                                          <p:stCondLst>
                                            <p:cond delay="0"/>
                                          </p:stCondLst>
                                        </p:cTn>
                                        <p:tgtEl>
                                          <p:spTgt spid="229503"/>
                                        </p:tgtEl>
                                        <p:attrNameLst>
                                          <p:attrName>style.visibility</p:attrName>
                                        </p:attrNameLst>
                                      </p:cBhvr>
                                      <p:to>
                                        <p:strVal val="visible"/>
                                      </p:to>
                                    </p:set>
                                  </p:childTnLst>
                                </p:cTn>
                              </p:par>
                            </p:childTnLst>
                          </p:cTn>
                        </p:par>
                        <p:par>
                          <p:cTn id="100" fill="hold" nodeType="afterGroup">
                            <p:stCondLst>
                              <p:cond delay="1450"/>
                            </p:stCondLst>
                            <p:childTnLst>
                              <p:par>
                                <p:cTn id="101" presetID="1" presetClass="entr" presetSubtype="0" fill="hold" grpId="0" nodeType="afterEffect">
                                  <p:stCondLst>
                                    <p:cond delay="50"/>
                                  </p:stCondLst>
                                  <p:childTnLst>
                                    <p:set>
                                      <p:cBhvr>
                                        <p:cTn id="102" dur="1" fill="hold">
                                          <p:stCondLst>
                                            <p:cond delay="0"/>
                                          </p:stCondLst>
                                        </p:cTn>
                                        <p:tgtEl>
                                          <p:spTgt spid="229504"/>
                                        </p:tgtEl>
                                        <p:attrNameLst>
                                          <p:attrName>style.visibility</p:attrName>
                                        </p:attrNameLst>
                                      </p:cBhvr>
                                      <p:to>
                                        <p:strVal val="visible"/>
                                      </p:to>
                                    </p:set>
                                  </p:childTnLst>
                                </p:cTn>
                              </p:par>
                            </p:childTnLst>
                          </p:cTn>
                        </p:par>
                        <p:par>
                          <p:cTn id="103" fill="hold" nodeType="afterGroup">
                            <p:stCondLst>
                              <p:cond delay="1500"/>
                            </p:stCondLst>
                            <p:childTnLst>
                              <p:par>
                                <p:cTn id="104" presetID="1" presetClass="entr" presetSubtype="0" fill="hold" grpId="0" nodeType="afterEffect">
                                  <p:stCondLst>
                                    <p:cond delay="50"/>
                                  </p:stCondLst>
                                  <p:childTnLst>
                                    <p:set>
                                      <p:cBhvr>
                                        <p:cTn id="105" dur="1" fill="hold">
                                          <p:stCondLst>
                                            <p:cond delay="0"/>
                                          </p:stCondLst>
                                        </p:cTn>
                                        <p:tgtEl>
                                          <p:spTgt spid="229505"/>
                                        </p:tgtEl>
                                        <p:attrNameLst>
                                          <p:attrName>style.visibility</p:attrName>
                                        </p:attrNameLst>
                                      </p:cBhvr>
                                      <p:to>
                                        <p:strVal val="visible"/>
                                      </p:to>
                                    </p:set>
                                  </p:childTnLst>
                                </p:cTn>
                              </p:par>
                            </p:childTnLst>
                          </p:cTn>
                        </p:par>
                        <p:par>
                          <p:cTn id="106" fill="hold" nodeType="afterGroup">
                            <p:stCondLst>
                              <p:cond delay="1550"/>
                            </p:stCondLst>
                            <p:childTnLst>
                              <p:par>
                                <p:cTn id="107" presetID="1" presetClass="entr" presetSubtype="0" fill="hold" grpId="0" nodeType="afterEffect">
                                  <p:stCondLst>
                                    <p:cond delay="50"/>
                                  </p:stCondLst>
                                  <p:childTnLst>
                                    <p:set>
                                      <p:cBhvr>
                                        <p:cTn id="108" dur="1" fill="hold">
                                          <p:stCondLst>
                                            <p:cond delay="0"/>
                                          </p:stCondLst>
                                        </p:cTn>
                                        <p:tgtEl>
                                          <p:spTgt spid="229506"/>
                                        </p:tgtEl>
                                        <p:attrNameLst>
                                          <p:attrName>style.visibility</p:attrName>
                                        </p:attrNameLst>
                                      </p:cBhvr>
                                      <p:to>
                                        <p:strVal val="visible"/>
                                      </p:to>
                                    </p:set>
                                  </p:childTnLst>
                                </p:cTn>
                              </p:par>
                            </p:childTnLst>
                          </p:cTn>
                        </p:par>
                        <p:par>
                          <p:cTn id="109" fill="hold" nodeType="afterGroup">
                            <p:stCondLst>
                              <p:cond delay="1600"/>
                            </p:stCondLst>
                            <p:childTnLst>
                              <p:par>
                                <p:cTn id="110" presetID="1" presetClass="entr" presetSubtype="0" fill="hold" grpId="0" nodeType="afterEffect">
                                  <p:stCondLst>
                                    <p:cond delay="50"/>
                                  </p:stCondLst>
                                  <p:childTnLst>
                                    <p:set>
                                      <p:cBhvr>
                                        <p:cTn id="111" dur="1" fill="hold">
                                          <p:stCondLst>
                                            <p:cond delay="0"/>
                                          </p:stCondLst>
                                        </p:cTn>
                                        <p:tgtEl>
                                          <p:spTgt spid="229507"/>
                                        </p:tgtEl>
                                        <p:attrNameLst>
                                          <p:attrName>style.visibility</p:attrName>
                                        </p:attrNameLst>
                                      </p:cBhvr>
                                      <p:to>
                                        <p:strVal val="visible"/>
                                      </p:to>
                                    </p:set>
                                  </p:childTnLst>
                                </p:cTn>
                              </p:par>
                            </p:childTnLst>
                          </p:cTn>
                        </p:par>
                        <p:par>
                          <p:cTn id="112" fill="hold" nodeType="afterGroup">
                            <p:stCondLst>
                              <p:cond delay="1650"/>
                            </p:stCondLst>
                            <p:childTnLst>
                              <p:par>
                                <p:cTn id="113" presetID="1" presetClass="entr" presetSubtype="0" fill="hold" grpId="0" nodeType="afterEffect">
                                  <p:stCondLst>
                                    <p:cond delay="50"/>
                                  </p:stCondLst>
                                  <p:childTnLst>
                                    <p:set>
                                      <p:cBhvr>
                                        <p:cTn id="114" dur="1" fill="hold">
                                          <p:stCondLst>
                                            <p:cond delay="0"/>
                                          </p:stCondLst>
                                        </p:cTn>
                                        <p:tgtEl>
                                          <p:spTgt spid="229508"/>
                                        </p:tgtEl>
                                        <p:attrNameLst>
                                          <p:attrName>style.visibility</p:attrName>
                                        </p:attrNameLst>
                                      </p:cBhvr>
                                      <p:to>
                                        <p:strVal val="visible"/>
                                      </p:to>
                                    </p:set>
                                  </p:childTnLst>
                                </p:cTn>
                              </p:par>
                            </p:childTnLst>
                          </p:cTn>
                        </p:par>
                        <p:par>
                          <p:cTn id="115" fill="hold" nodeType="afterGroup">
                            <p:stCondLst>
                              <p:cond delay="1700"/>
                            </p:stCondLst>
                            <p:childTnLst>
                              <p:par>
                                <p:cTn id="116" presetID="1" presetClass="entr" presetSubtype="0" fill="hold" grpId="0" nodeType="afterEffect">
                                  <p:stCondLst>
                                    <p:cond delay="50"/>
                                  </p:stCondLst>
                                  <p:childTnLst>
                                    <p:set>
                                      <p:cBhvr>
                                        <p:cTn id="117" dur="1" fill="hold">
                                          <p:stCondLst>
                                            <p:cond delay="0"/>
                                          </p:stCondLst>
                                        </p:cTn>
                                        <p:tgtEl>
                                          <p:spTgt spid="229509"/>
                                        </p:tgtEl>
                                        <p:attrNameLst>
                                          <p:attrName>style.visibility</p:attrName>
                                        </p:attrNameLst>
                                      </p:cBhvr>
                                      <p:to>
                                        <p:strVal val="visible"/>
                                      </p:to>
                                    </p:set>
                                  </p:childTnLst>
                                </p:cTn>
                              </p:par>
                            </p:childTnLst>
                          </p:cTn>
                        </p:par>
                        <p:par>
                          <p:cTn id="118" fill="hold" nodeType="afterGroup">
                            <p:stCondLst>
                              <p:cond delay="1750"/>
                            </p:stCondLst>
                            <p:childTnLst>
                              <p:par>
                                <p:cTn id="119" presetID="1" presetClass="entr" presetSubtype="0" fill="hold" grpId="0" nodeType="afterEffect">
                                  <p:stCondLst>
                                    <p:cond delay="50"/>
                                  </p:stCondLst>
                                  <p:childTnLst>
                                    <p:set>
                                      <p:cBhvr>
                                        <p:cTn id="120" dur="1" fill="hold">
                                          <p:stCondLst>
                                            <p:cond delay="0"/>
                                          </p:stCondLst>
                                        </p:cTn>
                                        <p:tgtEl>
                                          <p:spTgt spid="229510"/>
                                        </p:tgtEl>
                                        <p:attrNameLst>
                                          <p:attrName>style.visibility</p:attrName>
                                        </p:attrNameLst>
                                      </p:cBhvr>
                                      <p:to>
                                        <p:strVal val="visible"/>
                                      </p:to>
                                    </p:set>
                                  </p:childTnLst>
                                </p:cTn>
                              </p:par>
                            </p:childTnLst>
                          </p:cTn>
                        </p:par>
                        <p:par>
                          <p:cTn id="121" fill="hold" nodeType="afterGroup">
                            <p:stCondLst>
                              <p:cond delay="1800"/>
                            </p:stCondLst>
                            <p:childTnLst>
                              <p:par>
                                <p:cTn id="122" presetID="1" presetClass="entr" presetSubtype="0" fill="hold" grpId="0" nodeType="afterEffect">
                                  <p:stCondLst>
                                    <p:cond delay="50"/>
                                  </p:stCondLst>
                                  <p:childTnLst>
                                    <p:set>
                                      <p:cBhvr>
                                        <p:cTn id="123" dur="1" fill="hold">
                                          <p:stCondLst>
                                            <p:cond delay="0"/>
                                          </p:stCondLst>
                                        </p:cTn>
                                        <p:tgtEl>
                                          <p:spTgt spid="229511"/>
                                        </p:tgtEl>
                                        <p:attrNameLst>
                                          <p:attrName>style.visibility</p:attrName>
                                        </p:attrNameLst>
                                      </p:cBhvr>
                                      <p:to>
                                        <p:strVal val="visible"/>
                                      </p:to>
                                    </p:set>
                                  </p:childTnLst>
                                </p:cTn>
                              </p:par>
                            </p:childTnLst>
                          </p:cTn>
                        </p:par>
                        <p:par>
                          <p:cTn id="124" fill="hold" nodeType="afterGroup">
                            <p:stCondLst>
                              <p:cond delay="1850"/>
                            </p:stCondLst>
                            <p:childTnLst>
                              <p:par>
                                <p:cTn id="125" presetID="1" presetClass="entr" presetSubtype="0" fill="hold" grpId="0" nodeType="afterEffect">
                                  <p:stCondLst>
                                    <p:cond delay="50"/>
                                  </p:stCondLst>
                                  <p:childTnLst>
                                    <p:set>
                                      <p:cBhvr>
                                        <p:cTn id="126" dur="1" fill="hold">
                                          <p:stCondLst>
                                            <p:cond delay="0"/>
                                          </p:stCondLst>
                                        </p:cTn>
                                        <p:tgtEl>
                                          <p:spTgt spid="229512"/>
                                        </p:tgtEl>
                                        <p:attrNameLst>
                                          <p:attrName>style.visibility</p:attrName>
                                        </p:attrNameLst>
                                      </p:cBhvr>
                                      <p:to>
                                        <p:strVal val="visible"/>
                                      </p:to>
                                    </p:set>
                                  </p:childTnLst>
                                </p:cTn>
                              </p:par>
                            </p:childTnLst>
                          </p:cTn>
                        </p:par>
                        <p:par>
                          <p:cTn id="127" fill="hold" nodeType="afterGroup">
                            <p:stCondLst>
                              <p:cond delay="1900"/>
                            </p:stCondLst>
                            <p:childTnLst>
                              <p:par>
                                <p:cTn id="128" presetID="1" presetClass="entr" presetSubtype="0" fill="hold" grpId="0" nodeType="afterEffect">
                                  <p:stCondLst>
                                    <p:cond delay="50"/>
                                  </p:stCondLst>
                                  <p:childTnLst>
                                    <p:set>
                                      <p:cBhvr>
                                        <p:cTn id="129" dur="1" fill="hold">
                                          <p:stCondLst>
                                            <p:cond delay="0"/>
                                          </p:stCondLst>
                                        </p:cTn>
                                        <p:tgtEl>
                                          <p:spTgt spid="229513"/>
                                        </p:tgtEl>
                                        <p:attrNameLst>
                                          <p:attrName>style.visibility</p:attrName>
                                        </p:attrNameLst>
                                      </p:cBhvr>
                                      <p:to>
                                        <p:strVal val="visible"/>
                                      </p:to>
                                    </p:set>
                                  </p:childTnLst>
                                </p:cTn>
                              </p:par>
                            </p:childTnLst>
                          </p:cTn>
                        </p:par>
                        <p:par>
                          <p:cTn id="130" fill="hold" nodeType="afterGroup">
                            <p:stCondLst>
                              <p:cond delay="1950"/>
                            </p:stCondLst>
                            <p:childTnLst>
                              <p:par>
                                <p:cTn id="131" presetID="1" presetClass="entr" presetSubtype="0" fill="hold" grpId="0" nodeType="afterEffect">
                                  <p:stCondLst>
                                    <p:cond delay="50"/>
                                  </p:stCondLst>
                                  <p:childTnLst>
                                    <p:set>
                                      <p:cBhvr>
                                        <p:cTn id="132" dur="1" fill="hold">
                                          <p:stCondLst>
                                            <p:cond delay="0"/>
                                          </p:stCondLst>
                                        </p:cTn>
                                        <p:tgtEl>
                                          <p:spTgt spid="229514"/>
                                        </p:tgtEl>
                                        <p:attrNameLst>
                                          <p:attrName>style.visibility</p:attrName>
                                        </p:attrNameLst>
                                      </p:cBhvr>
                                      <p:to>
                                        <p:strVal val="visible"/>
                                      </p:to>
                                    </p:set>
                                  </p:childTnLst>
                                </p:cTn>
                              </p:par>
                            </p:childTnLst>
                          </p:cTn>
                        </p:par>
                        <p:par>
                          <p:cTn id="133" fill="hold" nodeType="afterGroup">
                            <p:stCondLst>
                              <p:cond delay="2000"/>
                            </p:stCondLst>
                            <p:childTnLst>
                              <p:par>
                                <p:cTn id="134" presetID="1" presetClass="entr" presetSubtype="0" fill="hold" grpId="0" nodeType="afterEffect">
                                  <p:stCondLst>
                                    <p:cond delay="50"/>
                                  </p:stCondLst>
                                  <p:childTnLst>
                                    <p:set>
                                      <p:cBhvr>
                                        <p:cTn id="135" dur="1" fill="hold">
                                          <p:stCondLst>
                                            <p:cond delay="0"/>
                                          </p:stCondLst>
                                        </p:cTn>
                                        <p:tgtEl>
                                          <p:spTgt spid="229515"/>
                                        </p:tgtEl>
                                        <p:attrNameLst>
                                          <p:attrName>style.visibility</p:attrName>
                                        </p:attrNameLst>
                                      </p:cBhvr>
                                      <p:to>
                                        <p:strVal val="visible"/>
                                      </p:to>
                                    </p:set>
                                  </p:childTnLst>
                                </p:cTn>
                              </p:par>
                            </p:childTnLst>
                          </p:cTn>
                        </p:par>
                        <p:par>
                          <p:cTn id="136" fill="hold" nodeType="afterGroup">
                            <p:stCondLst>
                              <p:cond delay="2050"/>
                            </p:stCondLst>
                            <p:childTnLst>
                              <p:par>
                                <p:cTn id="137" presetID="1" presetClass="entr" presetSubtype="0" fill="hold" grpId="0" nodeType="afterEffect">
                                  <p:stCondLst>
                                    <p:cond delay="50"/>
                                  </p:stCondLst>
                                  <p:childTnLst>
                                    <p:set>
                                      <p:cBhvr>
                                        <p:cTn id="138" dur="1" fill="hold">
                                          <p:stCondLst>
                                            <p:cond delay="0"/>
                                          </p:stCondLst>
                                        </p:cTn>
                                        <p:tgtEl>
                                          <p:spTgt spid="229516"/>
                                        </p:tgtEl>
                                        <p:attrNameLst>
                                          <p:attrName>style.visibility</p:attrName>
                                        </p:attrNameLst>
                                      </p:cBhvr>
                                      <p:to>
                                        <p:strVal val="visible"/>
                                      </p:to>
                                    </p:set>
                                  </p:childTnLst>
                                </p:cTn>
                              </p:par>
                            </p:childTnLst>
                          </p:cTn>
                        </p:par>
                        <p:par>
                          <p:cTn id="139" fill="hold" nodeType="afterGroup">
                            <p:stCondLst>
                              <p:cond delay="2100"/>
                            </p:stCondLst>
                            <p:childTnLst>
                              <p:par>
                                <p:cTn id="140" presetID="1" presetClass="entr" presetSubtype="0" fill="hold" grpId="0" nodeType="afterEffect">
                                  <p:stCondLst>
                                    <p:cond delay="50"/>
                                  </p:stCondLst>
                                  <p:childTnLst>
                                    <p:set>
                                      <p:cBhvr>
                                        <p:cTn id="141" dur="1" fill="hold">
                                          <p:stCondLst>
                                            <p:cond delay="0"/>
                                          </p:stCondLst>
                                        </p:cTn>
                                        <p:tgtEl>
                                          <p:spTgt spid="229518"/>
                                        </p:tgtEl>
                                        <p:attrNameLst>
                                          <p:attrName>style.visibility</p:attrName>
                                        </p:attrNameLst>
                                      </p:cBhvr>
                                      <p:to>
                                        <p:strVal val="visible"/>
                                      </p:to>
                                    </p:set>
                                  </p:childTnLst>
                                </p:cTn>
                              </p:par>
                            </p:childTnLst>
                          </p:cTn>
                        </p:par>
                        <p:par>
                          <p:cTn id="142" fill="hold" nodeType="afterGroup">
                            <p:stCondLst>
                              <p:cond delay="2150"/>
                            </p:stCondLst>
                            <p:childTnLst>
                              <p:par>
                                <p:cTn id="143" presetID="1" presetClass="entr" presetSubtype="0" fill="hold" grpId="0" nodeType="afterEffect">
                                  <p:stCondLst>
                                    <p:cond delay="50"/>
                                  </p:stCondLst>
                                  <p:childTnLst>
                                    <p:set>
                                      <p:cBhvr>
                                        <p:cTn id="144" dur="1" fill="hold">
                                          <p:stCondLst>
                                            <p:cond delay="0"/>
                                          </p:stCondLst>
                                        </p:cTn>
                                        <p:tgtEl>
                                          <p:spTgt spid="229519"/>
                                        </p:tgtEl>
                                        <p:attrNameLst>
                                          <p:attrName>style.visibility</p:attrName>
                                        </p:attrNameLst>
                                      </p:cBhvr>
                                      <p:to>
                                        <p:strVal val="visible"/>
                                      </p:to>
                                    </p:set>
                                  </p:childTnLst>
                                </p:cTn>
                              </p:par>
                            </p:childTnLst>
                          </p:cTn>
                        </p:par>
                        <p:par>
                          <p:cTn id="145" fill="hold" nodeType="afterGroup">
                            <p:stCondLst>
                              <p:cond delay="2200"/>
                            </p:stCondLst>
                            <p:childTnLst>
                              <p:par>
                                <p:cTn id="146" presetID="1" presetClass="entr" presetSubtype="0" fill="hold" grpId="0" nodeType="afterEffect">
                                  <p:stCondLst>
                                    <p:cond delay="50"/>
                                  </p:stCondLst>
                                  <p:childTnLst>
                                    <p:set>
                                      <p:cBhvr>
                                        <p:cTn id="147" dur="1" fill="hold">
                                          <p:stCondLst>
                                            <p:cond delay="0"/>
                                          </p:stCondLst>
                                        </p:cTn>
                                        <p:tgtEl>
                                          <p:spTgt spid="229520"/>
                                        </p:tgtEl>
                                        <p:attrNameLst>
                                          <p:attrName>style.visibility</p:attrName>
                                        </p:attrNameLst>
                                      </p:cBhvr>
                                      <p:to>
                                        <p:strVal val="visible"/>
                                      </p:to>
                                    </p:set>
                                  </p:childTnLst>
                                </p:cTn>
                              </p:par>
                            </p:childTnLst>
                          </p:cTn>
                        </p:par>
                        <p:par>
                          <p:cTn id="148" fill="hold" nodeType="afterGroup">
                            <p:stCondLst>
                              <p:cond delay="2250"/>
                            </p:stCondLst>
                            <p:childTnLst>
                              <p:par>
                                <p:cTn id="149" presetID="1" presetClass="entr" presetSubtype="0" fill="hold" grpId="0" nodeType="afterEffect">
                                  <p:stCondLst>
                                    <p:cond delay="50"/>
                                  </p:stCondLst>
                                  <p:childTnLst>
                                    <p:set>
                                      <p:cBhvr>
                                        <p:cTn id="150" dur="1" fill="hold">
                                          <p:stCondLst>
                                            <p:cond delay="0"/>
                                          </p:stCondLst>
                                        </p:cTn>
                                        <p:tgtEl>
                                          <p:spTgt spid="229521"/>
                                        </p:tgtEl>
                                        <p:attrNameLst>
                                          <p:attrName>style.visibility</p:attrName>
                                        </p:attrNameLst>
                                      </p:cBhvr>
                                      <p:to>
                                        <p:strVal val="visible"/>
                                      </p:to>
                                    </p:set>
                                  </p:childTnLst>
                                </p:cTn>
                              </p:par>
                            </p:childTnLst>
                          </p:cTn>
                        </p:par>
                        <p:par>
                          <p:cTn id="151" fill="hold" nodeType="afterGroup">
                            <p:stCondLst>
                              <p:cond delay="2300"/>
                            </p:stCondLst>
                            <p:childTnLst>
                              <p:par>
                                <p:cTn id="152" presetID="1" presetClass="entr" presetSubtype="0" fill="hold" grpId="0" nodeType="afterEffect">
                                  <p:stCondLst>
                                    <p:cond delay="50"/>
                                  </p:stCondLst>
                                  <p:childTnLst>
                                    <p:set>
                                      <p:cBhvr>
                                        <p:cTn id="153" dur="1" fill="hold">
                                          <p:stCondLst>
                                            <p:cond delay="0"/>
                                          </p:stCondLst>
                                        </p:cTn>
                                        <p:tgtEl>
                                          <p:spTgt spid="229522"/>
                                        </p:tgtEl>
                                        <p:attrNameLst>
                                          <p:attrName>style.visibility</p:attrName>
                                        </p:attrNameLst>
                                      </p:cBhvr>
                                      <p:to>
                                        <p:strVal val="visible"/>
                                      </p:to>
                                    </p:set>
                                  </p:childTnLst>
                                </p:cTn>
                              </p:par>
                            </p:childTnLst>
                          </p:cTn>
                        </p:par>
                        <p:par>
                          <p:cTn id="154" fill="hold" nodeType="afterGroup">
                            <p:stCondLst>
                              <p:cond delay="2350"/>
                            </p:stCondLst>
                            <p:childTnLst>
                              <p:par>
                                <p:cTn id="155" presetID="1" presetClass="entr" presetSubtype="0" fill="hold" grpId="0" nodeType="afterEffect">
                                  <p:stCondLst>
                                    <p:cond delay="50"/>
                                  </p:stCondLst>
                                  <p:childTnLst>
                                    <p:set>
                                      <p:cBhvr>
                                        <p:cTn id="156" dur="1" fill="hold">
                                          <p:stCondLst>
                                            <p:cond delay="0"/>
                                          </p:stCondLst>
                                        </p:cTn>
                                        <p:tgtEl>
                                          <p:spTgt spid="229523"/>
                                        </p:tgtEl>
                                        <p:attrNameLst>
                                          <p:attrName>style.visibility</p:attrName>
                                        </p:attrNameLst>
                                      </p:cBhvr>
                                      <p:to>
                                        <p:strVal val="visible"/>
                                      </p:to>
                                    </p:set>
                                  </p:childTnLst>
                                </p:cTn>
                              </p:par>
                            </p:childTnLst>
                          </p:cTn>
                        </p:par>
                        <p:par>
                          <p:cTn id="157" fill="hold" nodeType="afterGroup">
                            <p:stCondLst>
                              <p:cond delay="2400"/>
                            </p:stCondLst>
                            <p:childTnLst>
                              <p:par>
                                <p:cTn id="158" presetID="1" presetClass="entr" presetSubtype="0" fill="hold" grpId="0" nodeType="afterEffect">
                                  <p:stCondLst>
                                    <p:cond delay="50"/>
                                  </p:stCondLst>
                                  <p:childTnLst>
                                    <p:set>
                                      <p:cBhvr>
                                        <p:cTn id="159" dur="1" fill="hold">
                                          <p:stCondLst>
                                            <p:cond delay="0"/>
                                          </p:stCondLst>
                                        </p:cTn>
                                        <p:tgtEl>
                                          <p:spTgt spid="229524"/>
                                        </p:tgtEl>
                                        <p:attrNameLst>
                                          <p:attrName>style.visibility</p:attrName>
                                        </p:attrNameLst>
                                      </p:cBhvr>
                                      <p:to>
                                        <p:strVal val="visible"/>
                                      </p:to>
                                    </p:set>
                                  </p:childTnLst>
                                </p:cTn>
                              </p:par>
                            </p:childTnLst>
                          </p:cTn>
                        </p:par>
                        <p:par>
                          <p:cTn id="160" fill="hold" nodeType="afterGroup">
                            <p:stCondLst>
                              <p:cond delay="2450"/>
                            </p:stCondLst>
                            <p:childTnLst>
                              <p:par>
                                <p:cTn id="161" presetID="1" presetClass="entr" presetSubtype="0" fill="hold" grpId="0" nodeType="afterEffect">
                                  <p:stCondLst>
                                    <p:cond delay="50"/>
                                  </p:stCondLst>
                                  <p:childTnLst>
                                    <p:set>
                                      <p:cBhvr>
                                        <p:cTn id="162" dur="1" fill="hold">
                                          <p:stCondLst>
                                            <p:cond delay="0"/>
                                          </p:stCondLst>
                                        </p:cTn>
                                        <p:tgtEl>
                                          <p:spTgt spid="229525"/>
                                        </p:tgtEl>
                                        <p:attrNameLst>
                                          <p:attrName>style.visibility</p:attrName>
                                        </p:attrNameLst>
                                      </p:cBhvr>
                                      <p:to>
                                        <p:strVal val="visible"/>
                                      </p:to>
                                    </p:set>
                                  </p:childTnLst>
                                </p:cTn>
                              </p:par>
                            </p:childTnLst>
                          </p:cTn>
                        </p:par>
                        <p:par>
                          <p:cTn id="163" fill="hold" nodeType="afterGroup">
                            <p:stCondLst>
                              <p:cond delay="2500"/>
                            </p:stCondLst>
                            <p:childTnLst>
                              <p:par>
                                <p:cTn id="164" presetID="1" presetClass="entr" presetSubtype="0" fill="hold" grpId="0" nodeType="afterEffect">
                                  <p:stCondLst>
                                    <p:cond delay="50"/>
                                  </p:stCondLst>
                                  <p:childTnLst>
                                    <p:set>
                                      <p:cBhvr>
                                        <p:cTn id="165" dur="1" fill="hold">
                                          <p:stCondLst>
                                            <p:cond delay="0"/>
                                          </p:stCondLst>
                                        </p:cTn>
                                        <p:tgtEl>
                                          <p:spTgt spid="229526"/>
                                        </p:tgtEl>
                                        <p:attrNameLst>
                                          <p:attrName>style.visibility</p:attrName>
                                        </p:attrNameLst>
                                      </p:cBhvr>
                                      <p:to>
                                        <p:strVal val="visible"/>
                                      </p:to>
                                    </p:set>
                                  </p:childTnLst>
                                </p:cTn>
                              </p:par>
                            </p:childTnLst>
                          </p:cTn>
                        </p:par>
                        <p:par>
                          <p:cTn id="166" fill="hold" nodeType="afterGroup">
                            <p:stCondLst>
                              <p:cond delay="2550"/>
                            </p:stCondLst>
                            <p:childTnLst>
                              <p:par>
                                <p:cTn id="167" presetID="1" presetClass="entr" presetSubtype="0" fill="hold" grpId="0" nodeType="afterEffect">
                                  <p:stCondLst>
                                    <p:cond delay="50"/>
                                  </p:stCondLst>
                                  <p:childTnLst>
                                    <p:set>
                                      <p:cBhvr>
                                        <p:cTn id="168" dur="1" fill="hold">
                                          <p:stCondLst>
                                            <p:cond delay="0"/>
                                          </p:stCondLst>
                                        </p:cTn>
                                        <p:tgtEl>
                                          <p:spTgt spid="229527"/>
                                        </p:tgtEl>
                                        <p:attrNameLst>
                                          <p:attrName>style.visibility</p:attrName>
                                        </p:attrNameLst>
                                      </p:cBhvr>
                                      <p:to>
                                        <p:strVal val="visible"/>
                                      </p:to>
                                    </p:set>
                                  </p:childTnLst>
                                </p:cTn>
                              </p:par>
                            </p:childTnLst>
                          </p:cTn>
                        </p:par>
                        <p:par>
                          <p:cTn id="169" fill="hold" nodeType="afterGroup">
                            <p:stCondLst>
                              <p:cond delay="2600"/>
                            </p:stCondLst>
                            <p:childTnLst>
                              <p:par>
                                <p:cTn id="170" presetID="1" presetClass="entr" presetSubtype="0" fill="hold" grpId="0" nodeType="afterEffect">
                                  <p:stCondLst>
                                    <p:cond delay="50"/>
                                  </p:stCondLst>
                                  <p:childTnLst>
                                    <p:set>
                                      <p:cBhvr>
                                        <p:cTn id="171" dur="1" fill="hold">
                                          <p:stCondLst>
                                            <p:cond delay="0"/>
                                          </p:stCondLst>
                                        </p:cTn>
                                        <p:tgtEl>
                                          <p:spTgt spid="229528"/>
                                        </p:tgtEl>
                                        <p:attrNameLst>
                                          <p:attrName>style.visibility</p:attrName>
                                        </p:attrNameLst>
                                      </p:cBhvr>
                                      <p:to>
                                        <p:strVal val="visible"/>
                                      </p:to>
                                    </p:set>
                                  </p:childTnLst>
                                </p:cTn>
                              </p:par>
                            </p:childTnLst>
                          </p:cTn>
                        </p:par>
                        <p:par>
                          <p:cTn id="172" fill="hold" nodeType="afterGroup">
                            <p:stCondLst>
                              <p:cond delay="2650"/>
                            </p:stCondLst>
                            <p:childTnLst>
                              <p:par>
                                <p:cTn id="173" presetID="1" presetClass="entr" presetSubtype="0" fill="hold" grpId="0" nodeType="afterEffect">
                                  <p:stCondLst>
                                    <p:cond delay="50"/>
                                  </p:stCondLst>
                                  <p:childTnLst>
                                    <p:set>
                                      <p:cBhvr>
                                        <p:cTn id="174" dur="1" fill="hold">
                                          <p:stCondLst>
                                            <p:cond delay="0"/>
                                          </p:stCondLst>
                                        </p:cTn>
                                        <p:tgtEl>
                                          <p:spTgt spid="229529"/>
                                        </p:tgtEl>
                                        <p:attrNameLst>
                                          <p:attrName>style.visibility</p:attrName>
                                        </p:attrNameLst>
                                      </p:cBhvr>
                                      <p:to>
                                        <p:strVal val="visible"/>
                                      </p:to>
                                    </p:set>
                                  </p:childTnLst>
                                </p:cTn>
                              </p:par>
                            </p:childTnLst>
                          </p:cTn>
                        </p:par>
                        <p:par>
                          <p:cTn id="175" fill="hold" nodeType="afterGroup">
                            <p:stCondLst>
                              <p:cond delay="2700"/>
                            </p:stCondLst>
                            <p:childTnLst>
                              <p:par>
                                <p:cTn id="176" presetID="1" presetClass="entr" presetSubtype="0" fill="hold" grpId="0" nodeType="afterEffect">
                                  <p:stCondLst>
                                    <p:cond delay="50"/>
                                  </p:stCondLst>
                                  <p:childTnLst>
                                    <p:set>
                                      <p:cBhvr>
                                        <p:cTn id="177" dur="1" fill="hold">
                                          <p:stCondLst>
                                            <p:cond delay="0"/>
                                          </p:stCondLst>
                                        </p:cTn>
                                        <p:tgtEl>
                                          <p:spTgt spid="229530"/>
                                        </p:tgtEl>
                                        <p:attrNameLst>
                                          <p:attrName>style.visibility</p:attrName>
                                        </p:attrNameLst>
                                      </p:cBhvr>
                                      <p:to>
                                        <p:strVal val="visible"/>
                                      </p:to>
                                    </p:set>
                                  </p:childTnLst>
                                </p:cTn>
                              </p:par>
                            </p:childTnLst>
                          </p:cTn>
                        </p:par>
                        <p:par>
                          <p:cTn id="178" fill="hold" nodeType="afterGroup">
                            <p:stCondLst>
                              <p:cond delay="2750"/>
                            </p:stCondLst>
                            <p:childTnLst>
                              <p:par>
                                <p:cTn id="179" presetID="1" presetClass="entr" presetSubtype="0" fill="hold" grpId="0" nodeType="afterEffect">
                                  <p:stCondLst>
                                    <p:cond delay="50"/>
                                  </p:stCondLst>
                                  <p:childTnLst>
                                    <p:set>
                                      <p:cBhvr>
                                        <p:cTn id="180" dur="1" fill="hold">
                                          <p:stCondLst>
                                            <p:cond delay="0"/>
                                          </p:stCondLst>
                                        </p:cTn>
                                        <p:tgtEl>
                                          <p:spTgt spid="229531"/>
                                        </p:tgtEl>
                                        <p:attrNameLst>
                                          <p:attrName>style.visibility</p:attrName>
                                        </p:attrNameLst>
                                      </p:cBhvr>
                                      <p:to>
                                        <p:strVal val="visible"/>
                                      </p:to>
                                    </p:set>
                                  </p:childTnLst>
                                </p:cTn>
                              </p:par>
                            </p:childTnLst>
                          </p:cTn>
                        </p:par>
                        <p:par>
                          <p:cTn id="181" fill="hold" nodeType="afterGroup">
                            <p:stCondLst>
                              <p:cond delay="2800"/>
                            </p:stCondLst>
                            <p:childTnLst>
                              <p:par>
                                <p:cTn id="182" presetID="1" presetClass="entr" presetSubtype="0" fill="hold" grpId="0" nodeType="afterEffect">
                                  <p:stCondLst>
                                    <p:cond delay="50"/>
                                  </p:stCondLst>
                                  <p:childTnLst>
                                    <p:set>
                                      <p:cBhvr>
                                        <p:cTn id="183" dur="1" fill="hold">
                                          <p:stCondLst>
                                            <p:cond delay="0"/>
                                          </p:stCondLst>
                                        </p:cTn>
                                        <p:tgtEl>
                                          <p:spTgt spid="229532"/>
                                        </p:tgtEl>
                                        <p:attrNameLst>
                                          <p:attrName>style.visibility</p:attrName>
                                        </p:attrNameLst>
                                      </p:cBhvr>
                                      <p:to>
                                        <p:strVal val="visible"/>
                                      </p:to>
                                    </p:set>
                                  </p:childTnLst>
                                </p:cTn>
                              </p:par>
                            </p:childTnLst>
                          </p:cTn>
                        </p:par>
                        <p:par>
                          <p:cTn id="184" fill="hold" nodeType="afterGroup">
                            <p:stCondLst>
                              <p:cond delay="2850"/>
                            </p:stCondLst>
                            <p:childTnLst>
                              <p:par>
                                <p:cTn id="185" presetID="1" presetClass="entr" presetSubtype="0" fill="hold" grpId="0" nodeType="afterEffect">
                                  <p:stCondLst>
                                    <p:cond delay="50"/>
                                  </p:stCondLst>
                                  <p:childTnLst>
                                    <p:set>
                                      <p:cBhvr>
                                        <p:cTn id="186" dur="1" fill="hold">
                                          <p:stCondLst>
                                            <p:cond delay="0"/>
                                          </p:stCondLst>
                                        </p:cTn>
                                        <p:tgtEl>
                                          <p:spTgt spid="229533"/>
                                        </p:tgtEl>
                                        <p:attrNameLst>
                                          <p:attrName>style.visibility</p:attrName>
                                        </p:attrNameLst>
                                      </p:cBhvr>
                                      <p:to>
                                        <p:strVal val="visible"/>
                                      </p:to>
                                    </p:set>
                                  </p:childTnLst>
                                </p:cTn>
                              </p:par>
                            </p:childTnLst>
                          </p:cTn>
                        </p:par>
                        <p:par>
                          <p:cTn id="187" fill="hold" nodeType="afterGroup">
                            <p:stCondLst>
                              <p:cond delay="2900"/>
                            </p:stCondLst>
                            <p:childTnLst>
                              <p:par>
                                <p:cTn id="188" presetID="1" presetClass="entr" presetSubtype="0" fill="hold" grpId="0" nodeType="afterEffect">
                                  <p:stCondLst>
                                    <p:cond delay="50"/>
                                  </p:stCondLst>
                                  <p:childTnLst>
                                    <p:set>
                                      <p:cBhvr>
                                        <p:cTn id="189" dur="1" fill="hold">
                                          <p:stCondLst>
                                            <p:cond delay="0"/>
                                          </p:stCondLst>
                                        </p:cTn>
                                        <p:tgtEl>
                                          <p:spTgt spid="229534"/>
                                        </p:tgtEl>
                                        <p:attrNameLst>
                                          <p:attrName>style.visibility</p:attrName>
                                        </p:attrNameLst>
                                      </p:cBhvr>
                                      <p:to>
                                        <p:strVal val="visible"/>
                                      </p:to>
                                    </p:set>
                                  </p:childTnLst>
                                </p:cTn>
                              </p:par>
                            </p:childTnLst>
                          </p:cTn>
                        </p:par>
                        <p:par>
                          <p:cTn id="190" fill="hold" nodeType="afterGroup">
                            <p:stCondLst>
                              <p:cond delay="2950"/>
                            </p:stCondLst>
                            <p:childTnLst>
                              <p:par>
                                <p:cTn id="191" presetID="1" presetClass="entr" presetSubtype="0" fill="hold" grpId="0" nodeType="afterEffect">
                                  <p:stCondLst>
                                    <p:cond delay="50"/>
                                  </p:stCondLst>
                                  <p:childTnLst>
                                    <p:set>
                                      <p:cBhvr>
                                        <p:cTn id="192" dur="1" fill="hold">
                                          <p:stCondLst>
                                            <p:cond delay="0"/>
                                          </p:stCondLst>
                                        </p:cTn>
                                        <p:tgtEl>
                                          <p:spTgt spid="229535"/>
                                        </p:tgtEl>
                                        <p:attrNameLst>
                                          <p:attrName>style.visibility</p:attrName>
                                        </p:attrNameLst>
                                      </p:cBhvr>
                                      <p:to>
                                        <p:strVal val="visible"/>
                                      </p:to>
                                    </p:set>
                                  </p:childTnLst>
                                </p:cTn>
                              </p:par>
                            </p:childTnLst>
                          </p:cTn>
                        </p:par>
                        <p:par>
                          <p:cTn id="193" fill="hold" nodeType="afterGroup">
                            <p:stCondLst>
                              <p:cond delay="3000"/>
                            </p:stCondLst>
                            <p:childTnLst>
                              <p:par>
                                <p:cTn id="194" presetID="1" presetClass="entr" presetSubtype="0" fill="hold" grpId="0" nodeType="afterEffect">
                                  <p:stCondLst>
                                    <p:cond delay="50"/>
                                  </p:stCondLst>
                                  <p:childTnLst>
                                    <p:set>
                                      <p:cBhvr>
                                        <p:cTn id="195" dur="1" fill="hold">
                                          <p:stCondLst>
                                            <p:cond delay="0"/>
                                          </p:stCondLst>
                                        </p:cTn>
                                        <p:tgtEl>
                                          <p:spTgt spid="229536"/>
                                        </p:tgtEl>
                                        <p:attrNameLst>
                                          <p:attrName>style.visibility</p:attrName>
                                        </p:attrNameLst>
                                      </p:cBhvr>
                                      <p:to>
                                        <p:strVal val="visible"/>
                                      </p:to>
                                    </p:set>
                                  </p:childTnLst>
                                </p:cTn>
                              </p:par>
                            </p:childTnLst>
                          </p:cTn>
                        </p:par>
                        <p:par>
                          <p:cTn id="196" fill="hold" nodeType="afterGroup">
                            <p:stCondLst>
                              <p:cond delay="3050"/>
                            </p:stCondLst>
                            <p:childTnLst>
                              <p:par>
                                <p:cTn id="197" presetID="1" presetClass="entr" presetSubtype="0" fill="hold" grpId="0" nodeType="afterEffect">
                                  <p:stCondLst>
                                    <p:cond delay="50"/>
                                  </p:stCondLst>
                                  <p:childTnLst>
                                    <p:set>
                                      <p:cBhvr>
                                        <p:cTn id="198" dur="1" fill="hold">
                                          <p:stCondLst>
                                            <p:cond delay="0"/>
                                          </p:stCondLst>
                                        </p:cTn>
                                        <p:tgtEl>
                                          <p:spTgt spid="229537"/>
                                        </p:tgtEl>
                                        <p:attrNameLst>
                                          <p:attrName>style.visibility</p:attrName>
                                        </p:attrNameLst>
                                      </p:cBhvr>
                                      <p:to>
                                        <p:strVal val="visible"/>
                                      </p:to>
                                    </p:set>
                                  </p:childTnLst>
                                </p:cTn>
                              </p:par>
                            </p:childTnLst>
                          </p:cTn>
                        </p:par>
                        <p:par>
                          <p:cTn id="199" fill="hold" nodeType="afterGroup">
                            <p:stCondLst>
                              <p:cond delay="3100"/>
                            </p:stCondLst>
                            <p:childTnLst>
                              <p:par>
                                <p:cTn id="200" presetID="1" presetClass="entr" presetSubtype="0" fill="hold" grpId="0" nodeType="afterEffect">
                                  <p:stCondLst>
                                    <p:cond delay="50"/>
                                  </p:stCondLst>
                                  <p:childTnLst>
                                    <p:set>
                                      <p:cBhvr>
                                        <p:cTn id="201" dur="1" fill="hold">
                                          <p:stCondLst>
                                            <p:cond delay="0"/>
                                          </p:stCondLst>
                                        </p:cTn>
                                        <p:tgtEl>
                                          <p:spTgt spid="229538"/>
                                        </p:tgtEl>
                                        <p:attrNameLst>
                                          <p:attrName>style.visibility</p:attrName>
                                        </p:attrNameLst>
                                      </p:cBhvr>
                                      <p:to>
                                        <p:strVal val="visible"/>
                                      </p:to>
                                    </p:set>
                                  </p:childTnLst>
                                </p:cTn>
                              </p:par>
                            </p:childTnLst>
                          </p:cTn>
                        </p:par>
                        <p:par>
                          <p:cTn id="202" fill="hold" nodeType="afterGroup">
                            <p:stCondLst>
                              <p:cond delay="3150"/>
                            </p:stCondLst>
                            <p:childTnLst>
                              <p:par>
                                <p:cTn id="203" presetID="1" presetClass="entr" presetSubtype="0" fill="hold" grpId="0" nodeType="afterEffect">
                                  <p:stCondLst>
                                    <p:cond delay="50"/>
                                  </p:stCondLst>
                                  <p:childTnLst>
                                    <p:set>
                                      <p:cBhvr>
                                        <p:cTn id="204" dur="1" fill="hold">
                                          <p:stCondLst>
                                            <p:cond delay="0"/>
                                          </p:stCondLst>
                                        </p:cTn>
                                        <p:tgtEl>
                                          <p:spTgt spid="229539"/>
                                        </p:tgtEl>
                                        <p:attrNameLst>
                                          <p:attrName>style.visibility</p:attrName>
                                        </p:attrNameLst>
                                      </p:cBhvr>
                                      <p:to>
                                        <p:strVal val="visible"/>
                                      </p:to>
                                    </p:set>
                                  </p:childTnLst>
                                </p:cTn>
                              </p:par>
                            </p:childTnLst>
                          </p:cTn>
                        </p:par>
                        <p:par>
                          <p:cTn id="205" fill="hold" nodeType="afterGroup">
                            <p:stCondLst>
                              <p:cond delay="3200"/>
                            </p:stCondLst>
                            <p:childTnLst>
                              <p:par>
                                <p:cTn id="206" presetID="1" presetClass="entr" presetSubtype="0" fill="hold" grpId="0" nodeType="afterEffect">
                                  <p:stCondLst>
                                    <p:cond delay="50"/>
                                  </p:stCondLst>
                                  <p:childTnLst>
                                    <p:set>
                                      <p:cBhvr>
                                        <p:cTn id="207" dur="1" fill="hold">
                                          <p:stCondLst>
                                            <p:cond delay="0"/>
                                          </p:stCondLst>
                                        </p:cTn>
                                        <p:tgtEl>
                                          <p:spTgt spid="229540"/>
                                        </p:tgtEl>
                                        <p:attrNameLst>
                                          <p:attrName>style.visibility</p:attrName>
                                        </p:attrNameLst>
                                      </p:cBhvr>
                                      <p:to>
                                        <p:strVal val="visible"/>
                                      </p:to>
                                    </p:set>
                                  </p:childTnLst>
                                </p:cTn>
                              </p:par>
                            </p:childTnLst>
                          </p:cTn>
                        </p:par>
                        <p:par>
                          <p:cTn id="208" fill="hold" nodeType="afterGroup">
                            <p:stCondLst>
                              <p:cond delay="3250"/>
                            </p:stCondLst>
                            <p:childTnLst>
                              <p:par>
                                <p:cTn id="209" presetID="1" presetClass="entr" presetSubtype="0" fill="hold" grpId="0" nodeType="afterEffect">
                                  <p:stCondLst>
                                    <p:cond delay="50"/>
                                  </p:stCondLst>
                                  <p:childTnLst>
                                    <p:set>
                                      <p:cBhvr>
                                        <p:cTn id="210" dur="1" fill="hold">
                                          <p:stCondLst>
                                            <p:cond delay="0"/>
                                          </p:stCondLst>
                                        </p:cTn>
                                        <p:tgtEl>
                                          <p:spTgt spid="229541"/>
                                        </p:tgtEl>
                                        <p:attrNameLst>
                                          <p:attrName>style.visibility</p:attrName>
                                        </p:attrNameLst>
                                      </p:cBhvr>
                                      <p:to>
                                        <p:strVal val="visible"/>
                                      </p:to>
                                    </p:set>
                                  </p:childTnLst>
                                </p:cTn>
                              </p:par>
                            </p:childTnLst>
                          </p:cTn>
                        </p:par>
                        <p:par>
                          <p:cTn id="211" fill="hold" nodeType="afterGroup">
                            <p:stCondLst>
                              <p:cond delay="3300"/>
                            </p:stCondLst>
                            <p:childTnLst>
                              <p:par>
                                <p:cTn id="212" presetID="1" presetClass="entr" presetSubtype="0" fill="hold" grpId="0" nodeType="afterEffect">
                                  <p:stCondLst>
                                    <p:cond delay="50"/>
                                  </p:stCondLst>
                                  <p:childTnLst>
                                    <p:set>
                                      <p:cBhvr>
                                        <p:cTn id="213" dur="1" fill="hold">
                                          <p:stCondLst>
                                            <p:cond delay="0"/>
                                          </p:stCondLst>
                                        </p:cTn>
                                        <p:tgtEl>
                                          <p:spTgt spid="229542"/>
                                        </p:tgtEl>
                                        <p:attrNameLst>
                                          <p:attrName>style.visibility</p:attrName>
                                        </p:attrNameLst>
                                      </p:cBhvr>
                                      <p:to>
                                        <p:strVal val="visible"/>
                                      </p:to>
                                    </p:set>
                                  </p:childTnLst>
                                </p:cTn>
                              </p:par>
                            </p:childTnLst>
                          </p:cTn>
                        </p:par>
                        <p:par>
                          <p:cTn id="214" fill="hold" nodeType="afterGroup">
                            <p:stCondLst>
                              <p:cond delay="3350"/>
                            </p:stCondLst>
                            <p:childTnLst>
                              <p:par>
                                <p:cTn id="215" presetID="1" presetClass="entr" presetSubtype="0" fill="hold" grpId="0" nodeType="afterEffect">
                                  <p:stCondLst>
                                    <p:cond delay="50"/>
                                  </p:stCondLst>
                                  <p:childTnLst>
                                    <p:set>
                                      <p:cBhvr>
                                        <p:cTn id="216" dur="1" fill="hold">
                                          <p:stCondLst>
                                            <p:cond delay="0"/>
                                          </p:stCondLst>
                                        </p:cTn>
                                        <p:tgtEl>
                                          <p:spTgt spid="229543"/>
                                        </p:tgtEl>
                                        <p:attrNameLst>
                                          <p:attrName>style.visibility</p:attrName>
                                        </p:attrNameLst>
                                      </p:cBhvr>
                                      <p:to>
                                        <p:strVal val="visible"/>
                                      </p:to>
                                    </p:set>
                                  </p:childTnLst>
                                </p:cTn>
                              </p:par>
                            </p:childTnLst>
                          </p:cTn>
                        </p:par>
                        <p:par>
                          <p:cTn id="217" fill="hold" nodeType="afterGroup">
                            <p:stCondLst>
                              <p:cond delay="3400"/>
                            </p:stCondLst>
                            <p:childTnLst>
                              <p:par>
                                <p:cTn id="218" presetID="1" presetClass="entr" presetSubtype="0" fill="hold" grpId="0" nodeType="afterEffect">
                                  <p:stCondLst>
                                    <p:cond delay="50"/>
                                  </p:stCondLst>
                                  <p:childTnLst>
                                    <p:set>
                                      <p:cBhvr>
                                        <p:cTn id="219" dur="1" fill="hold">
                                          <p:stCondLst>
                                            <p:cond delay="0"/>
                                          </p:stCondLst>
                                        </p:cTn>
                                        <p:tgtEl>
                                          <p:spTgt spid="229544"/>
                                        </p:tgtEl>
                                        <p:attrNameLst>
                                          <p:attrName>style.visibility</p:attrName>
                                        </p:attrNameLst>
                                      </p:cBhvr>
                                      <p:to>
                                        <p:strVal val="visible"/>
                                      </p:to>
                                    </p:set>
                                  </p:childTnLst>
                                </p:cTn>
                              </p:par>
                            </p:childTnLst>
                          </p:cTn>
                        </p:par>
                        <p:par>
                          <p:cTn id="220" fill="hold" nodeType="afterGroup">
                            <p:stCondLst>
                              <p:cond delay="3450"/>
                            </p:stCondLst>
                            <p:childTnLst>
                              <p:par>
                                <p:cTn id="221" presetID="1" presetClass="entr" presetSubtype="0" fill="hold" grpId="0" nodeType="afterEffect">
                                  <p:stCondLst>
                                    <p:cond delay="50"/>
                                  </p:stCondLst>
                                  <p:childTnLst>
                                    <p:set>
                                      <p:cBhvr>
                                        <p:cTn id="222" dur="1" fill="hold">
                                          <p:stCondLst>
                                            <p:cond delay="0"/>
                                          </p:stCondLst>
                                        </p:cTn>
                                        <p:tgtEl>
                                          <p:spTgt spid="229545"/>
                                        </p:tgtEl>
                                        <p:attrNameLst>
                                          <p:attrName>style.visibility</p:attrName>
                                        </p:attrNameLst>
                                      </p:cBhvr>
                                      <p:to>
                                        <p:strVal val="visible"/>
                                      </p:to>
                                    </p:set>
                                  </p:childTnLst>
                                </p:cTn>
                              </p:par>
                            </p:childTnLst>
                          </p:cTn>
                        </p:par>
                        <p:par>
                          <p:cTn id="223" fill="hold" nodeType="afterGroup">
                            <p:stCondLst>
                              <p:cond delay="3500"/>
                            </p:stCondLst>
                            <p:childTnLst>
                              <p:par>
                                <p:cTn id="224" presetID="1" presetClass="entr" presetSubtype="0" fill="hold" grpId="0" nodeType="afterEffect">
                                  <p:stCondLst>
                                    <p:cond delay="50"/>
                                  </p:stCondLst>
                                  <p:childTnLst>
                                    <p:set>
                                      <p:cBhvr>
                                        <p:cTn id="225" dur="1" fill="hold">
                                          <p:stCondLst>
                                            <p:cond delay="0"/>
                                          </p:stCondLst>
                                        </p:cTn>
                                        <p:tgtEl>
                                          <p:spTgt spid="229546"/>
                                        </p:tgtEl>
                                        <p:attrNameLst>
                                          <p:attrName>style.visibility</p:attrName>
                                        </p:attrNameLst>
                                      </p:cBhvr>
                                      <p:to>
                                        <p:strVal val="visible"/>
                                      </p:to>
                                    </p:set>
                                  </p:childTnLst>
                                </p:cTn>
                              </p:par>
                            </p:childTnLst>
                          </p:cTn>
                        </p:par>
                        <p:par>
                          <p:cTn id="226" fill="hold" nodeType="afterGroup">
                            <p:stCondLst>
                              <p:cond delay="3550"/>
                            </p:stCondLst>
                            <p:childTnLst>
                              <p:par>
                                <p:cTn id="227" presetID="1" presetClass="entr" presetSubtype="0" fill="hold" grpId="0" nodeType="afterEffect">
                                  <p:stCondLst>
                                    <p:cond delay="50"/>
                                  </p:stCondLst>
                                  <p:childTnLst>
                                    <p:set>
                                      <p:cBhvr>
                                        <p:cTn id="228" dur="1" fill="hold">
                                          <p:stCondLst>
                                            <p:cond delay="0"/>
                                          </p:stCondLst>
                                        </p:cTn>
                                        <p:tgtEl>
                                          <p:spTgt spid="229547"/>
                                        </p:tgtEl>
                                        <p:attrNameLst>
                                          <p:attrName>style.visibility</p:attrName>
                                        </p:attrNameLst>
                                      </p:cBhvr>
                                      <p:to>
                                        <p:strVal val="visible"/>
                                      </p:to>
                                    </p:set>
                                  </p:childTnLst>
                                </p:cTn>
                              </p:par>
                            </p:childTnLst>
                          </p:cTn>
                        </p:par>
                        <p:par>
                          <p:cTn id="229" fill="hold" nodeType="afterGroup">
                            <p:stCondLst>
                              <p:cond delay="3600"/>
                            </p:stCondLst>
                            <p:childTnLst>
                              <p:par>
                                <p:cTn id="230" presetID="1" presetClass="entr" presetSubtype="0" fill="hold" grpId="0" nodeType="afterEffect">
                                  <p:stCondLst>
                                    <p:cond delay="50"/>
                                  </p:stCondLst>
                                  <p:childTnLst>
                                    <p:set>
                                      <p:cBhvr>
                                        <p:cTn id="231" dur="1" fill="hold">
                                          <p:stCondLst>
                                            <p:cond delay="0"/>
                                          </p:stCondLst>
                                        </p:cTn>
                                        <p:tgtEl>
                                          <p:spTgt spid="229548"/>
                                        </p:tgtEl>
                                        <p:attrNameLst>
                                          <p:attrName>style.visibility</p:attrName>
                                        </p:attrNameLst>
                                      </p:cBhvr>
                                      <p:to>
                                        <p:strVal val="visible"/>
                                      </p:to>
                                    </p:set>
                                  </p:childTnLst>
                                </p:cTn>
                              </p:par>
                            </p:childTnLst>
                          </p:cTn>
                        </p:par>
                        <p:par>
                          <p:cTn id="232" fill="hold" nodeType="afterGroup">
                            <p:stCondLst>
                              <p:cond delay="3650"/>
                            </p:stCondLst>
                            <p:childTnLst>
                              <p:par>
                                <p:cTn id="233" presetID="1" presetClass="entr" presetSubtype="0" fill="hold" grpId="0" nodeType="afterEffect">
                                  <p:stCondLst>
                                    <p:cond delay="50"/>
                                  </p:stCondLst>
                                  <p:childTnLst>
                                    <p:set>
                                      <p:cBhvr>
                                        <p:cTn id="234" dur="1" fill="hold">
                                          <p:stCondLst>
                                            <p:cond delay="0"/>
                                          </p:stCondLst>
                                        </p:cTn>
                                        <p:tgtEl>
                                          <p:spTgt spid="229549"/>
                                        </p:tgtEl>
                                        <p:attrNameLst>
                                          <p:attrName>style.visibility</p:attrName>
                                        </p:attrNameLst>
                                      </p:cBhvr>
                                      <p:to>
                                        <p:strVal val="visible"/>
                                      </p:to>
                                    </p:set>
                                  </p:childTnLst>
                                </p:cTn>
                              </p:par>
                            </p:childTnLst>
                          </p:cTn>
                        </p:par>
                        <p:par>
                          <p:cTn id="235" fill="hold" nodeType="afterGroup">
                            <p:stCondLst>
                              <p:cond delay="3700"/>
                            </p:stCondLst>
                            <p:childTnLst>
                              <p:par>
                                <p:cTn id="236" presetID="1" presetClass="entr" presetSubtype="0" fill="hold" grpId="0" nodeType="afterEffect">
                                  <p:stCondLst>
                                    <p:cond delay="50"/>
                                  </p:stCondLst>
                                  <p:childTnLst>
                                    <p:set>
                                      <p:cBhvr>
                                        <p:cTn id="237" dur="1" fill="hold">
                                          <p:stCondLst>
                                            <p:cond delay="0"/>
                                          </p:stCondLst>
                                        </p:cTn>
                                        <p:tgtEl>
                                          <p:spTgt spid="229550"/>
                                        </p:tgtEl>
                                        <p:attrNameLst>
                                          <p:attrName>style.visibility</p:attrName>
                                        </p:attrNameLst>
                                      </p:cBhvr>
                                      <p:to>
                                        <p:strVal val="visible"/>
                                      </p:to>
                                    </p:set>
                                  </p:childTnLst>
                                </p:cTn>
                              </p:par>
                            </p:childTnLst>
                          </p:cTn>
                        </p:par>
                        <p:par>
                          <p:cTn id="238" fill="hold" nodeType="afterGroup">
                            <p:stCondLst>
                              <p:cond delay="3750"/>
                            </p:stCondLst>
                            <p:childTnLst>
                              <p:par>
                                <p:cTn id="239" presetID="1" presetClass="entr" presetSubtype="0" fill="hold" grpId="0" nodeType="afterEffect">
                                  <p:stCondLst>
                                    <p:cond delay="50"/>
                                  </p:stCondLst>
                                  <p:childTnLst>
                                    <p:set>
                                      <p:cBhvr>
                                        <p:cTn id="240" dur="1" fill="hold">
                                          <p:stCondLst>
                                            <p:cond delay="0"/>
                                          </p:stCondLst>
                                        </p:cTn>
                                        <p:tgtEl>
                                          <p:spTgt spid="229551"/>
                                        </p:tgtEl>
                                        <p:attrNameLst>
                                          <p:attrName>style.visibility</p:attrName>
                                        </p:attrNameLst>
                                      </p:cBhvr>
                                      <p:to>
                                        <p:strVal val="visible"/>
                                      </p:to>
                                    </p:set>
                                  </p:childTnLst>
                                </p:cTn>
                              </p:par>
                            </p:childTnLst>
                          </p:cTn>
                        </p:par>
                        <p:par>
                          <p:cTn id="241" fill="hold" nodeType="afterGroup">
                            <p:stCondLst>
                              <p:cond delay="3800"/>
                            </p:stCondLst>
                            <p:childTnLst>
                              <p:par>
                                <p:cTn id="242" presetID="1" presetClass="entr" presetSubtype="0" fill="hold" grpId="0" nodeType="afterEffect">
                                  <p:stCondLst>
                                    <p:cond delay="50"/>
                                  </p:stCondLst>
                                  <p:childTnLst>
                                    <p:set>
                                      <p:cBhvr>
                                        <p:cTn id="243" dur="1" fill="hold">
                                          <p:stCondLst>
                                            <p:cond delay="0"/>
                                          </p:stCondLst>
                                        </p:cTn>
                                        <p:tgtEl>
                                          <p:spTgt spid="229552"/>
                                        </p:tgtEl>
                                        <p:attrNameLst>
                                          <p:attrName>style.visibility</p:attrName>
                                        </p:attrNameLst>
                                      </p:cBhvr>
                                      <p:to>
                                        <p:strVal val="visible"/>
                                      </p:to>
                                    </p:set>
                                  </p:childTnLst>
                                </p:cTn>
                              </p:par>
                            </p:childTnLst>
                          </p:cTn>
                        </p:par>
                        <p:par>
                          <p:cTn id="244" fill="hold" nodeType="afterGroup">
                            <p:stCondLst>
                              <p:cond delay="3850"/>
                            </p:stCondLst>
                            <p:childTnLst>
                              <p:par>
                                <p:cTn id="245" presetID="1" presetClass="entr" presetSubtype="0" fill="hold" grpId="0" nodeType="afterEffect">
                                  <p:stCondLst>
                                    <p:cond delay="50"/>
                                  </p:stCondLst>
                                  <p:childTnLst>
                                    <p:set>
                                      <p:cBhvr>
                                        <p:cTn id="246" dur="1" fill="hold">
                                          <p:stCondLst>
                                            <p:cond delay="0"/>
                                          </p:stCondLst>
                                        </p:cTn>
                                        <p:tgtEl>
                                          <p:spTgt spid="229553"/>
                                        </p:tgtEl>
                                        <p:attrNameLst>
                                          <p:attrName>style.visibility</p:attrName>
                                        </p:attrNameLst>
                                      </p:cBhvr>
                                      <p:to>
                                        <p:strVal val="visible"/>
                                      </p:to>
                                    </p:set>
                                  </p:childTnLst>
                                </p:cTn>
                              </p:par>
                            </p:childTnLst>
                          </p:cTn>
                        </p:par>
                        <p:par>
                          <p:cTn id="247" fill="hold" nodeType="afterGroup">
                            <p:stCondLst>
                              <p:cond delay="3900"/>
                            </p:stCondLst>
                            <p:childTnLst>
                              <p:par>
                                <p:cTn id="248" presetID="1" presetClass="entr" presetSubtype="0" fill="hold" grpId="0" nodeType="afterEffect">
                                  <p:stCondLst>
                                    <p:cond delay="50"/>
                                  </p:stCondLst>
                                  <p:childTnLst>
                                    <p:set>
                                      <p:cBhvr>
                                        <p:cTn id="249" dur="1" fill="hold">
                                          <p:stCondLst>
                                            <p:cond delay="0"/>
                                          </p:stCondLst>
                                        </p:cTn>
                                        <p:tgtEl>
                                          <p:spTgt spid="229554"/>
                                        </p:tgtEl>
                                        <p:attrNameLst>
                                          <p:attrName>style.visibility</p:attrName>
                                        </p:attrNameLst>
                                      </p:cBhvr>
                                      <p:to>
                                        <p:strVal val="visible"/>
                                      </p:to>
                                    </p:set>
                                  </p:childTnLst>
                                </p:cTn>
                              </p:par>
                            </p:childTnLst>
                          </p:cTn>
                        </p:par>
                        <p:par>
                          <p:cTn id="250" fill="hold" nodeType="afterGroup">
                            <p:stCondLst>
                              <p:cond delay="3950"/>
                            </p:stCondLst>
                            <p:childTnLst>
                              <p:par>
                                <p:cTn id="251" presetID="1" presetClass="entr" presetSubtype="0" fill="hold" grpId="0" nodeType="afterEffect">
                                  <p:stCondLst>
                                    <p:cond delay="50"/>
                                  </p:stCondLst>
                                  <p:childTnLst>
                                    <p:set>
                                      <p:cBhvr>
                                        <p:cTn id="252" dur="1" fill="hold">
                                          <p:stCondLst>
                                            <p:cond delay="0"/>
                                          </p:stCondLst>
                                        </p:cTn>
                                        <p:tgtEl>
                                          <p:spTgt spid="229555"/>
                                        </p:tgtEl>
                                        <p:attrNameLst>
                                          <p:attrName>style.visibility</p:attrName>
                                        </p:attrNameLst>
                                      </p:cBhvr>
                                      <p:to>
                                        <p:strVal val="visible"/>
                                      </p:to>
                                    </p:set>
                                  </p:childTnLst>
                                </p:cTn>
                              </p:par>
                            </p:childTnLst>
                          </p:cTn>
                        </p:par>
                        <p:par>
                          <p:cTn id="253" fill="hold" nodeType="afterGroup">
                            <p:stCondLst>
                              <p:cond delay="4000"/>
                            </p:stCondLst>
                            <p:childTnLst>
                              <p:par>
                                <p:cTn id="254" presetID="1" presetClass="entr" presetSubtype="0" fill="hold" grpId="0" nodeType="afterEffect">
                                  <p:stCondLst>
                                    <p:cond delay="50"/>
                                  </p:stCondLst>
                                  <p:childTnLst>
                                    <p:set>
                                      <p:cBhvr>
                                        <p:cTn id="255" dur="1" fill="hold">
                                          <p:stCondLst>
                                            <p:cond delay="0"/>
                                          </p:stCondLst>
                                        </p:cTn>
                                        <p:tgtEl>
                                          <p:spTgt spid="229556"/>
                                        </p:tgtEl>
                                        <p:attrNameLst>
                                          <p:attrName>style.visibility</p:attrName>
                                        </p:attrNameLst>
                                      </p:cBhvr>
                                      <p:to>
                                        <p:strVal val="visible"/>
                                      </p:to>
                                    </p:set>
                                  </p:childTnLst>
                                </p:cTn>
                              </p:par>
                            </p:childTnLst>
                          </p:cTn>
                        </p:par>
                        <p:par>
                          <p:cTn id="256" fill="hold" nodeType="afterGroup">
                            <p:stCondLst>
                              <p:cond delay="4050"/>
                            </p:stCondLst>
                            <p:childTnLst>
                              <p:par>
                                <p:cTn id="257" presetID="1" presetClass="entr" presetSubtype="0" fill="hold" grpId="0" nodeType="afterEffect">
                                  <p:stCondLst>
                                    <p:cond delay="50"/>
                                  </p:stCondLst>
                                  <p:childTnLst>
                                    <p:set>
                                      <p:cBhvr>
                                        <p:cTn id="258" dur="1" fill="hold">
                                          <p:stCondLst>
                                            <p:cond delay="0"/>
                                          </p:stCondLst>
                                        </p:cTn>
                                        <p:tgtEl>
                                          <p:spTgt spid="229557"/>
                                        </p:tgtEl>
                                        <p:attrNameLst>
                                          <p:attrName>style.visibility</p:attrName>
                                        </p:attrNameLst>
                                      </p:cBhvr>
                                      <p:to>
                                        <p:strVal val="visible"/>
                                      </p:to>
                                    </p:set>
                                  </p:childTnLst>
                                </p:cTn>
                              </p:par>
                            </p:childTnLst>
                          </p:cTn>
                        </p:par>
                        <p:par>
                          <p:cTn id="259" fill="hold" nodeType="afterGroup">
                            <p:stCondLst>
                              <p:cond delay="4100"/>
                            </p:stCondLst>
                            <p:childTnLst>
                              <p:par>
                                <p:cTn id="260" presetID="1" presetClass="entr" presetSubtype="0" fill="hold" grpId="0" nodeType="afterEffect">
                                  <p:stCondLst>
                                    <p:cond delay="50"/>
                                  </p:stCondLst>
                                  <p:childTnLst>
                                    <p:set>
                                      <p:cBhvr>
                                        <p:cTn id="261" dur="1" fill="hold">
                                          <p:stCondLst>
                                            <p:cond delay="0"/>
                                          </p:stCondLst>
                                        </p:cTn>
                                        <p:tgtEl>
                                          <p:spTgt spid="229558"/>
                                        </p:tgtEl>
                                        <p:attrNameLst>
                                          <p:attrName>style.visibility</p:attrName>
                                        </p:attrNameLst>
                                      </p:cBhvr>
                                      <p:to>
                                        <p:strVal val="visible"/>
                                      </p:to>
                                    </p:set>
                                  </p:childTnLst>
                                </p:cTn>
                              </p:par>
                            </p:childTnLst>
                          </p:cTn>
                        </p:par>
                        <p:par>
                          <p:cTn id="262" fill="hold" nodeType="afterGroup">
                            <p:stCondLst>
                              <p:cond delay="4150"/>
                            </p:stCondLst>
                            <p:childTnLst>
                              <p:par>
                                <p:cTn id="263" presetID="1" presetClass="entr" presetSubtype="0" fill="hold" grpId="0" nodeType="afterEffect">
                                  <p:stCondLst>
                                    <p:cond delay="50"/>
                                  </p:stCondLst>
                                  <p:childTnLst>
                                    <p:set>
                                      <p:cBhvr>
                                        <p:cTn id="264" dur="1" fill="hold">
                                          <p:stCondLst>
                                            <p:cond delay="0"/>
                                          </p:stCondLst>
                                        </p:cTn>
                                        <p:tgtEl>
                                          <p:spTgt spid="229559"/>
                                        </p:tgtEl>
                                        <p:attrNameLst>
                                          <p:attrName>style.visibility</p:attrName>
                                        </p:attrNameLst>
                                      </p:cBhvr>
                                      <p:to>
                                        <p:strVal val="visible"/>
                                      </p:to>
                                    </p:set>
                                  </p:childTnLst>
                                </p:cTn>
                              </p:par>
                            </p:childTnLst>
                          </p:cTn>
                        </p:par>
                        <p:par>
                          <p:cTn id="265" fill="hold" nodeType="afterGroup">
                            <p:stCondLst>
                              <p:cond delay="4200"/>
                            </p:stCondLst>
                            <p:childTnLst>
                              <p:par>
                                <p:cTn id="266" presetID="1" presetClass="entr" presetSubtype="0" fill="hold" grpId="0" nodeType="afterEffect">
                                  <p:stCondLst>
                                    <p:cond delay="50"/>
                                  </p:stCondLst>
                                  <p:childTnLst>
                                    <p:set>
                                      <p:cBhvr>
                                        <p:cTn id="267" dur="1" fill="hold">
                                          <p:stCondLst>
                                            <p:cond delay="0"/>
                                          </p:stCondLst>
                                        </p:cTn>
                                        <p:tgtEl>
                                          <p:spTgt spid="229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4" grpId="0" animBg="1"/>
      <p:bldP spid="229474" grpId="0" animBg="1"/>
      <p:bldP spid="229475" grpId="0" animBg="1"/>
      <p:bldP spid="229476" grpId="0" animBg="1"/>
      <p:bldP spid="229477" grpId="0" animBg="1"/>
      <p:bldP spid="229478" grpId="0" animBg="1"/>
      <p:bldP spid="229479" grpId="0" animBg="1"/>
      <p:bldP spid="229480" grpId="0" animBg="1"/>
      <p:bldP spid="229481" grpId="0" animBg="1"/>
      <p:bldP spid="229482" grpId="0" animBg="1"/>
      <p:bldP spid="229483" grpId="0" animBg="1"/>
      <p:bldP spid="229484" grpId="0" animBg="1"/>
      <p:bldP spid="229485" grpId="0" animBg="1"/>
      <p:bldP spid="229486" grpId="0" animBg="1"/>
      <p:bldP spid="229487" grpId="0" animBg="1"/>
      <p:bldP spid="229488" grpId="0" animBg="1"/>
      <p:bldP spid="229489" grpId="0" animBg="1"/>
      <p:bldP spid="229490" grpId="0" animBg="1"/>
      <p:bldP spid="229491" grpId="0" animBg="1"/>
      <p:bldP spid="229492" grpId="0" animBg="1"/>
      <p:bldP spid="229494" grpId="0" animBg="1"/>
      <p:bldP spid="229495" grpId="0" animBg="1"/>
      <p:bldP spid="229496" grpId="0" animBg="1"/>
      <p:bldP spid="229497" grpId="0" animBg="1"/>
      <p:bldP spid="229498" grpId="0" animBg="1"/>
      <p:bldP spid="229499" grpId="0" animBg="1"/>
      <p:bldP spid="229500" grpId="0" animBg="1"/>
      <p:bldP spid="229501" grpId="0" animBg="1"/>
      <p:bldP spid="229502" grpId="0" animBg="1"/>
      <p:bldP spid="229503" grpId="0" animBg="1"/>
      <p:bldP spid="229504" grpId="0" animBg="1"/>
      <p:bldP spid="229505" grpId="0" animBg="1"/>
      <p:bldP spid="229506" grpId="0" animBg="1"/>
      <p:bldP spid="229507" grpId="0" animBg="1"/>
      <p:bldP spid="229508" grpId="0" animBg="1"/>
      <p:bldP spid="229509" grpId="0" animBg="1"/>
      <p:bldP spid="229510" grpId="0" animBg="1"/>
      <p:bldP spid="229511" grpId="0" animBg="1"/>
      <p:bldP spid="229512" grpId="0" animBg="1"/>
      <p:bldP spid="229513" grpId="0" animBg="1"/>
      <p:bldP spid="229514" grpId="0" animBg="1"/>
      <p:bldP spid="229515" grpId="0" animBg="1"/>
      <p:bldP spid="229516" grpId="0" animBg="1"/>
      <p:bldP spid="229518" grpId="0" animBg="1"/>
      <p:bldP spid="229519" grpId="0" animBg="1"/>
      <p:bldP spid="229520" grpId="0" animBg="1"/>
      <p:bldP spid="229521" grpId="0" animBg="1"/>
      <p:bldP spid="229522" grpId="0" animBg="1"/>
      <p:bldP spid="229523" grpId="0" animBg="1"/>
      <p:bldP spid="229524" grpId="0" animBg="1"/>
      <p:bldP spid="229525" grpId="0" animBg="1"/>
      <p:bldP spid="229526" grpId="0" animBg="1"/>
      <p:bldP spid="229527" grpId="0" animBg="1"/>
      <p:bldP spid="229528" grpId="0" animBg="1"/>
      <p:bldP spid="229529" grpId="0" animBg="1"/>
      <p:bldP spid="229530" grpId="0" animBg="1"/>
      <p:bldP spid="229531" grpId="0" animBg="1"/>
      <p:bldP spid="229532" grpId="0" animBg="1"/>
      <p:bldP spid="229533" grpId="0" animBg="1"/>
      <p:bldP spid="229534" grpId="0" animBg="1"/>
      <p:bldP spid="229535" grpId="0" animBg="1"/>
      <p:bldP spid="229536" grpId="0" animBg="1"/>
      <p:bldP spid="229537" grpId="0" animBg="1"/>
      <p:bldP spid="229538" grpId="0" animBg="1"/>
      <p:bldP spid="229539" grpId="0" animBg="1"/>
      <p:bldP spid="229540" grpId="0" animBg="1"/>
      <p:bldP spid="229541" grpId="0" animBg="1"/>
      <p:bldP spid="229542" grpId="0" animBg="1"/>
      <p:bldP spid="229543" grpId="0" animBg="1"/>
      <p:bldP spid="229544" grpId="0" animBg="1"/>
      <p:bldP spid="229545" grpId="0" animBg="1"/>
      <p:bldP spid="229546" grpId="0" animBg="1"/>
      <p:bldP spid="229547" grpId="0" animBg="1"/>
      <p:bldP spid="229548" grpId="0" animBg="1"/>
      <p:bldP spid="229549" grpId="0" animBg="1"/>
      <p:bldP spid="229550" grpId="0" animBg="1"/>
      <p:bldP spid="229551" grpId="0" animBg="1"/>
      <p:bldP spid="229552" grpId="0" animBg="1"/>
      <p:bldP spid="229553" grpId="0" animBg="1"/>
      <p:bldP spid="229554" grpId="0" animBg="1"/>
      <p:bldP spid="229555" grpId="0" animBg="1"/>
      <p:bldP spid="229556" grpId="0" animBg="1"/>
      <p:bldP spid="229557" grpId="0" animBg="1"/>
      <p:bldP spid="229558" grpId="0" animBg="1"/>
      <p:bldP spid="229559" grpId="0" animBg="1"/>
      <p:bldP spid="2295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en-GB" b="1"/>
              <a:t>SPM datasets</a:t>
            </a:r>
            <a:endParaRPr lang="en-US" b="1"/>
          </a:p>
        </p:txBody>
      </p:sp>
      <p:pic>
        <p:nvPicPr>
          <p:cNvPr id="221187" name="Picture 3"/>
          <p:cNvPicPr>
            <a:picLocks noChangeAspect="1" noChangeArrowheads="1"/>
          </p:cNvPicPr>
          <p:nvPr/>
        </p:nvPicPr>
        <p:blipFill>
          <a:blip r:embed="rId3">
            <a:extLst>
              <a:ext uri="{28A0092B-C50C-407E-A947-70E740481C1C}">
                <a14:useLocalDpi xmlns:a14="http://schemas.microsoft.com/office/drawing/2010/main" val="0"/>
              </a:ext>
            </a:extLst>
          </a:blip>
          <a:srcRect b="3513"/>
          <a:stretch>
            <a:fillRect/>
          </a:stretch>
        </p:blipFill>
        <p:spPr bwMode="auto">
          <a:xfrm>
            <a:off x="423863" y="1255713"/>
            <a:ext cx="8315325" cy="501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1188" name="Text Box 4"/>
          <p:cNvSpPr txBox="1">
            <a:spLocks noChangeArrowheads="1"/>
          </p:cNvSpPr>
          <p:nvPr/>
        </p:nvSpPr>
        <p:spPr bwMode="auto">
          <a:xfrm>
            <a:off x="1644650" y="6337300"/>
            <a:ext cx="60467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t>PET, fMRI (1</a:t>
            </a:r>
            <a:r>
              <a:rPr lang="en-GB" baseline="30000"/>
              <a:t>st</a:t>
            </a:r>
            <a:r>
              <a:rPr lang="en-GB"/>
              <a:t> and 2</a:t>
            </a:r>
            <a:r>
              <a:rPr lang="en-GB" baseline="30000"/>
              <a:t>nd</a:t>
            </a:r>
            <a:r>
              <a:rPr lang="en-GB"/>
              <a:t> level), PPI, DCM, EEG, MEG, LFP.</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GB" b="1"/>
              <a:t>SPM Mailing List</a:t>
            </a:r>
            <a:endParaRPr lang="en-US" b="1"/>
          </a:p>
        </p:txBody>
      </p:sp>
      <p:sp>
        <p:nvSpPr>
          <p:cNvPr id="223235" name="Rectangle 3"/>
          <p:cNvSpPr>
            <a:spLocks noChangeArrowheads="1"/>
          </p:cNvSpPr>
          <p:nvPr/>
        </p:nvSpPr>
        <p:spPr bwMode="auto">
          <a:xfrm>
            <a:off x="6148388" y="6326188"/>
            <a:ext cx="2598737"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GB" sz="2000" b="1"/>
              <a:t>spm@jiscmail.ac.uk</a:t>
            </a:r>
          </a:p>
        </p:txBody>
      </p:sp>
      <p:sp>
        <p:nvSpPr>
          <p:cNvPr id="223236" name="Rectangle 4"/>
          <p:cNvSpPr>
            <a:spLocks noChangeArrowheads="1"/>
          </p:cNvSpPr>
          <p:nvPr/>
        </p:nvSpPr>
        <p:spPr bwMode="auto">
          <a:xfrm>
            <a:off x="401638" y="6343650"/>
            <a:ext cx="5053012"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GB" sz="2000" b="1"/>
              <a:t>http://www.fil.ion.ucl.ac.uk/spm/support/</a:t>
            </a:r>
          </a:p>
        </p:txBody>
      </p:sp>
      <p:pic>
        <p:nvPicPr>
          <p:cNvPr id="223237" name="Picture 5"/>
          <p:cNvPicPr>
            <a:picLocks noChangeAspect="1" noChangeArrowheads="1"/>
          </p:cNvPicPr>
          <p:nvPr/>
        </p:nvPicPr>
        <p:blipFill>
          <a:blip r:embed="rId3">
            <a:extLst>
              <a:ext uri="{28A0092B-C50C-407E-A947-70E740481C1C}">
                <a14:useLocalDpi xmlns:a14="http://schemas.microsoft.com/office/drawing/2010/main" val="0"/>
              </a:ext>
            </a:extLst>
          </a:blip>
          <a:srcRect b="3329"/>
          <a:stretch>
            <a:fillRect/>
          </a:stretch>
        </p:blipFill>
        <p:spPr bwMode="auto">
          <a:xfrm>
            <a:off x="436563" y="1282700"/>
            <a:ext cx="8220075" cy="496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GB" b="1"/>
              <a:t>SPM Toolboxes</a:t>
            </a:r>
            <a:endParaRPr lang="en-US" b="1"/>
          </a:p>
        </p:txBody>
      </p:sp>
      <p:sp>
        <p:nvSpPr>
          <p:cNvPr id="224259" name="Rectangle 3"/>
          <p:cNvSpPr>
            <a:spLocks noGrp="1" noChangeArrowheads="1"/>
          </p:cNvSpPr>
          <p:nvPr>
            <p:ph type="body" idx="1"/>
          </p:nvPr>
        </p:nvSpPr>
        <p:spPr>
          <a:xfrm>
            <a:off x="447675" y="1352550"/>
            <a:ext cx="8229600" cy="971550"/>
          </a:xfrm>
        </p:spPr>
        <p:txBody>
          <a:bodyPr/>
          <a:lstStyle/>
          <a:p>
            <a:r>
              <a:rPr lang="en-GB"/>
              <a:t>User-contributed SPM extensions:</a:t>
            </a:r>
            <a:br>
              <a:rPr lang="en-GB"/>
            </a:br>
            <a:r>
              <a:rPr lang="en-GB"/>
              <a:t>                    </a:t>
            </a:r>
            <a:r>
              <a:rPr lang="en-GB" sz="2000" b="1" i="1"/>
              <a:t>http://www.fil.ion.ucl.ac.uk/spm/ext/</a:t>
            </a:r>
            <a:endParaRPr lang="en-US" sz="2000" b="1" i="1"/>
          </a:p>
        </p:txBody>
      </p:sp>
      <p:pic>
        <p:nvPicPr>
          <p:cNvPr id="224260" name="Picture 4"/>
          <p:cNvPicPr>
            <a:picLocks noChangeAspect="1" noChangeArrowheads="1"/>
          </p:cNvPicPr>
          <p:nvPr/>
        </p:nvPicPr>
        <p:blipFill>
          <a:blip r:embed="rId3">
            <a:extLst>
              <a:ext uri="{28A0092B-C50C-407E-A947-70E740481C1C}">
                <a14:useLocalDpi xmlns:a14="http://schemas.microsoft.com/office/drawing/2010/main" val="0"/>
              </a:ext>
            </a:extLst>
          </a:blip>
          <a:srcRect l="14410" t="11278" r="15092" b="6259"/>
          <a:stretch>
            <a:fillRect/>
          </a:stretch>
        </p:blipFill>
        <p:spPr bwMode="auto">
          <a:xfrm>
            <a:off x="1620838" y="2187575"/>
            <a:ext cx="614997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GB" b="1"/>
              <a:t>References</a:t>
            </a:r>
            <a:endParaRPr lang="en-US" b="1"/>
          </a:p>
        </p:txBody>
      </p:sp>
      <p:sp>
        <p:nvSpPr>
          <p:cNvPr id="230403" name="Rectangle 3"/>
          <p:cNvSpPr>
            <a:spLocks noGrp="1" noChangeArrowheads="1"/>
          </p:cNvSpPr>
          <p:nvPr>
            <p:ph type="body" idx="1"/>
          </p:nvPr>
        </p:nvSpPr>
        <p:spPr>
          <a:xfrm>
            <a:off x="76200" y="1828800"/>
            <a:ext cx="7219619" cy="4114800"/>
          </a:xfrm>
        </p:spPr>
        <p:txBody>
          <a:bodyPr/>
          <a:lstStyle/>
          <a:p>
            <a:r>
              <a:rPr lang="en-GB" b="1" dirty="0" smtClean="0"/>
              <a:t>Twenty </a:t>
            </a:r>
            <a:r>
              <a:rPr lang="en-GB" b="1" dirty="0"/>
              <a:t>years of functional MRI: The science and the </a:t>
            </a:r>
            <a:r>
              <a:rPr lang="en-GB" b="1" dirty="0" smtClean="0"/>
              <a:t>stories</a:t>
            </a:r>
            <a:r>
              <a:rPr lang="en-GB" dirty="0" smtClean="0"/>
              <a:t>. </a:t>
            </a:r>
            <a:r>
              <a:rPr lang="en-GB" i="1" dirty="0" smtClean="0"/>
              <a:t>P. Bandettini</a:t>
            </a:r>
            <a:r>
              <a:rPr lang="en-GB" dirty="0" smtClean="0"/>
              <a:t>, NeuroImage, 2012.</a:t>
            </a:r>
            <a:r>
              <a:rPr lang="en-GB" dirty="0"/>
              <a:t/>
            </a:r>
            <a:br>
              <a:rPr lang="en-GB" dirty="0"/>
            </a:br>
            <a:r>
              <a:rPr lang="en-US" sz="2000" dirty="0">
                <a:hlinkClick r:id="rId3"/>
              </a:rPr>
              <a:t>http://</a:t>
            </a:r>
            <a:r>
              <a:rPr lang="en-US" sz="2000" dirty="0" smtClean="0">
                <a:hlinkClick r:id="rId3"/>
              </a:rPr>
              <a:t>dx.doi.org/10.1016/j.neuroimage.2012.04.026</a:t>
            </a:r>
            <a:endParaRPr lang="en-US" sz="2000" dirty="0"/>
          </a:p>
          <a:p>
            <a:pPr marL="0" indent="0">
              <a:buNone/>
            </a:pPr>
            <a:endParaRPr lang="en-US" dirty="0" smtClean="0"/>
          </a:p>
          <a:p>
            <a:r>
              <a:rPr lang="en-GB" b="1" i="1" dirty="0"/>
              <a:t>SPM: A history</a:t>
            </a:r>
            <a:r>
              <a:rPr lang="en-GB" dirty="0"/>
              <a:t>. </a:t>
            </a:r>
            <a:r>
              <a:rPr lang="en-GB" i="1" dirty="0"/>
              <a:t>J. Ashburner</a:t>
            </a:r>
            <a:r>
              <a:rPr lang="en-GB" dirty="0"/>
              <a:t>, NeuroImage, 2011.</a:t>
            </a:r>
            <a:br>
              <a:rPr lang="en-GB" dirty="0"/>
            </a:br>
            <a:r>
              <a:rPr lang="en-GB" sz="2000" dirty="0">
                <a:hlinkClick r:id="rId4"/>
              </a:rPr>
              <a:t>http://</a:t>
            </a:r>
            <a:r>
              <a:rPr lang="en-GB" sz="2000" dirty="0" smtClean="0">
                <a:hlinkClick r:id="rId4"/>
              </a:rPr>
              <a:t>dx.doi.org/10.1016/j.neuroimage.2011.10.025</a:t>
            </a:r>
            <a:endParaRPr lang="en-US" sz="2000" dirty="0"/>
          </a:p>
          <a:p>
            <a:pPr marL="0" indent="0">
              <a:buNone/>
            </a:pPr>
            <a:endParaRPr lang="en-GB" dirty="0"/>
          </a:p>
          <a:p>
            <a:r>
              <a:rPr lang="en-GB" b="1" dirty="0"/>
              <a:t>SPM’s 20</a:t>
            </a:r>
            <a:r>
              <a:rPr lang="en-GB" b="1" baseline="30000" dirty="0"/>
              <a:t>th</a:t>
            </a:r>
            <a:r>
              <a:rPr lang="en-GB" b="1" dirty="0"/>
              <a:t> Anniversary</a:t>
            </a:r>
            <a:r>
              <a:rPr lang="en-GB" dirty="0"/>
              <a:t>, </a:t>
            </a:r>
            <a:r>
              <a:rPr lang="en-GB" i="1" dirty="0"/>
              <a:t>K.J. Friston</a:t>
            </a:r>
            <a:r>
              <a:rPr lang="en-GB" dirty="0"/>
              <a:t>.</a:t>
            </a:r>
            <a:br>
              <a:rPr lang="en-GB" dirty="0"/>
            </a:br>
            <a:r>
              <a:rPr lang="en-US" sz="2000" dirty="0">
                <a:hlinkClick r:id="rId5"/>
              </a:rPr>
              <a:t>http://www.fil.ion.ucl.ac.uk/spm/course/video/#Overview</a:t>
            </a:r>
            <a:endParaRPr lang="en-US" sz="2000" dirty="0"/>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70850" y="1752600"/>
            <a:ext cx="1920750" cy="2400347"/>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71639" y="4741050"/>
            <a:ext cx="2019961" cy="158355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idx="4294967295"/>
          </p:nvPr>
        </p:nvSpPr>
        <p:spPr>
          <a:xfrm>
            <a:off x="0" y="579438"/>
            <a:ext cx="8229600" cy="792162"/>
          </a:xfrm>
        </p:spPr>
        <p:txBody>
          <a:bodyPr/>
          <a:lstStyle/>
          <a:p>
            <a:r>
              <a:rPr lang="en-GB" b="1"/>
              <a:t>…to the very first SPM{t}</a:t>
            </a:r>
          </a:p>
        </p:txBody>
      </p:sp>
      <p:grpSp>
        <p:nvGrpSpPr>
          <p:cNvPr id="155651" name="Group 4"/>
          <p:cNvGrpSpPr>
            <a:grpSpLocks/>
          </p:cNvGrpSpPr>
          <p:nvPr/>
        </p:nvGrpSpPr>
        <p:grpSpPr bwMode="auto">
          <a:xfrm>
            <a:off x="4932363" y="674688"/>
            <a:ext cx="3914775" cy="6000750"/>
            <a:chOff x="207963" y="695325"/>
            <a:chExt cx="3914775" cy="6000750"/>
          </a:xfrm>
        </p:grpSpPr>
        <p:sp>
          <p:nvSpPr>
            <p:cNvPr id="155652" name="Rectangle 2"/>
            <p:cNvSpPr>
              <a:spLocks noChangeArrowheads="1"/>
            </p:cNvSpPr>
            <p:nvPr/>
          </p:nvSpPr>
          <p:spPr bwMode="auto">
            <a:xfrm>
              <a:off x="207963" y="695325"/>
              <a:ext cx="3914775" cy="6000750"/>
            </a:xfrm>
            <a:prstGeom prst="rect">
              <a:avLst/>
            </a:prstGeom>
            <a:solidFill>
              <a:schemeClr val="bg1"/>
            </a:solidFill>
            <a:ln w="9525">
              <a:solidFill>
                <a:schemeClr val="bg2"/>
              </a:solidFill>
              <a:miter lim="800000"/>
              <a:headEnd/>
              <a:tailEnd/>
            </a:ln>
            <a:effectLst>
              <a:outerShdw dist="107763" dir="2700000" algn="ctr" rotWithShape="0">
                <a:schemeClr val="bg2">
                  <a:alpha val="50000"/>
                </a:schemeClr>
              </a:outerShdw>
            </a:effectLst>
          </p:spPr>
          <p:txBody>
            <a:bodyPr wrap="none" anchor="ctr"/>
            <a:lstStyle/>
            <a:p>
              <a:pPr eaLnBrk="1" hangingPunct="1"/>
              <a:endParaRPr lang="en-GB"/>
            </a:p>
          </p:txBody>
        </p:sp>
        <p:pic>
          <p:nvPicPr>
            <p:cNvPr id="155653" name="Picture 3"/>
            <p:cNvPicPr>
              <a:picLocks noChangeAspect="1" noChangeArrowheads="1"/>
            </p:cNvPicPr>
            <p:nvPr/>
          </p:nvPicPr>
          <p:blipFill>
            <a:blip r:embed="rId3">
              <a:extLst>
                <a:ext uri="{28A0092B-C50C-407E-A947-70E740481C1C}">
                  <a14:useLocalDpi xmlns:a14="http://schemas.microsoft.com/office/drawing/2010/main" val="0"/>
                </a:ext>
              </a:extLst>
            </a:blip>
            <a:srcRect r="1965"/>
            <a:stretch>
              <a:fillRect/>
            </a:stretch>
          </p:blipFill>
          <p:spPr bwMode="auto">
            <a:xfrm>
              <a:off x="727075" y="704850"/>
              <a:ext cx="2854325"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654" name="Picture 4"/>
            <p:cNvPicPr>
              <a:picLocks noChangeAspect="1" noChangeArrowheads="1"/>
            </p:cNvPicPr>
            <p:nvPr/>
          </p:nvPicPr>
          <p:blipFill>
            <a:blip r:embed="rId4">
              <a:extLst>
                <a:ext uri="{28A0092B-C50C-407E-A947-70E740481C1C}">
                  <a14:useLocalDpi xmlns:a14="http://schemas.microsoft.com/office/drawing/2010/main" val="0"/>
                </a:ext>
              </a:extLst>
            </a:blip>
            <a:srcRect t="2008" r="1671" b="48878"/>
            <a:stretch>
              <a:fillRect/>
            </a:stretch>
          </p:blipFill>
          <p:spPr bwMode="auto">
            <a:xfrm>
              <a:off x="222250" y="3995738"/>
              <a:ext cx="3829050" cy="267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5655" name="TextBox 5"/>
          <p:cNvSpPr txBox="1">
            <a:spLocks noChangeArrowheads="1"/>
          </p:cNvSpPr>
          <p:nvPr/>
        </p:nvSpPr>
        <p:spPr bwMode="auto">
          <a:xfrm>
            <a:off x="250825" y="1484313"/>
            <a:ext cx="4465638"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Font typeface="Arial" pitchFamily="34" charset="0"/>
              <a:buChar char="•"/>
            </a:pPr>
            <a:r>
              <a:rPr lang="en-GB"/>
              <a:t>An area specialised for the processing of colour, the“colour centre” (V4) highlighted by cognitive substraction using PET.</a:t>
            </a:r>
            <a:br>
              <a:rPr lang="en-GB"/>
            </a:br>
            <a:endParaRPr lang="en-GB"/>
          </a:p>
          <a:p>
            <a:pPr eaLnBrk="1" hangingPunct="1">
              <a:buFont typeface="Arial" pitchFamily="34" charset="0"/>
              <a:buChar char="•"/>
            </a:pPr>
            <a:r>
              <a:rPr lang="en-GB"/>
              <a:t>Three subjects:</a:t>
            </a:r>
          </a:p>
          <a:p>
            <a:pPr eaLnBrk="1" hangingPunct="1">
              <a:buFont typeface="Arial" pitchFamily="34" charset="0"/>
              <a:buChar char="•"/>
            </a:pPr>
            <a:endParaRPr lang="en-GB"/>
          </a:p>
          <a:p>
            <a:pPr eaLnBrk="1" hangingPunct="1">
              <a:buFont typeface="Arial" pitchFamily="34" charset="0"/>
              <a:buChar char="•"/>
            </a:pPr>
            <a:endParaRPr lang="en-GB"/>
          </a:p>
          <a:p>
            <a:pPr eaLnBrk="1" hangingPunct="1">
              <a:buFont typeface="Arial" pitchFamily="34" charset="0"/>
              <a:buChar char="•"/>
            </a:pPr>
            <a:endParaRPr lang="en-GB"/>
          </a:p>
          <a:p>
            <a:pPr eaLnBrk="1" hangingPunct="1">
              <a:buFont typeface="Arial" pitchFamily="34" charset="0"/>
              <a:buChar char="•"/>
            </a:pPr>
            <a:endParaRPr lang="en-GB"/>
          </a:p>
          <a:p>
            <a:pPr eaLnBrk="1" hangingPunct="1">
              <a:buFont typeface="Arial" pitchFamily="34" charset="0"/>
              <a:buChar char="•"/>
            </a:pPr>
            <a:endParaRPr lang="en-GB"/>
          </a:p>
          <a:p>
            <a:pPr eaLnBrk="1" hangingPunct="1">
              <a:buFont typeface="Arial" pitchFamily="34" charset="0"/>
              <a:buChar char="•"/>
            </a:pPr>
            <a:endParaRPr lang="en-GB"/>
          </a:p>
          <a:p>
            <a:pPr eaLnBrk="1" hangingPunct="1">
              <a:buFont typeface="Arial" pitchFamily="34" charset="0"/>
              <a:buChar char="•"/>
            </a:pPr>
            <a:endParaRPr lang="en-GB"/>
          </a:p>
          <a:p>
            <a:pPr eaLnBrk="1" hangingPunct="1">
              <a:buFont typeface="Arial" pitchFamily="34" charset="0"/>
              <a:buChar char="•"/>
            </a:pPr>
            <a:endParaRPr lang="en-GB"/>
          </a:p>
          <a:p>
            <a:pPr eaLnBrk="1" hangingPunct="1">
              <a:buFont typeface="Arial" pitchFamily="34" charset="0"/>
              <a:buChar char="•"/>
            </a:pPr>
            <a:endParaRPr lang="en-GB"/>
          </a:p>
          <a:p>
            <a:pPr eaLnBrk="1" hangingPunct="1">
              <a:buFont typeface="Arial" pitchFamily="34" charset="0"/>
              <a:buChar char="•"/>
            </a:pPr>
            <a:r>
              <a:rPr lang="en-GB"/>
              <a:t>Compatible with earlier findings on monkeys using electrophysiology .</a:t>
            </a:r>
          </a:p>
          <a:p>
            <a:pPr eaLnBrk="1" hangingPunct="1">
              <a:buFont typeface="Arial" pitchFamily="34" charset="0"/>
              <a:buChar char="•"/>
            </a:pPr>
            <a:endParaRPr lang="en-GB"/>
          </a:p>
        </p:txBody>
      </p:sp>
      <p:pic>
        <p:nvPicPr>
          <p:cNvPr id="155656" name="Picture 5"/>
          <p:cNvPicPr>
            <a:picLocks noChangeAspect="1" noChangeArrowheads="1"/>
          </p:cNvPicPr>
          <p:nvPr/>
        </p:nvPicPr>
        <p:blipFill>
          <a:blip r:embed="rId5">
            <a:extLst>
              <a:ext uri="{28A0092B-C50C-407E-A947-70E740481C1C}">
                <a14:useLocalDpi xmlns:a14="http://schemas.microsoft.com/office/drawing/2010/main" val="0"/>
              </a:ext>
            </a:extLst>
          </a:blip>
          <a:srcRect b="2821"/>
          <a:stretch>
            <a:fillRect/>
          </a:stretch>
        </p:blipFill>
        <p:spPr bwMode="auto">
          <a:xfrm>
            <a:off x="1042988" y="3459163"/>
            <a:ext cx="1008062" cy="1247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657" name="Picture 5"/>
          <p:cNvPicPr>
            <a:picLocks noChangeAspect="1" noChangeArrowheads="1"/>
          </p:cNvPicPr>
          <p:nvPr/>
        </p:nvPicPr>
        <p:blipFill>
          <a:blip r:embed="rId6">
            <a:extLst>
              <a:ext uri="{28A0092B-C50C-407E-A947-70E740481C1C}">
                <a14:useLocalDpi xmlns:a14="http://schemas.microsoft.com/office/drawing/2010/main" val="0"/>
              </a:ext>
            </a:extLst>
          </a:blip>
          <a:srcRect b="2821"/>
          <a:stretch>
            <a:fillRect/>
          </a:stretch>
        </p:blipFill>
        <p:spPr bwMode="auto">
          <a:xfrm>
            <a:off x="2987675" y="3459163"/>
            <a:ext cx="1008063" cy="1247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5658" name="TextBox 6"/>
          <p:cNvSpPr txBox="1">
            <a:spLocks noChangeArrowheads="1"/>
          </p:cNvSpPr>
          <p:nvPr/>
        </p:nvSpPr>
        <p:spPr bwMode="auto">
          <a:xfrm>
            <a:off x="827088" y="4851400"/>
            <a:ext cx="1416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r>
              <a:rPr lang="en-GB"/>
              <a:t>Colour trials</a:t>
            </a:r>
            <a:br>
              <a:rPr lang="en-GB"/>
            </a:br>
            <a:r>
              <a:rPr lang="en-GB"/>
              <a:t>(2 scans)</a:t>
            </a:r>
          </a:p>
        </p:txBody>
      </p:sp>
      <p:sp>
        <p:nvSpPr>
          <p:cNvPr id="155659" name="TextBox 11"/>
          <p:cNvSpPr txBox="1">
            <a:spLocks noChangeArrowheads="1"/>
          </p:cNvSpPr>
          <p:nvPr/>
        </p:nvSpPr>
        <p:spPr bwMode="auto">
          <a:xfrm>
            <a:off x="2843213" y="4870450"/>
            <a:ext cx="12366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r>
              <a:rPr lang="en-GB"/>
              <a:t>Grey trials</a:t>
            </a:r>
            <a:br>
              <a:rPr lang="en-GB"/>
            </a:br>
            <a:r>
              <a:rPr lang="en-GB"/>
              <a:t>(2 scans)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0775" y="1501775"/>
            <a:ext cx="2819400" cy="241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03" name="Picture 3"/>
          <p:cNvPicPr>
            <a:picLocks noChangeArrowheads="1"/>
          </p:cNvPicPr>
          <p:nvPr/>
        </p:nvPicPr>
        <p:blipFill>
          <a:blip r:embed="rId4">
            <a:extLst>
              <a:ext uri="{28A0092B-C50C-407E-A947-70E740481C1C}">
                <a14:useLocalDpi xmlns:a14="http://schemas.microsoft.com/office/drawing/2010/main" val="0"/>
              </a:ext>
            </a:extLst>
          </a:blip>
          <a:srcRect l="68709" t="30252" r="7512" b="14130"/>
          <a:stretch>
            <a:fillRect/>
          </a:stretch>
        </p:blipFill>
        <p:spPr bwMode="auto">
          <a:xfrm>
            <a:off x="4244975" y="1600200"/>
            <a:ext cx="1165225" cy="1219200"/>
          </a:xfrm>
          <a:prstGeom prst="rect">
            <a:avLst/>
          </a:prstGeom>
          <a:noFill/>
          <a:ln>
            <a:noFill/>
          </a:ln>
          <a:effectLst>
            <a:outerShdw dist="81320" dir="2319588"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hlink"/>
                </a:solidFill>
                <a:miter lim="800000"/>
                <a:headEnd/>
                <a:tailEnd/>
              </a14:hiddenLine>
            </a:ext>
          </a:extLst>
        </p:spPr>
      </p:pic>
      <p:sp>
        <p:nvSpPr>
          <p:cNvPr id="153604" name="Rectangle 4"/>
          <p:cNvSpPr>
            <a:spLocks noChangeArrowheads="1"/>
          </p:cNvSpPr>
          <p:nvPr/>
        </p:nvSpPr>
        <p:spPr bwMode="auto">
          <a:xfrm>
            <a:off x="971550" y="4416425"/>
            <a:ext cx="1585913" cy="6445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3605" name="Rectangle 5"/>
          <p:cNvSpPr>
            <a:spLocks noChangeArrowheads="1"/>
          </p:cNvSpPr>
          <p:nvPr/>
        </p:nvSpPr>
        <p:spPr bwMode="auto">
          <a:xfrm>
            <a:off x="985838" y="4545013"/>
            <a:ext cx="15779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Normalisation</a:t>
            </a:r>
          </a:p>
        </p:txBody>
      </p:sp>
      <p:sp>
        <p:nvSpPr>
          <p:cNvPr id="153606" name="Rectangle 6"/>
          <p:cNvSpPr>
            <a:spLocks noChangeArrowheads="1"/>
          </p:cNvSpPr>
          <p:nvPr/>
        </p:nvSpPr>
        <p:spPr bwMode="auto">
          <a:xfrm>
            <a:off x="6224588" y="1219200"/>
            <a:ext cx="28352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Statistical Parametric Map</a:t>
            </a:r>
          </a:p>
        </p:txBody>
      </p:sp>
      <p:sp>
        <p:nvSpPr>
          <p:cNvPr id="153607" name="Rectangle 7"/>
          <p:cNvSpPr>
            <a:spLocks noChangeArrowheads="1"/>
          </p:cNvSpPr>
          <p:nvPr/>
        </p:nvSpPr>
        <p:spPr bwMode="auto">
          <a:xfrm>
            <a:off x="82550" y="904875"/>
            <a:ext cx="19970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Image time-series</a:t>
            </a:r>
          </a:p>
        </p:txBody>
      </p:sp>
      <p:sp>
        <p:nvSpPr>
          <p:cNvPr id="153608" name="Rectangle 8"/>
          <p:cNvSpPr>
            <a:spLocks noChangeArrowheads="1"/>
          </p:cNvSpPr>
          <p:nvPr/>
        </p:nvSpPr>
        <p:spPr bwMode="auto">
          <a:xfrm>
            <a:off x="3676650" y="6113463"/>
            <a:ext cx="22891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Parameter estimates</a:t>
            </a:r>
          </a:p>
        </p:txBody>
      </p:sp>
      <p:pic>
        <p:nvPicPr>
          <p:cNvPr id="153609" name="Picture 9"/>
          <p:cNvPicPr>
            <a:picLocks noChangeArrowheads="1"/>
          </p:cNvPicPr>
          <p:nvPr/>
        </p:nvPicPr>
        <p:blipFill>
          <a:blip r:embed="rId5">
            <a:lum contrast="-6000"/>
            <a:extLst>
              <a:ext uri="{28A0092B-C50C-407E-A947-70E740481C1C}">
                <a14:useLocalDpi xmlns:a14="http://schemas.microsoft.com/office/drawing/2010/main" val="0"/>
              </a:ext>
            </a:extLst>
          </a:blip>
          <a:srcRect/>
          <a:stretch>
            <a:fillRect/>
          </a:stretch>
        </p:blipFill>
        <p:spPr bwMode="auto">
          <a:xfrm>
            <a:off x="1917700" y="1676400"/>
            <a:ext cx="1500188" cy="106203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10" name="Picture 10"/>
          <p:cNvPicPr>
            <a:picLocks noChangeArrowheads="1"/>
          </p:cNvPicPr>
          <p:nvPr/>
        </p:nvPicPr>
        <p:blipFill>
          <a:blip r:embed="rId6">
            <a:extLst>
              <a:ext uri="{28A0092B-C50C-407E-A947-70E740481C1C}">
                <a14:useLocalDpi xmlns:a14="http://schemas.microsoft.com/office/drawing/2010/main" val="0"/>
              </a:ext>
            </a:extLst>
          </a:blip>
          <a:srcRect l="10599" t="6715" r="8142" b="6468"/>
          <a:stretch>
            <a:fillRect/>
          </a:stretch>
        </p:blipFill>
        <p:spPr bwMode="auto">
          <a:xfrm>
            <a:off x="4040188" y="4392613"/>
            <a:ext cx="1617662" cy="1662112"/>
          </a:xfrm>
          <a:prstGeom prst="rect">
            <a:avLst/>
          </a:prstGeom>
          <a:noFill/>
          <a:ln w="12700">
            <a:solidFill>
              <a:schemeClr val="bg2"/>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153611" name="Rectangle 11"/>
          <p:cNvSpPr>
            <a:spLocks noChangeArrowheads="1"/>
          </p:cNvSpPr>
          <p:nvPr/>
        </p:nvSpPr>
        <p:spPr bwMode="auto">
          <a:xfrm>
            <a:off x="3773488" y="3124200"/>
            <a:ext cx="2197100" cy="6889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effectLst>
                  <a:outerShdw blurRad="38100" dist="38100" dir="2700000" algn="tl">
                    <a:srgbClr val="C0C0C0"/>
                  </a:outerShdw>
                </a:effectLst>
              </a:rPr>
              <a:t>General Linear Model</a:t>
            </a:r>
            <a:endParaRPr lang="en-US">
              <a:effectLst>
                <a:outerShdw blurRad="38100" dist="38100" dir="2700000" algn="tl">
                  <a:srgbClr val="C0C0C0"/>
                </a:outerShdw>
              </a:effectLst>
            </a:endParaRPr>
          </a:p>
        </p:txBody>
      </p:sp>
      <p:sp>
        <p:nvSpPr>
          <p:cNvPr id="153612" name="Rectangle 12"/>
          <p:cNvSpPr>
            <a:spLocks noChangeArrowheads="1"/>
          </p:cNvSpPr>
          <p:nvPr/>
        </p:nvSpPr>
        <p:spPr bwMode="auto">
          <a:xfrm>
            <a:off x="166688" y="3124200"/>
            <a:ext cx="1357312" cy="6889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effectLst>
                  <a:outerShdw blurRad="38100" dist="38100" dir="2700000" algn="tl">
                    <a:srgbClr val="C0C0C0"/>
                  </a:outerShdw>
                </a:effectLst>
              </a:rPr>
              <a:t>Realignment</a:t>
            </a:r>
            <a:endParaRPr lang="en-US">
              <a:effectLst>
                <a:outerShdw blurRad="38100" dist="38100" dir="2700000" algn="tl">
                  <a:srgbClr val="C0C0C0"/>
                </a:outerShdw>
              </a:effectLst>
            </a:endParaRPr>
          </a:p>
        </p:txBody>
      </p:sp>
      <p:sp>
        <p:nvSpPr>
          <p:cNvPr id="153613" name="Rectangle 13"/>
          <p:cNvSpPr>
            <a:spLocks noChangeArrowheads="1"/>
          </p:cNvSpPr>
          <p:nvPr/>
        </p:nvSpPr>
        <p:spPr bwMode="auto">
          <a:xfrm>
            <a:off x="1954213" y="3124200"/>
            <a:ext cx="1452562" cy="7000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effectLst>
                  <a:outerShdw blurRad="38100" dist="38100" dir="2700000" algn="tl">
                    <a:srgbClr val="C0C0C0"/>
                  </a:outerShdw>
                </a:effectLst>
              </a:rPr>
              <a:t>Smoothing</a:t>
            </a:r>
            <a:endParaRPr lang="en-US">
              <a:effectLst>
                <a:outerShdw blurRad="38100" dist="38100" dir="2700000" algn="tl">
                  <a:srgbClr val="C0C0C0"/>
                </a:outerShdw>
              </a:effectLst>
            </a:endParaRPr>
          </a:p>
        </p:txBody>
      </p:sp>
      <p:sp>
        <p:nvSpPr>
          <p:cNvPr id="153614" name="Rectangle 14"/>
          <p:cNvSpPr>
            <a:spLocks noChangeArrowheads="1"/>
          </p:cNvSpPr>
          <p:nvPr/>
        </p:nvSpPr>
        <p:spPr bwMode="auto">
          <a:xfrm>
            <a:off x="4110038" y="1249363"/>
            <a:ext cx="15779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atin typeface="Arial Unicode MS" pitchFamily="34" charset="-128"/>
              </a:rPr>
              <a:t>Design matrix</a:t>
            </a:r>
          </a:p>
        </p:txBody>
      </p:sp>
      <p:pic>
        <p:nvPicPr>
          <p:cNvPr id="153615" name="Picture 15"/>
          <p:cNvPicPr>
            <a:picLocks noChangeArrowheads="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1066800" y="5437188"/>
            <a:ext cx="1368425" cy="119221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16" name="Rectangle 16"/>
          <p:cNvSpPr>
            <a:spLocks noChangeArrowheads="1"/>
          </p:cNvSpPr>
          <p:nvPr/>
        </p:nvSpPr>
        <p:spPr bwMode="auto">
          <a:xfrm>
            <a:off x="2408238" y="5729288"/>
            <a:ext cx="13112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Anatomical</a:t>
            </a:r>
            <a:br>
              <a:rPr lang="en-US">
                <a:effectLst>
                  <a:outerShdw blurRad="38100" dist="38100" dir="2700000" algn="tl">
                    <a:srgbClr val="C0C0C0"/>
                  </a:outerShdw>
                </a:effectLst>
                <a:latin typeface="Arial Unicode MS" pitchFamily="34" charset="-128"/>
              </a:rPr>
            </a:br>
            <a:r>
              <a:rPr lang="en-US">
                <a:effectLst>
                  <a:outerShdw blurRad="38100" dist="38100" dir="2700000" algn="tl">
                    <a:srgbClr val="C0C0C0"/>
                  </a:outerShdw>
                </a:effectLst>
                <a:latin typeface="Arial Unicode MS" pitchFamily="34" charset="-128"/>
              </a:rPr>
              <a:t>reference</a:t>
            </a:r>
          </a:p>
        </p:txBody>
      </p:sp>
      <p:sp>
        <p:nvSpPr>
          <p:cNvPr id="153617" name="Rectangle 17"/>
          <p:cNvSpPr>
            <a:spLocks noChangeArrowheads="1"/>
          </p:cNvSpPr>
          <p:nvPr/>
        </p:nvSpPr>
        <p:spPr bwMode="auto">
          <a:xfrm>
            <a:off x="2000250" y="1262063"/>
            <a:ext cx="13747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Spatial filter</a:t>
            </a:r>
          </a:p>
        </p:txBody>
      </p:sp>
      <p:sp>
        <p:nvSpPr>
          <p:cNvPr id="153618" name="Line 18"/>
          <p:cNvSpPr>
            <a:spLocks noChangeShapeType="1"/>
          </p:cNvSpPr>
          <p:nvPr/>
        </p:nvSpPr>
        <p:spPr bwMode="auto">
          <a:xfrm>
            <a:off x="881063" y="2795588"/>
            <a:ext cx="0" cy="30956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3619" name="Line 19"/>
          <p:cNvSpPr>
            <a:spLocks noChangeShapeType="1"/>
          </p:cNvSpPr>
          <p:nvPr/>
        </p:nvSpPr>
        <p:spPr bwMode="auto">
          <a:xfrm>
            <a:off x="1608138" y="3502025"/>
            <a:ext cx="312737" cy="317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3620" name="Line 20"/>
          <p:cNvSpPr>
            <a:spLocks noChangeShapeType="1"/>
          </p:cNvSpPr>
          <p:nvPr/>
        </p:nvSpPr>
        <p:spPr bwMode="auto">
          <a:xfrm flipV="1">
            <a:off x="6019800" y="3505200"/>
            <a:ext cx="252413"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3621" name="Line 21"/>
          <p:cNvSpPr>
            <a:spLocks noChangeShapeType="1"/>
          </p:cNvSpPr>
          <p:nvPr/>
        </p:nvSpPr>
        <p:spPr bwMode="auto">
          <a:xfrm>
            <a:off x="4851400" y="3876675"/>
            <a:ext cx="0" cy="5207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3622" name="Line 22"/>
          <p:cNvSpPr>
            <a:spLocks noChangeShapeType="1"/>
          </p:cNvSpPr>
          <p:nvPr/>
        </p:nvSpPr>
        <p:spPr bwMode="auto">
          <a:xfrm>
            <a:off x="4846638" y="2825750"/>
            <a:ext cx="0" cy="309563"/>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3623" name="Line 23"/>
          <p:cNvSpPr>
            <a:spLocks noChangeShapeType="1"/>
          </p:cNvSpPr>
          <p:nvPr/>
        </p:nvSpPr>
        <p:spPr bwMode="auto">
          <a:xfrm>
            <a:off x="2676525" y="2776538"/>
            <a:ext cx="0" cy="30956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3624" name="Line 24"/>
          <p:cNvSpPr>
            <a:spLocks noChangeShapeType="1"/>
          </p:cNvSpPr>
          <p:nvPr/>
        </p:nvSpPr>
        <p:spPr bwMode="auto">
          <a:xfrm>
            <a:off x="3429000" y="3500438"/>
            <a:ext cx="311150" cy="317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3625" name="Line 25"/>
          <p:cNvSpPr>
            <a:spLocks noChangeShapeType="1"/>
          </p:cNvSpPr>
          <p:nvPr/>
        </p:nvSpPr>
        <p:spPr bwMode="auto">
          <a:xfrm flipV="1">
            <a:off x="1749425" y="5043488"/>
            <a:ext cx="0" cy="39211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3626" name="Line 26"/>
          <p:cNvSpPr>
            <a:spLocks noChangeShapeType="1"/>
          </p:cNvSpPr>
          <p:nvPr/>
        </p:nvSpPr>
        <p:spPr bwMode="auto">
          <a:xfrm>
            <a:off x="1265238" y="3873500"/>
            <a:ext cx="1587" cy="4889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3627" name="Line 27"/>
          <p:cNvSpPr>
            <a:spLocks noChangeShapeType="1"/>
          </p:cNvSpPr>
          <p:nvPr/>
        </p:nvSpPr>
        <p:spPr bwMode="auto">
          <a:xfrm flipV="1">
            <a:off x="2286000" y="3886200"/>
            <a:ext cx="0" cy="457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3628" name="Rectangle 28"/>
          <p:cNvSpPr>
            <a:spLocks noChangeArrowheads="1"/>
          </p:cNvSpPr>
          <p:nvPr/>
        </p:nvSpPr>
        <p:spPr bwMode="auto">
          <a:xfrm>
            <a:off x="6218238" y="4114800"/>
            <a:ext cx="1349375" cy="7556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effectLst>
                  <a:outerShdw blurRad="38100" dist="38100" dir="2700000" algn="tl">
                    <a:srgbClr val="C0C0C0"/>
                  </a:outerShdw>
                </a:effectLst>
              </a:rPr>
              <a:t>Statistical</a:t>
            </a:r>
            <a:br>
              <a:rPr lang="en-GB">
                <a:effectLst>
                  <a:outerShdw blurRad="38100" dist="38100" dir="2700000" algn="tl">
                    <a:srgbClr val="C0C0C0"/>
                  </a:outerShdw>
                </a:effectLst>
              </a:rPr>
            </a:br>
            <a:r>
              <a:rPr lang="en-GB">
                <a:effectLst>
                  <a:outerShdw blurRad="38100" dist="38100" dir="2700000" algn="tl">
                    <a:srgbClr val="C0C0C0"/>
                  </a:outerShdw>
                </a:effectLst>
              </a:rPr>
              <a:t>Inference</a:t>
            </a:r>
            <a:endParaRPr lang="en-US">
              <a:effectLst>
                <a:outerShdw blurRad="38100" dist="38100" dir="2700000" algn="tl">
                  <a:srgbClr val="C0C0C0"/>
                </a:outerShdw>
              </a:effectLst>
            </a:endParaRPr>
          </a:p>
        </p:txBody>
      </p:sp>
      <p:sp>
        <p:nvSpPr>
          <p:cNvPr id="153629" name="Rectangle 29"/>
          <p:cNvSpPr>
            <a:spLocks noChangeArrowheads="1"/>
          </p:cNvSpPr>
          <p:nvPr/>
        </p:nvSpPr>
        <p:spPr bwMode="auto">
          <a:xfrm>
            <a:off x="8213725" y="4284663"/>
            <a:ext cx="6254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a:effectLst>
                  <a:outerShdw blurRad="38100" dist="38100" dir="2700000" algn="tl">
                    <a:srgbClr val="C0C0C0"/>
                  </a:outerShdw>
                </a:effectLst>
                <a:latin typeface="Arial Unicode MS" pitchFamily="34" charset="-128"/>
              </a:rPr>
              <a:t>RFT</a:t>
            </a:r>
          </a:p>
        </p:txBody>
      </p:sp>
      <p:sp>
        <p:nvSpPr>
          <p:cNvPr id="153630" name="Line 30"/>
          <p:cNvSpPr>
            <a:spLocks noChangeShapeType="1"/>
          </p:cNvSpPr>
          <p:nvPr/>
        </p:nvSpPr>
        <p:spPr bwMode="auto">
          <a:xfrm>
            <a:off x="6919913" y="3776663"/>
            <a:ext cx="0" cy="31908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153631" name="Picture 31"/>
          <p:cNvPicPr>
            <a:picLocks noChangeArrowheads="1"/>
          </p:cNvPicPr>
          <p:nvPr/>
        </p:nvPicPr>
        <p:blipFill>
          <a:blip r:embed="rId3">
            <a:extLst>
              <a:ext uri="{28A0092B-C50C-407E-A947-70E740481C1C}">
                <a14:useLocalDpi xmlns:a14="http://schemas.microsoft.com/office/drawing/2010/main" val="0"/>
              </a:ext>
            </a:extLst>
          </a:blip>
          <a:srcRect l="5832" t="60948" r="69249" b="6488"/>
          <a:stretch>
            <a:fillRect/>
          </a:stretch>
        </p:blipFill>
        <p:spPr bwMode="auto">
          <a:xfrm>
            <a:off x="6405563" y="5334000"/>
            <a:ext cx="10572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32" name="Line 32"/>
          <p:cNvSpPr>
            <a:spLocks noChangeShapeType="1"/>
          </p:cNvSpPr>
          <p:nvPr/>
        </p:nvSpPr>
        <p:spPr bwMode="auto">
          <a:xfrm flipH="1">
            <a:off x="6943725" y="4876800"/>
            <a:ext cx="0" cy="457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3633" name="Rectangle 33"/>
          <p:cNvSpPr>
            <a:spLocks noChangeArrowheads="1"/>
          </p:cNvSpPr>
          <p:nvPr/>
        </p:nvSpPr>
        <p:spPr bwMode="auto">
          <a:xfrm>
            <a:off x="7775575" y="5638800"/>
            <a:ext cx="94932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p &lt;0.05</a:t>
            </a:r>
          </a:p>
        </p:txBody>
      </p:sp>
      <p:sp>
        <p:nvSpPr>
          <p:cNvPr id="153634" name="Line 34"/>
          <p:cNvSpPr>
            <a:spLocks noChangeShapeType="1"/>
          </p:cNvSpPr>
          <p:nvPr/>
        </p:nvSpPr>
        <p:spPr bwMode="auto">
          <a:xfrm flipH="1" flipV="1">
            <a:off x="7620000" y="4495800"/>
            <a:ext cx="5334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3635" name="Line 35"/>
          <p:cNvSpPr>
            <a:spLocks noChangeShapeType="1"/>
          </p:cNvSpPr>
          <p:nvPr/>
        </p:nvSpPr>
        <p:spPr bwMode="auto">
          <a:xfrm flipH="1">
            <a:off x="6886575" y="5867400"/>
            <a:ext cx="903288" cy="376238"/>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153636" name="Group 36"/>
          <p:cNvGrpSpPr>
            <a:grpSpLocks/>
          </p:cNvGrpSpPr>
          <p:nvPr/>
        </p:nvGrpSpPr>
        <p:grpSpPr bwMode="auto">
          <a:xfrm>
            <a:off x="152400" y="1341438"/>
            <a:ext cx="1508125" cy="1412875"/>
            <a:chOff x="197" y="764"/>
            <a:chExt cx="987" cy="890"/>
          </a:xfrm>
        </p:grpSpPr>
        <p:pic>
          <p:nvPicPr>
            <p:cNvPr id="153637" name="Picture 37"/>
            <p:cNvPicPr>
              <a:picLocks noChangeArrowheads="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197" y="764"/>
              <a:ext cx="796" cy="698"/>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8" name="Picture 38"/>
            <p:cNvPicPr>
              <a:picLocks noChangeArrowheads="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293" y="860"/>
              <a:ext cx="795" cy="698"/>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9" name="Picture 39"/>
            <p:cNvPicPr>
              <a:picLocks noChangeArrowheads="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389" y="956"/>
              <a:ext cx="795" cy="698"/>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idx="4294967295"/>
          </p:nvPr>
        </p:nvSpPr>
        <p:spPr>
          <a:xfrm>
            <a:off x="401638" y="66675"/>
            <a:ext cx="8229600" cy="523875"/>
          </a:xfrm>
        </p:spPr>
        <p:txBody>
          <a:bodyPr/>
          <a:lstStyle/>
          <a:p>
            <a:pPr algn="ctr"/>
            <a:r>
              <a:rPr lang="en-US" sz="2400" b="1">
                <a:solidFill>
                  <a:schemeClr val="bg1"/>
                </a:solidFill>
              </a:rPr>
              <a:t>Spatial Normalisation</a:t>
            </a:r>
          </a:p>
        </p:txBody>
      </p:sp>
      <p:pic>
        <p:nvPicPr>
          <p:cNvPr id="2324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7613"/>
            <a:ext cx="9144000"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2453" name="Text Box 5"/>
          <p:cNvSpPr txBox="1">
            <a:spLocks noChangeArrowheads="1"/>
          </p:cNvSpPr>
          <p:nvPr/>
        </p:nvSpPr>
        <p:spPr bwMode="auto">
          <a:xfrm>
            <a:off x="609600" y="5906869"/>
            <a:ext cx="327121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dirty="0" smtClean="0"/>
              <a:t>Talairach et al, 1967.</a:t>
            </a:r>
            <a:br>
              <a:rPr lang="en-GB" dirty="0" smtClean="0"/>
            </a:br>
            <a:r>
              <a:rPr lang="en-GB" dirty="0" smtClean="0"/>
              <a:t>Talairach </a:t>
            </a:r>
            <a:r>
              <a:rPr lang="en-GB" dirty="0"/>
              <a:t>and Tournoux, 1988.</a:t>
            </a:r>
            <a:endParaRPr lang="en-US" dirty="0"/>
          </a:p>
        </p:txBody>
      </p:sp>
      <p:sp>
        <p:nvSpPr>
          <p:cNvPr id="232454" name="Text Box 6"/>
          <p:cNvSpPr txBox="1">
            <a:spLocks noChangeArrowheads="1"/>
          </p:cNvSpPr>
          <p:nvPr/>
        </p:nvSpPr>
        <p:spPr bwMode="auto">
          <a:xfrm>
            <a:off x="5314950" y="5789613"/>
            <a:ext cx="30670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t>International Consortium for </a:t>
            </a:r>
            <a:br>
              <a:rPr lang="en-GB"/>
            </a:br>
            <a:r>
              <a:rPr lang="en-GB"/>
              <a:t>Brain Mapping (ICBM)</a:t>
            </a:r>
          </a:p>
          <a:p>
            <a:pPr algn="ctr"/>
            <a:r>
              <a:rPr lang="en-GB"/>
              <a:t>Evans et al, 1993.</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ChangeArrowheads="1"/>
          </p:cNvSpPr>
          <p:nvPr/>
        </p:nvSpPr>
        <p:spPr bwMode="auto">
          <a:xfrm>
            <a:off x="4603750" y="1233488"/>
            <a:ext cx="4181475" cy="5129212"/>
          </a:xfrm>
          <a:prstGeom prst="rect">
            <a:avLst/>
          </a:prstGeom>
          <a:solidFill>
            <a:schemeClr val="bg1"/>
          </a:solidFill>
          <a:ln w="9525">
            <a:solidFill>
              <a:schemeClr val="bg2"/>
            </a:solidFill>
            <a:miter lim="800000"/>
            <a:headEnd/>
            <a:tailEnd/>
          </a:ln>
          <a:effectLst>
            <a:outerShdw dist="107763" dir="2700000" algn="ctr" rotWithShape="0">
              <a:schemeClr val="bg2">
                <a:alpha val="50000"/>
              </a:schemeClr>
            </a:outerShdw>
          </a:effectLst>
        </p:spPr>
        <p:txBody>
          <a:bodyPr wrap="none" anchor="ctr"/>
          <a:lstStyle/>
          <a:p>
            <a:endParaRPr lang="en-GB"/>
          </a:p>
        </p:txBody>
      </p:sp>
      <p:sp>
        <p:nvSpPr>
          <p:cNvPr id="231427" name="Rectangle 3"/>
          <p:cNvSpPr>
            <a:spLocks noChangeArrowheads="1"/>
          </p:cNvSpPr>
          <p:nvPr/>
        </p:nvSpPr>
        <p:spPr bwMode="auto">
          <a:xfrm>
            <a:off x="257175" y="1236663"/>
            <a:ext cx="4138613" cy="5127625"/>
          </a:xfrm>
          <a:prstGeom prst="rect">
            <a:avLst/>
          </a:prstGeom>
          <a:solidFill>
            <a:schemeClr val="bg1"/>
          </a:solidFill>
          <a:ln w="9525">
            <a:solidFill>
              <a:schemeClr val="bg2"/>
            </a:solidFill>
            <a:miter lim="800000"/>
            <a:headEnd/>
            <a:tailEnd/>
          </a:ln>
          <a:effectLst>
            <a:outerShdw dist="107763" dir="2700000" algn="ctr" rotWithShape="0">
              <a:schemeClr val="bg2">
                <a:alpha val="50000"/>
              </a:schemeClr>
            </a:outerShdw>
          </a:effectLst>
        </p:spPr>
        <p:txBody>
          <a:bodyPr wrap="none" anchor="ctr"/>
          <a:lstStyle/>
          <a:p>
            <a:endParaRPr lang="en-GB"/>
          </a:p>
        </p:txBody>
      </p:sp>
      <p:sp>
        <p:nvSpPr>
          <p:cNvPr id="231428" name="Rectangle 2"/>
          <p:cNvSpPr>
            <a:spLocks noGrp="1" noChangeArrowheads="1"/>
          </p:cNvSpPr>
          <p:nvPr>
            <p:ph type="title" idx="4294967295"/>
          </p:nvPr>
        </p:nvSpPr>
        <p:spPr>
          <a:xfrm>
            <a:off x="401638" y="66675"/>
            <a:ext cx="8229600" cy="523875"/>
          </a:xfrm>
        </p:spPr>
        <p:txBody>
          <a:bodyPr/>
          <a:lstStyle/>
          <a:p>
            <a:pPr algn="ctr"/>
            <a:r>
              <a:rPr lang="en-US" sz="2400" b="1">
                <a:solidFill>
                  <a:schemeClr val="bg1"/>
                </a:solidFill>
              </a:rPr>
              <a:t>Spatial Normalisation</a:t>
            </a:r>
          </a:p>
        </p:txBody>
      </p:sp>
      <p:pic>
        <p:nvPicPr>
          <p:cNvPr id="231429" name="Picture 5"/>
          <p:cNvPicPr>
            <a:picLocks noChangeAspect="1" noChangeArrowheads="1"/>
          </p:cNvPicPr>
          <p:nvPr/>
        </p:nvPicPr>
        <p:blipFill>
          <a:blip r:embed="rId3">
            <a:extLst>
              <a:ext uri="{28A0092B-C50C-407E-A947-70E740481C1C}">
                <a14:useLocalDpi xmlns:a14="http://schemas.microsoft.com/office/drawing/2010/main" val="0"/>
              </a:ext>
            </a:extLst>
          </a:blip>
          <a:srcRect r="961" b="2400"/>
          <a:stretch>
            <a:fillRect/>
          </a:stretch>
        </p:blipFill>
        <p:spPr bwMode="auto">
          <a:xfrm>
            <a:off x="431800" y="1447800"/>
            <a:ext cx="3810000" cy="150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1430" name="Picture 6"/>
          <p:cNvPicPr>
            <a:picLocks noChangeAspect="1" noChangeArrowheads="1"/>
          </p:cNvPicPr>
          <p:nvPr/>
        </p:nvPicPr>
        <p:blipFill>
          <a:blip r:embed="rId4">
            <a:extLst>
              <a:ext uri="{28A0092B-C50C-407E-A947-70E740481C1C}">
                <a14:useLocalDpi xmlns:a14="http://schemas.microsoft.com/office/drawing/2010/main" val="0"/>
              </a:ext>
            </a:extLst>
          </a:blip>
          <a:srcRect r="1201" b="909"/>
          <a:stretch>
            <a:fillRect/>
          </a:stretch>
        </p:blipFill>
        <p:spPr bwMode="auto">
          <a:xfrm>
            <a:off x="492125" y="3309938"/>
            <a:ext cx="3617913" cy="280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1431" name="Picture 7"/>
          <p:cNvPicPr>
            <a:picLocks noChangeAspect="1" noChangeArrowheads="1"/>
          </p:cNvPicPr>
          <p:nvPr/>
        </p:nvPicPr>
        <p:blipFill>
          <a:blip r:embed="rId5">
            <a:extLst>
              <a:ext uri="{28A0092B-C50C-407E-A947-70E740481C1C}">
                <a14:useLocalDpi xmlns:a14="http://schemas.microsoft.com/office/drawing/2010/main" val="0"/>
              </a:ext>
            </a:extLst>
          </a:blip>
          <a:srcRect r="658" b="1193"/>
          <a:stretch>
            <a:fillRect/>
          </a:stretch>
        </p:blipFill>
        <p:spPr bwMode="auto">
          <a:xfrm>
            <a:off x="4978400" y="3028950"/>
            <a:ext cx="3413125" cy="318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1432" name="Picture 8"/>
          <p:cNvPicPr>
            <a:picLocks noChangeAspect="1" noChangeArrowheads="1"/>
          </p:cNvPicPr>
          <p:nvPr/>
        </p:nvPicPr>
        <p:blipFill>
          <a:blip r:embed="rId6">
            <a:extLst>
              <a:ext uri="{28A0092B-C50C-407E-A947-70E740481C1C}">
                <a14:useLocalDpi xmlns:a14="http://schemas.microsoft.com/office/drawing/2010/main" val="0"/>
              </a:ext>
            </a:extLst>
          </a:blip>
          <a:srcRect r="461" b="1909"/>
          <a:stretch>
            <a:fillRect/>
          </a:stretch>
        </p:blipFill>
        <p:spPr bwMode="auto">
          <a:xfrm>
            <a:off x="4803775" y="1355725"/>
            <a:ext cx="3767138" cy="146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14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14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14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80963" y="1058863"/>
            <a:ext cx="3957637" cy="2101850"/>
          </a:xfrm>
          <a:prstGeom prst="rect">
            <a:avLst/>
          </a:prstGeom>
          <a:solidFill>
            <a:schemeClr val="bg1"/>
          </a:solidFill>
          <a:ln w="9525">
            <a:solidFill>
              <a:schemeClr val="bg2"/>
            </a:solidFill>
            <a:miter lim="800000"/>
            <a:headEnd/>
            <a:tailEnd/>
          </a:ln>
          <a:effectLst>
            <a:outerShdw dist="107763" dir="2700000" algn="ctr" rotWithShape="0">
              <a:schemeClr val="bg2">
                <a:alpha val="50000"/>
              </a:schemeClr>
            </a:outerShdw>
          </a:effectLst>
        </p:spPr>
        <p:txBody>
          <a:bodyPr wrap="none" anchor="ctr"/>
          <a:lstStyle/>
          <a:p>
            <a:endParaRPr lang="en-GB"/>
          </a:p>
        </p:txBody>
      </p:sp>
      <p:sp>
        <p:nvSpPr>
          <p:cNvPr id="171011" name="Rectangle 3"/>
          <p:cNvSpPr>
            <a:spLocks noChangeArrowheads="1"/>
          </p:cNvSpPr>
          <p:nvPr/>
        </p:nvSpPr>
        <p:spPr bwMode="auto">
          <a:xfrm>
            <a:off x="4227513" y="4829175"/>
            <a:ext cx="4784725" cy="1717675"/>
          </a:xfrm>
          <a:prstGeom prst="rect">
            <a:avLst/>
          </a:prstGeom>
          <a:solidFill>
            <a:schemeClr val="bg1"/>
          </a:solidFill>
          <a:ln w="9525">
            <a:solidFill>
              <a:schemeClr val="bg2"/>
            </a:solidFill>
            <a:miter lim="800000"/>
            <a:headEnd/>
            <a:tailEnd/>
          </a:ln>
          <a:effectLst>
            <a:outerShdw dist="107763" dir="2700000" algn="ctr" rotWithShape="0">
              <a:schemeClr val="bg2">
                <a:alpha val="50000"/>
              </a:schemeClr>
            </a:outerShdw>
          </a:effectLst>
        </p:spPr>
        <p:txBody>
          <a:bodyPr wrap="none" anchor="ctr"/>
          <a:lstStyle/>
          <a:p>
            <a:endParaRPr lang="en-GB"/>
          </a:p>
        </p:txBody>
      </p:sp>
      <p:pic>
        <p:nvPicPr>
          <p:cNvPr id="171012" name="Picture 4"/>
          <p:cNvPicPr>
            <a:picLocks noChangeAspect="1" noChangeArrowheads="1"/>
          </p:cNvPicPr>
          <p:nvPr/>
        </p:nvPicPr>
        <p:blipFill>
          <a:blip r:embed="rId4">
            <a:extLst>
              <a:ext uri="{28A0092B-C50C-407E-A947-70E740481C1C}">
                <a14:useLocalDpi xmlns:a14="http://schemas.microsoft.com/office/drawing/2010/main" val="0"/>
              </a:ext>
            </a:extLst>
          </a:blip>
          <a:srcRect r="4242" b="2811"/>
          <a:stretch>
            <a:fillRect/>
          </a:stretch>
        </p:blipFill>
        <p:spPr bwMode="auto">
          <a:xfrm>
            <a:off x="104775" y="1255713"/>
            <a:ext cx="38100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1014" name="Picture 6"/>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798" b="2055"/>
          <a:stretch>
            <a:fillRect/>
          </a:stretch>
        </p:blipFill>
        <p:spPr bwMode="auto">
          <a:xfrm>
            <a:off x="4283075" y="4837113"/>
            <a:ext cx="4735513"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1015" name="Rectangle 2"/>
          <p:cNvSpPr>
            <a:spLocks noChangeArrowheads="1"/>
          </p:cNvSpPr>
          <p:nvPr/>
        </p:nvSpPr>
        <p:spPr bwMode="auto">
          <a:xfrm>
            <a:off x="401638" y="66675"/>
            <a:ext cx="822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2400" b="1">
                <a:solidFill>
                  <a:schemeClr val="bg1"/>
                </a:solidFill>
              </a:rPr>
              <a:t>The General Linear Model</a:t>
            </a:r>
          </a:p>
        </p:txBody>
      </p:sp>
      <p:grpSp>
        <p:nvGrpSpPr>
          <p:cNvPr id="171016" name="Group 8"/>
          <p:cNvGrpSpPr>
            <a:grpSpLocks/>
          </p:cNvGrpSpPr>
          <p:nvPr/>
        </p:nvGrpSpPr>
        <p:grpSpPr bwMode="auto">
          <a:xfrm>
            <a:off x="231775" y="3481388"/>
            <a:ext cx="3765550" cy="1243012"/>
            <a:chOff x="405" y="3323"/>
            <a:chExt cx="2372" cy="783"/>
          </a:xfrm>
        </p:grpSpPr>
        <p:graphicFrame>
          <p:nvGraphicFramePr>
            <p:cNvPr id="171017" name="Object 9"/>
            <p:cNvGraphicFramePr>
              <a:graphicFrameLocks noChangeAspect="1"/>
            </p:cNvGraphicFramePr>
            <p:nvPr/>
          </p:nvGraphicFramePr>
          <p:xfrm>
            <a:off x="405" y="3465"/>
            <a:ext cx="2372" cy="506"/>
          </p:xfrm>
          <a:graphic>
            <a:graphicData uri="http://schemas.openxmlformats.org/presentationml/2006/ole">
              <mc:AlternateContent xmlns:mc="http://schemas.openxmlformats.org/markup-compatibility/2006">
                <mc:Choice xmlns:v="urn:schemas-microsoft-com:vml" Requires="v">
                  <p:oleObj spid="_x0000_s171048" name="Equation" r:id="rId6" imgW="952200" imgH="203040" progId="Equation.3">
                    <p:embed/>
                  </p:oleObj>
                </mc:Choice>
                <mc:Fallback>
                  <p:oleObj name="Equation" r:id="rId6" imgW="952200" imgH="203040"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5" y="3465"/>
                          <a:ext cx="2372" cy="5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71018" name="Picture 10" descr="PET_desig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29" y="3323"/>
              <a:ext cx="836" cy="783"/>
            </a:xfrm>
            <a:prstGeom prst="rect">
              <a:avLst/>
            </a:prstGeom>
            <a:noFill/>
            <a:extLst>
              <a:ext uri="{909E8E84-426E-40DD-AFC4-6F175D3DCCD1}">
                <a14:hiddenFill xmlns:a14="http://schemas.microsoft.com/office/drawing/2010/main">
                  <a:solidFill>
                    <a:srgbClr val="FFFFFF"/>
                  </a:solidFill>
                </a14:hiddenFill>
              </a:ext>
            </a:extLst>
          </p:spPr>
        </p:pic>
      </p:grpSp>
      <p:sp>
        <p:nvSpPr>
          <p:cNvPr id="171019" name="Text Box 11"/>
          <p:cNvSpPr txBox="1">
            <a:spLocks noChangeArrowheads="1"/>
          </p:cNvSpPr>
          <p:nvPr/>
        </p:nvSpPr>
        <p:spPr bwMode="auto">
          <a:xfrm>
            <a:off x="263525" y="4965700"/>
            <a:ext cx="36893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t>One sample t-test</a:t>
            </a:r>
          </a:p>
          <a:p>
            <a:r>
              <a:rPr lang="en-GB"/>
              <a:t>Two sample t-test</a:t>
            </a:r>
          </a:p>
          <a:p>
            <a:r>
              <a:rPr lang="en-GB"/>
              <a:t>Paired t-test</a:t>
            </a:r>
          </a:p>
          <a:p>
            <a:r>
              <a:rPr lang="en-GB"/>
              <a:t>Analysis of Variance (ANOVA)</a:t>
            </a:r>
          </a:p>
          <a:p>
            <a:r>
              <a:rPr lang="en-GB"/>
              <a:t>Analysis of Covariance (ANCOVA)</a:t>
            </a:r>
          </a:p>
          <a:p>
            <a:r>
              <a:rPr lang="en-GB"/>
              <a:t>Multiple regression</a:t>
            </a:r>
          </a:p>
        </p:txBody>
      </p:sp>
      <p:sp>
        <p:nvSpPr>
          <p:cNvPr id="171020" name="Text Box 12"/>
          <p:cNvSpPr txBox="1">
            <a:spLocks noChangeArrowheads="1"/>
          </p:cNvSpPr>
          <p:nvPr/>
        </p:nvSpPr>
        <p:spPr bwMode="auto">
          <a:xfrm>
            <a:off x="5029200" y="838200"/>
            <a:ext cx="3194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t>… convolution model for fMRI</a:t>
            </a:r>
            <a:endParaRPr lang="en-US"/>
          </a:p>
        </p:txBody>
      </p:sp>
      <p:sp>
        <p:nvSpPr>
          <p:cNvPr id="171021" name="Rectangle 13"/>
          <p:cNvSpPr>
            <a:spLocks noChangeArrowheads="1"/>
          </p:cNvSpPr>
          <p:nvPr/>
        </p:nvSpPr>
        <p:spPr bwMode="auto">
          <a:xfrm>
            <a:off x="4238625" y="2927350"/>
            <a:ext cx="4784725" cy="1679575"/>
          </a:xfrm>
          <a:prstGeom prst="rect">
            <a:avLst/>
          </a:prstGeom>
          <a:solidFill>
            <a:schemeClr val="bg1"/>
          </a:solidFill>
          <a:ln w="9525">
            <a:solidFill>
              <a:schemeClr val="bg2"/>
            </a:solidFill>
            <a:miter lim="800000"/>
            <a:headEnd/>
            <a:tailEnd/>
          </a:ln>
          <a:effectLst>
            <a:outerShdw dist="107763" dir="2700000" algn="ctr" rotWithShape="0">
              <a:schemeClr val="bg2">
                <a:alpha val="50000"/>
              </a:schemeClr>
            </a:outerShdw>
          </a:effectLst>
        </p:spPr>
        <p:txBody>
          <a:bodyPr wrap="none" anchor="ctr"/>
          <a:lstStyle/>
          <a:p>
            <a:endParaRPr lang="en-GB"/>
          </a:p>
        </p:txBody>
      </p:sp>
      <p:sp>
        <p:nvSpPr>
          <p:cNvPr id="171022" name="Rectangle 14"/>
          <p:cNvSpPr>
            <a:spLocks noChangeArrowheads="1"/>
          </p:cNvSpPr>
          <p:nvPr/>
        </p:nvSpPr>
        <p:spPr bwMode="auto">
          <a:xfrm>
            <a:off x="4238625" y="1271588"/>
            <a:ext cx="4784725" cy="1476375"/>
          </a:xfrm>
          <a:prstGeom prst="rect">
            <a:avLst/>
          </a:prstGeom>
          <a:solidFill>
            <a:schemeClr val="bg1"/>
          </a:solidFill>
          <a:ln w="9525">
            <a:solidFill>
              <a:schemeClr val="bg2"/>
            </a:solidFill>
            <a:miter lim="800000"/>
            <a:headEnd/>
            <a:tailEnd/>
          </a:ln>
          <a:effectLst>
            <a:outerShdw dist="107763" dir="2700000" algn="ctr" rotWithShape="0">
              <a:schemeClr val="bg2">
                <a:alpha val="50000"/>
              </a:schemeClr>
            </a:outerShdw>
          </a:effectLst>
        </p:spPr>
        <p:txBody>
          <a:bodyPr wrap="none" anchor="ctr"/>
          <a:lstStyle/>
          <a:p>
            <a:endParaRPr lang="en-GB"/>
          </a:p>
        </p:txBody>
      </p:sp>
      <p:pic>
        <p:nvPicPr>
          <p:cNvPr id="171023" name="Picture 15"/>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r="1169" b="1889"/>
          <a:stretch>
            <a:fillRect/>
          </a:stretch>
        </p:blipFill>
        <p:spPr bwMode="auto">
          <a:xfrm>
            <a:off x="4473575" y="1258888"/>
            <a:ext cx="4351338" cy="156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1024" name="Picture 16"/>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r="1103" b="2585"/>
          <a:stretch>
            <a:fillRect/>
          </a:stretch>
        </p:blipFill>
        <p:spPr bwMode="auto">
          <a:xfrm>
            <a:off x="4238625" y="2932113"/>
            <a:ext cx="4905375" cy="163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0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10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10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10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10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10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10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animBg="1"/>
      <p:bldP spid="171020" grpId="0"/>
      <p:bldP spid="171021" grpId="0" animBg="1"/>
      <p:bldP spid="1710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ChangeArrowheads="1"/>
          </p:cNvSpPr>
          <p:nvPr/>
        </p:nvSpPr>
        <p:spPr bwMode="auto">
          <a:xfrm>
            <a:off x="665163" y="4598988"/>
            <a:ext cx="5378450" cy="2017712"/>
          </a:xfrm>
          <a:prstGeom prst="rect">
            <a:avLst/>
          </a:prstGeom>
          <a:solidFill>
            <a:schemeClr val="bg1"/>
          </a:solidFill>
          <a:ln w="9525">
            <a:solidFill>
              <a:schemeClr val="bg2"/>
            </a:solidFill>
            <a:miter lim="800000"/>
            <a:headEnd/>
            <a:tailEnd/>
          </a:ln>
          <a:effectLst>
            <a:outerShdw dist="107763" dir="2700000" algn="ctr" rotWithShape="0">
              <a:schemeClr val="bg2">
                <a:alpha val="50000"/>
              </a:schemeClr>
            </a:outerShdw>
          </a:effectLst>
        </p:spPr>
        <p:txBody>
          <a:bodyPr wrap="none" anchor="ctr"/>
          <a:lstStyle/>
          <a:p>
            <a:endParaRPr lang="en-GB"/>
          </a:p>
        </p:txBody>
      </p:sp>
      <p:sp>
        <p:nvSpPr>
          <p:cNvPr id="173059" name="Rectangle 3"/>
          <p:cNvSpPr>
            <a:spLocks noChangeArrowheads="1"/>
          </p:cNvSpPr>
          <p:nvPr/>
        </p:nvSpPr>
        <p:spPr bwMode="auto">
          <a:xfrm>
            <a:off x="4675188" y="884238"/>
            <a:ext cx="4130675" cy="3438525"/>
          </a:xfrm>
          <a:prstGeom prst="rect">
            <a:avLst/>
          </a:prstGeom>
          <a:solidFill>
            <a:schemeClr val="bg1"/>
          </a:solidFill>
          <a:ln w="9525">
            <a:solidFill>
              <a:schemeClr val="bg2"/>
            </a:solidFill>
            <a:miter lim="800000"/>
            <a:headEnd/>
            <a:tailEnd/>
          </a:ln>
          <a:effectLst>
            <a:outerShdw dist="107763" dir="2700000" algn="ctr" rotWithShape="0">
              <a:schemeClr val="bg2">
                <a:alpha val="50000"/>
              </a:schemeClr>
            </a:outerShdw>
          </a:effectLst>
        </p:spPr>
        <p:txBody>
          <a:bodyPr wrap="none" anchor="ctr"/>
          <a:lstStyle/>
          <a:p>
            <a:endParaRPr lang="en-GB"/>
          </a:p>
        </p:txBody>
      </p:sp>
      <p:sp>
        <p:nvSpPr>
          <p:cNvPr id="173060" name="Rectangle 4"/>
          <p:cNvSpPr>
            <a:spLocks noChangeArrowheads="1"/>
          </p:cNvSpPr>
          <p:nvPr/>
        </p:nvSpPr>
        <p:spPr bwMode="auto">
          <a:xfrm>
            <a:off x="196850" y="884238"/>
            <a:ext cx="4130675" cy="3440112"/>
          </a:xfrm>
          <a:prstGeom prst="rect">
            <a:avLst/>
          </a:prstGeom>
          <a:solidFill>
            <a:schemeClr val="bg1"/>
          </a:solidFill>
          <a:ln w="9525">
            <a:solidFill>
              <a:schemeClr val="bg2"/>
            </a:solidFill>
            <a:miter lim="800000"/>
            <a:headEnd/>
            <a:tailEnd/>
          </a:ln>
          <a:effectLst>
            <a:outerShdw dist="107763" dir="2700000" algn="ctr" rotWithShape="0">
              <a:schemeClr val="bg2">
                <a:alpha val="50000"/>
              </a:schemeClr>
            </a:outerShdw>
          </a:effectLst>
        </p:spPr>
        <p:txBody>
          <a:bodyPr wrap="none" anchor="ctr"/>
          <a:lstStyle/>
          <a:p>
            <a:endParaRPr lang="en-GB"/>
          </a:p>
        </p:txBody>
      </p:sp>
      <p:pic>
        <p:nvPicPr>
          <p:cNvPr id="173061" name="Picture 5"/>
          <p:cNvPicPr>
            <a:picLocks noChangeAspect="1" noChangeArrowheads="1"/>
          </p:cNvPicPr>
          <p:nvPr/>
        </p:nvPicPr>
        <p:blipFill>
          <a:blip r:embed="rId3">
            <a:extLst>
              <a:ext uri="{28A0092B-C50C-407E-A947-70E740481C1C}">
                <a14:useLocalDpi xmlns:a14="http://schemas.microsoft.com/office/drawing/2010/main" val="0"/>
              </a:ext>
            </a:extLst>
          </a:blip>
          <a:srcRect l="3648" r="4861" b="3172"/>
          <a:stretch>
            <a:fillRect/>
          </a:stretch>
        </p:blipFill>
        <p:spPr bwMode="auto">
          <a:xfrm>
            <a:off x="336550" y="1098550"/>
            <a:ext cx="3781425" cy="153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3062" name="Picture 6"/>
          <p:cNvPicPr>
            <a:picLocks noChangeAspect="1" noChangeArrowheads="1"/>
          </p:cNvPicPr>
          <p:nvPr/>
        </p:nvPicPr>
        <p:blipFill>
          <a:blip r:embed="rId4">
            <a:extLst>
              <a:ext uri="{28A0092B-C50C-407E-A947-70E740481C1C}">
                <a14:useLocalDpi xmlns:a14="http://schemas.microsoft.com/office/drawing/2010/main" val="0"/>
              </a:ext>
            </a:extLst>
          </a:blip>
          <a:srcRect r="1628" b="1910"/>
          <a:stretch>
            <a:fillRect/>
          </a:stretch>
        </p:blipFill>
        <p:spPr bwMode="auto">
          <a:xfrm>
            <a:off x="315913" y="2667000"/>
            <a:ext cx="38354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3063" name="Picture 7"/>
          <p:cNvPicPr>
            <a:picLocks noChangeAspect="1" noChangeArrowheads="1"/>
          </p:cNvPicPr>
          <p:nvPr/>
        </p:nvPicPr>
        <p:blipFill>
          <a:blip r:embed="rId5">
            <a:extLst>
              <a:ext uri="{28A0092B-C50C-407E-A947-70E740481C1C}">
                <a14:useLocalDpi xmlns:a14="http://schemas.microsoft.com/office/drawing/2010/main" val="0"/>
              </a:ext>
            </a:extLst>
          </a:blip>
          <a:srcRect l="5318" r="5206" b="2505"/>
          <a:stretch>
            <a:fillRect/>
          </a:stretch>
        </p:blipFill>
        <p:spPr bwMode="auto">
          <a:xfrm>
            <a:off x="4797425" y="1049338"/>
            <a:ext cx="3819525" cy="148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3064" name="Rectangle 2"/>
          <p:cNvSpPr>
            <a:spLocks noChangeArrowheads="1"/>
          </p:cNvSpPr>
          <p:nvPr/>
        </p:nvSpPr>
        <p:spPr bwMode="auto">
          <a:xfrm>
            <a:off x="401638" y="66675"/>
            <a:ext cx="822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2400" b="1">
                <a:solidFill>
                  <a:schemeClr val="bg1"/>
                </a:solidFill>
              </a:rPr>
              <a:t>Topological Inference</a:t>
            </a:r>
          </a:p>
        </p:txBody>
      </p:sp>
      <p:pic>
        <p:nvPicPr>
          <p:cNvPr id="173065" name="Picture 9"/>
          <p:cNvPicPr>
            <a:picLocks noChangeAspect="1" noChangeArrowheads="1"/>
          </p:cNvPicPr>
          <p:nvPr/>
        </p:nvPicPr>
        <p:blipFill>
          <a:blip r:embed="rId6">
            <a:extLst>
              <a:ext uri="{28A0092B-C50C-407E-A947-70E740481C1C}">
                <a14:useLocalDpi xmlns:a14="http://schemas.microsoft.com/office/drawing/2010/main" val="0"/>
              </a:ext>
            </a:extLst>
          </a:blip>
          <a:srcRect l="13466" r="11855" b="36395"/>
          <a:stretch>
            <a:fillRect/>
          </a:stretch>
        </p:blipFill>
        <p:spPr bwMode="auto">
          <a:xfrm>
            <a:off x="5283200" y="2632075"/>
            <a:ext cx="2870200"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3066"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350" y="4652963"/>
            <a:ext cx="5146675" cy="192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3067" name="Picture 11" descr="000ad90c_medium"/>
          <p:cNvPicPr>
            <a:picLocks noChangeAspect="1" noChangeArrowheads="1"/>
          </p:cNvPicPr>
          <p:nvPr/>
        </p:nvPicPr>
        <p:blipFill>
          <a:blip r:embed="rId8">
            <a:extLst>
              <a:ext uri="{28A0092B-C50C-407E-A947-70E740481C1C}">
                <a14:useLocalDpi xmlns:a14="http://schemas.microsoft.com/office/drawing/2010/main" val="0"/>
              </a:ext>
            </a:extLst>
          </a:blip>
          <a:srcRect l="17143" r="18152"/>
          <a:stretch>
            <a:fillRect/>
          </a:stretch>
        </p:blipFill>
        <p:spPr bwMode="auto">
          <a:xfrm>
            <a:off x="6843713" y="4581525"/>
            <a:ext cx="1323975" cy="2047875"/>
          </a:xfrm>
          <a:prstGeom prst="rect">
            <a:avLst/>
          </a:prstGeom>
          <a:noFill/>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30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306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30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6"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0775" y="1501775"/>
            <a:ext cx="2819400" cy="241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6067" name="Picture 3"/>
          <p:cNvPicPr>
            <a:picLocks noChangeArrowheads="1"/>
          </p:cNvPicPr>
          <p:nvPr/>
        </p:nvPicPr>
        <p:blipFill>
          <a:blip r:embed="rId4">
            <a:extLst>
              <a:ext uri="{28A0092B-C50C-407E-A947-70E740481C1C}">
                <a14:useLocalDpi xmlns:a14="http://schemas.microsoft.com/office/drawing/2010/main" val="0"/>
              </a:ext>
            </a:extLst>
          </a:blip>
          <a:srcRect l="68709" t="30252" r="7512" b="14130"/>
          <a:stretch>
            <a:fillRect/>
          </a:stretch>
        </p:blipFill>
        <p:spPr bwMode="auto">
          <a:xfrm>
            <a:off x="4244975" y="1600200"/>
            <a:ext cx="1165225" cy="1219200"/>
          </a:xfrm>
          <a:prstGeom prst="rect">
            <a:avLst/>
          </a:prstGeom>
          <a:noFill/>
          <a:ln>
            <a:noFill/>
          </a:ln>
          <a:effectLst>
            <a:outerShdw dist="81320" dir="2319588"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hlink"/>
                </a:solidFill>
                <a:miter lim="800000"/>
                <a:headEnd/>
                <a:tailEnd/>
              </a14:hiddenLine>
            </a:ext>
          </a:extLst>
        </p:spPr>
      </p:pic>
      <p:sp>
        <p:nvSpPr>
          <p:cNvPr id="216068" name="Rectangle 4"/>
          <p:cNvSpPr>
            <a:spLocks noChangeArrowheads="1"/>
          </p:cNvSpPr>
          <p:nvPr/>
        </p:nvSpPr>
        <p:spPr bwMode="auto">
          <a:xfrm>
            <a:off x="971550" y="4416425"/>
            <a:ext cx="1585913" cy="6445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69" name="Rectangle 5"/>
          <p:cNvSpPr>
            <a:spLocks noChangeArrowheads="1"/>
          </p:cNvSpPr>
          <p:nvPr/>
        </p:nvSpPr>
        <p:spPr bwMode="auto">
          <a:xfrm>
            <a:off x="985838" y="4545013"/>
            <a:ext cx="15779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Normalisation</a:t>
            </a:r>
          </a:p>
        </p:txBody>
      </p:sp>
      <p:sp>
        <p:nvSpPr>
          <p:cNvPr id="216070" name="Rectangle 6"/>
          <p:cNvSpPr>
            <a:spLocks noChangeArrowheads="1"/>
          </p:cNvSpPr>
          <p:nvPr/>
        </p:nvSpPr>
        <p:spPr bwMode="auto">
          <a:xfrm>
            <a:off x="6224588" y="1219200"/>
            <a:ext cx="28352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Statistical Parametric Map</a:t>
            </a:r>
          </a:p>
        </p:txBody>
      </p:sp>
      <p:sp>
        <p:nvSpPr>
          <p:cNvPr id="216071" name="Rectangle 7"/>
          <p:cNvSpPr>
            <a:spLocks noChangeArrowheads="1"/>
          </p:cNvSpPr>
          <p:nvPr/>
        </p:nvSpPr>
        <p:spPr bwMode="auto">
          <a:xfrm>
            <a:off x="82550" y="904875"/>
            <a:ext cx="19970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Image time-series</a:t>
            </a:r>
          </a:p>
        </p:txBody>
      </p:sp>
      <p:sp>
        <p:nvSpPr>
          <p:cNvPr id="216072" name="Rectangle 8"/>
          <p:cNvSpPr>
            <a:spLocks noChangeArrowheads="1"/>
          </p:cNvSpPr>
          <p:nvPr/>
        </p:nvSpPr>
        <p:spPr bwMode="auto">
          <a:xfrm>
            <a:off x="3676650" y="6113463"/>
            <a:ext cx="22891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Parameter estimates</a:t>
            </a:r>
          </a:p>
        </p:txBody>
      </p:sp>
      <p:pic>
        <p:nvPicPr>
          <p:cNvPr id="216073" name="Picture 9"/>
          <p:cNvPicPr>
            <a:picLocks noChangeArrowheads="1"/>
          </p:cNvPicPr>
          <p:nvPr/>
        </p:nvPicPr>
        <p:blipFill>
          <a:blip r:embed="rId5">
            <a:lum contrast="-6000"/>
            <a:extLst>
              <a:ext uri="{28A0092B-C50C-407E-A947-70E740481C1C}">
                <a14:useLocalDpi xmlns:a14="http://schemas.microsoft.com/office/drawing/2010/main" val="0"/>
              </a:ext>
            </a:extLst>
          </a:blip>
          <a:srcRect/>
          <a:stretch>
            <a:fillRect/>
          </a:stretch>
        </p:blipFill>
        <p:spPr bwMode="auto">
          <a:xfrm>
            <a:off x="1917700" y="1676400"/>
            <a:ext cx="1500188" cy="106203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6074" name="Picture 10"/>
          <p:cNvPicPr>
            <a:picLocks noChangeArrowheads="1"/>
          </p:cNvPicPr>
          <p:nvPr/>
        </p:nvPicPr>
        <p:blipFill>
          <a:blip r:embed="rId6">
            <a:extLst>
              <a:ext uri="{28A0092B-C50C-407E-A947-70E740481C1C}">
                <a14:useLocalDpi xmlns:a14="http://schemas.microsoft.com/office/drawing/2010/main" val="0"/>
              </a:ext>
            </a:extLst>
          </a:blip>
          <a:srcRect l="10599" t="6715" r="8142" b="6468"/>
          <a:stretch>
            <a:fillRect/>
          </a:stretch>
        </p:blipFill>
        <p:spPr bwMode="auto">
          <a:xfrm>
            <a:off x="4040188" y="4392613"/>
            <a:ext cx="1617662" cy="1662112"/>
          </a:xfrm>
          <a:prstGeom prst="rect">
            <a:avLst/>
          </a:prstGeom>
          <a:noFill/>
          <a:ln w="12700">
            <a:solidFill>
              <a:schemeClr val="bg2"/>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216075" name="Rectangle 11"/>
          <p:cNvSpPr>
            <a:spLocks noChangeArrowheads="1"/>
          </p:cNvSpPr>
          <p:nvPr/>
        </p:nvSpPr>
        <p:spPr bwMode="auto">
          <a:xfrm>
            <a:off x="3773488" y="3124200"/>
            <a:ext cx="2197100" cy="6889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effectLst>
                  <a:outerShdw blurRad="38100" dist="38100" dir="2700000" algn="tl">
                    <a:srgbClr val="C0C0C0"/>
                  </a:outerShdw>
                </a:effectLst>
              </a:rPr>
              <a:t>General Linear Model</a:t>
            </a:r>
            <a:endParaRPr lang="en-US">
              <a:effectLst>
                <a:outerShdw blurRad="38100" dist="38100" dir="2700000" algn="tl">
                  <a:srgbClr val="C0C0C0"/>
                </a:outerShdw>
              </a:effectLst>
            </a:endParaRPr>
          </a:p>
        </p:txBody>
      </p:sp>
      <p:sp>
        <p:nvSpPr>
          <p:cNvPr id="216076" name="Rectangle 12"/>
          <p:cNvSpPr>
            <a:spLocks noChangeArrowheads="1"/>
          </p:cNvSpPr>
          <p:nvPr/>
        </p:nvSpPr>
        <p:spPr bwMode="auto">
          <a:xfrm>
            <a:off x="166688" y="3124200"/>
            <a:ext cx="1357312" cy="6889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effectLst>
                  <a:outerShdw blurRad="38100" dist="38100" dir="2700000" algn="tl">
                    <a:srgbClr val="C0C0C0"/>
                  </a:outerShdw>
                </a:effectLst>
              </a:rPr>
              <a:t>Realignment</a:t>
            </a:r>
            <a:endParaRPr lang="en-US">
              <a:effectLst>
                <a:outerShdw blurRad="38100" dist="38100" dir="2700000" algn="tl">
                  <a:srgbClr val="C0C0C0"/>
                </a:outerShdw>
              </a:effectLst>
            </a:endParaRPr>
          </a:p>
        </p:txBody>
      </p:sp>
      <p:sp>
        <p:nvSpPr>
          <p:cNvPr id="216077" name="Rectangle 13"/>
          <p:cNvSpPr>
            <a:spLocks noChangeArrowheads="1"/>
          </p:cNvSpPr>
          <p:nvPr/>
        </p:nvSpPr>
        <p:spPr bwMode="auto">
          <a:xfrm>
            <a:off x="1954213" y="3124200"/>
            <a:ext cx="1452562" cy="7000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effectLst>
                  <a:outerShdw blurRad="38100" dist="38100" dir="2700000" algn="tl">
                    <a:srgbClr val="C0C0C0"/>
                  </a:outerShdw>
                </a:effectLst>
              </a:rPr>
              <a:t>Smoothing</a:t>
            </a:r>
            <a:endParaRPr lang="en-US">
              <a:effectLst>
                <a:outerShdw blurRad="38100" dist="38100" dir="2700000" algn="tl">
                  <a:srgbClr val="C0C0C0"/>
                </a:outerShdw>
              </a:effectLst>
            </a:endParaRPr>
          </a:p>
        </p:txBody>
      </p:sp>
      <p:sp>
        <p:nvSpPr>
          <p:cNvPr id="216078" name="Rectangle 14"/>
          <p:cNvSpPr>
            <a:spLocks noChangeArrowheads="1"/>
          </p:cNvSpPr>
          <p:nvPr/>
        </p:nvSpPr>
        <p:spPr bwMode="auto">
          <a:xfrm>
            <a:off x="4110038" y="1249363"/>
            <a:ext cx="15779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atin typeface="Arial Unicode MS" pitchFamily="34" charset="-128"/>
              </a:rPr>
              <a:t>Design matrix</a:t>
            </a:r>
          </a:p>
        </p:txBody>
      </p:sp>
      <p:pic>
        <p:nvPicPr>
          <p:cNvPr id="216079" name="Picture 15"/>
          <p:cNvPicPr>
            <a:picLocks noChangeArrowheads="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1066800" y="5437188"/>
            <a:ext cx="1368425" cy="119221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6080" name="Rectangle 16"/>
          <p:cNvSpPr>
            <a:spLocks noChangeArrowheads="1"/>
          </p:cNvSpPr>
          <p:nvPr/>
        </p:nvSpPr>
        <p:spPr bwMode="auto">
          <a:xfrm>
            <a:off x="2408238" y="5729288"/>
            <a:ext cx="13112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Anatomical</a:t>
            </a:r>
            <a:br>
              <a:rPr lang="en-US">
                <a:effectLst>
                  <a:outerShdw blurRad="38100" dist="38100" dir="2700000" algn="tl">
                    <a:srgbClr val="C0C0C0"/>
                  </a:outerShdw>
                </a:effectLst>
                <a:latin typeface="Arial Unicode MS" pitchFamily="34" charset="-128"/>
              </a:rPr>
            </a:br>
            <a:r>
              <a:rPr lang="en-US">
                <a:effectLst>
                  <a:outerShdw blurRad="38100" dist="38100" dir="2700000" algn="tl">
                    <a:srgbClr val="C0C0C0"/>
                  </a:outerShdw>
                </a:effectLst>
                <a:latin typeface="Arial Unicode MS" pitchFamily="34" charset="-128"/>
              </a:rPr>
              <a:t>reference</a:t>
            </a:r>
          </a:p>
        </p:txBody>
      </p:sp>
      <p:sp>
        <p:nvSpPr>
          <p:cNvPr id="216081" name="Rectangle 17"/>
          <p:cNvSpPr>
            <a:spLocks noChangeArrowheads="1"/>
          </p:cNvSpPr>
          <p:nvPr/>
        </p:nvSpPr>
        <p:spPr bwMode="auto">
          <a:xfrm>
            <a:off x="2000250" y="1262063"/>
            <a:ext cx="13747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Spatial filter</a:t>
            </a:r>
          </a:p>
        </p:txBody>
      </p:sp>
      <p:sp>
        <p:nvSpPr>
          <p:cNvPr id="216082" name="Line 18"/>
          <p:cNvSpPr>
            <a:spLocks noChangeShapeType="1"/>
          </p:cNvSpPr>
          <p:nvPr/>
        </p:nvSpPr>
        <p:spPr bwMode="auto">
          <a:xfrm>
            <a:off x="881063" y="2795588"/>
            <a:ext cx="0" cy="30956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83" name="Line 19"/>
          <p:cNvSpPr>
            <a:spLocks noChangeShapeType="1"/>
          </p:cNvSpPr>
          <p:nvPr/>
        </p:nvSpPr>
        <p:spPr bwMode="auto">
          <a:xfrm>
            <a:off x="1608138" y="3502025"/>
            <a:ext cx="312737" cy="317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84" name="Line 20"/>
          <p:cNvSpPr>
            <a:spLocks noChangeShapeType="1"/>
          </p:cNvSpPr>
          <p:nvPr/>
        </p:nvSpPr>
        <p:spPr bwMode="auto">
          <a:xfrm flipV="1">
            <a:off x="6019800" y="3505200"/>
            <a:ext cx="252413"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85" name="Line 21"/>
          <p:cNvSpPr>
            <a:spLocks noChangeShapeType="1"/>
          </p:cNvSpPr>
          <p:nvPr/>
        </p:nvSpPr>
        <p:spPr bwMode="auto">
          <a:xfrm>
            <a:off x="4851400" y="3876675"/>
            <a:ext cx="0" cy="5207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86" name="Line 22"/>
          <p:cNvSpPr>
            <a:spLocks noChangeShapeType="1"/>
          </p:cNvSpPr>
          <p:nvPr/>
        </p:nvSpPr>
        <p:spPr bwMode="auto">
          <a:xfrm>
            <a:off x="4846638" y="2825750"/>
            <a:ext cx="0" cy="309563"/>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87" name="Line 23"/>
          <p:cNvSpPr>
            <a:spLocks noChangeShapeType="1"/>
          </p:cNvSpPr>
          <p:nvPr/>
        </p:nvSpPr>
        <p:spPr bwMode="auto">
          <a:xfrm>
            <a:off x="2676525" y="2776538"/>
            <a:ext cx="0" cy="30956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88" name="Line 24"/>
          <p:cNvSpPr>
            <a:spLocks noChangeShapeType="1"/>
          </p:cNvSpPr>
          <p:nvPr/>
        </p:nvSpPr>
        <p:spPr bwMode="auto">
          <a:xfrm>
            <a:off x="3429000" y="3500438"/>
            <a:ext cx="311150" cy="317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89" name="Line 25"/>
          <p:cNvSpPr>
            <a:spLocks noChangeShapeType="1"/>
          </p:cNvSpPr>
          <p:nvPr/>
        </p:nvSpPr>
        <p:spPr bwMode="auto">
          <a:xfrm flipV="1">
            <a:off x="1749425" y="5043488"/>
            <a:ext cx="0" cy="39211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90" name="Line 26"/>
          <p:cNvSpPr>
            <a:spLocks noChangeShapeType="1"/>
          </p:cNvSpPr>
          <p:nvPr/>
        </p:nvSpPr>
        <p:spPr bwMode="auto">
          <a:xfrm>
            <a:off x="1265238" y="3873500"/>
            <a:ext cx="1587" cy="4889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91" name="Line 27"/>
          <p:cNvSpPr>
            <a:spLocks noChangeShapeType="1"/>
          </p:cNvSpPr>
          <p:nvPr/>
        </p:nvSpPr>
        <p:spPr bwMode="auto">
          <a:xfrm flipV="1">
            <a:off x="2286000" y="3886200"/>
            <a:ext cx="0" cy="457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92" name="Rectangle 28"/>
          <p:cNvSpPr>
            <a:spLocks noChangeArrowheads="1"/>
          </p:cNvSpPr>
          <p:nvPr/>
        </p:nvSpPr>
        <p:spPr bwMode="auto">
          <a:xfrm>
            <a:off x="6218238" y="4114800"/>
            <a:ext cx="1349375" cy="7556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effectLst>
                  <a:outerShdw blurRad="38100" dist="38100" dir="2700000" algn="tl">
                    <a:srgbClr val="C0C0C0"/>
                  </a:outerShdw>
                </a:effectLst>
              </a:rPr>
              <a:t>Statistical</a:t>
            </a:r>
            <a:br>
              <a:rPr lang="en-GB">
                <a:effectLst>
                  <a:outerShdw blurRad="38100" dist="38100" dir="2700000" algn="tl">
                    <a:srgbClr val="C0C0C0"/>
                  </a:outerShdw>
                </a:effectLst>
              </a:rPr>
            </a:br>
            <a:r>
              <a:rPr lang="en-GB">
                <a:effectLst>
                  <a:outerShdw blurRad="38100" dist="38100" dir="2700000" algn="tl">
                    <a:srgbClr val="C0C0C0"/>
                  </a:outerShdw>
                </a:effectLst>
              </a:rPr>
              <a:t>Inference</a:t>
            </a:r>
            <a:endParaRPr lang="en-US">
              <a:effectLst>
                <a:outerShdw blurRad="38100" dist="38100" dir="2700000" algn="tl">
                  <a:srgbClr val="C0C0C0"/>
                </a:outerShdw>
              </a:effectLst>
            </a:endParaRPr>
          </a:p>
        </p:txBody>
      </p:sp>
      <p:sp>
        <p:nvSpPr>
          <p:cNvPr id="216093" name="Rectangle 29"/>
          <p:cNvSpPr>
            <a:spLocks noChangeArrowheads="1"/>
          </p:cNvSpPr>
          <p:nvPr/>
        </p:nvSpPr>
        <p:spPr bwMode="auto">
          <a:xfrm>
            <a:off x="8213725" y="4284663"/>
            <a:ext cx="6254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a:effectLst>
                  <a:outerShdw blurRad="38100" dist="38100" dir="2700000" algn="tl">
                    <a:srgbClr val="C0C0C0"/>
                  </a:outerShdw>
                </a:effectLst>
                <a:latin typeface="Arial Unicode MS" pitchFamily="34" charset="-128"/>
              </a:rPr>
              <a:t>RFT</a:t>
            </a:r>
          </a:p>
        </p:txBody>
      </p:sp>
      <p:sp>
        <p:nvSpPr>
          <p:cNvPr id="216094" name="Line 30"/>
          <p:cNvSpPr>
            <a:spLocks noChangeShapeType="1"/>
          </p:cNvSpPr>
          <p:nvPr/>
        </p:nvSpPr>
        <p:spPr bwMode="auto">
          <a:xfrm>
            <a:off x="6919913" y="3776663"/>
            <a:ext cx="0" cy="31908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216095" name="Picture 31"/>
          <p:cNvPicPr>
            <a:picLocks noChangeArrowheads="1"/>
          </p:cNvPicPr>
          <p:nvPr/>
        </p:nvPicPr>
        <p:blipFill>
          <a:blip r:embed="rId3">
            <a:extLst>
              <a:ext uri="{28A0092B-C50C-407E-A947-70E740481C1C}">
                <a14:useLocalDpi xmlns:a14="http://schemas.microsoft.com/office/drawing/2010/main" val="0"/>
              </a:ext>
            </a:extLst>
          </a:blip>
          <a:srcRect l="5832" t="60948" r="69249" b="6488"/>
          <a:stretch>
            <a:fillRect/>
          </a:stretch>
        </p:blipFill>
        <p:spPr bwMode="auto">
          <a:xfrm>
            <a:off x="6405563" y="5334000"/>
            <a:ext cx="10572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6096" name="Line 32"/>
          <p:cNvSpPr>
            <a:spLocks noChangeShapeType="1"/>
          </p:cNvSpPr>
          <p:nvPr/>
        </p:nvSpPr>
        <p:spPr bwMode="auto">
          <a:xfrm flipH="1">
            <a:off x="6943725" y="4876800"/>
            <a:ext cx="0" cy="457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97" name="Rectangle 33"/>
          <p:cNvSpPr>
            <a:spLocks noChangeArrowheads="1"/>
          </p:cNvSpPr>
          <p:nvPr/>
        </p:nvSpPr>
        <p:spPr bwMode="auto">
          <a:xfrm>
            <a:off x="7775575" y="5638800"/>
            <a:ext cx="94932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p &lt;0.05</a:t>
            </a:r>
          </a:p>
        </p:txBody>
      </p:sp>
      <p:sp>
        <p:nvSpPr>
          <p:cNvPr id="216098" name="Line 34"/>
          <p:cNvSpPr>
            <a:spLocks noChangeShapeType="1"/>
          </p:cNvSpPr>
          <p:nvPr/>
        </p:nvSpPr>
        <p:spPr bwMode="auto">
          <a:xfrm flipH="1" flipV="1">
            <a:off x="7620000" y="4495800"/>
            <a:ext cx="5334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99" name="Line 35"/>
          <p:cNvSpPr>
            <a:spLocks noChangeShapeType="1"/>
          </p:cNvSpPr>
          <p:nvPr/>
        </p:nvSpPr>
        <p:spPr bwMode="auto">
          <a:xfrm flipH="1">
            <a:off x="6886575" y="5867400"/>
            <a:ext cx="903288" cy="376238"/>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216100" name="Group 36"/>
          <p:cNvGrpSpPr>
            <a:grpSpLocks/>
          </p:cNvGrpSpPr>
          <p:nvPr/>
        </p:nvGrpSpPr>
        <p:grpSpPr bwMode="auto">
          <a:xfrm>
            <a:off x="152400" y="1341438"/>
            <a:ext cx="1508125" cy="1412875"/>
            <a:chOff x="197" y="764"/>
            <a:chExt cx="987" cy="890"/>
          </a:xfrm>
        </p:grpSpPr>
        <p:pic>
          <p:nvPicPr>
            <p:cNvPr id="216101" name="Picture 37"/>
            <p:cNvPicPr>
              <a:picLocks noChangeArrowheads="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197" y="764"/>
              <a:ext cx="796" cy="698"/>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6102" name="Picture 38"/>
            <p:cNvPicPr>
              <a:picLocks noChangeArrowheads="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293" y="860"/>
              <a:ext cx="795" cy="698"/>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6103" name="Picture 39"/>
            <p:cNvPicPr>
              <a:picLocks noChangeArrowheads="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389" y="956"/>
              <a:ext cx="795" cy="698"/>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19320</TotalTime>
  <Words>644</Words>
  <Application>Microsoft Office PowerPoint</Application>
  <PresentationFormat>On-screen Show (4:3)</PresentationFormat>
  <Paragraphs>148</Paragraphs>
  <Slides>23</Slides>
  <Notes>19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23</vt:i4>
      </vt:variant>
    </vt:vector>
  </HeadingPairs>
  <TitlesOfParts>
    <vt:vector size="26" baseType="lpstr">
      <vt:lpstr>Default Design</vt:lpstr>
      <vt:lpstr>Equation</vt:lpstr>
      <vt:lpstr>Photo Editor Photo</vt:lpstr>
      <vt:lpstr>Introduction to SPM</vt:lpstr>
      <vt:lpstr>From PET analyses using ROIs…</vt:lpstr>
      <vt:lpstr>…to the very first SPM{t}</vt:lpstr>
      <vt:lpstr>PowerPoint Presentation</vt:lpstr>
      <vt:lpstr>Spatial Normalisation</vt:lpstr>
      <vt:lpstr>Spatial Normalisation</vt:lpstr>
      <vt:lpstr>PowerPoint Presentation</vt:lpstr>
      <vt:lpstr>PowerPoint Presentation</vt:lpstr>
      <vt:lpstr>PowerPoint Presentation</vt:lpstr>
      <vt:lpstr>PowerPoint Presentation</vt:lpstr>
      <vt:lpstr>PowerPoint Presentation</vt:lpstr>
      <vt:lpstr>Computational anatomy</vt:lpstr>
      <vt:lpstr>Voxel based morphometry (VBM)</vt:lpstr>
      <vt:lpstr>PowerPoint Presentation</vt:lpstr>
      <vt:lpstr>SPM Software</vt:lpstr>
      <vt:lpstr>Software: SPM8</vt:lpstr>
      <vt:lpstr>Data File Formats</vt:lpstr>
      <vt:lpstr>SPM Website</vt:lpstr>
      <vt:lpstr>SPM Documentation</vt:lpstr>
      <vt:lpstr>SPM datasets</vt:lpstr>
      <vt:lpstr>SPM Mailing List</vt:lpstr>
      <vt:lpstr>SPM Toolboxes</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Guillaume Flandin</cp:lastModifiedBy>
  <cp:revision>119</cp:revision>
  <cp:lastPrinted>1601-01-01T00:00:00Z</cp:lastPrinted>
  <dcterms:created xsi:type="dcterms:W3CDTF">1601-01-01T00:00:00Z</dcterms:created>
  <dcterms:modified xsi:type="dcterms:W3CDTF">2012-05-23T15:31:19Z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