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9" r:id="rId2"/>
    <p:sldId id="364" r:id="rId3"/>
    <p:sldId id="341" r:id="rId4"/>
    <p:sldId id="365" r:id="rId5"/>
    <p:sldId id="344" r:id="rId6"/>
    <p:sldId id="345" r:id="rId7"/>
    <p:sldId id="346" r:id="rId8"/>
    <p:sldId id="347" r:id="rId9"/>
    <p:sldId id="349" r:id="rId10"/>
    <p:sldId id="380" r:id="rId11"/>
    <p:sldId id="381" r:id="rId12"/>
    <p:sldId id="351" r:id="rId13"/>
    <p:sldId id="352" r:id="rId14"/>
    <p:sldId id="354" r:id="rId15"/>
    <p:sldId id="355" r:id="rId16"/>
    <p:sldId id="356" r:id="rId17"/>
    <p:sldId id="382" r:id="rId18"/>
    <p:sldId id="383" r:id="rId19"/>
    <p:sldId id="384" r:id="rId20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99"/>
    <a:srgbClr val="006600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1" autoAdjust="0"/>
    <p:restoredTop sz="95720" autoAdjust="0"/>
  </p:normalViewPr>
  <p:slideViewPr>
    <p:cSldViewPr>
      <p:cViewPr varScale="1">
        <p:scale>
          <a:sx n="89" d="100"/>
          <a:sy n="89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wmf"/><Relationship Id="rId4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e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52.emf"/><Relationship Id="rId4" Type="http://schemas.openxmlformats.org/officeDocument/2006/relationships/image" Target="../media/image54.jpeg"/><Relationship Id="rId9" Type="http://schemas.openxmlformats.org/officeDocument/2006/relationships/oleObject" Target="../embeddings/oleObject2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57.jpe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59.jpeg"/><Relationship Id="rId4" Type="http://schemas.openxmlformats.org/officeDocument/2006/relationships/image" Target="../media/image58.png"/><Relationship Id="rId9" Type="http://schemas.openxmlformats.org/officeDocument/2006/relationships/image" Target="../media/image5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1.wmf"/><Relationship Id="rId2" Type="http://schemas.openxmlformats.org/officeDocument/2006/relationships/tags" Target="../tags/tag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6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gi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76.png"/><Relationship Id="rId12" Type="http://schemas.openxmlformats.org/officeDocument/2006/relationships/image" Target="../media/image20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4.e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4.jpeg"/><Relationship Id="rId15" Type="http://schemas.openxmlformats.org/officeDocument/2006/relationships/image" Target="../media/image36.jpeg"/><Relationship Id="rId10" Type="http://schemas.openxmlformats.org/officeDocument/2006/relationships/image" Target="../media/image31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smtClean="0"/>
              <a:t>The General Linear Model</a:t>
            </a:r>
            <a:endParaRPr lang="en-US" sz="48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smtClean="0"/>
              <a:t>Guillaume Flandin</a:t>
            </a:r>
          </a:p>
          <a:p>
            <a:pPr eaLnBrk="1" hangingPunct="1"/>
            <a:r>
              <a:rPr lang="en-GB" sz="1600" smtClean="0"/>
              <a:t>Wellcome Trust Centre for Neuroimaging</a:t>
            </a:r>
          </a:p>
          <a:p>
            <a:pPr eaLnBrk="1" hangingPunct="1"/>
            <a:r>
              <a:rPr lang="en-GB" sz="1600" smtClean="0"/>
              <a:t>University College London</a:t>
            </a:r>
            <a:endParaRPr lang="en-US" sz="16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fMRI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May 2012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2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Boynton et al, NeuroImage, 2012.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Shift</a:t>
            </a:r>
            <a:br>
              <a:rPr lang="en-GB" dirty="0" smtClean="0"/>
            </a:br>
            <a:r>
              <a:rPr lang="en-GB" dirty="0" smtClean="0"/>
              <a:t>invariance</a:t>
            </a:r>
            <a:endParaRPr lang="en-GB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4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Hemodynamic response function (HRF):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time-invariant (LTI) system: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6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Convolution operator: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85007"/>
            <a:ext cx="6769077" cy="1876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1859801"/>
            <a:ext cx="3101915" cy="2445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9" y="1844824"/>
            <a:ext cx="3101915" cy="2445878"/>
          </a:xfrm>
          <a:prstGeom prst="rect">
            <a:avLst/>
          </a:prstGeom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15900" y="614363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response</a:t>
            </a:r>
            <a:b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7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3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4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5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5" name="Equation" r:id="rId6" imgW="1743304" imgH="476301" progId="Equation.3">
                  <p:embed/>
                </p:oleObj>
              </mc:Choice>
              <mc:Fallback>
                <p:oleObj name="Equation" r:id="rId6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2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3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4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3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4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09" name="Equation" r:id="rId5" imgW="457200" imgH="190704" progId="Equation.3">
                  <p:embed/>
                </p:oleObj>
              </mc:Choice>
              <mc:Fallback>
                <p:oleObj name="Equation" r:id="rId5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0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11" name="Equation" r:id="rId9" imgW="171450" imgH="171450" progId="Equation.3">
                  <p:embed/>
                </p:oleObj>
              </mc:Choice>
              <mc:Fallback>
                <p:oleObj name="Equation" r:id="rId9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i.i.d: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3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>
                <a:latin typeface="Times New Roman" pitchFamily="18" charset="0"/>
              </a:rPr>
              <a:t>= 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/>
              <a:t>Estimation of hyperparameters </a:t>
            </a:r>
            <a:r>
              <a:rPr lang="en-GB" i="1">
                <a:sym typeface="Symbol" pitchFamily="18" charset="2"/>
              </a:rPr>
              <a:t></a:t>
            </a:r>
            <a:r>
              <a:rPr lang="en-GB">
                <a:sym typeface="Symbol" pitchFamily="18" charset="2"/>
              </a:rPr>
              <a:t> with ReML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5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0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80521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21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626048" y="1234236"/>
            <a:ext cx="4682256" cy="10066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7210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993402"/>
              </p:ext>
            </p:extLst>
          </p:nvPr>
        </p:nvGraphicFramePr>
        <p:xfrm>
          <a:off x="2771800" y="1349603"/>
          <a:ext cx="44846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50" name="Equation" r:id="rId4" imgW="1562100" imgH="254000" progId="">
                  <p:embed/>
                </p:oleObj>
              </mc:Choice>
              <mc:Fallback>
                <p:oleObj name="Equation" r:id="rId4" imgW="1562100" imgH="2540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349603"/>
                        <a:ext cx="44846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110" name="Text Box 12"/>
          <p:cNvSpPr txBox="1">
            <a:spLocks noChangeArrowheads="1"/>
          </p:cNvSpPr>
          <p:nvPr/>
        </p:nvSpPr>
        <p:spPr bwMode="auto">
          <a:xfrm>
            <a:off x="107950" y="688975"/>
            <a:ext cx="5490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 dirty="0" smtClean="0"/>
              <a:t>Weighted </a:t>
            </a:r>
            <a:r>
              <a:rPr lang="en-GB" sz="2800" b="1" dirty="0"/>
              <a:t>Least Squares (WLS)</a:t>
            </a:r>
          </a:p>
        </p:txBody>
      </p:sp>
      <p:sp>
        <p:nvSpPr>
          <p:cNvPr id="1983501" name="Text Box 13"/>
          <p:cNvSpPr txBox="1">
            <a:spLocks noChangeArrowheads="1"/>
          </p:cNvSpPr>
          <p:nvPr/>
        </p:nvSpPr>
        <p:spPr bwMode="auto">
          <a:xfrm>
            <a:off x="1224509" y="2600908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Let </a:t>
            </a:r>
          </a:p>
        </p:txBody>
      </p:sp>
      <p:graphicFrame>
        <p:nvGraphicFramePr>
          <p:cNvPr id="198350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63831"/>
              </p:ext>
            </p:extLst>
          </p:nvPr>
        </p:nvGraphicFramePr>
        <p:xfrm>
          <a:off x="2001838" y="2456892"/>
          <a:ext cx="21494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51" name="Equation" r:id="rId6" imgW="736600" imgH="203200" progId="">
                  <p:embed/>
                </p:oleObj>
              </mc:Choice>
              <mc:Fallback>
                <p:oleObj name="Equation" r:id="rId6" imgW="736600" imgH="20320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456892"/>
                        <a:ext cx="21494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3503" name="Object 76"/>
          <p:cNvGraphicFramePr>
            <a:graphicFrameLocks noChangeAspect="1"/>
          </p:cNvGraphicFramePr>
          <p:nvPr/>
        </p:nvGraphicFramePr>
        <p:xfrm>
          <a:off x="1874838" y="3817938"/>
          <a:ext cx="49990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52" name="Equation" r:id="rId8" imgW="1739900" imgH="508000" progId="">
                  <p:embed/>
                </p:oleObj>
              </mc:Choice>
              <mc:Fallback>
                <p:oleObj name="Equation" r:id="rId8" imgW="1739900" imgH="5080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817938"/>
                        <a:ext cx="49990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4" name="Text Box 16"/>
          <p:cNvSpPr txBox="1">
            <a:spLocks noChangeArrowheads="1"/>
          </p:cNvSpPr>
          <p:nvPr/>
        </p:nvSpPr>
        <p:spPr bwMode="auto">
          <a:xfrm>
            <a:off x="1189038" y="3351213"/>
            <a:ext cx="76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Then</a:t>
            </a:r>
          </a:p>
        </p:txBody>
      </p:sp>
      <p:sp>
        <p:nvSpPr>
          <p:cNvPr id="1983505" name="Text Box 17"/>
          <p:cNvSpPr txBox="1">
            <a:spLocks noChangeArrowheads="1"/>
          </p:cNvSpPr>
          <p:nvPr/>
        </p:nvSpPr>
        <p:spPr bwMode="auto">
          <a:xfrm>
            <a:off x="1154113" y="5464175"/>
            <a:ext cx="88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where</a:t>
            </a:r>
          </a:p>
        </p:txBody>
      </p:sp>
      <p:graphicFrame>
        <p:nvGraphicFramePr>
          <p:cNvPr id="1983506" name="Object 77"/>
          <p:cNvGraphicFramePr>
            <a:graphicFrameLocks noChangeAspect="1"/>
          </p:cNvGraphicFramePr>
          <p:nvPr/>
        </p:nvGraphicFramePr>
        <p:xfrm>
          <a:off x="1730375" y="5878513"/>
          <a:ext cx="3252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53" name="Equation" r:id="rId10" imgW="1143000" imgH="228600" progId="">
                  <p:embed/>
                </p:oleObj>
              </mc:Choice>
              <mc:Fallback>
                <p:oleObj name="Equation" r:id="rId10" imgW="1143000" imgH="2286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5878513"/>
                        <a:ext cx="32527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7" name="Text Box 19"/>
          <p:cNvSpPr txBox="1">
            <a:spLocks noChangeArrowheads="1"/>
          </p:cNvSpPr>
          <p:nvPr/>
        </p:nvSpPr>
        <p:spPr bwMode="auto">
          <a:xfrm>
            <a:off x="6444208" y="5077633"/>
            <a:ext cx="2265364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WLS equivalent to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OLS on whitened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data and design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1" grpId="0"/>
      <p:bldP spid="1983504" grpId="0"/>
      <p:bldP spid="19835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184069" y="1988840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9" y="1988840"/>
                <a:ext cx="3564395" cy="4492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524330" y="139709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noise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499992" y="204579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WLS: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 smtClean="0"/>
              <a:t>Statistical parametric maps in functional imaging: a general linear approach</a:t>
            </a:r>
            <a:r>
              <a:rPr lang="en-GB" dirty="0" smtClean="0"/>
              <a:t>, </a:t>
            </a:r>
            <a:r>
              <a:rPr lang="en-GB" i="1" dirty="0" smtClean="0"/>
              <a:t>K.J. Friston et al</a:t>
            </a:r>
            <a:r>
              <a:rPr lang="en-GB" dirty="0" smtClean="0"/>
              <a:t>, Human Brain Mapping, 1995.</a:t>
            </a:r>
            <a:endParaRPr lang="en-GB" b="1" dirty="0" smtClean="0"/>
          </a:p>
          <a:p>
            <a:pPr algn="just"/>
            <a:endParaRPr lang="en-GB" sz="1800" b="1" dirty="0" smtClean="0"/>
          </a:p>
          <a:p>
            <a:pPr algn="just"/>
            <a:r>
              <a:rPr lang="en-GB" b="1" dirty="0" smtClean="0"/>
              <a:t>Analysis of fMRI time-series revisited – again</a:t>
            </a:r>
            <a:r>
              <a:rPr lang="en-GB" dirty="0" smtClean="0"/>
              <a:t>, </a:t>
            </a:r>
            <a:r>
              <a:rPr lang="en-GB" i="1" dirty="0" smtClean="0"/>
              <a:t>K.J. Worsley and K.J. Friston</a:t>
            </a:r>
            <a:r>
              <a:rPr lang="en-GB" dirty="0" smtClean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 smtClean="0"/>
              <a:t>The general linear model and fMRI: Does love last forever?</a:t>
            </a:r>
            <a:r>
              <a:rPr lang="en-GB" dirty="0" smtClean="0"/>
              <a:t>, </a:t>
            </a:r>
            <a:r>
              <a:rPr lang="en-GB" i="1" dirty="0" smtClean="0"/>
              <a:t>J.-B. Poline and M. Brett</a:t>
            </a:r>
            <a:r>
              <a:rPr lang="en-GB" dirty="0" smtClean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 smtClean="0"/>
              <a:t>Linear systems analysis of the fMRI signal</a:t>
            </a:r>
            <a:r>
              <a:rPr lang="en-GB" dirty="0" smtClean="0"/>
              <a:t>, </a:t>
            </a:r>
            <a:r>
              <a:rPr lang="en-GB" i="1" dirty="0" smtClean="0"/>
              <a:t>G.M. Boynton et al</a:t>
            </a:r>
            <a:r>
              <a:rPr lang="en-GB" dirty="0" smtClean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4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6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3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3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SPM</a:t>
            </a:r>
            <a:endParaRPr lang="en-GB" sz="2400">
              <a:latin typeface="Arial" pitchFamily="34" charset="0"/>
            </a:endParaRPr>
          </a:p>
        </p:txBody>
      </p:sp>
      <p:grpSp>
        <p:nvGrpSpPr>
          <p:cNvPr id="20493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20561" name="Picture 18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2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4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20558" name="Picture 18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9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5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20555" name="Picture 18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6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6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20552" name="Picture 19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3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7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20549" name="Picture 19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8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20546" name="Picture 20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7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9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20543" name="Picture 20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4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20540" name="Picture 20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1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20537" name="Picture 21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8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2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20534" name="Picture 21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5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3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20531" name="Picture 22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2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4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20528" name="Picture 22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9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20525" name="Picture 22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6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20522" name="Picture 23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3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7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20519" name="Picture 23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20516" name="Picture 24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9" name="Picture 244" descr="slice"/>
          <p:cNvPicPr>
            <a:picLocks noChangeAspect="1" noChangeArrowheads="1"/>
          </p:cNvPicPr>
          <p:nvPr/>
        </p:nvPicPr>
        <p:blipFill>
          <a:blip r:embed="rId3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248" descr="tmap"/>
          <p:cNvPicPr>
            <a:picLocks noChangeAspect="1" noChangeArrowheads="1"/>
          </p:cNvPicPr>
          <p:nvPr/>
        </p:nvPicPr>
        <p:blipFill>
          <a:blip r:embed="rId5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4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5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3" name="Equation" r:id="rId6" imgW="1171804" imgH="209499" progId="Equation.3">
                  <p:embed/>
                </p:oleObj>
              </mc:Choice>
              <mc:Fallback>
                <p:oleObj name="Equation" r:id="rId6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79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0" name="Equation" r:id="rId5" imgW="104699" imgH="133401" progId="Equation.3">
                  <p:embed/>
                </p:oleObj>
              </mc:Choice>
              <mc:Fallback>
                <p:oleObj name="Equation" r:id="rId5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1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2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3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4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5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6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7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8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89" name="Equation" r:id="rId23" imgW="710891" imgH="203112" progId="Equation.3">
                  <p:embed/>
                </p:oleObj>
              </mc:Choice>
              <mc:Fallback>
                <p:oleObj name="Equation" r:id="rId23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490" name="Equation" r:id="rId25" imgW="863225" imgH="228501" progId="Equation.3">
                  <p:embed/>
                </p:oleObj>
              </mc:Choice>
              <mc:Fallback>
                <p:oleObj name="Equation" r:id="rId25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5" name="Equation" r:id="rId3" imgW="705002" imgH="190704" progId="Equation.3">
                  <p:embed/>
                </p:oleObj>
              </mc:Choice>
              <mc:Fallback>
                <p:oleObj name="Equation" r:id="rId3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5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6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6" name="Equation" r:id="rId7" imgW="104699" imgH="133401" progId="Equation.3">
                  <p:embed/>
                </p:oleObj>
              </mc:Choice>
              <mc:Fallback>
                <p:oleObj name="Equation" r:id="rId7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7" name="Equation" r:id="rId9" imgW="323698" imgH="476301" progId="Equation.3">
                  <p:embed/>
                </p:oleObj>
              </mc:Choice>
              <mc:Fallback>
                <p:oleObj name="Equation" r:id="rId9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2163" y="4337050"/>
            <a:ext cx="2697162" cy="22479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 estimation (OLS) (assuming i.i.d. error):</a:t>
            </a:r>
          </a:p>
          <a:p>
            <a:pPr algn="ctr" eaLnBrk="0" hangingPunct="0">
              <a:defRPr/>
            </a:pPr>
            <a:endParaRPr lang="de-DE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65978" name="Object 90"/>
          <p:cNvGraphicFramePr>
            <a:graphicFrameLocks noChangeAspect="1"/>
          </p:cNvGraphicFramePr>
          <p:nvPr/>
        </p:nvGraphicFramePr>
        <p:xfrm>
          <a:off x="5969000" y="5670550"/>
          <a:ext cx="2535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8" name="Equation" r:id="rId11" imgW="1133399" imgH="228753" progId="Equation.3">
                  <p:embed/>
                </p:oleObj>
              </mc:Choice>
              <mc:Fallback>
                <p:oleObj name="Equation" r:id="rId11" imgW="1133399" imgH="228753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238" cy="6032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713" y="1484313"/>
            <a:ext cx="3390900" cy="1408112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88" name="Rectangle 14"/>
          <p:cNvSpPr>
            <a:spLocks noChangeArrowheads="1"/>
          </p:cNvSpPr>
          <p:nvPr/>
        </p:nvSpPr>
        <p:spPr bwMode="auto">
          <a:xfrm>
            <a:off x="5699125" y="1528763"/>
            <a:ext cx="2130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>
                <a:latin typeface="Arial Unicode MS" pitchFamily="34" charset="-128"/>
              </a:rPr>
              <a:t>estimate parameters to minimize</a:t>
            </a:r>
            <a:endParaRPr lang="en-GB">
              <a:latin typeface="Arial Unicode MS" pitchFamily="34" charset="-128"/>
            </a:endParaRPr>
          </a:p>
        </p:txBody>
      </p:sp>
      <p:graphicFrame>
        <p:nvGraphicFramePr>
          <p:cNvPr id="165979" name="Object 91"/>
          <p:cNvGraphicFramePr>
            <a:graphicFrameLocks noChangeAspect="1"/>
          </p:cNvGraphicFramePr>
          <p:nvPr/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59" name="Equation" r:id="rId13" imgW="368280" imgH="431640" progId="Equation.3">
                  <p:embed/>
                </p:oleObj>
              </mc:Choice>
              <mc:Fallback>
                <p:oleObj name="Equation" r:id="rId13" imgW="368280" imgH="43164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7250" y="2892425"/>
            <a:ext cx="0" cy="1292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5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</a:t>
            </a:r>
            <a:r>
              <a:rPr lang="en-GB" sz="2400" dirty="0">
                <a:latin typeface="Arial Unicode MS" pitchFamily="34" charset="-128"/>
              </a:rPr>
              <a:t>BOLD 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24.3|2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31708</TotalTime>
  <Words>691</Words>
  <Application>Microsoft Office PowerPoint</Application>
  <PresentationFormat>On-screen Show (4:3)</PresentationFormat>
  <Paragraphs>159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mass-univariate approach</vt:lpstr>
      <vt:lpstr>Estimation of the parameters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Guillaume Flandin</cp:lastModifiedBy>
  <cp:revision>156</cp:revision>
  <cp:lastPrinted>1601-01-01T00:00:00Z</cp:lastPrinted>
  <dcterms:created xsi:type="dcterms:W3CDTF">1601-01-01T00:00:00Z</dcterms:created>
  <dcterms:modified xsi:type="dcterms:W3CDTF">2012-05-22T15:48:27Z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