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9"/>
  </p:notesMasterIdLst>
  <p:sldIdLst>
    <p:sldId id="300" r:id="rId2"/>
    <p:sldId id="310" r:id="rId3"/>
    <p:sldId id="311" r:id="rId4"/>
    <p:sldId id="280" r:id="rId5"/>
    <p:sldId id="313" r:id="rId6"/>
    <p:sldId id="314" r:id="rId7"/>
    <p:sldId id="296" r:id="rId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BBE0E3"/>
    <a:srgbClr val="4C4C4C"/>
    <a:srgbClr val="000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783" autoAdjust="0"/>
  </p:normalViewPr>
  <p:slideViewPr>
    <p:cSldViewPr snapToGrid="0">
      <p:cViewPr>
        <p:scale>
          <a:sx n="70" d="100"/>
          <a:sy n="70" d="100"/>
        </p:scale>
        <p:origin x="-1374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Relationship Id="rId4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15D1DAA-8031-48FC-A510-A9D29A44FDE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88021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6" charset="0"/>
        <a:ea typeface="ＭＳ Ｐゴシック" pitchFamily="-106" charset="-128"/>
        <a:cs typeface="ＭＳ Ｐゴシック" pitchFamily="-106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6" charset="0"/>
        <a:ea typeface="ＭＳ Ｐゴシック" pitchFamily="-106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6" charset="0"/>
        <a:ea typeface="ＭＳ Ｐゴシック" pitchFamily="-106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6" charset="0"/>
        <a:ea typeface="ＭＳ Ｐゴシック" pitchFamily="-106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6" charset="0"/>
        <a:ea typeface="ＭＳ Ｐゴシック" pitchFamily="-106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GB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Deviants minus standards gives you a negativity around 90-190ms </a:t>
            </a:r>
          </a:p>
          <a:p>
            <a:r>
              <a:rPr lang="en-US" dirty="0" smtClean="0"/>
              <a:t>Plotted is C21 (</a:t>
            </a:r>
            <a:r>
              <a:rPr lang="en-US" dirty="0" err="1" smtClean="0"/>
              <a:t>frontocentral</a:t>
            </a:r>
            <a:r>
              <a:rPr lang="en-US" baseline="0" dirty="0" smtClean="0"/>
              <a:t> electrode)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5D1DAA-8031-48FC-A510-A9D29A44FDEE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9465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51AA861-2BF9-4FBB-AAA0-AA030C8C1E8F}" type="slidenum">
              <a:rPr lang="en-US"/>
              <a:pPr/>
              <a:t>3</a:t>
            </a:fld>
            <a:endParaRPr lang="en-US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  <a:buFont typeface="Symbol" pitchFamily="18" charset="2"/>
              <a:buNone/>
            </a:pPr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A180A72-9768-4A19-86AF-A8842F28E790}" type="slidenum">
              <a:rPr lang="en-US"/>
              <a:pPr/>
              <a:t>4</a:t>
            </a:fld>
            <a:endParaRPr lang="en-US"/>
          </a:p>
        </p:txBody>
      </p:sp>
      <p:sp>
        <p:nvSpPr>
          <p:cNvPr id="23555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6" rIns="91432" bIns="45716" anchor="b"/>
          <a:lstStyle/>
          <a:p>
            <a:pPr algn="r" eaLnBrk="1" hangingPunct="1"/>
            <a:fld id="{B8F228CA-C477-4608-AA76-C64B54E88789}" type="slidenum">
              <a:rPr lang="en-US" sz="1200">
                <a:cs typeface="Times New Roman" pitchFamily="18" charset="0"/>
              </a:rPr>
              <a:pPr algn="r" eaLnBrk="1" hangingPunct="1"/>
              <a:t>4</a:t>
            </a:fld>
            <a:endParaRPr lang="en-US" sz="1200">
              <a:cs typeface="Times New Roman" pitchFamily="18" charset="0"/>
            </a:endParaRPr>
          </a:p>
        </p:txBody>
      </p:sp>
      <p:sp>
        <p:nvSpPr>
          <p:cNvPr id="235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solidFill>
            <a:srgbClr val="FFFFFF"/>
          </a:solidFill>
          <a:ln/>
        </p:spPr>
      </p:sp>
      <p:sp>
        <p:nvSpPr>
          <p:cNvPr id="235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1432" tIns="45716" rIns="91432" bIns="45716"/>
          <a:lstStyle/>
          <a:p>
            <a:pPr eaLnBrk="1" hangingPunct="1">
              <a:spcBef>
                <a:spcPct val="0"/>
              </a:spcBef>
            </a:pPr>
            <a:r>
              <a:rPr lang="en-GB" smtClean="0">
                <a:latin typeface="Arial" pitchFamily="34" charset="0"/>
                <a:ea typeface="ＭＳ Ｐゴシック" pitchFamily="34" charset="-128"/>
              </a:rPr>
              <a:t>1- Modelling: capture data tendencies/regularities</a:t>
            </a:r>
            <a:endParaRPr lang="en-US" smtClean="0">
              <a:latin typeface="Arial" pitchFamily="34" charset="0"/>
              <a:ea typeface="ＭＳ Ｐゴシック" pitchFamily="34" charset="-128"/>
            </a:endParaRPr>
          </a:p>
          <a:p>
            <a:pPr eaLnBrk="1" hangingPunct="1">
              <a:spcBef>
                <a:spcPct val="0"/>
              </a:spcBef>
            </a:pPr>
            <a:r>
              <a:rPr lang="en-GB" smtClean="0">
                <a:latin typeface="Arial" pitchFamily="34" charset="0"/>
                <a:ea typeface="ＭＳ Ｐゴシック" pitchFamily="34" charset="-128"/>
              </a:rPr>
              <a:t>But: model quality &lt;-&gt; predictive ability</a:t>
            </a:r>
            <a:endParaRPr lang="en-US" smtClean="0">
              <a:latin typeface="Arial" pitchFamily="34" charset="0"/>
              <a:ea typeface="ＭＳ Ｐゴシック" pitchFamily="34" charset="-128"/>
            </a:endParaRPr>
          </a:p>
          <a:p>
            <a:pPr eaLnBrk="1" hangingPunct="1">
              <a:buFont typeface="Symbol" pitchFamily="18" charset="2"/>
              <a:buNone/>
            </a:pPr>
            <a:r>
              <a:rPr lang="en-GB" smtClean="0">
                <a:latin typeface="Arial" pitchFamily="34" charset="0"/>
                <a:ea typeface="ＭＳ Ｐゴシック" pitchFamily="34" charset="-128"/>
              </a:rPr>
              <a:t>  =&gt; Parameters estimation</a:t>
            </a:r>
          </a:p>
          <a:p>
            <a:pPr eaLnBrk="1" hangingPunct="1"/>
            <a:endParaRPr lang="en-GB" smtClean="0">
              <a:latin typeface="Arial" pitchFamily="34" charset="0"/>
              <a:ea typeface="ＭＳ Ｐゴシック" pitchFamily="34" charset="-128"/>
            </a:endParaRPr>
          </a:p>
          <a:p>
            <a:pPr eaLnBrk="1" hangingPunct="1"/>
            <a:r>
              <a:rPr lang="en-GB" smtClean="0">
                <a:latin typeface="Arial" pitchFamily="34" charset="0"/>
                <a:ea typeface="ＭＳ Ｐゴシック" pitchFamily="34" charset="-128"/>
              </a:rPr>
              <a:t>2- 2 forms of uncertainty:</a:t>
            </a:r>
          </a:p>
          <a:p>
            <a:pPr eaLnBrk="1" hangingPunct="1"/>
            <a:r>
              <a:rPr lang="en-GB" smtClean="0">
                <a:latin typeface="Arial" pitchFamily="34" charset="0"/>
                <a:ea typeface="ＭＳ Ｐゴシック" pitchFamily="34" charset="-128"/>
              </a:rPr>
              <a:t>	- stochastic</a:t>
            </a:r>
          </a:p>
          <a:p>
            <a:pPr eaLnBrk="1" hangingPunct="1"/>
            <a:r>
              <a:rPr lang="en-GB" smtClean="0">
                <a:latin typeface="Arial" pitchFamily="34" charset="0"/>
                <a:ea typeface="ＭＳ Ｐゴシック" pitchFamily="34" charset="-128"/>
              </a:rPr>
              <a:t>	- epistemological (=&gt; reducible) </a:t>
            </a:r>
          </a:p>
          <a:p>
            <a:pPr eaLnBrk="1" hangingPunct="1"/>
            <a:r>
              <a:rPr lang="en-GB" smtClean="0">
                <a:latin typeface="Arial" pitchFamily="34" charset="0"/>
                <a:ea typeface="ＭＳ Ｐゴシック" pitchFamily="34" charset="-128"/>
              </a:rPr>
              <a:t>-&gt; Definition of “noise”</a:t>
            </a:r>
          </a:p>
          <a:p>
            <a:pPr eaLnBrk="1" hangingPunct="1"/>
            <a:endParaRPr lang="en-GB" smtClean="0">
              <a:latin typeface="Arial" pitchFamily="34" charset="0"/>
              <a:ea typeface="ＭＳ Ｐゴシック" pitchFamily="34" charset="-128"/>
            </a:endParaRPr>
          </a:p>
          <a:p>
            <a:pPr eaLnBrk="1" hangingPunct="1"/>
            <a:r>
              <a:rPr lang="en-GB" smtClean="0">
                <a:latin typeface="Arial" pitchFamily="34" charset="0"/>
                <a:ea typeface="ＭＳ Ｐゴシック" pitchFamily="34" charset="-128"/>
              </a:rPr>
              <a:t>3-	- Model sufficiently complex -&gt; perfect data fit but suboptimal predictions</a:t>
            </a:r>
          </a:p>
          <a:p>
            <a:pPr eaLnBrk="1" hangingPunct="1"/>
            <a:r>
              <a:rPr lang="en-GB" smtClean="0">
                <a:latin typeface="Arial" pitchFamily="34" charset="0"/>
                <a:ea typeface="ＭＳ Ｐゴシック" pitchFamily="34" charset="-128"/>
              </a:rPr>
              <a:t>	- Model too simple -&gt; poor data fit …</a:t>
            </a:r>
            <a:endParaRPr lang="en-US" smtClean="0">
              <a:latin typeface="Arial" pitchFamily="34" charset="0"/>
              <a:ea typeface="ＭＳ Ｐゴシック" pitchFamily="34" charset="-128"/>
            </a:endParaRPr>
          </a:p>
          <a:p>
            <a:pPr eaLnBrk="1" hangingPunct="1">
              <a:spcBef>
                <a:spcPct val="0"/>
              </a:spcBef>
            </a:pPr>
            <a:endParaRPr lang="en-GB" smtClean="0">
              <a:latin typeface="Arial" pitchFamily="34" charset="0"/>
              <a:ea typeface="ＭＳ Ｐゴシック" pitchFamily="34" charset="-128"/>
            </a:endParaRPr>
          </a:p>
          <a:p>
            <a:pPr eaLnBrk="1" hangingPunct="1"/>
            <a:r>
              <a:rPr lang="en-GB" smtClean="0">
                <a:latin typeface="Arial" pitchFamily="34" charset="0"/>
                <a:ea typeface="ＭＳ Ｐゴシック" pitchFamily="34" charset="-128"/>
              </a:rPr>
              <a:t>4- Link modelling to some measure of the uncertainty which is propagated through the model:</a:t>
            </a:r>
          </a:p>
          <a:p>
            <a:pPr eaLnBrk="1" hangingPunct="1"/>
            <a:r>
              <a:rPr lang="en-GB" smtClean="0">
                <a:latin typeface="Arial" pitchFamily="34" charset="0"/>
                <a:ea typeface="ＭＳ Ｐゴシック" pitchFamily="34" charset="-128"/>
              </a:rPr>
              <a:t>model relevance is related to the quality of the information we can extract from the data about the modelled system…</a:t>
            </a:r>
            <a:endParaRPr lang="en-US" smtClean="0">
              <a:latin typeface="Arial" pitchFamily="34" charset="0"/>
              <a:ea typeface="ＭＳ Ｐゴシック" pitchFamily="34" charset="-128"/>
            </a:endParaRPr>
          </a:p>
          <a:p>
            <a:pPr eaLnBrk="1" hangingPunct="1">
              <a:spcBef>
                <a:spcPct val="0"/>
              </a:spcBef>
              <a:buFont typeface="Symbol" pitchFamily="18" charset="2"/>
              <a:buNone/>
            </a:pPr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494B549-5905-4332-8DF7-19AE4E90A1DF}" type="slidenum">
              <a:rPr lang="en-US"/>
              <a:pPr/>
              <a:t>5</a:t>
            </a:fld>
            <a:endParaRPr lang="en-US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825FE36-A91F-4DAC-8A1D-91A6010984C4}" type="slidenum">
              <a:rPr lang="en-US"/>
              <a:pPr/>
              <a:t>6</a:t>
            </a:fld>
            <a:endParaRPr lang="en-US"/>
          </a:p>
        </p:txBody>
      </p:sp>
      <p:sp>
        <p:nvSpPr>
          <p:cNvPr id="27651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GB" dirty="0" smtClean="0">
                <a:latin typeface="Arial" pitchFamily="34" charset="0"/>
                <a:ea typeface="ＭＳ Ｐゴシック" pitchFamily="34" charset="-128"/>
              </a:rPr>
              <a:t>Each model is a different hypothesis about what neural architectures caused the data</a:t>
            </a:r>
            <a:endParaRPr lang="en-GB" dirty="0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5DA70BE-3E06-4E5C-89E3-7BC7B3F8BE49}" type="slidenum">
              <a:rPr lang="en-US"/>
              <a:pPr/>
              <a:t>7</a:t>
            </a:fld>
            <a:endParaRPr lang="en-US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9DC09C8-61ED-4106-84C6-B38E006EEAA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AA800F3-2FC4-4ACC-B28B-AB8EE192144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F3C8F6D-6D39-4F3A-9930-7EDB0789AB6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F72B8ED-1629-4D4B-8B7B-6C9F12F9D85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38DD611-144A-4FD9-8A14-AC998F27031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5B11DF4-F42D-4F9E-895C-7050A153761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24A76AB-FC7D-412B-9871-E2B78CAAD20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B017731-C7AF-41CE-A14F-7CC4C2DC029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0BA7CCA-190B-4808-95C5-D60FC9F5507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13B4D90-CF6C-4537-9078-DA7400F3862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4A5CEE-7EB9-470A-8DE6-A299EA6DF5B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98CEACB-6BB0-45AA-ACD5-F36E8913C36F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6" charset="0"/>
          <a:ea typeface="ＭＳ Ｐゴシック" pitchFamily="-106" charset="-128"/>
          <a:cs typeface="ＭＳ Ｐゴシック" pitchFamily="-106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6" charset="0"/>
          <a:ea typeface="ＭＳ Ｐゴシック" pitchFamily="-106" charset="-128"/>
          <a:cs typeface="ＭＳ Ｐゴシック" pitchFamily="-106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6" charset="0"/>
          <a:ea typeface="ＭＳ Ｐゴシック" pitchFamily="-106" charset="-128"/>
          <a:cs typeface="ＭＳ Ｐゴシック" pitchFamily="-106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6" charset="0"/>
          <a:ea typeface="ＭＳ Ｐゴシック" pitchFamily="-106" charset="-128"/>
          <a:cs typeface="ＭＳ Ｐゴシック" pitchFamily="-106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6" charset="0"/>
          <a:ea typeface="ＭＳ Ｐゴシック" pitchFamily="-106" charset="-128"/>
          <a:cs typeface="ＭＳ Ｐゴシック" pitchFamily="-106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6" charset="0"/>
          <a:ea typeface="ＭＳ Ｐゴシック" pitchFamily="-106" charset="-128"/>
          <a:cs typeface="ＭＳ Ｐゴシック" pitchFamily="-106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6" charset="0"/>
          <a:ea typeface="ＭＳ Ｐゴシック" pitchFamily="-106" charset="-128"/>
          <a:cs typeface="ＭＳ Ｐゴシック" pitchFamily="-106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6" charset="0"/>
          <a:ea typeface="ＭＳ Ｐゴシック" pitchFamily="-106" charset="-128"/>
          <a:cs typeface="ＭＳ Ｐゴシック" pitchFamily="-106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6.jpeg"/><Relationship Id="rId3" Type="http://schemas.openxmlformats.org/officeDocument/2006/relationships/notesSlide" Target="../notesSlides/notesSlide1.xml"/><Relationship Id="rId7" Type="http://schemas.openxmlformats.org/officeDocument/2006/relationships/oleObject" Target="../embeddings/oleObject2.bin"/><Relationship Id="rId12" Type="http://schemas.openxmlformats.org/officeDocument/2006/relationships/image" Target="../media/image4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.png"/><Relationship Id="rId11" Type="http://schemas.openxmlformats.org/officeDocument/2006/relationships/oleObject" Target="../embeddings/oleObject4.bin"/><Relationship Id="rId5" Type="http://schemas.openxmlformats.org/officeDocument/2006/relationships/oleObject" Target="../embeddings/oleObject1.bin"/><Relationship Id="rId10" Type="http://schemas.openxmlformats.org/officeDocument/2006/relationships/image" Target="../media/image3.png"/><Relationship Id="rId4" Type="http://schemas.openxmlformats.org/officeDocument/2006/relationships/image" Target="../media/image5.png"/><Relationship Id="rId9" Type="http://schemas.openxmlformats.org/officeDocument/2006/relationships/oleObject" Target="../embeddings/oleObject3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5.jpeg"/><Relationship Id="rId12" Type="http://schemas.openxmlformats.org/officeDocument/2006/relationships/image" Target="../media/image12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4.jpeg"/><Relationship Id="rId11" Type="http://schemas.openxmlformats.org/officeDocument/2006/relationships/oleObject" Target="../embeddings/oleObject6.bin"/><Relationship Id="rId5" Type="http://schemas.openxmlformats.org/officeDocument/2006/relationships/image" Target="../media/image13.jpeg"/><Relationship Id="rId10" Type="http://schemas.openxmlformats.org/officeDocument/2006/relationships/image" Target="../media/image16.jpeg"/><Relationship Id="rId4" Type="http://schemas.openxmlformats.org/officeDocument/2006/relationships/image" Target="../media/image8.jpeg"/><Relationship Id="rId9" Type="http://schemas.openxmlformats.org/officeDocument/2006/relationships/image" Target="../media/image11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8" name="AutoShape 23"/>
          <p:cNvCxnSpPr>
            <a:cxnSpLocks noChangeShapeType="1"/>
          </p:cNvCxnSpPr>
          <p:nvPr/>
        </p:nvCxnSpPr>
        <p:spPr bwMode="auto">
          <a:xfrm>
            <a:off x="2195736" y="2060848"/>
            <a:ext cx="1512168" cy="1588"/>
          </a:xfrm>
          <a:prstGeom prst="straightConnector1">
            <a:avLst/>
          </a:prstGeom>
          <a:noFill/>
          <a:ln w="76200">
            <a:solidFill>
              <a:srgbClr val="99CC00"/>
            </a:solidFill>
            <a:round/>
            <a:headEnd/>
            <a:tailEnd type="triangle" w="med" len="med"/>
          </a:ln>
          <a:effectLst>
            <a:outerShdw dist="107763" dir="2700000" algn="ctr" rotWithShape="0">
              <a:schemeClr val="bg2"/>
            </a:outerShdw>
          </a:effectLst>
        </p:spPr>
      </p:cxnSp>
      <p:grpSp>
        <p:nvGrpSpPr>
          <p:cNvPr id="14342" name="Group 21"/>
          <p:cNvGrpSpPr>
            <a:grpSpLocks/>
          </p:cNvGrpSpPr>
          <p:nvPr/>
        </p:nvGrpSpPr>
        <p:grpSpPr bwMode="auto">
          <a:xfrm>
            <a:off x="0" y="0"/>
            <a:ext cx="9144000" cy="714375"/>
            <a:chOff x="-32" y="0"/>
            <a:chExt cx="9144032" cy="714375"/>
          </a:xfrm>
        </p:grpSpPr>
        <p:pic>
          <p:nvPicPr>
            <p:cNvPr id="14365" name="Picture 17" descr="logo-ucl.png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762750" y="0"/>
              <a:ext cx="2381250" cy="714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" name="Rectangle 18"/>
            <p:cNvSpPr/>
            <p:nvPr/>
          </p:nvSpPr>
          <p:spPr>
            <a:xfrm>
              <a:off x="-32" y="0"/>
              <a:ext cx="6786587" cy="71437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</p:grpSp>
      <p:sp>
        <p:nvSpPr>
          <p:cNvPr id="14343" name="Rectangle 20"/>
          <p:cNvSpPr>
            <a:spLocks noChangeArrowheads="1"/>
          </p:cNvSpPr>
          <p:nvPr/>
        </p:nvSpPr>
        <p:spPr bwMode="auto">
          <a:xfrm>
            <a:off x="3499349" y="3429000"/>
            <a:ext cx="2326278" cy="739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3200" b="1" dirty="0" smtClean="0">
                <a:cs typeface="Arial" pitchFamily="34" charset="0"/>
              </a:rPr>
              <a:t>DCM demo</a:t>
            </a:r>
            <a:endParaRPr lang="en-GB" sz="3200" b="1" dirty="0">
              <a:cs typeface="Arial" pitchFamily="34" charset="0"/>
            </a:endParaRPr>
          </a:p>
        </p:txBody>
      </p:sp>
      <p:graphicFrame>
        <p:nvGraphicFramePr>
          <p:cNvPr id="14338" name="Object 3"/>
          <p:cNvGraphicFramePr>
            <a:graphicFrameLocks noChangeAspect="1"/>
          </p:cNvGraphicFramePr>
          <p:nvPr/>
        </p:nvGraphicFramePr>
        <p:xfrm>
          <a:off x="304800" y="1052835"/>
          <a:ext cx="1858963" cy="2016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86" name="Image Photo Editor" r:id="rId5" imgW="5485714" imgH="5952381" progId="">
                  <p:embed/>
                </p:oleObj>
              </mc:Choice>
              <mc:Fallback>
                <p:oleObj name="Image Photo Editor" r:id="rId5" imgW="5485714" imgH="5952381" progId="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1052835"/>
                        <a:ext cx="1858963" cy="2016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4344" name="Group 4"/>
          <p:cNvGrpSpPr>
            <a:grpSpLocks/>
          </p:cNvGrpSpPr>
          <p:nvPr/>
        </p:nvGrpSpPr>
        <p:grpSpPr bwMode="auto">
          <a:xfrm>
            <a:off x="3619301" y="1052835"/>
            <a:ext cx="1857375" cy="2016125"/>
            <a:chOff x="2302" y="482"/>
            <a:chExt cx="1170" cy="1270"/>
          </a:xfrm>
        </p:grpSpPr>
        <p:graphicFrame>
          <p:nvGraphicFramePr>
            <p:cNvPr id="14341" name="Object 5"/>
            <p:cNvGraphicFramePr>
              <a:graphicFrameLocks noChangeAspect="1"/>
            </p:cNvGraphicFramePr>
            <p:nvPr/>
          </p:nvGraphicFramePr>
          <p:xfrm>
            <a:off x="2302" y="482"/>
            <a:ext cx="1170" cy="127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487" name="Image Photo Editor" r:id="rId7" imgW="5485714" imgH="5952381" progId="">
                    <p:embed/>
                  </p:oleObj>
                </mc:Choice>
                <mc:Fallback>
                  <p:oleObj name="Image Photo Editor" r:id="rId7" imgW="5485714" imgH="5952381" progId="">
                    <p:embed/>
                    <p:pic>
                      <p:nvPicPr>
                        <p:cNvPr id="0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02" y="482"/>
                          <a:ext cx="1170" cy="127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14360" name="Group 6"/>
            <p:cNvGrpSpPr>
              <a:grpSpLocks/>
            </p:cNvGrpSpPr>
            <p:nvPr/>
          </p:nvGrpSpPr>
          <p:grpSpPr bwMode="auto">
            <a:xfrm>
              <a:off x="2542" y="733"/>
              <a:ext cx="708" cy="384"/>
              <a:chOff x="1680" y="2306"/>
              <a:chExt cx="708" cy="384"/>
            </a:xfrm>
          </p:grpSpPr>
          <p:sp>
            <p:nvSpPr>
              <p:cNvPr id="14361" name="Oval 7"/>
              <p:cNvSpPr>
                <a:spLocks noChangeArrowheads="1"/>
              </p:cNvSpPr>
              <p:nvPr/>
            </p:nvSpPr>
            <p:spPr bwMode="auto">
              <a:xfrm>
                <a:off x="2244" y="2483"/>
                <a:ext cx="144" cy="144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4362" name="Oval 8"/>
              <p:cNvSpPr>
                <a:spLocks noChangeArrowheads="1"/>
              </p:cNvSpPr>
              <p:nvPr/>
            </p:nvSpPr>
            <p:spPr bwMode="auto">
              <a:xfrm>
                <a:off x="1680" y="2450"/>
                <a:ext cx="96" cy="96"/>
              </a:xfrm>
              <a:prstGeom prst="ellipse">
                <a:avLst/>
              </a:prstGeom>
              <a:solidFill>
                <a:srgbClr val="CC0000"/>
              </a:solidFill>
              <a:ln w="9525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4363" name="Oval 9"/>
              <p:cNvSpPr>
                <a:spLocks noChangeArrowheads="1"/>
              </p:cNvSpPr>
              <p:nvPr/>
            </p:nvSpPr>
            <p:spPr bwMode="auto">
              <a:xfrm>
                <a:off x="2064" y="2306"/>
                <a:ext cx="96" cy="96"/>
              </a:xfrm>
              <a:prstGeom prst="ellipse">
                <a:avLst/>
              </a:prstGeom>
              <a:solidFill>
                <a:srgbClr val="FF9900"/>
              </a:solidFill>
              <a:ln w="9525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4364" name="Oval 10"/>
              <p:cNvSpPr>
                <a:spLocks noChangeArrowheads="1"/>
              </p:cNvSpPr>
              <p:nvPr/>
            </p:nvSpPr>
            <p:spPr bwMode="auto">
              <a:xfrm>
                <a:off x="1968" y="2594"/>
                <a:ext cx="96" cy="96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</p:grpSp>
      </p:grpSp>
      <p:grpSp>
        <p:nvGrpSpPr>
          <p:cNvPr id="14345" name="Group 11"/>
          <p:cNvGrpSpPr>
            <a:grpSpLocks/>
          </p:cNvGrpSpPr>
          <p:nvPr/>
        </p:nvGrpSpPr>
        <p:grpSpPr bwMode="auto">
          <a:xfrm>
            <a:off x="7035105" y="1052835"/>
            <a:ext cx="1857375" cy="2014538"/>
            <a:chOff x="4568" y="483"/>
            <a:chExt cx="1170" cy="1269"/>
          </a:xfrm>
        </p:grpSpPr>
        <p:graphicFrame>
          <p:nvGraphicFramePr>
            <p:cNvPr id="14340" name="Object 12"/>
            <p:cNvGraphicFramePr>
              <a:graphicFrameLocks noChangeAspect="1"/>
            </p:cNvGraphicFramePr>
            <p:nvPr/>
          </p:nvGraphicFramePr>
          <p:xfrm>
            <a:off x="4568" y="483"/>
            <a:ext cx="1170" cy="126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488" name="Image Photo Editor" r:id="rId9" imgW="5485714" imgH="5952381" progId="">
                    <p:embed/>
                  </p:oleObj>
                </mc:Choice>
                <mc:Fallback>
                  <p:oleObj name="Image Photo Editor" r:id="rId9" imgW="5485714" imgH="5952381" progId="">
                    <p:embed/>
                    <p:pic>
                      <p:nvPicPr>
                        <p:cNvPr id="0" name="Object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68" y="483"/>
                          <a:ext cx="1170" cy="126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14350" name="Group 13"/>
            <p:cNvGrpSpPr>
              <a:grpSpLocks/>
            </p:cNvGrpSpPr>
            <p:nvPr/>
          </p:nvGrpSpPr>
          <p:grpSpPr bwMode="auto">
            <a:xfrm>
              <a:off x="4813" y="733"/>
              <a:ext cx="708" cy="384"/>
              <a:chOff x="3312" y="3162"/>
              <a:chExt cx="708" cy="384"/>
            </a:xfrm>
          </p:grpSpPr>
          <p:grpSp>
            <p:nvGrpSpPr>
              <p:cNvPr id="14351" name="Group 14"/>
              <p:cNvGrpSpPr>
                <a:grpSpLocks/>
              </p:cNvGrpSpPr>
              <p:nvPr/>
            </p:nvGrpSpPr>
            <p:grpSpPr bwMode="auto">
              <a:xfrm>
                <a:off x="3312" y="3162"/>
                <a:ext cx="708" cy="384"/>
                <a:chOff x="1680" y="2306"/>
                <a:chExt cx="708" cy="384"/>
              </a:xfrm>
            </p:grpSpPr>
            <p:sp>
              <p:nvSpPr>
                <p:cNvPr id="14356" name="Oval 15"/>
                <p:cNvSpPr>
                  <a:spLocks noChangeArrowheads="1"/>
                </p:cNvSpPr>
                <p:nvPr/>
              </p:nvSpPr>
              <p:spPr bwMode="auto">
                <a:xfrm>
                  <a:off x="2244" y="2483"/>
                  <a:ext cx="144" cy="144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4357" name="Oval 16"/>
                <p:cNvSpPr>
                  <a:spLocks noChangeArrowheads="1"/>
                </p:cNvSpPr>
                <p:nvPr/>
              </p:nvSpPr>
              <p:spPr bwMode="auto">
                <a:xfrm>
                  <a:off x="1680" y="2450"/>
                  <a:ext cx="96" cy="96"/>
                </a:xfrm>
                <a:prstGeom prst="ellipse">
                  <a:avLst/>
                </a:prstGeom>
                <a:solidFill>
                  <a:srgbClr val="CC0000"/>
                </a:solidFill>
                <a:ln w="9525">
                  <a:solidFill>
                    <a:srgbClr val="CC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4358" name="Oval 17"/>
                <p:cNvSpPr>
                  <a:spLocks noChangeArrowheads="1"/>
                </p:cNvSpPr>
                <p:nvPr/>
              </p:nvSpPr>
              <p:spPr bwMode="auto">
                <a:xfrm>
                  <a:off x="2064" y="2306"/>
                  <a:ext cx="96" cy="96"/>
                </a:xfrm>
                <a:prstGeom prst="ellipse">
                  <a:avLst/>
                </a:prstGeom>
                <a:solidFill>
                  <a:srgbClr val="FF9900"/>
                </a:solidFill>
                <a:ln w="9525">
                  <a:solidFill>
                    <a:srgbClr val="FF99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4359" name="Oval 18"/>
                <p:cNvSpPr>
                  <a:spLocks noChangeArrowheads="1"/>
                </p:cNvSpPr>
                <p:nvPr/>
              </p:nvSpPr>
              <p:spPr bwMode="auto">
                <a:xfrm>
                  <a:off x="1968" y="2594"/>
                  <a:ext cx="96" cy="96"/>
                </a:xfrm>
                <a:prstGeom prst="ellipse">
                  <a:avLst/>
                </a:prstGeom>
                <a:solidFill>
                  <a:srgbClr val="FF3300"/>
                </a:solidFill>
                <a:ln w="9525">
                  <a:solidFill>
                    <a:srgbClr val="FF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</p:grpSp>
          <p:grpSp>
            <p:nvGrpSpPr>
              <p:cNvPr id="14352" name="Group 19"/>
              <p:cNvGrpSpPr>
                <a:grpSpLocks/>
              </p:cNvGrpSpPr>
              <p:nvPr/>
            </p:nvGrpSpPr>
            <p:grpSpPr bwMode="auto">
              <a:xfrm>
                <a:off x="3360" y="3214"/>
                <a:ext cx="576" cy="288"/>
                <a:chOff x="4176" y="3264"/>
                <a:chExt cx="576" cy="288"/>
              </a:xfrm>
            </p:grpSpPr>
            <p:sp>
              <p:nvSpPr>
                <p:cNvPr id="14353" name="Line 20"/>
                <p:cNvSpPr>
                  <a:spLocks noChangeShapeType="1"/>
                </p:cNvSpPr>
                <p:nvPr/>
              </p:nvSpPr>
              <p:spPr bwMode="auto">
                <a:xfrm>
                  <a:off x="4176" y="3408"/>
                  <a:ext cx="576" cy="48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triangle" w="med" len="med"/>
                  <a:tailEnd type="triangle" w="med" len="med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4354" name="Line 21"/>
                <p:cNvSpPr>
                  <a:spLocks noChangeShapeType="1"/>
                </p:cNvSpPr>
                <p:nvPr/>
              </p:nvSpPr>
              <p:spPr bwMode="auto">
                <a:xfrm flipH="1">
                  <a:off x="4464" y="3264"/>
                  <a:ext cx="96" cy="288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triangle" w="med" len="med"/>
                  <a:tailEnd type="triangle" w="med" len="med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4355" name="Line 22"/>
                <p:cNvSpPr>
                  <a:spLocks noChangeShapeType="1"/>
                </p:cNvSpPr>
                <p:nvPr/>
              </p:nvSpPr>
              <p:spPr bwMode="auto">
                <a:xfrm>
                  <a:off x="4560" y="3264"/>
                  <a:ext cx="192" cy="192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triangle" w="med" len="med"/>
                  <a:tailEnd type="triangle" w="med" len="med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</p:grpSp>
      </p:grpSp>
      <p:graphicFrame>
        <p:nvGraphicFramePr>
          <p:cNvPr id="14339" name="Object 3"/>
          <p:cNvGraphicFramePr>
            <a:graphicFrameLocks noChangeAspect="1"/>
          </p:cNvGraphicFramePr>
          <p:nvPr/>
        </p:nvGraphicFramePr>
        <p:xfrm>
          <a:off x="1676400" y="976635"/>
          <a:ext cx="1584325" cy="858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89" name="CorelDRAW" r:id="rId11" imgW="4187520" imgH="2291400" progId="">
                  <p:embed/>
                </p:oleObj>
              </mc:Choice>
              <mc:Fallback>
                <p:oleObj name="CorelDRAW" r:id="rId11" imgW="4187520" imgH="2291400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976635"/>
                        <a:ext cx="1584325" cy="858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348" name="Picture 1028" descr="spmcentral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7137499" y="3969146"/>
            <a:ext cx="1792288" cy="17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9" name="Text Box 39"/>
          <p:cNvSpPr txBox="1">
            <a:spLocks noChangeArrowheads="1"/>
          </p:cNvSpPr>
          <p:nvPr/>
        </p:nvSpPr>
        <p:spPr bwMode="auto">
          <a:xfrm>
            <a:off x="1928812" y="5253612"/>
            <a:ext cx="5286375" cy="1015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3" tIns="45711" rIns="91423" bIns="45711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2000" dirty="0" smtClean="0">
                <a:cs typeface="Arial" pitchFamily="34" charset="0"/>
              </a:rPr>
              <a:t>André Bastos and </a:t>
            </a:r>
            <a:r>
              <a:rPr lang="en-US" sz="2000" dirty="0"/>
              <a:t>Martin Dietz</a:t>
            </a:r>
            <a:endParaRPr lang="en-GB" sz="2000" b="1" dirty="0">
              <a:cs typeface="Arial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GB" sz="2000" dirty="0" err="1">
                <a:solidFill>
                  <a:schemeClr val="bg2"/>
                </a:solidFill>
                <a:cs typeface="Arial" pitchFamily="34" charset="0"/>
              </a:rPr>
              <a:t>Wellcome</a:t>
            </a:r>
            <a:r>
              <a:rPr lang="en-GB" sz="2000" dirty="0">
                <a:solidFill>
                  <a:schemeClr val="bg2"/>
                </a:solidFill>
                <a:cs typeface="Arial" pitchFamily="34" charset="0"/>
              </a:rPr>
              <a:t> Trust Centre for </a:t>
            </a:r>
            <a:r>
              <a:rPr lang="en-GB" sz="2000" dirty="0" err="1">
                <a:solidFill>
                  <a:schemeClr val="bg2"/>
                </a:solidFill>
                <a:cs typeface="Arial" pitchFamily="34" charset="0"/>
              </a:rPr>
              <a:t>Neuroimaging</a:t>
            </a:r>
            <a:endParaRPr lang="en-GB" sz="2000" dirty="0">
              <a:solidFill>
                <a:schemeClr val="bg2"/>
              </a:solidFill>
              <a:cs typeface="Arial" pitchFamily="34" charset="0"/>
            </a:endParaRPr>
          </a:p>
        </p:txBody>
      </p:sp>
      <p:cxnSp>
        <p:nvCxnSpPr>
          <p:cNvPr id="36" name="AutoShape 23"/>
          <p:cNvCxnSpPr>
            <a:cxnSpLocks noChangeShapeType="1"/>
          </p:cNvCxnSpPr>
          <p:nvPr/>
        </p:nvCxnSpPr>
        <p:spPr bwMode="auto">
          <a:xfrm>
            <a:off x="5548684" y="2060848"/>
            <a:ext cx="1512168" cy="1588"/>
          </a:xfrm>
          <a:prstGeom prst="straightConnector1">
            <a:avLst/>
          </a:prstGeom>
          <a:noFill/>
          <a:ln w="76200">
            <a:solidFill>
              <a:srgbClr val="99CC00"/>
            </a:solidFill>
            <a:round/>
            <a:headEnd/>
            <a:tailEnd type="triangle" w="med" len="med"/>
          </a:ln>
          <a:effectLst>
            <a:outerShdw dist="107763" dir="2700000" algn="ctr" rotWithShape="0">
              <a:schemeClr val="bg2"/>
            </a:outerShdw>
          </a:effec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Text Box 2"/>
          <p:cNvSpPr txBox="1">
            <a:spLocks noChangeArrowheads="1"/>
          </p:cNvSpPr>
          <p:nvPr/>
        </p:nvSpPr>
        <p:spPr bwMode="auto">
          <a:xfrm>
            <a:off x="3563938" y="2663155"/>
            <a:ext cx="3529012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3" tIns="45711" rIns="91423" bIns="45711">
            <a:spAutoFit/>
          </a:bodyPr>
          <a:lstStyle/>
          <a:p>
            <a:pPr>
              <a:lnSpc>
                <a:spcPct val="150000"/>
              </a:lnSpc>
            </a:pPr>
            <a:r>
              <a:rPr lang="pt-PT" sz="1200" b="0">
                <a:solidFill>
                  <a:schemeClr val="accent2"/>
                </a:solidFill>
              </a:rPr>
              <a:t>pseudo-random auditory sequence</a:t>
            </a:r>
          </a:p>
          <a:p>
            <a:pPr>
              <a:lnSpc>
                <a:spcPct val="150000"/>
              </a:lnSpc>
            </a:pPr>
            <a:r>
              <a:rPr lang="pt-PT" sz="1200" b="0">
                <a:solidFill>
                  <a:schemeClr val="accent2"/>
                </a:solidFill>
              </a:rPr>
              <a:t>     80% standard tones – 500 Hz</a:t>
            </a:r>
          </a:p>
          <a:p>
            <a:pPr>
              <a:lnSpc>
                <a:spcPct val="150000"/>
              </a:lnSpc>
            </a:pPr>
            <a:r>
              <a:rPr lang="pt-PT" sz="1200" b="0">
                <a:solidFill>
                  <a:schemeClr val="accent2"/>
                </a:solidFill>
              </a:rPr>
              <a:t>     20% deviant tones – 550 Hz</a:t>
            </a:r>
          </a:p>
        </p:txBody>
      </p:sp>
      <p:sp>
        <p:nvSpPr>
          <p:cNvPr id="81923" name="Text Box 3"/>
          <p:cNvSpPr txBox="1">
            <a:spLocks noChangeArrowheads="1"/>
          </p:cNvSpPr>
          <p:nvPr/>
        </p:nvSpPr>
        <p:spPr bwMode="auto">
          <a:xfrm>
            <a:off x="7091363" y="2637755"/>
            <a:ext cx="47466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3" tIns="45711" rIns="91423" bIns="45711">
            <a:spAutoFit/>
          </a:bodyPr>
          <a:lstStyle/>
          <a:p>
            <a:r>
              <a:rPr lang="en-GB" sz="1200" b="0">
                <a:solidFill>
                  <a:schemeClr val="tx1"/>
                </a:solidFill>
                <a:latin typeface="Helvetica" charset="0"/>
              </a:rPr>
              <a:t>time</a:t>
            </a:r>
            <a:endParaRPr lang="en-US" sz="1200" b="0">
              <a:solidFill>
                <a:schemeClr val="tx1"/>
              </a:solidFill>
              <a:latin typeface="Helvetica" charset="0"/>
            </a:endParaRPr>
          </a:p>
        </p:txBody>
      </p:sp>
      <p:grpSp>
        <p:nvGrpSpPr>
          <p:cNvPr id="6" name="Group 4"/>
          <p:cNvGrpSpPr>
            <a:grpSpLocks noChangeAspect="1"/>
          </p:cNvGrpSpPr>
          <p:nvPr/>
        </p:nvGrpSpPr>
        <p:grpSpPr bwMode="auto">
          <a:xfrm>
            <a:off x="2771775" y="2086893"/>
            <a:ext cx="4465638" cy="576262"/>
            <a:chOff x="22" y="1889"/>
            <a:chExt cx="5625" cy="725"/>
          </a:xfrm>
        </p:grpSpPr>
        <p:sp>
          <p:nvSpPr>
            <p:cNvPr id="81925" name="Rectangle 5"/>
            <p:cNvSpPr>
              <a:spLocks noChangeAspect="1" noChangeArrowheads="1"/>
            </p:cNvSpPr>
            <p:nvPr/>
          </p:nvSpPr>
          <p:spPr bwMode="auto">
            <a:xfrm>
              <a:off x="1927" y="2297"/>
              <a:ext cx="227" cy="317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GB" b="0">
                <a:solidFill>
                  <a:schemeClr val="tx1"/>
                </a:solidFill>
              </a:endParaRPr>
            </a:p>
          </p:txBody>
        </p:sp>
        <p:sp>
          <p:nvSpPr>
            <p:cNvPr id="81926" name="Rectangle 6"/>
            <p:cNvSpPr>
              <a:spLocks noChangeAspect="1" noChangeArrowheads="1"/>
            </p:cNvSpPr>
            <p:nvPr/>
          </p:nvSpPr>
          <p:spPr bwMode="auto">
            <a:xfrm>
              <a:off x="2562" y="1889"/>
              <a:ext cx="227" cy="72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GB" b="0">
                <a:solidFill>
                  <a:schemeClr val="tx1"/>
                </a:solidFill>
              </a:endParaRPr>
            </a:p>
          </p:txBody>
        </p:sp>
        <p:sp>
          <p:nvSpPr>
            <p:cNvPr id="81927" name="Rectangle 7"/>
            <p:cNvSpPr>
              <a:spLocks noChangeAspect="1" noChangeArrowheads="1"/>
            </p:cNvSpPr>
            <p:nvPr/>
          </p:nvSpPr>
          <p:spPr bwMode="auto">
            <a:xfrm>
              <a:off x="2245" y="2297"/>
              <a:ext cx="227" cy="317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GB" b="0">
                <a:solidFill>
                  <a:schemeClr val="tx1"/>
                </a:solidFill>
              </a:endParaRPr>
            </a:p>
          </p:txBody>
        </p:sp>
        <p:sp>
          <p:nvSpPr>
            <p:cNvPr id="81928" name="Rectangle 8"/>
            <p:cNvSpPr>
              <a:spLocks noChangeAspect="1" noChangeArrowheads="1"/>
            </p:cNvSpPr>
            <p:nvPr/>
          </p:nvSpPr>
          <p:spPr bwMode="auto">
            <a:xfrm>
              <a:off x="2880" y="2297"/>
              <a:ext cx="227" cy="317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GB" b="0">
                <a:solidFill>
                  <a:schemeClr val="tx1"/>
                </a:solidFill>
              </a:endParaRPr>
            </a:p>
          </p:txBody>
        </p:sp>
        <p:sp>
          <p:nvSpPr>
            <p:cNvPr id="81929" name="Rectangle 9"/>
            <p:cNvSpPr>
              <a:spLocks noChangeAspect="1" noChangeArrowheads="1"/>
            </p:cNvSpPr>
            <p:nvPr/>
          </p:nvSpPr>
          <p:spPr bwMode="auto">
            <a:xfrm>
              <a:off x="3198" y="2297"/>
              <a:ext cx="227" cy="317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GB" b="0">
                <a:solidFill>
                  <a:schemeClr val="tx1"/>
                </a:solidFill>
              </a:endParaRPr>
            </a:p>
          </p:txBody>
        </p:sp>
        <p:sp>
          <p:nvSpPr>
            <p:cNvPr id="81930" name="Rectangle 10"/>
            <p:cNvSpPr>
              <a:spLocks noChangeAspect="1" noChangeArrowheads="1"/>
            </p:cNvSpPr>
            <p:nvPr/>
          </p:nvSpPr>
          <p:spPr bwMode="auto">
            <a:xfrm>
              <a:off x="3515" y="2297"/>
              <a:ext cx="227" cy="317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GB" b="0">
                <a:solidFill>
                  <a:schemeClr val="tx1"/>
                </a:solidFill>
              </a:endParaRPr>
            </a:p>
          </p:txBody>
        </p:sp>
        <p:sp>
          <p:nvSpPr>
            <p:cNvPr id="81931" name="Rectangle 11"/>
            <p:cNvSpPr>
              <a:spLocks noChangeAspect="1" noChangeArrowheads="1"/>
            </p:cNvSpPr>
            <p:nvPr/>
          </p:nvSpPr>
          <p:spPr bwMode="auto">
            <a:xfrm>
              <a:off x="4150" y="2297"/>
              <a:ext cx="227" cy="317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GB" b="0">
                <a:solidFill>
                  <a:schemeClr val="tx1"/>
                </a:solidFill>
              </a:endParaRPr>
            </a:p>
          </p:txBody>
        </p:sp>
        <p:sp>
          <p:nvSpPr>
            <p:cNvPr id="81932" name="Rectangle 12"/>
            <p:cNvSpPr>
              <a:spLocks noChangeAspect="1" noChangeArrowheads="1"/>
            </p:cNvSpPr>
            <p:nvPr/>
          </p:nvSpPr>
          <p:spPr bwMode="auto">
            <a:xfrm>
              <a:off x="3832" y="1889"/>
              <a:ext cx="227" cy="72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GB" b="0">
                <a:solidFill>
                  <a:schemeClr val="tx1"/>
                </a:solidFill>
              </a:endParaRPr>
            </a:p>
          </p:txBody>
        </p:sp>
        <p:sp>
          <p:nvSpPr>
            <p:cNvPr id="81933" name="Rectangle 13"/>
            <p:cNvSpPr>
              <a:spLocks noChangeAspect="1" noChangeArrowheads="1"/>
            </p:cNvSpPr>
            <p:nvPr/>
          </p:nvSpPr>
          <p:spPr bwMode="auto">
            <a:xfrm>
              <a:off x="1610" y="1889"/>
              <a:ext cx="227" cy="72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GB" b="0">
                <a:solidFill>
                  <a:schemeClr val="tx1"/>
                </a:solidFill>
              </a:endParaRPr>
            </a:p>
          </p:txBody>
        </p:sp>
        <p:sp>
          <p:nvSpPr>
            <p:cNvPr id="81934" name="Rectangle 14"/>
            <p:cNvSpPr>
              <a:spLocks noChangeAspect="1" noChangeArrowheads="1"/>
            </p:cNvSpPr>
            <p:nvPr/>
          </p:nvSpPr>
          <p:spPr bwMode="auto">
            <a:xfrm>
              <a:off x="975" y="1889"/>
              <a:ext cx="227" cy="72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GB" b="0">
                <a:solidFill>
                  <a:schemeClr val="tx1"/>
                </a:solidFill>
              </a:endParaRPr>
            </a:p>
          </p:txBody>
        </p:sp>
        <p:sp>
          <p:nvSpPr>
            <p:cNvPr id="81935" name="Rectangle 15"/>
            <p:cNvSpPr>
              <a:spLocks noChangeAspect="1" noChangeArrowheads="1"/>
            </p:cNvSpPr>
            <p:nvPr/>
          </p:nvSpPr>
          <p:spPr bwMode="auto">
            <a:xfrm>
              <a:off x="1292" y="2297"/>
              <a:ext cx="227" cy="317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GB" b="0">
                <a:solidFill>
                  <a:schemeClr val="tx1"/>
                </a:solidFill>
              </a:endParaRPr>
            </a:p>
          </p:txBody>
        </p:sp>
        <p:sp>
          <p:nvSpPr>
            <p:cNvPr id="81936" name="Rectangle 16"/>
            <p:cNvSpPr>
              <a:spLocks noChangeAspect="1" noChangeArrowheads="1"/>
            </p:cNvSpPr>
            <p:nvPr/>
          </p:nvSpPr>
          <p:spPr bwMode="auto">
            <a:xfrm>
              <a:off x="657" y="2297"/>
              <a:ext cx="227" cy="317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GB" b="0">
                <a:solidFill>
                  <a:schemeClr val="tx1"/>
                </a:solidFill>
              </a:endParaRPr>
            </a:p>
          </p:txBody>
        </p:sp>
        <p:sp>
          <p:nvSpPr>
            <p:cNvPr id="81937" name="Rectangle 17"/>
            <p:cNvSpPr>
              <a:spLocks noChangeAspect="1" noChangeArrowheads="1"/>
            </p:cNvSpPr>
            <p:nvPr/>
          </p:nvSpPr>
          <p:spPr bwMode="auto">
            <a:xfrm>
              <a:off x="340" y="2297"/>
              <a:ext cx="227" cy="317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GB" b="0">
                <a:solidFill>
                  <a:schemeClr val="tx1"/>
                </a:solidFill>
              </a:endParaRPr>
            </a:p>
          </p:txBody>
        </p:sp>
        <p:sp>
          <p:nvSpPr>
            <p:cNvPr id="81938" name="Rectangle 18"/>
            <p:cNvSpPr>
              <a:spLocks noChangeAspect="1" noChangeArrowheads="1"/>
            </p:cNvSpPr>
            <p:nvPr/>
          </p:nvSpPr>
          <p:spPr bwMode="auto">
            <a:xfrm>
              <a:off x="22" y="2297"/>
              <a:ext cx="227" cy="317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GB" b="0">
                <a:solidFill>
                  <a:schemeClr val="tx1"/>
                </a:solidFill>
              </a:endParaRPr>
            </a:p>
          </p:txBody>
        </p:sp>
        <p:sp>
          <p:nvSpPr>
            <p:cNvPr id="81939" name="Rectangle 19"/>
            <p:cNvSpPr>
              <a:spLocks noChangeAspect="1" noChangeArrowheads="1"/>
            </p:cNvSpPr>
            <p:nvPr/>
          </p:nvSpPr>
          <p:spPr bwMode="auto">
            <a:xfrm>
              <a:off x="5420" y="1889"/>
              <a:ext cx="227" cy="72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GB" b="0">
                <a:solidFill>
                  <a:schemeClr val="tx1"/>
                </a:solidFill>
              </a:endParaRPr>
            </a:p>
          </p:txBody>
        </p:sp>
        <p:sp>
          <p:nvSpPr>
            <p:cNvPr id="81940" name="Rectangle 20"/>
            <p:cNvSpPr>
              <a:spLocks noChangeAspect="1" noChangeArrowheads="1"/>
            </p:cNvSpPr>
            <p:nvPr/>
          </p:nvSpPr>
          <p:spPr bwMode="auto">
            <a:xfrm>
              <a:off x="4467" y="2297"/>
              <a:ext cx="227" cy="317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GB" b="0">
                <a:solidFill>
                  <a:schemeClr val="tx1"/>
                </a:solidFill>
              </a:endParaRPr>
            </a:p>
          </p:txBody>
        </p:sp>
        <p:sp>
          <p:nvSpPr>
            <p:cNvPr id="81941" name="Rectangle 21"/>
            <p:cNvSpPr>
              <a:spLocks noChangeAspect="1" noChangeArrowheads="1"/>
            </p:cNvSpPr>
            <p:nvPr/>
          </p:nvSpPr>
          <p:spPr bwMode="auto">
            <a:xfrm>
              <a:off x="4785" y="2297"/>
              <a:ext cx="227" cy="317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GB" b="0">
                <a:solidFill>
                  <a:schemeClr val="tx1"/>
                </a:solidFill>
              </a:endParaRPr>
            </a:p>
          </p:txBody>
        </p:sp>
        <p:sp>
          <p:nvSpPr>
            <p:cNvPr id="81942" name="Rectangle 22"/>
            <p:cNvSpPr>
              <a:spLocks noChangeAspect="1" noChangeArrowheads="1"/>
            </p:cNvSpPr>
            <p:nvPr/>
          </p:nvSpPr>
          <p:spPr bwMode="auto">
            <a:xfrm>
              <a:off x="5102" y="2297"/>
              <a:ext cx="227" cy="317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GB" b="0">
                <a:solidFill>
                  <a:schemeClr val="tx1"/>
                </a:solidFill>
              </a:endParaRPr>
            </a:p>
          </p:txBody>
        </p:sp>
      </p:grpSp>
      <p:sp>
        <p:nvSpPr>
          <p:cNvPr id="81943" name="Line 23"/>
          <p:cNvSpPr>
            <a:spLocks noChangeShapeType="1"/>
          </p:cNvSpPr>
          <p:nvPr/>
        </p:nvSpPr>
        <p:spPr bwMode="auto">
          <a:xfrm>
            <a:off x="2627313" y="2713955"/>
            <a:ext cx="48593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81944" name="Text Box 24"/>
          <p:cNvSpPr txBox="1">
            <a:spLocks noChangeArrowheads="1"/>
          </p:cNvSpPr>
          <p:nvPr/>
        </p:nvSpPr>
        <p:spPr bwMode="auto">
          <a:xfrm>
            <a:off x="3892550" y="1340768"/>
            <a:ext cx="970103" cy="307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3" tIns="45711" rIns="91423" bIns="45711">
            <a:spAutoFit/>
          </a:bodyPr>
          <a:lstStyle/>
          <a:p>
            <a:r>
              <a:rPr lang="en-GB" sz="1400" dirty="0">
                <a:solidFill>
                  <a:srgbClr val="0000FF"/>
                </a:solidFill>
              </a:rPr>
              <a:t>standards</a:t>
            </a:r>
            <a:endParaRPr lang="en-US" sz="1400" dirty="0">
              <a:solidFill>
                <a:srgbClr val="0000FF"/>
              </a:solidFill>
            </a:endParaRPr>
          </a:p>
        </p:txBody>
      </p:sp>
      <p:sp>
        <p:nvSpPr>
          <p:cNvPr id="81945" name="Text Box 25"/>
          <p:cNvSpPr txBox="1">
            <a:spLocks noChangeArrowheads="1"/>
          </p:cNvSpPr>
          <p:nvPr/>
        </p:nvSpPr>
        <p:spPr bwMode="auto">
          <a:xfrm>
            <a:off x="5621338" y="1340768"/>
            <a:ext cx="851481" cy="307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3" tIns="45711" rIns="91423" bIns="45711">
            <a:spAutoFit/>
          </a:bodyPr>
          <a:lstStyle/>
          <a:p>
            <a:r>
              <a:rPr lang="en-GB" sz="1400" dirty="0">
                <a:solidFill>
                  <a:srgbClr val="FF0000"/>
                </a:solidFill>
              </a:rPr>
              <a:t>deviants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81946" name="Line 26"/>
          <p:cNvSpPr>
            <a:spLocks noChangeShapeType="1"/>
          </p:cNvSpPr>
          <p:nvPr/>
        </p:nvSpPr>
        <p:spPr bwMode="auto">
          <a:xfrm>
            <a:off x="6269038" y="1629693"/>
            <a:ext cx="715917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81947" name="Line 27"/>
          <p:cNvSpPr>
            <a:spLocks noChangeShapeType="1"/>
          </p:cNvSpPr>
          <p:nvPr/>
        </p:nvSpPr>
        <p:spPr bwMode="auto">
          <a:xfrm flipH="1">
            <a:off x="4377600" y="1701130"/>
            <a:ext cx="308699" cy="5762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81948" name="Rectangle 2"/>
          <p:cNvSpPr>
            <a:spLocks noChangeArrowheads="1"/>
          </p:cNvSpPr>
          <p:nvPr/>
        </p:nvSpPr>
        <p:spPr bwMode="auto">
          <a:xfrm>
            <a:off x="685800" y="44450"/>
            <a:ext cx="777240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GB" sz="3200" b="0" dirty="0">
                <a:solidFill>
                  <a:srgbClr val="336699"/>
                </a:solidFill>
              </a:rPr>
              <a:t>Mismatch negativity (MMN) </a:t>
            </a:r>
            <a:r>
              <a:rPr lang="en-GB" sz="3200" b="0" dirty="0" smtClean="0">
                <a:solidFill>
                  <a:srgbClr val="336699"/>
                </a:solidFill>
              </a:rPr>
              <a:t>paradigm and hypothesis</a:t>
            </a:r>
            <a:endParaRPr lang="en-US" sz="3200" b="0" dirty="0">
              <a:solidFill>
                <a:srgbClr val="336699"/>
              </a:solidFill>
            </a:endParaRPr>
          </a:p>
        </p:txBody>
      </p:sp>
      <p:pic>
        <p:nvPicPr>
          <p:cNvPr id="104991" name="Picture 543" descr="EEGdata"/>
          <p:cNvPicPr>
            <a:picLocks noChangeAspect="1" noChangeArrowheads="1"/>
          </p:cNvPicPr>
          <p:nvPr/>
        </p:nvPicPr>
        <p:blipFill>
          <a:blip r:embed="rId3"/>
          <a:srcRect l="47954" t="17664" r="46974" b="79253"/>
          <a:stretch>
            <a:fillRect/>
          </a:stretch>
        </p:blipFill>
        <p:spPr bwMode="auto">
          <a:xfrm>
            <a:off x="2941253" y="4392488"/>
            <a:ext cx="2520950" cy="179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992" name="Text Box 544"/>
          <p:cNvSpPr txBox="1">
            <a:spLocks noChangeArrowheads="1"/>
          </p:cNvSpPr>
          <p:nvPr/>
        </p:nvSpPr>
        <p:spPr bwMode="auto">
          <a:xfrm>
            <a:off x="3680061" y="6364560"/>
            <a:ext cx="973137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sz="1400" dirty="0">
                <a:solidFill>
                  <a:schemeClr val="tx1"/>
                </a:solidFill>
              </a:rPr>
              <a:t>time (</a:t>
            </a:r>
            <a:r>
              <a:rPr lang="en-GB" sz="1400" dirty="0" err="1">
                <a:solidFill>
                  <a:schemeClr val="tx1"/>
                </a:solidFill>
              </a:rPr>
              <a:t>ms</a:t>
            </a:r>
            <a:r>
              <a:rPr lang="en-GB" sz="1400" dirty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111154" name="Rectangle 562"/>
          <p:cNvSpPr>
            <a:spLocks noChangeArrowheads="1"/>
          </p:cNvSpPr>
          <p:nvPr/>
        </p:nvSpPr>
        <p:spPr bwMode="auto">
          <a:xfrm>
            <a:off x="467545" y="1196752"/>
            <a:ext cx="2160587" cy="376237"/>
          </a:xfrm>
          <a:prstGeom prst="rect">
            <a:avLst/>
          </a:prstGeom>
          <a:solidFill>
            <a:schemeClr val="accent1">
              <a:alpha val="30196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e-DE" sz="1800" b="0" dirty="0" smtClean="0">
                <a:solidFill>
                  <a:schemeClr val="tx1"/>
                </a:solidFill>
              </a:rPr>
              <a:t>Paradigm:</a:t>
            </a:r>
            <a:endParaRPr lang="de-DE" sz="1800" b="0" dirty="0">
              <a:solidFill>
                <a:schemeClr val="tx1"/>
              </a:solidFill>
            </a:endParaRPr>
          </a:p>
        </p:txBody>
      </p:sp>
      <p:sp>
        <p:nvSpPr>
          <p:cNvPr id="39" name="Text Box 545"/>
          <p:cNvSpPr txBox="1">
            <a:spLocks noChangeArrowheads="1"/>
          </p:cNvSpPr>
          <p:nvPr/>
        </p:nvSpPr>
        <p:spPr bwMode="auto">
          <a:xfrm rot="16200000">
            <a:off x="1856135" y="5136231"/>
            <a:ext cx="1416050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400" b="1" dirty="0">
                <a:cs typeface="Arial" pitchFamily="34" charset="0"/>
              </a:rPr>
              <a:t>amplitude (</a:t>
            </a:r>
            <a:r>
              <a:rPr lang="el-GR" sz="1400" b="1" dirty="0">
                <a:cs typeface="Arial" pitchFamily="34" charset="0"/>
              </a:rPr>
              <a:t>μ</a:t>
            </a:r>
            <a:r>
              <a:rPr lang="en-GB" sz="1400" b="1" dirty="0">
                <a:cs typeface="Arial" pitchFamily="34" charset="0"/>
              </a:rPr>
              <a:t>V)</a:t>
            </a:r>
            <a:endParaRPr lang="el-GR" sz="1400" b="1" dirty="0">
              <a:cs typeface="Arial" pitchFamily="34" charset="0"/>
            </a:endParaRPr>
          </a:p>
        </p:txBody>
      </p:sp>
      <p:cxnSp>
        <p:nvCxnSpPr>
          <p:cNvPr id="12" name="Straight Connector 11"/>
          <p:cNvCxnSpPr/>
          <p:nvPr/>
        </p:nvCxnSpPr>
        <p:spPr bwMode="auto">
          <a:xfrm>
            <a:off x="2982440" y="5307035"/>
            <a:ext cx="97504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7" name="Rectangle 36"/>
          <p:cNvSpPr>
            <a:spLocks noChangeArrowheads="1"/>
          </p:cNvSpPr>
          <p:nvPr/>
        </p:nvSpPr>
        <p:spPr bwMode="auto">
          <a:xfrm>
            <a:off x="2732566" y="5153146"/>
            <a:ext cx="269625" cy="2769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de-DE" sz="1200" b="0" dirty="0" smtClean="0">
                <a:solidFill>
                  <a:schemeClr val="tx1"/>
                </a:solidFill>
              </a:rPr>
              <a:t>0</a:t>
            </a:r>
            <a:endParaRPr lang="en-US" sz="1200" b="0" i="1" dirty="0">
              <a:solidFill>
                <a:schemeClr val="tx1"/>
              </a:solidFill>
            </a:endParaRPr>
          </a:p>
        </p:txBody>
      </p:sp>
      <p:cxnSp>
        <p:nvCxnSpPr>
          <p:cNvPr id="48" name="Straight Connector 47"/>
          <p:cNvCxnSpPr/>
          <p:nvPr/>
        </p:nvCxnSpPr>
        <p:spPr bwMode="auto">
          <a:xfrm>
            <a:off x="4381537" y="5976664"/>
            <a:ext cx="0" cy="145803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3" name="Text Box 544"/>
          <p:cNvSpPr txBox="1">
            <a:spLocks noChangeArrowheads="1"/>
          </p:cNvSpPr>
          <p:nvPr/>
        </p:nvSpPr>
        <p:spPr bwMode="auto">
          <a:xfrm>
            <a:off x="4165513" y="6120680"/>
            <a:ext cx="439544" cy="2769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sz="1200" dirty="0" smtClean="0">
                <a:solidFill>
                  <a:schemeClr val="tx1"/>
                </a:solidFill>
              </a:rPr>
              <a:t>200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54" name="Rectangle 36"/>
          <p:cNvSpPr>
            <a:spLocks noChangeArrowheads="1"/>
          </p:cNvSpPr>
          <p:nvPr/>
        </p:nvSpPr>
        <p:spPr bwMode="auto">
          <a:xfrm>
            <a:off x="2759220" y="5699665"/>
            <a:ext cx="235962" cy="2769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de-DE" sz="1200" b="0" dirty="0" smtClean="0">
                <a:solidFill>
                  <a:schemeClr val="tx1"/>
                </a:solidFill>
              </a:rPr>
              <a:t>-</a:t>
            </a:r>
            <a:endParaRPr lang="en-US" sz="1200" b="0" i="1" dirty="0">
              <a:solidFill>
                <a:schemeClr val="tx1"/>
              </a:solidFill>
            </a:endParaRPr>
          </a:p>
        </p:txBody>
      </p:sp>
      <p:sp>
        <p:nvSpPr>
          <p:cNvPr id="55" name="Rectangle 36"/>
          <p:cNvSpPr>
            <a:spLocks noChangeArrowheads="1"/>
          </p:cNvSpPr>
          <p:nvPr/>
        </p:nvSpPr>
        <p:spPr bwMode="auto">
          <a:xfrm>
            <a:off x="2758187" y="4608512"/>
            <a:ext cx="274435" cy="2769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1200" b="0" i="1" dirty="0" smtClean="0">
                <a:solidFill>
                  <a:schemeClr val="tx1"/>
                </a:solidFill>
              </a:rPr>
              <a:t>+</a:t>
            </a:r>
            <a:endParaRPr lang="en-US" sz="1200" b="0" i="1" dirty="0">
              <a:solidFill>
                <a:schemeClr val="tx1"/>
              </a:solidFill>
            </a:endParaRPr>
          </a:p>
        </p:txBody>
      </p:sp>
      <p:cxnSp>
        <p:nvCxnSpPr>
          <p:cNvPr id="57" name="Straight Connector 56"/>
          <p:cNvCxnSpPr/>
          <p:nvPr/>
        </p:nvCxnSpPr>
        <p:spPr bwMode="auto">
          <a:xfrm>
            <a:off x="3589449" y="5976664"/>
            <a:ext cx="0" cy="145803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8" name="Text Box 544"/>
          <p:cNvSpPr txBox="1">
            <a:spLocks noChangeArrowheads="1"/>
          </p:cNvSpPr>
          <p:nvPr/>
        </p:nvSpPr>
        <p:spPr bwMode="auto">
          <a:xfrm>
            <a:off x="3445433" y="6108001"/>
            <a:ext cx="269626" cy="2769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sz="1200" smtClean="0">
                <a:solidFill>
                  <a:schemeClr val="tx1"/>
                </a:solidFill>
              </a:rPr>
              <a:t>0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5796136" y="5042962"/>
            <a:ext cx="16594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rgbClr val="FF0000"/>
                </a:solidFill>
              </a:rPr>
              <a:t>Deviant ERP</a:t>
            </a:r>
          </a:p>
          <a:p>
            <a:r>
              <a:rPr lang="en-US" sz="1800" dirty="0" smtClean="0">
                <a:solidFill>
                  <a:srgbClr val="0000FF"/>
                </a:solidFill>
              </a:rPr>
              <a:t>Standard ERP</a:t>
            </a:r>
            <a:endParaRPr lang="en-US" sz="1800" dirty="0">
              <a:solidFill>
                <a:srgbClr val="0000FF"/>
              </a:solidFill>
            </a:endParaRPr>
          </a:p>
        </p:txBody>
      </p:sp>
      <p:sp>
        <p:nvSpPr>
          <p:cNvPr id="60" name="Rectangle 562"/>
          <p:cNvSpPr>
            <a:spLocks noChangeArrowheads="1"/>
          </p:cNvSpPr>
          <p:nvPr/>
        </p:nvSpPr>
        <p:spPr bwMode="auto">
          <a:xfrm>
            <a:off x="467544" y="3618606"/>
            <a:ext cx="2160587" cy="376237"/>
          </a:xfrm>
          <a:prstGeom prst="rect">
            <a:avLst/>
          </a:prstGeom>
          <a:solidFill>
            <a:schemeClr val="accent1">
              <a:alpha val="30196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e-DE" sz="1800" b="0" dirty="0" smtClean="0">
                <a:solidFill>
                  <a:schemeClr val="tx1"/>
                </a:solidFill>
              </a:rPr>
              <a:t>Hypothesis:</a:t>
            </a:r>
            <a:endParaRPr lang="de-DE" sz="1800" b="0" dirty="0">
              <a:solidFill>
                <a:schemeClr val="tx1"/>
              </a:solidFill>
            </a:endParaRPr>
          </a:p>
        </p:txBody>
      </p:sp>
      <p:sp>
        <p:nvSpPr>
          <p:cNvPr id="61" name="Line 27"/>
          <p:cNvSpPr>
            <a:spLocks noChangeShapeType="1"/>
          </p:cNvSpPr>
          <p:nvPr/>
        </p:nvSpPr>
        <p:spPr bwMode="auto">
          <a:xfrm flipH="1">
            <a:off x="5148986" y="4261817"/>
            <a:ext cx="504300" cy="36299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18" name="TextBox 17"/>
          <p:cNvSpPr txBox="1"/>
          <p:nvPr/>
        </p:nvSpPr>
        <p:spPr>
          <a:xfrm>
            <a:off x="5803917" y="3853879"/>
            <a:ext cx="315983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MMN is </a:t>
            </a:r>
            <a:r>
              <a:rPr lang="en-US" sz="1600" dirty="0" smtClean="0"/>
              <a:t>caused by recurrent </a:t>
            </a:r>
            <a:endParaRPr lang="en-US" sz="1600" dirty="0" smtClean="0"/>
          </a:p>
          <a:p>
            <a:r>
              <a:rPr lang="en-US" sz="1600" dirty="0" smtClean="0"/>
              <a:t>dynamics enabled </a:t>
            </a:r>
            <a:r>
              <a:rPr lang="en-US" sz="1600" dirty="0" smtClean="0"/>
              <a:t>by backward </a:t>
            </a:r>
            <a:br>
              <a:rPr lang="en-US" sz="1600" dirty="0" smtClean="0"/>
            </a:br>
            <a:r>
              <a:rPr lang="en-US" sz="1600" dirty="0" smtClean="0"/>
              <a:t>connections</a:t>
            </a:r>
          </a:p>
        </p:txBody>
      </p:sp>
      <p:sp>
        <p:nvSpPr>
          <p:cNvPr id="46" name="Text Box 1126"/>
          <p:cNvSpPr txBox="1">
            <a:spLocks noChangeArrowheads="1"/>
          </p:cNvSpPr>
          <p:nvPr/>
        </p:nvSpPr>
        <p:spPr bwMode="auto">
          <a:xfrm>
            <a:off x="6343650" y="6553200"/>
            <a:ext cx="2375937" cy="276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3" tIns="45711" rIns="91423" bIns="45711">
            <a:spAutoFit/>
          </a:bodyPr>
          <a:lstStyle/>
          <a:p>
            <a:pPr eaLnBrk="1" hangingPunct="1"/>
            <a:r>
              <a:rPr lang="en-GB" sz="1200" i="1" dirty="0" err="1"/>
              <a:t>Garrido</a:t>
            </a:r>
            <a:r>
              <a:rPr lang="en-GB" sz="1200" i="1" dirty="0"/>
              <a:t> et al., </a:t>
            </a:r>
            <a:r>
              <a:rPr lang="en-GB" sz="1200" i="1" dirty="0" err="1"/>
              <a:t>Neuroimage</a:t>
            </a:r>
            <a:r>
              <a:rPr lang="en-GB" sz="1200" i="1" dirty="0"/>
              <a:t> 2007</a:t>
            </a:r>
            <a:endParaRPr lang="en-US" sz="1200" b="1" i="1" dirty="0">
              <a:solidFill>
                <a:srgbClr val="4C4C4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2"/>
          <p:cNvSpPr>
            <a:spLocks noChangeArrowheads="1"/>
          </p:cNvSpPr>
          <p:nvPr/>
        </p:nvSpPr>
        <p:spPr bwMode="auto">
          <a:xfrm>
            <a:off x="179512" y="-27384"/>
            <a:ext cx="8673424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GB" sz="3200" dirty="0" smtClean="0">
                <a:solidFill>
                  <a:srgbClr val="336699"/>
                </a:solidFill>
              </a:rPr>
              <a:t>Mismatch Negativity </a:t>
            </a:r>
            <a:r>
              <a:rPr lang="en-GB" sz="3200" dirty="0" smtClean="0">
                <a:solidFill>
                  <a:srgbClr val="336699"/>
                </a:solidFill>
              </a:rPr>
              <a:t>scalp topography of ERPs </a:t>
            </a:r>
            <a:endParaRPr lang="en-US" sz="3200" dirty="0">
              <a:solidFill>
                <a:srgbClr val="336699"/>
              </a:solidFill>
            </a:endParaRPr>
          </a:p>
        </p:txBody>
      </p:sp>
      <p:pic>
        <p:nvPicPr>
          <p:cNvPr id="104455" name="Picture 7" descr="data2"/>
          <p:cNvPicPr>
            <a:picLocks noChangeAspect="1" noChangeArrowheads="1"/>
          </p:cNvPicPr>
          <p:nvPr/>
        </p:nvPicPr>
        <p:blipFill>
          <a:blip r:embed="rId3" cstate="print"/>
          <a:srcRect l="12875" t="7222" r="20813" b="10945"/>
          <a:stretch>
            <a:fillRect/>
          </a:stretch>
        </p:blipFill>
        <p:spPr bwMode="auto">
          <a:xfrm>
            <a:off x="5132709" y="2792561"/>
            <a:ext cx="3679825" cy="175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456" name="Line 8"/>
          <p:cNvSpPr>
            <a:spLocks noChangeShapeType="1"/>
          </p:cNvSpPr>
          <p:nvPr/>
        </p:nvSpPr>
        <p:spPr bwMode="auto">
          <a:xfrm>
            <a:off x="4980309" y="2837011"/>
            <a:ext cx="0" cy="16859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 anchor="ctr">
            <a:spAutoFit/>
          </a:bodyPr>
          <a:lstStyle/>
          <a:p>
            <a:endParaRPr lang="en-GB"/>
          </a:p>
        </p:txBody>
      </p:sp>
      <p:sp>
        <p:nvSpPr>
          <p:cNvPr id="104457" name="Line 9"/>
          <p:cNvSpPr>
            <a:spLocks noChangeShapeType="1"/>
          </p:cNvSpPr>
          <p:nvPr/>
        </p:nvSpPr>
        <p:spPr bwMode="auto">
          <a:xfrm>
            <a:off x="5140647" y="2641748"/>
            <a:ext cx="3679825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 anchor="ctr">
            <a:spAutoFit/>
          </a:bodyPr>
          <a:lstStyle/>
          <a:p>
            <a:endParaRPr lang="en-GB"/>
          </a:p>
        </p:txBody>
      </p:sp>
      <p:sp>
        <p:nvSpPr>
          <p:cNvPr id="104458" name="Text Box 10"/>
          <p:cNvSpPr txBox="1">
            <a:spLocks noChangeArrowheads="1"/>
          </p:cNvSpPr>
          <p:nvPr/>
        </p:nvSpPr>
        <p:spPr bwMode="auto">
          <a:xfrm>
            <a:off x="5184278" y="2132856"/>
            <a:ext cx="1467068" cy="461665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0" hangingPunct="0"/>
            <a:r>
              <a:rPr lang="fr-FR" dirty="0" smtClean="0"/>
              <a:t>time (ms)</a:t>
            </a:r>
            <a:endParaRPr lang="fr-FR" dirty="0"/>
          </a:p>
        </p:txBody>
      </p:sp>
      <p:sp>
        <p:nvSpPr>
          <p:cNvPr id="104459" name="Text Box 11"/>
          <p:cNvSpPr txBox="1">
            <a:spLocks noChangeArrowheads="1"/>
          </p:cNvSpPr>
          <p:nvPr/>
        </p:nvSpPr>
        <p:spPr bwMode="auto">
          <a:xfrm rot="-5400000">
            <a:off x="4273078" y="3539480"/>
            <a:ext cx="984250" cy="366712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0" hangingPunct="0"/>
            <a:r>
              <a:rPr lang="fr-FR"/>
              <a:t>sensors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611560" y="3350362"/>
            <a:ext cx="3237184" cy="3240995"/>
            <a:chOff x="222250" y="1428750"/>
            <a:chExt cx="4348163" cy="5026025"/>
          </a:xfrm>
        </p:grpSpPr>
        <p:pic>
          <p:nvPicPr>
            <p:cNvPr id="15362" name="Picture 542" descr="EEGdata"/>
            <p:cNvPicPr>
              <a:picLocks noChangeAspect="1" noChangeArrowheads="1"/>
            </p:cNvPicPr>
            <p:nvPr/>
          </p:nvPicPr>
          <p:blipFill>
            <a:blip r:embed="rId4" cstate="print"/>
            <a:srcRect l="6949" t="2141" r="5870" b="22758"/>
            <a:stretch>
              <a:fillRect/>
            </a:stretch>
          </p:blipFill>
          <p:spPr bwMode="auto">
            <a:xfrm>
              <a:off x="590550" y="1835150"/>
              <a:ext cx="3656013" cy="4440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369" name="Oval 526"/>
            <p:cNvSpPr>
              <a:spLocks noChangeArrowheads="1"/>
            </p:cNvSpPr>
            <p:nvPr/>
          </p:nvSpPr>
          <p:spPr bwMode="auto">
            <a:xfrm>
              <a:off x="392113" y="1773238"/>
              <a:ext cx="4032250" cy="4681537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i-FI"/>
            </a:p>
          </p:txBody>
        </p:sp>
        <p:sp>
          <p:nvSpPr>
            <p:cNvPr id="15370" name="Freeform 527"/>
            <p:cNvSpPr>
              <a:spLocks/>
            </p:cNvSpPr>
            <p:nvPr/>
          </p:nvSpPr>
          <p:spPr bwMode="auto">
            <a:xfrm>
              <a:off x="4333875" y="3473450"/>
              <a:ext cx="236538" cy="1017588"/>
            </a:xfrm>
            <a:custGeom>
              <a:avLst/>
              <a:gdLst>
                <a:gd name="T0" fmla="*/ 0 w 149"/>
                <a:gd name="T1" fmla="*/ 2147483647 h 641"/>
                <a:gd name="T2" fmla="*/ 2147483647 w 149"/>
                <a:gd name="T3" fmla="*/ 2147483647 h 641"/>
                <a:gd name="T4" fmla="*/ 2147483647 w 149"/>
                <a:gd name="T5" fmla="*/ 2147483647 h 641"/>
                <a:gd name="T6" fmla="*/ 2147483647 w 149"/>
                <a:gd name="T7" fmla="*/ 2147483647 h 641"/>
                <a:gd name="T8" fmla="*/ 2147483647 w 149"/>
                <a:gd name="T9" fmla="*/ 2147483647 h 6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9"/>
                <a:gd name="T16" fmla="*/ 0 h 641"/>
                <a:gd name="T17" fmla="*/ 149 w 149"/>
                <a:gd name="T18" fmla="*/ 641 h 64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9" h="641">
                  <a:moveTo>
                    <a:pt x="0" y="49"/>
                  </a:moveTo>
                  <a:cubicBezTo>
                    <a:pt x="60" y="15"/>
                    <a:pt x="123" y="0"/>
                    <a:pt x="136" y="49"/>
                  </a:cubicBezTo>
                  <a:cubicBezTo>
                    <a:pt x="149" y="98"/>
                    <a:pt x="79" y="250"/>
                    <a:pt x="79" y="341"/>
                  </a:cubicBezTo>
                  <a:cubicBezTo>
                    <a:pt x="79" y="432"/>
                    <a:pt x="145" y="545"/>
                    <a:pt x="136" y="593"/>
                  </a:cubicBezTo>
                  <a:cubicBezTo>
                    <a:pt x="127" y="641"/>
                    <a:pt x="48" y="622"/>
                    <a:pt x="25" y="629"/>
                  </a:cubicBezTo>
                </a:path>
              </a:pathLst>
            </a:cu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371" name="AutoShape 528"/>
            <p:cNvSpPr>
              <a:spLocks noChangeArrowheads="1"/>
            </p:cNvSpPr>
            <p:nvPr/>
          </p:nvSpPr>
          <p:spPr bwMode="auto">
            <a:xfrm>
              <a:off x="2187575" y="1428750"/>
              <a:ext cx="504825" cy="360363"/>
            </a:xfrm>
            <a:prstGeom prst="flowChartExtra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i-FI"/>
            </a:p>
          </p:txBody>
        </p:sp>
        <p:sp>
          <p:nvSpPr>
            <p:cNvPr id="15372" name="Freeform 529"/>
            <p:cNvSpPr>
              <a:spLocks/>
            </p:cNvSpPr>
            <p:nvPr/>
          </p:nvSpPr>
          <p:spPr bwMode="auto">
            <a:xfrm>
              <a:off x="222250" y="3489325"/>
              <a:ext cx="239713" cy="1023938"/>
            </a:xfrm>
            <a:custGeom>
              <a:avLst/>
              <a:gdLst>
                <a:gd name="T0" fmla="*/ 2147483647 w 151"/>
                <a:gd name="T1" fmla="*/ 2147483647 h 645"/>
                <a:gd name="T2" fmla="*/ 2147483647 w 151"/>
                <a:gd name="T3" fmla="*/ 2147483647 h 645"/>
                <a:gd name="T4" fmla="*/ 2147483647 w 151"/>
                <a:gd name="T5" fmla="*/ 2147483647 h 645"/>
                <a:gd name="T6" fmla="*/ 2147483647 w 151"/>
                <a:gd name="T7" fmla="*/ 2147483647 h 645"/>
                <a:gd name="T8" fmla="*/ 2147483647 w 151"/>
                <a:gd name="T9" fmla="*/ 2147483647 h 64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1"/>
                <a:gd name="T16" fmla="*/ 0 h 645"/>
                <a:gd name="T17" fmla="*/ 151 w 151"/>
                <a:gd name="T18" fmla="*/ 645 h 64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1" h="645">
                  <a:moveTo>
                    <a:pt x="128" y="621"/>
                  </a:moveTo>
                  <a:cubicBezTo>
                    <a:pt x="111" y="616"/>
                    <a:pt x="37" y="645"/>
                    <a:pt x="29" y="592"/>
                  </a:cubicBezTo>
                  <a:cubicBezTo>
                    <a:pt x="21" y="539"/>
                    <a:pt x="80" y="394"/>
                    <a:pt x="77" y="303"/>
                  </a:cubicBezTo>
                  <a:cubicBezTo>
                    <a:pt x="74" y="212"/>
                    <a:pt x="0" y="90"/>
                    <a:pt x="12" y="45"/>
                  </a:cubicBezTo>
                  <a:cubicBezTo>
                    <a:pt x="24" y="0"/>
                    <a:pt x="122" y="35"/>
                    <a:pt x="151" y="32"/>
                  </a:cubicBezTo>
                </a:path>
              </a:pathLst>
            </a:cu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pic>
        <p:nvPicPr>
          <p:cNvPr id="104978" name="Picture 530" descr="data1"/>
          <p:cNvPicPr>
            <a:picLocks noChangeAspect="1" noChangeArrowheads="1"/>
          </p:cNvPicPr>
          <p:nvPr/>
        </p:nvPicPr>
        <p:blipFill>
          <a:blip r:embed="rId5" cstate="print"/>
          <a:srcRect l="12891" t="7361" r="20683" b="10757"/>
          <a:stretch>
            <a:fillRect/>
          </a:stretch>
        </p:blipFill>
        <p:spPr bwMode="auto">
          <a:xfrm>
            <a:off x="5140647" y="4695973"/>
            <a:ext cx="3679825" cy="175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979" name="Text Box 531"/>
          <p:cNvSpPr txBox="1">
            <a:spLocks noChangeArrowheads="1"/>
          </p:cNvSpPr>
          <p:nvPr/>
        </p:nvSpPr>
        <p:spPr bwMode="auto">
          <a:xfrm rot="-5400000">
            <a:off x="4273078" y="5457180"/>
            <a:ext cx="984250" cy="366712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0" hangingPunct="0"/>
            <a:r>
              <a:rPr lang="fr-FR"/>
              <a:t>sensors</a:t>
            </a:r>
          </a:p>
        </p:txBody>
      </p:sp>
      <p:sp>
        <p:nvSpPr>
          <p:cNvPr id="104980" name="Line 532"/>
          <p:cNvSpPr>
            <a:spLocks noChangeShapeType="1"/>
          </p:cNvSpPr>
          <p:nvPr/>
        </p:nvSpPr>
        <p:spPr bwMode="auto">
          <a:xfrm>
            <a:off x="4980309" y="4764236"/>
            <a:ext cx="0" cy="16859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 anchor="ctr">
            <a:spAutoFit/>
          </a:bodyPr>
          <a:lstStyle/>
          <a:p>
            <a:endParaRPr lang="en-GB"/>
          </a:p>
        </p:txBody>
      </p:sp>
      <p:sp>
        <p:nvSpPr>
          <p:cNvPr id="104983" name="Text Box 535"/>
          <p:cNvSpPr txBox="1">
            <a:spLocks noChangeArrowheads="1"/>
          </p:cNvSpPr>
          <p:nvPr/>
        </p:nvSpPr>
        <p:spPr bwMode="auto">
          <a:xfrm>
            <a:off x="5156522" y="2803673"/>
            <a:ext cx="1484702" cy="461665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0" hangingPunct="0"/>
            <a:r>
              <a:rPr lang="fr-FR" b="1" dirty="0">
                <a:solidFill>
                  <a:srgbClr val="0000FF"/>
                </a:solidFill>
              </a:rPr>
              <a:t>standard</a:t>
            </a:r>
          </a:p>
        </p:txBody>
      </p:sp>
      <p:sp>
        <p:nvSpPr>
          <p:cNvPr id="104984" name="Text Box 536"/>
          <p:cNvSpPr txBox="1">
            <a:spLocks noChangeArrowheads="1"/>
          </p:cNvSpPr>
          <p:nvPr/>
        </p:nvSpPr>
        <p:spPr bwMode="auto">
          <a:xfrm>
            <a:off x="5156522" y="4746773"/>
            <a:ext cx="1261884" cy="461665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0" hangingPunct="0"/>
            <a:r>
              <a:rPr lang="fr-FR" b="1" dirty="0" err="1">
                <a:solidFill>
                  <a:srgbClr val="FF0000"/>
                </a:solidFill>
              </a:rPr>
              <a:t>deviant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848744" y="1424970"/>
            <a:ext cx="16594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rgbClr val="FF0000"/>
                </a:solidFill>
              </a:rPr>
              <a:t>Deviant </a:t>
            </a:r>
            <a:r>
              <a:rPr lang="en-US" sz="1800" dirty="0" smtClean="0">
                <a:solidFill>
                  <a:srgbClr val="FF0000"/>
                </a:solidFill>
              </a:rPr>
              <a:t>ERP</a:t>
            </a:r>
            <a:endParaRPr lang="en-US" sz="1800" dirty="0" smtClean="0">
              <a:solidFill>
                <a:srgbClr val="FF0000"/>
              </a:solidFill>
            </a:endParaRPr>
          </a:p>
          <a:p>
            <a:r>
              <a:rPr lang="en-US" sz="1800" dirty="0" smtClean="0">
                <a:solidFill>
                  <a:srgbClr val="0000FF"/>
                </a:solidFill>
              </a:rPr>
              <a:t>Standard </a:t>
            </a:r>
            <a:r>
              <a:rPr lang="en-US" sz="1800" dirty="0" smtClean="0">
                <a:solidFill>
                  <a:srgbClr val="0000FF"/>
                </a:solidFill>
              </a:rPr>
              <a:t>ERP</a:t>
            </a:r>
            <a:endParaRPr lang="en-US" sz="1800" dirty="0">
              <a:solidFill>
                <a:srgbClr val="0000FF"/>
              </a:solidFill>
            </a:endParaRPr>
          </a:p>
        </p:txBody>
      </p:sp>
      <p:pic>
        <p:nvPicPr>
          <p:cNvPr id="23" name="Picture 543" descr="EEGdata"/>
          <p:cNvPicPr>
            <a:picLocks noChangeAspect="1" noChangeArrowheads="1"/>
          </p:cNvPicPr>
          <p:nvPr/>
        </p:nvPicPr>
        <p:blipFill>
          <a:blip r:embed="rId6"/>
          <a:srcRect l="47954" t="17664" r="46974" b="79253"/>
          <a:stretch>
            <a:fillRect/>
          </a:stretch>
        </p:blipFill>
        <p:spPr bwMode="auto">
          <a:xfrm>
            <a:off x="1186954" y="980728"/>
            <a:ext cx="2520950" cy="179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Text Box 544"/>
          <p:cNvSpPr txBox="1">
            <a:spLocks noChangeArrowheads="1"/>
          </p:cNvSpPr>
          <p:nvPr/>
        </p:nvSpPr>
        <p:spPr bwMode="auto">
          <a:xfrm>
            <a:off x="1925762" y="2952800"/>
            <a:ext cx="973137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sz="1400" dirty="0">
                <a:solidFill>
                  <a:schemeClr val="tx1"/>
                </a:solidFill>
              </a:rPr>
              <a:t>time (</a:t>
            </a:r>
            <a:r>
              <a:rPr lang="en-GB" sz="1400" dirty="0" err="1">
                <a:solidFill>
                  <a:schemeClr val="tx1"/>
                </a:solidFill>
              </a:rPr>
              <a:t>ms</a:t>
            </a:r>
            <a:r>
              <a:rPr lang="en-GB" sz="1400" dirty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25" name="Text Box 545"/>
          <p:cNvSpPr txBox="1">
            <a:spLocks noChangeArrowheads="1"/>
          </p:cNvSpPr>
          <p:nvPr/>
        </p:nvSpPr>
        <p:spPr bwMode="auto">
          <a:xfrm rot="16200000">
            <a:off x="101836" y="1724471"/>
            <a:ext cx="1416050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400" b="1" dirty="0">
                <a:cs typeface="Arial" pitchFamily="34" charset="0"/>
              </a:rPr>
              <a:t>amplitude (</a:t>
            </a:r>
            <a:r>
              <a:rPr lang="el-GR" sz="1400" b="1" dirty="0">
                <a:cs typeface="Arial" pitchFamily="34" charset="0"/>
              </a:rPr>
              <a:t>μ</a:t>
            </a:r>
            <a:r>
              <a:rPr lang="en-GB" sz="1400" b="1" dirty="0">
                <a:cs typeface="Arial" pitchFamily="34" charset="0"/>
              </a:rPr>
              <a:t>V)</a:t>
            </a:r>
            <a:endParaRPr lang="el-GR" sz="1400" b="1" dirty="0">
              <a:cs typeface="Arial" pitchFamily="34" charset="0"/>
            </a:endParaRPr>
          </a:p>
        </p:txBody>
      </p:sp>
      <p:cxnSp>
        <p:nvCxnSpPr>
          <p:cNvPr id="26" name="Straight Connector 25"/>
          <p:cNvCxnSpPr/>
          <p:nvPr/>
        </p:nvCxnSpPr>
        <p:spPr bwMode="auto">
          <a:xfrm>
            <a:off x="1228141" y="1895275"/>
            <a:ext cx="97504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7" name="Rectangle 36"/>
          <p:cNvSpPr>
            <a:spLocks noChangeArrowheads="1"/>
          </p:cNvSpPr>
          <p:nvPr/>
        </p:nvSpPr>
        <p:spPr bwMode="auto">
          <a:xfrm>
            <a:off x="978267" y="1741386"/>
            <a:ext cx="269625" cy="2769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de-DE" sz="1200" b="0" dirty="0" smtClean="0">
                <a:solidFill>
                  <a:schemeClr val="tx1"/>
                </a:solidFill>
              </a:rPr>
              <a:t>0</a:t>
            </a:r>
            <a:endParaRPr lang="en-US" sz="1200" b="0" i="1" dirty="0">
              <a:solidFill>
                <a:schemeClr val="tx1"/>
              </a:solidFill>
            </a:endParaRPr>
          </a:p>
        </p:txBody>
      </p:sp>
      <p:cxnSp>
        <p:nvCxnSpPr>
          <p:cNvPr id="28" name="Straight Connector 27"/>
          <p:cNvCxnSpPr/>
          <p:nvPr/>
        </p:nvCxnSpPr>
        <p:spPr bwMode="auto">
          <a:xfrm>
            <a:off x="2627238" y="2564904"/>
            <a:ext cx="0" cy="145803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9" name="Text Box 544"/>
          <p:cNvSpPr txBox="1">
            <a:spLocks noChangeArrowheads="1"/>
          </p:cNvSpPr>
          <p:nvPr/>
        </p:nvSpPr>
        <p:spPr bwMode="auto">
          <a:xfrm>
            <a:off x="2411214" y="2708920"/>
            <a:ext cx="439544" cy="2769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sz="1200" dirty="0" smtClean="0">
                <a:solidFill>
                  <a:schemeClr val="tx1"/>
                </a:solidFill>
              </a:rPr>
              <a:t>200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30" name="Rectangle 36"/>
          <p:cNvSpPr>
            <a:spLocks noChangeArrowheads="1"/>
          </p:cNvSpPr>
          <p:nvPr/>
        </p:nvSpPr>
        <p:spPr bwMode="auto">
          <a:xfrm>
            <a:off x="1004921" y="2287905"/>
            <a:ext cx="235962" cy="2769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de-DE" sz="1200" b="0" dirty="0" smtClean="0">
                <a:solidFill>
                  <a:schemeClr val="tx1"/>
                </a:solidFill>
              </a:rPr>
              <a:t>-</a:t>
            </a:r>
            <a:endParaRPr lang="en-US" sz="1200" b="0" i="1" dirty="0">
              <a:solidFill>
                <a:schemeClr val="tx1"/>
              </a:solidFill>
            </a:endParaRPr>
          </a:p>
        </p:txBody>
      </p:sp>
      <p:sp>
        <p:nvSpPr>
          <p:cNvPr id="31" name="Rectangle 36"/>
          <p:cNvSpPr>
            <a:spLocks noChangeArrowheads="1"/>
          </p:cNvSpPr>
          <p:nvPr/>
        </p:nvSpPr>
        <p:spPr bwMode="auto">
          <a:xfrm>
            <a:off x="1003888" y="1196752"/>
            <a:ext cx="274435" cy="2769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1200" b="0" i="1" dirty="0" smtClean="0">
                <a:solidFill>
                  <a:schemeClr val="tx1"/>
                </a:solidFill>
              </a:rPr>
              <a:t>+</a:t>
            </a:r>
            <a:endParaRPr lang="en-US" sz="1200" b="0" i="1" dirty="0">
              <a:solidFill>
                <a:schemeClr val="tx1"/>
              </a:solidFill>
            </a:endParaRPr>
          </a:p>
        </p:txBody>
      </p:sp>
      <p:cxnSp>
        <p:nvCxnSpPr>
          <p:cNvPr id="32" name="Straight Connector 31"/>
          <p:cNvCxnSpPr/>
          <p:nvPr/>
        </p:nvCxnSpPr>
        <p:spPr bwMode="auto">
          <a:xfrm>
            <a:off x="1835150" y="2564904"/>
            <a:ext cx="0" cy="145803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3" name="Text Box 544"/>
          <p:cNvSpPr txBox="1">
            <a:spLocks noChangeArrowheads="1"/>
          </p:cNvSpPr>
          <p:nvPr/>
        </p:nvSpPr>
        <p:spPr bwMode="auto">
          <a:xfrm>
            <a:off x="1691134" y="2696241"/>
            <a:ext cx="269626" cy="2769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sz="1200" smtClean="0">
                <a:solidFill>
                  <a:schemeClr val="tx1"/>
                </a:solidFill>
              </a:rPr>
              <a:t>0</a:t>
            </a:r>
            <a:endParaRPr lang="en-GB" sz="1200" dirty="0">
              <a:solidFill>
                <a:schemeClr val="tx1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239016" y="820515"/>
            <a:ext cx="6774221" cy="1351250"/>
            <a:chOff x="2239016" y="820515"/>
            <a:chExt cx="6774221" cy="1351250"/>
          </a:xfrm>
        </p:grpSpPr>
        <p:sp>
          <p:nvSpPr>
            <p:cNvPr id="35" name="Line 27"/>
            <p:cNvSpPr>
              <a:spLocks noChangeShapeType="1"/>
            </p:cNvSpPr>
            <p:nvPr/>
          </p:nvSpPr>
          <p:spPr bwMode="auto">
            <a:xfrm flipH="1">
              <a:off x="2239016" y="820515"/>
              <a:ext cx="0" cy="60445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GB"/>
            </a:p>
          </p:txBody>
        </p:sp>
        <p:grpSp>
          <p:nvGrpSpPr>
            <p:cNvPr id="4" name="Group 3"/>
            <p:cNvGrpSpPr/>
            <p:nvPr/>
          </p:nvGrpSpPr>
          <p:grpSpPr>
            <a:xfrm>
              <a:off x="5693097" y="820515"/>
              <a:ext cx="3320140" cy="1351250"/>
              <a:chOff x="5693097" y="820515"/>
              <a:chExt cx="3320140" cy="1351250"/>
            </a:xfrm>
          </p:grpSpPr>
          <p:sp>
            <p:nvSpPr>
              <p:cNvPr id="34" name="Rectangle 562"/>
              <p:cNvSpPr>
                <a:spLocks noChangeArrowheads="1"/>
              </p:cNvSpPr>
              <p:nvPr/>
            </p:nvSpPr>
            <p:spPr bwMode="auto">
              <a:xfrm>
                <a:off x="5900265" y="820515"/>
                <a:ext cx="2160587" cy="376237"/>
              </a:xfrm>
              <a:prstGeom prst="rect">
                <a:avLst/>
              </a:prstGeom>
              <a:solidFill>
                <a:schemeClr val="accent1">
                  <a:alpha val="30196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de-DE" sz="1800" b="0" dirty="0" smtClean="0">
                    <a:solidFill>
                      <a:schemeClr val="tx1"/>
                    </a:solidFill>
                  </a:rPr>
                  <a:t>Hypothesis:</a:t>
                </a:r>
                <a:endParaRPr lang="de-DE" sz="1800" b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5693097" y="1340768"/>
                <a:ext cx="3320140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 dirty="0" smtClean="0"/>
                  <a:t>MMN is </a:t>
                </a:r>
                <a:r>
                  <a:rPr lang="en-US" sz="1600" b="1" dirty="0" smtClean="0"/>
                  <a:t>caused by recurrent </a:t>
                </a:r>
                <a:endParaRPr lang="en-US" sz="1600" b="1" dirty="0" smtClean="0"/>
              </a:p>
              <a:p>
                <a:r>
                  <a:rPr lang="en-US" sz="1600" b="1" dirty="0" smtClean="0"/>
                  <a:t>dynamics enabled </a:t>
                </a:r>
                <a:r>
                  <a:rPr lang="en-US" sz="1600" b="1" dirty="0" smtClean="0"/>
                  <a:t>by backward </a:t>
                </a:r>
                <a:br>
                  <a:rPr lang="en-US" sz="1600" b="1" dirty="0" smtClean="0"/>
                </a:br>
                <a:r>
                  <a:rPr lang="en-US" sz="1600" b="1" dirty="0" smtClean="0"/>
                  <a:t>connections</a:t>
                </a:r>
              </a:p>
            </p:txBody>
          </p:sp>
        </p:grpSp>
      </p:grpSp>
      <p:sp>
        <p:nvSpPr>
          <p:cNvPr id="6" name="TextBox 5"/>
          <p:cNvSpPr txBox="1"/>
          <p:nvPr/>
        </p:nvSpPr>
        <p:spPr>
          <a:xfrm>
            <a:off x="6980559" y="6475681"/>
            <a:ext cx="5261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100</a:t>
            </a:r>
            <a:endParaRPr lang="en-US" sz="1600" dirty="0"/>
          </a:p>
        </p:txBody>
      </p:sp>
      <p:sp>
        <p:nvSpPr>
          <p:cNvPr id="37" name="TextBox 36"/>
          <p:cNvSpPr txBox="1"/>
          <p:nvPr/>
        </p:nvSpPr>
        <p:spPr>
          <a:xfrm>
            <a:off x="8059660" y="6475681"/>
            <a:ext cx="5261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200</a:t>
            </a:r>
            <a:endParaRPr lang="en-US" sz="1600" dirty="0"/>
          </a:p>
        </p:txBody>
      </p:sp>
      <p:sp>
        <p:nvSpPr>
          <p:cNvPr id="38" name="TextBox 37"/>
          <p:cNvSpPr txBox="1"/>
          <p:nvPr/>
        </p:nvSpPr>
        <p:spPr>
          <a:xfrm>
            <a:off x="6064196" y="6460479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0</a:t>
            </a:r>
            <a:endParaRPr lang="en-US" sz="1600" dirty="0"/>
          </a:p>
        </p:txBody>
      </p:sp>
      <p:cxnSp>
        <p:nvCxnSpPr>
          <p:cNvPr id="45" name="Straight Connector 44"/>
          <p:cNvCxnSpPr/>
          <p:nvPr/>
        </p:nvCxnSpPr>
        <p:spPr bwMode="auto">
          <a:xfrm>
            <a:off x="7243612" y="6378153"/>
            <a:ext cx="0" cy="144016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6" name="Straight Connector 45"/>
          <p:cNvCxnSpPr/>
          <p:nvPr/>
        </p:nvCxnSpPr>
        <p:spPr bwMode="auto">
          <a:xfrm>
            <a:off x="8275058" y="6378153"/>
            <a:ext cx="0" cy="144016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7" name="Straight Connector 46"/>
          <p:cNvCxnSpPr/>
          <p:nvPr/>
        </p:nvCxnSpPr>
        <p:spPr bwMode="auto">
          <a:xfrm>
            <a:off x="6210904" y="6378153"/>
            <a:ext cx="0" cy="144016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8" name="Straight Connector 47"/>
          <p:cNvCxnSpPr/>
          <p:nvPr/>
        </p:nvCxnSpPr>
        <p:spPr bwMode="auto">
          <a:xfrm>
            <a:off x="7239517" y="4481314"/>
            <a:ext cx="0" cy="144016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9" name="Straight Connector 48"/>
          <p:cNvCxnSpPr/>
          <p:nvPr/>
        </p:nvCxnSpPr>
        <p:spPr bwMode="auto">
          <a:xfrm>
            <a:off x="8270963" y="4481314"/>
            <a:ext cx="0" cy="144016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0" name="Straight Connector 49"/>
          <p:cNvCxnSpPr/>
          <p:nvPr/>
        </p:nvCxnSpPr>
        <p:spPr bwMode="auto">
          <a:xfrm>
            <a:off x="6206809" y="4481314"/>
            <a:ext cx="0" cy="144016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Rectangle 2"/>
          <p:cNvSpPr>
            <a:spLocks noChangeArrowheads="1"/>
          </p:cNvSpPr>
          <p:nvPr/>
        </p:nvSpPr>
        <p:spPr bwMode="auto">
          <a:xfrm>
            <a:off x="685800" y="44450"/>
            <a:ext cx="777240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en-GB" sz="3200" b="1">
                <a:cs typeface="Times New Roman" pitchFamily="18" charset="0"/>
              </a:rPr>
              <a:t>The generative model</a:t>
            </a:r>
            <a:endParaRPr lang="en-US" sz="3200" b="1">
              <a:cs typeface="Times New Roman" pitchFamily="18" charset="0"/>
            </a:endParaRPr>
          </a:p>
        </p:txBody>
      </p:sp>
      <p:sp>
        <p:nvSpPr>
          <p:cNvPr id="22533" name="Oval 4"/>
          <p:cNvSpPr>
            <a:spLocks noChangeArrowheads="1"/>
          </p:cNvSpPr>
          <p:nvPr/>
        </p:nvSpPr>
        <p:spPr bwMode="auto">
          <a:xfrm>
            <a:off x="1116013" y="3059113"/>
            <a:ext cx="552450" cy="533400"/>
          </a:xfrm>
          <a:prstGeom prst="ellipse">
            <a:avLst/>
          </a:prstGeom>
          <a:solidFill>
            <a:srgbClr val="CC3300"/>
          </a:solidFill>
          <a:ln w="9525">
            <a:solidFill>
              <a:srgbClr val="FFFF66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fr-FR" sz="3200" b="1">
              <a:cs typeface="Times New Roman" pitchFamily="18" charset="0"/>
            </a:endParaRPr>
          </a:p>
        </p:txBody>
      </p:sp>
      <p:sp>
        <p:nvSpPr>
          <p:cNvPr id="22534" name="Line 5"/>
          <p:cNvSpPr>
            <a:spLocks noChangeShapeType="1"/>
          </p:cNvSpPr>
          <p:nvPr/>
        </p:nvSpPr>
        <p:spPr bwMode="auto">
          <a:xfrm flipV="1">
            <a:off x="1260475" y="2122488"/>
            <a:ext cx="0" cy="89535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22535" name="Line 6"/>
          <p:cNvSpPr>
            <a:spLocks noChangeShapeType="1"/>
          </p:cNvSpPr>
          <p:nvPr/>
        </p:nvSpPr>
        <p:spPr bwMode="auto">
          <a:xfrm flipV="1">
            <a:off x="1547813" y="2122488"/>
            <a:ext cx="1587" cy="911225"/>
          </a:xfrm>
          <a:prstGeom prst="line">
            <a:avLst/>
          </a:prstGeom>
          <a:noFill/>
          <a:ln w="57150">
            <a:solidFill>
              <a:schemeClr val="tx1"/>
            </a:solidFill>
            <a:prstDash val="sysDot"/>
            <a:round/>
            <a:headEnd type="triangle" w="med" len="med"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2536" name="Oval 7"/>
          <p:cNvSpPr>
            <a:spLocks noChangeArrowheads="1"/>
          </p:cNvSpPr>
          <p:nvPr/>
        </p:nvSpPr>
        <p:spPr bwMode="auto">
          <a:xfrm>
            <a:off x="1116013" y="1617663"/>
            <a:ext cx="554037" cy="534987"/>
          </a:xfrm>
          <a:prstGeom prst="ellipse">
            <a:avLst/>
          </a:prstGeom>
          <a:solidFill>
            <a:srgbClr val="CC3300"/>
          </a:solidFill>
          <a:ln w="9525">
            <a:solidFill>
              <a:srgbClr val="FFFF66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fr-FR" sz="3200" b="1">
              <a:cs typeface="Times New Roman" pitchFamily="18" charset="0"/>
            </a:endParaRPr>
          </a:p>
        </p:txBody>
      </p:sp>
      <p:sp>
        <p:nvSpPr>
          <p:cNvPr id="22537" name="Oval 8"/>
          <p:cNvSpPr>
            <a:spLocks noChangeArrowheads="1"/>
          </p:cNvSpPr>
          <p:nvPr/>
        </p:nvSpPr>
        <p:spPr bwMode="auto">
          <a:xfrm>
            <a:off x="2555875" y="3059113"/>
            <a:ext cx="552450" cy="533400"/>
          </a:xfrm>
          <a:prstGeom prst="ellipse">
            <a:avLst/>
          </a:prstGeom>
          <a:solidFill>
            <a:srgbClr val="CC3300"/>
          </a:solidFill>
          <a:ln w="9525">
            <a:solidFill>
              <a:srgbClr val="FFFF66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fr-FR" sz="3200" b="1">
              <a:cs typeface="Times New Roman" pitchFamily="18" charset="0"/>
            </a:endParaRPr>
          </a:p>
        </p:txBody>
      </p:sp>
      <p:sp>
        <p:nvSpPr>
          <p:cNvPr id="22538" name="Oval 9"/>
          <p:cNvSpPr>
            <a:spLocks noChangeArrowheads="1"/>
          </p:cNvSpPr>
          <p:nvPr/>
        </p:nvSpPr>
        <p:spPr bwMode="auto">
          <a:xfrm>
            <a:off x="2555875" y="1619250"/>
            <a:ext cx="552450" cy="534988"/>
          </a:xfrm>
          <a:prstGeom prst="ellipse">
            <a:avLst/>
          </a:prstGeom>
          <a:solidFill>
            <a:srgbClr val="CC3300"/>
          </a:solidFill>
          <a:ln w="9525">
            <a:solidFill>
              <a:srgbClr val="FFFF66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fr-FR" sz="3200" b="1">
              <a:cs typeface="Times New Roman" pitchFamily="18" charset="0"/>
            </a:endParaRPr>
          </a:p>
        </p:txBody>
      </p:sp>
      <p:sp>
        <p:nvSpPr>
          <p:cNvPr id="22539" name="Line 15"/>
          <p:cNvSpPr>
            <a:spLocks noChangeShapeType="1"/>
          </p:cNvSpPr>
          <p:nvPr/>
        </p:nvSpPr>
        <p:spPr bwMode="auto">
          <a:xfrm flipV="1">
            <a:off x="1692275" y="1762125"/>
            <a:ext cx="792163" cy="0"/>
          </a:xfrm>
          <a:prstGeom prst="line">
            <a:avLst/>
          </a:prstGeom>
          <a:noFill/>
          <a:ln w="57150">
            <a:solidFill>
              <a:schemeClr val="tx1"/>
            </a:solidFill>
            <a:prstDash val="dashDot"/>
            <a:round/>
            <a:headEnd type="triangle" w="med" len="med"/>
            <a:tailEnd/>
          </a:ln>
        </p:spPr>
        <p:txBody>
          <a:bodyPr/>
          <a:lstStyle/>
          <a:p>
            <a:endParaRPr lang="en-GB"/>
          </a:p>
        </p:txBody>
      </p:sp>
      <p:cxnSp>
        <p:nvCxnSpPr>
          <p:cNvPr id="22540" name="AutoShape 19"/>
          <p:cNvCxnSpPr>
            <a:cxnSpLocks noChangeShapeType="1"/>
          </p:cNvCxnSpPr>
          <p:nvPr/>
        </p:nvCxnSpPr>
        <p:spPr bwMode="auto">
          <a:xfrm>
            <a:off x="4356100" y="2636838"/>
            <a:ext cx="1050925" cy="0"/>
          </a:xfrm>
          <a:prstGeom prst="straightConnector1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2541" name="AutoShape 20"/>
          <p:cNvCxnSpPr>
            <a:cxnSpLocks noChangeShapeType="1"/>
          </p:cNvCxnSpPr>
          <p:nvPr/>
        </p:nvCxnSpPr>
        <p:spPr bwMode="auto">
          <a:xfrm flipH="1">
            <a:off x="6948488" y="3933825"/>
            <a:ext cx="1587" cy="503238"/>
          </a:xfrm>
          <a:prstGeom prst="straightConnector1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22542" name="Line 25"/>
          <p:cNvSpPr>
            <a:spLocks noChangeShapeType="1"/>
          </p:cNvSpPr>
          <p:nvPr/>
        </p:nvSpPr>
        <p:spPr bwMode="auto">
          <a:xfrm flipH="1" flipV="1">
            <a:off x="1403350" y="3644900"/>
            <a:ext cx="649288" cy="129698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pic>
        <p:nvPicPr>
          <p:cNvPr id="22543" name="Picture 30" descr="data2"/>
          <p:cNvPicPr>
            <a:picLocks noChangeAspect="1" noChangeArrowheads="1"/>
          </p:cNvPicPr>
          <p:nvPr/>
        </p:nvPicPr>
        <p:blipFill>
          <a:blip r:embed="rId4"/>
          <a:srcRect l="12875" t="7222" r="20813" b="10945"/>
          <a:stretch>
            <a:fillRect/>
          </a:stretch>
        </p:blipFill>
        <p:spPr bwMode="auto">
          <a:xfrm>
            <a:off x="5724525" y="4868863"/>
            <a:ext cx="2819400" cy="134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44" name="Rectangle 32"/>
          <p:cNvSpPr>
            <a:spLocks noChangeArrowheads="1"/>
          </p:cNvSpPr>
          <p:nvPr/>
        </p:nvSpPr>
        <p:spPr bwMode="auto">
          <a:xfrm>
            <a:off x="1187450" y="981075"/>
            <a:ext cx="2076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800">
                <a:cs typeface="Times New Roman" pitchFamily="18" charset="0"/>
              </a:rPr>
              <a:t>Source dynamics </a:t>
            </a:r>
            <a:r>
              <a:rPr lang="en-GB" sz="1800" b="1" i="1">
                <a:cs typeface="Times New Roman" pitchFamily="18" charset="0"/>
              </a:rPr>
              <a:t>f</a:t>
            </a:r>
          </a:p>
        </p:txBody>
      </p:sp>
      <p:sp>
        <p:nvSpPr>
          <p:cNvPr id="22545" name="Rectangle 34"/>
          <p:cNvSpPr>
            <a:spLocks noChangeArrowheads="1"/>
          </p:cNvSpPr>
          <p:nvPr/>
        </p:nvSpPr>
        <p:spPr bwMode="auto">
          <a:xfrm>
            <a:off x="3419475" y="4292600"/>
            <a:ext cx="1047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800" dirty="0">
                <a:cs typeface="Times New Roman" pitchFamily="18" charset="0"/>
              </a:rPr>
              <a:t>states </a:t>
            </a:r>
            <a:r>
              <a:rPr lang="de-DE" sz="1800" b="1" i="1" dirty="0">
                <a:cs typeface="Times New Roman" pitchFamily="18" charset="0"/>
              </a:rPr>
              <a:t>x</a:t>
            </a:r>
            <a:r>
              <a:rPr lang="de-DE" sz="1800" dirty="0">
                <a:cs typeface="Times New Roman" pitchFamily="18" charset="0"/>
              </a:rPr>
              <a:t> </a:t>
            </a:r>
          </a:p>
        </p:txBody>
      </p:sp>
      <p:sp>
        <p:nvSpPr>
          <p:cNvPr id="22546" name="Rectangle 35"/>
          <p:cNvSpPr>
            <a:spLocks noChangeArrowheads="1"/>
          </p:cNvSpPr>
          <p:nvPr/>
        </p:nvSpPr>
        <p:spPr bwMode="auto">
          <a:xfrm>
            <a:off x="3132138" y="4652963"/>
            <a:ext cx="15954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800" dirty="0">
                <a:cs typeface="Times New Roman" pitchFamily="18" charset="0"/>
              </a:rPr>
              <a:t>parameters </a:t>
            </a:r>
            <a:r>
              <a:rPr lang="el-GR" sz="1800" b="1" i="1" dirty="0">
                <a:cs typeface="Times New Roman" pitchFamily="18" charset="0"/>
              </a:rPr>
              <a:t>θ</a:t>
            </a:r>
            <a:r>
              <a:rPr lang="de-DE" sz="1800" dirty="0">
                <a:cs typeface="Times New Roman" pitchFamily="18" charset="0"/>
              </a:rPr>
              <a:t> </a:t>
            </a:r>
          </a:p>
        </p:txBody>
      </p:sp>
      <p:sp>
        <p:nvSpPr>
          <p:cNvPr id="22547" name="Rectangle 36"/>
          <p:cNvSpPr>
            <a:spLocks noChangeArrowheads="1"/>
          </p:cNvSpPr>
          <p:nvPr/>
        </p:nvSpPr>
        <p:spPr bwMode="auto">
          <a:xfrm>
            <a:off x="1763713" y="6308725"/>
            <a:ext cx="958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800">
                <a:cs typeface="Times New Roman" pitchFamily="18" charset="0"/>
              </a:rPr>
              <a:t>Input </a:t>
            </a:r>
            <a:r>
              <a:rPr lang="de-DE" sz="1800" b="1" i="1">
                <a:cs typeface="Times New Roman" pitchFamily="18" charset="0"/>
              </a:rPr>
              <a:t>u</a:t>
            </a:r>
            <a:r>
              <a:rPr lang="de-DE" sz="1800">
                <a:cs typeface="Times New Roman" pitchFamily="18" charset="0"/>
              </a:rPr>
              <a:t> </a:t>
            </a:r>
          </a:p>
        </p:txBody>
      </p:sp>
      <p:sp>
        <p:nvSpPr>
          <p:cNvPr id="22548" name="Rectangle 37"/>
          <p:cNvSpPr>
            <a:spLocks noChangeArrowheads="1"/>
          </p:cNvSpPr>
          <p:nvPr/>
        </p:nvSpPr>
        <p:spPr bwMode="auto">
          <a:xfrm>
            <a:off x="6084888" y="4508500"/>
            <a:ext cx="19510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800">
                <a:cs typeface="Times New Roman" pitchFamily="18" charset="0"/>
              </a:rPr>
              <a:t>Evoked response</a:t>
            </a:r>
          </a:p>
        </p:txBody>
      </p:sp>
      <p:sp>
        <p:nvSpPr>
          <p:cNvPr id="22549" name="Rectangle 38"/>
          <p:cNvSpPr>
            <a:spLocks noChangeArrowheads="1"/>
          </p:cNvSpPr>
          <p:nvPr/>
        </p:nvSpPr>
        <p:spPr bwMode="auto">
          <a:xfrm>
            <a:off x="5724525" y="5373688"/>
            <a:ext cx="806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800">
                <a:cs typeface="Times New Roman" pitchFamily="18" charset="0"/>
              </a:rPr>
              <a:t>data </a:t>
            </a:r>
            <a:r>
              <a:rPr lang="de-DE" sz="1800" i="1">
                <a:cs typeface="Times New Roman" pitchFamily="18" charset="0"/>
              </a:rPr>
              <a:t>y</a:t>
            </a:r>
          </a:p>
        </p:txBody>
      </p:sp>
      <p:sp>
        <p:nvSpPr>
          <p:cNvPr id="22550" name="Line 41"/>
          <p:cNvSpPr>
            <a:spLocks noChangeShapeType="1"/>
          </p:cNvSpPr>
          <p:nvPr/>
        </p:nvSpPr>
        <p:spPr bwMode="auto">
          <a:xfrm flipV="1">
            <a:off x="2268538" y="3644900"/>
            <a:ext cx="503237" cy="1295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22551" name="Line 42"/>
          <p:cNvSpPr>
            <a:spLocks noChangeShapeType="1"/>
          </p:cNvSpPr>
          <p:nvPr/>
        </p:nvSpPr>
        <p:spPr bwMode="auto">
          <a:xfrm flipV="1">
            <a:off x="2700338" y="2122488"/>
            <a:ext cx="0" cy="89535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22552" name="Line 43"/>
          <p:cNvSpPr>
            <a:spLocks noChangeShapeType="1"/>
          </p:cNvSpPr>
          <p:nvPr/>
        </p:nvSpPr>
        <p:spPr bwMode="auto">
          <a:xfrm flipV="1">
            <a:off x="2987675" y="2122488"/>
            <a:ext cx="1588" cy="911225"/>
          </a:xfrm>
          <a:prstGeom prst="line">
            <a:avLst/>
          </a:prstGeom>
          <a:noFill/>
          <a:ln w="57150">
            <a:solidFill>
              <a:schemeClr val="tx1"/>
            </a:solidFill>
            <a:prstDash val="sysDot"/>
            <a:round/>
            <a:headEnd type="triangle" w="med" len="med"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2553" name="Line 44"/>
          <p:cNvSpPr>
            <a:spLocks noChangeShapeType="1"/>
          </p:cNvSpPr>
          <p:nvPr/>
        </p:nvSpPr>
        <p:spPr bwMode="auto">
          <a:xfrm flipH="1" flipV="1">
            <a:off x="1692275" y="1906588"/>
            <a:ext cx="792163" cy="0"/>
          </a:xfrm>
          <a:prstGeom prst="line">
            <a:avLst/>
          </a:prstGeom>
          <a:noFill/>
          <a:ln w="57150">
            <a:solidFill>
              <a:schemeClr val="tx1"/>
            </a:solidFill>
            <a:prstDash val="dashDot"/>
            <a:round/>
            <a:headEnd type="triangle" w="med" len="med"/>
            <a:tailEnd/>
          </a:ln>
        </p:spPr>
        <p:txBody>
          <a:bodyPr/>
          <a:lstStyle/>
          <a:p>
            <a:endParaRPr lang="en-GB"/>
          </a:p>
        </p:txBody>
      </p:sp>
      <p:pic>
        <p:nvPicPr>
          <p:cNvPr id="22554" name="Picture 45" descr="timecourse"/>
          <p:cNvPicPr>
            <a:picLocks noChangeAspect="1" noChangeArrowheads="1"/>
          </p:cNvPicPr>
          <p:nvPr/>
        </p:nvPicPr>
        <p:blipFill>
          <a:blip r:embed="rId5"/>
          <a:srcRect l="52979" t="59912" r="7140" b="14082"/>
          <a:stretch>
            <a:fillRect/>
          </a:stretch>
        </p:blipFill>
        <p:spPr bwMode="auto">
          <a:xfrm>
            <a:off x="3203575" y="1474788"/>
            <a:ext cx="720725" cy="677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55" name="Picture 46" descr="timecourse"/>
          <p:cNvPicPr>
            <a:picLocks noChangeAspect="1" noChangeArrowheads="1"/>
          </p:cNvPicPr>
          <p:nvPr/>
        </p:nvPicPr>
        <p:blipFill>
          <a:blip r:embed="rId5"/>
          <a:srcRect l="8333" t="59868" r="51181" b="13708"/>
          <a:stretch>
            <a:fillRect/>
          </a:stretch>
        </p:blipFill>
        <p:spPr bwMode="auto">
          <a:xfrm>
            <a:off x="252413" y="1484313"/>
            <a:ext cx="731837" cy="68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56" name="Picture 47" descr="timecourse"/>
          <p:cNvPicPr>
            <a:picLocks noChangeAspect="1" noChangeArrowheads="1"/>
          </p:cNvPicPr>
          <p:nvPr/>
        </p:nvPicPr>
        <p:blipFill>
          <a:blip r:embed="rId5"/>
          <a:srcRect l="52678" t="12379" r="7440" b="61195"/>
          <a:stretch>
            <a:fillRect/>
          </a:stretch>
        </p:blipFill>
        <p:spPr bwMode="auto">
          <a:xfrm>
            <a:off x="3203575" y="2997200"/>
            <a:ext cx="720725" cy="68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57" name="Picture 48" descr="timecourse"/>
          <p:cNvPicPr>
            <a:picLocks noChangeAspect="1" noChangeArrowheads="1"/>
          </p:cNvPicPr>
          <p:nvPr/>
        </p:nvPicPr>
        <p:blipFill>
          <a:blip r:embed="rId6"/>
          <a:srcRect l="8820" t="11551" r="52008" b="60732"/>
          <a:stretch>
            <a:fillRect/>
          </a:stretch>
        </p:blipFill>
        <p:spPr bwMode="auto">
          <a:xfrm>
            <a:off x="250825" y="2997200"/>
            <a:ext cx="706438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58" name="Picture 49" descr="leadfields"/>
          <p:cNvPicPr>
            <a:picLocks noChangeAspect="1" noChangeArrowheads="1"/>
          </p:cNvPicPr>
          <p:nvPr/>
        </p:nvPicPr>
        <p:blipFill>
          <a:blip r:embed="rId7"/>
          <a:srcRect l="12746" t="36697" r="72554" b="40895"/>
          <a:stretch>
            <a:fillRect/>
          </a:stretch>
        </p:blipFill>
        <p:spPr bwMode="auto">
          <a:xfrm>
            <a:off x="5795963" y="2708275"/>
            <a:ext cx="1009650" cy="1154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59" name="Picture 50" descr="leadfields"/>
          <p:cNvPicPr>
            <a:picLocks noChangeAspect="1" noChangeArrowheads="1"/>
          </p:cNvPicPr>
          <p:nvPr/>
        </p:nvPicPr>
        <p:blipFill>
          <a:blip r:embed="rId7"/>
          <a:srcRect l="33217" t="36697" r="52626" b="40895"/>
          <a:stretch>
            <a:fillRect/>
          </a:stretch>
        </p:blipFill>
        <p:spPr bwMode="auto">
          <a:xfrm>
            <a:off x="7164388" y="2708275"/>
            <a:ext cx="971550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60" name="Picture 51" descr="leadfields"/>
          <p:cNvPicPr>
            <a:picLocks noChangeAspect="1" noChangeArrowheads="1"/>
          </p:cNvPicPr>
          <p:nvPr/>
        </p:nvPicPr>
        <p:blipFill>
          <a:blip r:embed="rId7"/>
          <a:srcRect l="54453" t="36697" r="31390" b="40895"/>
          <a:stretch>
            <a:fillRect/>
          </a:stretch>
        </p:blipFill>
        <p:spPr bwMode="auto">
          <a:xfrm>
            <a:off x="5795963" y="1341438"/>
            <a:ext cx="971550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61" name="Picture 52" descr="leadfields"/>
          <p:cNvPicPr>
            <a:picLocks noChangeAspect="1" noChangeArrowheads="1"/>
          </p:cNvPicPr>
          <p:nvPr/>
        </p:nvPicPr>
        <p:blipFill>
          <a:blip r:embed="rId7"/>
          <a:srcRect l="74913" t="36697" r="10652" b="40895"/>
          <a:stretch>
            <a:fillRect/>
          </a:stretch>
        </p:blipFill>
        <p:spPr bwMode="auto">
          <a:xfrm>
            <a:off x="7164388" y="1341438"/>
            <a:ext cx="990600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12663" name="Object 23"/>
          <p:cNvGraphicFramePr>
            <a:graphicFrameLocks noChangeAspect="1"/>
          </p:cNvGraphicFramePr>
          <p:nvPr/>
        </p:nvGraphicFramePr>
        <p:xfrm>
          <a:off x="7380288" y="2420938"/>
          <a:ext cx="1550987" cy="43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00" name="Equation" r:id="rId8" imgW="723600" imgH="203040" progId="Equation.3">
                  <p:embed/>
                </p:oleObj>
              </mc:Choice>
              <mc:Fallback>
                <p:oleObj name="Equation" r:id="rId8" imgW="723600" imgH="203040" progId="Equation.3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80288" y="2420938"/>
                        <a:ext cx="1550987" cy="434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62" name="Rectangle 33"/>
          <p:cNvSpPr>
            <a:spLocks noChangeArrowheads="1"/>
          </p:cNvSpPr>
          <p:nvPr/>
        </p:nvSpPr>
        <p:spPr bwMode="auto">
          <a:xfrm>
            <a:off x="5846122" y="981075"/>
            <a:ext cx="232627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800" dirty="0" smtClean="0">
                <a:cs typeface="Times New Roman" pitchFamily="18" charset="0"/>
              </a:rPr>
              <a:t>Observation model </a:t>
            </a:r>
            <a:r>
              <a:rPr lang="de-DE" sz="1800" b="1" i="1" dirty="0" smtClean="0">
                <a:cs typeface="Times New Roman" pitchFamily="18" charset="0"/>
              </a:rPr>
              <a:t>g</a:t>
            </a:r>
            <a:endParaRPr lang="de-DE" sz="1800" b="1" i="1" dirty="0">
              <a:cs typeface="Times New Roman" pitchFamily="18" charset="0"/>
            </a:endParaRPr>
          </a:p>
        </p:txBody>
      </p:sp>
      <p:pic>
        <p:nvPicPr>
          <p:cNvPr id="22563" name="Picture 35" descr="input"/>
          <p:cNvPicPr>
            <a:picLocks noChangeAspect="1" noChangeArrowheads="1"/>
          </p:cNvPicPr>
          <p:nvPr/>
        </p:nvPicPr>
        <p:blipFill>
          <a:blip r:embed="rId10"/>
          <a:srcRect l="13930" t="6487" r="9395" b="53233"/>
          <a:stretch>
            <a:fillRect/>
          </a:stretch>
        </p:blipFill>
        <p:spPr bwMode="auto">
          <a:xfrm>
            <a:off x="1547813" y="5013325"/>
            <a:ext cx="1368425" cy="1360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2531" name="Object 3"/>
          <p:cNvGraphicFramePr>
            <a:graphicFrameLocks noChangeAspect="1"/>
          </p:cNvGraphicFramePr>
          <p:nvPr/>
        </p:nvGraphicFramePr>
        <p:xfrm>
          <a:off x="3048000" y="3733800"/>
          <a:ext cx="16002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01" name="Equation" r:id="rId11" imgW="800100" imgH="266700" progId="Equation.3">
                  <p:embed/>
                </p:oleObj>
              </mc:Choice>
              <mc:Fallback>
                <p:oleObj name="Equation" r:id="rId11" imgW="800100" imgH="2667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3733800"/>
                        <a:ext cx="1600200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64" name="Text Box 37"/>
          <p:cNvSpPr txBox="1">
            <a:spLocks noChangeArrowheads="1"/>
          </p:cNvSpPr>
          <p:nvPr/>
        </p:nvSpPr>
        <p:spPr bwMode="auto">
          <a:xfrm>
            <a:off x="3200400" y="6400800"/>
            <a:ext cx="51260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3" tIns="45711" rIns="91423" bIns="45711">
            <a:spAutoFit/>
          </a:bodyPr>
          <a:lstStyle/>
          <a:p>
            <a:pPr eaLnBrk="1" hangingPunct="1"/>
            <a:r>
              <a:rPr lang="en-GB" sz="1400" i="1" dirty="0"/>
              <a:t>David et al., </a:t>
            </a:r>
            <a:r>
              <a:rPr lang="en-GB" sz="1400" i="1" dirty="0" err="1"/>
              <a:t>Neuroimage</a:t>
            </a:r>
            <a:r>
              <a:rPr lang="en-GB" sz="1400" i="1" dirty="0"/>
              <a:t> 2006; </a:t>
            </a:r>
            <a:r>
              <a:rPr lang="en-GB" sz="1400" i="1" dirty="0" err="1"/>
              <a:t>Kiebel</a:t>
            </a:r>
            <a:r>
              <a:rPr lang="en-GB" sz="1400" i="1" dirty="0"/>
              <a:t> et al., </a:t>
            </a:r>
            <a:r>
              <a:rPr lang="en-GB" sz="1400" i="1" dirty="0" err="1"/>
              <a:t>Neuroimage</a:t>
            </a:r>
            <a:r>
              <a:rPr lang="en-GB" sz="1400" i="1" dirty="0"/>
              <a:t> 2006</a:t>
            </a:r>
            <a:endParaRPr lang="en-US" sz="1400" b="1" i="1" dirty="0">
              <a:solidFill>
                <a:srgbClr val="4C4C4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3124200" y="258763"/>
            <a:ext cx="3706813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3" tIns="45711" rIns="91423" bIns="45711">
            <a:spAutoFit/>
          </a:bodyPr>
          <a:lstStyle/>
          <a:p>
            <a:pPr eaLnBrk="1" hangingPunct="1"/>
            <a:r>
              <a:rPr lang="en-GB" sz="3200" b="1"/>
              <a:t>DCM specification</a:t>
            </a:r>
            <a:endParaRPr lang="en-US" sz="3200" b="1"/>
          </a:p>
        </p:txBody>
      </p:sp>
      <p:sp>
        <p:nvSpPr>
          <p:cNvPr id="24579" name="Freeform 3"/>
          <p:cNvSpPr>
            <a:spLocks/>
          </p:cNvSpPr>
          <p:nvPr/>
        </p:nvSpPr>
        <p:spPr bwMode="auto">
          <a:xfrm>
            <a:off x="3399988" y="3213100"/>
            <a:ext cx="512763" cy="504825"/>
          </a:xfrm>
          <a:custGeom>
            <a:avLst/>
            <a:gdLst>
              <a:gd name="T0" fmla="*/ 182147366 w 647"/>
              <a:gd name="T1" fmla="*/ 630238 h 636"/>
              <a:gd name="T2" fmla="*/ 151370491 w 647"/>
              <a:gd name="T3" fmla="*/ 6300788 h 636"/>
              <a:gd name="T4" fmla="*/ 123734388 w 647"/>
              <a:gd name="T5" fmla="*/ 15120938 h 636"/>
              <a:gd name="T6" fmla="*/ 97354435 w 647"/>
              <a:gd name="T7" fmla="*/ 28982194 h 636"/>
              <a:gd name="T8" fmla="*/ 73486784 w 647"/>
              <a:gd name="T9" fmla="*/ 45362813 h 636"/>
              <a:gd name="T10" fmla="*/ 52131433 w 647"/>
              <a:gd name="T11" fmla="*/ 65524063 h 636"/>
              <a:gd name="T12" fmla="*/ 34545327 w 647"/>
              <a:gd name="T13" fmla="*/ 87575231 h 636"/>
              <a:gd name="T14" fmla="*/ 19470729 w 647"/>
              <a:gd name="T15" fmla="*/ 112776794 h 636"/>
              <a:gd name="T16" fmla="*/ 8793053 w 647"/>
              <a:gd name="T17" fmla="*/ 139869069 h 636"/>
              <a:gd name="T18" fmla="*/ 1884622 w 647"/>
              <a:gd name="T19" fmla="*/ 168850469 h 636"/>
              <a:gd name="T20" fmla="*/ 0 w 647"/>
              <a:gd name="T21" fmla="*/ 200352819 h 636"/>
              <a:gd name="T22" fmla="*/ 1884622 w 647"/>
              <a:gd name="T23" fmla="*/ 229964456 h 636"/>
              <a:gd name="T24" fmla="*/ 8793053 w 647"/>
              <a:gd name="T25" fmla="*/ 258945856 h 636"/>
              <a:gd name="T26" fmla="*/ 19470729 w 647"/>
              <a:gd name="T27" fmla="*/ 287297813 h 636"/>
              <a:gd name="T28" fmla="*/ 34545327 w 647"/>
              <a:gd name="T29" fmla="*/ 311239694 h 636"/>
              <a:gd name="T30" fmla="*/ 52131433 w 647"/>
              <a:gd name="T31" fmla="*/ 334550544 h 636"/>
              <a:gd name="T32" fmla="*/ 73486784 w 647"/>
              <a:gd name="T33" fmla="*/ 354082350 h 636"/>
              <a:gd name="T34" fmla="*/ 97354435 w 647"/>
              <a:gd name="T35" fmla="*/ 371723444 h 636"/>
              <a:gd name="T36" fmla="*/ 123734388 w 647"/>
              <a:gd name="T37" fmla="*/ 383693988 h 636"/>
              <a:gd name="T38" fmla="*/ 151370491 w 647"/>
              <a:gd name="T39" fmla="*/ 393774613 h 636"/>
              <a:gd name="T40" fmla="*/ 182147366 w 647"/>
              <a:gd name="T41" fmla="*/ 398814925 h 636"/>
              <a:gd name="T42" fmla="*/ 212924241 w 647"/>
              <a:gd name="T43" fmla="*/ 399445163 h 636"/>
              <a:gd name="T44" fmla="*/ 243072645 w 647"/>
              <a:gd name="T45" fmla="*/ 395664531 h 636"/>
              <a:gd name="T46" fmla="*/ 271964899 w 647"/>
              <a:gd name="T47" fmla="*/ 388104063 h 636"/>
              <a:gd name="T48" fmla="*/ 298972530 w 647"/>
              <a:gd name="T49" fmla="*/ 376133519 h 636"/>
              <a:gd name="T50" fmla="*/ 324096332 w 647"/>
              <a:gd name="T51" fmla="*/ 359752106 h 636"/>
              <a:gd name="T52" fmla="*/ 346080154 w 647"/>
              <a:gd name="T53" fmla="*/ 341481569 h 636"/>
              <a:gd name="T54" fmla="*/ 365550883 w 647"/>
              <a:gd name="T55" fmla="*/ 320059844 h 636"/>
              <a:gd name="T56" fmla="*/ 381253160 w 647"/>
              <a:gd name="T57" fmla="*/ 294858281 h 636"/>
              <a:gd name="T58" fmla="*/ 393815457 w 647"/>
              <a:gd name="T59" fmla="*/ 269026481 h 636"/>
              <a:gd name="T60" fmla="*/ 401352360 w 647"/>
              <a:gd name="T61" fmla="*/ 240675319 h 636"/>
              <a:gd name="T62" fmla="*/ 405120811 w 647"/>
              <a:gd name="T63" fmla="*/ 211062888 h 636"/>
              <a:gd name="T64" fmla="*/ 404492340 w 647"/>
              <a:gd name="T65" fmla="*/ 179561331 h 636"/>
              <a:gd name="T66" fmla="*/ 399467738 w 647"/>
              <a:gd name="T67" fmla="*/ 149949694 h 636"/>
              <a:gd name="T68" fmla="*/ 390046213 w 647"/>
              <a:gd name="T69" fmla="*/ 121597738 h 636"/>
              <a:gd name="T70" fmla="*/ 376228558 w 647"/>
              <a:gd name="T71" fmla="*/ 96396175 h 636"/>
              <a:gd name="T72" fmla="*/ 358641659 w 647"/>
              <a:gd name="T73" fmla="*/ 72454294 h 636"/>
              <a:gd name="T74" fmla="*/ 338542459 w 647"/>
              <a:gd name="T75" fmla="*/ 52293044 h 636"/>
              <a:gd name="T76" fmla="*/ 316559429 w 647"/>
              <a:gd name="T77" fmla="*/ 33392269 h 636"/>
              <a:gd name="T78" fmla="*/ 290179477 w 647"/>
              <a:gd name="T79" fmla="*/ 18901569 h 636"/>
              <a:gd name="T80" fmla="*/ 263171845 w 647"/>
              <a:gd name="T81" fmla="*/ 8820944 h 636"/>
              <a:gd name="T82" fmla="*/ 233651120 w 647"/>
              <a:gd name="T83" fmla="*/ 1889919 h 636"/>
              <a:gd name="T84" fmla="*/ 202874245 w 647"/>
              <a:gd name="T85" fmla="*/ 0 h 6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647"/>
              <a:gd name="T130" fmla="*/ 0 h 636"/>
              <a:gd name="T131" fmla="*/ 647 w 647"/>
              <a:gd name="T132" fmla="*/ 636 h 6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647" h="636">
                <a:moveTo>
                  <a:pt x="323" y="0"/>
                </a:moveTo>
                <a:lnTo>
                  <a:pt x="306" y="0"/>
                </a:lnTo>
                <a:lnTo>
                  <a:pt x="290" y="1"/>
                </a:lnTo>
                <a:lnTo>
                  <a:pt x="273" y="3"/>
                </a:lnTo>
                <a:lnTo>
                  <a:pt x="258" y="6"/>
                </a:lnTo>
                <a:lnTo>
                  <a:pt x="241" y="10"/>
                </a:lnTo>
                <a:lnTo>
                  <a:pt x="227" y="14"/>
                </a:lnTo>
                <a:lnTo>
                  <a:pt x="212" y="20"/>
                </a:lnTo>
                <a:lnTo>
                  <a:pt x="197" y="24"/>
                </a:lnTo>
                <a:lnTo>
                  <a:pt x="183" y="30"/>
                </a:lnTo>
                <a:lnTo>
                  <a:pt x="169" y="38"/>
                </a:lnTo>
                <a:lnTo>
                  <a:pt x="155" y="46"/>
                </a:lnTo>
                <a:lnTo>
                  <a:pt x="141" y="53"/>
                </a:lnTo>
                <a:lnTo>
                  <a:pt x="129" y="63"/>
                </a:lnTo>
                <a:lnTo>
                  <a:pt x="117" y="72"/>
                </a:lnTo>
                <a:lnTo>
                  <a:pt x="106" y="83"/>
                </a:lnTo>
                <a:lnTo>
                  <a:pt x="94" y="93"/>
                </a:lnTo>
                <a:lnTo>
                  <a:pt x="83" y="104"/>
                </a:lnTo>
                <a:lnTo>
                  <a:pt x="74" y="115"/>
                </a:lnTo>
                <a:lnTo>
                  <a:pt x="63" y="127"/>
                </a:lnTo>
                <a:lnTo>
                  <a:pt x="55" y="139"/>
                </a:lnTo>
                <a:lnTo>
                  <a:pt x="46" y="153"/>
                </a:lnTo>
                <a:lnTo>
                  <a:pt x="38" y="166"/>
                </a:lnTo>
                <a:lnTo>
                  <a:pt x="31" y="179"/>
                </a:lnTo>
                <a:lnTo>
                  <a:pt x="25" y="193"/>
                </a:lnTo>
                <a:lnTo>
                  <a:pt x="18" y="209"/>
                </a:lnTo>
                <a:lnTo>
                  <a:pt x="14" y="222"/>
                </a:lnTo>
                <a:lnTo>
                  <a:pt x="9" y="238"/>
                </a:lnTo>
                <a:lnTo>
                  <a:pt x="6" y="253"/>
                </a:lnTo>
                <a:lnTo>
                  <a:pt x="3" y="268"/>
                </a:lnTo>
                <a:lnTo>
                  <a:pt x="2" y="285"/>
                </a:lnTo>
                <a:lnTo>
                  <a:pt x="0" y="301"/>
                </a:lnTo>
                <a:lnTo>
                  <a:pt x="0" y="318"/>
                </a:lnTo>
                <a:lnTo>
                  <a:pt x="0" y="335"/>
                </a:lnTo>
                <a:lnTo>
                  <a:pt x="2" y="350"/>
                </a:lnTo>
                <a:lnTo>
                  <a:pt x="3" y="365"/>
                </a:lnTo>
                <a:lnTo>
                  <a:pt x="6" y="382"/>
                </a:lnTo>
                <a:lnTo>
                  <a:pt x="9" y="398"/>
                </a:lnTo>
                <a:lnTo>
                  <a:pt x="14" y="411"/>
                </a:lnTo>
                <a:lnTo>
                  <a:pt x="18" y="427"/>
                </a:lnTo>
                <a:lnTo>
                  <a:pt x="25" y="441"/>
                </a:lnTo>
                <a:lnTo>
                  <a:pt x="31" y="456"/>
                </a:lnTo>
                <a:lnTo>
                  <a:pt x="38" y="468"/>
                </a:lnTo>
                <a:lnTo>
                  <a:pt x="46" y="482"/>
                </a:lnTo>
                <a:lnTo>
                  <a:pt x="55" y="494"/>
                </a:lnTo>
                <a:lnTo>
                  <a:pt x="63" y="508"/>
                </a:lnTo>
                <a:lnTo>
                  <a:pt x="74" y="519"/>
                </a:lnTo>
                <a:lnTo>
                  <a:pt x="83" y="531"/>
                </a:lnTo>
                <a:lnTo>
                  <a:pt x="94" y="542"/>
                </a:lnTo>
                <a:lnTo>
                  <a:pt x="106" y="553"/>
                </a:lnTo>
                <a:lnTo>
                  <a:pt x="117" y="562"/>
                </a:lnTo>
                <a:lnTo>
                  <a:pt x="129" y="571"/>
                </a:lnTo>
                <a:lnTo>
                  <a:pt x="141" y="580"/>
                </a:lnTo>
                <a:lnTo>
                  <a:pt x="155" y="590"/>
                </a:lnTo>
                <a:lnTo>
                  <a:pt x="169" y="597"/>
                </a:lnTo>
                <a:lnTo>
                  <a:pt x="183" y="603"/>
                </a:lnTo>
                <a:lnTo>
                  <a:pt x="197" y="609"/>
                </a:lnTo>
                <a:lnTo>
                  <a:pt x="212" y="616"/>
                </a:lnTo>
                <a:lnTo>
                  <a:pt x="227" y="620"/>
                </a:lnTo>
                <a:lnTo>
                  <a:pt x="241" y="625"/>
                </a:lnTo>
                <a:lnTo>
                  <a:pt x="258" y="628"/>
                </a:lnTo>
                <a:lnTo>
                  <a:pt x="273" y="631"/>
                </a:lnTo>
                <a:lnTo>
                  <a:pt x="290" y="633"/>
                </a:lnTo>
                <a:lnTo>
                  <a:pt x="306" y="634"/>
                </a:lnTo>
                <a:lnTo>
                  <a:pt x="323" y="636"/>
                </a:lnTo>
                <a:lnTo>
                  <a:pt x="339" y="634"/>
                </a:lnTo>
                <a:lnTo>
                  <a:pt x="356" y="633"/>
                </a:lnTo>
                <a:lnTo>
                  <a:pt x="372" y="631"/>
                </a:lnTo>
                <a:lnTo>
                  <a:pt x="387" y="628"/>
                </a:lnTo>
                <a:lnTo>
                  <a:pt x="404" y="625"/>
                </a:lnTo>
                <a:lnTo>
                  <a:pt x="419" y="620"/>
                </a:lnTo>
                <a:lnTo>
                  <a:pt x="433" y="616"/>
                </a:lnTo>
                <a:lnTo>
                  <a:pt x="449" y="609"/>
                </a:lnTo>
                <a:lnTo>
                  <a:pt x="462" y="603"/>
                </a:lnTo>
                <a:lnTo>
                  <a:pt x="476" y="597"/>
                </a:lnTo>
                <a:lnTo>
                  <a:pt x="490" y="590"/>
                </a:lnTo>
                <a:lnTo>
                  <a:pt x="504" y="580"/>
                </a:lnTo>
                <a:lnTo>
                  <a:pt x="516" y="571"/>
                </a:lnTo>
                <a:lnTo>
                  <a:pt x="528" y="562"/>
                </a:lnTo>
                <a:lnTo>
                  <a:pt x="539" y="553"/>
                </a:lnTo>
                <a:lnTo>
                  <a:pt x="551" y="542"/>
                </a:lnTo>
                <a:lnTo>
                  <a:pt x="562" y="531"/>
                </a:lnTo>
                <a:lnTo>
                  <a:pt x="571" y="519"/>
                </a:lnTo>
                <a:lnTo>
                  <a:pt x="582" y="508"/>
                </a:lnTo>
                <a:lnTo>
                  <a:pt x="591" y="494"/>
                </a:lnTo>
                <a:lnTo>
                  <a:pt x="599" y="482"/>
                </a:lnTo>
                <a:lnTo>
                  <a:pt x="607" y="468"/>
                </a:lnTo>
                <a:lnTo>
                  <a:pt x="614" y="456"/>
                </a:lnTo>
                <a:lnTo>
                  <a:pt x="621" y="441"/>
                </a:lnTo>
                <a:lnTo>
                  <a:pt x="627" y="427"/>
                </a:lnTo>
                <a:lnTo>
                  <a:pt x="631" y="411"/>
                </a:lnTo>
                <a:lnTo>
                  <a:pt x="636" y="398"/>
                </a:lnTo>
                <a:lnTo>
                  <a:pt x="639" y="382"/>
                </a:lnTo>
                <a:lnTo>
                  <a:pt x="642" y="365"/>
                </a:lnTo>
                <a:lnTo>
                  <a:pt x="644" y="350"/>
                </a:lnTo>
                <a:lnTo>
                  <a:pt x="645" y="335"/>
                </a:lnTo>
                <a:lnTo>
                  <a:pt x="647" y="318"/>
                </a:lnTo>
                <a:lnTo>
                  <a:pt x="645" y="301"/>
                </a:lnTo>
                <a:lnTo>
                  <a:pt x="644" y="285"/>
                </a:lnTo>
                <a:lnTo>
                  <a:pt x="642" y="268"/>
                </a:lnTo>
                <a:lnTo>
                  <a:pt x="639" y="253"/>
                </a:lnTo>
                <a:lnTo>
                  <a:pt x="636" y="238"/>
                </a:lnTo>
                <a:lnTo>
                  <a:pt x="631" y="222"/>
                </a:lnTo>
                <a:lnTo>
                  <a:pt x="627" y="209"/>
                </a:lnTo>
                <a:lnTo>
                  <a:pt x="621" y="193"/>
                </a:lnTo>
                <a:lnTo>
                  <a:pt x="614" y="179"/>
                </a:lnTo>
                <a:lnTo>
                  <a:pt x="607" y="166"/>
                </a:lnTo>
                <a:lnTo>
                  <a:pt x="599" y="153"/>
                </a:lnTo>
                <a:lnTo>
                  <a:pt x="591" y="139"/>
                </a:lnTo>
                <a:lnTo>
                  <a:pt x="582" y="127"/>
                </a:lnTo>
                <a:lnTo>
                  <a:pt x="571" y="115"/>
                </a:lnTo>
                <a:lnTo>
                  <a:pt x="562" y="104"/>
                </a:lnTo>
                <a:lnTo>
                  <a:pt x="551" y="93"/>
                </a:lnTo>
                <a:lnTo>
                  <a:pt x="539" y="83"/>
                </a:lnTo>
                <a:lnTo>
                  <a:pt x="528" y="72"/>
                </a:lnTo>
                <a:lnTo>
                  <a:pt x="516" y="63"/>
                </a:lnTo>
                <a:lnTo>
                  <a:pt x="504" y="53"/>
                </a:lnTo>
                <a:lnTo>
                  <a:pt x="490" y="46"/>
                </a:lnTo>
                <a:lnTo>
                  <a:pt x="476" y="38"/>
                </a:lnTo>
                <a:lnTo>
                  <a:pt x="462" y="30"/>
                </a:lnTo>
                <a:lnTo>
                  <a:pt x="449" y="24"/>
                </a:lnTo>
                <a:lnTo>
                  <a:pt x="433" y="20"/>
                </a:lnTo>
                <a:lnTo>
                  <a:pt x="419" y="14"/>
                </a:lnTo>
                <a:lnTo>
                  <a:pt x="404" y="10"/>
                </a:lnTo>
                <a:lnTo>
                  <a:pt x="387" y="6"/>
                </a:lnTo>
                <a:lnTo>
                  <a:pt x="372" y="3"/>
                </a:lnTo>
                <a:lnTo>
                  <a:pt x="356" y="1"/>
                </a:lnTo>
                <a:lnTo>
                  <a:pt x="339" y="0"/>
                </a:lnTo>
                <a:lnTo>
                  <a:pt x="323" y="0"/>
                </a:lnTo>
                <a:close/>
              </a:path>
            </a:pathLst>
          </a:custGeom>
          <a:solidFill>
            <a:srgbClr val="80808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4580" name="Freeform 4"/>
          <p:cNvSpPr>
            <a:spLocks/>
          </p:cNvSpPr>
          <p:nvPr/>
        </p:nvSpPr>
        <p:spPr bwMode="auto">
          <a:xfrm>
            <a:off x="3415863" y="4597400"/>
            <a:ext cx="514350" cy="503238"/>
          </a:xfrm>
          <a:custGeom>
            <a:avLst/>
            <a:gdLst>
              <a:gd name="T0" fmla="*/ 182711725 w 648"/>
              <a:gd name="T1" fmla="*/ 1260476 h 634"/>
              <a:gd name="T2" fmla="*/ 153099294 w 648"/>
              <a:gd name="T3" fmla="*/ 5670556 h 634"/>
              <a:gd name="T4" fmla="*/ 124748131 w 648"/>
              <a:gd name="T5" fmla="*/ 15751191 h 634"/>
              <a:gd name="T6" fmla="*/ 98916331 w 648"/>
              <a:gd name="T7" fmla="*/ 28351984 h 634"/>
              <a:gd name="T8" fmla="*/ 74345006 w 648"/>
              <a:gd name="T9" fmla="*/ 45362858 h 634"/>
              <a:gd name="T10" fmla="*/ 52923281 w 648"/>
              <a:gd name="T11" fmla="*/ 64893889 h 634"/>
              <a:gd name="T12" fmla="*/ 34651950 w 648"/>
              <a:gd name="T13" fmla="*/ 88205556 h 634"/>
              <a:gd name="T14" fmla="*/ 20161250 w 648"/>
              <a:gd name="T15" fmla="*/ 113407144 h 634"/>
              <a:gd name="T16" fmla="*/ 9450388 w 648"/>
              <a:gd name="T17" fmla="*/ 140498652 h 634"/>
              <a:gd name="T18" fmla="*/ 1889919 w 648"/>
              <a:gd name="T19" fmla="*/ 169480875 h 634"/>
              <a:gd name="T20" fmla="*/ 0 w 648"/>
              <a:gd name="T21" fmla="*/ 200353018 h 634"/>
              <a:gd name="T22" fmla="*/ 1889919 w 648"/>
              <a:gd name="T23" fmla="*/ 230594923 h 634"/>
              <a:gd name="T24" fmla="*/ 9450388 w 648"/>
              <a:gd name="T25" fmla="*/ 259576352 h 634"/>
              <a:gd name="T26" fmla="*/ 20161250 w 648"/>
              <a:gd name="T27" fmla="*/ 286668654 h 634"/>
              <a:gd name="T28" fmla="*/ 34651950 w 648"/>
              <a:gd name="T29" fmla="*/ 311870241 h 634"/>
              <a:gd name="T30" fmla="*/ 52923281 w 648"/>
              <a:gd name="T31" fmla="*/ 333921432 h 634"/>
              <a:gd name="T32" fmla="*/ 74345006 w 648"/>
              <a:gd name="T33" fmla="*/ 354082702 h 634"/>
              <a:gd name="T34" fmla="*/ 98916331 w 648"/>
              <a:gd name="T35" fmla="*/ 370463337 h 634"/>
              <a:gd name="T36" fmla="*/ 124748131 w 648"/>
              <a:gd name="T37" fmla="*/ 384324607 h 634"/>
              <a:gd name="T38" fmla="*/ 153099294 w 648"/>
              <a:gd name="T39" fmla="*/ 393775004 h 634"/>
              <a:gd name="T40" fmla="*/ 182711725 w 648"/>
              <a:gd name="T41" fmla="*/ 398815321 h 634"/>
              <a:gd name="T42" fmla="*/ 214843519 w 648"/>
              <a:gd name="T43" fmla="*/ 399445559 h 634"/>
              <a:gd name="T44" fmla="*/ 245715631 w 648"/>
              <a:gd name="T45" fmla="*/ 395664924 h 634"/>
              <a:gd name="T46" fmla="*/ 274697031 w 648"/>
              <a:gd name="T47" fmla="*/ 386844766 h 634"/>
              <a:gd name="T48" fmla="*/ 301788513 w 648"/>
              <a:gd name="T49" fmla="*/ 375503654 h 634"/>
              <a:gd name="T50" fmla="*/ 326360631 w 648"/>
              <a:gd name="T51" fmla="*/ 359753257 h 634"/>
              <a:gd name="T52" fmla="*/ 348411800 w 648"/>
              <a:gd name="T53" fmla="*/ 341481908 h 634"/>
              <a:gd name="T54" fmla="*/ 367942813 w 648"/>
              <a:gd name="T55" fmla="*/ 319430717 h 634"/>
              <a:gd name="T56" fmla="*/ 384324225 w 648"/>
              <a:gd name="T57" fmla="*/ 294858574 h 634"/>
              <a:gd name="T58" fmla="*/ 395664531 w 648"/>
              <a:gd name="T59" fmla="*/ 269027542 h 634"/>
              <a:gd name="T60" fmla="*/ 404485475 w 648"/>
              <a:gd name="T61" fmla="*/ 240045320 h 634"/>
              <a:gd name="T62" fmla="*/ 408265313 w 648"/>
              <a:gd name="T63" fmla="*/ 209803415 h 634"/>
              <a:gd name="T64" fmla="*/ 407635075 w 648"/>
              <a:gd name="T65" fmla="*/ 178931272 h 634"/>
              <a:gd name="T66" fmla="*/ 401335081 w 648"/>
              <a:gd name="T67" fmla="*/ 149949843 h 634"/>
              <a:gd name="T68" fmla="*/ 391884694 w 648"/>
              <a:gd name="T69" fmla="*/ 122228096 h 634"/>
              <a:gd name="T70" fmla="*/ 378653675 w 648"/>
              <a:gd name="T71" fmla="*/ 95766033 h 634"/>
              <a:gd name="T72" fmla="*/ 361642819 w 648"/>
              <a:gd name="T73" fmla="*/ 72454366 h 634"/>
              <a:gd name="T74" fmla="*/ 341481569 w 648"/>
              <a:gd name="T75" fmla="*/ 51033413 h 634"/>
              <a:gd name="T76" fmla="*/ 318169925 w 648"/>
              <a:gd name="T77" fmla="*/ 34022540 h 634"/>
              <a:gd name="T78" fmla="*/ 292338125 w 648"/>
              <a:gd name="T79" fmla="*/ 19531032 h 634"/>
              <a:gd name="T80" fmla="*/ 265246644 w 648"/>
              <a:gd name="T81" fmla="*/ 8820953 h 634"/>
              <a:gd name="T82" fmla="*/ 235004769 w 648"/>
              <a:gd name="T83" fmla="*/ 1889921 h 634"/>
              <a:gd name="T84" fmla="*/ 204132656 w 648"/>
              <a:gd name="T85" fmla="*/ 0 h 634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648"/>
              <a:gd name="T130" fmla="*/ 0 h 634"/>
              <a:gd name="T131" fmla="*/ 648 w 648"/>
              <a:gd name="T132" fmla="*/ 634 h 634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648" h="634">
                <a:moveTo>
                  <a:pt x="324" y="0"/>
                </a:moveTo>
                <a:lnTo>
                  <a:pt x="307" y="0"/>
                </a:lnTo>
                <a:lnTo>
                  <a:pt x="290" y="2"/>
                </a:lnTo>
                <a:lnTo>
                  <a:pt x="275" y="3"/>
                </a:lnTo>
                <a:lnTo>
                  <a:pt x="260" y="6"/>
                </a:lnTo>
                <a:lnTo>
                  <a:pt x="243" y="9"/>
                </a:lnTo>
                <a:lnTo>
                  <a:pt x="227" y="14"/>
                </a:lnTo>
                <a:lnTo>
                  <a:pt x="212" y="18"/>
                </a:lnTo>
                <a:lnTo>
                  <a:pt x="198" y="25"/>
                </a:lnTo>
                <a:lnTo>
                  <a:pt x="184" y="31"/>
                </a:lnTo>
                <a:lnTo>
                  <a:pt x="169" y="37"/>
                </a:lnTo>
                <a:lnTo>
                  <a:pt x="157" y="45"/>
                </a:lnTo>
                <a:lnTo>
                  <a:pt x="143" y="54"/>
                </a:lnTo>
                <a:lnTo>
                  <a:pt x="131" y="63"/>
                </a:lnTo>
                <a:lnTo>
                  <a:pt x="118" y="72"/>
                </a:lnTo>
                <a:lnTo>
                  <a:pt x="106" y="81"/>
                </a:lnTo>
                <a:lnTo>
                  <a:pt x="95" y="92"/>
                </a:lnTo>
                <a:lnTo>
                  <a:pt x="84" y="103"/>
                </a:lnTo>
                <a:lnTo>
                  <a:pt x="74" y="115"/>
                </a:lnTo>
                <a:lnTo>
                  <a:pt x="64" y="127"/>
                </a:lnTo>
                <a:lnTo>
                  <a:pt x="55" y="140"/>
                </a:lnTo>
                <a:lnTo>
                  <a:pt x="48" y="152"/>
                </a:lnTo>
                <a:lnTo>
                  <a:pt x="38" y="166"/>
                </a:lnTo>
                <a:lnTo>
                  <a:pt x="32" y="180"/>
                </a:lnTo>
                <a:lnTo>
                  <a:pt x="26" y="194"/>
                </a:lnTo>
                <a:lnTo>
                  <a:pt x="20" y="207"/>
                </a:lnTo>
                <a:lnTo>
                  <a:pt x="15" y="223"/>
                </a:lnTo>
                <a:lnTo>
                  <a:pt x="11" y="238"/>
                </a:lnTo>
                <a:lnTo>
                  <a:pt x="6" y="253"/>
                </a:lnTo>
                <a:lnTo>
                  <a:pt x="3" y="269"/>
                </a:lnTo>
                <a:lnTo>
                  <a:pt x="2" y="284"/>
                </a:lnTo>
                <a:lnTo>
                  <a:pt x="0" y="301"/>
                </a:lnTo>
                <a:lnTo>
                  <a:pt x="0" y="318"/>
                </a:lnTo>
                <a:lnTo>
                  <a:pt x="0" y="333"/>
                </a:lnTo>
                <a:lnTo>
                  <a:pt x="2" y="350"/>
                </a:lnTo>
                <a:lnTo>
                  <a:pt x="3" y="366"/>
                </a:lnTo>
                <a:lnTo>
                  <a:pt x="6" y="381"/>
                </a:lnTo>
                <a:lnTo>
                  <a:pt x="11" y="396"/>
                </a:lnTo>
                <a:lnTo>
                  <a:pt x="15" y="412"/>
                </a:lnTo>
                <a:lnTo>
                  <a:pt x="20" y="427"/>
                </a:lnTo>
                <a:lnTo>
                  <a:pt x="26" y="441"/>
                </a:lnTo>
                <a:lnTo>
                  <a:pt x="32" y="455"/>
                </a:lnTo>
                <a:lnTo>
                  <a:pt x="38" y="468"/>
                </a:lnTo>
                <a:lnTo>
                  <a:pt x="48" y="482"/>
                </a:lnTo>
                <a:lnTo>
                  <a:pt x="55" y="495"/>
                </a:lnTo>
                <a:lnTo>
                  <a:pt x="64" y="507"/>
                </a:lnTo>
                <a:lnTo>
                  <a:pt x="74" y="519"/>
                </a:lnTo>
                <a:lnTo>
                  <a:pt x="84" y="530"/>
                </a:lnTo>
                <a:lnTo>
                  <a:pt x="95" y="542"/>
                </a:lnTo>
                <a:lnTo>
                  <a:pt x="106" y="551"/>
                </a:lnTo>
                <a:lnTo>
                  <a:pt x="118" y="562"/>
                </a:lnTo>
                <a:lnTo>
                  <a:pt x="131" y="571"/>
                </a:lnTo>
                <a:lnTo>
                  <a:pt x="143" y="581"/>
                </a:lnTo>
                <a:lnTo>
                  <a:pt x="157" y="588"/>
                </a:lnTo>
                <a:lnTo>
                  <a:pt x="169" y="596"/>
                </a:lnTo>
                <a:lnTo>
                  <a:pt x="184" y="604"/>
                </a:lnTo>
                <a:lnTo>
                  <a:pt x="198" y="610"/>
                </a:lnTo>
                <a:lnTo>
                  <a:pt x="212" y="614"/>
                </a:lnTo>
                <a:lnTo>
                  <a:pt x="227" y="621"/>
                </a:lnTo>
                <a:lnTo>
                  <a:pt x="243" y="625"/>
                </a:lnTo>
                <a:lnTo>
                  <a:pt x="260" y="628"/>
                </a:lnTo>
                <a:lnTo>
                  <a:pt x="275" y="631"/>
                </a:lnTo>
                <a:lnTo>
                  <a:pt x="290" y="633"/>
                </a:lnTo>
                <a:lnTo>
                  <a:pt x="307" y="634"/>
                </a:lnTo>
                <a:lnTo>
                  <a:pt x="324" y="634"/>
                </a:lnTo>
                <a:lnTo>
                  <a:pt x="341" y="634"/>
                </a:lnTo>
                <a:lnTo>
                  <a:pt x="358" y="633"/>
                </a:lnTo>
                <a:lnTo>
                  <a:pt x="373" y="631"/>
                </a:lnTo>
                <a:lnTo>
                  <a:pt x="390" y="628"/>
                </a:lnTo>
                <a:lnTo>
                  <a:pt x="405" y="625"/>
                </a:lnTo>
                <a:lnTo>
                  <a:pt x="421" y="621"/>
                </a:lnTo>
                <a:lnTo>
                  <a:pt x="436" y="614"/>
                </a:lnTo>
                <a:lnTo>
                  <a:pt x="450" y="610"/>
                </a:lnTo>
                <a:lnTo>
                  <a:pt x="464" y="604"/>
                </a:lnTo>
                <a:lnTo>
                  <a:pt x="479" y="596"/>
                </a:lnTo>
                <a:lnTo>
                  <a:pt x="491" y="588"/>
                </a:lnTo>
                <a:lnTo>
                  <a:pt x="505" y="581"/>
                </a:lnTo>
                <a:lnTo>
                  <a:pt x="518" y="571"/>
                </a:lnTo>
                <a:lnTo>
                  <a:pt x="530" y="562"/>
                </a:lnTo>
                <a:lnTo>
                  <a:pt x="542" y="551"/>
                </a:lnTo>
                <a:lnTo>
                  <a:pt x="553" y="542"/>
                </a:lnTo>
                <a:lnTo>
                  <a:pt x="564" y="530"/>
                </a:lnTo>
                <a:lnTo>
                  <a:pt x="574" y="519"/>
                </a:lnTo>
                <a:lnTo>
                  <a:pt x="584" y="507"/>
                </a:lnTo>
                <a:lnTo>
                  <a:pt x="593" y="495"/>
                </a:lnTo>
                <a:lnTo>
                  <a:pt x="601" y="482"/>
                </a:lnTo>
                <a:lnTo>
                  <a:pt x="610" y="468"/>
                </a:lnTo>
                <a:lnTo>
                  <a:pt x="616" y="455"/>
                </a:lnTo>
                <a:lnTo>
                  <a:pt x="622" y="441"/>
                </a:lnTo>
                <a:lnTo>
                  <a:pt x="628" y="427"/>
                </a:lnTo>
                <a:lnTo>
                  <a:pt x="634" y="412"/>
                </a:lnTo>
                <a:lnTo>
                  <a:pt x="637" y="396"/>
                </a:lnTo>
                <a:lnTo>
                  <a:pt x="642" y="381"/>
                </a:lnTo>
                <a:lnTo>
                  <a:pt x="645" y="366"/>
                </a:lnTo>
                <a:lnTo>
                  <a:pt x="647" y="350"/>
                </a:lnTo>
                <a:lnTo>
                  <a:pt x="648" y="333"/>
                </a:lnTo>
                <a:lnTo>
                  <a:pt x="648" y="318"/>
                </a:lnTo>
                <a:lnTo>
                  <a:pt x="648" y="301"/>
                </a:lnTo>
                <a:lnTo>
                  <a:pt x="647" y="284"/>
                </a:lnTo>
                <a:lnTo>
                  <a:pt x="645" y="269"/>
                </a:lnTo>
                <a:lnTo>
                  <a:pt x="642" y="253"/>
                </a:lnTo>
                <a:lnTo>
                  <a:pt x="637" y="238"/>
                </a:lnTo>
                <a:lnTo>
                  <a:pt x="634" y="223"/>
                </a:lnTo>
                <a:lnTo>
                  <a:pt x="628" y="207"/>
                </a:lnTo>
                <a:lnTo>
                  <a:pt x="622" y="194"/>
                </a:lnTo>
                <a:lnTo>
                  <a:pt x="616" y="180"/>
                </a:lnTo>
                <a:lnTo>
                  <a:pt x="610" y="166"/>
                </a:lnTo>
                <a:lnTo>
                  <a:pt x="601" y="152"/>
                </a:lnTo>
                <a:lnTo>
                  <a:pt x="593" y="140"/>
                </a:lnTo>
                <a:lnTo>
                  <a:pt x="584" y="127"/>
                </a:lnTo>
                <a:lnTo>
                  <a:pt x="574" y="115"/>
                </a:lnTo>
                <a:lnTo>
                  <a:pt x="564" y="103"/>
                </a:lnTo>
                <a:lnTo>
                  <a:pt x="553" y="92"/>
                </a:lnTo>
                <a:lnTo>
                  <a:pt x="542" y="81"/>
                </a:lnTo>
                <a:lnTo>
                  <a:pt x="530" y="72"/>
                </a:lnTo>
                <a:lnTo>
                  <a:pt x="518" y="63"/>
                </a:lnTo>
                <a:lnTo>
                  <a:pt x="505" y="54"/>
                </a:lnTo>
                <a:lnTo>
                  <a:pt x="491" y="45"/>
                </a:lnTo>
                <a:lnTo>
                  <a:pt x="479" y="37"/>
                </a:lnTo>
                <a:lnTo>
                  <a:pt x="464" y="31"/>
                </a:lnTo>
                <a:lnTo>
                  <a:pt x="450" y="25"/>
                </a:lnTo>
                <a:lnTo>
                  <a:pt x="436" y="18"/>
                </a:lnTo>
                <a:lnTo>
                  <a:pt x="421" y="14"/>
                </a:lnTo>
                <a:lnTo>
                  <a:pt x="405" y="9"/>
                </a:lnTo>
                <a:lnTo>
                  <a:pt x="390" y="6"/>
                </a:lnTo>
                <a:lnTo>
                  <a:pt x="373" y="3"/>
                </a:lnTo>
                <a:lnTo>
                  <a:pt x="358" y="2"/>
                </a:lnTo>
                <a:lnTo>
                  <a:pt x="341" y="0"/>
                </a:lnTo>
                <a:lnTo>
                  <a:pt x="324" y="0"/>
                </a:lnTo>
                <a:close/>
              </a:path>
            </a:pathLst>
          </a:custGeom>
          <a:solidFill>
            <a:srgbClr val="80808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4581" name="Freeform 5"/>
          <p:cNvSpPr>
            <a:spLocks/>
          </p:cNvSpPr>
          <p:nvPr/>
        </p:nvSpPr>
        <p:spPr bwMode="auto">
          <a:xfrm>
            <a:off x="5235138" y="4597400"/>
            <a:ext cx="514350" cy="503238"/>
          </a:xfrm>
          <a:custGeom>
            <a:avLst/>
            <a:gdLst>
              <a:gd name="T0" fmla="*/ 182711725 w 648"/>
              <a:gd name="T1" fmla="*/ 1260476 h 634"/>
              <a:gd name="T2" fmla="*/ 152469850 w 648"/>
              <a:gd name="T3" fmla="*/ 5670556 h 634"/>
              <a:gd name="T4" fmla="*/ 124748131 w 648"/>
              <a:gd name="T5" fmla="*/ 15751191 h 634"/>
              <a:gd name="T6" fmla="*/ 98286094 w 648"/>
              <a:gd name="T7" fmla="*/ 28351984 h 634"/>
              <a:gd name="T8" fmla="*/ 74345006 w 648"/>
              <a:gd name="T9" fmla="*/ 45362858 h 634"/>
              <a:gd name="T10" fmla="*/ 52923281 w 648"/>
              <a:gd name="T11" fmla="*/ 64893889 h 634"/>
              <a:gd name="T12" fmla="*/ 34651950 w 648"/>
              <a:gd name="T13" fmla="*/ 88205556 h 634"/>
              <a:gd name="T14" fmla="*/ 20161250 w 648"/>
              <a:gd name="T15" fmla="*/ 113407144 h 634"/>
              <a:gd name="T16" fmla="*/ 9450388 w 648"/>
              <a:gd name="T17" fmla="*/ 140498652 h 634"/>
              <a:gd name="T18" fmla="*/ 1889919 w 648"/>
              <a:gd name="T19" fmla="*/ 169480875 h 634"/>
              <a:gd name="T20" fmla="*/ 0 w 648"/>
              <a:gd name="T21" fmla="*/ 200353018 h 634"/>
              <a:gd name="T22" fmla="*/ 1889919 w 648"/>
              <a:gd name="T23" fmla="*/ 230594923 h 634"/>
              <a:gd name="T24" fmla="*/ 9450388 w 648"/>
              <a:gd name="T25" fmla="*/ 259576352 h 634"/>
              <a:gd name="T26" fmla="*/ 20161250 w 648"/>
              <a:gd name="T27" fmla="*/ 286668654 h 634"/>
              <a:gd name="T28" fmla="*/ 34651950 w 648"/>
              <a:gd name="T29" fmla="*/ 311870241 h 634"/>
              <a:gd name="T30" fmla="*/ 52923281 w 648"/>
              <a:gd name="T31" fmla="*/ 333921432 h 634"/>
              <a:gd name="T32" fmla="*/ 74345006 w 648"/>
              <a:gd name="T33" fmla="*/ 354082702 h 634"/>
              <a:gd name="T34" fmla="*/ 98286094 w 648"/>
              <a:gd name="T35" fmla="*/ 370463337 h 634"/>
              <a:gd name="T36" fmla="*/ 124748131 w 648"/>
              <a:gd name="T37" fmla="*/ 384324607 h 634"/>
              <a:gd name="T38" fmla="*/ 152469850 w 648"/>
              <a:gd name="T39" fmla="*/ 393775004 h 634"/>
              <a:gd name="T40" fmla="*/ 182711725 w 648"/>
              <a:gd name="T41" fmla="*/ 398815321 h 634"/>
              <a:gd name="T42" fmla="*/ 214843519 w 648"/>
              <a:gd name="T43" fmla="*/ 399445559 h 634"/>
              <a:gd name="T44" fmla="*/ 245715631 w 648"/>
              <a:gd name="T45" fmla="*/ 395664924 h 634"/>
              <a:gd name="T46" fmla="*/ 273437350 w 648"/>
              <a:gd name="T47" fmla="*/ 386844766 h 634"/>
              <a:gd name="T48" fmla="*/ 300528831 w 648"/>
              <a:gd name="T49" fmla="*/ 375503654 h 634"/>
              <a:gd name="T50" fmla="*/ 325730394 w 648"/>
              <a:gd name="T51" fmla="*/ 359753257 h 634"/>
              <a:gd name="T52" fmla="*/ 348411800 w 648"/>
              <a:gd name="T53" fmla="*/ 341481908 h 634"/>
              <a:gd name="T54" fmla="*/ 367312575 w 648"/>
              <a:gd name="T55" fmla="*/ 319430717 h 634"/>
              <a:gd name="T56" fmla="*/ 383063750 w 648"/>
              <a:gd name="T57" fmla="*/ 294858574 h 634"/>
              <a:gd name="T58" fmla="*/ 395664531 w 648"/>
              <a:gd name="T59" fmla="*/ 269027542 h 634"/>
              <a:gd name="T60" fmla="*/ 403225000 w 648"/>
              <a:gd name="T61" fmla="*/ 240045320 h 634"/>
              <a:gd name="T62" fmla="*/ 407005631 w 648"/>
              <a:gd name="T63" fmla="*/ 209803415 h 634"/>
              <a:gd name="T64" fmla="*/ 406375394 w 648"/>
              <a:gd name="T65" fmla="*/ 178931272 h 634"/>
              <a:gd name="T66" fmla="*/ 401335081 w 648"/>
              <a:gd name="T67" fmla="*/ 149949843 h 634"/>
              <a:gd name="T68" fmla="*/ 391884694 w 648"/>
              <a:gd name="T69" fmla="*/ 122228096 h 634"/>
              <a:gd name="T70" fmla="*/ 378023438 w 648"/>
              <a:gd name="T71" fmla="*/ 95766033 h 634"/>
              <a:gd name="T72" fmla="*/ 361642819 w 648"/>
              <a:gd name="T73" fmla="*/ 72454366 h 634"/>
              <a:gd name="T74" fmla="*/ 341481569 w 648"/>
              <a:gd name="T75" fmla="*/ 51033413 h 634"/>
              <a:gd name="T76" fmla="*/ 318169925 w 648"/>
              <a:gd name="T77" fmla="*/ 34022540 h 634"/>
              <a:gd name="T78" fmla="*/ 291707888 w 648"/>
              <a:gd name="T79" fmla="*/ 19531032 h 634"/>
              <a:gd name="T80" fmla="*/ 264616406 w 648"/>
              <a:gd name="T81" fmla="*/ 8820953 h 634"/>
              <a:gd name="T82" fmla="*/ 235004769 w 648"/>
              <a:gd name="T83" fmla="*/ 1889921 h 634"/>
              <a:gd name="T84" fmla="*/ 204132656 w 648"/>
              <a:gd name="T85" fmla="*/ 0 h 634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648"/>
              <a:gd name="T130" fmla="*/ 0 h 634"/>
              <a:gd name="T131" fmla="*/ 648 w 648"/>
              <a:gd name="T132" fmla="*/ 634 h 634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648" h="634">
                <a:moveTo>
                  <a:pt x="324" y="0"/>
                </a:moveTo>
                <a:lnTo>
                  <a:pt x="307" y="0"/>
                </a:lnTo>
                <a:lnTo>
                  <a:pt x="290" y="2"/>
                </a:lnTo>
                <a:lnTo>
                  <a:pt x="275" y="3"/>
                </a:lnTo>
                <a:lnTo>
                  <a:pt x="259" y="6"/>
                </a:lnTo>
                <a:lnTo>
                  <a:pt x="242" y="9"/>
                </a:lnTo>
                <a:lnTo>
                  <a:pt x="227" y="14"/>
                </a:lnTo>
                <a:lnTo>
                  <a:pt x="212" y="18"/>
                </a:lnTo>
                <a:lnTo>
                  <a:pt x="198" y="25"/>
                </a:lnTo>
                <a:lnTo>
                  <a:pt x="184" y="31"/>
                </a:lnTo>
                <a:lnTo>
                  <a:pt x="169" y="37"/>
                </a:lnTo>
                <a:lnTo>
                  <a:pt x="156" y="45"/>
                </a:lnTo>
                <a:lnTo>
                  <a:pt x="142" y="54"/>
                </a:lnTo>
                <a:lnTo>
                  <a:pt x="130" y="63"/>
                </a:lnTo>
                <a:lnTo>
                  <a:pt x="118" y="72"/>
                </a:lnTo>
                <a:lnTo>
                  <a:pt x="106" y="81"/>
                </a:lnTo>
                <a:lnTo>
                  <a:pt x="95" y="92"/>
                </a:lnTo>
                <a:lnTo>
                  <a:pt x="84" y="103"/>
                </a:lnTo>
                <a:lnTo>
                  <a:pt x="73" y="115"/>
                </a:lnTo>
                <a:lnTo>
                  <a:pt x="64" y="127"/>
                </a:lnTo>
                <a:lnTo>
                  <a:pt x="55" y="140"/>
                </a:lnTo>
                <a:lnTo>
                  <a:pt x="47" y="152"/>
                </a:lnTo>
                <a:lnTo>
                  <a:pt x="38" y="166"/>
                </a:lnTo>
                <a:lnTo>
                  <a:pt x="32" y="180"/>
                </a:lnTo>
                <a:lnTo>
                  <a:pt x="26" y="194"/>
                </a:lnTo>
                <a:lnTo>
                  <a:pt x="20" y="207"/>
                </a:lnTo>
                <a:lnTo>
                  <a:pt x="15" y="223"/>
                </a:lnTo>
                <a:lnTo>
                  <a:pt x="10" y="238"/>
                </a:lnTo>
                <a:lnTo>
                  <a:pt x="6" y="253"/>
                </a:lnTo>
                <a:lnTo>
                  <a:pt x="3" y="269"/>
                </a:lnTo>
                <a:lnTo>
                  <a:pt x="1" y="284"/>
                </a:lnTo>
                <a:lnTo>
                  <a:pt x="0" y="301"/>
                </a:lnTo>
                <a:lnTo>
                  <a:pt x="0" y="318"/>
                </a:lnTo>
                <a:lnTo>
                  <a:pt x="0" y="333"/>
                </a:lnTo>
                <a:lnTo>
                  <a:pt x="1" y="350"/>
                </a:lnTo>
                <a:lnTo>
                  <a:pt x="3" y="366"/>
                </a:lnTo>
                <a:lnTo>
                  <a:pt x="6" y="381"/>
                </a:lnTo>
                <a:lnTo>
                  <a:pt x="10" y="396"/>
                </a:lnTo>
                <a:lnTo>
                  <a:pt x="15" y="412"/>
                </a:lnTo>
                <a:lnTo>
                  <a:pt x="20" y="427"/>
                </a:lnTo>
                <a:lnTo>
                  <a:pt x="26" y="441"/>
                </a:lnTo>
                <a:lnTo>
                  <a:pt x="32" y="455"/>
                </a:lnTo>
                <a:lnTo>
                  <a:pt x="38" y="468"/>
                </a:lnTo>
                <a:lnTo>
                  <a:pt x="47" y="482"/>
                </a:lnTo>
                <a:lnTo>
                  <a:pt x="55" y="495"/>
                </a:lnTo>
                <a:lnTo>
                  <a:pt x="64" y="507"/>
                </a:lnTo>
                <a:lnTo>
                  <a:pt x="73" y="519"/>
                </a:lnTo>
                <a:lnTo>
                  <a:pt x="84" y="530"/>
                </a:lnTo>
                <a:lnTo>
                  <a:pt x="95" y="542"/>
                </a:lnTo>
                <a:lnTo>
                  <a:pt x="106" y="551"/>
                </a:lnTo>
                <a:lnTo>
                  <a:pt x="118" y="562"/>
                </a:lnTo>
                <a:lnTo>
                  <a:pt x="130" y="571"/>
                </a:lnTo>
                <a:lnTo>
                  <a:pt x="142" y="581"/>
                </a:lnTo>
                <a:lnTo>
                  <a:pt x="156" y="588"/>
                </a:lnTo>
                <a:lnTo>
                  <a:pt x="169" y="596"/>
                </a:lnTo>
                <a:lnTo>
                  <a:pt x="184" y="604"/>
                </a:lnTo>
                <a:lnTo>
                  <a:pt x="198" y="610"/>
                </a:lnTo>
                <a:lnTo>
                  <a:pt x="212" y="614"/>
                </a:lnTo>
                <a:lnTo>
                  <a:pt x="227" y="621"/>
                </a:lnTo>
                <a:lnTo>
                  <a:pt x="242" y="625"/>
                </a:lnTo>
                <a:lnTo>
                  <a:pt x="259" y="628"/>
                </a:lnTo>
                <a:lnTo>
                  <a:pt x="275" y="631"/>
                </a:lnTo>
                <a:lnTo>
                  <a:pt x="290" y="633"/>
                </a:lnTo>
                <a:lnTo>
                  <a:pt x="307" y="634"/>
                </a:lnTo>
                <a:lnTo>
                  <a:pt x="324" y="634"/>
                </a:lnTo>
                <a:lnTo>
                  <a:pt x="341" y="634"/>
                </a:lnTo>
                <a:lnTo>
                  <a:pt x="358" y="633"/>
                </a:lnTo>
                <a:lnTo>
                  <a:pt x="373" y="631"/>
                </a:lnTo>
                <a:lnTo>
                  <a:pt x="390" y="628"/>
                </a:lnTo>
                <a:lnTo>
                  <a:pt x="405" y="625"/>
                </a:lnTo>
                <a:lnTo>
                  <a:pt x="420" y="621"/>
                </a:lnTo>
                <a:lnTo>
                  <a:pt x="434" y="614"/>
                </a:lnTo>
                <a:lnTo>
                  <a:pt x="450" y="610"/>
                </a:lnTo>
                <a:lnTo>
                  <a:pt x="463" y="604"/>
                </a:lnTo>
                <a:lnTo>
                  <a:pt x="477" y="596"/>
                </a:lnTo>
                <a:lnTo>
                  <a:pt x="491" y="588"/>
                </a:lnTo>
                <a:lnTo>
                  <a:pt x="505" y="581"/>
                </a:lnTo>
                <a:lnTo>
                  <a:pt x="517" y="571"/>
                </a:lnTo>
                <a:lnTo>
                  <a:pt x="530" y="562"/>
                </a:lnTo>
                <a:lnTo>
                  <a:pt x="542" y="551"/>
                </a:lnTo>
                <a:lnTo>
                  <a:pt x="553" y="542"/>
                </a:lnTo>
                <a:lnTo>
                  <a:pt x="563" y="530"/>
                </a:lnTo>
                <a:lnTo>
                  <a:pt x="574" y="519"/>
                </a:lnTo>
                <a:lnTo>
                  <a:pt x="583" y="507"/>
                </a:lnTo>
                <a:lnTo>
                  <a:pt x="593" y="495"/>
                </a:lnTo>
                <a:lnTo>
                  <a:pt x="600" y="482"/>
                </a:lnTo>
                <a:lnTo>
                  <a:pt x="608" y="468"/>
                </a:lnTo>
                <a:lnTo>
                  <a:pt x="616" y="455"/>
                </a:lnTo>
                <a:lnTo>
                  <a:pt x="622" y="441"/>
                </a:lnTo>
                <a:lnTo>
                  <a:pt x="628" y="427"/>
                </a:lnTo>
                <a:lnTo>
                  <a:pt x="632" y="412"/>
                </a:lnTo>
                <a:lnTo>
                  <a:pt x="637" y="396"/>
                </a:lnTo>
                <a:lnTo>
                  <a:pt x="640" y="381"/>
                </a:lnTo>
                <a:lnTo>
                  <a:pt x="643" y="366"/>
                </a:lnTo>
                <a:lnTo>
                  <a:pt x="645" y="350"/>
                </a:lnTo>
                <a:lnTo>
                  <a:pt x="646" y="333"/>
                </a:lnTo>
                <a:lnTo>
                  <a:pt x="648" y="318"/>
                </a:lnTo>
                <a:lnTo>
                  <a:pt x="646" y="301"/>
                </a:lnTo>
                <a:lnTo>
                  <a:pt x="645" y="284"/>
                </a:lnTo>
                <a:lnTo>
                  <a:pt x="643" y="269"/>
                </a:lnTo>
                <a:lnTo>
                  <a:pt x="640" y="253"/>
                </a:lnTo>
                <a:lnTo>
                  <a:pt x="637" y="238"/>
                </a:lnTo>
                <a:lnTo>
                  <a:pt x="632" y="223"/>
                </a:lnTo>
                <a:lnTo>
                  <a:pt x="628" y="207"/>
                </a:lnTo>
                <a:lnTo>
                  <a:pt x="622" y="194"/>
                </a:lnTo>
                <a:lnTo>
                  <a:pt x="616" y="180"/>
                </a:lnTo>
                <a:lnTo>
                  <a:pt x="608" y="166"/>
                </a:lnTo>
                <a:lnTo>
                  <a:pt x="600" y="152"/>
                </a:lnTo>
                <a:lnTo>
                  <a:pt x="593" y="140"/>
                </a:lnTo>
                <a:lnTo>
                  <a:pt x="583" y="127"/>
                </a:lnTo>
                <a:lnTo>
                  <a:pt x="574" y="115"/>
                </a:lnTo>
                <a:lnTo>
                  <a:pt x="563" y="103"/>
                </a:lnTo>
                <a:lnTo>
                  <a:pt x="553" y="92"/>
                </a:lnTo>
                <a:lnTo>
                  <a:pt x="542" y="81"/>
                </a:lnTo>
                <a:lnTo>
                  <a:pt x="530" y="72"/>
                </a:lnTo>
                <a:lnTo>
                  <a:pt x="517" y="63"/>
                </a:lnTo>
                <a:lnTo>
                  <a:pt x="505" y="54"/>
                </a:lnTo>
                <a:lnTo>
                  <a:pt x="491" y="45"/>
                </a:lnTo>
                <a:lnTo>
                  <a:pt x="477" y="37"/>
                </a:lnTo>
                <a:lnTo>
                  <a:pt x="463" y="31"/>
                </a:lnTo>
                <a:lnTo>
                  <a:pt x="450" y="25"/>
                </a:lnTo>
                <a:lnTo>
                  <a:pt x="434" y="18"/>
                </a:lnTo>
                <a:lnTo>
                  <a:pt x="420" y="14"/>
                </a:lnTo>
                <a:lnTo>
                  <a:pt x="405" y="9"/>
                </a:lnTo>
                <a:lnTo>
                  <a:pt x="390" y="6"/>
                </a:lnTo>
                <a:lnTo>
                  <a:pt x="373" y="3"/>
                </a:lnTo>
                <a:lnTo>
                  <a:pt x="358" y="2"/>
                </a:lnTo>
                <a:lnTo>
                  <a:pt x="341" y="0"/>
                </a:lnTo>
                <a:lnTo>
                  <a:pt x="324" y="0"/>
                </a:lnTo>
                <a:close/>
              </a:path>
            </a:pathLst>
          </a:custGeom>
          <a:solidFill>
            <a:srgbClr val="80808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4582" name="Rectangle 6"/>
          <p:cNvSpPr>
            <a:spLocks noChangeArrowheads="1"/>
          </p:cNvSpPr>
          <p:nvPr/>
        </p:nvSpPr>
        <p:spPr bwMode="auto">
          <a:xfrm>
            <a:off x="3514288" y="4727575"/>
            <a:ext cx="2603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600" b="1">
                <a:solidFill>
                  <a:srgbClr val="FFFFFF"/>
                </a:solidFill>
                <a:latin typeface="Helvetica" pitchFamily="-106" charset="0"/>
              </a:rPr>
              <a:t>A1</a:t>
            </a:r>
            <a:endParaRPr lang="en-US" sz="1800"/>
          </a:p>
        </p:txBody>
      </p:sp>
      <p:sp>
        <p:nvSpPr>
          <p:cNvPr id="24583" name="Rectangle 7"/>
          <p:cNvSpPr>
            <a:spLocks noChangeArrowheads="1"/>
          </p:cNvSpPr>
          <p:nvPr/>
        </p:nvSpPr>
        <p:spPr bwMode="auto">
          <a:xfrm>
            <a:off x="5365313" y="4727575"/>
            <a:ext cx="2603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600" b="1">
                <a:solidFill>
                  <a:srgbClr val="FFFFFF"/>
                </a:solidFill>
                <a:latin typeface="Helvetica" pitchFamily="-106" charset="0"/>
              </a:rPr>
              <a:t>A1</a:t>
            </a:r>
            <a:endParaRPr lang="en-US" sz="1800"/>
          </a:p>
        </p:txBody>
      </p:sp>
      <p:sp>
        <p:nvSpPr>
          <p:cNvPr id="24584" name="Freeform 8"/>
          <p:cNvSpPr>
            <a:spLocks/>
          </p:cNvSpPr>
          <p:nvPr/>
        </p:nvSpPr>
        <p:spPr bwMode="auto">
          <a:xfrm>
            <a:off x="5236726" y="3213100"/>
            <a:ext cx="514350" cy="504825"/>
          </a:xfrm>
          <a:custGeom>
            <a:avLst/>
            <a:gdLst>
              <a:gd name="T0" fmla="*/ 182711725 w 648"/>
              <a:gd name="T1" fmla="*/ 630238 h 636"/>
              <a:gd name="T2" fmla="*/ 153099294 w 648"/>
              <a:gd name="T3" fmla="*/ 6300788 h 636"/>
              <a:gd name="T4" fmla="*/ 124748131 w 648"/>
              <a:gd name="T5" fmla="*/ 15120938 h 636"/>
              <a:gd name="T6" fmla="*/ 98916331 w 648"/>
              <a:gd name="T7" fmla="*/ 28982194 h 636"/>
              <a:gd name="T8" fmla="*/ 74345006 w 648"/>
              <a:gd name="T9" fmla="*/ 45362813 h 636"/>
              <a:gd name="T10" fmla="*/ 53553519 w 648"/>
              <a:gd name="T11" fmla="*/ 65524063 h 636"/>
              <a:gd name="T12" fmla="*/ 34651950 w 648"/>
              <a:gd name="T13" fmla="*/ 87575231 h 636"/>
              <a:gd name="T14" fmla="*/ 20161250 w 648"/>
              <a:gd name="T15" fmla="*/ 112776794 h 636"/>
              <a:gd name="T16" fmla="*/ 10080625 w 648"/>
              <a:gd name="T17" fmla="*/ 139869069 h 636"/>
              <a:gd name="T18" fmla="*/ 1889919 w 648"/>
              <a:gd name="T19" fmla="*/ 168850469 h 636"/>
              <a:gd name="T20" fmla="*/ 0 w 648"/>
              <a:gd name="T21" fmla="*/ 200352819 h 636"/>
              <a:gd name="T22" fmla="*/ 1889919 w 648"/>
              <a:gd name="T23" fmla="*/ 229964456 h 636"/>
              <a:gd name="T24" fmla="*/ 10080625 w 648"/>
              <a:gd name="T25" fmla="*/ 258945856 h 636"/>
              <a:gd name="T26" fmla="*/ 20161250 w 648"/>
              <a:gd name="T27" fmla="*/ 287297813 h 636"/>
              <a:gd name="T28" fmla="*/ 34651950 w 648"/>
              <a:gd name="T29" fmla="*/ 311239694 h 636"/>
              <a:gd name="T30" fmla="*/ 53553519 w 648"/>
              <a:gd name="T31" fmla="*/ 334550544 h 636"/>
              <a:gd name="T32" fmla="*/ 74345006 w 648"/>
              <a:gd name="T33" fmla="*/ 354082350 h 636"/>
              <a:gd name="T34" fmla="*/ 98916331 w 648"/>
              <a:gd name="T35" fmla="*/ 371723444 h 636"/>
              <a:gd name="T36" fmla="*/ 124748131 w 648"/>
              <a:gd name="T37" fmla="*/ 383693988 h 636"/>
              <a:gd name="T38" fmla="*/ 153099294 w 648"/>
              <a:gd name="T39" fmla="*/ 393774613 h 636"/>
              <a:gd name="T40" fmla="*/ 182711725 w 648"/>
              <a:gd name="T41" fmla="*/ 398814925 h 636"/>
              <a:gd name="T42" fmla="*/ 214843519 w 648"/>
              <a:gd name="T43" fmla="*/ 399445163 h 636"/>
              <a:gd name="T44" fmla="*/ 245715631 w 648"/>
              <a:gd name="T45" fmla="*/ 395664531 h 636"/>
              <a:gd name="T46" fmla="*/ 274066794 w 648"/>
              <a:gd name="T47" fmla="*/ 388104063 h 636"/>
              <a:gd name="T48" fmla="*/ 301159069 w 648"/>
              <a:gd name="T49" fmla="*/ 376133519 h 636"/>
              <a:gd name="T50" fmla="*/ 326360631 w 648"/>
              <a:gd name="T51" fmla="*/ 359752106 h 636"/>
              <a:gd name="T52" fmla="*/ 348411800 w 648"/>
              <a:gd name="T53" fmla="*/ 341481569 h 636"/>
              <a:gd name="T54" fmla="*/ 367942813 w 648"/>
              <a:gd name="T55" fmla="*/ 320059844 h 636"/>
              <a:gd name="T56" fmla="*/ 383063750 w 648"/>
              <a:gd name="T57" fmla="*/ 294858281 h 636"/>
              <a:gd name="T58" fmla="*/ 395664531 w 648"/>
              <a:gd name="T59" fmla="*/ 269026481 h 636"/>
              <a:gd name="T60" fmla="*/ 403855238 w 648"/>
              <a:gd name="T61" fmla="*/ 240675319 h 636"/>
              <a:gd name="T62" fmla="*/ 407635075 w 648"/>
              <a:gd name="T63" fmla="*/ 211062888 h 636"/>
              <a:gd name="T64" fmla="*/ 406375394 w 648"/>
              <a:gd name="T65" fmla="*/ 179561331 h 636"/>
              <a:gd name="T66" fmla="*/ 401965319 w 648"/>
              <a:gd name="T67" fmla="*/ 149949694 h 636"/>
              <a:gd name="T68" fmla="*/ 391884694 w 648"/>
              <a:gd name="T69" fmla="*/ 121597738 h 636"/>
              <a:gd name="T70" fmla="*/ 378653675 w 648"/>
              <a:gd name="T71" fmla="*/ 96396175 h 636"/>
              <a:gd name="T72" fmla="*/ 362272263 w 648"/>
              <a:gd name="T73" fmla="*/ 72454294 h 636"/>
              <a:gd name="T74" fmla="*/ 341481569 w 648"/>
              <a:gd name="T75" fmla="*/ 52293044 h 636"/>
              <a:gd name="T76" fmla="*/ 318169925 w 648"/>
              <a:gd name="T77" fmla="*/ 33392269 h 636"/>
              <a:gd name="T78" fmla="*/ 292338125 w 648"/>
              <a:gd name="T79" fmla="*/ 18901569 h 636"/>
              <a:gd name="T80" fmla="*/ 265246644 w 648"/>
              <a:gd name="T81" fmla="*/ 8820944 h 636"/>
              <a:gd name="T82" fmla="*/ 235004769 w 648"/>
              <a:gd name="T83" fmla="*/ 1889919 h 636"/>
              <a:gd name="T84" fmla="*/ 204132656 w 648"/>
              <a:gd name="T85" fmla="*/ 0 h 6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648"/>
              <a:gd name="T130" fmla="*/ 0 h 636"/>
              <a:gd name="T131" fmla="*/ 648 w 648"/>
              <a:gd name="T132" fmla="*/ 636 h 6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648" h="636">
                <a:moveTo>
                  <a:pt x="324" y="0"/>
                </a:moveTo>
                <a:lnTo>
                  <a:pt x="307" y="0"/>
                </a:lnTo>
                <a:lnTo>
                  <a:pt x="290" y="1"/>
                </a:lnTo>
                <a:lnTo>
                  <a:pt x="275" y="3"/>
                </a:lnTo>
                <a:lnTo>
                  <a:pt x="260" y="6"/>
                </a:lnTo>
                <a:lnTo>
                  <a:pt x="243" y="10"/>
                </a:lnTo>
                <a:lnTo>
                  <a:pt x="227" y="14"/>
                </a:lnTo>
                <a:lnTo>
                  <a:pt x="212" y="20"/>
                </a:lnTo>
                <a:lnTo>
                  <a:pt x="198" y="24"/>
                </a:lnTo>
                <a:lnTo>
                  <a:pt x="184" y="30"/>
                </a:lnTo>
                <a:lnTo>
                  <a:pt x="169" y="38"/>
                </a:lnTo>
                <a:lnTo>
                  <a:pt x="157" y="46"/>
                </a:lnTo>
                <a:lnTo>
                  <a:pt x="143" y="53"/>
                </a:lnTo>
                <a:lnTo>
                  <a:pt x="131" y="63"/>
                </a:lnTo>
                <a:lnTo>
                  <a:pt x="118" y="72"/>
                </a:lnTo>
                <a:lnTo>
                  <a:pt x="106" y="83"/>
                </a:lnTo>
                <a:lnTo>
                  <a:pt x="95" y="93"/>
                </a:lnTo>
                <a:lnTo>
                  <a:pt x="85" y="104"/>
                </a:lnTo>
                <a:lnTo>
                  <a:pt x="74" y="115"/>
                </a:lnTo>
                <a:lnTo>
                  <a:pt x="65" y="127"/>
                </a:lnTo>
                <a:lnTo>
                  <a:pt x="55" y="139"/>
                </a:lnTo>
                <a:lnTo>
                  <a:pt x="48" y="153"/>
                </a:lnTo>
                <a:lnTo>
                  <a:pt x="39" y="166"/>
                </a:lnTo>
                <a:lnTo>
                  <a:pt x="32" y="179"/>
                </a:lnTo>
                <a:lnTo>
                  <a:pt x="26" y="193"/>
                </a:lnTo>
                <a:lnTo>
                  <a:pt x="20" y="209"/>
                </a:lnTo>
                <a:lnTo>
                  <a:pt x="16" y="222"/>
                </a:lnTo>
                <a:lnTo>
                  <a:pt x="11" y="238"/>
                </a:lnTo>
                <a:lnTo>
                  <a:pt x="6" y="253"/>
                </a:lnTo>
                <a:lnTo>
                  <a:pt x="3" y="268"/>
                </a:lnTo>
                <a:lnTo>
                  <a:pt x="2" y="285"/>
                </a:lnTo>
                <a:lnTo>
                  <a:pt x="0" y="301"/>
                </a:lnTo>
                <a:lnTo>
                  <a:pt x="0" y="318"/>
                </a:lnTo>
                <a:lnTo>
                  <a:pt x="0" y="335"/>
                </a:lnTo>
                <a:lnTo>
                  <a:pt x="2" y="350"/>
                </a:lnTo>
                <a:lnTo>
                  <a:pt x="3" y="365"/>
                </a:lnTo>
                <a:lnTo>
                  <a:pt x="6" y="382"/>
                </a:lnTo>
                <a:lnTo>
                  <a:pt x="11" y="398"/>
                </a:lnTo>
                <a:lnTo>
                  <a:pt x="16" y="411"/>
                </a:lnTo>
                <a:lnTo>
                  <a:pt x="20" y="427"/>
                </a:lnTo>
                <a:lnTo>
                  <a:pt x="26" y="441"/>
                </a:lnTo>
                <a:lnTo>
                  <a:pt x="32" y="456"/>
                </a:lnTo>
                <a:lnTo>
                  <a:pt x="39" y="468"/>
                </a:lnTo>
                <a:lnTo>
                  <a:pt x="48" y="482"/>
                </a:lnTo>
                <a:lnTo>
                  <a:pt x="55" y="494"/>
                </a:lnTo>
                <a:lnTo>
                  <a:pt x="65" y="508"/>
                </a:lnTo>
                <a:lnTo>
                  <a:pt x="74" y="519"/>
                </a:lnTo>
                <a:lnTo>
                  <a:pt x="85" y="531"/>
                </a:lnTo>
                <a:lnTo>
                  <a:pt x="95" y="542"/>
                </a:lnTo>
                <a:lnTo>
                  <a:pt x="106" y="553"/>
                </a:lnTo>
                <a:lnTo>
                  <a:pt x="118" y="562"/>
                </a:lnTo>
                <a:lnTo>
                  <a:pt x="131" y="571"/>
                </a:lnTo>
                <a:lnTo>
                  <a:pt x="143" y="580"/>
                </a:lnTo>
                <a:lnTo>
                  <a:pt x="157" y="590"/>
                </a:lnTo>
                <a:lnTo>
                  <a:pt x="169" y="597"/>
                </a:lnTo>
                <a:lnTo>
                  <a:pt x="184" y="603"/>
                </a:lnTo>
                <a:lnTo>
                  <a:pt x="198" y="609"/>
                </a:lnTo>
                <a:lnTo>
                  <a:pt x="212" y="616"/>
                </a:lnTo>
                <a:lnTo>
                  <a:pt x="227" y="620"/>
                </a:lnTo>
                <a:lnTo>
                  <a:pt x="243" y="625"/>
                </a:lnTo>
                <a:lnTo>
                  <a:pt x="260" y="628"/>
                </a:lnTo>
                <a:lnTo>
                  <a:pt x="275" y="631"/>
                </a:lnTo>
                <a:lnTo>
                  <a:pt x="290" y="633"/>
                </a:lnTo>
                <a:lnTo>
                  <a:pt x="307" y="634"/>
                </a:lnTo>
                <a:lnTo>
                  <a:pt x="324" y="636"/>
                </a:lnTo>
                <a:lnTo>
                  <a:pt x="341" y="634"/>
                </a:lnTo>
                <a:lnTo>
                  <a:pt x="358" y="633"/>
                </a:lnTo>
                <a:lnTo>
                  <a:pt x="373" y="631"/>
                </a:lnTo>
                <a:lnTo>
                  <a:pt x="390" y="628"/>
                </a:lnTo>
                <a:lnTo>
                  <a:pt x="406" y="625"/>
                </a:lnTo>
                <a:lnTo>
                  <a:pt x="421" y="620"/>
                </a:lnTo>
                <a:lnTo>
                  <a:pt x="435" y="616"/>
                </a:lnTo>
                <a:lnTo>
                  <a:pt x="450" y="609"/>
                </a:lnTo>
                <a:lnTo>
                  <a:pt x="464" y="603"/>
                </a:lnTo>
                <a:lnTo>
                  <a:pt x="478" y="597"/>
                </a:lnTo>
                <a:lnTo>
                  <a:pt x="492" y="590"/>
                </a:lnTo>
                <a:lnTo>
                  <a:pt x="505" y="580"/>
                </a:lnTo>
                <a:lnTo>
                  <a:pt x="518" y="571"/>
                </a:lnTo>
                <a:lnTo>
                  <a:pt x="530" y="562"/>
                </a:lnTo>
                <a:lnTo>
                  <a:pt x="542" y="553"/>
                </a:lnTo>
                <a:lnTo>
                  <a:pt x="553" y="542"/>
                </a:lnTo>
                <a:lnTo>
                  <a:pt x="564" y="531"/>
                </a:lnTo>
                <a:lnTo>
                  <a:pt x="575" y="519"/>
                </a:lnTo>
                <a:lnTo>
                  <a:pt x="584" y="508"/>
                </a:lnTo>
                <a:lnTo>
                  <a:pt x="593" y="494"/>
                </a:lnTo>
                <a:lnTo>
                  <a:pt x="601" y="482"/>
                </a:lnTo>
                <a:lnTo>
                  <a:pt x="608" y="468"/>
                </a:lnTo>
                <a:lnTo>
                  <a:pt x="616" y="456"/>
                </a:lnTo>
                <a:lnTo>
                  <a:pt x="622" y="441"/>
                </a:lnTo>
                <a:lnTo>
                  <a:pt x="628" y="427"/>
                </a:lnTo>
                <a:lnTo>
                  <a:pt x="633" y="411"/>
                </a:lnTo>
                <a:lnTo>
                  <a:pt x="638" y="398"/>
                </a:lnTo>
                <a:lnTo>
                  <a:pt x="641" y="382"/>
                </a:lnTo>
                <a:lnTo>
                  <a:pt x="644" y="365"/>
                </a:lnTo>
                <a:lnTo>
                  <a:pt x="645" y="350"/>
                </a:lnTo>
                <a:lnTo>
                  <a:pt x="647" y="335"/>
                </a:lnTo>
                <a:lnTo>
                  <a:pt x="648" y="318"/>
                </a:lnTo>
                <a:lnTo>
                  <a:pt x="647" y="301"/>
                </a:lnTo>
                <a:lnTo>
                  <a:pt x="645" y="285"/>
                </a:lnTo>
                <a:lnTo>
                  <a:pt x="644" y="268"/>
                </a:lnTo>
                <a:lnTo>
                  <a:pt x="641" y="253"/>
                </a:lnTo>
                <a:lnTo>
                  <a:pt x="638" y="238"/>
                </a:lnTo>
                <a:lnTo>
                  <a:pt x="633" y="222"/>
                </a:lnTo>
                <a:lnTo>
                  <a:pt x="628" y="209"/>
                </a:lnTo>
                <a:lnTo>
                  <a:pt x="622" y="193"/>
                </a:lnTo>
                <a:lnTo>
                  <a:pt x="616" y="179"/>
                </a:lnTo>
                <a:lnTo>
                  <a:pt x="608" y="166"/>
                </a:lnTo>
                <a:lnTo>
                  <a:pt x="601" y="153"/>
                </a:lnTo>
                <a:lnTo>
                  <a:pt x="593" y="139"/>
                </a:lnTo>
                <a:lnTo>
                  <a:pt x="584" y="127"/>
                </a:lnTo>
                <a:lnTo>
                  <a:pt x="575" y="115"/>
                </a:lnTo>
                <a:lnTo>
                  <a:pt x="564" y="104"/>
                </a:lnTo>
                <a:lnTo>
                  <a:pt x="553" y="93"/>
                </a:lnTo>
                <a:lnTo>
                  <a:pt x="542" y="83"/>
                </a:lnTo>
                <a:lnTo>
                  <a:pt x="530" y="72"/>
                </a:lnTo>
                <a:lnTo>
                  <a:pt x="518" y="63"/>
                </a:lnTo>
                <a:lnTo>
                  <a:pt x="505" y="53"/>
                </a:lnTo>
                <a:lnTo>
                  <a:pt x="492" y="46"/>
                </a:lnTo>
                <a:lnTo>
                  <a:pt x="478" y="38"/>
                </a:lnTo>
                <a:lnTo>
                  <a:pt x="464" y="30"/>
                </a:lnTo>
                <a:lnTo>
                  <a:pt x="450" y="24"/>
                </a:lnTo>
                <a:lnTo>
                  <a:pt x="435" y="20"/>
                </a:lnTo>
                <a:lnTo>
                  <a:pt x="421" y="14"/>
                </a:lnTo>
                <a:lnTo>
                  <a:pt x="406" y="10"/>
                </a:lnTo>
                <a:lnTo>
                  <a:pt x="390" y="6"/>
                </a:lnTo>
                <a:lnTo>
                  <a:pt x="373" y="3"/>
                </a:lnTo>
                <a:lnTo>
                  <a:pt x="358" y="1"/>
                </a:lnTo>
                <a:lnTo>
                  <a:pt x="341" y="0"/>
                </a:lnTo>
                <a:lnTo>
                  <a:pt x="324" y="0"/>
                </a:lnTo>
                <a:close/>
              </a:path>
            </a:pathLst>
          </a:custGeom>
          <a:solidFill>
            <a:srgbClr val="80808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4585" name="Rectangle 9"/>
          <p:cNvSpPr>
            <a:spLocks noChangeArrowheads="1"/>
          </p:cNvSpPr>
          <p:nvPr/>
        </p:nvSpPr>
        <p:spPr bwMode="auto">
          <a:xfrm>
            <a:off x="5297051" y="3346450"/>
            <a:ext cx="41751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600" b="1">
                <a:solidFill>
                  <a:srgbClr val="FFFFFF"/>
                </a:solidFill>
                <a:latin typeface="Helvetica" pitchFamily="-106" charset="0"/>
              </a:rPr>
              <a:t>STG</a:t>
            </a:r>
            <a:endParaRPr lang="en-US" sz="1800"/>
          </a:p>
        </p:txBody>
      </p:sp>
      <p:sp>
        <p:nvSpPr>
          <p:cNvPr id="24586" name="Rectangle 10"/>
          <p:cNvSpPr>
            <a:spLocks noChangeArrowheads="1"/>
          </p:cNvSpPr>
          <p:nvPr/>
        </p:nvSpPr>
        <p:spPr bwMode="auto">
          <a:xfrm>
            <a:off x="4709676" y="5629275"/>
            <a:ext cx="49688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600" b="1">
                <a:solidFill>
                  <a:srgbClr val="000000"/>
                </a:solidFill>
              </a:rPr>
              <a:t>input</a:t>
            </a:r>
            <a:endParaRPr lang="en-US" sz="1800"/>
          </a:p>
        </p:txBody>
      </p:sp>
      <p:sp>
        <p:nvSpPr>
          <p:cNvPr id="24587" name="Freeform 11"/>
          <p:cNvSpPr>
            <a:spLocks noEditPoints="1"/>
          </p:cNvSpPr>
          <p:nvPr/>
        </p:nvSpPr>
        <p:spPr bwMode="auto">
          <a:xfrm>
            <a:off x="4568388" y="5014913"/>
            <a:ext cx="749300" cy="452437"/>
          </a:xfrm>
          <a:custGeom>
            <a:avLst/>
            <a:gdLst>
              <a:gd name="T0" fmla="*/ 1257555 w 945"/>
              <a:gd name="T1" fmla="*/ 351502925 h 568"/>
              <a:gd name="T2" fmla="*/ 5029428 w 945"/>
              <a:gd name="T3" fmla="*/ 334372450 h 568"/>
              <a:gd name="T4" fmla="*/ 12573968 w 945"/>
              <a:gd name="T5" fmla="*/ 317876023 h 568"/>
              <a:gd name="T6" fmla="*/ 23262395 w 945"/>
              <a:gd name="T7" fmla="*/ 302647695 h 568"/>
              <a:gd name="T8" fmla="*/ 35836363 w 945"/>
              <a:gd name="T9" fmla="*/ 288055008 h 568"/>
              <a:gd name="T10" fmla="*/ 51554219 w 945"/>
              <a:gd name="T11" fmla="*/ 274731217 h 568"/>
              <a:gd name="T12" fmla="*/ 69157615 w 945"/>
              <a:gd name="T13" fmla="*/ 262041474 h 568"/>
              <a:gd name="T14" fmla="*/ 88018566 w 945"/>
              <a:gd name="T15" fmla="*/ 251254675 h 568"/>
              <a:gd name="T16" fmla="*/ 109394628 w 945"/>
              <a:gd name="T17" fmla="*/ 240468672 h 568"/>
              <a:gd name="T18" fmla="*/ 131399468 w 945"/>
              <a:gd name="T19" fmla="*/ 230951565 h 568"/>
              <a:gd name="T20" fmla="*/ 167235831 w 945"/>
              <a:gd name="T21" fmla="*/ 218261822 h 568"/>
              <a:gd name="T22" fmla="*/ 219418827 w 945"/>
              <a:gd name="T23" fmla="*/ 206206925 h 568"/>
              <a:gd name="T24" fmla="*/ 246453096 w 945"/>
              <a:gd name="T25" fmla="*/ 202400241 h 568"/>
              <a:gd name="T26" fmla="*/ 273487364 w 945"/>
              <a:gd name="T27" fmla="*/ 199861655 h 568"/>
              <a:gd name="T28" fmla="*/ 300521632 w 945"/>
              <a:gd name="T29" fmla="*/ 198592761 h 568"/>
              <a:gd name="T30" fmla="*/ 326927123 w 945"/>
              <a:gd name="T31" fmla="*/ 197958711 h 568"/>
              <a:gd name="T32" fmla="*/ 350818295 w 945"/>
              <a:gd name="T33" fmla="*/ 193517182 h 568"/>
              <a:gd name="T34" fmla="*/ 375966231 w 945"/>
              <a:gd name="T35" fmla="*/ 189075653 h 568"/>
              <a:gd name="T36" fmla="*/ 399228626 w 945"/>
              <a:gd name="T37" fmla="*/ 181462285 h 568"/>
              <a:gd name="T38" fmla="*/ 422491021 w 945"/>
              <a:gd name="T39" fmla="*/ 171310331 h 568"/>
              <a:gd name="T40" fmla="*/ 444495068 w 945"/>
              <a:gd name="T41" fmla="*/ 160524329 h 568"/>
              <a:gd name="T42" fmla="*/ 465871130 w 945"/>
              <a:gd name="T43" fmla="*/ 147834586 h 568"/>
              <a:gd name="T44" fmla="*/ 485361652 w 945"/>
              <a:gd name="T45" fmla="*/ 134509998 h 568"/>
              <a:gd name="T46" fmla="*/ 502336270 w 945"/>
              <a:gd name="T47" fmla="*/ 119917312 h 568"/>
              <a:gd name="T48" fmla="*/ 518682904 w 945"/>
              <a:gd name="T49" fmla="*/ 104054934 h 568"/>
              <a:gd name="T50" fmla="*/ 523712332 w 945"/>
              <a:gd name="T51" fmla="*/ 98979356 h 568"/>
              <a:gd name="T52" fmla="*/ 567093234 w 945"/>
              <a:gd name="T53" fmla="*/ 93268932 h 568"/>
              <a:gd name="T54" fmla="*/ 554519267 w 945"/>
              <a:gd name="T55" fmla="*/ 116744677 h 568"/>
              <a:gd name="T56" fmla="*/ 553890489 w 945"/>
              <a:gd name="T57" fmla="*/ 118648417 h 568"/>
              <a:gd name="T58" fmla="*/ 545088395 w 945"/>
              <a:gd name="T59" fmla="*/ 129434420 h 568"/>
              <a:gd name="T60" fmla="*/ 526856221 w 945"/>
              <a:gd name="T61" fmla="*/ 147199741 h 568"/>
              <a:gd name="T62" fmla="*/ 506108936 w 945"/>
              <a:gd name="T63" fmla="*/ 164331013 h 568"/>
              <a:gd name="T64" fmla="*/ 484104097 w 945"/>
              <a:gd name="T65" fmla="*/ 178923699 h 568"/>
              <a:gd name="T66" fmla="*/ 460841701 w 945"/>
              <a:gd name="T67" fmla="*/ 193517182 h 568"/>
              <a:gd name="T68" fmla="*/ 436950529 w 945"/>
              <a:gd name="T69" fmla="*/ 205572079 h 568"/>
              <a:gd name="T70" fmla="*/ 410545038 w 945"/>
              <a:gd name="T71" fmla="*/ 216358878 h 568"/>
              <a:gd name="T72" fmla="*/ 383510770 w 945"/>
              <a:gd name="T73" fmla="*/ 223972246 h 568"/>
              <a:gd name="T74" fmla="*/ 356476502 w 945"/>
              <a:gd name="T75" fmla="*/ 229682670 h 568"/>
              <a:gd name="T76" fmla="*/ 328813456 w 945"/>
              <a:gd name="T77" fmla="*/ 233489354 h 568"/>
              <a:gd name="T78" fmla="*/ 301779187 w 945"/>
              <a:gd name="T79" fmla="*/ 236027143 h 568"/>
              <a:gd name="T80" fmla="*/ 276630459 w 945"/>
              <a:gd name="T81" fmla="*/ 236027143 h 568"/>
              <a:gd name="T82" fmla="*/ 251482524 w 945"/>
              <a:gd name="T83" fmla="*/ 238565729 h 568"/>
              <a:gd name="T84" fmla="*/ 226334589 w 945"/>
              <a:gd name="T85" fmla="*/ 242372413 h 568"/>
              <a:gd name="T86" fmla="*/ 179181021 w 945"/>
              <a:gd name="T87" fmla="*/ 253158415 h 568"/>
              <a:gd name="T88" fmla="*/ 145230991 w 945"/>
              <a:gd name="T89" fmla="*/ 265213312 h 568"/>
              <a:gd name="T90" fmla="*/ 125112484 w 945"/>
              <a:gd name="T91" fmla="*/ 273461525 h 568"/>
              <a:gd name="T92" fmla="*/ 106251533 w 945"/>
              <a:gd name="T93" fmla="*/ 282344584 h 568"/>
              <a:gd name="T94" fmla="*/ 89276122 w 945"/>
              <a:gd name="T95" fmla="*/ 293130587 h 568"/>
              <a:gd name="T96" fmla="*/ 74815821 w 945"/>
              <a:gd name="T97" fmla="*/ 302647695 h 568"/>
              <a:gd name="T98" fmla="*/ 62241853 w 945"/>
              <a:gd name="T99" fmla="*/ 313434494 h 568"/>
              <a:gd name="T100" fmla="*/ 51554219 w 945"/>
              <a:gd name="T101" fmla="*/ 324220496 h 568"/>
              <a:gd name="T102" fmla="*/ 44638457 w 945"/>
              <a:gd name="T103" fmla="*/ 335006499 h 568"/>
              <a:gd name="T104" fmla="*/ 39608236 w 945"/>
              <a:gd name="T105" fmla="*/ 345158452 h 568"/>
              <a:gd name="T106" fmla="*/ 37093918 w 945"/>
              <a:gd name="T107" fmla="*/ 354675560 h 568"/>
              <a:gd name="T108" fmla="*/ 0 w 945"/>
              <a:gd name="T109" fmla="*/ 358482244 h 568"/>
              <a:gd name="T110" fmla="*/ 583439868 w 945"/>
              <a:gd name="T111" fmla="*/ 0 h 568"/>
              <a:gd name="T112" fmla="*/ 493534176 w 945"/>
              <a:gd name="T113" fmla="*/ 81848084 h 568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945"/>
              <a:gd name="T172" fmla="*/ 0 h 568"/>
              <a:gd name="T173" fmla="*/ 945 w 945"/>
              <a:gd name="T174" fmla="*/ 568 h 568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945" h="568">
                <a:moveTo>
                  <a:pt x="0" y="565"/>
                </a:moveTo>
                <a:lnTo>
                  <a:pt x="2" y="554"/>
                </a:lnTo>
                <a:lnTo>
                  <a:pt x="4" y="540"/>
                </a:lnTo>
                <a:lnTo>
                  <a:pt x="8" y="527"/>
                </a:lnTo>
                <a:lnTo>
                  <a:pt x="13" y="514"/>
                </a:lnTo>
                <a:lnTo>
                  <a:pt x="20" y="501"/>
                </a:lnTo>
                <a:lnTo>
                  <a:pt x="28" y="488"/>
                </a:lnTo>
                <a:lnTo>
                  <a:pt x="37" y="477"/>
                </a:lnTo>
                <a:lnTo>
                  <a:pt x="47" y="465"/>
                </a:lnTo>
                <a:lnTo>
                  <a:pt x="57" y="454"/>
                </a:lnTo>
                <a:lnTo>
                  <a:pt x="70" y="444"/>
                </a:lnTo>
                <a:lnTo>
                  <a:pt x="82" y="433"/>
                </a:lnTo>
                <a:lnTo>
                  <a:pt x="96" y="424"/>
                </a:lnTo>
                <a:lnTo>
                  <a:pt x="110" y="413"/>
                </a:lnTo>
                <a:lnTo>
                  <a:pt x="125" y="404"/>
                </a:lnTo>
                <a:lnTo>
                  <a:pt x="140" y="396"/>
                </a:lnTo>
                <a:lnTo>
                  <a:pt x="157" y="387"/>
                </a:lnTo>
                <a:lnTo>
                  <a:pt x="174" y="379"/>
                </a:lnTo>
                <a:lnTo>
                  <a:pt x="191" y="372"/>
                </a:lnTo>
                <a:lnTo>
                  <a:pt x="209" y="364"/>
                </a:lnTo>
                <a:lnTo>
                  <a:pt x="228" y="356"/>
                </a:lnTo>
                <a:lnTo>
                  <a:pt x="266" y="344"/>
                </a:lnTo>
                <a:lnTo>
                  <a:pt x="306" y="333"/>
                </a:lnTo>
                <a:lnTo>
                  <a:pt x="349" y="325"/>
                </a:lnTo>
                <a:lnTo>
                  <a:pt x="371" y="322"/>
                </a:lnTo>
                <a:lnTo>
                  <a:pt x="392" y="319"/>
                </a:lnTo>
                <a:lnTo>
                  <a:pt x="414" y="316"/>
                </a:lnTo>
                <a:lnTo>
                  <a:pt x="435" y="315"/>
                </a:lnTo>
                <a:lnTo>
                  <a:pt x="457" y="313"/>
                </a:lnTo>
                <a:lnTo>
                  <a:pt x="478" y="313"/>
                </a:lnTo>
                <a:lnTo>
                  <a:pt x="500" y="313"/>
                </a:lnTo>
                <a:lnTo>
                  <a:pt x="520" y="312"/>
                </a:lnTo>
                <a:lnTo>
                  <a:pt x="540" y="310"/>
                </a:lnTo>
                <a:lnTo>
                  <a:pt x="558" y="305"/>
                </a:lnTo>
                <a:lnTo>
                  <a:pt x="578" y="302"/>
                </a:lnTo>
                <a:lnTo>
                  <a:pt x="598" y="298"/>
                </a:lnTo>
                <a:lnTo>
                  <a:pt x="616" y="292"/>
                </a:lnTo>
                <a:lnTo>
                  <a:pt x="635" y="286"/>
                </a:lnTo>
                <a:lnTo>
                  <a:pt x="653" y="278"/>
                </a:lnTo>
                <a:lnTo>
                  <a:pt x="672" y="270"/>
                </a:lnTo>
                <a:lnTo>
                  <a:pt x="690" y="262"/>
                </a:lnTo>
                <a:lnTo>
                  <a:pt x="707" y="253"/>
                </a:lnTo>
                <a:lnTo>
                  <a:pt x="724" y="244"/>
                </a:lnTo>
                <a:lnTo>
                  <a:pt x="741" y="233"/>
                </a:lnTo>
                <a:lnTo>
                  <a:pt x="756" y="224"/>
                </a:lnTo>
                <a:lnTo>
                  <a:pt x="772" y="212"/>
                </a:lnTo>
                <a:lnTo>
                  <a:pt x="785" y="201"/>
                </a:lnTo>
                <a:lnTo>
                  <a:pt x="799" y="189"/>
                </a:lnTo>
                <a:lnTo>
                  <a:pt x="813" y="176"/>
                </a:lnTo>
                <a:lnTo>
                  <a:pt x="825" y="164"/>
                </a:lnTo>
                <a:lnTo>
                  <a:pt x="836" y="150"/>
                </a:lnTo>
                <a:lnTo>
                  <a:pt x="833" y="156"/>
                </a:lnTo>
                <a:lnTo>
                  <a:pt x="850" y="121"/>
                </a:lnTo>
                <a:lnTo>
                  <a:pt x="902" y="147"/>
                </a:lnTo>
                <a:lnTo>
                  <a:pt x="884" y="183"/>
                </a:lnTo>
                <a:lnTo>
                  <a:pt x="882" y="184"/>
                </a:lnTo>
                <a:lnTo>
                  <a:pt x="882" y="186"/>
                </a:lnTo>
                <a:lnTo>
                  <a:pt x="881" y="187"/>
                </a:lnTo>
                <a:lnTo>
                  <a:pt x="879" y="189"/>
                </a:lnTo>
                <a:lnTo>
                  <a:pt x="867" y="204"/>
                </a:lnTo>
                <a:lnTo>
                  <a:pt x="853" y="218"/>
                </a:lnTo>
                <a:lnTo>
                  <a:pt x="838" y="232"/>
                </a:lnTo>
                <a:lnTo>
                  <a:pt x="822" y="246"/>
                </a:lnTo>
                <a:lnTo>
                  <a:pt x="805" y="259"/>
                </a:lnTo>
                <a:lnTo>
                  <a:pt x="788" y="272"/>
                </a:lnTo>
                <a:lnTo>
                  <a:pt x="770" y="282"/>
                </a:lnTo>
                <a:lnTo>
                  <a:pt x="752" y="295"/>
                </a:lnTo>
                <a:lnTo>
                  <a:pt x="733" y="305"/>
                </a:lnTo>
                <a:lnTo>
                  <a:pt x="715" y="315"/>
                </a:lnTo>
                <a:lnTo>
                  <a:pt x="695" y="324"/>
                </a:lnTo>
                <a:lnTo>
                  <a:pt x="675" y="333"/>
                </a:lnTo>
                <a:lnTo>
                  <a:pt x="653" y="341"/>
                </a:lnTo>
                <a:lnTo>
                  <a:pt x="632" y="347"/>
                </a:lnTo>
                <a:lnTo>
                  <a:pt x="610" y="353"/>
                </a:lnTo>
                <a:lnTo>
                  <a:pt x="589" y="359"/>
                </a:lnTo>
                <a:lnTo>
                  <a:pt x="567" y="362"/>
                </a:lnTo>
                <a:lnTo>
                  <a:pt x="546" y="367"/>
                </a:lnTo>
                <a:lnTo>
                  <a:pt x="523" y="368"/>
                </a:lnTo>
                <a:lnTo>
                  <a:pt x="501" y="370"/>
                </a:lnTo>
                <a:lnTo>
                  <a:pt x="480" y="372"/>
                </a:lnTo>
                <a:lnTo>
                  <a:pt x="460" y="372"/>
                </a:lnTo>
                <a:lnTo>
                  <a:pt x="440" y="372"/>
                </a:lnTo>
                <a:lnTo>
                  <a:pt x="418" y="373"/>
                </a:lnTo>
                <a:lnTo>
                  <a:pt x="400" y="376"/>
                </a:lnTo>
                <a:lnTo>
                  <a:pt x="380" y="379"/>
                </a:lnTo>
                <a:lnTo>
                  <a:pt x="360" y="382"/>
                </a:lnTo>
                <a:lnTo>
                  <a:pt x="321" y="390"/>
                </a:lnTo>
                <a:lnTo>
                  <a:pt x="285" y="399"/>
                </a:lnTo>
                <a:lnTo>
                  <a:pt x="248" y="411"/>
                </a:lnTo>
                <a:lnTo>
                  <a:pt x="231" y="418"/>
                </a:lnTo>
                <a:lnTo>
                  <a:pt x="214" y="424"/>
                </a:lnTo>
                <a:lnTo>
                  <a:pt x="199" y="431"/>
                </a:lnTo>
                <a:lnTo>
                  <a:pt x="183" y="438"/>
                </a:lnTo>
                <a:lnTo>
                  <a:pt x="169" y="445"/>
                </a:lnTo>
                <a:lnTo>
                  <a:pt x="156" y="453"/>
                </a:lnTo>
                <a:lnTo>
                  <a:pt x="142" y="462"/>
                </a:lnTo>
                <a:lnTo>
                  <a:pt x="129" y="470"/>
                </a:lnTo>
                <a:lnTo>
                  <a:pt x="119" y="477"/>
                </a:lnTo>
                <a:lnTo>
                  <a:pt x="108" y="487"/>
                </a:lnTo>
                <a:lnTo>
                  <a:pt x="99" y="494"/>
                </a:lnTo>
                <a:lnTo>
                  <a:pt x="90" y="504"/>
                </a:lnTo>
                <a:lnTo>
                  <a:pt x="82" y="511"/>
                </a:lnTo>
                <a:lnTo>
                  <a:pt x="76" y="521"/>
                </a:lnTo>
                <a:lnTo>
                  <a:pt x="71" y="528"/>
                </a:lnTo>
                <a:lnTo>
                  <a:pt x="67" y="536"/>
                </a:lnTo>
                <a:lnTo>
                  <a:pt x="63" y="544"/>
                </a:lnTo>
                <a:lnTo>
                  <a:pt x="60" y="551"/>
                </a:lnTo>
                <a:lnTo>
                  <a:pt x="59" y="559"/>
                </a:lnTo>
                <a:lnTo>
                  <a:pt x="59" y="568"/>
                </a:lnTo>
                <a:lnTo>
                  <a:pt x="0" y="565"/>
                </a:lnTo>
                <a:close/>
                <a:moveTo>
                  <a:pt x="785" y="129"/>
                </a:moveTo>
                <a:lnTo>
                  <a:pt x="928" y="0"/>
                </a:lnTo>
                <a:lnTo>
                  <a:pt x="945" y="193"/>
                </a:lnTo>
                <a:lnTo>
                  <a:pt x="785" y="129"/>
                </a:lnTo>
                <a:close/>
              </a:path>
            </a:pathLst>
          </a:custGeom>
          <a:solidFill>
            <a:srgbClr val="000000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4588" name="Freeform 12"/>
          <p:cNvSpPr>
            <a:spLocks noEditPoints="1"/>
          </p:cNvSpPr>
          <p:nvPr/>
        </p:nvSpPr>
        <p:spPr bwMode="auto">
          <a:xfrm>
            <a:off x="3838138" y="5014913"/>
            <a:ext cx="776288" cy="452437"/>
          </a:xfrm>
          <a:custGeom>
            <a:avLst/>
            <a:gdLst>
              <a:gd name="T0" fmla="*/ 579561365 w 977"/>
              <a:gd name="T1" fmla="*/ 354675560 h 568"/>
              <a:gd name="T2" fmla="*/ 577036244 w 977"/>
              <a:gd name="T3" fmla="*/ 345158452 h 568"/>
              <a:gd name="T4" fmla="*/ 571985207 w 977"/>
              <a:gd name="T5" fmla="*/ 335006499 h 568"/>
              <a:gd name="T6" fmla="*/ 564409050 w 977"/>
              <a:gd name="T7" fmla="*/ 325489391 h 568"/>
              <a:gd name="T8" fmla="*/ 553676888 w 977"/>
              <a:gd name="T9" fmla="*/ 314703388 h 568"/>
              <a:gd name="T10" fmla="*/ 541049694 w 977"/>
              <a:gd name="T11" fmla="*/ 302647695 h 568"/>
              <a:gd name="T12" fmla="*/ 525266495 w 977"/>
              <a:gd name="T13" fmla="*/ 293130587 h 568"/>
              <a:gd name="T14" fmla="*/ 508220736 w 977"/>
              <a:gd name="T15" fmla="*/ 282344584 h 568"/>
              <a:gd name="T16" fmla="*/ 488018179 w 977"/>
              <a:gd name="T17" fmla="*/ 273461525 h 568"/>
              <a:gd name="T18" fmla="*/ 466553061 w 977"/>
              <a:gd name="T19" fmla="*/ 265213312 h 568"/>
              <a:gd name="T20" fmla="*/ 431198188 w 977"/>
              <a:gd name="T21" fmla="*/ 253158415 h 568"/>
              <a:gd name="T22" fmla="*/ 381955149 w 977"/>
              <a:gd name="T23" fmla="*/ 242372413 h 568"/>
              <a:gd name="T24" fmla="*/ 356070672 w 977"/>
              <a:gd name="T25" fmla="*/ 238565729 h 568"/>
              <a:gd name="T26" fmla="*/ 329554517 w 977"/>
              <a:gd name="T27" fmla="*/ 236027143 h 568"/>
              <a:gd name="T28" fmla="*/ 303670040 w 977"/>
              <a:gd name="T29" fmla="*/ 236027143 h 568"/>
              <a:gd name="T30" fmla="*/ 275259647 w 977"/>
              <a:gd name="T31" fmla="*/ 233489354 h 568"/>
              <a:gd name="T32" fmla="*/ 246219166 w 977"/>
              <a:gd name="T33" fmla="*/ 229682670 h 568"/>
              <a:gd name="T34" fmla="*/ 218440451 w 977"/>
              <a:gd name="T35" fmla="*/ 223972246 h 568"/>
              <a:gd name="T36" fmla="*/ 190030058 w 977"/>
              <a:gd name="T37" fmla="*/ 216358878 h 568"/>
              <a:gd name="T38" fmla="*/ 164145581 w 977"/>
              <a:gd name="T39" fmla="*/ 205572079 h 568"/>
              <a:gd name="T40" fmla="*/ 137630221 w 977"/>
              <a:gd name="T41" fmla="*/ 193517182 h 568"/>
              <a:gd name="T42" fmla="*/ 113639187 w 977"/>
              <a:gd name="T43" fmla="*/ 180193390 h 568"/>
              <a:gd name="T44" fmla="*/ 90911509 w 977"/>
              <a:gd name="T45" fmla="*/ 164331013 h 568"/>
              <a:gd name="T46" fmla="*/ 70077274 w 977"/>
              <a:gd name="T47" fmla="*/ 147834586 h 568"/>
              <a:gd name="T48" fmla="*/ 51138071 w 977"/>
              <a:gd name="T49" fmla="*/ 129434420 h 568"/>
              <a:gd name="T50" fmla="*/ 41667676 w 977"/>
              <a:gd name="T51" fmla="*/ 118648417 h 568"/>
              <a:gd name="T52" fmla="*/ 39773437 w 977"/>
              <a:gd name="T53" fmla="*/ 116744677 h 568"/>
              <a:gd name="T54" fmla="*/ 27147038 w 977"/>
              <a:gd name="T55" fmla="*/ 93268932 h 568"/>
              <a:gd name="T56" fmla="*/ 71971512 w 977"/>
              <a:gd name="T57" fmla="*/ 98979356 h 568"/>
              <a:gd name="T58" fmla="*/ 76390871 w 977"/>
              <a:gd name="T59" fmla="*/ 103420885 h 568"/>
              <a:gd name="T60" fmla="*/ 92805747 w 977"/>
              <a:gd name="T61" fmla="*/ 119917312 h 568"/>
              <a:gd name="T62" fmla="*/ 111745744 w 977"/>
              <a:gd name="T63" fmla="*/ 134509998 h 568"/>
              <a:gd name="T64" fmla="*/ 131948301 w 977"/>
              <a:gd name="T65" fmla="*/ 147834586 h 568"/>
              <a:gd name="T66" fmla="*/ 154044302 w 977"/>
              <a:gd name="T67" fmla="*/ 160524329 h 568"/>
              <a:gd name="T68" fmla="*/ 177403658 w 977"/>
              <a:gd name="T69" fmla="*/ 171310331 h 568"/>
              <a:gd name="T70" fmla="*/ 201394692 w 977"/>
              <a:gd name="T71" fmla="*/ 181462285 h 568"/>
              <a:gd name="T72" fmla="*/ 226016609 w 977"/>
              <a:gd name="T73" fmla="*/ 189075653 h 568"/>
              <a:gd name="T74" fmla="*/ 251901086 w 977"/>
              <a:gd name="T75" fmla="*/ 193517182 h 568"/>
              <a:gd name="T76" fmla="*/ 277153886 w 977"/>
              <a:gd name="T77" fmla="*/ 197958711 h 568"/>
              <a:gd name="T78" fmla="*/ 304300923 w 977"/>
              <a:gd name="T79" fmla="*/ 198592761 h 568"/>
              <a:gd name="T80" fmla="*/ 332711316 w 977"/>
              <a:gd name="T81" fmla="*/ 199861655 h 568"/>
              <a:gd name="T82" fmla="*/ 360489237 w 977"/>
              <a:gd name="T83" fmla="*/ 202400241 h 568"/>
              <a:gd name="T84" fmla="*/ 388899629 w 977"/>
              <a:gd name="T85" fmla="*/ 206206925 h 568"/>
              <a:gd name="T86" fmla="*/ 443193705 w 977"/>
              <a:gd name="T87" fmla="*/ 218261822 h 568"/>
              <a:gd name="T88" fmla="*/ 479811138 w 977"/>
              <a:gd name="T89" fmla="*/ 230951565 h 568"/>
              <a:gd name="T90" fmla="*/ 503170494 w 977"/>
              <a:gd name="T91" fmla="*/ 240468672 h 568"/>
              <a:gd name="T92" fmla="*/ 524635612 w 977"/>
              <a:gd name="T93" fmla="*/ 250620626 h 568"/>
              <a:gd name="T94" fmla="*/ 544838170 w 977"/>
              <a:gd name="T95" fmla="*/ 262041474 h 568"/>
              <a:gd name="T96" fmla="*/ 563146489 w 977"/>
              <a:gd name="T97" fmla="*/ 274731217 h 568"/>
              <a:gd name="T98" fmla="*/ 578929688 w 977"/>
              <a:gd name="T99" fmla="*/ 288055008 h 568"/>
              <a:gd name="T100" fmla="*/ 592187765 w 977"/>
              <a:gd name="T101" fmla="*/ 302013646 h 568"/>
              <a:gd name="T102" fmla="*/ 604183282 w 977"/>
              <a:gd name="T103" fmla="*/ 317876023 h 568"/>
              <a:gd name="T104" fmla="*/ 611758645 w 977"/>
              <a:gd name="T105" fmla="*/ 334372450 h 568"/>
              <a:gd name="T106" fmla="*/ 615547121 w 977"/>
              <a:gd name="T107" fmla="*/ 351502925 h 568"/>
              <a:gd name="T108" fmla="*/ 579561365 w 977"/>
              <a:gd name="T109" fmla="*/ 360385984 h 568"/>
              <a:gd name="T110" fmla="*/ 9469601 w 977"/>
              <a:gd name="T111" fmla="*/ 0 h 568"/>
              <a:gd name="T112" fmla="*/ 0 w 977"/>
              <a:gd name="T113" fmla="*/ 122455101 h 568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977"/>
              <a:gd name="T172" fmla="*/ 0 h 568"/>
              <a:gd name="T173" fmla="*/ 977 w 977"/>
              <a:gd name="T174" fmla="*/ 568 h 568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977" h="568">
                <a:moveTo>
                  <a:pt x="918" y="568"/>
                </a:moveTo>
                <a:lnTo>
                  <a:pt x="918" y="559"/>
                </a:lnTo>
                <a:lnTo>
                  <a:pt x="917" y="551"/>
                </a:lnTo>
                <a:lnTo>
                  <a:pt x="914" y="544"/>
                </a:lnTo>
                <a:lnTo>
                  <a:pt x="911" y="536"/>
                </a:lnTo>
                <a:lnTo>
                  <a:pt x="906" y="528"/>
                </a:lnTo>
                <a:lnTo>
                  <a:pt x="900" y="521"/>
                </a:lnTo>
                <a:lnTo>
                  <a:pt x="894" y="513"/>
                </a:lnTo>
                <a:lnTo>
                  <a:pt x="886" y="504"/>
                </a:lnTo>
                <a:lnTo>
                  <a:pt x="877" y="496"/>
                </a:lnTo>
                <a:lnTo>
                  <a:pt x="868" y="487"/>
                </a:lnTo>
                <a:lnTo>
                  <a:pt x="857" y="477"/>
                </a:lnTo>
                <a:lnTo>
                  <a:pt x="845" y="470"/>
                </a:lnTo>
                <a:lnTo>
                  <a:pt x="832" y="462"/>
                </a:lnTo>
                <a:lnTo>
                  <a:pt x="819" y="454"/>
                </a:lnTo>
                <a:lnTo>
                  <a:pt x="805" y="445"/>
                </a:lnTo>
                <a:lnTo>
                  <a:pt x="789" y="438"/>
                </a:lnTo>
                <a:lnTo>
                  <a:pt x="773" y="431"/>
                </a:lnTo>
                <a:lnTo>
                  <a:pt x="757" y="424"/>
                </a:lnTo>
                <a:lnTo>
                  <a:pt x="739" y="418"/>
                </a:lnTo>
                <a:lnTo>
                  <a:pt x="722" y="411"/>
                </a:lnTo>
                <a:lnTo>
                  <a:pt x="683" y="399"/>
                </a:lnTo>
                <a:lnTo>
                  <a:pt x="645" y="390"/>
                </a:lnTo>
                <a:lnTo>
                  <a:pt x="605" y="382"/>
                </a:lnTo>
                <a:lnTo>
                  <a:pt x="585" y="379"/>
                </a:lnTo>
                <a:lnTo>
                  <a:pt x="564" y="376"/>
                </a:lnTo>
                <a:lnTo>
                  <a:pt x="544" y="375"/>
                </a:lnTo>
                <a:lnTo>
                  <a:pt x="522" y="372"/>
                </a:lnTo>
                <a:lnTo>
                  <a:pt x="502" y="372"/>
                </a:lnTo>
                <a:lnTo>
                  <a:pt x="481" y="372"/>
                </a:lnTo>
                <a:lnTo>
                  <a:pt x="459" y="370"/>
                </a:lnTo>
                <a:lnTo>
                  <a:pt x="436" y="368"/>
                </a:lnTo>
                <a:lnTo>
                  <a:pt x="413" y="367"/>
                </a:lnTo>
                <a:lnTo>
                  <a:pt x="390" y="362"/>
                </a:lnTo>
                <a:lnTo>
                  <a:pt x="367" y="359"/>
                </a:lnTo>
                <a:lnTo>
                  <a:pt x="346" y="353"/>
                </a:lnTo>
                <a:lnTo>
                  <a:pt x="322" y="347"/>
                </a:lnTo>
                <a:lnTo>
                  <a:pt x="301" y="341"/>
                </a:lnTo>
                <a:lnTo>
                  <a:pt x="279" y="333"/>
                </a:lnTo>
                <a:lnTo>
                  <a:pt x="260" y="324"/>
                </a:lnTo>
                <a:lnTo>
                  <a:pt x="238" y="315"/>
                </a:lnTo>
                <a:lnTo>
                  <a:pt x="218" y="305"/>
                </a:lnTo>
                <a:lnTo>
                  <a:pt x="198" y="295"/>
                </a:lnTo>
                <a:lnTo>
                  <a:pt x="180" y="284"/>
                </a:lnTo>
                <a:lnTo>
                  <a:pt x="161" y="272"/>
                </a:lnTo>
                <a:lnTo>
                  <a:pt x="144" y="259"/>
                </a:lnTo>
                <a:lnTo>
                  <a:pt x="127" y="246"/>
                </a:lnTo>
                <a:lnTo>
                  <a:pt x="111" y="233"/>
                </a:lnTo>
                <a:lnTo>
                  <a:pt x="95" y="218"/>
                </a:lnTo>
                <a:lnTo>
                  <a:pt x="81" y="204"/>
                </a:lnTo>
                <a:lnTo>
                  <a:pt x="68" y="189"/>
                </a:lnTo>
                <a:lnTo>
                  <a:pt x="66" y="187"/>
                </a:lnTo>
                <a:lnTo>
                  <a:pt x="64" y="186"/>
                </a:lnTo>
                <a:lnTo>
                  <a:pt x="63" y="184"/>
                </a:lnTo>
                <a:lnTo>
                  <a:pt x="63" y="183"/>
                </a:lnTo>
                <a:lnTo>
                  <a:pt x="43" y="147"/>
                </a:lnTo>
                <a:lnTo>
                  <a:pt x="95" y="121"/>
                </a:lnTo>
                <a:lnTo>
                  <a:pt x="114" y="156"/>
                </a:lnTo>
                <a:lnTo>
                  <a:pt x="109" y="150"/>
                </a:lnTo>
                <a:lnTo>
                  <a:pt x="121" y="163"/>
                </a:lnTo>
                <a:lnTo>
                  <a:pt x="134" y="176"/>
                </a:lnTo>
                <a:lnTo>
                  <a:pt x="147" y="189"/>
                </a:lnTo>
                <a:lnTo>
                  <a:pt x="161" y="201"/>
                </a:lnTo>
                <a:lnTo>
                  <a:pt x="177" y="212"/>
                </a:lnTo>
                <a:lnTo>
                  <a:pt x="193" y="223"/>
                </a:lnTo>
                <a:lnTo>
                  <a:pt x="209" y="233"/>
                </a:lnTo>
                <a:lnTo>
                  <a:pt x="226" y="244"/>
                </a:lnTo>
                <a:lnTo>
                  <a:pt x="244" y="253"/>
                </a:lnTo>
                <a:lnTo>
                  <a:pt x="263" y="262"/>
                </a:lnTo>
                <a:lnTo>
                  <a:pt x="281" y="270"/>
                </a:lnTo>
                <a:lnTo>
                  <a:pt x="299" y="278"/>
                </a:lnTo>
                <a:lnTo>
                  <a:pt x="319" y="286"/>
                </a:lnTo>
                <a:lnTo>
                  <a:pt x="338" y="292"/>
                </a:lnTo>
                <a:lnTo>
                  <a:pt x="358" y="298"/>
                </a:lnTo>
                <a:lnTo>
                  <a:pt x="378" y="302"/>
                </a:lnTo>
                <a:lnTo>
                  <a:pt x="399" y="305"/>
                </a:lnTo>
                <a:lnTo>
                  <a:pt x="419" y="310"/>
                </a:lnTo>
                <a:lnTo>
                  <a:pt x="439" y="312"/>
                </a:lnTo>
                <a:lnTo>
                  <a:pt x="459" y="313"/>
                </a:lnTo>
                <a:lnTo>
                  <a:pt x="482" y="313"/>
                </a:lnTo>
                <a:lnTo>
                  <a:pt x="504" y="313"/>
                </a:lnTo>
                <a:lnTo>
                  <a:pt x="527" y="315"/>
                </a:lnTo>
                <a:lnTo>
                  <a:pt x="550" y="316"/>
                </a:lnTo>
                <a:lnTo>
                  <a:pt x="571" y="319"/>
                </a:lnTo>
                <a:lnTo>
                  <a:pt x="594" y="322"/>
                </a:lnTo>
                <a:lnTo>
                  <a:pt x="616" y="325"/>
                </a:lnTo>
                <a:lnTo>
                  <a:pt x="659" y="333"/>
                </a:lnTo>
                <a:lnTo>
                  <a:pt x="702" y="344"/>
                </a:lnTo>
                <a:lnTo>
                  <a:pt x="740" y="356"/>
                </a:lnTo>
                <a:lnTo>
                  <a:pt x="760" y="364"/>
                </a:lnTo>
                <a:lnTo>
                  <a:pt x="779" y="372"/>
                </a:lnTo>
                <a:lnTo>
                  <a:pt x="797" y="379"/>
                </a:lnTo>
                <a:lnTo>
                  <a:pt x="816" y="387"/>
                </a:lnTo>
                <a:lnTo>
                  <a:pt x="831" y="395"/>
                </a:lnTo>
                <a:lnTo>
                  <a:pt x="848" y="404"/>
                </a:lnTo>
                <a:lnTo>
                  <a:pt x="863" y="413"/>
                </a:lnTo>
                <a:lnTo>
                  <a:pt x="879" y="424"/>
                </a:lnTo>
                <a:lnTo>
                  <a:pt x="892" y="433"/>
                </a:lnTo>
                <a:lnTo>
                  <a:pt x="905" y="444"/>
                </a:lnTo>
                <a:lnTo>
                  <a:pt x="917" y="454"/>
                </a:lnTo>
                <a:lnTo>
                  <a:pt x="929" y="465"/>
                </a:lnTo>
                <a:lnTo>
                  <a:pt x="938" y="476"/>
                </a:lnTo>
                <a:lnTo>
                  <a:pt x="949" y="488"/>
                </a:lnTo>
                <a:lnTo>
                  <a:pt x="957" y="501"/>
                </a:lnTo>
                <a:lnTo>
                  <a:pt x="963" y="513"/>
                </a:lnTo>
                <a:lnTo>
                  <a:pt x="969" y="527"/>
                </a:lnTo>
                <a:lnTo>
                  <a:pt x="974" y="540"/>
                </a:lnTo>
                <a:lnTo>
                  <a:pt x="975" y="554"/>
                </a:lnTo>
                <a:lnTo>
                  <a:pt x="977" y="565"/>
                </a:lnTo>
                <a:lnTo>
                  <a:pt x="918" y="568"/>
                </a:lnTo>
                <a:close/>
                <a:moveTo>
                  <a:pt x="0" y="193"/>
                </a:moveTo>
                <a:lnTo>
                  <a:pt x="15" y="0"/>
                </a:lnTo>
                <a:lnTo>
                  <a:pt x="160" y="127"/>
                </a:lnTo>
                <a:lnTo>
                  <a:pt x="0" y="193"/>
                </a:lnTo>
                <a:close/>
              </a:path>
            </a:pathLst>
          </a:custGeom>
          <a:solidFill>
            <a:srgbClr val="000000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4589" name="Rectangle 13"/>
          <p:cNvSpPr>
            <a:spLocks noChangeArrowheads="1"/>
          </p:cNvSpPr>
          <p:nvPr/>
        </p:nvSpPr>
        <p:spPr bwMode="auto">
          <a:xfrm>
            <a:off x="3414276" y="3357563"/>
            <a:ext cx="41751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600" b="1">
                <a:solidFill>
                  <a:srgbClr val="FFFFFF"/>
                </a:solidFill>
                <a:latin typeface="Helvetica" pitchFamily="-106" charset="0"/>
              </a:rPr>
              <a:t>STG</a:t>
            </a:r>
            <a:endParaRPr lang="en-US" sz="1800"/>
          </a:p>
        </p:txBody>
      </p:sp>
      <p:sp>
        <p:nvSpPr>
          <p:cNvPr id="24590" name="Freeform 14"/>
          <p:cNvSpPr>
            <a:spLocks/>
          </p:cNvSpPr>
          <p:nvPr/>
        </p:nvSpPr>
        <p:spPr bwMode="auto">
          <a:xfrm>
            <a:off x="5224026" y="1803400"/>
            <a:ext cx="511175" cy="504825"/>
          </a:xfrm>
          <a:custGeom>
            <a:avLst/>
            <a:gdLst>
              <a:gd name="T0" fmla="*/ 182773197 w 645"/>
              <a:gd name="T1" fmla="*/ 630238 h 636"/>
              <a:gd name="T2" fmla="*/ 152624967 w 645"/>
              <a:gd name="T3" fmla="*/ 6300788 h 636"/>
              <a:gd name="T4" fmla="*/ 123732881 w 645"/>
              <a:gd name="T5" fmla="*/ 15120938 h 636"/>
              <a:gd name="T6" fmla="*/ 97981548 w 645"/>
              <a:gd name="T7" fmla="*/ 28982194 h 636"/>
              <a:gd name="T8" fmla="*/ 73486359 w 645"/>
              <a:gd name="T9" fmla="*/ 45362813 h 636"/>
              <a:gd name="T10" fmla="*/ 53387276 w 645"/>
              <a:gd name="T11" fmla="*/ 65524063 h 636"/>
              <a:gd name="T12" fmla="*/ 35172803 w 645"/>
              <a:gd name="T13" fmla="*/ 87575231 h 636"/>
              <a:gd name="T14" fmla="*/ 20726759 w 645"/>
              <a:gd name="T15" fmla="*/ 112776794 h 636"/>
              <a:gd name="T16" fmla="*/ 8793003 w 645"/>
              <a:gd name="T17" fmla="*/ 141128750 h 636"/>
              <a:gd name="T18" fmla="*/ 1884611 w 645"/>
              <a:gd name="T19" fmla="*/ 170110944 h 636"/>
              <a:gd name="T20" fmla="*/ 0 w 645"/>
              <a:gd name="T21" fmla="*/ 200352819 h 636"/>
              <a:gd name="T22" fmla="*/ 1884611 w 645"/>
              <a:gd name="T23" fmla="*/ 229964456 h 636"/>
              <a:gd name="T24" fmla="*/ 8793003 w 645"/>
              <a:gd name="T25" fmla="*/ 258945856 h 636"/>
              <a:gd name="T26" fmla="*/ 20726759 w 645"/>
              <a:gd name="T27" fmla="*/ 287297813 h 636"/>
              <a:gd name="T28" fmla="*/ 35172803 w 645"/>
              <a:gd name="T29" fmla="*/ 312499375 h 636"/>
              <a:gd name="T30" fmla="*/ 53387276 w 645"/>
              <a:gd name="T31" fmla="*/ 334550544 h 636"/>
              <a:gd name="T32" fmla="*/ 73486359 w 645"/>
              <a:gd name="T33" fmla="*/ 354711794 h 636"/>
              <a:gd name="T34" fmla="*/ 97981548 w 645"/>
              <a:gd name="T35" fmla="*/ 371723444 h 636"/>
              <a:gd name="T36" fmla="*/ 123732881 w 645"/>
              <a:gd name="T37" fmla="*/ 384953669 h 636"/>
              <a:gd name="T38" fmla="*/ 152624967 w 645"/>
              <a:gd name="T39" fmla="*/ 393774613 h 636"/>
              <a:gd name="T40" fmla="*/ 182773197 w 645"/>
              <a:gd name="T41" fmla="*/ 399445163 h 636"/>
              <a:gd name="T42" fmla="*/ 213549895 w 645"/>
              <a:gd name="T43" fmla="*/ 400704844 h 636"/>
              <a:gd name="T44" fmla="*/ 243069656 w 645"/>
              <a:gd name="T45" fmla="*/ 396294769 h 636"/>
              <a:gd name="T46" fmla="*/ 272589418 w 645"/>
              <a:gd name="T47" fmla="*/ 388104063 h 636"/>
              <a:gd name="T48" fmla="*/ 299597686 w 645"/>
              <a:gd name="T49" fmla="*/ 376133519 h 636"/>
              <a:gd name="T50" fmla="*/ 324092875 w 645"/>
              <a:gd name="T51" fmla="*/ 361012581 h 636"/>
              <a:gd name="T52" fmla="*/ 346704246 w 645"/>
              <a:gd name="T53" fmla="*/ 341481569 h 636"/>
              <a:gd name="T54" fmla="*/ 364918719 w 645"/>
              <a:gd name="T55" fmla="*/ 320059844 h 636"/>
              <a:gd name="T56" fmla="*/ 381248580 w 645"/>
              <a:gd name="T57" fmla="*/ 296118756 h 636"/>
              <a:gd name="T58" fmla="*/ 393182337 w 645"/>
              <a:gd name="T59" fmla="*/ 269026481 h 636"/>
              <a:gd name="T60" fmla="*/ 401347664 w 645"/>
              <a:gd name="T61" fmla="*/ 240675319 h 636"/>
              <a:gd name="T62" fmla="*/ 405116094 w 645"/>
              <a:gd name="T63" fmla="*/ 211062888 h 636"/>
              <a:gd name="T64" fmla="*/ 404487626 w 645"/>
              <a:gd name="T65" fmla="*/ 179561331 h 636"/>
              <a:gd name="T66" fmla="*/ 398835378 w 645"/>
              <a:gd name="T67" fmla="*/ 149949694 h 636"/>
              <a:gd name="T68" fmla="*/ 390042375 w 645"/>
              <a:gd name="T69" fmla="*/ 122857419 h 636"/>
              <a:gd name="T70" fmla="*/ 376224007 w 645"/>
              <a:gd name="T71" fmla="*/ 96396175 h 636"/>
              <a:gd name="T72" fmla="*/ 359265678 w 645"/>
              <a:gd name="T73" fmla="*/ 72454294 h 636"/>
              <a:gd name="T74" fmla="*/ 338538918 w 645"/>
              <a:gd name="T75" fmla="*/ 52293044 h 636"/>
              <a:gd name="T76" fmla="*/ 315927548 w 645"/>
              <a:gd name="T77" fmla="*/ 33392269 h 636"/>
              <a:gd name="T78" fmla="*/ 290803891 w 645"/>
              <a:gd name="T79" fmla="*/ 18901569 h 636"/>
              <a:gd name="T80" fmla="*/ 262540273 w 645"/>
              <a:gd name="T81" fmla="*/ 8820944 h 636"/>
              <a:gd name="T82" fmla="*/ 233648186 w 645"/>
              <a:gd name="T83" fmla="*/ 1889919 h 636"/>
              <a:gd name="T84" fmla="*/ 202872281 w 645"/>
              <a:gd name="T85" fmla="*/ 0 h 6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645"/>
              <a:gd name="T130" fmla="*/ 0 h 636"/>
              <a:gd name="T131" fmla="*/ 645 w 645"/>
              <a:gd name="T132" fmla="*/ 636 h 6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645" h="636">
                <a:moveTo>
                  <a:pt x="323" y="0"/>
                </a:moveTo>
                <a:lnTo>
                  <a:pt x="306" y="0"/>
                </a:lnTo>
                <a:lnTo>
                  <a:pt x="291" y="1"/>
                </a:lnTo>
                <a:lnTo>
                  <a:pt x="274" y="3"/>
                </a:lnTo>
                <a:lnTo>
                  <a:pt x="258" y="6"/>
                </a:lnTo>
                <a:lnTo>
                  <a:pt x="243" y="10"/>
                </a:lnTo>
                <a:lnTo>
                  <a:pt x="228" y="14"/>
                </a:lnTo>
                <a:lnTo>
                  <a:pt x="212" y="20"/>
                </a:lnTo>
                <a:lnTo>
                  <a:pt x="197" y="24"/>
                </a:lnTo>
                <a:lnTo>
                  <a:pt x="183" y="30"/>
                </a:lnTo>
                <a:lnTo>
                  <a:pt x="169" y="38"/>
                </a:lnTo>
                <a:lnTo>
                  <a:pt x="156" y="46"/>
                </a:lnTo>
                <a:lnTo>
                  <a:pt x="143" y="53"/>
                </a:lnTo>
                <a:lnTo>
                  <a:pt x="129" y="63"/>
                </a:lnTo>
                <a:lnTo>
                  <a:pt x="117" y="72"/>
                </a:lnTo>
                <a:lnTo>
                  <a:pt x="106" y="83"/>
                </a:lnTo>
                <a:lnTo>
                  <a:pt x="96" y="93"/>
                </a:lnTo>
                <a:lnTo>
                  <a:pt x="85" y="104"/>
                </a:lnTo>
                <a:lnTo>
                  <a:pt x="74" y="115"/>
                </a:lnTo>
                <a:lnTo>
                  <a:pt x="65" y="127"/>
                </a:lnTo>
                <a:lnTo>
                  <a:pt x="56" y="139"/>
                </a:lnTo>
                <a:lnTo>
                  <a:pt x="46" y="153"/>
                </a:lnTo>
                <a:lnTo>
                  <a:pt x="39" y="166"/>
                </a:lnTo>
                <a:lnTo>
                  <a:pt x="33" y="179"/>
                </a:lnTo>
                <a:lnTo>
                  <a:pt x="26" y="195"/>
                </a:lnTo>
                <a:lnTo>
                  <a:pt x="20" y="209"/>
                </a:lnTo>
                <a:lnTo>
                  <a:pt x="14" y="224"/>
                </a:lnTo>
                <a:lnTo>
                  <a:pt x="11" y="238"/>
                </a:lnTo>
                <a:lnTo>
                  <a:pt x="7" y="253"/>
                </a:lnTo>
                <a:lnTo>
                  <a:pt x="3" y="270"/>
                </a:lnTo>
                <a:lnTo>
                  <a:pt x="2" y="285"/>
                </a:lnTo>
                <a:lnTo>
                  <a:pt x="0" y="301"/>
                </a:lnTo>
                <a:lnTo>
                  <a:pt x="0" y="318"/>
                </a:lnTo>
                <a:lnTo>
                  <a:pt x="0" y="335"/>
                </a:lnTo>
                <a:lnTo>
                  <a:pt x="2" y="350"/>
                </a:lnTo>
                <a:lnTo>
                  <a:pt x="3" y="365"/>
                </a:lnTo>
                <a:lnTo>
                  <a:pt x="7" y="382"/>
                </a:lnTo>
                <a:lnTo>
                  <a:pt x="11" y="398"/>
                </a:lnTo>
                <a:lnTo>
                  <a:pt x="14" y="411"/>
                </a:lnTo>
                <a:lnTo>
                  <a:pt x="20" y="427"/>
                </a:lnTo>
                <a:lnTo>
                  <a:pt x="26" y="441"/>
                </a:lnTo>
                <a:lnTo>
                  <a:pt x="33" y="456"/>
                </a:lnTo>
                <a:lnTo>
                  <a:pt x="39" y="470"/>
                </a:lnTo>
                <a:lnTo>
                  <a:pt x="46" y="482"/>
                </a:lnTo>
                <a:lnTo>
                  <a:pt x="56" y="496"/>
                </a:lnTo>
                <a:lnTo>
                  <a:pt x="65" y="508"/>
                </a:lnTo>
                <a:lnTo>
                  <a:pt x="74" y="520"/>
                </a:lnTo>
                <a:lnTo>
                  <a:pt x="85" y="531"/>
                </a:lnTo>
                <a:lnTo>
                  <a:pt x="96" y="542"/>
                </a:lnTo>
                <a:lnTo>
                  <a:pt x="106" y="553"/>
                </a:lnTo>
                <a:lnTo>
                  <a:pt x="117" y="563"/>
                </a:lnTo>
                <a:lnTo>
                  <a:pt x="129" y="573"/>
                </a:lnTo>
                <a:lnTo>
                  <a:pt x="143" y="582"/>
                </a:lnTo>
                <a:lnTo>
                  <a:pt x="156" y="590"/>
                </a:lnTo>
                <a:lnTo>
                  <a:pt x="169" y="597"/>
                </a:lnTo>
                <a:lnTo>
                  <a:pt x="183" y="605"/>
                </a:lnTo>
                <a:lnTo>
                  <a:pt x="197" y="611"/>
                </a:lnTo>
                <a:lnTo>
                  <a:pt x="212" y="616"/>
                </a:lnTo>
                <a:lnTo>
                  <a:pt x="228" y="622"/>
                </a:lnTo>
                <a:lnTo>
                  <a:pt x="243" y="625"/>
                </a:lnTo>
                <a:lnTo>
                  <a:pt x="258" y="629"/>
                </a:lnTo>
                <a:lnTo>
                  <a:pt x="274" y="633"/>
                </a:lnTo>
                <a:lnTo>
                  <a:pt x="291" y="634"/>
                </a:lnTo>
                <a:lnTo>
                  <a:pt x="306" y="636"/>
                </a:lnTo>
                <a:lnTo>
                  <a:pt x="323" y="636"/>
                </a:lnTo>
                <a:lnTo>
                  <a:pt x="340" y="636"/>
                </a:lnTo>
                <a:lnTo>
                  <a:pt x="355" y="634"/>
                </a:lnTo>
                <a:lnTo>
                  <a:pt x="372" y="633"/>
                </a:lnTo>
                <a:lnTo>
                  <a:pt x="387" y="629"/>
                </a:lnTo>
                <a:lnTo>
                  <a:pt x="404" y="625"/>
                </a:lnTo>
                <a:lnTo>
                  <a:pt x="418" y="622"/>
                </a:lnTo>
                <a:lnTo>
                  <a:pt x="434" y="616"/>
                </a:lnTo>
                <a:lnTo>
                  <a:pt x="449" y="611"/>
                </a:lnTo>
                <a:lnTo>
                  <a:pt x="463" y="605"/>
                </a:lnTo>
                <a:lnTo>
                  <a:pt x="477" y="597"/>
                </a:lnTo>
                <a:lnTo>
                  <a:pt x="490" y="590"/>
                </a:lnTo>
                <a:lnTo>
                  <a:pt x="503" y="582"/>
                </a:lnTo>
                <a:lnTo>
                  <a:pt x="516" y="573"/>
                </a:lnTo>
                <a:lnTo>
                  <a:pt x="529" y="563"/>
                </a:lnTo>
                <a:lnTo>
                  <a:pt x="539" y="553"/>
                </a:lnTo>
                <a:lnTo>
                  <a:pt x="552" y="542"/>
                </a:lnTo>
                <a:lnTo>
                  <a:pt x="561" y="531"/>
                </a:lnTo>
                <a:lnTo>
                  <a:pt x="572" y="520"/>
                </a:lnTo>
                <a:lnTo>
                  <a:pt x="581" y="508"/>
                </a:lnTo>
                <a:lnTo>
                  <a:pt x="590" y="496"/>
                </a:lnTo>
                <a:lnTo>
                  <a:pt x="599" y="482"/>
                </a:lnTo>
                <a:lnTo>
                  <a:pt x="607" y="470"/>
                </a:lnTo>
                <a:lnTo>
                  <a:pt x="613" y="456"/>
                </a:lnTo>
                <a:lnTo>
                  <a:pt x="621" y="441"/>
                </a:lnTo>
                <a:lnTo>
                  <a:pt x="626" y="427"/>
                </a:lnTo>
                <a:lnTo>
                  <a:pt x="632" y="411"/>
                </a:lnTo>
                <a:lnTo>
                  <a:pt x="635" y="398"/>
                </a:lnTo>
                <a:lnTo>
                  <a:pt x="639" y="382"/>
                </a:lnTo>
                <a:lnTo>
                  <a:pt x="642" y="365"/>
                </a:lnTo>
                <a:lnTo>
                  <a:pt x="644" y="350"/>
                </a:lnTo>
                <a:lnTo>
                  <a:pt x="645" y="335"/>
                </a:lnTo>
                <a:lnTo>
                  <a:pt x="645" y="318"/>
                </a:lnTo>
                <a:lnTo>
                  <a:pt x="645" y="301"/>
                </a:lnTo>
                <a:lnTo>
                  <a:pt x="644" y="285"/>
                </a:lnTo>
                <a:lnTo>
                  <a:pt x="642" y="270"/>
                </a:lnTo>
                <a:lnTo>
                  <a:pt x="639" y="253"/>
                </a:lnTo>
                <a:lnTo>
                  <a:pt x="635" y="238"/>
                </a:lnTo>
                <a:lnTo>
                  <a:pt x="632" y="224"/>
                </a:lnTo>
                <a:lnTo>
                  <a:pt x="626" y="209"/>
                </a:lnTo>
                <a:lnTo>
                  <a:pt x="621" y="195"/>
                </a:lnTo>
                <a:lnTo>
                  <a:pt x="613" y="179"/>
                </a:lnTo>
                <a:lnTo>
                  <a:pt x="607" y="166"/>
                </a:lnTo>
                <a:lnTo>
                  <a:pt x="599" y="153"/>
                </a:lnTo>
                <a:lnTo>
                  <a:pt x="590" y="139"/>
                </a:lnTo>
                <a:lnTo>
                  <a:pt x="581" y="127"/>
                </a:lnTo>
                <a:lnTo>
                  <a:pt x="572" y="115"/>
                </a:lnTo>
                <a:lnTo>
                  <a:pt x="561" y="104"/>
                </a:lnTo>
                <a:lnTo>
                  <a:pt x="552" y="93"/>
                </a:lnTo>
                <a:lnTo>
                  <a:pt x="539" y="83"/>
                </a:lnTo>
                <a:lnTo>
                  <a:pt x="529" y="72"/>
                </a:lnTo>
                <a:lnTo>
                  <a:pt x="516" y="63"/>
                </a:lnTo>
                <a:lnTo>
                  <a:pt x="503" y="53"/>
                </a:lnTo>
                <a:lnTo>
                  <a:pt x="490" y="46"/>
                </a:lnTo>
                <a:lnTo>
                  <a:pt x="477" y="38"/>
                </a:lnTo>
                <a:lnTo>
                  <a:pt x="463" y="30"/>
                </a:lnTo>
                <a:lnTo>
                  <a:pt x="449" y="24"/>
                </a:lnTo>
                <a:lnTo>
                  <a:pt x="434" y="20"/>
                </a:lnTo>
                <a:lnTo>
                  <a:pt x="418" y="14"/>
                </a:lnTo>
                <a:lnTo>
                  <a:pt x="404" y="10"/>
                </a:lnTo>
                <a:lnTo>
                  <a:pt x="387" y="6"/>
                </a:lnTo>
                <a:lnTo>
                  <a:pt x="372" y="3"/>
                </a:lnTo>
                <a:lnTo>
                  <a:pt x="355" y="1"/>
                </a:lnTo>
                <a:lnTo>
                  <a:pt x="340" y="0"/>
                </a:lnTo>
                <a:lnTo>
                  <a:pt x="323" y="0"/>
                </a:lnTo>
                <a:close/>
              </a:path>
            </a:pathLst>
          </a:custGeom>
          <a:solidFill>
            <a:srgbClr val="80808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4591" name="Rectangle 15"/>
          <p:cNvSpPr>
            <a:spLocks noChangeArrowheads="1"/>
          </p:cNvSpPr>
          <p:nvPr/>
        </p:nvSpPr>
        <p:spPr bwMode="auto">
          <a:xfrm>
            <a:off x="5284351" y="1936750"/>
            <a:ext cx="3381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600" b="1">
                <a:solidFill>
                  <a:srgbClr val="FFFFFF"/>
                </a:solidFill>
                <a:latin typeface="Helvetica" pitchFamily="-106" charset="0"/>
              </a:rPr>
              <a:t>IFG</a:t>
            </a:r>
            <a:endParaRPr lang="en-US" sz="1800"/>
          </a:p>
        </p:txBody>
      </p:sp>
      <p:sp>
        <p:nvSpPr>
          <p:cNvPr id="24592" name="Line 16"/>
          <p:cNvSpPr>
            <a:spLocks noChangeShapeType="1"/>
          </p:cNvSpPr>
          <p:nvPr/>
        </p:nvSpPr>
        <p:spPr bwMode="auto">
          <a:xfrm>
            <a:off x="3687326" y="3732213"/>
            <a:ext cx="0" cy="900112"/>
          </a:xfrm>
          <a:prstGeom prst="line">
            <a:avLst/>
          </a:prstGeom>
          <a:noFill/>
          <a:ln w="38100">
            <a:solidFill>
              <a:srgbClr val="777777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24593" name="Line 17"/>
          <p:cNvSpPr>
            <a:spLocks noChangeShapeType="1"/>
          </p:cNvSpPr>
          <p:nvPr/>
        </p:nvSpPr>
        <p:spPr bwMode="auto">
          <a:xfrm>
            <a:off x="5558988" y="3716338"/>
            <a:ext cx="0" cy="900112"/>
          </a:xfrm>
          <a:prstGeom prst="line">
            <a:avLst/>
          </a:prstGeom>
          <a:noFill/>
          <a:ln w="38100">
            <a:solidFill>
              <a:srgbClr val="777777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24594" name="Line 18"/>
          <p:cNvSpPr>
            <a:spLocks noChangeShapeType="1"/>
          </p:cNvSpPr>
          <p:nvPr/>
        </p:nvSpPr>
        <p:spPr bwMode="auto">
          <a:xfrm>
            <a:off x="5535176" y="2324100"/>
            <a:ext cx="0" cy="900113"/>
          </a:xfrm>
          <a:prstGeom prst="line">
            <a:avLst/>
          </a:prstGeom>
          <a:noFill/>
          <a:ln w="38100">
            <a:solidFill>
              <a:srgbClr val="777777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pic>
        <p:nvPicPr>
          <p:cNvPr id="24595" name="Picture 19" descr="input"/>
          <p:cNvPicPr>
            <a:picLocks noChangeAspect="1" noChangeArrowheads="1"/>
          </p:cNvPicPr>
          <p:nvPr/>
        </p:nvPicPr>
        <p:blipFill>
          <a:blip r:embed="rId3">
            <a:grayscl/>
          </a:blip>
          <a:srcRect/>
          <a:stretch>
            <a:fillRect/>
          </a:stretch>
        </p:blipFill>
        <p:spPr bwMode="auto">
          <a:xfrm>
            <a:off x="4409638" y="5470525"/>
            <a:ext cx="679450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96" name="Line 20"/>
          <p:cNvSpPr>
            <a:spLocks noChangeShapeType="1"/>
          </p:cNvSpPr>
          <p:nvPr/>
        </p:nvSpPr>
        <p:spPr bwMode="auto">
          <a:xfrm flipV="1">
            <a:off x="3552388" y="3722688"/>
            <a:ext cx="0" cy="865187"/>
          </a:xfrm>
          <a:prstGeom prst="line">
            <a:avLst/>
          </a:prstGeom>
          <a:noFill/>
          <a:ln w="38100">
            <a:solidFill>
              <a:srgbClr val="4D4D4D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24597" name="Line 21"/>
          <p:cNvSpPr>
            <a:spLocks noChangeShapeType="1"/>
          </p:cNvSpPr>
          <p:nvPr/>
        </p:nvSpPr>
        <p:spPr bwMode="auto">
          <a:xfrm flipV="1">
            <a:off x="5431988" y="3714750"/>
            <a:ext cx="0" cy="865188"/>
          </a:xfrm>
          <a:prstGeom prst="line">
            <a:avLst/>
          </a:prstGeom>
          <a:noFill/>
          <a:ln w="38100">
            <a:solidFill>
              <a:srgbClr val="4D4D4D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24598" name="Line 22"/>
          <p:cNvSpPr>
            <a:spLocks noChangeShapeType="1"/>
          </p:cNvSpPr>
          <p:nvPr/>
        </p:nvSpPr>
        <p:spPr bwMode="auto">
          <a:xfrm flipV="1">
            <a:off x="5416113" y="2322513"/>
            <a:ext cx="0" cy="865187"/>
          </a:xfrm>
          <a:prstGeom prst="line">
            <a:avLst/>
          </a:prstGeom>
          <a:noFill/>
          <a:ln w="38100">
            <a:solidFill>
              <a:srgbClr val="4D4D4D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24599" name="Text Box 23"/>
          <p:cNvSpPr txBox="1">
            <a:spLocks noChangeArrowheads="1"/>
          </p:cNvSpPr>
          <p:nvPr/>
        </p:nvSpPr>
        <p:spPr bwMode="auto">
          <a:xfrm>
            <a:off x="2987675" y="908050"/>
            <a:ext cx="345757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3" tIns="45711" rIns="91423" bIns="45711">
            <a:spAutoFit/>
          </a:bodyPr>
          <a:lstStyle/>
          <a:p>
            <a:pPr eaLnBrk="1" hangingPunct="1">
              <a:lnSpc>
                <a:spcPct val="150000"/>
              </a:lnSpc>
            </a:pPr>
            <a:endParaRPr lang="en-GB" sz="1800"/>
          </a:p>
        </p:txBody>
      </p:sp>
      <p:sp>
        <p:nvSpPr>
          <p:cNvPr id="24600" name="Text Box 24"/>
          <p:cNvSpPr txBox="1">
            <a:spLocks noChangeArrowheads="1"/>
          </p:cNvSpPr>
          <p:nvPr/>
        </p:nvSpPr>
        <p:spPr bwMode="auto">
          <a:xfrm>
            <a:off x="464021" y="1866569"/>
            <a:ext cx="2713993" cy="415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3" tIns="45711" rIns="91423" bIns="45711"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lang="pt-PT" sz="1400" b="1" dirty="0" smtClean="0">
                <a:solidFill>
                  <a:srgbClr val="4C4C4C"/>
                </a:solidFill>
              </a:rPr>
              <a:t>several </a:t>
            </a:r>
            <a:r>
              <a:rPr lang="pt-PT" sz="1400" b="1" dirty="0">
                <a:solidFill>
                  <a:srgbClr val="4C4C4C"/>
                </a:solidFill>
              </a:rPr>
              <a:t>plausible </a:t>
            </a:r>
            <a:r>
              <a:rPr lang="pt-PT" sz="1400" b="1" dirty="0" smtClean="0">
                <a:solidFill>
                  <a:srgbClr val="4C4C4C"/>
                </a:solidFill>
              </a:rPr>
              <a:t>models…</a:t>
            </a:r>
            <a:endParaRPr lang="pt-PT" sz="1400" b="1" dirty="0">
              <a:solidFill>
                <a:srgbClr val="4C4C4C"/>
              </a:solidFill>
            </a:endParaRPr>
          </a:p>
        </p:txBody>
      </p:sp>
      <p:sp>
        <p:nvSpPr>
          <p:cNvPr id="24601" name="Rectangle 25"/>
          <p:cNvSpPr>
            <a:spLocks noChangeArrowheads="1"/>
          </p:cNvSpPr>
          <p:nvPr/>
        </p:nvSpPr>
        <p:spPr bwMode="auto">
          <a:xfrm>
            <a:off x="3796863" y="6196013"/>
            <a:ext cx="2600325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200" b="1">
                <a:solidFill>
                  <a:srgbClr val="CC0000"/>
                </a:solidFill>
              </a:rPr>
              <a:t>modulation of effective connectivity</a:t>
            </a:r>
            <a:endParaRPr lang="en-US" sz="1200">
              <a:solidFill>
                <a:srgbClr val="CC0000"/>
              </a:solidFill>
            </a:endParaRPr>
          </a:p>
        </p:txBody>
      </p:sp>
      <p:sp>
        <p:nvSpPr>
          <p:cNvPr id="24602" name="Line 26"/>
          <p:cNvSpPr>
            <a:spLocks noChangeShapeType="1"/>
          </p:cNvSpPr>
          <p:nvPr/>
        </p:nvSpPr>
        <p:spPr bwMode="auto">
          <a:xfrm>
            <a:off x="3117413" y="6291263"/>
            <a:ext cx="576263" cy="0"/>
          </a:xfrm>
          <a:prstGeom prst="line">
            <a:avLst/>
          </a:prstGeom>
          <a:noFill/>
          <a:ln w="57150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grpSp>
        <p:nvGrpSpPr>
          <p:cNvPr id="2" name="Group 27"/>
          <p:cNvGrpSpPr>
            <a:grpSpLocks/>
          </p:cNvGrpSpPr>
          <p:nvPr/>
        </p:nvGrpSpPr>
        <p:grpSpPr bwMode="auto">
          <a:xfrm>
            <a:off x="3514288" y="1974850"/>
            <a:ext cx="1149350" cy="212725"/>
            <a:chOff x="815" y="1195"/>
            <a:chExt cx="724" cy="134"/>
          </a:xfrm>
        </p:grpSpPr>
        <p:sp>
          <p:nvSpPr>
            <p:cNvPr id="24697" name="Rectangle 28"/>
            <p:cNvSpPr>
              <a:spLocks noChangeArrowheads="1"/>
            </p:cNvSpPr>
            <p:nvPr/>
          </p:nvSpPr>
          <p:spPr bwMode="auto">
            <a:xfrm>
              <a:off x="815" y="1195"/>
              <a:ext cx="610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1400" b="1">
                  <a:solidFill>
                    <a:srgbClr val="000000"/>
                  </a:solidFill>
                  <a:latin typeface="Helvetica" pitchFamily="-106" charset="0"/>
                </a:rPr>
                <a:t>Forward - F</a:t>
              </a:r>
              <a:endParaRPr lang="en-US" sz="1800"/>
            </a:p>
          </p:txBody>
        </p:sp>
        <p:sp>
          <p:nvSpPr>
            <p:cNvPr id="24698" name="Rectangle 29"/>
            <p:cNvSpPr>
              <a:spLocks noChangeArrowheads="1"/>
            </p:cNvSpPr>
            <p:nvPr/>
          </p:nvSpPr>
          <p:spPr bwMode="auto">
            <a:xfrm>
              <a:off x="1452" y="1195"/>
              <a:ext cx="0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endParaRPr lang="en-GB" sz="1400"/>
            </a:p>
          </p:txBody>
        </p:sp>
        <p:sp>
          <p:nvSpPr>
            <p:cNvPr id="24699" name="Rectangle 30"/>
            <p:cNvSpPr>
              <a:spLocks noChangeArrowheads="1"/>
            </p:cNvSpPr>
            <p:nvPr/>
          </p:nvSpPr>
          <p:spPr bwMode="auto">
            <a:xfrm>
              <a:off x="1539" y="1195"/>
              <a:ext cx="0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endParaRPr lang="en-GB" sz="1400"/>
            </a:p>
          </p:txBody>
        </p:sp>
      </p:grpSp>
      <p:sp>
        <p:nvSpPr>
          <p:cNvPr id="15391" name="Line 31"/>
          <p:cNvSpPr>
            <a:spLocks noChangeShapeType="1"/>
          </p:cNvSpPr>
          <p:nvPr/>
        </p:nvSpPr>
        <p:spPr bwMode="auto">
          <a:xfrm flipV="1">
            <a:off x="3550801" y="3716338"/>
            <a:ext cx="0" cy="865187"/>
          </a:xfrm>
          <a:prstGeom prst="line">
            <a:avLst/>
          </a:prstGeom>
          <a:noFill/>
          <a:ln w="38100">
            <a:solidFill>
              <a:srgbClr val="CC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15392" name="Line 32"/>
          <p:cNvSpPr>
            <a:spLocks noChangeShapeType="1"/>
          </p:cNvSpPr>
          <p:nvPr/>
        </p:nvSpPr>
        <p:spPr bwMode="auto">
          <a:xfrm flipV="1">
            <a:off x="5428813" y="3714750"/>
            <a:ext cx="0" cy="865188"/>
          </a:xfrm>
          <a:prstGeom prst="line">
            <a:avLst/>
          </a:prstGeom>
          <a:noFill/>
          <a:ln w="38100">
            <a:solidFill>
              <a:srgbClr val="CC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15393" name="Line 33"/>
          <p:cNvSpPr>
            <a:spLocks noChangeShapeType="1"/>
          </p:cNvSpPr>
          <p:nvPr/>
        </p:nvSpPr>
        <p:spPr bwMode="auto">
          <a:xfrm flipV="1">
            <a:off x="5414526" y="2322513"/>
            <a:ext cx="0" cy="865187"/>
          </a:xfrm>
          <a:prstGeom prst="line">
            <a:avLst/>
          </a:prstGeom>
          <a:noFill/>
          <a:ln w="38100">
            <a:solidFill>
              <a:srgbClr val="CC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grpSp>
        <p:nvGrpSpPr>
          <p:cNvPr id="3" name="Group 34"/>
          <p:cNvGrpSpPr>
            <a:grpSpLocks/>
          </p:cNvGrpSpPr>
          <p:nvPr/>
        </p:nvGrpSpPr>
        <p:grpSpPr bwMode="auto">
          <a:xfrm>
            <a:off x="3514288" y="2262188"/>
            <a:ext cx="1295400" cy="225425"/>
            <a:chOff x="2744" y="2024"/>
            <a:chExt cx="816" cy="142"/>
          </a:xfrm>
        </p:grpSpPr>
        <p:sp>
          <p:nvSpPr>
            <p:cNvPr id="24694" name="Rectangle 35"/>
            <p:cNvSpPr>
              <a:spLocks noChangeArrowheads="1"/>
            </p:cNvSpPr>
            <p:nvPr/>
          </p:nvSpPr>
          <p:spPr bwMode="auto">
            <a:xfrm>
              <a:off x="2744" y="2024"/>
              <a:ext cx="710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1400" b="1">
                  <a:solidFill>
                    <a:srgbClr val="000000"/>
                  </a:solidFill>
                  <a:latin typeface="Helvetica" pitchFamily="-106" charset="0"/>
                </a:rPr>
                <a:t>Backward - B</a:t>
              </a:r>
              <a:endParaRPr lang="en-US" sz="1400"/>
            </a:p>
          </p:txBody>
        </p:sp>
        <p:sp>
          <p:nvSpPr>
            <p:cNvPr id="24695" name="Rectangle 36"/>
            <p:cNvSpPr>
              <a:spLocks noChangeArrowheads="1"/>
            </p:cNvSpPr>
            <p:nvPr/>
          </p:nvSpPr>
          <p:spPr bwMode="auto">
            <a:xfrm>
              <a:off x="3467" y="2032"/>
              <a:ext cx="0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endParaRPr lang="en-GB" sz="1400"/>
            </a:p>
          </p:txBody>
        </p:sp>
        <p:sp>
          <p:nvSpPr>
            <p:cNvPr id="24696" name="Rectangle 37"/>
            <p:cNvSpPr>
              <a:spLocks noChangeArrowheads="1"/>
            </p:cNvSpPr>
            <p:nvPr/>
          </p:nvSpPr>
          <p:spPr bwMode="auto">
            <a:xfrm>
              <a:off x="3560" y="2024"/>
              <a:ext cx="0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endParaRPr lang="en-GB" sz="1400"/>
            </a:p>
          </p:txBody>
        </p:sp>
      </p:grpSp>
      <p:sp>
        <p:nvSpPr>
          <p:cNvPr id="15398" name="Line 38"/>
          <p:cNvSpPr>
            <a:spLocks noChangeShapeType="1"/>
          </p:cNvSpPr>
          <p:nvPr/>
        </p:nvSpPr>
        <p:spPr bwMode="auto">
          <a:xfrm>
            <a:off x="3687326" y="3732213"/>
            <a:ext cx="0" cy="900112"/>
          </a:xfrm>
          <a:prstGeom prst="line">
            <a:avLst/>
          </a:prstGeom>
          <a:noFill/>
          <a:ln w="38100">
            <a:solidFill>
              <a:srgbClr val="CC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15399" name="Line 39"/>
          <p:cNvSpPr>
            <a:spLocks noChangeShapeType="1"/>
          </p:cNvSpPr>
          <p:nvPr/>
        </p:nvSpPr>
        <p:spPr bwMode="auto">
          <a:xfrm>
            <a:off x="5535176" y="2324100"/>
            <a:ext cx="0" cy="900113"/>
          </a:xfrm>
          <a:prstGeom prst="line">
            <a:avLst/>
          </a:prstGeom>
          <a:noFill/>
          <a:ln w="38100">
            <a:solidFill>
              <a:srgbClr val="CC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15400" name="Line 40"/>
          <p:cNvSpPr>
            <a:spLocks noChangeShapeType="1"/>
          </p:cNvSpPr>
          <p:nvPr/>
        </p:nvSpPr>
        <p:spPr bwMode="auto">
          <a:xfrm>
            <a:off x="5558988" y="3716338"/>
            <a:ext cx="0" cy="900112"/>
          </a:xfrm>
          <a:prstGeom prst="line">
            <a:avLst/>
          </a:prstGeom>
          <a:noFill/>
          <a:ln w="38100">
            <a:solidFill>
              <a:srgbClr val="CC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grpSp>
        <p:nvGrpSpPr>
          <p:cNvPr id="4" name="Group 41"/>
          <p:cNvGrpSpPr>
            <a:grpSpLocks/>
          </p:cNvGrpSpPr>
          <p:nvPr/>
        </p:nvGrpSpPr>
        <p:grpSpPr bwMode="auto">
          <a:xfrm>
            <a:off x="3539688" y="2262188"/>
            <a:ext cx="1260475" cy="481012"/>
            <a:chOff x="4174" y="1026"/>
            <a:chExt cx="794" cy="303"/>
          </a:xfrm>
        </p:grpSpPr>
        <p:sp>
          <p:nvSpPr>
            <p:cNvPr id="24690" name="Rectangle 42"/>
            <p:cNvSpPr>
              <a:spLocks noChangeArrowheads="1"/>
            </p:cNvSpPr>
            <p:nvPr/>
          </p:nvSpPr>
          <p:spPr bwMode="auto">
            <a:xfrm>
              <a:off x="4592" y="1026"/>
              <a:ext cx="0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1" hangingPunct="1"/>
              <a:endParaRPr lang="en-GB" sz="1400"/>
            </a:p>
          </p:txBody>
        </p:sp>
        <p:sp>
          <p:nvSpPr>
            <p:cNvPr id="24691" name="Rectangle 43"/>
            <p:cNvSpPr>
              <a:spLocks noChangeArrowheads="1"/>
            </p:cNvSpPr>
            <p:nvPr/>
          </p:nvSpPr>
          <p:spPr bwMode="auto">
            <a:xfrm>
              <a:off x="4174" y="1195"/>
              <a:ext cx="504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1400" b="1">
                  <a:solidFill>
                    <a:srgbClr val="000000"/>
                  </a:solidFill>
                  <a:latin typeface="Helvetica" pitchFamily="-106" charset="0"/>
                </a:rPr>
                <a:t>Both - FB</a:t>
              </a:r>
              <a:endParaRPr lang="en-US" sz="1400"/>
            </a:p>
          </p:txBody>
        </p:sp>
        <p:sp>
          <p:nvSpPr>
            <p:cNvPr id="24692" name="Rectangle 44"/>
            <p:cNvSpPr>
              <a:spLocks noChangeArrowheads="1"/>
            </p:cNvSpPr>
            <p:nvPr/>
          </p:nvSpPr>
          <p:spPr bwMode="auto">
            <a:xfrm>
              <a:off x="4881" y="1195"/>
              <a:ext cx="0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endParaRPr lang="en-GB" sz="1400"/>
            </a:p>
          </p:txBody>
        </p:sp>
        <p:sp>
          <p:nvSpPr>
            <p:cNvPr id="24693" name="Rectangle 45"/>
            <p:cNvSpPr>
              <a:spLocks noChangeArrowheads="1"/>
            </p:cNvSpPr>
            <p:nvPr/>
          </p:nvSpPr>
          <p:spPr bwMode="auto">
            <a:xfrm>
              <a:off x="4968" y="1195"/>
              <a:ext cx="0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endParaRPr lang="en-GB" sz="1400"/>
            </a:p>
          </p:txBody>
        </p:sp>
      </p:grpSp>
      <p:sp>
        <p:nvSpPr>
          <p:cNvPr id="24624" name="Text Box 118"/>
          <p:cNvSpPr txBox="1">
            <a:spLocks noChangeArrowheads="1"/>
          </p:cNvSpPr>
          <p:nvPr/>
        </p:nvSpPr>
        <p:spPr bwMode="auto">
          <a:xfrm>
            <a:off x="3006288" y="4657725"/>
            <a:ext cx="325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GB" sz="2000" b="1">
                <a:solidFill>
                  <a:srgbClr val="FF0000"/>
                </a:solidFill>
              </a:rPr>
              <a:t>1</a:t>
            </a:r>
            <a:endParaRPr lang="en-US" sz="2000" b="1">
              <a:solidFill>
                <a:srgbClr val="FF0000"/>
              </a:solidFill>
            </a:endParaRPr>
          </a:p>
        </p:txBody>
      </p:sp>
      <p:sp>
        <p:nvSpPr>
          <p:cNvPr id="24625" name="Text Box 119"/>
          <p:cNvSpPr txBox="1">
            <a:spLocks noChangeArrowheads="1"/>
          </p:cNvSpPr>
          <p:nvPr/>
        </p:nvSpPr>
        <p:spPr bwMode="auto">
          <a:xfrm>
            <a:off x="5817751" y="4643438"/>
            <a:ext cx="3254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GB" sz="2000" b="1">
                <a:solidFill>
                  <a:srgbClr val="FF0000"/>
                </a:solidFill>
              </a:rPr>
              <a:t>2</a:t>
            </a:r>
            <a:endParaRPr lang="en-US" sz="2000" b="1">
              <a:solidFill>
                <a:srgbClr val="FF0000"/>
              </a:solidFill>
            </a:endParaRPr>
          </a:p>
        </p:txBody>
      </p:sp>
      <p:sp>
        <p:nvSpPr>
          <p:cNvPr id="24626" name="Text Box 120"/>
          <p:cNvSpPr txBox="1">
            <a:spLocks noChangeArrowheads="1"/>
          </p:cNvSpPr>
          <p:nvPr/>
        </p:nvSpPr>
        <p:spPr bwMode="auto">
          <a:xfrm>
            <a:off x="3006288" y="3294063"/>
            <a:ext cx="325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GB" sz="2000" b="1">
                <a:solidFill>
                  <a:srgbClr val="FF0000"/>
                </a:solidFill>
              </a:rPr>
              <a:t>3</a:t>
            </a:r>
            <a:endParaRPr lang="en-US" sz="2000" b="1">
              <a:solidFill>
                <a:srgbClr val="FF0000"/>
              </a:solidFill>
            </a:endParaRPr>
          </a:p>
        </p:txBody>
      </p:sp>
      <p:sp>
        <p:nvSpPr>
          <p:cNvPr id="24627" name="Text Box 121"/>
          <p:cNvSpPr txBox="1">
            <a:spLocks noChangeArrowheads="1"/>
          </p:cNvSpPr>
          <p:nvPr/>
        </p:nvSpPr>
        <p:spPr bwMode="auto">
          <a:xfrm>
            <a:off x="5817751" y="3275013"/>
            <a:ext cx="3254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GB" sz="2000" b="1">
                <a:solidFill>
                  <a:srgbClr val="FF0000"/>
                </a:solidFill>
              </a:rPr>
              <a:t>4</a:t>
            </a:r>
            <a:endParaRPr lang="en-US" sz="2000" b="1">
              <a:solidFill>
                <a:srgbClr val="FF0000"/>
              </a:solidFill>
            </a:endParaRPr>
          </a:p>
        </p:txBody>
      </p:sp>
      <p:sp>
        <p:nvSpPr>
          <p:cNvPr id="24628" name="Text Box 122"/>
          <p:cNvSpPr txBox="1">
            <a:spLocks noChangeArrowheads="1"/>
          </p:cNvSpPr>
          <p:nvPr/>
        </p:nvSpPr>
        <p:spPr bwMode="auto">
          <a:xfrm>
            <a:off x="5817751" y="1854200"/>
            <a:ext cx="3254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GB" sz="2000" b="1">
                <a:solidFill>
                  <a:srgbClr val="FF0000"/>
                </a:solidFill>
              </a:rPr>
              <a:t>5</a:t>
            </a:r>
            <a:endParaRPr lang="en-US" sz="2000" b="1">
              <a:solidFill>
                <a:srgbClr val="FF0000"/>
              </a:solidFill>
            </a:endParaRPr>
          </a:p>
        </p:txBody>
      </p:sp>
      <p:sp>
        <p:nvSpPr>
          <p:cNvPr id="24629" name="Text Box 1126"/>
          <p:cNvSpPr txBox="1">
            <a:spLocks noChangeArrowheads="1"/>
          </p:cNvSpPr>
          <p:nvPr/>
        </p:nvSpPr>
        <p:spPr bwMode="auto">
          <a:xfrm>
            <a:off x="6343650" y="6553200"/>
            <a:ext cx="2375937" cy="276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3" tIns="45711" rIns="91423" bIns="45711">
            <a:spAutoFit/>
          </a:bodyPr>
          <a:lstStyle/>
          <a:p>
            <a:pPr eaLnBrk="1" hangingPunct="1"/>
            <a:r>
              <a:rPr lang="en-GB" sz="1200" i="1" dirty="0" err="1"/>
              <a:t>Garrido</a:t>
            </a:r>
            <a:r>
              <a:rPr lang="en-GB" sz="1200" i="1" dirty="0"/>
              <a:t> et al., </a:t>
            </a:r>
            <a:r>
              <a:rPr lang="en-GB" sz="1200" i="1" dirty="0" err="1"/>
              <a:t>Neuroimage</a:t>
            </a:r>
            <a:r>
              <a:rPr lang="en-GB" sz="1200" i="1" dirty="0"/>
              <a:t> 2007</a:t>
            </a:r>
            <a:endParaRPr lang="en-US" sz="1200" b="1" i="1" dirty="0">
              <a:solidFill>
                <a:srgbClr val="4C4C4C"/>
              </a:solidFill>
            </a:endParaRPr>
          </a:p>
        </p:txBody>
      </p:sp>
      <p:sp>
        <p:nvSpPr>
          <p:cNvPr id="124" name="Text Box 46"/>
          <p:cNvSpPr txBox="1">
            <a:spLocks noChangeArrowheads="1"/>
          </p:cNvSpPr>
          <p:nvPr/>
        </p:nvSpPr>
        <p:spPr bwMode="auto">
          <a:xfrm>
            <a:off x="565084" y="5068416"/>
            <a:ext cx="15287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3" tIns="45711" rIns="91423" bIns="45711">
            <a:spAutoFit/>
          </a:bodyPr>
          <a:lstStyle/>
          <a:p>
            <a:pPr eaLnBrk="1" hangingPunct="1"/>
            <a:r>
              <a:rPr lang="en-GB" sz="1400" i="1" dirty="0" err="1"/>
              <a:t>Opitz</a:t>
            </a:r>
            <a:r>
              <a:rPr lang="en-GB" sz="1400" i="1" dirty="0"/>
              <a:t> et al., 2002</a:t>
            </a:r>
            <a:endParaRPr lang="en-US" sz="1400" i="1" dirty="0"/>
          </a:p>
        </p:txBody>
      </p:sp>
      <p:pic>
        <p:nvPicPr>
          <p:cNvPr id="125" name="Picture 49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3711" r="34972"/>
          <a:stretch>
            <a:fillRect/>
          </a:stretch>
        </p:blipFill>
        <p:spPr bwMode="auto">
          <a:xfrm>
            <a:off x="362128" y="2158192"/>
            <a:ext cx="1888447" cy="3238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6" name="TextBox 125"/>
          <p:cNvSpPr txBox="1"/>
          <p:nvPr/>
        </p:nvSpPr>
        <p:spPr>
          <a:xfrm>
            <a:off x="-15280" y="3878876"/>
            <a:ext cx="5934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>
                <a:latin typeface="Helvetica" pitchFamily="34" charset="0"/>
                <a:cs typeface="Helvetica" pitchFamily="34" charset="0"/>
              </a:rPr>
              <a:t>l</a:t>
            </a:r>
            <a:r>
              <a:rPr lang="en-US" sz="1400" dirty="0" err="1" smtClean="0">
                <a:latin typeface="Helvetica" pitchFamily="34" charset="0"/>
                <a:cs typeface="Helvetica" pitchFamily="34" charset="0"/>
              </a:rPr>
              <a:t>STG</a:t>
            </a:r>
            <a:endParaRPr lang="en-US" sz="1400" dirty="0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127" name="TextBox 126"/>
          <p:cNvSpPr txBox="1"/>
          <p:nvPr/>
        </p:nvSpPr>
        <p:spPr>
          <a:xfrm>
            <a:off x="2077507" y="3822898"/>
            <a:ext cx="6126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>
                <a:latin typeface="Helvetica" pitchFamily="34" charset="0"/>
                <a:cs typeface="Helvetica" pitchFamily="34" charset="0"/>
              </a:rPr>
              <a:t>r</a:t>
            </a:r>
            <a:r>
              <a:rPr lang="en-US" sz="1400" dirty="0" err="1" smtClean="0">
                <a:latin typeface="Helvetica" pitchFamily="34" charset="0"/>
                <a:cs typeface="Helvetica" pitchFamily="34" charset="0"/>
              </a:rPr>
              <a:t>STG</a:t>
            </a:r>
            <a:endParaRPr lang="en-US" sz="1400" dirty="0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128" name="TextBox 127"/>
          <p:cNvSpPr txBox="1"/>
          <p:nvPr/>
        </p:nvSpPr>
        <p:spPr>
          <a:xfrm>
            <a:off x="2090320" y="3356992"/>
            <a:ext cx="5421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>
                <a:latin typeface="Helvetica" pitchFamily="34" charset="0"/>
                <a:cs typeface="Helvetica" pitchFamily="34" charset="0"/>
              </a:rPr>
              <a:t>rIFG</a:t>
            </a:r>
            <a:endParaRPr lang="en-US" sz="1400" dirty="0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171" name="TextBox 170"/>
          <p:cNvSpPr txBox="1"/>
          <p:nvPr/>
        </p:nvSpPr>
        <p:spPr>
          <a:xfrm>
            <a:off x="6846231" y="5000526"/>
            <a:ext cx="21339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rgbClr val="FF0000"/>
                </a:solidFill>
              </a:rPr>
              <a:t>Deviant response</a:t>
            </a:r>
          </a:p>
          <a:p>
            <a:r>
              <a:rPr lang="en-US" sz="1800" dirty="0" smtClean="0">
                <a:solidFill>
                  <a:srgbClr val="0000FF"/>
                </a:solidFill>
              </a:rPr>
              <a:t>Standard response</a:t>
            </a:r>
            <a:endParaRPr lang="en-US" sz="1800" dirty="0">
              <a:solidFill>
                <a:srgbClr val="0000FF"/>
              </a:solidFill>
            </a:endParaRPr>
          </a:p>
        </p:txBody>
      </p:sp>
      <p:pic>
        <p:nvPicPr>
          <p:cNvPr id="172" name="Picture 543" descr="EEGdata"/>
          <p:cNvPicPr>
            <a:picLocks noChangeAspect="1" noChangeArrowheads="1"/>
          </p:cNvPicPr>
          <p:nvPr/>
        </p:nvPicPr>
        <p:blipFill>
          <a:blip r:embed="rId5"/>
          <a:srcRect l="47954" t="17664" r="46974" b="79253"/>
          <a:stretch>
            <a:fillRect/>
          </a:stretch>
        </p:blipFill>
        <p:spPr bwMode="auto">
          <a:xfrm>
            <a:off x="6615520" y="2483544"/>
            <a:ext cx="2520950" cy="179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3" name="Text Box 544"/>
          <p:cNvSpPr txBox="1">
            <a:spLocks noChangeArrowheads="1"/>
          </p:cNvSpPr>
          <p:nvPr/>
        </p:nvSpPr>
        <p:spPr bwMode="auto">
          <a:xfrm>
            <a:off x="7354328" y="4455616"/>
            <a:ext cx="973137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sz="1400" dirty="0">
                <a:solidFill>
                  <a:schemeClr val="tx1"/>
                </a:solidFill>
              </a:rPr>
              <a:t>time (</a:t>
            </a:r>
            <a:r>
              <a:rPr lang="en-GB" sz="1400" dirty="0" err="1">
                <a:solidFill>
                  <a:schemeClr val="tx1"/>
                </a:solidFill>
              </a:rPr>
              <a:t>ms</a:t>
            </a:r>
            <a:r>
              <a:rPr lang="en-GB" sz="1400" dirty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174" name="Text Box 545"/>
          <p:cNvSpPr txBox="1">
            <a:spLocks noChangeArrowheads="1"/>
          </p:cNvSpPr>
          <p:nvPr/>
        </p:nvSpPr>
        <p:spPr bwMode="auto">
          <a:xfrm rot="16200000">
            <a:off x="5530402" y="3227287"/>
            <a:ext cx="1416050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400" b="1" dirty="0">
                <a:cs typeface="Arial" pitchFamily="34" charset="0"/>
              </a:rPr>
              <a:t>amplitude (</a:t>
            </a:r>
            <a:r>
              <a:rPr lang="el-GR" sz="1400" b="1" dirty="0">
                <a:cs typeface="Arial" pitchFamily="34" charset="0"/>
              </a:rPr>
              <a:t>μ</a:t>
            </a:r>
            <a:r>
              <a:rPr lang="en-GB" sz="1400" b="1" dirty="0">
                <a:cs typeface="Arial" pitchFamily="34" charset="0"/>
              </a:rPr>
              <a:t>V)</a:t>
            </a:r>
            <a:endParaRPr lang="el-GR" sz="1400" b="1" dirty="0">
              <a:cs typeface="Arial" pitchFamily="34" charset="0"/>
            </a:endParaRPr>
          </a:p>
        </p:txBody>
      </p:sp>
      <p:cxnSp>
        <p:nvCxnSpPr>
          <p:cNvPr id="175" name="Straight Connector 174"/>
          <p:cNvCxnSpPr/>
          <p:nvPr/>
        </p:nvCxnSpPr>
        <p:spPr bwMode="auto">
          <a:xfrm>
            <a:off x="6656707" y="3398091"/>
            <a:ext cx="97504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76" name="Rectangle 36"/>
          <p:cNvSpPr>
            <a:spLocks noChangeArrowheads="1"/>
          </p:cNvSpPr>
          <p:nvPr/>
        </p:nvSpPr>
        <p:spPr bwMode="auto">
          <a:xfrm>
            <a:off x="6406833" y="3244202"/>
            <a:ext cx="269625" cy="2769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de-DE" sz="1200" b="0" dirty="0" smtClean="0">
                <a:solidFill>
                  <a:schemeClr val="tx1"/>
                </a:solidFill>
              </a:rPr>
              <a:t>0</a:t>
            </a:r>
            <a:endParaRPr lang="en-US" sz="1200" b="0" i="1" dirty="0">
              <a:solidFill>
                <a:schemeClr val="tx1"/>
              </a:solidFill>
            </a:endParaRPr>
          </a:p>
        </p:txBody>
      </p:sp>
      <p:cxnSp>
        <p:nvCxnSpPr>
          <p:cNvPr id="177" name="Straight Connector 176"/>
          <p:cNvCxnSpPr/>
          <p:nvPr/>
        </p:nvCxnSpPr>
        <p:spPr bwMode="auto">
          <a:xfrm>
            <a:off x="8055804" y="4067720"/>
            <a:ext cx="0" cy="145803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78" name="Text Box 544"/>
          <p:cNvSpPr txBox="1">
            <a:spLocks noChangeArrowheads="1"/>
          </p:cNvSpPr>
          <p:nvPr/>
        </p:nvSpPr>
        <p:spPr bwMode="auto">
          <a:xfrm>
            <a:off x="7839780" y="4211736"/>
            <a:ext cx="439544" cy="2769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sz="1200" dirty="0" smtClean="0">
                <a:solidFill>
                  <a:schemeClr val="tx1"/>
                </a:solidFill>
              </a:rPr>
              <a:t>200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179" name="Rectangle 36"/>
          <p:cNvSpPr>
            <a:spLocks noChangeArrowheads="1"/>
          </p:cNvSpPr>
          <p:nvPr/>
        </p:nvSpPr>
        <p:spPr bwMode="auto">
          <a:xfrm>
            <a:off x="6433487" y="3790721"/>
            <a:ext cx="235962" cy="2769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de-DE" sz="1200" b="0" dirty="0" smtClean="0">
                <a:solidFill>
                  <a:schemeClr val="tx1"/>
                </a:solidFill>
              </a:rPr>
              <a:t>-</a:t>
            </a:r>
            <a:endParaRPr lang="en-US" sz="1200" b="0" i="1" dirty="0">
              <a:solidFill>
                <a:schemeClr val="tx1"/>
              </a:solidFill>
            </a:endParaRPr>
          </a:p>
        </p:txBody>
      </p:sp>
      <p:sp>
        <p:nvSpPr>
          <p:cNvPr id="180" name="Rectangle 36"/>
          <p:cNvSpPr>
            <a:spLocks noChangeArrowheads="1"/>
          </p:cNvSpPr>
          <p:nvPr/>
        </p:nvSpPr>
        <p:spPr bwMode="auto">
          <a:xfrm>
            <a:off x="6432454" y="2699568"/>
            <a:ext cx="274435" cy="2769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1200" b="0" i="1" dirty="0" smtClean="0">
                <a:solidFill>
                  <a:schemeClr val="tx1"/>
                </a:solidFill>
              </a:rPr>
              <a:t>+</a:t>
            </a:r>
            <a:endParaRPr lang="en-US" sz="1200" b="0" i="1" dirty="0">
              <a:solidFill>
                <a:schemeClr val="tx1"/>
              </a:solidFill>
            </a:endParaRPr>
          </a:p>
        </p:txBody>
      </p:sp>
      <p:cxnSp>
        <p:nvCxnSpPr>
          <p:cNvPr id="181" name="Straight Connector 180"/>
          <p:cNvCxnSpPr/>
          <p:nvPr/>
        </p:nvCxnSpPr>
        <p:spPr bwMode="auto">
          <a:xfrm>
            <a:off x="7263716" y="4067720"/>
            <a:ext cx="0" cy="145803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82" name="Text Box 544"/>
          <p:cNvSpPr txBox="1">
            <a:spLocks noChangeArrowheads="1"/>
          </p:cNvSpPr>
          <p:nvPr/>
        </p:nvSpPr>
        <p:spPr bwMode="auto">
          <a:xfrm>
            <a:off x="7119700" y="4199057"/>
            <a:ext cx="269626" cy="2769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sz="1200" smtClean="0">
                <a:solidFill>
                  <a:schemeClr val="tx1"/>
                </a:solidFill>
              </a:rPr>
              <a:t>0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185" name="Rectangle 117"/>
          <p:cNvSpPr>
            <a:spLocks noChangeArrowheads="1"/>
          </p:cNvSpPr>
          <p:nvPr/>
        </p:nvSpPr>
        <p:spPr bwMode="auto">
          <a:xfrm>
            <a:off x="1043608" y="1127125"/>
            <a:ext cx="722024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GB" sz="2000" b="1" i="1" dirty="0" smtClean="0">
                <a:solidFill>
                  <a:schemeClr val="accent4"/>
                </a:solidFill>
              </a:rPr>
              <a:t>What set of areas and interconnections </a:t>
            </a:r>
            <a:r>
              <a:rPr lang="en-GB" sz="2000" b="1" i="1" dirty="0" smtClean="0">
                <a:solidFill>
                  <a:schemeClr val="accent4"/>
                </a:solidFill>
              </a:rPr>
              <a:t>caused </a:t>
            </a:r>
            <a:r>
              <a:rPr lang="en-GB" sz="2000" b="1" i="1" dirty="0" smtClean="0">
                <a:solidFill>
                  <a:schemeClr val="accent4"/>
                </a:solidFill>
              </a:rPr>
              <a:t>the </a:t>
            </a:r>
            <a:r>
              <a:rPr lang="en-GB" sz="2000" b="1" i="1" dirty="0" smtClean="0">
                <a:solidFill>
                  <a:schemeClr val="accent4"/>
                </a:solidFill>
              </a:rPr>
              <a:t>MMN?</a:t>
            </a:r>
            <a:endParaRPr lang="en-GB" sz="2000" b="1" i="1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0488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91" grpId="0" animBg="1"/>
      <p:bldP spid="15391" grpId="1" animBg="1"/>
      <p:bldP spid="15391" grpId="2" animBg="1"/>
      <p:bldP spid="15392" grpId="0" animBg="1"/>
      <p:bldP spid="15392" grpId="1" animBg="1"/>
      <p:bldP spid="15392" grpId="2" animBg="1"/>
      <p:bldP spid="15393" grpId="0" animBg="1"/>
      <p:bldP spid="15393" grpId="1" animBg="1"/>
      <p:bldP spid="15393" grpId="2" animBg="1"/>
      <p:bldP spid="15398" grpId="0" animBg="1"/>
      <p:bldP spid="15399" grpId="0" animBg="1"/>
      <p:bldP spid="1540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26" name="Group 1026"/>
          <p:cNvGrpSpPr>
            <a:grpSpLocks/>
          </p:cNvGrpSpPr>
          <p:nvPr/>
        </p:nvGrpSpPr>
        <p:grpSpPr bwMode="auto">
          <a:xfrm>
            <a:off x="533400" y="1208088"/>
            <a:ext cx="8186738" cy="5200650"/>
            <a:chOff x="476" y="617"/>
            <a:chExt cx="5157" cy="3276"/>
          </a:xfrm>
        </p:grpSpPr>
        <p:sp>
          <p:nvSpPr>
            <p:cNvPr id="26631" name="Freeform 1027"/>
            <p:cNvSpPr>
              <a:spLocks/>
            </p:cNvSpPr>
            <p:nvPr/>
          </p:nvSpPr>
          <p:spPr bwMode="auto">
            <a:xfrm>
              <a:off x="476" y="1525"/>
              <a:ext cx="323" cy="318"/>
            </a:xfrm>
            <a:custGeom>
              <a:avLst/>
              <a:gdLst>
                <a:gd name="T0" fmla="*/ 72 w 647"/>
                <a:gd name="T1" fmla="*/ 1 h 636"/>
                <a:gd name="T2" fmla="*/ 60 w 647"/>
                <a:gd name="T3" fmla="*/ 3 h 636"/>
                <a:gd name="T4" fmla="*/ 49 w 647"/>
                <a:gd name="T5" fmla="*/ 6 h 636"/>
                <a:gd name="T6" fmla="*/ 38 w 647"/>
                <a:gd name="T7" fmla="*/ 12 h 636"/>
                <a:gd name="T8" fmla="*/ 29 w 647"/>
                <a:gd name="T9" fmla="*/ 18 h 636"/>
                <a:gd name="T10" fmla="*/ 20 w 647"/>
                <a:gd name="T11" fmla="*/ 26 h 636"/>
                <a:gd name="T12" fmla="*/ 13 w 647"/>
                <a:gd name="T13" fmla="*/ 35 h 636"/>
                <a:gd name="T14" fmla="*/ 7 w 647"/>
                <a:gd name="T15" fmla="*/ 45 h 636"/>
                <a:gd name="T16" fmla="*/ 3 w 647"/>
                <a:gd name="T17" fmla="*/ 56 h 636"/>
                <a:gd name="T18" fmla="*/ 0 w 647"/>
                <a:gd name="T19" fmla="*/ 67 h 636"/>
                <a:gd name="T20" fmla="*/ 0 w 647"/>
                <a:gd name="T21" fmla="*/ 80 h 636"/>
                <a:gd name="T22" fmla="*/ 0 w 647"/>
                <a:gd name="T23" fmla="*/ 92 h 636"/>
                <a:gd name="T24" fmla="*/ 3 w 647"/>
                <a:gd name="T25" fmla="*/ 103 h 636"/>
                <a:gd name="T26" fmla="*/ 7 w 647"/>
                <a:gd name="T27" fmla="*/ 114 h 636"/>
                <a:gd name="T28" fmla="*/ 13 w 647"/>
                <a:gd name="T29" fmla="*/ 124 h 636"/>
                <a:gd name="T30" fmla="*/ 20 w 647"/>
                <a:gd name="T31" fmla="*/ 133 h 636"/>
                <a:gd name="T32" fmla="*/ 29 w 647"/>
                <a:gd name="T33" fmla="*/ 141 h 636"/>
                <a:gd name="T34" fmla="*/ 38 w 647"/>
                <a:gd name="T35" fmla="*/ 148 h 636"/>
                <a:gd name="T36" fmla="*/ 49 w 647"/>
                <a:gd name="T37" fmla="*/ 153 h 636"/>
                <a:gd name="T38" fmla="*/ 60 w 647"/>
                <a:gd name="T39" fmla="*/ 157 h 636"/>
                <a:gd name="T40" fmla="*/ 72 w 647"/>
                <a:gd name="T41" fmla="*/ 159 h 636"/>
                <a:gd name="T42" fmla="*/ 84 w 647"/>
                <a:gd name="T43" fmla="*/ 159 h 636"/>
                <a:gd name="T44" fmla="*/ 96 w 647"/>
                <a:gd name="T45" fmla="*/ 157 h 636"/>
                <a:gd name="T46" fmla="*/ 108 w 647"/>
                <a:gd name="T47" fmla="*/ 154 h 636"/>
                <a:gd name="T48" fmla="*/ 119 w 647"/>
                <a:gd name="T49" fmla="*/ 150 h 636"/>
                <a:gd name="T50" fmla="*/ 129 w 647"/>
                <a:gd name="T51" fmla="*/ 143 h 636"/>
                <a:gd name="T52" fmla="*/ 137 w 647"/>
                <a:gd name="T53" fmla="*/ 136 h 636"/>
                <a:gd name="T54" fmla="*/ 145 w 647"/>
                <a:gd name="T55" fmla="*/ 127 h 636"/>
                <a:gd name="T56" fmla="*/ 151 w 647"/>
                <a:gd name="T57" fmla="*/ 117 h 636"/>
                <a:gd name="T58" fmla="*/ 156 w 647"/>
                <a:gd name="T59" fmla="*/ 107 h 636"/>
                <a:gd name="T60" fmla="*/ 159 w 647"/>
                <a:gd name="T61" fmla="*/ 96 h 636"/>
                <a:gd name="T62" fmla="*/ 161 w 647"/>
                <a:gd name="T63" fmla="*/ 84 h 636"/>
                <a:gd name="T64" fmla="*/ 161 w 647"/>
                <a:gd name="T65" fmla="*/ 72 h 636"/>
                <a:gd name="T66" fmla="*/ 159 w 647"/>
                <a:gd name="T67" fmla="*/ 60 h 636"/>
                <a:gd name="T68" fmla="*/ 155 w 647"/>
                <a:gd name="T69" fmla="*/ 49 h 636"/>
                <a:gd name="T70" fmla="*/ 149 w 647"/>
                <a:gd name="T71" fmla="*/ 39 h 636"/>
                <a:gd name="T72" fmla="*/ 142 w 647"/>
                <a:gd name="T73" fmla="*/ 29 h 636"/>
                <a:gd name="T74" fmla="*/ 134 w 647"/>
                <a:gd name="T75" fmla="*/ 21 h 636"/>
                <a:gd name="T76" fmla="*/ 126 w 647"/>
                <a:gd name="T77" fmla="*/ 14 h 636"/>
                <a:gd name="T78" fmla="*/ 115 w 647"/>
                <a:gd name="T79" fmla="*/ 8 h 636"/>
                <a:gd name="T80" fmla="*/ 104 w 647"/>
                <a:gd name="T81" fmla="*/ 4 h 636"/>
                <a:gd name="T82" fmla="*/ 93 w 647"/>
                <a:gd name="T83" fmla="*/ 1 h 636"/>
                <a:gd name="T84" fmla="*/ 80 w 647"/>
                <a:gd name="T85" fmla="*/ 0 h 6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47"/>
                <a:gd name="T130" fmla="*/ 0 h 636"/>
                <a:gd name="T131" fmla="*/ 647 w 647"/>
                <a:gd name="T132" fmla="*/ 636 h 6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47" h="636">
                  <a:moveTo>
                    <a:pt x="323" y="0"/>
                  </a:moveTo>
                  <a:lnTo>
                    <a:pt x="306" y="0"/>
                  </a:lnTo>
                  <a:lnTo>
                    <a:pt x="290" y="1"/>
                  </a:lnTo>
                  <a:lnTo>
                    <a:pt x="273" y="3"/>
                  </a:lnTo>
                  <a:lnTo>
                    <a:pt x="258" y="6"/>
                  </a:lnTo>
                  <a:lnTo>
                    <a:pt x="241" y="10"/>
                  </a:lnTo>
                  <a:lnTo>
                    <a:pt x="227" y="14"/>
                  </a:lnTo>
                  <a:lnTo>
                    <a:pt x="212" y="20"/>
                  </a:lnTo>
                  <a:lnTo>
                    <a:pt x="197" y="24"/>
                  </a:lnTo>
                  <a:lnTo>
                    <a:pt x="183" y="30"/>
                  </a:lnTo>
                  <a:lnTo>
                    <a:pt x="169" y="38"/>
                  </a:lnTo>
                  <a:lnTo>
                    <a:pt x="155" y="46"/>
                  </a:lnTo>
                  <a:lnTo>
                    <a:pt x="141" y="53"/>
                  </a:lnTo>
                  <a:lnTo>
                    <a:pt x="129" y="63"/>
                  </a:lnTo>
                  <a:lnTo>
                    <a:pt x="117" y="72"/>
                  </a:lnTo>
                  <a:lnTo>
                    <a:pt x="106" y="83"/>
                  </a:lnTo>
                  <a:lnTo>
                    <a:pt x="94" y="93"/>
                  </a:lnTo>
                  <a:lnTo>
                    <a:pt x="83" y="104"/>
                  </a:lnTo>
                  <a:lnTo>
                    <a:pt x="74" y="115"/>
                  </a:lnTo>
                  <a:lnTo>
                    <a:pt x="63" y="127"/>
                  </a:lnTo>
                  <a:lnTo>
                    <a:pt x="55" y="139"/>
                  </a:lnTo>
                  <a:lnTo>
                    <a:pt x="46" y="153"/>
                  </a:lnTo>
                  <a:lnTo>
                    <a:pt x="38" y="166"/>
                  </a:lnTo>
                  <a:lnTo>
                    <a:pt x="31" y="179"/>
                  </a:lnTo>
                  <a:lnTo>
                    <a:pt x="25" y="193"/>
                  </a:lnTo>
                  <a:lnTo>
                    <a:pt x="18" y="209"/>
                  </a:lnTo>
                  <a:lnTo>
                    <a:pt x="14" y="222"/>
                  </a:lnTo>
                  <a:lnTo>
                    <a:pt x="9" y="238"/>
                  </a:lnTo>
                  <a:lnTo>
                    <a:pt x="6" y="253"/>
                  </a:lnTo>
                  <a:lnTo>
                    <a:pt x="3" y="268"/>
                  </a:lnTo>
                  <a:lnTo>
                    <a:pt x="2" y="285"/>
                  </a:lnTo>
                  <a:lnTo>
                    <a:pt x="0" y="301"/>
                  </a:lnTo>
                  <a:lnTo>
                    <a:pt x="0" y="318"/>
                  </a:lnTo>
                  <a:lnTo>
                    <a:pt x="0" y="335"/>
                  </a:lnTo>
                  <a:lnTo>
                    <a:pt x="2" y="350"/>
                  </a:lnTo>
                  <a:lnTo>
                    <a:pt x="3" y="365"/>
                  </a:lnTo>
                  <a:lnTo>
                    <a:pt x="6" y="382"/>
                  </a:lnTo>
                  <a:lnTo>
                    <a:pt x="9" y="398"/>
                  </a:lnTo>
                  <a:lnTo>
                    <a:pt x="14" y="411"/>
                  </a:lnTo>
                  <a:lnTo>
                    <a:pt x="18" y="427"/>
                  </a:lnTo>
                  <a:lnTo>
                    <a:pt x="25" y="441"/>
                  </a:lnTo>
                  <a:lnTo>
                    <a:pt x="31" y="456"/>
                  </a:lnTo>
                  <a:lnTo>
                    <a:pt x="38" y="468"/>
                  </a:lnTo>
                  <a:lnTo>
                    <a:pt x="46" y="482"/>
                  </a:lnTo>
                  <a:lnTo>
                    <a:pt x="55" y="494"/>
                  </a:lnTo>
                  <a:lnTo>
                    <a:pt x="63" y="508"/>
                  </a:lnTo>
                  <a:lnTo>
                    <a:pt x="74" y="519"/>
                  </a:lnTo>
                  <a:lnTo>
                    <a:pt x="83" y="531"/>
                  </a:lnTo>
                  <a:lnTo>
                    <a:pt x="94" y="542"/>
                  </a:lnTo>
                  <a:lnTo>
                    <a:pt x="106" y="553"/>
                  </a:lnTo>
                  <a:lnTo>
                    <a:pt x="117" y="562"/>
                  </a:lnTo>
                  <a:lnTo>
                    <a:pt x="129" y="571"/>
                  </a:lnTo>
                  <a:lnTo>
                    <a:pt x="141" y="580"/>
                  </a:lnTo>
                  <a:lnTo>
                    <a:pt x="155" y="590"/>
                  </a:lnTo>
                  <a:lnTo>
                    <a:pt x="169" y="597"/>
                  </a:lnTo>
                  <a:lnTo>
                    <a:pt x="183" y="603"/>
                  </a:lnTo>
                  <a:lnTo>
                    <a:pt x="197" y="609"/>
                  </a:lnTo>
                  <a:lnTo>
                    <a:pt x="212" y="616"/>
                  </a:lnTo>
                  <a:lnTo>
                    <a:pt x="227" y="620"/>
                  </a:lnTo>
                  <a:lnTo>
                    <a:pt x="241" y="625"/>
                  </a:lnTo>
                  <a:lnTo>
                    <a:pt x="258" y="628"/>
                  </a:lnTo>
                  <a:lnTo>
                    <a:pt x="273" y="631"/>
                  </a:lnTo>
                  <a:lnTo>
                    <a:pt x="290" y="633"/>
                  </a:lnTo>
                  <a:lnTo>
                    <a:pt x="306" y="634"/>
                  </a:lnTo>
                  <a:lnTo>
                    <a:pt x="323" y="636"/>
                  </a:lnTo>
                  <a:lnTo>
                    <a:pt x="339" y="634"/>
                  </a:lnTo>
                  <a:lnTo>
                    <a:pt x="356" y="633"/>
                  </a:lnTo>
                  <a:lnTo>
                    <a:pt x="372" y="631"/>
                  </a:lnTo>
                  <a:lnTo>
                    <a:pt x="387" y="628"/>
                  </a:lnTo>
                  <a:lnTo>
                    <a:pt x="404" y="625"/>
                  </a:lnTo>
                  <a:lnTo>
                    <a:pt x="419" y="620"/>
                  </a:lnTo>
                  <a:lnTo>
                    <a:pt x="433" y="616"/>
                  </a:lnTo>
                  <a:lnTo>
                    <a:pt x="449" y="609"/>
                  </a:lnTo>
                  <a:lnTo>
                    <a:pt x="462" y="603"/>
                  </a:lnTo>
                  <a:lnTo>
                    <a:pt x="476" y="597"/>
                  </a:lnTo>
                  <a:lnTo>
                    <a:pt x="490" y="590"/>
                  </a:lnTo>
                  <a:lnTo>
                    <a:pt x="504" y="580"/>
                  </a:lnTo>
                  <a:lnTo>
                    <a:pt x="516" y="571"/>
                  </a:lnTo>
                  <a:lnTo>
                    <a:pt x="528" y="562"/>
                  </a:lnTo>
                  <a:lnTo>
                    <a:pt x="539" y="553"/>
                  </a:lnTo>
                  <a:lnTo>
                    <a:pt x="551" y="542"/>
                  </a:lnTo>
                  <a:lnTo>
                    <a:pt x="562" y="531"/>
                  </a:lnTo>
                  <a:lnTo>
                    <a:pt x="571" y="519"/>
                  </a:lnTo>
                  <a:lnTo>
                    <a:pt x="582" y="508"/>
                  </a:lnTo>
                  <a:lnTo>
                    <a:pt x="591" y="494"/>
                  </a:lnTo>
                  <a:lnTo>
                    <a:pt x="599" y="482"/>
                  </a:lnTo>
                  <a:lnTo>
                    <a:pt x="607" y="468"/>
                  </a:lnTo>
                  <a:lnTo>
                    <a:pt x="614" y="456"/>
                  </a:lnTo>
                  <a:lnTo>
                    <a:pt x="621" y="441"/>
                  </a:lnTo>
                  <a:lnTo>
                    <a:pt x="627" y="427"/>
                  </a:lnTo>
                  <a:lnTo>
                    <a:pt x="631" y="411"/>
                  </a:lnTo>
                  <a:lnTo>
                    <a:pt x="636" y="398"/>
                  </a:lnTo>
                  <a:lnTo>
                    <a:pt x="639" y="382"/>
                  </a:lnTo>
                  <a:lnTo>
                    <a:pt x="642" y="365"/>
                  </a:lnTo>
                  <a:lnTo>
                    <a:pt x="644" y="350"/>
                  </a:lnTo>
                  <a:lnTo>
                    <a:pt x="645" y="335"/>
                  </a:lnTo>
                  <a:lnTo>
                    <a:pt x="647" y="318"/>
                  </a:lnTo>
                  <a:lnTo>
                    <a:pt x="645" y="301"/>
                  </a:lnTo>
                  <a:lnTo>
                    <a:pt x="644" y="285"/>
                  </a:lnTo>
                  <a:lnTo>
                    <a:pt x="642" y="268"/>
                  </a:lnTo>
                  <a:lnTo>
                    <a:pt x="639" y="253"/>
                  </a:lnTo>
                  <a:lnTo>
                    <a:pt x="636" y="238"/>
                  </a:lnTo>
                  <a:lnTo>
                    <a:pt x="631" y="222"/>
                  </a:lnTo>
                  <a:lnTo>
                    <a:pt x="627" y="209"/>
                  </a:lnTo>
                  <a:lnTo>
                    <a:pt x="621" y="193"/>
                  </a:lnTo>
                  <a:lnTo>
                    <a:pt x="614" y="179"/>
                  </a:lnTo>
                  <a:lnTo>
                    <a:pt x="607" y="166"/>
                  </a:lnTo>
                  <a:lnTo>
                    <a:pt x="599" y="153"/>
                  </a:lnTo>
                  <a:lnTo>
                    <a:pt x="591" y="139"/>
                  </a:lnTo>
                  <a:lnTo>
                    <a:pt x="582" y="127"/>
                  </a:lnTo>
                  <a:lnTo>
                    <a:pt x="571" y="115"/>
                  </a:lnTo>
                  <a:lnTo>
                    <a:pt x="562" y="104"/>
                  </a:lnTo>
                  <a:lnTo>
                    <a:pt x="551" y="93"/>
                  </a:lnTo>
                  <a:lnTo>
                    <a:pt x="539" y="83"/>
                  </a:lnTo>
                  <a:lnTo>
                    <a:pt x="528" y="72"/>
                  </a:lnTo>
                  <a:lnTo>
                    <a:pt x="516" y="63"/>
                  </a:lnTo>
                  <a:lnTo>
                    <a:pt x="504" y="53"/>
                  </a:lnTo>
                  <a:lnTo>
                    <a:pt x="490" y="46"/>
                  </a:lnTo>
                  <a:lnTo>
                    <a:pt x="476" y="38"/>
                  </a:lnTo>
                  <a:lnTo>
                    <a:pt x="462" y="30"/>
                  </a:lnTo>
                  <a:lnTo>
                    <a:pt x="449" y="24"/>
                  </a:lnTo>
                  <a:lnTo>
                    <a:pt x="433" y="20"/>
                  </a:lnTo>
                  <a:lnTo>
                    <a:pt x="419" y="14"/>
                  </a:lnTo>
                  <a:lnTo>
                    <a:pt x="404" y="10"/>
                  </a:lnTo>
                  <a:lnTo>
                    <a:pt x="387" y="6"/>
                  </a:lnTo>
                  <a:lnTo>
                    <a:pt x="372" y="3"/>
                  </a:lnTo>
                  <a:lnTo>
                    <a:pt x="356" y="1"/>
                  </a:lnTo>
                  <a:lnTo>
                    <a:pt x="339" y="0"/>
                  </a:lnTo>
                  <a:lnTo>
                    <a:pt x="323" y="0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6632" name="AutoShape 1028"/>
            <p:cNvSpPr>
              <a:spLocks noChangeAspect="1" noChangeArrowheads="1" noTextEdit="1"/>
            </p:cNvSpPr>
            <p:nvPr/>
          </p:nvSpPr>
          <p:spPr bwMode="auto">
            <a:xfrm>
              <a:off x="476" y="709"/>
              <a:ext cx="5157" cy="31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6633" name="Freeform 1029"/>
            <p:cNvSpPr>
              <a:spLocks/>
            </p:cNvSpPr>
            <p:nvPr/>
          </p:nvSpPr>
          <p:spPr bwMode="auto">
            <a:xfrm>
              <a:off x="2228" y="2399"/>
              <a:ext cx="324" cy="317"/>
            </a:xfrm>
            <a:custGeom>
              <a:avLst/>
              <a:gdLst>
                <a:gd name="T0" fmla="*/ 73 w 648"/>
                <a:gd name="T1" fmla="*/ 1 h 634"/>
                <a:gd name="T2" fmla="*/ 61 w 648"/>
                <a:gd name="T3" fmla="*/ 3 h 634"/>
                <a:gd name="T4" fmla="*/ 50 w 648"/>
                <a:gd name="T5" fmla="*/ 7 h 634"/>
                <a:gd name="T6" fmla="*/ 39 w 648"/>
                <a:gd name="T7" fmla="*/ 12 h 634"/>
                <a:gd name="T8" fmla="*/ 30 w 648"/>
                <a:gd name="T9" fmla="*/ 18 h 634"/>
                <a:gd name="T10" fmla="*/ 21 w 648"/>
                <a:gd name="T11" fmla="*/ 26 h 634"/>
                <a:gd name="T12" fmla="*/ 14 w 648"/>
                <a:gd name="T13" fmla="*/ 35 h 634"/>
                <a:gd name="T14" fmla="*/ 8 w 648"/>
                <a:gd name="T15" fmla="*/ 45 h 634"/>
                <a:gd name="T16" fmla="*/ 4 w 648"/>
                <a:gd name="T17" fmla="*/ 56 h 634"/>
                <a:gd name="T18" fmla="*/ 1 w 648"/>
                <a:gd name="T19" fmla="*/ 68 h 634"/>
                <a:gd name="T20" fmla="*/ 0 w 648"/>
                <a:gd name="T21" fmla="*/ 80 h 634"/>
                <a:gd name="T22" fmla="*/ 1 w 648"/>
                <a:gd name="T23" fmla="*/ 92 h 634"/>
                <a:gd name="T24" fmla="*/ 4 w 648"/>
                <a:gd name="T25" fmla="*/ 103 h 634"/>
                <a:gd name="T26" fmla="*/ 8 w 648"/>
                <a:gd name="T27" fmla="*/ 114 h 634"/>
                <a:gd name="T28" fmla="*/ 14 w 648"/>
                <a:gd name="T29" fmla="*/ 124 h 634"/>
                <a:gd name="T30" fmla="*/ 21 w 648"/>
                <a:gd name="T31" fmla="*/ 133 h 634"/>
                <a:gd name="T32" fmla="*/ 30 w 648"/>
                <a:gd name="T33" fmla="*/ 141 h 634"/>
                <a:gd name="T34" fmla="*/ 39 w 648"/>
                <a:gd name="T35" fmla="*/ 147 h 634"/>
                <a:gd name="T36" fmla="*/ 50 w 648"/>
                <a:gd name="T37" fmla="*/ 153 h 634"/>
                <a:gd name="T38" fmla="*/ 61 w 648"/>
                <a:gd name="T39" fmla="*/ 157 h 634"/>
                <a:gd name="T40" fmla="*/ 73 w 648"/>
                <a:gd name="T41" fmla="*/ 159 h 634"/>
                <a:gd name="T42" fmla="*/ 86 w 648"/>
                <a:gd name="T43" fmla="*/ 159 h 634"/>
                <a:gd name="T44" fmla="*/ 98 w 648"/>
                <a:gd name="T45" fmla="*/ 157 h 634"/>
                <a:gd name="T46" fmla="*/ 109 w 648"/>
                <a:gd name="T47" fmla="*/ 154 h 634"/>
                <a:gd name="T48" fmla="*/ 120 w 648"/>
                <a:gd name="T49" fmla="*/ 149 h 634"/>
                <a:gd name="T50" fmla="*/ 130 w 648"/>
                <a:gd name="T51" fmla="*/ 143 h 634"/>
                <a:gd name="T52" fmla="*/ 138 w 648"/>
                <a:gd name="T53" fmla="*/ 136 h 634"/>
                <a:gd name="T54" fmla="*/ 146 w 648"/>
                <a:gd name="T55" fmla="*/ 127 h 634"/>
                <a:gd name="T56" fmla="*/ 152 w 648"/>
                <a:gd name="T57" fmla="*/ 118 h 634"/>
                <a:gd name="T58" fmla="*/ 157 w 648"/>
                <a:gd name="T59" fmla="*/ 107 h 634"/>
                <a:gd name="T60" fmla="*/ 160 w 648"/>
                <a:gd name="T61" fmla="*/ 96 h 634"/>
                <a:gd name="T62" fmla="*/ 162 w 648"/>
                <a:gd name="T63" fmla="*/ 84 h 634"/>
                <a:gd name="T64" fmla="*/ 162 w 648"/>
                <a:gd name="T65" fmla="*/ 71 h 634"/>
                <a:gd name="T66" fmla="*/ 160 w 648"/>
                <a:gd name="T67" fmla="*/ 60 h 634"/>
                <a:gd name="T68" fmla="*/ 156 w 648"/>
                <a:gd name="T69" fmla="*/ 49 h 634"/>
                <a:gd name="T70" fmla="*/ 150 w 648"/>
                <a:gd name="T71" fmla="*/ 38 h 634"/>
                <a:gd name="T72" fmla="*/ 144 w 648"/>
                <a:gd name="T73" fmla="*/ 29 h 634"/>
                <a:gd name="T74" fmla="*/ 136 w 648"/>
                <a:gd name="T75" fmla="*/ 21 h 634"/>
                <a:gd name="T76" fmla="*/ 127 w 648"/>
                <a:gd name="T77" fmla="*/ 14 h 634"/>
                <a:gd name="T78" fmla="*/ 116 w 648"/>
                <a:gd name="T79" fmla="*/ 8 h 634"/>
                <a:gd name="T80" fmla="*/ 105 w 648"/>
                <a:gd name="T81" fmla="*/ 4 h 634"/>
                <a:gd name="T82" fmla="*/ 94 w 648"/>
                <a:gd name="T83" fmla="*/ 1 h 634"/>
                <a:gd name="T84" fmla="*/ 81 w 648"/>
                <a:gd name="T85" fmla="*/ 0 h 63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48"/>
                <a:gd name="T130" fmla="*/ 0 h 634"/>
                <a:gd name="T131" fmla="*/ 648 w 648"/>
                <a:gd name="T132" fmla="*/ 634 h 63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48" h="634">
                  <a:moveTo>
                    <a:pt x="324" y="0"/>
                  </a:moveTo>
                  <a:lnTo>
                    <a:pt x="307" y="0"/>
                  </a:lnTo>
                  <a:lnTo>
                    <a:pt x="290" y="2"/>
                  </a:lnTo>
                  <a:lnTo>
                    <a:pt x="274" y="3"/>
                  </a:lnTo>
                  <a:lnTo>
                    <a:pt x="259" y="6"/>
                  </a:lnTo>
                  <a:lnTo>
                    <a:pt x="242" y="9"/>
                  </a:lnTo>
                  <a:lnTo>
                    <a:pt x="227" y="14"/>
                  </a:lnTo>
                  <a:lnTo>
                    <a:pt x="211" y="18"/>
                  </a:lnTo>
                  <a:lnTo>
                    <a:pt x="198" y="25"/>
                  </a:lnTo>
                  <a:lnTo>
                    <a:pt x="184" y="31"/>
                  </a:lnTo>
                  <a:lnTo>
                    <a:pt x="168" y="37"/>
                  </a:lnTo>
                  <a:lnTo>
                    <a:pt x="156" y="45"/>
                  </a:lnTo>
                  <a:lnTo>
                    <a:pt x="142" y="54"/>
                  </a:lnTo>
                  <a:lnTo>
                    <a:pt x="130" y="63"/>
                  </a:lnTo>
                  <a:lnTo>
                    <a:pt x="118" y="72"/>
                  </a:lnTo>
                  <a:lnTo>
                    <a:pt x="106" y="81"/>
                  </a:lnTo>
                  <a:lnTo>
                    <a:pt x="95" y="92"/>
                  </a:lnTo>
                  <a:lnTo>
                    <a:pt x="84" y="103"/>
                  </a:lnTo>
                  <a:lnTo>
                    <a:pt x="73" y="115"/>
                  </a:lnTo>
                  <a:lnTo>
                    <a:pt x="64" y="128"/>
                  </a:lnTo>
                  <a:lnTo>
                    <a:pt x="55" y="140"/>
                  </a:lnTo>
                  <a:lnTo>
                    <a:pt x="47" y="152"/>
                  </a:lnTo>
                  <a:lnTo>
                    <a:pt x="38" y="166"/>
                  </a:lnTo>
                  <a:lnTo>
                    <a:pt x="32" y="180"/>
                  </a:lnTo>
                  <a:lnTo>
                    <a:pt x="26" y="194"/>
                  </a:lnTo>
                  <a:lnTo>
                    <a:pt x="20" y="207"/>
                  </a:lnTo>
                  <a:lnTo>
                    <a:pt x="15" y="223"/>
                  </a:lnTo>
                  <a:lnTo>
                    <a:pt x="10" y="238"/>
                  </a:lnTo>
                  <a:lnTo>
                    <a:pt x="6" y="253"/>
                  </a:lnTo>
                  <a:lnTo>
                    <a:pt x="3" y="269"/>
                  </a:lnTo>
                  <a:lnTo>
                    <a:pt x="1" y="284"/>
                  </a:lnTo>
                  <a:lnTo>
                    <a:pt x="0" y="301"/>
                  </a:lnTo>
                  <a:lnTo>
                    <a:pt x="0" y="318"/>
                  </a:lnTo>
                  <a:lnTo>
                    <a:pt x="0" y="333"/>
                  </a:lnTo>
                  <a:lnTo>
                    <a:pt x="1" y="350"/>
                  </a:lnTo>
                  <a:lnTo>
                    <a:pt x="3" y="366"/>
                  </a:lnTo>
                  <a:lnTo>
                    <a:pt x="6" y="381"/>
                  </a:lnTo>
                  <a:lnTo>
                    <a:pt x="10" y="396"/>
                  </a:lnTo>
                  <a:lnTo>
                    <a:pt x="15" y="412"/>
                  </a:lnTo>
                  <a:lnTo>
                    <a:pt x="20" y="427"/>
                  </a:lnTo>
                  <a:lnTo>
                    <a:pt x="26" y="441"/>
                  </a:lnTo>
                  <a:lnTo>
                    <a:pt x="32" y="455"/>
                  </a:lnTo>
                  <a:lnTo>
                    <a:pt x="38" y="469"/>
                  </a:lnTo>
                  <a:lnTo>
                    <a:pt x="47" y="482"/>
                  </a:lnTo>
                  <a:lnTo>
                    <a:pt x="55" y="495"/>
                  </a:lnTo>
                  <a:lnTo>
                    <a:pt x="64" y="507"/>
                  </a:lnTo>
                  <a:lnTo>
                    <a:pt x="73" y="519"/>
                  </a:lnTo>
                  <a:lnTo>
                    <a:pt x="84" y="530"/>
                  </a:lnTo>
                  <a:lnTo>
                    <a:pt x="95" y="542"/>
                  </a:lnTo>
                  <a:lnTo>
                    <a:pt x="106" y="551"/>
                  </a:lnTo>
                  <a:lnTo>
                    <a:pt x="118" y="562"/>
                  </a:lnTo>
                  <a:lnTo>
                    <a:pt x="130" y="571"/>
                  </a:lnTo>
                  <a:lnTo>
                    <a:pt x="142" y="581"/>
                  </a:lnTo>
                  <a:lnTo>
                    <a:pt x="156" y="588"/>
                  </a:lnTo>
                  <a:lnTo>
                    <a:pt x="168" y="596"/>
                  </a:lnTo>
                  <a:lnTo>
                    <a:pt x="184" y="604"/>
                  </a:lnTo>
                  <a:lnTo>
                    <a:pt x="198" y="610"/>
                  </a:lnTo>
                  <a:lnTo>
                    <a:pt x="211" y="614"/>
                  </a:lnTo>
                  <a:lnTo>
                    <a:pt x="227" y="621"/>
                  </a:lnTo>
                  <a:lnTo>
                    <a:pt x="242" y="625"/>
                  </a:lnTo>
                  <a:lnTo>
                    <a:pt x="259" y="628"/>
                  </a:lnTo>
                  <a:lnTo>
                    <a:pt x="274" y="631"/>
                  </a:lnTo>
                  <a:lnTo>
                    <a:pt x="290" y="633"/>
                  </a:lnTo>
                  <a:lnTo>
                    <a:pt x="307" y="634"/>
                  </a:lnTo>
                  <a:lnTo>
                    <a:pt x="324" y="634"/>
                  </a:lnTo>
                  <a:lnTo>
                    <a:pt x="341" y="634"/>
                  </a:lnTo>
                  <a:lnTo>
                    <a:pt x="357" y="633"/>
                  </a:lnTo>
                  <a:lnTo>
                    <a:pt x="373" y="631"/>
                  </a:lnTo>
                  <a:lnTo>
                    <a:pt x="390" y="628"/>
                  </a:lnTo>
                  <a:lnTo>
                    <a:pt x="405" y="625"/>
                  </a:lnTo>
                  <a:lnTo>
                    <a:pt x="420" y="621"/>
                  </a:lnTo>
                  <a:lnTo>
                    <a:pt x="434" y="614"/>
                  </a:lnTo>
                  <a:lnTo>
                    <a:pt x="450" y="610"/>
                  </a:lnTo>
                  <a:lnTo>
                    <a:pt x="463" y="604"/>
                  </a:lnTo>
                  <a:lnTo>
                    <a:pt x="477" y="596"/>
                  </a:lnTo>
                  <a:lnTo>
                    <a:pt x="491" y="588"/>
                  </a:lnTo>
                  <a:lnTo>
                    <a:pt x="505" y="581"/>
                  </a:lnTo>
                  <a:lnTo>
                    <a:pt x="517" y="571"/>
                  </a:lnTo>
                  <a:lnTo>
                    <a:pt x="529" y="562"/>
                  </a:lnTo>
                  <a:lnTo>
                    <a:pt x="542" y="551"/>
                  </a:lnTo>
                  <a:lnTo>
                    <a:pt x="552" y="542"/>
                  </a:lnTo>
                  <a:lnTo>
                    <a:pt x="563" y="530"/>
                  </a:lnTo>
                  <a:lnTo>
                    <a:pt x="574" y="519"/>
                  </a:lnTo>
                  <a:lnTo>
                    <a:pt x="583" y="507"/>
                  </a:lnTo>
                  <a:lnTo>
                    <a:pt x="592" y="495"/>
                  </a:lnTo>
                  <a:lnTo>
                    <a:pt x="600" y="482"/>
                  </a:lnTo>
                  <a:lnTo>
                    <a:pt x="608" y="469"/>
                  </a:lnTo>
                  <a:lnTo>
                    <a:pt x="615" y="455"/>
                  </a:lnTo>
                  <a:lnTo>
                    <a:pt x="622" y="441"/>
                  </a:lnTo>
                  <a:lnTo>
                    <a:pt x="628" y="427"/>
                  </a:lnTo>
                  <a:lnTo>
                    <a:pt x="632" y="412"/>
                  </a:lnTo>
                  <a:lnTo>
                    <a:pt x="637" y="396"/>
                  </a:lnTo>
                  <a:lnTo>
                    <a:pt x="640" y="381"/>
                  </a:lnTo>
                  <a:lnTo>
                    <a:pt x="643" y="366"/>
                  </a:lnTo>
                  <a:lnTo>
                    <a:pt x="645" y="350"/>
                  </a:lnTo>
                  <a:lnTo>
                    <a:pt x="646" y="333"/>
                  </a:lnTo>
                  <a:lnTo>
                    <a:pt x="648" y="318"/>
                  </a:lnTo>
                  <a:lnTo>
                    <a:pt x="646" y="301"/>
                  </a:lnTo>
                  <a:lnTo>
                    <a:pt x="645" y="284"/>
                  </a:lnTo>
                  <a:lnTo>
                    <a:pt x="643" y="269"/>
                  </a:lnTo>
                  <a:lnTo>
                    <a:pt x="640" y="253"/>
                  </a:lnTo>
                  <a:lnTo>
                    <a:pt x="637" y="238"/>
                  </a:lnTo>
                  <a:lnTo>
                    <a:pt x="632" y="223"/>
                  </a:lnTo>
                  <a:lnTo>
                    <a:pt x="628" y="207"/>
                  </a:lnTo>
                  <a:lnTo>
                    <a:pt x="622" y="194"/>
                  </a:lnTo>
                  <a:lnTo>
                    <a:pt x="615" y="180"/>
                  </a:lnTo>
                  <a:lnTo>
                    <a:pt x="608" y="166"/>
                  </a:lnTo>
                  <a:lnTo>
                    <a:pt x="600" y="152"/>
                  </a:lnTo>
                  <a:lnTo>
                    <a:pt x="592" y="140"/>
                  </a:lnTo>
                  <a:lnTo>
                    <a:pt x="583" y="128"/>
                  </a:lnTo>
                  <a:lnTo>
                    <a:pt x="574" y="115"/>
                  </a:lnTo>
                  <a:lnTo>
                    <a:pt x="563" y="103"/>
                  </a:lnTo>
                  <a:lnTo>
                    <a:pt x="552" y="92"/>
                  </a:lnTo>
                  <a:lnTo>
                    <a:pt x="542" y="81"/>
                  </a:lnTo>
                  <a:lnTo>
                    <a:pt x="529" y="72"/>
                  </a:lnTo>
                  <a:lnTo>
                    <a:pt x="517" y="63"/>
                  </a:lnTo>
                  <a:lnTo>
                    <a:pt x="505" y="54"/>
                  </a:lnTo>
                  <a:lnTo>
                    <a:pt x="491" y="45"/>
                  </a:lnTo>
                  <a:lnTo>
                    <a:pt x="477" y="37"/>
                  </a:lnTo>
                  <a:lnTo>
                    <a:pt x="463" y="31"/>
                  </a:lnTo>
                  <a:lnTo>
                    <a:pt x="450" y="25"/>
                  </a:lnTo>
                  <a:lnTo>
                    <a:pt x="434" y="18"/>
                  </a:lnTo>
                  <a:lnTo>
                    <a:pt x="420" y="14"/>
                  </a:lnTo>
                  <a:lnTo>
                    <a:pt x="405" y="9"/>
                  </a:lnTo>
                  <a:lnTo>
                    <a:pt x="390" y="6"/>
                  </a:lnTo>
                  <a:lnTo>
                    <a:pt x="373" y="3"/>
                  </a:lnTo>
                  <a:lnTo>
                    <a:pt x="357" y="2"/>
                  </a:lnTo>
                  <a:lnTo>
                    <a:pt x="341" y="0"/>
                  </a:lnTo>
                  <a:lnTo>
                    <a:pt x="324" y="0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6634" name="Freeform 1030"/>
            <p:cNvSpPr>
              <a:spLocks/>
            </p:cNvSpPr>
            <p:nvPr/>
          </p:nvSpPr>
          <p:spPr bwMode="auto">
            <a:xfrm>
              <a:off x="3374" y="2399"/>
              <a:ext cx="324" cy="317"/>
            </a:xfrm>
            <a:custGeom>
              <a:avLst/>
              <a:gdLst>
                <a:gd name="T0" fmla="*/ 73 w 648"/>
                <a:gd name="T1" fmla="*/ 1 h 634"/>
                <a:gd name="T2" fmla="*/ 61 w 648"/>
                <a:gd name="T3" fmla="*/ 3 h 634"/>
                <a:gd name="T4" fmla="*/ 50 w 648"/>
                <a:gd name="T5" fmla="*/ 7 h 634"/>
                <a:gd name="T6" fmla="*/ 39 w 648"/>
                <a:gd name="T7" fmla="*/ 12 h 634"/>
                <a:gd name="T8" fmla="*/ 30 w 648"/>
                <a:gd name="T9" fmla="*/ 18 h 634"/>
                <a:gd name="T10" fmla="*/ 21 w 648"/>
                <a:gd name="T11" fmla="*/ 26 h 634"/>
                <a:gd name="T12" fmla="*/ 14 w 648"/>
                <a:gd name="T13" fmla="*/ 35 h 634"/>
                <a:gd name="T14" fmla="*/ 8 w 648"/>
                <a:gd name="T15" fmla="*/ 45 h 634"/>
                <a:gd name="T16" fmla="*/ 4 w 648"/>
                <a:gd name="T17" fmla="*/ 56 h 634"/>
                <a:gd name="T18" fmla="*/ 1 w 648"/>
                <a:gd name="T19" fmla="*/ 68 h 634"/>
                <a:gd name="T20" fmla="*/ 0 w 648"/>
                <a:gd name="T21" fmla="*/ 80 h 634"/>
                <a:gd name="T22" fmla="*/ 1 w 648"/>
                <a:gd name="T23" fmla="*/ 92 h 634"/>
                <a:gd name="T24" fmla="*/ 4 w 648"/>
                <a:gd name="T25" fmla="*/ 103 h 634"/>
                <a:gd name="T26" fmla="*/ 8 w 648"/>
                <a:gd name="T27" fmla="*/ 114 h 634"/>
                <a:gd name="T28" fmla="*/ 14 w 648"/>
                <a:gd name="T29" fmla="*/ 124 h 634"/>
                <a:gd name="T30" fmla="*/ 21 w 648"/>
                <a:gd name="T31" fmla="*/ 133 h 634"/>
                <a:gd name="T32" fmla="*/ 30 w 648"/>
                <a:gd name="T33" fmla="*/ 141 h 634"/>
                <a:gd name="T34" fmla="*/ 39 w 648"/>
                <a:gd name="T35" fmla="*/ 147 h 634"/>
                <a:gd name="T36" fmla="*/ 50 w 648"/>
                <a:gd name="T37" fmla="*/ 153 h 634"/>
                <a:gd name="T38" fmla="*/ 61 w 648"/>
                <a:gd name="T39" fmla="*/ 157 h 634"/>
                <a:gd name="T40" fmla="*/ 73 w 648"/>
                <a:gd name="T41" fmla="*/ 159 h 634"/>
                <a:gd name="T42" fmla="*/ 85 w 648"/>
                <a:gd name="T43" fmla="*/ 159 h 634"/>
                <a:gd name="T44" fmla="*/ 98 w 648"/>
                <a:gd name="T45" fmla="*/ 157 h 634"/>
                <a:gd name="T46" fmla="*/ 109 w 648"/>
                <a:gd name="T47" fmla="*/ 154 h 634"/>
                <a:gd name="T48" fmla="*/ 120 w 648"/>
                <a:gd name="T49" fmla="*/ 149 h 634"/>
                <a:gd name="T50" fmla="*/ 130 w 648"/>
                <a:gd name="T51" fmla="*/ 143 h 634"/>
                <a:gd name="T52" fmla="*/ 139 w 648"/>
                <a:gd name="T53" fmla="*/ 136 h 634"/>
                <a:gd name="T54" fmla="*/ 146 w 648"/>
                <a:gd name="T55" fmla="*/ 127 h 634"/>
                <a:gd name="T56" fmla="*/ 152 w 648"/>
                <a:gd name="T57" fmla="*/ 118 h 634"/>
                <a:gd name="T58" fmla="*/ 157 w 648"/>
                <a:gd name="T59" fmla="*/ 107 h 634"/>
                <a:gd name="T60" fmla="*/ 161 w 648"/>
                <a:gd name="T61" fmla="*/ 96 h 634"/>
                <a:gd name="T62" fmla="*/ 162 w 648"/>
                <a:gd name="T63" fmla="*/ 84 h 634"/>
                <a:gd name="T64" fmla="*/ 162 w 648"/>
                <a:gd name="T65" fmla="*/ 71 h 634"/>
                <a:gd name="T66" fmla="*/ 160 w 648"/>
                <a:gd name="T67" fmla="*/ 60 h 634"/>
                <a:gd name="T68" fmla="*/ 156 w 648"/>
                <a:gd name="T69" fmla="*/ 49 h 634"/>
                <a:gd name="T70" fmla="*/ 151 w 648"/>
                <a:gd name="T71" fmla="*/ 38 h 634"/>
                <a:gd name="T72" fmla="*/ 144 w 648"/>
                <a:gd name="T73" fmla="*/ 29 h 634"/>
                <a:gd name="T74" fmla="*/ 136 w 648"/>
                <a:gd name="T75" fmla="*/ 21 h 634"/>
                <a:gd name="T76" fmla="*/ 126 w 648"/>
                <a:gd name="T77" fmla="*/ 14 h 634"/>
                <a:gd name="T78" fmla="*/ 116 w 648"/>
                <a:gd name="T79" fmla="*/ 8 h 634"/>
                <a:gd name="T80" fmla="*/ 105 w 648"/>
                <a:gd name="T81" fmla="*/ 4 h 634"/>
                <a:gd name="T82" fmla="*/ 94 w 648"/>
                <a:gd name="T83" fmla="*/ 1 h 634"/>
                <a:gd name="T84" fmla="*/ 81 w 648"/>
                <a:gd name="T85" fmla="*/ 0 h 63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48"/>
                <a:gd name="T130" fmla="*/ 0 h 634"/>
                <a:gd name="T131" fmla="*/ 648 w 648"/>
                <a:gd name="T132" fmla="*/ 634 h 63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48" h="634">
                  <a:moveTo>
                    <a:pt x="324" y="0"/>
                  </a:moveTo>
                  <a:lnTo>
                    <a:pt x="307" y="0"/>
                  </a:lnTo>
                  <a:lnTo>
                    <a:pt x="290" y="2"/>
                  </a:lnTo>
                  <a:lnTo>
                    <a:pt x="274" y="3"/>
                  </a:lnTo>
                  <a:lnTo>
                    <a:pt x="258" y="6"/>
                  </a:lnTo>
                  <a:lnTo>
                    <a:pt x="243" y="9"/>
                  </a:lnTo>
                  <a:lnTo>
                    <a:pt x="228" y="14"/>
                  </a:lnTo>
                  <a:lnTo>
                    <a:pt x="212" y="18"/>
                  </a:lnTo>
                  <a:lnTo>
                    <a:pt x="197" y="25"/>
                  </a:lnTo>
                  <a:lnTo>
                    <a:pt x="183" y="31"/>
                  </a:lnTo>
                  <a:lnTo>
                    <a:pt x="169" y="37"/>
                  </a:lnTo>
                  <a:lnTo>
                    <a:pt x="155" y="45"/>
                  </a:lnTo>
                  <a:lnTo>
                    <a:pt x="143" y="54"/>
                  </a:lnTo>
                  <a:lnTo>
                    <a:pt x="129" y="63"/>
                  </a:lnTo>
                  <a:lnTo>
                    <a:pt x="117" y="72"/>
                  </a:lnTo>
                  <a:lnTo>
                    <a:pt x="106" y="81"/>
                  </a:lnTo>
                  <a:lnTo>
                    <a:pt x="94" y="92"/>
                  </a:lnTo>
                  <a:lnTo>
                    <a:pt x="83" y="103"/>
                  </a:lnTo>
                  <a:lnTo>
                    <a:pt x="74" y="115"/>
                  </a:lnTo>
                  <a:lnTo>
                    <a:pt x="63" y="128"/>
                  </a:lnTo>
                  <a:lnTo>
                    <a:pt x="55" y="140"/>
                  </a:lnTo>
                  <a:lnTo>
                    <a:pt x="46" y="152"/>
                  </a:lnTo>
                  <a:lnTo>
                    <a:pt x="39" y="166"/>
                  </a:lnTo>
                  <a:lnTo>
                    <a:pt x="31" y="180"/>
                  </a:lnTo>
                  <a:lnTo>
                    <a:pt x="25" y="194"/>
                  </a:lnTo>
                  <a:lnTo>
                    <a:pt x="19" y="207"/>
                  </a:lnTo>
                  <a:lnTo>
                    <a:pt x="14" y="223"/>
                  </a:lnTo>
                  <a:lnTo>
                    <a:pt x="9" y="238"/>
                  </a:lnTo>
                  <a:lnTo>
                    <a:pt x="6" y="253"/>
                  </a:lnTo>
                  <a:lnTo>
                    <a:pt x="3" y="269"/>
                  </a:lnTo>
                  <a:lnTo>
                    <a:pt x="2" y="284"/>
                  </a:lnTo>
                  <a:lnTo>
                    <a:pt x="0" y="301"/>
                  </a:lnTo>
                  <a:lnTo>
                    <a:pt x="0" y="318"/>
                  </a:lnTo>
                  <a:lnTo>
                    <a:pt x="0" y="333"/>
                  </a:lnTo>
                  <a:lnTo>
                    <a:pt x="2" y="350"/>
                  </a:lnTo>
                  <a:lnTo>
                    <a:pt x="3" y="366"/>
                  </a:lnTo>
                  <a:lnTo>
                    <a:pt x="6" y="381"/>
                  </a:lnTo>
                  <a:lnTo>
                    <a:pt x="9" y="396"/>
                  </a:lnTo>
                  <a:lnTo>
                    <a:pt x="14" y="412"/>
                  </a:lnTo>
                  <a:lnTo>
                    <a:pt x="19" y="427"/>
                  </a:lnTo>
                  <a:lnTo>
                    <a:pt x="25" y="441"/>
                  </a:lnTo>
                  <a:lnTo>
                    <a:pt x="31" y="455"/>
                  </a:lnTo>
                  <a:lnTo>
                    <a:pt x="39" y="469"/>
                  </a:lnTo>
                  <a:lnTo>
                    <a:pt x="46" y="482"/>
                  </a:lnTo>
                  <a:lnTo>
                    <a:pt x="55" y="495"/>
                  </a:lnTo>
                  <a:lnTo>
                    <a:pt x="63" y="507"/>
                  </a:lnTo>
                  <a:lnTo>
                    <a:pt x="74" y="519"/>
                  </a:lnTo>
                  <a:lnTo>
                    <a:pt x="83" y="530"/>
                  </a:lnTo>
                  <a:lnTo>
                    <a:pt x="94" y="542"/>
                  </a:lnTo>
                  <a:lnTo>
                    <a:pt x="106" y="551"/>
                  </a:lnTo>
                  <a:lnTo>
                    <a:pt x="117" y="562"/>
                  </a:lnTo>
                  <a:lnTo>
                    <a:pt x="129" y="571"/>
                  </a:lnTo>
                  <a:lnTo>
                    <a:pt x="143" y="581"/>
                  </a:lnTo>
                  <a:lnTo>
                    <a:pt x="155" y="588"/>
                  </a:lnTo>
                  <a:lnTo>
                    <a:pt x="169" y="596"/>
                  </a:lnTo>
                  <a:lnTo>
                    <a:pt x="183" y="604"/>
                  </a:lnTo>
                  <a:lnTo>
                    <a:pt x="197" y="610"/>
                  </a:lnTo>
                  <a:lnTo>
                    <a:pt x="212" y="614"/>
                  </a:lnTo>
                  <a:lnTo>
                    <a:pt x="228" y="621"/>
                  </a:lnTo>
                  <a:lnTo>
                    <a:pt x="243" y="625"/>
                  </a:lnTo>
                  <a:lnTo>
                    <a:pt x="258" y="628"/>
                  </a:lnTo>
                  <a:lnTo>
                    <a:pt x="274" y="631"/>
                  </a:lnTo>
                  <a:lnTo>
                    <a:pt x="290" y="633"/>
                  </a:lnTo>
                  <a:lnTo>
                    <a:pt x="307" y="634"/>
                  </a:lnTo>
                  <a:lnTo>
                    <a:pt x="324" y="634"/>
                  </a:lnTo>
                  <a:lnTo>
                    <a:pt x="340" y="634"/>
                  </a:lnTo>
                  <a:lnTo>
                    <a:pt x="357" y="633"/>
                  </a:lnTo>
                  <a:lnTo>
                    <a:pt x="373" y="631"/>
                  </a:lnTo>
                  <a:lnTo>
                    <a:pt x="389" y="628"/>
                  </a:lnTo>
                  <a:lnTo>
                    <a:pt x="404" y="625"/>
                  </a:lnTo>
                  <a:lnTo>
                    <a:pt x="420" y="621"/>
                  </a:lnTo>
                  <a:lnTo>
                    <a:pt x="435" y="614"/>
                  </a:lnTo>
                  <a:lnTo>
                    <a:pt x="450" y="610"/>
                  </a:lnTo>
                  <a:lnTo>
                    <a:pt x="464" y="604"/>
                  </a:lnTo>
                  <a:lnTo>
                    <a:pt x="478" y="596"/>
                  </a:lnTo>
                  <a:lnTo>
                    <a:pt x="492" y="588"/>
                  </a:lnTo>
                  <a:lnTo>
                    <a:pt x="504" y="581"/>
                  </a:lnTo>
                  <a:lnTo>
                    <a:pt x="518" y="571"/>
                  </a:lnTo>
                  <a:lnTo>
                    <a:pt x="530" y="562"/>
                  </a:lnTo>
                  <a:lnTo>
                    <a:pt x="541" y="551"/>
                  </a:lnTo>
                  <a:lnTo>
                    <a:pt x="553" y="542"/>
                  </a:lnTo>
                  <a:lnTo>
                    <a:pt x="564" y="530"/>
                  </a:lnTo>
                  <a:lnTo>
                    <a:pt x="573" y="519"/>
                  </a:lnTo>
                  <a:lnTo>
                    <a:pt x="584" y="507"/>
                  </a:lnTo>
                  <a:lnTo>
                    <a:pt x="592" y="495"/>
                  </a:lnTo>
                  <a:lnTo>
                    <a:pt x="601" y="482"/>
                  </a:lnTo>
                  <a:lnTo>
                    <a:pt x="608" y="469"/>
                  </a:lnTo>
                  <a:lnTo>
                    <a:pt x="616" y="455"/>
                  </a:lnTo>
                  <a:lnTo>
                    <a:pt x="622" y="441"/>
                  </a:lnTo>
                  <a:lnTo>
                    <a:pt x="628" y="427"/>
                  </a:lnTo>
                  <a:lnTo>
                    <a:pt x="633" y="412"/>
                  </a:lnTo>
                  <a:lnTo>
                    <a:pt x="638" y="396"/>
                  </a:lnTo>
                  <a:lnTo>
                    <a:pt x="641" y="381"/>
                  </a:lnTo>
                  <a:lnTo>
                    <a:pt x="644" y="366"/>
                  </a:lnTo>
                  <a:lnTo>
                    <a:pt x="645" y="350"/>
                  </a:lnTo>
                  <a:lnTo>
                    <a:pt x="647" y="333"/>
                  </a:lnTo>
                  <a:lnTo>
                    <a:pt x="648" y="318"/>
                  </a:lnTo>
                  <a:lnTo>
                    <a:pt x="647" y="301"/>
                  </a:lnTo>
                  <a:lnTo>
                    <a:pt x="645" y="284"/>
                  </a:lnTo>
                  <a:lnTo>
                    <a:pt x="644" y="269"/>
                  </a:lnTo>
                  <a:lnTo>
                    <a:pt x="641" y="253"/>
                  </a:lnTo>
                  <a:lnTo>
                    <a:pt x="638" y="238"/>
                  </a:lnTo>
                  <a:lnTo>
                    <a:pt x="633" y="223"/>
                  </a:lnTo>
                  <a:lnTo>
                    <a:pt x="628" y="207"/>
                  </a:lnTo>
                  <a:lnTo>
                    <a:pt x="622" y="194"/>
                  </a:lnTo>
                  <a:lnTo>
                    <a:pt x="616" y="180"/>
                  </a:lnTo>
                  <a:lnTo>
                    <a:pt x="608" y="166"/>
                  </a:lnTo>
                  <a:lnTo>
                    <a:pt x="601" y="152"/>
                  </a:lnTo>
                  <a:lnTo>
                    <a:pt x="592" y="140"/>
                  </a:lnTo>
                  <a:lnTo>
                    <a:pt x="584" y="128"/>
                  </a:lnTo>
                  <a:lnTo>
                    <a:pt x="573" y="115"/>
                  </a:lnTo>
                  <a:lnTo>
                    <a:pt x="564" y="103"/>
                  </a:lnTo>
                  <a:lnTo>
                    <a:pt x="553" y="92"/>
                  </a:lnTo>
                  <a:lnTo>
                    <a:pt x="541" y="81"/>
                  </a:lnTo>
                  <a:lnTo>
                    <a:pt x="530" y="72"/>
                  </a:lnTo>
                  <a:lnTo>
                    <a:pt x="518" y="63"/>
                  </a:lnTo>
                  <a:lnTo>
                    <a:pt x="504" y="54"/>
                  </a:lnTo>
                  <a:lnTo>
                    <a:pt x="492" y="45"/>
                  </a:lnTo>
                  <a:lnTo>
                    <a:pt x="478" y="37"/>
                  </a:lnTo>
                  <a:lnTo>
                    <a:pt x="464" y="31"/>
                  </a:lnTo>
                  <a:lnTo>
                    <a:pt x="450" y="25"/>
                  </a:lnTo>
                  <a:lnTo>
                    <a:pt x="435" y="18"/>
                  </a:lnTo>
                  <a:lnTo>
                    <a:pt x="420" y="14"/>
                  </a:lnTo>
                  <a:lnTo>
                    <a:pt x="404" y="9"/>
                  </a:lnTo>
                  <a:lnTo>
                    <a:pt x="389" y="6"/>
                  </a:lnTo>
                  <a:lnTo>
                    <a:pt x="373" y="3"/>
                  </a:lnTo>
                  <a:lnTo>
                    <a:pt x="357" y="2"/>
                  </a:lnTo>
                  <a:lnTo>
                    <a:pt x="340" y="0"/>
                  </a:lnTo>
                  <a:lnTo>
                    <a:pt x="324" y="0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6635" name="Rectangle 1031"/>
            <p:cNvSpPr>
              <a:spLocks noChangeArrowheads="1"/>
            </p:cNvSpPr>
            <p:nvPr/>
          </p:nvSpPr>
          <p:spPr bwMode="auto">
            <a:xfrm>
              <a:off x="2289" y="2479"/>
              <a:ext cx="16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1600" b="1">
                  <a:solidFill>
                    <a:srgbClr val="FFFFFF"/>
                  </a:solidFill>
                  <a:latin typeface="Helvetica" pitchFamily="-106" charset="0"/>
                </a:rPr>
                <a:t>A1</a:t>
              </a:r>
              <a:endParaRPr lang="en-US" sz="1800"/>
            </a:p>
          </p:txBody>
        </p:sp>
        <p:sp>
          <p:nvSpPr>
            <p:cNvPr id="26636" name="Rectangle 1032"/>
            <p:cNvSpPr>
              <a:spLocks noChangeArrowheads="1"/>
            </p:cNvSpPr>
            <p:nvPr/>
          </p:nvSpPr>
          <p:spPr bwMode="auto">
            <a:xfrm>
              <a:off x="3456" y="2479"/>
              <a:ext cx="16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1600" b="1">
                  <a:solidFill>
                    <a:srgbClr val="FFFFFF"/>
                  </a:solidFill>
                  <a:latin typeface="Helvetica" pitchFamily="-106" charset="0"/>
                </a:rPr>
                <a:t>A1</a:t>
              </a:r>
              <a:endParaRPr lang="en-US" sz="1800"/>
            </a:p>
          </p:txBody>
        </p:sp>
        <p:sp>
          <p:nvSpPr>
            <p:cNvPr id="26637" name="Freeform 1033"/>
            <p:cNvSpPr>
              <a:spLocks/>
            </p:cNvSpPr>
            <p:nvPr/>
          </p:nvSpPr>
          <p:spPr bwMode="auto">
            <a:xfrm>
              <a:off x="2218" y="1527"/>
              <a:ext cx="323" cy="318"/>
            </a:xfrm>
            <a:custGeom>
              <a:avLst/>
              <a:gdLst>
                <a:gd name="T0" fmla="*/ 73 w 646"/>
                <a:gd name="T1" fmla="*/ 1 h 636"/>
                <a:gd name="T2" fmla="*/ 61 w 646"/>
                <a:gd name="T3" fmla="*/ 3 h 636"/>
                <a:gd name="T4" fmla="*/ 49 w 646"/>
                <a:gd name="T5" fmla="*/ 6 h 636"/>
                <a:gd name="T6" fmla="*/ 39 w 646"/>
                <a:gd name="T7" fmla="*/ 12 h 636"/>
                <a:gd name="T8" fmla="*/ 29 w 646"/>
                <a:gd name="T9" fmla="*/ 18 h 636"/>
                <a:gd name="T10" fmla="*/ 21 w 646"/>
                <a:gd name="T11" fmla="*/ 26 h 636"/>
                <a:gd name="T12" fmla="*/ 14 w 646"/>
                <a:gd name="T13" fmla="*/ 35 h 636"/>
                <a:gd name="T14" fmla="*/ 8 w 646"/>
                <a:gd name="T15" fmla="*/ 45 h 636"/>
                <a:gd name="T16" fmla="*/ 4 w 646"/>
                <a:gd name="T17" fmla="*/ 56 h 636"/>
                <a:gd name="T18" fmla="*/ 1 w 646"/>
                <a:gd name="T19" fmla="*/ 68 h 636"/>
                <a:gd name="T20" fmla="*/ 0 w 646"/>
                <a:gd name="T21" fmla="*/ 80 h 636"/>
                <a:gd name="T22" fmla="*/ 1 w 646"/>
                <a:gd name="T23" fmla="*/ 92 h 636"/>
                <a:gd name="T24" fmla="*/ 4 w 646"/>
                <a:gd name="T25" fmla="*/ 103 h 636"/>
                <a:gd name="T26" fmla="*/ 8 w 646"/>
                <a:gd name="T27" fmla="*/ 114 h 636"/>
                <a:gd name="T28" fmla="*/ 14 w 646"/>
                <a:gd name="T29" fmla="*/ 124 h 636"/>
                <a:gd name="T30" fmla="*/ 21 w 646"/>
                <a:gd name="T31" fmla="*/ 133 h 636"/>
                <a:gd name="T32" fmla="*/ 29 w 646"/>
                <a:gd name="T33" fmla="*/ 141 h 636"/>
                <a:gd name="T34" fmla="*/ 39 w 646"/>
                <a:gd name="T35" fmla="*/ 148 h 636"/>
                <a:gd name="T36" fmla="*/ 49 w 646"/>
                <a:gd name="T37" fmla="*/ 153 h 636"/>
                <a:gd name="T38" fmla="*/ 61 w 646"/>
                <a:gd name="T39" fmla="*/ 157 h 636"/>
                <a:gd name="T40" fmla="*/ 73 w 646"/>
                <a:gd name="T41" fmla="*/ 159 h 636"/>
                <a:gd name="T42" fmla="*/ 85 w 646"/>
                <a:gd name="T43" fmla="*/ 159 h 636"/>
                <a:gd name="T44" fmla="*/ 97 w 646"/>
                <a:gd name="T45" fmla="*/ 157 h 636"/>
                <a:gd name="T46" fmla="*/ 109 w 646"/>
                <a:gd name="T47" fmla="*/ 154 h 636"/>
                <a:gd name="T48" fmla="*/ 120 w 646"/>
                <a:gd name="T49" fmla="*/ 150 h 636"/>
                <a:gd name="T50" fmla="*/ 130 w 646"/>
                <a:gd name="T51" fmla="*/ 143 h 636"/>
                <a:gd name="T52" fmla="*/ 138 w 646"/>
                <a:gd name="T53" fmla="*/ 136 h 636"/>
                <a:gd name="T54" fmla="*/ 146 w 646"/>
                <a:gd name="T55" fmla="*/ 127 h 636"/>
                <a:gd name="T56" fmla="*/ 152 w 646"/>
                <a:gd name="T57" fmla="*/ 117 h 636"/>
                <a:gd name="T58" fmla="*/ 157 w 646"/>
                <a:gd name="T59" fmla="*/ 107 h 636"/>
                <a:gd name="T60" fmla="*/ 160 w 646"/>
                <a:gd name="T61" fmla="*/ 96 h 636"/>
                <a:gd name="T62" fmla="*/ 162 w 646"/>
                <a:gd name="T63" fmla="*/ 84 h 636"/>
                <a:gd name="T64" fmla="*/ 162 w 646"/>
                <a:gd name="T65" fmla="*/ 72 h 636"/>
                <a:gd name="T66" fmla="*/ 159 w 646"/>
                <a:gd name="T67" fmla="*/ 60 h 636"/>
                <a:gd name="T68" fmla="*/ 156 w 646"/>
                <a:gd name="T69" fmla="*/ 49 h 636"/>
                <a:gd name="T70" fmla="*/ 150 w 646"/>
                <a:gd name="T71" fmla="*/ 39 h 636"/>
                <a:gd name="T72" fmla="*/ 143 w 646"/>
                <a:gd name="T73" fmla="*/ 29 h 636"/>
                <a:gd name="T74" fmla="*/ 135 w 646"/>
                <a:gd name="T75" fmla="*/ 21 h 636"/>
                <a:gd name="T76" fmla="*/ 126 w 646"/>
                <a:gd name="T77" fmla="*/ 14 h 636"/>
                <a:gd name="T78" fmla="*/ 116 w 646"/>
                <a:gd name="T79" fmla="*/ 8 h 636"/>
                <a:gd name="T80" fmla="*/ 105 w 646"/>
                <a:gd name="T81" fmla="*/ 4 h 636"/>
                <a:gd name="T82" fmla="*/ 94 w 646"/>
                <a:gd name="T83" fmla="*/ 1 h 636"/>
                <a:gd name="T84" fmla="*/ 81 w 646"/>
                <a:gd name="T85" fmla="*/ 0 h 6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46"/>
                <a:gd name="T130" fmla="*/ 0 h 636"/>
                <a:gd name="T131" fmla="*/ 646 w 646"/>
                <a:gd name="T132" fmla="*/ 636 h 6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46" h="636">
                  <a:moveTo>
                    <a:pt x="324" y="0"/>
                  </a:moveTo>
                  <a:lnTo>
                    <a:pt x="307" y="0"/>
                  </a:lnTo>
                  <a:lnTo>
                    <a:pt x="290" y="1"/>
                  </a:lnTo>
                  <a:lnTo>
                    <a:pt x="273" y="3"/>
                  </a:lnTo>
                  <a:lnTo>
                    <a:pt x="258" y="6"/>
                  </a:lnTo>
                  <a:lnTo>
                    <a:pt x="242" y="11"/>
                  </a:lnTo>
                  <a:lnTo>
                    <a:pt x="227" y="14"/>
                  </a:lnTo>
                  <a:lnTo>
                    <a:pt x="212" y="20"/>
                  </a:lnTo>
                  <a:lnTo>
                    <a:pt x="196" y="24"/>
                  </a:lnTo>
                  <a:lnTo>
                    <a:pt x="182" y="30"/>
                  </a:lnTo>
                  <a:lnTo>
                    <a:pt x="169" y="38"/>
                  </a:lnTo>
                  <a:lnTo>
                    <a:pt x="155" y="46"/>
                  </a:lnTo>
                  <a:lnTo>
                    <a:pt x="142" y="54"/>
                  </a:lnTo>
                  <a:lnTo>
                    <a:pt x="129" y="63"/>
                  </a:lnTo>
                  <a:lnTo>
                    <a:pt x="116" y="72"/>
                  </a:lnTo>
                  <a:lnTo>
                    <a:pt x="106" y="83"/>
                  </a:lnTo>
                  <a:lnTo>
                    <a:pt x="93" y="93"/>
                  </a:lnTo>
                  <a:lnTo>
                    <a:pt x="83" y="104"/>
                  </a:lnTo>
                  <a:lnTo>
                    <a:pt x="73" y="115"/>
                  </a:lnTo>
                  <a:lnTo>
                    <a:pt x="63" y="127"/>
                  </a:lnTo>
                  <a:lnTo>
                    <a:pt x="55" y="140"/>
                  </a:lnTo>
                  <a:lnTo>
                    <a:pt x="46" y="153"/>
                  </a:lnTo>
                  <a:lnTo>
                    <a:pt x="38" y="166"/>
                  </a:lnTo>
                  <a:lnTo>
                    <a:pt x="30" y="179"/>
                  </a:lnTo>
                  <a:lnTo>
                    <a:pt x="24" y="195"/>
                  </a:lnTo>
                  <a:lnTo>
                    <a:pt x="18" y="209"/>
                  </a:lnTo>
                  <a:lnTo>
                    <a:pt x="13" y="224"/>
                  </a:lnTo>
                  <a:lnTo>
                    <a:pt x="9" y="238"/>
                  </a:lnTo>
                  <a:lnTo>
                    <a:pt x="6" y="253"/>
                  </a:lnTo>
                  <a:lnTo>
                    <a:pt x="3" y="270"/>
                  </a:lnTo>
                  <a:lnTo>
                    <a:pt x="1" y="285"/>
                  </a:lnTo>
                  <a:lnTo>
                    <a:pt x="0" y="301"/>
                  </a:lnTo>
                  <a:lnTo>
                    <a:pt x="0" y="318"/>
                  </a:lnTo>
                  <a:lnTo>
                    <a:pt x="0" y="335"/>
                  </a:lnTo>
                  <a:lnTo>
                    <a:pt x="1" y="350"/>
                  </a:lnTo>
                  <a:lnTo>
                    <a:pt x="3" y="365"/>
                  </a:lnTo>
                  <a:lnTo>
                    <a:pt x="6" y="382"/>
                  </a:lnTo>
                  <a:lnTo>
                    <a:pt x="9" y="398"/>
                  </a:lnTo>
                  <a:lnTo>
                    <a:pt x="13" y="411"/>
                  </a:lnTo>
                  <a:lnTo>
                    <a:pt x="18" y="427"/>
                  </a:lnTo>
                  <a:lnTo>
                    <a:pt x="24" y="441"/>
                  </a:lnTo>
                  <a:lnTo>
                    <a:pt x="30" y="456"/>
                  </a:lnTo>
                  <a:lnTo>
                    <a:pt x="38" y="468"/>
                  </a:lnTo>
                  <a:lnTo>
                    <a:pt x="46" y="482"/>
                  </a:lnTo>
                  <a:lnTo>
                    <a:pt x="55" y="494"/>
                  </a:lnTo>
                  <a:lnTo>
                    <a:pt x="63" y="508"/>
                  </a:lnTo>
                  <a:lnTo>
                    <a:pt x="73" y="519"/>
                  </a:lnTo>
                  <a:lnTo>
                    <a:pt x="83" y="531"/>
                  </a:lnTo>
                  <a:lnTo>
                    <a:pt x="93" y="542"/>
                  </a:lnTo>
                  <a:lnTo>
                    <a:pt x="106" y="553"/>
                  </a:lnTo>
                  <a:lnTo>
                    <a:pt x="116" y="562"/>
                  </a:lnTo>
                  <a:lnTo>
                    <a:pt x="129" y="571"/>
                  </a:lnTo>
                  <a:lnTo>
                    <a:pt x="142" y="580"/>
                  </a:lnTo>
                  <a:lnTo>
                    <a:pt x="155" y="590"/>
                  </a:lnTo>
                  <a:lnTo>
                    <a:pt x="169" y="597"/>
                  </a:lnTo>
                  <a:lnTo>
                    <a:pt x="182" y="603"/>
                  </a:lnTo>
                  <a:lnTo>
                    <a:pt x="196" y="610"/>
                  </a:lnTo>
                  <a:lnTo>
                    <a:pt x="212" y="616"/>
                  </a:lnTo>
                  <a:lnTo>
                    <a:pt x="227" y="620"/>
                  </a:lnTo>
                  <a:lnTo>
                    <a:pt x="242" y="625"/>
                  </a:lnTo>
                  <a:lnTo>
                    <a:pt x="258" y="628"/>
                  </a:lnTo>
                  <a:lnTo>
                    <a:pt x="273" y="631"/>
                  </a:lnTo>
                  <a:lnTo>
                    <a:pt x="290" y="633"/>
                  </a:lnTo>
                  <a:lnTo>
                    <a:pt x="307" y="634"/>
                  </a:lnTo>
                  <a:lnTo>
                    <a:pt x="324" y="636"/>
                  </a:lnTo>
                  <a:lnTo>
                    <a:pt x="339" y="634"/>
                  </a:lnTo>
                  <a:lnTo>
                    <a:pt x="356" y="633"/>
                  </a:lnTo>
                  <a:lnTo>
                    <a:pt x="373" y="631"/>
                  </a:lnTo>
                  <a:lnTo>
                    <a:pt x="388" y="628"/>
                  </a:lnTo>
                  <a:lnTo>
                    <a:pt x="404" y="625"/>
                  </a:lnTo>
                  <a:lnTo>
                    <a:pt x="419" y="620"/>
                  </a:lnTo>
                  <a:lnTo>
                    <a:pt x="434" y="616"/>
                  </a:lnTo>
                  <a:lnTo>
                    <a:pt x="450" y="610"/>
                  </a:lnTo>
                  <a:lnTo>
                    <a:pt x="463" y="603"/>
                  </a:lnTo>
                  <a:lnTo>
                    <a:pt x="477" y="597"/>
                  </a:lnTo>
                  <a:lnTo>
                    <a:pt x="491" y="590"/>
                  </a:lnTo>
                  <a:lnTo>
                    <a:pt x="503" y="580"/>
                  </a:lnTo>
                  <a:lnTo>
                    <a:pt x="517" y="571"/>
                  </a:lnTo>
                  <a:lnTo>
                    <a:pt x="529" y="562"/>
                  </a:lnTo>
                  <a:lnTo>
                    <a:pt x="540" y="553"/>
                  </a:lnTo>
                  <a:lnTo>
                    <a:pt x="551" y="542"/>
                  </a:lnTo>
                  <a:lnTo>
                    <a:pt x="562" y="531"/>
                  </a:lnTo>
                  <a:lnTo>
                    <a:pt x="572" y="519"/>
                  </a:lnTo>
                  <a:lnTo>
                    <a:pt x="582" y="508"/>
                  </a:lnTo>
                  <a:lnTo>
                    <a:pt x="591" y="494"/>
                  </a:lnTo>
                  <a:lnTo>
                    <a:pt x="600" y="482"/>
                  </a:lnTo>
                  <a:lnTo>
                    <a:pt x="608" y="468"/>
                  </a:lnTo>
                  <a:lnTo>
                    <a:pt x="614" y="456"/>
                  </a:lnTo>
                  <a:lnTo>
                    <a:pt x="622" y="441"/>
                  </a:lnTo>
                  <a:lnTo>
                    <a:pt x="626" y="427"/>
                  </a:lnTo>
                  <a:lnTo>
                    <a:pt x="632" y="411"/>
                  </a:lnTo>
                  <a:lnTo>
                    <a:pt x="635" y="398"/>
                  </a:lnTo>
                  <a:lnTo>
                    <a:pt x="640" y="382"/>
                  </a:lnTo>
                  <a:lnTo>
                    <a:pt x="643" y="365"/>
                  </a:lnTo>
                  <a:lnTo>
                    <a:pt x="645" y="350"/>
                  </a:lnTo>
                  <a:lnTo>
                    <a:pt x="646" y="335"/>
                  </a:lnTo>
                  <a:lnTo>
                    <a:pt x="646" y="318"/>
                  </a:lnTo>
                  <a:lnTo>
                    <a:pt x="646" y="301"/>
                  </a:lnTo>
                  <a:lnTo>
                    <a:pt x="645" y="285"/>
                  </a:lnTo>
                  <a:lnTo>
                    <a:pt x="643" y="270"/>
                  </a:lnTo>
                  <a:lnTo>
                    <a:pt x="640" y="253"/>
                  </a:lnTo>
                  <a:lnTo>
                    <a:pt x="635" y="238"/>
                  </a:lnTo>
                  <a:lnTo>
                    <a:pt x="632" y="224"/>
                  </a:lnTo>
                  <a:lnTo>
                    <a:pt x="626" y="209"/>
                  </a:lnTo>
                  <a:lnTo>
                    <a:pt x="622" y="195"/>
                  </a:lnTo>
                  <a:lnTo>
                    <a:pt x="614" y="179"/>
                  </a:lnTo>
                  <a:lnTo>
                    <a:pt x="608" y="166"/>
                  </a:lnTo>
                  <a:lnTo>
                    <a:pt x="600" y="153"/>
                  </a:lnTo>
                  <a:lnTo>
                    <a:pt x="591" y="140"/>
                  </a:lnTo>
                  <a:lnTo>
                    <a:pt x="582" y="127"/>
                  </a:lnTo>
                  <a:lnTo>
                    <a:pt x="572" y="115"/>
                  </a:lnTo>
                  <a:lnTo>
                    <a:pt x="562" y="104"/>
                  </a:lnTo>
                  <a:lnTo>
                    <a:pt x="551" y="93"/>
                  </a:lnTo>
                  <a:lnTo>
                    <a:pt x="540" y="83"/>
                  </a:lnTo>
                  <a:lnTo>
                    <a:pt x="529" y="72"/>
                  </a:lnTo>
                  <a:lnTo>
                    <a:pt x="517" y="63"/>
                  </a:lnTo>
                  <a:lnTo>
                    <a:pt x="503" y="54"/>
                  </a:lnTo>
                  <a:lnTo>
                    <a:pt x="491" y="46"/>
                  </a:lnTo>
                  <a:lnTo>
                    <a:pt x="477" y="38"/>
                  </a:lnTo>
                  <a:lnTo>
                    <a:pt x="463" y="30"/>
                  </a:lnTo>
                  <a:lnTo>
                    <a:pt x="450" y="24"/>
                  </a:lnTo>
                  <a:lnTo>
                    <a:pt x="434" y="20"/>
                  </a:lnTo>
                  <a:lnTo>
                    <a:pt x="419" y="14"/>
                  </a:lnTo>
                  <a:lnTo>
                    <a:pt x="404" y="11"/>
                  </a:lnTo>
                  <a:lnTo>
                    <a:pt x="388" y="6"/>
                  </a:lnTo>
                  <a:lnTo>
                    <a:pt x="373" y="3"/>
                  </a:lnTo>
                  <a:lnTo>
                    <a:pt x="356" y="1"/>
                  </a:lnTo>
                  <a:lnTo>
                    <a:pt x="339" y="0"/>
                  </a:lnTo>
                  <a:lnTo>
                    <a:pt x="324" y="0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6638" name="Freeform 1034"/>
            <p:cNvSpPr>
              <a:spLocks/>
            </p:cNvSpPr>
            <p:nvPr/>
          </p:nvSpPr>
          <p:spPr bwMode="auto">
            <a:xfrm>
              <a:off x="3374" y="1527"/>
              <a:ext cx="324" cy="318"/>
            </a:xfrm>
            <a:custGeom>
              <a:avLst/>
              <a:gdLst>
                <a:gd name="T0" fmla="*/ 73 w 648"/>
                <a:gd name="T1" fmla="*/ 1 h 636"/>
                <a:gd name="T2" fmla="*/ 61 w 648"/>
                <a:gd name="T3" fmla="*/ 3 h 636"/>
                <a:gd name="T4" fmla="*/ 49 w 648"/>
                <a:gd name="T5" fmla="*/ 6 h 636"/>
                <a:gd name="T6" fmla="*/ 39 w 648"/>
                <a:gd name="T7" fmla="*/ 12 h 636"/>
                <a:gd name="T8" fmla="*/ 29 w 648"/>
                <a:gd name="T9" fmla="*/ 18 h 636"/>
                <a:gd name="T10" fmla="*/ 21 w 648"/>
                <a:gd name="T11" fmla="*/ 26 h 636"/>
                <a:gd name="T12" fmla="*/ 14 w 648"/>
                <a:gd name="T13" fmla="*/ 35 h 636"/>
                <a:gd name="T14" fmla="*/ 8 w 648"/>
                <a:gd name="T15" fmla="*/ 45 h 636"/>
                <a:gd name="T16" fmla="*/ 4 w 648"/>
                <a:gd name="T17" fmla="*/ 56 h 636"/>
                <a:gd name="T18" fmla="*/ 1 w 648"/>
                <a:gd name="T19" fmla="*/ 68 h 636"/>
                <a:gd name="T20" fmla="*/ 0 w 648"/>
                <a:gd name="T21" fmla="*/ 80 h 636"/>
                <a:gd name="T22" fmla="*/ 1 w 648"/>
                <a:gd name="T23" fmla="*/ 92 h 636"/>
                <a:gd name="T24" fmla="*/ 4 w 648"/>
                <a:gd name="T25" fmla="*/ 103 h 636"/>
                <a:gd name="T26" fmla="*/ 8 w 648"/>
                <a:gd name="T27" fmla="*/ 114 h 636"/>
                <a:gd name="T28" fmla="*/ 14 w 648"/>
                <a:gd name="T29" fmla="*/ 124 h 636"/>
                <a:gd name="T30" fmla="*/ 21 w 648"/>
                <a:gd name="T31" fmla="*/ 133 h 636"/>
                <a:gd name="T32" fmla="*/ 29 w 648"/>
                <a:gd name="T33" fmla="*/ 141 h 636"/>
                <a:gd name="T34" fmla="*/ 39 w 648"/>
                <a:gd name="T35" fmla="*/ 148 h 636"/>
                <a:gd name="T36" fmla="*/ 49 w 648"/>
                <a:gd name="T37" fmla="*/ 153 h 636"/>
                <a:gd name="T38" fmla="*/ 61 w 648"/>
                <a:gd name="T39" fmla="*/ 157 h 636"/>
                <a:gd name="T40" fmla="*/ 73 w 648"/>
                <a:gd name="T41" fmla="*/ 159 h 636"/>
                <a:gd name="T42" fmla="*/ 85 w 648"/>
                <a:gd name="T43" fmla="*/ 159 h 636"/>
                <a:gd name="T44" fmla="*/ 97 w 648"/>
                <a:gd name="T45" fmla="*/ 157 h 636"/>
                <a:gd name="T46" fmla="*/ 109 w 648"/>
                <a:gd name="T47" fmla="*/ 154 h 636"/>
                <a:gd name="T48" fmla="*/ 120 w 648"/>
                <a:gd name="T49" fmla="*/ 150 h 636"/>
                <a:gd name="T50" fmla="*/ 130 w 648"/>
                <a:gd name="T51" fmla="*/ 143 h 636"/>
                <a:gd name="T52" fmla="*/ 139 w 648"/>
                <a:gd name="T53" fmla="*/ 136 h 636"/>
                <a:gd name="T54" fmla="*/ 146 w 648"/>
                <a:gd name="T55" fmla="*/ 127 h 636"/>
                <a:gd name="T56" fmla="*/ 152 w 648"/>
                <a:gd name="T57" fmla="*/ 117 h 636"/>
                <a:gd name="T58" fmla="*/ 157 w 648"/>
                <a:gd name="T59" fmla="*/ 107 h 636"/>
                <a:gd name="T60" fmla="*/ 160 w 648"/>
                <a:gd name="T61" fmla="*/ 96 h 636"/>
                <a:gd name="T62" fmla="*/ 162 w 648"/>
                <a:gd name="T63" fmla="*/ 84 h 636"/>
                <a:gd name="T64" fmla="*/ 162 w 648"/>
                <a:gd name="T65" fmla="*/ 72 h 636"/>
                <a:gd name="T66" fmla="*/ 160 w 648"/>
                <a:gd name="T67" fmla="*/ 60 h 636"/>
                <a:gd name="T68" fmla="*/ 156 w 648"/>
                <a:gd name="T69" fmla="*/ 49 h 636"/>
                <a:gd name="T70" fmla="*/ 150 w 648"/>
                <a:gd name="T71" fmla="*/ 39 h 636"/>
                <a:gd name="T72" fmla="*/ 144 w 648"/>
                <a:gd name="T73" fmla="*/ 29 h 636"/>
                <a:gd name="T74" fmla="*/ 135 w 648"/>
                <a:gd name="T75" fmla="*/ 21 h 636"/>
                <a:gd name="T76" fmla="*/ 126 w 648"/>
                <a:gd name="T77" fmla="*/ 14 h 636"/>
                <a:gd name="T78" fmla="*/ 116 w 648"/>
                <a:gd name="T79" fmla="*/ 8 h 636"/>
                <a:gd name="T80" fmla="*/ 105 w 648"/>
                <a:gd name="T81" fmla="*/ 4 h 636"/>
                <a:gd name="T82" fmla="*/ 94 w 648"/>
                <a:gd name="T83" fmla="*/ 1 h 636"/>
                <a:gd name="T84" fmla="*/ 81 w 648"/>
                <a:gd name="T85" fmla="*/ 0 h 6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48"/>
                <a:gd name="T130" fmla="*/ 0 h 636"/>
                <a:gd name="T131" fmla="*/ 648 w 648"/>
                <a:gd name="T132" fmla="*/ 636 h 6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48" h="636">
                  <a:moveTo>
                    <a:pt x="324" y="0"/>
                  </a:moveTo>
                  <a:lnTo>
                    <a:pt x="307" y="0"/>
                  </a:lnTo>
                  <a:lnTo>
                    <a:pt x="290" y="1"/>
                  </a:lnTo>
                  <a:lnTo>
                    <a:pt x="273" y="3"/>
                  </a:lnTo>
                  <a:lnTo>
                    <a:pt x="258" y="6"/>
                  </a:lnTo>
                  <a:lnTo>
                    <a:pt x="242" y="11"/>
                  </a:lnTo>
                  <a:lnTo>
                    <a:pt x="227" y="14"/>
                  </a:lnTo>
                  <a:lnTo>
                    <a:pt x="212" y="20"/>
                  </a:lnTo>
                  <a:lnTo>
                    <a:pt x="196" y="24"/>
                  </a:lnTo>
                  <a:lnTo>
                    <a:pt x="183" y="30"/>
                  </a:lnTo>
                  <a:lnTo>
                    <a:pt x="169" y="38"/>
                  </a:lnTo>
                  <a:lnTo>
                    <a:pt x="155" y="46"/>
                  </a:lnTo>
                  <a:lnTo>
                    <a:pt x="143" y="54"/>
                  </a:lnTo>
                  <a:lnTo>
                    <a:pt x="129" y="63"/>
                  </a:lnTo>
                  <a:lnTo>
                    <a:pt x="116" y="72"/>
                  </a:lnTo>
                  <a:lnTo>
                    <a:pt x="106" y="83"/>
                  </a:lnTo>
                  <a:lnTo>
                    <a:pt x="93" y="93"/>
                  </a:lnTo>
                  <a:lnTo>
                    <a:pt x="83" y="104"/>
                  </a:lnTo>
                  <a:lnTo>
                    <a:pt x="73" y="115"/>
                  </a:lnTo>
                  <a:lnTo>
                    <a:pt x="63" y="127"/>
                  </a:lnTo>
                  <a:lnTo>
                    <a:pt x="55" y="140"/>
                  </a:lnTo>
                  <a:lnTo>
                    <a:pt x="46" y="153"/>
                  </a:lnTo>
                  <a:lnTo>
                    <a:pt x="38" y="166"/>
                  </a:lnTo>
                  <a:lnTo>
                    <a:pt x="30" y="179"/>
                  </a:lnTo>
                  <a:lnTo>
                    <a:pt x="24" y="195"/>
                  </a:lnTo>
                  <a:lnTo>
                    <a:pt x="18" y="209"/>
                  </a:lnTo>
                  <a:lnTo>
                    <a:pt x="14" y="224"/>
                  </a:lnTo>
                  <a:lnTo>
                    <a:pt x="9" y="238"/>
                  </a:lnTo>
                  <a:lnTo>
                    <a:pt x="6" y="253"/>
                  </a:lnTo>
                  <a:lnTo>
                    <a:pt x="3" y="270"/>
                  </a:lnTo>
                  <a:lnTo>
                    <a:pt x="1" y="285"/>
                  </a:lnTo>
                  <a:lnTo>
                    <a:pt x="0" y="301"/>
                  </a:lnTo>
                  <a:lnTo>
                    <a:pt x="0" y="318"/>
                  </a:lnTo>
                  <a:lnTo>
                    <a:pt x="0" y="335"/>
                  </a:lnTo>
                  <a:lnTo>
                    <a:pt x="1" y="350"/>
                  </a:lnTo>
                  <a:lnTo>
                    <a:pt x="3" y="365"/>
                  </a:lnTo>
                  <a:lnTo>
                    <a:pt x="6" y="382"/>
                  </a:lnTo>
                  <a:lnTo>
                    <a:pt x="9" y="398"/>
                  </a:lnTo>
                  <a:lnTo>
                    <a:pt x="14" y="411"/>
                  </a:lnTo>
                  <a:lnTo>
                    <a:pt x="18" y="427"/>
                  </a:lnTo>
                  <a:lnTo>
                    <a:pt x="24" y="441"/>
                  </a:lnTo>
                  <a:lnTo>
                    <a:pt x="30" y="456"/>
                  </a:lnTo>
                  <a:lnTo>
                    <a:pt x="38" y="468"/>
                  </a:lnTo>
                  <a:lnTo>
                    <a:pt x="46" y="482"/>
                  </a:lnTo>
                  <a:lnTo>
                    <a:pt x="55" y="494"/>
                  </a:lnTo>
                  <a:lnTo>
                    <a:pt x="63" y="508"/>
                  </a:lnTo>
                  <a:lnTo>
                    <a:pt x="73" y="519"/>
                  </a:lnTo>
                  <a:lnTo>
                    <a:pt x="83" y="531"/>
                  </a:lnTo>
                  <a:lnTo>
                    <a:pt x="93" y="542"/>
                  </a:lnTo>
                  <a:lnTo>
                    <a:pt x="106" y="553"/>
                  </a:lnTo>
                  <a:lnTo>
                    <a:pt x="116" y="562"/>
                  </a:lnTo>
                  <a:lnTo>
                    <a:pt x="129" y="571"/>
                  </a:lnTo>
                  <a:lnTo>
                    <a:pt x="143" y="580"/>
                  </a:lnTo>
                  <a:lnTo>
                    <a:pt x="155" y="590"/>
                  </a:lnTo>
                  <a:lnTo>
                    <a:pt x="169" y="597"/>
                  </a:lnTo>
                  <a:lnTo>
                    <a:pt x="183" y="603"/>
                  </a:lnTo>
                  <a:lnTo>
                    <a:pt x="196" y="610"/>
                  </a:lnTo>
                  <a:lnTo>
                    <a:pt x="212" y="616"/>
                  </a:lnTo>
                  <a:lnTo>
                    <a:pt x="227" y="620"/>
                  </a:lnTo>
                  <a:lnTo>
                    <a:pt x="242" y="625"/>
                  </a:lnTo>
                  <a:lnTo>
                    <a:pt x="258" y="628"/>
                  </a:lnTo>
                  <a:lnTo>
                    <a:pt x="273" y="631"/>
                  </a:lnTo>
                  <a:lnTo>
                    <a:pt x="290" y="633"/>
                  </a:lnTo>
                  <a:lnTo>
                    <a:pt x="307" y="634"/>
                  </a:lnTo>
                  <a:lnTo>
                    <a:pt x="324" y="636"/>
                  </a:lnTo>
                  <a:lnTo>
                    <a:pt x="339" y="634"/>
                  </a:lnTo>
                  <a:lnTo>
                    <a:pt x="356" y="633"/>
                  </a:lnTo>
                  <a:lnTo>
                    <a:pt x="373" y="631"/>
                  </a:lnTo>
                  <a:lnTo>
                    <a:pt x="388" y="628"/>
                  </a:lnTo>
                  <a:lnTo>
                    <a:pt x="404" y="625"/>
                  </a:lnTo>
                  <a:lnTo>
                    <a:pt x="419" y="620"/>
                  </a:lnTo>
                  <a:lnTo>
                    <a:pt x="434" y="616"/>
                  </a:lnTo>
                  <a:lnTo>
                    <a:pt x="450" y="610"/>
                  </a:lnTo>
                  <a:lnTo>
                    <a:pt x="464" y="603"/>
                  </a:lnTo>
                  <a:lnTo>
                    <a:pt x="477" y="597"/>
                  </a:lnTo>
                  <a:lnTo>
                    <a:pt x="491" y="590"/>
                  </a:lnTo>
                  <a:lnTo>
                    <a:pt x="504" y="580"/>
                  </a:lnTo>
                  <a:lnTo>
                    <a:pt x="517" y="571"/>
                  </a:lnTo>
                  <a:lnTo>
                    <a:pt x="530" y="562"/>
                  </a:lnTo>
                  <a:lnTo>
                    <a:pt x="540" y="553"/>
                  </a:lnTo>
                  <a:lnTo>
                    <a:pt x="553" y="542"/>
                  </a:lnTo>
                  <a:lnTo>
                    <a:pt x="563" y="531"/>
                  </a:lnTo>
                  <a:lnTo>
                    <a:pt x="573" y="519"/>
                  </a:lnTo>
                  <a:lnTo>
                    <a:pt x="583" y="508"/>
                  </a:lnTo>
                  <a:lnTo>
                    <a:pt x="591" y="494"/>
                  </a:lnTo>
                  <a:lnTo>
                    <a:pt x="600" y="482"/>
                  </a:lnTo>
                  <a:lnTo>
                    <a:pt x="608" y="468"/>
                  </a:lnTo>
                  <a:lnTo>
                    <a:pt x="616" y="456"/>
                  </a:lnTo>
                  <a:lnTo>
                    <a:pt x="622" y="441"/>
                  </a:lnTo>
                  <a:lnTo>
                    <a:pt x="628" y="427"/>
                  </a:lnTo>
                  <a:lnTo>
                    <a:pt x="633" y="411"/>
                  </a:lnTo>
                  <a:lnTo>
                    <a:pt x="637" y="398"/>
                  </a:lnTo>
                  <a:lnTo>
                    <a:pt x="640" y="382"/>
                  </a:lnTo>
                  <a:lnTo>
                    <a:pt x="643" y="365"/>
                  </a:lnTo>
                  <a:lnTo>
                    <a:pt x="645" y="350"/>
                  </a:lnTo>
                  <a:lnTo>
                    <a:pt x="646" y="335"/>
                  </a:lnTo>
                  <a:lnTo>
                    <a:pt x="648" y="318"/>
                  </a:lnTo>
                  <a:lnTo>
                    <a:pt x="646" y="301"/>
                  </a:lnTo>
                  <a:lnTo>
                    <a:pt x="645" y="285"/>
                  </a:lnTo>
                  <a:lnTo>
                    <a:pt x="643" y="270"/>
                  </a:lnTo>
                  <a:lnTo>
                    <a:pt x="640" y="253"/>
                  </a:lnTo>
                  <a:lnTo>
                    <a:pt x="637" y="238"/>
                  </a:lnTo>
                  <a:lnTo>
                    <a:pt x="633" y="224"/>
                  </a:lnTo>
                  <a:lnTo>
                    <a:pt x="628" y="209"/>
                  </a:lnTo>
                  <a:lnTo>
                    <a:pt x="622" y="195"/>
                  </a:lnTo>
                  <a:lnTo>
                    <a:pt x="616" y="179"/>
                  </a:lnTo>
                  <a:lnTo>
                    <a:pt x="608" y="166"/>
                  </a:lnTo>
                  <a:lnTo>
                    <a:pt x="600" y="153"/>
                  </a:lnTo>
                  <a:lnTo>
                    <a:pt x="591" y="140"/>
                  </a:lnTo>
                  <a:lnTo>
                    <a:pt x="583" y="127"/>
                  </a:lnTo>
                  <a:lnTo>
                    <a:pt x="573" y="115"/>
                  </a:lnTo>
                  <a:lnTo>
                    <a:pt x="563" y="104"/>
                  </a:lnTo>
                  <a:lnTo>
                    <a:pt x="553" y="93"/>
                  </a:lnTo>
                  <a:lnTo>
                    <a:pt x="540" y="83"/>
                  </a:lnTo>
                  <a:lnTo>
                    <a:pt x="530" y="72"/>
                  </a:lnTo>
                  <a:lnTo>
                    <a:pt x="517" y="63"/>
                  </a:lnTo>
                  <a:lnTo>
                    <a:pt x="504" y="54"/>
                  </a:lnTo>
                  <a:lnTo>
                    <a:pt x="491" y="46"/>
                  </a:lnTo>
                  <a:lnTo>
                    <a:pt x="477" y="38"/>
                  </a:lnTo>
                  <a:lnTo>
                    <a:pt x="464" y="30"/>
                  </a:lnTo>
                  <a:lnTo>
                    <a:pt x="450" y="24"/>
                  </a:lnTo>
                  <a:lnTo>
                    <a:pt x="434" y="20"/>
                  </a:lnTo>
                  <a:lnTo>
                    <a:pt x="419" y="14"/>
                  </a:lnTo>
                  <a:lnTo>
                    <a:pt x="404" y="11"/>
                  </a:lnTo>
                  <a:lnTo>
                    <a:pt x="388" y="6"/>
                  </a:lnTo>
                  <a:lnTo>
                    <a:pt x="373" y="3"/>
                  </a:lnTo>
                  <a:lnTo>
                    <a:pt x="356" y="1"/>
                  </a:lnTo>
                  <a:lnTo>
                    <a:pt x="339" y="0"/>
                  </a:lnTo>
                  <a:lnTo>
                    <a:pt x="324" y="0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6639" name="Rectangle 1035"/>
            <p:cNvSpPr>
              <a:spLocks noChangeArrowheads="1"/>
            </p:cNvSpPr>
            <p:nvPr/>
          </p:nvSpPr>
          <p:spPr bwMode="auto">
            <a:xfrm>
              <a:off x="2241" y="1609"/>
              <a:ext cx="263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1600" b="1">
                  <a:solidFill>
                    <a:srgbClr val="FFFFFF"/>
                  </a:solidFill>
                  <a:latin typeface="Helvetica" pitchFamily="-106" charset="0"/>
                </a:rPr>
                <a:t>STG</a:t>
              </a:r>
              <a:endParaRPr lang="en-US" sz="1800"/>
            </a:p>
          </p:txBody>
        </p:sp>
        <p:sp>
          <p:nvSpPr>
            <p:cNvPr id="26640" name="Rectangle 1036"/>
            <p:cNvSpPr>
              <a:spLocks noChangeArrowheads="1"/>
            </p:cNvSpPr>
            <p:nvPr/>
          </p:nvSpPr>
          <p:spPr bwMode="auto">
            <a:xfrm>
              <a:off x="3413" y="1609"/>
              <a:ext cx="263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1600" b="1">
                  <a:solidFill>
                    <a:srgbClr val="FFFFFF"/>
                  </a:solidFill>
                  <a:latin typeface="Helvetica" pitchFamily="-106" charset="0"/>
                </a:rPr>
                <a:t>STG</a:t>
              </a:r>
              <a:endParaRPr lang="en-US" sz="1800"/>
            </a:p>
          </p:txBody>
        </p:sp>
        <p:sp>
          <p:nvSpPr>
            <p:cNvPr id="26641" name="Freeform 1037"/>
            <p:cNvSpPr>
              <a:spLocks noEditPoints="1"/>
            </p:cNvSpPr>
            <p:nvPr/>
          </p:nvSpPr>
          <p:spPr bwMode="auto">
            <a:xfrm>
              <a:off x="3467" y="1833"/>
              <a:ext cx="86" cy="566"/>
            </a:xfrm>
            <a:custGeom>
              <a:avLst/>
              <a:gdLst>
                <a:gd name="T0" fmla="*/ 14 w 172"/>
                <a:gd name="T1" fmla="*/ 283 h 1132"/>
                <a:gd name="T2" fmla="*/ 14 w 172"/>
                <a:gd name="T3" fmla="*/ 36 h 1132"/>
                <a:gd name="T4" fmla="*/ 29 w 172"/>
                <a:gd name="T5" fmla="*/ 36 h 1132"/>
                <a:gd name="T6" fmla="*/ 29 w 172"/>
                <a:gd name="T7" fmla="*/ 283 h 1132"/>
                <a:gd name="T8" fmla="*/ 14 w 172"/>
                <a:gd name="T9" fmla="*/ 283 h 1132"/>
                <a:gd name="T10" fmla="*/ 0 w 172"/>
                <a:gd name="T11" fmla="*/ 44 h 1132"/>
                <a:gd name="T12" fmla="*/ 22 w 172"/>
                <a:gd name="T13" fmla="*/ 0 h 1132"/>
                <a:gd name="T14" fmla="*/ 43 w 172"/>
                <a:gd name="T15" fmla="*/ 44 h 1132"/>
                <a:gd name="T16" fmla="*/ 0 w 172"/>
                <a:gd name="T17" fmla="*/ 44 h 113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72"/>
                <a:gd name="T28" fmla="*/ 0 h 1132"/>
                <a:gd name="T29" fmla="*/ 172 w 172"/>
                <a:gd name="T30" fmla="*/ 1132 h 113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72" h="1132">
                  <a:moveTo>
                    <a:pt x="56" y="1132"/>
                  </a:moveTo>
                  <a:lnTo>
                    <a:pt x="56" y="144"/>
                  </a:lnTo>
                  <a:lnTo>
                    <a:pt x="115" y="144"/>
                  </a:lnTo>
                  <a:lnTo>
                    <a:pt x="115" y="1132"/>
                  </a:lnTo>
                  <a:lnTo>
                    <a:pt x="56" y="1132"/>
                  </a:lnTo>
                  <a:close/>
                  <a:moveTo>
                    <a:pt x="0" y="174"/>
                  </a:moveTo>
                  <a:lnTo>
                    <a:pt x="86" y="0"/>
                  </a:lnTo>
                  <a:lnTo>
                    <a:pt x="172" y="174"/>
                  </a:lnTo>
                  <a:lnTo>
                    <a:pt x="0" y="174"/>
                  </a:lnTo>
                  <a:close/>
                </a:path>
              </a:pathLst>
            </a:custGeom>
            <a:solidFill>
              <a:srgbClr val="000000"/>
            </a:solidFill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6642" name="Freeform 1038"/>
            <p:cNvSpPr>
              <a:spLocks noEditPoints="1"/>
            </p:cNvSpPr>
            <p:nvPr/>
          </p:nvSpPr>
          <p:spPr bwMode="auto">
            <a:xfrm>
              <a:off x="2309" y="1833"/>
              <a:ext cx="87" cy="566"/>
            </a:xfrm>
            <a:custGeom>
              <a:avLst/>
              <a:gdLst>
                <a:gd name="T0" fmla="*/ 15 w 174"/>
                <a:gd name="T1" fmla="*/ 283 h 1132"/>
                <a:gd name="T2" fmla="*/ 15 w 174"/>
                <a:gd name="T3" fmla="*/ 36 h 1132"/>
                <a:gd name="T4" fmla="*/ 29 w 174"/>
                <a:gd name="T5" fmla="*/ 36 h 1132"/>
                <a:gd name="T6" fmla="*/ 29 w 174"/>
                <a:gd name="T7" fmla="*/ 283 h 1132"/>
                <a:gd name="T8" fmla="*/ 15 w 174"/>
                <a:gd name="T9" fmla="*/ 283 h 1132"/>
                <a:gd name="T10" fmla="*/ 0 w 174"/>
                <a:gd name="T11" fmla="*/ 44 h 1132"/>
                <a:gd name="T12" fmla="*/ 22 w 174"/>
                <a:gd name="T13" fmla="*/ 0 h 1132"/>
                <a:gd name="T14" fmla="*/ 44 w 174"/>
                <a:gd name="T15" fmla="*/ 44 h 1132"/>
                <a:gd name="T16" fmla="*/ 0 w 174"/>
                <a:gd name="T17" fmla="*/ 44 h 113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74"/>
                <a:gd name="T28" fmla="*/ 0 h 1132"/>
                <a:gd name="T29" fmla="*/ 174 w 174"/>
                <a:gd name="T30" fmla="*/ 1132 h 113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74" h="1132">
                  <a:moveTo>
                    <a:pt x="59" y="1132"/>
                  </a:moveTo>
                  <a:lnTo>
                    <a:pt x="59" y="144"/>
                  </a:lnTo>
                  <a:lnTo>
                    <a:pt x="116" y="144"/>
                  </a:lnTo>
                  <a:lnTo>
                    <a:pt x="116" y="1132"/>
                  </a:lnTo>
                  <a:lnTo>
                    <a:pt x="59" y="1132"/>
                  </a:lnTo>
                  <a:close/>
                  <a:moveTo>
                    <a:pt x="0" y="174"/>
                  </a:moveTo>
                  <a:lnTo>
                    <a:pt x="88" y="0"/>
                  </a:lnTo>
                  <a:lnTo>
                    <a:pt x="174" y="174"/>
                  </a:lnTo>
                  <a:lnTo>
                    <a:pt x="0" y="174"/>
                  </a:lnTo>
                  <a:close/>
                </a:path>
              </a:pathLst>
            </a:custGeom>
            <a:solidFill>
              <a:srgbClr val="000000"/>
            </a:solidFill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6643" name="Freeform 1039"/>
            <p:cNvSpPr>
              <a:spLocks noEditPoints="1"/>
            </p:cNvSpPr>
            <p:nvPr/>
          </p:nvSpPr>
          <p:spPr bwMode="auto">
            <a:xfrm>
              <a:off x="3462" y="962"/>
              <a:ext cx="87" cy="565"/>
            </a:xfrm>
            <a:custGeom>
              <a:avLst/>
              <a:gdLst>
                <a:gd name="T0" fmla="*/ 15 w 173"/>
                <a:gd name="T1" fmla="*/ 282 h 1131"/>
                <a:gd name="T2" fmla="*/ 15 w 173"/>
                <a:gd name="T3" fmla="*/ 36 h 1131"/>
                <a:gd name="T4" fmla="*/ 29 w 173"/>
                <a:gd name="T5" fmla="*/ 36 h 1131"/>
                <a:gd name="T6" fmla="*/ 29 w 173"/>
                <a:gd name="T7" fmla="*/ 282 h 1131"/>
                <a:gd name="T8" fmla="*/ 15 w 173"/>
                <a:gd name="T9" fmla="*/ 282 h 1131"/>
                <a:gd name="T10" fmla="*/ 0 w 173"/>
                <a:gd name="T11" fmla="*/ 43 h 1131"/>
                <a:gd name="T12" fmla="*/ 22 w 173"/>
                <a:gd name="T13" fmla="*/ 0 h 1131"/>
                <a:gd name="T14" fmla="*/ 44 w 173"/>
                <a:gd name="T15" fmla="*/ 43 h 1131"/>
                <a:gd name="T16" fmla="*/ 0 w 173"/>
                <a:gd name="T17" fmla="*/ 43 h 113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73"/>
                <a:gd name="T28" fmla="*/ 0 h 1131"/>
                <a:gd name="T29" fmla="*/ 173 w 173"/>
                <a:gd name="T30" fmla="*/ 1131 h 113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73" h="1131">
                  <a:moveTo>
                    <a:pt x="58" y="1131"/>
                  </a:moveTo>
                  <a:lnTo>
                    <a:pt x="58" y="145"/>
                  </a:lnTo>
                  <a:lnTo>
                    <a:pt x="115" y="145"/>
                  </a:lnTo>
                  <a:lnTo>
                    <a:pt x="115" y="1131"/>
                  </a:lnTo>
                  <a:lnTo>
                    <a:pt x="58" y="1131"/>
                  </a:lnTo>
                  <a:close/>
                  <a:moveTo>
                    <a:pt x="0" y="172"/>
                  </a:moveTo>
                  <a:lnTo>
                    <a:pt x="87" y="0"/>
                  </a:lnTo>
                  <a:lnTo>
                    <a:pt x="173" y="172"/>
                  </a:lnTo>
                  <a:lnTo>
                    <a:pt x="0" y="172"/>
                  </a:lnTo>
                  <a:close/>
                </a:path>
              </a:pathLst>
            </a:custGeom>
            <a:solidFill>
              <a:srgbClr val="000000"/>
            </a:solidFill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6644" name="Freeform 1040"/>
            <p:cNvSpPr>
              <a:spLocks noEditPoints="1"/>
            </p:cNvSpPr>
            <p:nvPr/>
          </p:nvSpPr>
          <p:spPr bwMode="auto">
            <a:xfrm>
              <a:off x="2364" y="1833"/>
              <a:ext cx="86" cy="599"/>
            </a:xfrm>
            <a:custGeom>
              <a:avLst/>
              <a:gdLst>
                <a:gd name="T0" fmla="*/ 14 w 174"/>
                <a:gd name="T1" fmla="*/ 264 h 1198"/>
                <a:gd name="T2" fmla="*/ 14 w 174"/>
                <a:gd name="T3" fmla="*/ 249 h 1198"/>
                <a:gd name="T4" fmla="*/ 28 w 174"/>
                <a:gd name="T5" fmla="*/ 249 h 1198"/>
                <a:gd name="T6" fmla="*/ 28 w 174"/>
                <a:gd name="T7" fmla="*/ 264 h 1198"/>
                <a:gd name="T8" fmla="*/ 14 w 174"/>
                <a:gd name="T9" fmla="*/ 264 h 1198"/>
                <a:gd name="T10" fmla="*/ 14 w 174"/>
                <a:gd name="T11" fmla="*/ 235 h 1198"/>
                <a:gd name="T12" fmla="*/ 14 w 174"/>
                <a:gd name="T13" fmla="*/ 220 h 1198"/>
                <a:gd name="T14" fmla="*/ 28 w 174"/>
                <a:gd name="T15" fmla="*/ 220 h 1198"/>
                <a:gd name="T16" fmla="*/ 28 w 174"/>
                <a:gd name="T17" fmla="*/ 235 h 1198"/>
                <a:gd name="T18" fmla="*/ 14 w 174"/>
                <a:gd name="T19" fmla="*/ 235 h 1198"/>
                <a:gd name="T20" fmla="*/ 14 w 174"/>
                <a:gd name="T21" fmla="*/ 206 h 1198"/>
                <a:gd name="T22" fmla="*/ 14 w 174"/>
                <a:gd name="T23" fmla="*/ 192 h 1198"/>
                <a:gd name="T24" fmla="*/ 28 w 174"/>
                <a:gd name="T25" fmla="*/ 192 h 1198"/>
                <a:gd name="T26" fmla="*/ 28 w 174"/>
                <a:gd name="T27" fmla="*/ 206 h 1198"/>
                <a:gd name="T28" fmla="*/ 14 w 174"/>
                <a:gd name="T29" fmla="*/ 206 h 1198"/>
                <a:gd name="T30" fmla="*/ 14 w 174"/>
                <a:gd name="T31" fmla="*/ 177 h 1198"/>
                <a:gd name="T32" fmla="*/ 14 w 174"/>
                <a:gd name="T33" fmla="*/ 163 h 1198"/>
                <a:gd name="T34" fmla="*/ 28 w 174"/>
                <a:gd name="T35" fmla="*/ 163 h 1198"/>
                <a:gd name="T36" fmla="*/ 28 w 174"/>
                <a:gd name="T37" fmla="*/ 177 h 1198"/>
                <a:gd name="T38" fmla="*/ 14 w 174"/>
                <a:gd name="T39" fmla="*/ 177 h 1198"/>
                <a:gd name="T40" fmla="*/ 14 w 174"/>
                <a:gd name="T41" fmla="*/ 149 h 1198"/>
                <a:gd name="T42" fmla="*/ 14 w 174"/>
                <a:gd name="T43" fmla="*/ 134 h 1198"/>
                <a:gd name="T44" fmla="*/ 28 w 174"/>
                <a:gd name="T45" fmla="*/ 134 h 1198"/>
                <a:gd name="T46" fmla="*/ 28 w 174"/>
                <a:gd name="T47" fmla="*/ 149 h 1198"/>
                <a:gd name="T48" fmla="*/ 14 w 174"/>
                <a:gd name="T49" fmla="*/ 149 h 1198"/>
                <a:gd name="T50" fmla="*/ 14 w 174"/>
                <a:gd name="T51" fmla="*/ 120 h 1198"/>
                <a:gd name="T52" fmla="*/ 14 w 174"/>
                <a:gd name="T53" fmla="*/ 105 h 1198"/>
                <a:gd name="T54" fmla="*/ 28 w 174"/>
                <a:gd name="T55" fmla="*/ 105 h 1198"/>
                <a:gd name="T56" fmla="*/ 28 w 174"/>
                <a:gd name="T57" fmla="*/ 120 h 1198"/>
                <a:gd name="T58" fmla="*/ 14 w 174"/>
                <a:gd name="T59" fmla="*/ 120 h 1198"/>
                <a:gd name="T60" fmla="*/ 14 w 174"/>
                <a:gd name="T61" fmla="*/ 91 h 1198"/>
                <a:gd name="T62" fmla="*/ 14 w 174"/>
                <a:gd name="T63" fmla="*/ 76 h 1198"/>
                <a:gd name="T64" fmla="*/ 28 w 174"/>
                <a:gd name="T65" fmla="*/ 76 h 1198"/>
                <a:gd name="T66" fmla="*/ 28 w 174"/>
                <a:gd name="T67" fmla="*/ 91 h 1198"/>
                <a:gd name="T68" fmla="*/ 14 w 174"/>
                <a:gd name="T69" fmla="*/ 91 h 1198"/>
                <a:gd name="T70" fmla="*/ 14 w 174"/>
                <a:gd name="T71" fmla="*/ 62 h 1198"/>
                <a:gd name="T72" fmla="*/ 14 w 174"/>
                <a:gd name="T73" fmla="*/ 48 h 1198"/>
                <a:gd name="T74" fmla="*/ 28 w 174"/>
                <a:gd name="T75" fmla="*/ 48 h 1198"/>
                <a:gd name="T76" fmla="*/ 28 w 174"/>
                <a:gd name="T77" fmla="*/ 62 h 1198"/>
                <a:gd name="T78" fmla="*/ 14 w 174"/>
                <a:gd name="T79" fmla="*/ 62 h 1198"/>
                <a:gd name="T80" fmla="*/ 14 w 174"/>
                <a:gd name="T81" fmla="*/ 33 h 1198"/>
                <a:gd name="T82" fmla="*/ 14 w 174"/>
                <a:gd name="T83" fmla="*/ 19 h 1198"/>
                <a:gd name="T84" fmla="*/ 28 w 174"/>
                <a:gd name="T85" fmla="*/ 19 h 1198"/>
                <a:gd name="T86" fmla="*/ 28 w 174"/>
                <a:gd name="T87" fmla="*/ 33 h 1198"/>
                <a:gd name="T88" fmla="*/ 14 w 174"/>
                <a:gd name="T89" fmla="*/ 33 h 1198"/>
                <a:gd name="T90" fmla="*/ 14 w 174"/>
                <a:gd name="T91" fmla="*/ 5 h 1198"/>
                <a:gd name="T92" fmla="*/ 14 w 174"/>
                <a:gd name="T93" fmla="*/ 0 h 1198"/>
                <a:gd name="T94" fmla="*/ 28 w 174"/>
                <a:gd name="T95" fmla="*/ 0 h 1198"/>
                <a:gd name="T96" fmla="*/ 28 w 174"/>
                <a:gd name="T97" fmla="*/ 5 h 1198"/>
                <a:gd name="T98" fmla="*/ 14 w 174"/>
                <a:gd name="T99" fmla="*/ 5 h 1198"/>
                <a:gd name="T100" fmla="*/ 43 w 174"/>
                <a:gd name="T101" fmla="*/ 257 h 1198"/>
                <a:gd name="T102" fmla="*/ 21 w 174"/>
                <a:gd name="T103" fmla="*/ 300 h 1198"/>
                <a:gd name="T104" fmla="*/ 0 w 174"/>
                <a:gd name="T105" fmla="*/ 257 h 1198"/>
                <a:gd name="T106" fmla="*/ 43 w 174"/>
                <a:gd name="T107" fmla="*/ 257 h 1198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74"/>
                <a:gd name="T163" fmla="*/ 0 h 1198"/>
                <a:gd name="T164" fmla="*/ 174 w 174"/>
                <a:gd name="T165" fmla="*/ 1198 h 1198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74" h="1198">
                  <a:moveTo>
                    <a:pt x="59" y="1054"/>
                  </a:moveTo>
                  <a:lnTo>
                    <a:pt x="59" y="995"/>
                  </a:lnTo>
                  <a:lnTo>
                    <a:pt x="116" y="995"/>
                  </a:lnTo>
                  <a:lnTo>
                    <a:pt x="116" y="1054"/>
                  </a:lnTo>
                  <a:lnTo>
                    <a:pt x="59" y="1054"/>
                  </a:lnTo>
                  <a:close/>
                  <a:moveTo>
                    <a:pt x="59" y="939"/>
                  </a:moveTo>
                  <a:lnTo>
                    <a:pt x="59" y="880"/>
                  </a:lnTo>
                  <a:lnTo>
                    <a:pt x="116" y="880"/>
                  </a:lnTo>
                  <a:lnTo>
                    <a:pt x="116" y="939"/>
                  </a:lnTo>
                  <a:lnTo>
                    <a:pt x="59" y="939"/>
                  </a:lnTo>
                  <a:close/>
                  <a:moveTo>
                    <a:pt x="59" y="823"/>
                  </a:moveTo>
                  <a:lnTo>
                    <a:pt x="59" y="765"/>
                  </a:lnTo>
                  <a:lnTo>
                    <a:pt x="116" y="765"/>
                  </a:lnTo>
                  <a:lnTo>
                    <a:pt x="116" y="823"/>
                  </a:lnTo>
                  <a:lnTo>
                    <a:pt x="59" y="823"/>
                  </a:lnTo>
                  <a:close/>
                  <a:moveTo>
                    <a:pt x="59" y="708"/>
                  </a:moveTo>
                  <a:lnTo>
                    <a:pt x="59" y="650"/>
                  </a:lnTo>
                  <a:lnTo>
                    <a:pt x="116" y="650"/>
                  </a:lnTo>
                  <a:lnTo>
                    <a:pt x="116" y="708"/>
                  </a:lnTo>
                  <a:lnTo>
                    <a:pt x="59" y="708"/>
                  </a:lnTo>
                  <a:close/>
                  <a:moveTo>
                    <a:pt x="59" y="593"/>
                  </a:moveTo>
                  <a:lnTo>
                    <a:pt x="59" y="535"/>
                  </a:lnTo>
                  <a:lnTo>
                    <a:pt x="116" y="535"/>
                  </a:lnTo>
                  <a:lnTo>
                    <a:pt x="116" y="593"/>
                  </a:lnTo>
                  <a:lnTo>
                    <a:pt x="59" y="593"/>
                  </a:lnTo>
                  <a:close/>
                  <a:moveTo>
                    <a:pt x="59" y="478"/>
                  </a:moveTo>
                  <a:lnTo>
                    <a:pt x="59" y="419"/>
                  </a:lnTo>
                  <a:lnTo>
                    <a:pt x="116" y="419"/>
                  </a:lnTo>
                  <a:lnTo>
                    <a:pt x="116" y="478"/>
                  </a:lnTo>
                  <a:lnTo>
                    <a:pt x="59" y="478"/>
                  </a:lnTo>
                  <a:close/>
                  <a:moveTo>
                    <a:pt x="59" y="363"/>
                  </a:moveTo>
                  <a:lnTo>
                    <a:pt x="59" y="304"/>
                  </a:lnTo>
                  <a:lnTo>
                    <a:pt x="116" y="304"/>
                  </a:lnTo>
                  <a:lnTo>
                    <a:pt x="116" y="363"/>
                  </a:lnTo>
                  <a:lnTo>
                    <a:pt x="59" y="363"/>
                  </a:lnTo>
                  <a:close/>
                  <a:moveTo>
                    <a:pt x="59" y="247"/>
                  </a:moveTo>
                  <a:lnTo>
                    <a:pt x="59" y="189"/>
                  </a:lnTo>
                  <a:lnTo>
                    <a:pt x="116" y="189"/>
                  </a:lnTo>
                  <a:lnTo>
                    <a:pt x="116" y="247"/>
                  </a:lnTo>
                  <a:lnTo>
                    <a:pt x="59" y="247"/>
                  </a:lnTo>
                  <a:close/>
                  <a:moveTo>
                    <a:pt x="59" y="132"/>
                  </a:moveTo>
                  <a:lnTo>
                    <a:pt x="59" y="74"/>
                  </a:lnTo>
                  <a:lnTo>
                    <a:pt x="116" y="74"/>
                  </a:lnTo>
                  <a:lnTo>
                    <a:pt x="116" y="132"/>
                  </a:lnTo>
                  <a:lnTo>
                    <a:pt x="59" y="132"/>
                  </a:lnTo>
                  <a:close/>
                  <a:moveTo>
                    <a:pt x="59" y="17"/>
                  </a:moveTo>
                  <a:lnTo>
                    <a:pt x="59" y="0"/>
                  </a:lnTo>
                  <a:lnTo>
                    <a:pt x="116" y="0"/>
                  </a:lnTo>
                  <a:lnTo>
                    <a:pt x="116" y="17"/>
                  </a:lnTo>
                  <a:lnTo>
                    <a:pt x="59" y="17"/>
                  </a:lnTo>
                  <a:close/>
                  <a:moveTo>
                    <a:pt x="174" y="1025"/>
                  </a:moveTo>
                  <a:lnTo>
                    <a:pt x="86" y="1198"/>
                  </a:lnTo>
                  <a:lnTo>
                    <a:pt x="0" y="1025"/>
                  </a:lnTo>
                  <a:lnTo>
                    <a:pt x="174" y="1025"/>
                  </a:lnTo>
                  <a:close/>
                </a:path>
              </a:pathLst>
            </a:custGeom>
            <a:solidFill>
              <a:srgbClr val="CC3300"/>
            </a:solidFill>
            <a:ln w="1588">
              <a:solidFill>
                <a:srgbClr val="CC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6645" name="Freeform 1041"/>
            <p:cNvSpPr>
              <a:spLocks noEditPoints="1"/>
            </p:cNvSpPr>
            <p:nvPr/>
          </p:nvSpPr>
          <p:spPr bwMode="auto">
            <a:xfrm>
              <a:off x="3525" y="1833"/>
              <a:ext cx="86" cy="599"/>
            </a:xfrm>
            <a:custGeom>
              <a:avLst/>
              <a:gdLst>
                <a:gd name="T0" fmla="*/ 15 w 172"/>
                <a:gd name="T1" fmla="*/ 264 h 1198"/>
                <a:gd name="T2" fmla="*/ 15 w 172"/>
                <a:gd name="T3" fmla="*/ 249 h 1198"/>
                <a:gd name="T4" fmla="*/ 29 w 172"/>
                <a:gd name="T5" fmla="*/ 249 h 1198"/>
                <a:gd name="T6" fmla="*/ 29 w 172"/>
                <a:gd name="T7" fmla="*/ 264 h 1198"/>
                <a:gd name="T8" fmla="*/ 15 w 172"/>
                <a:gd name="T9" fmla="*/ 264 h 1198"/>
                <a:gd name="T10" fmla="*/ 15 w 172"/>
                <a:gd name="T11" fmla="*/ 235 h 1198"/>
                <a:gd name="T12" fmla="*/ 15 w 172"/>
                <a:gd name="T13" fmla="*/ 220 h 1198"/>
                <a:gd name="T14" fmla="*/ 29 w 172"/>
                <a:gd name="T15" fmla="*/ 220 h 1198"/>
                <a:gd name="T16" fmla="*/ 29 w 172"/>
                <a:gd name="T17" fmla="*/ 235 h 1198"/>
                <a:gd name="T18" fmla="*/ 15 w 172"/>
                <a:gd name="T19" fmla="*/ 235 h 1198"/>
                <a:gd name="T20" fmla="*/ 15 w 172"/>
                <a:gd name="T21" fmla="*/ 206 h 1198"/>
                <a:gd name="T22" fmla="*/ 15 w 172"/>
                <a:gd name="T23" fmla="*/ 192 h 1198"/>
                <a:gd name="T24" fmla="*/ 29 w 172"/>
                <a:gd name="T25" fmla="*/ 192 h 1198"/>
                <a:gd name="T26" fmla="*/ 29 w 172"/>
                <a:gd name="T27" fmla="*/ 206 h 1198"/>
                <a:gd name="T28" fmla="*/ 15 w 172"/>
                <a:gd name="T29" fmla="*/ 206 h 1198"/>
                <a:gd name="T30" fmla="*/ 15 w 172"/>
                <a:gd name="T31" fmla="*/ 177 h 1198"/>
                <a:gd name="T32" fmla="*/ 15 w 172"/>
                <a:gd name="T33" fmla="*/ 163 h 1198"/>
                <a:gd name="T34" fmla="*/ 29 w 172"/>
                <a:gd name="T35" fmla="*/ 163 h 1198"/>
                <a:gd name="T36" fmla="*/ 29 w 172"/>
                <a:gd name="T37" fmla="*/ 177 h 1198"/>
                <a:gd name="T38" fmla="*/ 15 w 172"/>
                <a:gd name="T39" fmla="*/ 177 h 1198"/>
                <a:gd name="T40" fmla="*/ 15 w 172"/>
                <a:gd name="T41" fmla="*/ 149 h 1198"/>
                <a:gd name="T42" fmla="*/ 15 w 172"/>
                <a:gd name="T43" fmla="*/ 134 h 1198"/>
                <a:gd name="T44" fmla="*/ 29 w 172"/>
                <a:gd name="T45" fmla="*/ 134 h 1198"/>
                <a:gd name="T46" fmla="*/ 29 w 172"/>
                <a:gd name="T47" fmla="*/ 149 h 1198"/>
                <a:gd name="T48" fmla="*/ 15 w 172"/>
                <a:gd name="T49" fmla="*/ 149 h 1198"/>
                <a:gd name="T50" fmla="*/ 15 w 172"/>
                <a:gd name="T51" fmla="*/ 120 h 1198"/>
                <a:gd name="T52" fmla="*/ 15 w 172"/>
                <a:gd name="T53" fmla="*/ 105 h 1198"/>
                <a:gd name="T54" fmla="*/ 29 w 172"/>
                <a:gd name="T55" fmla="*/ 105 h 1198"/>
                <a:gd name="T56" fmla="*/ 29 w 172"/>
                <a:gd name="T57" fmla="*/ 120 h 1198"/>
                <a:gd name="T58" fmla="*/ 15 w 172"/>
                <a:gd name="T59" fmla="*/ 120 h 1198"/>
                <a:gd name="T60" fmla="*/ 15 w 172"/>
                <a:gd name="T61" fmla="*/ 91 h 1198"/>
                <a:gd name="T62" fmla="*/ 15 w 172"/>
                <a:gd name="T63" fmla="*/ 76 h 1198"/>
                <a:gd name="T64" fmla="*/ 29 w 172"/>
                <a:gd name="T65" fmla="*/ 76 h 1198"/>
                <a:gd name="T66" fmla="*/ 29 w 172"/>
                <a:gd name="T67" fmla="*/ 91 h 1198"/>
                <a:gd name="T68" fmla="*/ 15 w 172"/>
                <a:gd name="T69" fmla="*/ 91 h 1198"/>
                <a:gd name="T70" fmla="*/ 15 w 172"/>
                <a:gd name="T71" fmla="*/ 62 h 1198"/>
                <a:gd name="T72" fmla="*/ 15 w 172"/>
                <a:gd name="T73" fmla="*/ 48 h 1198"/>
                <a:gd name="T74" fmla="*/ 29 w 172"/>
                <a:gd name="T75" fmla="*/ 48 h 1198"/>
                <a:gd name="T76" fmla="*/ 29 w 172"/>
                <a:gd name="T77" fmla="*/ 62 h 1198"/>
                <a:gd name="T78" fmla="*/ 15 w 172"/>
                <a:gd name="T79" fmla="*/ 62 h 1198"/>
                <a:gd name="T80" fmla="*/ 15 w 172"/>
                <a:gd name="T81" fmla="*/ 33 h 1198"/>
                <a:gd name="T82" fmla="*/ 15 w 172"/>
                <a:gd name="T83" fmla="*/ 19 h 1198"/>
                <a:gd name="T84" fmla="*/ 29 w 172"/>
                <a:gd name="T85" fmla="*/ 19 h 1198"/>
                <a:gd name="T86" fmla="*/ 29 w 172"/>
                <a:gd name="T87" fmla="*/ 33 h 1198"/>
                <a:gd name="T88" fmla="*/ 15 w 172"/>
                <a:gd name="T89" fmla="*/ 33 h 1198"/>
                <a:gd name="T90" fmla="*/ 15 w 172"/>
                <a:gd name="T91" fmla="*/ 5 h 1198"/>
                <a:gd name="T92" fmla="*/ 15 w 172"/>
                <a:gd name="T93" fmla="*/ 0 h 1198"/>
                <a:gd name="T94" fmla="*/ 29 w 172"/>
                <a:gd name="T95" fmla="*/ 0 h 1198"/>
                <a:gd name="T96" fmla="*/ 29 w 172"/>
                <a:gd name="T97" fmla="*/ 5 h 1198"/>
                <a:gd name="T98" fmla="*/ 15 w 172"/>
                <a:gd name="T99" fmla="*/ 5 h 1198"/>
                <a:gd name="T100" fmla="*/ 43 w 172"/>
                <a:gd name="T101" fmla="*/ 257 h 1198"/>
                <a:gd name="T102" fmla="*/ 22 w 172"/>
                <a:gd name="T103" fmla="*/ 300 h 1198"/>
                <a:gd name="T104" fmla="*/ 0 w 172"/>
                <a:gd name="T105" fmla="*/ 257 h 1198"/>
                <a:gd name="T106" fmla="*/ 43 w 172"/>
                <a:gd name="T107" fmla="*/ 257 h 1198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72"/>
                <a:gd name="T163" fmla="*/ 0 h 1198"/>
                <a:gd name="T164" fmla="*/ 172 w 172"/>
                <a:gd name="T165" fmla="*/ 1198 h 1198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72" h="1198">
                  <a:moveTo>
                    <a:pt x="57" y="1054"/>
                  </a:moveTo>
                  <a:lnTo>
                    <a:pt x="57" y="995"/>
                  </a:lnTo>
                  <a:lnTo>
                    <a:pt x="115" y="995"/>
                  </a:lnTo>
                  <a:lnTo>
                    <a:pt x="115" y="1054"/>
                  </a:lnTo>
                  <a:lnTo>
                    <a:pt x="57" y="1054"/>
                  </a:lnTo>
                  <a:close/>
                  <a:moveTo>
                    <a:pt x="57" y="939"/>
                  </a:moveTo>
                  <a:lnTo>
                    <a:pt x="57" y="880"/>
                  </a:lnTo>
                  <a:lnTo>
                    <a:pt x="115" y="880"/>
                  </a:lnTo>
                  <a:lnTo>
                    <a:pt x="115" y="939"/>
                  </a:lnTo>
                  <a:lnTo>
                    <a:pt x="57" y="939"/>
                  </a:lnTo>
                  <a:close/>
                  <a:moveTo>
                    <a:pt x="57" y="823"/>
                  </a:moveTo>
                  <a:lnTo>
                    <a:pt x="57" y="765"/>
                  </a:lnTo>
                  <a:lnTo>
                    <a:pt x="115" y="765"/>
                  </a:lnTo>
                  <a:lnTo>
                    <a:pt x="115" y="823"/>
                  </a:lnTo>
                  <a:lnTo>
                    <a:pt x="57" y="823"/>
                  </a:lnTo>
                  <a:close/>
                  <a:moveTo>
                    <a:pt x="57" y="708"/>
                  </a:moveTo>
                  <a:lnTo>
                    <a:pt x="57" y="650"/>
                  </a:lnTo>
                  <a:lnTo>
                    <a:pt x="115" y="650"/>
                  </a:lnTo>
                  <a:lnTo>
                    <a:pt x="115" y="708"/>
                  </a:lnTo>
                  <a:lnTo>
                    <a:pt x="57" y="708"/>
                  </a:lnTo>
                  <a:close/>
                  <a:moveTo>
                    <a:pt x="57" y="593"/>
                  </a:moveTo>
                  <a:lnTo>
                    <a:pt x="57" y="535"/>
                  </a:lnTo>
                  <a:lnTo>
                    <a:pt x="115" y="535"/>
                  </a:lnTo>
                  <a:lnTo>
                    <a:pt x="115" y="593"/>
                  </a:lnTo>
                  <a:lnTo>
                    <a:pt x="57" y="593"/>
                  </a:lnTo>
                  <a:close/>
                  <a:moveTo>
                    <a:pt x="57" y="478"/>
                  </a:moveTo>
                  <a:lnTo>
                    <a:pt x="57" y="419"/>
                  </a:lnTo>
                  <a:lnTo>
                    <a:pt x="115" y="419"/>
                  </a:lnTo>
                  <a:lnTo>
                    <a:pt x="115" y="478"/>
                  </a:lnTo>
                  <a:lnTo>
                    <a:pt x="57" y="478"/>
                  </a:lnTo>
                  <a:close/>
                  <a:moveTo>
                    <a:pt x="57" y="363"/>
                  </a:moveTo>
                  <a:lnTo>
                    <a:pt x="57" y="304"/>
                  </a:lnTo>
                  <a:lnTo>
                    <a:pt x="115" y="304"/>
                  </a:lnTo>
                  <a:lnTo>
                    <a:pt x="115" y="363"/>
                  </a:lnTo>
                  <a:lnTo>
                    <a:pt x="57" y="363"/>
                  </a:lnTo>
                  <a:close/>
                  <a:moveTo>
                    <a:pt x="57" y="247"/>
                  </a:moveTo>
                  <a:lnTo>
                    <a:pt x="57" y="189"/>
                  </a:lnTo>
                  <a:lnTo>
                    <a:pt x="115" y="189"/>
                  </a:lnTo>
                  <a:lnTo>
                    <a:pt x="115" y="247"/>
                  </a:lnTo>
                  <a:lnTo>
                    <a:pt x="57" y="247"/>
                  </a:lnTo>
                  <a:close/>
                  <a:moveTo>
                    <a:pt x="57" y="132"/>
                  </a:moveTo>
                  <a:lnTo>
                    <a:pt x="57" y="74"/>
                  </a:lnTo>
                  <a:lnTo>
                    <a:pt x="115" y="74"/>
                  </a:lnTo>
                  <a:lnTo>
                    <a:pt x="115" y="132"/>
                  </a:lnTo>
                  <a:lnTo>
                    <a:pt x="57" y="132"/>
                  </a:lnTo>
                  <a:close/>
                  <a:moveTo>
                    <a:pt x="57" y="17"/>
                  </a:moveTo>
                  <a:lnTo>
                    <a:pt x="57" y="0"/>
                  </a:lnTo>
                  <a:lnTo>
                    <a:pt x="115" y="0"/>
                  </a:lnTo>
                  <a:lnTo>
                    <a:pt x="115" y="17"/>
                  </a:lnTo>
                  <a:lnTo>
                    <a:pt x="57" y="17"/>
                  </a:lnTo>
                  <a:close/>
                  <a:moveTo>
                    <a:pt x="172" y="1025"/>
                  </a:moveTo>
                  <a:lnTo>
                    <a:pt x="86" y="1198"/>
                  </a:lnTo>
                  <a:lnTo>
                    <a:pt x="0" y="1025"/>
                  </a:lnTo>
                  <a:lnTo>
                    <a:pt x="172" y="1025"/>
                  </a:lnTo>
                  <a:close/>
                </a:path>
              </a:pathLst>
            </a:custGeom>
            <a:solidFill>
              <a:srgbClr val="CC3300"/>
            </a:solidFill>
            <a:ln w="1588">
              <a:solidFill>
                <a:srgbClr val="CC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6646" name="Freeform 1042"/>
            <p:cNvSpPr>
              <a:spLocks noEditPoints="1"/>
            </p:cNvSpPr>
            <p:nvPr/>
          </p:nvSpPr>
          <p:spPr bwMode="auto">
            <a:xfrm>
              <a:off x="3525" y="961"/>
              <a:ext cx="86" cy="598"/>
            </a:xfrm>
            <a:custGeom>
              <a:avLst/>
              <a:gdLst>
                <a:gd name="T0" fmla="*/ 15 w 172"/>
                <a:gd name="T1" fmla="*/ 263 h 1196"/>
                <a:gd name="T2" fmla="*/ 15 w 172"/>
                <a:gd name="T3" fmla="*/ 249 h 1196"/>
                <a:gd name="T4" fmla="*/ 29 w 172"/>
                <a:gd name="T5" fmla="*/ 249 h 1196"/>
                <a:gd name="T6" fmla="*/ 29 w 172"/>
                <a:gd name="T7" fmla="*/ 263 h 1196"/>
                <a:gd name="T8" fmla="*/ 15 w 172"/>
                <a:gd name="T9" fmla="*/ 263 h 1196"/>
                <a:gd name="T10" fmla="*/ 15 w 172"/>
                <a:gd name="T11" fmla="*/ 235 h 1196"/>
                <a:gd name="T12" fmla="*/ 15 w 172"/>
                <a:gd name="T13" fmla="*/ 220 h 1196"/>
                <a:gd name="T14" fmla="*/ 29 w 172"/>
                <a:gd name="T15" fmla="*/ 220 h 1196"/>
                <a:gd name="T16" fmla="*/ 29 w 172"/>
                <a:gd name="T17" fmla="*/ 235 h 1196"/>
                <a:gd name="T18" fmla="*/ 15 w 172"/>
                <a:gd name="T19" fmla="*/ 235 h 1196"/>
                <a:gd name="T20" fmla="*/ 15 w 172"/>
                <a:gd name="T21" fmla="*/ 206 h 1196"/>
                <a:gd name="T22" fmla="*/ 15 w 172"/>
                <a:gd name="T23" fmla="*/ 192 h 1196"/>
                <a:gd name="T24" fmla="*/ 29 w 172"/>
                <a:gd name="T25" fmla="*/ 192 h 1196"/>
                <a:gd name="T26" fmla="*/ 29 w 172"/>
                <a:gd name="T27" fmla="*/ 206 h 1196"/>
                <a:gd name="T28" fmla="*/ 15 w 172"/>
                <a:gd name="T29" fmla="*/ 206 h 1196"/>
                <a:gd name="T30" fmla="*/ 15 w 172"/>
                <a:gd name="T31" fmla="*/ 177 h 1196"/>
                <a:gd name="T32" fmla="*/ 15 w 172"/>
                <a:gd name="T33" fmla="*/ 163 h 1196"/>
                <a:gd name="T34" fmla="*/ 29 w 172"/>
                <a:gd name="T35" fmla="*/ 163 h 1196"/>
                <a:gd name="T36" fmla="*/ 29 w 172"/>
                <a:gd name="T37" fmla="*/ 177 h 1196"/>
                <a:gd name="T38" fmla="*/ 15 w 172"/>
                <a:gd name="T39" fmla="*/ 177 h 1196"/>
                <a:gd name="T40" fmla="*/ 15 w 172"/>
                <a:gd name="T41" fmla="*/ 148 h 1196"/>
                <a:gd name="T42" fmla="*/ 15 w 172"/>
                <a:gd name="T43" fmla="*/ 134 h 1196"/>
                <a:gd name="T44" fmla="*/ 29 w 172"/>
                <a:gd name="T45" fmla="*/ 134 h 1196"/>
                <a:gd name="T46" fmla="*/ 29 w 172"/>
                <a:gd name="T47" fmla="*/ 148 h 1196"/>
                <a:gd name="T48" fmla="*/ 15 w 172"/>
                <a:gd name="T49" fmla="*/ 148 h 1196"/>
                <a:gd name="T50" fmla="*/ 15 w 172"/>
                <a:gd name="T51" fmla="*/ 119 h 1196"/>
                <a:gd name="T52" fmla="*/ 15 w 172"/>
                <a:gd name="T53" fmla="*/ 105 h 1196"/>
                <a:gd name="T54" fmla="*/ 29 w 172"/>
                <a:gd name="T55" fmla="*/ 105 h 1196"/>
                <a:gd name="T56" fmla="*/ 29 w 172"/>
                <a:gd name="T57" fmla="*/ 119 h 1196"/>
                <a:gd name="T58" fmla="*/ 15 w 172"/>
                <a:gd name="T59" fmla="*/ 119 h 1196"/>
                <a:gd name="T60" fmla="*/ 15 w 172"/>
                <a:gd name="T61" fmla="*/ 91 h 1196"/>
                <a:gd name="T62" fmla="*/ 15 w 172"/>
                <a:gd name="T63" fmla="*/ 76 h 1196"/>
                <a:gd name="T64" fmla="*/ 29 w 172"/>
                <a:gd name="T65" fmla="*/ 76 h 1196"/>
                <a:gd name="T66" fmla="*/ 29 w 172"/>
                <a:gd name="T67" fmla="*/ 91 h 1196"/>
                <a:gd name="T68" fmla="*/ 15 w 172"/>
                <a:gd name="T69" fmla="*/ 91 h 1196"/>
                <a:gd name="T70" fmla="*/ 15 w 172"/>
                <a:gd name="T71" fmla="*/ 62 h 1196"/>
                <a:gd name="T72" fmla="*/ 15 w 172"/>
                <a:gd name="T73" fmla="*/ 48 h 1196"/>
                <a:gd name="T74" fmla="*/ 29 w 172"/>
                <a:gd name="T75" fmla="*/ 48 h 1196"/>
                <a:gd name="T76" fmla="*/ 29 w 172"/>
                <a:gd name="T77" fmla="*/ 62 h 1196"/>
                <a:gd name="T78" fmla="*/ 15 w 172"/>
                <a:gd name="T79" fmla="*/ 62 h 1196"/>
                <a:gd name="T80" fmla="*/ 15 w 172"/>
                <a:gd name="T81" fmla="*/ 33 h 1196"/>
                <a:gd name="T82" fmla="*/ 15 w 172"/>
                <a:gd name="T83" fmla="*/ 19 h 1196"/>
                <a:gd name="T84" fmla="*/ 29 w 172"/>
                <a:gd name="T85" fmla="*/ 19 h 1196"/>
                <a:gd name="T86" fmla="*/ 29 w 172"/>
                <a:gd name="T87" fmla="*/ 33 h 1196"/>
                <a:gd name="T88" fmla="*/ 15 w 172"/>
                <a:gd name="T89" fmla="*/ 33 h 1196"/>
                <a:gd name="T90" fmla="*/ 15 w 172"/>
                <a:gd name="T91" fmla="*/ 4 h 1196"/>
                <a:gd name="T92" fmla="*/ 15 w 172"/>
                <a:gd name="T93" fmla="*/ 0 h 1196"/>
                <a:gd name="T94" fmla="*/ 29 w 172"/>
                <a:gd name="T95" fmla="*/ 0 h 1196"/>
                <a:gd name="T96" fmla="*/ 29 w 172"/>
                <a:gd name="T97" fmla="*/ 4 h 1196"/>
                <a:gd name="T98" fmla="*/ 15 w 172"/>
                <a:gd name="T99" fmla="*/ 4 h 1196"/>
                <a:gd name="T100" fmla="*/ 43 w 172"/>
                <a:gd name="T101" fmla="*/ 256 h 1196"/>
                <a:gd name="T102" fmla="*/ 22 w 172"/>
                <a:gd name="T103" fmla="*/ 299 h 1196"/>
                <a:gd name="T104" fmla="*/ 0 w 172"/>
                <a:gd name="T105" fmla="*/ 256 h 1196"/>
                <a:gd name="T106" fmla="*/ 43 w 172"/>
                <a:gd name="T107" fmla="*/ 256 h 119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72"/>
                <a:gd name="T163" fmla="*/ 0 h 1196"/>
                <a:gd name="T164" fmla="*/ 172 w 172"/>
                <a:gd name="T165" fmla="*/ 1196 h 119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72" h="1196">
                  <a:moveTo>
                    <a:pt x="57" y="1052"/>
                  </a:moveTo>
                  <a:lnTo>
                    <a:pt x="57" y="995"/>
                  </a:lnTo>
                  <a:lnTo>
                    <a:pt x="115" y="995"/>
                  </a:lnTo>
                  <a:lnTo>
                    <a:pt x="115" y="1052"/>
                  </a:lnTo>
                  <a:lnTo>
                    <a:pt x="57" y="1052"/>
                  </a:lnTo>
                  <a:close/>
                  <a:moveTo>
                    <a:pt x="57" y="937"/>
                  </a:moveTo>
                  <a:lnTo>
                    <a:pt x="57" y="880"/>
                  </a:lnTo>
                  <a:lnTo>
                    <a:pt x="115" y="880"/>
                  </a:lnTo>
                  <a:lnTo>
                    <a:pt x="115" y="937"/>
                  </a:lnTo>
                  <a:lnTo>
                    <a:pt x="57" y="937"/>
                  </a:lnTo>
                  <a:close/>
                  <a:moveTo>
                    <a:pt x="57" y="822"/>
                  </a:moveTo>
                  <a:lnTo>
                    <a:pt x="57" y="765"/>
                  </a:lnTo>
                  <a:lnTo>
                    <a:pt x="115" y="765"/>
                  </a:lnTo>
                  <a:lnTo>
                    <a:pt x="115" y="822"/>
                  </a:lnTo>
                  <a:lnTo>
                    <a:pt x="57" y="822"/>
                  </a:lnTo>
                  <a:close/>
                  <a:moveTo>
                    <a:pt x="57" y="706"/>
                  </a:moveTo>
                  <a:lnTo>
                    <a:pt x="57" y="649"/>
                  </a:lnTo>
                  <a:lnTo>
                    <a:pt x="115" y="649"/>
                  </a:lnTo>
                  <a:lnTo>
                    <a:pt x="115" y="706"/>
                  </a:lnTo>
                  <a:lnTo>
                    <a:pt x="57" y="706"/>
                  </a:lnTo>
                  <a:close/>
                  <a:moveTo>
                    <a:pt x="57" y="591"/>
                  </a:moveTo>
                  <a:lnTo>
                    <a:pt x="57" y="534"/>
                  </a:lnTo>
                  <a:lnTo>
                    <a:pt x="115" y="534"/>
                  </a:lnTo>
                  <a:lnTo>
                    <a:pt x="115" y="591"/>
                  </a:lnTo>
                  <a:lnTo>
                    <a:pt x="57" y="591"/>
                  </a:lnTo>
                  <a:close/>
                  <a:moveTo>
                    <a:pt x="57" y="476"/>
                  </a:moveTo>
                  <a:lnTo>
                    <a:pt x="57" y="419"/>
                  </a:lnTo>
                  <a:lnTo>
                    <a:pt x="115" y="419"/>
                  </a:lnTo>
                  <a:lnTo>
                    <a:pt x="115" y="476"/>
                  </a:lnTo>
                  <a:lnTo>
                    <a:pt x="57" y="476"/>
                  </a:lnTo>
                  <a:close/>
                  <a:moveTo>
                    <a:pt x="57" y="361"/>
                  </a:moveTo>
                  <a:lnTo>
                    <a:pt x="57" y="304"/>
                  </a:lnTo>
                  <a:lnTo>
                    <a:pt x="115" y="304"/>
                  </a:lnTo>
                  <a:lnTo>
                    <a:pt x="115" y="361"/>
                  </a:lnTo>
                  <a:lnTo>
                    <a:pt x="57" y="361"/>
                  </a:lnTo>
                  <a:close/>
                  <a:moveTo>
                    <a:pt x="57" y="246"/>
                  </a:moveTo>
                  <a:lnTo>
                    <a:pt x="57" y="189"/>
                  </a:lnTo>
                  <a:lnTo>
                    <a:pt x="115" y="189"/>
                  </a:lnTo>
                  <a:lnTo>
                    <a:pt x="115" y="246"/>
                  </a:lnTo>
                  <a:lnTo>
                    <a:pt x="57" y="246"/>
                  </a:lnTo>
                  <a:close/>
                  <a:moveTo>
                    <a:pt x="57" y="130"/>
                  </a:moveTo>
                  <a:lnTo>
                    <a:pt x="57" y="74"/>
                  </a:lnTo>
                  <a:lnTo>
                    <a:pt x="115" y="74"/>
                  </a:lnTo>
                  <a:lnTo>
                    <a:pt x="115" y="130"/>
                  </a:lnTo>
                  <a:lnTo>
                    <a:pt x="57" y="130"/>
                  </a:lnTo>
                  <a:close/>
                  <a:moveTo>
                    <a:pt x="57" y="15"/>
                  </a:moveTo>
                  <a:lnTo>
                    <a:pt x="57" y="0"/>
                  </a:lnTo>
                  <a:lnTo>
                    <a:pt x="115" y="0"/>
                  </a:lnTo>
                  <a:lnTo>
                    <a:pt x="115" y="15"/>
                  </a:lnTo>
                  <a:lnTo>
                    <a:pt x="57" y="15"/>
                  </a:lnTo>
                  <a:close/>
                  <a:moveTo>
                    <a:pt x="172" y="1024"/>
                  </a:moveTo>
                  <a:lnTo>
                    <a:pt x="86" y="1196"/>
                  </a:lnTo>
                  <a:lnTo>
                    <a:pt x="0" y="1024"/>
                  </a:lnTo>
                  <a:lnTo>
                    <a:pt x="172" y="1024"/>
                  </a:lnTo>
                  <a:close/>
                </a:path>
              </a:pathLst>
            </a:custGeom>
            <a:solidFill>
              <a:srgbClr val="CC3300"/>
            </a:solidFill>
            <a:ln w="1588">
              <a:solidFill>
                <a:srgbClr val="CC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6648" name="Freeform 1044"/>
            <p:cNvSpPr>
              <a:spLocks noEditPoints="1"/>
            </p:cNvSpPr>
            <p:nvPr/>
          </p:nvSpPr>
          <p:spPr bwMode="auto">
            <a:xfrm>
              <a:off x="3354" y="3437"/>
              <a:ext cx="300" cy="86"/>
            </a:xfrm>
            <a:custGeom>
              <a:avLst/>
              <a:gdLst>
                <a:gd name="T0" fmla="*/ 0 w 599"/>
                <a:gd name="T1" fmla="*/ 14 h 172"/>
                <a:gd name="T2" fmla="*/ 114 w 599"/>
                <a:gd name="T3" fmla="*/ 14 h 172"/>
                <a:gd name="T4" fmla="*/ 114 w 599"/>
                <a:gd name="T5" fmla="*/ 29 h 172"/>
                <a:gd name="T6" fmla="*/ 0 w 599"/>
                <a:gd name="T7" fmla="*/ 29 h 172"/>
                <a:gd name="T8" fmla="*/ 0 w 599"/>
                <a:gd name="T9" fmla="*/ 14 h 172"/>
                <a:gd name="T10" fmla="*/ 107 w 599"/>
                <a:gd name="T11" fmla="*/ 0 h 172"/>
                <a:gd name="T12" fmla="*/ 150 w 599"/>
                <a:gd name="T13" fmla="*/ 22 h 172"/>
                <a:gd name="T14" fmla="*/ 107 w 599"/>
                <a:gd name="T15" fmla="*/ 43 h 172"/>
                <a:gd name="T16" fmla="*/ 107 w 599"/>
                <a:gd name="T17" fmla="*/ 0 h 17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99"/>
                <a:gd name="T28" fmla="*/ 0 h 172"/>
                <a:gd name="T29" fmla="*/ 599 w 599"/>
                <a:gd name="T30" fmla="*/ 172 h 17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99" h="172">
                  <a:moveTo>
                    <a:pt x="0" y="56"/>
                  </a:moveTo>
                  <a:lnTo>
                    <a:pt x="456" y="56"/>
                  </a:lnTo>
                  <a:lnTo>
                    <a:pt x="456" y="115"/>
                  </a:lnTo>
                  <a:lnTo>
                    <a:pt x="0" y="115"/>
                  </a:lnTo>
                  <a:lnTo>
                    <a:pt x="0" y="56"/>
                  </a:lnTo>
                  <a:close/>
                  <a:moveTo>
                    <a:pt x="427" y="0"/>
                  </a:moveTo>
                  <a:lnTo>
                    <a:pt x="599" y="86"/>
                  </a:lnTo>
                  <a:lnTo>
                    <a:pt x="427" y="172"/>
                  </a:lnTo>
                  <a:lnTo>
                    <a:pt x="427" y="0"/>
                  </a:lnTo>
                  <a:close/>
                </a:path>
              </a:pathLst>
            </a:custGeom>
            <a:solidFill>
              <a:srgbClr val="000000"/>
            </a:solidFill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6649" name="Freeform 1045"/>
            <p:cNvSpPr>
              <a:spLocks noEditPoints="1"/>
            </p:cNvSpPr>
            <p:nvPr/>
          </p:nvSpPr>
          <p:spPr bwMode="auto">
            <a:xfrm>
              <a:off x="3354" y="3592"/>
              <a:ext cx="300" cy="86"/>
            </a:xfrm>
            <a:custGeom>
              <a:avLst/>
              <a:gdLst>
                <a:gd name="T0" fmla="*/ 0 w 599"/>
                <a:gd name="T1" fmla="*/ 15 h 172"/>
                <a:gd name="T2" fmla="*/ 15 w 599"/>
                <a:gd name="T3" fmla="*/ 15 h 172"/>
                <a:gd name="T4" fmla="*/ 15 w 599"/>
                <a:gd name="T5" fmla="*/ 29 h 172"/>
                <a:gd name="T6" fmla="*/ 0 w 599"/>
                <a:gd name="T7" fmla="*/ 29 h 172"/>
                <a:gd name="T8" fmla="*/ 0 w 599"/>
                <a:gd name="T9" fmla="*/ 15 h 172"/>
                <a:gd name="T10" fmla="*/ 29 w 599"/>
                <a:gd name="T11" fmla="*/ 15 h 172"/>
                <a:gd name="T12" fmla="*/ 43 w 599"/>
                <a:gd name="T13" fmla="*/ 15 h 172"/>
                <a:gd name="T14" fmla="*/ 43 w 599"/>
                <a:gd name="T15" fmla="*/ 29 h 172"/>
                <a:gd name="T16" fmla="*/ 29 w 599"/>
                <a:gd name="T17" fmla="*/ 29 h 172"/>
                <a:gd name="T18" fmla="*/ 29 w 599"/>
                <a:gd name="T19" fmla="*/ 15 h 172"/>
                <a:gd name="T20" fmla="*/ 58 w 599"/>
                <a:gd name="T21" fmla="*/ 15 h 172"/>
                <a:gd name="T22" fmla="*/ 72 w 599"/>
                <a:gd name="T23" fmla="*/ 15 h 172"/>
                <a:gd name="T24" fmla="*/ 72 w 599"/>
                <a:gd name="T25" fmla="*/ 29 h 172"/>
                <a:gd name="T26" fmla="*/ 58 w 599"/>
                <a:gd name="T27" fmla="*/ 29 h 172"/>
                <a:gd name="T28" fmla="*/ 58 w 599"/>
                <a:gd name="T29" fmla="*/ 15 h 172"/>
                <a:gd name="T30" fmla="*/ 87 w 599"/>
                <a:gd name="T31" fmla="*/ 15 h 172"/>
                <a:gd name="T32" fmla="*/ 101 w 599"/>
                <a:gd name="T33" fmla="*/ 15 h 172"/>
                <a:gd name="T34" fmla="*/ 101 w 599"/>
                <a:gd name="T35" fmla="*/ 29 h 172"/>
                <a:gd name="T36" fmla="*/ 87 w 599"/>
                <a:gd name="T37" fmla="*/ 29 h 172"/>
                <a:gd name="T38" fmla="*/ 87 w 599"/>
                <a:gd name="T39" fmla="*/ 15 h 172"/>
                <a:gd name="T40" fmla="*/ 107 w 599"/>
                <a:gd name="T41" fmla="*/ 0 h 172"/>
                <a:gd name="T42" fmla="*/ 150 w 599"/>
                <a:gd name="T43" fmla="*/ 22 h 172"/>
                <a:gd name="T44" fmla="*/ 107 w 599"/>
                <a:gd name="T45" fmla="*/ 43 h 172"/>
                <a:gd name="T46" fmla="*/ 107 w 599"/>
                <a:gd name="T47" fmla="*/ 0 h 172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599"/>
                <a:gd name="T73" fmla="*/ 0 h 172"/>
                <a:gd name="T74" fmla="*/ 599 w 599"/>
                <a:gd name="T75" fmla="*/ 172 h 172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599" h="172">
                  <a:moveTo>
                    <a:pt x="0" y="57"/>
                  </a:moveTo>
                  <a:lnTo>
                    <a:pt x="57" y="57"/>
                  </a:lnTo>
                  <a:lnTo>
                    <a:pt x="57" y="115"/>
                  </a:lnTo>
                  <a:lnTo>
                    <a:pt x="0" y="115"/>
                  </a:lnTo>
                  <a:lnTo>
                    <a:pt x="0" y="57"/>
                  </a:lnTo>
                  <a:close/>
                  <a:moveTo>
                    <a:pt x="115" y="57"/>
                  </a:moveTo>
                  <a:lnTo>
                    <a:pt x="172" y="57"/>
                  </a:lnTo>
                  <a:lnTo>
                    <a:pt x="172" y="115"/>
                  </a:lnTo>
                  <a:lnTo>
                    <a:pt x="115" y="115"/>
                  </a:lnTo>
                  <a:lnTo>
                    <a:pt x="115" y="57"/>
                  </a:lnTo>
                  <a:close/>
                  <a:moveTo>
                    <a:pt x="230" y="57"/>
                  </a:moveTo>
                  <a:lnTo>
                    <a:pt x="287" y="57"/>
                  </a:lnTo>
                  <a:lnTo>
                    <a:pt x="287" y="115"/>
                  </a:lnTo>
                  <a:lnTo>
                    <a:pt x="230" y="115"/>
                  </a:lnTo>
                  <a:lnTo>
                    <a:pt x="230" y="57"/>
                  </a:lnTo>
                  <a:close/>
                  <a:moveTo>
                    <a:pt x="345" y="57"/>
                  </a:moveTo>
                  <a:lnTo>
                    <a:pt x="402" y="57"/>
                  </a:lnTo>
                  <a:lnTo>
                    <a:pt x="402" y="115"/>
                  </a:lnTo>
                  <a:lnTo>
                    <a:pt x="345" y="115"/>
                  </a:lnTo>
                  <a:lnTo>
                    <a:pt x="345" y="57"/>
                  </a:lnTo>
                  <a:close/>
                  <a:moveTo>
                    <a:pt x="427" y="0"/>
                  </a:moveTo>
                  <a:lnTo>
                    <a:pt x="599" y="86"/>
                  </a:lnTo>
                  <a:lnTo>
                    <a:pt x="427" y="172"/>
                  </a:lnTo>
                  <a:lnTo>
                    <a:pt x="427" y="0"/>
                  </a:lnTo>
                  <a:close/>
                </a:path>
              </a:pathLst>
            </a:custGeom>
            <a:solidFill>
              <a:srgbClr val="CC3300"/>
            </a:solidFill>
            <a:ln w="1588">
              <a:solidFill>
                <a:srgbClr val="CC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6650" name="Freeform 1046"/>
            <p:cNvSpPr>
              <a:spLocks noEditPoints="1"/>
            </p:cNvSpPr>
            <p:nvPr/>
          </p:nvSpPr>
          <p:spPr bwMode="auto">
            <a:xfrm>
              <a:off x="3354" y="3763"/>
              <a:ext cx="300" cy="86"/>
            </a:xfrm>
            <a:custGeom>
              <a:avLst/>
              <a:gdLst>
                <a:gd name="T0" fmla="*/ 0 w 599"/>
                <a:gd name="T1" fmla="*/ 15 h 172"/>
                <a:gd name="T2" fmla="*/ 114 w 599"/>
                <a:gd name="T3" fmla="*/ 15 h 172"/>
                <a:gd name="T4" fmla="*/ 114 w 599"/>
                <a:gd name="T5" fmla="*/ 29 h 172"/>
                <a:gd name="T6" fmla="*/ 0 w 599"/>
                <a:gd name="T7" fmla="*/ 29 h 172"/>
                <a:gd name="T8" fmla="*/ 0 w 599"/>
                <a:gd name="T9" fmla="*/ 15 h 172"/>
                <a:gd name="T10" fmla="*/ 107 w 599"/>
                <a:gd name="T11" fmla="*/ 0 h 172"/>
                <a:gd name="T12" fmla="*/ 150 w 599"/>
                <a:gd name="T13" fmla="*/ 22 h 172"/>
                <a:gd name="T14" fmla="*/ 107 w 599"/>
                <a:gd name="T15" fmla="*/ 43 h 172"/>
                <a:gd name="T16" fmla="*/ 107 w 599"/>
                <a:gd name="T17" fmla="*/ 0 h 17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99"/>
                <a:gd name="T28" fmla="*/ 0 h 172"/>
                <a:gd name="T29" fmla="*/ 599 w 599"/>
                <a:gd name="T30" fmla="*/ 172 h 17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99" h="172">
                  <a:moveTo>
                    <a:pt x="0" y="57"/>
                  </a:moveTo>
                  <a:lnTo>
                    <a:pt x="456" y="57"/>
                  </a:lnTo>
                  <a:lnTo>
                    <a:pt x="456" y="116"/>
                  </a:lnTo>
                  <a:lnTo>
                    <a:pt x="0" y="116"/>
                  </a:lnTo>
                  <a:lnTo>
                    <a:pt x="0" y="57"/>
                  </a:lnTo>
                  <a:close/>
                  <a:moveTo>
                    <a:pt x="427" y="0"/>
                  </a:moveTo>
                  <a:lnTo>
                    <a:pt x="599" y="86"/>
                  </a:lnTo>
                  <a:lnTo>
                    <a:pt x="427" y="172"/>
                  </a:lnTo>
                  <a:lnTo>
                    <a:pt x="427" y="0"/>
                  </a:lnTo>
                  <a:close/>
                </a:path>
              </a:pathLst>
            </a:custGeom>
            <a:solidFill>
              <a:srgbClr val="C0C0C0"/>
            </a:solidFill>
            <a:ln w="1588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6651" name="Rectangle 1047"/>
            <p:cNvSpPr>
              <a:spLocks noChangeArrowheads="1"/>
            </p:cNvSpPr>
            <p:nvPr/>
          </p:nvSpPr>
          <p:spPr bwMode="auto">
            <a:xfrm>
              <a:off x="2779" y="3410"/>
              <a:ext cx="469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1600">
                  <a:solidFill>
                    <a:srgbClr val="000000"/>
                  </a:solidFill>
                  <a:latin typeface="Helvetica" pitchFamily="-106" charset="0"/>
                </a:rPr>
                <a:t>Forward</a:t>
              </a:r>
              <a:endParaRPr lang="en-US" sz="1800"/>
            </a:p>
          </p:txBody>
        </p:sp>
        <p:sp>
          <p:nvSpPr>
            <p:cNvPr id="26652" name="Rectangle 1048"/>
            <p:cNvSpPr>
              <a:spLocks noChangeArrowheads="1"/>
            </p:cNvSpPr>
            <p:nvPr/>
          </p:nvSpPr>
          <p:spPr bwMode="auto">
            <a:xfrm>
              <a:off x="2732" y="3564"/>
              <a:ext cx="562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1600">
                  <a:solidFill>
                    <a:srgbClr val="000000"/>
                  </a:solidFill>
                  <a:latin typeface="Helvetica" pitchFamily="-106" charset="0"/>
                </a:rPr>
                <a:t>Backward</a:t>
              </a:r>
              <a:endParaRPr lang="en-US" sz="1800"/>
            </a:p>
          </p:txBody>
        </p:sp>
        <p:sp>
          <p:nvSpPr>
            <p:cNvPr id="26653" name="Rectangle 1049"/>
            <p:cNvSpPr>
              <a:spLocks noChangeArrowheads="1"/>
            </p:cNvSpPr>
            <p:nvPr/>
          </p:nvSpPr>
          <p:spPr bwMode="auto">
            <a:xfrm>
              <a:off x="2817" y="3717"/>
              <a:ext cx="391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1600">
                  <a:solidFill>
                    <a:srgbClr val="000000"/>
                  </a:solidFill>
                  <a:latin typeface="Helvetica" pitchFamily="-106" charset="0"/>
                </a:rPr>
                <a:t>Lateral</a:t>
              </a:r>
              <a:endParaRPr lang="en-US" sz="1800"/>
            </a:p>
          </p:txBody>
        </p:sp>
        <p:sp>
          <p:nvSpPr>
            <p:cNvPr id="26654" name="Rectangle 1050"/>
            <p:cNvSpPr>
              <a:spLocks noChangeArrowheads="1"/>
            </p:cNvSpPr>
            <p:nvPr/>
          </p:nvSpPr>
          <p:spPr bwMode="auto">
            <a:xfrm>
              <a:off x="5343" y="1643"/>
              <a:ext cx="230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1400" b="1">
                  <a:solidFill>
                    <a:srgbClr val="FFFFFF"/>
                  </a:solidFill>
                </a:rPr>
                <a:t>STG</a:t>
              </a:r>
              <a:endParaRPr lang="en-US" sz="1800"/>
            </a:p>
          </p:txBody>
        </p:sp>
        <p:sp>
          <p:nvSpPr>
            <p:cNvPr id="26655" name="Freeform 1051"/>
            <p:cNvSpPr>
              <a:spLocks/>
            </p:cNvSpPr>
            <p:nvPr/>
          </p:nvSpPr>
          <p:spPr bwMode="auto">
            <a:xfrm>
              <a:off x="3971" y="2396"/>
              <a:ext cx="323" cy="318"/>
            </a:xfrm>
            <a:custGeom>
              <a:avLst/>
              <a:gdLst>
                <a:gd name="T0" fmla="*/ 72 w 647"/>
                <a:gd name="T1" fmla="*/ 1 h 636"/>
                <a:gd name="T2" fmla="*/ 60 w 647"/>
                <a:gd name="T3" fmla="*/ 3 h 636"/>
                <a:gd name="T4" fmla="*/ 49 w 647"/>
                <a:gd name="T5" fmla="*/ 7 h 636"/>
                <a:gd name="T6" fmla="*/ 38 w 647"/>
                <a:gd name="T7" fmla="*/ 12 h 636"/>
                <a:gd name="T8" fmla="*/ 29 w 647"/>
                <a:gd name="T9" fmla="*/ 19 h 636"/>
                <a:gd name="T10" fmla="*/ 21 w 647"/>
                <a:gd name="T11" fmla="*/ 27 h 636"/>
                <a:gd name="T12" fmla="*/ 13 w 647"/>
                <a:gd name="T13" fmla="*/ 35 h 636"/>
                <a:gd name="T14" fmla="*/ 8 w 647"/>
                <a:gd name="T15" fmla="*/ 45 h 636"/>
                <a:gd name="T16" fmla="*/ 3 w 647"/>
                <a:gd name="T17" fmla="*/ 56 h 636"/>
                <a:gd name="T18" fmla="*/ 0 w 647"/>
                <a:gd name="T19" fmla="*/ 68 h 636"/>
                <a:gd name="T20" fmla="*/ 0 w 647"/>
                <a:gd name="T21" fmla="*/ 80 h 636"/>
                <a:gd name="T22" fmla="*/ 0 w 647"/>
                <a:gd name="T23" fmla="*/ 92 h 636"/>
                <a:gd name="T24" fmla="*/ 3 w 647"/>
                <a:gd name="T25" fmla="*/ 103 h 636"/>
                <a:gd name="T26" fmla="*/ 8 w 647"/>
                <a:gd name="T27" fmla="*/ 115 h 636"/>
                <a:gd name="T28" fmla="*/ 13 w 647"/>
                <a:gd name="T29" fmla="*/ 125 h 636"/>
                <a:gd name="T30" fmla="*/ 21 w 647"/>
                <a:gd name="T31" fmla="*/ 133 h 636"/>
                <a:gd name="T32" fmla="*/ 29 w 647"/>
                <a:gd name="T33" fmla="*/ 141 h 636"/>
                <a:gd name="T34" fmla="*/ 38 w 647"/>
                <a:gd name="T35" fmla="*/ 148 h 636"/>
                <a:gd name="T36" fmla="*/ 49 w 647"/>
                <a:gd name="T37" fmla="*/ 153 h 636"/>
                <a:gd name="T38" fmla="*/ 60 w 647"/>
                <a:gd name="T39" fmla="*/ 157 h 636"/>
                <a:gd name="T40" fmla="*/ 72 w 647"/>
                <a:gd name="T41" fmla="*/ 159 h 636"/>
                <a:gd name="T42" fmla="*/ 85 w 647"/>
                <a:gd name="T43" fmla="*/ 159 h 636"/>
                <a:gd name="T44" fmla="*/ 97 w 647"/>
                <a:gd name="T45" fmla="*/ 158 h 636"/>
                <a:gd name="T46" fmla="*/ 108 w 647"/>
                <a:gd name="T47" fmla="*/ 154 h 636"/>
                <a:gd name="T48" fmla="*/ 119 w 647"/>
                <a:gd name="T49" fmla="*/ 150 h 636"/>
                <a:gd name="T50" fmla="*/ 129 w 647"/>
                <a:gd name="T51" fmla="*/ 144 h 636"/>
                <a:gd name="T52" fmla="*/ 138 w 647"/>
                <a:gd name="T53" fmla="*/ 136 h 636"/>
                <a:gd name="T54" fmla="*/ 145 w 647"/>
                <a:gd name="T55" fmla="*/ 128 h 636"/>
                <a:gd name="T56" fmla="*/ 152 w 647"/>
                <a:gd name="T57" fmla="*/ 118 h 636"/>
                <a:gd name="T58" fmla="*/ 156 w 647"/>
                <a:gd name="T59" fmla="*/ 107 h 636"/>
                <a:gd name="T60" fmla="*/ 160 w 647"/>
                <a:gd name="T61" fmla="*/ 96 h 636"/>
                <a:gd name="T62" fmla="*/ 161 w 647"/>
                <a:gd name="T63" fmla="*/ 84 h 636"/>
                <a:gd name="T64" fmla="*/ 161 w 647"/>
                <a:gd name="T65" fmla="*/ 72 h 636"/>
                <a:gd name="T66" fmla="*/ 159 w 647"/>
                <a:gd name="T67" fmla="*/ 60 h 636"/>
                <a:gd name="T68" fmla="*/ 155 w 647"/>
                <a:gd name="T69" fmla="*/ 49 h 636"/>
                <a:gd name="T70" fmla="*/ 150 w 647"/>
                <a:gd name="T71" fmla="*/ 39 h 636"/>
                <a:gd name="T72" fmla="*/ 143 w 647"/>
                <a:gd name="T73" fmla="*/ 29 h 636"/>
                <a:gd name="T74" fmla="*/ 135 w 647"/>
                <a:gd name="T75" fmla="*/ 21 h 636"/>
                <a:gd name="T76" fmla="*/ 126 w 647"/>
                <a:gd name="T77" fmla="*/ 14 h 636"/>
                <a:gd name="T78" fmla="*/ 116 w 647"/>
                <a:gd name="T79" fmla="*/ 8 h 636"/>
                <a:gd name="T80" fmla="*/ 104 w 647"/>
                <a:gd name="T81" fmla="*/ 4 h 636"/>
                <a:gd name="T82" fmla="*/ 93 w 647"/>
                <a:gd name="T83" fmla="*/ 1 h 636"/>
                <a:gd name="T84" fmla="*/ 80 w 647"/>
                <a:gd name="T85" fmla="*/ 0 h 6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47"/>
                <a:gd name="T130" fmla="*/ 0 h 636"/>
                <a:gd name="T131" fmla="*/ 647 w 647"/>
                <a:gd name="T132" fmla="*/ 636 h 6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47" h="636">
                  <a:moveTo>
                    <a:pt x="323" y="0"/>
                  </a:moveTo>
                  <a:lnTo>
                    <a:pt x="306" y="0"/>
                  </a:lnTo>
                  <a:lnTo>
                    <a:pt x="290" y="2"/>
                  </a:lnTo>
                  <a:lnTo>
                    <a:pt x="274" y="4"/>
                  </a:lnTo>
                  <a:lnTo>
                    <a:pt x="258" y="7"/>
                  </a:lnTo>
                  <a:lnTo>
                    <a:pt x="243" y="10"/>
                  </a:lnTo>
                  <a:lnTo>
                    <a:pt x="227" y="14"/>
                  </a:lnTo>
                  <a:lnTo>
                    <a:pt x="212" y="20"/>
                  </a:lnTo>
                  <a:lnTo>
                    <a:pt x="197" y="25"/>
                  </a:lnTo>
                  <a:lnTo>
                    <a:pt x="183" y="31"/>
                  </a:lnTo>
                  <a:lnTo>
                    <a:pt x="169" y="39"/>
                  </a:lnTo>
                  <a:lnTo>
                    <a:pt x="155" y="47"/>
                  </a:lnTo>
                  <a:lnTo>
                    <a:pt x="143" y="54"/>
                  </a:lnTo>
                  <a:lnTo>
                    <a:pt x="129" y="63"/>
                  </a:lnTo>
                  <a:lnTo>
                    <a:pt x="117" y="73"/>
                  </a:lnTo>
                  <a:lnTo>
                    <a:pt x="106" y="83"/>
                  </a:lnTo>
                  <a:lnTo>
                    <a:pt x="95" y="93"/>
                  </a:lnTo>
                  <a:lnTo>
                    <a:pt x="85" y="105"/>
                  </a:lnTo>
                  <a:lnTo>
                    <a:pt x="74" y="116"/>
                  </a:lnTo>
                  <a:lnTo>
                    <a:pt x="65" y="128"/>
                  </a:lnTo>
                  <a:lnTo>
                    <a:pt x="55" y="140"/>
                  </a:lnTo>
                  <a:lnTo>
                    <a:pt x="46" y="153"/>
                  </a:lnTo>
                  <a:lnTo>
                    <a:pt x="39" y="166"/>
                  </a:lnTo>
                  <a:lnTo>
                    <a:pt x="32" y="180"/>
                  </a:lnTo>
                  <a:lnTo>
                    <a:pt x="26" y="194"/>
                  </a:lnTo>
                  <a:lnTo>
                    <a:pt x="20" y="209"/>
                  </a:lnTo>
                  <a:lnTo>
                    <a:pt x="14" y="223"/>
                  </a:lnTo>
                  <a:lnTo>
                    <a:pt x="11" y="239"/>
                  </a:lnTo>
                  <a:lnTo>
                    <a:pt x="6" y="254"/>
                  </a:lnTo>
                  <a:lnTo>
                    <a:pt x="3" y="269"/>
                  </a:lnTo>
                  <a:lnTo>
                    <a:pt x="2" y="286"/>
                  </a:lnTo>
                  <a:lnTo>
                    <a:pt x="0" y="302"/>
                  </a:lnTo>
                  <a:lnTo>
                    <a:pt x="0" y="318"/>
                  </a:lnTo>
                  <a:lnTo>
                    <a:pt x="0" y="335"/>
                  </a:lnTo>
                  <a:lnTo>
                    <a:pt x="2" y="351"/>
                  </a:lnTo>
                  <a:lnTo>
                    <a:pt x="3" y="366"/>
                  </a:lnTo>
                  <a:lnTo>
                    <a:pt x="6" y="383"/>
                  </a:lnTo>
                  <a:lnTo>
                    <a:pt x="11" y="398"/>
                  </a:lnTo>
                  <a:lnTo>
                    <a:pt x="14" y="412"/>
                  </a:lnTo>
                  <a:lnTo>
                    <a:pt x="20" y="427"/>
                  </a:lnTo>
                  <a:lnTo>
                    <a:pt x="26" y="441"/>
                  </a:lnTo>
                  <a:lnTo>
                    <a:pt x="32" y="457"/>
                  </a:lnTo>
                  <a:lnTo>
                    <a:pt x="39" y="470"/>
                  </a:lnTo>
                  <a:lnTo>
                    <a:pt x="46" y="483"/>
                  </a:lnTo>
                  <a:lnTo>
                    <a:pt x="55" y="497"/>
                  </a:lnTo>
                  <a:lnTo>
                    <a:pt x="65" y="509"/>
                  </a:lnTo>
                  <a:lnTo>
                    <a:pt x="74" y="521"/>
                  </a:lnTo>
                  <a:lnTo>
                    <a:pt x="85" y="532"/>
                  </a:lnTo>
                  <a:lnTo>
                    <a:pt x="95" y="543"/>
                  </a:lnTo>
                  <a:lnTo>
                    <a:pt x="106" y="553"/>
                  </a:lnTo>
                  <a:lnTo>
                    <a:pt x="117" y="564"/>
                  </a:lnTo>
                  <a:lnTo>
                    <a:pt x="129" y="573"/>
                  </a:lnTo>
                  <a:lnTo>
                    <a:pt x="143" y="583"/>
                  </a:lnTo>
                  <a:lnTo>
                    <a:pt x="155" y="590"/>
                  </a:lnTo>
                  <a:lnTo>
                    <a:pt x="169" y="598"/>
                  </a:lnTo>
                  <a:lnTo>
                    <a:pt x="183" y="606"/>
                  </a:lnTo>
                  <a:lnTo>
                    <a:pt x="197" y="612"/>
                  </a:lnTo>
                  <a:lnTo>
                    <a:pt x="212" y="616"/>
                  </a:lnTo>
                  <a:lnTo>
                    <a:pt x="227" y="623"/>
                  </a:lnTo>
                  <a:lnTo>
                    <a:pt x="243" y="626"/>
                  </a:lnTo>
                  <a:lnTo>
                    <a:pt x="258" y="630"/>
                  </a:lnTo>
                  <a:lnTo>
                    <a:pt x="274" y="633"/>
                  </a:lnTo>
                  <a:lnTo>
                    <a:pt x="290" y="635"/>
                  </a:lnTo>
                  <a:lnTo>
                    <a:pt x="306" y="636"/>
                  </a:lnTo>
                  <a:lnTo>
                    <a:pt x="323" y="636"/>
                  </a:lnTo>
                  <a:lnTo>
                    <a:pt x="340" y="636"/>
                  </a:lnTo>
                  <a:lnTo>
                    <a:pt x="357" y="635"/>
                  </a:lnTo>
                  <a:lnTo>
                    <a:pt x="372" y="633"/>
                  </a:lnTo>
                  <a:lnTo>
                    <a:pt x="389" y="630"/>
                  </a:lnTo>
                  <a:lnTo>
                    <a:pt x="404" y="626"/>
                  </a:lnTo>
                  <a:lnTo>
                    <a:pt x="419" y="623"/>
                  </a:lnTo>
                  <a:lnTo>
                    <a:pt x="435" y="616"/>
                  </a:lnTo>
                  <a:lnTo>
                    <a:pt x="449" y="612"/>
                  </a:lnTo>
                  <a:lnTo>
                    <a:pt x="464" y="606"/>
                  </a:lnTo>
                  <a:lnTo>
                    <a:pt x="478" y="598"/>
                  </a:lnTo>
                  <a:lnTo>
                    <a:pt x="492" y="590"/>
                  </a:lnTo>
                  <a:lnTo>
                    <a:pt x="504" y="583"/>
                  </a:lnTo>
                  <a:lnTo>
                    <a:pt x="516" y="573"/>
                  </a:lnTo>
                  <a:lnTo>
                    <a:pt x="529" y="564"/>
                  </a:lnTo>
                  <a:lnTo>
                    <a:pt x="541" y="553"/>
                  </a:lnTo>
                  <a:lnTo>
                    <a:pt x="552" y="543"/>
                  </a:lnTo>
                  <a:lnTo>
                    <a:pt x="562" y="532"/>
                  </a:lnTo>
                  <a:lnTo>
                    <a:pt x="573" y="521"/>
                  </a:lnTo>
                  <a:lnTo>
                    <a:pt x="582" y="509"/>
                  </a:lnTo>
                  <a:lnTo>
                    <a:pt x="592" y="497"/>
                  </a:lnTo>
                  <a:lnTo>
                    <a:pt x="601" y="483"/>
                  </a:lnTo>
                  <a:lnTo>
                    <a:pt x="608" y="470"/>
                  </a:lnTo>
                  <a:lnTo>
                    <a:pt x="615" y="457"/>
                  </a:lnTo>
                  <a:lnTo>
                    <a:pt x="622" y="441"/>
                  </a:lnTo>
                  <a:lnTo>
                    <a:pt x="627" y="427"/>
                  </a:lnTo>
                  <a:lnTo>
                    <a:pt x="633" y="412"/>
                  </a:lnTo>
                  <a:lnTo>
                    <a:pt x="636" y="398"/>
                  </a:lnTo>
                  <a:lnTo>
                    <a:pt x="641" y="383"/>
                  </a:lnTo>
                  <a:lnTo>
                    <a:pt x="644" y="366"/>
                  </a:lnTo>
                  <a:lnTo>
                    <a:pt x="645" y="351"/>
                  </a:lnTo>
                  <a:lnTo>
                    <a:pt x="647" y="335"/>
                  </a:lnTo>
                  <a:lnTo>
                    <a:pt x="647" y="318"/>
                  </a:lnTo>
                  <a:lnTo>
                    <a:pt x="647" y="302"/>
                  </a:lnTo>
                  <a:lnTo>
                    <a:pt x="645" y="286"/>
                  </a:lnTo>
                  <a:lnTo>
                    <a:pt x="644" y="269"/>
                  </a:lnTo>
                  <a:lnTo>
                    <a:pt x="641" y="254"/>
                  </a:lnTo>
                  <a:lnTo>
                    <a:pt x="636" y="239"/>
                  </a:lnTo>
                  <a:lnTo>
                    <a:pt x="633" y="223"/>
                  </a:lnTo>
                  <a:lnTo>
                    <a:pt x="627" y="209"/>
                  </a:lnTo>
                  <a:lnTo>
                    <a:pt x="622" y="194"/>
                  </a:lnTo>
                  <a:lnTo>
                    <a:pt x="615" y="180"/>
                  </a:lnTo>
                  <a:lnTo>
                    <a:pt x="608" y="166"/>
                  </a:lnTo>
                  <a:lnTo>
                    <a:pt x="601" y="153"/>
                  </a:lnTo>
                  <a:lnTo>
                    <a:pt x="592" y="140"/>
                  </a:lnTo>
                  <a:lnTo>
                    <a:pt x="582" y="128"/>
                  </a:lnTo>
                  <a:lnTo>
                    <a:pt x="573" y="116"/>
                  </a:lnTo>
                  <a:lnTo>
                    <a:pt x="562" y="105"/>
                  </a:lnTo>
                  <a:lnTo>
                    <a:pt x="552" y="93"/>
                  </a:lnTo>
                  <a:lnTo>
                    <a:pt x="541" y="83"/>
                  </a:lnTo>
                  <a:lnTo>
                    <a:pt x="529" y="73"/>
                  </a:lnTo>
                  <a:lnTo>
                    <a:pt x="516" y="63"/>
                  </a:lnTo>
                  <a:lnTo>
                    <a:pt x="504" y="54"/>
                  </a:lnTo>
                  <a:lnTo>
                    <a:pt x="492" y="47"/>
                  </a:lnTo>
                  <a:lnTo>
                    <a:pt x="478" y="39"/>
                  </a:lnTo>
                  <a:lnTo>
                    <a:pt x="464" y="31"/>
                  </a:lnTo>
                  <a:lnTo>
                    <a:pt x="449" y="25"/>
                  </a:lnTo>
                  <a:lnTo>
                    <a:pt x="435" y="20"/>
                  </a:lnTo>
                  <a:lnTo>
                    <a:pt x="419" y="14"/>
                  </a:lnTo>
                  <a:lnTo>
                    <a:pt x="404" y="10"/>
                  </a:lnTo>
                  <a:lnTo>
                    <a:pt x="389" y="7"/>
                  </a:lnTo>
                  <a:lnTo>
                    <a:pt x="372" y="4"/>
                  </a:lnTo>
                  <a:lnTo>
                    <a:pt x="357" y="2"/>
                  </a:lnTo>
                  <a:lnTo>
                    <a:pt x="340" y="0"/>
                  </a:lnTo>
                  <a:lnTo>
                    <a:pt x="323" y="0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6656" name="Freeform 1052"/>
            <p:cNvSpPr>
              <a:spLocks/>
            </p:cNvSpPr>
            <p:nvPr/>
          </p:nvSpPr>
          <p:spPr bwMode="auto">
            <a:xfrm>
              <a:off x="4654" y="2962"/>
              <a:ext cx="438" cy="403"/>
            </a:xfrm>
            <a:custGeom>
              <a:avLst/>
              <a:gdLst>
                <a:gd name="T0" fmla="*/ 3 w 875"/>
                <a:gd name="T1" fmla="*/ 195 h 805"/>
                <a:gd name="T2" fmla="*/ 10 w 875"/>
                <a:gd name="T3" fmla="*/ 195 h 805"/>
                <a:gd name="T4" fmla="*/ 17 w 875"/>
                <a:gd name="T5" fmla="*/ 194 h 805"/>
                <a:gd name="T6" fmla="*/ 23 w 875"/>
                <a:gd name="T7" fmla="*/ 146 h 805"/>
                <a:gd name="T8" fmla="*/ 30 w 875"/>
                <a:gd name="T9" fmla="*/ 0 h 805"/>
                <a:gd name="T10" fmla="*/ 37 w 875"/>
                <a:gd name="T11" fmla="*/ 108 h 805"/>
                <a:gd name="T12" fmla="*/ 43 w 875"/>
                <a:gd name="T13" fmla="*/ 191 h 805"/>
                <a:gd name="T14" fmla="*/ 50 w 875"/>
                <a:gd name="T15" fmla="*/ 202 h 805"/>
                <a:gd name="T16" fmla="*/ 57 w 875"/>
                <a:gd name="T17" fmla="*/ 202 h 805"/>
                <a:gd name="T18" fmla="*/ 64 w 875"/>
                <a:gd name="T19" fmla="*/ 199 h 805"/>
                <a:gd name="T20" fmla="*/ 70 w 875"/>
                <a:gd name="T21" fmla="*/ 194 h 805"/>
                <a:gd name="T22" fmla="*/ 77 w 875"/>
                <a:gd name="T23" fmla="*/ 189 h 805"/>
                <a:gd name="T24" fmla="*/ 84 w 875"/>
                <a:gd name="T25" fmla="*/ 184 h 805"/>
                <a:gd name="T26" fmla="*/ 90 w 875"/>
                <a:gd name="T27" fmla="*/ 182 h 805"/>
                <a:gd name="T28" fmla="*/ 97 w 875"/>
                <a:gd name="T29" fmla="*/ 182 h 805"/>
                <a:gd name="T30" fmla="*/ 104 w 875"/>
                <a:gd name="T31" fmla="*/ 184 h 805"/>
                <a:gd name="T32" fmla="*/ 110 w 875"/>
                <a:gd name="T33" fmla="*/ 188 h 805"/>
                <a:gd name="T34" fmla="*/ 116 w 875"/>
                <a:gd name="T35" fmla="*/ 193 h 805"/>
                <a:gd name="T36" fmla="*/ 123 w 875"/>
                <a:gd name="T37" fmla="*/ 197 h 805"/>
                <a:gd name="T38" fmla="*/ 129 w 875"/>
                <a:gd name="T39" fmla="*/ 197 h 805"/>
                <a:gd name="T40" fmla="*/ 136 w 875"/>
                <a:gd name="T41" fmla="*/ 197 h 805"/>
                <a:gd name="T42" fmla="*/ 143 w 875"/>
                <a:gd name="T43" fmla="*/ 194 h 805"/>
                <a:gd name="T44" fmla="*/ 149 w 875"/>
                <a:gd name="T45" fmla="*/ 191 h 805"/>
                <a:gd name="T46" fmla="*/ 156 w 875"/>
                <a:gd name="T47" fmla="*/ 189 h 805"/>
                <a:gd name="T48" fmla="*/ 163 w 875"/>
                <a:gd name="T49" fmla="*/ 188 h 805"/>
                <a:gd name="T50" fmla="*/ 170 w 875"/>
                <a:gd name="T51" fmla="*/ 188 h 805"/>
                <a:gd name="T52" fmla="*/ 176 w 875"/>
                <a:gd name="T53" fmla="*/ 190 h 805"/>
                <a:gd name="T54" fmla="*/ 183 w 875"/>
                <a:gd name="T55" fmla="*/ 192 h 805"/>
                <a:gd name="T56" fmla="*/ 190 w 875"/>
                <a:gd name="T57" fmla="*/ 194 h 805"/>
                <a:gd name="T58" fmla="*/ 197 w 875"/>
                <a:gd name="T59" fmla="*/ 195 h 805"/>
                <a:gd name="T60" fmla="*/ 203 w 875"/>
                <a:gd name="T61" fmla="*/ 195 h 805"/>
                <a:gd name="T62" fmla="*/ 210 w 875"/>
                <a:gd name="T63" fmla="*/ 195 h 805"/>
                <a:gd name="T64" fmla="*/ 216 w 875"/>
                <a:gd name="T65" fmla="*/ 195 h 80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75"/>
                <a:gd name="T100" fmla="*/ 0 h 805"/>
                <a:gd name="T101" fmla="*/ 875 w 875"/>
                <a:gd name="T102" fmla="*/ 805 h 80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75" h="805">
                  <a:moveTo>
                    <a:pt x="0" y="785"/>
                  </a:moveTo>
                  <a:lnTo>
                    <a:pt x="12" y="779"/>
                  </a:lnTo>
                  <a:lnTo>
                    <a:pt x="27" y="779"/>
                  </a:lnTo>
                  <a:lnTo>
                    <a:pt x="38" y="779"/>
                  </a:lnTo>
                  <a:lnTo>
                    <a:pt x="53" y="776"/>
                  </a:lnTo>
                  <a:lnTo>
                    <a:pt x="66" y="776"/>
                  </a:lnTo>
                  <a:lnTo>
                    <a:pt x="81" y="747"/>
                  </a:lnTo>
                  <a:lnTo>
                    <a:pt x="92" y="581"/>
                  </a:lnTo>
                  <a:lnTo>
                    <a:pt x="107" y="239"/>
                  </a:lnTo>
                  <a:lnTo>
                    <a:pt x="118" y="0"/>
                  </a:lnTo>
                  <a:lnTo>
                    <a:pt x="135" y="128"/>
                  </a:lnTo>
                  <a:lnTo>
                    <a:pt x="146" y="432"/>
                  </a:lnTo>
                  <a:lnTo>
                    <a:pt x="161" y="661"/>
                  </a:lnTo>
                  <a:lnTo>
                    <a:pt x="172" y="764"/>
                  </a:lnTo>
                  <a:lnTo>
                    <a:pt x="187" y="798"/>
                  </a:lnTo>
                  <a:lnTo>
                    <a:pt x="199" y="805"/>
                  </a:lnTo>
                  <a:lnTo>
                    <a:pt x="215" y="805"/>
                  </a:lnTo>
                  <a:lnTo>
                    <a:pt x="225" y="805"/>
                  </a:lnTo>
                  <a:lnTo>
                    <a:pt x="238" y="801"/>
                  </a:lnTo>
                  <a:lnTo>
                    <a:pt x="253" y="793"/>
                  </a:lnTo>
                  <a:lnTo>
                    <a:pt x="264" y="785"/>
                  </a:lnTo>
                  <a:lnTo>
                    <a:pt x="279" y="776"/>
                  </a:lnTo>
                  <a:lnTo>
                    <a:pt x="290" y="764"/>
                  </a:lnTo>
                  <a:lnTo>
                    <a:pt x="307" y="755"/>
                  </a:lnTo>
                  <a:lnTo>
                    <a:pt x="318" y="742"/>
                  </a:lnTo>
                  <a:lnTo>
                    <a:pt x="333" y="733"/>
                  </a:lnTo>
                  <a:lnTo>
                    <a:pt x="344" y="728"/>
                  </a:lnTo>
                  <a:lnTo>
                    <a:pt x="359" y="725"/>
                  </a:lnTo>
                  <a:lnTo>
                    <a:pt x="371" y="721"/>
                  </a:lnTo>
                  <a:lnTo>
                    <a:pt x="387" y="725"/>
                  </a:lnTo>
                  <a:lnTo>
                    <a:pt x="397" y="728"/>
                  </a:lnTo>
                  <a:lnTo>
                    <a:pt x="413" y="733"/>
                  </a:lnTo>
                  <a:lnTo>
                    <a:pt x="424" y="742"/>
                  </a:lnTo>
                  <a:lnTo>
                    <a:pt x="440" y="750"/>
                  </a:lnTo>
                  <a:lnTo>
                    <a:pt x="451" y="764"/>
                  </a:lnTo>
                  <a:lnTo>
                    <a:pt x="462" y="771"/>
                  </a:lnTo>
                  <a:lnTo>
                    <a:pt x="479" y="779"/>
                  </a:lnTo>
                  <a:lnTo>
                    <a:pt x="490" y="785"/>
                  </a:lnTo>
                  <a:lnTo>
                    <a:pt x="505" y="788"/>
                  </a:lnTo>
                  <a:lnTo>
                    <a:pt x="516" y="788"/>
                  </a:lnTo>
                  <a:lnTo>
                    <a:pt x="531" y="788"/>
                  </a:lnTo>
                  <a:lnTo>
                    <a:pt x="543" y="788"/>
                  </a:lnTo>
                  <a:lnTo>
                    <a:pt x="557" y="779"/>
                  </a:lnTo>
                  <a:lnTo>
                    <a:pt x="569" y="776"/>
                  </a:lnTo>
                  <a:lnTo>
                    <a:pt x="585" y="771"/>
                  </a:lnTo>
                  <a:lnTo>
                    <a:pt x="596" y="764"/>
                  </a:lnTo>
                  <a:lnTo>
                    <a:pt x="612" y="759"/>
                  </a:lnTo>
                  <a:lnTo>
                    <a:pt x="623" y="755"/>
                  </a:lnTo>
                  <a:lnTo>
                    <a:pt x="639" y="750"/>
                  </a:lnTo>
                  <a:lnTo>
                    <a:pt x="649" y="750"/>
                  </a:lnTo>
                  <a:lnTo>
                    <a:pt x="665" y="750"/>
                  </a:lnTo>
                  <a:lnTo>
                    <a:pt x="677" y="750"/>
                  </a:lnTo>
                  <a:lnTo>
                    <a:pt x="688" y="755"/>
                  </a:lnTo>
                  <a:lnTo>
                    <a:pt x="703" y="759"/>
                  </a:lnTo>
                  <a:lnTo>
                    <a:pt x="715" y="764"/>
                  </a:lnTo>
                  <a:lnTo>
                    <a:pt x="729" y="767"/>
                  </a:lnTo>
                  <a:lnTo>
                    <a:pt x="742" y="771"/>
                  </a:lnTo>
                  <a:lnTo>
                    <a:pt x="757" y="776"/>
                  </a:lnTo>
                  <a:lnTo>
                    <a:pt x="768" y="779"/>
                  </a:lnTo>
                  <a:lnTo>
                    <a:pt x="785" y="779"/>
                  </a:lnTo>
                  <a:lnTo>
                    <a:pt x="795" y="779"/>
                  </a:lnTo>
                  <a:lnTo>
                    <a:pt x="811" y="779"/>
                  </a:lnTo>
                  <a:lnTo>
                    <a:pt x="821" y="779"/>
                  </a:lnTo>
                  <a:lnTo>
                    <a:pt x="837" y="779"/>
                  </a:lnTo>
                  <a:lnTo>
                    <a:pt x="849" y="779"/>
                  </a:lnTo>
                  <a:lnTo>
                    <a:pt x="864" y="779"/>
                  </a:lnTo>
                  <a:lnTo>
                    <a:pt x="875" y="779"/>
                  </a:lnTo>
                </a:path>
              </a:pathLst>
            </a:custGeom>
            <a:noFill/>
            <a:ln w="30163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6657" name="Rectangle 1053"/>
            <p:cNvSpPr>
              <a:spLocks noChangeArrowheads="1"/>
            </p:cNvSpPr>
            <p:nvPr/>
          </p:nvSpPr>
          <p:spPr bwMode="auto">
            <a:xfrm>
              <a:off x="4787" y="3055"/>
              <a:ext cx="313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1600" b="1">
                  <a:solidFill>
                    <a:srgbClr val="000000"/>
                  </a:solidFill>
                  <a:latin typeface="Helvetica" pitchFamily="-106" charset="0"/>
                </a:rPr>
                <a:t>input</a:t>
              </a:r>
              <a:endParaRPr lang="en-US" sz="1800"/>
            </a:p>
          </p:txBody>
        </p:sp>
        <p:sp>
          <p:nvSpPr>
            <p:cNvPr id="26658" name="Freeform 1054"/>
            <p:cNvSpPr>
              <a:spLocks noEditPoints="1"/>
            </p:cNvSpPr>
            <p:nvPr/>
          </p:nvSpPr>
          <p:spPr bwMode="auto">
            <a:xfrm>
              <a:off x="4699" y="2668"/>
              <a:ext cx="473" cy="286"/>
            </a:xfrm>
            <a:custGeom>
              <a:avLst/>
              <a:gdLst>
                <a:gd name="T0" fmla="*/ 0 w 946"/>
                <a:gd name="T1" fmla="*/ 140 h 572"/>
                <a:gd name="T2" fmla="*/ 2 w 946"/>
                <a:gd name="T3" fmla="*/ 133 h 572"/>
                <a:gd name="T4" fmla="*/ 5 w 946"/>
                <a:gd name="T5" fmla="*/ 126 h 572"/>
                <a:gd name="T6" fmla="*/ 9 w 946"/>
                <a:gd name="T7" fmla="*/ 120 h 572"/>
                <a:gd name="T8" fmla="*/ 15 w 946"/>
                <a:gd name="T9" fmla="*/ 114 h 572"/>
                <a:gd name="T10" fmla="*/ 21 w 946"/>
                <a:gd name="T11" fmla="*/ 109 h 572"/>
                <a:gd name="T12" fmla="*/ 28 w 946"/>
                <a:gd name="T13" fmla="*/ 104 h 572"/>
                <a:gd name="T14" fmla="*/ 35 w 946"/>
                <a:gd name="T15" fmla="*/ 99 h 572"/>
                <a:gd name="T16" fmla="*/ 44 w 946"/>
                <a:gd name="T17" fmla="*/ 95 h 572"/>
                <a:gd name="T18" fmla="*/ 53 w 946"/>
                <a:gd name="T19" fmla="*/ 91 h 572"/>
                <a:gd name="T20" fmla="*/ 67 w 946"/>
                <a:gd name="T21" fmla="*/ 86 h 572"/>
                <a:gd name="T22" fmla="*/ 87 w 946"/>
                <a:gd name="T23" fmla="*/ 81 h 572"/>
                <a:gd name="T24" fmla="*/ 98 w 946"/>
                <a:gd name="T25" fmla="*/ 80 h 572"/>
                <a:gd name="T26" fmla="*/ 109 w 946"/>
                <a:gd name="T27" fmla="*/ 79 h 572"/>
                <a:gd name="T28" fmla="*/ 120 w 946"/>
                <a:gd name="T29" fmla="*/ 78 h 572"/>
                <a:gd name="T30" fmla="*/ 130 w 946"/>
                <a:gd name="T31" fmla="*/ 78 h 572"/>
                <a:gd name="T32" fmla="*/ 140 w 946"/>
                <a:gd name="T33" fmla="*/ 76 h 572"/>
                <a:gd name="T34" fmla="*/ 150 w 946"/>
                <a:gd name="T35" fmla="*/ 75 h 572"/>
                <a:gd name="T36" fmla="*/ 159 w 946"/>
                <a:gd name="T37" fmla="*/ 71 h 572"/>
                <a:gd name="T38" fmla="*/ 169 w 946"/>
                <a:gd name="T39" fmla="*/ 68 h 572"/>
                <a:gd name="T40" fmla="*/ 177 w 946"/>
                <a:gd name="T41" fmla="*/ 63 h 572"/>
                <a:gd name="T42" fmla="*/ 186 w 946"/>
                <a:gd name="T43" fmla="*/ 58 h 572"/>
                <a:gd name="T44" fmla="*/ 193 w 946"/>
                <a:gd name="T45" fmla="*/ 53 h 572"/>
                <a:gd name="T46" fmla="*/ 201 w 946"/>
                <a:gd name="T47" fmla="*/ 47 h 572"/>
                <a:gd name="T48" fmla="*/ 207 w 946"/>
                <a:gd name="T49" fmla="*/ 41 h 572"/>
                <a:gd name="T50" fmla="*/ 209 w 946"/>
                <a:gd name="T51" fmla="*/ 39 h 572"/>
                <a:gd name="T52" fmla="*/ 226 w 946"/>
                <a:gd name="T53" fmla="*/ 37 h 572"/>
                <a:gd name="T54" fmla="*/ 221 w 946"/>
                <a:gd name="T55" fmla="*/ 46 h 572"/>
                <a:gd name="T56" fmla="*/ 220 w 946"/>
                <a:gd name="T57" fmla="*/ 47 h 572"/>
                <a:gd name="T58" fmla="*/ 214 w 946"/>
                <a:gd name="T59" fmla="*/ 55 h 572"/>
                <a:gd name="T60" fmla="*/ 206 w 946"/>
                <a:gd name="T61" fmla="*/ 61 h 572"/>
                <a:gd name="T62" fmla="*/ 197 w 946"/>
                <a:gd name="T63" fmla="*/ 68 h 572"/>
                <a:gd name="T64" fmla="*/ 189 w 946"/>
                <a:gd name="T65" fmla="*/ 74 h 572"/>
                <a:gd name="T66" fmla="*/ 179 w 946"/>
                <a:gd name="T67" fmla="*/ 79 h 572"/>
                <a:gd name="T68" fmla="*/ 169 w 946"/>
                <a:gd name="T69" fmla="*/ 83 h 572"/>
                <a:gd name="T70" fmla="*/ 159 w 946"/>
                <a:gd name="T71" fmla="*/ 87 h 572"/>
                <a:gd name="T72" fmla="*/ 148 w 946"/>
                <a:gd name="T73" fmla="*/ 90 h 572"/>
                <a:gd name="T74" fmla="*/ 137 w 946"/>
                <a:gd name="T75" fmla="*/ 92 h 572"/>
                <a:gd name="T76" fmla="*/ 126 w 946"/>
                <a:gd name="T77" fmla="*/ 93 h 572"/>
                <a:gd name="T78" fmla="*/ 115 w 946"/>
                <a:gd name="T79" fmla="*/ 93 h 572"/>
                <a:gd name="T80" fmla="*/ 105 w 946"/>
                <a:gd name="T81" fmla="*/ 93 h 572"/>
                <a:gd name="T82" fmla="*/ 95 w 946"/>
                <a:gd name="T83" fmla="*/ 94 h 572"/>
                <a:gd name="T84" fmla="*/ 81 w 946"/>
                <a:gd name="T85" fmla="*/ 98 h 572"/>
                <a:gd name="T86" fmla="*/ 62 w 946"/>
                <a:gd name="T87" fmla="*/ 103 h 572"/>
                <a:gd name="T88" fmla="*/ 54 w 946"/>
                <a:gd name="T89" fmla="*/ 106 h 572"/>
                <a:gd name="T90" fmla="*/ 46 w 946"/>
                <a:gd name="T91" fmla="*/ 110 h 572"/>
                <a:gd name="T92" fmla="*/ 39 w 946"/>
                <a:gd name="T93" fmla="*/ 114 h 572"/>
                <a:gd name="T94" fmla="*/ 33 w 946"/>
                <a:gd name="T95" fmla="*/ 118 h 572"/>
                <a:gd name="T96" fmla="*/ 27 w 946"/>
                <a:gd name="T97" fmla="*/ 122 h 572"/>
                <a:gd name="T98" fmla="*/ 23 w 946"/>
                <a:gd name="T99" fmla="*/ 126 h 572"/>
                <a:gd name="T100" fmla="*/ 19 w 946"/>
                <a:gd name="T101" fmla="*/ 131 h 572"/>
                <a:gd name="T102" fmla="*/ 17 w 946"/>
                <a:gd name="T103" fmla="*/ 135 h 572"/>
                <a:gd name="T104" fmla="*/ 15 w 946"/>
                <a:gd name="T105" fmla="*/ 139 h 572"/>
                <a:gd name="T106" fmla="*/ 15 w 946"/>
                <a:gd name="T107" fmla="*/ 143 h 572"/>
                <a:gd name="T108" fmla="*/ 197 w 946"/>
                <a:gd name="T109" fmla="*/ 33 h 572"/>
                <a:gd name="T110" fmla="*/ 237 w 946"/>
                <a:gd name="T111" fmla="*/ 48 h 572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946"/>
                <a:gd name="T169" fmla="*/ 0 h 572"/>
                <a:gd name="T170" fmla="*/ 946 w 946"/>
                <a:gd name="T171" fmla="*/ 572 h 572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946" h="572">
                  <a:moveTo>
                    <a:pt x="0" y="568"/>
                  </a:moveTo>
                  <a:lnTo>
                    <a:pt x="0" y="558"/>
                  </a:lnTo>
                  <a:lnTo>
                    <a:pt x="3" y="542"/>
                  </a:lnTo>
                  <a:lnTo>
                    <a:pt x="6" y="530"/>
                  </a:lnTo>
                  <a:lnTo>
                    <a:pt x="13" y="516"/>
                  </a:lnTo>
                  <a:lnTo>
                    <a:pt x="19" y="502"/>
                  </a:lnTo>
                  <a:lnTo>
                    <a:pt x="26" y="490"/>
                  </a:lnTo>
                  <a:lnTo>
                    <a:pt x="36" y="478"/>
                  </a:lnTo>
                  <a:lnTo>
                    <a:pt x="46" y="467"/>
                  </a:lnTo>
                  <a:lnTo>
                    <a:pt x="57" y="455"/>
                  </a:lnTo>
                  <a:lnTo>
                    <a:pt x="68" y="444"/>
                  </a:lnTo>
                  <a:lnTo>
                    <a:pt x="82" y="435"/>
                  </a:lnTo>
                  <a:lnTo>
                    <a:pt x="95" y="424"/>
                  </a:lnTo>
                  <a:lnTo>
                    <a:pt x="109" y="413"/>
                  </a:lnTo>
                  <a:lnTo>
                    <a:pt x="125" y="404"/>
                  </a:lnTo>
                  <a:lnTo>
                    <a:pt x="140" y="395"/>
                  </a:lnTo>
                  <a:lnTo>
                    <a:pt x="155" y="387"/>
                  </a:lnTo>
                  <a:lnTo>
                    <a:pt x="174" y="378"/>
                  </a:lnTo>
                  <a:lnTo>
                    <a:pt x="191" y="370"/>
                  </a:lnTo>
                  <a:lnTo>
                    <a:pt x="209" y="363"/>
                  </a:lnTo>
                  <a:lnTo>
                    <a:pt x="228" y="357"/>
                  </a:lnTo>
                  <a:lnTo>
                    <a:pt x="266" y="344"/>
                  </a:lnTo>
                  <a:lnTo>
                    <a:pt x="306" y="332"/>
                  </a:lnTo>
                  <a:lnTo>
                    <a:pt x="347" y="324"/>
                  </a:lnTo>
                  <a:lnTo>
                    <a:pt x="370" y="320"/>
                  </a:lnTo>
                  <a:lnTo>
                    <a:pt x="392" y="318"/>
                  </a:lnTo>
                  <a:lnTo>
                    <a:pt x="413" y="315"/>
                  </a:lnTo>
                  <a:lnTo>
                    <a:pt x="435" y="314"/>
                  </a:lnTo>
                  <a:lnTo>
                    <a:pt x="456" y="312"/>
                  </a:lnTo>
                  <a:lnTo>
                    <a:pt x="479" y="312"/>
                  </a:lnTo>
                  <a:lnTo>
                    <a:pt x="499" y="312"/>
                  </a:lnTo>
                  <a:lnTo>
                    <a:pt x="519" y="310"/>
                  </a:lnTo>
                  <a:lnTo>
                    <a:pt x="539" y="307"/>
                  </a:lnTo>
                  <a:lnTo>
                    <a:pt x="558" y="304"/>
                  </a:lnTo>
                  <a:lnTo>
                    <a:pt x="578" y="301"/>
                  </a:lnTo>
                  <a:lnTo>
                    <a:pt x="598" y="297"/>
                  </a:lnTo>
                  <a:lnTo>
                    <a:pt x="616" y="290"/>
                  </a:lnTo>
                  <a:lnTo>
                    <a:pt x="636" y="284"/>
                  </a:lnTo>
                  <a:lnTo>
                    <a:pt x="655" y="277"/>
                  </a:lnTo>
                  <a:lnTo>
                    <a:pt x="673" y="269"/>
                  </a:lnTo>
                  <a:lnTo>
                    <a:pt x="690" y="261"/>
                  </a:lnTo>
                  <a:lnTo>
                    <a:pt x="708" y="252"/>
                  </a:lnTo>
                  <a:lnTo>
                    <a:pt x="724" y="243"/>
                  </a:lnTo>
                  <a:lnTo>
                    <a:pt x="741" y="232"/>
                  </a:lnTo>
                  <a:lnTo>
                    <a:pt x="756" y="221"/>
                  </a:lnTo>
                  <a:lnTo>
                    <a:pt x="771" y="211"/>
                  </a:lnTo>
                  <a:lnTo>
                    <a:pt x="787" y="200"/>
                  </a:lnTo>
                  <a:lnTo>
                    <a:pt x="801" y="188"/>
                  </a:lnTo>
                  <a:lnTo>
                    <a:pt x="813" y="175"/>
                  </a:lnTo>
                  <a:lnTo>
                    <a:pt x="827" y="163"/>
                  </a:lnTo>
                  <a:lnTo>
                    <a:pt x="837" y="149"/>
                  </a:lnTo>
                  <a:lnTo>
                    <a:pt x="833" y="155"/>
                  </a:lnTo>
                  <a:lnTo>
                    <a:pt x="851" y="122"/>
                  </a:lnTo>
                  <a:lnTo>
                    <a:pt x="902" y="146"/>
                  </a:lnTo>
                  <a:lnTo>
                    <a:pt x="885" y="181"/>
                  </a:lnTo>
                  <a:lnTo>
                    <a:pt x="883" y="183"/>
                  </a:lnTo>
                  <a:lnTo>
                    <a:pt x="883" y="184"/>
                  </a:lnTo>
                  <a:lnTo>
                    <a:pt x="880" y="188"/>
                  </a:lnTo>
                  <a:lnTo>
                    <a:pt x="867" y="203"/>
                  </a:lnTo>
                  <a:lnTo>
                    <a:pt x="853" y="217"/>
                  </a:lnTo>
                  <a:lnTo>
                    <a:pt x="837" y="231"/>
                  </a:lnTo>
                  <a:lnTo>
                    <a:pt x="822" y="244"/>
                  </a:lnTo>
                  <a:lnTo>
                    <a:pt x="805" y="258"/>
                  </a:lnTo>
                  <a:lnTo>
                    <a:pt x="788" y="271"/>
                  </a:lnTo>
                  <a:lnTo>
                    <a:pt x="771" y="281"/>
                  </a:lnTo>
                  <a:lnTo>
                    <a:pt x="753" y="294"/>
                  </a:lnTo>
                  <a:lnTo>
                    <a:pt x="734" y="304"/>
                  </a:lnTo>
                  <a:lnTo>
                    <a:pt x="714" y="314"/>
                  </a:lnTo>
                  <a:lnTo>
                    <a:pt x="695" y="323"/>
                  </a:lnTo>
                  <a:lnTo>
                    <a:pt x="675" y="330"/>
                  </a:lnTo>
                  <a:lnTo>
                    <a:pt x="653" y="340"/>
                  </a:lnTo>
                  <a:lnTo>
                    <a:pt x="633" y="346"/>
                  </a:lnTo>
                  <a:lnTo>
                    <a:pt x="612" y="352"/>
                  </a:lnTo>
                  <a:lnTo>
                    <a:pt x="590" y="357"/>
                  </a:lnTo>
                  <a:lnTo>
                    <a:pt x="567" y="361"/>
                  </a:lnTo>
                  <a:lnTo>
                    <a:pt x="546" y="366"/>
                  </a:lnTo>
                  <a:lnTo>
                    <a:pt x="522" y="367"/>
                  </a:lnTo>
                  <a:lnTo>
                    <a:pt x="501" y="369"/>
                  </a:lnTo>
                  <a:lnTo>
                    <a:pt x="479" y="370"/>
                  </a:lnTo>
                  <a:lnTo>
                    <a:pt x="460" y="370"/>
                  </a:lnTo>
                  <a:lnTo>
                    <a:pt x="440" y="370"/>
                  </a:lnTo>
                  <a:lnTo>
                    <a:pt x="420" y="372"/>
                  </a:lnTo>
                  <a:lnTo>
                    <a:pt x="400" y="375"/>
                  </a:lnTo>
                  <a:lnTo>
                    <a:pt x="380" y="376"/>
                  </a:lnTo>
                  <a:lnTo>
                    <a:pt x="360" y="381"/>
                  </a:lnTo>
                  <a:lnTo>
                    <a:pt x="321" y="389"/>
                  </a:lnTo>
                  <a:lnTo>
                    <a:pt x="284" y="398"/>
                  </a:lnTo>
                  <a:lnTo>
                    <a:pt x="248" y="410"/>
                  </a:lnTo>
                  <a:lnTo>
                    <a:pt x="231" y="416"/>
                  </a:lnTo>
                  <a:lnTo>
                    <a:pt x="214" y="423"/>
                  </a:lnTo>
                  <a:lnTo>
                    <a:pt x="198" y="430"/>
                  </a:lnTo>
                  <a:lnTo>
                    <a:pt x="183" y="438"/>
                  </a:lnTo>
                  <a:lnTo>
                    <a:pt x="169" y="446"/>
                  </a:lnTo>
                  <a:lnTo>
                    <a:pt x="154" y="453"/>
                  </a:lnTo>
                  <a:lnTo>
                    <a:pt x="142" y="461"/>
                  </a:lnTo>
                  <a:lnTo>
                    <a:pt x="129" y="470"/>
                  </a:lnTo>
                  <a:lnTo>
                    <a:pt x="119" y="478"/>
                  </a:lnTo>
                  <a:lnTo>
                    <a:pt x="108" y="487"/>
                  </a:lnTo>
                  <a:lnTo>
                    <a:pt x="99" y="496"/>
                  </a:lnTo>
                  <a:lnTo>
                    <a:pt x="89" y="504"/>
                  </a:lnTo>
                  <a:lnTo>
                    <a:pt x="82" y="513"/>
                  </a:lnTo>
                  <a:lnTo>
                    <a:pt x="76" y="521"/>
                  </a:lnTo>
                  <a:lnTo>
                    <a:pt x="69" y="530"/>
                  </a:lnTo>
                  <a:lnTo>
                    <a:pt x="66" y="538"/>
                  </a:lnTo>
                  <a:lnTo>
                    <a:pt x="62" y="545"/>
                  </a:lnTo>
                  <a:lnTo>
                    <a:pt x="60" y="553"/>
                  </a:lnTo>
                  <a:lnTo>
                    <a:pt x="59" y="561"/>
                  </a:lnTo>
                  <a:lnTo>
                    <a:pt x="57" y="572"/>
                  </a:lnTo>
                  <a:lnTo>
                    <a:pt x="0" y="568"/>
                  </a:lnTo>
                  <a:close/>
                  <a:moveTo>
                    <a:pt x="785" y="129"/>
                  </a:moveTo>
                  <a:lnTo>
                    <a:pt x="930" y="0"/>
                  </a:lnTo>
                  <a:lnTo>
                    <a:pt x="946" y="192"/>
                  </a:lnTo>
                  <a:lnTo>
                    <a:pt x="785" y="129"/>
                  </a:lnTo>
                  <a:close/>
                </a:path>
              </a:pathLst>
            </a:custGeom>
            <a:solidFill>
              <a:srgbClr val="000000"/>
            </a:solidFill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6659" name="Freeform 1055"/>
            <p:cNvSpPr>
              <a:spLocks noEditPoints="1"/>
            </p:cNvSpPr>
            <p:nvPr/>
          </p:nvSpPr>
          <p:spPr bwMode="auto">
            <a:xfrm>
              <a:off x="4240" y="2668"/>
              <a:ext cx="488" cy="286"/>
            </a:xfrm>
            <a:custGeom>
              <a:avLst/>
              <a:gdLst>
                <a:gd name="T0" fmla="*/ 230 w 975"/>
                <a:gd name="T1" fmla="*/ 141 h 572"/>
                <a:gd name="T2" fmla="*/ 229 w 975"/>
                <a:gd name="T3" fmla="*/ 137 h 572"/>
                <a:gd name="T4" fmla="*/ 227 w 975"/>
                <a:gd name="T5" fmla="*/ 133 h 572"/>
                <a:gd name="T6" fmla="*/ 224 w 975"/>
                <a:gd name="T7" fmla="*/ 129 h 572"/>
                <a:gd name="T8" fmla="*/ 220 w 975"/>
                <a:gd name="T9" fmla="*/ 124 h 572"/>
                <a:gd name="T10" fmla="*/ 214 w 975"/>
                <a:gd name="T11" fmla="*/ 120 h 572"/>
                <a:gd name="T12" fmla="*/ 208 w 975"/>
                <a:gd name="T13" fmla="*/ 116 h 572"/>
                <a:gd name="T14" fmla="*/ 201 w 975"/>
                <a:gd name="T15" fmla="*/ 112 h 572"/>
                <a:gd name="T16" fmla="*/ 193 w 975"/>
                <a:gd name="T17" fmla="*/ 108 h 572"/>
                <a:gd name="T18" fmla="*/ 185 w 975"/>
                <a:gd name="T19" fmla="*/ 104 h 572"/>
                <a:gd name="T20" fmla="*/ 171 w 975"/>
                <a:gd name="T21" fmla="*/ 100 h 572"/>
                <a:gd name="T22" fmla="*/ 152 w 975"/>
                <a:gd name="T23" fmla="*/ 96 h 572"/>
                <a:gd name="T24" fmla="*/ 141 w 975"/>
                <a:gd name="T25" fmla="*/ 94 h 572"/>
                <a:gd name="T26" fmla="*/ 131 w 975"/>
                <a:gd name="T27" fmla="*/ 93 h 572"/>
                <a:gd name="T28" fmla="*/ 121 w 975"/>
                <a:gd name="T29" fmla="*/ 93 h 572"/>
                <a:gd name="T30" fmla="*/ 109 w 975"/>
                <a:gd name="T31" fmla="*/ 92 h 572"/>
                <a:gd name="T32" fmla="*/ 97 w 975"/>
                <a:gd name="T33" fmla="*/ 91 h 572"/>
                <a:gd name="T34" fmla="*/ 86 w 975"/>
                <a:gd name="T35" fmla="*/ 88 h 572"/>
                <a:gd name="T36" fmla="*/ 76 w 975"/>
                <a:gd name="T37" fmla="*/ 85 h 572"/>
                <a:gd name="T38" fmla="*/ 65 w 975"/>
                <a:gd name="T39" fmla="*/ 81 h 572"/>
                <a:gd name="T40" fmla="*/ 55 w 975"/>
                <a:gd name="T41" fmla="*/ 76 h 572"/>
                <a:gd name="T42" fmla="*/ 45 w 975"/>
                <a:gd name="T43" fmla="*/ 71 h 572"/>
                <a:gd name="T44" fmla="*/ 36 w 975"/>
                <a:gd name="T45" fmla="*/ 65 h 572"/>
                <a:gd name="T46" fmla="*/ 28 w 975"/>
                <a:gd name="T47" fmla="*/ 58 h 572"/>
                <a:gd name="T48" fmla="*/ 20 w 975"/>
                <a:gd name="T49" fmla="*/ 51 h 572"/>
                <a:gd name="T50" fmla="*/ 16 w 975"/>
                <a:gd name="T51" fmla="*/ 47 h 572"/>
                <a:gd name="T52" fmla="*/ 16 w 975"/>
                <a:gd name="T53" fmla="*/ 46 h 572"/>
                <a:gd name="T54" fmla="*/ 11 w 975"/>
                <a:gd name="T55" fmla="*/ 37 h 572"/>
                <a:gd name="T56" fmla="*/ 29 w 975"/>
                <a:gd name="T57" fmla="*/ 39 h 572"/>
                <a:gd name="T58" fmla="*/ 31 w 975"/>
                <a:gd name="T59" fmla="*/ 41 h 572"/>
                <a:gd name="T60" fmla="*/ 37 w 975"/>
                <a:gd name="T61" fmla="*/ 47 h 572"/>
                <a:gd name="T62" fmla="*/ 44 w 975"/>
                <a:gd name="T63" fmla="*/ 53 h 572"/>
                <a:gd name="T64" fmla="*/ 53 w 975"/>
                <a:gd name="T65" fmla="*/ 58 h 572"/>
                <a:gd name="T66" fmla="*/ 61 w 975"/>
                <a:gd name="T67" fmla="*/ 63 h 572"/>
                <a:gd name="T68" fmla="*/ 70 w 975"/>
                <a:gd name="T69" fmla="*/ 68 h 572"/>
                <a:gd name="T70" fmla="*/ 80 w 975"/>
                <a:gd name="T71" fmla="*/ 71 h 572"/>
                <a:gd name="T72" fmla="*/ 90 w 975"/>
                <a:gd name="T73" fmla="*/ 75 h 572"/>
                <a:gd name="T74" fmla="*/ 100 w 975"/>
                <a:gd name="T75" fmla="*/ 76 h 572"/>
                <a:gd name="T76" fmla="*/ 110 w 975"/>
                <a:gd name="T77" fmla="*/ 78 h 572"/>
                <a:gd name="T78" fmla="*/ 121 w 975"/>
                <a:gd name="T79" fmla="*/ 78 h 572"/>
                <a:gd name="T80" fmla="*/ 132 w 975"/>
                <a:gd name="T81" fmla="*/ 79 h 572"/>
                <a:gd name="T82" fmla="*/ 143 w 975"/>
                <a:gd name="T83" fmla="*/ 80 h 572"/>
                <a:gd name="T84" fmla="*/ 154 w 975"/>
                <a:gd name="T85" fmla="*/ 81 h 572"/>
                <a:gd name="T86" fmla="*/ 175 w 975"/>
                <a:gd name="T87" fmla="*/ 86 h 572"/>
                <a:gd name="T88" fmla="*/ 190 w 975"/>
                <a:gd name="T89" fmla="*/ 91 h 572"/>
                <a:gd name="T90" fmla="*/ 200 w 975"/>
                <a:gd name="T91" fmla="*/ 95 h 572"/>
                <a:gd name="T92" fmla="*/ 208 w 975"/>
                <a:gd name="T93" fmla="*/ 99 h 572"/>
                <a:gd name="T94" fmla="*/ 216 w 975"/>
                <a:gd name="T95" fmla="*/ 104 h 572"/>
                <a:gd name="T96" fmla="*/ 223 w 975"/>
                <a:gd name="T97" fmla="*/ 109 h 572"/>
                <a:gd name="T98" fmla="*/ 230 w 975"/>
                <a:gd name="T99" fmla="*/ 114 h 572"/>
                <a:gd name="T100" fmla="*/ 235 w 975"/>
                <a:gd name="T101" fmla="*/ 120 h 572"/>
                <a:gd name="T102" fmla="*/ 239 w 975"/>
                <a:gd name="T103" fmla="*/ 126 h 572"/>
                <a:gd name="T104" fmla="*/ 243 w 975"/>
                <a:gd name="T105" fmla="*/ 133 h 572"/>
                <a:gd name="T106" fmla="*/ 244 w 975"/>
                <a:gd name="T107" fmla="*/ 140 h 572"/>
                <a:gd name="T108" fmla="*/ 230 w 975"/>
                <a:gd name="T109" fmla="*/ 143 h 572"/>
                <a:gd name="T110" fmla="*/ 4 w 975"/>
                <a:gd name="T111" fmla="*/ 0 h 572"/>
                <a:gd name="T112" fmla="*/ 0 w 975"/>
                <a:gd name="T113" fmla="*/ 48 h 572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975"/>
                <a:gd name="T172" fmla="*/ 0 h 572"/>
                <a:gd name="T173" fmla="*/ 975 w 975"/>
                <a:gd name="T174" fmla="*/ 572 h 572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975" h="572">
                  <a:moveTo>
                    <a:pt x="918" y="572"/>
                  </a:moveTo>
                  <a:lnTo>
                    <a:pt x="917" y="561"/>
                  </a:lnTo>
                  <a:lnTo>
                    <a:pt x="915" y="553"/>
                  </a:lnTo>
                  <a:lnTo>
                    <a:pt x="914" y="545"/>
                  </a:lnTo>
                  <a:lnTo>
                    <a:pt x="911" y="538"/>
                  </a:lnTo>
                  <a:lnTo>
                    <a:pt x="906" y="530"/>
                  </a:lnTo>
                  <a:lnTo>
                    <a:pt x="900" y="522"/>
                  </a:lnTo>
                  <a:lnTo>
                    <a:pt x="894" y="513"/>
                  </a:lnTo>
                  <a:lnTo>
                    <a:pt x="886" y="506"/>
                  </a:lnTo>
                  <a:lnTo>
                    <a:pt x="877" y="496"/>
                  </a:lnTo>
                  <a:lnTo>
                    <a:pt x="866" y="487"/>
                  </a:lnTo>
                  <a:lnTo>
                    <a:pt x="855" y="479"/>
                  </a:lnTo>
                  <a:lnTo>
                    <a:pt x="845" y="470"/>
                  </a:lnTo>
                  <a:lnTo>
                    <a:pt x="831" y="462"/>
                  </a:lnTo>
                  <a:lnTo>
                    <a:pt x="817" y="453"/>
                  </a:lnTo>
                  <a:lnTo>
                    <a:pt x="803" y="446"/>
                  </a:lnTo>
                  <a:lnTo>
                    <a:pt x="788" y="438"/>
                  </a:lnTo>
                  <a:lnTo>
                    <a:pt x="772" y="430"/>
                  </a:lnTo>
                  <a:lnTo>
                    <a:pt x="755" y="423"/>
                  </a:lnTo>
                  <a:lnTo>
                    <a:pt x="739" y="416"/>
                  </a:lnTo>
                  <a:lnTo>
                    <a:pt x="720" y="410"/>
                  </a:lnTo>
                  <a:lnTo>
                    <a:pt x="683" y="398"/>
                  </a:lnTo>
                  <a:lnTo>
                    <a:pt x="645" y="389"/>
                  </a:lnTo>
                  <a:lnTo>
                    <a:pt x="605" y="381"/>
                  </a:lnTo>
                  <a:lnTo>
                    <a:pt x="585" y="376"/>
                  </a:lnTo>
                  <a:lnTo>
                    <a:pt x="563" y="375"/>
                  </a:lnTo>
                  <a:lnTo>
                    <a:pt x="543" y="372"/>
                  </a:lnTo>
                  <a:lnTo>
                    <a:pt x="522" y="370"/>
                  </a:lnTo>
                  <a:lnTo>
                    <a:pt x="500" y="370"/>
                  </a:lnTo>
                  <a:lnTo>
                    <a:pt x="481" y="370"/>
                  </a:lnTo>
                  <a:lnTo>
                    <a:pt x="457" y="369"/>
                  </a:lnTo>
                  <a:lnTo>
                    <a:pt x="434" y="367"/>
                  </a:lnTo>
                  <a:lnTo>
                    <a:pt x="411" y="366"/>
                  </a:lnTo>
                  <a:lnTo>
                    <a:pt x="388" y="361"/>
                  </a:lnTo>
                  <a:lnTo>
                    <a:pt x="367" y="358"/>
                  </a:lnTo>
                  <a:lnTo>
                    <a:pt x="344" y="352"/>
                  </a:lnTo>
                  <a:lnTo>
                    <a:pt x="322" y="346"/>
                  </a:lnTo>
                  <a:lnTo>
                    <a:pt x="301" y="340"/>
                  </a:lnTo>
                  <a:lnTo>
                    <a:pt x="279" y="332"/>
                  </a:lnTo>
                  <a:lnTo>
                    <a:pt x="258" y="323"/>
                  </a:lnTo>
                  <a:lnTo>
                    <a:pt x="238" y="314"/>
                  </a:lnTo>
                  <a:lnTo>
                    <a:pt x="218" y="304"/>
                  </a:lnTo>
                  <a:lnTo>
                    <a:pt x="198" y="294"/>
                  </a:lnTo>
                  <a:lnTo>
                    <a:pt x="179" y="281"/>
                  </a:lnTo>
                  <a:lnTo>
                    <a:pt x="161" y="271"/>
                  </a:lnTo>
                  <a:lnTo>
                    <a:pt x="143" y="258"/>
                  </a:lnTo>
                  <a:lnTo>
                    <a:pt x="126" y="244"/>
                  </a:lnTo>
                  <a:lnTo>
                    <a:pt x="110" y="232"/>
                  </a:lnTo>
                  <a:lnTo>
                    <a:pt x="95" y="218"/>
                  </a:lnTo>
                  <a:lnTo>
                    <a:pt x="80" y="203"/>
                  </a:lnTo>
                  <a:lnTo>
                    <a:pt x="66" y="189"/>
                  </a:lnTo>
                  <a:lnTo>
                    <a:pt x="64" y="188"/>
                  </a:lnTo>
                  <a:lnTo>
                    <a:pt x="64" y="186"/>
                  </a:lnTo>
                  <a:lnTo>
                    <a:pt x="63" y="183"/>
                  </a:lnTo>
                  <a:lnTo>
                    <a:pt x="61" y="181"/>
                  </a:lnTo>
                  <a:lnTo>
                    <a:pt x="43" y="146"/>
                  </a:lnTo>
                  <a:lnTo>
                    <a:pt x="93" y="120"/>
                  </a:lnTo>
                  <a:lnTo>
                    <a:pt x="113" y="155"/>
                  </a:lnTo>
                  <a:lnTo>
                    <a:pt x="109" y="149"/>
                  </a:lnTo>
                  <a:lnTo>
                    <a:pt x="121" y="161"/>
                  </a:lnTo>
                  <a:lnTo>
                    <a:pt x="133" y="175"/>
                  </a:lnTo>
                  <a:lnTo>
                    <a:pt x="147" y="188"/>
                  </a:lnTo>
                  <a:lnTo>
                    <a:pt x="161" y="200"/>
                  </a:lnTo>
                  <a:lnTo>
                    <a:pt x="176" y="211"/>
                  </a:lnTo>
                  <a:lnTo>
                    <a:pt x="192" y="221"/>
                  </a:lnTo>
                  <a:lnTo>
                    <a:pt x="209" y="232"/>
                  </a:lnTo>
                  <a:lnTo>
                    <a:pt x="226" y="243"/>
                  </a:lnTo>
                  <a:lnTo>
                    <a:pt x="242" y="252"/>
                  </a:lnTo>
                  <a:lnTo>
                    <a:pt x="261" y="261"/>
                  </a:lnTo>
                  <a:lnTo>
                    <a:pt x="279" y="269"/>
                  </a:lnTo>
                  <a:lnTo>
                    <a:pt x="299" y="277"/>
                  </a:lnTo>
                  <a:lnTo>
                    <a:pt x="318" y="284"/>
                  </a:lnTo>
                  <a:lnTo>
                    <a:pt x="338" y="290"/>
                  </a:lnTo>
                  <a:lnTo>
                    <a:pt x="358" y="297"/>
                  </a:lnTo>
                  <a:lnTo>
                    <a:pt x="378" y="301"/>
                  </a:lnTo>
                  <a:lnTo>
                    <a:pt x="398" y="304"/>
                  </a:lnTo>
                  <a:lnTo>
                    <a:pt x="418" y="307"/>
                  </a:lnTo>
                  <a:lnTo>
                    <a:pt x="439" y="310"/>
                  </a:lnTo>
                  <a:lnTo>
                    <a:pt x="459" y="312"/>
                  </a:lnTo>
                  <a:lnTo>
                    <a:pt x="481" y="312"/>
                  </a:lnTo>
                  <a:lnTo>
                    <a:pt x="504" y="312"/>
                  </a:lnTo>
                  <a:lnTo>
                    <a:pt x="527" y="314"/>
                  </a:lnTo>
                  <a:lnTo>
                    <a:pt x="548" y="315"/>
                  </a:lnTo>
                  <a:lnTo>
                    <a:pt x="571" y="318"/>
                  </a:lnTo>
                  <a:lnTo>
                    <a:pt x="593" y="320"/>
                  </a:lnTo>
                  <a:lnTo>
                    <a:pt x="616" y="324"/>
                  </a:lnTo>
                  <a:lnTo>
                    <a:pt x="659" y="332"/>
                  </a:lnTo>
                  <a:lnTo>
                    <a:pt x="700" y="343"/>
                  </a:lnTo>
                  <a:lnTo>
                    <a:pt x="740" y="357"/>
                  </a:lnTo>
                  <a:lnTo>
                    <a:pt x="760" y="363"/>
                  </a:lnTo>
                  <a:lnTo>
                    <a:pt x="778" y="370"/>
                  </a:lnTo>
                  <a:lnTo>
                    <a:pt x="797" y="378"/>
                  </a:lnTo>
                  <a:lnTo>
                    <a:pt x="814" y="387"/>
                  </a:lnTo>
                  <a:lnTo>
                    <a:pt x="831" y="395"/>
                  </a:lnTo>
                  <a:lnTo>
                    <a:pt x="848" y="404"/>
                  </a:lnTo>
                  <a:lnTo>
                    <a:pt x="863" y="413"/>
                  </a:lnTo>
                  <a:lnTo>
                    <a:pt x="877" y="424"/>
                  </a:lnTo>
                  <a:lnTo>
                    <a:pt x="892" y="433"/>
                  </a:lnTo>
                  <a:lnTo>
                    <a:pt x="904" y="444"/>
                  </a:lnTo>
                  <a:lnTo>
                    <a:pt x="917" y="455"/>
                  </a:lnTo>
                  <a:lnTo>
                    <a:pt x="929" y="467"/>
                  </a:lnTo>
                  <a:lnTo>
                    <a:pt x="938" y="478"/>
                  </a:lnTo>
                  <a:lnTo>
                    <a:pt x="947" y="490"/>
                  </a:lnTo>
                  <a:lnTo>
                    <a:pt x="955" y="502"/>
                  </a:lnTo>
                  <a:lnTo>
                    <a:pt x="963" y="516"/>
                  </a:lnTo>
                  <a:lnTo>
                    <a:pt x="969" y="529"/>
                  </a:lnTo>
                  <a:lnTo>
                    <a:pt x="972" y="542"/>
                  </a:lnTo>
                  <a:lnTo>
                    <a:pt x="975" y="558"/>
                  </a:lnTo>
                  <a:lnTo>
                    <a:pt x="975" y="568"/>
                  </a:lnTo>
                  <a:lnTo>
                    <a:pt x="918" y="572"/>
                  </a:lnTo>
                  <a:close/>
                  <a:moveTo>
                    <a:pt x="0" y="192"/>
                  </a:moveTo>
                  <a:lnTo>
                    <a:pt x="14" y="0"/>
                  </a:lnTo>
                  <a:lnTo>
                    <a:pt x="160" y="128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rgbClr val="000000"/>
            </a:solidFill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6660" name="Freeform 1056"/>
            <p:cNvSpPr>
              <a:spLocks/>
            </p:cNvSpPr>
            <p:nvPr/>
          </p:nvSpPr>
          <p:spPr bwMode="auto">
            <a:xfrm>
              <a:off x="5117" y="2396"/>
              <a:ext cx="322" cy="318"/>
            </a:xfrm>
            <a:custGeom>
              <a:avLst/>
              <a:gdLst>
                <a:gd name="T0" fmla="*/ 72 w 645"/>
                <a:gd name="T1" fmla="*/ 1 h 636"/>
                <a:gd name="T2" fmla="*/ 60 w 645"/>
                <a:gd name="T3" fmla="*/ 3 h 636"/>
                <a:gd name="T4" fmla="*/ 49 w 645"/>
                <a:gd name="T5" fmla="*/ 7 h 636"/>
                <a:gd name="T6" fmla="*/ 38 w 645"/>
                <a:gd name="T7" fmla="*/ 12 h 636"/>
                <a:gd name="T8" fmla="*/ 29 w 645"/>
                <a:gd name="T9" fmla="*/ 19 h 636"/>
                <a:gd name="T10" fmla="*/ 21 w 645"/>
                <a:gd name="T11" fmla="*/ 27 h 636"/>
                <a:gd name="T12" fmla="*/ 13 w 645"/>
                <a:gd name="T13" fmla="*/ 35 h 636"/>
                <a:gd name="T14" fmla="*/ 8 w 645"/>
                <a:gd name="T15" fmla="*/ 45 h 636"/>
                <a:gd name="T16" fmla="*/ 3 w 645"/>
                <a:gd name="T17" fmla="*/ 56 h 636"/>
                <a:gd name="T18" fmla="*/ 0 w 645"/>
                <a:gd name="T19" fmla="*/ 68 h 636"/>
                <a:gd name="T20" fmla="*/ 0 w 645"/>
                <a:gd name="T21" fmla="*/ 80 h 636"/>
                <a:gd name="T22" fmla="*/ 0 w 645"/>
                <a:gd name="T23" fmla="*/ 92 h 636"/>
                <a:gd name="T24" fmla="*/ 3 w 645"/>
                <a:gd name="T25" fmla="*/ 103 h 636"/>
                <a:gd name="T26" fmla="*/ 8 w 645"/>
                <a:gd name="T27" fmla="*/ 115 h 636"/>
                <a:gd name="T28" fmla="*/ 13 w 645"/>
                <a:gd name="T29" fmla="*/ 125 h 636"/>
                <a:gd name="T30" fmla="*/ 21 w 645"/>
                <a:gd name="T31" fmla="*/ 133 h 636"/>
                <a:gd name="T32" fmla="*/ 29 w 645"/>
                <a:gd name="T33" fmla="*/ 141 h 636"/>
                <a:gd name="T34" fmla="*/ 38 w 645"/>
                <a:gd name="T35" fmla="*/ 148 h 636"/>
                <a:gd name="T36" fmla="*/ 49 w 645"/>
                <a:gd name="T37" fmla="*/ 153 h 636"/>
                <a:gd name="T38" fmla="*/ 60 w 645"/>
                <a:gd name="T39" fmla="*/ 157 h 636"/>
                <a:gd name="T40" fmla="*/ 72 w 645"/>
                <a:gd name="T41" fmla="*/ 159 h 636"/>
                <a:gd name="T42" fmla="*/ 84 w 645"/>
                <a:gd name="T43" fmla="*/ 159 h 636"/>
                <a:gd name="T44" fmla="*/ 96 w 645"/>
                <a:gd name="T45" fmla="*/ 158 h 636"/>
                <a:gd name="T46" fmla="*/ 108 w 645"/>
                <a:gd name="T47" fmla="*/ 154 h 636"/>
                <a:gd name="T48" fmla="*/ 119 w 645"/>
                <a:gd name="T49" fmla="*/ 150 h 636"/>
                <a:gd name="T50" fmla="*/ 129 w 645"/>
                <a:gd name="T51" fmla="*/ 144 h 636"/>
                <a:gd name="T52" fmla="*/ 137 w 645"/>
                <a:gd name="T53" fmla="*/ 136 h 636"/>
                <a:gd name="T54" fmla="*/ 145 w 645"/>
                <a:gd name="T55" fmla="*/ 128 h 636"/>
                <a:gd name="T56" fmla="*/ 151 w 645"/>
                <a:gd name="T57" fmla="*/ 118 h 636"/>
                <a:gd name="T58" fmla="*/ 156 w 645"/>
                <a:gd name="T59" fmla="*/ 107 h 636"/>
                <a:gd name="T60" fmla="*/ 159 w 645"/>
                <a:gd name="T61" fmla="*/ 96 h 636"/>
                <a:gd name="T62" fmla="*/ 161 w 645"/>
                <a:gd name="T63" fmla="*/ 84 h 636"/>
                <a:gd name="T64" fmla="*/ 160 w 645"/>
                <a:gd name="T65" fmla="*/ 72 h 636"/>
                <a:gd name="T66" fmla="*/ 158 w 645"/>
                <a:gd name="T67" fmla="*/ 60 h 636"/>
                <a:gd name="T68" fmla="*/ 155 w 645"/>
                <a:gd name="T69" fmla="*/ 49 h 636"/>
                <a:gd name="T70" fmla="*/ 149 w 645"/>
                <a:gd name="T71" fmla="*/ 39 h 636"/>
                <a:gd name="T72" fmla="*/ 142 w 645"/>
                <a:gd name="T73" fmla="*/ 29 h 636"/>
                <a:gd name="T74" fmla="*/ 134 w 645"/>
                <a:gd name="T75" fmla="*/ 21 h 636"/>
                <a:gd name="T76" fmla="*/ 125 w 645"/>
                <a:gd name="T77" fmla="*/ 14 h 636"/>
                <a:gd name="T78" fmla="*/ 115 w 645"/>
                <a:gd name="T79" fmla="*/ 8 h 636"/>
                <a:gd name="T80" fmla="*/ 104 w 645"/>
                <a:gd name="T81" fmla="*/ 4 h 636"/>
                <a:gd name="T82" fmla="*/ 93 w 645"/>
                <a:gd name="T83" fmla="*/ 1 h 636"/>
                <a:gd name="T84" fmla="*/ 80 w 645"/>
                <a:gd name="T85" fmla="*/ 0 h 6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45"/>
                <a:gd name="T130" fmla="*/ 0 h 636"/>
                <a:gd name="T131" fmla="*/ 645 w 645"/>
                <a:gd name="T132" fmla="*/ 636 h 6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45" h="636">
                  <a:moveTo>
                    <a:pt x="322" y="0"/>
                  </a:moveTo>
                  <a:lnTo>
                    <a:pt x="305" y="0"/>
                  </a:lnTo>
                  <a:lnTo>
                    <a:pt x="290" y="2"/>
                  </a:lnTo>
                  <a:lnTo>
                    <a:pt x="273" y="4"/>
                  </a:lnTo>
                  <a:lnTo>
                    <a:pt x="258" y="7"/>
                  </a:lnTo>
                  <a:lnTo>
                    <a:pt x="243" y="10"/>
                  </a:lnTo>
                  <a:lnTo>
                    <a:pt x="227" y="14"/>
                  </a:lnTo>
                  <a:lnTo>
                    <a:pt x="212" y="20"/>
                  </a:lnTo>
                  <a:lnTo>
                    <a:pt x="196" y="25"/>
                  </a:lnTo>
                  <a:lnTo>
                    <a:pt x="183" y="31"/>
                  </a:lnTo>
                  <a:lnTo>
                    <a:pt x="169" y="39"/>
                  </a:lnTo>
                  <a:lnTo>
                    <a:pt x="155" y="47"/>
                  </a:lnTo>
                  <a:lnTo>
                    <a:pt x="143" y="54"/>
                  </a:lnTo>
                  <a:lnTo>
                    <a:pt x="129" y="63"/>
                  </a:lnTo>
                  <a:lnTo>
                    <a:pt x="117" y="73"/>
                  </a:lnTo>
                  <a:lnTo>
                    <a:pt x="106" y="83"/>
                  </a:lnTo>
                  <a:lnTo>
                    <a:pt x="95" y="93"/>
                  </a:lnTo>
                  <a:lnTo>
                    <a:pt x="84" y="105"/>
                  </a:lnTo>
                  <a:lnTo>
                    <a:pt x="74" y="116"/>
                  </a:lnTo>
                  <a:lnTo>
                    <a:pt x="64" y="128"/>
                  </a:lnTo>
                  <a:lnTo>
                    <a:pt x="55" y="140"/>
                  </a:lnTo>
                  <a:lnTo>
                    <a:pt x="46" y="153"/>
                  </a:lnTo>
                  <a:lnTo>
                    <a:pt x="38" y="166"/>
                  </a:lnTo>
                  <a:lnTo>
                    <a:pt x="32" y="180"/>
                  </a:lnTo>
                  <a:lnTo>
                    <a:pt x="26" y="194"/>
                  </a:lnTo>
                  <a:lnTo>
                    <a:pt x="20" y="209"/>
                  </a:lnTo>
                  <a:lnTo>
                    <a:pt x="14" y="223"/>
                  </a:lnTo>
                  <a:lnTo>
                    <a:pt x="11" y="239"/>
                  </a:lnTo>
                  <a:lnTo>
                    <a:pt x="6" y="254"/>
                  </a:lnTo>
                  <a:lnTo>
                    <a:pt x="3" y="269"/>
                  </a:lnTo>
                  <a:lnTo>
                    <a:pt x="1" y="286"/>
                  </a:lnTo>
                  <a:lnTo>
                    <a:pt x="0" y="302"/>
                  </a:lnTo>
                  <a:lnTo>
                    <a:pt x="0" y="318"/>
                  </a:lnTo>
                  <a:lnTo>
                    <a:pt x="0" y="335"/>
                  </a:lnTo>
                  <a:lnTo>
                    <a:pt x="1" y="351"/>
                  </a:lnTo>
                  <a:lnTo>
                    <a:pt x="3" y="366"/>
                  </a:lnTo>
                  <a:lnTo>
                    <a:pt x="6" y="383"/>
                  </a:lnTo>
                  <a:lnTo>
                    <a:pt x="11" y="398"/>
                  </a:lnTo>
                  <a:lnTo>
                    <a:pt x="14" y="412"/>
                  </a:lnTo>
                  <a:lnTo>
                    <a:pt x="20" y="427"/>
                  </a:lnTo>
                  <a:lnTo>
                    <a:pt x="26" y="441"/>
                  </a:lnTo>
                  <a:lnTo>
                    <a:pt x="32" y="457"/>
                  </a:lnTo>
                  <a:lnTo>
                    <a:pt x="38" y="470"/>
                  </a:lnTo>
                  <a:lnTo>
                    <a:pt x="46" y="483"/>
                  </a:lnTo>
                  <a:lnTo>
                    <a:pt x="55" y="497"/>
                  </a:lnTo>
                  <a:lnTo>
                    <a:pt x="64" y="509"/>
                  </a:lnTo>
                  <a:lnTo>
                    <a:pt x="74" y="521"/>
                  </a:lnTo>
                  <a:lnTo>
                    <a:pt x="84" y="532"/>
                  </a:lnTo>
                  <a:lnTo>
                    <a:pt x="95" y="543"/>
                  </a:lnTo>
                  <a:lnTo>
                    <a:pt x="106" y="553"/>
                  </a:lnTo>
                  <a:lnTo>
                    <a:pt x="117" y="564"/>
                  </a:lnTo>
                  <a:lnTo>
                    <a:pt x="129" y="573"/>
                  </a:lnTo>
                  <a:lnTo>
                    <a:pt x="143" y="583"/>
                  </a:lnTo>
                  <a:lnTo>
                    <a:pt x="155" y="590"/>
                  </a:lnTo>
                  <a:lnTo>
                    <a:pt x="169" y="598"/>
                  </a:lnTo>
                  <a:lnTo>
                    <a:pt x="183" y="606"/>
                  </a:lnTo>
                  <a:lnTo>
                    <a:pt x="196" y="612"/>
                  </a:lnTo>
                  <a:lnTo>
                    <a:pt x="212" y="616"/>
                  </a:lnTo>
                  <a:lnTo>
                    <a:pt x="227" y="623"/>
                  </a:lnTo>
                  <a:lnTo>
                    <a:pt x="243" y="626"/>
                  </a:lnTo>
                  <a:lnTo>
                    <a:pt x="258" y="630"/>
                  </a:lnTo>
                  <a:lnTo>
                    <a:pt x="273" y="633"/>
                  </a:lnTo>
                  <a:lnTo>
                    <a:pt x="290" y="635"/>
                  </a:lnTo>
                  <a:lnTo>
                    <a:pt x="305" y="636"/>
                  </a:lnTo>
                  <a:lnTo>
                    <a:pt x="322" y="636"/>
                  </a:lnTo>
                  <a:lnTo>
                    <a:pt x="339" y="636"/>
                  </a:lnTo>
                  <a:lnTo>
                    <a:pt x="355" y="635"/>
                  </a:lnTo>
                  <a:lnTo>
                    <a:pt x="372" y="633"/>
                  </a:lnTo>
                  <a:lnTo>
                    <a:pt x="387" y="630"/>
                  </a:lnTo>
                  <a:lnTo>
                    <a:pt x="404" y="626"/>
                  </a:lnTo>
                  <a:lnTo>
                    <a:pt x="418" y="623"/>
                  </a:lnTo>
                  <a:lnTo>
                    <a:pt x="433" y="616"/>
                  </a:lnTo>
                  <a:lnTo>
                    <a:pt x="448" y="612"/>
                  </a:lnTo>
                  <a:lnTo>
                    <a:pt x="462" y="606"/>
                  </a:lnTo>
                  <a:lnTo>
                    <a:pt x="476" y="598"/>
                  </a:lnTo>
                  <a:lnTo>
                    <a:pt x="490" y="590"/>
                  </a:lnTo>
                  <a:lnTo>
                    <a:pt x="502" y="583"/>
                  </a:lnTo>
                  <a:lnTo>
                    <a:pt x="516" y="573"/>
                  </a:lnTo>
                  <a:lnTo>
                    <a:pt x="528" y="564"/>
                  </a:lnTo>
                  <a:lnTo>
                    <a:pt x="539" y="553"/>
                  </a:lnTo>
                  <a:lnTo>
                    <a:pt x="551" y="543"/>
                  </a:lnTo>
                  <a:lnTo>
                    <a:pt x="560" y="532"/>
                  </a:lnTo>
                  <a:lnTo>
                    <a:pt x="571" y="521"/>
                  </a:lnTo>
                  <a:lnTo>
                    <a:pt x="580" y="509"/>
                  </a:lnTo>
                  <a:lnTo>
                    <a:pt x="590" y="497"/>
                  </a:lnTo>
                  <a:lnTo>
                    <a:pt x="599" y="483"/>
                  </a:lnTo>
                  <a:lnTo>
                    <a:pt x="607" y="470"/>
                  </a:lnTo>
                  <a:lnTo>
                    <a:pt x="613" y="457"/>
                  </a:lnTo>
                  <a:lnTo>
                    <a:pt x="620" y="441"/>
                  </a:lnTo>
                  <a:lnTo>
                    <a:pt x="625" y="427"/>
                  </a:lnTo>
                  <a:lnTo>
                    <a:pt x="631" y="412"/>
                  </a:lnTo>
                  <a:lnTo>
                    <a:pt x="634" y="398"/>
                  </a:lnTo>
                  <a:lnTo>
                    <a:pt x="639" y="383"/>
                  </a:lnTo>
                  <a:lnTo>
                    <a:pt x="642" y="366"/>
                  </a:lnTo>
                  <a:lnTo>
                    <a:pt x="643" y="351"/>
                  </a:lnTo>
                  <a:lnTo>
                    <a:pt x="645" y="335"/>
                  </a:lnTo>
                  <a:lnTo>
                    <a:pt x="645" y="318"/>
                  </a:lnTo>
                  <a:lnTo>
                    <a:pt x="645" y="302"/>
                  </a:lnTo>
                  <a:lnTo>
                    <a:pt x="643" y="286"/>
                  </a:lnTo>
                  <a:lnTo>
                    <a:pt x="642" y="269"/>
                  </a:lnTo>
                  <a:lnTo>
                    <a:pt x="639" y="254"/>
                  </a:lnTo>
                  <a:lnTo>
                    <a:pt x="634" y="239"/>
                  </a:lnTo>
                  <a:lnTo>
                    <a:pt x="631" y="223"/>
                  </a:lnTo>
                  <a:lnTo>
                    <a:pt x="625" y="209"/>
                  </a:lnTo>
                  <a:lnTo>
                    <a:pt x="620" y="194"/>
                  </a:lnTo>
                  <a:lnTo>
                    <a:pt x="613" y="180"/>
                  </a:lnTo>
                  <a:lnTo>
                    <a:pt x="607" y="166"/>
                  </a:lnTo>
                  <a:lnTo>
                    <a:pt x="599" y="153"/>
                  </a:lnTo>
                  <a:lnTo>
                    <a:pt x="590" y="140"/>
                  </a:lnTo>
                  <a:lnTo>
                    <a:pt x="580" y="128"/>
                  </a:lnTo>
                  <a:lnTo>
                    <a:pt x="571" y="116"/>
                  </a:lnTo>
                  <a:lnTo>
                    <a:pt x="560" y="105"/>
                  </a:lnTo>
                  <a:lnTo>
                    <a:pt x="551" y="93"/>
                  </a:lnTo>
                  <a:lnTo>
                    <a:pt x="539" y="83"/>
                  </a:lnTo>
                  <a:lnTo>
                    <a:pt x="528" y="73"/>
                  </a:lnTo>
                  <a:lnTo>
                    <a:pt x="516" y="63"/>
                  </a:lnTo>
                  <a:lnTo>
                    <a:pt x="502" y="54"/>
                  </a:lnTo>
                  <a:lnTo>
                    <a:pt x="490" y="47"/>
                  </a:lnTo>
                  <a:lnTo>
                    <a:pt x="476" y="39"/>
                  </a:lnTo>
                  <a:lnTo>
                    <a:pt x="462" y="31"/>
                  </a:lnTo>
                  <a:lnTo>
                    <a:pt x="448" y="25"/>
                  </a:lnTo>
                  <a:lnTo>
                    <a:pt x="433" y="20"/>
                  </a:lnTo>
                  <a:lnTo>
                    <a:pt x="418" y="14"/>
                  </a:lnTo>
                  <a:lnTo>
                    <a:pt x="404" y="10"/>
                  </a:lnTo>
                  <a:lnTo>
                    <a:pt x="387" y="7"/>
                  </a:lnTo>
                  <a:lnTo>
                    <a:pt x="372" y="4"/>
                  </a:lnTo>
                  <a:lnTo>
                    <a:pt x="355" y="2"/>
                  </a:lnTo>
                  <a:lnTo>
                    <a:pt x="339" y="0"/>
                  </a:lnTo>
                  <a:lnTo>
                    <a:pt x="322" y="0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6661" name="Rectangle 1057"/>
            <p:cNvSpPr>
              <a:spLocks noChangeArrowheads="1"/>
            </p:cNvSpPr>
            <p:nvPr/>
          </p:nvSpPr>
          <p:spPr bwMode="auto">
            <a:xfrm>
              <a:off x="4065" y="2462"/>
              <a:ext cx="16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1600" b="1">
                  <a:solidFill>
                    <a:srgbClr val="FFFFFF"/>
                  </a:solidFill>
                  <a:latin typeface="Helvetica" pitchFamily="-106" charset="0"/>
                </a:rPr>
                <a:t>A1</a:t>
              </a:r>
              <a:endParaRPr lang="en-US" sz="1800"/>
            </a:p>
          </p:txBody>
        </p:sp>
        <p:sp>
          <p:nvSpPr>
            <p:cNvPr id="26662" name="Rectangle 1058"/>
            <p:cNvSpPr>
              <a:spLocks noChangeArrowheads="1"/>
            </p:cNvSpPr>
            <p:nvPr/>
          </p:nvSpPr>
          <p:spPr bwMode="auto">
            <a:xfrm>
              <a:off x="5199" y="2479"/>
              <a:ext cx="16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1600" b="1">
                  <a:solidFill>
                    <a:srgbClr val="FFFFFF"/>
                  </a:solidFill>
                  <a:latin typeface="Helvetica" pitchFamily="-106" charset="0"/>
                </a:rPr>
                <a:t>A1</a:t>
              </a:r>
              <a:endParaRPr lang="en-US" sz="1800"/>
            </a:p>
          </p:txBody>
        </p:sp>
        <p:sp>
          <p:nvSpPr>
            <p:cNvPr id="26663" name="Freeform 1059"/>
            <p:cNvSpPr>
              <a:spLocks/>
            </p:cNvSpPr>
            <p:nvPr/>
          </p:nvSpPr>
          <p:spPr bwMode="auto">
            <a:xfrm>
              <a:off x="3960" y="1525"/>
              <a:ext cx="324" cy="318"/>
            </a:xfrm>
            <a:custGeom>
              <a:avLst/>
              <a:gdLst>
                <a:gd name="T0" fmla="*/ 73 w 646"/>
                <a:gd name="T1" fmla="*/ 1 h 636"/>
                <a:gd name="T2" fmla="*/ 61 w 646"/>
                <a:gd name="T3" fmla="*/ 3 h 636"/>
                <a:gd name="T4" fmla="*/ 50 w 646"/>
                <a:gd name="T5" fmla="*/ 6 h 636"/>
                <a:gd name="T6" fmla="*/ 39 w 646"/>
                <a:gd name="T7" fmla="*/ 12 h 636"/>
                <a:gd name="T8" fmla="*/ 30 w 646"/>
                <a:gd name="T9" fmla="*/ 18 h 636"/>
                <a:gd name="T10" fmla="*/ 21 w 646"/>
                <a:gd name="T11" fmla="*/ 26 h 636"/>
                <a:gd name="T12" fmla="*/ 14 w 646"/>
                <a:gd name="T13" fmla="*/ 35 h 636"/>
                <a:gd name="T14" fmla="*/ 8 w 646"/>
                <a:gd name="T15" fmla="*/ 45 h 636"/>
                <a:gd name="T16" fmla="*/ 4 w 646"/>
                <a:gd name="T17" fmla="*/ 56 h 636"/>
                <a:gd name="T18" fmla="*/ 1 w 646"/>
                <a:gd name="T19" fmla="*/ 68 h 636"/>
                <a:gd name="T20" fmla="*/ 0 w 646"/>
                <a:gd name="T21" fmla="*/ 80 h 636"/>
                <a:gd name="T22" fmla="*/ 1 w 646"/>
                <a:gd name="T23" fmla="*/ 92 h 636"/>
                <a:gd name="T24" fmla="*/ 4 w 646"/>
                <a:gd name="T25" fmla="*/ 103 h 636"/>
                <a:gd name="T26" fmla="*/ 8 w 646"/>
                <a:gd name="T27" fmla="*/ 114 h 636"/>
                <a:gd name="T28" fmla="*/ 14 w 646"/>
                <a:gd name="T29" fmla="*/ 124 h 636"/>
                <a:gd name="T30" fmla="*/ 21 w 646"/>
                <a:gd name="T31" fmla="*/ 133 h 636"/>
                <a:gd name="T32" fmla="*/ 30 w 646"/>
                <a:gd name="T33" fmla="*/ 141 h 636"/>
                <a:gd name="T34" fmla="*/ 39 w 646"/>
                <a:gd name="T35" fmla="*/ 148 h 636"/>
                <a:gd name="T36" fmla="*/ 50 w 646"/>
                <a:gd name="T37" fmla="*/ 153 h 636"/>
                <a:gd name="T38" fmla="*/ 61 w 646"/>
                <a:gd name="T39" fmla="*/ 157 h 636"/>
                <a:gd name="T40" fmla="*/ 73 w 646"/>
                <a:gd name="T41" fmla="*/ 159 h 636"/>
                <a:gd name="T42" fmla="*/ 86 w 646"/>
                <a:gd name="T43" fmla="*/ 159 h 636"/>
                <a:gd name="T44" fmla="*/ 98 w 646"/>
                <a:gd name="T45" fmla="*/ 158 h 636"/>
                <a:gd name="T46" fmla="*/ 109 w 646"/>
                <a:gd name="T47" fmla="*/ 154 h 636"/>
                <a:gd name="T48" fmla="*/ 120 w 646"/>
                <a:gd name="T49" fmla="*/ 150 h 636"/>
                <a:gd name="T50" fmla="*/ 130 w 646"/>
                <a:gd name="T51" fmla="*/ 144 h 636"/>
                <a:gd name="T52" fmla="*/ 139 w 646"/>
                <a:gd name="T53" fmla="*/ 136 h 636"/>
                <a:gd name="T54" fmla="*/ 146 w 646"/>
                <a:gd name="T55" fmla="*/ 127 h 636"/>
                <a:gd name="T56" fmla="*/ 153 w 646"/>
                <a:gd name="T57" fmla="*/ 118 h 636"/>
                <a:gd name="T58" fmla="*/ 157 w 646"/>
                <a:gd name="T59" fmla="*/ 107 h 636"/>
                <a:gd name="T60" fmla="*/ 161 w 646"/>
                <a:gd name="T61" fmla="*/ 96 h 636"/>
                <a:gd name="T62" fmla="*/ 163 w 646"/>
                <a:gd name="T63" fmla="*/ 84 h 636"/>
                <a:gd name="T64" fmla="*/ 162 w 646"/>
                <a:gd name="T65" fmla="*/ 72 h 636"/>
                <a:gd name="T66" fmla="*/ 160 w 646"/>
                <a:gd name="T67" fmla="*/ 60 h 636"/>
                <a:gd name="T68" fmla="*/ 156 w 646"/>
                <a:gd name="T69" fmla="*/ 49 h 636"/>
                <a:gd name="T70" fmla="*/ 151 w 646"/>
                <a:gd name="T71" fmla="*/ 39 h 636"/>
                <a:gd name="T72" fmla="*/ 144 w 646"/>
                <a:gd name="T73" fmla="*/ 29 h 636"/>
                <a:gd name="T74" fmla="*/ 136 w 646"/>
                <a:gd name="T75" fmla="*/ 21 h 636"/>
                <a:gd name="T76" fmla="*/ 126 w 646"/>
                <a:gd name="T77" fmla="*/ 14 h 636"/>
                <a:gd name="T78" fmla="*/ 117 w 646"/>
                <a:gd name="T79" fmla="*/ 8 h 636"/>
                <a:gd name="T80" fmla="*/ 105 w 646"/>
                <a:gd name="T81" fmla="*/ 4 h 636"/>
                <a:gd name="T82" fmla="*/ 94 w 646"/>
                <a:gd name="T83" fmla="*/ 1 h 636"/>
                <a:gd name="T84" fmla="*/ 82 w 646"/>
                <a:gd name="T85" fmla="*/ 0 h 6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46"/>
                <a:gd name="T130" fmla="*/ 0 h 636"/>
                <a:gd name="T131" fmla="*/ 646 w 646"/>
                <a:gd name="T132" fmla="*/ 636 h 6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46" h="636">
                  <a:moveTo>
                    <a:pt x="324" y="0"/>
                  </a:moveTo>
                  <a:lnTo>
                    <a:pt x="307" y="0"/>
                  </a:lnTo>
                  <a:lnTo>
                    <a:pt x="292" y="1"/>
                  </a:lnTo>
                  <a:lnTo>
                    <a:pt x="275" y="3"/>
                  </a:lnTo>
                  <a:lnTo>
                    <a:pt x="259" y="6"/>
                  </a:lnTo>
                  <a:lnTo>
                    <a:pt x="242" y="10"/>
                  </a:lnTo>
                  <a:lnTo>
                    <a:pt x="227" y="14"/>
                  </a:lnTo>
                  <a:lnTo>
                    <a:pt x="213" y="20"/>
                  </a:lnTo>
                  <a:lnTo>
                    <a:pt x="198" y="24"/>
                  </a:lnTo>
                  <a:lnTo>
                    <a:pt x="184" y="30"/>
                  </a:lnTo>
                  <a:lnTo>
                    <a:pt x="170" y="38"/>
                  </a:lnTo>
                  <a:lnTo>
                    <a:pt x="156" y="46"/>
                  </a:lnTo>
                  <a:lnTo>
                    <a:pt x="143" y="53"/>
                  </a:lnTo>
                  <a:lnTo>
                    <a:pt x="130" y="63"/>
                  </a:lnTo>
                  <a:lnTo>
                    <a:pt x="118" y="72"/>
                  </a:lnTo>
                  <a:lnTo>
                    <a:pt x="106" y="83"/>
                  </a:lnTo>
                  <a:lnTo>
                    <a:pt x="95" y="93"/>
                  </a:lnTo>
                  <a:lnTo>
                    <a:pt x="84" y="104"/>
                  </a:lnTo>
                  <a:lnTo>
                    <a:pt x="73" y="115"/>
                  </a:lnTo>
                  <a:lnTo>
                    <a:pt x="64" y="127"/>
                  </a:lnTo>
                  <a:lnTo>
                    <a:pt x="55" y="139"/>
                  </a:lnTo>
                  <a:lnTo>
                    <a:pt x="47" y="153"/>
                  </a:lnTo>
                  <a:lnTo>
                    <a:pt x="40" y="166"/>
                  </a:lnTo>
                  <a:lnTo>
                    <a:pt x="32" y="179"/>
                  </a:lnTo>
                  <a:lnTo>
                    <a:pt x="26" y="195"/>
                  </a:lnTo>
                  <a:lnTo>
                    <a:pt x="20" y="209"/>
                  </a:lnTo>
                  <a:lnTo>
                    <a:pt x="15" y="224"/>
                  </a:lnTo>
                  <a:lnTo>
                    <a:pt x="10" y="238"/>
                  </a:lnTo>
                  <a:lnTo>
                    <a:pt x="6" y="253"/>
                  </a:lnTo>
                  <a:lnTo>
                    <a:pt x="3" y="270"/>
                  </a:lnTo>
                  <a:lnTo>
                    <a:pt x="1" y="285"/>
                  </a:lnTo>
                  <a:lnTo>
                    <a:pt x="0" y="301"/>
                  </a:lnTo>
                  <a:lnTo>
                    <a:pt x="0" y="318"/>
                  </a:lnTo>
                  <a:lnTo>
                    <a:pt x="0" y="335"/>
                  </a:lnTo>
                  <a:lnTo>
                    <a:pt x="1" y="350"/>
                  </a:lnTo>
                  <a:lnTo>
                    <a:pt x="3" y="365"/>
                  </a:lnTo>
                  <a:lnTo>
                    <a:pt x="6" y="382"/>
                  </a:lnTo>
                  <a:lnTo>
                    <a:pt x="10" y="398"/>
                  </a:lnTo>
                  <a:lnTo>
                    <a:pt x="15" y="411"/>
                  </a:lnTo>
                  <a:lnTo>
                    <a:pt x="20" y="427"/>
                  </a:lnTo>
                  <a:lnTo>
                    <a:pt x="26" y="441"/>
                  </a:lnTo>
                  <a:lnTo>
                    <a:pt x="32" y="456"/>
                  </a:lnTo>
                  <a:lnTo>
                    <a:pt x="40" y="470"/>
                  </a:lnTo>
                  <a:lnTo>
                    <a:pt x="47" y="482"/>
                  </a:lnTo>
                  <a:lnTo>
                    <a:pt x="55" y="496"/>
                  </a:lnTo>
                  <a:lnTo>
                    <a:pt x="64" y="508"/>
                  </a:lnTo>
                  <a:lnTo>
                    <a:pt x="73" y="520"/>
                  </a:lnTo>
                  <a:lnTo>
                    <a:pt x="84" y="531"/>
                  </a:lnTo>
                  <a:lnTo>
                    <a:pt x="95" y="542"/>
                  </a:lnTo>
                  <a:lnTo>
                    <a:pt x="106" y="553"/>
                  </a:lnTo>
                  <a:lnTo>
                    <a:pt x="118" y="563"/>
                  </a:lnTo>
                  <a:lnTo>
                    <a:pt x="130" y="573"/>
                  </a:lnTo>
                  <a:lnTo>
                    <a:pt x="143" y="582"/>
                  </a:lnTo>
                  <a:lnTo>
                    <a:pt x="156" y="590"/>
                  </a:lnTo>
                  <a:lnTo>
                    <a:pt x="170" y="597"/>
                  </a:lnTo>
                  <a:lnTo>
                    <a:pt x="184" y="605"/>
                  </a:lnTo>
                  <a:lnTo>
                    <a:pt x="198" y="611"/>
                  </a:lnTo>
                  <a:lnTo>
                    <a:pt x="213" y="616"/>
                  </a:lnTo>
                  <a:lnTo>
                    <a:pt x="227" y="622"/>
                  </a:lnTo>
                  <a:lnTo>
                    <a:pt x="242" y="625"/>
                  </a:lnTo>
                  <a:lnTo>
                    <a:pt x="259" y="629"/>
                  </a:lnTo>
                  <a:lnTo>
                    <a:pt x="275" y="633"/>
                  </a:lnTo>
                  <a:lnTo>
                    <a:pt x="292" y="634"/>
                  </a:lnTo>
                  <a:lnTo>
                    <a:pt x="307" y="636"/>
                  </a:lnTo>
                  <a:lnTo>
                    <a:pt x="324" y="636"/>
                  </a:lnTo>
                  <a:lnTo>
                    <a:pt x="341" y="636"/>
                  </a:lnTo>
                  <a:lnTo>
                    <a:pt x="356" y="634"/>
                  </a:lnTo>
                  <a:lnTo>
                    <a:pt x="373" y="633"/>
                  </a:lnTo>
                  <a:lnTo>
                    <a:pt x="388" y="629"/>
                  </a:lnTo>
                  <a:lnTo>
                    <a:pt x="405" y="625"/>
                  </a:lnTo>
                  <a:lnTo>
                    <a:pt x="419" y="622"/>
                  </a:lnTo>
                  <a:lnTo>
                    <a:pt x="434" y="616"/>
                  </a:lnTo>
                  <a:lnTo>
                    <a:pt x="450" y="611"/>
                  </a:lnTo>
                  <a:lnTo>
                    <a:pt x="464" y="605"/>
                  </a:lnTo>
                  <a:lnTo>
                    <a:pt x="477" y="597"/>
                  </a:lnTo>
                  <a:lnTo>
                    <a:pt x="491" y="590"/>
                  </a:lnTo>
                  <a:lnTo>
                    <a:pt x="503" y="582"/>
                  </a:lnTo>
                  <a:lnTo>
                    <a:pt x="517" y="573"/>
                  </a:lnTo>
                  <a:lnTo>
                    <a:pt x="530" y="563"/>
                  </a:lnTo>
                  <a:lnTo>
                    <a:pt x="540" y="553"/>
                  </a:lnTo>
                  <a:lnTo>
                    <a:pt x="553" y="542"/>
                  </a:lnTo>
                  <a:lnTo>
                    <a:pt x="562" y="531"/>
                  </a:lnTo>
                  <a:lnTo>
                    <a:pt x="573" y="520"/>
                  </a:lnTo>
                  <a:lnTo>
                    <a:pt x="582" y="508"/>
                  </a:lnTo>
                  <a:lnTo>
                    <a:pt x="591" y="496"/>
                  </a:lnTo>
                  <a:lnTo>
                    <a:pt x="600" y="482"/>
                  </a:lnTo>
                  <a:lnTo>
                    <a:pt x="608" y="470"/>
                  </a:lnTo>
                  <a:lnTo>
                    <a:pt x="614" y="456"/>
                  </a:lnTo>
                  <a:lnTo>
                    <a:pt x="622" y="441"/>
                  </a:lnTo>
                  <a:lnTo>
                    <a:pt x="626" y="427"/>
                  </a:lnTo>
                  <a:lnTo>
                    <a:pt x="632" y="411"/>
                  </a:lnTo>
                  <a:lnTo>
                    <a:pt x="636" y="398"/>
                  </a:lnTo>
                  <a:lnTo>
                    <a:pt x="640" y="382"/>
                  </a:lnTo>
                  <a:lnTo>
                    <a:pt x="643" y="365"/>
                  </a:lnTo>
                  <a:lnTo>
                    <a:pt x="645" y="350"/>
                  </a:lnTo>
                  <a:lnTo>
                    <a:pt x="646" y="335"/>
                  </a:lnTo>
                  <a:lnTo>
                    <a:pt x="646" y="318"/>
                  </a:lnTo>
                  <a:lnTo>
                    <a:pt x="646" y="301"/>
                  </a:lnTo>
                  <a:lnTo>
                    <a:pt x="645" y="285"/>
                  </a:lnTo>
                  <a:lnTo>
                    <a:pt x="643" y="270"/>
                  </a:lnTo>
                  <a:lnTo>
                    <a:pt x="640" y="253"/>
                  </a:lnTo>
                  <a:lnTo>
                    <a:pt x="636" y="238"/>
                  </a:lnTo>
                  <a:lnTo>
                    <a:pt x="632" y="224"/>
                  </a:lnTo>
                  <a:lnTo>
                    <a:pt x="626" y="209"/>
                  </a:lnTo>
                  <a:lnTo>
                    <a:pt x="622" y="195"/>
                  </a:lnTo>
                  <a:lnTo>
                    <a:pt x="614" y="179"/>
                  </a:lnTo>
                  <a:lnTo>
                    <a:pt x="608" y="166"/>
                  </a:lnTo>
                  <a:lnTo>
                    <a:pt x="600" y="153"/>
                  </a:lnTo>
                  <a:lnTo>
                    <a:pt x="591" y="139"/>
                  </a:lnTo>
                  <a:lnTo>
                    <a:pt x="582" y="127"/>
                  </a:lnTo>
                  <a:lnTo>
                    <a:pt x="573" y="115"/>
                  </a:lnTo>
                  <a:lnTo>
                    <a:pt x="562" y="104"/>
                  </a:lnTo>
                  <a:lnTo>
                    <a:pt x="553" y="93"/>
                  </a:lnTo>
                  <a:lnTo>
                    <a:pt x="540" y="83"/>
                  </a:lnTo>
                  <a:lnTo>
                    <a:pt x="530" y="72"/>
                  </a:lnTo>
                  <a:lnTo>
                    <a:pt x="517" y="63"/>
                  </a:lnTo>
                  <a:lnTo>
                    <a:pt x="503" y="53"/>
                  </a:lnTo>
                  <a:lnTo>
                    <a:pt x="491" y="46"/>
                  </a:lnTo>
                  <a:lnTo>
                    <a:pt x="477" y="38"/>
                  </a:lnTo>
                  <a:lnTo>
                    <a:pt x="464" y="30"/>
                  </a:lnTo>
                  <a:lnTo>
                    <a:pt x="450" y="24"/>
                  </a:lnTo>
                  <a:lnTo>
                    <a:pt x="434" y="20"/>
                  </a:lnTo>
                  <a:lnTo>
                    <a:pt x="419" y="14"/>
                  </a:lnTo>
                  <a:lnTo>
                    <a:pt x="405" y="10"/>
                  </a:lnTo>
                  <a:lnTo>
                    <a:pt x="388" y="6"/>
                  </a:lnTo>
                  <a:lnTo>
                    <a:pt x="373" y="3"/>
                  </a:lnTo>
                  <a:lnTo>
                    <a:pt x="356" y="1"/>
                  </a:lnTo>
                  <a:lnTo>
                    <a:pt x="341" y="0"/>
                  </a:lnTo>
                  <a:lnTo>
                    <a:pt x="324" y="0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6664" name="Freeform 1060"/>
            <p:cNvSpPr>
              <a:spLocks/>
            </p:cNvSpPr>
            <p:nvPr/>
          </p:nvSpPr>
          <p:spPr bwMode="auto">
            <a:xfrm>
              <a:off x="5118" y="1525"/>
              <a:ext cx="322" cy="318"/>
            </a:xfrm>
            <a:custGeom>
              <a:avLst/>
              <a:gdLst>
                <a:gd name="T0" fmla="*/ 72 w 645"/>
                <a:gd name="T1" fmla="*/ 1 h 636"/>
                <a:gd name="T2" fmla="*/ 60 w 645"/>
                <a:gd name="T3" fmla="*/ 3 h 636"/>
                <a:gd name="T4" fmla="*/ 49 w 645"/>
                <a:gd name="T5" fmla="*/ 6 h 636"/>
                <a:gd name="T6" fmla="*/ 39 w 645"/>
                <a:gd name="T7" fmla="*/ 12 h 636"/>
                <a:gd name="T8" fmla="*/ 29 w 645"/>
                <a:gd name="T9" fmla="*/ 18 h 636"/>
                <a:gd name="T10" fmla="*/ 21 w 645"/>
                <a:gd name="T11" fmla="*/ 26 h 636"/>
                <a:gd name="T12" fmla="*/ 14 w 645"/>
                <a:gd name="T13" fmla="*/ 35 h 636"/>
                <a:gd name="T14" fmla="*/ 8 w 645"/>
                <a:gd name="T15" fmla="*/ 45 h 636"/>
                <a:gd name="T16" fmla="*/ 3 w 645"/>
                <a:gd name="T17" fmla="*/ 56 h 636"/>
                <a:gd name="T18" fmla="*/ 0 w 645"/>
                <a:gd name="T19" fmla="*/ 68 h 636"/>
                <a:gd name="T20" fmla="*/ 0 w 645"/>
                <a:gd name="T21" fmla="*/ 80 h 636"/>
                <a:gd name="T22" fmla="*/ 0 w 645"/>
                <a:gd name="T23" fmla="*/ 92 h 636"/>
                <a:gd name="T24" fmla="*/ 3 w 645"/>
                <a:gd name="T25" fmla="*/ 103 h 636"/>
                <a:gd name="T26" fmla="*/ 8 w 645"/>
                <a:gd name="T27" fmla="*/ 114 h 636"/>
                <a:gd name="T28" fmla="*/ 14 w 645"/>
                <a:gd name="T29" fmla="*/ 124 h 636"/>
                <a:gd name="T30" fmla="*/ 21 w 645"/>
                <a:gd name="T31" fmla="*/ 133 h 636"/>
                <a:gd name="T32" fmla="*/ 29 w 645"/>
                <a:gd name="T33" fmla="*/ 141 h 636"/>
                <a:gd name="T34" fmla="*/ 39 w 645"/>
                <a:gd name="T35" fmla="*/ 148 h 636"/>
                <a:gd name="T36" fmla="*/ 49 w 645"/>
                <a:gd name="T37" fmla="*/ 153 h 636"/>
                <a:gd name="T38" fmla="*/ 60 w 645"/>
                <a:gd name="T39" fmla="*/ 157 h 636"/>
                <a:gd name="T40" fmla="*/ 72 w 645"/>
                <a:gd name="T41" fmla="*/ 159 h 636"/>
                <a:gd name="T42" fmla="*/ 85 w 645"/>
                <a:gd name="T43" fmla="*/ 159 h 636"/>
                <a:gd name="T44" fmla="*/ 96 w 645"/>
                <a:gd name="T45" fmla="*/ 158 h 636"/>
                <a:gd name="T46" fmla="*/ 108 w 645"/>
                <a:gd name="T47" fmla="*/ 154 h 636"/>
                <a:gd name="T48" fmla="*/ 119 w 645"/>
                <a:gd name="T49" fmla="*/ 150 h 636"/>
                <a:gd name="T50" fmla="*/ 129 w 645"/>
                <a:gd name="T51" fmla="*/ 144 h 636"/>
                <a:gd name="T52" fmla="*/ 138 w 645"/>
                <a:gd name="T53" fmla="*/ 136 h 636"/>
                <a:gd name="T54" fmla="*/ 145 w 645"/>
                <a:gd name="T55" fmla="*/ 127 h 636"/>
                <a:gd name="T56" fmla="*/ 151 w 645"/>
                <a:gd name="T57" fmla="*/ 118 h 636"/>
                <a:gd name="T58" fmla="*/ 156 w 645"/>
                <a:gd name="T59" fmla="*/ 107 h 636"/>
                <a:gd name="T60" fmla="*/ 159 w 645"/>
                <a:gd name="T61" fmla="*/ 96 h 636"/>
                <a:gd name="T62" fmla="*/ 161 w 645"/>
                <a:gd name="T63" fmla="*/ 84 h 636"/>
                <a:gd name="T64" fmla="*/ 161 w 645"/>
                <a:gd name="T65" fmla="*/ 72 h 636"/>
                <a:gd name="T66" fmla="*/ 158 w 645"/>
                <a:gd name="T67" fmla="*/ 60 h 636"/>
                <a:gd name="T68" fmla="*/ 155 w 645"/>
                <a:gd name="T69" fmla="*/ 49 h 636"/>
                <a:gd name="T70" fmla="*/ 149 w 645"/>
                <a:gd name="T71" fmla="*/ 39 h 636"/>
                <a:gd name="T72" fmla="*/ 143 w 645"/>
                <a:gd name="T73" fmla="*/ 29 h 636"/>
                <a:gd name="T74" fmla="*/ 134 w 645"/>
                <a:gd name="T75" fmla="*/ 21 h 636"/>
                <a:gd name="T76" fmla="*/ 125 w 645"/>
                <a:gd name="T77" fmla="*/ 14 h 636"/>
                <a:gd name="T78" fmla="*/ 115 w 645"/>
                <a:gd name="T79" fmla="*/ 8 h 636"/>
                <a:gd name="T80" fmla="*/ 104 w 645"/>
                <a:gd name="T81" fmla="*/ 4 h 636"/>
                <a:gd name="T82" fmla="*/ 93 w 645"/>
                <a:gd name="T83" fmla="*/ 1 h 636"/>
                <a:gd name="T84" fmla="*/ 80 w 645"/>
                <a:gd name="T85" fmla="*/ 0 h 6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45"/>
                <a:gd name="T130" fmla="*/ 0 h 636"/>
                <a:gd name="T131" fmla="*/ 645 w 645"/>
                <a:gd name="T132" fmla="*/ 636 h 6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45" h="636">
                  <a:moveTo>
                    <a:pt x="323" y="0"/>
                  </a:moveTo>
                  <a:lnTo>
                    <a:pt x="306" y="0"/>
                  </a:lnTo>
                  <a:lnTo>
                    <a:pt x="291" y="1"/>
                  </a:lnTo>
                  <a:lnTo>
                    <a:pt x="274" y="3"/>
                  </a:lnTo>
                  <a:lnTo>
                    <a:pt x="258" y="6"/>
                  </a:lnTo>
                  <a:lnTo>
                    <a:pt x="243" y="10"/>
                  </a:lnTo>
                  <a:lnTo>
                    <a:pt x="228" y="14"/>
                  </a:lnTo>
                  <a:lnTo>
                    <a:pt x="212" y="20"/>
                  </a:lnTo>
                  <a:lnTo>
                    <a:pt x="197" y="24"/>
                  </a:lnTo>
                  <a:lnTo>
                    <a:pt x="183" y="30"/>
                  </a:lnTo>
                  <a:lnTo>
                    <a:pt x="169" y="38"/>
                  </a:lnTo>
                  <a:lnTo>
                    <a:pt x="156" y="46"/>
                  </a:lnTo>
                  <a:lnTo>
                    <a:pt x="143" y="53"/>
                  </a:lnTo>
                  <a:lnTo>
                    <a:pt x="129" y="63"/>
                  </a:lnTo>
                  <a:lnTo>
                    <a:pt x="117" y="72"/>
                  </a:lnTo>
                  <a:lnTo>
                    <a:pt x="106" y="83"/>
                  </a:lnTo>
                  <a:lnTo>
                    <a:pt x="96" y="93"/>
                  </a:lnTo>
                  <a:lnTo>
                    <a:pt x="85" y="104"/>
                  </a:lnTo>
                  <a:lnTo>
                    <a:pt x="74" y="115"/>
                  </a:lnTo>
                  <a:lnTo>
                    <a:pt x="65" y="127"/>
                  </a:lnTo>
                  <a:lnTo>
                    <a:pt x="56" y="139"/>
                  </a:lnTo>
                  <a:lnTo>
                    <a:pt x="46" y="153"/>
                  </a:lnTo>
                  <a:lnTo>
                    <a:pt x="39" y="166"/>
                  </a:lnTo>
                  <a:lnTo>
                    <a:pt x="33" y="179"/>
                  </a:lnTo>
                  <a:lnTo>
                    <a:pt x="26" y="195"/>
                  </a:lnTo>
                  <a:lnTo>
                    <a:pt x="20" y="209"/>
                  </a:lnTo>
                  <a:lnTo>
                    <a:pt x="14" y="224"/>
                  </a:lnTo>
                  <a:lnTo>
                    <a:pt x="11" y="238"/>
                  </a:lnTo>
                  <a:lnTo>
                    <a:pt x="7" y="253"/>
                  </a:lnTo>
                  <a:lnTo>
                    <a:pt x="3" y="270"/>
                  </a:lnTo>
                  <a:lnTo>
                    <a:pt x="2" y="285"/>
                  </a:lnTo>
                  <a:lnTo>
                    <a:pt x="0" y="301"/>
                  </a:lnTo>
                  <a:lnTo>
                    <a:pt x="0" y="318"/>
                  </a:lnTo>
                  <a:lnTo>
                    <a:pt x="0" y="335"/>
                  </a:lnTo>
                  <a:lnTo>
                    <a:pt x="2" y="350"/>
                  </a:lnTo>
                  <a:lnTo>
                    <a:pt x="3" y="365"/>
                  </a:lnTo>
                  <a:lnTo>
                    <a:pt x="7" y="382"/>
                  </a:lnTo>
                  <a:lnTo>
                    <a:pt x="11" y="398"/>
                  </a:lnTo>
                  <a:lnTo>
                    <a:pt x="14" y="411"/>
                  </a:lnTo>
                  <a:lnTo>
                    <a:pt x="20" y="427"/>
                  </a:lnTo>
                  <a:lnTo>
                    <a:pt x="26" y="441"/>
                  </a:lnTo>
                  <a:lnTo>
                    <a:pt x="33" y="456"/>
                  </a:lnTo>
                  <a:lnTo>
                    <a:pt x="39" y="470"/>
                  </a:lnTo>
                  <a:lnTo>
                    <a:pt x="46" y="482"/>
                  </a:lnTo>
                  <a:lnTo>
                    <a:pt x="56" y="496"/>
                  </a:lnTo>
                  <a:lnTo>
                    <a:pt x="65" y="508"/>
                  </a:lnTo>
                  <a:lnTo>
                    <a:pt x="74" y="520"/>
                  </a:lnTo>
                  <a:lnTo>
                    <a:pt x="85" y="531"/>
                  </a:lnTo>
                  <a:lnTo>
                    <a:pt x="96" y="542"/>
                  </a:lnTo>
                  <a:lnTo>
                    <a:pt x="106" y="553"/>
                  </a:lnTo>
                  <a:lnTo>
                    <a:pt x="117" y="563"/>
                  </a:lnTo>
                  <a:lnTo>
                    <a:pt x="129" y="573"/>
                  </a:lnTo>
                  <a:lnTo>
                    <a:pt x="143" y="582"/>
                  </a:lnTo>
                  <a:lnTo>
                    <a:pt x="156" y="590"/>
                  </a:lnTo>
                  <a:lnTo>
                    <a:pt x="169" y="597"/>
                  </a:lnTo>
                  <a:lnTo>
                    <a:pt x="183" y="605"/>
                  </a:lnTo>
                  <a:lnTo>
                    <a:pt x="197" y="611"/>
                  </a:lnTo>
                  <a:lnTo>
                    <a:pt x="212" y="616"/>
                  </a:lnTo>
                  <a:lnTo>
                    <a:pt x="228" y="622"/>
                  </a:lnTo>
                  <a:lnTo>
                    <a:pt x="243" y="625"/>
                  </a:lnTo>
                  <a:lnTo>
                    <a:pt x="258" y="629"/>
                  </a:lnTo>
                  <a:lnTo>
                    <a:pt x="274" y="633"/>
                  </a:lnTo>
                  <a:lnTo>
                    <a:pt x="291" y="634"/>
                  </a:lnTo>
                  <a:lnTo>
                    <a:pt x="306" y="636"/>
                  </a:lnTo>
                  <a:lnTo>
                    <a:pt x="323" y="636"/>
                  </a:lnTo>
                  <a:lnTo>
                    <a:pt x="340" y="636"/>
                  </a:lnTo>
                  <a:lnTo>
                    <a:pt x="355" y="634"/>
                  </a:lnTo>
                  <a:lnTo>
                    <a:pt x="372" y="633"/>
                  </a:lnTo>
                  <a:lnTo>
                    <a:pt x="387" y="629"/>
                  </a:lnTo>
                  <a:lnTo>
                    <a:pt x="404" y="625"/>
                  </a:lnTo>
                  <a:lnTo>
                    <a:pt x="418" y="622"/>
                  </a:lnTo>
                  <a:lnTo>
                    <a:pt x="434" y="616"/>
                  </a:lnTo>
                  <a:lnTo>
                    <a:pt x="449" y="611"/>
                  </a:lnTo>
                  <a:lnTo>
                    <a:pt x="463" y="605"/>
                  </a:lnTo>
                  <a:lnTo>
                    <a:pt x="477" y="597"/>
                  </a:lnTo>
                  <a:lnTo>
                    <a:pt x="490" y="590"/>
                  </a:lnTo>
                  <a:lnTo>
                    <a:pt x="503" y="582"/>
                  </a:lnTo>
                  <a:lnTo>
                    <a:pt x="516" y="573"/>
                  </a:lnTo>
                  <a:lnTo>
                    <a:pt x="529" y="563"/>
                  </a:lnTo>
                  <a:lnTo>
                    <a:pt x="539" y="553"/>
                  </a:lnTo>
                  <a:lnTo>
                    <a:pt x="552" y="542"/>
                  </a:lnTo>
                  <a:lnTo>
                    <a:pt x="561" y="531"/>
                  </a:lnTo>
                  <a:lnTo>
                    <a:pt x="572" y="520"/>
                  </a:lnTo>
                  <a:lnTo>
                    <a:pt x="581" y="508"/>
                  </a:lnTo>
                  <a:lnTo>
                    <a:pt x="590" y="496"/>
                  </a:lnTo>
                  <a:lnTo>
                    <a:pt x="599" y="482"/>
                  </a:lnTo>
                  <a:lnTo>
                    <a:pt x="607" y="470"/>
                  </a:lnTo>
                  <a:lnTo>
                    <a:pt x="613" y="456"/>
                  </a:lnTo>
                  <a:lnTo>
                    <a:pt x="621" y="441"/>
                  </a:lnTo>
                  <a:lnTo>
                    <a:pt x="626" y="427"/>
                  </a:lnTo>
                  <a:lnTo>
                    <a:pt x="632" y="411"/>
                  </a:lnTo>
                  <a:lnTo>
                    <a:pt x="635" y="398"/>
                  </a:lnTo>
                  <a:lnTo>
                    <a:pt x="639" y="382"/>
                  </a:lnTo>
                  <a:lnTo>
                    <a:pt x="642" y="365"/>
                  </a:lnTo>
                  <a:lnTo>
                    <a:pt x="644" y="350"/>
                  </a:lnTo>
                  <a:lnTo>
                    <a:pt x="645" y="335"/>
                  </a:lnTo>
                  <a:lnTo>
                    <a:pt x="645" y="318"/>
                  </a:lnTo>
                  <a:lnTo>
                    <a:pt x="645" y="301"/>
                  </a:lnTo>
                  <a:lnTo>
                    <a:pt x="644" y="285"/>
                  </a:lnTo>
                  <a:lnTo>
                    <a:pt x="642" y="270"/>
                  </a:lnTo>
                  <a:lnTo>
                    <a:pt x="639" y="253"/>
                  </a:lnTo>
                  <a:lnTo>
                    <a:pt x="635" y="238"/>
                  </a:lnTo>
                  <a:lnTo>
                    <a:pt x="632" y="224"/>
                  </a:lnTo>
                  <a:lnTo>
                    <a:pt x="626" y="209"/>
                  </a:lnTo>
                  <a:lnTo>
                    <a:pt x="621" y="195"/>
                  </a:lnTo>
                  <a:lnTo>
                    <a:pt x="613" y="179"/>
                  </a:lnTo>
                  <a:lnTo>
                    <a:pt x="607" y="166"/>
                  </a:lnTo>
                  <a:lnTo>
                    <a:pt x="599" y="153"/>
                  </a:lnTo>
                  <a:lnTo>
                    <a:pt x="590" y="139"/>
                  </a:lnTo>
                  <a:lnTo>
                    <a:pt x="581" y="127"/>
                  </a:lnTo>
                  <a:lnTo>
                    <a:pt x="572" y="115"/>
                  </a:lnTo>
                  <a:lnTo>
                    <a:pt x="561" y="104"/>
                  </a:lnTo>
                  <a:lnTo>
                    <a:pt x="552" y="93"/>
                  </a:lnTo>
                  <a:lnTo>
                    <a:pt x="539" y="83"/>
                  </a:lnTo>
                  <a:lnTo>
                    <a:pt x="529" y="72"/>
                  </a:lnTo>
                  <a:lnTo>
                    <a:pt x="516" y="63"/>
                  </a:lnTo>
                  <a:lnTo>
                    <a:pt x="503" y="53"/>
                  </a:lnTo>
                  <a:lnTo>
                    <a:pt x="490" y="46"/>
                  </a:lnTo>
                  <a:lnTo>
                    <a:pt x="477" y="38"/>
                  </a:lnTo>
                  <a:lnTo>
                    <a:pt x="463" y="30"/>
                  </a:lnTo>
                  <a:lnTo>
                    <a:pt x="449" y="24"/>
                  </a:lnTo>
                  <a:lnTo>
                    <a:pt x="434" y="20"/>
                  </a:lnTo>
                  <a:lnTo>
                    <a:pt x="418" y="14"/>
                  </a:lnTo>
                  <a:lnTo>
                    <a:pt x="404" y="10"/>
                  </a:lnTo>
                  <a:lnTo>
                    <a:pt x="387" y="6"/>
                  </a:lnTo>
                  <a:lnTo>
                    <a:pt x="372" y="3"/>
                  </a:lnTo>
                  <a:lnTo>
                    <a:pt x="355" y="1"/>
                  </a:lnTo>
                  <a:lnTo>
                    <a:pt x="340" y="0"/>
                  </a:lnTo>
                  <a:lnTo>
                    <a:pt x="323" y="0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6665" name="Rectangle 1061"/>
            <p:cNvSpPr>
              <a:spLocks noChangeArrowheads="1"/>
            </p:cNvSpPr>
            <p:nvPr/>
          </p:nvSpPr>
          <p:spPr bwMode="auto">
            <a:xfrm>
              <a:off x="3983" y="1609"/>
              <a:ext cx="263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1600" b="1">
                  <a:solidFill>
                    <a:srgbClr val="FFFFFF"/>
                  </a:solidFill>
                  <a:latin typeface="Helvetica" pitchFamily="-106" charset="0"/>
                </a:rPr>
                <a:t>STG</a:t>
              </a:r>
              <a:endParaRPr lang="en-US" sz="1800"/>
            </a:p>
          </p:txBody>
        </p:sp>
        <p:sp>
          <p:nvSpPr>
            <p:cNvPr id="26666" name="Rectangle 1062"/>
            <p:cNvSpPr>
              <a:spLocks noChangeArrowheads="1"/>
            </p:cNvSpPr>
            <p:nvPr/>
          </p:nvSpPr>
          <p:spPr bwMode="auto">
            <a:xfrm>
              <a:off x="5156" y="1609"/>
              <a:ext cx="263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1600" b="1">
                  <a:solidFill>
                    <a:srgbClr val="FFFFFF"/>
                  </a:solidFill>
                  <a:latin typeface="Helvetica" pitchFamily="-106" charset="0"/>
                </a:rPr>
                <a:t>STG</a:t>
              </a:r>
              <a:endParaRPr lang="en-US" sz="1800"/>
            </a:p>
          </p:txBody>
        </p:sp>
        <p:sp>
          <p:nvSpPr>
            <p:cNvPr id="26667" name="Freeform 1063"/>
            <p:cNvSpPr>
              <a:spLocks noEditPoints="1"/>
            </p:cNvSpPr>
            <p:nvPr/>
          </p:nvSpPr>
          <p:spPr bwMode="auto">
            <a:xfrm>
              <a:off x="5209" y="1830"/>
              <a:ext cx="87" cy="566"/>
            </a:xfrm>
            <a:custGeom>
              <a:avLst/>
              <a:gdLst>
                <a:gd name="T0" fmla="*/ 15 w 174"/>
                <a:gd name="T1" fmla="*/ 283 h 1132"/>
                <a:gd name="T2" fmla="*/ 15 w 174"/>
                <a:gd name="T3" fmla="*/ 37 h 1132"/>
                <a:gd name="T4" fmla="*/ 29 w 174"/>
                <a:gd name="T5" fmla="*/ 37 h 1132"/>
                <a:gd name="T6" fmla="*/ 29 w 174"/>
                <a:gd name="T7" fmla="*/ 283 h 1132"/>
                <a:gd name="T8" fmla="*/ 15 w 174"/>
                <a:gd name="T9" fmla="*/ 283 h 1132"/>
                <a:gd name="T10" fmla="*/ 0 w 174"/>
                <a:gd name="T11" fmla="*/ 44 h 1132"/>
                <a:gd name="T12" fmla="*/ 22 w 174"/>
                <a:gd name="T13" fmla="*/ 0 h 1132"/>
                <a:gd name="T14" fmla="*/ 44 w 174"/>
                <a:gd name="T15" fmla="*/ 44 h 1132"/>
                <a:gd name="T16" fmla="*/ 0 w 174"/>
                <a:gd name="T17" fmla="*/ 44 h 113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74"/>
                <a:gd name="T28" fmla="*/ 0 h 1132"/>
                <a:gd name="T29" fmla="*/ 174 w 174"/>
                <a:gd name="T30" fmla="*/ 1132 h 113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74" h="1132">
                  <a:moveTo>
                    <a:pt x="59" y="1132"/>
                  </a:moveTo>
                  <a:lnTo>
                    <a:pt x="59" y="145"/>
                  </a:lnTo>
                  <a:lnTo>
                    <a:pt x="115" y="145"/>
                  </a:lnTo>
                  <a:lnTo>
                    <a:pt x="115" y="1132"/>
                  </a:lnTo>
                  <a:lnTo>
                    <a:pt x="59" y="1132"/>
                  </a:lnTo>
                  <a:close/>
                  <a:moveTo>
                    <a:pt x="0" y="174"/>
                  </a:moveTo>
                  <a:lnTo>
                    <a:pt x="88" y="0"/>
                  </a:lnTo>
                  <a:lnTo>
                    <a:pt x="174" y="174"/>
                  </a:lnTo>
                  <a:lnTo>
                    <a:pt x="0" y="174"/>
                  </a:lnTo>
                  <a:close/>
                </a:path>
              </a:pathLst>
            </a:custGeom>
            <a:solidFill>
              <a:srgbClr val="CC3300"/>
            </a:solidFill>
            <a:ln w="1588">
              <a:solidFill>
                <a:srgbClr val="CC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6668" name="Freeform 1064"/>
            <p:cNvSpPr>
              <a:spLocks noEditPoints="1"/>
            </p:cNvSpPr>
            <p:nvPr/>
          </p:nvSpPr>
          <p:spPr bwMode="auto">
            <a:xfrm>
              <a:off x="4052" y="1830"/>
              <a:ext cx="87" cy="566"/>
            </a:xfrm>
            <a:custGeom>
              <a:avLst/>
              <a:gdLst>
                <a:gd name="T0" fmla="*/ 15 w 174"/>
                <a:gd name="T1" fmla="*/ 283 h 1132"/>
                <a:gd name="T2" fmla="*/ 15 w 174"/>
                <a:gd name="T3" fmla="*/ 37 h 1132"/>
                <a:gd name="T4" fmla="*/ 29 w 174"/>
                <a:gd name="T5" fmla="*/ 37 h 1132"/>
                <a:gd name="T6" fmla="*/ 29 w 174"/>
                <a:gd name="T7" fmla="*/ 283 h 1132"/>
                <a:gd name="T8" fmla="*/ 15 w 174"/>
                <a:gd name="T9" fmla="*/ 283 h 1132"/>
                <a:gd name="T10" fmla="*/ 0 w 174"/>
                <a:gd name="T11" fmla="*/ 44 h 1132"/>
                <a:gd name="T12" fmla="*/ 22 w 174"/>
                <a:gd name="T13" fmla="*/ 0 h 1132"/>
                <a:gd name="T14" fmla="*/ 44 w 174"/>
                <a:gd name="T15" fmla="*/ 44 h 1132"/>
                <a:gd name="T16" fmla="*/ 0 w 174"/>
                <a:gd name="T17" fmla="*/ 44 h 113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74"/>
                <a:gd name="T28" fmla="*/ 0 h 1132"/>
                <a:gd name="T29" fmla="*/ 174 w 174"/>
                <a:gd name="T30" fmla="*/ 1132 h 113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74" h="1132">
                  <a:moveTo>
                    <a:pt x="58" y="1132"/>
                  </a:moveTo>
                  <a:lnTo>
                    <a:pt x="58" y="145"/>
                  </a:lnTo>
                  <a:lnTo>
                    <a:pt x="115" y="145"/>
                  </a:lnTo>
                  <a:lnTo>
                    <a:pt x="115" y="1132"/>
                  </a:lnTo>
                  <a:lnTo>
                    <a:pt x="58" y="1132"/>
                  </a:lnTo>
                  <a:close/>
                  <a:moveTo>
                    <a:pt x="0" y="174"/>
                  </a:moveTo>
                  <a:lnTo>
                    <a:pt x="86" y="0"/>
                  </a:lnTo>
                  <a:lnTo>
                    <a:pt x="174" y="174"/>
                  </a:lnTo>
                  <a:lnTo>
                    <a:pt x="0" y="174"/>
                  </a:lnTo>
                  <a:close/>
                </a:path>
              </a:pathLst>
            </a:custGeom>
            <a:solidFill>
              <a:srgbClr val="CC3300"/>
            </a:solidFill>
            <a:ln w="1588">
              <a:solidFill>
                <a:srgbClr val="CC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6669" name="Freeform 1065"/>
            <p:cNvSpPr>
              <a:spLocks noEditPoints="1"/>
            </p:cNvSpPr>
            <p:nvPr/>
          </p:nvSpPr>
          <p:spPr bwMode="auto">
            <a:xfrm>
              <a:off x="5204" y="960"/>
              <a:ext cx="87" cy="565"/>
            </a:xfrm>
            <a:custGeom>
              <a:avLst/>
              <a:gdLst>
                <a:gd name="T0" fmla="*/ 15 w 173"/>
                <a:gd name="T1" fmla="*/ 282 h 1131"/>
                <a:gd name="T2" fmla="*/ 15 w 173"/>
                <a:gd name="T3" fmla="*/ 36 h 1131"/>
                <a:gd name="T4" fmla="*/ 29 w 173"/>
                <a:gd name="T5" fmla="*/ 36 h 1131"/>
                <a:gd name="T6" fmla="*/ 29 w 173"/>
                <a:gd name="T7" fmla="*/ 282 h 1131"/>
                <a:gd name="T8" fmla="*/ 15 w 173"/>
                <a:gd name="T9" fmla="*/ 282 h 1131"/>
                <a:gd name="T10" fmla="*/ 0 w 173"/>
                <a:gd name="T11" fmla="*/ 43 h 1131"/>
                <a:gd name="T12" fmla="*/ 22 w 173"/>
                <a:gd name="T13" fmla="*/ 0 h 1131"/>
                <a:gd name="T14" fmla="*/ 44 w 173"/>
                <a:gd name="T15" fmla="*/ 43 h 1131"/>
                <a:gd name="T16" fmla="*/ 0 w 173"/>
                <a:gd name="T17" fmla="*/ 43 h 113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73"/>
                <a:gd name="T28" fmla="*/ 0 h 1131"/>
                <a:gd name="T29" fmla="*/ 173 w 173"/>
                <a:gd name="T30" fmla="*/ 1131 h 113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73" h="1131">
                  <a:moveTo>
                    <a:pt x="58" y="1131"/>
                  </a:moveTo>
                  <a:lnTo>
                    <a:pt x="58" y="145"/>
                  </a:lnTo>
                  <a:lnTo>
                    <a:pt x="115" y="145"/>
                  </a:lnTo>
                  <a:lnTo>
                    <a:pt x="115" y="1131"/>
                  </a:lnTo>
                  <a:lnTo>
                    <a:pt x="58" y="1131"/>
                  </a:lnTo>
                  <a:close/>
                  <a:moveTo>
                    <a:pt x="0" y="172"/>
                  </a:moveTo>
                  <a:lnTo>
                    <a:pt x="86" y="0"/>
                  </a:lnTo>
                  <a:lnTo>
                    <a:pt x="173" y="172"/>
                  </a:lnTo>
                  <a:lnTo>
                    <a:pt x="0" y="172"/>
                  </a:lnTo>
                  <a:close/>
                </a:path>
              </a:pathLst>
            </a:custGeom>
            <a:solidFill>
              <a:srgbClr val="CC3300"/>
            </a:solidFill>
            <a:ln w="1588">
              <a:solidFill>
                <a:srgbClr val="CC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6670" name="Freeform 1066"/>
            <p:cNvSpPr>
              <a:spLocks noEditPoints="1"/>
            </p:cNvSpPr>
            <p:nvPr/>
          </p:nvSpPr>
          <p:spPr bwMode="auto">
            <a:xfrm>
              <a:off x="4106" y="1830"/>
              <a:ext cx="86" cy="598"/>
            </a:xfrm>
            <a:custGeom>
              <a:avLst/>
              <a:gdLst>
                <a:gd name="T0" fmla="*/ 14 w 172"/>
                <a:gd name="T1" fmla="*/ 263 h 1197"/>
                <a:gd name="T2" fmla="*/ 14 w 172"/>
                <a:gd name="T3" fmla="*/ 249 h 1197"/>
                <a:gd name="T4" fmla="*/ 29 w 172"/>
                <a:gd name="T5" fmla="*/ 249 h 1197"/>
                <a:gd name="T6" fmla="*/ 29 w 172"/>
                <a:gd name="T7" fmla="*/ 263 h 1197"/>
                <a:gd name="T8" fmla="*/ 14 w 172"/>
                <a:gd name="T9" fmla="*/ 263 h 1197"/>
                <a:gd name="T10" fmla="*/ 14 w 172"/>
                <a:gd name="T11" fmla="*/ 234 h 1197"/>
                <a:gd name="T12" fmla="*/ 14 w 172"/>
                <a:gd name="T13" fmla="*/ 220 h 1197"/>
                <a:gd name="T14" fmla="*/ 29 w 172"/>
                <a:gd name="T15" fmla="*/ 220 h 1197"/>
                <a:gd name="T16" fmla="*/ 29 w 172"/>
                <a:gd name="T17" fmla="*/ 234 h 1197"/>
                <a:gd name="T18" fmla="*/ 14 w 172"/>
                <a:gd name="T19" fmla="*/ 234 h 1197"/>
                <a:gd name="T20" fmla="*/ 14 w 172"/>
                <a:gd name="T21" fmla="*/ 206 h 1197"/>
                <a:gd name="T22" fmla="*/ 14 w 172"/>
                <a:gd name="T23" fmla="*/ 191 h 1197"/>
                <a:gd name="T24" fmla="*/ 29 w 172"/>
                <a:gd name="T25" fmla="*/ 191 h 1197"/>
                <a:gd name="T26" fmla="*/ 29 w 172"/>
                <a:gd name="T27" fmla="*/ 206 h 1197"/>
                <a:gd name="T28" fmla="*/ 14 w 172"/>
                <a:gd name="T29" fmla="*/ 206 h 1197"/>
                <a:gd name="T30" fmla="*/ 14 w 172"/>
                <a:gd name="T31" fmla="*/ 177 h 1197"/>
                <a:gd name="T32" fmla="*/ 14 w 172"/>
                <a:gd name="T33" fmla="*/ 162 h 1197"/>
                <a:gd name="T34" fmla="*/ 29 w 172"/>
                <a:gd name="T35" fmla="*/ 162 h 1197"/>
                <a:gd name="T36" fmla="*/ 29 w 172"/>
                <a:gd name="T37" fmla="*/ 177 h 1197"/>
                <a:gd name="T38" fmla="*/ 14 w 172"/>
                <a:gd name="T39" fmla="*/ 177 h 1197"/>
                <a:gd name="T40" fmla="*/ 14 w 172"/>
                <a:gd name="T41" fmla="*/ 148 h 1197"/>
                <a:gd name="T42" fmla="*/ 14 w 172"/>
                <a:gd name="T43" fmla="*/ 133 h 1197"/>
                <a:gd name="T44" fmla="*/ 29 w 172"/>
                <a:gd name="T45" fmla="*/ 133 h 1197"/>
                <a:gd name="T46" fmla="*/ 29 w 172"/>
                <a:gd name="T47" fmla="*/ 148 h 1197"/>
                <a:gd name="T48" fmla="*/ 14 w 172"/>
                <a:gd name="T49" fmla="*/ 148 h 1197"/>
                <a:gd name="T50" fmla="*/ 14 w 172"/>
                <a:gd name="T51" fmla="*/ 119 h 1197"/>
                <a:gd name="T52" fmla="*/ 14 w 172"/>
                <a:gd name="T53" fmla="*/ 105 h 1197"/>
                <a:gd name="T54" fmla="*/ 29 w 172"/>
                <a:gd name="T55" fmla="*/ 105 h 1197"/>
                <a:gd name="T56" fmla="*/ 29 w 172"/>
                <a:gd name="T57" fmla="*/ 119 h 1197"/>
                <a:gd name="T58" fmla="*/ 14 w 172"/>
                <a:gd name="T59" fmla="*/ 119 h 1197"/>
                <a:gd name="T60" fmla="*/ 14 w 172"/>
                <a:gd name="T61" fmla="*/ 90 h 1197"/>
                <a:gd name="T62" fmla="*/ 14 w 172"/>
                <a:gd name="T63" fmla="*/ 76 h 1197"/>
                <a:gd name="T64" fmla="*/ 29 w 172"/>
                <a:gd name="T65" fmla="*/ 76 h 1197"/>
                <a:gd name="T66" fmla="*/ 29 w 172"/>
                <a:gd name="T67" fmla="*/ 90 h 1197"/>
                <a:gd name="T68" fmla="*/ 14 w 172"/>
                <a:gd name="T69" fmla="*/ 90 h 1197"/>
                <a:gd name="T70" fmla="*/ 14 w 172"/>
                <a:gd name="T71" fmla="*/ 62 h 1197"/>
                <a:gd name="T72" fmla="*/ 14 w 172"/>
                <a:gd name="T73" fmla="*/ 47 h 1197"/>
                <a:gd name="T74" fmla="*/ 29 w 172"/>
                <a:gd name="T75" fmla="*/ 47 h 1197"/>
                <a:gd name="T76" fmla="*/ 29 w 172"/>
                <a:gd name="T77" fmla="*/ 62 h 1197"/>
                <a:gd name="T78" fmla="*/ 14 w 172"/>
                <a:gd name="T79" fmla="*/ 62 h 1197"/>
                <a:gd name="T80" fmla="*/ 14 w 172"/>
                <a:gd name="T81" fmla="*/ 33 h 1197"/>
                <a:gd name="T82" fmla="*/ 14 w 172"/>
                <a:gd name="T83" fmla="*/ 18 h 1197"/>
                <a:gd name="T84" fmla="*/ 29 w 172"/>
                <a:gd name="T85" fmla="*/ 18 h 1197"/>
                <a:gd name="T86" fmla="*/ 29 w 172"/>
                <a:gd name="T87" fmla="*/ 33 h 1197"/>
                <a:gd name="T88" fmla="*/ 14 w 172"/>
                <a:gd name="T89" fmla="*/ 33 h 1197"/>
                <a:gd name="T90" fmla="*/ 14 w 172"/>
                <a:gd name="T91" fmla="*/ 4 h 1197"/>
                <a:gd name="T92" fmla="*/ 14 w 172"/>
                <a:gd name="T93" fmla="*/ 0 h 1197"/>
                <a:gd name="T94" fmla="*/ 29 w 172"/>
                <a:gd name="T95" fmla="*/ 0 h 1197"/>
                <a:gd name="T96" fmla="*/ 29 w 172"/>
                <a:gd name="T97" fmla="*/ 4 h 1197"/>
                <a:gd name="T98" fmla="*/ 14 w 172"/>
                <a:gd name="T99" fmla="*/ 4 h 1197"/>
                <a:gd name="T100" fmla="*/ 43 w 172"/>
                <a:gd name="T101" fmla="*/ 256 h 1197"/>
                <a:gd name="T102" fmla="*/ 22 w 172"/>
                <a:gd name="T103" fmla="*/ 299 h 1197"/>
                <a:gd name="T104" fmla="*/ 0 w 172"/>
                <a:gd name="T105" fmla="*/ 256 h 1197"/>
                <a:gd name="T106" fmla="*/ 43 w 172"/>
                <a:gd name="T107" fmla="*/ 256 h 1197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72"/>
                <a:gd name="T163" fmla="*/ 0 h 1197"/>
                <a:gd name="T164" fmla="*/ 172 w 172"/>
                <a:gd name="T165" fmla="*/ 1197 h 1197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72" h="1197">
                  <a:moveTo>
                    <a:pt x="56" y="1054"/>
                  </a:moveTo>
                  <a:lnTo>
                    <a:pt x="56" y="996"/>
                  </a:lnTo>
                  <a:lnTo>
                    <a:pt x="115" y="996"/>
                  </a:lnTo>
                  <a:lnTo>
                    <a:pt x="115" y="1054"/>
                  </a:lnTo>
                  <a:lnTo>
                    <a:pt x="56" y="1054"/>
                  </a:lnTo>
                  <a:close/>
                  <a:moveTo>
                    <a:pt x="56" y="939"/>
                  </a:moveTo>
                  <a:lnTo>
                    <a:pt x="56" y="881"/>
                  </a:lnTo>
                  <a:lnTo>
                    <a:pt x="115" y="881"/>
                  </a:lnTo>
                  <a:lnTo>
                    <a:pt x="115" y="939"/>
                  </a:lnTo>
                  <a:lnTo>
                    <a:pt x="56" y="939"/>
                  </a:lnTo>
                  <a:close/>
                  <a:moveTo>
                    <a:pt x="56" y="824"/>
                  </a:moveTo>
                  <a:lnTo>
                    <a:pt x="56" y="765"/>
                  </a:lnTo>
                  <a:lnTo>
                    <a:pt x="115" y="765"/>
                  </a:lnTo>
                  <a:lnTo>
                    <a:pt x="115" y="824"/>
                  </a:lnTo>
                  <a:lnTo>
                    <a:pt x="56" y="824"/>
                  </a:lnTo>
                  <a:close/>
                  <a:moveTo>
                    <a:pt x="56" y="709"/>
                  </a:moveTo>
                  <a:lnTo>
                    <a:pt x="56" y="650"/>
                  </a:lnTo>
                  <a:lnTo>
                    <a:pt x="115" y="650"/>
                  </a:lnTo>
                  <a:lnTo>
                    <a:pt x="115" y="709"/>
                  </a:lnTo>
                  <a:lnTo>
                    <a:pt x="56" y="709"/>
                  </a:lnTo>
                  <a:close/>
                  <a:moveTo>
                    <a:pt x="56" y="593"/>
                  </a:moveTo>
                  <a:lnTo>
                    <a:pt x="56" y="535"/>
                  </a:lnTo>
                  <a:lnTo>
                    <a:pt x="115" y="535"/>
                  </a:lnTo>
                  <a:lnTo>
                    <a:pt x="115" y="593"/>
                  </a:lnTo>
                  <a:lnTo>
                    <a:pt x="56" y="593"/>
                  </a:lnTo>
                  <a:close/>
                  <a:moveTo>
                    <a:pt x="56" y="478"/>
                  </a:moveTo>
                  <a:lnTo>
                    <a:pt x="56" y="420"/>
                  </a:lnTo>
                  <a:lnTo>
                    <a:pt x="115" y="420"/>
                  </a:lnTo>
                  <a:lnTo>
                    <a:pt x="115" y="478"/>
                  </a:lnTo>
                  <a:lnTo>
                    <a:pt x="56" y="478"/>
                  </a:lnTo>
                  <a:close/>
                  <a:moveTo>
                    <a:pt x="56" y="363"/>
                  </a:moveTo>
                  <a:lnTo>
                    <a:pt x="56" y="305"/>
                  </a:lnTo>
                  <a:lnTo>
                    <a:pt x="115" y="305"/>
                  </a:lnTo>
                  <a:lnTo>
                    <a:pt x="115" y="363"/>
                  </a:lnTo>
                  <a:lnTo>
                    <a:pt x="56" y="363"/>
                  </a:lnTo>
                  <a:close/>
                  <a:moveTo>
                    <a:pt x="56" y="248"/>
                  </a:moveTo>
                  <a:lnTo>
                    <a:pt x="56" y="189"/>
                  </a:lnTo>
                  <a:lnTo>
                    <a:pt x="115" y="189"/>
                  </a:lnTo>
                  <a:lnTo>
                    <a:pt x="115" y="248"/>
                  </a:lnTo>
                  <a:lnTo>
                    <a:pt x="56" y="248"/>
                  </a:lnTo>
                  <a:close/>
                  <a:moveTo>
                    <a:pt x="56" y="133"/>
                  </a:moveTo>
                  <a:lnTo>
                    <a:pt x="56" y="74"/>
                  </a:lnTo>
                  <a:lnTo>
                    <a:pt x="115" y="74"/>
                  </a:lnTo>
                  <a:lnTo>
                    <a:pt x="115" y="133"/>
                  </a:lnTo>
                  <a:lnTo>
                    <a:pt x="56" y="133"/>
                  </a:lnTo>
                  <a:close/>
                  <a:moveTo>
                    <a:pt x="56" y="17"/>
                  </a:moveTo>
                  <a:lnTo>
                    <a:pt x="56" y="0"/>
                  </a:lnTo>
                  <a:lnTo>
                    <a:pt x="115" y="0"/>
                  </a:lnTo>
                  <a:lnTo>
                    <a:pt x="115" y="17"/>
                  </a:lnTo>
                  <a:lnTo>
                    <a:pt x="56" y="17"/>
                  </a:lnTo>
                  <a:close/>
                  <a:moveTo>
                    <a:pt x="172" y="1025"/>
                  </a:moveTo>
                  <a:lnTo>
                    <a:pt x="86" y="1197"/>
                  </a:lnTo>
                  <a:lnTo>
                    <a:pt x="0" y="1025"/>
                  </a:lnTo>
                  <a:lnTo>
                    <a:pt x="172" y="1025"/>
                  </a:lnTo>
                  <a:close/>
                </a:path>
              </a:pathLst>
            </a:custGeom>
            <a:solidFill>
              <a:srgbClr val="CC3300"/>
            </a:solidFill>
            <a:ln w="1588">
              <a:solidFill>
                <a:srgbClr val="CC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6671" name="Freeform 1067"/>
            <p:cNvSpPr>
              <a:spLocks noEditPoints="1"/>
            </p:cNvSpPr>
            <p:nvPr/>
          </p:nvSpPr>
          <p:spPr bwMode="auto">
            <a:xfrm>
              <a:off x="5267" y="1830"/>
              <a:ext cx="86" cy="598"/>
            </a:xfrm>
            <a:custGeom>
              <a:avLst/>
              <a:gdLst>
                <a:gd name="T0" fmla="*/ 14 w 174"/>
                <a:gd name="T1" fmla="*/ 263 h 1197"/>
                <a:gd name="T2" fmla="*/ 14 w 174"/>
                <a:gd name="T3" fmla="*/ 249 h 1197"/>
                <a:gd name="T4" fmla="*/ 28 w 174"/>
                <a:gd name="T5" fmla="*/ 249 h 1197"/>
                <a:gd name="T6" fmla="*/ 28 w 174"/>
                <a:gd name="T7" fmla="*/ 263 h 1197"/>
                <a:gd name="T8" fmla="*/ 14 w 174"/>
                <a:gd name="T9" fmla="*/ 263 h 1197"/>
                <a:gd name="T10" fmla="*/ 14 w 174"/>
                <a:gd name="T11" fmla="*/ 234 h 1197"/>
                <a:gd name="T12" fmla="*/ 14 w 174"/>
                <a:gd name="T13" fmla="*/ 220 h 1197"/>
                <a:gd name="T14" fmla="*/ 28 w 174"/>
                <a:gd name="T15" fmla="*/ 220 h 1197"/>
                <a:gd name="T16" fmla="*/ 28 w 174"/>
                <a:gd name="T17" fmla="*/ 234 h 1197"/>
                <a:gd name="T18" fmla="*/ 14 w 174"/>
                <a:gd name="T19" fmla="*/ 234 h 1197"/>
                <a:gd name="T20" fmla="*/ 14 w 174"/>
                <a:gd name="T21" fmla="*/ 206 h 1197"/>
                <a:gd name="T22" fmla="*/ 14 w 174"/>
                <a:gd name="T23" fmla="*/ 191 h 1197"/>
                <a:gd name="T24" fmla="*/ 28 w 174"/>
                <a:gd name="T25" fmla="*/ 191 h 1197"/>
                <a:gd name="T26" fmla="*/ 28 w 174"/>
                <a:gd name="T27" fmla="*/ 206 h 1197"/>
                <a:gd name="T28" fmla="*/ 14 w 174"/>
                <a:gd name="T29" fmla="*/ 206 h 1197"/>
                <a:gd name="T30" fmla="*/ 14 w 174"/>
                <a:gd name="T31" fmla="*/ 177 h 1197"/>
                <a:gd name="T32" fmla="*/ 14 w 174"/>
                <a:gd name="T33" fmla="*/ 162 h 1197"/>
                <a:gd name="T34" fmla="*/ 28 w 174"/>
                <a:gd name="T35" fmla="*/ 162 h 1197"/>
                <a:gd name="T36" fmla="*/ 28 w 174"/>
                <a:gd name="T37" fmla="*/ 177 h 1197"/>
                <a:gd name="T38" fmla="*/ 14 w 174"/>
                <a:gd name="T39" fmla="*/ 177 h 1197"/>
                <a:gd name="T40" fmla="*/ 14 w 174"/>
                <a:gd name="T41" fmla="*/ 148 h 1197"/>
                <a:gd name="T42" fmla="*/ 14 w 174"/>
                <a:gd name="T43" fmla="*/ 133 h 1197"/>
                <a:gd name="T44" fmla="*/ 28 w 174"/>
                <a:gd name="T45" fmla="*/ 133 h 1197"/>
                <a:gd name="T46" fmla="*/ 28 w 174"/>
                <a:gd name="T47" fmla="*/ 148 h 1197"/>
                <a:gd name="T48" fmla="*/ 14 w 174"/>
                <a:gd name="T49" fmla="*/ 148 h 1197"/>
                <a:gd name="T50" fmla="*/ 14 w 174"/>
                <a:gd name="T51" fmla="*/ 119 h 1197"/>
                <a:gd name="T52" fmla="*/ 14 w 174"/>
                <a:gd name="T53" fmla="*/ 105 h 1197"/>
                <a:gd name="T54" fmla="*/ 28 w 174"/>
                <a:gd name="T55" fmla="*/ 105 h 1197"/>
                <a:gd name="T56" fmla="*/ 28 w 174"/>
                <a:gd name="T57" fmla="*/ 119 h 1197"/>
                <a:gd name="T58" fmla="*/ 14 w 174"/>
                <a:gd name="T59" fmla="*/ 119 h 1197"/>
                <a:gd name="T60" fmla="*/ 14 w 174"/>
                <a:gd name="T61" fmla="*/ 90 h 1197"/>
                <a:gd name="T62" fmla="*/ 14 w 174"/>
                <a:gd name="T63" fmla="*/ 76 h 1197"/>
                <a:gd name="T64" fmla="*/ 28 w 174"/>
                <a:gd name="T65" fmla="*/ 76 h 1197"/>
                <a:gd name="T66" fmla="*/ 28 w 174"/>
                <a:gd name="T67" fmla="*/ 90 h 1197"/>
                <a:gd name="T68" fmla="*/ 14 w 174"/>
                <a:gd name="T69" fmla="*/ 90 h 1197"/>
                <a:gd name="T70" fmla="*/ 14 w 174"/>
                <a:gd name="T71" fmla="*/ 62 h 1197"/>
                <a:gd name="T72" fmla="*/ 14 w 174"/>
                <a:gd name="T73" fmla="*/ 47 h 1197"/>
                <a:gd name="T74" fmla="*/ 28 w 174"/>
                <a:gd name="T75" fmla="*/ 47 h 1197"/>
                <a:gd name="T76" fmla="*/ 28 w 174"/>
                <a:gd name="T77" fmla="*/ 62 h 1197"/>
                <a:gd name="T78" fmla="*/ 14 w 174"/>
                <a:gd name="T79" fmla="*/ 62 h 1197"/>
                <a:gd name="T80" fmla="*/ 14 w 174"/>
                <a:gd name="T81" fmla="*/ 33 h 1197"/>
                <a:gd name="T82" fmla="*/ 14 w 174"/>
                <a:gd name="T83" fmla="*/ 18 h 1197"/>
                <a:gd name="T84" fmla="*/ 28 w 174"/>
                <a:gd name="T85" fmla="*/ 18 h 1197"/>
                <a:gd name="T86" fmla="*/ 28 w 174"/>
                <a:gd name="T87" fmla="*/ 33 h 1197"/>
                <a:gd name="T88" fmla="*/ 14 w 174"/>
                <a:gd name="T89" fmla="*/ 33 h 1197"/>
                <a:gd name="T90" fmla="*/ 14 w 174"/>
                <a:gd name="T91" fmla="*/ 4 h 1197"/>
                <a:gd name="T92" fmla="*/ 14 w 174"/>
                <a:gd name="T93" fmla="*/ 0 h 1197"/>
                <a:gd name="T94" fmla="*/ 28 w 174"/>
                <a:gd name="T95" fmla="*/ 0 h 1197"/>
                <a:gd name="T96" fmla="*/ 28 w 174"/>
                <a:gd name="T97" fmla="*/ 4 h 1197"/>
                <a:gd name="T98" fmla="*/ 14 w 174"/>
                <a:gd name="T99" fmla="*/ 4 h 1197"/>
                <a:gd name="T100" fmla="*/ 43 w 174"/>
                <a:gd name="T101" fmla="*/ 256 h 1197"/>
                <a:gd name="T102" fmla="*/ 21 w 174"/>
                <a:gd name="T103" fmla="*/ 299 h 1197"/>
                <a:gd name="T104" fmla="*/ 0 w 174"/>
                <a:gd name="T105" fmla="*/ 256 h 1197"/>
                <a:gd name="T106" fmla="*/ 43 w 174"/>
                <a:gd name="T107" fmla="*/ 256 h 1197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74"/>
                <a:gd name="T163" fmla="*/ 0 h 1197"/>
                <a:gd name="T164" fmla="*/ 174 w 174"/>
                <a:gd name="T165" fmla="*/ 1197 h 1197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74" h="1197">
                  <a:moveTo>
                    <a:pt x="59" y="1054"/>
                  </a:moveTo>
                  <a:lnTo>
                    <a:pt x="59" y="996"/>
                  </a:lnTo>
                  <a:lnTo>
                    <a:pt x="116" y="996"/>
                  </a:lnTo>
                  <a:lnTo>
                    <a:pt x="116" y="1054"/>
                  </a:lnTo>
                  <a:lnTo>
                    <a:pt x="59" y="1054"/>
                  </a:lnTo>
                  <a:close/>
                  <a:moveTo>
                    <a:pt x="59" y="939"/>
                  </a:moveTo>
                  <a:lnTo>
                    <a:pt x="59" y="881"/>
                  </a:lnTo>
                  <a:lnTo>
                    <a:pt x="116" y="881"/>
                  </a:lnTo>
                  <a:lnTo>
                    <a:pt x="116" y="939"/>
                  </a:lnTo>
                  <a:lnTo>
                    <a:pt x="59" y="939"/>
                  </a:lnTo>
                  <a:close/>
                  <a:moveTo>
                    <a:pt x="59" y="824"/>
                  </a:moveTo>
                  <a:lnTo>
                    <a:pt x="59" y="765"/>
                  </a:lnTo>
                  <a:lnTo>
                    <a:pt x="116" y="765"/>
                  </a:lnTo>
                  <a:lnTo>
                    <a:pt x="116" y="824"/>
                  </a:lnTo>
                  <a:lnTo>
                    <a:pt x="59" y="824"/>
                  </a:lnTo>
                  <a:close/>
                  <a:moveTo>
                    <a:pt x="59" y="709"/>
                  </a:moveTo>
                  <a:lnTo>
                    <a:pt x="59" y="650"/>
                  </a:lnTo>
                  <a:lnTo>
                    <a:pt x="116" y="650"/>
                  </a:lnTo>
                  <a:lnTo>
                    <a:pt x="116" y="709"/>
                  </a:lnTo>
                  <a:lnTo>
                    <a:pt x="59" y="709"/>
                  </a:lnTo>
                  <a:close/>
                  <a:moveTo>
                    <a:pt x="59" y="593"/>
                  </a:moveTo>
                  <a:lnTo>
                    <a:pt x="59" y="535"/>
                  </a:lnTo>
                  <a:lnTo>
                    <a:pt x="116" y="535"/>
                  </a:lnTo>
                  <a:lnTo>
                    <a:pt x="116" y="593"/>
                  </a:lnTo>
                  <a:lnTo>
                    <a:pt x="59" y="593"/>
                  </a:lnTo>
                  <a:close/>
                  <a:moveTo>
                    <a:pt x="59" y="478"/>
                  </a:moveTo>
                  <a:lnTo>
                    <a:pt x="59" y="420"/>
                  </a:lnTo>
                  <a:lnTo>
                    <a:pt x="116" y="420"/>
                  </a:lnTo>
                  <a:lnTo>
                    <a:pt x="116" y="478"/>
                  </a:lnTo>
                  <a:lnTo>
                    <a:pt x="59" y="478"/>
                  </a:lnTo>
                  <a:close/>
                  <a:moveTo>
                    <a:pt x="59" y="363"/>
                  </a:moveTo>
                  <a:lnTo>
                    <a:pt x="59" y="305"/>
                  </a:lnTo>
                  <a:lnTo>
                    <a:pt x="116" y="305"/>
                  </a:lnTo>
                  <a:lnTo>
                    <a:pt x="116" y="363"/>
                  </a:lnTo>
                  <a:lnTo>
                    <a:pt x="59" y="363"/>
                  </a:lnTo>
                  <a:close/>
                  <a:moveTo>
                    <a:pt x="59" y="248"/>
                  </a:moveTo>
                  <a:lnTo>
                    <a:pt x="59" y="189"/>
                  </a:lnTo>
                  <a:lnTo>
                    <a:pt x="116" y="189"/>
                  </a:lnTo>
                  <a:lnTo>
                    <a:pt x="116" y="248"/>
                  </a:lnTo>
                  <a:lnTo>
                    <a:pt x="59" y="248"/>
                  </a:lnTo>
                  <a:close/>
                  <a:moveTo>
                    <a:pt x="59" y="133"/>
                  </a:moveTo>
                  <a:lnTo>
                    <a:pt x="59" y="74"/>
                  </a:lnTo>
                  <a:lnTo>
                    <a:pt x="116" y="74"/>
                  </a:lnTo>
                  <a:lnTo>
                    <a:pt x="116" y="133"/>
                  </a:lnTo>
                  <a:lnTo>
                    <a:pt x="59" y="133"/>
                  </a:lnTo>
                  <a:close/>
                  <a:moveTo>
                    <a:pt x="59" y="17"/>
                  </a:moveTo>
                  <a:lnTo>
                    <a:pt x="59" y="0"/>
                  </a:lnTo>
                  <a:lnTo>
                    <a:pt x="116" y="0"/>
                  </a:lnTo>
                  <a:lnTo>
                    <a:pt x="116" y="17"/>
                  </a:lnTo>
                  <a:lnTo>
                    <a:pt x="59" y="17"/>
                  </a:lnTo>
                  <a:close/>
                  <a:moveTo>
                    <a:pt x="174" y="1025"/>
                  </a:moveTo>
                  <a:lnTo>
                    <a:pt x="88" y="1197"/>
                  </a:lnTo>
                  <a:lnTo>
                    <a:pt x="0" y="1025"/>
                  </a:lnTo>
                  <a:lnTo>
                    <a:pt x="174" y="1025"/>
                  </a:lnTo>
                  <a:close/>
                </a:path>
              </a:pathLst>
            </a:custGeom>
            <a:solidFill>
              <a:srgbClr val="CC3300"/>
            </a:solidFill>
            <a:ln w="1588">
              <a:solidFill>
                <a:srgbClr val="CC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6672" name="Freeform 1068"/>
            <p:cNvSpPr>
              <a:spLocks noEditPoints="1"/>
            </p:cNvSpPr>
            <p:nvPr/>
          </p:nvSpPr>
          <p:spPr bwMode="auto">
            <a:xfrm>
              <a:off x="5267" y="959"/>
              <a:ext cx="86" cy="598"/>
            </a:xfrm>
            <a:custGeom>
              <a:avLst/>
              <a:gdLst>
                <a:gd name="T0" fmla="*/ 14 w 174"/>
                <a:gd name="T1" fmla="*/ 263 h 1197"/>
                <a:gd name="T2" fmla="*/ 14 w 174"/>
                <a:gd name="T3" fmla="*/ 248 h 1197"/>
                <a:gd name="T4" fmla="*/ 28 w 174"/>
                <a:gd name="T5" fmla="*/ 248 h 1197"/>
                <a:gd name="T6" fmla="*/ 28 w 174"/>
                <a:gd name="T7" fmla="*/ 263 h 1197"/>
                <a:gd name="T8" fmla="*/ 14 w 174"/>
                <a:gd name="T9" fmla="*/ 263 h 1197"/>
                <a:gd name="T10" fmla="*/ 14 w 174"/>
                <a:gd name="T11" fmla="*/ 234 h 1197"/>
                <a:gd name="T12" fmla="*/ 14 w 174"/>
                <a:gd name="T13" fmla="*/ 220 h 1197"/>
                <a:gd name="T14" fmla="*/ 28 w 174"/>
                <a:gd name="T15" fmla="*/ 220 h 1197"/>
                <a:gd name="T16" fmla="*/ 28 w 174"/>
                <a:gd name="T17" fmla="*/ 234 h 1197"/>
                <a:gd name="T18" fmla="*/ 14 w 174"/>
                <a:gd name="T19" fmla="*/ 234 h 1197"/>
                <a:gd name="T20" fmla="*/ 14 w 174"/>
                <a:gd name="T21" fmla="*/ 205 h 1197"/>
                <a:gd name="T22" fmla="*/ 14 w 174"/>
                <a:gd name="T23" fmla="*/ 191 h 1197"/>
                <a:gd name="T24" fmla="*/ 28 w 174"/>
                <a:gd name="T25" fmla="*/ 191 h 1197"/>
                <a:gd name="T26" fmla="*/ 28 w 174"/>
                <a:gd name="T27" fmla="*/ 205 h 1197"/>
                <a:gd name="T28" fmla="*/ 14 w 174"/>
                <a:gd name="T29" fmla="*/ 205 h 1197"/>
                <a:gd name="T30" fmla="*/ 14 w 174"/>
                <a:gd name="T31" fmla="*/ 176 h 1197"/>
                <a:gd name="T32" fmla="*/ 14 w 174"/>
                <a:gd name="T33" fmla="*/ 162 h 1197"/>
                <a:gd name="T34" fmla="*/ 28 w 174"/>
                <a:gd name="T35" fmla="*/ 162 h 1197"/>
                <a:gd name="T36" fmla="*/ 28 w 174"/>
                <a:gd name="T37" fmla="*/ 176 h 1197"/>
                <a:gd name="T38" fmla="*/ 14 w 174"/>
                <a:gd name="T39" fmla="*/ 176 h 1197"/>
                <a:gd name="T40" fmla="*/ 14 w 174"/>
                <a:gd name="T41" fmla="*/ 148 h 1197"/>
                <a:gd name="T42" fmla="*/ 14 w 174"/>
                <a:gd name="T43" fmla="*/ 133 h 1197"/>
                <a:gd name="T44" fmla="*/ 28 w 174"/>
                <a:gd name="T45" fmla="*/ 133 h 1197"/>
                <a:gd name="T46" fmla="*/ 28 w 174"/>
                <a:gd name="T47" fmla="*/ 148 h 1197"/>
                <a:gd name="T48" fmla="*/ 14 w 174"/>
                <a:gd name="T49" fmla="*/ 148 h 1197"/>
                <a:gd name="T50" fmla="*/ 14 w 174"/>
                <a:gd name="T51" fmla="*/ 119 h 1197"/>
                <a:gd name="T52" fmla="*/ 14 w 174"/>
                <a:gd name="T53" fmla="*/ 104 h 1197"/>
                <a:gd name="T54" fmla="*/ 28 w 174"/>
                <a:gd name="T55" fmla="*/ 104 h 1197"/>
                <a:gd name="T56" fmla="*/ 28 w 174"/>
                <a:gd name="T57" fmla="*/ 119 h 1197"/>
                <a:gd name="T58" fmla="*/ 14 w 174"/>
                <a:gd name="T59" fmla="*/ 119 h 1197"/>
                <a:gd name="T60" fmla="*/ 14 w 174"/>
                <a:gd name="T61" fmla="*/ 90 h 1197"/>
                <a:gd name="T62" fmla="*/ 14 w 174"/>
                <a:gd name="T63" fmla="*/ 76 h 1197"/>
                <a:gd name="T64" fmla="*/ 28 w 174"/>
                <a:gd name="T65" fmla="*/ 76 h 1197"/>
                <a:gd name="T66" fmla="*/ 28 w 174"/>
                <a:gd name="T67" fmla="*/ 90 h 1197"/>
                <a:gd name="T68" fmla="*/ 14 w 174"/>
                <a:gd name="T69" fmla="*/ 90 h 1197"/>
                <a:gd name="T70" fmla="*/ 14 w 174"/>
                <a:gd name="T71" fmla="*/ 61 h 1197"/>
                <a:gd name="T72" fmla="*/ 14 w 174"/>
                <a:gd name="T73" fmla="*/ 47 h 1197"/>
                <a:gd name="T74" fmla="*/ 28 w 174"/>
                <a:gd name="T75" fmla="*/ 47 h 1197"/>
                <a:gd name="T76" fmla="*/ 28 w 174"/>
                <a:gd name="T77" fmla="*/ 61 h 1197"/>
                <a:gd name="T78" fmla="*/ 14 w 174"/>
                <a:gd name="T79" fmla="*/ 61 h 1197"/>
                <a:gd name="T80" fmla="*/ 14 w 174"/>
                <a:gd name="T81" fmla="*/ 32 h 1197"/>
                <a:gd name="T82" fmla="*/ 14 w 174"/>
                <a:gd name="T83" fmla="*/ 18 h 1197"/>
                <a:gd name="T84" fmla="*/ 28 w 174"/>
                <a:gd name="T85" fmla="*/ 18 h 1197"/>
                <a:gd name="T86" fmla="*/ 28 w 174"/>
                <a:gd name="T87" fmla="*/ 32 h 1197"/>
                <a:gd name="T88" fmla="*/ 14 w 174"/>
                <a:gd name="T89" fmla="*/ 32 h 1197"/>
                <a:gd name="T90" fmla="*/ 14 w 174"/>
                <a:gd name="T91" fmla="*/ 4 h 1197"/>
                <a:gd name="T92" fmla="*/ 14 w 174"/>
                <a:gd name="T93" fmla="*/ 0 h 1197"/>
                <a:gd name="T94" fmla="*/ 28 w 174"/>
                <a:gd name="T95" fmla="*/ 0 h 1197"/>
                <a:gd name="T96" fmla="*/ 28 w 174"/>
                <a:gd name="T97" fmla="*/ 4 h 1197"/>
                <a:gd name="T98" fmla="*/ 14 w 174"/>
                <a:gd name="T99" fmla="*/ 4 h 1197"/>
                <a:gd name="T100" fmla="*/ 43 w 174"/>
                <a:gd name="T101" fmla="*/ 255 h 1197"/>
                <a:gd name="T102" fmla="*/ 21 w 174"/>
                <a:gd name="T103" fmla="*/ 299 h 1197"/>
                <a:gd name="T104" fmla="*/ 0 w 174"/>
                <a:gd name="T105" fmla="*/ 255 h 1197"/>
                <a:gd name="T106" fmla="*/ 43 w 174"/>
                <a:gd name="T107" fmla="*/ 255 h 1197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74"/>
                <a:gd name="T163" fmla="*/ 0 h 1197"/>
                <a:gd name="T164" fmla="*/ 174 w 174"/>
                <a:gd name="T165" fmla="*/ 1197 h 1197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74" h="1197">
                  <a:moveTo>
                    <a:pt x="59" y="1052"/>
                  </a:moveTo>
                  <a:lnTo>
                    <a:pt x="59" y="995"/>
                  </a:lnTo>
                  <a:lnTo>
                    <a:pt x="116" y="995"/>
                  </a:lnTo>
                  <a:lnTo>
                    <a:pt x="116" y="1052"/>
                  </a:lnTo>
                  <a:lnTo>
                    <a:pt x="59" y="1052"/>
                  </a:lnTo>
                  <a:close/>
                  <a:moveTo>
                    <a:pt x="59" y="937"/>
                  </a:moveTo>
                  <a:lnTo>
                    <a:pt x="59" y="880"/>
                  </a:lnTo>
                  <a:lnTo>
                    <a:pt x="116" y="880"/>
                  </a:lnTo>
                  <a:lnTo>
                    <a:pt x="116" y="937"/>
                  </a:lnTo>
                  <a:lnTo>
                    <a:pt x="59" y="937"/>
                  </a:lnTo>
                  <a:close/>
                  <a:moveTo>
                    <a:pt x="59" y="822"/>
                  </a:moveTo>
                  <a:lnTo>
                    <a:pt x="59" y="765"/>
                  </a:lnTo>
                  <a:lnTo>
                    <a:pt x="116" y="765"/>
                  </a:lnTo>
                  <a:lnTo>
                    <a:pt x="116" y="822"/>
                  </a:lnTo>
                  <a:lnTo>
                    <a:pt x="59" y="822"/>
                  </a:lnTo>
                  <a:close/>
                  <a:moveTo>
                    <a:pt x="59" y="707"/>
                  </a:moveTo>
                  <a:lnTo>
                    <a:pt x="59" y="650"/>
                  </a:lnTo>
                  <a:lnTo>
                    <a:pt x="116" y="650"/>
                  </a:lnTo>
                  <a:lnTo>
                    <a:pt x="116" y="707"/>
                  </a:lnTo>
                  <a:lnTo>
                    <a:pt x="59" y="707"/>
                  </a:lnTo>
                  <a:close/>
                  <a:moveTo>
                    <a:pt x="59" y="592"/>
                  </a:moveTo>
                  <a:lnTo>
                    <a:pt x="59" y="535"/>
                  </a:lnTo>
                  <a:lnTo>
                    <a:pt x="116" y="535"/>
                  </a:lnTo>
                  <a:lnTo>
                    <a:pt x="116" y="592"/>
                  </a:lnTo>
                  <a:lnTo>
                    <a:pt x="59" y="592"/>
                  </a:lnTo>
                  <a:close/>
                  <a:moveTo>
                    <a:pt x="59" y="476"/>
                  </a:moveTo>
                  <a:lnTo>
                    <a:pt x="59" y="419"/>
                  </a:lnTo>
                  <a:lnTo>
                    <a:pt x="116" y="419"/>
                  </a:lnTo>
                  <a:lnTo>
                    <a:pt x="116" y="476"/>
                  </a:lnTo>
                  <a:lnTo>
                    <a:pt x="59" y="476"/>
                  </a:lnTo>
                  <a:close/>
                  <a:moveTo>
                    <a:pt x="59" y="361"/>
                  </a:moveTo>
                  <a:lnTo>
                    <a:pt x="59" y="304"/>
                  </a:lnTo>
                  <a:lnTo>
                    <a:pt x="116" y="304"/>
                  </a:lnTo>
                  <a:lnTo>
                    <a:pt x="116" y="361"/>
                  </a:lnTo>
                  <a:lnTo>
                    <a:pt x="59" y="361"/>
                  </a:lnTo>
                  <a:close/>
                  <a:moveTo>
                    <a:pt x="59" y="246"/>
                  </a:moveTo>
                  <a:lnTo>
                    <a:pt x="59" y="189"/>
                  </a:lnTo>
                  <a:lnTo>
                    <a:pt x="116" y="189"/>
                  </a:lnTo>
                  <a:lnTo>
                    <a:pt x="116" y="246"/>
                  </a:lnTo>
                  <a:lnTo>
                    <a:pt x="59" y="246"/>
                  </a:lnTo>
                  <a:close/>
                  <a:moveTo>
                    <a:pt x="59" y="131"/>
                  </a:moveTo>
                  <a:lnTo>
                    <a:pt x="59" y="74"/>
                  </a:lnTo>
                  <a:lnTo>
                    <a:pt x="116" y="74"/>
                  </a:lnTo>
                  <a:lnTo>
                    <a:pt x="116" y="131"/>
                  </a:lnTo>
                  <a:lnTo>
                    <a:pt x="59" y="131"/>
                  </a:lnTo>
                  <a:close/>
                  <a:moveTo>
                    <a:pt x="59" y="16"/>
                  </a:moveTo>
                  <a:lnTo>
                    <a:pt x="59" y="0"/>
                  </a:lnTo>
                  <a:lnTo>
                    <a:pt x="116" y="0"/>
                  </a:lnTo>
                  <a:lnTo>
                    <a:pt x="116" y="16"/>
                  </a:lnTo>
                  <a:lnTo>
                    <a:pt x="59" y="16"/>
                  </a:lnTo>
                  <a:close/>
                  <a:moveTo>
                    <a:pt x="174" y="1023"/>
                  </a:moveTo>
                  <a:lnTo>
                    <a:pt x="88" y="1197"/>
                  </a:lnTo>
                  <a:lnTo>
                    <a:pt x="0" y="1023"/>
                  </a:lnTo>
                  <a:lnTo>
                    <a:pt x="174" y="1023"/>
                  </a:lnTo>
                  <a:close/>
                </a:path>
              </a:pathLst>
            </a:custGeom>
            <a:solidFill>
              <a:srgbClr val="CC3300"/>
            </a:solidFill>
            <a:ln w="1588">
              <a:solidFill>
                <a:srgbClr val="CC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6675" name="Freeform 1071"/>
            <p:cNvSpPr>
              <a:spLocks noEditPoints="1"/>
            </p:cNvSpPr>
            <p:nvPr/>
          </p:nvSpPr>
          <p:spPr bwMode="auto">
            <a:xfrm>
              <a:off x="5061" y="3437"/>
              <a:ext cx="299" cy="86"/>
            </a:xfrm>
            <a:custGeom>
              <a:avLst/>
              <a:gdLst>
                <a:gd name="T0" fmla="*/ 0 w 597"/>
                <a:gd name="T1" fmla="*/ 14 h 172"/>
                <a:gd name="T2" fmla="*/ 114 w 597"/>
                <a:gd name="T3" fmla="*/ 14 h 172"/>
                <a:gd name="T4" fmla="*/ 114 w 597"/>
                <a:gd name="T5" fmla="*/ 29 h 172"/>
                <a:gd name="T6" fmla="*/ 0 w 597"/>
                <a:gd name="T7" fmla="*/ 29 h 172"/>
                <a:gd name="T8" fmla="*/ 0 w 597"/>
                <a:gd name="T9" fmla="*/ 14 h 172"/>
                <a:gd name="T10" fmla="*/ 107 w 597"/>
                <a:gd name="T11" fmla="*/ 0 h 172"/>
                <a:gd name="T12" fmla="*/ 150 w 597"/>
                <a:gd name="T13" fmla="*/ 22 h 172"/>
                <a:gd name="T14" fmla="*/ 107 w 597"/>
                <a:gd name="T15" fmla="*/ 43 h 172"/>
                <a:gd name="T16" fmla="*/ 107 w 597"/>
                <a:gd name="T17" fmla="*/ 0 h 17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97"/>
                <a:gd name="T28" fmla="*/ 0 h 172"/>
                <a:gd name="T29" fmla="*/ 597 w 597"/>
                <a:gd name="T30" fmla="*/ 172 h 17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97" h="172">
                  <a:moveTo>
                    <a:pt x="0" y="56"/>
                  </a:moveTo>
                  <a:lnTo>
                    <a:pt x="453" y="56"/>
                  </a:lnTo>
                  <a:lnTo>
                    <a:pt x="453" y="115"/>
                  </a:lnTo>
                  <a:lnTo>
                    <a:pt x="0" y="115"/>
                  </a:lnTo>
                  <a:lnTo>
                    <a:pt x="0" y="56"/>
                  </a:lnTo>
                  <a:close/>
                  <a:moveTo>
                    <a:pt x="425" y="0"/>
                  </a:moveTo>
                  <a:lnTo>
                    <a:pt x="597" y="86"/>
                  </a:lnTo>
                  <a:lnTo>
                    <a:pt x="425" y="172"/>
                  </a:lnTo>
                  <a:lnTo>
                    <a:pt x="425" y="0"/>
                  </a:lnTo>
                  <a:close/>
                </a:path>
              </a:pathLst>
            </a:custGeom>
            <a:solidFill>
              <a:srgbClr val="CC3300"/>
            </a:solidFill>
            <a:ln w="1588">
              <a:solidFill>
                <a:srgbClr val="CC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6676" name="Freeform 1072"/>
            <p:cNvSpPr>
              <a:spLocks noEditPoints="1"/>
            </p:cNvSpPr>
            <p:nvPr/>
          </p:nvSpPr>
          <p:spPr bwMode="auto">
            <a:xfrm>
              <a:off x="5061" y="3590"/>
              <a:ext cx="299" cy="86"/>
            </a:xfrm>
            <a:custGeom>
              <a:avLst/>
              <a:gdLst>
                <a:gd name="T0" fmla="*/ 0 w 597"/>
                <a:gd name="T1" fmla="*/ 15 h 172"/>
                <a:gd name="T2" fmla="*/ 15 w 597"/>
                <a:gd name="T3" fmla="*/ 15 h 172"/>
                <a:gd name="T4" fmla="*/ 15 w 597"/>
                <a:gd name="T5" fmla="*/ 29 h 172"/>
                <a:gd name="T6" fmla="*/ 0 w 597"/>
                <a:gd name="T7" fmla="*/ 29 h 172"/>
                <a:gd name="T8" fmla="*/ 0 w 597"/>
                <a:gd name="T9" fmla="*/ 15 h 172"/>
                <a:gd name="T10" fmla="*/ 29 w 597"/>
                <a:gd name="T11" fmla="*/ 15 h 172"/>
                <a:gd name="T12" fmla="*/ 43 w 597"/>
                <a:gd name="T13" fmla="*/ 15 h 172"/>
                <a:gd name="T14" fmla="*/ 43 w 597"/>
                <a:gd name="T15" fmla="*/ 29 h 172"/>
                <a:gd name="T16" fmla="*/ 29 w 597"/>
                <a:gd name="T17" fmla="*/ 29 h 172"/>
                <a:gd name="T18" fmla="*/ 29 w 597"/>
                <a:gd name="T19" fmla="*/ 15 h 172"/>
                <a:gd name="T20" fmla="*/ 58 w 597"/>
                <a:gd name="T21" fmla="*/ 15 h 172"/>
                <a:gd name="T22" fmla="*/ 72 w 597"/>
                <a:gd name="T23" fmla="*/ 15 h 172"/>
                <a:gd name="T24" fmla="*/ 72 w 597"/>
                <a:gd name="T25" fmla="*/ 29 h 172"/>
                <a:gd name="T26" fmla="*/ 58 w 597"/>
                <a:gd name="T27" fmla="*/ 29 h 172"/>
                <a:gd name="T28" fmla="*/ 58 w 597"/>
                <a:gd name="T29" fmla="*/ 15 h 172"/>
                <a:gd name="T30" fmla="*/ 87 w 597"/>
                <a:gd name="T31" fmla="*/ 15 h 172"/>
                <a:gd name="T32" fmla="*/ 101 w 597"/>
                <a:gd name="T33" fmla="*/ 15 h 172"/>
                <a:gd name="T34" fmla="*/ 101 w 597"/>
                <a:gd name="T35" fmla="*/ 29 h 172"/>
                <a:gd name="T36" fmla="*/ 87 w 597"/>
                <a:gd name="T37" fmla="*/ 29 h 172"/>
                <a:gd name="T38" fmla="*/ 87 w 597"/>
                <a:gd name="T39" fmla="*/ 15 h 172"/>
                <a:gd name="T40" fmla="*/ 107 w 597"/>
                <a:gd name="T41" fmla="*/ 0 h 172"/>
                <a:gd name="T42" fmla="*/ 150 w 597"/>
                <a:gd name="T43" fmla="*/ 22 h 172"/>
                <a:gd name="T44" fmla="*/ 107 w 597"/>
                <a:gd name="T45" fmla="*/ 43 h 172"/>
                <a:gd name="T46" fmla="*/ 107 w 597"/>
                <a:gd name="T47" fmla="*/ 0 h 172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597"/>
                <a:gd name="T73" fmla="*/ 0 h 172"/>
                <a:gd name="T74" fmla="*/ 597 w 597"/>
                <a:gd name="T75" fmla="*/ 172 h 172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597" h="172">
                  <a:moveTo>
                    <a:pt x="0" y="57"/>
                  </a:moveTo>
                  <a:lnTo>
                    <a:pt x="57" y="57"/>
                  </a:lnTo>
                  <a:lnTo>
                    <a:pt x="57" y="115"/>
                  </a:lnTo>
                  <a:lnTo>
                    <a:pt x="0" y="115"/>
                  </a:lnTo>
                  <a:lnTo>
                    <a:pt x="0" y="57"/>
                  </a:lnTo>
                  <a:close/>
                  <a:moveTo>
                    <a:pt x="115" y="57"/>
                  </a:moveTo>
                  <a:lnTo>
                    <a:pt x="172" y="57"/>
                  </a:lnTo>
                  <a:lnTo>
                    <a:pt x="172" y="115"/>
                  </a:lnTo>
                  <a:lnTo>
                    <a:pt x="115" y="115"/>
                  </a:lnTo>
                  <a:lnTo>
                    <a:pt x="115" y="57"/>
                  </a:lnTo>
                  <a:close/>
                  <a:moveTo>
                    <a:pt x="230" y="57"/>
                  </a:moveTo>
                  <a:lnTo>
                    <a:pt x="287" y="57"/>
                  </a:lnTo>
                  <a:lnTo>
                    <a:pt x="287" y="115"/>
                  </a:lnTo>
                  <a:lnTo>
                    <a:pt x="230" y="115"/>
                  </a:lnTo>
                  <a:lnTo>
                    <a:pt x="230" y="57"/>
                  </a:lnTo>
                  <a:close/>
                  <a:moveTo>
                    <a:pt x="345" y="57"/>
                  </a:moveTo>
                  <a:lnTo>
                    <a:pt x="402" y="57"/>
                  </a:lnTo>
                  <a:lnTo>
                    <a:pt x="402" y="115"/>
                  </a:lnTo>
                  <a:lnTo>
                    <a:pt x="345" y="115"/>
                  </a:lnTo>
                  <a:lnTo>
                    <a:pt x="345" y="57"/>
                  </a:lnTo>
                  <a:close/>
                  <a:moveTo>
                    <a:pt x="425" y="0"/>
                  </a:moveTo>
                  <a:lnTo>
                    <a:pt x="597" y="86"/>
                  </a:lnTo>
                  <a:lnTo>
                    <a:pt x="425" y="172"/>
                  </a:lnTo>
                  <a:lnTo>
                    <a:pt x="425" y="0"/>
                  </a:lnTo>
                  <a:close/>
                </a:path>
              </a:pathLst>
            </a:custGeom>
            <a:solidFill>
              <a:srgbClr val="CC3300"/>
            </a:solidFill>
            <a:ln w="1588">
              <a:solidFill>
                <a:srgbClr val="CC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6677" name="Freeform 1073"/>
            <p:cNvSpPr>
              <a:spLocks noEditPoints="1"/>
            </p:cNvSpPr>
            <p:nvPr/>
          </p:nvSpPr>
          <p:spPr bwMode="auto">
            <a:xfrm>
              <a:off x="5061" y="3727"/>
              <a:ext cx="299" cy="87"/>
            </a:xfrm>
            <a:custGeom>
              <a:avLst/>
              <a:gdLst>
                <a:gd name="T0" fmla="*/ 0 w 597"/>
                <a:gd name="T1" fmla="*/ 15 h 174"/>
                <a:gd name="T2" fmla="*/ 114 w 597"/>
                <a:gd name="T3" fmla="*/ 15 h 174"/>
                <a:gd name="T4" fmla="*/ 114 w 597"/>
                <a:gd name="T5" fmla="*/ 29 h 174"/>
                <a:gd name="T6" fmla="*/ 0 w 597"/>
                <a:gd name="T7" fmla="*/ 29 h 174"/>
                <a:gd name="T8" fmla="*/ 0 w 597"/>
                <a:gd name="T9" fmla="*/ 15 h 174"/>
                <a:gd name="T10" fmla="*/ 107 w 597"/>
                <a:gd name="T11" fmla="*/ 0 h 174"/>
                <a:gd name="T12" fmla="*/ 150 w 597"/>
                <a:gd name="T13" fmla="*/ 22 h 174"/>
                <a:gd name="T14" fmla="*/ 107 w 597"/>
                <a:gd name="T15" fmla="*/ 44 h 174"/>
                <a:gd name="T16" fmla="*/ 107 w 597"/>
                <a:gd name="T17" fmla="*/ 0 h 17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97"/>
                <a:gd name="T28" fmla="*/ 0 h 174"/>
                <a:gd name="T29" fmla="*/ 597 w 597"/>
                <a:gd name="T30" fmla="*/ 174 h 17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97" h="174">
                  <a:moveTo>
                    <a:pt x="0" y="59"/>
                  </a:moveTo>
                  <a:lnTo>
                    <a:pt x="453" y="59"/>
                  </a:lnTo>
                  <a:lnTo>
                    <a:pt x="453" y="115"/>
                  </a:lnTo>
                  <a:lnTo>
                    <a:pt x="0" y="115"/>
                  </a:lnTo>
                  <a:lnTo>
                    <a:pt x="0" y="59"/>
                  </a:lnTo>
                  <a:close/>
                  <a:moveTo>
                    <a:pt x="425" y="0"/>
                  </a:moveTo>
                  <a:lnTo>
                    <a:pt x="597" y="86"/>
                  </a:lnTo>
                  <a:lnTo>
                    <a:pt x="425" y="174"/>
                  </a:lnTo>
                  <a:lnTo>
                    <a:pt x="425" y="0"/>
                  </a:lnTo>
                  <a:close/>
                </a:path>
              </a:pathLst>
            </a:custGeom>
            <a:solidFill>
              <a:srgbClr val="C0C0C0"/>
            </a:solidFill>
            <a:ln w="1588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6678" name="Rectangle 1074"/>
            <p:cNvSpPr>
              <a:spLocks noChangeArrowheads="1"/>
            </p:cNvSpPr>
            <p:nvPr/>
          </p:nvSpPr>
          <p:spPr bwMode="auto">
            <a:xfrm>
              <a:off x="4523" y="3408"/>
              <a:ext cx="469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1600">
                  <a:solidFill>
                    <a:srgbClr val="000000"/>
                  </a:solidFill>
                  <a:latin typeface="Helvetica" pitchFamily="-106" charset="0"/>
                </a:rPr>
                <a:t>Forward</a:t>
              </a:r>
              <a:endParaRPr lang="en-US" sz="1800"/>
            </a:p>
          </p:txBody>
        </p:sp>
        <p:sp>
          <p:nvSpPr>
            <p:cNvPr id="26679" name="Rectangle 1075"/>
            <p:cNvSpPr>
              <a:spLocks noChangeArrowheads="1"/>
            </p:cNvSpPr>
            <p:nvPr/>
          </p:nvSpPr>
          <p:spPr bwMode="auto">
            <a:xfrm>
              <a:off x="4476" y="3561"/>
              <a:ext cx="562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1600">
                  <a:solidFill>
                    <a:srgbClr val="000000"/>
                  </a:solidFill>
                  <a:latin typeface="Helvetica" pitchFamily="-106" charset="0"/>
                </a:rPr>
                <a:t>Backward</a:t>
              </a:r>
              <a:endParaRPr lang="en-US" sz="1800"/>
            </a:p>
          </p:txBody>
        </p:sp>
        <p:sp>
          <p:nvSpPr>
            <p:cNvPr id="26680" name="Rectangle 1076"/>
            <p:cNvSpPr>
              <a:spLocks noChangeArrowheads="1"/>
            </p:cNvSpPr>
            <p:nvPr/>
          </p:nvSpPr>
          <p:spPr bwMode="auto">
            <a:xfrm>
              <a:off x="4561" y="3715"/>
              <a:ext cx="391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1600">
                  <a:solidFill>
                    <a:srgbClr val="000000"/>
                  </a:solidFill>
                  <a:latin typeface="Helvetica" pitchFamily="-106" charset="0"/>
                </a:rPr>
                <a:t>Lateral</a:t>
              </a:r>
              <a:endParaRPr lang="en-US" sz="1800"/>
            </a:p>
          </p:txBody>
        </p:sp>
        <p:sp>
          <p:nvSpPr>
            <p:cNvPr id="26681" name="Freeform 1077"/>
            <p:cNvSpPr>
              <a:spLocks/>
            </p:cNvSpPr>
            <p:nvPr/>
          </p:nvSpPr>
          <p:spPr bwMode="auto">
            <a:xfrm>
              <a:off x="2915" y="2953"/>
              <a:ext cx="438" cy="402"/>
            </a:xfrm>
            <a:custGeom>
              <a:avLst/>
              <a:gdLst>
                <a:gd name="T0" fmla="*/ 3 w 876"/>
                <a:gd name="T1" fmla="*/ 194 h 805"/>
                <a:gd name="T2" fmla="*/ 10 w 876"/>
                <a:gd name="T3" fmla="*/ 194 h 805"/>
                <a:gd name="T4" fmla="*/ 17 w 876"/>
                <a:gd name="T5" fmla="*/ 193 h 805"/>
                <a:gd name="T6" fmla="*/ 23 w 876"/>
                <a:gd name="T7" fmla="*/ 144 h 805"/>
                <a:gd name="T8" fmla="*/ 30 w 876"/>
                <a:gd name="T9" fmla="*/ 0 h 805"/>
                <a:gd name="T10" fmla="*/ 37 w 876"/>
                <a:gd name="T11" fmla="*/ 108 h 805"/>
                <a:gd name="T12" fmla="*/ 43 w 876"/>
                <a:gd name="T13" fmla="*/ 190 h 805"/>
                <a:gd name="T14" fmla="*/ 50 w 876"/>
                <a:gd name="T15" fmla="*/ 201 h 805"/>
                <a:gd name="T16" fmla="*/ 57 w 876"/>
                <a:gd name="T17" fmla="*/ 201 h 805"/>
                <a:gd name="T18" fmla="*/ 63 w 876"/>
                <a:gd name="T19" fmla="*/ 197 h 805"/>
                <a:gd name="T20" fmla="*/ 70 w 876"/>
                <a:gd name="T21" fmla="*/ 193 h 805"/>
                <a:gd name="T22" fmla="*/ 77 w 876"/>
                <a:gd name="T23" fmla="*/ 188 h 805"/>
                <a:gd name="T24" fmla="*/ 83 w 876"/>
                <a:gd name="T25" fmla="*/ 183 h 805"/>
                <a:gd name="T26" fmla="*/ 90 w 876"/>
                <a:gd name="T27" fmla="*/ 180 h 805"/>
                <a:gd name="T28" fmla="*/ 97 w 876"/>
                <a:gd name="T29" fmla="*/ 180 h 805"/>
                <a:gd name="T30" fmla="*/ 103 w 876"/>
                <a:gd name="T31" fmla="*/ 183 h 805"/>
                <a:gd name="T32" fmla="*/ 110 w 876"/>
                <a:gd name="T33" fmla="*/ 187 h 805"/>
                <a:gd name="T34" fmla="*/ 116 w 876"/>
                <a:gd name="T35" fmla="*/ 192 h 805"/>
                <a:gd name="T36" fmla="*/ 123 w 876"/>
                <a:gd name="T37" fmla="*/ 195 h 805"/>
                <a:gd name="T38" fmla="*/ 129 w 876"/>
                <a:gd name="T39" fmla="*/ 197 h 805"/>
                <a:gd name="T40" fmla="*/ 136 w 876"/>
                <a:gd name="T41" fmla="*/ 197 h 805"/>
                <a:gd name="T42" fmla="*/ 143 w 876"/>
                <a:gd name="T43" fmla="*/ 193 h 805"/>
                <a:gd name="T44" fmla="*/ 149 w 876"/>
                <a:gd name="T45" fmla="*/ 190 h 805"/>
                <a:gd name="T46" fmla="*/ 156 w 876"/>
                <a:gd name="T47" fmla="*/ 188 h 805"/>
                <a:gd name="T48" fmla="*/ 163 w 876"/>
                <a:gd name="T49" fmla="*/ 187 h 805"/>
                <a:gd name="T50" fmla="*/ 169 w 876"/>
                <a:gd name="T51" fmla="*/ 187 h 805"/>
                <a:gd name="T52" fmla="*/ 176 w 876"/>
                <a:gd name="T53" fmla="*/ 189 h 805"/>
                <a:gd name="T54" fmla="*/ 183 w 876"/>
                <a:gd name="T55" fmla="*/ 191 h 805"/>
                <a:gd name="T56" fmla="*/ 189 w 876"/>
                <a:gd name="T57" fmla="*/ 193 h 805"/>
                <a:gd name="T58" fmla="*/ 196 w 876"/>
                <a:gd name="T59" fmla="*/ 194 h 805"/>
                <a:gd name="T60" fmla="*/ 203 w 876"/>
                <a:gd name="T61" fmla="*/ 194 h 805"/>
                <a:gd name="T62" fmla="*/ 210 w 876"/>
                <a:gd name="T63" fmla="*/ 194 h 805"/>
                <a:gd name="T64" fmla="*/ 216 w 876"/>
                <a:gd name="T65" fmla="*/ 194 h 80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76"/>
                <a:gd name="T100" fmla="*/ 0 h 805"/>
                <a:gd name="T101" fmla="*/ 876 w 876"/>
                <a:gd name="T102" fmla="*/ 805 h 80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76" h="805">
                  <a:moveTo>
                    <a:pt x="0" y="783"/>
                  </a:moveTo>
                  <a:lnTo>
                    <a:pt x="11" y="779"/>
                  </a:lnTo>
                  <a:lnTo>
                    <a:pt x="26" y="779"/>
                  </a:lnTo>
                  <a:lnTo>
                    <a:pt x="39" y="779"/>
                  </a:lnTo>
                  <a:lnTo>
                    <a:pt x="54" y="774"/>
                  </a:lnTo>
                  <a:lnTo>
                    <a:pt x="65" y="774"/>
                  </a:lnTo>
                  <a:lnTo>
                    <a:pt x="80" y="745"/>
                  </a:lnTo>
                  <a:lnTo>
                    <a:pt x="92" y="579"/>
                  </a:lnTo>
                  <a:lnTo>
                    <a:pt x="106" y="237"/>
                  </a:lnTo>
                  <a:lnTo>
                    <a:pt x="118" y="0"/>
                  </a:lnTo>
                  <a:lnTo>
                    <a:pt x="134" y="127"/>
                  </a:lnTo>
                  <a:lnTo>
                    <a:pt x="145" y="432"/>
                  </a:lnTo>
                  <a:lnTo>
                    <a:pt x="160" y="660"/>
                  </a:lnTo>
                  <a:lnTo>
                    <a:pt x="172" y="762"/>
                  </a:lnTo>
                  <a:lnTo>
                    <a:pt x="188" y="796"/>
                  </a:lnTo>
                  <a:lnTo>
                    <a:pt x="198" y="805"/>
                  </a:lnTo>
                  <a:lnTo>
                    <a:pt x="214" y="805"/>
                  </a:lnTo>
                  <a:lnTo>
                    <a:pt x="226" y="805"/>
                  </a:lnTo>
                  <a:lnTo>
                    <a:pt x="237" y="800"/>
                  </a:lnTo>
                  <a:lnTo>
                    <a:pt x="252" y="791"/>
                  </a:lnTo>
                  <a:lnTo>
                    <a:pt x="264" y="783"/>
                  </a:lnTo>
                  <a:lnTo>
                    <a:pt x="278" y="774"/>
                  </a:lnTo>
                  <a:lnTo>
                    <a:pt x="291" y="762"/>
                  </a:lnTo>
                  <a:lnTo>
                    <a:pt x="306" y="754"/>
                  </a:lnTo>
                  <a:lnTo>
                    <a:pt x="317" y="740"/>
                  </a:lnTo>
                  <a:lnTo>
                    <a:pt x="332" y="733"/>
                  </a:lnTo>
                  <a:lnTo>
                    <a:pt x="344" y="728"/>
                  </a:lnTo>
                  <a:lnTo>
                    <a:pt x="360" y="723"/>
                  </a:lnTo>
                  <a:lnTo>
                    <a:pt x="370" y="719"/>
                  </a:lnTo>
                  <a:lnTo>
                    <a:pt x="386" y="723"/>
                  </a:lnTo>
                  <a:lnTo>
                    <a:pt x="398" y="728"/>
                  </a:lnTo>
                  <a:lnTo>
                    <a:pt x="412" y="733"/>
                  </a:lnTo>
                  <a:lnTo>
                    <a:pt x="424" y="740"/>
                  </a:lnTo>
                  <a:lnTo>
                    <a:pt x="440" y="750"/>
                  </a:lnTo>
                  <a:lnTo>
                    <a:pt x="450" y="762"/>
                  </a:lnTo>
                  <a:lnTo>
                    <a:pt x="463" y="770"/>
                  </a:lnTo>
                  <a:lnTo>
                    <a:pt x="478" y="779"/>
                  </a:lnTo>
                  <a:lnTo>
                    <a:pt x="489" y="783"/>
                  </a:lnTo>
                  <a:lnTo>
                    <a:pt x="504" y="788"/>
                  </a:lnTo>
                  <a:lnTo>
                    <a:pt x="516" y="788"/>
                  </a:lnTo>
                  <a:lnTo>
                    <a:pt x="532" y="788"/>
                  </a:lnTo>
                  <a:lnTo>
                    <a:pt x="542" y="788"/>
                  </a:lnTo>
                  <a:lnTo>
                    <a:pt x="558" y="779"/>
                  </a:lnTo>
                  <a:lnTo>
                    <a:pt x="570" y="774"/>
                  </a:lnTo>
                  <a:lnTo>
                    <a:pt x="584" y="770"/>
                  </a:lnTo>
                  <a:lnTo>
                    <a:pt x="596" y="762"/>
                  </a:lnTo>
                  <a:lnTo>
                    <a:pt x="612" y="757"/>
                  </a:lnTo>
                  <a:lnTo>
                    <a:pt x="622" y="754"/>
                  </a:lnTo>
                  <a:lnTo>
                    <a:pt x="638" y="750"/>
                  </a:lnTo>
                  <a:lnTo>
                    <a:pt x="650" y="750"/>
                  </a:lnTo>
                  <a:lnTo>
                    <a:pt x="665" y="750"/>
                  </a:lnTo>
                  <a:lnTo>
                    <a:pt x="676" y="750"/>
                  </a:lnTo>
                  <a:lnTo>
                    <a:pt x="688" y="754"/>
                  </a:lnTo>
                  <a:lnTo>
                    <a:pt x="704" y="757"/>
                  </a:lnTo>
                  <a:lnTo>
                    <a:pt x="714" y="762"/>
                  </a:lnTo>
                  <a:lnTo>
                    <a:pt x="730" y="766"/>
                  </a:lnTo>
                  <a:lnTo>
                    <a:pt x="742" y="770"/>
                  </a:lnTo>
                  <a:lnTo>
                    <a:pt x="756" y="774"/>
                  </a:lnTo>
                  <a:lnTo>
                    <a:pt x="768" y="779"/>
                  </a:lnTo>
                  <a:lnTo>
                    <a:pt x="784" y="779"/>
                  </a:lnTo>
                  <a:lnTo>
                    <a:pt x="794" y="779"/>
                  </a:lnTo>
                  <a:lnTo>
                    <a:pt x="810" y="779"/>
                  </a:lnTo>
                  <a:lnTo>
                    <a:pt x="822" y="779"/>
                  </a:lnTo>
                  <a:lnTo>
                    <a:pt x="837" y="779"/>
                  </a:lnTo>
                  <a:lnTo>
                    <a:pt x="848" y="779"/>
                  </a:lnTo>
                  <a:lnTo>
                    <a:pt x="863" y="779"/>
                  </a:lnTo>
                  <a:lnTo>
                    <a:pt x="876" y="779"/>
                  </a:lnTo>
                </a:path>
              </a:pathLst>
            </a:custGeom>
            <a:noFill/>
            <a:ln w="30163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6682" name="Rectangle 1078"/>
            <p:cNvSpPr>
              <a:spLocks noChangeArrowheads="1"/>
            </p:cNvSpPr>
            <p:nvPr/>
          </p:nvSpPr>
          <p:spPr bwMode="auto">
            <a:xfrm>
              <a:off x="3063" y="3045"/>
              <a:ext cx="313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1600" b="1">
                  <a:solidFill>
                    <a:srgbClr val="000000"/>
                  </a:solidFill>
                  <a:latin typeface="Helvetica" pitchFamily="-106" charset="0"/>
                </a:rPr>
                <a:t>input</a:t>
              </a:r>
              <a:endParaRPr lang="en-US" sz="1800"/>
            </a:p>
          </p:txBody>
        </p:sp>
        <p:sp>
          <p:nvSpPr>
            <p:cNvPr id="26683" name="Freeform 1079"/>
            <p:cNvSpPr>
              <a:spLocks noEditPoints="1"/>
            </p:cNvSpPr>
            <p:nvPr/>
          </p:nvSpPr>
          <p:spPr bwMode="auto">
            <a:xfrm>
              <a:off x="2960" y="2660"/>
              <a:ext cx="472" cy="284"/>
            </a:xfrm>
            <a:custGeom>
              <a:avLst/>
              <a:gdLst>
                <a:gd name="T0" fmla="*/ 0 w 945"/>
                <a:gd name="T1" fmla="*/ 138 h 569"/>
                <a:gd name="T2" fmla="*/ 2 w 945"/>
                <a:gd name="T3" fmla="*/ 131 h 569"/>
                <a:gd name="T4" fmla="*/ 5 w 945"/>
                <a:gd name="T5" fmla="*/ 125 h 569"/>
                <a:gd name="T6" fmla="*/ 9 w 945"/>
                <a:gd name="T7" fmla="*/ 119 h 569"/>
                <a:gd name="T8" fmla="*/ 14 w 945"/>
                <a:gd name="T9" fmla="*/ 113 h 569"/>
                <a:gd name="T10" fmla="*/ 20 w 945"/>
                <a:gd name="T11" fmla="*/ 108 h 569"/>
                <a:gd name="T12" fmla="*/ 27 w 945"/>
                <a:gd name="T13" fmla="*/ 103 h 569"/>
                <a:gd name="T14" fmla="*/ 35 w 945"/>
                <a:gd name="T15" fmla="*/ 99 h 569"/>
                <a:gd name="T16" fmla="*/ 43 w 945"/>
                <a:gd name="T17" fmla="*/ 95 h 569"/>
                <a:gd name="T18" fmla="*/ 52 w 945"/>
                <a:gd name="T19" fmla="*/ 91 h 569"/>
                <a:gd name="T20" fmla="*/ 66 w 945"/>
                <a:gd name="T21" fmla="*/ 86 h 569"/>
                <a:gd name="T22" fmla="*/ 87 w 945"/>
                <a:gd name="T23" fmla="*/ 81 h 569"/>
                <a:gd name="T24" fmla="*/ 103 w 945"/>
                <a:gd name="T25" fmla="*/ 79 h 569"/>
                <a:gd name="T26" fmla="*/ 114 w 945"/>
                <a:gd name="T27" fmla="*/ 78 h 569"/>
                <a:gd name="T28" fmla="*/ 124 w 945"/>
                <a:gd name="T29" fmla="*/ 78 h 569"/>
                <a:gd name="T30" fmla="*/ 134 w 945"/>
                <a:gd name="T31" fmla="*/ 77 h 569"/>
                <a:gd name="T32" fmla="*/ 144 w 945"/>
                <a:gd name="T33" fmla="*/ 75 h 569"/>
                <a:gd name="T34" fmla="*/ 154 w 945"/>
                <a:gd name="T35" fmla="*/ 73 h 569"/>
                <a:gd name="T36" fmla="*/ 163 w 945"/>
                <a:gd name="T37" fmla="*/ 69 h 569"/>
                <a:gd name="T38" fmla="*/ 172 w 945"/>
                <a:gd name="T39" fmla="*/ 65 h 569"/>
                <a:gd name="T40" fmla="*/ 181 w 945"/>
                <a:gd name="T41" fmla="*/ 61 h 569"/>
                <a:gd name="T42" fmla="*/ 189 w 945"/>
                <a:gd name="T43" fmla="*/ 56 h 569"/>
                <a:gd name="T44" fmla="*/ 196 w 945"/>
                <a:gd name="T45" fmla="*/ 50 h 569"/>
                <a:gd name="T46" fmla="*/ 203 w 945"/>
                <a:gd name="T47" fmla="*/ 44 h 569"/>
                <a:gd name="T48" fmla="*/ 209 w 945"/>
                <a:gd name="T49" fmla="*/ 37 h 569"/>
                <a:gd name="T50" fmla="*/ 212 w 945"/>
                <a:gd name="T51" fmla="*/ 30 h 569"/>
                <a:gd name="T52" fmla="*/ 220 w 945"/>
                <a:gd name="T53" fmla="*/ 45 h 569"/>
                <a:gd name="T54" fmla="*/ 220 w 945"/>
                <a:gd name="T55" fmla="*/ 46 h 569"/>
                <a:gd name="T56" fmla="*/ 219 w 945"/>
                <a:gd name="T57" fmla="*/ 47 h 569"/>
                <a:gd name="T58" fmla="*/ 213 w 945"/>
                <a:gd name="T59" fmla="*/ 54 h 569"/>
                <a:gd name="T60" fmla="*/ 205 w 945"/>
                <a:gd name="T61" fmla="*/ 61 h 569"/>
                <a:gd name="T62" fmla="*/ 197 w 945"/>
                <a:gd name="T63" fmla="*/ 68 h 569"/>
                <a:gd name="T64" fmla="*/ 187 w 945"/>
                <a:gd name="T65" fmla="*/ 73 h 569"/>
                <a:gd name="T66" fmla="*/ 178 w 945"/>
                <a:gd name="T67" fmla="*/ 78 h 569"/>
                <a:gd name="T68" fmla="*/ 168 w 945"/>
                <a:gd name="T69" fmla="*/ 83 h 569"/>
                <a:gd name="T70" fmla="*/ 158 w 945"/>
                <a:gd name="T71" fmla="*/ 86 h 569"/>
                <a:gd name="T72" fmla="*/ 147 w 945"/>
                <a:gd name="T73" fmla="*/ 90 h 569"/>
                <a:gd name="T74" fmla="*/ 136 w 945"/>
                <a:gd name="T75" fmla="*/ 91 h 569"/>
                <a:gd name="T76" fmla="*/ 125 w 945"/>
                <a:gd name="T77" fmla="*/ 92 h 569"/>
                <a:gd name="T78" fmla="*/ 115 w 945"/>
                <a:gd name="T79" fmla="*/ 93 h 569"/>
                <a:gd name="T80" fmla="*/ 105 w 945"/>
                <a:gd name="T81" fmla="*/ 93 h 569"/>
                <a:gd name="T82" fmla="*/ 90 w 945"/>
                <a:gd name="T83" fmla="*/ 95 h 569"/>
                <a:gd name="T84" fmla="*/ 71 w 945"/>
                <a:gd name="T85" fmla="*/ 100 h 569"/>
                <a:gd name="T86" fmla="*/ 57 w 945"/>
                <a:gd name="T87" fmla="*/ 104 h 569"/>
                <a:gd name="T88" fmla="*/ 49 w 945"/>
                <a:gd name="T89" fmla="*/ 108 h 569"/>
                <a:gd name="T90" fmla="*/ 42 w 945"/>
                <a:gd name="T91" fmla="*/ 111 h 569"/>
                <a:gd name="T92" fmla="*/ 35 w 945"/>
                <a:gd name="T93" fmla="*/ 115 h 569"/>
                <a:gd name="T94" fmla="*/ 29 w 945"/>
                <a:gd name="T95" fmla="*/ 119 h 569"/>
                <a:gd name="T96" fmla="*/ 24 w 945"/>
                <a:gd name="T97" fmla="*/ 123 h 569"/>
                <a:gd name="T98" fmla="*/ 20 w 945"/>
                <a:gd name="T99" fmla="*/ 128 h 569"/>
                <a:gd name="T100" fmla="*/ 17 w 945"/>
                <a:gd name="T101" fmla="*/ 132 h 569"/>
                <a:gd name="T102" fmla="*/ 15 w 945"/>
                <a:gd name="T103" fmla="*/ 136 h 569"/>
                <a:gd name="T104" fmla="*/ 14 w 945"/>
                <a:gd name="T105" fmla="*/ 139 h 569"/>
                <a:gd name="T106" fmla="*/ 0 w 945"/>
                <a:gd name="T107" fmla="*/ 141 h 569"/>
                <a:gd name="T108" fmla="*/ 232 w 945"/>
                <a:gd name="T109" fmla="*/ 0 h 569"/>
                <a:gd name="T110" fmla="*/ 196 w 945"/>
                <a:gd name="T111" fmla="*/ 32 h 569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945"/>
                <a:gd name="T169" fmla="*/ 0 h 569"/>
                <a:gd name="T170" fmla="*/ 945 w 945"/>
                <a:gd name="T171" fmla="*/ 569 h 569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945" h="569">
                  <a:moveTo>
                    <a:pt x="0" y="566"/>
                  </a:moveTo>
                  <a:lnTo>
                    <a:pt x="2" y="555"/>
                  </a:lnTo>
                  <a:lnTo>
                    <a:pt x="3" y="541"/>
                  </a:lnTo>
                  <a:lnTo>
                    <a:pt x="8" y="527"/>
                  </a:lnTo>
                  <a:lnTo>
                    <a:pt x="13" y="515"/>
                  </a:lnTo>
                  <a:lnTo>
                    <a:pt x="20" y="501"/>
                  </a:lnTo>
                  <a:lnTo>
                    <a:pt x="28" y="489"/>
                  </a:lnTo>
                  <a:lnTo>
                    <a:pt x="37" y="478"/>
                  </a:lnTo>
                  <a:lnTo>
                    <a:pt x="46" y="466"/>
                  </a:lnTo>
                  <a:lnTo>
                    <a:pt x="57" y="455"/>
                  </a:lnTo>
                  <a:lnTo>
                    <a:pt x="69" y="444"/>
                  </a:lnTo>
                  <a:lnTo>
                    <a:pt x="82" y="433"/>
                  </a:lnTo>
                  <a:lnTo>
                    <a:pt x="96" y="424"/>
                  </a:lnTo>
                  <a:lnTo>
                    <a:pt x="109" y="413"/>
                  </a:lnTo>
                  <a:lnTo>
                    <a:pt x="125" y="404"/>
                  </a:lnTo>
                  <a:lnTo>
                    <a:pt x="140" y="397"/>
                  </a:lnTo>
                  <a:lnTo>
                    <a:pt x="157" y="387"/>
                  </a:lnTo>
                  <a:lnTo>
                    <a:pt x="174" y="380"/>
                  </a:lnTo>
                  <a:lnTo>
                    <a:pt x="191" y="372"/>
                  </a:lnTo>
                  <a:lnTo>
                    <a:pt x="209" y="364"/>
                  </a:lnTo>
                  <a:lnTo>
                    <a:pt x="228" y="357"/>
                  </a:lnTo>
                  <a:lnTo>
                    <a:pt x="266" y="344"/>
                  </a:lnTo>
                  <a:lnTo>
                    <a:pt x="306" y="334"/>
                  </a:lnTo>
                  <a:lnTo>
                    <a:pt x="349" y="326"/>
                  </a:lnTo>
                  <a:lnTo>
                    <a:pt x="390" y="320"/>
                  </a:lnTo>
                  <a:lnTo>
                    <a:pt x="413" y="317"/>
                  </a:lnTo>
                  <a:lnTo>
                    <a:pt x="435" y="315"/>
                  </a:lnTo>
                  <a:lnTo>
                    <a:pt x="456" y="314"/>
                  </a:lnTo>
                  <a:lnTo>
                    <a:pt x="478" y="314"/>
                  </a:lnTo>
                  <a:lnTo>
                    <a:pt x="499" y="314"/>
                  </a:lnTo>
                  <a:lnTo>
                    <a:pt x="519" y="312"/>
                  </a:lnTo>
                  <a:lnTo>
                    <a:pt x="539" y="311"/>
                  </a:lnTo>
                  <a:lnTo>
                    <a:pt x="558" y="306"/>
                  </a:lnTo>
                  <a:lnTo>
                    <a:pt x="578" y="303"/>
                  </a:lnTo>
                  <a:lnTo>
                    <a:pt x="598" y="298"/>
                  </a:lnTo>
                  <a:lnTo>
                    <a:pt x="616" y="292"/>
                  </a:lnTo>
                  <a:lnTo>
                    <a:pt x="635" y="286"/>
                  </a:lnTo>
                  <a:lnTo>
                    <a:pt x="653" y="278"/>
                  </a:lnTo>
                  <a:lnTo>
                    <a:pt x="672" y="271"/>
                  </a:lnTo>
                  <a:lnTo>
                    <a:pt x="690" y="263"/>
                  </a:lnTo>
                  <a:lnTo>
                    <a:pt x="707" y="254"/>
                  </a:lnTo>
                  <a:lnTo>
                    <a:pt x="724" y="244"/>
                  </a:lnTo>
                  <a:lnTo>
                    <a:pt x="741" y="234"/>
                  </a:lnTo>
                  <a:lnTo>
                    <a:pt x="756" y="225"/>
                  </a:lnTo>
                  <a:lnTo>
                    <a:pt x="771" y="212"/>
                  </a:lnTo>
                  <a:lnTo>
                    <a:pt x="785" y="201"/>
                  </a:lnTo>
                  <a:lnTo>
                    <a:pt x="799" y="189"/>
                  </a:lnTo>
                  <a:lnTo>
                    <a:pt x="813" y="177"/>
                  </a:lnTo>
                  <a:lnTo>
                    <a:pt x="825" y="165"/>
                  </a:lnTo>
                  <a:lnTo>
                    <a:pt x="836" y="151"/>
                  </a:lnTo>
                  <a:lnTo>
                    <a:pt x="833" y="157"/>
                  </a:lnTo>
                  <a:lnTo>
                    <a:pt x="850" y="122"/>
                  </a:lnTo>
                  <a:lnTo>
                    <a:pt x="902" y="148"/>
                  </a:lnTo>
                  <a:lnTo>
                    <a:pt x="883" y="183"/>
                  </a:lnTo>
                  <a:lnTo>
                    <a:pt x="883" y="185"/>
                  </a:lnTo>
                  <a:lnTo>
                    <a:pt x="882" y="186"/>
                  </a:lnTo>
                  <a:lnTo>
                    <a:pt x="880" y="188"/>
                  </a:lnTo>
                  <a:lnTo>
                    <a:pt x="879" y="189"/>
                  </a:lnTo>
                  <a:lnTo>
                    <a:pt x="867" y="205"/>
                  </a:lnTo>
                  <a:lnTo>
                    <a:pt x="853" y="218"/>
                  </a:lnTo>
                  <a:lnTo>
                    <a:pt x="837" y="232"/>
                  </a:lnTo>
                  <a:lnTo>
                    <a:pt x="822" y="246"/>
                  </a:lnTo>
                  <a:lnTo>
                    <a:pt x="805" y="260"/>
                  </a:lnTo>
                  <a:lnTo>
                    <a:pt x="788" y="272"/>
                  </a:lnTo>
                  <a:lnTo>
                    <a:pt x="770" y="283"/>
                  </a:lnTo>
                  <a:lnTo>
                    <a:pt x="751" y="295"/>
                  </a:lnTo>
                  <a:lnTo>
                    <a:pt x="733" y="306"/>
                  </a:lnTo>
                  <a:lnTo>
                    <a:pt x="715" y="315"/>
                  </a:lnTo>
                  <a:lnTo>
                    <a:pt x="695" y="324"/>
                  </a:lnTo>
                  <a:lnTo>
                    <a:pt x="675" y="334"/>
                  </a:lnTo>
                  <a:lnTo>
                    <a:pt x="653" y="341"/>
                  </a:lnTo>
                  <a:lnTo>
                    <a:pt x="632" y="347"/>
                  </a:lnTo>
                  <a:lnTo>
                    <a:pt x="610" y="354"/>
                  </a:lnTo>
                  <a:lnTo>
                    <a:pt x="589" y="360"/>
                  </a:lnTo>
                  <a:lnTo>
                    <a:pt x="567" y="363"/>
                  </a:lnTo>
                  <a:lnTo>
                    <a:pt x="546" y="367"/>
                  </a:lnTo>
                  <a:lnTo>
                    <a:pt x="523" y="369"/>
                  </a:lnTo>
                  <a:lnTo>
                    <a:pt x="501" y="370"/>
                  </a:lnTo>
                  <a:lnTo>
                    <a:pt x="480" y="372"/>
                  </a:lnTo>
                  <a:lnTo>
                    <a:pt x="460" y="372"/>
                  </a:lnTo>
                  <a:lnTo>
                    <a:pt x="440" y="372"/>
                  </a:lnTo>
                  <a:lnTo>
                    <a:pt x="420" y="374"/>
                  </a:lnTo>
                  <a:lnTo>
                    <a:pt x="400" y="377"/>
                  </a:lnTo>
                  <a:lnTo>
                    <a:pt x="360" y="383"/>
                  </a:lnTo>
                  <a:lnTo>
                    <a:pt x="321" y="390"/>
                  </a:lnTo>
                  <a:lnTo>
                    <a:pt x="284" y="400"/>
                  </a:lnTo>
                  <a:lnTo>
                    <a:pt x="248" y="412"/>
                  </a:lnTo>
                  <a:lnTo>
                    <a:pt x="231" y="418"/>
                  </a:lnTo>
                  <a:lnTo>
                    <a:pt x="214" y="424"/>
                  </a:lnTo>
                  <a:lnTo>
                    <a:pt x="198" y="432"/>
                  </a:lnTo>
                  <a:lnTo>
                    <a:pt x="183" y="438"/>
                  </a:lnTo>
                  <a:lnTo>
                    <a:pt x="169" y="446"/>
                  </a:lnTo>
                  <a:lnTo>
                    <a:pt x="155" y="453"/>
                  </a:lnTo>
                  <a:lnTo>
                    <a:pt x="142" y="463"/>
                  </a:lnTo>
                  <a:lnTo>
                    <a:pt x="129" y="470"/>
                  </a:lnTo>
                  <a:lnTo>
                    <a:pt x="119" y="478"/>
                  </a:lnTo>
                  <a:lnTo>
                    <a:pt x="108" y="487"/>
                  </a:lnTo>
                  <a:lnTo>
                    <a:pt x="99" y="495"/>
                  </a:lnTo>
                  <a:lnTo>
                    <a:pt x="89" y="504"/>
                  </a:lnTo>
                  <a:lnTo>
                    <a:pt x="82" y="512"/>
                  </a:lnTo>
                  <a:lnTo>
                    <a:pt x="76" y="521"/>
                  </a:lnTo>
                  <a:lnTo>
                    <a:pt x="71" y="529"/>
                  </a:lnTo>
                  <a:lnTo>
                    <a:pt x="66" y="536"/>
                  </a:lnTo>
                  <a:lnTo>
                    <a:pt x="63" y="544"/>
                  </a:lnTo>
                  <a:lnTo>
                    <a:pt x="60" y="552"/>
                  </a:lnTo>
                  <a:lnTo>
                    <a:pt x="59" y="559"/>
                  </a:lnTo>
                  <a:lnTo>
                    <a:pt x="59" y="569"/>
                  </a:lnTo>
                  <a:lnTo>
                    <a:pt x="0" y="566"/>
                  </a:lnTo>
                  <a:close/>
                  <a:moveTo>
                    <a:pt x="785" y="129"/>
                  </a:moveTo>
                  <a:lnTo>
                    <a:pt x="928" y="0"/>
                  </a:lnTo>
                  <a:lnTo>
                    <a:pt x="945" y="194"/>
                  </a:lnTo>
                  <a:lnTo>
                    <a:pt x="785" y="129"/>
                  </a:lnTo>
                  <a:close/>
                </a:path>
              </a:pathLst>
            </a:custGeom>
            <a:solidFill>
              <a:srgbClr val="000000"/>
            </a:solidFill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6684" name="Freeform 1080"/>
            <p:cNvSpPr>
              <a:spLocks noEditPoints="1"/>
            </p:cNvSpPr>
            <p:nvPr/>
          </p:nvSpPr>
          <p:spPr bwMode="auto">
            <a:xfrm>
              <a:off x="2500" y="2660"/>
              <a:ext cx="489" cy="284"/>
            </a:xfrm>
            <a:custGeom>
              <a:avLst/>
              <a:gdLst>
                <a:gd name="T0" fmla="*/ 230 w 977"/>
                <a:gd name="T1" fmla="*/ 139 h 569"/>
                <a:gd name="T2" fmla="*/ 229 w 977"/>
                <a:gd name="T3" fmla="*/ 136 h 569"/>
                <a:gd name="T4" fmla="*/ 227 w 977"/>
                <a:gd name="T5" fmla="*/ 132 h 569"/>
                <a:gd name="T6" fmla="*/ 224 w 977"/>
                <a:gd name="T7" fmla="*/ 128 h 569"/>
                <a:gd name="T8" fmla="*/ 220 w 977"/>
                <a:gd name="T9" fmla="*/ 124 h 569"/>
                <a:gd name="T10" fmla="*/ 215 w 977"/>
                <a:gd name="T11" fmla="*/ 119 h 569"/>
                <a:gd name="T12" fmla="*/ 208 w 977"/>
                <a:gd name="T13" fmla="*/ 115 h 569"/>
                <a:gd name="T14" fmla="*/ 202 w 977"/>
                <a:gd name="T15" fmla="*/ 111 h 569"/>
                <a:gd name="T16" fmla="*/ 193 w 977"/>
                <a:gd name="T17" fmla="*/ 108 h 569"/>
                <a:gd name="T18" fmla="*/ 185 w 977"/>
                <a:gd name="T19" fmla="*/ 104 h 569"/>
                <a:gd name="T20" fmla="*/ 171 w 977"/>
                <a:gd name="T21" fmla="*/ 100 h 569"/>
                <a:gd name="T22" fmla="*/ 152 w 977"/>
                <a:gd name="T23" fmla="*/ 95 h 569"/>
                <a:gd name="T24" fmla="*/ 136 w 977"/>
                <a:gd name="T25" fmla="*/ 93 h 569"/>
                <a:gd name="T26" fmla="*/ 126 w 977"/>
                <a:gd name="T27" fmla="*/ 93 h 569"/>
                <a:gd name="T28" fmla="*/ 115 w 977"/>
                <a:gd name="T29" fmla="*/ 92 h 569"/>
                <a:gd name="T30" fmla="*/ 104 w 977"/>
                <a:gd name="T31" fmla="*/ 91 h 569"/>
                <a:gd name="T32" fmla="*/ 92 w 977"/>
                <a:gd name="T33" fmla="*/ 90 h 569"/>
                <a:gd name="T34" fmla="*/ 81 w 977"/>
                <a:gd name="T35" fmla="*/ 86 h 569"/>
                <a:gd name="T36" fmla="*/ 70 w 977"/>
                <a:gd name="T37" fmla="*/ 83 h 569"/>
                <a:gd name="T38" fmla="*/ 60 w 977"/>
                <a:gd name="T39" fmla="*/ 78 h 569"/>
                <a:gd name="T40" fmla="*/ 50 w 977"/>
                <a:gd name="T41" fmla="*/ 73 h 569"/>
                <a:gd name="T42" fmla="*/ 41 w 977"/>
                <a:gd name="T43" fmla="*/ 68 h 569"/>
                <a:gd name="T44" fmla="*/ 32 w 977"/>
                <a:gd name="T45" fmla="*/ 61 h 569"/>
                <a:gd name="T46" fmla="*/ 24 w 977"/>
                <a:gd name="T47" fmla="*/ 54 h 569"/>
                <a:gd name="T48" fmla="*/ 17 w 977"/>
                <a:gd name="T49" fmla="*/ 47 h 569"/>
                <a:gd name="T50" fmla="*/ 16 w 977"/>
                <a:gd name="T51" fmla="*/ 46 h 569"/>
                <a:gd name="T52" fmla="*/ 16 w 977"/>
                <a:gd name="T53" fmla="*/ 45 h 569"/>
                <a:gd name="T54" fmla="*/ 24 w 977"/>
                <a:gd name="T55" fmla="*/ 30 h 569"/>
                <a:gd name="T56" fmla="*/ 28 w 977"/>
                <a:gd name="T57" fmla="*/ 37 h 569"/>
                <a:gd name="T58" fmla="*/ 34 w 977"/>
                <a:gd name="T59" fmla="*/ 44 h 569"/>
                <a:gd name="T60" fmla="*/ 41 w 977"/>
                <a:gd name="T61" fmla="*/ 50 h 569"/>
                <a:gd name="T62" fmla="*/ 49 w 977"/>
                <a:gd name="T63" fmla="*/ 55 h 569"/>
                <a:gd name="T64" fmla="*/ 57 w 977"/>
                <a:gd name="T65" fmla="*/ 61 h 569"/>
                <a:gd name="T66" fmla="*/ 66 w 977"/>
                <a:gd name="T67" fmla="*/ 65 h 569"/>
                <a:gd name="T68" fmla="*/ 75 w 977"/>
                <a:gd name="T69" fmla="*/ 69 h 569"/>
                <a:gd name="T70" fmla="*/ 85 w 977"/>
                <a:gd name="T71" fmla="*/ 73 h 569"/>
                <a:gd name="T72" fmla="*/ 95 w 977"/>
                <a:gd name="T73" fmla="*/ 75 h 569"/>
                <a:gd name="T74" fmla="*/ 105 w 977"/>
                <a:gd name="T75" fmla="*/ 77 h 569"/>
                <a:gd name="T76" fmla="*/ 116 w 977"/>
                <a:gd name="T77" fmla="*/ 78 h 569"/>
                <a:gd name="T78" fmla="*/ 126 w 977"/>
                <a:gd name="T79" fmla="*/ 78 h 569"/>
                <a:gd name="T80" fmla="*/ 138 w 977"/>
                <a:gd name="T81" fmla="*/ 79 h 569"/>
                <a:gd name="T82" fmla="*/ 154 w 977"/>
                <a:gd name="T83" fmla="*/ 81 h 569"/>
                <a:gd name="T84" fmla="*/ 176 w 977"/>
                <a:gd name="T85" fmla="*/ 86 h 569"/>
                <a:gd name="T86" fmla="*/ 190 w 977"/>
                <a:gd name="T87" fmla="*/ 91 h 569"/>
                <a:gd name="T88" fmla="*/ 200 w 977"/>
                <a:gd name="T89" fmla="*/ 95 h 569"/>
                <a:gd name="T90" fmla="*/ 208 w 977"/>
                <a:gd name="T91" fmla="*/ 98 h 569"/>
                <a:gd name="T92" fmla="*/ 216 w 977"/>
                <a:gd name="T93" fmla="*/ 103 h 569"/>
                <a:gd name="T94" fmla="*/ 223 w 977"/>
                <a:gd name="T95" fmla="*/ 108 h 569"/>
                <a:gd name="T96" fmla="*/ 230 w 977"/>
                <a:gd name="T97" fmla="*/ 113 h 569"/>
                <a:gd name="T98" fmla="*/ 235 w 977"/>
                <a:gd name="T99" fmla="*/ 119 h 569"/>
                <a:gd name="T100" fmla="*/ 240 w 977"/>
                <a:gd name="T101" fmla="*/ 125 h 569"/>
                <a:gd name="T102" fmla="*/ 243 w 977"/>
                <a:gd name="T103" fmla="*/ 131 h 569"/>
                <a:gd name="T104" fmla="*/ 244 w 977"/>
                <a:gd name="T105" fmla="*/ 138 h 569"/>
                <a:gd name="T106" fmla="*/ 230 w 977"/>
                <a:gd name="T107" fmla="*/ 142 h 569"/>
                <a:gd name="T108" fmla="*/ 4 w 977"/>
                <a:gd name="T109" fmla="*/ 0 h 569"/>
                <a:gd name="T110" fmla="*/ 0 w 977"/>
                <a:gd name="T111" fmla="*/ 48 h 569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977"/>
                <a:gd name="T169" fmla="*/ 0 h 569"/>
                <a:gd name="T170" fmla="*/ 977 w 977"/>
                <a:gd name="T171" fmla="*/ 569 h 569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977" h="569">
                  <a:moveTo>
                    <a:pt x="918" y="569"/>
                  </a:moveTo>
                  <a:lnTo>
                    <a:pt x="918" y="559"/>
                  </a:lnTo>
                  <a:lnTo>
                    <a:pt x="917" y="552"/>
                  </a:lnTo>
                  <a:lnTo>
                    <a:pt x="914" y="544"/>
                  </a:lnTo>
                  <a:lnTo>
                    <a:pt x="911" y="536"/>
                  </a:lnTo>
                  <a:lnTo>
                    <a:pt x="906" y="529"/>
                  </a:lnTo>
                  <a:lnTo>
                    <a:pt x="900" y="521"/>
                  </a:lnTo>
                  <a:lnTo>
                    <a:pt x="894" y="513"/>
                  </a:lnTo>
                  <a:lnTo>
                    <a:pt x="886" y="504"/>
                  </a:lnTo>
                  <a:lnTo>
                    <a:pt x="877" y="496"/>
                  </a:lnTo>
                  <a:lnTo>
                    <a:pt x="868" y="487"/>
                  </a:lnTo>
                  <a:lnTo>
                    <a:pt x="857" y="478"/>
                  </a:lnTo>
                  <a:lnTo>
                    <a:pt x="845" y="470"/>
                  </a:lnTo>
                  <a:lnTo>
                    <a:pt x="832" y="463"/>
                  </a:lnTo>
                  <a:lnTo>
                    <a:pt x="818" y="453"/>
                  </a:lnTo>
                  <a:lnTo>
                    <a:pt x="805" y="446"/>
                  </a:lnTo>
                  <a:lnTo>
                    <a:pt x="789" y="438"/>
                  </a:lnTo>
                  <a:lnTo>
                    <a:pt x="772" y="432"/>
                  </a:lnTo>
                  <a:lnTo>
                    <a:pt x="757" y="424"/>
                  </a:lnTo>
                  <a:lnTo>
                    <a:pt x="739" y="418"/>
                  </a:lnTo>
                  <a:lnTo>
                    <a:pt x="722" y="412"/>
                  </a:lnTo>
                  <a:lnTo>
                    <a:pt x="683" y="400"/>
                  </a:lnTo>
                  <a:lnTo>
                    <a:pt x="645" y="390"/>
                  </a:lnTo>
                  <a:lnTo>
                    <a:pt x="605" y="383"/>
                  </a:lnTo>
                  <a:lnTo>
                    <a:pt x="564" y="377"/>
                  </a:lnTo>
                  <a:lnTo>
                    <a:pt x="544" y="374"/>
                  </a:lnTo>
                  <a:lnTo>
                    <a:pt x="522" y="372"/>
                  </a:lnTo>
                  <a:lnTo>
                    <a:pt x="502" y="372"/>
                  </a:lnTo>
                  <a:lnTo>
                    <a:pt x="481" y="372"/>
                  </a:lnTo>
                  <a:lnTo>
                    <a:pt x="459" y="370"/>
                  </a:lnTo>
                  <a:lnTo>
                    <a:pt x="436" y="369"/>
                  </a:lnTo>
                  <a:lnTo>
                    <a:pt x="413" y="367"/>
                  </a:lnTo>
                  <a:lnTo>
                    <a:pt x="390" y="363"/>
                  </a:lnTo>
                  <a:lnTo>
                    <a:pt x="367" y="360"/>
                  </a:lnTo>
                  <a:lnTo>
                    <a:pt x="345" y="354"/>
                  </a:lnTo>
                  <a:lnTo>
                    <a:pt x="322" y="347"/>
                  </a:lnTo>
                  <a:lnTo>
                    <a:pt x="301" y="341"/>
                  </a:lnTo>
                  <a:lnTo>
                    <a:pt x="279" y="334"/>
                  </a:lnTo>
                  <a:lnTo>
                    <a:pt x="259" y="324"/>
                  </a:lnTo>
                  <a:lnTo>
                    <a:pt x="238" y="315"/>
                  </a:lnTo>
                  <a:lnTo>
                    <a:pt x="218" y="306"/>
                  </a:lnTo>
                  <a:lnTo>
                    <a:pt x="199" y="295"/>
                  </a:lnTo>
                  <a:lnTo>
                    <a:pt x="180" y="284"/>
                  </a:lnTo>
                  <a:lnTo>
                    <a:pt x="161" y="272"/>
                  </a:lnTo>
                  <a:lnTo>
                    <a:pt x="144" y="260"/>
                  </a:lnTo>
                  <a:lnTo>
                    <a:pt x="127" y="246"/>
                  </a:lnTo>
                  <a:lnTo>
                    <a:pt x="110" y="234"/>
                  </a:lnTo>
                  <a:lnTo>
                    <a:pt x="95" y="218"/>
                  </a:lnTo>
                  <a:lnTo>
                    <a:pt x="81" y="205"/>
                  </a:lnTo>
                  <a:lnTo>
                    <a:pt x="67" y="189"/>
                  </a:lnTo>
                  <a:lnTo>
                    <a:pt x="66" y="188"/>
                  </a:lnTo>
                  <a:lnTo>
                    <a:pt x="64" y="186"/>
                  </a:lnTo>
                  <a:lnTo>
                    <a:pt x="63" y="185"/>
                  </a:lnTo>
                  <a:lnTo>
                    <a:pt x="63" y="183"/>
                  </a:lnTo>
                  <a:lnTo>
                    <a:pt x="44" y="148"/>
                  </a:lnTo>
                  <a:lnTo>
                    <a:pt x="95" y="122"/>
                  </a:lnTo>
                  <a:lnTo>
                    <a:pt x="113" y="157"/>
                  </a:lnTo>
                  <a:lnTo>
                    <a:pt x="109" y="151"/>
                  </a:lnTo>
                  <a:lnTo>
                    <a:pt x="121" y="163"/>
                  </a:lnTo>
                  <a:lnTo>
                    <a:pt x="133" y="177"/>
                  </a:lnTo>
                  <a:lnTo>
                    <a:pt x="147" y="189"/>
                  </a:lnTo>
                  <a:lnTo>
                    <a:pt x="163" y="201"/>
                  </a:lnTo>
                  <a:lnTo>
                    <a:pt x="176" y="212"/>
                  </a:lnTo>
                  <a:lnTo>
                    <a:pt x="193" y="223"/>
                  </a:lnTo>
                  <a:lnTo>
                    <a:pt x="209" y="234"/>
                  </a:lnTo>
                  <a:lnTo>
                    <a:pt x="226" y="244"/>
                  </a:lnTo>
                  <a:lnTo>
                    <a:pt x="244" y="254"/>
                  </a:lnTo>
                  <a:lnTo>
                    <a:pt x="262" y="263"/>
                  </a:lnTo>
                  <a:lnTo>
                    <a:pt x="281" y="271"/>
                  </a:lnTo>
                  <a:lnTo>
                    <a:pt x="299" y="278"/>
                  </a:lnTo>
                  <a:lnTo>
                    <a:pt x="319" y="286"/>
                  </a:lnTo>
                  <a:lnTo>
                    <a:pt x="338" y="292"/>
                  </a:lnTo>
                  <a:lnTo>
                    <a:pt x="358" y="298"/>
                  </a:lnTo>
                  <a:lnTo>
                    <a:pt x="378" y="303"/>
                  </a:lnTo>
                  <a:lnTo>
                    <a:pt x="399" y="306"/>
                  </a:lnTo>
                  <a:lnTo>
                    <a:pt x="419" y="311"/>
                  </a:lnTo>
                  <a:lnTo>
                    <a:pt x="439" y="312"/>
                  </a:lnTo>
                  <a:lnTo>
                    <a:pt x="461" y="314"/>
                  </a:lnTo>
                  <a:lnTo>
                    <a:pt x="482" y="314"/>
                  </a:lnTo>
                  <a:lnTo>
                    <a:pt x="504" y="314"/>
                  </a:lnTo>
                  <a:lnTo>
                    <a:pt x="527" y="315"/>
                  </a:lnTo>
                  <a:lnTo>
                    <a:pt x="550" y="317"/>
                  </a:lnTo>
                  <a:lnTo>
                    <a:pt x="573" y="320"/>
                  </a:lnTo>
                  <a:lnTo>
                    <a:pt x="616" y="326"/>
                  </a:lnTo>
                  <a:lnTo>
                    <a:pt x="659" y="334"/>
                  </a:lnTo>
                  <a:lnTo>
                    <a:pt x="702" y="344"/>
                  </a:lnTo>
                  <a:lnTo>
                    <a:pt x="740" y="357"/>
                  </a:lnTo>
                  <a:lnTo>
                    <a:pt x="760" y="364"/>
                  </a:lnTo>
                  <a:lnTo>
                    <a:pt x="779" y="372"/>
                  </a:lnTo>
                  <a:lnTo>
                    <a:pt x="797" y="380"/>
                  </a:lnTo>
                  <a:lnTo>
                    <a:pt x="815" y="387"/>
                  </a:lnTo>
                  <a:lnTo>
                    <a:pt x="831" y="395"/>
                  </a:lnTo>
                  <a:lnTo>
                    <a:pt x="848" y="404"/>
                  </a:lnTo>
                  <a:lnTo>
                    <a:pt x="863" y="413"/>
                  </a:lnTo>
                  <a:lnTo>
                    <a:pt x="878" y="424"/>
                  </a:lnTo>
                  <a:lnTo>
                    <a:pt x="892" y="433"/>
                  </a:lnTo>
                  <a:lnTo>
                    <a:pt x="904" y="444"/>
                  </a:lnTo>
                  <a:lnTo>
                    <a:pt x="917" y="455"/>
                  </a:lnTo>
                  <a:lnTo>
                    <a:pt x="929" y="466"/>
                  </a:lnTo>
                  <a:lnTo>
                    <a:pt x="940" y="476"/>
                  </a:lnTo>
                  <a:lnTo>
                    <a:pt x="949" y="489"/>
                  </a:lnTo>
                  <a:lnTo>
                    <a:pt x="957" y="501"/>
                  </a:lnTo>
                  <a:lnTo>
                    <a:pt x="963" y="513"/>
                  </a:lnTo>
                  <a:lnTo>
                    <a:pt x="969" y="527"/>
                  </a:lnTo>
                  <a:lnTo>
                    <a:pt x="974" y="541"/>
                  </a:lnTo>
                  <a:lnTo>
                    <a:pt x="975" y="555"/>
                  </a:lnTo>
                  <a:lnTo>
                    <a:pt x="977" y="566"/>
                  </a:lnTo>
                  <a:lnTo>
                    <a:pt x="918" y="569"/>
                  </a:lnTo>
                  <a:close/>
                  <a:moveTo>
                    <a:pt x="0" y="194"/>
                  </a:moveTo>
                  <a:lnTo>
                    <a:pt x="15" y="0"/>
                  </a:lnTo>
                  <a:lnTo>
                    <a:pt x="160" y="128"/>
                  </a:lnTo>
                  <a:lnTo>
                    <a:pt x="0" y="194"/>
                  </a:lnTo>
                  <a:close/>
                </a:path>
              </a:pathLst>
            </a:custGeom>
            <a:solidFill>
              <a:srgbClr val="000000"/>
            </a:solidFill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6685" name="Freeform 1081"/>
            <p:cNvSpPr>
              <a:spLocks/>
            </p:cNvSpPr>
            <p:nvPr/>
          </p:nvSpPr>
          <p:spPr bwMode="auto">
            <a:xfrm>
              <a:off x="486" y="2397"/>
              <a:ext cx="324" cy="317"/>
            </a:xfrm>
            <a:custGeom>
              <a:avLst/>
              <a:gdLst>
                <a:gd name="T0" fmla="*/ 73 w 648"/>
                <a:gd name="T1" fmla="*/ 1 h 634"/>
                <a:gd name="T2" fmla="*/ 61 w 648"/>
                <a:gd name="T3" fmla="*/ 3 h 634"/>
                <a:gd name="T4" fmla="*/ 50 w 648"/>
                <a:gd name="T5" fmla="*/ 7 h 634"/>
                <a:gd name="T6" fmla="*/ 40 w 648"/>
                <a:gd name="T7" fmla="*/ 12 h 634"/>
                <a:gd name="T8" fmla="*/ 30 w 648"/>
                <a:gd name="T9" fmla="*/ 18 h 634"/>
                <a:gd name="T10" fmla="*/ 21 w 648"/>
                <a:gd name="T11" fmla="*/ 26 h 634"/>
                <a:gd name="T12" fmla="*/ 14 w 648"/>
                <a:gd name="T13" fmla="*/ 35 h 634"/>
                <a:gd name="T14" fmla="*/ 8 w 648"/>
                <a:gd name="T15" fmla="*/ 45 h 634"/>
                <a:gd name="T16" fmla="*/ 4 w 648"/>
                <a:gd name="T17" fmla="*/ 56 h 634"/>
                <a:gd name="T18" fmla="*/ 1 w 648"/>
                <a:gd name="T19" fmla="*/ 68 h 634"/>
                <a:gd name="T20" fmla="*/ 0 w 648"/>
                <a:gd name="T21" fmla="*/ 80 h 634"/>
                <a:gd name="T22" fmla="*/ 1 w 648"/>
                <a:gd name="T23" fmla="*/ 92 h 634"/>
                <a:gd name="T24" fmla="*/ 4 w 648"/>
                <a:gd name="T25" fmla="*/ 103 h 634"/>
                <a:gd name="T26" fmla="*/ 8 w 648"/>
                <a:gd name="T27" fmla="*/ 114 h 634"/>
                <a:gd name="T28" fmla="*/ 14 w 648"/>
                <a:gd name="T29" fmla="*/ 124 h 634"/>
                <a:gd name="T30" fmla="*/ 21 w 648"/>
                <a:gd name="T31" fmla="*/ 133 h 634"/>
                <a:gd name="T32" fmla="*/ 30 w 648"/>
                <a:gd name="T33" fmla="*/ 141 h 634"/>
                <a:gd name="T34" fmla="*/ 40 w 648"/>
                <a:gd name="T35" fmla="*/ 147 h 634"/>
                <a:gd name="T36" fmla="*/ 50 w 648"/>
                <a:gd name="T37" fmla="*/ 153 h 634"/>
                <a:gd name="T38" fmla="*/ 61 w 648"/>
                <a:gd name="T39" fmla="*/ 157 h 634"/>
                <a:gd name="T40" fmla="*/ 73 w 648"/>
                <a:gd name="T41" fmla="*/ 159 h 634"/>
                <a:gd name="T42" fmla="*/ 86 w 648"/>
                <a:gd name="T43" fmla="*/ 159 h 634"/>
                <a:gd name="T44" fmla="*/ 98 w 648"/>
                <a:gd name="T45" fmla="*/ 157 h 634"/>
                <a:gd name="T46" fmla="*/ 109 w 648"/>
                <a:gd name="T47" fmla="*/ 154 h 634"/>
                <a:gd name="T48" fmla="*/ 120 w 648"/>
                <a:gd name="T49" fmla="*/ 149 h 634"/>
                <a:gd name="T50" fmla="*/ 130 w 648"/>
                <a:gd name="T51" fmla="*/ 143 h 634"/>
                <a:gd name="T52" fmla="*/ 139 w 648"/>
                <a:gd name="T53" fmla="*/ 136 h 634"/>
                <a:gd name="T54" fmla="*/ 146 w 648"/>
                <a:gd name="T55" fmla="*/ 127 h 634"/>
                <a:gd name="T56" fmla="*/ 153 w 648"/>
                <a:gd name="T57" fmla="*/ 117 h 634"/>
                <a:gd name="T58" fmla="*/ 157 w 648"/>
                <a:gd name="T59" fmla="*/ 107 h 634"/>
                <a:gd name="T60" fmla="*/ 161 w 648"/>
                <a:gd name="T61" fmla="*/ 96 h 634"/>
                <a:gd name="T62" fmla="*/ 162 w 648"/>
                <a:gd name="T63" fmla="*/ 84 h 634"/>
                <a:gd name="T64" fmla="*/ 162 w 648"/>
                <a:gd name="T65" fmla="*/ 71 h 634"/>
                <a:gd name="T66" fmla="*/ 160 w 648"/>
                <a:gd name="T67" fmla="*/ 60 h 634"/>
                <a:gd name="T68" fmla="*/ 156 w 648"/>
                <a:gd name="T69" fmla="*/ 49 h 634"/>
                <a:gd name="T70" fmla="*/ 151 w 648"/>
                <a:gd name="T71" fmla="*/ 38 h 634"/>
                <a:gd name="T72" fmla="*/ 144 w 648"/>
                <a:gd name="T73" fmla="*/ 29 h 634"/>
                <a:gd name="T74" fmla="*/ 136 w 648"/>
                <a:gd name="T75" fmla="*/ 21 h 634"/>
                <a:gd name="T76" fmla="*/ 127 w 648"/>
                <a:gd name="T77" fmla="*/ 14 h 634"/>
                <a:gd name="T78" fmla="*/ 116 w 648"/>
                <a:gd name="T79" fmla="*/ 8 h 634"/>
                <a:gd name="T80" fmla="*/ 106 w 648"/>
                <a:gd name="T81" fmla="*/ 4 h 634"/>
                <a:gd name="T82" fmla="*/ 94 w 648"/>
                <a:gd name="T83" fmla="*/ 1 h 634"/>
                <a:gd name="T84" fmla="*/ 81 w 648"/>
                <a:gd name="T85" fmla="*/ 0 h 63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48"/>
                <a:gd name="T130" fmla="*/ 0 h 634"/>
                <a:gd name="T131" fmla="*/ 648 w 648"/>
                <a:gd name="T132" fmla="*/ 634 h 63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48" h="634">
                  <a:moveTo>
                    <a:pt x="324" y="0"/>
                  </a:moveTo>
                  <a:lnTo>
                    <a:pt x="307" y="0"/>
                  </a:lnTo>
                  <a:lnTo>
                    <a:pt x="290" y="2"/>
                  </a:lnTo>
                  <a:lnTo>
                    <a:pt x="275" y="3"/>
                  </a:lnTo>
                  <a:lnTo>
                    <a:pt x="260" y="6"/>
                  </a:lnTo>
                  <a:lnTo>
                    <a:pt x="243" y="9"/>
                  </a:lnTo>
                  <a:lnTo>
                    <a:pt x="227" y="14"/>
                  </a:lnTo>
                  <a:lnTo>
                    <a:pt x="212" y="18"/>
                  </a:lnTo>
                  <a:lnTo>
                    <a:pt x="198" y="25"/>
                  </a:lnTo>
                  <a:lnTo>
                    <a:pt x="184" y="31"/>
                  </a:lnTo>
                  <a:lnTo>
                    <a:pt x="169" y="37"/>
                  </a:lnTo>
                  <a:lnTo>
                    <a:pt x="157" y="45"/>
                  </a:lnTo>
                  <a:lnTo>
                    <a:pt x="143" y="54"/>
                  </a:lnTo>
                  <a:lnTo>
                    <a:pt x="131" y="63"/>
                  </a:lnTo>
                  <a:lnTo>
                    <a:pt x="118" y="72"/>
                  </a:lnTo>
                  <a:lnTo>
                    <a:pt x="106" y="81"/>
                  </a:lnTo>
                  <a:lnTo>
                    <a:pt x="95" y="92"/>
                  </a:lnTo>
                  <a:lnTo>
                    <a:pt x="84" y="103"/>
                  </a:lnTo>
                  <a:lnTo>
                    <a:pt x="74" y="115"/>
                  </a:lnTo>
                  <a:lnTo>
                    <a:pt x="64" y="127"/>
                  </a:lnTo>
                  <a:lnTo>
                    <a:pt x="55" y="140"/>
                  </a:lnTo>
                  <a:lnTo>
                    <a:pt x="48" y="152"/>
                  </a:lnTo>
                  <a:lnTo>
                    <a:pt x="38" y="166"/>
                  </a:lnTo>
                  <a:lnTo>
                    <a:pt x="32" y="180"/>
                  </a:lnTo>
                  <a:lnTo>
                    <a:pt x="26" y="194"/>
                  </a:lnTo>
                  <a:lnTo>
                    <a:pt x="20" y="207"/>
                  </a:lnTo>
                  <a:lnTo>
                    <a:pt x="15" y="223"/>
                  </a:lnTo>
                  <a:lnTo>
                    <a:pt x="11" y="238"/>
                  </a:lnTo>
                  <a:lnTo>
                    <a:pt x="6" y="253"/>
                  </a:lnTo>
                  <a:lnTo>
                    <a:pt x="3" y="269"/>
                  </a:lnTo>
                  <a:lnTo>
                    <a:pt x="2" y="284"/>
                  </a:lnTo>
                  <a:lnTo>
                    <a:pt x="0" y="301"/>
                  </a:lnTo>
                  <a:lnTo>
                    <a:pt x="0" y="318"/>
                  </a:lnTo>
                  <a:lnTo>
                    <a:pt x="0" y="333"/>
                  </a:lnTo>
                  <a:lnTo>
                    <a:pt x="2" y="350"/>
                  </a:lnTo>
                  <a:lnTo>
                    <a:pt x="3" y="366"/>
                  </a:lnTo>
                  <a:lnTo>
                    <a:pt x="6" y="381"/>
                  </a:lnTo>
                  <a:lnTo>
                    <a:pt x="11" y="396"/>
                  </a:lnTo>
                  <a:lnTo>
                    <a:pt x="15" y="412"/>
                  </a:lnTo>
                  <a:lnTo>
                    <a:pt x="20" y="427"/>
                  </a:lnTo>
                  <a:lnTo>
                    <a:pt x="26" y="441"/>
                  </a:lnTo>
                  <a:lnTo>
                    <a:pt x="32" y="455"/>
                  </a:lnTo>
                  <a:lnTo>
                    <a:pt x="38" y="468"/>
                  </a:lnTo>
                  <a:lnTo>
                    <a:pt x="48" y="482"/>
                  </a:lnTo>
                  <a:lnTo>
                    <a:pt x="55" y="495"/>
                  </a:lnTo>
                  <a:lnTo>
                    <a:pt x="64" y="507"/>
                  </a:lnTo>
                  <a:lnTo>
                    <a:pt x="74" y="519"/>
                  </a:lnTo>
                  <a:lnTo>
                    <a:pt x="84" y="530"/>
                  </a:lnTo>
                  <a:lnTo>
                    <a:pt x="95" y="542"/>
                  </a:lnTo>
                  <a:lnTo>
                    <a:pt x="106" y="551"/>
                  </a:lnTo>
                  <a:lnTo>
                    <a:pt x="118" y="562"/>
                  </a:lnTo>
                  <a:lnTo>
                    <a:pt x="131" y="571"/>
                  </a:lnTo>
                  <a:lnTo>
                    <a:pt x="143" y="581"/>
                  </a:lnTo>
                  <a:lnTo>
                    <a:pt x="157" y="588"/>
                  </a:lnTo>
                  <a:lnTo>
                    <a:pt x="169" y="596"/>
                  </a:lnTo>
                  <a:lnTo>
                    <a:pt x="184" y="604"/>
                  </a:lnTo>
                  <a:lnTo>
                    <a:pt x="198" y="610"/>
                  </a:lnTo>
                  <a:lnTo>
                    <a:pt x="212" y="614"/>
                  </a:lnTo>
                  <a:lnTo>
                    <a:pt x="227" y="621"/>
                  </a:lnTo>
                  <a:lnTo>
                    <a:pt x="243" y="625"/>
                  </a:lnTo>
                  <a:lnTo>
                    <a:pt x="260" y="628"/>
                  </a:lnTo>
                  <a:lnTo>
                    <a:pt x="275" y="631"/>
                  </a:lnTo>
                  <a:lnTo>
                    <a:pt x="290" y="633"/>
                  </a:lnTo>
                  <a:lnTo>
                    <a:pt x="307" y="634"/>
                  </a:lnTo>
                  <a:lnTo>
                    <a:pt x="324" y="634"/>
                  </a:lnTo>
                  <a:lnTo>
                    <a:pt x="341" y="634"/>
                  </a:lnTo>
                  <a:lnTo>
                    <a:pt x="358" y="633"/>
                  </a:lnTo>
                  <a:lnTo>
                    <a:pt x="373" y="631"/>
                  </a:lnTo>
                  <a:lnTo>
                    <a:pt x="390" y="628"/>
                  </a:lnTo>
                  <a:lnTo>
                    <a:pt x="405" y="625"/>
                  </a:lnTo>
                  <a:lnTo>
                    <a:pt x="421" y="621"/>
                  </a:lnTo>
                  <a:lnTo>
                    <a:pt x="436" y="614"/>
                  </a:lnTo>
                  <a:lnTo>
                    <a:pt x="450" y="610"/>
                  </a:lnTo>
                  <a:lnTo>
                    <a:pt x="464" y="604"/>
                  </a:lnTo>
                  <a:lnTo>
                    <a:pt x="479" y="596"/>
                  </a:lnTo>
                  <a:lnTo>
                    <a:pt x="491" y="588"/>
                  </a:lnTo>
                  <a:lnTo>
                    <a:pt x="505" y="581"/>
                  </a:lnTo>
                  <a:lnTo>
                    <a:pt x="518" y="571"/>
                  </a:lnTo>
                  <a:lnTo>
                    <a:pt x="530" y="562"/>
                  </a:lnTo>
                  <a:lnTo>
                    <a:pt x="542" y="551"/>
                  </a:lnTo>
                  <a:lnTo>
                    <a:pt x="553" y="542"/>
                  </a:lnTo>
                  <a:lnTo>
                    <a:pt x="564" y="530"/>
                  </a:lnTo>
                  <a:lnTo>
                    <a:pt x="574" y="519"/>
                  </a:lnTo>
                  <a:lnTo>
                    <a:pt x="584" y="507"/>
                  </a:lnTo>
                  <a:lnTo>
                    <a:pt x="593" y="495"/>
                  </a:lnTo>
                  <a:lnTo>
                    <a:pt x="601" y="482"/>
                  </a:lnTo>
                  <a:lnTo>
                    <a:pt x="610" y="468"/>
                  </a:lnTo>
                  <a:lnTo>
                    <a:pt x="616" y="455"/>
                  </a:lnTo>
                  <a:lnTo>
                    <a:pt x="622" y="441"/>
                  </a:lnTo>
                  <a:lnTo>
                    <a:pt x="628" y="427"/>
                  </a:lnTo>
                  <a:lnTo>
                    <a:pt x="634" y="412"/>
                  </a:lnTo>
                  <a:lnTo>
                    <a:pt x="637" y="396"/>
                  </a:lnTo>
                  <a:lnTo>
                    <a:pt x="642" y="381"/>
                  </a:lnTo>
                  <a:lnTo>
                    <a:pt x="645" y="366"/>
                  </a:lnTo>
                  <a:lnTo>
                    <a:pt x="647" y="350"/>
                  </a:lnTo>
                  <a:lnTo>
                    <a:pt x="648" y="333"/>
                  </a:lnTo>
                  <a:lnTo>
                    <a:pt x="648" y="318"/>
                  </a:lnTo>
                  <a:lnTo>
                    <a:pt x="648" y="301"/>
                  </a:lnTo>
                  <a:lnTo>
                    <a:pt x="647" y="284"/>
                  </a:lnTo>
                  <a:lnTo>
                    <a:pt x="645" y="269"/>
                  </a:lnTo>
                  <a:lnTo>
                    <a:pt x="642" y="253"/>
                  </a:lnTo>
                  <a:lnTo>
                    <a:pt x="637" y="238"/>
                  </a:lnTo>
                  <a:lnTo>
                    <a:pt x="634" y="223"/>
                  </a:lnTo>
                  <a:lnTo>
                    <a:pt x="628" y="207"/>
                  </a:lnTo>
                  <a:lnTo>
                    <a:pt x="622" y="194"/>
                  </a:lnTo>
                  <a:lnTo>
                    <a:pt x="616" y="180"/>
                  </a:lnTo>
                  <a:lnTo>
                    <a:pt x="610" y="166"/>
                  </a:lnTo>
                  <a:lnTo>
                    <a:pt x="601" y="152"/>
                  </a:lnTo>
                  <a:lnTo>
                    <a:pt x="593" y="140"/>
                  </a:lnTo>
                  <a:lnTo>
                    <a:pt x="584" y="127"/>
                  </a:lnTo>
                  <a:lnTo>
                    <a:pt x="574" y="115"/>
                  </a:lnTo>
                  <a:lnTo>
                    <a:pt x="564" y="103"/>
                  </a:lnTo>
                  <a:lnTo>
                    <a:pt x="553" y="92"/>
                  </a:lnTo>
                  <a:lnTo>
                    <a:pt x="542" y="81"/>
                  </a:lnTo>
                  <a:lnTo>
                    <a:pt x="530" y="72"/>
                  </a:lnTo>
                  <a:lnTo>
                    <a:pt x="518" y="63"/>
                  </a:lnTo>
                  <a:lnTo>
                    <a:pt x="505" y="54"/>
                  </a:lnTo>
                  <a:lnTo>
                    <a:pt x="491" y="45"/>
                  </a:lnTo>
                  <a:lnTo>
                    <a:pt x="479" y="37"/>
                  </a:lnTo>
                  <a:lnTo>
                    <a:pt x="464" y="31"/>
                  </a:lnTo>
                  <a:lnTo>
                    <a:pt x="450" y="25"/>
                  </a:lnTo>
                  <a:lnTo>
                    <a:pt x="436" y="18"/>
                  </a:lnTo>
                  <a:lnTo>
                    <a:pt x="421" y="14"/>
                  </a:lnTo>
                  <a:lnTo>
                    <a:pt x="405" y="9"/>
                  </a:lnTo>
                  <a:lnTo>
                    <a:pt x="390" y="6"/>
                  </a:lnTo>
                  <a:lnTo>
                    <a:pt x="373" y="3"/>
                  </a:lnTo>
                  <a:lnTo>
                    <a:pt x="358" y="2"/>
                  </a:lnTo>
                  <a:lnTo>
                    <a:pt x="341" y="0"/>
                  </a:lnTo>
                  <a:lnTo>
                    <a:pt x="324" y="0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6686" name="Freeform 1082"/>
            <p:cNvSpPr>
              <a:spLocks/>
            </p:cNvSpPr>
            <p:nvPr/>
          </p:nvSpPr>
          <p:spPr bwMode="auto">
            <a:xfrm>
              <a:off x="1632" y="2397"/>
              <a:ext cx="324" cy="317"/>
            </a:xfrm>
            <a:custGeom>
              <a:avLst/>
              <a:gdLst>
                <a:gd name="T0" fmla="*/ 73 w 648"/>
                <a:gd name="T1" fmla="*/ 1 h 634"/>
                <a:gd name="T2" fmla="*/ 61 w 648"/>
                <a:gd name="T3" fmla="*/ 3 h 634"/>
                <a:gd name="T4" fmla="*/ 50 w 648"/>
                <a:gd name="T5" fmla="*/ 7 h 634"/>
                <a:gd name="T6" fmla="*/ 39 w 648"/>
                <a:gd name="T7" fmla="*/ 12 h 634"/>
                <a:gd name="T8" fmla="*/ 30 w 648"/>
                <a:gd name="T9" fmla="*/ 18 h 634"/>
                <a:gd name="T10" fmla="*/ 21 w 648"/>
                <a:gd name="T11" fmla="*/ 26 h 634"/>
                <a:gd name="T12" fmla="*/ 14 w 648"/>
                <a:gd name="T13" fmla="*/ 35 h 634"/>
                <a:gd name="T14" fmla="*/ 8 w 648"/>
                <a:gd name="T15" fmla="*/ 45 h 634"/>
                <a:gd name="T16" fmla="*/ 4 w 648"/>
                <a:gd name="T17" fmla="*/ 56 h 634"/>
                <a:gd name="T18" fmla="*/ 1 w 648"/>
                <a:gd name="T19" fmla="*/ 68 h 634"/>
                <a:gd name="T20" fmla="*/ 0 w 648"/>
                <a:gd name="T21" fmla="*/ 80 h 634"/>
                <a:gd name="T22" fmla="*/ 1 w 648"/>
                <a:gd name="T23" fmla="*/ 92 h 634"/>
                <a:gd name="T24" fmla="*/ 4 w 648"/>
                <a:gd name="T25" fmla="*/ 103 h 634"/>
                <a:gd name="T26" fmla="*/ 8 w 648"/>
                <a:gd name="T27" fmla="*/ 114 h 634"/>
                <a:gd name="T28" fmla="*/ 14 w 648"/>
                <a:gd name="T29" fmla="*/ 124 h 634"/>
                <a:gd name="T30" fmla="*/ 21 w 648"/>
                <a:gd name="T31" fmla="*/ 133 h 634"/>
                <a:gd name="T32" fmla="*/ 30 w 648"/>
                <a:gd name="T33" fmla="*/ 141 h 634"/>
                <a:gd name="T34" fmla="*/ 39 w 648"/>
                <a:gd name="T35" fmla="*/ 147 h 634"/>
                <a:gd name="T36" fmla="*/ 50 w 648"/>
                <a:gd name="T37" fmla="*/ 153 h 634"/>
                <a:gd name="T38" fmla="*/ 61 w 648"/>
                <a:gd name="T39" fmla="*/ 157 h 634"/>
                <a:gd name="T40" fmla="*/ 73 w 648"/>
                <a:gd name="T41" fmla="*/ 159 h 634"/>
                <a:gd name="T42" fmla="*/ 86 w 648"/>
                <a:gd name="T43" fmla="*/ 159 h 634"/>
                <a:gd name="T44" fmla="*/ 98 w 648"/>
                <a:gd name="T45" fmla="*/ 157 h 634"/>
                <a:gd name="T46" fmla="*/ 109 w 648"/>
                <a:gd name="T47" fmla="*/ 154 h 634"/>
                <a:gd name="T48" fmla="*/ 120 w 648"/>
                <a:gd name="T49" fmla="*/ 149 h 634"/>
                <a:gd name="T50" fmla="*/ 130 w 648"/>
                <a:gd name="T51" fmla="*/ 143 h 634"/>
                <a:gd name="T52" fmla="*/ 139 w 648"/>
                <a:gd name="T53" fmla="*/ 136 h 634"/>
                <a:gd name="T54" fmla="*/ 146 w 648"/>
                <a:gd name="T55" fmla="*/ 127 h 634"/>
                <a:gd name="T56" fmla="*/ 152 w 648"/>
                <a:gd name="T57" fmla="*/ 117 h 634"/>
                <a:gd name="T58" fmla="*/ 157 w 648"/>
                <a:gd name="T59" fmla="*/ 107 h 634"/>
                <a:gd name="T60" fmla="*/ 160 w 648"/>
                <a:gd name="T61" fmla="*/ 96 h 634"/>
                <a:gd name="T62" fmla="*/ 162 w 648"/>
                <a:gd name="T63" fmla="*/ 84 h 634"/>
                <a:gd name="T64" fmla="*/ 162 w 648"/>
                <a:gd name="T65" fmla="*/ 71 h 634"/>
                <a:gd name="T66" fmla="*/ 160 w 648"/>
                <a:gd name="T67" fmla="*/ 60 h 634"/>
                <a:gd name="T68" fmla="*/ 156 w 648"/>
                <a:gd name="T69" fmla="*/ 49 h 634"/>
                <a:gd name="T70" fmla="*/ 150 w 648"/>
                <a:gd name="T71" fmla="*/ 38 h 634"/>
                <a:gd name="T72" fmla="*/ 144 w 648"/>
                <a:gd name="T73" fmla="*/ 29 h 634"/>
                <a:gd name="T74" fmla="*/ 136 w 648"/>
                <a:gd name="T75" fmla="*/ 21 h 634"/>
                <a:gd name="T76" fmla="*/ 127 w 648"/>
                <a:gd name="T77" fmla="*/ 14 h 634"/>
                <a:gd name="T78" fmla="*/ 116 w 648"/>
                <a:gd name="T79" fmla="*/ 8 h 634"/>
                <a:gd name="T80" fmla="*/ 105 w 648"/>
                <a:gd name="T81" fmla="*/ 4 h 634"/>
                <a:gd name="T82" fmla="*/ 94 w 648"/>
                <a:gd name="T83" fmla="*/ 1 h 634"/>
                <a:gd name="T84" fmla="*/ 81 w 648"/>
                <a:gd name="T85" fmla="*/ 0 h 63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48"/>
                <a:gd name="T130" fmla="*/ 0 h 634"/>
                <a:gd name="T131" fmla="*/ 648 w 648"/>
                <a:gd name="T132" fmla="*/ 634 h 63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48" h="634">
                  <a:moveTo>
                    <a:pt x="324" y="0"/>
                  </a:moveTo>
                  <a:lnTo>
                    <a:pt x="307" y="0"/>
                  </a:lnTo>
                  <a:lnTo>
                    <a:pt x="290" y="2"/>
                  </a:lnTo>
                  <a:lnTo>
                    <a:pt x="275" y="3"/>
                  </a:lnTo>
                  <a:lnTo>
                    <a:pt x="259" y="6"/>
                  </a:lnTo>
                  <a:lnTo>
                    <a:pt x="242" y="9"/>
                  </a:lnTo>
                  <a:lnTo>
                    <a:pt x="227" y="14"/>
                  </a:lnTo>
                  <a:lnTo>
                    <a:pt x="212" y="18"/>
                  </a:lnTo>
                  <a:lnTo>
                    <a:pt x="198" y="25"/>
                  </a:lnTo>
                  <a:lnTo>
                    <a:pt x="184" y="31"/>
                  </a:lnTo>
                  <a:lnTo>
                    <a:pt x="169" y="37"/>
                  </a:lnTo>
                  <a:lnTo>
                    <a:pt x="156" y="45"/>
                  </a:lnTo>
                  <a:lnTo>
                    <a:pt x="142" y="54"/>
                  </a:lnTo>
                  <a:lnTo>
                    <a:pt x="130" y="63"/>
                  </a:lnTo>
                  <a:lnTo>
                    <a:pt x="118" y="72"/>
                  </a:lnTo>
                  <a:lnTo>
                    <a:pt x="106" y="81"/>
                  </a:lnTo>
                  <a:lnTo>
                    <a:pt x="95" y="92"/>
                  </a:lnTo>
                  <a:lnTo>
                    <a:pt x="84" y="103"/>
                  </a:lnTo>
                  <a:lnTo>
                    <a:pt x="73" y="115"/>
                  </a:lnTo>
                  <a:lnTo>
                    <a:pt x="64" y="127"/>
                  </a:lnTo>
                  <a:lnTo>
                    <a:pt x="55" y="140"/>
                  </a:lnTo>
                  <a:lnTo>
                    <a:pt x="47" y="152"/>
                  </a:lnTo>
                  <a:lnTo>
                    <a:pt x="38" y="166"/>
                  </a:lnTo>
                  <a:lnTo>
                    <a:pt x="32" y="180"/>
                  </a:lnTo>
                  <a:lnTo>
                    <a:pt x="26" y="194"/>
                  </a:lnTo>
                  <a:lnTo>
                    <a:pt x="20" y="207"/>
                  </a:lnTo>
                  <a:lnTo>
                    <a:pt x="15" y="223"/>
                  </a:lnTo>
                  <a:lnTo>
                    <a:pt x="10" y="238"/>
                  </a:lnTo>
                  <a:lnTo>
                    <a:pt x="6" y="253"/>
                  </a:lnTo>
                  <a:lnTo>
                    <a:pt x="3" y="269"/>
                  </a:lnTo>
                  <a:lnTo>
                    <a:pt x="1" y="284"/>
                  </a:lnTo>
                  <a:lnTo>
                    <a:pt x="0" y="301"/>
                  </a:lnTo>
                  <a:lnTo>
                    <a:pt x="0" y="318"/>
                  </a:lnTo>
                  <a:lnTo>
                    <a:pt x="0" y="333"/>
                  </a:lnTo>
                  <a:lnTo>
                    <a:pt x="1" y="350"/>
                  </a:lnTo>
                  <a:lnTo>
                    <a:pt x="3" y="366"/>
                  </a:lnTo>
                  <a:lnTo>
                    <a:pt x="6" y="381"/>
                  </a:lnTo>
                  <a:lnTo>
                    <a:pt x="10" y="396"/>
                  </a:lnTo>
                  <a:lnTo>
                    <a:pt x="15" y="412"/>
                  </a:lnTo>
                  <a:lnTo>
                    <a:pt x="20" y="427"/>
                  </a:lnTo>
                  <a:lnTo>
                    <a:pt x="26" y="441"/>
                  </a:lnTo>
                  <a:lnTo>
                    <a:pt x="32" y="455"/>
                  </a:lnTo>
                  <a:lnTo>
                    <a:pt x="38" y="468"/>
                  </a:lnTo>
                  <a:lnTo>
                    <a:pt x="47" y="482"/>
                  </a:lnTo>
                  <a:lnTo>
                    <a:pt x="55" y="495"/>
                  </a:lnTo>
                  <a:lnTo>
                    <a:pt x="64" y="507"/>
                  </a:lnTo>
                  <a:lnTo>
                    <a:pt x="73" y="519"/>
                  </a:lnTo>
                  <a:lnTo>
                    <a:pt x="84" y="530"/>
                  </a:lnTo>
                  <a:lnTo>
                    <a:pt x="95" y="542"/>
                  </a:lnTo>
                  <a:lnTo>
                    <a:pt x="106" y="551"/>
                  </a:lnTo>
                  <a:lnTo>
                    <a:pt x="118" y="562"/>
                  </a:lnTo>
                  <a:lnTo>
                    <a:pt x="130" y="571"/>
                  </a:lnTo>
                  <a:lnTo>
                    <a:pt x="142" y="581"/>
                  </a:lnTo>
                  <a:lnTo>
                    <a:pt x="156" y="588"/>
                  </a:lnTo>
                  <a:lnTo>
                    <a:pt x="169" y="596"/>
                  </a:lnTo>
                  <a:lnTo>
                    <a:pt x="184" y="604"/>
                  </a:lnTo>
                  <a:lnTo>
                    <a:pt x="198" y="610"/>
                  </a:lnTo>
                  <a:lnTo>
                    <a:pt x="212" y="614"/>
                  </a:lnTo>
                  <a:lnTo>
                    <a:pt x="227" y="621"/>
                  </a:lnTo>
                  <a:lnTo>
                    <a:pt x="242" y="625"/>
                  </a:lnTo>
                  <a:lnTo>
                    <a:pt x="259" y="628"/>
                  </a:lnTo>
                  <a:lnTo>
                    <a:pt x="275" y="631"/>
                  </a:lnTo>
                  <a:lnTo>
                    <a:pt x="290" y="633"/>
                  </a:lnTo>
                  <a:lnTo>
                    <a:pt x="307" y="634"/>
                  </a:lnTo>
                  <a:lnTo>
                    <a:pt x="324" y="634"/>
                  </a:lnTo>
                  <a:lnTo>
                    <a:pt x="341" y="634"/>
                  </a:lnTo>
                  <a:lnTo>
                    <a:pt x="358" y="633"/>
                  </a:lnTo>
                  <a:lnTo>
                    <a:pt x="373" y="631"/>
                  </a:lnTo>
                  <a:lnTo>
                    <a:pt x="390" y="628"/>
                  </a:lnTo>
                  <a:lnTo>
                    <a:pt x="405" y="625"/>
                  </a:lnTo>
                  <a:lnTo>
                    <a:pt x="420" y="621"/>
                  </a:lnTo>
                  <a:lnTo>
                    <a:pt x="434" y="614"/>
                  </a:lnTo>
                  <a:lnTo>
                    <a:pt x="450" y="610"/>
                  </a:lnTo>
                  <a:lnTo>
                    <a:pt x="463" y="604"/>
                  </a:lnTo>
                  <a:lnTo>
                    <a:pt x="477" y="596"/>
                  </a:lnTo>
                  <a:lnTo>
                    <a:pt x="491" y="588"/>
                  </a:lnTo>
                  <a:lnTo>
                    <a:pt x="505" y="581"/>
                  </a:lnTo>
                  <a:lnTo>
                    <a:pt x="517" y="571"/>
                  </a:lnTo>
                  <a:lnTo>
                    <a:pt x="530" y="562"/>
                  </a:lnTo>
                  <a:lnTo>
                    <a:pt x="542" y="551"/>
                  </a:lnTo>
                  <a:lnTo>
                    <a:pt x="553" y="542"/>
                  </a:lnTo>
                  <a:lnTo>
                    <a:pt x="563" y="530"/>
                  </a:lnTo>
                  <a:lnTo>
                    <a:pt x="574" y="519"/>
                  </a:lnTo>
                  <a:lnTo>
                    <a:pt x="583" y="507"/>
                  </a:lnTo>
                  <a:lnTo>
                    <a:pt x="593" y="495"/>
                  </a:lnTo>
                  <a:lnTo>
                    <a:pt x="600" y="482"/>
                  </a:lnTo>
                  <a:lnTo>
                    <a:pt x="608" y="468"/>
                  </a:lnTo>
                  <a:lnTo>
                    <a:pt x="616" y="455"/>
                  </a:lnTo>
                  <a:lnTo>
                    <a:pt x="622" y="441"/>
                  </a:lnTo>
                  <a:lnTo>
                    <a:pt x="628" y="427"/>
                  </a:lnTo>
                  <a:lnTo>
                    <a:pt x="632" y="412"/>
                  </a:lnTo>
                  <a:lnTo>
                    <a:pt x="637" y="396"/>
                  </a:lnTo>
                  <a:lnTo>
                    <a:pt x="640" y="381"/>
                  </a:lnTo>
                  <a:lnTo>
                    <a:pt x="643" y="366"/>
                  </a:lnTo>
                  <a:lnTo>
                    <a:pt x="645" y="350"/>
                  </a:lnTo>
                  <a:lnTo>
                    <a:pt x="646" y="333"/>
                  </a:lnTo>
                  <a:lnTo>
                    <a:pt x="648" y="318"/>
                  </a:lnTo>
                  <a:lnTo>
                    <a:pt x="646" y="301"/>
                  </a:lnTo>
                  <a:lnTo>
                    <a:pt x="645" y="284"/>
                  </a:lnTo>
                  <a:lnTo>
                    <a:pt x="643" y="269"/>
                  </a:lnTo>
                  <a:lnTo>
                    <a:pt x="640" y="253"/>
                  </a:lnTo>
                  <a:lnTo>
                    <a:pt x="637" y="238"/>
                  </a:lnTo>
                  <a:lnTo>
                    <a:pt x="632" y="223"/>
                  </a:lnTo>
                  <a:lnTo>
                    <a:pt x="628" y="207"/>
                  </a:lnTo>
                  <a:lnTo>
                    <a:pt x="622" y="194"/>
                  </a:lnTo>
                  <a:lnTo>
                    <a:pt x="616" y="180"/>
                  </a:lnTo>
                  <a:lnTo>
                    <a:pt x="608" y="166"/>
                  </a:lnTo>
                  <a:lnTo>
                    <a:pt x="600" y="152"/>
                  </a:lnTo>
                  <a:lnTo>
                    <a:pt x="593" y="140"/>
                  </a:lnTo>
                  <a:lnTo>
                    <a:pt x="583" y="127"/>
                  </a:lnTo>
                  <a:lnTo>
                    <a:pt x="574" y="115"/>
                  </a:lnTo>
                  <a:lnTo>
                    <a:pt x="563" y="103"/>
                  </a:lnTo>
                  <a:lnTo>
                    <a:pt x="553" y="92"/>
                  </a:lnTo>
                  <a:lnTo>
                    <a:pt x="542" y="81"/>
                  </a:lnTo>
                  <a:lnTo>
                    <a:pt x="530" y="72"/>
                  </a:lnTo>
                  <a:lnTo>
                    <a:pt x="517" y="63"/>
                  </a:lnTo>
                  <a:lnTo>
                    <a:pt x="505" y="54"/>
                  </a:lnTo>
                  <a:lnTo>
                    <a:pt x="491" y="45"/>
                  </a:lnTo>
                  <a:lnTo>
                    <a:pt x="477" y="37"/>
                  </a:lnTo>
                  <a:lnTo>
                    <a:pt x="463" y="31"/>
                  </a:lnTo>
                  <a:lnTo>
                    <a:pt x="450" y="25"/>
                  </a:lnTo>
                  <a:lnTo>
                    <a:pt x="434" y="18"/>
                  </a:lnTo>
                  <a:lnTo>
                    <a:pt x="420" y="14"/>
                  </a:lnTo>
                  <a:lnTo>
                    <a:pt x="405" y="9"/>
                  </a:lnTo>
                  <a:lnTo>
                    <a:pt x="390" y="6"/>
                  </a:lnTo>
                  <a:lnTo>
                    <a:pt x="373" y="3"/>
                  </a:lnTo>
                  <a:lnTo>
                    <a:pt x="358" y="2"/>
                  </a:lnTo>
                  <a:lnTo>
                    <a:pt x="341" y="0"/>
                  </a:lnTo>
                  <a:lnTo>
                    <a:pt x="324" y="0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6687" name="Rectangle 1083"/>
            <p:cNvSpPr>
              <a:spLocks noChangeArrowheads="1"/>
            </p:cNvSpPr>
            <p:nvPr/>
          </p:nvSpPr>
          <p:spPr bwMode="auto">
            <a:xfrm>
              <a:off x="548" y="2479"/>
              <a:ext cx="16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1600" b="1">
                  <a:solidFill>
                    <a:srgbClr val="FFFFFF"/>
                  </a:solidFill>
                  <a:latin typeface="Helvetica" pitchFamily="-106" charset="0"/>
                </a:rPr>
                <a:t>A1</a:t>
              </a:r>
              <a:endParaRPr lang="en-US" sz="1800"/>
            </a:p>
          </p:txBody>
        </p:sp>
        <p:sp>
          <p:nvSpPr>
            <p:cNvPr id="26688" name="Rectangle 1084"/>
            <p:cNvSpPr>
              <a:spLocks noChangeArrowheads="1"/>
            </p:cNvSpPr>
            <p:nvPr/>
          </p:nvSpPr>
          <p:spPr bwMode="auto">
            <a:xfrm>
              <a:off x="1714" y="2479"/>
              <a:ext cx="16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1600" b="1">
                  <a:solidFill>
                    <a:srgbClr val="FFFFFF"/>
                  </a:solidFill>
                  <a:latin typeface="Helvetica" pitchFamily="-106" charset="0"/>
                </a:rPr>
                <a:t>A1</a:t>
              </a:r>
              <a:endParaRPr lang="en-US" sz="1800"/>
            </a:p>
          </p:txBody>
        </p:sp>
        <p:sp>
          <p:nvSpPr>
            <p:cNvPr id="26689" name="Freeform 1085"/>
            <p:cNvSpPr>
              <a:spLocks/>
            </p:cNvSpPr>
            <p:nvPr/>
          </p:nvSpPr>
          <p:spPr bwMode="auto">
            <a:xfrm>
              <a:off x="1633" y="1525"/>
              <a:ext cx="324" cy="318"/>
            </a:xfrm>
            <a:custGeom>
              <a:avLst/>
              <a:gdLst>
                <a:gd name="T0" fmla="*/ 73 w 648"/>
                <a:gd name="T1" fmla="*/ 1 h 636"/>
                <a:gd name="T2" fmla="*/ 61 w 648"/>
                <a:gd name="T3" fmla="*/ 3 h 636"/>
                <a:gd name="T4" fmla="*/ 50 w 648"/>
                <a:gd name="T5" fmla="*/ 6 h 636"/>
                <a:gd name="T6" fmla="*/ 40 w 648"/>
                <a:gd name="T7" fmla="*/ 12 h 636"/>
                <a:gd name="T8" fmla="*/ 30 w 648"/>
                <a:gd name="T9" fmla="*/ 18 h 636"/>
                <a:gd name="T10" fmla="*/ 22 w 648"/>
                <a:gd name="T11" fmla="*/ 26 h 636"/>
                <a:gd name="T12" fmla="*/ 14 w 648"/>
                <a:gd name="T13" fmla="*/ 35 h 636"/>
                <a:gd name="T14" fmla="*/ 8 w 648"/>
                <a:gd name="T15" fmla="*/ 45 h 636"/>
                <a:gd name="T16" fmla="*/ 4 w 648"/>
                <a:gd name="T17" fmla="*/ 56 h 636"/>
                <a:gd name="T18" fmla="*/ 1 w 648"/>
                <a:gd name="T19" fmla="*/ 67 h 636"/>
                <a:gd name="T20" fmla="*/ 0 w 648"/>
                <a:gd name="T21" fmla="*/ 80 h 636"/>
                <a:gd name="T22" fmla="*/ 1 w 648"/>
                <a:gd name="T23" fmla="*/ 92 h 636"/>
                <a:gd name="T24" fmla="*/ 4 w 648"/>
                <a:gd name="T25" fmla="*/ 103 h 636"/>
                <a:gd name="T26" fmla="*/ 8 w 648"/>
                <a:gd name="T27" fmla="*/ 114 h 636"/>
                <a:gd name="T28" fmla="*/ 14 w 648"/>
                <a:gd name="T29" fmla="*/ 124 h 636"/>
                <a:gd name="T30" fmla="*/ 22 w 648"/>
                <a:gd name="T31" fmla="*/ 133 h 636"/>
                <a:gd name="T32" fmla="*/ 30 w 648"/>
                <a:gd name="T33" fmla="*/ 141 h 636"/>
                <a:gd name="T34" fmla="*/ 40 w 648"/>
                <a:gd name="T35" fmla="*/ 148 h 636"/>
                <a:gd name="T36" fmla="*/ 50 w 648"/>
                <a:gd name="T37" fmla="*/ 153 h 636"/>
                <a:gd name="T38" fmla="*/ 61 w 648"/>
                <a:gd name="T39" fmla="*/ 157 h 636"/>
                <a:gd name="T40" fmla="*/ 73 w 648"/>
                <a:gd name="T41" fmla="*/ 159 h 636"/>
                <a:gd name="T42" fmla="*/ 86 w 648"/>
                <a:gd name="T43" fmla="*/ 159 h 636"/>
                <a:gd name="T44" fmla="*/ 98 w 648"/>
                <a:gd name="T45" fmla="*/ 157 h 636"/>
                <a:gd name="T46" fmla="*/ 109 w 648"/>
                <a:gd name="T47" fmla="*/ 154 h 636"/>
                <a:gd name="T48" fmla="*/ 120 w 648"/>
                <a:gd name="T49" fmla="*/ 150 h 636"/>
                <a:gd name="T50" fmla="*/ 130 w 648"/>
                <a:gd name="T51" fmla="*/ 143 h 636"/>
                <a:gd name="T52" fmla="*/ 139 w 648"/>
                <a:gd name="T53" fmla="*/ 136 h 636"/>
                <a:gd name="T54" fmla="*/ 146 w 648"/>
                <a:gd name="T55" fmla="*/ 127 h 636"/>
                <a:gd name="T56" fmla="*/ 152 w 648"/>
                <a:gd name="T57" fmla="*/ 117 h 636"/>
                <a:gd name="T58" fmla="*/ 157 w 648"/>
                <a:gd name="T59" fmla="*/ 107 h 636"/>
                <a:gd name="T60" fmla="*/ 161 w 648"/>
                <a:gd name="T61" fmla="*/ 96 h 636"/>
                <a:gd name="T62" fmla="*/ 162 w 648"/>
                <a:gd name="T63" fmla="*/ 84 h 636"/>
                <a:gd name="T64" fmla="*/ 162 w 648"/>
                <a:gd name="T65" fmla="*/ 72 h 636"/>
                <a:gd name="T66" fmla="*/ 160 w 648"/>
                <a:gd name="T67" fmla="*/ 60 h 636"/>
                <a:gd name="T68" fmla="*/ 156 w 648"/>
                <a:gd name="T69" fmla="*/ 49 h 636"/>
                <a:gd name="T70" fmla="*/ 151 w 648"/>
                <a:gd name="T71" fmla="*/ 39 h 636"/>
                <a:gd name="T72" fmla="*/ 144 w 648"/>
                <a:gd name="T73" fmla="*/ 29 h 636"/>
                <a:gd name="T74" fmla="*/ 136 w 648"/>
                <a:gd name="T75" fmla="*/ 21 h 636"/>
                <a:gd name="T76" fmla="*/ 127 w 648"/>
                <a:gd name="T77" fmla="*/ 14 h 636"/>
                <a:gd name="T78" fmla="*/ 116 w 648"/>
                <a:gd name="T79" fmla="*/ 8 h 636"/>
                <a:gd name="T80" fmla="*/ 106 w 648"/>
                <a:gd name="T81" fmla="*/ 4 h 636"/>
                <a:gd name="T82" fmla="*/ 94 w 648"/>
                <a:gd name="T83" fmla="*/ 1 h 636"/>
                <a:gd name="T84" fmla="*/ 81 w 648"/>
                <a:gd name="T85" fmla="*/ 0 h 6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48"/>
                <a:gd name="T130" fmla="*/ 0 h 636"/>
                <a:gd name="T131" fmla="*/ 648 w 648"/>
                <a:gd name="T132" fmla="*/ 636 h 6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48" h="636">
                  <a:moveTo>
                    <a:pt x="324" y="0"/>
                  </a:moveTo>
                  <a:lnTo>
                    <a:pt x="307" y="0"/>
                  </a:lnTo>
                  <a:lnTo>
                    <a:pt x="290" y="1"/>
                  </a:lnTo>
                  <a:lnTo>
                    <a:pt x="275" y="3"/>
                  </a:lnTo>
                  <a:lnTo>
                    <a:pt x="260" y="6"/>
                  </a:lnTo>
                  <a:lnTo>
                    <a:pt x="243" y="10"/>
                  </a:lnTo>
                  <a:lnTo>
                    <a:pt x="227" y="14"/>
                  </a:lnTo>
                  <a:lnTo>
                    <a:pt x="212" y="20"/>
                  </a:lnTo>
                  <a:lnTo>
                    <a:pt x="198" y="24"/>
                  </a:lnTo>
                  <a:lnTo>
                    <a:pt x="184" y="30"/>
                  </a:lnTo>
                  <a:lnTo>
                    <a:pt x="169" y="38"/>
                  </a:lnTo>
                  <a:lnTo>
                    <a:pt x="157" y="46"/>
                  </a:lnTo>
                  <a:lnTo>
                    <a:pt x="143" y="53"/>
                  </a:lnTo>
                  <a:lnTo>
                    <a:pt x="131" y="63"/>
                  </a:lnTo>
                  <a:lnTo>
                    <a:pt x="118" y="72"/>
                  </a:lnTo>
                  <a:lnTo>
                    <a:pt x="106" y="83"/>
                  </a:lnTo>
                  <a:lnTo>
                    <a:pt x="95" y="93"/>
                  </a:lnTo>
                  <a:lnTo>
                    <a:pt x="85" y="104"/>
                  </a:lnTo>
                  <a:lnTo>
                    <a:pt x="74" y="115"/>
                  </a:lnTo>
                  <a:lnTo>
                    <a:pt x="65" y="127"/>
                  </a:lnTo>
                  <a:lnTo>
                    <a:pt x="55" y="139"/>
                  </a:lnTo>
                  <a:lnTo>
                    <a:pt x="48" y="153"/>
                  </a:lnTo>
                  <a:lnTo>
                    <a:pt x="39" y="166"/>
                  </a:lnTo>
                  <a:lnTo>
                    <a:pt x="32" y="179"/>
                  </a:lnTo>
                  <a:lnTo>
                    <a:pt x="26" y="193"/>
                  </a:lnTo>
                  <a:lnTo>
                    <a:pt x="20" y="209"/>
                  </a:lnTo>
                  <a:lnTo>
                    <a:pt x="16" y="222"/>
                  </a:lnTo>
                  <a:lnTo>
                    <a:pt x="11" y="238"/>
                  </a:lnTo>
                  <a:lnTo>
                    <a:pt x="6" y="253"/>
                  </a:lnTo>
                  <a:lnTo>
                    <a:pt x="3" y="268"/>
                  </a:lnTo>
                  <a:lnTo>
                    <a:pt x="2" y="285"/>
                  </a:lnTo>
                  <a:lnTo>
                    <a:pt x="0" y="301"/>
                  </a:lnTo>
                  <a:lnTo>
                    <a:pt x="0" y="318"/>
                  </a:lnTo>
                  <a:lnTo>
                    <a:pt x="0" y="335"/>
                  </a:lnTo>
                  <a:lnTo>
                    <a:pt x="2" y="350"/>
                  </a:lnTo>
                  <a:lnTo>
                    <a:pt x="3" y="365"/>
                  </a:lnTo>
                  <a:lnTo>
                    <a:pt x="6" y="382"/>
                  </a:lnTo>
                  <a:lnTo>
                    <a:pt x="11" y="398"/>
                  </a:lnTo>
                  <a:lnTo>
                    <a:pt x="16" y="411"/>
                  </a:lnTo>
                  <a:lnTo>
                    <a:pt x="20" y="427"/>
                  </a:lnTo>
                  <a:lnTo>
                    <a:pt x="26" y="441"/>
                  </a:lnTo>
                  <a:lnTo>
                    <a:pt x="32" y="456"/>
                  </a:lnTo>
                  <a:lnTo>
                    <a:pt x="39" y="468"/>
                  </a:lnTo>
                  <a:lnTo>
                    <a:pt x="48" y="482"/>
                  </a:lnTo>
                  <a:lnTo>
                    <a:pt x="55" y="494"/>
                  </a:lnTo>
                  <a:lnTo>
                    <a:pt x="65" y="508"/>
                  </a:lnTo>
                  <a:lnTo>
                    <a:pt x="74" y="519"/>
                  </a:lnTo>
                  <a:lnTo>
                    <a:pt x="85" y="531"/>
                  </a:lnTo>
                  <a:lnTo>
                    <a:pt x="95" y="542"/>
                  </a:lnTo>
                  <a:lnTo>
                    <a:pt x="106" y="553"/>
                  </a:lnTo>
                  <a:lnTo>
                    <a:pt x="118" y="562"/>
                  </a:lnTo>
                  <a:lnTo>
                    <a:pt x="131" y="571"/>
                  </a:lnTo>
                  <a:lnTo>
                    <a:pt x="143" y="580"/>
                  </a:lnTo>
                  <a:lnTo>
                    <a:pt x="157" y="590"/>
                  </a:lnTo>
                  <a:lnTo>
                    <a:pt x="169" y="597"/>
                  </a:lnTo>
                  <a:lnTo>
                    <a:pt x="184" y="603"/>
                  </a:lnTo>
                  <a:lnTo>
                    <a:pt x="198" y="609"/>
                  </a:lnTo>
                  <a:lnTo>
                    <a:pt x="212" y="616"/>
                  </a:lnTo>
                  <a:lnTo>
                    <a:pt x="227" y="620"/>
                  </a:lnTo>
                  <a:lnTo>
                    <a:pt x="243" y="625"/>
                  </a:lnTo>
                  <a:lnTo>
                    <a:pt x="260" y="628"/>
                  </a:lnTo>
                  <a:lnTo>
                    <a:pt x="275" y="631"/>
                  </a:lnTo>
                  <a:lnTo>
                    <a:pt x="290" y="633"/>
                  </a:lnTo>
                  <a:lnTo>
                    <a:pt x="307" y="634"/>
                  </a:lnTo>
                  <a:lnTo>
                    <a:pt x="324" y="636"/>
                  </a:lnTo>
                  <a:lnTo>
                    <a:pt x="341" y="634"/>
                  </a:lnTo>
                  <a:lnTo>
                    <a:pt x="358" y="633"/>
                  </a:lnTo>
                  <a:lnTo>
                    <a:pt x="373" y="631"/>
                  </a:lnTo>
                  <a:lnTo>
                    <a:pt x="390" y="628"/>
                  </a:lnTo>
                  <a:lnTo>
                    <a:pt x="406" y="625"/>
                  </a:lnTo>
                  <a:lnTo>
                    <a:pt x="421" y="620"/>
                  </a:lnTo>
                  <a:lnTo>
                    <a:pt x="435" y="616"/>
                  </a:lnTo>
                  <a:lnTo>
                    <a:pt x="450" y="609"/>
                  </a:lnTo>
                  <a:lnTo>
                    <a:pt x="464" y="603"/>
                  </a:lnTo>
                  <a:lnTo>
                    <a:pt x="478" y="597"/>
                  </a:lnTo>
                  <a:lnTo>
                    <a:pt x="492" y="590"/>
                  </a:lnTo>
                  <a:lnTo>
                    <a:pt x="505" y="580"/>
                  </a:lnTo>
                  <a:lnTo>
                    <a:pt x="518" y="571"/>
                  </a:lnTo>
                  <a:lnTo>
                    <a:pt x="530" y="562"/>
                  </a:lnTo>
                  <a:lnTo>
                    <a:pt x="542" y="553"/>
                  </a:lnTo>
                  <a:lnTo>
                    <a:pt x="553" y="542"/>
                  </a:lnTo>
                  <a:lnTo>
                    <a:pt x="564" y="531"/>
                  </a:lnTo>
                  <a:lnTo>
                    <a:pt x="575" y="519"/>
                  </a:lnTo>
                  <a:lnTo>
                    <a:pt x="584" y="508"/>
                  </a:lnTo>
                  <a:lnTo>
                    <a:pt x="593" y="494"/>
                  </a:lnTo>
                  <a:lnTo>
                    <a:pt x="601" y="482"/>
                  </a:lnTo>
                  <a:lnTo>
                    <a:pt x="608" y="468"/>
                  </a:lnTo>
                  <a:lnTo>
                    <a:pt x="616" y="456"/>
                  </a:lnTo>
                  <a:lnTo>
                    <a:pt x="622" y="441"/>
                  </a:lnTo>
                  <a:lnTo>
                    <a:pt x="628" y="427"/>
                  </a:lnTo>
                  <a:lnTo>
                    <a:pt x="633" y="411"/>
                  </a:lnTo>
                  <a:lnTo>
                    <a:pt x="638" y="398"/>
                  </a:lnTo>
                  <a:lnTo>
                    <a:pt x="641" y="382"/>
                  </a:lnTo>
                  <a:lnTo>
                    <a:pt x="644" y="365"/>
                  </a:lnTo>
                  <a:lnTo>
                    <a:pt x="645" y="350"/>
                  </a:lnTo>
                  <a:lnTo>
                    <a:pt x="647" y="335"/>
                  </a:lnTo>
                  <a:lnTo>
                    <a:pt x="648" y="318"/>
                  </a:lnTo>
                  <a:lnTo>
                    <a:pt x="647" y="301"/>
                  </a:lnTo>
                  <a:lnTo>
                    <a:pt x="645" y="285"/>
                  </a:lnTo>
                  <a:lnTo>
                    <a:pt x="644" y="268"/>
                  </a:lnTo>
                  <a:lnTo>
                    <a:pt x="641" y="253"/>
                  </a:lnTo>
                  <a:lnTo>
                    <a:pt x="638" y="238"/>
                  </a:lnTo>
                  <a:lnTo>
                    <a:pt x="633" y="222"/>
                  </a:lnTo>
                  <a:lnTo>
                    <a:pt x="628" y="209"/>
                  </a:lnTo>
                  <a:lnTo>
                    <a:pt x="622" y="193"/>
                  </a:lnTo>
                  <a:lnTo>
                    <a:pt x="616" y="179"/>
                  </a:lnTo>
                  <a:lnTo>
                    <a:pt x="608" y="166"/>
                  </a:lnTo>
                  <a:lnTo>
                    <a:pt x="601" y="153"/>
                  </a:lnTo>
                  <a:lnTo>
                    <a:pt x="593" y="139"/>
                  </a:lnTo>
                  <a:lnTo>
                    <a:pt x="584" y="127"/>
                  </a:lnTo>
                  <a:lnTo>
                    <a:pt x="575" y="115"/>
                  </a:lnTo>
                  <a:lnTo>
                    <a:pt x="564" y="104"/>
                  </a:lnTo>
                  <a:lnTo>
                    <a:pt x="553" y="93"/>
                  </a:lnTo>
                  <a:lnTo>
                    <a:pt x="542" y="83"/>
                  </a:lnTo>
                  <a:lnTo>
                    <a:pt x="530" y="72"/>
                  </a:lnTo>
                  <a:lnTo>
                    <a:pt x="518" y="63"/>
                  </a:lnTo>
                  <a:lnTo>
                    <a:pt x="505" y="53"/>
                  </a:lnTo>
                  <a:lnTo>
                    <a:pt x="492" y="46"/>
                  </a:lnTo>
                  <a:lnTo>
                    <a:pt x="478" y="38"/>
                  </a:lnTo>
                  <a:lnTo>
                    <a:pt x="464" y="30"/>
                  </a:lnTo>
                  <a:lnTo>
                    <a:pt x="450" y="24"/>
                  </a:lnTo>
                  <a:lnTo>
                    <a:pt x="435" y="20"/>
                  </a:lnTo>
                  <a:lnTo>
                    <a:pt x="421" y="14"/>
                  </a:lnTo>
                  <a:lnTo>
                    <a:pt x="406" y="10"/>
                  </a:lnTo>
                  <a:lnTo>
                    <a:pt x="390" y="6"/>
                  </a:lnTo>
                  <a:lnTo>
                    <a:pt x="373" y="3"/>
                  </a:lnTo>
                  <a:lnTo>
                    <a:pt x="358" y="1"/>
                  </a:lnTo>
                  <a:lnTo>
                    <a:pt x="341" y="0"/>
                  </a:lnTo>
                  <a:lnTo>
                    <a:pt x="324" y="0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6690" name="Rectangle 1086"/>
            <p:cNvSpPr>
              <a:spLocks noChangeArrowheads="1"/>
            </p:cNvSpPr>
            <p:nvPr/>
          </p:nvSpPr>
          <p:spPr bwMode="auto">
            <a:xfrm>
              <a:off x="1671" y="1609"/>
              <a:ext cx="263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1600" b="1">
                  <a:solidFill>
                    <a:srgbClr val="FFFFFF"/>
                  </a:solidFill>
                  <a:latin typeface="Helvetica" pitchFamily="-106" charset="0"/>
                </a:rPr>
                <a:t>STG</a:t>
              </a:r>
              <a:endParaRPr lang="en-US" sz="1800"/>
            </a:p>
          </p:txBody>
        </p:sp>
        <p:sp>
          <p:nvSpPr>
            <p:cNvPr id="26691" name="Freeform 1087"/>
            <p:cNvSpPr>
              <a:spLocks noEditPoints="1"/>
            </p:cNvSpPr>
            <p:nvPr/>
          </p:nvSpPr>
          <p:spPr bwMode="auto">
            <a:xfrm>
              <a:off x="1726" y="1831"/>
              <a:ext cx="86" cy="566"/>
            </a:xfrm>
            <a:custGeom>
              <a:avLst/>
              <a:gdLst>
                <a:gd name="T0" fmla="*/ 15 w 172"/>
                <a:gd name="T1" fmla="*/ 283 h 1132"/>
                <a:gd name="T2" fmla="*/ 15 w 172"/>
                <a:gd name="T3" fmla="*/ 36 h 1132"/>
                <a:gd name="T4" fmla="*/ 29 w 172"/>
                <a:gd name="T5" fmla="*/ 36 h 1132"/>
                <a:gd name="T6" fmla="*/ 29 w 172"/>
                <a:gd name="T7" fmla="*/ 283 h 1132"/>
                <a:gd name="T8" fmla="*/ 15 w 172"/>
                <a:gd name="T9" fmla="*/ 283 h 1132"/>
                <a:gd name="T10" fmla="*/ 0 w 172"/>
                <a:gd name="T11" fmla="*/ 44 h 1132"/>
                <a:gd name="T12" fmla="*/ 22 w 172"/>
                <a:gd name="T13" fmla="*/ 0 h 1132"/>
                <a:gd name="T14" fmla="*/ 43 w 172"/>
                <a:gd name="T15" fmla="*/ 44 h 1132"/>
                <a:gd name="T16" fmla="*/ 0 w 172"/>
                <a:gd name="T17" fmla="*/ 44 h 113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72"/>
                <a:gd name="T28" fmla="*/ 0 h 1132"/>
                <a:gd name="T29" fmla="*/ 172 w 172"/>
                <a:gd name="T30" fmla="*/ 1132 h 113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72" h="1132">
                  <a:moveTo>
                    <a:pt x="57" y="1132"/>
                  </a:moveTo>
                  <a:lnTo>
                    <a:pt x="57" y="144"/>
                  </a:lnTo>
                  <a:lnTo>
                    <a:pt x="115" y="144"/>
                  </a:lnTo>
                  <a:lnTo>
                    <a:pt x="115" y="1132"/>
                  </a:lnTo>
                  <a:lnTo>
                    <a:pt x="57" y="1132"/>
                  </a:lnTo>
                  <a:close/>
                  <a:moveTo>
                    <a:pt x="0" y="174"/>
                  </a:moveTo>
                  <a:lnTo>
                    <a:pt x="86" y="0"/>
                  </a:lnTo>
                  <a:lnTo>
                    <a:pt x="172" y="174"/>
                  </a:lnTo>
                  <a:lnTo>
                    <a:pt x="0" y="174"/>
                  </a:lnTo>
                  <a:close/>
                </a:path>
              </a:pathLst>
            </a:custGeom>
            <a:solidFill>
              <a:srgbClr val="CC3300"/>
            </a:solidFill>
            <a:ln w="1588">
              <a:solidFill>
                <a:srgbClr val="CC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6692" name="Freeform 1088"/>
            <p:cNvSpPr>
              <a:spLocks noEditPoints="1"/>
            </p:cNvSpPr>
            <p:nvPr/>
          </p:nvSpPr>
          <p:spPr bwMode="auto">
            <a:xfrm>
              <a:off x="567" y="1831"/>
              <a:ext cx="86" cy="566"/>
            </a:xfrm>
            <a:custGeom>
              <a:avLst/>
              <a:gdLst>
                <a:gd name="T0" fmla="*/ 15 w 172"/>
                <a:gd name="T1" fmla="*/ 283 h 1132"/>
                <a:gd name="T2" fmla="*/ 15 w 172"/>
                <a:gd name="T3" fmla="*/ 36 h 1132"/>
                <a:gd name="T4" fmla="*/ 29 w 172"/>
                <a:gd name="T5" fmla="*/ 36 h 1132"/>
                <a:gd name="T6" fmla="*/ 29 w 172"/>
                <a:gd name="T7" fmla="*/ 283 h 1132"/>
                <a:gd name="T8" fmla="*/ 15 w 172"/>
                <a:gd name="T9" fmla="*/ 283 h 1132"/>
                <a:gd name="T10" fmla="*/ 0 w 172"/>
                <a:gd name="T11" fmla="*/ 44 h 1132"/>
                <a:gd name="T12" fmla="*/ 22 w 172"/>
                <a:gd name="T13" fmla="*/ 0 h 1132"/>
                <a:gd name="T14" fmla="*/ 43 w 172"/>
                <a:gd name="T15" fmla="*/ 44 h 1132"/>
                <a:gd name="T16" fmla="*/ 0 w 172"/>
                <a:gd name="T17" fmla="*/ 44 h 113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72"/>
                <a:gd name="T28" fmla="*/ 0 h 1132"/>
                <a:gd name="T29" fmla="*/ 172 w 172"/>
                <a:gd name="T30" fmla="*/ 1132 h 113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72" h="1132">
                  <a:moveTo>
                    <a:pt x="57" y="1132"/>
                  </a:moveTo>
                  <a:lnTo>
                    <a:pt x="57" y="144"/>
                  </a:lnTo>
                  <a:lnTo>
                    <a:pt x="115" y="144"/>
                  </a:lnTo>
                  <a:lnTo>
                    <a:pt x="115" y="1132"/>
                  </a:lnTo>
                  <a:lnTo>
                    <a:pt x="57" y="1132"/>
                  </a:lnTo>
                  <a:close/>
                  <a:moveTo>
                    <a:pt x="0" y="174"/>
                  </a:moveTo>
                  <a:lnTo>
                    <a:pt x="86" y="0"/>
                  </a:lnTo>
                  <a:lnTo>
                    <a:pt x="172" y="174"/>
                  </a:lnTo>
                  <a:lnTo>
                    <a:pt x="0" y="174"/>
                  </a:lnTo>
                  <a:close/>
                </a:path>
              </a:pathLst>
            </a:custGeom>
            <a:solidFill>
              <a:srgbClr val="CC3300"/>
            </a:solidFill>
            <a:ln w="1588">
              <a:solidFill>
                <a:srgbClr val="CC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6693" name="Freeform 1089"/>
            <p:cNvSpPr>
              <a:spLocks noEditPoints="1"/>
            </p:cNvSpPr>
            <p:nvPr/>
          </p:nvSpPr>
          <p:spPr bwMode="auto">
            <a:xfrm>
              <a:off x="1721" y="960"/>
              <a:ext cx="86" cy="565"/>
            </a:xfrm>
            <a:custGeom>
              <a:avLst/>
              <a:gdLst>
                <a:gd name="T0" fmla="*/ 15 w 172"/>
                <a:gd name="T1" fmla="*/ 282 h 1131"/>
                <a:gd name="T2" fmla="*/ 15 w 172"/>
                <a:gd name="T3" fmla="*/ 36 h 1131"/>
                <a:gd name="T4" fmla="*/ 29 w 172"/>
                <a:gd name="T5" fmla="*/ 36 h 1131"/>
                <a:gd name="T6" fmla="*/ 29 w 172"/>
                <a:gd name="T7" fmla="*/ 282 h 1131"/>
                <a:gd name="T8" fmla="*/ 15 w 172"/>
                <a:gd name="T9" fmla="*/ 282 h 1131"/>
                <a:gd name="T10" fmla="*/ 0 w 172"/>
                <a:gd name="T11" fmla="*/ 43 h 1131"/>
                <a:gd name="T12" fmla="*/ 22 w 172"/>
                <a:gd name="T13" fmla="*/ 0 h 1131"/>
                <a:gd name="T14" fmla="*/ 43 w 172"/>
                <a:gd name="T15" fmla="*/ 43 h 1131"/>
                <a:gd name="T16" fmla="*/ 0 w 172"/>
                <a:gd name="T17" fmla="*/ 43 h 113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72"/>
                <a:gd name="T28" fmla="*/ 0 h 1131"/>
                <a:gd name="T29" fmla="*/ 172 w 172"/>
                <a:gd name="T30" fmla="*/ 1131 h 113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72" h="1131">
                  <a:moveTo>
                    <a:pt x="57" y="1131"/>
                  </a:moveTo>
                  <a:lnTo>
                    <a:pt x="57" y="145"/>
                  </a:lnTo>
                  <a:lnTo>
                    <a:pt x="115" y="145"/>
                  </a:lnTo>
                  <a:lnTo>
                    <a:pt x="115" y="1131"/>
                  </a:lnTo>
                  <a:lnTo>
                    <a:pt x="57" y="1131"/>
                  </a:lnTo>
                  <a:close/>
                  <a:moveTo>
                    <a:pt x="0" y="172"/>
                  </a:moveTo>
                  <a:lnTo>
                    <a:pt x="86" y="0"/>
                  </a:lnTo>
                  <a:lnTo>
                    <a:pt x="172" y="172"/>
                  </a:lnTo>
                  <a:lnTo>
                    <a:pt x="0" y="172"/>
                  </a:lnTo>
                  <a:close/>
                </a:path>
              </a:pathLst>
            </a:custGeom>
            <a:solidFill>
              <a:srgbClr val="CC3300"/>
            </a:solidFill>
            <a:ln w="1588">
              <a:solidFill>
                <a:srgbClr val="CC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6694" name="Freeform 1090"/>
            <p:cNvSpPr>
              <a:spLocks noEditPoints="1"/>
            </p:cNvSpPr>
            <p:nvPr/>
          </p:nvSpPr>
          <p:spPr bwMode="auto">
            <a:xfrm>
              <a:off x="621" y="1831"/>
              <a:ext cx="87" cy="597"/>
            </a:xfrm>
            <a:custGeom>
              <a:avLst/>
              <a:gdLst>
                <a:gd name="T0" fmla="*/ 15 w 174"/>
                <a:gd name="T1" fmla="*/ 263 h 1195"/>
                <a:gd name="T2" fmla="*/ 15 w 174"/>
                <a:gd name="T3" fmla="*/ 248 h 1195"/>
                <a:gd name="T4" fmla="*/ 29 w 174"/>
                <a:gd name="T5" fmla="*/ 248 h 1195"/>
                <a:gd name="T6" fmla="*/ 29 w 174"/>
                <a:gd name="T7" fmla="*/ 263 h 1195"/>
                <a:gd name="T8" fmla="*/ 15 w 174"/>
                <a:gd name="T9" fmla="*/ 263 h 1195"/>
                <a:gd name="T10" fmla="*/ 15 w 174"/>
                <a:gd name="T11" fmla="*/ 234 h 1195"/>
                <a:gd name="T12" fmla="*/ 15 w 174"/>
                <a:gd name="T13" fmla="*/ 219 h 1195"/>
                <a:gd name="T14" fmla="*/ 29 w 174"/>
                <a:gd name="T15" fmla="*/ 219 h 1195"/>
                <a:gd name="T16" fmla="*/ 29 w 174"/>
                <a:gd name="T17" fmla="*/ 234 h 1195"/>
                <a:gd name="T18" fmla="*/ 15 w 174"/>
                <a:gd name="T19" fmla="*/ 234 h 1195"/>
                <a:gd name="T20" fmla="*/ 15 w 174"/>
                <a:gd name="T21" fmla="*/ 205 h 1195"/>
                <a:gd name="T22" fmla="*/ 15 w 174"/>
                <a:gd name="T23" fmla="*/ 190 h 1195"/>
                <a:gd name="T24" fmla="*/ 29 w 174"/>
                <a:gd name="T25" fmla="*/ 190 h 1195"/>
                <a:gd name="T26" fmla="*/ 29 w 174"/>
                <a:gd name="T27" fmla="*/ 205 h 1195"/>
                <a:gd name="T28" fmla="*/ 15 w 174"/>
                <a:gd name="T29" fmla="*/ 205 h 1195"/>
                <a:gd name="T30" fmla="*/ 15 w 174"/>
                <a:gd name="T31" fmla="*/ 176 h 1195"/>
                <a:gd name="T32" fmla="*/ 15 w 174"/>
                <a:gd name="T33" fmla="*/ 162 h 1195"/>
                <a:gd name="T34" fmla="*/ 29 w 174"/>
                <a:gd name="T35" fmla="*/ 162 h 1195"/>
                <a:gd name="T36" fmla="*/ 29 w 174"/>
                <a:gd name="T37" fmla="*/ 176 h 1195"/>
                <a:gd name="T38" fmla="*/ 15 w 174"/>
                <a:gd name="T39" fmla="*/ 176 h 1195"/>
                <a:gd name="T40" fmla="*/ 15 w 174"/>
                <a:gd name="T41" fmla="*/ 147 h 1195"/>
                <a:gd name="T42" fmla="*/ 15 w 174"/>
                <a:gd name="T43" fmla="*/ 133 h 1195"/>
                <a:gd name="T44" fmla="*/ 29 w 174"/>
                <a:gd name="T45" fmla="*/ 133 h 1195"/>
                <a:gd name="T46" fmla="*/ 29 w 174"/>
                <a:gd name="T47" fmla="*/ 147 h 1195"/>
                <a:gd name="T48" fmla="*/ 15 w 174"/>
                <a:gd name="T49" fmla="*/ 147 h 1195"/>
                <a:gd name="T50" fmla="*/ 15 w 174"/>
                <a:gd name="T51" fmla="*/ 119 h 1195"/>
                <a:gd name="T52" fmla="*/ 15 w 174"/>
                <a:gd name="T53" fmla="*/ 104 h 1195"/>
                <a:gd name="T54" fmla="*/ 29 w 174"/>
                <a:gd name="T55" fmla="*/ 104 h 1195"/>
                <a:gd name="T56" fmla="*/ 29 w 174"/>
                <a:gd name="T57" fmla="*/ 119 h 1195"/>
                <a:gd name="T58" fmla="*/ 15 w 174"/>
                <a:gd name="T59" fmla="*/ 119 h 1195"/>
                <a:gd name="T60" fmla="*/ 15 w 174"/>
                <a:gd name="T61" fmla="*/ 90 h 1195"/>
                <a:gd name="T62" fmla="*/ 15 w 174"/>
                <a:gd name="T63" fmla="*/ 75 h 1195"/>
                <a:gd name="T64" fmla="*/ 29 w 174"/>
                <a:gd name="T65" fmla="*/ 75 h 1195"/>
                <a:gd name="T66" fmla="*/ 29 w 174"/>
                <a:gd name="T67" fmla="*/ 90 h 1195"/>
                <a:gd name="T68" fmla="*/ 15 w 174"/>
                <a:gd name="T69" fmla="*/ 90 h 1195"/>
                <a:gd name="T70" fmla="*/ 15 w 174"/>
                <a:gd name="T71" fmla="*/ 61 h 1195"/>
                <a:gd name="T72" fmla="*/ 15 w 174"/>
                <a:gd name="T73" fmla="*/ 46 h 1195"/>
                <a:gd name="T74" fmla="*/ 29 w 174"/>
                <a:gd name="T75" fmla="*/ 46 h 1195"/>
                <a:gd name="T76" fmla="*/ 29 w 174"/>
                <a:gd name="T77" fmla="*/ 61 h 1195"/>
                <a:gd name="T78" fmla="*/ 15 w 174"/>
                <a:gd name="T79" fmla="*/ 61 h 1195"/>
                <a:gd name="T80" fmla="*/ 15 w 174"/>
                <a:gd name="T81" fmla="*/ 32 h 1195"/>
                <a:gd name="T82" fmla="*/ 15 w 174"/>
                <a:gd name="T83" fmla="*/ 18 h 1195"/>
                <a:gd name="T84" fmla="*/ 29 w 174"/>
                <a:gd name="T85" fmla="*/ 18 h 1195"/>
                <a:gd name="T86" fmla="*/ 29 w 174"/>
                <a:gd name="T87" fmla="*/ 32 h 1195"/>
                <a:gd name="T88" fmla="*/ 15 w 174"/>
                <a:gd name="T89" fmla="*/ 32 h 1195"/>
                <a:gd name="T90" fmla="*/ 15 w 174"/>
                <a:gd name="T91" fmla="*/ 3 h 1195"/>
                <a:gd name="T92" fmla="*/ 15 w 174"/>
                <a:gd name="T93" fmla="*/ 0 h 1195"/>
                <a:gd name="T94" fmla="*/ 29 w 174"/>
                <a:gd name="T95" fmla="*/ 0 h 1195"/>
                <a:gd name="T96" fmla="*/ 29 w 174"/>
                <a:gd name="T97" fmla="*/ 3 h 1195"/>
                <a:gd name="T98" fmla="*/ 15 w 174"/>
                <a:gd name="T99" fmla="*/ 3 h 1195"/>
                <a:gd name="T100" fmla="*/ 44 w 174"/>
                <a:gd name="T101" fmla="*/ 255 h 1195"/>
                <a:gd name="T102" fmla="*/ 22 w 174"/>
                <a:gd name="T103" fmla="*/ 298 h 1195"/>
                <a:gd name="T104" fmla="*/ 0 w 174"/>
                <a:gd name="T105" fmla="*/ 255 h 1195"/>
                <a:gd name="T106" fmla="*/ 44 w 174"/>
                <a:gd name="T107" fmla="*/ 255 h 1195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74"/>
                <a:gd name="T163" fmla="*/ 0 h 1195"/>
                <a:gd name="T164" fmla="*/ 174 w 174"/>
                <a:gd name="T165" fmla="*/ 1195 h 1195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74" h="1195">
                  <a:moveTo>
                    <a:pt x="59" y="1052"/>
                  </a:moveTo>
                  <a:lnTo>
                    <a:pt x="59" y="994"/>
                  </a:lnTo>
                  <a:lnTo>
                    <a:pt x="115" y="994"/>
                  </a:lnTo>
                  <a:lnTo>
                    <a:pt x="115" y="1052"/>
                  </a:lnTo>
                  <a:lnTo>
                    <a:pt x="59" y="1052"/>
                  </a:lnTo>
                  <a:close/>
                  <a:moveTo>
                    <a:pt x="59" y="937"/>
                  </a:moveTo>
                  <a:lnTo>
                    <a:pt x="59" y="879"/>
                  </a:lnTo>
                  <a:lnTo>
                    <a:pt x="115" y="879"/>
                  </a:lnTo>
                  <a:lnTo>
                    <a:pt x="115" y="937"/>
                  </a:lnTo>
                  <a:lnTo>
                    <a:pt x="59" y="937"/>
                  </a:lnTo>
                  <a:close/>
                  <a:moveTo>
                    <a:pt x="59" y="822"/>
                  </a:moveTo>
                  <a:lnTo>
                    <a:pt x="59" y="763"/>
                  </a:lnTo>
                  <a:lnTo>
                    <a:pt x="115" y="763"/>
                  </a:lnTo>
                  <a:lnTo>
                    <a:pt x="115" y="822"/>
                  </a:lnTo>
                  <a:lnTo>
                    <a:pt x="59" y="822"/>
                  </a:lnTo>
                  <a:close/>
                  <a:moveTo>
                    <a:pt x="59" y="707"/>
                  </a:moveTo>
                  <a:lnTo>
                    <a:pt x="59" y="648"/>
                  </a:lnTo>
                  <a:lnTo>
                    <a:pt x="115" y="648"/>
                  </a:lnTo>
                  <a:lnTo>
                    <a:pt x="115" y="707"/>
                  </a:lnTo>
                  <a:lnTo>
                    <a:pt x="59" y="707"/>
                  </a:lnTo>
                  <a:close/>
                  <a:moveTo>
                    <a:pt x="59" y="591"/>
                  </a:moveTo>
                  <a:lnTo>
                    <a:pt x="59" y="533"/>
                  </a:lnTo>
                  <a:lnTo>
                    <a:pt x="115" y="533"/>
                  </a:lnTo>
                  <a:lnTo>
                    <a:pt x="115" y="591"/>
                  </a:lnTo>
                  <a:lnTo>
                    <a:pt x="59" y="591"/>
                  </a:lnTo>
                  <a:close/>
                  <a:moveTo>
                    <a:pt x="59" y="476"/>
                  </a:moveTo>
                  <a:lnTo>
                    <a:pt x="59" y="418"/>
                  </a:lnTo>
                  <a:lnTo>
                    <a:pt x="115" y="418"/>
                  </a:lnTo>
                  <a:lnTo>
                    <a:pt x="115" y="476"/>
                  </a:lnTo>
                  <a:lnTo>
                    <a:pt x="59" y="476"/>
                  </a:lnTo>
                  <a:close/>
                  <a:moveTo>
                    <a:pt x="59" y="361"/>
                  </a:moveTo>
                  <a:lnTo>
                    <a:pt x="59" y="303"/>
                  </a:lnTo>
                  <a:lnTo>
                    <a:pt x="115" y="303"/>
                  </a:lnTo>
                  <a:lnTo>
                    <a:pt x="115" y="361"/>
                  </a:lnTo>
                  <a:lnTo>
                    <a:pt x="59" y="361"/>
                  </a:lnTo>
                  <a:close/>
                  <a:moveTo>
                    <a:pt x="59" y="246"/>
                  </a:moveTo>
                  <a:lnTo>
                    <a:pt x="59" y="187"/>
                  </a:lnTo>
                  <a:lnTo>
                    <a:pt x="115" y="187"/>
                  </a:lnTo>
                  <a:lnTo>
                    <a:pt x="115" y="246"/>
                  </a:lnTo>
                  <a:lnTo>
                    <a:pt x="59" y="246"/>
                  </a:lnTo>
                  <a:close/>
                  <a:moveTo>
                    <a:pt x="59" y="131"/>
                  </a:moveTo>
                  <a:lnTo>
                    <a:pt x="59" y="72"/>
                  </a:lnTo>
                  <a:lnTo>
                    <a:pt x="115" y="72"/>
                  </a:lnTo>
                  <a:lnTo>
                    <a:pt x="115" y="131"/>
                  </a:lnTo>
                  <a:lnTo>
                    <a:pt x="59" y="131"/>
                  </a:lnTo>
                  <a:close/>
                  <a:moveTo>
                    <a:pt x="59" y="15"/>
                  </a:moveTo>
                  <a:lnTo>
                    <a:pt x="59" y="0"/>
                  </a:lnTo>
                  <a:lnTo>
                    <a:pt x="115" y="0"/>
                  </a:lnTo>
                  <a:lnTo>
                    <a:pt x="115" y="15"/>
                  </a:lnTo>
                  <a:lnTo>
                    <a:pt x="59" y="15"/>
                  </a:lnTo>
                  <a:close/>
                  <a:moveTo>
                    <a:pt x="174" y="1023"/>
                  </a:moveTo>
                  <a:lnTo>
                    <a:pt x="88" y="1195"/>
                  </a:lnTo>
                  <a:lnTo>
                    <a:pt x="0" y="1023"/>
                  </a:lnTo>
                  <a:lnTo>
                    <a:pt x="174" y="1023"/>
                  </a:lnTo>
                  <a:close/>
                </a:path>
              </a:pathLst>
            </a:custGeom>
            <a:solidFill>
              <a:srgbClr val="000000"/>
            </a:solidFill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6695" name="Freeform 1091"/>
            <p:cNvSpPr>
              <a:spLocks noEditPoints="1"/>
            </p:cNvSpPr>
            <p:nvPr/>
          </p:nvSpPr>
          <p:spPr bwMode="auto">
            <a:xfrm>
              <a:off x="1783" y="1831"/>
              <a:ext cx="86" cy="597"/>
            </a:xfrm>
            <a:custGeom>
              <a:avLst/>
              <a:gdLst>
                <a:gd name="T0" fmla="*/ 15 w 172"/>
                <a:gd name="T1" fmla="*/ 263 h 1195"/>
                <a:gd name="T2" fmla="*/ 15 w 172"/>
                <a:gd name="T3" fmla="*/ 248 h 1195"/>
                <a:gd name="T4" fmla="*/ 29 w 172"/>
                <a:gd name="T5" fmla="*/ 248 h 1195"/>
                <a:gd name="T6" fmla="*/ 29 w 172"/>
                <a:gd name="T7" fmla="*/ 263 h 1195"/>
                <a:gd name="T8" fmla="*/ 15 w 172"/>
                <a:gd name="T9" fmla="*/ 263 h 1195"/>
                <a:gd name="T10" fmla="*/ 15 w 172"/>
                <a:gd name="T11" fmla="*/ 234 h 1195"/>
                <a:gd name="T12" fmla="*/ 15 w 172"/>
                <a:gd name="T13" fmla="*/ 219 h 1195"/>
                <a:gd name="T14" fmla="*/ 29 w 172"/>
                <a:gd name="T15" fmla="*/ 219 h 1195"/>
                <a:gd name="T16" fmla="*/ 29 w 172"/>
                <a:gd name="T17" fmla="*/ 234 h 1195"/>
                <a:gd name="T18" fmla="*/ 15 w 172"/>
                <a:gd name="T19" fmla="*/ 234 h 1195"/>
                <a:gd name="T20" fmla="*/ 15 w 172"/>
                <a:gd name="T21" fmla="*/ 205 h 1195"/>
                <a:gd name="T22" fmla="*/ 15 w 172"/>
                <a:gd name="T23" fmla="*/ 190 h 1195"/>
                <a:gd name="T24" fmla="*/ 29 w 172"/>
                <a:gd name="T25" fmla="*/ 190 h 1195"/>
                <a:gd name="T26" fmla="*/ 29 w 172"/>
                <a:gd name="T27" fmla="*/ 205 h 1195"/>
                <a:gd name="T28" fmla="*/ 15 w 172"/>
                <a:gd name="T29" fmla="*/ 205 h 1195"/>
                <a:gd name="T30" fmla="*/ 15 w 172"/>
                <a:gd name="T31" fmla="*/ 176 h 1195"/>
                <a:gd name="T32" fmla="*/ 15 w 172"/>
                <a:gd name="T33" fmla="*/ 162 h 1195"/>
                <a:gd name="T34" fmla="*/ 29 w 172"/>
                <a:gd name="T35" fmla="*/ 162 h 1195"/>
                <a:gd name="T36" fmla="*/ 29 w 172"/>
                <a:gd name="T37" fmla="*/ 176 h 1195"/>
                <a:gd name="T38" fmla="*/ 15 w 172"/>
                <a:gd name="T39" fmla="*/ 176 h 1195"/>
                <a:gd name="T40" fmla="*/ 15 w 172"/>
                <a:gd name="T41" fmla="*/ 147 h 1195"/>
                <a:gd name="T42" fmla="*/ 15 w 172"/>
                <a:gd name="T43" fmla="*/ 133 h 1195"/>
                <a:gd name="T44" fmla="*/ 29 w 172"/>
                <a:gd name="T45" fmla="*/ 133 h 1195"/>
                <a:gd name="T46" fmla="*/ 29 w 172"/>
                <a:gd name="T47" fmla="*/ 147 h 1195"/>
                <a:gd name="T48" fmla="*/ 15 w 172"/>
                <a:gd name="T49" fmla="*/ 147 h 1195"/>
                <a:gd name="T50" fmla="*/ 15 w 172"/>
                <a:gd name="T51" fmla="*/ 119 h 1195"/>
                <a:gd name="T52" fmla="*/ 15 w 172"/>
                <a:gd name="T53" fmla="*/ 104 h 1195"/>
                <a:gd name="T54" fmla="*/ 29 w 172"/>
                <a:gd name="T55" fmla="*/ 104 h 1195"/>
                <a:gd name="T56" fmla="*/ 29 w 172"/>
                <a:gd name="T57" fmla="*/ 119 h 1195"/>
                <a:gd name="T58" fmla="*/ 15 w 172"/>
                <a:gd name="T59" fmla="*/ 119 h 1195"/>
                <a:gd name="T60" fmla="*/ 15 w 172"/>
                <a:gd name="T61" fmla="*/ 90 h 1195"/>
                <a:gd name="T62" fmla="*/ 15 w 172"/>
                <a:gd name="T63" fmla="*/ 75 h 1195"/>
                <a:gd name="T64" fmla="*/ 29 w 172"/>
                <a:gd name="T65" fmla="*/ 75 h 1195"/>
                <a:gd name="T66" fmla="*/ 29 w 172"/>
                <a:gd name="T67" fmla="*/ 90 h 1195"/>
                <a:gd name="T68" fmla="*/ 15 w 172"/>
                <a:gd name="T69" fmla="*/ 90 h 1195"/>
                <a:gd name="T70" fmla="*/ 15 w 172"/>
                <a:gd name="T71" fmla="*/ 61 h 1195"/>
                <a:gd name="T72" fmla="*/ 15 w 172"/>
                <a:gd name="T73" fmla="*/ 46 h 1195"/>
                <a:gd name="T74" fmla="*/ 29 w 172"/>
                <a:gd name="T75" fmla="*/ 46 h 1195"/>
                <a:gd name="T76" fmla="*/ 29 w 172"/>
                <a:gd name="T77" fmla="*/ 61 h 1195"/>
                <a:gd name="T78" fmla="*/ 15 w 172"/>
                <a:gd name="T79" fmla="*/ 61 h 1195"/>
                <a:gd name="T80" fmla="*/ 15 w 172"/>
                <a:gd name="T81" fmla="*/ 32 h 1195"/>
                <a:gd name="T82" fmla="*/ 15 w 172"/>
                <a:gd name="T83" fmla="*/ 18 h 1195"/>
                <a:gd name="T84" fmla="*/ 29 w 172"/>
                <a:gd name="T85" fmla="*/ 18 h 1195"/>
                <a:gd name="T86" fmla="*/ 29 w 172"/>
                <a:gd name="T87" fmla="*/ 32 h 1195"/>
                <a:gd name="T88" fmla="*/ 15 w 172"/>
                <a:gd name="T89" fmla="*/ 32 h 1195"/>
                <a:gd name="T90" fmla="*/ 15 w 172"/>
                <a:gd name="T91" fmla="*/ 3 h 1195"/>
                <a:gd name="T92" fmla="*/ 15 w 172"/>
                <a:gd name="T93" fmla="*/ 0 h 1195"/>
                <a:gd name="T94" fmla="*/ 29 w 172"/>
                <a:gd name="T95" fmla="*/ 0 h 1195"/>
                <a:gd name="T96" fmla="*/ 29 w 172"/>
                <a:gd name="T97" fmla="*/ 3 h 1195"/>
                <a:gd name="T98" fmla="*/ 15 w 172"/>
                <a:gd name="T99" fmla="*/ 3 h 1195"/>
                <a:gd name="T100" fmla="*/ 43 w 172"/>
                <a:gd name="T101" fmla="*/ 255 h 1195"/>
                <a:gd name="T102" fmla="*/ 22 w 172"/>
                <a:gd name="T103" fmla="*/ 298 h 1195"/>
                <a:gd name="T104" fmla="*/ 0 w 172"/>
                <a:gd name="T105" fmla="*/ 255 h 1195"/>
                <a:gd name="T106" fmla="*/ 43 w 172"/>
                <a:gd name="T107" fmla="*/ 255 h 1195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72"/>
                <a:gd name="T163" fmla="*/ 0 h 1195"/>
                <a:gd name="T164" fmla="*/ 172 w 172"/>
                <a:gd name="T165" fmla="*/ 1195 h 1195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72" h="1195">
                  <a:moveTo>
                    <a:pt x="57" y="1052"/>
                  </a:moveTo>
                  <a:lnTo>
                    <a:pt x="57" y="994"/>
                  </a:lnTo>
                  <a:lnTo>
                    <a:pt x="115" y="994"/>
                  </a:lnTo>
                  <a:lnTo>
                    <a:pt x="115" y="1052"/>
                  </a:lnTo>
                  <a:lnTo>
                    <a:pt x="57" y="1052"/>
                  </a:lnTo>
                  <a:close/>
                  <a:moveTo>
                    <a:pt x="57" y="937"/>
                  </a:moveTo>
                  <a:lnTo>
                    <a:pt x="57" y="879"/>
                  </a:lnTo>
                  <a:lnTo>
                    <a:pt x="115" y="879"/>
                  </a:lnTo>
                  <a:lnTo>
                    <a:pt x="115" y="937"/>
                  </a:lnTo>
                  <a:lnTo>
                    <a:pt x="57" y="937"/>
                  </a:lnTo>
                  <a:close/>
                  <a:moveTo>
                    <a:pt x="57" y="822"/>
                  </a:moveTo>
                  <a:lnTo>
                    <a:pt x="57" y="763"/>
                  </a:lnTo>
                  <a:lnTo>
                    <a:pt x="115" y="763"/>
                  </a:lnTo>
                  <a:lnTo>
                    <a:pt x="115" y="822"/>
                  </a:lnTo>
                  <a:lnTo>
                    <a:pt x="57" y="822"/>
                  </a:lnTo>
                  <a:close/>
                  <a:moveTo>
                    <a:pt x="57" y="707"/>
                  </a:moveTo>
                  <a:lnTo>
                    <a:pt x="57" y="648"/>
                  </a:lnTo>
                  <a:lnTo>
                    <a:pt x="115" y="648"/>
                  </a:lnTo>
                  <a:lnTo>
                    <a:pt x="115" y="707"/>
                  </a:lnTo>
                  <a:lnTo>
                    <a:pt x="57" y="707"/>
                  </a:lnTo>
                  <a:close/>
                  <a:moveTo>
                    <a:pt x="57" y="591"/>
                  </a:moveTo>
                  <a:lnTo>
                    <a:pt x="57" y="533"/>
                  </a:lnTo>
                  <a:lnTo>
                    <a:pt x="115" y="533"/>
                  </a:lnTo>
                  <a:lnTo>
                    <a:pt x="115" y="591"/>
                  </a:lnTo>
                  <a:lnTo>
                    <a:pt x="57" y="591"/>
                  </a:lnTo>
                  <a:close/>
                  <a:moveTo>
                    <a:pt x="57" y="476"/>
                  </a:moveTo>
                  <a:lnTo>
                    <a:pt x="57" y="418"/>
                  </a:lnTo>
                  <a:lnTo>
                    <a:pt x="115" y="418"/>
                  </a:lnTo>
                  <a:lnTo>
                    <a:pt x="115" y="476"/>
                  </a:lnTo>
                  <a:lnTo>
                    <a:pt x="57" y="476"/>
                  </a:lnTo>
                  <a:close/>
                  <a:moveTo>
                    <a:pt x="57" y="361"/>
                  </a:moveTo>
                  <a:lnTo>
                    <a:pt x="57" y="303"/>
                  </a:lnTo>
                  <a:lnTo>
                    <a:pt x="115" y="303"/>
                  </a:lnTo>
                  <a:lnTo>
                    <a:pt x="115" y="361"/>
                  </a:lnTo>
                  <a:lnTo>
                    <a:pt x="57" y="361"/>
                  </a:lnTo>
                  <a:close/>
                  <a:moveTo>
                    <a:pt x="57" y="246"/>
                  </a:moveTo>
                  <a:lnTo>
                    <a:pt x="57" y="187"/>
                  </a:lnTo>
                  <a:lnTo>
                    <a:pt x="115" y="187"/>
                  </a:lnTo>
                  <a:lnTo>
                    <a:pt x="115" y="246"/>
                  </a:lnTo>
                  <a:lnTo>
                    <a:pt x="57" y="246"/>
                  </a:lnTo>
                  <a:close/>
                  <a:moveTo>
                    <a:pt x="57" y="131"/>
                  </a:moveTo>
                  <a:lnTo>
                    <a:pt x="57" y="72"/>
                  </a:lnTo>
                  <a:lnTo>
                    <a:pt x="115" y="72"/>
                  </a:lnTo>
                  <a:lnTo>
                    <a:pt x="115" y="131"/>
                  </a:lnTo>
                  <a:lnTo>
                    <a:pt x="57" y="131"/>
                  </a:lnTo>
                  <a:close/>
                  <a:moveTo>
                    <a:pt x="57" y="15"/>
                  </a:moveTo>
                  <a:lnTo>
                    <a:pt x="57" y="0"/>
                  </a:lnTo>
                  <a:lnTo>
                    <a:pt x="115" y="0"/>
                  </a:lnTo>
                  <a:lnTo>
                    <a:pt x="115" y="15"/>
                  </a:lnTo>
                  <a:lnTo>
                    <a:pt x="57" y="15"/>
                  </a:lnTo>
                  <a:close/>
                  <a:moveTo>
                    <a:pt x="172" y="1023"/>
                  </a:moveTo>
                  <a:lnTo>
                    <a:pt x="86" y="1195"/>
                  </a:lnTo>
                  <a:lnTo>
                    <a:pt x="0" y="1023"/>
                  </a:lnTo>
                  <a:lnTo>
                    <a:pt x="172" y="1023"/>
                  </a:lnTo>
                  <a:close/>
                </a:path>
              </a:pathLst>
            </a:custGeom>
            <a:solidFill>
              <a:srgbClr val="000000"/>
            </a:solidFill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6696" name="Freeform 1092"/>
            <p:cNvSpPr>
              <a:spLocks noEditPoints="1"/>
            </p:cNvSpPr>
            <p:nvPr/>
          </p:nvSpPr>
          <p:spPr bwMode="auto">
            <a:xfrm>
              <a:off x="1783" y="959"/>
              <a:ext cx="86" cy="598"/>
            </a:xfrm>
            <a:custGeom>
              <a:avLst/>
              <a:gdLst>
                <a:gd name="T0" fmla="*/ 15 w 172"/>
                <a:gd name="T1" fmla="*/ 263 h 1195"/>
                <a:gd name="T2" fmla="*/ 15 w 172"/>
                <a:gd name="T3" fmla="*/ 249 h 1195"/>
                <a:gd name="T4" fmla="*/ 29 w 172"/>
                <a:gd name="T5" fmla="*/ 249 h 1195"/>
                <a:gd name="T6" fmla="*/ 29 w 172"/>
                <a:gd name="T7" fmla="*/ 263 h 1195"/>
                <a:gd name="T8" fmla="*/ 15 w 172"/>
                <a:gd name="T9" fmla="*/ 263 h 1195"/>
                <a:gd name="T10" fmla="*/ 15 w 172"/>
                <a:gd name="T11" fmla="*/ 234 h 1195"/>
                <a:gd name="T12" fmla="*/ 15 w 172"/>
                <a:gd name="T13" fmla="*/ 220 h 1195"/>
                <a:gd name="T14" fmla="*/ 29 w 172"/>
                <a:gd name="T15" fmla="*/ 220 h 1195"/>
                <a:gd name="T16" fmla="*/ 29 w 172"/>
                <a:gd name="T17" fmla="*/ 234 h 1195"/>
                <a:gd name="T18" fmla="*/ 15 w 172"/>
                <a:gd name="T19" fmla="*/ 234 h 1195"/>
                <a:gd name="T20" fmla="*/ 15 w 172"/>
                <a:gd name="T21" fmla="*/ 205 h 1195"/>
                <a:gd name="T22" fmla="*/ 15 w 172"/>
                <a:gd name="T23" fmla="*/ 191 h 1195"/>
                <a:gd name="T24" fmla="*/ 29 w 172"/>
                <a:gd name="T25" fmla="*/ 191 h 1195"/>
                <a:gd name="T26" fmla="*/ 29 w 172"/>
                <a:gd name="T27" fmla="*/ 205 h 1195"/>
                <a:gd name="T28" fmla="*/ 15 w 172"/>
                <a:gd name="T29" fmla="*/ 205 h 1195"/>
                <a:gd name="T30" fmla="*/ 15 w 172"/>
                <a:gd name="T31" fmla="*/ 177 h 1195"/>
                <a:gd name="T32" fmla="*/ 15 w 172"/>
                <a:gd name="T33" fmla="*/ 162 h 1195"/>
                <a:gd name="T34" fmla="*/ 29 w 172"/>
                <a:gd name="T35" fmla="*/ 162 h 1195"/>
                <a:gd name="T36" fmla="*/ 29 w 172"/>
                <a:gd name="T37" fmla="*/ 177 h 1195"/>
                <a:gd name="T38" fmla="*/ 15 w 172"/>
                <a:gd name="T39" fmla="*/ 177 h 1195"/>
                <a:gd name="T40" fmla="*/ 15 w 172"/>
                <a:gd name="T41" fmla="*/ 148 h 1195"/>
                <a:gd name="T42" fmla="*/ 15 w 172"/>
                <a:gd name="T43" fmla="*/ 134 h 1195"/>
                <a:gd name="T44" fmla="*/ 29 w 172"/>
                <a:gd name="T45" fmla="*/ 134 h 1195"/>
                <a:gd name="T46" fmla="*/ 29 w 172"/>
                <a:gd name="T47" fmla="*/ 148 h 1195"/>
                <a:gd name="T48" fmla="*/ 15 w 172"/>
                <a:gd name="T49" fmla="*/ 148 h 1195"/>
                <a:gd name="T50" fmla="*/ 15 w 172"/>
                <a:gd name="T51" fmla="*/ 119 h 1195"/>
                <a:gd name="T52" fmla="*/ 15 w 172"/>
                <a:gd name="T53" fmla="*/ 105 h 1195"/>
                <a:gd name="T54" fmla="*/ 29 w 172"/>
                <a:gd name="T55" fmla="*/ 105 h 1195"/>
                <a:gd name="T56" fmla="*/ 29 w 172"/>
                <a:gd name="T57" fmla="*/ 119 h 1195"/>
                <a:gd name="T58" fmla="*/ 15 w 172"/>
                <a:gd name="T59" fmla="*/ 119 h 1195"/>
                <a:gd name="T60" fmla="*/ 15 w 172"/>
                <a:gd name="T61" fmla="*/ 90 h 1195"/>
                <a:gd name="T62" fmla="*/ 15 w 172"/>
                <a:gd name="T63" fmla="*/ 76 h 1195"/>
                <a:gd name="T64" fmla="*/ 29 w 172"/>
                <a:gd name="T65" fmla="*/ 76 h 1195"/>
                <a:gd name="T66" fmla="*/ 29 w 172"/>
                <a:gd name="T67" fmla="*/ 90 h 1195"/>
                <a:gd name="T68" fmla="*/ 15 w 172"/>
                <a:gd name="T69" fmla="*/ 90 h 1195"/>
                <a:gd name="T70" fmla="*/ 15 w 172"/>
                <a:gd name="T71" fmla="*/ 61 h 1195"/>
                <a:gd name="T72" fmla="*/ 15 w 172"/>
                <a:gd name="T73" fmla="*/ 47 h 1195"/>
                <a:gd name="T74" fmla="*/ 29 w 172"/>
                <a:gd name="T75" fmla="*/ 47 h 1195"/>
                <a:gd name="T76" fmla="*/ 29 w 172"/>
                <a:gd name="T77" fmla="*/ 61 h 1195"/>
                <a:gd name="T78" fmla="*/ 15 w 172"/>
                <a:gd name="T79" fmla="*/ 61 h 1195"/>
                <a:gd name="T80" fmla="*/ 15 w 172"/>
                <a:gd name="T81" fmla="*/ 33 h 1195"/>
                <a:gd name="T82" fmla="*/ 15 w 172"/>
                <a:gd name="T83" fmla="*/ 18 h 1195"/>
                <a:gd name="T84" fmla="*/ 29 w 172"/>
                <a:gd name="T85" fmla="*/ 18 h 1195"/>
                <a:gd name="T86" fmla="*/ 29 w 172"/>
                <a:gd name="T87" fmla="*/ 33 h 1195"/>
                <a:gd name="T88" fmla="*/ 15 w 172"/>
                <a:gd name="T89" fmla="*/ 33 h 1195"/>
                <a:gd name="T90" fmla="*/ 15 w 172"/>
                <a:gd name="T91" fmla="*/ 4 h 1195"/>
                <a:gd name="T92" fmla="*/ 15 w 172"/>
                <a:gd name="T93" fmla="*/ 0 h 1195"/>
                <a:gd name="T94" fmla="*/ 29 w 172"/>
                <a:gd name="T95" fmla="*/ 0 h 1195"/>
                <a:gd name="T96" fmla="*/ 29 w 172"/>
                <a:gd name="T97" fmla="*/ 4 h 1195"/>
                <a:gd name="T98" fmla="*/ 15 w 172"/>
                <a:gd name="T99" fmla="*/ 4 h 1195"/>
                <a:gd name="T100" fmla="*/ 43 w 172"/>
                <a:gd name="T101" fmla="*/ 256 h 1195"/>
                <a:gd name="T102" fmla="*/ 22 w 172"/>
                <a:gd name="T103" fmla="*/ 299 h 1195"/>
                <a:gd name="T104" fmla="*/ 0 w 172"/>
                <a:gd name="T105" fmla="*/ 256 h 1195"/>
                <a:gd name="T106" fmla="*/ 43 w 172"/>
                <a:gd name="T107" fmla="*/ 256 h 1195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72"/>
                <a:gd name="T163" fmla="*/ 0 h 1195"/>
                <a:gd name="T164" fmla="*/ 172 w 172"/>
                <a:gd name="T165" fmla="*/ 1195 h 1195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72" h="1195">
                  <a:moveTo>
                    <a:pt x="57" y="1050"/>
                  </a:moveTo>
                  <a:lnTo>
                    <a:pt x="57" y="993"/>
                  </a:lnTo>
                  <a:lnTo>
                    <a:pt x="115" y="993"/>
                  </a:lnTo>
                  <a:lnTo>
                    <a:pt x="115" y="1050"/>
                  </a:lnTo>
                  <a:lnTo>
                    <a:pt x="57" y="1050"/>
                  </a:lnTo>
                  <a:close/>
                  <a:moveTo>
                    <a:pt x="57" y="935"/>
                  </a:moveTo>
                  <a:lnTo>
                    <a:pt x="57" y="878"/>
                  </a:lnTo>
                  <a:lnTo>
                    <a:pt x="115" y="878"/>
                  </a:lnTo>
                  <a:lnTo>
                    <a:pt x="115" y="935"/>
                  </a:lnTo>
                  <a:lnTo>
                    <a:pt x="57" y="935"/>
                  </a:lnTo>
                  <a:close/>
                  <a:moveTo>
                    <a:pt x="57" y="820"/>
                  </a:moveTo>
                  <a:lnTo>
                    <a:pt x="57" y="763"/>
                  </a:lnTo>
                  <a:lnTo>
                    <a:pt x="115" y="763"/>
                  </a:lnTo>
                  <a:lnTo>
                    <a:pt x="115" y="820"/>
                  </a:lnTo>
                  <a:lnTo>
                    <a:pt x="57" y="820"/>
                  </a:lnTo>
                  <a:close/>
                  <a:moveTo>
                    <a:pt x="57" y="705"/>
                  </a:moveTo>
                  <a:lnTo>
                    <a:pt x="57" y="648"/>
                  </a:lnTo>
                  <a:lnTo>
                    <a:pt x="115" y="648"/>
                  </a:lnTo>
                  <a:lnTo>
                    <a:pt x="115" y="705"/>
                  </a:lnTo>
                  <a:lnTo>
                    <a:pt x="57" y="705"/>
                  </a:lnTo>
                  <a:close/>
                  <a:moveTo>
                    <a:pt x="57" y="590"/>
                  </a:moveTo>
                  <a:lnTo>
                    <a:pt x="57" y="533"/>
                  </a:lnTo>
                  <a:lnTo>
                    <a:pt x="115" y="533"/>
                  </a:lnTo>
                  <a:lnTo>
                    <a:pt x="115" y="590"/>
                  </a:lnTo>
                  <a:lnTo>
                    <a:pt x="57" y="590"/>
                  </a:lnTo>
                  <a:close/>
                  <a:moveTo>
                    <a:pt x="57" y="474"/>
                  </a:moveTo>
                  <a:lnTo>
                    <a:pt x="57" y="417"/>
                  </a:lnTo>
                  <a:lnTo>
                    <a:pt x="115" y="417"/>
                  </a:lnTo>
                  <a:lnTo>
                    <a:pt x="115" y="474"/>
                  </a:lnTo>
                  <a:lnTo>
                    <a:pt x="57" y="474"/>
                  </a:lnTo>
                  <a:close/>
                  <a:moveTo>
                    <a:pt x="57" y="359"/>
                  </a:moveTo>
                  <a:lnTo>
                    <a:pt x="57" y="302"/>
                  </a:lnTo>
                  <a:lnTo>
                    <a:pt x="115" y="302"/>
                  </a:lnTo>
                  <a:lnTo>
                    <a:pt x="115" y="359"/>
                  </a:lnTo>
                  <a:lnTo>
                    <a:pt x="57" y="359"/>
                  </a:lnTo>
                  <a:close/>
                  <a:moveTo>
                    <a:pt x="57" y="244"/>
                  </a:moveTo>
                  <a:lnTo>
                    <a:pt x="57" y="187"/>
                  </a:lnTo>
                  <a:lnTo>
                    <a:pt x="115" y="187"/>
                  </a:lnTo>
                  <a:lnTo>
                    <a:pt x="115" y="244"/>
                  </a:lnTo>
                  <a:lnTo>
                    <a:pt x="57" y="244"/>
                  </a:lnTo>
                  <a:close/>
                  <a:moveTo>
                    <a:pt x="57" y="129"/>
                  </a:moveTo>
                  <a:lnTo>
                    <a:pt x="57" y="72"/>
                  </a:lnTo>
                  <a:lnTo>
                    <a:pt x="115" y="72"/>
                  </a:lnTo>
                  <a:lnTo>
                    <a:pt x="115" y="129"/>
                  </a:lnTo>
                  <a:lnTo>
                    <a:pt x="57" y="129"/>
                  </a:lnTo>
                  <a:close/>
                  <a:moveTo>
                    <a:pt x="57" y="14"/>
                  </a:moveTo>
                  <a:lnTo>
                    <a:pt x="57" y="0"/>
                  </a:lnTo>
                  <a:lnTo>
                    <a:pt x="115" y="0"/>
                  </a:lnTo>
                  <a:lnTo>
                    <a:pt x="115" y="14"/>
                  </a:lnTo>
                  <a:lnTo>
                    <a:pt x="57" y="14"/>
                  </a:lnTo>
                  <a:close/>
                  <a:moveTo>
                    <a:pt x="172" y="1021"/>
                  </a:moveTo>
                  <a:lnTo>
                    <a:pt x="86" y="1195"/>
                  </a:lnTo>
                  <a:lnTo>
                    <a:pt x="0" y="1021"/>
                  </a:lnTo>
                  <a:lnTo>
                    <a:pt x="172" y="1021"/>
                  </a:lnTo>
                  <a:close/>
                </a:path>
              </a:pathLst>
            </a:custGeom>
            <a:solidFill>
              <a:srgbClr val="000000"/>
            </a:solidFill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6699" name="Freeform 1095"/>
            <p:cNvSpPr>
              <a:spLocks noEditPoints="1"/>
            </p:cNvSpPr>
            <p:nvPr/>
          </p:nvSpPr>
          <p:spPr bwMode="auto">
            <a:xfrm>
              <a:off x="1577" y="3437"/>
              <a:ext cx="300" cy="86"/>
            </a:xfrm>
            <a:custGeom>
              <a:avLst/>
              <a:gdLst>
                <a:gd name="T0" fmla="*/ 0 w 601"/>
                <a:gd name="T1" fmla="*/ 14 h 172"/>
                <a:gd name="T2" fmla="*/ 114 w 601"/>
                <a:gd name="T3" fmla="*/ 14 h 172"/>
                <a:gd name="T4" fmla="*/ 114 w 601"/>
                <a:gd name="T5" fmla="*/ 29 h 172"/>
                <a:gd name="T6" fmla="*/ 0 w 601"/>
                <a:gd name="T7" fmla="*/ 29 h 172"/>
                <a:gd name="T8" fmla="*/ 0 w 601"/>
                <a:gd name="T9" fmla="*/ 14 h 172"/>
                <a:gd name="T10" fmla="*/ 106 w 601"/>
                <a:gd name="T11" fmla="*/ 0 h 172"/>
                <a:gd name="T12" fmla="*/ 150 w 601"/>
                <a:gd name="T13" fmla="*/ 22 h 172"/>
                <a:gd name="T14" fmla="*/ 106 w 601"/>
                <a:gd name="T15" fmla="*/ 43 h 172"/>
                <a:gd name="T16" fmla="*/ 106 w 601"/>
                <a:gd name="T17" fmla="*/ 0 h 17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01"/>
                <a:gd name="T28" fmla="*/ 0 h 172"/>
                <a:gd name="T29" fmla="*/ 601 w 601"/>
                <a:gd name="T30" fmla="*/ 172 h 17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01" h="172">
                  <a:moveTo>
                    <a:pt x="0" y="56"/>
                  </a:moveTo>
                  <a:lnTo>
                    <a:pt x="456" y="56"/>
                  </a:lnTo>
                  <a:lnTo>
                    <a:pt x="456" y="115"/>
                  </a:lnTo>
                  <a:lnTo>
                    <a:pt x="0" y="115"/>
                  </a:lnTo>
                  <a:lnTo>
                    <a:pt x="0" y="56"/>
                  </a:lnTo>
                  <a:close/>
                  <a:moveTo>
                    <a:pt x="427" y="0"/>
                  </a:moveTo>
                  <a:lnTo>
                    <a:pt x="601" y="86"/>
                  </a:lnTo>
                  <a:lnTo>
                    <a:pt x="427" y="172"/>
                  </a:lnTo>
                  <a:lnTo>
                    <a:pt x="427" y="0"/>
                  </a:lnTo>
                  <a:close/>
                </a:path>
              </a:pathLst>
            </a:custGeom>
            <a:solidFill>
              <a:srgbClr val="CC3300"/>
            </a:solidFill>
            <a:ln w="1588">
              <a:solidFill>
                <a:srgbClr val="CC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6700" name="Freeform 1096"/>
            <p:cNvSpPr>
              <a:spLocks noEditPoints="1"/>
            </p:cNvSpPr>
            <p:nvPr/>
          </p:nvSpPr>
          <p:spPr bwMode="auto">
            <a:xfrm>
              <a:off x="1587" y="3609"/>
              <a:ext cx="299" cy="86"/>
            </a:xfrm>
            <a:custGeom>
              <a:avLst/>
              <a:gdLst>
                <a:gd name="T0" fmla="*/ 0 w 599"/>
                <a:gd name="T1" fmla="*/ 15 h 172"/>
                <a:gd name="T2" fmla="*/ 14 w 599"/>
                <a:gd name="T3" fmla="*/ 15 h 172"/>
                <a:gd name="T4" fmla="*/ 14 w 599"/>
                <a:gd name="T5" fmla="*/ 29 h 172"/>
                <a:gd name="T6" fmla="*/ 0 w 599"/>
                <a:gd name="T7" fmla="*/ 29 h 172"/>
                <a:gd name="T8" fmla="*/ 0 w 599"/>
                <a:gd name="T9" fmla="*/ 15 h 172"/>
                <a:gd name="T10" fmla="*/ 28 w 599"/>
                <a:gd name="T11" fmla="*/ 15 h 172"/>
                <a:gd name="T12" fmla="*/ 43 w 599"/>
                <a:gd name="T13" fmla="*/ 15 h 172"/>
                <a:gd name="T14" fmla="*/ 43 w 599"/>
                <a:gd name="T15" fmla="*/ 29 h 172"/>
                <a:gd name="T16" fmla="*/ 28 w 599"/>
                <a:gd name="T17" fmla="*/ 29 h 172"/>
                <a:gd name="T18" fmla="*/ 28 w 599"/>
                <a:gd name="T19" fmla="*/ 15 h 172"/>
                <a:gd name="T20" fmla="*/ 57 w 599"/>
                <a:gd name="T21" fmla="*/ 15 h 172"/>
                <a:gd name="T22" fmla="*/ 71 w 599"/>
                <a:gd name="T23" fmla="*/ 15 h 172"/>
                <a:gd name="T24" fmla="*/ 71 w 599"/>
                <a:gd name="T25" fmla="*/ 29 h 172"/>
                <a:gd name="T26" fmla="*/ 57 w 599"/>
                <a:gd name="T27" fmla="*/ 29 h 172"/>
                <a:gd name="T28" fmla="*/ 57 w 599"/>
                <a:gd name="T29" fmla="*/ 15 h 172"/>
                <a:gd name="T30" fmla="*/ 86 w 599"/>
                <a:gd name="T31" fmla="*/ 15 h 172"/>
                <a:gd name="T32" fmla="*/ 100 w 599"/>
                <a:gd name="T33" fmla="*/ 15 h 172"/>
                <a:gd name="T34" fmla="*/ 100 w 599"/>
                <a:gd name="T35" fmla="*/ 29 h 172"/>
                <a:gd name="T36" fmla="*/ 86 w 599"/>
                <a:gd name="T37" fmla="*/ 29 h 172"/>
                <a:gd name="T38" fmla="*/ 86 w 599"/>
                <a:gd name="T39" fmla="*/ 15 h 172"/>
                <a:gd name="T40" fmla="*/ 106 w 599"/>
                <a:gd name="T41" fmla="*/ 0 h 172"/>
                <a:gd name="T42" fmla="*/ 149 w 599"/>
                <a:gd name="T43" fmla="*/ 22 h 172"/>
                <a:gd name="T44" fmla="*/ 106 w 599"/>
                <a:gd name="T45" fmla="*/ 43 h 172"/>
                <a:gd name="T46" fmla="*/ 106 w 599"/>
                <a:gd name="T47" fmla="*/ 0 h 172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599"/>
                <a:gd name="T73" fmla="*/ 0 h 172"/>
                <a:gd name="T74" fmla="*/ 599 w 599"/>
                <a:gd name="T75" fmla="*/ 172 h 172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599" h="172">
                  <a:moveTo>
                    <a:pt x="0" y="57"/>
                  </a:moveTo>
                  <a:lnTo>
                    <a:pt x="57" y="57"/>
                  </a:lnTo>
                  <a:lnTo>
                    <a:pt x="57" y="115"/>
                  </a:lnTo>
                  <a:lnTo>
                    <a:pt x="0" y="115"/>
                  </a:lnTo>
                  <a:lnTo>
                    <a:pt x="0" y="57"/>
                  </a:lnTo>
                  <a:close/>
                  <a:moveTo>
                    <a:pt x="115" y="57"/>
                  </a:moveTo>
                  <a:lnTo>
                    <a:pt x="172" y="57"/>
                  </a:lnTo>
                  <a:lnTo>
                    <a:pt x="172" y="115"/>
                  </a:lnTo>
                  <a:lnTo>
                    <a:pt x="115" y="115"/>
                  </a:lnTo>
                  <a:lnTo>
                    <a:pt x="115" y="57"/>
                  </a:lnTo>
                  <a:close/>
                  <a:moveTo>
                    <a:pt x="230" y="57"/>
                  </a:moveTo>
                  <a:lnTo>
                    <a:pt x="287" y="57"/>
                  </a:lnTo>
                  <a:lnTo>
                    <a:pt x="287" y="115"/>
                  </a:lnTo>
                  <a:lnTo>
                    <a:pt x="230" y="115"/>
                  </a:lnTo>
                  <a:lnTo>
                    <a:pt x="230" y="57"/>
                  </a:lnTo>
                  <a:close/>
                  <a:moveTo>
                    <a:pt x="346" y="57"/>
                  </a:moveTo>
                  <a:lnTo>
                    <a:pt x="402" y="57"/>
                  </a:lnTo>
                  <a:lnTo>
                    <a:pt x="402" y="115"/>
                  </a:lnTo>
                  <a:lnTo>
                    <a:pt x="346" y="115"/>
                  </a:lnTo>
                  <a:lnTo>
                    <a:pt x="346" y="57"/>
                  </a:lnTo>
                  <a:close/>
                  <a:moveTo>
                    <a:pt x="427" y="0"/>
                  </a:moveTo>
                  <a:lnTo>
                    <a:pt x="599" y="86"/>
                  </a:lnTo>
                  <a:lnTo>
                    <a:pt x="427" y="172"/>
                  </a:lnTo>
                  <a:lnTo>
                    <a:pt x="427" y="0"/>
                  </a:lnTo>
                  <a:close/>
                </a:path>
              </a:pathLst>
            </a:custGeom>
            <a:solidFill>
              <a:srgbClr val="000000"/>
            </a:solidFill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6701" name="Freeform 1097"/>
            <p:cNvSpPr>
              <a:spLocks noEditPoints="1"/>
            </p:cNvSpPr>
            <p:nvPr/>
          </p:nvSpPr>
          <p:spPr bwMode="auto">
            <a:xfrm>
              <a:off x="1577" y="3763"/>
              <a:ext cx="300" cy="86"/>
            </a:xfrm>
            <a:custGeom>
              <a:avLst/>
              <a:gdLst>
                <a:gd name="T0" fmla="*/ 0 w 601"/>
                <a:gd name="T1" fmla="*/ 15 h 172"/>
                <a:gd name="T2" fmla="*/ 114 w 601"/>
                <a:gd name="T3" fmla="*/ 15 h 172"/>
                <a:gd name="T4" fmla="*/ 114 w 601"/>
                <a:gd name="T5" fmla="*/ 29 h 172"/>
                <a:gd name="T6" fmla="*/ 0 w 601"/>
                <a:gd name="T7" fmla="*/ 29 h 172"/>
                <a:gd name="T8" fmla="*/ 0 w 601"/>
                <a:gd name="T9" fmla="*/ 15 h 172"/>
                <a:gd name="T10" fmla="*/ 106 w 601"/>
                <a:gd name="T11" fmla="*/ 0 h 172"/>
                <a:gd name="T12" fmla="*/ 150 w 601"/>
                <a:gd name="T13" fmla="*/ 22 h 172"/>
                <a:gd name="T14" fmla="*/ 106 w 601"/>
                <a:gd name="T15" fmla="*/ 43 h 172"/>
                <a:gd name="T16" fmla="*/ 106 w 601"/>
                <a:gd name="T17" fmla="*/ 0 h 17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01"/>
                <a:gd name="T28" fmla="*/ 0 h 172"/>
                <a:gd name="T29" fmla="*/ 601 w 601"/>
                <a:gd name="T30" fmla="*/ 172 h 17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01" h="172">
                  <a:moveTo>
                    <a:pt x="0" y="57"/>
                  </a:moveTo>
                  <a:lnTo>
                    <a:pt x="456" y="57"/>
                  </a:lnTo>
                  <a:lnTo>
                    <a:pt x="456" y="116"/>
                  </a:lnTo>
                  <a:lnTo>
                    <a:pt x="0" y="116"/>
                  </a:lnTo>
                  <a:lnTo>
                    <a:pt x="0" y="57"/>
                  </a:lnTo>
                  <a:close/>
                  <a:moveTo>
                    <a:pt x="427" y="0"/>
                  </a:moveTo>
                  <a:lnTo>
                    <a:pt x="601" y="86"/>
                  </a:lnTo>
                  <a:lnTo>
                    <a:pt x="427" y="172"/>
                  </a:lnTo>
                  <a:lnTo>
                    <a:pt x="427" y="0"/>
                  </a:lnTo>
                  <a:close/>
                </a:path>
              </a:pathLst>
            </a:custGeom>
            <a:solidFill>
              <a:srgbClr val="C0C0C0"/>
            </a:solidFill>
            <a:ln w="1588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6702" name="Rectangle 1098"/>
            <p:cNvSpPr>
              <a:spLocks noChangeArrowheads="1"/>
            </p:cNvSpPr>
            <p:nvPr/>
          </p:nvSpPr>
          <p:spPr bwMode="auto">
            <a:xfrm>
              <a:off x="1038" y="3409"/>
              <a:ext cx="469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1600">
                  <a:solidFill>
                    <a:srgbClr val="000000"/>
                  </a:solidFill>
                  <a:latin typeface="Helvetica" pitchFamily="-106" charset="0"/>
                </a:rPr>
                <a:t>Forward</a:t>
              </a:r>
              <a:endParaRPr lang="en-US" sz="1800"/>
            </a:p>
          </p:txBody>
        </p:sp>
        <p:sp>
          <p:nvSpPr>
            <p:cNvPr id="26703" name="Rectangle 1099"/>
            <p:cNvSpPr>
              <a:spLocks noChangeArrowheads="1"/>
            </p:cNvSpPr>
            <p:nvPr/>
          </p:nvSpPr>
          <p:spPr bwMode="auto">
            <a:xfrm>
              <a:off x="992" y="3562"/>
              <a:ext cx="562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1600">
                  <a:solidFill>
                    <a:srgbClr val="000000"/>
                  </a:solidFill>
                  <a:latin typeface="Helvetica" pitchFamily="-106" charset="0"/>
                </a:rPr>
                <a:t>Backward</a:t>
              </a:r>
              <a:endParaRPr lang="en-US" sz="1800"/>
            </a:p>
          </p:txBody>
        </p:sp>
        <p:sp>
          <p:nvSpPr>
            <p:cNvPr id="26704" name="Rectangle 1100"/>
            <p:cNvSpPr>
              <a:spLocks noChangeArrowheads="1"/>
            </p:cNvSpPr>
            <p:nvPr/>
          </p:nvSpPr>
          <p:spPr bwMode="auto">
            <a:xfrm>
              <a:off x="1076" y="3716"/>
              <a:ext cx="391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1600">
                  <a:solidFill>
                    <a:srgbClr val="000000"/>
                  </a:solidFill>
                  <a:latin typeface="Helvetica" pitchFamily="-106" charset="0"/>
                </a:rPr>
                <a:t>Lateral</a:t>
              </a:r>
              <a:endParaRPr lang="en-US" sz="1800"/>
            </a:p>
          </p:txBody>
        </p:sp>
        <p:sp>
          <p:nvSpPr>
            <p:cNvPr id="26705" name="Freeform 1101"/>
            <p:cNvSpPr>
              <a:spLocks/>
            </p:cNvSpPr>
            <p:nvPr/>
          </p:nvSpPr>
          <p:spPr bwMode="auto">
            <a:xfrm>
              <a:off x="1167" y="2954"/>
              <a:ext cx="438" cy="402"/>
            </a:xfrm>
            <a:custGeom>
              <a:avLst/>
              <a:gdLst>
                <a:gd name="T0" fmla="*/ 3 w 876"/>
                <a:gd name="T1" fmla="*/ 195 h 804"/>
                <a:gd name="T2" fmla="*/ 10 w 876"/>
                <a:gd name="T3" fmla="*/ 195 h 804"/>
                <a:gd name="T4" fmla="*/ 17 w 876"/>
                <a:gd name="T5" fmla="*/ 194 h 804"/>
                <a:gd name="T6" fmla="*/ 24 w 876"/>
                <a:gd name="T7" fmla="*/ 145 h 804"/>
                <a:gd name="T8" fmla="*/ 30 w 876"/>
                <a:gd name="T9" fmla="*/ 0 h 804"/>
                <a:gd name="T10" fmla="*/ 37 w 876"/>
                <a:gd name="T11" fmla="*/ 108 h 804"/>
                <a:gd name="T12" fmla="*/ 43 w 876"/>
                <a:gd name="T13" fmla="*/ 191 h 804"/>
                <a:gd name="T14" fmla="*/ 50 w 876"/>
                <a:gd name="T15" fmla="*/ 201 h 804"/>
                <a:gd name="T16" fmla="*/ 57 w 876"/>
                <a:gd name="T17" fmla="*/ 201 h 804"/>
                <a:gd name="T18" fmla="*/ 63 w 876"/>
                <a:gd name="T19" fmla="*/ 198 h 804"/>
                <a:gd name="T20" fmla="*/ 70 w 876"/>
                <a:gd name="T21" fmla="*/ 194 h 804"/>
                <a:gd name="T22" fmla="*/ 77 w 876"/>
                <a:gd name="T23" fmla="*/ 189 h 804"/>
                <a:gd name="T24" fmla="*/ 83 w 876"/>
                <a:gd name="T25" fmla="*/ 183 h 804"/>
                <a:gd name="T26" fmla="*/ 90 w 876"/>
                <a:gd name="T27" fmla="*/ 181 h 804"/>
                <a:gd name="T28" fmla="*/ 97 w 876"/>
                <a:gd name="T29" fmla="*/ 181 h 804"/>
                <a:gd name="T30" fmla="*/ 103 w 876"/>
                <a:gd name="T31" fmla="*/ 183 h 804"/>
                <a:gd name="T32" fmla="*/ 110 w 876"/>
                <a:gd name="T33" fmla="*/ 188 h 804"/>
                <a:gd name="T34" fmla="*/ 116 w 876"/>
                <a:gd name="T35" fmla="*/ 193 h 804"/>
                <a:gd name="T36" fmla="*/ 123 w 876"/>
                <a:gd name="T37" fmla="*/ 196 h 804"/>
                <a:gd name="T38" fmla="*/ 129 w 876"/>
                <a:gd name="T39" fmla="*/ 197 h 804"/>
                <a:gd name="T40" fmla="*/ 136 w 876"/>
                <a:gd name="T41" fmla="*/ 197 h 804"/>
                <a:gd name="T42" fmla="*/ 143 w 876"/>
                <a:gd name="T43" fmla="*/ 194 h 804"/>
                <a:gd name="T44" fmla="*/ 149 w 876"/>
                <a:gd name="T45" fmla="*/ 191 h 804"/>
                <a:gd name="T46" fmla="*/ 156 w 876"/>
                <a:gd name="T47" fmla="*/ 189 h 804"/>
                <a:gd name="T48" fmla="*/ 163 w 876"/>
                <a:gd name="T49" fmla="*/ 188 h 804"/>
                <a:gd name="T50" fmla="*/ 169 w 876"/>
                <a:gd name="T51" fmla="*/ 188 h 804"/>
                <a:gd name="T52" fmla="*/ 176 w 876"/>
                <a:gd name="T53" fmla="*/ 190 h 804"/>
                <a:gd name="T54" fmla="*/ 183 w 876"/>
                <a:gd name="T55" fmla="*/ 192 h 804"/>
                <a:gd name="T56" fmla="*/ 189 w 876"/>
                <a:gd name="T57" fmla="*/ 194 h 804"/>
                <a:gd name="T58" fmla="*/ 196 w 876"/>
                <a:gd name="T59" fmla="*/ 195 h 804"/>
                <a:gd name="T60" fmla="*/ 203 w 876"/>
                <a:gd name="T61" fmla="*/ 195 h 804"/>
                <a:gd name="T62" fmla="*/ 210 w 876"/>
                <a:gd name="T63" fmla="*/ 195 h 804"/>
                <a:gd name="T64" fmla="*/ 216 w 876"/>
                <a:gd name="T65" fmla="*/ 195 h 80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76"/>
                <a:gd name="T100" fmla="*/ 0 h 804"/>
                <a:gd name="T101" fmla="*/ 876 w 876"/>
                <a:gd name="T102" fmla="*/ 804 h 80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76" h="804">
                  <a:moveTo>
                    <a:pt x="0" y="783"/>
                  </a:moveTo>
                  <a:lnTo>
                    <a:pt x="11" y="778"/>
                  </a:lnTo>
                  <a:lnTo>
                    <a:pt x="26" y="778"/>
                  </a:lnTo>
                  <a:lnTo>
                    <a:pt x="39" y="778"/>
                  </a:lnTo>
                  <a:lnTo>
                    <a:pt x="54" y="774"/>
                  </a:lnTo>
                  <a:lnTo>
                    <a:pt x="65" y="774"/>
                  </a:lnTo>
                  <a:lnTo>
                    <a:pt x="80" y="744"/>
                  </a:lnTo>
                  <a:lnTo>
                    <a:pt x="93" y="579"/>
                  </a:lnTo>
                  <a:lnTo>
                    <a:pt x="106" y="236"/>
                  </a:lnTo>
                  <a:lnTo>
                    <a:pt x="119" y="0"/>
                  </a:lnTo>
                  <a:lnTo>
                    <a:pt x="134" y="127"/>
                  </a:lnTo>
                  <a:lnTo>
                    <a:pt x="145" y="431"/>
                  </a:lnTo>
                  <a:lnTo>
                    <a:pt x="160" y="660"/>
                  </a:lnTo>
                  <a:lnTo>
                    <a:pt x="172" y="761"/>
                  </a:lnTo>
                  <a:lnTo>
                    <a:pt x="188" y="795"/>
                  </a:lnTo>
                  <a:lnTo>
                    <a:pt x="199" y="804"/>
                  </a:lnTo>
                  <a:lnTo>
                    <a:pt x="214" y="804"/>
                  </a:lnTo>
                  <a:lnTo>
                    <a:pt x="226" y="804"/>
                  </a:lnTo>
                  <a:lnTo>
                    <a:pt x="237" y="800"/>
                  </a:lnTo>
                  <a:lnTo>
                    <a:pt x="252" y="792"/>
                  </a:lnTo>
                  <a:lnTo>
                    <a:pt x="265" y="783"/>
                  </a:lnTo>
                  <a:lnTo>
                    <a:pt x="278" y="774"/>
                  </a:lnTo>
                  <a:lnTo>
                    <a:pt x="291" y="761"/>
                  </a:lnTo>
                  <a:lnTo>
                    <a:pt x="306" y="754"/>
                  </a:lnTo>
                  <a:lnTo>
                    <a:pt x="317" y="740"/>
                  </a:lnTo>
                  <a:lnTo>
                    <a:pt x="332" y="732"/>
                  </a:lnTo>
                  <a:lnTo>
                    <a:pt x="344" y="728"/>
                  </a:lnTo>
                  <a:lnTo>
                    <a:pt x="360" y="723"/>
                  </a:lnTo>
                  <a:lnTo>
                    <a:pt x="371" y="718"/>
                  </a:lnTo>
                  <a:lnTo>
                    <a:pt x="386" y="723"/>
                  </a:lnTo>
                  <a:lnTo>
                    <a:pt x="398" y="728"/>
                  </a:lnTo>
                  <a:lnTo>
                    <a:pt x="412" y="732"/>
                  </a:lnTo>
                  <a:lnTo>
                    <a:pt x="424" y="740"/>
                  </a:lnTo>
                  <a:lnTo>
                    <a:pt x="440" y="749"/>
                  </a:lnTo>
                  <a:lnTo>
                    <a:pt x="450" y="761"/>
                  </a:lnTo>
                  <a:lnTo>
                    <a:pt x="463" y="771"/>
                  </a:lnTo>
                  <a:lnTo>
                    <a:pt x="478" y="778"/>
                  </a:lnTo>
                  <a:lnTo>
                    <a:pt x="489" y="783"/>
                  </a:lnTo>
                  <a:lnTo>
                    <a:pt x="504" y="787"/>
                  </a:lnTo>
                  <a:lnTo>
                    <a:pt x="515" y="787"/>
                  </a:lnTo>
                  <a:lnTo>
                    <a:pt x="532" y="787"/>
                  </a:lnTo>
                  <a:lnTo>
                    <a:pt x="543" y="787"/>
                  </a:lnTo>
                  <a:lnTo>
                    <a:pt x="558" y="778"/>
                  </a:lnTo>
                  <a:lnTo>
                    <a:pt x="570" y="774"/>
                  </a:lnTo>
                  <a:lnTo>
                    <a:pt x="584" y="771"/>
                  </a:lnTo>
                  <a:lnTo>
                    <a:pt x="596" y="761"/>
                  </a:lnTo>
                  <a:lnTo>
                    <a:pt x="612" y="757"/>
                  </a:lnTo>
                  <a:lnTo>
                    <a:pt x="622" y="754"/>
                  </a:lnTo>
                  <a:lnTo>
                    <a:pt x="638" y="749"/>
                  </a:lnTo>
                  <a:lnTo>
                    <a:pt x="650" y="749"/>
                  </a:lnTo>
                  <a:lnTo>
                    <a:pt x="665" y="749"/>
                  </a:lnTo>
                  <a:lnTo>
                    <a:pt x="676" y="749"/>
                  </a:lnTo>
                  <a:lnTo>
                    <a:pt x="687" y="754"/>
                  </a:lnTo>
                  <a:lnTo>
                    <a:pt x="704" y="757"/>
                  </a:lnTo>
                  <a:lnTo>
                    <a:pt x="715" y="761"/>
                  </a:lnTo>
                  <a:lnTo>
                    <a:pt x="730" y="766"/>
                  </a:lnTo>
                  <a:lnTo>
                    <a:pt x="742" y="771"/>
                  </a:lnTo>
                  <a:lnTo>
                    <a:pt x="756" y="774"/>
                  </a:lnTo>
                  <a:lnTo>
                    <a:pt x="768" y="778"/>
                  </a:lnTo>
                  <a:lnTo>
                    <a:pt x="784" y="778"/>
                  </a:lnTo>
                  <a:lnTo>
                    <a:pt x="794" y="778"/>
                  </a:lnTo>
                  <a:lnTo>
                    <a:pt x="810" y="778"/>
                  </a:lnTo>
                  <a:lnTo>
                    <a:pt x="822" y="778"/>
                  </a:lnTo>
                  <a:lnTo>
                    <a:pt x="837" y="778"/>
                  </a:lnTo>
                  <a:lnTo>
                    <a:pt x="848" y="778"/>
                  </a:lnTo>
                  <a:lnTo>
                    <a:pt x="864" y="778"/>
                  </a:lnTo>
                  <a:lnTo>
                    <a:pt x="876" y="778"/>
                  </a:lnTo>
                </a:path>
              </a:pathLst>
            </a:custGeom>
            <a:noFill/>
            <a:ln w="30163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6706" name="Rectangle 1102"/>
            <p:cNvSpPr>
              <a:spLocks noChangeArrowheads="1"/>
            </p:cNvSpPr>
            <p:nvPr/>
          </p:nvSpPr>
          <p:spPr bwMode="auto">
            <a:xfrm>
              <a:off x="1301" y="3047"/>
              <a:ext cx="313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1600" b="1">
                  <a:solidFill>
                    <a:srgbClr val="000000"/>
                  </a:solidFill>
                </a:rPr>
                <a:t>input</a:t>
              </a:r>
              <a:endParaRPr lang="en-US" sz="1800"/>
            </a:p>
          </p:txBody>
        </p:sp>
        <p:sp>
          <p:nvSpPr>
            <p:cNvPr id="26707" name="Freeform 1103"/>
            <p:cNvSpPr>
              <a:spLocks noEditPoints="1"/>
            </p:cNvSpPr>
            <p:nvPr/>
          </p:nvSpPr>
          <p:spPr bwMode="auto">
            <a:xfrm>
              <a:off x="1212" y="2660"/>
              <a:ext cx="472" cy="285"/>
            </a:xfrm>
            <a:custGeom>
              <a:avLst/>
              <a:gdLst>
                <a:gd name="T0" fmla="*/ 0 w 945"/>
                <a:gd name="T1" fmla="*/ 139 h 568"/>
                <a:gd name="T2" fmla="*/ 2 w 945"/>
                <a:gd name="T3" fmla="*/ 132 h 568"/>
                <a:gd name="T4" fmla="*/ 5 w 945"/>
                <a:gd name="T5" fmla="*/ 126 h 568"/>
                <a:gd name="T6" fmla="*/ 9 w 945"/>
                <a:gd name="T7" fmla="*/ 120 h 568"/>
                <a:gd name="T8" fmla="*/ 14 w 945"/>
                <a:gd name="T9" fmla="*/ 114 h 568"/>
                <a:gd name="T10" fmla="*/ 20 w 945"/>
                <a:gd name="T11" fmla="*/ 109 h 568"/>
                <a:gd name="T12" fmla="*/ 27 w 945"/>
                <a:gd name="T13" fmla="*/ 104 h 568"/>
                <a:gd name="T14" fmla="*/ 35 w 945"/>
                <a:gd name="T15" fmla="*/ 100 h 568"/>
                <a:gd name="T16" fmla="*/ 43 w 945"/>
                <a:gd name="T17" fmla="*/ 95 h 568"/>
                <a:gd name="T18" fmla="*/ 52 w 945"/>
                <a:gd name="T19" fmla="*/ 92 h 568"/>
                <a:gd name="T20" fmla="*/ 66 w 945"/>
                <a:gd name="T21" fmla="*/ 87 h 568"/>
                <a:gd name="T22" fmla="*/ 87 w 945"/>
                <a:gd name="T23" fmla="*/ 82 h 568"/>
                <a:gd name="T24" fmla="*/ 98 w 945"/>
                <a:gd name="T25" fmla="*/ 80 h 568"/>
                <a:gd name="T26" fmla="*/ 108 w 945"/>
                <a:gd name="T27" fmla="*/ 79 h 568"/>
                <a:gd name="T28" fmla="*/ 119 w 945"/>
                <a:gd name="T29" fmla="*/ 79 h 568"/>
                <a:gd name="T30" fmla="*/ 130 w 945"/>
                <a:gd name="T31" fmla="*/ 79 h 568"/>
                <a:gd name="T32" fmla="*/ 139 w 945"/>
                <a:gd name="T33" fmla="*/ 77 h 568"/>
                <a:gd name="T34" fmla="*/ 149 w 945"/>
                <a:gd name="T35" fmla="*/ 75 h 568"/>
                <a:gd name="T36" fmla="*/ 158 w 945"/>
                <a:gd name="T37" fmla="*/ 72 h 568"/>
                <a:gd name="T38" fmla="*/ 168 w 945"/>
                <a:gd name="T39" fmla="*/ 68 h 568"/>
                <a:gd name="T40" fmla="*/ 176 w 945"/>
                <a:gd name="T41" fmla="*/ 64 h 568"/>
                <a:gd name="T42" fmla="*/ 185 w 945"/>
                <a:gd name="T43" fmla="*/ 59 h 568"/>
                <a:gd name="T44" fmla="*/ 193 w 945"/>
                <a:gd name="T45" fmla="*/ 53 h 568"/>
                <a:gd name="T46" fmla="*/ 199 w 945"/>
                <a:gd name="T47" fmla="*/ 48 h 568"/>
                <a:gd name="T48" fmla="*/ 206 w 945"/>
                <a:gd name="T49" fmla="*/ 41 h 568"/>
                <a:gd name="T50" fmla="*/ 208 w 945"/>
                <a:gd name="T51" fmla="*/ 39 h 568"/>
                <a:gd name="T52" fmla="*/ 225 w 945"/>
                <a:gd name="T53" fmla="*/ 37 h 568"/>
                <a:gd name="T54" fmla="*/ 220 w 945"/>
                <a:gd name="T55" fmla="*/ 46 h 568"/>
                <a:gd name="T56" fmla="*/ 220 w 945"/>
                <a:gd name="T57" fmla="*/ 47 h 568"/>
                <a:gd name="T58" fmla="*/ 216 w 945"/>
                <a:gd name="T59" fmla="*/ 51 h 568"/>
                <a:gd name="T60" fmla="*/ 209 w 945"/>
                <a:gd name="T61" fmla="*/ 58 h 568"/>
                <a:gd name="T62" fmla="*/ 201 w 945"/>
                <a:gd name="T63" fmla="*/ 65 h 568"/>
                <a:gd name="T64" fmla="*/ 192 w 945"/>
                <a:gd name="T65" fmla="*/ 71 h 568"/>
                <a:gd name="T66" fmla="*/ 183 w 945"/>
                <a:gd name="T67" fmla="*/ 77 h 568"/>
                <a:gd name="T68" fmla="*/ 173 w 945"/>
                <a:gd name="T69" fmla="*/ 82 h 568"/>
                <a:gd name="T70" fmla="*/ 163 w 945"/>
                <a:gd name="T71" fmla="*/ 86 h 568"/>
                <a:gd name="T72" fmla="*/ 152 w 945"/>
                <a:gd name="T73" fmla="*/ 89 h 568"/>
                <a:gd name="T74" fmla="*/ 141 w 945"/>
                <a:gd name="T75" fmla="*/ 91 h 568"/>
                <a:gd name="T76" fmla="*/ 130 w 945"/>
                <a:gd name="T77" fmla="*/ 93 h 568"/>
                <a:gd name="T78" fmla="*/ 120 w 945"/>
                <a:gd name="T79" fmla="*/ 94 h 568"/>
                <a:gd name="T80" fmla="*/ 110 w 945"/>
                <a:gd name="T81" fmla="*/ 94 h 568"/>
                <a:gd name="T82" fmla="*/ 100 w 945"/>
                <a:gd name="T83" fmla="*/ 95 h 568"/>
                <a:gd name="T84" fmla="*/ 90 w 945"/>
                <a:gd name="T85" fmla="*/ 96 h 568"/>
                <a:gd name="T86" fmla="*/ 71 w 945"/>
                <a:gd name="T87" fmla="*/ 100 h 568"/>
                <a:gd name="T88" fmla="*/ 57 w 945"/>
                <a:gd name="T89" fmla="*/ 105 h 568"/>
                <a:gd name="T90" fmla="*/ 49 w 945"/>
                <a:gd name="T91" fmla="*/ 108 h 568"/>
                <a:gd name="T92" fmla="*/ 42 w 945"/>
                <a:gd name="T93" fmla="*/ 112 h 568"/>
                <a:gd name="T94" fmla="*/ 35 w 945"/>
                <a:gd name="T95" fmla="*/ 116 h 568"/>
                <a:gd name="T96" fmla="*/ 29 w 945"/>
                <a:gd name="T97" fmla="*/ 120 h 568"/>
                <a:gd name="T98" fmla="*/ 24 w 945"/>
                <a:gd name="T99" fmla="*/ 124 h 568"/>
                <a:gd name="T100" fmla="*/ 20 w 945"/>
                <a:gd name="T101" fmla="*/ 128 h 568"/>
                <a:gd name="T102" fmla="*/ 17 w 945"/>
                <a:gd name="T103" fmla="*/ 133 h 568"/>
                <a:gd name="T104" fmla="*/ 15 w 945"/>
                <a:gd name="T105" fmla="*/ 137 h 568"/>
                <a:gd name="T106" fmla="*/ 14 w 945"/>
                <a:gd name="T107" fmla="*/ 140 h 568"/>
                <a:gd name="T108" fmla="*/ 0 w 945"/>
                <a:gd name="T109" fmla="*/ 142 h 568"/>
                <a:gd name="T110" fmla="*/ 232 w 945"/>
                <a:gd name="T111" fmla="*/ 0 h 568"/>
                <a:gd name="T112" fmla="*/ 196 w 945"/>
                <a:gd name="T113" fmla="*/ 33 h 568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945"/>
                <a:gd name="T172" fmla="*/ 0 h 568"/>
                <a:gd name="T173" fmla="*/ 945 w 945"/>
                <a:gd name="T174" fmla="*/ 568 h 568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945" h="568">
                  <a:moveTo>
                    <a:pt x="0" y="565"/>
                  </a:moveTo>
                  <a:lnTo>
                    <a:pt x="2" y="554"/>
                  </a:lnTo>
                  <a:lnTo>
                    <a:pt x="4" y="540"/>
                  </a:lnTo>
                  <a:lnTo>
                    <a:pt x="8" y="527"/>
                  </a:lnTo>
                  <a:lnTo>
                    <a:pt x="13" y="514"/>
                  </a:lnTo>
                  <a:lnTo>
                    <a:pt x="20" y="501"/>
                  </a:lnTo>
                  <a:lnTo>
                    <a:pt x="28" y="488"/>
                  </a:lnTo>
                  <a:lnTo>
                    <a:pt x="37" y="477"/>
                  </a:lnTo>
                  <a:lnTo>
                    <a:pt x="47" y="465"/>
                  </a:lnTo>
                  <a:lnTo>
                    <a:pt x="57" y="454"/>
                  </a:lnTo>
                  <a:lnTo>
                    <a:pt x="70" y="444"/>
                  </a:lnTo>
                  <a:lnTo>
                    <a:pt x="82" y="433"/>
                  </a:lnTo>
                  <a:lnTo>
                    <a:pt x="96" y="424"/>
                  </a:lnTo>
                  <a:lnTo>
                    <a:pt x="110" y="413"/>
                  </a:lnTo>
                  <a:lnTo>
                    <a:pt x="125" y="404"/>
                  </a:lnTo>
                  <a:lnTo>
                    <a:pt x="140" y="396"/>
                  </a:lnTo>
                  <a:lnTo>
                    <a:pt x="157" y="387"/>
                  </a:lnTo>
                  <a:lnTo>
                    <a:pt x="174" y="379"/>
                  </a:lnTo>
                  <a:lnTo>
                    <a:pt x="191" y="372"/>
                  </a:lnTo>
                  <a:lnTo>
                    <a:pt x="209" y="364"/>
                  </a:lnTo>
                  <a:lnTo>
                    <a:pt x="228" y="356"/>
                  </a:lnTo>
                  <a:lnTo>
                    <a:pt x="266" y="344"/>
                  </a:lnTo>
                  <a:lnTo>
                    <a:pt x="306" y="333"/>
                  </a:lnTo>
                  <a:lnTo>
                    <a:pt x="349" y="325"/>
                  </a:lnTo>
                  <a:lnTo>
                    <a:pt x="371" y="322"/>
                  </a:lnTo>
                  <a:lnTo>
                    <a:pt x="392" y="319"/>
                  </a:lnTo>
                  <a:lnTo>
                    <a:pt x="414" y="316"/>
                  </a:lnTo>
                  <a:lnTo>
                    <a:pt x="435" y="315"/>
                  </a:lnTo>
                  <a:lnTo>
                    <a:pt x="457" y="313"/>
                  </a:lnTo>
                  <a:lnTo>
                    <a:pt x="478" y="313"/>
                  </a:lnTo>
                  <a:lnTo>
                    <a:pt x="500" y="313"/>
                  </a:lnTo>
                  <a:lnTo>
                    <a:pt x="520" y="312"/>
                  </a:lnTo>
                  <a:lnTo>
                    <a:pt x="540" y="310"/>
                  </a:lnTo>
                  <a:lnTo>
                    <a:pt x="558" y="305"/>
                  </a:lnTo>
                  <a:lnTo>
                    <a:pt x="578" y="302"/>
                  </a:lnTo>
                  <a:lnTo>
                    <a:pt x="598" y="298"/>
                  </a:lnTo>
                  <a:lnTo>
                    <a:pt x="616" y="292"/>
                  </a:lnTo>
                  <a:lnTo>
                    <a:pt x="635" y="286"/>
                  </a:lnTo>
                  <a:lnTo>
                    <a:pt x="653" y="278"/>
                  </a:lnTo>
                  <a:lnTo>
                    <a:pt x="672" y="270"/>
                  </a:lnTo>
                  <a:lnTo>
                    <a:pt x="690" y="262"/>
                  </a:lnTo>
                  <a:lnTo>
                    <a:pt x="707" y="253"/>
                  </a:lnTo>
                  <a:lnTo>
                    <a:pt x="724" y="244"/>
                  </a:lnTo>
                  <a:lnTo>
                    <a:pt x="741" y="233"/>
                  </a:lnTo>
                  <a:lnTo>
                    <a:pt x="756" y="224"/>
                  </a:lnTo>
                  <a:lnTo>
                    <a:pt x="772" y="212"/>
                  </a:lnTo>
                  <a:lnTo>
                    <a:pt x="785" y="201"/>
                  </a:lnTo>
                  <a:lnTo>
                    <a:pt x="799" y="189"/>
                  </a:lnTo>
                  <a:lnTo>
                    <a:pt x="813" y="176"/>
                  </a:lnTo>
                  <a:lnTo>
                    <a:pt x="825" y="164"/>
                  </a:lnTo>
                  <a:lnTo>
                    <a:pt x="836" y="150"/>
                  </a:lnTo>
                  <a:lnTo>
                    <a:pt x="833" y="156"/>
                  </a:lnTo>
                  <a:lnTo>
                    <a:pt x="850" y="121"/>
                  </a:lnTo>
                  <a:lnTo>
                    <a:pt x="902" y="147"/>
                  </a:lnTo>
                  <a:lnTo>
                    <a:pt x="884" y="183"/>
                  </a:lnTo>
                  <a:lnTo>
                    <a:pt x="882" y="184"/>
                  </a:lnTo>
                  <a:lnTo>
                    <a:pt x="882" y="186"/>
                  </a:lnTo>
                  <a:lnTo>
                    <a:pt x="881" y="187"/>
                  </a:lnTo>
                  <a:lnTo>
                    <a:pt x="879" y="189"/>
                  </a:lnTo>
                  <a:lnTo>
                    <a:pt x="867" y="204"/>
                  </a:lnTo>
                  <a:lnTo>
                    <a:pt x="853" y="218"/>
                  </a:lnTo>
                  <a:lnTo>
                    <a:pt x="838" y="232"/>
                  </a:lnTo>
                  <a:lnTo>
                    <a:pt x="822" y="246"/>
                  </a:lnTo>
                  <a:lnTo>
                    <a:pt x="805" y="259"/>
                  </a:lnTo>
                  <a:lnTo>
                    <a:pt x="788" y="272"/>
                  </a:lnTo>
                  <a:lnTo>
                    <a:pt x="770" y="282"/>
                  </a:lnTo>
                  <a:lnTo>
                    <a:pt x="752" y="295"/>
                  </a:lnTo>
                  <a:lnTo>
                    <a:pt x="733" y="305"/>
                  </a:lnTo>
                  <a:lnTo>
                    <a:pt x="715" y="315"/>
                  </a:lnTo>
                  <a:lnTo>
                    <a:pt x="695" y="324"/>
                  </a:lnTo>
                  <a:lnTo>
                    <a:pt x="675" y="333"/>
                  </a:lnTo>
                  <a:lnTo>
                    <a:pt x="653" y="341"/>
                  </a:lnTo>
                  <a:lnTo>
                    <a:pt x="632" y="347"/>
                  </a:lnTo>
                  <a:lnTo>
                    <a:pt x="610" y="353"/>
                  </a:lnTo>
                  <a:lnTo>
                    <a:pt x="589" y="359"/>
                  </a:lnTo>
                  <a:lnTo>
                    <a:pt x="567" y="362"/>
                  </a:lnTo>
                  <a:lnTo>
                    <a:pt x="546" y="367"/>
                  </a:lnTo>
                  <a:lnTo>
                    <a:pt x="523" y="368"/>
                  </a:lnTo>
                  <a:lnTo>
                    <a:pt x="501" y="370"/>
                  </a:lnTo>
                  <a:lnTo>
                    <a:pt x="480" y="372"/>
                  </a:lnTo>
                  <a:lnTo>
                    <a:pt x="460" y="372"/>
                  </a:lnTo>
                  <a:lnTo>
                    <a:pt x="440" y="372"/>
                  </a:lnTo>
                  <a:lnTo>
                    <a:pt x="418" y="373"/>
                  </a:lnTo>
                  <a:lnTo>
                    <a:pt x="400" y="376"/>
                  </a:lnTo>
                  <a:lnTo>
                    <a:pt x="380" y="379"/>
                  </a:lnTo>
                  <a:lnTo>
                    <a:pt x="360" y="382"/>
                  </a:lnTo>
                  <a:lnTo>
                    <a:pt x="321" y="390"/>
                  </a:lnTo>
                  <a:lnTo>
                    <a:pt x="285" y="399"/>
                  </a:lnTo>
                  <a:lnTo>
                    <a:pt x="248" y="411"/>
                  </a:lnTo>
                  <a:lnTo>
                    <a:pt x="231" y="418"/>
                  </a:lnTo>
                  <a:lnTo>
                    <a:pt x="214" y="424"/>
                  </a:lnTo>
                  <a:lnTo>
                    <a:pt x="199" y="431"/>
                  </a:lnTo>
                  <a:lnTo>
                    <a:pt x="183" y="438"/>
                  </a:lnTo>
                  <a:lnTo>
                    <a:pt x="169" y="445"/>
                  </a:lnTo>
                  <a:lnTo>
                    <a:pt x="156" y="453"/>
                  </a:lnTo>
                  <a:lnTo>
                    <a:pt x="142" y="462"/>
                  </a:lnTo>
                  <a:lnTo>
                    <a:pt x="129" y="470"/>
                  </a:lnTo>
                  <a:lnTo>
                    <a:pt x="119" y="477"/>
                  </a:lnTo>
                  <a:lnTo>
                    <a:pt x="108" y="487"/>
                  </a:lnTo>
                  <a:lnTo>
                    <a:pt x="99" y="494"/>
                  </a:lnTo>
                  <a:lnTo>
                    <a:pt x="90" y="504"/>
                  </a:lnTo>
                  <a:lnTo>
                    <a:pt x="82" y="511"/>
                  </a:lnTo>
                  <a:lnTo>
                    <a:pt x="76" y="521"/>
                  </a:lnTo>
                  <a:lnTo>
                    <a:pt x="71" y="528"/>
                  </a:lnTo>
                  <a:lnTo>
                    <a:pt x="67" y="536"/>
                  </a:lnTo>
                  <a:lnTo>
                    <a:pt x="63" y="544"/>
                  </a:lnTo>
                  <a:lnTo>
                    <a:pt x="60" y="551"/>
                  </a:lnTo>
                  <a:lnTo>
                    <a:pt x="59" y="559"/>
                  </a:lnTo>
                  <a:lnTo>
                    <a:pt x="59" y="568"/>
                  </a:lnTo>
                  <a:lnTo>
                    <a:pt x="0" y="565"/>
                  </a:lnTo>
                  <a:close/>
                  <a:moveTo>
                    <a:pt x="785" y="129"/>
                  </a:moveTo>
                  <a:lnTo>
                    <a:pt x="928" y="0"/>
                  </a:lnTo>
                  <a:lnTo>
                    <a:pt x="945" y="193"/>
                  </a:lnTo>
                  <a:lnTo>
                    <a:pt x="785" y="129"/>
                  </a:lnTo>
                  <a:close/>
                </a:path>
              </a:pathLst>
            </a:custGeom>
            <a:solidFill>
              <a:srgbClr val="000000"/>
            </a:solidFill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6708" name="Freeform 1104"/>
            <p:cNvSpPr>
              <a:spLocks noEditPoints="1"/>
            </p:cNvSpPr>
            <p:nvPr/>
          </p:nvSpPr>
          <p:spPr bwMode="auto">
            <a:xfrm>
              <a:off x="752" y="2660"/>
              <a:ext cx="489" cy="285"/>
            </a:xfrm>
            <a:custGeom>
              <a:avLst/>
              <a:gdLst>
                <a:gd name="T0" fmla="*/ 230 w 977"/>
                <a:gd name="T1" fmla="*/ 140 h 568"/>
                <a:gd name="T2" fmla="*/ 229 w 977"/>
                <a:gd name="T3" fmla="*/ 137 h 568"/>
                <a:gd name="T4" fmla="*/ 227 w 977"/>
                <a:gd name="T5" fmla="*/ 133 h 568"/>
                <a:gd name="T6" fmla="*/ 224 w 977"/>
                <a:gd name="T7" fmla="*/ 129 h 568"/>
                <a:gd name="T8" fmla="*/ 220 w 977"/>
                <a:gd name="T9" fmla="*/ 125 h 568"/>
                <a:gd name="T10" fmla="*/ 215 w 977"/>
                <a:gd name="T11" fmla="*/ 120 h 568"/>
                <a:gd name="T12" fmla="*/ 208 w 977"/>
                <a:gd name="T13" fmla="*/ 116 h 568"/>
                <a:gd name="T14" fmla="*/ 202 w 977"/>
                <a:gd name="T15" fmla="*/ 112 h 568"/>
                <a:gd name="T16" fmla="*/ 194 w 977"/>
                <a:gd name="T17" fmla="*/ 108 h 568"/>
                <a:gd name="T18" fmla="*/ 185 w 977"/>
                <a:gd name="T19" fmla="*/ 105 h 568"/>
                <a:gd name="T20" fmla="*/ 171 w 977"/>
                <a:gd name="T21" fmla="*/ 100 h 568"/>
                <a:gd name="T22" fmla="*/ 152 w 977"/>
                <a:gd name="T23" fmla="*/ 96 h 568"/>
                <a:gd name="T24" fmla="*/ 141 w 977"/>
                <a:gd name="T25" fmla="*/ 95 h 568"/>
                <a:gd name="T26" fmla="*/ 131 w 977"/>
                <a:gd name="T27" fmla="*/ 94 h 568"/>
                <a:gd name="T28" fmla="*/ 121 w 977"/>
                <a:gd name="T29" fmla="*/ 94 h 568"/>
                <a:gd name="T30" fmla="*/ 109 w 977"/>
                <a:gd name="T31" fmla="*/ 93 h 568"/>
                <a:gd name="T32" fmla="*/ 98 w 977"/>
                <a:gd name="T33" fmla="*/ 91 h 568"/>
                <a:gd name="T34" fmla="*/ 87 w 977"/>
                <a:gd name="T35" fmla="*/ 89 h 568"/>
                <a:gd name="T36" fmla="*/ 76 w 977"/>
                <a:gd name="T37" fmla="*/ 86 h 568"/>
                <a:gd name="T38" fmla="*/ 65 w 977"/>
                <a:gd name="T39" fmla="*/ 82 h 568"/>
                <a:gd name="T40" fmla="*/ 55 w 977"/>
                <a:gd name="T41" fmla="*/ 77 h 568"/>
                <a:gd name="T42" fmla="*/ 45 w 977"/>
                <a:gd name="T43" fmla="*/ 72 h 568"/>
                <a:gd name="T44" fmla="*/ 36 w 977"/>
                <a:gd name="T45" fmla="*/ 65 h 568"/>
                <a:gd name="T46" fmla="*/ 28 w 977"/>
                <a:gd name="T47" fmla="*/ 59 h 568"/>
                <a:gd name="T48" fmla="*/ 21 w 977"/>
                <a:gd name="T49" fmla="*/ 51 h 568"/>
                <a:gd name="T50" fmla="*/ 17 w 977"/>
                <a:gd name="T51" fmla="*/ 47 h 568"/>
                <a:gd name="T52" fmla="*/ 16 w 977"/>
                <a:gd name="T53" fmla="*/ 46 h 568"/>
                <a:gd name="T54" fmla="*/ 11 w 977"/>
                <a:gd name="T55" fmla="*/ 37 h 568"/>
                <a:gd name="T56" fmla="*/ 29 w 977"/>
                <a:gd name="T57" fmla="*/ 39 h 568"/>
                <a:gd name="T58" fmla="*/ 31 w 977"/>
                <a:gd name="T59" fmla="*/ 41 h 568"/>
                <a:gd name="T60" fmla="*/ 37 w 977"/>
                <a:gd name="T61" fmla="*/ 48 h 568"/>
                <a:gd name="T62" fmla="*/ 45 w 977"/>
                <a:gd name="T63" fmla="*/ 53 h 568"/>
                <a:gd name="T64" fmla="*/ 53 w 977"/>
                <a:gd name="T65" fmla="*/ 59 h 568"/>
                <a:gd name="T66" fmla="*/ 61 w 977"/>
                <a:gd name="T67" fmla="*/ 64 h 568"/>
                <a:gd name="T68" fmla="*/ 71 w 977"/>
                <a:gd name="T69" fmla="*/ 68 h 568"/>
                <a:gd name="T70" fmla="*/ 80 w 977"/>
                <a:gd name="T71" fmla="*/ 72 h 568"/>
                <a:gd name="T72" fmla="*/ 90 w 977"/>
                <a:gd name="T73" fmla="*/ 75 h 568"/>
                <a:gd name="T74" fmla="*/ 100 w 977"/>
                <a:gd name="T75" fmla="*/ 77 h 568"/>
                <a:gd name="T76" fmla="*/ 110 w 977"/>
                <a:gd name="T77" fmla="*/ 79 h 568"/>
                <a:gd name="T78" fmla="*/ 121 w 977"/>
                <a:gd name="T79" fmla="*/ 79 h 568"/>
                <a:gd name="T80" fmla="*/ 132 w 977"/>
                <a:gd name="T81" fmla="*/ 79 h 568"/>
                <a:gd name="T82" fmla="*/ 143 w 977"/>
                <a:gd name="T83" fmla="*/ 80 h 568"/>
                <a:gd name="T84" fmla="*/ 154 w 977"/>
                <a:gd name="T85" fmla="*/ 82 h 568"/>
                <a:gd name="T86" fmla="*/ 176 w 977"/>
                <a:gd name="T87" fmla="*/ 87 h 568"/>
                <a:gd name="T88" fmla="*/ 190 w 977"/>
                <a:gd name="T89" fmla="*/ 92 h 568"/>
                <a:gd name="T90" fmla="*/ 200 w 977"/>
                <a:gd name="T91" fmla="*/ 95 h 568"/>
                <a:gd name="T92" fmla="*/ 208 w 977"/>
                <a:gd name="T93" fmla="*/ 99 h 568"/>
                <a:gd name="T94" fmla="*/ 216 w 977"/>
                <a:gd name="T95" fmla="*/ 104 h 568"/>
                <a:gd name="T96" fmla="*/ 223 w 977"/>
                <a:gd name="T97" fmla="*/ 109 h 568"/>
                <a:gd name="T98" fmla="*/ 230 w 977"/>
                <a:gd name="T99" fmla="*/ 114 h 568"/>
                <a:gd name="T100" fmla="*/ 235 w 977"/>
                <a:gd name="T101" fmla="*/ 120 h 568"/>
                <a:gd name="T102" fmla="*/ 240 w 977"/>
                <a:gd name="T103" fmla="*/ 126 h 568"/>
                <a:gd name="T104" fmla="*/ 243 w 977"/>
                <a:gd name="T105" fmla="*/ 132 h 568"/>
                <a:gd name="T106" fmla="*/ 244 w 977"/>
                <a:gd name="T107" fmla="*/ 139 h 568"/>
                <a:gd name="T108" fmla="*/ 230 w 977"/>
                <a:gd name="T109" fmla="*/ 143 h 568"/>
                <a:gd name="T110" fmla="*/ 4 w 977"/>
                <a:gd name="T111" fmla="*/ 0 h 568"/>
                <a:gd name="T112" fmla="*/ 0 w 977"/>
                <a:gd name="T113" fmla="*/ 49 h 568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977"/>
                <a:gd name="T172" fmla="*/ 0 h 568"/>
                <a:gd name="T173" fmla="*/ 977 w 977"/>
                <a:gd name="T174" fmla="*/ 568 h 568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977" h="568">
                  <a:moveTo>
                    <a:pt x="918" y="568"/>
                  </a:moveTo>
                  <a:lnTo>
                    <a:pt x="918" y="559"/>
                  </a:lnTo>
                  <a:lnTo>
                    <a:pt x="917" y="551"/>
                  </a:lnTo>
                  <a:lnTo>
                    <a:pt x="914" y="544"/>
                  </a:lnTo>
                  <a:lnTo>
                    <a:pt x="911" y="536"/>
                  </a:lnTo>
                  <a:lnTo>
                    <a:pt x="906" y="528"/>
                  </a:lnTo>
                  <a:lnTo>
                    <a:pt x="900" y="521"/>
                  </a:lnTo>
                  <a:lnTo>
                    <a:pt x="894" y="513"/>
                  </a:lnTo>
                  <a:lnTo>
                    <a:pt x="886" y="504"/>
                  </a:lnTo>
                  <a:lnTo>
                    <a:pt x="877" y="496"/>
                  </a:lnTo>
                  <a:lnTo>
                    <a:pt x="868" y="487"/>
                  </a:lnTo>
                  <a:lnTo>
                    <a:pt x="857" y="477"/>
                  </a:lnTo>
                  <a:lnTo>
                    <a:pt x="845" y="470"/>
                  </a:lnTo>
                  <a:lnTo>
                    <a:pt x="832" y="462"/>
                  </a:lnTo>
                  <a:lnTo>
                    <a:pt x="819" y="454"/>
                  </a:lnTo>
                  <a:lnTo>
                    <a:pt x="805" y="445"/>
                  </a:lnTo>
                  <a:lnTo>
                    <a:pt x="789" y="438"/>
                  </a:lnTo>
                  <a:lnTo>
                    <a:pt x="773" y="431"/>
                  </a:lnTo>
                  <a:lnTo>
                    <a:pt x="757" y="424"/>
                  </a:lnTo>
                  <a:lnTo>
                    <a:pt x="739" y="418"/>
                  </a:lnTo>
                  <a:lnTo>
                    <a:pt x="722" y="411"/>
                  </a:lnTo>
                  <a:lnTo>
                    <a:pt x="683" y="399"/>
                  </a:lnTo>
                  <a:lnTo>
                    <a:pt x="645" y="390"/>
                  </a:lnTo>
                  <a:lnTo>
                    <a:pt x="605" y="382"/>
                  </a:lnTo>
                  <a:lnTo>
                    <a:pt x="585" y="379"/>
                  </a:lnTo>
                  <a:lnTo>
                    <a:pt x="564" y="376"/>
                  </a:lnTo>
                  <a:lnTo>
                    <a:pt x="544" y="375"/>
                  </a:lnTo>
                  <a:lnTo>
                    <a:pt x="522" y="372"/>
                  </a:lnTo>
                  <a:lnTo>
                    <a:pt x="502" y="372"/>
                  </a:lnTo>
                  <a:lnTo>
                    <a:pt x="481" y="372"/>
                  </a:lnTo>
                  <a:lnTo>
                    <a:pt x="459" y="370"/>
                  </a:lnTo>
                  <a:lnTo>
                    <a:pt x="436" y="368"/>
                  </a:lnTo>
                  <a:lnTo>
                    <a:pt x="413" y="367"/>
                  </a:lnTo>
                  <a:lnTo>
                    <a:pt x="390" y="362"/>
                  </a:lnTo>
                  <a:lnTo>
                    <a:pt x="367" y="359"/>
                  </a:lnTo>
                  <a:lnTo>
                    <a:pt x="346" y="353"/>
                  </a:lnTo>
                  <a:lnTo>
                    <a:pt x="322" y="347"/>
                  </a:lnTo>
                  <a:lnTo>
                    <a:pt x="301" y="341"/>
                  </a:lnTo>
                  <a:lnTo>
                    <a:pt x="279" y="333"/>
                  </a:lnTo>
                  <a:lnTo>
                    <a:pt x="260" y="324"/>
                  </a:lnTo>
                  <a:lnTo>
                    <a:pt x="238" y="315"/>
                  </a:lnTo>
                  <a:lnTo>
                    <a:pt x="218" y="305"/>
                  </a:lnTo>
                  <a:lnTo>
                    <a:pt x="198" y="295"/>
                  </a:lnTo>
                  <a:lnTo>
                    <a:pt x="180" y="284"/>
                  </a:lnTo>
                  <a:lnTo>
                    <a:pt x="161" y="272"/>
                  </a:lnTo>
                  <a:lnTo>
                    <a:pt x="144" y="259"/>
                  </a:lnTo>
                  <a:lnTo>
                    <a:pt x="127" y="246"/>
                  </a:lnTo>
                  <a:lnTo>
                    <a:pt x="111" y="233"/>
                  </a:lnTo>
                  <a:lnTo>
                    <a:pt x="95" y="218"/>
                  </a:lnTo>
                  <a:lnTo>
                    <a:pt x="81" y="204"/>
                  </a:lnTo>
                  <a:lnTo>
                    <a:pt x="68" y="189"/>
                  </a:lnTo>
                  <a:lnTo>
                    <a:pt x="66" y="187"/>
                  </a:lnTo>
                  <a:lnTo>
                    <a:pt x="64" y="186"/>
                  </a:lnTo>
                  <a:lnTo>
                    <a:pt x="63" y="184"/>
                  </a:lnTo>
                  <a:lnTo>
                    <a:pt x="63" y="183"/>
                  </a:lnTo>
                  <a:lnTo>
                    <a:pt x="43" y="147"/>
                  </a:lnTo>
                  <a:lnTo>
                    <a:pt x="95" y="121"/>
                  </a:lnTo>
                  <a:lnTo>
                    <a:pt x="114" y="156"/>
                  </a:lnTo>
                  <a:lnTo>
                    <a:pt x="109" y="150"/>
                  </a:lnTo>
                  <a:lnTo>
                    <a:pt x="121" y="163"/>
                  </a:lnTo>
                  <a:lnTo>
                    <a:pt x="134" y="176"/>
                  </a:lnTo>
                  <a:lnTo>
                    <a:pt x="147" y="189"/>
                  </a:lnTo>
                  <a:lnTo>
                    <a:pt x="161" y="201"/>
                  </a:lnTo>
                  <a:lnTo>
                    <a:pt x="177" y="212"/>
                  </a:lnTo>
                  <a:lnTo>
                    <a:pt x="193" y="223"/>
                  </a:lnTo>
                  <a:lnTo>
                    <a:pt x="209" y="233"/>
                  </a:lnTo>
                  <a:lnTo>
                    <a:pt x="226" y="244"/>
                  </a:lnTo>
                  <a:lnTo>
                    <a:pt x="244" y="253"/>
                  </a:lnTo>
                  <a:lnTo>
                    <a:pt x="263" y="262"/>
                  </a:lnTo>
                  <a:lnTo>
                    <a:pt x="281" y="270"/>
                  </a:lnTo>
                  <a:lnTo>
                    <a:pt x="299" y="278"/>
                  </a:lnTo>
                  <a:lnTo>
                    <a:pt x="319" y="286"/>
                  </a:lnTo>
                  <a:lnTo>
                    <a:pt x="338" y="292"/>
                  </a:lnTo>
                  <a:lnTo>
                    <a:pt x="358" y="298"/>
                  </a:lnTo>
                  <a:lnTo>
                    <a:pt x="378" y="302"/>
                  </a:lnTo>
                  <a:lnTo>
                    <a:pt x="399" y="305"/>
                  </a:lnTo>
                  <a:lnTo>
                    <a:pt x="419" y="310"/>
                  </a:lnTo>
                  <a:lnTo>
                    <a:pt x="439" y="312"/>
                  </a:lnTo>
                  <a:lnTo>
                    <a:pt x="459" y="313"/>
                  </a:lnTo>
                  <a:lnTo>
                    <a:pt x="482" y="313"/>
                  </a:lnTo>
                  <a:lnTo>
                    <a:pt x="504" y="313"/>
                  </a:lnTo>
                  <a:lnTo>
                    <a:pt x="527" y="315"/>
                  </a:lnTo>
                  <a:lnTo>
                    <a:pt x="550" y="316"/>
                  </a:lnTo>
                  <a:lnTo>
                    <a:pt x="571" y="319"/>
                  </a:lnTo>
                  <a:lnTo>
                    <a:pt x="594" y="322"/>
                  </a:lnTo>
                  <a:lnTo>
                    <a:pt x="616" y="325"/>
                  </a:lnTo>
                  <a:lnTo>
                    <a:pt x="659" y="333"/>
                  </a:lnTo>
                  <a:lnTo>
                    <a:pt x="702" y="344"/>
                  </a:lnTo>
                  <a:lnTo>
                    <a:pt x="740" y="356"/>
                  </a:lnTo>
                  <a:lnTo>
                    <a:pt x="760" y="364"/>
                  </a:lnTo>
                  <a:lnTo>
                    <a:pt x="779" y="372"/>
                  </a:lnTo>
                  <a:lnTo>
                    <a:pt x="797" y="379"/>
                  </a:lnTo>
                  <a:lnTo>
                    <a:pt x="816" y="387"/>
                  </a:lnTo>
                  <a:lnTo>
                    <a:pt x="831" y="395"/>
                  </a:lnTo>
                  <a:lnTo>
                    <a:pt x="848" y="404"/>
                  </a:lnTo>
                  <a:lnTo>
                    <a:pt x="863" y="413"/>
                  </a:lnTo>
                  <a:lnTo>
                    <a:pt x="879" y="424"/>
                  </a:lnTo>
                  <a:lnTo>
                    <a:pt x="892" y="433"/>
                  </a:lnTo>
                  <a:lnTo>
                    <a:pt x="905" y="444"/>
                  </a:lnTo>
                  <a:lnTo>
                    <a:pt x="917" y="454"/>
                  </a:lnTo>
                  <a:lnTo>
                    <a:pt x="929" y="465"/>
                  </a:lnTo>
                  <a:lnTo>
                    <a:pt x="938" y="476"/>
                  </a:lnTo>
                  <a:lnTo>
                    <a:pt x="949" y="488"/>
                  </a:lnTo>
                  <a:lnTo>
                    <a:pt x="957" y="501"/>
                  </a:lnTo>
                  <a:lnTo>
                    <a:pt x="963" y="513"/>
                  </a:lnTo>
                  <a:lnTo>
                    <a:pt x="969" y="527"/>
                  </a:lnTo>
                  <a:lnTo>
                    <a:pt x="974" y="540"/>
                  </a:lnTo>
                  <a:lnTo>
                    <a:pt x="975" y="554"/>
                  </a:lnTo>
                  <a:lnTo>
                    <a:pt x="977" y="565"/>
                  </a:lnTo>
                  <a:lnTo>
                    <a:pt x="918" y="568"/>
                  </a:lnTo>
                  <a:close/>
                  <a:moveTo>
                    <a:pt x="0" y="193"/>
                  </a:moveTo>
                  <a:lnTo>
                    <a:pt x="15" y="0"/>
                  </a:lnTo>
                  <a:lnTo>
                    <a:pt x="160" y="127"/>
                  </a:lnTo>
                  <a:lnTo>
                    <a:pt x="0" y="193"/>
                  </a:lnTo>
                  <a:close/>
                </a:path>
              </a:pathLst>
            </a:custGeom>
            <a:solidFill>
              <a:srgbClr val="000000"/>
            </a:solidFill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6710" name="Rectangle 1106"/>
            <p:cNvSpPr>
              <a:spLocks noChangeArrowheads="1"/>
            </p:cNvSpPr>
            <p:nvPr/>
          </p:nvSpPr>
          <p:spPr bwMode="auto">
            <a:xfrm>
              <a:off x="815" y="1195"/>
              <a:ext cx="648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1800" b="1">
                  <a:solidFill>
                    <a:srgbClr val="000000"/>
                  </a:solidFill>
                  <a:latin typeface="Helvetica" pitchFamily="-106" charset="0"/>
                </a:rPr>
                <a:t>Forward  </a:t>
              </a:r>
              <a:endParaRPr lang="en-US" sz="1800"/>
            </a:p>
          </p:txBody>
        </p:sp>
        <p:sp>
          <p:nvSpPr>
            <p:cNvPr id="26711" name="Rectangle 1107"/>
            <p:cNvSpPr>
              <a:spLocks noChangeArrowheads="1"/>
            </p:cNvSpPr>
            <p:nvPr/>
          </p:nvSpPr>
          <p:spPr bwMode="auto">
            <a:xfrm>
              <a:off x="1452" y="1195"/>
              <a:ext cx="48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1800" b="1">
                  <a:solidFill>
                    <a:srgbClr val="000000"/>
                  </a:solidFill>
                  <a:latin typeface="Helvetica" pitchFamily="-106" charset="0"/>
                </a:rPr>
                <a:t>-</a:t>
              </a:r>
              <a:endParaRPr lang="en-US" sz="1800"/>
            </a:p>
          </p:txBody>
        </p:sp>
        <p:sp>
          <p:nvSpPr>
            <p:cNvPr id="26712" name="Rectangle 1108"/>
            <p:cNvSpPr>
              <a:spLocks noChangeArrowheads="1"/>
            </p:cNvSpPr>
            <p:nvPr/>
          </p:nvSpPr>
          <p:spPr bwMode="auto">
            <a:xfrm>
              <a:off x="1539" y="1195"/>
              <a:ext cx="88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1800" b="1">
                  <a:solidFill>
                    <a:srgbClr val="000000"/>
                  </a:solidFill>
                  <a:latin typeface="Helvetica" pitchFamily="-106" charset="0"/>
                </a:rPr>
                <a:t>F</a:t>
              </a:r>
              <a:endParaRPr lang="en-US" sz="1800"/>
            </a:p>
          </p:txBody>
        </p:sp>
        <p:sp>
          <p:nvSpPr>
            <p:cNvPr id="26713" name="Rectangle 1109"/>
            <p:cNvSpPr>
              <a:spLocks noChangeArrowheads="1"/>
            </p:cNvSpPr>
            <p:nvPr/>
          </p:nvSpPr>
          <p:spPr bwMode="auto">
            <a:xfrm>
              <a:off x="2507" y="1195"/>
              <a:ext cx="72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1800" b="1">
                  <a:solidFill>
                    <a:srgbClr val="000000"/>
                  </a:solidFill>
                  <a:latin typeface="Helvetica" pitchFamily="-106" charset="0"/>
                </a:rPr>
                <a:t>Backward </a:t>
              </a:r>
              <a:endParaRPr lang="en-US" sz="1800"/>
            </a:p>
          </p:txBody>
        </p:sp>
        <p:sp>
          <p:nvSpPr>
            <p:cNvPr id="26714" name="Rectangle 1110"/>
            <p:cNvSpPr>
              <a:spLocks noChangeArrowheads="1"/>
            </p:cNvSpPr>
            <p:nvPr/>
          </p:nvSpPr>
          <p:spPr bwMode="auto">
            <a:xfrm>
              <a:off x="3214" y="1195"/>
              <a:ext cx="48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1800" b="1">
                  <a:solidFill>
                    <a:srgbClr val="000000"/>
                  </a:solidFill>
                  <a:latin typeface="Helvetica" pitchFamily="-106" charset="0"/>
                </a:rPr>
                <a:t>-</a:t>
              </a:r>
              <a:endParaRPr lang="en-US" sz="1800"/>
            </a:p>
          </p:txBody>
        </p:sp>
        <p:sp>
          <p:nvSpPr>
            <p:cNvPr id="26715" name="Rectangle 1111"/>
            <p:cNvSpPr>
              <a:spLocks noChangeArrowheads="1"/>
            </p:cNvSpPr>
            <p:nvPr/>
          </p:nvSpPr>
          <p:spPr bwMode="auto">
            <a:xfrm>
              <a:off x="3301" y="1195"/>
              <a:ext cx="104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1800" b="1">
                  <a:solidFill>
                    <a:srgbClr val="000000"/>
                  </a:solidFill>
                  <a:latin typeface="Helvetica" pitchFamily="-106" charset="0"/>
                </a:rPr>
                <a:t>B</a:t>
              </a:r>
              <a:endParaRPr lang="en-US" sz="1800"/>
            </a:p>
          </p:txBody>
        </p:sp>
        <p:sp>
          <p:nvSpPr>
            <p:cNvPr id="26716" name="Rectangle 1112"/>
            <p:cNvSpPr>
              <a:spLocks noChangeArrowheads="1"/>
            </p:cNvSpPr>
            <p:nvPr/>
          </p:nvSpPr>
          <p:spPr bwMode="auto">
            <a:xfrm>
              <a:off x="4240" y="1026"/>
              <a:ext cx="904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1800" b="1">
                  <a:solidFill>
                    <a:srgbClr val="000000"/>
                  </a:solidFill>
                  <a:latin typeface="Helvetica" pitchFamily="-106" charset="0"/>
                </a:rPr>
                <a:t>Forward and </a:t>
              </a:r>
              <a:endParaRPr lang="en-US" sz="1800"/>
            </a:p>
          </p:txBody>
        </p:sp>
        <p:sp>
          <p:nvSpPr>
            <p:cNvPr id="26717" name="Rectangle 1113"/>
            <p:cNvSpPr>
              <a:spLocks noChangeArrowheads="1"/>
            </p:cNvSpPr>
            <p:nvPr/>
          </p:nvSpPr>
          <p:spPr bwMode="auto">
            <a:xfrm>
              <a:off x="4174" y="1195"/>
              <a:ext cx="72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1800" b="1">
                  <a:solidFill>
                    <a:srgbClr val="000000"/>
                  </a:solidFill>
                  <a:latin typeface="Helvetica" pitchFamily="-106" charset="0"/>
                </a:rPr>
                <a:t>Backward </a:t>
              </a:r>
              <a:endParaRPr lang="en-US" sz="1800"/>
            </a:p>
          </p:txBody>
        </p:sp>
        <p:sp>
          <p:nvSpPr>
            <p:cNvPr id="26718" name="Rectangle 1114"/>
            <p:cNvSpPr>
              <a:spLocks noChangeArrowheads="1"/>
            </p:cNvSpPr>
            <p:nvPr/>
          </p:nvSpPr>
          <p:spPr bwMode="auto">
            <a:xfrm>
              <a:off x="4881" y="1195"/>
              <a:ext cx="48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1800" b="1">
                  <a:solidFill>
                    <a:srgbClr val="000000"/>
                  </a:solidFill>
                  <a:latin typeface="Helvetica" pitchFamily="-106" charset="0"/>
                </a:rPr>
                <a:t>-</a:t>
              </a:r>
              <a:endParaRPr lang="en-US" sz="1800"/>
            </a:p>
          </p:txBody>
        </p:sp>
        <p:sp>
          <p:nvSpPr>
            <p:cNvPr id="26719" name="Rectangle 1115"/>
            <p:cNvSpPr>
              <a:spLocks noChangeArrowheads="1"/>
            </p:cNvSpPr>
            <p:nvPr/>
          </p:nvSpPr>
          <p:spPr bwMode="auto">
            <a:xfrm>
              <a:off x="4968" y="1195"/>
              <a:ext cx="19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1800" b="1">
                  <a:solidFill>
                    <a:srgbClr val="000000"/>
                  </a:solidFill>
                  <a:latin typeface="Helvetica" pitchFamily="-106" charset="0"/>
                </a:rPr>
                <a:t>FB</a:t>
              </a:r>
              <a:endParaRPr lang="en-US" sz="1800"/>
            </a:p>
          </p:txBody>
        </p:sp>
        <p:sp>
          <p:nvSpPr>
            <p:cNvPr id="26720" name="Rectangle 1116"/>
            <p:cNvSpPr>
              <a:spLocks noChangeArrowheads="1"/>
            </p:cNvSpPr>
            <p:nvPr/>
          </p:nvSpPr>
          <p:spPr bwMode="auto">
            <a:xfrm>
              <a:off x="485" y="1616"/>
              <a:ext cx="263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1600" b="1">
                  <a:solidFill>
                    <a:srgbClr val="FFFFFF"/>
                  </a:solidFill>
                  <a:latin typeface="Helvetica" pitchFamily="-106" charset="0"/>
                </a:rPr>
                <a:t>STG</a:t>
              </a:r>
              <a:endParaRPr lang="en-US" sz="1800"/>
            </a:p>
          </p:txBody>
        </p:sp>
        <p:sp>
          <p:nvSpPr>
            <p:cNvPr id="26721" name="Freeform 1117"/>
            <p:cNvSpPr>
              <a:spLocks/>
            </p:cNvSpPr>
            <p:nvPr/>
          </p:nvSpPr>
          <p:spPr bwMode="auto">
            <a:xfrm>
              <a:off x="5103" y="617"/>
              <a:ext cx="322" cy="318"/>
            </a:xfrm>
            <a:custGeom>
              <a:avLst/>
              <a:gdLst>
                <a:gd name="T0" fmla="*/ 72 w 645"/>
                <a:gd name="T1" fmla="*/ 1 h 636"/>
                <a:gd name="T2" fmla="*/ 60 w 645"/>
                <a:gd name="T3" fmla="*/ 3 h 636"/>
                <a:gd name="T4" fmla="*/ 49 w 645"/>
                <a:gd name="T5" fmla="*/ 6 h 636"/>
                <a:gd name="T6" fmla="*/ 39 w 645"/>
                <a:gd name="T7" fmla="*/ 12 h 636"/>
                <a:gd name="T8" fmla="*/ 29 w 645"/>
                <a:gd name="T9" fmla="*/ 18 h 636"/>
                <a:gd name="T10" fmla="*/ 21 w 645"/>
                <a:gd name="T11" fmla="*/ 26 h 636"/>
                <a:gd name="T12" fmla="*/ 14 w 645"/>
                <a:gd name="T13" fmla="*/ 35 h 636"/>
                <a:gd name="T14" fmla="*/ 8 w 645"/>
                <a:gd name="T15" fmla="*/ 45 h 636"/>
                <a:gd name="T16" fmla="*/ 3 w 645"/>
                <a:gd name="T17" fmla="*/ 56 h 636"/>
                <a:gd name="T18" fmla="*/ 0 w 645"/>
                <a:gd name="T19" fmla="*/ 68 h 636"/>
                <a:gd name="T20" fmla="*/ 0 w 645"/>
                <a:gd name="T21" fmla="*/ 80 h 636"/>
                <a:gd name="T22" fmla="*/ 0 w 645"/>
                <a:gd name="T23" fmla="*/ 92 h 636"/>
                <a:gd name="T24" fmla="*/ 3 w 645"/>
                <a:gd name="T25" fmla="*/ 103 h 636"/>
                <a:gd name="T26" fmla="*/ 8 w 645"/>
                <a:gd name="T27" fmla="*/ 114 h 636"/>
                <a:gd name="T28" fmla="*/ 14 w 645"/>
                <a:gd name="T29" fmla="*/ 124 h 636"/>
                <a:gd name="T30" fmla="*/ 21 w 645"/>
                <a:gd name="T31" fmla="*/ 133 h 636"/>
                <a:gd name="T32" fmla="*/ 29 w 645"/>
                <a:gd name="T33" fmla="*/ 141 h 636"/>
                <a:gd name="T34" fmla="*/ 39 w 645"/>
                <a:gd name="T35" fmla="*/ 148 h 636"/>
                <a:gd name="T36" fmla="*/ 49 w 645"/>
                <a:gd name="T37" fmla="*/ 153 h 636"/>
                <a:gd name="T38" fmla="*/ 60 w 645"/>
                <a:gd name="T39" fmla="*/ 157 h 636"/>
                <a:gd name="T40" fmla="*/ 72 w 645"/>
                <a:gd name="T41" fmla="*/ 159 h 636"/>
                <a:gd name="T42" fmla="*/ 85 w 645"/>
                <a:gd name="T43" fmla="*/ 159 h 636"/>
                <a:gd name="T44" fmla="*/ 96 w 645"/>
                <a:gd name="T45" fmla="*/ 158 h 636"/>
                <a:gd name="T46" fmla="*/ 108 w 645"/>
                <a:gd name="T47" fmla="*/ 154 h 636"/>
                <a:gd name="T48" fmla="*/ 119 w 645"/>
                <a:gd name="T49" fmla="*/ 150 h 636"/>
                <a:gd name="T50" fmla="*/ 129 w 645"/>
                <a:gd name="T51" fmla="*/ 144 h 636"/>
                <a:gd name="T52" fmla="*/ 138 w 645"/>
                <a:gd name="T53" fmla="*/ 136 h 636"/>
                <a:gd name="T54" fmla="*/ 145 w 645"/>
                <a:gd name="T55" fmla="*/ 127 h 636"/>
                <a:gd name="T56" fmla="*/ 151 w 645"/>
                <a:gd name="T57" fmla="*/ 118 h 636"/>
                <a:gd name="T58" fmla="*/ 156 w 645"/>
                <a:gd name="T59" fmla="*/ 107 h 636"/>
                <a:gd name="T60" fmla="*/ 159 w 645"/>
                <a:gd name="T61" fmla="*/ 96 h 636"/>
                <a:gd name="T62" fmla="*/ 161 w 645"/>
                <a:gd name="T63" fmla="*/ 84 h 636"/>
                <a:gd name="T64" fmla="*/ 161 w 645"/>
                <a:gd name="T65" fmla="*/ 72 h 636"/>
                <a:gd name="T66" fmla="*/ 158 w 645"/>
                <a:gd name="T67" fmla="*/ 60 h 636"/>
                <a:gd name="T68" fmla="*/ 155 w 645"/>
                <a:gd name="T69" fmla="*/ 49 h 636"/>
                <a:gd name="T70" fmla="*/ 149 w 645"/>
                <a:gd name="T71" fmla="*/ 39 h 636"/>
                <a:gd name="T72" fmla="*/ 143 w 645"/>
                <a:gd name="T73" fmla="*/ 29 h 636"/>
                <a:gd name="T74" fmla="*/ 134 w 645"/>
                <a:gd name="T75" fmla="*/ 21 h 636"/>
                <a:gd name="T76" fmla="*/ 125 w 645"/>
                <a:gd name="T77" fmla="*/ 14 h 636"/>
                <a:gd name="T78" fmla="*/ 115 w 645"/>
                <a:gd name="T79" fmla="*/ 8 h 636"/>
                <a:gd name="T80" fmla="*/ 104 w 645"/>
                <a:gd name="T81" fmla="*/ 4 h 636"/>
                <a:gd name="T82" fmla="*/ 93 w 645"/>
                <a:gd name="T83" fmla="*/ 1 h 636"/>
                <a:gd name="T84" fmla="*/ 80 w 645"/>
                <a:gd name="T85" fmla="*/ 0 h 6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45"/>
                <a:gd name="T130" fmla="*/ 0 h 636"/>
                <a:gd name="T131" fmla="*/ 645 w 645"/>
                <a:gd name="T132" fmla="*/ 636 h 6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45" h="636">
                  <a:moveTo>
                    <a:pt x="323" y="0"/>
                  </a:moveTo>
                  <a:lnTo>
                    <a:pt x="306" y="0"/>
                  </a:lnTo>
                  <a:lnTo>
                    <a:pt x="291" y="1"/>
                  </a:lnTo>
                  <a:lnTo>
                    <a:pt x="274" y="3"/>
                  </a:lnTo>
                  <a:lnTo>
                    <a:pt x="258" y="6"/>
                  </a:lnTo>
                  <a:lnTo>
                    <a:pt x="243" y="10"/>
                  </a:lnTo>
                  <a:lnTo>
                    <a:pt x="228" y="14"/>
                  </a:lnTo>
                  <a:lnTo>
                    <a:pt x="212" y="20"/>
                  </a:lnTo>
                  <a:lnTo>
                    <a:pt x="197" y="24"/>
                  </a:lnTo>
                  <a:lnTo>
                    <a:pt x="183" y="30"/>
                  </a:lnTo>
                  <a:lnTo>
                    <a:pt x="169" y="38"/>
                  </a:lnTo>
                  <a:lnTo>
                    <a:pt x="156" y="46"/>
                  </a:lnTo>
                  <a:lnTo>
                    <a:pt x="143" y="53"/>
                  </a:lnTo>
                  <a:lnTo>
                    <a:pt x="129" y="63"/>
                  </a:lnTo>
                  <a:lnTo>
                    <a:pt x="117" y="72"/>
                  </a:lnTo>
                  <a:lnTo>
                    <a:pt x="106" y="83"/>
                  </a:lnTo>
                  <a:lnTo>
                    <a:pt x="96" y="93"/>
                  </a:lnTo>
                  <a:lnTo>
                    <a:pt x="85" y="104"/>
                  </a:lnTo>
                  <a:lnTo>
                    <a:pt x="74" y="115"/>
                  </a:lnTo>
                  <a:lnTo>
                    <a:pt x="65" y="127"/>
                  </a:lnTo>
                  <a:lnTo>
                    <a:pt x="56" y="139"/>
                  </a:lnTo>
                  <a:lnTo>
                    <a:pt x="46" y="153"/>
                  </a:lnTo>
                  <a:lnTo>
                    <a:pt x="39" y="166"/>
                  </a:lnTo>
                  <a:lnTo>
                    <a:pt x="33" y="179"/>
                  </a:lnTo>
                  <a:lnTo>
                    <a:pt x="26" y="195"/>
                  </a:lnTo>
                  <a:lnTo>
                    <a:pt x="20" y="209"/>
                  </a:lnTo>
                  <a:lnTo>
                    <a:pt x="14" y="224"/>
                  </a:lnTo>
                  <a:lnTo>
                    <a:pt x="11" y="238"/>
                  </a:lnTo>
                  <a:lnTo>
                    <a:pt x="7" y="253"/>
                  </a:lnTo>
                  <a:lnTo>
                    <a:pt x="3" y="270"/>
                  </a:lnTo>
                  <a:lnTo>
                    <a:pt x="2" y="285"/>
                  </a:lnTo>
                  <a:lnTo>
                    <a:pt x="0" y="301"/>
                  </a:lnTo>
                  <a:lnTo>
                    <a:pt x="0" y="318"/>
                  </a:lnTo>
                  <a:lnTo>
                    <a:pt x="0" y="335"/>
                  </a:lnTo>
                  <a:lnTo>
                    <a:pt x="2" y="350"/>
                  </a:lnTo>
                  <a:lnTo>
                    <a:pt x="3" y="365"/>
                  </a:lnTo>
                  <a:lnTo>
                    <a:pt x="7" y="382"/>
                  </a:lnTo>
                  <a:lnTo>
                    <a:pt x="11" y="398"/>
                  </a:lnTo>
                  <a:lnTo>
                    <a:pt x="14" y="411"/>
                  </a:lnTo>
                  <a:lnTo>
                    <a:pt x="20" y="427"/>
                  </a:lnTo>
                  <a:lnTo>
                    <a:pt x="26" y="441"/>
                  </a:lnTo>
                  <a:lnTo>
                    <a:pt x="33" y="456"/>
                  </a:lnTo>
                  <a:lnTo>
                    <a:pt x="39" y="470"/>
                  </a:lnTo>
                  <a:lnTo>
                    <a:pt x="46" y="482"/>
                  </a:lnTo>
                  <a:lnTo>
                    <a:pt x="56" y="496"/>
                  </a:lnTo>
                  <a:lnTo>
                    <a:pt x="65" y="508"/>
                  </a:lnTo>
                  <a:lnTo>
                    <a:pt x="74" y="520"/>
                  </a:lnTo>
                  <a:lnTo>
                    <a:pt x="85" y="531"/>
                  </a:lnTo>
                  <a:lnTo>
                    <a:pt x="96" y="542"/>
                  </a:lnTo>
                  <a:lnTo>
                    <a:pt x="106" y="553"/>
                  </a:lnTo>
                  <a:lnTo>
                    <a:pt x="117" y="563"/>
                  </a:lnTo>
                  <a:lnTo>
                    <a:pt x="129" y="573"/>
                  </a:lnTo>
                  <a:lnTo>
                    <a:pt x="143" y="582"/>
                  </a:lnTo>
                  <a:lnTo>
                    <a:pt x="156" y="590"/>
                  </a:lnTo>
                  <a:lnTo>
                    <a:pt x="169" y="597"/>
                  </a:lnTo>
                  <a:lnTo>
                    <a:pt x="183" y="605"/>
                  </a:lnTo>
                  <a:lnTo>
                    <a:pt x="197" y="611"/>
                  </a:lnTo>
                  <a:lnTo>
                    <a:pt x="212" y="616"/>
                  </a:lnTo>
                  <a:lnTo>
                    <a:pt x="228" y="622"/>
                  </a:lnTo>
                  <a:lnTo>
                    <a:pt x="243" y="625"/>
                  </a:lnTo>
                  <a:lnTo>
                    <a:pt x="258" y="629"/>
                  </a:lnTo>
                  <a:lnTo>
                    <a:pt x="274" y="633"/>
                  </a:lnTo>
                  <a:lnTo>
                    <a:pt x="291" y="634"/>
                  </a:lnTo>
                  <a:lnTo>
                    <a:pt x="306" y="636"/>
                  </a:lnTo>
                  <a:lnTo>
                    <a:pt x="323" y="636"/>
                  </a:lnTo>
                  <a:lnTo>
                    <a:pt x="340" y="636"/>
                  </a:lnTo>
                  <a:lnTo>
                    <a:pt x="355" y="634"/>
                  </a:lnTo>
                  <a:lnTo>
                    <a:pt x="372" y="633"/>
                  </a:lnTo>
                  <a:lnTo>
                    <a:pt x="387" y="629"/>
                  </a:lnTo>
                  <a:lnTo>
                    <a:pt x="404" y="625"/>
                  </a:lnTo>
                  <a:lnTo>
                    <a:pt x="418" y="622"/>
                  </a:lnTo>
                  <a:lnTo>
                    <a:pt x="434" y="616"/>
                  </a:lnTo>
                  <a:lnTo>
                    <a:pt x="449" y="611"/>
                  </a:lnTo>
                  <a:lnTo>
                    <a:pt x="463" y="605"/>
                  </a:lnTo>
                  <a:lnTo>
                    <a:pt x="477" y="597"/>
                  </a:lnTo>
                  <a:lnTo>
                    <a:pt x="490" y="590"/>
                  </a:lnTo>
                  <a:lnTo>
                    <a:pt x="503" y="582"/>
                  </a:lnTo>
                  <a:lnTo>
                    <a:pt x="516" y="573"/>
                  </a:lnTo>
                  <a:lnTo>
                    <a:pt x="529" y="563"/>
                  </a:lnTo>
                  <a:lnTo>
                    <a:pt x="539" y="553"/>
                  </a:lnTo>
                  <a:lnTo>
                    <a:pt x="552" y="542"/>
                  </a:lnTo>
                  <a:lnTo>
                    <a:pt x="561" y="531"/>
                  </a:lnTo>
                  <a:lnTo>
                    <a:pt x="572" y="520"/>
                  </a:lnTo>
                  <a:lnTo>
                    <a:pt x="581" y="508"/>
                  </a:lnTo>
                  <a:lnTo>
                    <a:pt x="590" y="496"/>
                  </a:lnTo>
                  <a:lnTo>
                    <a:pt x="599" y="482"/>
                  </a:lnTo>
                  <a:lnTo>
                    <a:pt x="607" y="470"/>
                  </a:lnTo>
                  <a:lnTo>
                    <a:pt x="613" y="456"/>
                  </a:lnTo>
                  <a:lnTo>
                    <a:pt x="621" y="441"/>
                  </a:lnTo>
                  <a:lnTo>
                    <a:pt x="626" y="427"/>
                  </a:lnTo>
                  <a:lnTo>
                    <a:pt x="632" y="411"/>
                  </a:lnTo>
                  <a:lnTo>
                    <a:pt x="635" y="398"/>
                  </a:lnTo>
                  <a:lnTo>
                    <a:pt x="639" y="382"/>
                  </a:lnTo>
                  <a:lnTo>
                    <a:pt x="642" y="365"/>
                  </a:lnTo>
                  <a:lnTo>
                    <a:pt x="644" y="350"/>
                  </a:lnTo>
                  <a:lnTo>
                    <a:pt x="645" y="335"/>
                  </a:lnTo>
                  <a:lnTo>
                    <a:pt x="645" y="318"/>
                  </a:lnTo>
                  <a:lnTo>
                    <a:pt x="645" y="301"/>
                  </a:lnTo>
                  <a:lnTo>
                    <a:pt x="644" y="285"/>
                  </a:lnTo>
                  <a:lnTo>
                    <a:pt x="642" y="270"/>
                  </a:lnTo>
                  <a:lnTo>
                    <a:pt x="639" y="253"/>
                  </a:lnTo>
                  <a:lnTo>
                    <a:pt x="635" y="238"/>
                  </a:lnTo>
                  <a:lnTo>
                    <a:pt x="632" y="224"/>
                  </a:lnTo>
                  <a:lnTo>
                    <a:pt x="626" y="209"/>
                  </a:lnTo>
                  <a:lnTo>
                    <a:pt x="621" y="195"/>
                  </a:lnTo>
                  <a:lnTo>
                    <a:pt x="613" y="179"/>
                  </a:lnTo>
                  <a:lnTo>
                    <a:pt x="607" y="166"/>
                  </a:lnTo>
                  <a:lnTo>
                    <a:pt x="599" y="153"/>
                  </a:lnTo>
                  <a:lnTo>
                    <a:pt x="590" y="139"/>
                  </a:lnTo>
                  <a:lnTo>
                    <a:pt x="581" y="127"/>
                  </a:lnTo>
                  <a:lnTo>
                    <a:pt x="572" y="115"/>
                  </a:lnTo>
                  <a:lnTo>
                    <a:pt x="561" y="104"/>
                  </a:lnTo>
                  <a:lnTo>
                    <a:pt x="552" y="93"/>
                  </a:lnTo>
                  <a:lnTo>
                    <a:pt x="539" y="83"/>
                  </a:lnTo>
                  <a:lnTo>
                    <a:pt x="529" y="72"/>
                  </a:lnTo>
                  <a:lnTo>
                    <a:pt x="516" y="63"/>
                  </a:lnTo>
                  <a:lnTo>
                    <a:pt x="503" y="53"/>
                  </a:lnTo>
                  <a:lnTo>
                    <a:pt x="490" y="46"/>
                  </a:lnTo>
                  <a:lnTo>
                    <a:pt x="477" y="38"/>
                  </a:lnTo>
                  <a:lnTo>
                    <a:pt x="463" y="30"/>
                  </a:lnTo>
                  <a:lnTo>
                    <a:pt x="449" y="24"/>
                  </a:lnTo>
                  <a:lnTo>
                    <a:pt x="434" y="20"/>
                  </a:lnTo>
                  <a:lnTo>
                    <a:pt x="418" y="14"/>
                  </a:lnTo>
                  <a:lnTo>
                    <a:pt x="404" y="10"/>
                  </a:lnTo>
                  <a:lnTo>
                    <a:pt x="387" y="6"/>
                  </a:lnTo>
                  <a:lnTo>
                    <a:pt x="372" y="3"/>
                  </a:lnTo>
                  <a:lnTo>
                    <a:pt x="355" y="1"/>
                  </a:lnTo>
                  <a:lnTo>
                    <a:pt x="340" y="0"/>
                  </a:lnTo>
                  <a:lnTo>
                    <a:pt x="323" y="0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6722" name="Rectangle 1118"/>
            <p:cNvSpPr>
              <a:spLocks noChangeArrowheads="1"/>
            </p:cNvSpPr>
            <p:nvPr/>
          </p:nvSpPr>
          <p:spPr bwMode="auto">
            <a:xfrm>
              <a:off x="5141" y="701"/>
              <a:ext cx="213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1600" b="1">
                  <a:solidFill>
                    <a:srgbClr val="FFFFFF"/>
                  </a:solidFill>
                  <a:latin typeface="Helvetica" pitchFamily="-106" charset="0"/>
                </a:rPr>
                <a:t>IFG</a:t>
              </a:r>
              <a:endParaRPr lang="en-US" sz="1800"/>
            </a:p>
          </p:txBody>
        </p:sp>
        <p:sp>
          <p:nvSpPr>
            <p:cNvPr id="26723" name="Freeform 1119"/>
            <p:cNvSpPr>
              <a:spLocks/>
            </p:cNvSpPr>
            <p:nvPr/>
          </p:nvSpPr>
          <p:spPr bwMode="auto">
            <a:xfrm>
              <a:off x="3374" y="618"/>
              <a:ext cx="322" cy="318"/>
            </a:xfrm>
            <a:custGeom>
              <a:avLst/>
              <a:gdLst>
                <a:gd name="T0" fmla="*/ 72 w 645"/>
                <a:gd name="T1" fmla="*/ 1 h 636"/>
                <a:gd name="T2" fmla="*/ 60 w 645"/>
                <a:gd name="T3" fmla="*/ 3 h 636"/>
                <a:gd name="T4" fmla="*/ 49 w 645"/>
                <a:gd name="T5" fmla="*/ 6 h 636"/>
                <a:gd name="T6" fmla="*/ 39 w 645"/>
                <a:gd name="T7" fmla="*/ 12 h 636"/>
                <a:gd name="T8" fmla="*/ 29 w 645"/>
                <a:gd name="T9" fmla="*/ 18 h 636"/>
                <a:gd name="T10" fmla="*/ 21 w 645"/>
                <a:gd name="T11" fmla="*/ 26 h 636"/>
                <a:gd name="T12" fmla="*/ 14 w 645"/>
                <a:gd name="T13" fmla="*/ 35 h 636"/>
                <a:gd name="T14" fmla="*/ 8 w 645"/>
                <a:gd name="T15" fmla="*/ 45 h 636"/>
                <a:gd name="T16" fmla="*/ 3 w 645"/>
                <a:gd name="T17" fmla="*/ 56 h 636"/>
                <a:gd name="T18" fmla="*/ 0 w 645"/>
                <a:gd name="T19" fmla="*/ 68 h 636"/>
                <a:gd name="T20" fmla="*/ 0 w 645"/>
                <a:gd name="T21" fmla="*/ 80 h 636"/>
                <a:gd name="T22" fmla="*/ 0 w 645"/>
                <a:gd name="T23" fmla="*/ 92 h 636"/>
                <a:gd name="T24" fmla="*/ 3 w 645"/>
                <a:gd name="T25" fmla="*/ 103 h 636"/>
                <a:gd name="T26" fmla="*/ 8 w 645"/>
                <a:gd name="T27" fmla="*/ 114 h 636"/>
                <a:gd name="T28" fmla="*/ 14 w 645"/>
                <a:gd name="T29" fmla="*/ 124 h 636"/>
                <a:gd name="T30" fmla="*/ 21 w 645"/>
                <a:gd name="T31" fmla="*/ 133 h 636"/>
                <a:gd name="T32" fmla="*/ 29 w 645"/>
                <a:gd name="T33" fmla="*/ 141 h 636"/>
                <a:gd name="T34" fmla="*/ 39 w 645"/>
                <a:gd name="T35" fmla="*/ 148 h 636"/>
                <a:gd name="T36" fmla="*/ 49 w 645"/>
                <a:gd name="T37" fmla="*/ 153 h 636"/>
                <a:gd name="T38" fmla="*/ 60 w 645"/>
                <a:gd name="T39" fmla="*/ 157 h 636"/>
                <a:gd name="T40" fmla="*/ 72 w 645"/>
                <a:gd name="T41" fmla="*/ 159 h 636"/>
                <a:gd name="T42" fmla="*/ 85 w 645"/>
                <a:gd name="T43" fmla="*/ 159 h 636"/>
                <a:gd name="T44" fmla="*/ 96 w 645"/>
                <a:gd name="T45" fmla="*/ 158 h 636"/>
                <a:gd name="T46" fmla="*/ 108 w 645"/>
                <a:gd name="T47" fmla="*/ 154 h 636"/>
                <a:gd name="T48" fmla="*/ 119 w 645"/>
                <a:gd name="T49" fmla="*/ 150 h 636"/>
                <a:gd name="T50" fmla="*/ 129 w 645"/>
                <a:gd name="T51" fmla="*/ 144 h 636"/>
                <a:gd name="T52" fmla="*/ 138 w 645"/>
                <a:gd name="T53" fmla="*/ 136 h 636"/>
                <a:gd name="T54" fmla="*/ 145 w 645"/>
                <a:gd name="T55" fmla="*/ 127 h 636"/>
                <a:gd name="T56" fmla="*/ 151 w 645"/>
                <a:gd name="T57" fmla="*/ 118 h 636"/>
                <a:gd name="T58" fmla="*/ 156 w 645"/>
                <a:gd name="T59" fmla="*/ 107 h 636"/>
                <a:gd name="T60" fmla="*/ 159 w 645"/>
                <a:gd name="T61" fmla="*/ 96 h 636"/>
                <a:gd name="T62" fmla="*/ 161 w 645"/>
                <a:gd name="T63" fmla="*/ 84 h 636"/>
                <a:gd name="T64" fmla="*/ 161 w 645"/>
                <a:gd name="T65" fmla="*/ 72 h 636"/>
                <a:gd name="T66" fmla="*/ 158 w 645"/>
                <a:gd name="T67" fmla="*/ 60 h 636"/>
                <a:gd name="T68" fmla="*/ 155 w 645"/>
                <a:gd name="T69" fmla="*/ 49 h 636"/>
                <a:gd name="T70" fmla="*/ 149 w 645"/>
                <a:gd name="T71" fmla="*/ 39 h 636"/>
                <a:gd name="T72" fmla="*/ 143 w 645"/>
                <a:gd name="T73" fmla="*/ 29 h 636"/>
                <a:gd name="T74" fmla="*/ 134 w 645"/>
                <a:gd name="T75" fmla="*/ 21 h 636"/>
                <a:gd name="T76" fmla="*/ 125 w 645"/>
                <a:gd name="T77" fmla="*/ 14 h 636"/>
                <a:gd name="T78" fmla="*/ 115 w 645"/>
                <a:gd name="T79" fmla="*/ 8 h 636"/>
                <a:gd name="T80" fmla="*/ 104 w 645"/>
                <a:gd name="T81" fmla="*/ 4 h 636"/>
                <a:gd name="T82" fmla="*/ 93 w 645"/>
                <a:gd name="T83" fmla="*/ 1 h 636"/>
                <a:gd name="T84" fmla="*/ 80 w 645"/>
                <a:gd name="T85" fmla="*/ 0 h 6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45"/>
                <a:gd name="T130" fmla="*/ 0 h 636"/>
                <a:gd name="T131" fmla="*/ 645 w 645"/>
                <a:gd name="T132" fmla="*/ 636 h 6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45" h="636">
                  <a:moveTo>
                    <a:pt x="323" y="0"/>
                  </a:moveTo>
                  <a:lnTo>
                    <a:pt x="306" y="0"/>
                  </a:lnTo>
                  <a:lnTo>
                    <a:pt x="291" y="1"/>
                  </a:lnTo>
                  <a:lnTo>
                    <a:pt x="274" y="3"/>
                  </a:lnTo>
                  <a:lnTo>
                    <a:pt x="258" y="6"/>
                  </a:lnTo>
                  <a:lnTo>
                    <a:pt x="243" y="10"/>
                  </a:lnTo>
                  <a:lnTo>
                    <a:pt x="228" y="14"/>
                  </a:lnTo>
                  <a:lnTo>
                    <a:pt x="212" y="20"/>
                  </a:lnTo>
                  <a:lnTo>
                    <a:pt x="197" y="24"/>
                  </a:lnTo>
                  <a:lnTo>
                    <a:pt x="183" y="30"/>
                  </a:lnTo>
                  <a:lnTo>
                    <a:pt x="169" y="38"/>
                  </a:lnTo>
                  <a:lnTo>
                    <a:pt x="156" y="46"/>
                  </a:lnTo>
                  <a:lnTo>
                    <a:pt x="143" y="53"/>
                  </a:lnTo>
                  <a:lnTo>
                    <a:pt x="129" y="63"/>
                  </a:lnTo>
                  <a:lnTo>
                    <a:pt x="117" y="72"/>
                  </a:lnTo>
                  <a:lnTo>
                    <a:pt x="106" y="83"/>
                  </a:lnTo>
                  <a:lnTo>
                    <a:pt x="96" y="93"/>
                  </a:lnTo>
                  <a:lnTo>
                    <a:pt x="85" y="104"/>
                  </a:lnTo>
                  <a:lnTo>
                    <a:pt x="74" y="115"/>
                  </a:lnTo>
                  <a:lnTo>
                    <a:pt x="65" y="127"/>
                  </a:lnTo>
                  <a:lnTo>
                    <a:pt x="56" y="139"/>
                  </a:lnTo>
                  <a:lnTo>
                    <a:pt x="46" y="153"/>
                  </a:lnTo>
                  <a:lnTo>
                    <a:pt x="39" y="166"/>
                  </a:lnTo>
                  <a:lnTo>
                    <a:pt x="33" y="179"/>
                  </a:lnTo>
                  <a:lnTo>
                    <a:pt x="26" y="195"/>
                  </a:lnTo>
                  <a:lnTo>
                    <a:pt x="20" y="209"/>
                  </a:lnTo>
                  <a:lnTo>
                    <a:pt x="14" y="224"/>
                  </a:lnTo>
                  <a:lnTo>
                    <a:pt x="11" y="238"/>
                  </a:lnTo>
                  <a:lnTo>
                    <a:pt x="7" y="253"/>
                  </a:lnTo>
                  <a:lnTo>
                    <a:pt x="3" y="270"/>
                  </a:lnTo>
                  <a:lnTo>
                    <a:pt x="2" y="285"/>
                  </a:lnTo>
                  <a:lnTo>
                    <a:pt x="0" y="301"/>
                  </a:lnTo>
                  <a:lnTo>
                    <a:pt x="0" y="318"/>
                  </a:lnTo>
                  <a:lnTo>
                    <a:pt x="0" y="335"/>
                  </a:lnTo>
                  <a:lnTo>
                    <a:pt x="2" y="350"/>
                  </a:lnTo>
                  <a:lnTo>
                    <a:pt x="3" y="365"/>
                  </a:lnTo>
                  <a:lnTo>
                    <a:pt x="7" y="382"/>
                  </a:lnTo>
                  <a:lnTo>
                    <a:pt x="11" y="398"/>
                  </a:lnTo>
                  <a:lnTo>
                    <a:pt x="14" y="411"/>
                  </a:lnTo>
                  <a:lnTo>
                    <a:pt x="20" y="427"/>
                  </a:lnTo>
                  <a:lnTo>
                    <a:pt x="26" y="441"/>
                  </a:lnTo>
                  <a:lnTo>
                    <a:pt x="33" y="456"/>
                  </a:lnTo>
                  <a:lnTo>
                    <a:pt x="39" y="470"/>
                  </a:lnTo>
                  <a:lnTo>
                    <a:pt x="46" y="482"/>
                  </a:lnTo>
                  <a:lnTo>
                    <a:pt x="56" y="496"/>
                  </a:lnTo>
                  <a:lnTo>
                    <a:pt x="65" y="508"/>
                  </a:lnTo>
                  <a:lnTo>
                    <a:pt x="74" y="520"/>
                  </a:lnTo>
                  <a:lnTo>
                    <a:pt x="85" y="531"/>
                  </a:lnTo>
                  <a:lnTo>
                    <a:pt x="96" y="542"/>
                  </a:lnTo>
                  <a:lnTo>
                    <a:pt x="106" y="553"/>
                  </a:lnTo>
                  <a:lnTo>
                    <a:pt x="117" y="563"/>
                  </a:lnTo>
                  <a:lnTo>
                    <a:pt x="129" y="573"/>
                  </a:lnTo>
                  <a:lnTo>
                    <a:pt x="143" y="582"/>
                  </a:lnTo>
                  <a:lnTo>
                    <a:pt x="156" y="590"/>
                  </a:lnTo>
                  <a:lnTo>
                    <a:pt x="169" y="597"/>
                  </a:lnTo>
                  <a:lnTo>
                    <a:pt x="183" y="605"/>
                  </a:lnTo>
                  <a:lnTo>
                    <a:pt x="197" y="611"/>
                  </a:lnTo>
                  <a:lnTo>
                    <a:pt x="212" y="616"/>
                  </a:lnTo>
                  <a:lnTo>
                    <a:pt x="228" y="622"/>
                  </a:lnTo>
                  <a:lnTo>
                    <a:pt x="243" y="625"/>
                  </a:lnTo>
                  <a:lnTo>
                    <a:pt x="258" y="629"/>
                  </a:lnTo>
                  <a:lnTo>
                    <a:pt x="274" y="633"/>
                  </a:lnTo>
                  <a:lnTo>
                    <a:pt x="291" y="634"/>
                  </a:lnTo>
                  <a:lnTo>
                    <a:pt x="306" y="636"/>
                  </a:lnTo>
                  <a:lnTo>
                    <a:pt x="323" y="636"/>
                  </a:lnTo>
                  <a:lnTo>
                    <a:pt x="340" y="636"/>
                  </a:lnTo>
                  <a:lnTo>
                    <a:pt x="355" y="634"/>
                  </a:lnTo>
                  <a:lnTo>
                    <a:pt x="372" y="633"/>
                  </a:lnTo>
                  <a:lnTo>
                    <a:pt x="387" y="629"/>
                  </a:lnTo>
                  <a:lnTo>
                    <a:pt x="404" y="625"/>
                  </a:lnTo>
                  <a:lnTo>
                    <a:pt x="418" y="622"/>
                  </a:lnTo>
                  <a:lnTo>
                    <a:pt x="434" y="616"/>
                  </a:lnTo>
                  <a:lnTo>
                    <a:pt x="449" y="611"/>
                  </a:lnTo>
                  <a:lnTo>
                    <a:pt x="463" y="605"/>
                  </a:lnTo>
                  <a:lnTo>
                    <a:pt x="477" y="597"/>
                  </a:lnTo>
                  <a:lnTo>
                    <a:pt x="490" y="590"/>
                  </a:lnTo>
                  <a:lnTo>
                    <a:pt x="503" y="582"/>
                  </a:lnTo>
                  <a:lnTo>
                    <a:pt x="516" y="573"/>
                  </a:lnTo>
                  <a:lnTo>
                    <a:pt x="529" y="563"/>
                  </a:lnTo>
                  <a:lnTo>
                    <a:pt x="539" y="553"/>
                  </a:lnTo>
                  <a:lnTo>
                    <a:pt x="552" y="542"/>
                  </a:lnTo>
                  <a:lnTo>
                    <a:pt x="561" y="531"/>
                  </a:lnTo>
                  <a:lnTo>
                    <a:pt x="572" y="520"/>
                  </a:lnTo>
                  <a:lnTo>
                    <a:pt x="581" y="508"/>
                  </a:lnTo>
                  <a:lnTo>
                    <a:pt x="590" y="496"/>
                  </a:lnTo>
                  <a:lnTo>
                    <a:pt x="599" y="482"/>
                  </a:lnTo>
                  <a:lnTo>
                    <a:pt x="607" y="470"/>
                  </a:lnTo>
                  <a:lnTo>
                    <a:pt x="613" y="456"/>
                  </a:lnTo>
                  <a:lnTo>
                    <a:pt x="621" y="441"/>
                  </a:lnTo>
                  <a:lnTo>
                    <a:pt x="626" y="427"/>
                  </a:lnTo>
                  <a:lnTo>
                    <a:pt x="632" y="411"/>
                  </a:lnTo>
                  <a:lnTo>
                    <a:pt x="635" y="398"/>
                  </a:lnTo>
                  <a:lnTo>
                    <a:pt x="639" y="382"/>
                  </a:lnTo>
                  <a:lnTo>
                    <a:pt x="642" y="365"/>
                  </a:lnTo>
                  <a:lnTo>
                    <a:pt x="644" y="350"/>
                  </a:lnTo>
                  <a:lnTo>
                    <a:pt x="645" y="335"/>
                  </a:lnTo>
                  <a:lnTo>
                    <a:pt x="645" y="318"/>
                  </a:lnTo>
                  <a:lnTo>
                    <a:pt x="645" y="301"/>
                  </a:lnTo>
                  <a:lnTo>
                    <a:pt x="644" y="285"/>
                  </a:lnTo>
                  <a:lnTo>
                    <a:pt x="642" y="270"/>
                  </a:lnTo>
                  <a:lnTo>
                    <a:pt x="639" y="253"/>
                  </a:lnTo>
                  <a:lnTo>
                    <a:pt x="635" y="238"/>
                  </a:lnTo>
                  <a:lnTo>
                    <a:pt x="632" y="224"/>
                  </a:lnTo>
                  <a:lnTo>
                    <a:pt x="626" y="209"/>
                  </a:lnTo>
                  <a:lnTo>
                    <a:pt x="621" y="195"/>
                  </a:lnTo>
                  <a:lnTo>
                    <a:pt x="613" y="179"/>
                  </a:lnTo>
                  <a:lnTo>
                    <a:pt x="607" y="166"/>
                  </a:lnTo>
                  <a:lnTo>
                    <a:pt x="599" y="153"/>
                  </a:lnTo>
                  <a:lnTo>
                    <a:pt x="590" y="139"/>
                  </a:lnTo>
                  <a:lnTo>
                    <a:pt x="581" y="127"/>
                  </a:lnTo>
                  <a:lnTo>
                    <a:pt x="572" y="115"/>
                  </a:lnTo>
                  <a:lnTo>
                    <a:pt x="561" y="104"/>
                  </a:lnTo>
                  <a:lnTo>
                    <a:pt x="552" y="93"/>
                  </a:lnTo>
                  <a:lnTo>
                    <a:pt x="539" y="83"/>
                  </a:lnTo>
                  <a:lnTo>
                    <a:pt x="529" y="72"/>
                  </a:lnTo>
                  <a:lnTo>
                    <a:pt x="516" y="63"/>
                  </a:lnTo>
                  <a:lnTo>
                    <a:pt x="503" y="53"/>
                  </a:lnTo>
                  <a:lnTo>
                    <a:pt x="490" y="46"/>
                  </a:lnTo>
                  <a:lnTo>
                    <a:pt x="477" y="38"/>
                  </a:lnTo>
                  <a:lnTo>
                    <a:pt x="463" y="30"/>
                  </a:lnTo>
                  <a:lnTo>
                    <a:pt x="449" y="24"/>
                  </a:lnTo>
                  <a:lnTo>
                    <a:pt x="434" y="20"/>
                  </a:lnTo>
                  <a:lnTo>
                    <a:pt x="418" y="14"/>
                  </a:lnTo>
                  <a:lnTo>
                    <a:pt x="404" y="10"/>
                  </a:lnTo>
                  <a:lnTo>
                    <a:pt x="387" y="6"/>
                  </a:lnTo>
                  <a:lnTo>
                    <a:pt x="372" y="3"/>
                  </a:lnTo>
                  <a:lnTo>
                    <a:pt x="355" y="1"/>
                  </a:lnTo>
                  <a:lnTo>
                    <a:pt x="340" y="0"/>
                  </a:lnTo>
                  <a:lnTo>
                    <a:pt x="323" y="0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6724" name="Rectangle 1120"/>
            <p:cNvSpPr>
              <a:spLocks noChangeArrowheads="1"/>
            </p:cNvSpPr>
            <p:nvPr/>
          </p:nvSpPr>
          <p:spPr bwMode="auto">
            <a:xfrm>
              <a:off x="3412" y="702"/>
              <a:ext cx="213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1600" b="1">
                  <a:solidFill>
                    <a:srgbClr val="FFFFFF"/>
                  </a:solidFill>
                  <a:latin typeface="Helvetica" pitchFamily="-106" charset="0"/>
                </a:rPr>
                <a:t>IFG</a:t>
              </a:r>
              <a:endParaRPr lang="en-US" sz="1800"/>
            </a:p>
          </p:txBody>
        </p:sp>
        <p:sp>
          <p:nvSpPr>
            <p:cNvPr id="26725" name="Freeform 1121"/>
            <p:cNvSpPr>
              <a:spLocks/>
            </p:cNvSpPr>
            <p:nvPr/>
          </p:nvSpPr>
          <p:spPr bwMode="auto">
            <a:xfrm>
              <a:off x="1625" y="617"/>
              <a:ext cx="322" cy="318"/>
            </a:xfrm>
            <a:custGeom>
              <a:avLst/>
              <a:gdLst>
                <a:gd name="T0" fmla="*/ 72 w 645"/>
                <a:gd name="T1" fmla="*/ 1 h 636"/>
                <a:gd name="T2" fmla="*/ 60 w 645"/>
                <a:gd name="T3" fmla="*/ 3 h 636"/>
                <a:gd name="T4" fmla="*/ 49 w 645"/>
                <a:gd name="T5" fmla="*/ 6 h 636"/>
                <a:gd name="T6" fmla="*/ 39 w 645"/>
                <a:gd name="T7" fmla="*/ 12 h 636"/>
                <a:gd name="T8" fmla="*/ 29 w 645"/>
                <a:gd name="T9" fmla="*/ 18 h 636"/>
                <a:gd name="T10" fmla="*/ 21 w 645"/>
                <a:gd name="T11" fmla="*/ 26 h 636"/>
                <a:gd name="T12" fmla="*/ 14 w 645"/>
                <a:gd name="T13" fmla="*/ 35 h 636"/>
                <a:gd name="T14" fmla="*/ 8 w 645"/>
                <a:gd name="T15" fmla="*/ 45 h 636"/>
                <a:gd name="T16" fmla="*/ 3 w 645"/>
                <a:gd name="T17" fmla="*/ 56 h 636"/>
                <a:gd name="T18" fmla="*/ 0 w 645"/>
                <a:gd name="T19" fmla="*/ 68 h 636"/>
                <a:gd name="T20" fmla="*/ 0 w 645"/>
                <a:gd name="T21" fmla="*/ 80 h 636"/>
                <a:gd name="T22" fmla="*/ 0 w 645"/>
                <a:gd name="T23" fmla="*/ 92 h 636"/>
                <a:gd name="T24" fmla="*/ 3 w 645"/>
                <a:gd name="T25" fmla="*/ 103 h 636"/>
                <a:gd name="T26" fmla="*/ 8 w 645"/>
                <a:gd name="T27" fmla="*/ 114 h 636"/>
                <a:gd name="T28" fmla="*/ 14 w 645"/>
                <a:gd name="T29" fmla="*/ 124 h 636"/>
                <a:gd name="T30" fmla="*/ 21 w 645"/>
                <a:gd name="T31" fmla="*/ 133 h 636"/>
                <a:gd name="T32" fmla="*/ 29 w 645"/>
                <a:gd name="T33" fmla="*/ 141 h 636"/>
                <a:gd name="T34" fmla="*/ 39 w 645"/>
                <a:gd name="T35" fmla="*/ 148 h 636"/>
                <a:gd name="T36" fmla="*/ 49 w 645"/>
                <a:gd name="T37" fmla="*/ 153 h 636"/>
                <a:gd name="T38" fmla="*/ 60 w 645"/>
                <a:gd name="T39" fmla="*/ 157 h 636"/>
                <a:gd name="T40" fmla="*/ 72 w 645"/>
                <a:gd name="T41" fmla="*/ 159 h 636"/>
                <a:gd name="T42" fmla="*/ 85 w 645"/>
                <a:gd name="T43" fmla="*/ 159 h 636"/>
                <a:gd name="T44" fmla="*/ 96 w 645"/>
                <a:gd name="T45" fmla="*/ 158 h 636"/>
                <a:gd name="T46" fmla="*/ 108 w 645"/>
                <a:gd name="T47" fmla="*/ 154 h 636"/>
                <a:gd name="T48" fmla="*/ 119 w 645"/>
                <a:gd name="T49" fmla="*/ 150 h 636"/>
                <a:gd name="T50" fmla="*/ 129 w 645"/>
                <a:gd name="T51" fmla="*/ 144 h 636"/>
                <a:gd name="T52" fmla="*/ 138 w 645"/>
                <a:gd name="T53" fmla="*/ 136 h 636"/>
                <a:gd name="T54" fmla="*/ 145 w 645"/>
                <a:gd name="T55" fmla="*/ 127 h 636"/>
                <a:gd name="T56" fmla="*/ 151 w 645"/>
                <a:gd name="T57" fmla="*/ 118 h 636"/>
                <a:gd name="T58" fmla="*/ 156 w 645"/>
                <a:gd name="T59" fmla="*/ 107 h 636"/>
                <a:gd name="T60" fmla="*/ 159 w 645"/>
                <a:gd name="T61" fmla="*/ 96 h 636"/>
                <a:gd name="T62" fmla="*/ 161 w 645"/>
                <a:gd name="T63" fmla="*/ 84 h 636"/>
                <a:gd name="T64" fmla="*/ 161 w 645"/>
                <a:gd name="T65" fmla="*/ 72 h 636"/>
                <a:gd name="T66" fmla="*/ 158 w 645"/>
                <a:gd name="T67" fmla="*/ 60 h 636"/>
                <a:gd name="T68" fmla="*/ 155 w 645"/>
                <a:gd name="T69" fmla="*/ 49 h 636"/>
                <a:gd name="T70" fmla="*/ 149 w 645"/>
                <a:gd name="T71" fmla="*/ 39 h 636"/>
                <a:gd name="T72" fmla="*/ 143 w 645"/>
                <a:gd name="T73" fmla="*/ 29 h 636"/>
                <a:gd name="T74" fmla="*/ 134 w 645"/>
                <a:gd name="T75" fmla="*/ 21 h 636"/>
                <a:gd name="T76" fmla="*/ 125 w 645"/>
                <a:gd name="T77" fmla="*/ 14 h 636"/>
                <a:gd name="T78" fmla="*/ 115 w 645"/>
                <a:gd name="T79" fmla="*/ 8 h 636"/>
                <a:gd name="T80" fmla="*/ 104 w 645"/>
                <a:gd name="T81" fmla="*/ 4 h 636"/>
                <a:gd name="T82" fmla="*/ 93 w 645"/>
                <a:gd name="T83" fmla="*/ 1 h 636"/>
                <a:gd name="T84" fmla="*/ 80 w 645"/>
                <a:gd name="T85" fmla="*/ 0 h 6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45"/>
                <a:gd name="T130" fmla="*/ 0 h 636"/>
                <a:gd name="T131" fmla="*/ 645 w 645"/>
                <a:gd name="T132" fmla="*/ 636 h 6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45" h="636">
                  <a:moveTo>
                    <a:pt x="323" y="0"/>
                  </a:moveTo>
                  <a:lnTo>
                    <a:pt x="306" y="0"/>
                  </a:lnTo>
                  <a:lnTo>
                    <a:pt x="291" y="1"/>
                  </a:lnTo>
                  <a:lnTo>
                    <a:pt x="274" y="3"/>
                  </a:lnTo>
                  <a:lnTo>
                    <a:pt x="258" y="6"/>
                  </a:lnTo>
                  <a:lnTo>
                    <a:pt x="243" y="10"/>
                  </a:lnTo>
                  <a:lnTo>
                    <a:pt x="228" y="14"/>
                  </a:lnTo>
                  <a:lnTo>
                    <a:pt x="212" y="20"/>
                  </a:lnTo>
                  <a:lnTo>
                    <a:pt x="197" y="24"/>
                  </a:lnTo>
                  <a:lnTo>
                    <a:pt x="183" y="30"/>
                  </a:lnTo>
                  <a:lnTo>
                    <a:pt x="169" y="38"/>
                  </a:lnTo>
                  <a:lnTo>
                    <a:pt x="156" y="46"/>
                  </a:lnTo>
                  <a:lnTo>
                    <a:pt x="143" y="53"/>
                  </a:lnTo>
                  <a:lnTo>
                    <a:pt x="129" y="63"/>
                  </a:lnTo>
                  <a:lnTo>
                    <a:pt x="117" y="72"/>
                  </a:lnTo>
                  <a:lnTo>
                    <a:pt x="106" y="83"/>
                  </a:lnTo>
                  <a:lnTo>
                    <a:pt x="96" y="93"/>
                  </a:lnTo>
                  <a:lnTo>
                    <a:pt x="85" y="104"/>
                  </a:lnTo>
                  <a:lnTo>
                    <a:pt x="74" y="115"/>
                  </a:lnTo>
                  <a:lnTo>
                    <a:pt x="65" y="127"/>
                  </a:lnTo>
                  <a:lnTo>
                    <a:pt x="56" y="139"/>
                  </a:lnTo>
                  <a:lnTo>
                    <a:pt x="46" y="153"/>
                  </a:lnTo>
                  <a:lnTo>
                    <a:pt x="39" y="166"/>
                  </a:lnTo>
                  <a:lnTo>
                    <a:pt x="33" y="179"/>
                  </a:lnTo>
                  <a:lnTo>
                    <a:pt x="26" y="195"/>
                  </a:lnTo>
                  <a:lnTo>
                    <a:pt x="20" y="209"/>
                  </a:lnTo>
                  <a:lnTo>
                    <a:pt x="14" y="224"/>
                  </a:lnTo>
                  <a:lnTo>
                    <a:pt x="11" y="238"/>
                  </a:lnTo>
                  <a:lnTo>
                    <a:pt x="7" y="253"/>
                  </a:lnTo>
                  <a:lnTo>
                    <a:pt x="3" y="270"/>
                  </a:lnTo>
                  <a:lnTo>
                    <a:pt x="2" y="285"/>
                  </a:lnTo>
                  <a:lnTo>
                    <a:pt x="0" y="301"/>
                  </a:lnTo>
                  <a:lnTo>
                    <a:pt x="0" y="318"/>
                  </a:lnTo>
                  <a:lnTo>
                    <a:pt x="0" y="335"/>
                  </a:lnTo>
                  <a:lnTo>
                    <a:pt x="2" y="350"/>
                  </a:lnTo>
                  <a:lnTo>
                    <a:pt x="3" y="365"/>
                  </a:lnTo>
                  <a:lnTo>
                    <a:pt x="7" y="382"/>
                  </a:lnTo>
                  <a:lnTo>
                    <a:pt x="11" y="398"/>
                  </a:lnTo>
                  <a:lnTo>
                    <a:pt x="14" y="411"/>
                  </a:lnTo>
                  <a:lnTo>
                    <a:pt x="20" y="427"/>
                  </a:lnTo>
                  <a:lnTo>
                    <a:pt x="26" y="441"/>
                  </a:lnTo>
                  <a:lnTo>
                    <a:pt x="33" y="456"/>
                  </a:lnTo>
                  <a:lnTo>
                    <a:pt x="39" y="470"/>
                  </a:lnTo>
                  <a:lnTo>
                    <a:pt x="46" y="482"/>
                  </a:lnTo>
                  <a:lnTo>
                    <a:pt x="56" y="496"/>
                  </a:lnTo>
                  <a:lnTo>
                    <a:pt x="65" y="508"/>
                  </a:lnTo>
                  <a:lnTo>
                    <a:pt x="74" y="520"/>
                  </a:lnTo>
                  <a:lnTo>
                    <a:pt x="85" y="531"/>
                  </a:lnTo>
                  <a:lnTo>
                    <a:pt x="96" y="542"/>
                  </a:lnTo>
                  <a:lnTo>
                    <a:pt x="106" y="553"/>
                  </a:lnTo>
                  <a:lnTo>
                    <a:pt x="117" y="563"/>
                  </a:lnTo>
                  <a:lnTo>
                    <a:pt x="129" y="573"/>
                  </a:lnTo>
                  <a:lnTo>
                    <a:pt x="143" y="582"/>
                  </a:lnTo>
                  <a:lnTo>
                    <a:pt x="156" y="590"/>
                  </a:lnTo>
                  <a:lnTo>
                    <a:pt x="169" y="597"/>
                  </a:lnTo>
                  <a:lnTo>
                    <a:pt x="183" y="605"/>
                  </a:lnTo>
                  <a:lnTo>
                    <a:pt x="197" y="611"/>
                  </a:lnTo>
                  <a:lnTo>
                    <a:pt x="212" y="616"/>
                  </a:lnTo>
                  <a:lnTo>
                    <a:pt x="228" y="622"/>
                  </a:lnTo>
                  <a:lnTo>
                    <a:pt x="243" y="625"/>
                  </a:lnTo>
                  <a:lnTo>
                    <a:pt x="258" y="629"/>
                  </a:lnTo>
                  <a:lnTo>
                    <a:pt x="274" y="633"/>
                  </a:lnTo>
                  <a:lnTo>
                    <a:pt x="291" y="634"/>
                  </a:lnTo>
                  <a:lnTo>
                    <a:pt x="306" y="636"/>
                  </a:lnTo>
                  <a:lnTo>
                    <a:pt x="323" y="636"/>
                  </a:lnTo>
                  <a:lnTo>
                    <a:pt x="340" y="636"/>
                  </a:lnTo>
                  <a:lnTo>
                    <a:pt x="355" y="634"/>
                  </a:lnTo>
                  <a:lnTo>
                    <a:pt x="372" y="633"/>
                  </a:lnTo>
                  <a:lnTo>
                    <a:pt x="387" y="629"/>
                  </a:lnTo>
                  <a:lnTo>
                    <a:pt x="404" y="625"/>
                  </a:lnTo>
                  <a:lnTo>
                    <a:pt x="418" y="622"/>
                  </a:lnTo>
                  <a:lnTo>
                    <a:pt x="434" y="616"/>
                  </a:lnTo>
                  <a:lnTo>
                    <a:pt x="449" y="611"/>
                  </a:lnTo>
                  <a:lnTo>
                    <a:pt x="463" y="605"/>
                  </a:lnTo>
                  <a:lnTo>
                    <a:pt x="477" y="597"/>
                  </a:lnTo>
                  <a:lnTo>
                    <a:pt x="490" y="590"/>
                  </a:lnTo>
                  <a:lnTo>
                    <a:pt x="503" y="582"/>
                  </a:lnTo>
                  <a:lnTo>
                    <a:pt x="516" y="573"/>
                  </a:lnTo>
                  <a:lnTo>
                    <a:pt x="529" y="563"/>
                  </a:lnTo>
                  <a:lnTo>
                    <a:pt x="539" y="553"/>
                  </a:lnTo>
                  <a:lnTo>
                    <a:pt x="552" y="542"/>
                  </a:lnTo>
                  <a:lnTo>
                    <a:pt x="561" y="531"/>
                  </a:lnTo>
                  <a:lnTo>
                    <a:pt x="572" y="520"/>
                  </a:lnTo>
                  <a:lnTo>
                    <a:pt x="581" y="508"/>
                  </a:lnTo>
                  <a:lnTo>
                    <a:pt x="590" y="496"/>
                  </a:lnTo>
                  <a:lnTo>
                    <a:pt x="599" y="482"/>
                  </a:lnTo>
                  <a:lnTo>
                    <a:pt x="607" y="470"/>
                  </a:lnTo>
                  <a:lnTo>
                    <a:pt x="613" y="456"/>
                  </a:lnTo>
                  <a:lnTo>
                    <a:pt x="621" y="441"/>
                  </a:lnTo>
                  <a:lnTo>
                    <a:pt x="626" y="427"/>
                  </a:lnTo>
                  <a:lnTo>
                    <a:pt x="632" y="411"/>
                  </a:lnTo>
                  <a:lnTo>
                    <a:pt x="635" y="398"/>
                  </a:lnTo>
                  <a:lnTo>
                    <a:pt x="639" y="382"/>
                  </a:lnTo>
                  <a:lnTo>
                    <a:pt x="642" y="365"/>
                  </a:lnTo>
                  <a:lnTo>
                    <a:pt x="644" y="350"/>
                  </a:lnTo>
                  <a:lnTo>
                    <a:pt x="645" y="335"/>
                  </a:lnTo>
                  <a:lnTo>
                    <a:pt x="645" y="318"/>
                  </a:lnTo>
                  <a:lnTo>
                    <a:pt x="645" y="301"/>
                  </a:lnTo>
                  <a:lnTo>
                    <a:pt x="644" y="285"/>
                  </a:lnTo>
                  <a:lnTo>
                    <a:pt x="642" y="270"/>
                  </a:lnTo>
                  <a:lnTo>
                    <a:pt x="639" y="253"/>
                  </a:lnTo>
                  <a:lnTo>
                    <a:pt x="635" y="238"/>
                  </a:lnTo>
                  <a:lnTo>
                    <a:pt x="632" y="224"/>
                  </a:lnTo>
                  <a:lnTo>
                    <a:pt x="626" y="209"/>
                  </a:lnTo>
                  <a:lnTo>
                    <a:pt x="621" y="195"/>
                  </a:lnTo>
                  <a:lnTo>
                    <a:pt x="613" y="179"/>
                  </a:lnTo>
                  <a:lnTo>
                    <a:pt x="607" y="166"/>
                  </a:lnTo>
                  <a:lnTo>
                    <a:pt x="599" y="153"/>
                  </a:lnTo>
                  <a:lnTo>
                    <a:pt x="590" y="139"/>
                  </a:lnTo>
                  <a:lnTo>
                    <a:pt x="581" y="127"/>
                  </a:lnTo>
                  <a:lnTo>
                    <a:pt x="572" y="115"/>
                  </a:lnTo>
                  <a:lnTo>
                    <a:pt x="561" y="104"/>
                  </a:lnTo>
                  <a:lnTo>
                    <a:pt x="552" y="93"/>
                  </a:lnTo>
                  <a:lnTo>
                    <a:pt x="539" y="83"/>
                  </a:lnTo>
                  <a:lnTo>
                    <a:pt x="529" y="72"/>
                  </a:lnTo>
                  <a:lnTo>
                    <a:pt x="516" y="63"/>
                  </a:lnTo>
                  <a:lnTo>
                    <a:pt x="503" y="53"/>
                  </a:lnTo>
                  <a:lnTo>
                    <a:pt x="490" y="46"/>
                  </a:lnTo>
                  <a:lnTo>
                    <a:pt x="477" y="38"/>
                  </a:lnTo>
                  <a:lnTo>
                    <a:pt x="463" y="30"/>
                  </a:lnTo>
                  <a:lnTo>
                    <a:pt x="449" y="24"/>
                  </a:lnTo>
                  <a:lnTo>
                    <a:pt x="434" y="20"/>
                  </a:lnTo>
                  <a:lnTo>
                    <a:pt x="418" y="14"/>
                  </a:lnTo>
                  <a:lnTo>
                    <a:pt x="404" y="10"/>
                  </a:lnTo>
                  <a:lnTo>
                    <a:pt x="387" y="6"/>
                  </a:lnTo>
                  <a:lnTo>
                    <a:pt x="372" y="3"/>
                  </a:lnTo>
                  <a:lnTo>
                    <a:pt x="355" y="1"/>
                  </a:lnTo>
                  <a:lnTo>
                    <a:pt x="340" y="0"/>
                  </a:lnTo>
                  <a:lnTo>
                    <a:pt x="323" y="0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6726" name="Rectangle 1122"/>
            <p:cNvSpPr>
              <a:spLocks noChangeArrowheads="1"/>
            </p:cNvSpPr>
            <p:nvPr/>
          </p:nvSpPr>
          <p:spPr bwMode="auto">
            <a:xfrm>
              <a:off x="1663" y="701"/>
              <a:ext cx="213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1600" b="1">
                  <a:solidFill>
                    <a:srgbClr val="FFFFFF"/>
                  </a:solidFill>
                  <a:latin typeface="Helvetica" pitchFamily="-106" charset="0"/>
                </a:rPr>
                <a:t>IFG</a:t>
              </a:r>
              <a:endParaRPr lang="en-US" sz="1800"/>
            </a:p>
          </p:txBody>
        </p:sp>
      </p:grpSp>
      <p:sp>
        <p:nvSpPr>
          <p:cNvPr id="26627" name="Rectangle 1123"/>
          <p:cNvSpPr>
            <a:spLocks noChangeArrowheads="1"/>
          </p:cNvSpPr>
          <p:nvPr/>
        </p:nvSpPr>
        <p:spPr bwMode="auto">
          <a:xfrm>
            <a:off x="250825" y="209550"/>
            <a:ext cx="8435975" cy="523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3" tIns="45711" rIns="91423" bIns="45711">
            <a:spAutoFit/>
          </a:bodyPr>
          <a:lstStyle/>
          <a:p>
            <a:pPr algn="ctr" eaLnBrk="1" hangingPunct="1"/>
            <a:r>
              <a:rPr lang="en-GB" sz="2800" b="1" dirty="0"/>
              <a:t>DCM specification </a:t>
            </a:r>
            <a:r>
              <a:rPr lang="en-GB" sz="2800" b="1" dirty="0" smtClean="0"/>
              <a:t>of different models</a:t>
            </a:r>
            <a:endParaRPr lang="en-US" sz="2800" b="1" dirty="0"/>
          </a:p>
        </p:txBody>
      </p:sp>
      <p:sp>
        <p:nvSpPr>
          <p:cNvPr id="26628" name="Rectangle 1124"/>
          <p:cNvSpPr>
            <a:spLocks noChangeArrowheads="1"/>
          </p:cNvSpPr>
          <p:nvPr/>
        </p:nvSpPr>
        <p:spPr bwMode="auto">
          <a:xfrm>
            <a:off x="3476625" y="6477000"/>
            <a:ext cx="2855141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300" b="1" dirty="0">
                <a:solidFill>
                  <a:srgbClr val="CC0000"/>
                </a:solidFill>
              </a:rPr>
              <a:t>modulation of effective connectivity</a:t>
            </a:r>
            <a:endParaRPr lang="en-US" sz="1300" dirty="0">
              <a:solidFill>
                <a:srgbClr val="CC0000"/>
              </a:solidFill>
            </a:endParaRPr>
          </a:p>
        </p:txBody>
      </p:sp>
      <p:sp>
        <p:nvSpPr>
          <p:cNvPr id="26629" name="Line 1125"/>
          <p:cNvSpPr>
            <a:spLocks noChangeShapeType="1"/>
          </p:cNvSpPr>
          <p:nvPr/>
        </p:nvSpPr>
        <p:spPr bwMode="auto">
          <a:xfrm>
            <a:off x="2836863" y="6580188"/>
            <a:ext cx="576262" cy="0"/>
          </a:xfrm>
          <a:prstGeom prst="line">
            <a:avLst/>
          </a:prstGeom>
          <a:noFill/>
          <a:ln w="57150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6630" name="Text Box 1126"/>
          <p:cNvSpPr txBox="1">
            <a:spLocks noChangeArrowheads="1"/>
          </p:cNvSpPr>
          <p:nvPr/>
        </p:nvSpPr>
        <p:spPr bwMode="auto">
          <a:xfrm>
            <a:off x="6343650" y="6553200"/>
            <a:ext cx="2375937" cy="276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3" tIns="45711" rIns="91423" bIns="45711">
            <a:spAutoFit/>
          </a:bodyPr>
          <a:lstStyle/>
          <a:p>
            <a:pPr eaLnBrk="1" hangingPunct="1"/>
            <a:r>
              <a:rPr lang="en-GB" sz="1200" i="1" dirty="0" err="1"/>
              <a:t>Garrido</a:t>
            </a:r>
            <a:r>
              <a:rPr lang="en-GB" sz="1200" i="1" dirty="0"/>
              <a:t> et al., </a:t>
            </a:r>
            <a:r>
              <a:rPr lang="en-GB" sz="1200" i="1" dirty="0" err="1"/>
              <a:t>Neuroimage</a:t>
            </a:r>
            <a:r>
              <a:rPr lang="en-GB" sz="1200" i="1" dirty="0"/>
              <a:t> 2007</a:t>
            </a:r>
            <a:endParaRPr lang="en-US" sz="1200" b="1" i="1" dirty="0">
              <a:solidFill>
                <a:srgbClr val="4C4C4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06972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4"/>
          <p:cNvSpPr txBox="1">
            <a:spLocks noChangeArrowheads="1"/>
          </p:cNvSpPr>
          <p:nvPr/>
        </p:nvSpPr>
        <p:spPr bwMode="auto">
          <a:xfrm>
            <a:off x="914400" y="188640"/>
            <a:ext cx="267493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3" tIns="45711" rIns="91423" bIns="45711">
            <a:spAutoFit/>
          </a:bodyPr>
          <a:lstStyle/>
          <a:p>
            <a:pPr eaLnBrk="1" hangingPunct="1"/>
            <a:r>
              <a:rPr lang="en-GB" sz="2800" b="1" dirty="0"/>
              <a:t>Analysis steps</a:t>
            </a:r>
            <a:endParaRPr lang="en-US" sz="2800" b="1" dirty="0"/>
          </a:p>
        </p:txBody>
      </p:sp>
      <p:sp>
        <p:nvSpPr>
          <p:cNvPr id="83973" name="Text Box 5"/>
          <p:cNvSpPr txBox="1">
            <a:spLocks noChangeArrowheads="1"/>
          </p:cNvSpPr>
          <p:nvPr/>
        </p:nvSpPr>
        <p:spPr bwMode="auto">
          <a:xfrm>
            <a:off x="919666" y="980728"/>
            <a:ext cx="7740650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 smtClean="0"/>
              <a:t>0. </a:t>
            </a:r>
            <a:r>
              <a:rPr lang="en-US" sz="1200" dirty="0" smtClean="0"/>
              <a:t> </a:t>
            </a:r>
            <a:r>
              <a:rPr lang="en-US" dirty="0" smtClean="0"/>
              <a:t> Have a HYPOTHESIS!</a:t>
            </a:r>
            <a:br>
              <a:rPr lang="en-US" dirty="0" smtClean="0"/>
            </a:br>
            <a:endParaRPr lang="en-US" dirty="0" smtClean="0"/>
          </a:p>
          <a:p>
            <a:pPr marL="457200" indent="-457200">
              <a:buFont typeface="Arial" pitchFamily="34" charset="0"/>
              <a:buAutoNum type="arabicPeriod"/>
            </a:pPr>
            <a:r>
              <a:rPr lang="en-US" dirty="0" smtClean="0"/>
              <a:t>Preprocessing </a:t>
            </a:r>
            <a:r>
              <a:rPr lang="en-US" dirty="0"/>
              <a:t>and SVD decomposition</a:t>
            </a:r>
          </a:p>
          <a:p>
            <a:pPr marL="457200" indent="-457200">
              <a:buFont typeface="Arial" pitchFamily="34" charset="0"/>
              <a:buAutoNum type="arabicPeriod"/>
            </a:pPr>
            <a:endParaRPr lang="en-US" dirty="0"/>
          </a:p>
          <a:p>
            <a:pPr marL="457200" indent="-457200">
              <a:buFont typeface="Arial" pitchFamily="34" charset="0"/>
              <a:buAutoNum type="arabicPeriod"/>
            </a:pPr>
            <a:r>
              <a:rPr lang="en-US" dirty="0"/>
              <a:t>Model specification: </a:t>
            </a:r>
            <a:r>
              <a:rPr lang="en-US" dirty="0" smtClean="0"/>
              <a:t>specify cortical </a:t>
            </a:r>
            <a:r>
              <a:rPr lang="en-US" dirty="0"/>
              <a:t>areas and </a:t>
            </a:r>
            <a:r>
              <a:rPr lang="en-US" dirty="0" smtClean="0"/>
              <a:t>inter-areal connections for various competing models that you think might explain your data</a:t>
            </a:r>
            <a:endParaRPr lang="en-US" dirty="0"/>
          </a:p>
          <a:p>
            <a:pPr marL="457200" indent="-457200">
              <a:buFont typeface="Arial" pitchFamily="34" charset="0"/>
              <a:buAutoNum type="arabicPeriod"/>
            </a:pPr>
            <a:endParaRPr lang="en-US" dirty="0"/>
          </a:p>
          <a:p>
            <a:pPr marL="457200" indent="-457200">
              <a:buFont typeface="Arial" pitchFamily="34" charset="0"/>
              <a:buAutoNum type="arabicPeriod"/>
            </a:pPr>
            <a:r>
              <a:rPr lang="en-US" dirty="0"/>
              <a:t>Model inversion: </a:t>
            </a:r>
            <a:r>
              <a:rPr lang="en-US" dirty="0" smtClean="0"/>
              <a:t>find </a:t>
            </a:r>
            <a:r>
              <a:rPr lang="en-US" dirty="0"/>
              <a:t>the parameters that minimize differences between observed measurements and model </a:t>
            </a:r>
            <a:r>
              <a:rPr lang="en-US" dirty="0" smtClean="0"/>
              <a:t>predictions for each of the competing models</a:t>
            </a:r>
            <a:endParaRPr lang="en-US" dirty="0"/>
          </a:p>
          <a:p>
            <a:pPr marL="457200" indent="-457200">
              <a:buFont typeface="Arial" pitchFamily="34" charset="0"/>
              <a:buAutoNum type="arabicPeriod"/>
            </a:pPr>
            <a:endParaRPr lang="en-US" dirty="0"/>
          </a:p>
          <a:p>
            <a:pPr marL="457200" indent="-457200">
              <a:buFont typeface="Arial" pitchFamily="34" charset="0"/>
              <a:buAutoNum type="arabicPeriod"/>
            </a:pPr>
            <a:r>
              <a:rPr lang="en-US" dirty="0"/>
              <a:t>Bayesian model </a:t>
            </a:r>
            <a:r>
              <a:rPr lang="en-US" dirty="0" smtClean="0"/>
              <a:t>comparison: make a </a:t>
            </a:r>
            <a:r>
              <a:rPr lang="en-US" dirty="0"/>
              <a:t>statistical inferences </a:t>
            </a:r>
            <a:r>
              <a:rPr lang="en-US" dirty="0" smtClean="0"/>
              <a:t>about which model best describes the data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3" grpId="0" build="p"/>
    </p:bld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06" charset="0"/>
            <a:ea typeface="ＭＳ Ｐゴシック" pitchFamily="-106" charset="-128"/>
            <a:cs typeface="ＭＳ Ｐゴシック" pitchFamily="-106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06" charset="0"/>
            <a:ea typeface="ＭＳ Ｐゴシック" pitchFamily="-106" charset="-128"/>
            <a:cs typeface="ＭＳ Ｐゴシック" pitchFamily="-106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7449</TotalTime>
  <Words>350</Words>
  <Application>Microsoft Office PowerPoint</Application>
  <PresentationFormat>On-screen Show (4:3)</PresentationFormat>
  <Paragraphs>160</Paragraphs>
  <Slides>7</Slides>
  <Notes>7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Blank Presentation</vt:lpstr>
      <vt:lpstr>Image Photo Editor</vt:lpstr>
      <vt:lpstr>CorelDRAW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Office 2004 Test Drive User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Office 2004 Test Drive User</dc:creator>
  <cp:lastModifiedBy>Andre Bastos</cp:lastModifiedBy>
  <cp:revision>88</cp:revision>
  <dcterms:created xsi:type="dcterms:W3CDTF">2010-11-28T23:03:27Z</dcterms:created>
  <dcterms:modified xsi:type="dcterms:W3CDTF">2012-05-13T11:14:17Z</dcterms:modified>
</cp:coreProperties>
</file>