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413" r:id="rId2"/>
    <p:sldId id="575" r:id="rId3"/>
    <p:sldId id="658" r:id="rId4"/>
    <p:sldId id="666" r:id="rId5"/>
    <p:sldId id="668" r:id="rId6"/>
    <p:sldId id="665" r:id="rId7"/>
    <p:sldId id="602" r:id="rId8"/>
    <p:sldId id="601" r:id="rId9"/>
    <p:sldId id="597" r:id="rId10"/>
    <p:sldId id="599" r:id="rId11"/>
    <p:sldId id="607" r:id="rId12"/>
    <p:sldId id="608" r:id="rId13"/>
    <p:sldId id="609" r:id="rId14"/>
    <p:sldId id="622" r:id="rId15"/>
    <p:sldId id="630" r:id="rId16"/>
    <p:sldId id="648" r:id="rId17"/>
    <p:sldId id="636" r:id="rId18"/>
    <p:sldId id="638" r:id="rId19"/>
    <p:sldId id="639" r:id="rId20"/>
    <p:sldId id="640" r:id="rId21"/>
    <p:sldId id="641" r:id="rId22"/>
    <p:sldId id="659" r:id="rId23"/>
    <p:sldId id="664" r:id="rId24"/>
    <p:sldId id="644" r:id="rId25"/>
    <p:sldId id="660" r:id="rId26"/>
    <p:sldId id="661" r:id="rId27"/>
    <p:sldId id="662" r:id="rId28"/>
    <p:sldId id="663" r:id="rId29"/>
    <p:sldId id="569" r:id="rId30"/>
    <p:sldId id="624" r:id="rId31"/>
    <p:sldId id="667" r:id="rId32"/>
    <p:sldId id="512" r:id="rId33"/>
    <p:sldId id="581" r:id="rId34"/>
    <p:sldId id="582" r:id="rId35"/>
    <p:sldId id="579" r:id="rId36"/>
    <p:sldId id="580" r:id="rId37"/>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7" autoAdjust="0"/>
  </p:normalViewPr>
  <p:slideViewPr>
    <p:cSldViewPr snapToGrid="0" snapToObjects="1">
      <p:cViewPr>
        <p:scale>
          <a:sx n="70" d="100"/>
          <a:sy n="70" d="100"/>
        </p:scale>
        <p:origin x="-1428" y="-84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6</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7</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13</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28</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29</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30</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9.jpeg"/><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20.wmf"/><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hyperlink" Target="http://imaging.mrc-cbu.cam.ac.uk/imaging/MniTalaira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pubmed/233652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il.ion.ucl.ac.uk/spm/course/vide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a:t>
            </a:r>
            <a:r>
              <a:rPr lang="en-GB" sz="6000" dirty="0" smtClean="0"/>
              <a:t>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London</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857386266"/>
              </p:ext>
            </p:extLst>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365" name="Equation" r:id="rId5" imgW="686520" imgH="291960" progId="">
                  <p:embed/>
                </p:oleObj>
              </mc:Choice>
              <mc:Fallback>
                <p:oleObj name="Equation" r:id="rId5" imgW="686520" imgH="29196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cstate="print">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val="4011482578"/>
              </p:ext>
            </p:extLst>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366" name="Equation" r:id="rId8" imgW="660960" imgH="291960" progId="">
                  <p:embed/>
                </p:oleObj>
              </mc:Choice>
              <mc:Fallback>
                <p:oleObj name="Equation" r:id="rId8" imgW="660960" imgH="291960" progId="">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smtClean="0"/>
              <a:t>Inter-subject averaging</a:t>
            </a:r>
          </a:p>
          <a:p>
            <a:pPr lvl="1" eaLnBrk="1" hangingPunct="1"/>
            <a:r>
              <a:rPr lang="en-GB" smtClean="0"/>
              <a:t>Increase sensitivity with more subjects</a:t>
            </a:r>
          </a:p>
          <a:p>
            <a:pPr lvl="2" eaLnBrk="1" hangingPunct="1"/>
            <a:r>
              <a:rPr lang="en-GB" smtClean="0"/>
              <a:t>Fixed-effects analysis</a:t>
            </a:r>
          </a:p>
          <a:p>
            <a:pPr lvl="1" eaLnBrk="1" hangingPunct="1"/>
            <a:r>
              <a:rPr lang="en-GB" smtClean="0"/>
              <a:t>Extrapolate findings to the population as a whole</a:t>
            </a:r>
          </a:p>
          <a:p>
            <a:pPr lvl="2" eaLnBrk="1" hangingPunct="1"/>
            <a:r>
              <a:rPr lang="en-GB" smtClean="0"/>
              <a:t>Mixed-effects analysis</a:t>
            </a:r>
          </a:p>
          <a:p>
            <a:pPr lvl="2" eaLnBrk="1" hangingPunct="1"/>
            <a:endParaRPr lang="en-GB" smtClean="0"/>
          </a:p>
          <a:p>
            <a:pPr eaLnBrk="1" hangingPunct="1"/>
            <a:r>
              <a:rPr lang="en-GB" smtClean="0"/>
              <a:t>Make results from different studies comparable  by aligning them to standard space</a:t>
            </a:r>
          </a:p>
          <a:p>
            <a:pPr lvl="1" eaLnBrk="1" hangingPunct="1"/>
            <a:r>
              <a:rPr lang="en-GB" smtClean="0"/>
              <a:t>e.g. The T&amp;T convention, using the MNI template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smtClean="0"/>
              <a:t>Noise, artefacts, partial volume effect</a:t>
            </a:r>
          </a:p>
          <a:p>
            <a:pPr lvl="1"/>
            <a:r>
              <a:rPr lang="en-GB" dirty="0" smtClean="0"/>
              <a:t>Intensity inhomogeneity or “bias” field</a:t>
            </a:r>
          </a:p>
          <a:p>
            <a:pPr lvl="1"/>
            <a:r>
              <a:rPr lang="en-GB" dirty="0" smtClean="0"/>
              <a:t>Differences between sequences</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smtClean="0"/>
              <a:t>SPM8 implements  a </a:t>
            </a:r>
            <a:r>
              <a:rPr lang="en-GB" b="1" smtClean="0"/>
              <a:t>generative model</a:t>
            </a:r>
          </a:p>
          <a:p>
            <a:pPr lvl="1" eaLnBrk="1" hangingPunct="1"/>
            <a:r>
              <a:rPr lang="en-GB" smtClean="0"/>
              <a:t>Principled Bayesian probabilistic formulation</a:t>
            </a:r>
          </a:p>
          <a:p>
            <a:pPr eaLnBrk="1" hangingPunct="1"/>
            <a:r>
              <a:rPr lang="en-GB" smtClean="0"/>
              <a:t>Gaussian mixture model segmentation with deformable tissue probability maps (priors) </a:t>
            </a:r>
          </a:p>
          <a:p>
            <a:pPr lvl="1" eaLnBrk="1" hangingPunct="1"/>
            <a:r>
              <a:rPr lang="en-GB" smtClean="0"/>
              <a:t>The inverse of the transformation that aligns the TPMs can be used to normalise the original image</a:t>
            </a:r>
          </a:p>
          <a:p>
            <a:pPr eaLnBrk="1" hangingPunct="1"/>
            <a:r>
              <a:rPr lang="en-GB" smtClean="0"/>
              <a:t>Bias correction is included within the model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6810375" cy="1143000"/>
          </a:xfrm>
        </p:spPr>
        <p:txBody>
          <a:bodyPr/>
          <a:lstStyle/>
          <a:p>
            <a:r>
              <a:rPr lang="en-GB" smtClean="0"/>
              <a:t>Modelling inhomogeneity</a:t>
            </a:r>
          </a:p>
        </p:txBody>
      </p:sp>
      <p:sp>
        <p:nvSpPr>
          <p:cNvPr id="57347" name="Rectangle 3"/>
          <p:cNvSpPr>
            <a:spLocks noGrp="1" noChangeArrowheads="1"/>
          </p:cNvSpPr>
          <p:nvPr>
            <p:ph type="body" idx="1"/>
          </p:nvPr>
        </p:nvSpPr>
        <p:spPr>
          <a:xfrm>
            <a:off x="495300" y="1447800"/>
            <a:ext cx="5897563" cy="920750"/>
          </a:xfrm>
        </p:spPr>
        <p:txBody>
          <a:bodyPr/>
          <a:lstStyle/>
          <a:p>
            <a:r>
              <a:rPr lang="en-GB" sz="2000" smtClean="0"/>
              <a:t>A multiplicative bias field is modelled as a linear combination of basis functions.</a:t>
            </a:r>
            <a:endParaRPr lang="en-GB" sz="2400" smtClean="0"/>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pic>
        <p:nvPicPr>
          <p:cNvPr id="57352" name="Picture 8" descr="dc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4663" y="0"/>
            <a:ext cx="30813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smtClean="0"/>
              <a:t>Tissue probability maps (TPMs) are used as the prior, instead of the proportion of voxels in each class</a:t>
            </a:r>
          </a:p>
        </p:txBody>
      </p:sp>
      <p:pic>
        <p:nvPicPr>
          <p:cNvPr id="62468" name="Picture 4" descr="prior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63" y="29813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449263" y="5726113"/>
            <a:ext cx="91424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1" baseline="0" dirty="0">
                <a:solidFill>
                  <a:srgbClr val="0033CC"/>
                </a:solidFill>
                <a:latin typeface="+mn-lt"/>
              </a:rPr>
              <a:t>ICBM Tissue Probabilistic Atlases</a:t>
            </a:r>
            <a:r>
              <a:rPr lang="en-GB" sz="2400" baseline="0" dirty="0" smtClean="0">
                <a:latin typeface="+mn-lt"/>
              </a:rPr>
              <a:t>. </a:t>
            </a:r>
            <a:r>
              <a:rPr lang="en-GB" sz="1800" baseline="0" dirty="0" smtClean="0">
                <a:latin typeface="+mn-lt"/>
              </a:rPr>
              <a:t>These </a:t>
            </a:r>
            <a:r>
              <a:rPr lang="en-GB" sz="1800" baseline="0" dirty="0">
                <a:latin typeface="+mn-lt"/>
              </a:rPr>
              <a:t>tissue probability maps </a:t>
            </a:r>
            <a:r>
              <a:rPr lang="en-GB" sz="1800" baseline="0" dirty="0" smtClean="0">
                <a:latin typeface="+mn-lt"/>
              </a:rPr>
              <a:t>were </a:t>
            </a:r>
            <a:r>
              <a:rPr lang="en-GB" sz="1800" baseline="0" dirty="0">
                <a:latin typeface="+mn-lt"/>
              </a:rPr>
              <a:t>kindly provided by the </a:t>
            </a:r>
            <a:r>
              <a:rPr lang="en-GB" sz="1800" b="1" baseline="0" dirty="0">
                <a:latin typeface="+mn-lt"/>
              </a:rPr>
              <a:t>International Consortium for Brain </a:t>
            </a:r>
            <a:r>
              <a:rPr lang="en-GB" sz="1800" b="1" baseline="0" dirty="0" smtClean="0">
                <a:latin typeface="+mn-lt"/>
              </a:rPr>
              <a:t>Mapping</a:t>
            </a:r>
            <a:endParaRPr lang="en-GB" sz="1800" baseline="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a:latin typeface="Arial" pitchFamily="34" charset="0"/>
              </a:rPr>
              <a:t>The inverse transform warps to the TPMs</a:t>
            </a:r>
          </a:p>
        </p:txBody>
      </p:sp>
      <p:grpSp>
        <p:nvGrpSpPr>
          <p:cNvPr id="2" name="Group 28"/>
          <p:cNvGrpSpPr>
            <a:grpSpLocks/>
          </p:cNvGrpSpPr>
          <p:nvPr/>
        </p:nvGrpSpPr>
        <p:grpSpPr bwMode="auto">
          <a:xfrm>
            <a:off x="0" y="3562350"/>
            <a:ext cx="3814763" cy="3295650"/>
            <a:chOff x="2702" y="1438"/>
            <a:chExt cx="2988" cy="2541"/>
          </a:xfrm>
        </p:grpSpPr>
        <p:sp>
          <p:nvSpPr>
            <p:cNvPr id="65542" name="Rectangle 29"/>
            <p:cNvSpPr>
              <a:spLocks noChangeArrowheads="1"/>
            </p:cNvSpPr>
            <p:nvPr/>
          </p:nvSpPr>
          <p:spPr bwMode="auto">
            <a:xfrm>
              <a:off x="2702" y="1438"/>
              <a:ext cx="2988" cy="2541"/>
            </a:xfrm>
            <a:prstGeom prst="rect">
              <a:avLst/>
            </a:prstGeom>
            <a:solidFill>
              <a:schemeClr val="bg1"/>
            </a:solidFill>
            <a:ln w="9525">
              <a:solidFill>
                <a:schemeClr val="accent2"/>
              </a:solidFill>
              <a:miter lim="800000"/>
              <a:headEnd/>
              <a:tailEnd/>
            </a:ln>
          </p:spPr>
          <p:txBody>
            <a:bodyPr wrap="none" anchor="ctr"/>
            <a:lstStyle/>
            <a:p>
              <a:pPr eaLnBrk="0" hangingPunct="0"/>
              <a:endParaRPr lang="en-US"/>
            </a:p>
          </p:txBody>
        </p:sp>
        <p:pic>
          <p:nvPicPr>
            <p:cNvPr id="65543"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 y="1557"/>
              <a:ext cx="2705"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[Interesting recent paper </a:t>
            </a:r>
            <a:r>
              <a:rPr lang="en-GB" dirty="0" err="1" smtClean="0"/>
              <a:t>Amiez</a:t>
            </a:r>
            <a:r>
              <a:rPr lang="en-GB" dirty="0" smtClean="0"/>
              <a:t> 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val="21996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Coregistration</a:t>
            </a:r>
            <a:r>
              <a:rPr lang="en-GB" dirty="0" smtClean="0"/>
              <a:t/>
            </a:r>
            <a:br>
              <a:rPr lang="en-GB" dirty="0" smtClean="0"/>
            </a:br>
            <a:r>
              <a:rPr lang="en-GB" dirty="0" smtClean="0"/>
              <a:t>(NMI)</a:t>
            </a:r>
            <a:endParaRPr lang="en-GB" dirty="0"/>
          </a:p>
        </p:txBody>
      </p:sp>
      <p:sp>
        <p:nvSpPr>
          <p:cNvPr id="4" name="Content Placeholder 3"/>
          <p:cNvSpPr>
            <a:spLocks noGrp="1"/>
          </p:cNvSpPr>
          <p:nvPr>
            <p:ph sz="half" idx="1"/>
          </p:nvPr>
        </p:nvSpPr>
        <p:spPr>
          <a:xfrm>
            <a:off x="37527" y="1371600"/>
            <a:ext cx="3592773" cy="4876800"/>
          </a:xfrm>
        </p:spPr>
        <p:txBody>
          <a:bodyPr/>
          <a:lstStyle/>
          <a:p>
            <a:endParaRPr lang="en-GB" dirty="0" smtClean="0"/>
          </a:p>
          <a:p>
            <a:r>
              <a:rPr lang="en-GB" dirty="0" smtClean="0"/>
              <a:t>Intermodal </a:t>
            </a:r>
            <a:r>
              <a:rPr lang="en-GB" dirty="0" err="1" smtClean="0"/>
              <a:t>coreg</a:t>
            </a:r>
            <a:r>
              <a:rPr lang="en-GB" dirty="0" smtClean="0"/>
              <a:t>.</a:t>
            </a:r>
          </a:p>
          <a:p>
            <a:pPr lvl="1"/>
            <a:r>
              <a:rPr lang="en-GB" dirty="0" smtClean="0"/>
              <a:t>Can’t use intensity differences</a:t>
            </a:r>
          </a:p>
          <a:p>
            <a:pPr lvl="1"/>
            <a:r>
              <a:rPr lang="en-GB" dirty="0" smtClean="0"/>
              <a:t>Quantify how well one image predicts the other = how much shared info</a:t>
            </a:r>
          </a:p>
          <a:p>
            <a:pPr lvl="1"/>
            <a:r>
              <a:rPr lang="en-GB" dirty="0" smtClean="0"/>
              <a:t>Info from joint probability </a:t>
            </a:r>
            <a:r>
              <a:rPr lang="en-GB" dirty="0" err="1" smtClean="0"/>
              <a:t>distrib</a:t>
            </a:r>
            <a:r>
              <a:rPr lang="en-GB" dirty="0" smtClean="0"/>
              <a:t>.</a:t>
            </a:r>
          </a:p>
          <a:p>
            <a:pPr lvl="1"/>
            <a:r>
              <a:rPr lang="en-GB" dirty="0" smtClean="0"/>
              <a:t>Estimated from joint histogram</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25156" r="2216" b="6300"/>
          <a:stretch/>
        </p:blipFill>
        <p:spPr bwMode="auto">
          <a:xfrm>
            <a:off x="3643952" y="33275"/>
            <a:ext cx="6262048" cy="68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887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2514600" y="1371600"/>
            <a:ext cx="4876800" cy="4876800"/>
          </a:xfrm>
        </p:spPr>
      </p:pic>
    </p:spTree>
    <p:extLst>
      <p:ext uri="{BB962C8B-B14F-4D97-AF65-F5344CB8AC3E}">
        <p14:creationId xmlns:p14="http://schemas.microsoft.com/office/powerpoint/2010/main" val="409835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video>
              <p:cMediaNode vol="80000" mute="1">
                <p:cTn id="2" repeatCount="indefinite"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marL="533400" indent="-533400" eaLnBrk="1" hangingPunct="1">
              <a:defRPr/>
            </a:pPr>
            <a:r>
              <a:rPr lang="en-GB" dirty="0" smtClean="0"/>
              <a:t>Realigned images must be </a:t>
            </a:r>
            <a:r>
              <a:rPr lang="en-GB" dirty="0" err="1" smtClean="0"/>
              <a:t>resliced</a:t>
            </a:r>
            <a:r>
              <a:rPr lang="en-GB" dirty="0" smtClean="0"/>
              <a:t> for analysis</a:t>
            </a:r>
          </a:p>
          <a:p>
            <a:pPr marL="914400" lvl="1" indent="-457200" eaLnBrk="1" hangingPunct="1">
              <a:defRPr/>
            </a:pPr>
            <a:r>
              <a:rPr lang="en-GB" dirty="0" smtClean="0"/>
              <a:t>Not necessary if they will be normalised anyway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Image artefacts may not move according to a rigid body model</a:t>
            </a:r>
          </a:p>
          <a:p>
            <a:pPr lvl="1"/>
            <a:r>
              <a:rPr lang="en-GB" sz="2000" dirty="0" smtClean="0"/>
              <a:t>image distortion, image dropout, </a:t>
            </a:r>
            <a:r>
              <a:rPr lang="en-GB" sz="2000" dirty="0" err="1" smtClean="0"/>
              <a:t>Nyquist</a:t>
            </a:r>
            <a:r>
              <a:rPr lang="en-GB" sz="2000" dirty="0" smtClean="0"/>
              <a:t> ghost</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170314952</TotalTime>
  <Pages>19</Pages>
  <Words>1562</Words>
  <Application>Microsoft Office PowerPoint</Application>
  <PresentationFormat>A4 Paper (210x297 mm)</PresentationFormat>
  <Paragraphs>304</Paragraphs>
  <Slides>36</Slides>
  <Notes>7</Notes>
  <HiddenSlides>1</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Contemporary Portrait</vt:lpstr>
      <vt:lpstr>Equation</vt:lpstr>
      <vt:lpstr>Spatial Preprocessing</vt:lpstr>
      <vt:lpstr>Preprocessing overview</vt:lpstr>
      <vt:lpstr>Reorientation and registration demo</vt:lpstr>
      <vt:lpstr>B-spline Interpolation</vt:lpstr>
      <vt:lpstr>Coregistration (NMI)</vt:lpstr>
      <vt:lpstr>fMRI time-series movie</vt:lpstr>
      <vt:lpstr>Motion in fMRI</vt:lpstr>
      <vt:lpstr>Residual Errors from aligned fMRI</vt:lpstr>
      <vt:lpstr>fMRI movement by distortion interaction</vt:lpstr>
      <vt:lpstr>Correcting for distortion changes using Unwarp</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Smoothing</vt:lpstr>
      <vt:lpstr>PowerPoint Presentation</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GF</cp:lastModifiedBy>
  <cp:revision>244</cp:revision>
  <cp:lastPrinted>2004-05-04T13:58:27Z</cp:lastPrinted>
  <dcterms:created xsi:type="dcterms:W3CDTF">1996-05-14T17:42:09Z</dcterms:created>
  <dcterms:modified xsi:type="dcterms:W3CDTF">2013-05-10T15:55:28Z</dcterms:modified>
</cp:coreProperties>
</file>