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71" r:id="rId5"/>
    <p:sldId id="272" r:id="rId6"/>
    <p:sldId id="262" r:id="rId7"/>
    <p:sldId id="259" r:id="rId8"/>
    <p:sldId id="260" r:id="rId9"/>
    <p:sldId id="273" r:id="rId10"/>
    <p:sldId id="276" r:id="rId11"/>
    <p:sldId id="261" r:id="rId12"/>
    <p:sldId id="274" r:id="rId13"/>
    <p:sldId id="263" r:id="rId14"/>
    <p:sldId id="275" r:id="rId15"/>
    <p:sldId id="264" r:id="rId16"/>
    <p:sldId id="265" r:id="rId17"/>
    <p:sldId id="266" r:id="rId18"/>
    <p:sldId id="267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3003-0CF3-4E12-9E55-51B7A82A89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95936-BAC6-41E3-B1F0-0ED3981EDF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Josephson junction –</a:t>
            </a:r>
            <a:r>
              <a:rPr lang="en-GB" baseline="0" dirty="0" smtClean="0"/>
              <a:t> sandwiching thin layer of non-superconducting material between layers of superconducting material</a:t>
            </a:r>
          </a:p>
          <a:p>
            <a:r>
              <a:rPr lang="en-GB" baseline="0" dirty="0" smtClean="0"/>
              <a:t>At low enough temperatures, no resistance and current can flow freely –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5936-BAC6-41E3-B1F0-0ED3981EDF8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Bipolar: Potential difference between pair of electrodes (between two electrodes)</a:t>
            </a:r>
          </a:p>
          <a:p>
            <a:r>
              <a:rPr lang="en-GB" dirty="0" err="1" smtClean="0"/>
              <a:t>Unipolar</a:t>
            </a:r>
            <a:r>
              <a:rPr lang="en-GB" dirty="0" smtClean="0"/>
              <a:t>: Take potential</a:t>
            </a:r>
            <a:r>
              <a:rPr lang="en-GB" baseline="0" dirty="0" smtClean="0"/>
              <a:t> from each electrode and compare to average/neutral electrode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8137-BAE2-46E3-B3F3-7F7F126589C7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5936-BAC6-41E3-B1F0-0ED3981EDF8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Magnetometer – single coil; would work in theory but affected by environmental</a:t>
            </a:r>
            <a:r>
              <a:rPr lang="en-GB" baseline="0" dirty="0" smtClean="0"/>
              <a:t> noise</a:t>
            </a:r>
          </a:p>
          <a:p>
            <a:r>
              <a:rPr lang="en-GB" baseline="0" dirty="0" err="1" smtClean="0"/>
              <a:t>Gardiometer</a:t>
            </a:r>
            <a:r>
              <a:rPr lang="en-GB" baseline="0" dirty="0" smtClean="0"/>
              <a:t> – based on two oppositely wound coils: this is great because </a:t>
            </a:r>
            <a:r>
              <a:rPr lang="en-GB" baseline="0" dirty="0" err="1" smtClean="0"/>
              <a:t>env</a:t>
            </a:r>
            <a:r>
              <a:rPr lang="en-GB" baseline="0" dirty="0" smtClean="0"/>
              <a:t>. Noise will affect both electrodes in the same way – sources are closer to lower coil, so get net effect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5936-BAC6-41E3-B1F0-0ED3981EDF8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Axial – both coils are coaxial; two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magentometers</a:t>
            </a:r>
            <a:r>
              <a:rPr lang="en-GB" baseline="0" dirty="0" smtClean="0"/>
              <a:t> placed in series (one above the other); signal = difference between them at that point</a:t>
            </a:r>
            <a:endParaRPr lang="en-GB" dirty="0" smtClean="0"/>
          </a:p>
          <a:p>
            <a:r>
              <a:rPr lang="en-GB" dirty="0" smtClean="0"/>
              <a:t>Planar – both</a:t>
            </a:r>
            <a:r>
              <a:rPr lang="en-GB" baseline="0" dirty="0" smtClean="0"/>
              <a:t> coils are coplanar; two magnetometers placed next to each other; signal = difference between the two loops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5936-BAC6-41E3-B1F0-0ED3981EDF8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AC14DDA-C7EE-4200-AEA5-10959582876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we measuring with M/EEG?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Luzia</a:t>
            </a:r>
            <a:r>
              <a:rPr lang="en-GB" dirty="0" smtClean="0"/>
              <a:t> </a:t>
            </a:r>
            <a:r>
              <a:rPr lang="en-GB" dirty="0" err="1" smtClean="0"/>
              <a:t>Troebinger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79" t="1979" r="878"/>
          <a:stretch>
            <a:fillRect/>
          </a:stretch>
        </p:blipFill>
        <p:spPr bwMode="auto">
          <a:xfrm>
            <a:off x="1115616" y="2348880"/>
            <a:ext cx="4752528" cy="356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5279"/>
          <a:stretch>
            <a:fillRect/>
          </a:stretch>
        </p:blipFill>
        <p:spPr bwMode="auto">
          <a:xfrm>
            <a:off x="6084168" y="620688"/>
            <a:ext cx="2543634" cy="25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-564" t="7786"/>
          <a:stretch>
            <a:fillRect/>
          </a:stretch>
        </p:blipFill>
        <p:spPr bwMode="auto">
          <a:xfrm>
            <a:off x="5940152" y="3717032"/>
            <a:ext cx="30598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716016" y="1916832"/>
            <a:ext cx="1512169" cy="20882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88026" y="4149080"/>
            <a:ext cx="1440158" cy="1008112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 today…</a:t>
            </a:r>
            <a:endParaRPr lang="en-GB" dirty="0"/>
          </a:p>
        </p:txBody>
      </p:sp>
      <p:pic>
        <p:nvPicPr>
          <p:cNvPr id="3" name="Image 23" descr="Meg2.jpg"/>
          <p:cNvPicPr>
            <a:picLocks noChangeAspect="1"/>
          </p:cNvPicPr>
          <p:nvPr/>
        </p:nvPicPr>
        <p:blipFill>
          <a:blip r:embed="rId2" cstate="print"/>
          <a:srcRect l="5556" t="2460" r="11110" b="4099"/>
          <a:stretch>
            <a:fillRect/>
          </a:stretch>
        </p:blipFill>
        <p:spPr bwMode="auto">
          <a:xfrm>
            <a:off x="2123728" y="3573016"/>
            <a:ext cx="1876191" cy="2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1491220" cy="14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1728192" cy="127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85184"/>
            <a:ext cx="1804116" cy="13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AULFU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56992"/>
            <a:ext cx="17827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763688" y="465313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908720"/>
            <a:ext cx="5472410" cy="24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923928" y="472514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measuring?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r>
              <a:rPr lang="en-GB" dirty="0" smtClean="0"/>
              <a:t>here </a:t>
            </a:r>
            <a:r>
              <a:rPr lang="en-GB" dirty="0" smtClean="0"/>
              <a:t>does the signal come from?</a:t>
            </a:r>
            <a:endParaRPr lang="en-GB" dirty="0"/>
          </a:p>
        </p:txBody>
      </p:sp>
      <p:pic>
        <p:nvPicPr>
          <p:cNvPr id="3" name="Image 7" descr="MEGsignalOrig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3136"/>
            <a:ext cx="292893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Signals stem from </a:t>
            </a:r>
            <a:r>
              <a:rPr lang="en-GB" b="1" i="1" dirty="0" smtClean="0"/>
              <a:t>synchronous activity of large (~1000s) groups of neurons </a:t>
            </a:r>
            <a:r>
              <a:rPr lang="en-GB" dirty="0" smtClean="0"/>
              <a:t>close to each other and exhibiting similar patterns of activity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Most of the signal generated by </a:t>
            </a:r>
            <a:r>
              <a:rPr lang="en-GB" b="1" i="1" dirty="0" smtClean="0"/>
              <a:t>pyramidal neurons in the cortex </a:t>
            </a:r>
            <a:r>
              <a:rPr lang="en-GB" dirty="0" smtClean="0"/>
              <a:t>(parallel to each other, oriented </a:t>
            </a:r>
            <a:r>
              <a:rPr lang="en-GB" dirty="0" smtClean="0"/>
              <a:t>perpendicular to the surface)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M/EEG measures </a:t>
            </a:r>
            <a:r>
              <a:rPr lang="en-GB" b="1" i="1" dirty="0" smtClean="0"/>
              <a:t>synaptic currents</a:t>
            </a:r>
            <a:r>
              <a:rPr lang="en-GB" dirty="0" smtClean="0"/>
              <a:t>, not action potentials (currents flow in opposite directions and cancel out!)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Picture 6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5415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the connection…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17" b="830"/>
          <a:stretch>
            <a:fillRect/>
          </a:stretch>
        </p:blipFill>
        <p:spPr bwMode="auto">
          <a:xfrm>
            <a:off x="1259632" y="1412776"/>
            <a:ext cx="6840760" cy="504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489950" cy="1296988"/>
          </a:xfrm>
        </p:spPr>
        <p:txBody>
          <a:bodyPr/>
          <a:lstStyle/>
          <a:p>
            <a:r>
              <a:rPr lang="en-GB" dirty="0" smtClean="0"/>
              <a:t>The Forward problem: From Sensor to Source Level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024336" cy="21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35214" r="3746"/>
          <a:stretch>
            <a:fillRect/>
          </a:stretch>
        </p:blipFill>
        <p:spPr bwMode="auto">
          <a:xfrm>
            <a:off x="2771800" y="3789040"/>
            <a:ext cx="3528392" cy="13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cppm1.tif"/>
          <p:cNvPicPr>
            <a:picLocks noChangeAspect="1"/>
          </p:cNvPicPr>
          <p:nvPr/>
        </p:nvPicPr>
        <p:blipFill>
          <a:blip r:embed="rId4" cstate="print"/>
          <a:srcRect l="15616" t="30963" r="21920" b="33430"/>
          <a:stretch>
            <a:fillRect/>
          </a:stretch>
        </p:blipFill>
        <p:spPr>
          <a:xfrm>
            <a:off x="6804248" y="4365104"/>
            <a:ext cx="2052385" cy="16848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475" r="14307"/>
          <a:stretch>
            <a:fillRect/>
          </a:stretch>
        </p:blipFill>
        <p:spPr bwMode="auto">
          <a:xfrm>
            <a:off x="323528" y="4509120"/>
            <a:ext cx="2316633" cy="19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52" y="3573016"/>
            <a:ext cx="1008112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Head model</a:t>
            </a:r>
            <a:endParaRPr lang="en-GB" sz="1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501008"/>
            <a:ext cx="1872208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Sensor level data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6309320"/>
            <a:ext cx="158417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Head Position?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6093296"/>
            <a:ext cx="165618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 Level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843808" y="2996952"/>
            <a:ext cx="3096344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6200000">
            <a:off x="4319972" y="238488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08104" y="22048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700808"/>
            <a:ext cx="2789312" cy="14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11960" y="1916832"/>
            <a:ext cx="165618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Forward Model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 Models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We need a link between the signal in the brain and what we measure at the sensors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Different head models available: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4149080"/>
            <a:ext cx="1224136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Single Sphere</a:t>
            </a:r>
            <a:endParaRPr lang="en-GB" sz="1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212976"/>
            <a:ext cx="1296144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Multiple Spheres</a:t>
            </a:r>
            <a:endParaRPr lang="en-GB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356992"/>
            <a:ext cx="1152128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Finite Element</a:t>
            </a:r>
            <a:endParaRPr lang="en-GB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437112"/>
            <a:ext cx="1368152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Boundary Element</a:t>
            </a:r>
            <a:endParaRPr lang="en-GB" sz="12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166" t="55096" r="3477" b="826"/>
          <a:stretch>
            <a:fillRect/>
          </a:stretch>
        </p:blipFill>
        <p:spPr bwMode="auto">
          <a:xfrm>
            <a:off x="611560" y="4797152"/>
            <a:ext cx="10795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1" descr="EEG2.png"/>
          <p:cNvPicPr>
            <a:picLocks noChangeAspect="1"/>
          </p:cNvPicPr>
          <p:nvPr/>
        </p:nvPicPr>
        <p:blipFill>
          <a:blip r:embed="rId3" cstate="print"/>
          <a:srcRect l="10426" t="5882" r="11374" b="5882"/>
          <a:stretch>
            <a:fillRect/>
          </a:stretch>
        </p:blipFill>
        <p:spPr bwMode="auto">
          <a:xfrm>
            <a:off x="2123728" y="3645024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73016"/>
            <a:ext cx="102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81128"/>
            <a:ext cx="101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3240360" cy="16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p Arrow 12"/>
          <p:cNvSpPr/>
          <p:nvPr/>
        </p:nvSpPr>
        <p:spPr>
          <a:xfrm>
            <a:off x="4716016" y="4653136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 rot="3033479">
            <a:off x="5869506" y="4870522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19132763">
            <a:off x="2843808" y="4725144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18901829">
            <a:off x="2054280" y="5519790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isn’t MEG ‘blind’ to </a:t>
            </a:r>
            <a:r>
              <a:rPr lang="en-GB" dirty="0" err="1" smtClean="0"/>
              <a:t>gyral</a:t>
            </a:r>
            <a:r>
              <a:rPr lang="en-GB" dirty="0" smtClean="0"/>
              <a:t> sources?</a:t>
            </a:r>
            <a:endParaRPr lang="en-GB" dirty="0"/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038613" cy="15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1916832"/>
            <a:ext cx="4752528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Given a perfect spherically symmetric volume conductor, radial sources do not give rise to an external magnetic field.</a:t>
            </a:r>
            <a:endParaRPr lang="en-GB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Assume sources on crests of </a:t>
            </a:r>
            <a:r>
              <a:rPr lang="en-GB" dirty="0" err="1" smtClean="0"/>
              <a:t>gyri</a:t>
            </a:r>
            <a:r>
              <a:rPr lang="en-GB" dirty="0" smtClean="0"/>
              <a:t> (as radial as it gets)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Perfectly spherical head model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these sources are very close to the sensors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Surrounded by off-radial cortex to which MEG is highly sensitive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Signal is spatial summation over ~mm</a:t>
            </a:r>
            <a:r>
              <a:rPr lang="en-GB" baseline="30000" dirty="0" smtClean="0"/>
              <a:t>2</a:t>
            </a:r>
            <a:r>
              <a:rPr lang="en-GB" dirty="0" smtClean="0"/>
              <a:t> of cortex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Sources remain partly visible 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92080" y="6453336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(</a:t>
            </a:r>
            <a:r>
              <a:rPr lang="en-GB" sz="1200" i="1" dirty="0" err="1" smtClean="0"/>
              <a:t>Hillebrand</a:t>
            </a:r>
            <a:r>
              <a:rPr lang="en-GB" sz="1200" i="1" dirty="0" smtClean="0"/>
              <a:t> and Barnes, 2002)</a:t>
            </a:r>
            <a:endParaRPr lang="en-GB" sz="12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/>
          <a:lstStyle/>
          <a:p>
            <a:r>
              <a:rPr lang="en-GB" dirty="0" smtClean="0"/>
              <a:t>What about deeper structures?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Source depth is an issue since magnetic fields fall off sharply with distance from source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Complex </a:t>
            </a:r>
            <a:r>
              <a:rPr lang="en-GB" dirty="0" err="1" smtClean="0"/>
              <a:t>cytoarchitecture</a:t>
            </a:r>
            <a:r>
              <a:rPr lang="en-GB" dirty="0" smtClean="0"/>
              <a:t> of deeper structures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Depends on a lot of things (forward model, SNR of data, priors about origin of our data)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Using realistic anatomical and electrophysiological models, it is possible to detect activity from deeper structures (</a:t>
            </a:r>
            <a:r>
              <a:rPr lang="en-GB" dirty="0" err="1" smtClean="0"/>
              <a:t>Attal</a:t>
            </a:r>
            <a:r>
              <a:rPr lang="en-GB" dirty="0" smtClean="0"/>
              <a:t> et al)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4176464" cy="23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 l="5095" r="8241" b="10814"/>
          <a:stretch>
            <a:fillRect/>
          </a:stretch>
        </p:blipFill>
        <p:spPr bwMode="auto">
          <a:xfrm>
            <a:off x="914400" y="7620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7"/>
          <p:cNvSpPr txBox="1">
            <a:spLocks noChangeArrowheads="1"/>
          </p:cNvSpPr>
          <p:nvPr/>
        </p:nvSpPr>
        <p:spPr bwMode="auto">
          <a:xfrm rot="-5400000">
            <a:off x="3207543" y="2964657"/>
            <a:ext cx="22653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/>
              <a:t>Supp_Motor_Area</a:t>
            </a:r>
          </a:p>
          <a:p>
            <a:pPr algn="r"/>
            <a:r>
              <a:rPr lang="en-GB" sz="2000"/>
              <a:t>Parietal_Sup</a:t>
            </a:r>
          </a:p>
          <a:p>
            <a:pPr algn="r"/>
            <a:r>
              <a:rPr lang="en-GB" sz="2000"/>
              <a:t>Frontal_Inf_Oper</a:t>
            </a:r>
          </a:p>
          <a:p>
            <a:pPr algn="r"/>
            <a:r>
              <a:rPr lang="en-GB" sz="2000"/>
              <a:t>Occipital_Mid</a:t>
            </a:r>
          </a:p>
          <a:p>
            <a:pPr algn="r"/>
            <a:r>
              <a:rPr lang="en-GB" sz="2000"/>
              <a:t>Frontal_Med_Orb</a:t>
            </a:r>
          </a:p>
          <a:p>
            <a:pPr algn="r"/>
            <a:r>
              <a:rPr lang="en-GB" sz="2000"/>
              <a:t>Calcarine</a:t>
            </a:r>
          </a:p>
          <a:p>
            <a:pPr algn="r"/>
            <a:r>
              <a:rPr lang="en-GB" sz="2000"/>
              <a:t>Heschl</a:t>
            </a:r>
          </a:p>
          <a:p>
            <a:pPr algn="r"/>
            <a:r>
              <a:rPr lang="en-GB" sz="2000"/>
              <a:t>Insula </a:t>
            </a:r>
          </a:p>
          <a:p>
            <a:pPr algn="r"/>
            <a:r>
              <a:rPr lang="en-GB" sz="2000"/>
              <a:t>Cingulum_Ant</a:t>
            </a:r>
          </a:p>
          <a:p>
            <a:pPr algn="r"/>
            <a:r>
              <a:rPr lang="en-GB" sz="2000"/>
              <a:t>ParaHippocampal</a:t>
            </a:r>
          </a:p>
          <a:p>
            <a:pPr algn="r"/>
            <a:r>
              <a:rPr lang="en-GB" sz="2000"/>
              <a:t>Hippocampus</a:t>
            </a:r>
          </a:p>
          <a:p>
            <a:pPr algn="r"/>
            <a:r>
              <a:rPr lang="en-GB" sz="2000"/>
              <a:t>Putamen</a:t>
            </a:r>
          </a:p>
          <a:p>
            <a:pPr algn="r"/>
            <a:r>
              <a:rPr lang="en-GB" sz="2000"/>
              <a:t>Amygdala</a:t>
            </a:r>
          </a:p>
          <a:p>
            <a:pPr algn="r"/>
            <a:r>
              <a:rPr lang="en-GB" sz="2000"/>
              <a:t>Caudate</a:t>
            </a:r>
          </a:p>
          <a:p>
            <a:pPr algn="r"/>
            <a:r>
              <a:rPr lang="en-GB" sz="2000"/>
              <a:t>Cingulum_Post</a:t>
            </a:r>
          </a:p>
          <a:p>
            <a:pPr algn="r"/>
            <a:r>
              <a:rPr lang="en-GB" sz="2000"/>
              <a:t>Brainstem</a:t>
            </a:r>
          </a:p>
          <a:p>
            <a:pPr algn="r"/>
            <a:r>
              <a:rPr lang="en-GB" sz="2000"/>
              <a:t>Thalamus</a:t>
            </a:r>
          </a:p>
          <a:p>
            <a:pPr algn="r"/>
            <a:r>
              <a:rPr lang="en-GB" sz="2000"/>
              <a:t>STN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 rot="-5400000">
            <a:off x="3472656" y="1632744"/>
            <a:ext cx="3725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 Hung et al. 2010; Cornwell et al. 2007, 2008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 rot="-5400000">
            <a:off x="5303838" y="2693987"/>
            <a:ext cx="188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 Parkonen et al. 2009</a:t>
            </a: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 rot="-5400000">
            <a:off x="2360613" y="106521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Cornwell et al. 2008; Riggs et al. 2009</a:t>
            </a:r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 rot="-5400000">
            <a:off x="-614362" y="2290762"/>
            <a:ext cx="276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RMS Lead field</a:t>
            </a:r>
          </a:p>
          <a:p>
            <a:r>
              <a:rPr lang="en-GB"/>
              <a:t>Over subjects and voxels</a:t>
            </a:r>
          </a:p>
          <a:p>
            <a:endParaRPr lang="en-GB"/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 rot="-5400000">
            <a:off x="5519738" y="2846387"/>
            <a:ext cx="206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 Timmerman et al. 2003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4533900" y="3314700"/>
            <a:ext cx="190500" cy="419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611188" y="115888"/>
            <a:ext cx="271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MEG Sensitivity to depth</a:t>
            </a:r>
          </a:p>
        </p:txBody>
      </p:sp>
      <p:pic>
        <p:nvPicPr>
          <p:cNvPr id="26636" name="Picture 3"/>
          <p:cNvPicPr>
            <a:picLocks noChangeAspect="1" noChangeArrowheads="1"/>
          </p:cNvPicPr>
          <p:nvPr/>
        </p:nvPicPr>
        <p:blipFill>
          <a:blip r:embed="rId3" cstate="print"/>
          <a:srcRect l="39495" t="5547" r="20975" b="62682"/>
          <a:stretch>
            <a:fillRect/>
          </a:stretch>
        </p:blipFill>
        <p:spPr bwMode="auto">
          <a:xfrm>
            <a:off x="6804248" y="5229200"/>
            <a:ext cx="2160240" cy="1412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89950" cy="1296988"/>
          </a:xfrm>
        </p:spPr>
        <p:txBody>
          <a:bodyPr/>
          <a:lstStyle/>
          <a:p>
            <a:r>
              <a:rPr lang="en-GB" dirty="0" smtClean="0"/>
              <a:t>The birth of electrophysiology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i="1" dirty="0" smtClean="0"/>
              <a:t>“I </a:t>
            </a:r>
            <a:r>
              <a:rPr lang="en-GB" i="1" dirty="0"/>
              <a:t>am attacked by two very opposite sects—the</a:t>
            </a:r>
          </a:p>
          <a:p>
            <a:pPr algn="ctr"/>
            <a:r>
              <a:rPr lang="en-GB" i="1" dirty="0"/>
              <a:t>scientists and the know-nothings. Both </a:t>
            </a:r>
            <a:r>
              <a:rPr lang="en-GB" i="1" dirty="0" smtClean="0"/>
              <a:t>laugh at me—calling </a:t>
            </a:r>
            <a:r>
              <a:rPr lang="en-GB" i="1" dirty="0"/>
              <a:t>me “the frogs’ dancing-master</a:t>
            </a:r>
            <a:r>
              <a:rPr lang="en-GB" i="1" dirty="0" smtClean="0"/>
              <a:t>”. Yet </a:t>
            </a:r>
            <a:r>
              <a:rPr lang="en-GB" i="1" dirty="0"/>
              <a:t>I </a:t>
            </a:r>
            <a:r>
              <a:rPr lang="en-GB" i="1" dirty="0" smtClean="0"/>
              <a:t>know that </a:t>
            </a:r>
            <a:r>
              <a:rPr lang="en-GB" i="1" dirty="0"/>
              <a:t>I have discovered one of </a:t>
            </a:r>
            <a:r>
              <a:rPr lang="en-GB" i="1" dirty="0" smtClean="0"/>
              <a:t>the greatest </a:t>
            </a:r>
            <a:r>
              <a:rPr lang="en-GB" i="1" dirty="0"/>
              <a:t>forces </a:t>
            </a:r>
            <a:r>
              <a:rPr lang="en-GB" i="1" dirty="0" smtClean="0"/>
              <a:t>in nature.”</a:t>
            </a:r>
          </a:p>
          <a:p>
            <a:pPr algn="ctr"/>
            <a:r>
              <a:rPr lang="en-GB" b="1" dirty="0" smtClean="0"/>
              <a:t>Luigi Galvani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112738" cy="29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2204864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i="1" dirty="0"/>
              <a:t>First electrophysiological measurements </a:t>
            </a:r>
            <a:r>
              <a:rPr lang="en-GB" sz="1600" dirty="0" smtClean="0"/>
              <a:t>starting in 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Luigi Galvani and his wife Lucia </a:t>
            </a:r>
            <a:r>
              <a:rPr lang="en-GB" sz="1600" dirty="0" err="1" smtClean="0"/>
              <a:t>Galeazzi</a:t>
            </a:r>
            <a:r>
              <a:rPr lang="en-GB" sz="1600" dirty="0" smtClean="0"/>
              <a:t> study </a:t>
            </a:r>
            <a:r>
              <a:rPr lang="en-GB" sz="1600" b="1" i="1" dirty="0" smtClean="0"/>
              <a:t>contractions of isolated frog muscle </a:t>
            </a:r>
            <a:r>
              <a:rPr lang="en-GB" sz="1600" b="1" i="1" dirty="0"/>
              <a:t>preparations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1875: </a:t>
            </a:r>
            <a:r>
              <a:rPr lang="en-GB" sz="1600" b="1" i="1" dirty="0" smtClean="0"/>
              <a:t>Richard </a:t>
            </a:r>
            <a:r>
              <a:rPr lang="en-GB" sz="1600" b="1" i="1" dirty="0" err="1" smtClean="0"/>
              <a:t>Caton</a:t>
            </a:r>
            <a:r>
              <a:rPr lang="en-GB" sz="1600" b="1" i="1" dirty="0" smtClean="0"/>
              <a:t> </a:t>
            </a:r>
            <a:r>
              <a:rPr lang="en-GB" sz="1600" dirty="0" smtClean="0"/>
              <a:t>reports using galvanometer to measure </a:t>
            </a:r>
            <a:r>
              <a:rPr lang="en-GB" sz="1600" b="1" i="1" dirty="0"/>
              <a:t>electrical impulses from the surface of animal brains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b="1" i="1" dirty="0"/>
              <a:t>Hans Berger </a:t>
            </a:r>
            <a:r>
              <a:rPr lang="en-GB" sz="1600" dirty="0" smtClean="0"/>
              <a:t>develops the </a:t>
            </a:r>
            <a:r>
              <a:rPr lang="en-GB" sz="1600" b="1" i="1" dirty="0"/>
              <a:t>first EEG </a:t>
            </a:r>
            <a:r>
              <a:rPr lang="en-GB" sz="1600" dirty="0" smtClean="0"/>
              <a:t>and provides the </a:t>
            </a:r>
            <a:r>
              <a:rPr lang="en-GB" sz="1600" b="1" i="1" dirty="0"/>
              <a:t>first recordings in human subjects</a:t>
            </a:r>
            <a:r>
              <a:rPr lang="en-GB" sz="1600" dirty="0" smtClean="0"/>
              <a:t> – first characterisations of normal/abnormal oscillatory activity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6801" r="50000"/>
          <a:stretch>
            <a:fillRect/>
          </a:stretch>
        </p:blipFill>
        <p:spPr bwMode="auto">
          <a:xfrm>
            <a:off x="4932040" y="1052736"/>
            <a:ext cx="3786187" cy="93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Inversion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283968" cy="26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176464" cy="242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486916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what’s happening in the brain to what we are measuring at the sensors.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34888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Inverse problem is ill posed – many possible solutions!</a:t>
            </a:r>
          </a:p>
          <a:p>
            <a:r>
              <a:rPr lang="en-GB" dirty="0" smtClean="0"/>
              <a:t>Need some prior information about what’s going on.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89950" cy="1296988"/>
          </a:xfrm>
        </p:spPr>
        <p:txBody>
          <a:bodyPr/>
          <a:lstStyle/>
          <a:p>
            <a:r>
              <a:rPr lang="en-GB" dirty="0" smtClean="0"/>
              <a:t>Conclusions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endParaRPr lang="en-GB" dirty="0" smtClean="0"/>
          </a:p>
          <a:p>
            <a:r>
              <a:rPr lang="en-GB" dirty="0" smtClean="0"/>
              <a:t>Measuring signals due to </a:t>
            </a:r>
            <a:r>
              <a:rPr lang="en-GB" b="1" i="1" dirty="0" smtClean="0"/>
              <a:t>aggregate post-synaptic currents</a:t>
            </a:r>
            <a:r>
              <a:rPr lang="en-GB" dirty="0" smtClean="0"/>
              <a:t> (</a:t>
            </a:r>
            <a:r>
              <a:rPr lang="en-GB" dirty="0" err="1" smtClean="0"/>
              <a:t>modeled</a:t>
            </a:r>
            <a:r>
              <a:rPr lang="en-GB" dirty="0" smtClean="0"/>
              <a:t> as dipoles)</a:t>
            </a:r>
          </a:p>
          <a:p>
            <a:endParaRPr lang="en-GB" dirty="0" smtClean="0"/>
          </a:p>
          <a:p>
            <a:r>
              <a:rPr lang="en-GB" dirty="0" smtClean="0"/>
              <a:t>Lead fields are the predicted signal produced by a dipole of unit amplitude.</a:t>
            </a:r>
          </a:p>
          <a:p>
            <a:endParaRPr lang="en-GB" dirty="0" smtClean="0"/>
          </a:p>
          <a:p>
            <a:r>
              <a:rPr lang="en-GB" b="1" i="1" dirty="0" smtClean="0"/>
              <a:t>MEG – limited by SNR</a:t>
            </a:r>
            <a:r>
              <a:rPr lang="en-GB" dirty="0" smtClean="0"/>
              <a:t>: Increasing SNR will increase sensitivity to deeper structures</a:t>
            </a:r>
          </a:p>
          <a:p>
            <a:endParaRPr lang="en-GB" dirty="0" smtClean="0"/>
          </a:p>
          <a:p>
            <a:r>
              <a:rPr lang="en-GB" b="1" i="1" dirty="0" smtClean="0"/>
              <a:t>EEG - limited by head models</a:t>
            </a:r>
            <a:r>
              <a:rPr lang="en-GB" dirty="0" smtClean="0"/>
              <a:t>. More accurate head models will lead to more accurate reconstruction.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MEG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953883" cy="27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41277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Josephson effect discovered in 1962 – important later for development of </a:t>
            </a:r>
            <a:r>
              <a:rPr lang="en-GB" dirty="0" err="1" smtClean="0"/>
              <a:t>SQUIDs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David Cohen published paper on first MEG recordings in 1968 (Science)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SQUID is invented in 1965 by Robert </a:t>
            </a:r>
            <a:r>
              <a:rPr lang="en-GB" dirty="0" err="1" smtClean="0"/>
              <a:t>Jaklevic</a:t>
            </a:r>
            <a:r>
              <a:rPr lang="en-GB" dirty="0" smtClean="0"/>
              <a:t>, John J. </a:t>
            </a:r>
            <a:r>
              <a:rPr lang="en-GB" dirty="0" err="1" smtClean="0"/>
              <a:t>Lambe</a:t>
            </a:r>
            <a:r>
              <a:rPr lang="en-GB" dirty="0" smtClean="0"/>
              <a:t>, Arnold Silver, and James E. Zimmermann</a:t>
            </a:r>
            <a:endParaRPr lang="en-GB" dirty="0"/>
          </a:p>
        </p:txBody>
      </p:sp>
      <p:pic>
        <p:nvPicPr>
          <p:cNvPr id="7" name="Image 19" descr="DavidCoh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1309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Instrumentation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085907" cy="353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10-20 Electrode System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619875" cy="145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8283301">
            <a:off x="4854431" y="24516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3903407">
            <a:off x="7095729" y="244818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851920" y="29249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Bipolar measurements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29249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Unipolar</a:t>
            </a:r>
            <a:r>
              <a:rPr lang="en-GB" sz="1600" dirty="0" smtClean="0"/>
              <a:t> measurements</a:t>
            </a:r>
            <a:endParaRPr lang="en-GB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157192"/>
            <a:ext cx="1467269" cy="12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55976" y="342900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i="1" dirty="0" smtClean="0"/>
              <a:t>Potential difference </a:t>
            </a:r>
            <a:r>
              <a:rPr lang="en-GB" dirty="0" smtClean="0"/>
              <a:t>between active/reference electrodes is amplified and filtered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i="1" dirty="0" smtClean="0"/>
              <a:t>Bipolar Montage</a:t>
            </a:r>
            <a:r>
              <a:rPr lang="en-GB" dirty="0" smtClean="0"/>
              <a:t>: each channel represents difference between adjacent electrodes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i="1" dirty="0" err="1" smtClean="0"/>
              <a:t>Unipolar</a:t>
            </a:r>
            <a:r>
              <a:rPr lang="en-GB" b="1" i="1" dirty="0" smtClean="0"/>
              <a:t>/Referential Montage</a:t>
            </a:r>
            <a:r>
              <a:rPr lang="en-GB" dirty="0" smtClean="0"/>
              <a:t>: each channel is potential difference between electrode/designated reference electrode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89950" cy="1296988"/>
          </a:xfrm>
        </p:spPr>
        <p:txBody>
          <a:bodyPr/>
          <a:lstStyle/>
          <a:p>
            <a:r>
              <a:rPr lang="en-GB" dirty="0" smtClean="0"/>
              <a:t>MEG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76464" cy="46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283968" y="4725144"/>
            <a:ext cx="1656184" cy="6480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5229200"/>
            <a:ext cx="2736304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Sensors: fixed location inside the </a:t>
            </a:r>
            <a:r>
              <a:rPr lang="en-GB" dirty="0" err="1" smtClean="0"/>
              <a:t>dewar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1" name="Image 10" descr="meg_s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763688" cy="309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851920" y="3501008"/>
            <a:ext cx="1656184" cy="6480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744" y="4077072"/>
            <a:ext cx="158417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Liquid Helium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59632" y="1628800"/>
            <a:ext cx="1224136" cy="6480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5696" y="2276872"/>
            <a:ext cx="2736304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Thermically</a:t>
            </a:r>
            <a:r>
              <a:rPr lang="en-GB" dirty="0" smtClean="0"/>
              <a:t> isolated by surrounding vacuum space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SQUID </a:t>
            </a:r>
            <a:endParaRPr lang="en-GB" dirty="0"/>
          </a:p>
        </p:txBody>
      </p:sp>
      <p:pic>
        <p:nvPicPr>
          <p:cNvPr id="3" name="Picture 10" descr="a_squ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229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i="1" dirty="0" smtClean="0"/>
              <a:t>Superconducting Quantum Interference Device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b="1" i="1" dirty="0" smtClean="0"/>
              <a:t>Highly sensitive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measure </a:t>
            </a:r>
            <a:r>
              <a:rPr lang="en-GB" b="1" i="1" dirty="0"/>
              <a:t>field changes in the order of </a:t>
            </a:r>
            <a:r>
              <a:rPr lang="en-GB" b="1" i="1" dirty="0" err="1"/>
              <a:t>femto</a:t>
            </a:r>
            <a:r>
              <a:rPr lang="en-GB" b="1" i="1" dirty="0"/>
              <a:t>-Tesla (10</a:t>
            </a:r>
            <a:r>
              <a:rPr lang="en-GB" b="1" i="1" baseline="30000" dirty="0"/>
              <a:t>-15</a:t>
            </a:r>
            <a:r>
              <a:rPr lang="en-GB" b="1" i="1" dirty="0"/>
              <a:t> T)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Earth’s magnetic field: 10</a:t>
            </a:r>
            <a:r>
              <a:rPr lang="en-GB" baseline="30000" dirty="0" smtClean="0"/>
              <a:t>-4</a:t>
            </a:r>
            <a:r>
              <a:rPr lang="en-GB" dirty="0" smtClean="0"/>
              <a:t> T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Basically consists of a superconducting ring interrupted by two Josephson Junctions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n-GB" dirty="0" smtClean="0"/>
              <a:t>Flux Transformers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683676" cy="27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i="1" dirty="0" smtClean="0"/>
              <a:t>Magnetometer</a:t>
            </a:r>
          </a:p>
          <a:p>
            <a:pPr lvl="1"/>
            <a:r>
              <a:rPr lang="en-GB" dirty="0" smtClean="0"/>
              <a:t>-consist of a </a:t>
            </a:r>
            <a:r>
              <a:rPr lang="en-GB" b="1" i="1" dirty="0"/>
              <a:t>single superconducting coil</a:t>
            </a:r>
          </a:p>
          <a:p>
            <a:pPr lvl="1"/>
            <a:r>
              <a:rPr lang="en-GB" dirty="0" smtClean="0"/>
              <a:t>-highly sensitive, but also </a:t>
            </a:r>
            <a:r>
              <a:rPr lang="en-GB" b="1" i="1" dirty="0"/>
              <a:t>pick up environmental noise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4005064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i="1" dirty="0" smtClean="0"/>
              <a:t>Gradiometers:</a:t>
            </a:r>
          </a:p>
          <a:p>
            <a:pPr lvl="1"/>
            <a:r>
              <a:rPr lang="en-GB" dirty="0" smtClean="0"/>
              <a:t>-consist of two </a:t>
            </a:r>
            <a:r>
              <a:rPr lang="en-GB" b="1" i="1" dirty="0"/>
              <a:t>oppositely wound </a:t>
            </a:r>
            <a:r>
              <a:rPr lang="en-GB" b="1" i="1" dirty="0" smtClean="0"/>
              <a:t>coils</a:t>
            </a:r>
            <a:endParaRPr lang="en-GB" b="1" i="1" dirty="0"/>
          </a:p>
          <a:p>
            <a:pPr lvl="1"/>
            <a:r>
              <a:rPr lang="en-GB" dirty="0" smtClean="0"/>
              <a:t>-</a:t>
            </a:r>
            <a:r>
              <a:rPr lang="en-GB" b="1" dirty="0"/>
              <a:t>sources in the </a:t>
            </a:r>
            <a:r>
              <a:rPr lang="en-GB" b="1" dirty="0" smtClean="0"/>
              <a:t>brain </a:t>
            </a:r>
            <a:r>
              <a:rPr lang="en-GB" dirty="0" smtClean="0"/>
              <a:t>- differentially affect the two coils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-environmental sources have the </a:t>
            </a:r>
            <a:r>
              <a:rPr lang="en-GB" b="1" i="1" dirty="0"/>
              <a:t>SAME EFFECT </a:t>
            </a:r>
            <a:r>
              <a:rPr lang="en-GB" dirty="0" smtClean="0"/>
              <a:t>on both coils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="1" i="1" dirty="0">
                <a:sym typeface="Wingdings" pitchFamily="2" charset="2"/>
              </a:rPr>
              <a:t>0 net current flow</a:t>
            </a:r>
            <a:endParaRPr lang="en-GB" b="1" i="1" dirty="0"/>
          </a:p>
          <a:p>
            <a:endParaRPr lang="en-GB" dirty="0"/>
          </a:p>
        </p:txBody>
      </p:sp>
      <p:pic>
        <p:nvPicPr>
          <p:cNvPr id="6" name="Picture 8" descr="IMG00002"/>
          <p:cNvPicPr>
            <a:picLocks noChangeAspect="1" noChangeArrowheads="1"/>
          </p:cNvPicPr>
          <p:nvPr/>
        </p:nvPicPr>
        <p:blipFill>
          <a:blip r:embed="rId4" cstate="print"/>
          <a:srcRect b="13861"/>
          <a:stretch>
            <a:fillRect/>
          </a:stretch>
        </p:blipFill>
        <p:spPr bwMode="auto">
          <a:xfrm>
            <a:off x="7092280" y="692696"/>
            <a:ext cx="1576290" cy="3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6012160" y="2636912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3203848" y="5373216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489950" cy="1296988"/>
          </a:xfrm>
        </p:spPr>
        <p:txBody>
          <a:bodyPr/>
          <a:lstStyle/>
          <a:p>
            <a:r>
              <a:rPr lang="en-GB" dirty="0" smtClean="0"/>
              <a:t>Planar/axial gradiometers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1088"/>
            <a:ext cx="23217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278757" cy="23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51512" y="54868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Axial Gradiometer MEG sensors…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…are aligned orthogonally to the scalp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…record gradient of magnetic field along the radial direction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Planar Gradiometer MEG sensors…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268760"/>
            <a:ext cx="2088232" cy="193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t="11722" r="1683"/>
          <a:stretch>
            <a:fillRect/>
          </a:stretch>
        </p:blipFill>
        <p:spPr bwMode="auto">
          <a:xfrm>
            <a:off x="4572000" y="4941168"/>
            <a:ext cx="2016224" cy="16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450912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…two detector coils on the same plane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…have sensitivity distribution similar to bipolar EEG setup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pptblack</Template>
  <TotalTime>12744</TotalTime>
  <Words>962</Words>
  <Application>Microsoft Office PowerPoint</Application>
  <PresentationFormat>On-screen Show (4:3)</PresentationFormat>
  <Paragraphs>153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What are we measuring with M/EEG?</vt:lpstr>
      <vt:lpstr>The birth of electrophysiology</vt:lpstr>
      <vt:lpstr>History of MEG</vt:lpstr>
      <vt:lpstr>Instrumentation</vt:lpstr>
      <vt:lpstr>EEG</vt:lpstr>
      <vt:lpstr>MEG </vt:lpstr>
      <vt:lpstr>SQUID </vt:lpstr>
      <vt:lpstr>Flux Transformers</vt:lpstr>
      <vt:lpstr>Planar/axial gradiometers</vt:lpstr>
      <vt:lpstr>Slide 10</vt:lpstr>
      <vt:lpstr>MEG today…</vt:lpstr>
      <vt:lpstr>What are we measuring?</vt:lpstr>
      <vt:lpstr>Where does the signal come from?</vt:lpstr>
      <vt:lpstr>Building the connection…</vt:lpstr>
      <vt:lpstr>The Forward problem: From Sensor to Source Level</vt:lpstr>
      <vt:lpstr>Head Models</vt:lpstr>
      <vt:lpstr>But isn’t MEG ‘blind’ to gyral sources?</vt:lpstr>
      <vt:lpstr>What about deeper structures?</vt:lpstr>
      <vt:lpstr>Slide 19</vt:lpstr>
      <vt:lpstr>Inversion</vt:lpstr>
      <vt:lpstr>Conclusions</vt:lpstr>
    </vt:vector>
  </TitlesOfParts>
  <Company>WTCN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we measuring with M/EEG?</dc:title>
  <dc:creator>ltroeb</dc:creator>
  <cp:lastModifiedBy>ltroeb</cp:lastModifiedBy>
  <cp:revision>642</cp:revision>
  <dcterms:created xsi:type="dcterms:W3CDTF">2013-05-01T10:56:50Z</dcterms:created>
  <dcterms:modified xsi:type="dcterms:W3CDTF">2013-05-13T07:38:13Z</dcterms:modified>
</cp:coreProperties>
</file>