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handoutMasterIdLst>
    <p:handoutMasterId r:id="rId40"/>
  </p:handoutMasterIdLst>
  <p:sldIdLst>
    <p:sldId id="256" r:id="rId2"/>
    <p:sldId id="301" r:id="rId3"/>
    <p:sldId id="284" r:id="rId4"/>
    <p:sldId id="315" r:id="rId5"/>
    <p:sldId id="345" r:id="rId6"/>
    <p:sldId id="347" r:id="rId7"/>
    <p:sldId id="349" r:id="rId8"/>
    <p:sldId id="350" r:id="rId9"/>
    <p:sldId id="348" r:id="rId10"/>
    <p:sldId id="316" r:id="rId11"/>
    <p:sldId id="292" r:id="rId12"/>
    <p:sldId id="264" r:id="rId13"/>
    <p:sldId id="263" r:id="rId14"/>
    <p:sldId id="318" r:id="rId15"/>
    <p:sldId id="320" r:id="rId16"/>
    <p:sldId id="300" r:id="rId17"/>
    <p:sldId id="268" r:id="rId18"/>
    <p:sldId id="324" r:id="rId19"/>
    <p:sldId id="351" r:id="rId20"/>
    <p:sldId id="352" r:id="rId21"/>
    <p:sldId id="357" r:id="rId22"/>
    <p:sldId id="353" r:id="rId23"/>
    <p:sldId id="356" r:id="rId24"/>
    <p:sldId id="322" r:id="rId25"/>
    <p:sldId id="323" r:id="rId26"/>
    <p:sldId id="295" r:id="rId27"/>
    <p:sldId id="293" r:id="rId28"/>
    <p:sldId id="305" r:id="rId29"/>
    <p:sldId id="343" r:id="rId30"/>
    <p:sldId id="342" r:id="rId31"/>
    <p:sldId id="311" r:id="rId32"/>
    <p:sldId id="355" r:id="rId33"/>
    <p:sldId id="335" r:id="rId34"/>
    <p:sldId id="276" r:id="rId35"/>
    <p:sldId id="279" r:id="rId36"/>
    <p:sldId id="314" r:id="rId37"/>
    <p:sldId id="290" r:id="rId38"/>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A3E"/>
    <a:srgbClr val="9696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722" autoAdjust="0"/>
  </p:normalViewPr>
  <p:slideViewPr>
    <p:cSldViewPr>
      <p:cViewPr>
        <p:scale>
          <a:sx n="90" d="100"/>
          <a:sy n="90" d="100"/>
        </p:scale>
        <p:origin x="-672" y="-5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smtClean="0"/>
            <a:t>processing</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67060F12-CF93-4F3D-9635-9240C02B0C47}" srcId="{598913D8-6819-4A61-ACC7-3C58A6756E17}" destId="{37BB517C-CE6C-41AE-80B3-7D9BBD808FE5}" srcOrd="2" destOrd="0" parTransId="{A546DC0D-BABE-4945-8C86-5AD60483CD23}" sibTransId="{B7044895-C2A8-443C-AA75-8418EDE597B1}"/>
    <dgm:cxn modelId="{F16B0526-E3BB-4855-9875-26EF1BED49D2}" type="presOf" srcId="{37BB517C-CE6C-41AE-80B3-7D9BBD808FE5}" destId="{B3041CDB-A4B1-4D4D-9568-280B51D4DAC6}" srcOrd="0" destOrd="0" presId="urn:microsoft.com/office/officeart/2005/8/layout/hProcess9"/>
    <dgm:cxn modelId="{E102478E-24FA-4BC9-A57B-D24790B03A49}" type="presOf" srcId="{95AD3304-8A86-47D3-ACA9-A22CF21B1A19}" destId="{19E3FD93-D702-452F-928E-EBB2CF327AB3}" srcOrd="0" destOrd="0" presId="urn:microsoft.com/office/officeart/2005/8/layout/hProcess9"/>
    <dgm:cxn modelId="{A4365F94-B953-448E-B252-42774E4073C1}" srcId="{598913D8-6819-4A61-ACC7-3C58A6756E17}" destId="{95AD3304-8A86-47D3-ACA9-A22CF21B1A19}" srcOrd="1" destOrd="0" parTransId="{3B4536C2-5E70-4AF7-B195-A5A772DD6692}" sibTransId="{8EB50080-2325-4A02-9E98-0176133C529E}"/>
    <dgm:cxn modelId="{0DC3E226-97D3-47CE-A966-BD61E831BB2E}" type="presOf" srcId="{7F2097DB-0DFF-4C46-B452-E4172835F56A}" destId="{BFEEEEEA-778B-4F06-B710-A97A7A089BA9}"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406DF3DA-D1FF-4629-B996-9E2EABCAD466}" type="presOf" srcId="{598913D8-6819-4A61-ACC7-3C58A6756E17}" destId="{485CFA58-1618-42E8-851F-0EF9C89F8A5E}" srcOrd="0" destOrd="0" presId="urn:microsoft.com/office/officeart/2005/8/layout/hProcess9"/>
    <dgm:cxn modelId="{EF388949-582B-4385-ADE5-BEEF8D541E4E}" type="presParOf" srcId="{485CFA58-1618-42E8-851F-0EF9C89F8A5E}" destId="{0BD764C0-0D4A-4803-85EC-B73CE0E85678}" srcOrd="0" destOrd="0" presId="urn:microsoft.com/office/officeart/2005/8/layout/hProcess9"/>
    <dgm:cxn modelId="{3F130F07-46D2-4EA1-B2EC-845B02B0A21E}" type="presParOf" srcId="{485CFA58-1618-42E8-851F-0EF9C89F8A5E}" destId="{596EA026-47E5-4DDE-9A33-1A52C89AF46B}" srcOrd="1" destOrd="0" presId="urn:microsoft.com/office/officeart/2005/8/layout/hProcess9"/>
    <dgm:cxn modelId="{B611C1E6-85DF-446B-885E-8EEFB50B73A4}" type="presParOf" srcId="{596EA026-47E5-4DDE-9A33-1A52C89AF46B}" destId="{BFEEEEEA-778B-4F06-B710-A97A7A089BA9}" srcOrd="0" destOrd="0" presId="urn:microsoft.com/office/officeart/2005/8/layout/hProcess9"/>
    <dgm:cxn modelId="{3ABC2905-D6C9-4C31-976B-E44363891CCB}" type="presParOf" srcId="{596EA026-47E5-4DDE-9A33-1A52C89AF46B}" destId="{A30807E0-4F39-43A6-AB5B-29192E43260D}" srcOrd="1" destOrd="0" presId="urn:microsoft.com/office/officeart/2005/8/layout/hProcess9"/>
    <dgm:cxn modelId="{C8B94B3C-54DB-4A24-86E9-6F6EE39B624C}" type="presParOf" srcId="{596EA026-47E5-4DDE-9A33-1A52C89AF46B}" destId="{19E3FD93-D702-452F-928E-EBB2CF327AB3}" srcOrd="2" destOrd="0" presId="urn:microsoft.com/office/officeart/2005/8/layout/hProcess9"/>
    <dgm:cxn modelId="{7DCB60CF-C75C-4832-864E-88185C5CC8D1}" type="presParOf" srcId="{596EA026-47E5-4DDE-9A33-1A52C89AF46B}" destId="{4A5A60CF-13C1-41C8-A27A-F0C6B01050C6}" srcOrd="3" destOrd="0" presId="urn:microsoft.com/office/officeart/2005/8/layout/hProcess9"/>
    <dgm:cxn modelId="{D436FECE-6B66-47E9-865D-0E69374DBC57}"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190038" y="1325880"/>
          <a:ext cx="2583180"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Pre-</a:t>
          </a:r>
          <a:br>
            <a:rPr lang="en-GB" sz="3300" kern="1200" dirty="0" smtClean="0"/>
          </a:br>
          <a:r>
            <a:rPr lang="en-GB" sz="3300" kern="1200" dirty="0" smtClean="0"/>
            <a:t>processing</a:t>
          </a:r>
          <a:endParaRPr lang="en-GB" sz="3300" kern="1200" dirty="0"/>
        </a:p>
      </dsp:txBody>
      <dsp:txXfrm>
        <a:off x="190038" y="1325880"/>
        <a:ext cx="2583180" cy="1767840"/>
      </dsp:txXfrm>
    </dsp:sp>
    <dsp:sp modelId="{19E3FD93-D702-452F-928E-EBB2CF327AB3}">
      <dsp:nvSpPr>
        <dsp:cNvPr id="0" name=""/>
        <dsp:cNvSpPr/>
      </dsp:nvSpPr>
      <dsp:spPr>
        <a:xfrm>
          <a:off x="3013709" y="1325880"/>
          <a:ext cx="2583180"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General</a:t>
          </a:r>
          <a:br>
            <a:rPr lang="en-GB" sz="3300" kern="1200" dirty="0" smtClean="0"/>
          </a:br>
          <a:r>
            <a:rPr lang="en-GB" sz="3300" kern="1200" dirty="0" smtClean="0"/>
            <a:t>Linear</a:t>
          </a:r>
          <a:br>
            <a:rPr lang="en-GB" sz="3300" kern="1200" dirty="0" smtClean="0"/>
          </a:br>
          <a:r>
            <a:rPr lang="en-GB" sz="3300" kern="1200" dirty="0" smtClean="0"/>
            <a:t>Model</a:t>
          </a:r>
          <a:endParaRPr lang="en-GB" sz="3300" kern="1200" dirty="0"/>
        </a:p>
      </dsp:txBody>
      <dsp:txXfrm>
        <a:off x="3013709" y="1325880"/>
        <a:ext cx="2583180" cy="1767840"/>
      </dsp:txXfrm>
    </dsp:sp>
    <dsp:sp modelId="{B3041CDB-A4B1-4D4D-9568-280B51D4DAC6}">
      <dsp:nvSpPr>
        <dsp:cNvPr id="0" name=""/>
        <dsp:cNvSpPr/>
      </dsp:nvSpPr>
      <dsp:spPr>
        <a:xfrm>
          <a:off x="5837381" y="1325880"/>
          <a:ext cx="2583180"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Statistical Inference</a:t>
          </a:r>
          <a:endParaRPr lang="en-GB" sz="3300" kern="1200" dirty="0"/>
        </a:p>
      </dsp:txBody>
      <dsp:txXfrm>
        <a:off x="5837381" y="1325880"/>
        <a:ext cx="2583180" cy="17678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0736" tIns="45368" rIns="90736" bIns="45368" rtlCol="0"/>
          <a:lstStyle>
            <a:lvl1pPr algn="l">
              <a:defRPr sz="1200"/>
            </a:lvl1pPr>
          </a:lstStyle>
          <a:p>
            <a:endParaRPr lang="en-GB"/>
          </a:p>
        </p:txBody>
      </p:sp>
      <p:sp>
        <p:nvSpPr>
          <p:cNvPr id="3" name="Date Placeholder 2"/>
          <p:cNvSpPr>
            <a:spLocks noGrp="1"/>
          </p:cNvSpPr>
          <p:nvPr>
            <p:ph type="dt" sz="quarter" idx="1"/>
          </p:nvPr>
        </p:nvSpPr>
        <p:spPr>
          <a:xfrm>
            <a:off x="3777608" y="0"/>
            <a:ext cx="2889938" cy="496411"/>
          </a:xfrm>
          <a:prstGeom prst="rect">
            <a:avLst/>
          </a:prstGeom>
        </p:spPr>
        <p:txBody>
          <a:bodyPr vert="horz" lIns="90736" tIns="45368" rIns="90736" bIns="45368" rtlCol="0"/>
          <a:lstStyle>
            <a:lvl1pPr algn="r">
              <a:defRPr sz="1200"/>
            </a:lvl1pPr>
          </a:lstStyle>
          <a:p>
            <a:fld id="{7AF5AF7F-AF3D-4A67-9620-BF129A9BBEDC}" type="datetimeFigureOut">
              <a:rPr lang="en-GB" smtClean="0"/>
              <a:pPr/>
              <a:t>16/05/2013</a:t>
            </a:fld>
            <a:endParaRPr lang="en-GB"/>
          </a:p>
        </p:txBody>
      </p:sp>
      <p:sp>
        <p:nvSpPr>
          <p:cNvPr id="4" name="Footer Placeholder 3"/>
          <p:cNvSpPr>
            <a:spLocks noGrp="1"/>
          </p:cNvSpPr>
          <p:nvPr>
            <p:ph type="ftr" sz="quarter" idx="2"/>
          </p:nvPr>
        </p:nvSpPr>
        <p:spPr>
          <a:xfrm>
            <a:off x="0" y="9430090"/>
            <a:ext cx="2889938" cy="496411"/>
          </a:xfrm>
          <a:prstGeom prst="rect">
            <a:avLst/>
          </a:prstGeom>
        </p:spPr>
        <p:txBody>
          <a:bodyPr vert="horz" lIns="90736" tIns="45368" rIns="90736" bIns="45368" rtlCol="0" anchor="b"/>
          <a:lstStyle>
            <a:lvl1pPr algn="l">
              <a:defRPr sz="1200"/>
            </a:lvl1pPr>
          </a:lstStyle>
          <a:p>
            <a:endParaRPr lang="en-GB"/>
          </a:p>
        </p:txBody>
      </p:sp>
      <p:sp>
        <p:nvSpPr>
          <p:cNvPr id="5" name="Slide Number Placeholder 4"/>
          <p:cNvSpPr>
            <a:spLocks noGrp="1"/>
          </p:cNvSpPr>
          <p:nvPr>
            <p:ph type="sldNum" sz="quarter" idx="3"/>
          </p:nvPr>
        </p:nvSpPr>
        <p:spPr>
          <a:xfrm>
            <a:off x="3777608" y="9430090"/>
            <a:ext cx="2889938" cy="496411"/>
          </a:xfrm>
          <a:prstGeom prst="rect">
            <a:avLst/>
          </a:prstGeom>
        </p:spPr>
        <p:txBody>
          <a:bodyPr vert="horz" lIns="90736" tIns="45368" rIns="90736" bIns="45368" rtlCol="0" anchor="b"/>
          <a:lstStyle>
            <a:lvl1pPr algn="r">
              <a:defRPr sz="1200"/>
            </a:lvl1pPr>
          </a:lstStyle>
          <a:p>
            <a:fld id="{14EAA0C2-64F9-49AE-B9EF-FAA5EEF1F667}"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0736" tIns="45368" rIns="90736" bIns="45368" rtlCol="0"/>
          <a:lstStyle>
            <a:lvl1pPr algn="l" eaLnBrk="0" hangingPunct="0">
              <a:defRPr sz="1200">
                <a:latin typeface="Arial" charset="0"/>
              </a:defRPr>
            </a:lvl1pPr>
          </a:lstStyle>
          <a:p>
            <a:pPr>
              <a:defRPr/>
            </a:pPr>
            <a:endParaRPr lang="en-GB"/>
          </a:p>
        </p:txBody>
      </p:sp>
      <p:sp>
        <p:nvSpPr>
          <p:cNvPr id="3" name="Date Placeholder 2"/>
          <p:cNvSpPr>
            <a:spLocks noGrp="1"/>
          </p:cNvSpPr>
          <p:nvPr>
            <p:ph type="dt" idx="1"/>
          </p:nvPr>
        </p:nvSpPr>
        <p:spPr>
          <a:xfrm>
            <a:off x="3777608" y="0"/>
            <a:ext cx="2889938" cy="496411"/>
          </a:xfrm>
          <a:prstGeom prst="rect">
            <a:avLst/>
          </a:prstGeom>
        </p:spPr>
        <p:txBody>
          <a:bodyPr vert="horz" lIns="90736" tIns="45368" rIns="90736" bIns="45368" rtlCol="0"/>
          <a:lstStyle>
            <a:lvl1pPr algn="r" eaLnBrk="0" hangingPunct="0">
              <a:defRPr sz="1200" smtClean="0">
                <a:latin typeface="Arial" charset="0"/>
              </a:defRPr>
            </a:lvl1pPr>
          </a:lstStyle>
          <a:p>
            <a:pPr>
              <a:defRPr/>
            </a:pPr>
            <a:fld id="{4320C54F-D574-4859-948C-A868B2BAA92C}" type="datetimeFigureOut">
              <a:rPr lang="en-GB"/>
              <a:pPr>
                <a:defRPr/>
              </a:pPr>
              <a:t>16/05/2013</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0736" tIns="45368" rIns="90736" bIns="45368" rtlCol="0" anchor="ctr"/>
          <a:lstStyle/>
          <a:p>
            <a:pPr lvl="0"/>
            <a:endParaRPr lang="en-GB" noProof="0"/>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0736" tIns="45368" rIns="90736" bIns="4536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30090"/>
            <a:ext cx="2889938" cy="496411"/>
          </a:xfrm>
          <a:prstGeom prst="rect">
            <a:avLst/>
          </a:prstGeom>
        </p:spPr>
        <p:txBody>
          <a:bodyPr vert="horz" lIns="90736" tIns="45368" rIns="90736" bIns="45368" rtlCol="0" anchor="b"/>
          <a:lstStyle>
            <a:lvl1pPr algn="l" eaLnBrk="0" hangingPunct="0">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777608" y="9430090"/>
            <a:ext cx="2889938" cy="496411"/>
          </a:xfrm>
          <a:prstGeom prst="rect">
            <a:avLst/>
          </a:prstGeom>
        </p:spPr>
        <p:txBody>
          <a:bodyPr vert="horz" lIns="90736" tIns="45368" rIns="90736" bIns="45368" rtlCol="0" anchor="b"/>
          <a:lstStyle>
            <a:lvl1pPr algn="r" eaLnBrk="0" hangingPunct="0">
              <a:defRPr sz="1200" smtClean="0">
                <a:latin typeface="Arial" charset="0"/>
              </a:defRPr>
            </a:lvl1pPr>
          </a:lstStyle>
          <a:p>
            <a:pPr>
              <a:defRPr/>
            </a:pPr>
            <a:fld id="{83A316BD-85D2-4C5E-A41B-095A32D81FB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cbi.nlm.nih.gov/pmc/articles/PMC3625125/"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pmc/articles/PMC3625125/"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cbi.nlm.nih.gov/pmc/articles/PMC3625125/"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cbi.nlm.nih.gov/pmc/articles/PMC362512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cbi.nlm.nih.gov/pmc/articles/PMC3625125/"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AE4AE5-E104-4974-96FF-07AD6818F192}" type="slidenum">
              <a:rPr lang="en-GB">
                <a:latin typeface="Arial" pitchFamily="34" charset="0"/>
              </a:rPr>
              <a:pPr/>
              <a:t>10</a:t>
            </a:fld>
            <a:endParaRPr lang="en-GB">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example of two one-dimensional fields with identical intrinsic volume or </a:t>
            </a:r>
            <a:r>
              <a:rPr lang="en-GB" dirty="0" err="1" smtClean="0"/>
              <a:t>Lipschitz</a:t>
            </a:r>
            <a:r>
              <a:rPr lang="en-GB" dirty="0" smtClean="0"/>
              <a:t>–Killing curvature. Both curves are one-sample SPM{</a:t>
            </a:r>
            <a:r>
              <a:rPr lang="en-GB" i="1" dirty="0" smtClean="0"/>
              <a:t>t</a:t>
            </a:r>
            <a:r>
              <a:rPr lang="en-GB" dirty="0" smtClean="0"/>
              <a:t>}, based on 200 samples of Gaussian white noise. In one case (red—solid) the noise has smoothness FWHM = 4 and extends over 40 samples, in the other (blue—dotted) has FWHM = 20 and extends over 200 samples. The ‘intrinsic volumes’ of these curves, or the FWHM per unit length, are therefore identical (LKC = [1 16.65] or </a:t>
            </a:r>
            <a:r>
              <a:rPr lang="en-GB" dirty="0" err="1" smtClean="0"/>
              <a:t>resels</a:t>
            </a:r>
            <a:r>
              <a:rPr lang="en-GB" dirty="0" smtClean="0"/>
              <a:t> = [1 10]). The dotted green line is some arbitrary threshold </a:t>
            </a:r>
            <a:r>
              <a:rPr lang="en-GB" i="1" dirty="0" smtClean="0"/>
              <a:t>u</a:t>
            </a:r>
            <a:r>
              <a:rPr lang="en-GB" dirty="0" smtClean="0"/>
              <a:t> (= 0.8). The observed Euler characteristic for both processes at this threshold is 3 (there are 3 blobs above threshold). The Gaussian Kinematic Formula (Eq. </a:t>
            </a:r>
            <a:r>
              <a:rPr lang="en-GB" dirty="0" smtClean="0">
                <a:hlinkClick r:id="rId3"/>
              </a:rPr>
              <a:t>(6)</a:t>
            </a:r>
            <a:r>
              <a:rPr lang="en-GB" dirty="0" smtClean="0"/>
              <a:t>) for a random </a:t>
            </a:r>
            <a:r>
              <a:rPr lang="en-GB" i="1" dirty="0" smtClean="0"/>
              <a:t>t</a:t>
            </a:r>
            <a:r>
              <a:rPr lang="en-GB" dirty="0" smtClean="0"/>
              <a:t>-field of this intrinsic volume predicts an Euler characteristic of 2.9.</a:t>
            </a:r>
            <a:endParaRPr lang="en-GB" dirty="0"/>
          </a:p>
        </p:txBody>
      </p:sp>
      <p:sp>
        <p:nvSpPr>
          <p:cNvPr id="4" name="Slide Number Placeholder 3"/>
          <p:cNvSpPr>
            <a:spLocks noGrp="1"/>
          </p:cNvSpPr>
          <p:nvPr>
            <p:ph type="sldNum" sz="quarter" idx="10"/>
          </p:nvPr>
        </p:nvSpPr>
        <p:spPr/>
        <p:txBody>
          <a:bodyPr/>
          <a:lstStyle/>
          <a:p>
            <a:fld id="{9CE91031-1601-4CE4-935B-018890FA2C78}" type="slidenum">
              <a:rPr lang="en-GB" smtClean="0"/>
              <a:pPr/>
              <a:t>25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example of two one-dimensional fields with identical intrinsic volume or </a:t>
            </a:r>
            <a:r>
              <a:rPr lang="en-GB" dirty="0" err="1" smtClean="0"/>
              <a:t>Lipschitz</a:t>
            </a:r>
            <a:r>
              <a:rPr lang="en-GB" dirty="0" smtClean="0"/>
              <a:t>–Killing curvature. Both curves are one-sample SPM{</a:t>
            </a:r>
            <a:r>
              <a:rPr lang="en-GB" i="1" dirty="0" smtClean="0"/>
              <a:t>t</a:t>
            </a:r>
            <a:r>
              <a:rPr lang="en-GB" dirty="0" smtClean="0"/>
              <a:t>}, based on 200 samples of Gaussian white noise. In one case (red—solid) the noise has smoothness FWHM = 4 and extends over 40 samples, in the other (blue—dotted) has FWHM = 20 and extends over 200 samples. The ‘intrinsic volumes’ of these curves, or the FWHM per unit length, are therefore identical (LKC = [1 16.65] or </a:t>
            </a:r>
            <a:r>
              <a:rPr lang="en-GB" dirty="0" err="1" smtClean="0"/>
              <a:t>resels</a:t>
            </a:r>
            <a:r>
              <a:rPr lang="en-GB" dirty="0" smtClean="0"/>
              <a:t> = [1 10]). The dotted green line is some arbitrary threshold </a:t>
            </a:r>
            <a:r>
              <a:rPr lang="en-GB" i="1" dirty="0" smtClean="0"/>
              <a:t>u</a:t>
            </a:r>
            <a:r>
              <a:rPr lang="en-GB" dirty="0" smtClean="0"/>
              <a:t> (= 0.8). The observed Euler characteristic for both processes at this threshold is 3 (there are 3 blobs above threshold). The Gaussian Kinematic Formula (Eq. </a:t>
            </a:r>
            <a:r>
              <a:rPr lang="en-GB" dirty="0" smtClean="0">
                <a:hlinkClick r:id="rId3"/>
              </a:rPr>
              <a:t>(6)</a:t>
            </a:r>
            <a:r>
              <a:rPr lang="en-GB" dirty="0" smtClean="0"/>
              <a:t>) for a random </a:t>
            </a:r>
            <a:r>
              <a:rPr lang="en-GB" i="1" dirty="0" smtClean="0"/>
              <a:t>t</a:t>
            </a:r>
            <a:r>
              <a:rPr lang="en-GB" dirty="0" smtClean="0"/>
              <a:t>-field of this intrinsic volume predicts an Euler characteristic of 2.9.</a:t>
            </a:r>
            <a:endParaRPr lang="en-GB" dirty="0"/>
          </a:p>
        </p:txBody>
      </p:sp>
      <p:sp>
        <p:nvSpPr>
          <p:cNvPr id="4" name="Slide Number Placeholder 3"/>
          <p:cNvSpPr>
            <a:spLocks noGrp="1"/>
          </p:cNvSpPr>
          <p:nvPr>
            <p:ph type="sldNum" sz="quarter" idx="10"/>
          </p:nvPr>
        </p:nvSpPr>
        <p:spPr/>
        <p:txBody>
          <a:bodyPr/>
          <a:lstStyle/>
          <a:p>
            <a:fld id="{9CE91031-1601-4CE4-935B-018890FA2C78}" type="slidenum">
              <a:rPr lang="en-GB" smtClean="0"/>
              <a:pPr/>
              <a:t>26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The average Euler characteristic as a function of threshold, for the standardised residual fields (black) with error bars showing the standard deviation over realisations. The green circles show the estimate of the Euler characteristic of the underlying random field—as predicted from the Gaussian Kinematic Formula (Eq. </a:t>
            </a:r>
            <a:r>
              <a:rPr lang="en-GB" dirty="0" smtClean="0">
                <a:hlinkClick r:id="rId3"/>
              </a:rPr>
              <a:t>(6)</a:t>
            </a:r>
            <a:r>
              <a:rPr lang="en-GB" dirty="0" smtClean="0"/>
              <a:t>) using the standard smoothness (</a:t>
            </a:r>
            <a:r>
              <a:rPr lang="en-GB" dirty="0" err="1" smtClean="0"/>
              <a:t>resel</a:t>
            </a:r>
            <a:r>
              <a:rPr lang="en-GB" dirty="0" smtClean="0"/>
              <a:t>) estimator (Eq. </a:t>
            </a:r>
            <a:r>
              <a:rPr lang="en-GB" dirty="0" smtClean="0">
                <a:hlinkClick r:id="rId3"/>
              </a:rPr>
              <a:t>(9)</a:t>
            </a:r>
            <a:r>
              <a:rPr lang="en-GB" dirty="0" smtClean="0"/>
              <a:t>). The blue dotted line shows the estimate of the Euler characteristic of the underlying random field as predicted from the average regression LKC estimates over realisations (Eq. </a:t>
            </a:r>
            <a:r>
              <a:rPr lang="en-GB" dirty="0" smtClean="0">
                <a:hlinkClick r:id="rId3"/>
              </a:rPr>
              <a:t>(17)</a:t>
            </a:r>
            <a:r>
              <a:rPr lang="en-GB" dirty="0" smtClean="0"/>
              <a:t>). B. The achieved false positive rate against the anticipated false positive rate controlling for a single supra-threshold cluster in the SPM. The threshold is set either by the standard (</a:t>
            </a:r>
            <a:r>
              <a:rPr lang="en-GB" dirty="0" err="1" smtClean="0"/>
              <a:t>resel</a:t>
            </a:r>
            <a:r>
              <a:rPr lang="en-GB" dirty="0" smtClean="0"/>
              <a:t>) estimator (green circles) or the regression estimator (blue crosses). This confirms that the curves in Fig. 2A are almost identical at high threshold. The dashed lines are binomial 95% confidence intervals around the anticipated false positive rate (black, dotted).</a:t>
            </a:r>
            <a:endParaRPr lang="en-GB" dirty="0"/>
          </a:p>
        </p:txBody>
      </p:sp>
      <p:sp>
        <p:nvSpPr>
          <p:cNvPr id="4" name="Slide Number Placeholder 3"/>
          <p:cNvSpPr>
            <a:spLocks noGrp="1"/>
          </p:cNvSpPr>
          <p:nvPr>
            <p:ph type="sldNum" sz="quarter" idx="10"/>
          </p:nvPr>
        </p:nvSpPr>
        <p:spPr/>
        <p:txBody>
          <a:bodyPr/>
          <a:lstStyle/>
          <a:p>
            <a:pPr>
              <a:defRPr/>
            </a:pPr>
            <a:fld id="{83A316BD-85D2-4C5E-A41B-095A32D81FB7}" type="slidenum">
              <a:rPr lang="en-GB" smtClean="0"/>
              <a:pPr>
                <a:defRPr/>
              </a:pPr>
              <a:t>27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The average Euler characteristic as a function of threshold, for the standardised residual fields (black) with error bars showing the standard deviation over realisations. The green circles show the estimate of the Euler characteristic of the underlying random field—as predicted from the Gaussian Kinematic Formula (Eq. </a:t>
            </a:r>
            <a:r>
              <a:rPr lang="en-GB" dirty="0" smtClean="0">
                <a:hlinkClick r:id="rId3"/>
              </a:rPr>
              <a:t>(6)</a:t>
            </a:r>
            <a:r>
              <a:rPr lang="en-GB" dirty="0" smtClean="0"/>
              <a:t>) using the standard smoothness (</a:t>
            </a:r>
            <a:r>
              <a:rPr lang="en-GB" dirty="0" err="1" smtClean="0"/>
              <a:t>resel</a:t>
            </a:r>
            <a:r>
              <a:rPr lang="en-GB" dirty="0" smtClean="0"/>
              <a:t>) estimator (Eq. </a:t>
            </a:r>
            <a:r>
              <a:rPr lang="en-GB" dirty="0" smtClean="0">
                <a:hlinkClick r:id="rId3"/>
              </a:rPr>
              <a:t>(9)</a:t>
            </a:r>
            <a:r>
              <a:rPr lang="en-GB" dirty="0" smtClean="0"/>
              <a:t>). The blue dotted line shows the estimate of the Euler characteristic of the underlying random field as predicted from the average regression LKC estimates over realisations (Eq. </a:t>
            </a:r>
            <a:r>
              <a:rPr lang="en-GB" dirty="0" smtClean="0">
                <a:hlinkClick r:id="rId3"/>
              </a:rPr>
              <a:t>(17)</a:t>
            </a:r>
            <a:r>
              <a:rPr lang="en-GB" dirty="0" smtClean="0"/>
              <a:t>). B. The achieved false positive rate against the anticipated false positive rate controlling for a single supra-threshold cluster in the SPM. The threshold is set either by the standard (</a:t>
            </a:r>
            <a:r>
              <a:rPr lang="en-GB" dirty="0" err="1" smtClean="0"/>
              <a:t>resel</a:t>
            </a:r>
            <a:r>
              <a:rPr lang="en-GB" dirty="0" smtClean="0"/>
              <a:t>) estimator (green circles) or the regression estimator (blue crosses). This confirms that the curves in Fig. 2A are almost identical at high threshold. The dashed lines are binomial 95% confidence intervals around the anticipated false positive rate (black, dotted).</a:t>
            </a:r>
            <a:endParaRPr lang="en-GB" dirty="0"/>
          </a:p>
        </p:txBody>
      </p:sp>
      <p:sp>
        <p:nvSpPr>
          <p:cNvPr id="4" name="Slide Number Placeholder 3"/>
          <p:cNvSpPr>
            <a:spLocks noGrp="1"/>
          </p:cNvSpPr>
          <p:nvPr>
            <p:ph type="sldNum" sz="quarter" idx="10"/>
          </p:nvPr>
        </p:nvSpPr>
        <p:spPr/>
        <p:txBody>
          <a:bodyPr/>
          <a:lstStyle/>
          <a:p>
            <a:pPr>
              <a:defRPr/>
            </a:pPr>
            <a:fld id="{83A316BD-85D2-4C5E-A41B-095A32D81FB7}" type="slidenum">
              <a:rPr lang="en-GB" smtClean="0"/>
              <a:pPr>
                <a:defRPr/>
              </a:pPr>
              <a:t>28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example of two one-dimensional fields with identical intrinsic volume or </a:t>
            </a:r>
            <a:r>
              <a:rPr lang="en-GB" dirty="0" err="1" smtClean="0"/>
              <a:t>Lipschitz</a:t>
            </a:r>
            <a:r>
              <a:rPr lang="en-GB" dirty="0" smtClean="0"/>
              <a:t>–Killing curvature. Both curves are one-sample SPM{</a:t>
            </a:r>
            <a:r>
              <a:rPr lang="en-GB" i="1" dirty="0" smtClean="0"/>
              <a:t>t</a:t>
            </a:r>
            <a:r>
              <a:rPr lang="en-GB" dirty="0" smtClean="0"/>
              <a:t>}, based on 200 samples of Gaussian white noise. In one case (red—solid) the noise has smoothness FWHM = 4 and extends over 40 samples, in the other (blue—dotted) has FWHM = 20 and extends over 200 samples. The ‘intrinsic volumes’ of these curves, or the FWHM per unit length, are therefore identical (LKC = [1 16.65] or </a:t>
            </a:r>
            <a:r>
              <a:rPr lang="en-GB" dirty="0" err="1" smtClean="0"/>
              <a:t>resels</a:t>
            </a:r>
            <a:r>
              <a:rPr lang="en-GB" dirty="0" smtClean="0"/>
              <a:t> = [1 10]). The dotted green line is some arbitrary threshold </a:t>
            </a:r>
            <a:r>
              <a:rPr lang="en-GB" i="1" dirty="0" smtClean="0"/>
              <a:t>u</a:t>
            </a:r>
            <a:r>
              <a:rPr lang="en-GB" dirty="0" smtClean="0"/>
              <a:t> (= 0.8). The observed Euler characteristic for both processes at this threshold is 3 (there are 3 blobs above threshold). The Gaussian Kinematic Formula (Eq. </a:t>
            </a:r>
            <a:r>
              <a:rPr lang="en-GB" dirty="0" smtClean="0">
                <a:hlinkClick r:id="rId3"/>
              </a:rPr>
              <a:t>(6)</a:t>
            </a:r>
            <a:r>
              <a:rPr lang="en-GB" dirty="0" smtClean="0"/>
              <a:t>) for a random </a:t>
            </a:r>
            <a:r>
              <a:rPr lang="en-GB" i="1" dirty="0" smtClean="0"/>
              <a:t>t</a:t>
            </a:r>
            <a:r>
              <a:rPr lang="en-GB" dirty="0" smtClean="0"/>
              <a:t>-field of this intrinsic volume predicts an Euler characteristic of 2.9.</a:t>
            </a:r>
            <a:endParaRPr lang="en-GB" dirty="0"/>
          </a:p>
        </p:txBody>
      </p:sp>
      <p:sp>
        <p:nvSpPr>
          <p:cNvPr id="4" name="Slide Number Placeholder 3"/>
          <p:cNvSpPr>
            <a:spLocks noGrp="1"/>
          </p:cNvSpPr>
          <p:nvPr>
            <p:ph type="sldNum" sz="quarter" idx="10"/>
          </p:nvPr>
        </p:nvSpPr>
        <p:spPr/>
        <p:txBody>
          <a:bodyPr/>
          <a:lstStyle/>
          <a:p>
            <a:fld id="{9CE91031-1601-4CE4-935B-018890FA2C78}" type="slidenum">
              <a:rPr lang="en-GB" smtClean="0"/>
              <a:pPr/>
              <a:t>29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62151" y="993449"/>
            <a:ext cx="3943426" cy="3403426"/>
          </a:xfrm>
          <a:prstGeom prst="rect">
            <a:avLst/>
          </a:prstGeom>
          <a:solidFill>
            <a:srgbClr val="FFFFFF"/>
          </a:solidFill>
          <a:ln w="9525">
            <a:solidFill>
              <a:srgbClr val="000000"/>
            </a:solidFill>
            <a:miter lim="800000"/>
            <a:headEnd/>
            <a:tailEnd/>
          </a:ln>
          <a:effectLst/>
        </p:spPr>
        <p:txBody>
          <a:bodyPr wrap="none" lIns="85111" tIns="42555" rIns="85111" bIns="42555" anchor="ctr"/>
          <a:lstStyle/>
          <a:p>
            <a:endParaRPr lang="en-GB"/>
          </a:p>
        </p:txBody>
      </p:sp>
      <p:sp>
        <p:nvSpPr>
          <p:cNvPr id="4098" name="Text Box 2"/>
          <p:cNvSpPr txBox="1">
            <a:spLocks noGrp="1" noChangeArrowheads="1"/>
          </p:cNvSpPr>
          <p:nvPr>
            <p:ph type="body"/>
          </p:nvPr>
        </p:nvSpPr>
        <p:spPr bwMode="auto">
          <a:xfrm>
            <a:off x="1017528" y="4725936"/>
            <a:ext cx="4639484" cy="3776360"/>
          </a:xfrm>
          <a:prstGeom prst="rect">
            <a:avLst/>
          </a:prstGeom>
          <a:noFill/>
          <a:ln>
            <a:round/>
            <a:headEnd/>
            <a:tailEnd/>
          </a:ln>
        </p:spPr>
        <p:txBody>
          <a:bodyPr lIns="0" tIns="0" rIns="0" bIns="0"/>
          <a:lstStyle/>
          <a:p>
            <a:pPr marL="79791" indent="-79791">
              <a:lnSpc>
                <a:spcPct val="93000"/>
              </a:lnSpc>
              <a:spcBef>
                <a:spcPct val="0"/>
              </a:spcBef>
              <a:buSzPct val="45000"/>
              <a:tabLst>
                <a:tab pos="673790" algn="l"/>
                <a:tab pos="1347579" algn="l"/>
                <a:tab pos="2021370" algn="l"/>
                <a:tab pos="2695159" algn="l"/>
                <a:tab pos="3368949" algn="l"/>
                <a:tab pos="4042738" algn="l"/>
                <a:tab pos="4716528" algn="l"/>
              </a:tabLst>
            </a:pPr>
            <a:r>
              <a:rPr lang="en-GB" dirty="0">
                <a:latin typeface="Arial" pitchFamily="34" charset="0"/>
                <a:ea typeface="msgothic" charset="0"/>
                <a:cs typeface="msgothic" charset="0"/>
              </a:rPr>
              <a:t>Time frequency analysis. </a:t>
            </a:r>
            <a:r>
              <a:rPr lang="en-GB" i="1" dirty="0">
                <a:latin typeface="Arial" pitchFamily="34" charset="0"/>
                <a:ea typeface="msgothic" charset="0"/>
                <a:cs typeface="msgothic" charset="0"/>
              </a:rPr>
              <a:t>A</a:t>
            </a:r>
            <a:r>
              <a:rPr lang="en-GB" dirty="0">
                <a:latin typeface="Arial" pitchFamily="34" charset="0"/>
                <a:ea typeface="msgothic" charset="0"/>
                <a:cs typeface="msgothic" charset="0"/>
              </a:rPr>
              <a:t>, </a:t>
            </a:r>
            <a:r>
              <a:rPr lang="en-GB" i="1" dirty="0">
                <a:latin typeface="Arial" pitchFamily="34" charset="0"/>
                <a:ea typeface="msgothic" charset="0"/>
                <a:cs typeface="msgothic" charset="0"/>
              </a:rPr>
              <a:t>B</a:t>
            </a:r>
            <a:r>
              <a:rPr lang="en-GB" dirty="0">
                <a:latin typeface="Arial" pitchFamily="34" charset="0"/>
                <a:ea typeface="msgothic" charset="0"/>
                <a:cs typeface="msgothic" charset="0"/>
              </a:rPr>
              <a:t>, The topographical maps of the </a:t>
            </a:r>
            <a:r>
              <a:rPr lang="en-GB" i="1" dirty="0">
                <a:latin typeface="Arial" pitchFamily="34" charset="0"/>
                <a:ea typeface="msgothic" charset="0"/>
                <a:cs typeface="msgothic" charset="0"/>
              </a:rPr>
              <a:t>T</a:t>
            </a:r>
            <a:r>
              <a:rPr lang="en-GB" dirty="0">
                <a:latin typeface="Arial" pitchFamily="34" charset="0"/>
                <a:ea typeface="msgothic" charset="0"/>
                <a:cs typeface="msgothic" charset="0"/>
              </a:rPr>
              <a:t> values (sensor space) and </a:t>
            </a:r>
            <a:r>
              <a:rPr lang="en-GB" dirty="0" err="1">
                <a:latin typeface="Arial" pitchFamily="34" charset="0"/>
                <a:ea typeface="msgothic" charset="0"/>
                <a:cs typeface="msgothic" charset="0"/>
              </a:rPr>
              <a:t>thresholded</a:t>
            </a:r>
            <a:r>
              <a:rPr lang="en-GB" dirty="0">
                <a:latin typeface="Arial" pitchFamily="34" charset="0"/>
                <a:ea typeface="msgothic" charset="0"/>
                <a:cs typeface="msgothic" charset="0"/>
              </a:rPr>
              <a:t> (</a:t>
            </a:r>
            <a:r>
              <a:rPr lang="en-GB" i="1" dirty="0" err="1">
                <a:latin typeface="Arial" pitchFamily="34" charset="0"/>
                <a:ea typeface="msgothic" charset="0"/>
                <a:cs typeface="msgothic" charset="0"/>
              </a:rPr>
              <a:t>p</a:t>
            </a:r>
            <a:r>
              <a:rPr lang="en-GB" dirty="0">
                <a:latin typeface="Arial" pitchFamily="34" charset="0"/>
                <a:ea typeface="msgothic" charset="0"/>
                <a:cs typeface="msgothic" charset="0"/>
              </a:rPr>
              <a:t> &lt; 0.05; whole brain FWE) </a:t>
            </a:r>
            <a:r>
              <a:rPr lang="en-GB" i="1" dirty="0">
                <a:latin typeface="Arial" pitchFamily="34" charset="0"/>
                <a:ea typeface="msgothic" charset="0"/>
                <a:cs typeface="msgothic" charset="0"/>
              </a:rPr>
              <a:t>T</a:t>
            </a:r>
            <a:r>
              <a:rPr lang="en-GB" dirty="0">
                <a:latin typeface="Arial" pitchFamily="34" charset="0"/>
                <a:ea typeface="msgothic" charset="0"/>
                <a:cs typeface="msgothic" charset="0"/>
              </a:rPr>
              <a:t> maps in the time domain that result from contrasting active versus forced choice trials show higher induced theta power in the active choice conditions over frontal and </a:t>
            </a:r>
            <a:r>
              <a:rPr lang="en-GB" dirty="0" err="1">
                <a:latin typeface="Arial" pitchFamily="34" charset="0"/>
                <a:ea typeface="msgothic" charset="0"/>
                <a:cs typeface="msgothic" charset="0"/>
              </a:rPr>
              <a:t>centrotemporal</a:t>
            </a:r>
            <a:r>
              <a:rPr lang="en-GB" dirty="0">
                <a:latin typeface="Arial" pitchFamily="34" charset="0"/>
                <a:ea typeface="msgothic" charset="0"/>
                <a:cs typeface="msgothic" charset="0"/>
              </a:rPr>
              <a:t> sensors. </a:t>
            </a:r>
            <a:r>
              <a:rPr lang="en-GB" i="1" dirty="0">
                <a:latin typeface="Arial" pitchFamily="34" charset="0"/>
                <a:ea typeface="msgothic" charset="0"/>
                <a:cs typeface="msgothic" charset="0"/>
              </a:rPr>
              <a:t>C</a:t>
            </a:r>
            <a:r>
              <a:rPr lang="en-GB" dirty="0">
                <a:latin typeface="Arial" pitchFamily="34" charset="0"/>
                <a:ea typeface="msgothic" charset="0"/>
                <a:cs typeface="msgothic" charset="0"/>
              </a:rPr>
              <a:t>, </a:t>
            </a:r>
            <a:r>
              <a:rPr lang="en-GB" i="1" dirty="0">
                <a:latin typeface="Arial" pitchFamily="34" charset="0"/>
                <a:ea typeface="msgothic" charset="0"/>
                <a:cs typeface="msgothic" charset="0"/>
              </a:rPr>
              <a:t>D</a:t>
            </a:r>
            <a:r>
              <a:rPr lang="en-GB" dirty="0">
                <a:latin typeface="Arial" pitchFamily="34" charset="0"/>
                <a:ea typeface="msgothic" charset="0"/>
                <a:cs typeface="msgothic" charset="0"/>
              </a:rPr>
              <a:t>, Group-averaged time frequency activity (pooled from all channels included within the highlighted areas in </a:t>
            </a:r>
            <a:r>
              <a:rPr lang="en-GB" i="1" dirty="0">
                <a:latin typeface="Arial" pitchFamily="34" charset="0"/>
                <a:ea typeface="msgothic" charset="0"/>
                <a:cs typeface="msgothic" charset="0"/>
              </a:rPr>
              <a:t>A</a:t>
            </a:r>
            <a:r>
              <a:rPr lang="en-GB" dirty="0">
                <a:latin typeface="Arial" pitchFamily="34" charset="0"/>
                <a:ea typeface="msgothic" charset="0"/>
                <a:cs typeface="msgothic" charset="0"/>
              </a:rPr>
              <a:t> and </a:t>
            </a:r>
            <a:r>
              <a:rPr lang="en-GB" i="1" dirty="0">
                <a:latin typeface="Arial" pitchFamily="34" charset="0"/>
                <a:ea typeface="msgothic" charset="0"/>
                <a:cs typeface="msgothic" charset="0"/>
              </a:rPr>
              <a:t>B</a:t>
            </a:r>
            <a:r>
              <a:rPr lang="en-GB" dirty="0">
                <a:latin typeface="Arial" pitchFamily="34" charset="0"/>
                <a:ea typeface="msgothic" charset="0"/>
                <a:cs typeface="msgothic" charset="0"/>
              </a:rPr>
              <a:t>) for the active choice, the forced choice, and their difference. </a:t>
            </a:r>
            <a:r>
              <a:rPr lang="en-GB" i="1" dirty="0">
                <a:latin typeface="Arial" pitchFamily="34" charset="0"/>
                <a:ea typeface="msgothic" charset="0"/>
                <a:cs typeface="msgothic" charset="0"/>
              </a:rPr>
              <a:t>E</a:t>
            </a:r>
            <a:r>
              <a:rPr lang="en-GB" dirty="0">
                <a:latin typeface="Arial" pitchFamily="34" charset="0"/>
                <a:ea typeface="msgothic" charset="0"/>
                <a:cs typeface="msgothic" charset="0"/>
              </a:rPr>
              <a:t>, Anatomical localization of the sources of the differences in theta power between active and forced choice conditions detected a medial prefrontal cortex and an anterior </a:t>
            </a:r>
            <a:r>
              <a:rPr lang="en-GB" dirty="0" err="1">
                <a:latin typeface="Arial" pitchFamily="34" charset="0"/>
                <a:ea typeface="msgothic" charset="0"/>
                <a:cs typeface="msgothic" charset="0"/>
              </a:rPr>
              <a:t>hippocampal</a:t>
            </a:r>
            <a:r>
              <a:rPr lang="en-GB" dirty="0">
                <a:latin typeface="Arial" pitchFamily="34" charset="0"/>
                <a:ea typeface="msgothic" charset="0"/>
                <a:cs typeface="msgothic" charset="0"/>
              </a:rPr>
              <a:t> cluster (</a:t>
            </a:r>
            <a:r>
              <a:rPr lang="en-GB" i="1" dirty="0" err="1">
                <a:latin typeface="Arial" pitchFamily="34" charset="0"/>
                <a:ea typeface="msgothic" charset="0"/>
                <a:cs typeface="msgothic" charset="0"/>
              </a:rPr>
              <a:t>p</a:t>
            </a:r>
            <a:r>
              <a:rPr lang="en-GB" dirty="0">
                <a:latin typeface="Arial" pitchFamily="34" charset="0"/>
                <a:ea typeface="msgothic" charset="0"/>
                <a:cs typeface="msgothic" charset="0"/>
              </a:rPr>
              <a:t> &lt; 0.05, FWE). The </a:t>
            </a:r>
            <a:r>
              <a:rPr lang="en-GB" dirty="0" err="1">
                <a:latin typeface="Arial" pitchFamily="34" charset="0"/>
                <a:ea typeface="msgothic" charset="0"/>
                <a:cs typeface="msgothic" charset="0"/>
              </a:rPr>
              <a:t>color</a:t>
            </a:r>
            <a:r>
              <a:rPr lang="en-GB" dirty="0">
                <a:latin typeface="Arial" pitchFamily="34" charset="0"/>
                <a:ea typeface="msgothic" charset="0"/>
                <a:cs typeface="msgothic" charset="0"/>
              </a:rPr>
              <a:t> scale indicates </a:t>
            </a:r>
            <a:r>
              <a:rPr lang="en-GB" i="1" dirty="0">
                <a:latin typeface="Arial" pitchFamily="34" charset="0"/>
                <a:ea typeface="msgothic" charset="0"/>
                <a:cs typeface="msgothic" charset="0"/>
              </a:rPr>
              <a:t>T</a:t>
            </a:r>
            <a:r>
              <a:rPr lang="en-GB" dirty="0">
                <a:latin typeface="Arial" pitchFamily="34" charset="0"/>
                <a:ea typeface="msgothic" charset="0"/>
                <a:cs typeface="msgothic" charset="0"/>
              </a:rPr>
              <a:t> values.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FDCB5F-DF51-449C-A068-5587BD1DEF7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EEF7A7-4256-48DC-8C24-3543A854E2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ECE715-EBFC-4C7F-856C-64E780756D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CF2323-24EE-49CE-9968-AE9BCE785C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D4C4DE-3CD7-4F50-8816-CE4550C7060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B91E3E-2211-4D33-A29A-EDB4648C0D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A0C1D4-F4AF-4930-9E1B-086CB59308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1E8D8A-5C61-4350-B59E-30BD6848D5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F9B700C-AD02-428C-B1DE-AA121A3DD68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793FC7-2BCF-480F-9687-E2454144FB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F6A608-8E24-4C5A-BD7E-D39C24510D2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A1F9A865-94D5-4553-B58C-82AB0D0F3F6B}" type="slidenum">
              <a:rPr lang="en-US"/>
              <a:pPr>
                <a:defRPr/>
              </a:pPr>
              <a:t>‹#›</a:t>
            </a:fld>
            <a:endParaRPr lang="en-US"/>
          </a:p>
        </p:txBody>
      </p:sp>
      <p:pic>
        <p:nvPicPr>
          <p:cNvPr id="1031" name="Picture 7" descr="spm_header"/>
          <p:cNvPicPr>
            <a:picLocks noChangeAspect="1" noChangeArrowheads="1"/>
          </p:cNvPicPr>
          <p:nvPr userDrawn="1"/>
        </p:nvPicPr>
        <p:blipFill>
          <a:blip r:embed="rId13" cstate="print"/>
          <a:srcRect t="55988" b="10420"/>
          <a:stretch>
            <a:fillRect/>
          </a:stretch>
        </p:blipFill>
        <p:spPr bwMode="auto">
          <a:xfrm>
            <a:off x="0" y="0"/>
            <a:ext cx="91440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1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6.png"/><Relationship Id="rId21" Type="http://schemas.openxmlformats.org/officeDocument/2006/relationships/image" Target="../media/image51.png"/><Relationship Id="rId7" Type="http://schemas.openxmlformats.org/officeDocument/2006/relationships/image" Target="../media/image32.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7.pn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4.png"/><Relationship Id="rId15" Type="http://schemas.openxmlformats.org/officeDocument/2006/relationships/image" Target="../media/image45.png"/><Relationship Id="rId10" Type="http://schemas.openxmlformats.org/officeDocument/2006/relationships/image" Target="../media/image29.png"/><Relationship Id="rId19" Type="http://schemas.openxmlformats.org/officeDocument/2006/relationships/image" Target="../media/image49.png"/><Relationship Id="rId4" Type="http://schemas.openxmlformats.org/officeDocument/2006/relationships/image" Target="../media/image35.png"/><Relationship Id="rId9" Type="http://schemas.openxmlformats.org/officeDocument/2006/relationships/image" Target="../media/image30.pn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5" Type="http://schemas.openxmlformats.org/officeDocument/2006/relationships/image" Target="../media/image56.emf"/><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6.xml"/><Relationship Id="rId5" Type="http://schemas.openxmlformats.org/officeDocument/2006/relationships/image" Target="../media/image68.emf"/><Relationship Id="rId4" Type="http://schemas.openxmlformats.org/officeDocument/2006/relationships/image" Target="../media/image67.emf"/></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image" Target="../media/image2.png"/><Relationship Id="rId16" Type="http://schemas.openxmlformats.org/officeDocument/2006/relationships/image" Target="../media/image11.wmf"/><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5" Type="http://schemas.openxmlformats.org/officeDocument/2006/relationships/image" Target="../media/image10.jpeg"/><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4.png"/><Relationship Id="rId1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76.png"/><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85800" y="2644775"/>
            <a:ext cx="7772400" cy="1470025"/>
          </a:xfrm>
        </p:spPr>
        <p:txBody>
          <a:bodyPr/>
          <a:lstStyle/>
          <a:p>
            <a:pPr algn="ctr" eaLnBrk="1" hangingPunct="1"/>
            <a:r>
              <a:rPr lang="en-US" sz="5400" dirty="0" smtClean="0"/>
              <a:t>Multiple comparisons in M/EEG analysis</a:t>
            </a:r>
          </a:p>
        </p:txBody>
      </p:sp>
      <p:sp>
        <p:nvSpPr>
          <p:cNvPr id="14338" name="Rectangle 3"/>
          <p:cNvSpPr>
            <a:spLocks noGrp="1" noChangeArrowheads="1"/>
          </p:cNvSpPr>
          <p:nvPr>
            <p:ph type="subTitle" idx="1"/>
          </p:nvPr>
        </p:nvSpPr>
        <p:spPr>
          <a:xfrm>
            <a:off x="419100" y="4419600"/>
            <a:ext cx="8305800" cy="1219200"/>
          </a:xfrm>
        </p:spPr>
        <p:txBody>
          <a:bodyPr/>
          <a:lstStyle/>
          <a:p>
            <a:pPr eaLnBrk="1" hangingPunct="1"/>
            <a:r>
              <a:rPr lang="en-GB" sz="1600" dirty="0" smtClean="0"/>
              <a:t>Gareth Barnes</a:t>
            </a:r>
          </a:p>
          <a:p>
            <a:pPr eaLnBrk="1" hangingPunct="1"/>
            <a:endParaRPr lang="en-GB" sz="1600" dirty="0" smtClean="0"/>
          </a:p>
          <a:p>
            <a:pPr eaLnBrk="1" hangingPunct="1"/>
            <a:r>
              <a:rPr lang="en-GB" sz="1600" dirty="0" err="1" smtClean="0"/>
              <a:t>Wellcome</a:t>
            </a:r>
            <a:r>
              <a:rPr lang="en-GB" sz="1600" dirty="0" smtClean="0"/>
              <a:t> Trust Centre for Neuroimaging</a:t>
            </a:r>
          </a:p>
          <a:p>
            <a:pPr eaLnBrk="1" hangingPunct="1"/>
            <a:r>
              <a:rPr lang="en-GB" sz="1600" dirty="0" smtClean="0"/>
              <a:t>University College London</a:t>
            </a:r>
            <a:endParaRPr lang="en-US" sz="1600" dirty="0" smtClean="0"/>
          </a:p>
        </p:txBody>
      </p:sp>
      <p:sp>
        <p:nvSpPr>
          <p:cNvPr id="14339" name="Rectangle 4"/>
          <p:cNvSpPr>
            <a:spLocks noChangeArrowheads="1"/>
          </p:cNvSpPr>
          <p:nvPr/>
        </p:nvSpPr>
        <p:spPr bwMode="auto">
          <a:xfrm>
            <a:off x="0" y="6019800"/>
            <a:ext cx="9144000" cy="838200"/>
          </a:xfrm>
          <a:prstGeom prst="rect">
            <a:avLst/>
          </a:prstGeom>
          <a:solidFill>
            <a:srgbClr val="993366"/>
          </a:solidFill>
          <a:ln w="9525">
            <a:noFill/>
            <a:miter lim="800000"/>
            <a:headEnd/>
            <a:tailEnd/>
          </a:ln>
        </p:spPr>
        <p:txBody>
          <a:bodyPr anchor="ctr" anchorCtr="1"/>
          <a:lstStyle/>
          <a:p>
            <a:pPr algn="ctr">
              <a:spcBef>
                <a:spcPct val="20000"/>
              </a:spcBef>
              <a:buClr>
                <a:srgbClr val="993366"/>
              </a:buClr>
            </a:pPr>
            <a:r>
              <a:rPr lang="en-GB" sz="1600" b="1" dirty="0" smtClean="0">
                <a:solidFill>
                  <a:srgbClr val="FFFFFF"/>
                </a:solidFill>
              </a:rPr>
              <a:t>SPM M/EEG Course</a:t>
            </a:r>
            <a:endParaRPr lang="en-GB" sz="1600" b="1" dirty="0">
              <a:solidFill>
                <a:srgbClr val="FFFFFF"/>
              </a:solidFill>
            </a:endParaRPr>
          </a:p>
          <a:p>
            <a:pPr algn="ctr">
              <a:spcBef>
                <a:spcPct val="20000"/>
              </a:spcBef>
              <a:buClr>
                <a:srgbClr val="993366"/>
              </a:buClr>
            </a:pPr>
            <a:r>
              <a:rPr lang="en-GB" sz="1600" b="1" dirty="0">
                <a:solidFill>
                  <a:srgbClr val="FFFFFF"/>
                </a:solidFill>
              </a:rPr>
              <a:t>London, May </a:t>
            </a:r>
            <a:r>
              <a:rPr lang="en-GB" sz="1600" b="1" dirty="0" smtClean="0">
                <a:solidFill>
                  <a:srgbClr val="FFFFFF"/>
                </a:solidFill>
              </a:rPr>
              <a:t>2013</a:t>
            </a:r>
            <a:endParaRPr lang="en-US" sz="1600" b="1" dirty="0">
              <a:solidFill>
                <a:srgbClr val="FFFFFF"/>
              </a:solidFill>
            </a:endParaRPr>
          </a:p>
        </p:txBody>
      </p:sp>
      <p:pic>
        <p:nvPicPr>
          <p:cNvPr id="14340" name="Picture 5" descr="spm_header"/>
          <p:cNvPicPr>
            <a:picLocks noChangeAspect="1" noChangeArrowheads="1"/>
          </p:cNvPicPr>
          <p:nvPr/>
        </p:nvPicPr>
        <p:blipFill>
          <a:blip r:embed="rId2" cstate="print"/>
          <a:srcRect t="26147"/>
          <a:stretch>
            <a:fillRect/>
          </a:stretch>
        </p:blipFill>
        <p:spPr bwMode="auto">
          <a:xfrm>
            <a:off x="0" y="9525"/>
            <a:ext cx="9144000" cy="1506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GB" b="1" dirty="0" smtClean="0"/>
              <a:t>Multiple tests in space</a:t>
            </a:r>
          </a:p>
        </p:txBody>
      </p:sp>
      <p:grpSp>
        <p:nvGrpSpPr>
          <p:cNvPr id="2" name="Group 185"/>
          <p:cNvGrpSpPr>
            <a:grpSpLocks/>
          </p:cNvGrpSpPr>
          <p:nvPr/>
        </p:nvGrpSpPr>
        <p:grpSpPr bwMode="auto">
          <a:xfrm>
            <a:off x="228600" y="1066800"/>
            <a:ext cx="3117850" cy="2347913"/>
            <a:chOff x="316668" y="1371600"/>
            <a:chExt cx="3118266" cy="2347912"/>
          </a:xfrm>
        </p:grpSpPr>
        <p:sp>
          <p:nvSpPr>
            <p:cNvPr id="20808" name="Text Box 21"/>
            <p:cNvSpPr txBox="1">
              <a:spLocks noChangeArrowheads="1"/>
            </p:cNvSpPr>
            <p:nvPr/>
          </p:nvSpPr>
          <p:spPr bwMode="auto">
            <a:xfrm>
              <a:off x="446843" y="3352800"/>
              <a:ext cx="2743200" cy="366712"/>
            </a:xfrm>
            <a:prstGeom prst="rect">
              <a:avLst/>
            </a:prstGeom>
            <a:noFill/>
            <a:ln w="9525">
              <a:noFill/>
              <a:miter lim="800000"/>
              <a:headEnd/>
              <a:tailEnd/>
            </a:ln>
          </p:spPr>
          <p:txBody>
            <a:bodyPr>
              <a:spAutoFit/>
            </a:bodyPr>
            <a:lstStyle/>
            <a:p>
              <a:pPr algn="ctr" eaLnBrk="0" hangingPunct="0">
                <a:spcBef>
                  <a:spcPct val="50000"/>
                </a:spcBef>
              </a:pPr>
              <a:r>
                <a:rPr lang="en-US" i="1"/>
                <a:t>t</a:t>
              </a:r>
              <a:endParaRPr lang="en-US"/>
            </a:p>
          </p:txBody>
        </p:sp>
        <p:grpSp>
          <p:nvGrpSpPr>
            <p:cNvPr id="3" name="Group 4"/>
            <p:cNvGrpSpPr>
              <a:grpSpLocks noChangeAspect="1"/>
            </p:cNvGrpSpPr>
            <p:nvPr/>
          </p:nvGrpSpPr>
          <p:grpSpPr bwMode="auto">
            <a:xfrm>
              <a:off x="316668" y="1814512"/>
              <a:ext cx="2994025" cy="1766888"/>
              <a:chOff x="478" y="1198"/>
              <a:chExt cx="1886" cy="1113"/>
            </a:xfrm>
          </p:grpSpPr>
          <p:sp>
            <p:nvSpPr>
              <p:cNvPr id="20814" name="AutoShape 4"/>
              <p:cNvSpPr>
                <a:spLocks noChangeAspect="1" noChangeArrowheads="1" noTextEdit="1"/>
              </p:cNvSpPr>
              <p:nvPr/>
            </p:nvSpPr>
            <p:spPr bwMode="auto">
              <a:xfrm>
                <a:off x="478" y="1198"/>
                <a:ext cx="1886" cy="1113"/>
              </a:xfrm>
              <a:prstGeom prst="rect">
                <a:avLst/>
              </a:prstGeom>
              <a:noFill/>
              <a:ln w="9525">
                <a:noFill/>
                <a:miter lim="800000"/>
                <a:headEnd/>
                <a:tailEnd/>
              </a:ln>
            </p:spPr>
            <p:txBody>
              <a:bodyPr/>
              <a:lstStyle/>
              <a:p>
                <a:endParaRPr lang="en-GB"/>
              </a:p>
            </p:txBody>
          </p:sp>
          <p:sp>
            <p:nvSpPr>
              <p:cNvPr id="20815" name="Freeform 52"/>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w="9525">
                <a:noFill/>
                <a:round/>
                <a:headEnd/>
                <a:tailEnd/>
              </a:ln>
            </p:spPr>
            <p:txBody>
              <a:bodyPr/>
              <a:lstStyle/>
              <a:p>
                <a:endParaRPr lang="en-GB"/>
              </a:p>
            </p:txBody>
          </p:sp>
          <p:sp>
            <p:nvSpPr>
              <p:cNvPr id="20816" name="Freeform 53"/>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prstDash val="solid"/>
                <a:round/>
                <a:headEnd/>
                <a:tailEnd/>
              </a:ln>
            </p:spPr>
            <p:txBody>
              <a:bodyPr/>
              <a:lstStyle/>
              <a:p>
                <a:endParaRPr lang="en-GB"/>
              </a:p>
            </p:txBody>
          </p:sp>
          <p:sp>
            <p:nvSpPr>
              <p:cNvPr id="20817" name="Freeform 54"/>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818" name="Freeform 55"/>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prstDash val="solid"/>
                <a:round/>
                <a:headEnd/>
                <a:tailEnd/>
              </a:ln>
            </p:spPr>
            <p:txBody>
              <a:bodyPr/>
              <a:lstStyle/>
              <a:p>
                <a:endParaRPr lang="en-GB"/>
              </a:p>
            </p:txBody>
          </p:sp>
        </p:grpSp>
        <p:sp>
          <p:nvSpPr>
            <p:cNvPr id="20810"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p:spPr>
          <p:txBody>
            <a:bodyPr/>
            <a:lstStyle/>
            <a:p>
              <a:endParaRPr lang="en-GB"/>
            </a:p>
          </p:txBody>
        </p:sp>
        <p:sp>
          <p:nvSpPr>
            <p:cNvPr id="20811" name="Freeform 8"/>
            <p:cNvSpPr>
              <a:spLocks/>
            </p:cNvSpPr>
            <p:nvPr/>
          </p:nvSpPr>
          <p:spPr bwMode="auto">
            <a:xfrm>
              <a:off x="2569100" y="3021937"/>
              <a:ext cx="623888" cy="361950"/>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812" name="Text Box 22"/>
            <p:cNvSpPr txBox="1">
              <a:spLocks noChangeArrowheads="1"/>
            </p:cNvSpPr>
            <p:nvPr/>
          </p:nvSpPr>
          <p:spPr bwMode="auto">
            <a:xfrm>
              <a:off x="3165059" y="3048000"/>
              <a:ext cx="269875" cy="400110"/>
            </a:xfrm>
            <a:prstGeom prst="rect">
              <a:avLst/>
            </a:prstGeom>
            <a:noFill/>
            <a:ln w="9525">
              <a:noFill/>
              <a:miter lim="800000"/>
              <a:headEnd/>
              <a:tailEnd/>
            </a:ln>
          </p:spPr>
          <p:txBody>
            <a:bodyPr lIns="0">
              <a:spAutoFit/>
            </a:bodyPr>
            <a:lstStyle/>
            <a:p>
              <a:pPr eaLnBrk="0" hangingPunct="0">
                <a:spcBef>
                  <a:spcPct val="50000"/>
                </a:spcBef>
              </a:pPr>
              <a:r>
                <a:rPr lang="en-US" sz="2000" b="1" i="1">
                  <a:solidFill>
                    <a:srgbClr val="009900"/>
                  </a:solidFill>
                  <a:latin typeface="Times New Roman" pitchFamily="18" charset="0"/>
                  <a:sym typeface="Symbol" pitchFamily="18" charset="2"/>
                </a:rPr>
                <a:t></a:t>
              </a:r>
            </a:p>
          </p:txBody>
        </p:sp>
        <p:sp>
          <p:nvSpPr>
            <p:cNvPr id="20813" name="Text Box 18"/>
            <p:cNvSpPr txBox="1">
              <a:spLocks noChangeArrowheads="1"/>
            </p:cNvSpPr>
            <p:nvPr/>
          </p:nvSpPr>
          <p:spPr bwMode="auto">
            <a:xfrm>
              <a:off x="2362200" y="1371600"/>
              <a:ext cx="508000" cy="457200"/>
            </a:xfrm>
            <a:prstGeom prst="rect">
              <a:avLst/>
            </a:prstGeom>
            <a:noFill/>
            <a:ln w="9525">
              <a:noFill/>
              <a:miter lim="800000"/>
              <a:headEnd/>
              <a:tailEnd/>
            </a:ln>
          </p:spPr>
          <p:txBody>
            <a:bodyPr>
              <a:spAutoFit/>
            </a:bodyPr>
            <a:lstStyle/>
            <a:p>
              <a:pPr algn="ctr"/>
              <a:r>
                <a:rPr lang="en-US" sz="2400" i="1">
                  <a:latin typeface="Times New Roman" pitchFamily="18" charset="0"/>
                </a:rPr>
                <a:t>u</a:t>
              </a:r>
              <a:r>
                <a:rPr lang="en-US" sz="2400" baseline="-25000">
                  <a:latin typeface="Times New Roman" pitchFamily="18" charset="0"/>
                  <a:sym typeface="Symbol" pitchFamily="18" charset="2"/>
                </a:rPr>
                <a:t></a:t>
              </a:r>
              <a:endParaRPr lang="en-US"/>
            </a:p>
          </p:txBody>
        </p:sp>
      </p:grpSp>
      <p:grpSp>
        <p:nvGrpSpPr>
          <p:cNvPr id="4" name="Group 186"/>
          <p:cNvGrpSpPr>
            <a:grpSpLocks/>
          </p:cNvGrpSpPr>
          <p:nvPr/>
        </p:nvGrpSpPr>
        <p:grpSpPr bwMode="auto">
          <a:xfrm>
            <a:off x="381000" y="1219200"/>
            <a:ext cx="3117850" cy="2347913"/>
            <a:chOff x="316668" y="1371600"/>
            <a:chExt cx="3118266" cy="2347912"/>
          </a:xfrm>
        </p:grpSpPr>
        <p:sp>
          <p:nvSpPr>
            <p:cNvPr id="20797" name="Text Box 21"/>
            <p:cNvSpPr txBox="1">
              <a:spLocks noChangeArrowheads="1"/>
            </p:cNvSpPr>
            <p:nvPr/>
          </p:nvSpPr>
          <p:spPr bwMode="auto">
            <a:xfrm>
              <a:off x="446843" y="3352800"/>
              <a:ext cx="2743200" cy="366712"/>
            </a:xfrm>
            <a:prstGeom prst="rect">
              <a:avLst/>
            </a:prstGeom>
            <a:noFill/>
            <a:ln w="9525">
              <a:noFill/>
              <a:miter lim="800000"/>
              <a:headEnd/>
              <a:tailEnd/>
            </a:ln>
          </p:spPr>
          <p:txBody>
            <a:bodyPr>
              <a:spAutoFit/>
            </a:bodyPr>
            <a:lstStyle/>
            <a:p>
              <a:pPr algn="ctr" eaLnBrk="0" hangingPunct="0">
                <a:spcBef>
                  <a:spcPct val="50000"/>
                </a:spcBef>
              </a:pPr>
              <a:r>
                <a:rPr lang="en-US" i="1"/>
                <a:t>t</a:t>
              </a:r>
              <a:endParaRPr lang="en-US"/>
            </a:p>
          </p:txBody>
        </p:sp>
        <p:grpSp>
          <p:nvGrpSpPr>
            <p:cNvPr id="5" name="Group 188"/>
            <p:cNvGrpSpPr>
              <a:grpSpLocks noChangeAspect="1"/>
            </p:cNvGrpSpPr>
            <p:nvPr/>
          </p:nvGrpSpPr>
          <p:grpSpPr bwMode="auto">
            <a:xfrm>
              <a:off x="316668" y="1814512"/>
              <a:ext cx="2994025" cy="1766888"/>
              <a:chOff x="478" y="1198"/>
              <a:chExt cx="1886" cy="1113"/>
            </a:xfrm>
          </p:grpSpPr>
          <p:sp>
            <p:nvSpPr>
              <p:cNvPr id="20803" name="AutoShape 4"/>
              <p:cNvSpPr>
                <a:spLocks noChangeAspect="1" noChangeArrowheads="1" noTextEdit="1"/>
              </p:cNvSpPr>
              <p:nvPr/>
            </p:nvSpPr>
            <p:spPr bwMode="auto">
              <a:xfrm>
                <a:off x="478" y="1198"/>
                <a:ext cx="1886" cy="1113"/>
              </a:xfrm>
              <a:prstGeom prst="rect">
                <a:avLst/>
              </a:prstGeom>
              <a:noFill/>
              <a:ln w="9525">
                <a:noFill/>
                <a:miter lim="800000"/>
                <a:headEnd/>
                <a:tailEnd/>
              </a:ln>
            </p:spPr>
            <p:txBody>
              <a:bodyPr/>
              <a:lstStyle/>
              <a:p>
                <a:endParaRPr lang="en-GB"/>
              </a:p>
            </p:txBody>
          </p:sp>
          <p:sp>
            <p:nvSpPr>
              <p:cNvPr id="20804" name="Freeform 194"/>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w="9525">
                <a:noFill/>
                <a:round/>
                <a:headEnd/>
                <a:tailEnd/>
              </a:ln>
            </p:spPr>
            <p:txBody>
              <a:bodyPr/>
              <a:lstStyle/>
              <a:p>
                <a:endParaRPr lang="en-GB"/>
              </a:p>
            </p:txBody>
          </p:sp>
          <p:sp>
            <p:nvSpPr>
              <p:cNvPr id="20805" name="Freeform 195"/>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prstDash val="solid"/>
                <a:round/>
                <a:headEnd/>
                <a:tailEnd/>
              </a:ln>
            </p:spPr>
            <p:txBody>
              <a:bodyPr/>
              <a:lstStyle/>
              <a:p>
                <a:endParaRPr lang="en-GB"/>
              </a:p>
            </p:txBody>
          </p:sp>
          <p:sp>
            <p:nvSpPr>
              <p:cNvPr id="20806" name="Freeform 196"/>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807" name="Freeform 197"/>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prstDash val="solid"/>
                <a:round/>
                <a:headEnd/>
                <a:tailEnd/>
              </a:ln>
            </p:spPr>
            <p:txBody>
              <a:bodyPr/>
              <a:lstStyle/>
              <a:p>
                <a:endParaRPr lang="en-GB"/>
              </a:p>
            </p:txBody>
          </p:sp>
        </p:grpSp>
        <p:sp>
          <p:nvSpPr>
            <p:cNvPr id="20799"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p:spPr>
          <p:txBody>
            <a:bodyPr/>
            <a:lstStyle/>
            <a:p>
              <a:endParaRPr lang="en-GB"/>
            </a:p>
          </p:txBody>
        </p:sp>
        <p:sp>
          <p:nvSpPr>
            <p:cNvPr id="20800" name="Freeform 190"/>
            <p:cNvSpPr>
              <a:spLocks/>
            </p:cNvSpPr>
            <p:nvPr/>
          </p:nvSpPr>
          <p:spPr bwMode="auto">
            <a:xfrm>
              <a:off x="2569100" y="3021937"/>
              <a:ext cx="623888" cy="361950"/>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801" name="Text Box 22"/>
            <p:cNvSpPr txBox="1">
              <a:spLocks noChangeArrowheads="1"/>
            </p:cNvSpPr>
            <p:nvPr/>
          </p:nvSpPr>
          <p:spPr bwMode="auto">
            <a:xfrm>
              <a:off x="3165059" y="3048000"/>
              <a:ext cx="269875" cy="400110"/>
            </a:xfrm>
            <a:prstGeom prst="rect">
              <a:avLst/>
            </a:prstGeom>
            <a:noFill/>
            <a:ln w="9525">
              <a:noFill/>
              <a:miter lim="800000"/>
              <a:headEnd/>
              <a:tailEnd/>
            </a:ln>
          </p:spPr>
          <p:txBody>
            <a:bodyPr lIns="0">
              <a:spAutoFit/>
            </a:bodyPr>
            <a:lstStyle/>
            <a:p>
              <a:pPr eaLnBrk="0" hangingPunct="0">
                <a:spcBef>
                  <a:spcPct val="50000"/>
                </a:spcBef>
              </a:pPr>
              <a:r>
                <a:rPr lang="en-US" sz="2000" b="1" i="1">
                  <a:solidFill>
                    <a:srgbClr val="009900"/>
                  </a:solidFill>
                  <a:latin typeface="Times New Roman" pitchFamily="18" charset="0"/>
                  <a:sym typeface="Symbol" pitchFamily="18" charset="2"/>
                </a:rPr>
                <a:t></a:t>
              </a:r>
            </a:p>
          </p:txBody>
        </p:sp>
        <p:sp>
          <p:nvSpPr>
            <p:cNvPr id="20802" name="Text Box 18"/>
            <p:cNvSpPr txBox="1">
              <a:spLocks noChangeArrowheads="1"/>
            </p:cNvSpPr>
            <p:nvPr/>
          </p:nvSpPr>
          <p:spPr bwMode="auto">
            <a:xfrm>
              <a:off x="2362200" y="1371600"/>
              <a:ext cx="508000" cy="457200"/>
            </a:xfrm>
            <a:prstGeom prst="rect">
              <a:avLst/>
            </a:prstGeom>
            <a:noFill/>
            <a:ln w="9525">
              <a:noFill/>
              <a:miter lim="800000"/>
              <a:headEnd/>
              <a:tailEnd/>
            </a:ln>
          </p:spPr>
          <p:txBody>
            <a:bodyPr>
              <a:spAutoFit/>
            </a:bodyPr>
            <a:lstStyle/>
            <a:p>
              <a:pPr algn="ctr"/>
              <a:r>
                <a:rPr lang="en-US" sz="2400" i="1">
                  <a:latin typeface="Times New Roman" pitchFamily="18" charset="0"/>
                </a:rPr>
                <a:t>u</a:t>
              </a:r>
              <a:r>
                <a:rPr lang="en-US" sz="2400" baseline="-25000">
                  <a:latin typeface="Times New Roman" pitchFamily="18" charset="0"/>
                  <a:sym typeface="Symbol" pitchFamily="18" charset="2"/>
                </a:rPr>
                <a:t></a:t>
              </a:r>
              <a:endParaRPr lang="en-US"/>
            </a:p>
          </p:txBody>
        </p:sp>
      </p:grpSp>
      <p:grpSp>
        <p:nvGrpSpPr>
          <p:cNvPr id="6" name="Group 198"/>
          <p:cNvGrpSpPr>
            <a:grpSpLocks/>
          </p:cNvGrpSpPr>
          <p:nvPr/>
        </p:nvGrpSpPr>
        <p:grpSpPr bwMode="auto">
          <a:xfrm>
            <a:off x="533400" y="1371600"/>
            <a:ext cx="3117850" cy="2347913"/>
            <a:chOff x="316668" y="1371600"/>
            <a:chExt cx="3118266" cy="2347912"/>
          </a:xfrm>
        </p:grpSpPr>
        <p:sp>
          <p:nvSpPr>
            <p:cNvPr id="20786" name="Text Box 21"/>
            <p:cNvSpPr txBox="1">
              <a:spLocks noChangeArrowheads="1"/>
            </p:cNvSpPr>
            <p:nvPr/>
          </p:nvSpPr>
          <p:spPr bwMode="auto">
            <a:xfrm>
              <a:off x="446843" y="3352800"/>
              <a:ext cx="2743200" cy="366712"/>
            </a:xfrm>
            <a:prstGeom prst="rect">
              <a:avLst/>
            </a:prstGeom>
            <a:noFill/>
            <a:ln w="9525">
              <a:noFill/>
              <a:miter lim="800000"/>
              <a:headEnd/>
              <a:tailEnd/>
            </a:ln>
          </p:spPr>
          <p:txBody>
            <a:bodyPr>
              <a:spAutoFit/>
            </a:bodyPr>
            <a:lstStyle/>
            <a:p>
              <a:pPr algn="ctr" eaLnBrk="0" hangingPunct="0">
                <a:spcBef>
                  <a:spcPct val="50000"/>
                </a:spcBef>
              </a:pPr>
              <a:r>
                <a:rPr lang="en-US" i="1"/>
                <a:t>t</a:t>
              </a:r>
              <a:endParaRPr lang="en-US"/>
            </a:p>
          </p:txBody>
        </p:sp>
        <p:grpSp>
          <p:nvGrpSpPr>
            <p:cNvPr id="7" name="Group 200"/>
            <p:cNvGrpSpPr>
              <a:grpSpLocks noChangeAspect="1"/>
            </p:cNvGrpSpPr>
            <p:nvPr/>
          </p:nvGrpSpPr>
          <p:grpSpPr bwMode="auto">
            <a:xfrm>
              <a:off x="316668" y="1814512"/>
              <a:ext cx="2994025" cy="1766888"/>
              <a:chOff x="478" y="1198"/>
              <a:chExt cx="1886" cy="1113"/>
            </a:xfrm>
          </p:grpSpPr>
          <p:sp>
            <p:nvSpPr>
              <p:cNvPr id="20792" name="AutoShape 4"/>
              <p:cNvSpPr>
                <a:spLocks noChangeAspect="1" noChangeArrowheads="1" noTextEdit="1"/>
              </p:cNvSpPr>
              <p:nvPr/>
            </p:nvSpPr>
            <p:spPr bwMode="auto">
              <a:xfrm>
                <a:off x="478" y="1198"/>
                <a:ext cx="1886" cy="1113"/>
              </a:xfrm>
              <a:prstGeom prst="rect">
                <a:avLst/>
              </a:prstGeom>
              <a:noFill/>
              <a:ln w="9525">
                <a:noFill/>
                <a:miter lim="800000"/>
                <a:headEnd/>
                <a:tailEnd/>
              </a:ln>
            </p:spPr>
            <p:txBody>
              <a:bodyPr/>
              <a:lstStyle/>
              <a:p>
                <a:endParaRPr lang="en-GB"/>
              </a:p>
            </p:txBody>
          </p:sp>
          <p:sp>
            <p:nvSpPr>
              <p:cNvPr id="20793" name="Freeform 206"/>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w="9525">
                <a:noFill/>
                <a:round/>
                <a:headEnd/>
                <a:tailEnd/>
              </a:ln>
            </p:spPr>
            <p:txBody>
              <a:bodyPr/>
              <a:lstStyle/>
              <a:p>
                <a:endParaRPr lang="en-GB"/>
              </a:p>
            </p:txBody>
          </p:sp>
          <p:sp>
            <p:nvSpPr>
              <p:cNvPr id="20794" name="Freeform 207"/>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prstDash val="solid"/>
                <a:round/>
                <a:headEnd/>
                <a:tailEnd/>
              </a:ln>
            </p:spPr>
            <p:txBody>
              <a:bodyPr/>
              <a:lstStyle/>
              <a:p>
                <a:endParaRPr lang="en-GB"/>
              </a:p>
            </p:txBody>
          </p:sp>
          <p:sp>
            <p:nvSpPr>
              <p:cNvPr id="20795" name="Freeform 208"/>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96" name="Freeform 209"/>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prstDash val="solid"/>
                <a:round/>
                <a:headEnd/>
                <a:tailEnd/>
              </a:ln>
            </p:spPr>
            <p:txBody>
              <a:bodyPr/>
              <a:lstStyle/>
              <a:p>
                <a:endParaRPr lang="en-GB"/>
              </a:p>
            </p:txBody>
          </p:sp>
        </p:grpSp>
        <p:sp>
          <p:nvSpPr>
            <p:cNvPr id="20788"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p:spPr>
          <p:txBody>
            <a:bodyPr/>
            <a:lstStyle/>
            <a:p>
              <a:endParaRPr lang="en-GB"/>
            </a:p>
          </p:txBody>
        </p:sp>
        <p:sp>
          <p:nvSpPr>
            <p:cNvPr id="20789" name="Freeform 202"/>
            <p:cNvSpPr>
              <a:spLocks/>
            </p:cNvSpPr>
            <p:nvPr/>
          </p:nvSpPr>
          <p:spPr bwMode="auto">
            <a:xfrm>
              <a:off x="2569100" y="3021937"/>
              <a:ext cx="623888" cy="361950"/>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90" name="Text Box 22"/>
            <p:cNvSpPr txBox="1">
              <a:spLocks noChangeArrowheads="1"/>
            </p:cNvSpPr>
            <p:nvPr/>
          </p:nvSpPr>
          <p:spPr bwMode="auto">
            <a:xfrm>
              <a:off x="3165059" y="3048000"/>
              <a:ext cx="269875" cy="400110"/>
            </a:xfrm>
            <a:prstGeom prst="rect">
              <a:avLst/>
            </a:prstGeom>
            <a:noFill/>
            <a:ln w="9525">
              <a:noFill/>
              <a:miter lim="800000"/>
              <a:headEnd/>
              <a:tailEnd/>
            </a:ln>
          </p:spPr>
          <p:txBody>
            <a:bodyPr lIns="0">
              <a:spAutoFit/>
            </a:bodyPr>
            <a:lstStyle/>
            <a:p>
              <a:pPr eaLnBrk="0" hangingPunct="0">
                <a:spcBef>
                  <a:spcPct val="50000"/>
                </a:spcBef>
              </a:pPr>
              <a:r>
                <a:rPr lang="en-US" sz="2000" b="1" i="1">
                  <a:solidFill>
                    <a:srgbClr val="009900"/>
                  </a:solidFill>
                  <a:latin typeface="Times New Roman" pitchFamily="18" charset="0"/>
                  <a:sym typeface="Symbol" pitchFamily="18" charset="2"/>
                </a:rPr>
                <a:t></a:t>
              </a:r>
            </a:p>
          </p:txBody>
        </p:sp>
        <p:sp>
          <p:nvSpPr>
            <p:cNvPr id="20791" name="Text Box 18"/>
            <p:cNvSpPr txBox="1">
              <a:spLocks noChangeArrowheads="1"/>
            </p:cNvSpPr>
            <p:nvPr/>
          </p:nvSpPr>
          <p:spPr bwMode="auto">
            <a:xfrm>
              <a:off x="2362200" y="1371600"/>
              <a:ext cx="508000" cy="457200"/>
            </a:xfrm>
            <a:prstGeom prst="rect">
              <a:avLst/>
            </a:prstGeom>
            <a:noFill/>
            <a:ln w="9525">
              <a:noFill/>
              <a:miter lim="800000"/>
              <a:headEnd/>
              <a:tailEnd/>
            </a:ln>
          </p:spPr>
          <p:txBody>
            <a:bodyPr>
              <a:spAutoFit/>
            </a:bodyPr>
            <a:lstStyle/>
            <a:p>
              <a:pPr algn="ctr"/>
              <a:r>
                <a:rPr lang="en-US" sz="2400" i="1">
                  <a:latin typeface="Times New Roman" pitchFamily="18" charset="0"/>
                </a:rPr>
                <a:t>u</a:t>
              </a:r>
              <a:r>
                <a:rPr lang="en-US" sz="2400" baseline="-25000">
                  <a:latin typeface="Times New Roman" pitchFamily="18" charset="0"/>
                  <a:sym typeface="Symbol" pitchFamily="18" charset="2"/>
                </a:rPr>
                <a:t></a:t>
              </a:r>
              <a:endParaRPr lang="en-US"/>
            </a:p>
          </p:txBody>
        </p:sp>
      </p:grpSp>
      <p:grpSp>
        <p:nvGrpSpPr>
          <p:cNvPr id="8" name="Group 210"/>
          <p:cNvGrpSpPr>
            <a:grpSpLocks/>
          </p:cNvGrpSpPr>
          <p:nvPr/>
        </p:nvGrpSpPr>
        <p:grpSpPr bwMode="auto">
          <a:xfrm>
            <a:off x="685800" y="1524000"/>
            <a:ext cx="3117850" cy="2347913"/>
            <a:chOff x="316668" y="1371600"/>
            <a:chExt cx="3118266" cy="2347912"/>
          </a:xfrm>
        </p:grpSpPr>
        <p:sp>
          <p:nvSpPr>
            <p:cNvPr id="20775" name="Text Box 21"/>
            <p:cNvSpPr txBox="1">
              <a:spLocks noChangeArrowheads="1"/>
            </p:cNvSpPr>
            <p:nvPr/>
          </p:nvSpPr>
          <p:spPr bwMode="auto">
            <a:xfrm>
              <a:off x="446843" y="3352800"/>
              <a:ext cx="2743200" cy="366712"/>
            </a:xfrm>
            <a:prstGeom prst="rect">
              <a:avLst/>
            </a:prstGeom>
            <a:noFill/>
            <a:ln w="9525">
              <a:noFill/>
              <a:miter lim="800000"/>
              <a:headEnd/>
              <a:tailEnd/>
            </a:ln>
          </p:spPr>
          <p:txBody>
            <a:bodyPr>
              <a:spAutoFit/>
            </a:bodyPr>
            <a:lstStyle/>
            <a:p>
              <a:pPr algn="ctr" eaLnBrk="0" hangingPunct="0">
                <a:spcBef>
                  <a:spcPct val="50000"/>
                </a:spcBef>
              </a:pPr>
              <a:r>
                <a:rPr lang="en-US" i="1"/>
                <a:t>t</a:t>
              </a:r>
              <a:endParaRPr lang="en-US"/>
            </a:p>
          </p:txBody>
        </p:sp>
        <p:grpSp>
          <p:nvGrpSpPr>
            <p:cNvPr id="9" name="Group 212"/>
            <p:cNvGrpSpPr>
              <a:grpSpLocks noChangeAspect="1"/>
            </p:cNvGrpSpPr>
            <p:nvPr/>
          </p:nvGrpSpPr>
          <p:grpSpPr bwMode="auto">
            <a:xfrm>
              <a:off x="316668" y="1814512"/>
              <a:ext cx="2994025" cy="1766888"/>
              <a:chOff x="478" y="1198"/>
              <a:chExt cx="1886" cy="1113"/>
            </a:xfrm>
          </p:grpSpPr>
          <p:sp>
            <p:nvSpPr>
              <p:cNvPr id="20781" name="AutoShape 4"/>
              <p:cNvSpPr>
                <a:spLocks noChangeAspect="1" noChangeArrowheads="1" noTextEdit="1"/>
              </p:cNvSpPr>
              <p:nvPr/>
            </p:nvSpPr>
            <p:spPr bwMode="auto">
              <a:xfrm>
                <a:off x="478" y="1198"/>
                <a:ext cx="1886" cy="1113"/>
              </a:xfrm>
              <a:prstGeom prst="rect">
                <a:avLst/>
              </a:prstGeom>
              <a:noFill/>
              <a:ln w="9525">
                <a:noFill/>
                <a:miter lim="800000"/>
                <a:headEnd/>
                <a:tailEnd/>
              </a:ln>
            </p:spPr>
            <p:txBody>
              <a:bodyPr/>
              <a:lstStyle/>
              <a:p>
                <a:endParaRPr lang="en-GB"/>
              </a:p>
            </p:txBody>
          </p:sp>
          <p:sp>
            <p:nvSpPr>
              <p:cNvPr id="20782" name="Freeform 218"/>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w="9525">
                <a:noFill/>
                <a:round/>
                <a:headEnd/>
                <a:tailEnd/>
              </a:ln>
            </p:spPr>
            <p:txBody>
              <a:bodyPr/>
              <a:lstStyle/>
              <a:p>
                <a:endParaRPr lang="en-GB"/>
              </a:p>
            </p:txBody>
          </p:sp>
          <p:sp>
            <p:nvSpPr>
              <p:cNvPr id="20783" name="Freeform 219"/>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prstDash val="solid"/>
                <a:round/>
                <a:headEnd/>
                <a:tailEnd/>
              </a:ln>
            </p:spPr>
            <p:txBody>
              <a:bodyPr/>
              <a:lstStyle/>
              <a:p>
                <a:endParaRPr lang="en-GB"/>
              </a:p>
            </p:txBody>
          </p:sp>
          <p:sp>
            <p:nvSpPr>
              <p:cNvPr id="20784" name="Freeform 220"/>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85" name="Freeform 221"/>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prstDash val="solid"/>
                <a:round/>
                <a:headEnd/>
                <a:tailEnd/>
              </a:ln>
            </p:spPr>
            <p:txBody>
              <a:bodyPr/>
              <a:lstStyle/>
              <a:p>
                <a:endParaRPr lang="en-GB"/>
              </a:p>
            </p:txBody>
          </p:sp>
        </p:grpSp>
        <p:sp>
          <p:nvSpPr>
            <p:cNvPr id="20777"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p:spPr>
          <p:txBody>
            <a:bodyPr/>
            <a:lstStyle/>
            <a:p>
              <a:endParaRPr lang="en-GB"/>
            </a:p>
          </p:txBody>
        </p:sp>
        <p:sp>
          <p:nvSpPr>
            <p:cNvPr id="20778" name="Freeform 214"/>
            <p:cNvSpPr>
              <a:spLocks/>
            </p:cNvSpPr>
            <p:nvPr/>
          </p:nvSpPr>
          <p:spPr bwMode="auto">
            <a:xfrm>
              <a:off x="2569100" y="3021937"/>
              <a:ext cx="623888" cy="361950"/>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79" name="Text Box 22"/>
            <p:cNvSpPr txBox="1">
              <a:spLocks noChangeArrowheads="1"/>
            </p:cNvSpPr>
            <p:nvPr/>
          </p:nvSpPr>
          <p:spPr bwMode="auto">
            <a:xfrm>
              <a:off x="3165059" y="3048000"/>
              <a:ext cx="269875" cy="400110"/>
            </a:xfrm>
            <a:prstGeom prst="rect">
              <a:avLst/>
            </a:prstGeom>
            <a:noFill/>
            <a:ln w="9525">
              <a:noFill/>
              <a:miter lim="800000"/>
              <a:headEnd/>
              <a:tailEnd/>
            </a:ln>
          </p:spPr>
          <p:txBody>
            <a:bodyPr lIns="0">
              <a:spAutoFit/>
            </a:bodyPr>
            <a:lstStyle/>
            <a:p>
              <a:pPr eaLnBrk="0" hangingPunct="0">
                <a:spcBef>
                  <a:spcPct val="50000"/>
                </a:spcBef>
              </a:pPr>
              <a:r>
                <a:rPr lang="en-US" sz="2000" b="1" i="1">
                  <a:solidFill>
                    <a:srgbClr val="009900"/>
                  </a:solidFill>
                  <a:latin typeface="Times New Roman" pitchFamily="18" charset="0"/>
                  <a:sym typeface="Symbol" pitchFamily="18" charset="2"/>
                </a:rPr>
                <a:t></a:t>
              </a:r>
            </a:p>
          </p:txBody>
        </p:sp>
        <p:sp>
          <p:nvSpPr>
            <p:cNvPr id="20780" name="Text Box 18"/>
            <p:cNvSpPr txBox="1">
              <a:spLocks noChangeArrowheads="1"/>
            </p:cNvSpPr>
            <p:nvPr/>
          </p:nvSpPr>
          <p:spPr bwMode="auto">
            <a:xfrm>
              <a:off x="2362200" y="1371600"/>
              <a:ext cx="508000" cy="457200"/>
            </a:xfrm>
            <a:prstGeom prst="rect">
              <a:avLst/>
            </a:prstGeom>
            <a:noFill/>
            <a:ln w="9525">
              <a:noFill/>
              <a:miter lim="800000"/>
              <a:headEnd/>
              <a:tailEnd/>
            </a:ln>
          </p:spPr>
          <p:txBody>
            <a:bodyPr>
              <a:spAutoFit/>
            </a:bodyPr>
            <a:lstStyle/>
            <a:p>
              <a:pPr algn="ctr"/>
              <a:r>
                <a:rPr lang="en-US" sz="2400" i="1">
                  <a:latin typeface="Times New Roman" pitchFamily="18" charset="0"/>
                </a:rPr>
                <a:t>u</a:t>
              </a:r>
              <a:r>
                <a:rPr lang="en-US" sz="2400" baseline="-25000">
                  <a:latin typeface="Times New Roman" pitchFamily="18" charset="0"/>
                  <a:sym typeface="Symbol" pitchFamily="18" charset="2"/>
                </a:rPr>
                <a:t></a:t>
              </a:r>
              <a:endParaRPr lang="en-US"/>
            </a:p>
          </p:txBody>
        </p:sp>
      </p:grpSp>
      <p:grpSp>
        <p:nvGrpSpPr>
          <p:cNvPr id="10" name="Group 222"/>
          <p:cNvGrpSpPr>
            <a:grpSpLocks/>
          </p:cNvGrpSpPr>
          <p:nvPr/>
        </p:nvGrpSpPr>
        <p:grpSpPr bwMode="auto">
          <a:xfrm>
            <a:off x="838200" y="1676400"/>
            <a:ext cx="3117850" cy="2347913"/>
            <a:chOff x="316668" y="1371600"/>
            <a:chExt cx="3118266" cy="2347912"/>
          </a:xfrm>
        </p:grpSpPr>
        <p:sp>
          <p:nvSpPr>
            <p:cNvPr id="20764" name="Text Box 21"/>
            <p:cNvSpPr txBox="1">
              <a:spLocks noChangeArrowheads="1"/>
            </p:cNvSpPr>
            <p:nvPr/>
          </p:nvSpPr>
          <p:spPr bwMode="auto">
            <a:xfrm>
              <a:off x="446843" y="3352800"/>
              <a:ext cx="2743200" cy="366712"/>
            </a:xfrm>
            <a:prstGeom prst="rect">
              <a:avLst/>
            </a:prstGeom>
            <a:noFill/>
            <a:ln w="9525">
              <a:noFill/>
              <a:miter lim="800000"/>
              <a:headEnd/>
              <a:tailEnd/>
            </a:ln>
          </p:spPr>
          <p:txBody>
            <a:bodyPr>
              <a:spAutoFit/>
            </a:bodyPr>
            <a:lstStyle/>
            <a:p>
              <a:pPr algn="ctr" eaLnBrk="0" hangingPunct="0">
                <a:spcBef>
                  <a:spcPct val="50000"/>
                </a:spcBef>
              </a:pPr>
              <a:r>
                <a:rPr lang="en-US" i="1"/>
                <a:t>t</a:t>
              </a:r>
              <a:endParaRPr lang="en-US"/>
            </a:p>
          </p:txBody>
        </p:sp>
        <p:grpSp>
          <p:nvGrpSpPr>
            <p:cNvPr id="11" name="Group 224"/>
            <p:cNvGrpSpPr>
              <a:grpSpLocks noChangeAspect="1"/>
            </p:cNvGrpSpPr>
            <p:nvPr/>
          </p:nvGrpSpPr>
          <p:grpSpPr bwMode="auto">
            <a:xfrm>
              <a:off x="316668" y="1814512"/>
              <a:ext cx="2994025" cy="1766888"/>
              <a:chOff x="478" y="1198"/>
              <a:chExt cx="1886" cy="1113"/>
            </a:xfrm>
          </p:grpSpPr>
          <p:sp>
            <p:nvSpPr>
              <p:cNvPr id="20770" name="AutoShape 4"/>
              <p:cNvSpPr>
                <a:spLocks noChangeAspect="1" noChangeArrowheads="1" noTextEdit="1"/>
              </p:cNvSpPr>
              <p:nvPr/>
            </p:nvSpPr>
            <p:spPr bwMode="auto">
              <a:xfrm>
                <a:off x="478" y="1198"/>
                <a:ext cx="1886" cy="1113"/>
              </a:xfrm>
              <a:prstGeom prst="rect">
                <a:avLst/>
              </a:prstGeom>
              <a:noFill/>
              <a:ln w="9525">
                <a:noFill/>
                <a:miter lim="800000"/>
                <a:headEnd/>
                <a:tailEnd/>
              </a:ln>
            </p:spPr>
            <p:txBody>
              <a:bodyPr/>
              <a:lstStyle/>
              <a:p>
                <a:endParaRPr lang="en-GB"/>
              </a:p>
            </p:txBody>
          </p:sp>
          <p:sp>
            <p:nvSpPr>
              <p:cNvPr id="20771" name="Freeform 230"/>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w="9525">
                <a:noFill/>
                <a:round/>
                <a:headEnd/>
                <a:tailEnd/>
              </a:ln>
            </p:spPr>
            <p:txBody>
              <a:bodyPr/>
              <a:lstStyle/>
              <a:p>
                <a:endParaRPr lang="en-GB"/>
              </a:p>
            </p:txBody>
          </p:sp>
          <p:sp>
            <p:nvSpPr>
              <p:cNvPr id="20772" name="Freeform 231"/>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prstDash val="solid"/>
                <a:round/>
                <a:headEnd/>
                <a:tailEnd/>
              </a:ln>
            </p:spPr>
            <p:txBody>
              <a:bodyPr/>
              <a:lstStyle/>
              <a:p>
                <a:endParaRPr lang="en-GB"/>
              </a:p>
            </p:txBody>
          </p:sp>
          <p:sp>
            <p:nvSpPr>
              <p:cNvPr id="20773" name="Freeform 232"/>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74" name="Freeform 233"/>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prstDash val="solid"/>
                <a:round/>
                <a:headEnd/>
                <a:tailEnd/>
              </a:ln>
            </p:spPr>
            <p:txBody>
              <a:bodyPr/>
              <a:lstStyle/>
              <a:p>
                <a:endParaRPr lang="en-GB"/>
              </a:p>
            </p:txBody>
          </p:sp>
        </p:grpSp>
        <p:sp>
          <p:nvSpPr>
            <p:cNvPr id="20766"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p:spPr>
          <p:txBody>
            <a:bodyPr/>
            <a:lstStyle/>
            <a:p>
              <a:endParaRPr lang="en-GB"/>
            </a:p>
          </p:txBody>
        </p:sp>
        <p:sp>
          <p:nvSpPr>
            <p:cNvPr id="20767" name="Freeform 226"/>
            <p:cNvSpPr>
              <a:spLocks/>
            </p:cNvSpPr>
            <p:nvPr/>
          </p:nvSpPr>
          <p:spPr bwMode="auto">
            <a:xfrm>
              <a:off x="2569100" y="3021937"/>
              <a:ext cx="623888" cy="361950"/>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68" name="Text Box 22"/>
            <p:cNvSpPr txBox="1">
              <a:spLocks noChangeArrowheads="1"/>
            </p:cNvSpPr>
            <p:nvPr/>
          </p:nvSpPr>
          <p:spPr bwMode="auto">
            <a:xfrm>
              <a:off x="3165059" y="3048000"/>
              <a:ext cx="269875" cy="400110"/>
            </a:xfrm>
            <a:prstGeom prst="rect">
              <a:avLst/>
            </a:prstGeom>
            <a:noFill/>
            <a:ln w="9525">
              <a:noFill/>
              <a:miter lim="800000"/>
              <a:headEnd/>
              <a:tailEnd/>
            </a:ln>
          </p:spPr>
          <p:txBody>
            <a:bodyPr lIns="0">
              <a:spAutoFit/>
            </a:bodyPr>
            <a:lstStyle/>
            <a:p>
              <a:pPr eaLnBrk="0" hangingPunct="0">
                <a:spcBef>
                  <a:spcPct val="50000"/>
                </a:spcBef>
              </a:pPr>
              <a:r>
                <a:rPr lang="en-US" sz="2000" b="1" i="1">
                  <a:solidFill>
                    <a:srgbClr val="009900"/>
                  </a:solidFill>
                  <a:latin typeface="Times New Roman" pitchFamily="18" charset="0"/>
                  <a:sym typeface="Symbol" pitchFamily="18" charset="2"/>
                </a:rPr>
                <a:t></a:t>
              </a:r>
            </a:p>
          </p:txBody>
        </p:sp>
        <p:sp>
          <p:nvSpPr>
            <p:cNvPr id="20769" name="Text Box 18"/>
            <p:cNvSpPr txBox="1">
              <a:spLocks noChangeArrowheads="1"/>
            </p:cNvSpPr>
            <p:nvPr/>
          </p:nvSpPr>
          <p:spPr bwMode="auto">
            <a:xfrm>
              <a:off x="2362200" y="1371600"/>
              <a:ext cx="508000" cy="457200"/>
            </a:xfrm>
            <a:prstGeom prst="rect">
              <a:avLst/>
            </a:prstGeom>
            <a:noFill/>
            <a:ln w="9525">
              <a:noFill/>
              <a:miter lim="800000"/>
              <a:headEnd/>
              <a:tailEnd/>
            </a:ln>
          </p:spPr>
          <p:txBody>
            <a:bodyPr>
              <a:spAutoFit/>
            </a:bodyPr>
            <a:lstStyle/>
            <a:p>
              <a:pPr algn="ctr"/>
              <a:r>
                <a:rPr lang="en-US" sz="2400" i="1">
                  <a:latin typeface="Times New Roman" pitchFamily="18" charset="0"/>
                </a:rPr>
                <a:t>u</a:t>
              </a:r>
              <a:r>
                <a:rPr lang="en-US" sz="2400" baseline="-25000">
                  <a:latin typeface="Times New Roman" pitchFamily="18" charset="0"/>
                  <a:sym typeface="Symbol" pitchFamily="18" charset="2"/>
                </a:rPr>
                <a:t></a:t>
              </a:r>
              <a:endParaRPr lang="en-US"/>
            </a:p>
          </p:txBody>
        </p:sp>
      </p:grpSp>
      <p:grpSp>
        <p:nvGrpSpPr>
          <p:cNvPr id="12" name="Group 234"/>
          <p:cNvGrpSpPr>
            <a:grpSpLocks/>
          </p:cNvGrpSpPr>
          <p:nvPr/>
        </p:nvGrpSpPr>
        <p:grpSpPr bwMode="auto">
          <a:xfrm>
            <a:off x="996950" y="1828800"/>
            <a:ext cx="3117850" cy="2347913"/>
            <a:chOff x="316668" y="1371600"/>
            <a:chExt cx="3118266" cy="2347912"/>
          </a:xfrm>
        </p:grpSpPr>
        <p:sp>
          <p:nvSpPr>
            <p:cNvPr id="20753" name="Text Box 21"/>
            <p:cNvSpPr txBox="1">
              <a:spLocks noChangeArrowheads="1"/>
            </p:cNvSpPr>
            <p:nvPr/>
          </p:nvSpPr>
          <p:spPr bwMode="auto">
            <a:xfrm>
              <a:off x="446843" y="3352800"/>
              <a:ext cx="2743200" cy="366712"/>
            </a:xfrm>
            <a:prstGeom prst="rect">
              <a:avLst/>
            </a:prstGeom>
            <a:noFill/>
            <a:ln w="9525">
              <a:noFill/>
              <a:miter lim="800000"/>
              <a:headEnd/>
              <a:tailEnd/>
            </a:ln>
          </p:spPr>
          <p:txBody>
            <a:bodyPr>
              <a:spAutoFit/>
            </a:bodyPr>
            <a:lstStyle/>
            <a:p>
              <a:pPr algn="ctr" eaLnBrk="0" hangingPunct="0">
                <a:spcBef>
                  <a:spcPct val="50000"/>
                </a:spcBef>
              </a:pPr>
              <a:r>
                <a:rPr lang="en-US" i="1"/>
                <a:t>t</a:t>
              </a:r>
              <a:endParaRPr lang="en-US"/>
            </a:p>
          </p:txBody>
        </p:sp>
        <p:grpSp>
          <p:nvGrpSpPr>
            <p:cNvPr id="13" name="Group 236"/>
            <p:cNvGrpSpPr>
              <a:grpSpLocks noChangeAspect="1"/>
            </p:cNvGrpSpPr>
            <p:nvPr/>
          </p:nvGrpSpPr>
          <p:grpSpPr bwMode="auto">
            <a:xfrm>
              <a:off x="316668" y="1814512"/>
              <a:ext cx="2994025" cy="1766888"/>
              <a:chOff x="478" y="1198"/>
              <a:chExt cx="1886" cy="1113"/>
            </a:xfrm>
          </p:grpSpPr>
          <p:sp>
            <p:nvSpPr>
              <p:cNvPr id="20759" name="AutoShape 4"/>
              <p:cNvSpPr>
                <a:spLocks noChangeAspect="1" noChangeArrowheads="1" noTextEdit="1"/>
              </p:cNvSpPr>
              <p:nvPr/>
            </p:nvSpPr>
            <p:spPr bwMode="auto">
              <a:xfrm>
                <a:off x="478" y="1198"/>
                <a:ext cx="1886" cy="1113"/>
              </a:xfrm>
              <a:prstGeom prst="rect">
                <a:avLst/>
              </a:prstGeom>
              <a:noFill/>
              <a:ln w="9525">
                <a:noFill/>
                <a:miter lim="800000"/>
                <a:headEnd/>
                <a:tailEnd/>
              </a:ln>
            </p:spPr>
            <p:txBody>
              <a:bodyPr/>
              <a:lstStyle/>
              <a:p>
                <a:endParaRPr lang="en-GB"/>
              </a:p>
            </p:txBody>
          </p:sp>
          <p:sp>
            <p:nvSpPr>
              <p:cNvPr id="20760" name="Freeform 242"/>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close/>
                  </a:path>
                </a:pathLst>
              </a:custGeom>
              <a:solidFill>
                <a:srgbClr val="973500"/>
              </a:solidFill>
              <a:ln w="9525">
                <a:noFill/>
                <a:round/>
                <a:headEnd/>
                <a:tailEnd/>
              </a:ln>
            </p:spPr>
            <p:txBody>
              <a:bodyPr/>
              <a:lstStyle/>
              <a:p>
                <a:endParaRPr lang="en-GB"/>
              </a:p>
            </p:txBody>
          </p:sp>
          <p:sp>
            <p:nvSpPr>
              <p:cNvPr id="20761" name="Freeform 243"/>
              <p:cNvSpPr>
                <a:spLocks/>
              </p:cNvSpPr>
              <p:nvPr/>
            </p:nvSpPr>
            <p:spPr bwMode="auto">
              <a:xfrm>
                <a:off x="555" y="1310"/>
                <a:ext cx="1728" cy="885"/>
              </a:xfrm>
              <a:custGeom>
                <a:avLst/>
                <a:gdLst>
                  <a:gd name="T0" fmla="*/ 0 w 1728"/>
                  <a:gd name="T1" fmla="*/ 885 h 885"/>
                  <a:gd name="T2" fmla="*/ 58 w 1728"/>
                  <a:gd name="T3" fmla="*/ 869 h 885"/>
                  <a:gd name="T4" fmla="*/ 117 w 1728"/>
                  <a:gd name="T5" fmla="*/ 857 h 885"/>
                  <a:gd name="T6" fmla="*/ 171 w 1728"/>
                  <a:gd name="T7" fmla="*/ 837 h 885"/>
                  <a:gd name="T8" fmla="*/ 230 w 1728"/>
                  <a:gd name="T9" fmla="*/ 809 h 885"/>
                  <a:gd name="T10" fmla="*/ 288 w 1728"/>
                  <a:gd name="T11" fmla="*/ 765 h 885"/>
                  <a:gd name="T12" fmla="*/ 347 w 1728"/>
                  <a:gd name="T13" fmla="*/ 709 h 885"/>
                  <a:gd name="T14" fmla="*/ 401 w 1728"/>
                  <a:gd name="T15" fmla="*/ 641 h 885"/>
                  <a:gd name="T16" fmla="*/ 460 w 1728"/>
                  <a:gd name="T17" fmla="*/ 553 h 885"/>
                  <a:gd name="T18" fmla="*/ 519 w 1728"/>
                  <a:gd name="T19" fmla="*/ 453 h 885"/>
                  <a:gd name="T20" fmla="*/ 577 w 1728"/>
                  <a:gd name="T21" fmla="*/ 348 h 885"/>
                  <a:gd name="T22" fmla="*/ 631 w 1728"/>
                  <a:gd name="T23" fmla="*/ 240 h 885"/>
                  <a:gd name="T24" fmla="*/ 690 w 1728"/>
                  <a:gd name="T25" fmla="*/ 144 h 885"/>
                  <a:gd name="T26" fmla="*/ 749 w 1728"/>
                  <a:gd name="T27" fmla="*/ 68 h 885"/>
                  <a:gd name="T28" fmla="*/ 807 w 1728"/>
                  <a:gd name="T29" fmla="*/ 16 h 885"/>
                  <a:gd name="T30" fmla="*/ 866 w 1728"/>
                  <a:gd name="T31" fmla="*/ 0 h 885"/>
                  <a:gd name="T32" fmla="*/ 920 w 1728"/>
                  <a:gd name="T33" fmla="*/ 16 h 885"/>
                  <a:gd name="T34" fmla="*/ 979 w 1728"/>
                  <a:gd name="T35" fmla="*/ 68 h 885"/>
                  <a:gd name="T36" fmla="*/ 1037 w 1728"/>
                  <a:gd name="T37" fmla="*/ 144 h 885"/>
                  <a:gd name="T38" fmla="*/ 1096 w 1728"/>
                  <a:gd name="T39" fmla="*/ 240 h 885"/>
                  <a:gd name="T40" fmla="*/ 1150 w 1728"/>
                  <a:gd name="T41" fmla="*/ 348 h 885"/>
                  <a:gd name="T42" fmla="*/ 1209 w 1728"/>
                  <a:gd name="T43" fmla="*/ 453 h 885"/>
                  <a:gd name="T44" fmla="*/ 1268 w 1728"/>
                  <a:gd name="T45" fmla="*/ 553 h 885"/>
                  <a:gd name="T46" fmla="*/ 1326 w 1728"/>
                  <a:gd name="T47" fmla="*/ 641 h 885"/>
                  <a:gd name="T48" fmla="*/ 1380 w 1728"/>
                  <a:gd name="T49" fmla="*/ 709 h 885"/>
                  <a:gd name="T50" fmla="*/ 1439 w 1728"/>
                  <a:gd name="T51" fmla="*/ 765 h 885"/>
                  <a:gd name="T52" fmla="*/ 1498 w 1728"/>
                  <a:gd name="T53" fmla="*/ 809 h 885"/>
                  <a:gd name="T54" fmla="*/ 1556 w 1728"/>
                  <a:gd name="T55" fmla="*/ 837 h 885"/>
                  <a:gd name="T56" fmla="*/ 1610 w 1728"/>
                  <a:gd name="T57" fmla="*/ 857 h 885"/>
                  <a:gd name="T58" fmla="*/ 1669 w 1728"/>
                  <a:gd name="T59" fmla="*/ 869 h 885"/>
                  <a:gd name="T60" fmla="*/ 1728 w 1728"/>
                  <a:gd name="T61" fmla="*/ 885 h 885"/>
                  <a:gd name="T62" fmla="*/ 0 w 1728"/>
                  <a:gd name="T63" fmla="*/ 885 h 8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28"/>
                  <a:gd name="T97" fmla="*/ 0 h 885"/>
                  <a:gd name="T98" fmla="*/ 1728 w 1728"/>
                  <a:gd name="T99" fmla="*/ 885 h 8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28" h="885">
                    <a:moveTo>
                      <a:pt x="0" y="885"/>
                    </a:moveTo>
                    <a:lnTo>
                      <a:pt x="0" y="885"/>
                    </a:lnTo>
                    <a:lnTo>
                      <a:pt x="27" y="873"/>
                    </a:lnTo>
                    <a:lnTo>
                      <a:pt x="58" y="869"/>
                    </a:lnTo>
                    <a:lnTo>
                      <a:pt x="85" y="865"/>
                    </a:lnTo>
                    <a:lnTo>
                      <a:pt x="117" y="857"/>
                    </a:lnTo>
                    <a:lnTo>
                      <a:pt x="144" y="849"/>
                    </a:lnTo>
                    <a:lnTo>
                      <a:pt x="171" y="837"/>
                    </a:lnTo>
                    <a:lnTo>
                      <a:pt x="203" y="825"/>
                    </a:lnTo>
                    <a:lnTo>
                      <a:pt x="230" y="809"/>
                    </a:lnTo>
                    <a:lnTo>
                      <a:pt x="261" y="789"/>
                    </a:lnTo>
                    <a:lnTo>
                      <a:pt x="288" y="765"/>
                    </a:lnTo>
                    <a:lnTo>
                      <a:pt x="316" y="741"/>
                    </a:lnTo>
                    <a:lnTo>
                      <a:pt x="347" y="709"/>
                    </a:lnTo>
                    <a:lnTo>
                      <a:pt x="374" y="677"/>
                    </a:lnTo>
                    <a:lnTo>
                      <a:pt x="401" y="641"/>
                    </a:lnTo>
                    <a:lnTo>
                      <a:pt x="433" y="597"/>
                    </a:lnTo>
                    <a:lnTo>
                      <a:pt x="460" y="553"/>
                    </a:lnTo>
                    <a:lnTo>
                      <a:pt x="492" y="505"/>
                    </a:lnTo>
                    <a:lnTo>
                      <a:pt x="519" y="453"/>
                    </a:lnTo>
                    <a:lnTo>
                      <a:pt x="546" y="400"/>
                    </a:lnTo>
                    <a:lnTo>
                      <a:pt x="577" y="348"/>
                    </a:lnTo>
                    <a:lnTo>
                      <a:pt x="604" y="292"/>
                    </a:lnTo>
                    <a:lnTo>
                      <a:pt x="631" y="240"/>
                    </a:lnTo>
                    <a:lnTo>
                      <a:pt x="663" y="192"/>
                    </a:lnTo>
                    <a:lnTo>
                      <a:pt x="690" y="144"/>
                    </a:lnTo>
                    <a:lnTo>
                      <a:pt x="722" y="104"/>
                    </a:lnTo>
                    <a:lnTo>
                      <a:pt x="749" y="68"/>
                    </a:lnTo>
                    <a:lnTo>
                      <a:pt x="776" y="36"/>
                    </a:lnTo>
                    <a:lnTo>
                      <a:pt x="807" y="16"/>
                    </a:lnTo>
                    <a:lnTo>
                      <a:pt x="834" y="4"/>
                    </a:lnTo>
                    <a:lnTo>
                      <a:pt x="866" y="0"/>
                    </a:lnTo>
                    <a:lnTo>
                      <a:pt x="893" y="4"/>
                    </a:lnTo>
                    <a:lnTo>
                      <a:pt x="920" y="16"/>
                    </a:lnTo>
                    <a:lnTo>
                      <a:pt x="952" y="36"/>
                    </a:lnTo>
                    <a:lnTo>
                      <a:pt x="979" y="68"/>
                    </a:lnTo>
                    <a:lnTo>
                      <a:pt x="1006" y="104"/>
                    </a:lnTo>
                    <a:lnTo>
                      <a:pt x="1037" y="144"/>
                    </a:lnTo>
                    <a:lnTo>
                      <a:pt x="1065" y="192"/>
                    </a:lnTo>
                    <a:lnTo>
                      <a:pt x="1096" y="240"/>
                    </a:lnTo>
                    <a:lnTo>
                      <a:pt x="1123" y="292"/>
                    </a:lnTo>
                    <a:lnTo>
                      <a:pt x="1150" y="348"/>
                    </a:lnTo>
                    <a:lnTo>
                      <a:pt x="1182" y="400"/>
                    </a:lnTo>
                    <a:lnTo>
                      <a:pt x="1209" y="453"/>
                    </a:lnTo>
                    <a:lnTo>
                      <a:pt x="1236" y="505"/>
                    </a:lnTo>
                    <a:lnTo>
                      <a:pt x="1268" y="553"/>
                    </a:lnTo>
                    <a:lnTo>
                      <a:pt x="1295" y="597"/>
                    </a:lnTo>
                    <a:lnTo>
                      <a:pt x="1326" y="641"/>
                    </a:lnTo>
                    <a:lnTo>
                      <a:pt x="1353" y="677"/>
                    </a:lnTo>
                    <a:lnTo>
                      <a:pt x="1380" y="709"/>
                    </a:lnTo>
                    <a:lnTo>
                      <a:pt x="1412" y="741"/>
                    </a:lnTo>
                    <a:lnTo>
                      <a:pt x="1439" y="765"/>
                    </a:lnTo>
                    <a:lnTo>
                      <a:pt x="1466" y="789"/>
                    </a:lnTo>
                    <a:lnTo>
                      <a:pt x="1498" y="809"/>
                    </a:lnTo>
                    <a:lnTo>
                      <a:pt x="1525" y="825"/>
                    </a:lnTo>
                    <a:lnTo>
                      <a:pt x="1556" y="837"/>
                    </a:lnTo>
                    <a:lnTo>
                      <a:pt x="1583" y="849"/>
                    </a:lnTo>
                    <a:lnTo>
                      <a:pt x="1610" y="857"/>
                    </a:lnTo>
                    <a:lnTo>
                      <a:pt x="1642" y="865"/>
                    </a:lnTo>
                    <a:lnTo>
                      <a:pt x="1669" y="869"/>
                    </a:lnTo>
                    <a:lnTo>
                      <a:pt x="1701" y="873"/>
                    </a:lnTo>
                    <a:lnTo>
                      <a:pt x="1728" y="885"/>
                    </a:lnTo>
                    <a:lnTo>
                      <a:pt x="0" y="885"/>
                    </a:lnTo>
                  </a:path>
                </a:pathLst>
              </a:custGeom>
              <a:noFill/>
              <a:ln w="18">
                <a:solidFill>
                  <a:srgbClr val="BFBFBF"/>
                </a:solidFill>
                <a:prstDash val="solid"/>
                <a:round/>
                <a:headEnd/>
                <a:tailEnd/>
              </a:ln>
            </p:spPr>
            <p:txBody>
              <a:bodyPr/>
              <a:lstStyle/>
              <a:p>
                <a:endParaRPr lang="en-GB"/>
              </a:p>
            </p:txBody>
          </p:sp>
          <p:sp>
            <p:nvSpPr>
              <p:cNvPr id="20762" name="Freeform 244"/>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63" name="Freeform 245"/>
              <p:cNvSpPr>
                <a:spLocks/>
              </p:cNvSpPr>
              <p:nvPr/>
            </p:nvSpPr>
            <p:spPr bwMode="auto">
              <a:xfrm>
                <a:off x="1890" y="1967"/>
                <a:ext cx="393" cy="228"/>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path>
                </a:pathLst>
              </a:custGeom>
              <a:noFill/>
              <a:ln w="18">
                <a:solidFill>
                  <a:srgbClr val="BFBFBF"/>
                </a:solidFill>
                <a:prstDash val="solid"/>
                <a:round/>
                <a:headEnd/>
                <a:tailEnd/>
              </a:ln>
            </p:spPr>
            <p:txBody>
              <a:bodyPr/>
              <a:lstStyle/>
              <a:p>
                <a:endParaRPr lang="en-GB"/>
              </a:p>
            </p:txBody>
          </p:sp>
        </p:grpSp>
        <p:sp>
          <p:nvSpPr>
            <p:cNvPr id="20755" name="Line 20"/>
            <p:cNvSpPr>
              <a:spLocks noChangeShapeType="1"/>
            </p:cNvSpPr>
            <p:nvPr/>
          </p:nvSpPr>
          <p:spPr bwMode="auto">
            <a:xfrm flipV="1">
              <a:off x="2558218" y="1828799"/>
              <a:ext cx="0" cy="1555316"/>
            </a:xfrm>
            <a:prstGeom prst="line">
              <a:avLst/>
            </a:prstGeom>
            <a:noFill/>
            <a:ln w="25400">
              <a:solidFill>
                <a:schemeClr val="tx1"/>
              </a:solidFill>
              <a:prstDash val="sysDot"/>
              <a:round/>
              <a:headEnd/>
              <a:tailEnd/>
            </a:ln>
          </p:spPr>
          <p:txBody>
            <a:bodyPr/>
            <a:lstStyle/>
            <a:p>
              <a:endParaRPr lang="en-GB"/>
            </a:p>
          </p:txBody>
        </p:sp>
        <p:sp>
          <p:nvSpPr>
            <p:cNvPr id="20756" name="Freeform 238"/>
            <p:cNvSpPr>
              <a:spLocks/>
            </p:cNvSpPr>
            <p:nvPr/>
          </p:nvSpPr>
          <p:spPr bwMode="auto">
            <a:xfrm>
              <a:off x="2569100" y="3021937"/>
              <a:ext cx="623888" cy="361950"/>
            </a:xfrm>
            <a:custGeom>
              <a:avLst/>
              <a:gdLst>
                <a:gd name="T0" fmla="*/ 0 w 393"/>
                <a:gd name="T1" fmla="*/ 228 h 228"/>
                <a:gd name="T2" fmla="*/ 0 w 393"/>
                <a:gd name="T3" fmla="*/ 0 h 228"/>
                <a:gd name="T4" fmla="*/ 18 w 393"/>
                <a:gd name="T5" fmla="*/ 20 h 228"/>
                <a:gd name="T6" fmla="*/ 45 w 393"/>
                <a:gd name="T7" fmla="*/ 52 h 228"/>
                <a:gd name="T8" fmla="*/ 77 w 393"/>
                <a:gd name="T9" fmla="*/ 84 h 228"/>
                <a:gd name="T10" fmla="*/ 104 w 393"/>
                <a:gd name="T11" fmla="*/ 108 h 228"/>
                <a:gd name="T12" fmla="*/ 131 w 393"/>
                <a:gd name="T13" fmla="*/ 132 h 228"/>
                <a:gd name="T14" fmla="*/ 163 w 393"/>
                <a:gd name="T15" fmla="*/ 152 h 228"/>
                <a:gd name="T16" fmla="*/ 190 w 393"/>
                <a:gd name="T17" fmla="*/ 168 h 228"/>
                <a:gd name="T18" fmla="*/ 221 w 393"/>
                <a:gd name="T19" fmla="*/ 180 h 228"/>
                <a:gd name="T20" fmla="*/ 248 w 393"/>
                <a:gd name="T21" fmla="*/ 192 h 228"/>
                <a:gd name="T22" fmla="*/ 275 w 393"/>
                <a:gd name="T23" fmla="*/ 200 h 228"/>
                <a:gd name="T24" fmla="*/ 307 w 393"/>
                <a:gd name="T25" fmla="*/ 208 h 228"/>
                <a:gd name="T26" fmla="*/ 334 w 393"/>
                <a:gd name="T27" fmla="*/ 212 h 228"/>
                <a:gd name="T28" fmla="*/ 366 w 393"/>
                <a:gd name="T29" fmla="*/ 216 h 228"/>
                <a:gd name="T30" fmla="*/ 393 w 393"/>
                <a:gd name="T31" fmla="*/ 228 h 228"/>
                <a:gd name="T32" fmla="*/ 393 w 393"/>
                <a:gd name="T33" fmla="*/ 228 h 228"/>
                <a:gd name="T34" fmla="*/ 0 w 393"/>
                <a:gd name="T35" fmla="*/ 228 h 2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3"/>
                <a:gd name="T55" fmla="*/ 0 h 228"/>
                <a:gd name="T56" fmla="*/ 393 w 393"/>
                <a:gd name="T57" fmla="*/ 228 h 2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3" h="228">
                  <a:moveTo>
                    <a:pt x="0" y="228"/>
                  </a:moveTo>
                  <a:lnTo>
                    <a:pt x="0" y="0"/>
                  </a:lnTo>
                  <a:lnTo>
                    <a:pt x="18" y="20"/>
                  </a:lnTo>
                  <a:lnTo>
                    <a:pt x="45" y="52"/>
                  </a:lnTo>
                  <a:lnTo>
                    <a:pt x="77" y="84"/>
                  </a:lnTo>
                  <a:lnTo>
                    <a:pt x="104" y="108"/>
                  </a:lnTo>
                  <a:lnTo>
                    <a:pt x="131" y="132"/>
                  </a:lnTo>
                  <a:lnTo>
                    <a:pt x="163" y="152"/>
                  </a:lnTo>
                  <a:lnTo>
                    <a:pt x="190" y="168"/>
                  </a:lnTo>
                  <a:lnTo>
                    <a:pt x="221" y="180"/>
                  </a:lnTo>
                  <a:lnTo>
                    <a:pt x="248" y="192"/>
                  </a:lnTo>
                  <a:lnTo>
                    <a:pt x="275" y="200"/>
                  </a:lnTo>
                  <a:lnTo>
                    <a:pt x="307" y="208"/>
                  </a:lnTo>
                  <a:lnTo>
                    <a:pt x="334" y="212"/>
                  </a:lnTo>
                  <a:lnTo>
                    <a:pt x="366" y="216"/>
                  </a:lnTo>
                  <a:lnTo>
                    <a:pt x="393" y="228"/>
                  </a:lnTo>
                  <a:lnTo>
                    <a:pt x="0" y="228"/>
                  </a:lnTo>
                  <a:close/>
                </a:path>
              </a:pathLst>
            </a:custGeom>
            <a:solidFill>
              <a:srgbClr val="008000"/>
            </a:solidFill>
            <a:ln w="9525">
              <a:noFill/>
              <a:round/>
              <a:headEnd/>
              <a:tailEnd/>
            </a:ln>
          </p:spPr>
          <p:txBody>
            <a:bodyPr/>
            <a:lstStyle/>
            <a:p>
              <a:endParaRPr lang="en-GB"/>
            </a:p>
          </p:txBody>
        </p:sp>
        <p:sp>
          <p:nvSpPr>
            <p:cNvPr id="20757" name="Text Box 22"/>
            <p:cNvSpPr txBox="1">
              <a:spLocks noChangeArrowheads="1"/>
            </p:cNvSpPr>
            <p:nvPr/>
          </p:nvSpPr>
          <p:spPr bwMode="auto">
            <a:xfrm>
              <a:off x="3165059" y="3048000"/>
              <a:ext cx="269875" cy="400110"/>
            </a:xfrm>
            <a:prstGeom prst="rect">
              <a:avLst/>
            </a:prstGeom>
            <a:noFill/>
            <a:ln w="9525">
              <a:noFill/>
              <a:miter lim="800000"/>
              <a:headEnd/>
              <a:tailEnd/>
            </a:ln>
          </p:spPr>
          <p:txBody>
            <a:bodyPr lIns="0">
              <a:spAutoFit/>
            </a:bodyPr>
            <a:lstStyle/>
            <a:p>
              <a:pPr eaLnBrk="0" hangingPunct="0">
                <a:spcBef>
                  <a:spcPct val="50000"/>
                </a:spcBef>
              </a:pPr>
              <a:r>
                <a:rPr lang="en-US" sz="2000" b="1" i="1">
                  <a:solidFill>
                    <a:srgbClr val="009900"/>
                  </a:solidFill>
                  <a:latin typeface="Times New Roman" pitchFamily="18" charset="0"/>
                  <a:sym typeface="Symbol" pitchFamily="18" charset="2"/>
                </a:rPr>
                <a:t></a:t>
              </a:r>
            </a:p>
          </p:txBody>
        </p:sp>
        <p:sp>
          <p:nvSpPr>
            <p:cNvPr id="20758" name="Text Box 18"/>
            <p:cNvSpPr txBox="1">
              <a:spLocks noChangeArrowheads="1"/>
            </p:cNvSpPr>
            <p:nvPr/>
          </p:nvSpPr>
          <p:spPr bwMode="auto">
            <a:xfrm>
              <a:off x="2362200" y="1371600"/>
              <a:ext cx="508000" cy="457200"/>
            </a:xfrm>
            <a:prstGeom prst="rect">
              <a:avLst/>
            </a:prstGeom>
            <a:noFill/>
            <a:ln w="9525">
              <a:noFill/>
              <a:miter lim="800000"/>
              <a:headEnd/>
              <a:tailEnd/>
            </a:ln>
          </p:spPr>
          <p:txBody>
            <a:bodyPr>
              <a:spAutoFit/>
            </a:bodyPr>
            <a:lstStyle/>
            <a:p>
              <a:pPr algn="ctr"/>
              <a:r>
                <a:rPr lang="en-US" sz="2400" i="1">
                  <a:latin typeface="Times New Roman" pitchFamily="18" charset="0"/>
                </a:rPr>
                <a:t>u</a:t>
              </a:r>
              <a:r>
                <a:rPr lang="en-US" sz="2400" baseline="-25000">
                  <a:latin typeface="Times New Roman" pitchFamily="18" charset="0"/>
                  <a:sym typeface="Symbol" pitchFamily="18" charset="2"/>
                </a:rPr>
                <a:t></a:t>
              </a:r>
              <a:endParaRPr lang="en-US"/>
            </a:p>
          </p:txBody>
        </p:sp>
      </p:grpSp>
      <p:grpSp>
        <p:nvGrpSpPr>
          <p:cNvPr id="14" name="Group 212"/>
          <p:cNvGrpSpPr>
            <a:grpSpLocks/>
          </p:cNvGrpSpPr>
          <p:nvPr/>
        </p:nvGrpSpPr>
        <p:grpSpPr bwMode="auto">
          <a:xfrm>
            <a:off x="25400" y="4408488"/>
            <a:ext cx="9118600" cy="696912"/>
            <a:chOff x="260" y="3456"/>
            <a:chExt cx="5744" cy="439"/>
          </a:xfrm>
        </p:grpSpPr>
        <p:sp>
          <p:nvSpPr>
            <p:cNvPr id="20641" name="Rectangle 213"/>
            <p:cNvSpPr>
              <a:spLocks noChangeAspect="1" noChangeArrowheads="1"/>
            </p:cNvSpPr>
            <p:nvPr/>
          </p:nvSpPr>
          <p:spPr bwMode="auto">
            <a:xfrm>
              <a:off x="260" y="3456"/>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642" name="Rectangle 214"/>
            <p:cNvSpPr>
              <a:spLocks noChangeAspect="1" noChangeArrowheads="1"/>
            </p:cNvSpPr>
            <p:nvPr/>
          </p:nvSpPr>
          <p:spPr bwMode="auto">
            <a:xfrm>
              <a:off x="260" y="3456"/>
              <a:ext cx="475" cy="438"/>
            </a:xfrm>
            <a:prstGeom prst="rect">
              <a:avLst/>
            </a:prstGeom>
            <a:noFill/>
            <a:ln w="0">
              <a:solidFill>
                <a:srgbClr val="FFFFFF"/>
              </a:solidFill>
              <a:miter lim="800000"/>
              <a:headEnd/>
              <a:tailEnd/>
            </a:ln>
          </p:spPr>
          <p:txBody>
            <a:bodyPr/>
            <a:lstStyle/>
            <a:p>
              <a:pPr eaLnBrk="0" hangingPunct="0"/>
              <a:endParaRPr lang="en-GB"/>
            </a:p>
          </p:txBody>
        </p:sp>
        <p:pic>
          <p:nvPicPr>
            <p:cNvPr id="20643" name="Picture 215"/>
            <p:cNvPicPr>
              <a:picLocks noChangeAspect="1" noChangeArrowheads="1"/>
            </p:cNvPicPr>
            <p:nvPr/>
          </p:nvPicPr>
          <p:blipFill>
            <a:blip r:embed="rId3" cstate="print"/>
            <a:srcRect/>
            <a:stretch>
              <a:fillRect/>
            </a:stretch>
          </p:blipFill>
          <p:spPr bwMode="auto">
            <a:xfrm>
              <a:off x="260" y="3456"/>
              <a:ext cx="475" cy="438"/>
            </a:xfrm>
            <a:prstGeom prst="rect">
              <a:avLst/>
            </a:prstGeom>
            <a:noFill/>
            <a:ln w="9525">
              <a:noFill/>
              <a:miter lim="800000"/>
              <a:headEnd/>
              <a:tailEnd/>
            </a:ln>
          </p:spPr>
        </p:pic>
        <p:sp>
          <p:nvSpPr>
            <p:cNvPr id="20644" name="Line 216"/>
            <p:cNvSpPr>
              <a:spLocks noChangeAspect="1" noChangeShapeType="1"/>
            </p:cNvSpPr>
            <p:nvPr/>
          </p:nvSpPr>
          <p:spPr bwMode="auto">
            <a:xfrm>
              <a:off x="260" y="3894"/>
              <a:ext cx="475" cy="1"/>
            </a:xfrm>
            <a:prstGeom prst="line">
              <a:avLst/>
            </a:prstGeom>
            <a:noFill/>
            <a:ln w="0">
              <a:solidFill>
                <a:srgbClr val="000000"/>
              </a:solidFill>
              <a:round/>
              <a:headEnd/>
              <a:tailEnd/>
            </a:ln>
          </p:spPr>
          <p:txBody>
            <a:bodyPr/>
            <a:lstStyle/>
            <a:p>
              <a:endParaRPr lang="en-GB"/>
            </a:p>
          </p:txBody>
        </p:sp>
        <p:sp>
          <p:nvSpPr>
            <p:cNvPr id="20645" name="Line 217"/>
            <p:cNvSpPr>
              <a:spLocks noChangeAspect="1" noChangeShapeType="1"/>
            </p:cNvSpPr>
            <p:nvPr/>
          </p:nvSpPr>
          <p:spPr bwMode="auto">
            <a:xfrm>
              <a:off x="260" y="3456"/>
              <a:ext cx="475" cy="1"/>
            </a:xfrm>
            <a:prstGeom prst="line">
              <a:avLst/>
            </a:prstGeom>
            <a:noFill/>
            <a:ln w="0">
              <a:solidFill>
                <a:srgbClr val="000000"/>
              </a:solidFill>
              <a:round/>
              <a:headEnd/>
              <a:tailEnd/>
            </a:ln>
          </p:spPr>
          <p:txBody>
            <a:bodyPr/>
            <a:lstStyle/>
            <a:p>
              <a:endParaRPr lang="en-GB"/>
            </a:p>
          </p:txBody>
        </p:sp>
        <p:sp>
          <p:nvSpPr>
            <p:cNvPr id="20646" name="Line 218"/>
            <p:cNvSpPr>
              <a:spLocks noChangeAspect="1" noChangeShapeType="1"/>
            </p:cNvSpPr>
            <p:nvPr/>
          </p:nvSpPr>
          <p:spPr bwMode="auto">
            <a:xfrm>
              <a:off x="735" y="3456"/>
              <a:ext cx="1" cy="438"/>
            </a:xfrm>
            <a:prstGeom prst="line">
              <a:avLst/>
            </a:prstGeom>
            <a:noFill/>
            <a:ln w="0">
              <a:solidFill>
                <a:srgbClr val="000000"/>
              </a:solidFill>
              <a:round/>
              <a:headEnd/>
              <a:tailEnd/>
            </a:ln>
          </p:spPr>
          <p:txBody>
            <a:bodyPr/>
            <a:lstStyle/>
            <a:p>
              <a:endParaRPr lang="en-GB"/>
            </a:p>
          </p:txBody>
        </p:sp>
        <p:sp>
          <p:nvSpPr>
            <p:cNvPr id="20647" name="Line 219"/>
            <p:cNvSpPr>
              <a:spLocks noChangeAspect="1" noChangeShapeType="1"/>
            </p:cNvSpPr>
            <p:nvPr/>
          </p:nvSpPr>
          <p:spPr bwMode="auto">
            <a:xfrm>
              <a:off x="260" y="3456"/>
              <a:ext cx="1" cy="438"/>
            </a:xfrm>
            <a:prstGeom prst="line">
              <a:avLst/>
            </a:prstGeom>
            <a:noFill/>
            <a:ln w="0">
              <a:solidFill>
                <a:srgbClr val="000000"/>
              </a:solidFill>
              <a:round/>
              <a:headEnd/>
              <a:tailEnd/>
            </a:ln>
          </p:spPr>
          <p:txBody>
            <a:bodyPr/>
            <a:lstStyle/>
            <a:p>
              <a:endParaRPr lang="en-GB"/>
            </a:p>
          </p:txBody>
        </p:sp>
        <p:sp>
          <p:nvSpPr>
            <p:cNvPr id="20648" name="Line 220"/>
            <p:cNvSpPr>
              <a:spLocks noChangeAspect="1" noChangeShapeType="1"/>
            </p:cNvSpPr>
            <p:nvPr/>
          </p:nvSpPr>
          <p:spPr bwMode="auto">
            <a:xfrm>
              <a:off x="260" y="3894"/>
              <a:ext cx="475" cy="1"/>
            </a:xfrm>
            <a:prstGeom prst="line">
              <a:avLst/>
            </a:prstGeom>
            <a:noFill/>
            <a:ln w="0">
              <a:solidFill>
                <a:srgbClr val="000000"/>
              </a:solidFill>
              <a:round/>
              <a:headEnd/>
              <a:tailEnd/>
            </a:ln>
          </p:spPr>
          <p:txBody>
            <a:bodyPr/>
            <a:lstStyle/>
            <a:p>
              <a:endParaRPr lang="en-GB"/>
            </a:p>
          </p:txBody>
        </p:sp>
        <p:sp>
          <p:nvSpPr>
            <p:cNvPr id="20649" name="Line 221"/>
            <p:cNvSpPr>
              <a:spLocks noChangeAspect="1" noChangeShapeType="1"/>
            </p:cNvSpPr>
            <p:nvPr/>
          </p:nvSpPr>
          <p:spPr bwMode="auto">
            <a:xfrm>
              <a:off x="260" y="3456"/>
              <a:ext cx="1" cy="438"/>
            </a:xfrm>
            <a:prstGeom prst="line">
              <a:avLst/>
            </a:prstGeom>
            <a:noFill/>
            <a:ln w="0">
              <a:solidFill>
                <a:srgbClr val="000000"/>
              </a:solidFill>
              <a:round/>
              <a:headEnd/>
              <a:tailEnd/>
            </a:ln>
          </p:spPr>
          <p:txBody>
            <a:bodyPr/>
            <a:lstStyle/>
            <a:p>
              <a:endParaRPr lang="en-GB"/>
            </a:p>
          </p:txBody>
        </p:sp>
        <p:sp>
          <p:nvSpPr>
            <p:cNvPr id="20650" name="Line 222"/>
            <p:cNvSpPr>
              <a:spLocks noChangeAspect="1" noChangeShapeType="1"/>
            </p:cNvSpPr>
            <p:nvPr/>
          </p:nvSpPr>
          <p:spPr bwMode="auto">
            <a:xfrm>
              <a:off x="260" y="3894"/>
              <a:ext cx="475" cy="1"/>
            </a:xfrm>
            <a:prstGeom prst="line">
              <a:avLst/>
            </a:prstGeom>
            <a:noFill/>
            <a:ln w="0">
              <a:solidFill>
                <a:srgbClr val="000000"/>
              </a:solidFill>
              <a:round/>
              <a:headEnd/>
              <a:tailEnd/>
            </a:ln>
          </p:spPr>
          <p:txBody>
            <a:bodyPr/>
            <a:lstStyle/>
            <a:p>
              <a:endParaRPr lang="en-GB"/>
            </a:p>
          </p:txBody>
        </p:sp>
        <p:sp>
          <p:nvSpPr>
            <p:cNvPr id="20651" name="Line 223"/>
            <p:cNvSpPr>
              <a:spLocks noChangeAspect="1" noChangeShapeType="1"/>
            </p:cNvSpPr>
            <p:nvPr/>
          </p:nvSpPr>
          <p:spPr bwMode="auto">
            <a:xfrm>
              <a:off x="260" y="3456"/>
              <a:ext cx="475" cy="1"/>
            </a:xfrm>
            <a:prstGeom prst="line">
              <a:avLst/>
            </a:prstGeom>
            <a:noFill/>
            <a:ln w="0">
              <a:solidFill>
                <a:srgbClr val="000000"/>
              </a:solidFill>
              <a:round/>
              <a:headEnd/>
              <a:tailEnd/>
            </a:ln>
          </p:spPr>
          <p:txBody>
            <a:bodyPr/>
            <a:lstStyle/>
            <a:p>
              <a:endParaRPr lang="en-GB"/>
            </a:p>
          </p:txBody>
        </p:sp>
        <p:sp>
          <p:nvSpPr>
            <p:cNvPr id="20652" name="Line 224"/>
            <p:cNvSpPr>
              <a:spLocks noChangeAspect="1" noChangeShapeType="1"/>
            </p:cNvSpPr>
            <p:nvPr/>
          </p:nvSpPr>
          <p:spPr bwMode="auto">
            <a:xfrm>
              <a:off x="735" y="3456"/>
              <a:ext cx="1" cy="438"/>
            </a:xfrm>
            <a:prstGeom prst="line">
              <a:avLst/>
            </a:prstGeom>
            <a:noFill/>
            <a:ln w="0">
              <a:solidFill>
                <a:srgbClr val="000000"/>
              </a:solidFill>
              <a:round/>
              <a:headEnd/>
              <a:tailEnd/>
            </a:ln>
          </p:spPr>
          <p:txBody>
            <a:bodyPr/>
            <a:lstStyle/>
            <a:p>
              <a:endParaRPr lang="en-GB"/>
            </a:p>
          </p:txBody>
        </p:sp>
        <p:sp>
          <p:nvSpPr>
            <p:cNvPr id="20653" name="Line 225"/>
            <p:cNvSpPr>
              <a:spLocks noChangeAspect="1" noChangeShapeType="1"/>
            </p:cNvSpPr>
            <p:nvPr/>
          </p:nvSpPr>
          <p:spPr bwMode="auto">
            <a:xfrm>
              <a:off x="260" y="3456"/>
              <a:ext cx="1" cy="438"/>
            </a:xfrm>
            <a:prstGeom prst="line">
              <a:avLst/>
            </a:prstGeom>
            <a:noFill/>
            <a:ln w="0">
              <a:solidFill>
                <a:srgbClr val="000000"/>
              </a:solidFill>
              <a:round/>
              <a:headEnd/>
              <a:tailEnd/>
            </a:ln>
          </p:spPr>
          <p:txBody>
            <a:bodyPr/>
            <a:lstStyle/>
            <a:p>
              <a:endParaRPr lang="en-GB"/>
            </a:p>
          </p:txBody>
        </p:sp>
        <p:sp>
          <p:nvSpPr>
            <p:cNvPr id="20654" name="Rectangle 226"/>
            <p:cNvSpPr>
              <a:spLocks noChangeAspect="1" noChangeArrowheads="1"/>
            </p:cNvSpPr>
            <p:nvPr/>
          </p:nvSpPr>
          <p:spPr bwMode="auto">
            <a:xfrm>
              <a:off x="853" y="3456"/>
              <a:ext cx="465" cy="430"/>
            </a:xfrm>
            <a:prstGeom prst="rect">
              <a:avLst/>
            </a:prstGeom>
            <a:solidFill>
              <a:srgbClr val="FFFFFF"/>
            </a:solidFill>
            <a:ln w="9525">
              <a:noFill/>
              <a:miter lim="800000"/>
              <a:headEnd/>
              <a:tailEnd/>
            </a:ln>
          </p:spPr>
          <p:txBody>
            <a:bodyPr/>
            <a:lstStyle/>
            <a:p>
              <a:pPr eaLnBrk="0" hangingPunct="0"/>
              <a:endParaRPr lang="en-GB"/>
            </a:p>
          </p:txBody>
        </p:sp>
        <p:sp>
          <p:nvSpPr>
            <p:cNvPr id="20655" name="Rectangle 227"/>
            <p:cNvSpPr>
              <a:spLocks noChangeAspect="1" noChangeArrowheads="1"/>
            </p:cNvSpPr>
            <p:nvPr/>
          </p:nvSpPr>
          <p:spPr bwMode="auto">
            <a:xfrm>
              <a:off x="853" y="3456"/>
              <a:ext cx="465" cy="430"/>
            </a:xfrm>
            <a:prstGeom prst="rect">
              <a:avLst/>
            </a:prstGeom>
            <a:noFill/>
            <a:ln w="0">
              <a:solidFill>
                <a:schemeClr val="bg2"/>
              </a:solidFill>
              <a:miter lim="800000"/>
              <a:headEnd/>
              <a:tailEnd/>
            </a:ln>
          </p:spPr>
          <p:txBody>
            <a:bodyPr/>
            <a:lstStyle/>
            <a:p>
              <a:pPr eaLnBrk="0" hangingPunct="0"/>
              <a:endParaRPr lang="en-GB"/>
            </a:p>
          </p:txBody>
        </p:sp>
        <p:pic>
          <p:nvPicPr>
            <p:cNvPr id="20656" name="Picture 228"/>
            <p:cNvPicPr>
              <a:picLocks noChangeAspect="1" noChangeArrowheads="1"/>
            </p:cNvPicPr>
            <p:nvPr/>
          </p:nvPicPr>
          <p:blipFill>
            <a:blip r:embed="rId4" cstate="print"/>
            <a:srcRect/>
            <a:stretch>
              <a:fillRect/>
            </a:stretch>
          </p:blipFill>
          <p:spPr bwMode="auto">
            <a:xfrm>
              <a:off x="853" y="3456"/>
              <a:ext cx="465" cy="430"/>
            </a:xfrm>
            <a:prstGeom prst="rect">
              <a:avLst/>
            </a:prstGeom>
            <a:noFill/>
            <a:ln w="9525">
              <a:noFill/>
              <a:miter lim="800000"/>
              <a:headEnd/>
              <a:tailEnd/>
            </a:ln>
          </p:spPr>
        </p:pic>
        <p:sp>
          <p:nvSpPr>
            <p:cNvPr id="20657" name="Line 229"/>
            <p:cNvSpPr>
              <a:spLocks noChangeAspect="1" noChangeShapeType="1"/>
            </p:cNvSpPr>
            <p:nvPr/>
          </p:nvSpPr>
          <p:spPr bwMode="auto">
            <a:xfrm>
              <a:off x="853" y="3886"/>
              <a:ext cx="465" cy="1"/>
            </a:xfrm>
            <a:prstGeom prst="line">
              <a:avLst/>
            </a:prstGeom>
            <a:noFill/>
            <a:ln w="0">
              <a:solidFill>
                <a:srgbClr val="000000"/>
              </a:solidFill>
              <a:round/>
              <a:headEnd/>
              <a:tailEnd/>
            </a:ln>
          </p:spPr>
          <p:txBody>
            <a:bodyPr/>
            <a:lstStyle/>
            <a:p>
              <a:endParaRPr lang="en-GB"/>
            </a:p>
          </p:txBody>
        </p:sp>
        <p:sp>
          <p:nvSpPr>
            <p:cNvPr id="20658" name="Line 230"/>
            <p:cNvSpPr>
              <a:spLocks noChangeAspect="1" noChangeShapeType="1"/>
            </p:cNvSpPr>
            <p:nvPr/>
          </p:nvSpPr>
          <p:spPr bwMode="auto">
            <a:xfrm>
              <a:off x="853" y="3456"/>
              <a:ext cx="465" cy="1"/>
            </a:xfrm>
            <a:prstGeom prst="line">
              <a:avLst/>
            </a:prstGeom>
            <a:noFill/>
            <a:ln w="0">
              <a:solidFill>
                <a:srgbClr val="000000"/>
              </a:solidFill>
              <a:round/>
              <a:headEnd/>
              <a:tailEnd/>
            </a:ln>
          </p:spPr>
          <p:txBody>
            <a:bodyPr/>
            <a:lstStyle/>
            <a:p>
              <a:endParaRPr lang="en-GB"/>
            </a:p>
          </p:txBody>
        </p:sp>
        <p:sp>
          <p:nvSpPr>
            <p:cNvPr id="20659" name="Line 231"/>
            <p:cNvSpPr>
              <a:spLocks noChangeAspect="1" noChangeShapeType="1"/>
            </p:cNvSpPr>
            <p:nvPr/>
          </p:nvSpPr>
          <p:spPr bwMode="auto">
            <a:xfrm>
              <a:off x="853" y="3456"/>
              <a:ext cx="2" cy="430"/>
            </a:xfrm>
            <a:prstGeom prst="line">
              <a:avLst/>
            </a:prstGeom>
            <a:noFill/>
            <a:ln w="0">
              <a:solidFill>
                <a:srgbClr val="000000"/>
              </a:solidFill>
              <a:round/>
              <a:headEnd/>
              <a:tailEnd/>
            </a:ln>
          </p:spPr>
          <p:txBody>
            <a:bodyPr/>
            <a:lstStyle/>
            <a:p>
              <a:endParaRPr lang="en-GB"/>
            </a:p>
          </p:txBody>
        </p:sp>
        <p:sp>
          <p:nvSpPr>
            <p:cNvPr id="20660" name="Line 232"/>
            <p:cNvSpPr>
              <a:spLocks noChangeAspect="1" noChangeShapeType="1"/>
            </p:cNvSpPr>
            <p:nvPr/>
          </p:nvSpPr>
          <p:spPr bwMode="auto">
            <a:xfrm>
              <a:off x="853" y="3886"/>
              <a:ext cx="465" cy="1"/>
            </a:xfrm>
            <a:prstGeom prst="line">
              <a:avLst/>
            </a:prstGeom>
            <a:noFill/>
            <a:ln w="0">
              <a:solidFill>
                <a:srgbClr val="000000"/>
              </a:solidFill>
              <a:round/>
              <a:headEnd/>
              <a:tailEnd/>
            </a:ln>
          </p:spPr>
          <p:txBody>
            <a:bodyPr/>
            <a:lstStyle/>
            <a:p>
              <a:endParaRPr lang="en-GB"/>
            </a:p>
          </p:txBody>
        </p:sp>
        <p:sp>
          <p:nvSpPr>
            <p:cNvPr id="20661" name="Line 233"/>
            <p:cNvSpPr>
              <a:spLocks noChangeAspect="1" noChangeShapeType="1"/>
            </p:cNvSpPr>
            <p:nvPr/>
          </p:nvSpPr>
          <p:spPr bwMode="auto">
            <a:xfrm>
              <a:off x="853" y="3456"/>
              <a:ext cx="2" cy="430"/>
            </a:xfrm>
            <a:prstGeom prst="line">
              <a:avLst/>
            </a:prstGeom>
            <a:noFill/>
            <a:ln w="0">
              <a:solidFill>
                <a:srgbClr val="000000"/>
              </a:solidFill>
              <a:round/>
              <a:headEnd/>
              <a:tailEnd/>
            </a:ln>
          </p:spPr>
          <p:txBody>
            <a:bodyPr/>
            <a:lstStyle/>
            <a:p>
              <a:endParaRPr lang="en-GB"/>
            </a:p>
          </p:txBody>
        </p:sp>
        <p:sp>
          <p:nvSpPr>
            <p:cNvPr id="20662" name="Line 234"/>
            <p:cNvSpPr>
              <a:spLocks noChangeAspect="1" noChangeShapeType="1"/>
            </p:cNvSpPr>
            <p:nvPr/>
          </p:nvSpPr>
          <p:spPr bwMode="auto">
            <a:xfrm>
              <a:off x="853" y="3886"/>
              <a:ext cx="465" cy="1"/>
            </a:xfrm>
            <a:prstGeom prst="line">
              <a:avLst/>
            </a:prstGeom>
            <a:noFill/>
            <a:ln w="0">
              <a:solidFill>
                <a:srgbClr val="000000"/>
              </a:solidFill>
              <a:round/>
              <a:headEnd/>
              <a:tailEnd/>
            </a:ln>
          </p:spPr>
          <p:txBody>
            <a:bodyPr/>
            <a:lstStyle/>
            <a:p>
              <a:endParaRPr lang="en-GB"/>
            </a:p>
          </p:txBody>
        </p:sp>
        <p:sp>
          <p:nvSpPr>
            <p:cNvPr id="20663" name="Line 235"/>
            <p:cNvSpPr>
              <a:spLocks noChangeAspect="1" noChangeShapeType="1"/>
            </p:cNvSpPr>
            <p:nvPr/>
          </p:nvSpPr>
          <p:spPr bwMode="auto">
            <a:xfrm>
              <a:off x="853" y="3456"/>
              <a:ext cx="465" cy="1"/>
            </a:xfrm>
            <a:prstGeom prst="line">
              <a:avLst/>
            </a:prstGeom>
            <a:noFill/>
            <a:ln w="0">
              <a:solidFill>
                <a:srgbClr val="000000"/>
              </a:solidFill>
              <a:round/>
              <a:headEnd/>
              <a:tailEnd/>
            </a:ln>
          </p:spPr>
          <p:txBody>
            <a:bodyPr/>
            <a:lstStyle/>
            <a:p>
              <a:endParaRPr lang="en-GB"/>
            </a:p>
          </p:txBody>
        </p:sp>
        <p:sp>
          <p:nvSpPr>
            <p:cNvPr id="20664" name="Line 236"/>
            <p:cNvSpPr>
              <a:spLocks noChangeAspect="1" noChangeShapeType="1"/>
            </p:cNvSpPr>
            <p:nvPr/>
          </p:nvSpPr>
          <p:spPr bwMode="auto">
            <a:xfrm>
              <a:off x="853" y="3456"/>
              <a:ext cx="2" cy="430"/>
            </a:xfrm>
            <a:prstGeom prst="line">
              <a:avLst/>
            </a:prstGeom>
            <a:noFill/>
            <a:ln w="0">
              <a:solidFill>
                <a:srgbClr val="000000"/>
              </a:solidFill>
              <a:round/>
              <a:headEnd/>
              <a:tailEnd/>
            </a:ln>
          </p:spPr>
          <p:txBody>
            <a:bodyPr/>
            <a:lstStyle/>
            <a:p>
              <a:endParaRPr lang="en-GB"/>
            </a:p>
          </p:txBody>
        </p:sp>
        <p:sp>
          <p:nvSpPr>
            <p:cNvPr id="20665" name="Rectangle 237"/>
            <p:cNvSpPr>
              <a:spLocks noChangeAspect="1" noChangeArrowheads="1"/>
            </p:cNvSpPr>
            <p:nvPr/>
          </p:nvSpPr>
          <p:spPr bwMode="auto">
            <a:xfrm>
              <a:off x="1438" y="3456"/>
              <a:ext cx="465" cy="430"/>
            </a:xfrm>
            <a:prstGeom prst="rect">
              <a:avLst/>
            </a:prstGeom>
            <a:solidFill>
              <a:srgbClr val="FFFFFF"/>
            </a:solidFill>
            <a:ln w="9525">
              <a:noFill/>
              <a:miter lim="800000"/>
              <a:headEnd/>
              <a:tailEnd/>
            </a:ln>
          </p:spPr>
          <p:txBody>
            <a:bodyPr/>
            <a:lstStyle/>
            <a:p>
              <a:pPr eaLnBrk="0" hangingPunct="0"/>
              <a:endParaRPr lang="en-GB"/>
            </a:p>
          </p:txBody>
        </p:sp>
        <p:sp>
          <p:nvSpPr>
            <p:cNvPr id="20666" name="Rectangle 238"/>
            <p:cNvSpPr>
              <a:spLocks noChangeAspect="1" noChangeArrowheads="1"/>
            </p:cNvSpPr>
            <p:nvPr/>
          </p:nvSpPr>
          <p:spPr bwMode="auto">
            <a:xfrm>
              <a:off x="1438" y="3456"/>
              <a:ext cx="465" cy="430"/>
            </a:xfrm>
            <a:prstGeom prst="rect">
              <a:avLst/>
            </a:prstGeom>
            <a:noFill/>
            <a:ln w="0">
              <a:solidFill>
                <a:schemeClr val="bg2"/>
              </a:solidFill>
              <a:miter lim="800000"/>
              <a:headEnd/>
              <a:tailEnd/>
            </a:ln>
          </p:spPr>
          <p:txBody>
            <a:bodyPr/>
            <a:lstStyle/>
            <a:p>
              <a:pPr eaLnBrk="0" hangingPunct="0"/>
              <a:endParaRPr lang="en-GB"/>
            </a:p>
          </p:txBody>
        </p:sp>
        <p:pic>
          <p:nvPicPr>
            <p:cNvPr id="20667" name="Picture 239"/>
            <p:cNvPicPr>
              <a:picLocks noChangeAspect="1" noChangeArrowheads="1"/>
            </p:cNvPicPr>
            <p:nvPr/>
          </p:nvPicPr>
          <p:blipFill>
            <a:blip r:embed="rId5" cstate="print"/>
            <a:srcRect/>
            <a:stretch>
              <a:fillRect/>
            </a:stretch>
          </p:blipFill>
          <p:spPr bwMode="auto">
            <a:xfrm>
              <a:off x="1438" y="3456"/>
              <a:ext cx="465" cy="430"/>
            </a:xfrm>
            <a:prstGeom prst="rect">
              <a:avLst/>
            </a:prstGeom>
            <a:noFill/>
            <a:ln w="9525">
              <a:noFill/>
              <a:miter lim="800000"/>
              <a:headEnd/>
              <a:tailEnd/>
            </a:ln>
          </p:spPr>
        </p:pic>
        <p:sp>
          <p:nvSpPr>
            <p:cNvPr id="20668" name="Line 240"/>
            <p:cNvSpPr>
              <a:spLocks noChangeAspect="1" noChangeShapeType="1"/>
            </p:cNvSpPr>
            <p:nvPr/>
          </p:nvSpPr>
          <p:spPr bwMode="auto">
            <a:xfrm>
              <a:off x="1438" y="3886"/>
              <a:ext cx="465" cy="1"/>
            </a:xfrm>
            <a:prstGeom prst="line">
              <a:avLst/>
            </a:prstGeom>
            <a:noFill/>
            <a:ln w="0">
              <a:solidFill>
                <a:srgbClr val="000000"/>
              </a:solidFill>
              <a:round/>
              <a:headEnd/>
              <a:tailEnd/>
            </a:ln>
          </p:spPr>
          <p:txBody>
            <a:bodyPr/>
            <a:lstStyle/>
            <a:p>
              <a:endParaRPr lang="en-GB"/>
            </a:p>
          </p:txBody>
        </p:sp>
        <p:sp>
          <p:nvSpPr>
            <p:cNvPr id="20669" name="Line 241"/>
            <p:cNvSpPr>
              <a:spLocks noChangeAspect="1" noChangeShapeType="1"/>
            </p:cNvSpPr>
            <p:nvPr/>
          </p:nvSpPr>
          <p:spPr bwMode="auto">
            <a:xfrm>
              <a:off x="1438" y="3456"/>
              <a:ext cx="465" cy="1"/>
            </a:xfrm>
            <a:prstGeom prst="line">
              <a:avLst/>
            </a:prstGeom>
            <a:noFill/>
            <a:ln w="0">
              <a:solidFill>
                <a:srgbClr val="000000"/>
              </a:solidFill>
              <a:round/>
              <a:headEnd/>
              <a:tailEnd/>
            </a:ln>
          </p:spPr>
          <p:txBody>
            <a:bodyPr/>
            <a:lstStyle/>
            <a:p>
              <a:endParaRPr lang="en-GB"/>
            </a:p>
          </p:txBody>
        </p:sp>
        <p:sp>
          <p:nvSpPr>
            <p:cNvPr id="20670" name="Line 242"/>
            <p:cNvSpPr>
              <a:spLocks noChangeAspect="1" noChangeShapeType="1"/>
            </p:cNvSpPr>
            <p:nvPr/>
          </p:nvSpPr>
          <p:spPr bwMode="auto">
            <a:xfrm>
              <a:off x="1438" y="3456"/>
              <a:ext cx="1" cy="430"/>
            </a:xfrm>
            <a:prstGeom prst="line">
              <a:avLst/>
            </a:prstGeom>
            <a:noFill/>
            <a:ln w="0">
              <a:solidFill>
                <a:srgbClr val="000000"/>
              </a:solidFill>
              <a:round/>
              <a:headEnd/>
              <a:tailEnd/>
            </a:ln>
          </p:spPr>
          <p:txBody>
            <a:bodyPr/>
            <a:lstStyle/>
            <a:p>
              <a:endParaRPr lang="en-GB"/>
            </a:p>
          </p:txBody>
        </p:sp>
        <p:sp>
          <p:nvSpPr>
            <p:cNvPr id="20671" name="Line 243"/>
            <p:cNvSpPr>
              <a:spLocks noChangeAspect="1" noChangeShapeType="1"/>
            </p:cNvSpPr>
            <p:nvPr/>
          </p:nvSpPr>
          <p:spPr bwMode="auto">
            <a:xfrm>
              <a:off x="1438" y="3886"/>
              <a:ext cx="465" cy="1"/>
            </a:xfrm>
            <a:prstGeom prst="line">
              <a:avLst/>
            </a:prstGeom>
            <a:noFill/>
            <a:ln w="0">
              <a:solidFill>
                <a:srgbClr val="000000"/>
              </a:solidFill>
              <a:round/>
              <a:headEnd/>
              <a:tailEnd/>
            </a:ln>
          </p:spPr>
          <p:txBody>
            <a:bodyPr/>
            <a:lstStyle/>
            <a:p>
              <a:endParaRPr lang="en-GB"/>
            </a:p>
          </p:txBody>
        </p:sp>
        <p:sp>
          <p:nvSpPr>
            <p:cNvPr id="20672" name="Line 244"/>
            <p:cNvSpPr>
              <a:spLocks noChangeAspect="1" noChangeShapeType="1"/>
            </p:cNvSpPr>
            <p:nvPr/>
          </p:nvSpPr>
          <p:spPr bwMode="auto">
            <a:xfrm>
              <a:off x="1438" y="3456"/>
              <a:ext cx="1" cy="430"/>
            </a:xfrm>
            <a:prstGeom prst="line">
              <a:avLst/>
            </a:prstGeom>
            <a:noFill/>
            <a:ln w="0">
              <a:solidFill>
                <a:srgbClr val="000000"/>
              </a:solidFill>
              <a:round/>
              <a:headEnd/>
              <a:tailEnd/>
            </a:ln>
          </p:spPr>
          <p:txBody>
            <a:bodyPr/>
            <a:lstStyle/>
            <a:p>
              <a:endParaRPr lang="en-GB"/>
            </a:p>
          </p:txBody>
        </p:sp>
        <p:sp>
          <p:nvSpPr>
            <p:cNvPr id="20673" name="Line 245"/>
            <p:cNvSpPr>
              <a:spLocks noChangeAspect="1" noChangeShapeType="1"/>
            </p:cNvSpPr>
            <p:nvPr/>
          </p:nvSpPr>
          <p:spPr bwMode="auto">
            <a:xfrm>
              <a:off x="1438" y="3886"/>
              <a:ext cx="465" cy="1"/>
            </a:xfrm>
            <a:prstGeom prst="line">
              <a:avLst/>
            </a:prstGeom>
            <a:noFill/>
            <a:ln w="0">
              <a:solidFill>
                <a:srgbClr val="000000"/>
              </a:solidFill>
              <a:round/>
              <a:headEnd/>
              <a:tailEnd/>
            </a:ln>
          </p:spPr>
          <p:txBody>
            <a:bodyPr/>
            <a:lstStyle/>
            <a:p>
              <a:endParaRPr lang="en-GB"/>
            </a:p>
          </p:txBody>
        </p:sp>
        <p:sp>
          <p:nvSpPr>
            <p:cNvPr id="20674" name="Line 246"/>
            <p:cNvSpPr>
              <a:spLocks noChangeAspect="1" noChangeShapeType="1"/>
            </p:cNvSpPr>
            <p:nvPr/>
          </p:nvSpPr>
          <p:spPr bwMode="auto">
            <a:xfrm>
              <a:off x="1438" y="3456"/>
              <a:ext cx="465" cy="1"/>
            </a:xfrm>
            <a:prstGeom prst="line">
              <a:avLst/>
            </a:prstGeom>
            <a:noFill/>
            <a:ln w="0">
              <a:solidFill>
                <a:srgbClr val="000000"/>
              </a:solidFill>
              <a:round/>
              <a:headEnd/>
              <a:tailEnd/>
            </a:ln>
          </p:spPr>
          <p:txBody>
            <a:bodyPr/>
            <a:lstStyle/>
            <a:p>
              <a:endParaRPr lang="en-GB"/>
            </a:p>
          </p:txBody>
        </p:sp>
        <p:sp>
          <p:nvSpPr>
            <p:cNvPr id="20675" name="Line 247"/>
            <p:cNvSpPr>
              <a:spLocks noChangeAspect="1" noChangeShapeType="1"/>
            </p:cNvSpPr>
            <p:nvPr/>
          </p:nvSpPr>
          <p:spPr bwMode="auto">
            <a:xfrm>
              <a:off x="1438" y="3456"/>
              <a:ext cx="1" cy="430"/>
            </a:xfrm>
            <a:prstGeom prst="line">
              <a:avLst/>
            </a:prstGeom>
            <a:noFill/>
            <a:ln w="0">
              <a:solidFill>
                <a:srgbClr val="000000"/>
              </a:solidFill>
              <a:round/>
              <a:headEnd/>
              <a:tailEnd/>
            </a:ln>
          </p:spPr>
          <p:txBody>
            <a:bodyPr/>
            <a:lstStyle/>
            <a:p>
              <a:endParaRPr lang="en-GB"/>
            </a:p>
          </p:txBody>
        </p:sp>
        <p:sp>
          <p:nvSpPr>
            <p:cNvPr id="20676" name="Rectangle 248"/>
            <p:cNvSpPr>
              <a:spLocks noChangeAspect="1" noChangeArrowheads="1"/>
            </p:cNvSpPr>
            <p:nvPr/>
          </p:nvSpPr>
          <p:spPr bwMode="auto">
            <a:xfrm>
              <a:off x="2022" y="3456"/>
              <a:ext cx="466" cy="430"/>
            </a:xfrm>
            <a:prstGeom prst="rect">
              <a:avLst/>
            </a:prstGeom>
            <a:solidFill>
              <a:srgbClr val="FFFFFF"/>
            </a:solidFill>
            <a:ln w="9525">
              <a:noFill/>
              <a:miter lim="800000"/>
              <a:headEnd/>
              <a:tailEnd/>
            </a:ln>
          </p:spPr>
          <p:txBody>
            <a:bodyPr/>
            <a:lstStyle/>
            <a:p>
              <a:pPr eaLnBrk="0" hangingPunct="0"/>
              <a:endParaRPr lang="en-GB"/>
            </a:p>
          </p:txBody>
        </p:sp>
        <p:sp>
          <p:nvSpPr>
            <p:cNvPr id="20677" name="Rectangle 249"/>
            <p:cNvSpPr>
              <a:spLocks noChangeAspect="1" noChangeArrowheads="1"/>
            </p:cNvSpPr>
            <p:nvPr/>
          </p:nvSpPr>
          <p:spPr bwMode="auto">
            <a:xfrm>
              <a:off x="2022" y="3456"/>
              <a:ext cx="466" cy="430"/>
            </a:xfrm>
            <a:prstGeom prst="rect">
              <a:avLst/>
            </a:prstGeom>
            <a:noFill/>
            <a:ln w="0">
              <a:solidFill>
                <a:schemeClr val="bg2"/>
              </a:solidFill>
              <a:miter lim="800000"/>
              <a:headEnd/>
              <a:tailEnd/>
            </a:ln>
          </p:spPr>
          <p:txBody>
            <a:bodyPr/>
            <a:lstStyle/>
            <a:p>
              <a:pPr eaLnBrk="0" hangingPunct="0"/>
              <a:endParaRPr lang="en-GB"/>
            </a:p>
          </p:txBody>
        </p:sp>
        <p:pic>
          <p:nvPicPr>
            <p:cNvPr id="20678" name="Picture 250"/>
            <p:cNvPicPr>
              <a:picLocks noChangeAspect="1" noChangeArrowheads="1"/>
            </p:cNvPicPr>
            <p:nvPr/>
          </p:nvPicPr>
          <p:blipFill>
            <a:blip r:embed="rId6" cstate="print"/>
            <a:srcRect/>
            <a:stretch>
              <a:fillRect/>
            </a:stretch>
          </p:blipFill>
          <p:spPr bwMode="auto">
            <a:xfrm>
              <a:off x="2022" y="3456"/>
              <a:ext cx="466" cy="430"/>
            </a:xfrm>
            <a:prstGeom prst="rect">
              <a:avLst/>
            </a:prstGeom>
            <a:noFill/>
            <a:ln w="9525">
              <a:noFill/>
              <a:miter lim="800000"/>
              <a:headEnd/>
              <a:tailEnd/>
            </a:ln>
          </p:spPr>
        </p:pic>
        <p:sp>
          <p:nvSpPr>
            <p:cNvPr id="20679" name="Line 251"/>
            <p:cNvSpPr>
              <a:spLocks noChangeAspect="1" noChangeShapeType="1"/>
            </p:cNvSpPr>
            <p:nvPr/>
          </p:nvSpPr>
          <p:spPr bwMode="auto">
            <a:xfrm>
              <a:off x="2022" y="3886"/>
              <a:ext cx="466" cy="1"/>
            </a:xfrm>
            <a:prstGeom prst="line">
              <a:avLst/>
            </a:prstGeom>
            <a:noFill/>
            <a:ln w="0">
              <a:solidFill>
                <a:srgbClr val="000000"/>
              </a:solidFill>
              <a:round/>
              <a:headEnd/>
              <a:tailEnd/>
            </a:ln>
          </p:spPr>
          <p:txBody>
            <a:bodyPr/>
            <a:lstStyle/>
            <a:p>
              <a:endParaRPr lang="en-GB"/>
            </a:p>
          </p:txBody>
        </p:sp>
        <p:sp>
          <p:nvSpPr>
            <p:cNvPr id="20680" name="Line 252"/>
            <p:cNvSpPr>
              <a:spLocks noChangeAspect="1" noChangeShapeType="1"/>
            </p:cNvSpPr>
            <p:nvPr/>
          </p:nvSpPr>
          <p:spPr bwMode="auto">
            <a:xfrm>
              <a:off x="2022" y="3456"/>
              <a:ext cx="466" cy="1"/>
            </a:xfrm>
            <a:prstGeom prst="line">
              <a:avLst/>
            </a:prstGeom>
            <a:noFill/>
            <a:ln w="0">
              <a:solidFill>
                <a:srgbClr val="000000"/>
              </a:solidFill>
              <a:round/>
              <a:headEnd/>
              <a:tailEnd/>
            </a:ln>
          </p:spPr>
          <p:txBody>
            <a:bodyPr/>
            <a:lstStyle/>
            <a:p>
              <a:endParaRPr lang="en-GB"/>
            </a:p>
          </p:txBody>
        </p:sp>
        <p:sp>
          <p:nvSpPr>
            <p:cNvPr id="20681" name="Line 253"/>
            <p:cNvSpPr>
              <a:spLocks noChangeAspect="1" noChangeShapeType="1"/>
            </p:cNvSpPr>
            <p:nvPr/>
          </p:nvSpPr>
          <p:spPr bwMode="auto">
            <a:xfrm>
              <a:off x="2022" y="3456"/>
              <a:ext cx="2" cy="430"/>
            </a:xfrm>
            <a:prstGeom prst="line">
              <a:avLst/>
            </a:prstGeom>
            <a:noFill/>
            <a:ln w="0">
              <a:solidFill>
                <a:srgbClr val="000000"/>
              </a:solidFill>
              <a:round/>
              <a:headEnd/>
              <a:tailEnd/>
            </a:ln>
          </p:spPr>
          <p:txBody>
            <a:bodyPr/>
            <a:lstStyle/>
            <a:p>
              <a:endParaRPr lang="en-GB"/>
            </a:p>
          </p:txBody>
        </p:sp>
        <p:sp>
          <p:nvSpPr>
            <p:cNvPr id="20682" name="Line 254"/>
            <p:cNvSpPr>
              <a:spLocks noChangeAspect="1" noChangeShapeType="1"/>
            </p:cNvSpPr>
            <p:nvPr/>
          </p:nvSpPr>
          <p:spPr bwMode="auto">
            <a:xfrm>
              <a:off x="2022" y="3886"/>
              <a:ext cx="466" cy="1"/>
            </a:xfrm>
            <a:prstGeom prst="line">
              <a:avLst/>
            </a:prstGeom>
            <a:noFill/>
            <a:ln w="0">
              <a:solidFill>
                <a:srgbClr val="000000"/>
              </a:solidFill>
              <a:round/>
              <a:headEnd/>
              <a:tailEnd/>
            </a:ln>
          </p:spPr>
          <p:txBody>
            <a:bodyPr/>
            <a:lstStyle/>
            <a:p>
              <a:endParaRPr lang="en-GB"/>
            </a:p>
          </p:txBody>
        </p:sp>
        <p:sp>
          <p:nvSpPr>
            <p:cNvPr id="20683" name="Line 255"/>
            <p:cNvSpPr>
              <a:spLocks noChangeAspect="1" noChangeShapeType="1"/>
            </p:cNvSpPr>
            <p:nvPr/>
          </p:nvSpPr>
          <p:spPr bwMode="auto">
            <a:xfrm>
              <a:off x="2022" y="3456"/>
              <a:ext cx="2" cy="430"/>
            </a:xfrm>
            <a:prstGeom prst="line">
              <a:avLst/>
            </a:prstGeom>
            <a:noFill/>
            <a:ln w="0">
              <a:solidFill>
                <a:srgbClr val="000000"/>
              </a:solidFill>
              <a:round/>
              <a:headEnd/>
              <a:tailEnd/>
            </a:ln>
          </p:spPr>
          <p:txBody>
            <a:bodyPr/>
            <a:lstStyle/>
            <a:p>
              <a:endParaRPr lang="en-GB"/>
            </a:p>
          </p:txBody>
        </p:sp>
        <p:sp>
          <p:nvSpPr>
            <p:cNvPr id="20684" name="Line 256"/>
            <p:cNvSpPr>
              <a:spLocks noChangeAspect="1" noChangeShapeType="1"/>
            </p:cNvSpPr>
            <p:nvPr/>
          </p:nvSpPr>
          <p:spPr bwMode="auto">
            <a:xfrm>
              <a:off x="2022" y="3886"/>
              <a:ext cx="466" cy="1"/>
            </a:xfrm>
            <a:prstGeom prst="line">
              <a:avLst/>
            </a:prstGeom>
            <a:noFill/>
            <a:ln w="0">
              <a:solidFill>
                <a:srgbClr val="000000"/>
              </a:solidFill>
              <a:round/>
              <a:headEnd/>
              <a:tailEnd/>
            </a:ln>
          </p:spPr>
          <p:txBody>
            <a:bodyPr/>
            <a:lstStyle/>
            <a:p>
              <a:endParaRPr lang="en-GB"/>
            </a:p>
          </p:txBody>
        </p:sp>
        <p:sp>
          <p:nvSpPr>
            <p:cNvPr id="20685" name="Line 257"/>
            <p:cNvSpPr>
              <a:spLocks noChangeAspect="1" noChangeShapeType="1"/>
            </p:cNvSpPr>
            <p:nvPr/>
          </p:nvSpPr>
          <p:spPr bwMode="auto">
            <a:xfrm>
              <a:off x="2022" y="3456"/>
              <a:ext cx="466" cy="1"/>
            </a:xfrm>
            <a:prstGeom prst="line">
              <a:avLst/>
            </a:prstGeom>
            <a:noFill/>
            <a:ln w="0">
              <a:solidFill>
                <a:srgbClr val="000000"/>
              </a:solidFill>
              <a:round/>
              <a:headEnd/>
              <a:tailEnd/>
            </a:ln>
          </p:spPr>
          <p:txBody>
            <a:bodyPr/>
            <a:lstStyle/>
            <a:p>
              <a:endParaRPr lang="en-GB"/>
            </a:p>
          </p:txBody>
        </p:sp>
        <p:sp>
          <p:nvSpPr>
            <p:cNvPr id="20686" name="Line 258"/>
            <p:cNvSpPr>
              <a:spLocks noChangeAspect="1" noChangeShapeType="1"/>
            </p:cNvSpPr>
            <p:nvPr/>
          </p:nvSpPr>
          <p:spPr bwMode="auto">
            <a:xfrm>
              <a:off x="2022" y="3456"/>
              <a:ext cx="2" cy="430"/>
            </a:xfrm>
            <a:prstGeom prst="line">
              <a:avLst/>
            </a:prstGeom>
            <a:noFill/>
            <a:ln w="0">
              <a:solidFill>
                <a:srgbClr val="000000"/>
              </a:solidFill>
              <a:round/>
              <a:headEnd/>
              <a:tailEnd/>
            </a:ln>
          </p:spPr>
          <p:txBody>
            <a:bodyPr/>
            <a:lstStyle/>
            <a:p>
              <a:endParaRPr lang="en-GB"/>
            </a:p>
          </p:txBody>
        </p:sp>
        <p:sp>
          <p:nvSpPr>
            <p:cNvPr id="20687" name="Rectangle 259"/>
            <p:cNvSpPr>
              <a:spLocks noChangeAspect="1" noChangeArrowheads="1"/>
            </p:cNvSpPr>
            <p:nvPr/>
          </p:nvSpPr>
          <p:spPr bwMode="auto">
            <a:xfrm>
              <a:off x="2607" y="3456"/>
              <a:ext cx="465" cy="430"/>
            </a:xfrm>
            <a:prstGeom prst="rect">
              <a:avLst/>
            </a:prstGeom>
            <a:solidFill>
              <a:srgbClr val="FFFFFF"/>
            </a:solidFill>
            <a:ln w="9525">
              <a:noFill/>
              <a:miter lim="800000"/>
              <a:headEnd/>
              <a:tailEnd/>
            </a:ln>
          </p:spPr>
          <p:txBody>
            <a:bodyPr/>
            <a:lstStyle/>
            <a:p>
              <a:pPr eaLnBrk="0" hangingPunct="0"/>
              <a:endParaRPr lang="en-GB"/>
            </a:p>
          </p:txBody>
        </p:sp>
        <p:sp>
          <p:nvSpPr>
            <p:cNvPr id="20688" name="Rectangle 260"/>
            <p:cNvSpPr>
              <a:spLocks noChangeAspect="1" noChangeArrowheads="1"/>
            </p:cNvSpPr>
            <p:nvPr/>
          </p:nvSpPr>
          <p:spPr bwMode="auto">
            <a:xfrm>
              <a:off x="2607" y="3456"/>
              <a:ext cx="465" cy="430"/>
            </a:xfrm>
            <a:prstGeom prst="rect">
              <a:avLst/>
            </a:prstGeom>
            <a:noFill/>
            <a:ln w="0">
              <a:solidFill>
                <a:schemeClr val="bg2"/>
              </a:solidFill>
              <a:miter lim="800000"/>
              <a:headEnd/>
              <a:tailEnd/>
            </a:ln>
          </p:spPr>
          <p:txBody>
            <a:bodyPr/>
            <a:lstStyle/>
            <a:p>
              <a:pPr eaLnBrk="0" hangingPunct="0"/>
              <a:endParaRPr lang="en-GB"/>
            </a:p>
          </p:txBody>
        </p:sp>
        <p:pic>
          <p:nvPicPr>
            <p:cNvPr id="20689" name="Picture 261"/>
            <p:cNvPicPr>
              <a:picLocks noChangeAspect="1" noChangeArrowheads="1"/>
            </p:cNvPicPr>
            <p:nvPr/>
          </p:nvPicPr>
          <p:blipFill>
            <a:blip r:embed="rId7" cstate="print"/>
            <a:srcRect/>
            <a:stretch>
              <a:fillRect/>
            </a:stretch>
          </p:blipFill>
          <p:spPr bwMode="auto">
            <a:xfrm>
              <a:off x="2607" y="3456"/>
              <a:ext cx="465" cy="430"/>
            </a:xfrm>
            <a:prstGeom prst="rect">
              <a:avLst/>
            </a:prstGeom>
            <a:noFill/>
            <a:ln w="9525">
              <a:noFill/>
              <a:miter lim="800000"/>
              <a:headEnd/>
              <a:tailEnd/>
            </a:ln>
          </p:spPr>
        </p:pic>
        <p:sp>
          <p:nvSpPr>
            <p:cNvPr id="20690" name="Line 262"/>
            <p:cNvSpPr>
              <a:spLocks noChangeAspect="1" noChangeShapeType="1"/>
            </p:cNvSpPr>
            <p:nvPr/>
          </p:nvSpPr>
          <p:spPr bwMode="auto">
            <a:xfrm>
              <a:off x="2607" y="3886"/>
              <a:ext cx="465" cy="1"/>
            </a:xfrm>
            <a:prstGeom prst="line">
              <a:avLst/>
            </a:prstGeom>
            <a:noFill/>
            <a:ln w="0">
              <a:solidFill>
                <a:srgbClr val="000000"/>
              </a:solidFill>
              <a:round/>
              <a:headEnd/>
              <a:tailEnd/>
            </a:ln>
          </p:spPr>
          <p:txBody>
            <a:bodyPr/>
            <a:lstStyle/>
            <a:p>
              <a:endParaRPr lang="en-GB"/>
            </a:p>
          </p:txBody>
        </p:sp>
        <p:sp>
          <p:nvSpPr>
            <p:cNvPr id="20691" name="Line 263"/>
            <p:cNvSpPr>
              <a:spLocks noChangeAspect="1" noChangeShapeType="1"/>
            </p:cNvSpPr>
            <p:nvPr/>
          </p:nvSpPr>
          <p:spPr bwMode="auto">
            <a:xfrm>
              <a:off x="2607" y="3456"/>
              <a:ext cx="465" cy="1"/>
            </a:xfrm>
            <a:prstGeom prst="line">
              <a:avLst/>
            </a:prstGeom>
            <a:noFill/>
            <a:ln w="0">
              <a:solidFill>
                <a:srgbClr val="000000"/>
              </a:solidFill>
              <a:round/>
              <a:headEnd/>
              <a:tailEnd/>
            </a:ln>
          </p:spPr>
          <p:txBody>
            <a:bodyPr/>
            <a:lstStyle/>
            <a:p>
              <a:endParaRPr lang="en-GB"/>
            </a:p>
          </p:txBody>
        </p:sp>
        <p:sp>
          <p:nvSpPr>
            <p:cNvPr id="20692" name="Line 264"/>
            <p:cNvSpPr>
              <a:spLocks noChangeAspect="1" noChangeShapeType="1"/>
            </p:cNvSpPr>
            <p:nvPr/>
          </p:nvSpPr>
          <p:spPr bwMode="auto">
            <a:xfrm>
              <a:off x="2607" y="3456"/>
              <a:ext cx="1" cy="430"/>
            </a:xfrm>
            <a:prstGeom prst="line">
              <a:avLst/>
            </a:prstGeom>
            <a:noFill/>
            <a:ln w="0">
              <a:solidFill>
                <a:srgbClr val="000000"/>
              </a:solidFill>
              <a:round/>
              <a:headEnd/>
              <a:tailEnd/>
            </a:ln>
          </p:spPr>
          <p:txBody>
            <a:bodyPr/>
            <a:lstStyle/>
            <a:p>
              <a:endParaRPr lang="en-GB"/>
            </a:p>
          </p:txBody>
        </p:sp>
        <p:sp>
          <p:nvSpPr>
            <p:cNvPr id="20693" name="Line 265"/>
            <p:cNvSpPr>
              <a:spLocks noChangeAspect="1" noChangeShapeType="1"/>
            </p:cNvSpPr>
            <p:nvPr/>
          </p:nvSpPr>
          <p:spPr bwMode="auto">
            <a:xfrm>
              <a:off x="2607" y="3886"/>
              <a:ext cx="465" cy="1"/>
            </a:xfrm>
            <a:prstGeom prst="line">
              <a:avLst/>
            </a:prstGeom>
            <a:noFill/>
            <a:ln w="0">
              <a:solidFill>
                <a:srgbClr val="000000"/>
              </a:solidFill>
              <a:round/>
              <a:headEnd/>
              <a:tailEnd/>
            </a:ln>
          </p:spPr>
          <p:txBody>
            <a:bodyPr/>
            <a:lstStyle/>
            <a:p>
              <a:endParaRPr lang="en-GB"/>
            </a:p>
          </p:txBody>
        </p:sp>
        <p:sp>
          <p:nvSpPr>
            <p:cNvPr id="20694" name="Line 266"/>
            <p:cNvSpPr>
              <a:spLocks noChangeAspect="1" noChangeShapeType="1"/>
            </p:cNvSpPr>
            <p:nvPr/>
          </p:nvSpPr>
          <p:spPr bwMode="auto">
            <a:xfrm>
              <a:off x="2607" y="3456"/>
              <a:ext cx="1" cy="430"/>
            </a:xfrm>
            <a:prstGeom prst="line">
              <a:avLst/>
            </a:prstGeom>
            <a:noFill/>
            <a:ln w="0">
              <a:solidFill>
                <a:srgbClr val="000000"/>
              </a:solidFill>
              <a:round/>
              <a:headEnd/>
              <a:tailEnd/>
            </a:ln>
          </p:spPr>
          <p:txBody>
            <a:bodyPr/>
            <a:lstStyle/>
            <a:p>
              <a:endParaRPr lang="en-GB"/>
            </a:p>
          </p:txBody>
        </p:sp>
        <p:sp>
          <p:nvSpPr>
            <p:cNvPr id="20695" name="Line 267"/>
            <p:cNvSpPr>
              <a:spLocks noChangeAspect="1" noChangeShapeType="1"/>
            </p:cNvSpPr>
            <p:nvPr/>
          </p:nvSpPr>
          <p:spPr bwMode="auto">
            <a:xfrm>
              <a:off x="2607" y="3886"/>
              <a:ext cx="465" cy="1"/>
            </a:xfrm>
            <a:prstGeom prst="line">
              <a:avLst/>
            </a:prstGeom>
            <a:noFill/>
            <a:ln w="0">
              <a:solidFill>
                <a:srgbClr val="000000"/>
              </a:solidFill>
              <a:round/>
              <a:headEnd/>
              <a:tailEnd/>
            </a:ln>
          </p:spPr>
          <p:txBody>
            <a:bodyPr/>
            <a:lstStyle/>
            <a:p>
              <a:endParaRPr lang="en-GB"/>
            </a:p>
          </p:txBody>
        </p:sp>
        <p:sp>
          <p:nvSpPr>
            <p:cNvPr id="20696" name="Line 268"/>
            <p:cNvSpPr>
              <a:spLocks noChangeAspect="1" noChangeShapeType="1"/>
            </p:cNvSpPr>
            <p:nvPr/>
          </p:nvSpPr>
          <p:spPr bwMode="auto">
            <a:xfrm>
              <a:off x="2607" y="3456"/>
              <a:ext cx="465" cy="1"/>
            </a:xfrm>
            <a:prstGeom prst="line">
              <a:avLst/>
            </a:prstGeom>
            <a:noFill/>
            <a:ln w="0">
              <a:solidFill>
                <a:srgbClr val="000000"/>
              </a:solidFill>
              <a:round/>
              <a:headEnd/>
              <a:tailEnd/>
            </a:ln>
          </p:spPr>
          <p:txBody>
            <a:bodyPr/>
            <a:lstStyle/>
            <a:p>
              <a:endParaRPr lang="en-GB"/>
            </a:p>
          </p:txBody>
        </p:sp>
        <p:sp>
          <p:nvSpPr>
            <p:cNvPr id="20697" name="Line 269"/>
            <p:cNvSpPr>
              <a:spLocks noChangeAspect="1" noChangeShapeType="1"/>
            </p:cNvSpPr>
            <p:nvPr/>
          </p:nvSpPr>
          <p:spPr bwMode="auto">
            <a:xfrm>
              <a:off x="2607" y="3456"/>
              <a:ext cx="1" cy="430"/>
            </a:xfrm>
            <a:prstGeom prst="line">
              <a:avLst/>
            </a:prstGeom>
            <a:noFill/>
            <a:ln w="0">
              <a:solidFill>
                <a:srgbClr val="000000"/>
              </a:solidFill>
              <a:round/>
              <a:headEnd/>
              <a:tailEnd/>
            </a:ln>
          </p:spPr>
          <p:txBody>
            <a:bodyPr/>
            <a:lstStyle/>
            <a:p>
              <a:endParaRPr lang="en-GB"/>
            </a:p>
          </p:txBody>
        </p:sp>
        <p:sp>
          <p:nvSpPr>
            <p:cNvPr id="20698" name="Rectangle 270"/>
            <p:cNvSpPr>
              <a:spLocks noChangeAspect="1" noChangeArrowheads="1"/>
            </p:cNvSpPr>
            <p:nvPr/>
          </p:nvSpPr>
          <p:spPr bwMode="auto">
            <a:xfrm>
              <a:off x="3192" y="3456"/>
              <a:ext cx="465" cy="430"/>
            </a:xfrm>
            <a:prstGeom prst="rect">
              <a:avLst/>
            </a:prstGeom>
            <a:solidFill>
              <a:srgbClr val="FFFFFF"/>
            </a:solidFill>
            <a:ln w="9525">
              <a:noFill/>
              <a:miter lim="800000"/>
              <a:headEnd/>
              <a:tailEnd/>
            </a:ln>
          </p:spPr>
          <p:txBody>
            <a:bodyPr/>
            <a:lstStyle/>
            <a:p>
              <a:pPr eaLnBrk="0" hangingPunct="0"/>
              <a:endParaRPr lang="en-GB"/>
            </a:p>
          </p:txBody>
        </p:sp>
        <p:sp>
          <p:nvSpPr>
            <p:cNvPr id="20699" name="Rectangle 271"/>
            <p:cNvSpPr>
              <a:spLocks noChangeAspect="1" noChangeArrowheads="1"/>
            </p:cNvSpPr>
            <p:nvPr/>
          </p:nvSpPr>
          <p:spPr bwMode="auto">
            <a:xfrm>
              <a:off x="3192" y="3456"/>
              <a:ext cx="465" cy="430"/>
            </a:xfrm>
            <a:prstGeom prst="rect">
              <a:avLst/>
            </a:prstGeom>
            <a:noFill/>
            <a:ln w="0">
              <a:solidFill>
                <a:schemeClr val="bg2"/>
              </a:solidFill>
              <a:miter lim="800000"/>
              <a:headEnd/>
              <a:tailEnd/>
            </a:ln>
          </p:spPr>
          <p:txBody>
            <a:bodyPr/>
            <a:lstStyle/>
            <a:p>
              <a:pPr eaLnBrk="0" hangingPunct="0"/>
              <a:endParaRPr lang="en-GB"/>
            </a:p>
          </p:txBody>
        </p:sp>
        <p:pic>
          <p:nvPicPr>
            <p:cNvPr id="20700" name="Picture 272"/>
            <p:cNvPicPr>
              <a:picLocks noChangeAspect="1" noChangeArrowheads="1"/>
            </p:cNvPicPr>
            <p:nvPr/>
          </p:nvPicPr>
          <p:blipFill>
            <a:blip r:embed="rId8" cstate="print"/>
            <a:srcRect/>
            <a:stretch>
              <a:fillRect/>
            </a:stretch>
          </p:blipFill>
          <p:spPr bwMode="auto">
            <a:xfrm>
              <a:off x="3192" y="3456"/>
              <a:ext cx="465" cy="430"/>
            </a:xfrm>
            <a:prstGeom prst="rect">
              <a:avLst/>
            </a:prstGeom>
            <a:noFill/>
            <a:ln w="9525">
              <a:noFill/>
              <a:miter lim="800000"/>
              <a:headEnd/>
              <a:tailEnd/>
            </a:ln>
          </p:spPr>
        </p:pic>
        <p:sp>
          <p:nvSpPr>
            <p:cNvPr id="20701" name="Line 273"/>
            <p:cNvSpPr>
              <a:spLocks noChangeAspect="1" noChangeShapeType="1"/>
            </p:cNvSpPr>
            <p:nvPr/>
          </p:nvSpPr>
          <p:spPr bwMode="auto">
            <a:xfrm>
              <a:off x="3192" y="3886"/>
              <a:ext cx="465" cy="1"/>
            </a:xfrm>
            <a:prstGeom prst="line">
              <a:avLst/>
            </a:prstGeom>
            <a:noFill/>
            <a:ln w="0">
              <a:solidFill>
                <a:srgbClr val="000000"/>
              </a:solidFill>
              <a:round/>
              <a:headEnd/>
              <a:tailEnd/>
            </a:ln>
          </p:spPr>
          <p:txBody>
            <a:bodyPr/>
            <a:lstStyle/>
            <a:p>
              <a:endParaRPr lang="en-GB"/>
            </a:p>
          </p:txBody>
        </p:sp>
        <p:sp>
          <p:nvSpPr>
            <p:cNvPr id="20702" name="Line 274"/>
            <p:cNvSpPr>
              <a:spLocks noChangeAspect="1" noChangeShapeType="1"/>
            </p:cNvSpPr>
            <p:nvPr/>
          </p:nvSpPr>
          <p:spPr bwMode="auto">
            <a:xfrm>
              <a:off x="3192" y="3456"/>
              <a:ext cx="465" cy="1"/>
            </a:xfrm>
            <a:prstGeom prst="line">
              <a:avLst/>
            </a:prstGeom>
            <a:noFill/>
            <a:ln w="0">
              <a:solidFill>
                <a:srgbClr val="000000"/>
              </a:solidFill>
              <a:round/>
              <a:headEnd/>
              <a:tailEnd/>
            </a:ln>
          </p:spPr>
          <p:txBody>
            <a:bodyPr/>
            <a:lstStyle/>
            <a:p>
              <a:endParaRPr lang="en-GB"/>
            </a:p>
          </p:txBody>
        </p:sp>
        <p:sp>
          <p:nvSpPr>
            <p:cNvPr id="20703" name="Line 275"/>
            <p:cNvSpPr>
              <a:spLocks noChangeAspect="1" noChangeShapeType="1"/>
            </p:cNvSpPr>
            <p:nvPr/>
          </p:nvSpPr>
          <p:spPr bwMode="auto">
            <a:xfrm>
              <a:off x="3192" y="3456"/>
              <a:ext cx="1" cy="430"/>
            </a:xfrm>
            <a:prstGeom prst="line">
              <a:avLst/>
            </a:prstGeom>
            <a:noFill/>
            <a:ln w="0">
              <a:solidFill>
                <a:srgbClr val="000000"/>
              </a:solidFill>
              <a:round/>
              <a:headEnd/>
              <a:tailEnd/>
            </a:ln>
          </p:spPr>
          <p:txBody>
            <a:bodyPr/>
            <a:lstStyle/>
            <a:p>
              <a:endParaRPr lang="en-GB"/>
            </a:p>
          </p:txBody>
        </p:sp>
        <p:sp>
          <p:nvSpPr>
            <p:cNvPr id="20704" name="Line 276"/>
            <p:cNvSpPr>
              <a:spLocks noChangeAspect="1" noChangeShapeType="1"/>
            </p:cNvSpPr>
            <p:nvPr/>
          </p:nvSpPr>
          <p:spPr bwMode="auto">
            <a:xfrm>
              <a:off x="3192" y="3886"/>
              <a:ext cx="465" cy="1"/>
            </a:xfrm>
            <a:prstGeom prst="line">
              <a:avLst/>
            </a:prstGeom>
            <a:noFill/>
            <a:ln w="0">
              <a:solidFill>
                <a:srgbClr val="000000"/>
              </a:solidFill>
              <a:round/>
              <a:headEnd/>
              <a:tailEnd/>
            </a:ln>
          </p:spPr>
          <p:txBody>
            <a:bodyPr/>
            <a:lstStyle/>
            <a:p>
              <a:endParaRPr lang="en-GB"/>
            </a:p>
          </p:txBody>
        </p:sp>
        <p:sp>
          <p:nvSpPr>
            <p:cNvPr id="20705" name="Line 277"/>
            <p:cNvSpPr>
              <a:spLocks noChangeAspect="1" noChangeShapeType="1"/>
            </p:cNvSpPr>
            <p:nvPr/>
          </p:nvSpPr>
          <p:spPr bwMode="auto">
            <a:xfrm>
              <a:off x="3192" y="3456"/>
              <a:ext cx="1" cy="430"/>
            </a:xfrm>
            <a:prstGeom prst="line">
              <a:avLst/>
            </a:prstGeom>
            <a:noFill/>
            <a:ln w="0">
              <a:solidFill>
                <a:srgbClr val="000000"/>
              </a:solidFill>
              <a:round/>
              <a:headEnd/>
              <a:tailEnd/>
            </a:ln>
          </p:spPr>
          <p:txBody>
            <a:bodyPr/>
            <a:lstStyle/>
            <a:p>
              <a:endParaRPr lang="en-GB"/>
            </a:p>
          </p:txBody>
        </p:sp>
        <p:sp>
          <p:nvSpPr>
            <p:cNvPr id="20706" name="Line 278"/>
            <p:cNvSpPr>
              <a:spLocks noChangeAspect="1" noChangeShapeType="1"/>
            </p:cNvSpPr>
            <p:nvPr/>
          </p:nvSpPr>
          <p:spPr bwMode="auto">
            <a:xfrm>
              <a:off x="3192" y="3886"/>
              <a:ext cx="465" cy="1"/>
            </a:xfrm>
            <a:prstGeom prst="line">
              <a:avLst/>
            </a:prstGeom>
            <a:noFill/>
            <a:ln w="0">
              <a:solidFill>
                <a:srgbClr val="000000"/>
              </a:solidFill>
              <a:round/>
              <a:headEnd/>
              <a:tailEnd/>
            </a:ln>
          </p:spPr>
          <p:txBody>
            <a:bodyPr/>
            <a:lstStyle/>
            <a:p>
              <a:endParaRPr lang="en-GB"/>
            </a:p>
          </p:txBody>
        </p:sp>
        <p:sp>
          <p:nvSpPr>
            <p:cNvPr id="20707" name="Line 279"/>
            <p:cNvSpPr>
              <a:spLocks noChangeAspect="1" noChangeShapeType="1"/>
            </p:cNvSpPr>
            <p:nvPr/>
          </p:nvSpPr>
          <p:spPr bwMode="auto">
            <a:xfrm>
              <a:off x="3192" y="3456"/>
              <a:ext cx="465" cy="1"/>
            </a:xfrm>
            <a:prstGeom prst="line">
              <a:avLst/>
            </a:prstGeom>
            <a:noFill/>
            <a:ln w="0">
              <a:solidFill>
                <a:srgbClr val="000000"/>
              </a:solidFill>
              <a:round/>
              <a:headEnd/>
              <a:tailEnd/>
            </a:ln>
          </p:spPr>
          <p:txBody>
            <a:bodyPr/>
            <a:lstStyle/>
            <a:p>
              <a:endParaRPr lang="en-GB"/>
            </a:p>
          </p:txBody>
        </p:sp>
        <p:sp>
          <p:nvSpPr>
            <p:cNvPr id="20708" name="Line 280"/>
            <p:cNvSpPr>
              <a:spLocks noChangeAspect="1" noChangeShapeType="1"/>
            </p:cNvSpPr>
            <p:nvPr/>
          </p:nvSpPr>
          <p:spPr bwMode="auto">
            <a:xfrm>
              <a:off x="3192" y="3456"/>
              <a:ext cx="1" cy="430"/>
            </a:xfrm>
            <a:prstGeom prst="line">
              <a:avLst/>
            </a:prstGeom>
            <a:noFill/>
            <a:ln w="0">
              <a:solidFill>
                <a:srgbClr val="000000"/>
              </a:solidFill>
              <a:round/>
              <a:headEnd/>
              <a:tailEnd/>
            </a:ln>
          </p:spPr>
          <p:txBody>
            <a:bodyPr/>
            <a:lstStyle/>
            <a:p>
              <a:endParaRPr lang="en-GB"/>
            </a:p>
          </p:txBody>
        </p:sp>
        <p:sp>
          <p:nvSpPr>
            <p:cNvPr id="20709" name="Rectangle 281"/>
            <p:cNvSpPr>
              <a:spLocks noChangeAspect="1" noChangeArrowheads="1"/>
            </p:cNvSpPr>
            <p:nvPr/>
          </p:nvSpPr>
          <p:spPr bwMode="auto">
            <a:xfrm>
              <a:off x="3775" y="3456"/>
              <a:ext cx="466" cy="430"/>
            </a:xfrm>
            <a:prstGeom prst="rect">
              <a:avLst/>
            </a:prstGeom>
            <a:solidFill>
              <a:srgbClr val="FFFFFF"/>
            </a:solidFill>
            <a:ln w="9525">
              <a:noFill/>
              <a:miter lim="800000"/>
              <a:headEnd/>
              <a:tailEnd/>
            </a:ln>
          </p:spPr>
          <p:txBody>
            <a:bodyPr/>
            <a:lstStyle/>
            <a:p>
              <a:pPr eaLnBrk="0" hangingPunct="0"/>
              <a:endParaRPr lang="en-GB"/>
            </a:p>
          </p:txBody>
        </p:sp>
        <p:sp>
          <p:nvSpPr>
            <p:cNvPr id="20710" name="Rectangle 282"/>
            <p:cNvSpPr>
              <a:spLocks noChangeAspect="1" noChangeArrowheads="1"/>
            </p:cNvSpPr>
            <p:nvPr/>
          </p:nvSpPr>
          <p:spPr bwMode="auto">
            <a:xfrm>
              <a:off x="3775" y="3456"/>
              <a:ext cx="466" cy="430"/>
            </a:xfrm>
            <a:prstGeom prst="rect">
              <a:avLst/>
            </a:prstGeom>
            <a:noFill/>
            <a:ln w="0">
              <a:solidFill>
                <a:schemeClr val="bg2"/>
              </a:solidFill>
              <a:miter lim="800000"/>
              <a:headEnd/>
              <a:tailEnd/>
            </a:ln>
          </p:spPr>
          <p:txBody>
            <a:bodyPr/>
            <a:lstStyle/>
            <a:p>
              <a:pPr eaLnBrk="0" hangingPunct="0"/>
              <a:endParaRPr lang="en-GB"/>
            </a:p>
          </p:txBody>
        </p:sp>
        <p:pic>
          <p:nvPicPr>
            <p:cNvPr id="20711" name="Picture 283"/>
            <p:cNvPicPr>
              <a:picLocks noChangeAspect="1" noChangeArrowheads="1"/>
            </p:cNvPicPr>
            <p:nvPr/>
          </p:nvPicPr>
          <p:blipFill>
            <a:blip r:embed="rId9" cstate="print"/>
            <a:srcRect/>
            <a:stretch>
              <a:fillRect/>
            </a:stretch>
          </p:blipFill>
          <p:spPr bwMode="auto">
            <a:xfrm>
              <a:off x="3775" y="3456"/>
              <a:ext cx="466" cy="430"/>
            </a:xfrm>
            <a:prstGeom prst="rect">
              <a:avLst/>
            </a:prstGeom>
            <a:noFill/>
            <a:ln w="9525">
              <a:noFill/>
              <a:miter lim="800000"/>
              <a:headEnd/>
              <a:tailEnd/>
            </a:ln>
          </p:spPr>
        </p:pic>
        <p:sp>
          <p:nvSpPr>
            <p:cNvPr id="20712" name="Line 284"/>
            <p:cNvSpPr>
              <a:spLocks noChangeAspect="1" noChangeShapeType="1"/>
            </p:cNvSpPr>
            <p:nvPr/>
          </p:nvSpPr>
          <p:spPr bwMode="auto">
            <a:xfrm>
              <a:off x="3775" y="3886"/>
              <a:ext cx="466" cy="1"/>
            </a:xfrm>
            <a:prstGeom prst="line">
              <a:avLst/>
            </a:prstGeom>
            <a:noFill/>
            <a:ln w="0">
              <a:solidFill>
                <a:srgbClr val="000000"/>
              </a:solidFill>
              <a:round/>
              <a:headEnd/>
              <a:tailEnd/>
            </a:ln>
          </p:spPr>
          <p:txBody>
            <a:bodyPr/>
            <a:lstStyle/>
            <a:p>
              <a:endParaRPr lang="en-GB"/>
            </a:p>
          </p:txBody>
        </p:sp>
        <p:sp>
          <p:nvSpPr>
            <p:cNvPr id="20713" name="Line 285"/>
            <p:cNvSpPr>
              <a:spLocks noChangeAspect="1" noChangeShapeType="1"/>
            </p:cNvSpPr>
            <p:nvPr/>
          </p:nvSpPr>
          <p:spPr bwMode="auto">
            <a:xfrm>
              <a:off x="3775" y="3456"/>
              <a:ext cx="466" cy="1"/>
            </a:xfrm>
            <a:prstGeom prst="line">
              <a:avLst/>
            </a:prstGeom>
            <a:noFill/>
            <a:ln w="0">
              <a:solidFill>
                <a:srgbClr val="000000"/>
              </a:solidFill>
              <a:round/>
              <a:headEnd/>
              <a:tailEnd/>
            </a:ln>
          </p:spPr>
          <p:txBody>
            <a:bodyPr/>
            <a:lstStyle/>
            <a:p>
              <a:endParaRPr lang="en-GB"/>
            </a:p>
          </p:txBody>
        </p:sp>
        <p:sp>
          <p:nvSpPr>
            <p:cNvPr id="20714" name="Line 286"/>
            <p:cNvSpPr>
              <a:spLocks noChangeAspect="1" noChangeShapeType="1"/>
            </p:cNvSpPr>
            <p:nvPr/>
          </p:nvSpPr>
          <p:spPr bwMode="auto">
            <a:xfrm>
              <a:off x="3775" y="3456"/>
              <a:ext cx="2" cy="430"/>
            </a:xfrm>
            <a:prstGeom prst="line">
              <a:avLst/>
            </a:prstGeom>
            <a:noFill/>
            <a:ln w="0">
              <a:solidFill>
                <a:srgbClr val="000000"/>
              </a:solidFill>
              <a:round/>
              <a:headEnd/>
              <a:tailEnd/>
            </a:ln>
          </p:spPr>
          <p:txBody>
            <a:bodyPr/>
            <a:lstStyle/>
            <a:p>
              <a:endParaRPr lang="en-GB"/>
            </a:p>
          </p:txBody>
        </p:sp>
        <p:sp>
          <p:nvSpPr>
            <p:cNvPr id="20715" name="Line 287"/>
            <p:cNvSpPr>
              <a:spLocks noChangeAspect="1" noChangeShapeType="1"/>
            </p:cNvSpPr>
            <p:nvPr/>
          </p:nvSpPr>
          <p:spPr bwMode="auto">
            <a:xfrm>
              <a:off x="3775" y="3886"/>
              <a:ext cx="466" cy="1"/>
            </a:xfrm>
            <a:prstGeom prst="line">
              <a:avLst/>
            </a:prstGeom>
            <a:noFill/>
            <a:ln w="0">
              <a:solidFill>
                <a:srgbClr val="000000"/>
              </a:solidFill>
              <a:round/>
              <a:headEnd/>
              <a:tailEnd/>
            </a:ln>
          </p:spPr>
          <p:txBody>
            <a:bodyPr/>
            <a:lstStyle/>
            <a:p>
              <a:endParaRPr lang="en-GB"/>
            </a:p>
          </p:txBody>
        </p:sp>
        <p:sp>
          <p:nvSpPr>
            <p:cNvPr id="20716" name="Line 288"/>
            <p:cNvSpPr>
              <a:spLocks noChangeAspect="1" noChangeShapeType="1"/>
            </p:cNvSpPr>
            <p:nvPr/>
          </p:nvSpPr>
          <p:spPr bwMode="auto">
            <a:xfrm>
              <a:off x="3775" y="3456"/>
              <a:ext cx="2" cy="430"/>
            </a:xfrm>
            <a:prstGeom prst="line">
              <a:avLst/>
            </a:prstGeom>
            <a:noFill/>
            <a:ln w="0">
              <a:solidFill>
                <a:srgbClr val="000000"/>
              </a:solidFill>
              <a:round/>
              <a:headEnd/>
              <a:tailEnd/>
            </a:ln>
          </p:spPr>
          <p:txBody>
            <a:bodyPr/>
            <a:lstStyle/>
            <a:p>
              <a:endParaRPr lang="en-GB"/>
            </a:p>
          </p:txBody>
        </p:sp>
        <p:sp>
          <p:nvSpPr>
            <p:cNvPr id="20717" name="Line 289"/>
            <p:cNvSpPr>
              <a:spLocks noChangeAspect="1" noChangeShapeType="1"/>
            </p:cNvSpPr>
            <p:nvPr/>
          </p:nvSpPr>
          <p:spPr bwMode="auto">
            <a:xfrm>
              <a:off x="3775" y="3886"/>
              <a:ext cx="466" cy="1"/>
            </a:xfrm>
            <a:prstGeom prst="line">
              <a:avLst/>
            </a:prstGeom>
            <a:noFill/>
            <a:ln w="0">
              <a:solidFill>
                <a:srgbClr val="000000"/>
              </a:solidFill>
              <a:round/>
              <a:headEnd/>
              <a:tailEnd/>
            </a:ln>
          </p:spPr>
          <p:txBody>
            <a:bodyPr/>
            <a:lstStyle/>
            <a:p>
              <a:endParaRPr lang="en-GB"/>
            </a:p>
          </p:txBody>
        </p:sp>
        <p:sp>
          <p:nvSpPr>
            <p:cNvPr id="20718" name="Line 290"/>
            <p:cNvSpPr>
              <a:spLocks noChangeAspect="1" noChangeShapeType="1"/>
            </p:cNvSpPr>
            <p:nvPr/>
          </p:nvSpPr>
          <p:spPr bwMode="auto">
            <a:xfrm>
              <a:off x="3775" y="3456"/>
              <a:ext cx="466" cy="1"/>
            </a:xfrm>
            <a:prstGeom prst="line">
              <a:avLst/>
            </a:prstGeom>
            <a:noFill/>
            <a:ln w="0">
              <a:solidFill>
                <a:srgbClr val="000000"/>
              </a:solidFill>
              <a:round/>
              <a:headEnd/>
              <a:tailEnd/>
            </a:ln>
          </p:spPr>
          <p:txBody>
            <a:bodyPr/>
            <a:lstStyle/>
            <a:p>
              <a:endParaRPr lang="en-GB"/>
            </a:p>
          </p:txBody>
        </p:sp>
        <p:sp>
          <p:nvSpPr>
            <p:cNvPr id="20719" name="Line 291"/>
            <p:cNvSpPr>
              <a:spLocks noChangeAspect="1" noChangeShapeType="1"/>
            </p:cNvSpPr>
            <p:nvPr/>
          </p:nvSpPr>
          <p:spPr bwMode="auto">
            <a:xfrm>
              <a:off x="3775" y="3456"/>
              <a:ext cx="2" cy="430"/>
            </a:xfrm>
            <a:prstGeom prst="line">
              <a:avLst/>
            </a:prstGeom>
            <a:noFill/>
            <a:ln w="0">
              <a:solidFill>
                <a:srgbClr val="000000"/>
              </a:solidFill>
              <a:round/>
              <a:headEnd/>
              <a:tailEnd/>
            </a:ln>
          </p:spPr>
          <p:txBody>
            <a:bodyPr/>
            <a:lstStyle/>
            <a:p>
              <a:endParaRPr lang="en-GB"/>
            </a:p>
          </p:txBody>
        </p:sp>
        <p:sp>
          <p:nvSpPr>
            <p:cNvPr id="20720" name="Rectangle 292"/>
            <p:cNvSpPr>
              <a:spLocks noChangeAspect="1" noChangeArrowheads="1"/>
            </p:cNvSpPr>
            <p:nvPr/>
          </p:nvSpPr>
          <p:spPr bwMode="auto">
            <a:xfrm>
              <a:off x="4360" y="3456"/>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721" name="Rectangle 293"/>
            <p:cNvSpPr>
              <a:spLocks noChangeAspect="1" noChangeArrowheads="1"/>
            </p:cNvSpPr>
            <p:nvPr/>
          </p:nvSpPr>
          <p:spPr bwMode="auto">
            <a:xfrm>
              <a:off x="4360" y="3456"/>
              <a:ext cx="475" cy="438"/>
            </a:xfrm>
            <a:prstGeom prst="rect">
              <a:avLst/>
            </a:prstGeom>
            <a:noFill/>
            <a:ln w="0">
              <a:solidFill>
                <a:schemeClr val="bg2"/>
              </a:solidFill>
              <a:miter lim="800000"/>
              <a:headEnd/>
              <a:tailEnd/>
            </a:ln>
          </p:spPr>
          <p:txBody>
            <a:bodyPr/>
            <a:lstStyle/>
            <a:p>
              <a:pPr eaLnBrk="0" hangingPunct="0"/>
              <a:endParaRPr lang="en-GB"/>
            </a:p>
          </p:txBody>
        </p:sp>
        <p:pic>
          <p:nvPicPr>
            <p:cNvPr id="20722" name="Picture 294"/>
            <p:cNvPicPr>
              <a:picLocks noChangeAspect="1" noChangeArrowheads="1"/>
            </p:cNvPicPr>
            <p:nvPr/>
          </p:nvPicPr>
          <p:blipFill>
            <a:blip r:embed="rId10" cstate="print"/>
            <a:srcRect/>
            <a:stretch>
              <a:fillRect/>
            </a:stretch>
          </p:blipFill>
          <p:spPr bwMode="auto">
            <a:xfrm>
              <a:off x="4360" y="3456"/>
              <a:ext cx="475" cy="438"/>
            </a:xfrm>
            <a:prstGeom prst="rect">
              <a:avLst/>
            </a:prstGeom>
            <a:noFill/>
            <a:ln w="9525">
              <a:noFill/>
              <a:miter lim="800000"/>
              <a:headEnd/>
              <a:tailEnd/>
            </a:ln>
          </p:spPr>
        </p:pic>
        <p:sp>
          <p:nvSpPr>
            <p:cNvPr id="20723" name="Line 295"/>
            <p:cNvSpPr>
              <a:spLocks noChangeAspect="1" noChangeShapeType="1"/>
            </p:cNvSpPr>
            <p:nvPr/>
          </p:nvSpPr>
          <p:spPr bwMode="auto">
            <a:xfrm>
              <a:off x="4360" y="3894"/>
              <a:ext cx="475" cy="1"/>
            </a:xfrm>
            <a:prstGeom prst="line">
              <a:avLst/>
            </a:prstGeom>
            <a:noFill/>
            <a:ln w="0">
              <a:solidFill>
                <a:srgbClr val="000000"/>
              </a:solidFill>
              <a:round/>
              <a:headEnd/>
              <a:tailEnd/>
            </a:ln>
          </p:spPr>
          <p:txBody>
            <a:bodyPr/>
            <a:lstStyle/>
            <a:p>
              <a:endParaRPr lang="en-GB"/>
            </a:p>
          </p:txBody>
        </p:sp>
        <p:sp>
          <p:nvSpPr>
            <p:cNvPr id="20724" name="Line 296"/>
            <p:cNvSpPr>
              <a:spLocks noChangeAspect="1" noChangeShapeType="1"/>
            </p:cNvSpPr>
            <p:nvPr/>
          </p:nvSpPr>
          <p:spPr bwMode="auto">
            <a:xfrm>
              <a:off x="4360" y="3456"/>
              <a:ext cx="475" cy="1"/>
            </a:xfrm>
            <a:prstGeom prst="line">
              <a:avLst/>
            </a:prstGeom>
            <a:noFill/>
            <a:ln w="0">
              <a:solidFill>
                <a:srgbClr val="000000"/>
              </a:solidFill>
              <a:round/>
              <a:headEnd/>
              <a:tailEnd/>
            </a:ln>
          </p:spPr>
          <p:txBody>
            <a:bodyPr/>
            <a:lstStyle/>
            <a:p>
              <a:endParaRPr lang="en-GB"/>
            </a:p>
          </p:txBody>
        </p:sp>
        <p:sp>
          <p:nvSpPr>
            <p:cNvPr id="20725" name="Line 297"/>
            <p:cNvSpPr>
              <a:spLocks noChangeAspect="1" noChangeShapeType="1"/>
            </p:cNvSpPr>
            <p:nvPr/>
          </p:nvSpPr>
          <p:spPr bwMode="auto">
            <a:xfrm>
              <a:off x="4360" y="3456"/>
              <a:ext cx="2" cy="438"/>
            </a:xfrm>
            <a:prstGeom prst="line">
              <a:avLst/>
            </a:prstGeom>
            <a:noFill/>
            <a:ln w="0">
              <a:solidFill>
                <a:srgbClr val="000000"/>
              </a:solidFill>
              <a:round/>
              <a:headEnd/>
              <a:tailEnd/>
            </a:ln>
          </p:spPr>
          <p:txBody>
            <a:bodyPr/>
            <a:lstStyle/>
            <a:p>
              <a:endParaRPr lang="en-GB"/>
            </a:p>
          </p:txBody>
        </p:sp>
        <p:sp>
          <p:nvSpPr>
            <p:cNvPr id="20726" name="Line 298"/>
            <p:cNvSpPr>
              <a:spLocks noChangeAspect="1" noChangeShapeType="1"/>
            </p:cNvSpPr>
            <p:nvPr/>
          </p:nvSpPr>
          <p:spPr bwMode="auto">
            <a:xfrm>
              <a:off x="4360" y="3894"/>
              <a:ext cx="475" cy="1"/>
            </a:xfrm>
            <a:prstGeom prst="line">
              <a:avLst/>
            </a:prstGeom>
            <a:noFill/>
            <a:ln w="0">
              <a:solidFill>
                <a:srgbClr val="000000"/>
              </a:solidFill>
              <a:round/>
              <a:headEnd/>
              <a:tailEnd/>
            </a:ln>
          </p:spPr>
          <p:txBody>
            <a:bodyPr/>
            <a:lstStyle/>
            <a:p>
              <a:endParaRPr lang="en-GB"/>
            </a:p>
          </p:txBody>
        </p:sp>
        <p:sp>
          <p:nvSpPr>
            <p:cNvPr id="20727" name="Line 299"/>
            <p:cNvSpPr>
              <a:spLocks noChangeAspect="1" noChangeShapeType="1"/>
            </p:cNvSpPr>
            <p:nvPr/>
          </p:nvSpPr>
          <p:spPr bwMode="auto">
            <a:xfrm>
              <a:off x="4360" y="3456"/>
              <a:ext cx="2" cy="438"/>
            </a:xfrm>
            <a:prstGeom prst="line">
              <a:avLst/>
            </a:prstGeom>
            <a:noFill/>
            <a:ln w="0">
              <a:solidFill>
                <a:srgbClr val="000000"/>
              </a:solidFill>
              <a:round/>
              <a:headEnd/>
              <a:tailEnd/>
            </a:ln>
          </p:spPr>
          <p:txBody>
            <a:bodyPr/>
            <a:lstStyle/>
            <a:p>
              <a:endParaRPr lang="en-GB"/>
            </a:p>
          </p:txBody>
        </p:sp>
        <p:sp>
          <p:nvSpPr>
            <p:cNvPr id="20728" name="Line 300"/>
            <p:cNvSpPr>
              <a:spLocks noChangeAspect="1" noChangeShapeType="1"/>
            </p:cNvSpPr>
            <p:nvPr/>
          </p:nvSpPr>
          <p:spPr bwMode="auto">
            <a:xfrm>
              <a:off x="4360" y="3894"/>
              <a:ext cx="475" cy="1"/>
            </a:xfrm>
            <a:prstGeom prst="line">
              <a:avLst/>
            </a:prstGeom>
            <a:noFill/>
            <a:ln w="0">
              <a:solidFill>
                <a:srgbClr val="000000"/>
              </a:solidFill>
              <a:round/>
              <a:headEnd/>
              <a:tailEnd/>
            </a:ln>
          </p:spPr>
          <p:txBody>
            <a:bodyPr/>
            <a:lstStyle/>
            <a:p>
              <a:endParaRPr lang="en-GB"/>
            </a:p>
          </p:txBody>
        </p:sp>
        <p:sp>
          <p:nvSpPr>
            <p:cNvPr id="20729" name="Line 301"/>
            <p:cNvSpPr>
              <a:spLocks noChangeAspect="1" noChangeShapeType="1"/>
            </p:cNvSpPr>
            <p:nvPr/>
          </p:nvSpPr>
          <p:spPr bwMode="auto">
            <a:xfrm>
              <a:off x="4360" y="3456"/>
              <a:ext cx="475" cy="1"/>
            </a:xfrm>
            <a:prstGeom prst="line">
              <a:avLst/>
            </a:prstGeom>
            <a:noFill/>
            <a:ln w="0">
              <a:solidFill>
                <a:srgbClr val="000000"/>
              </a:solidFill>
              <a:round/>
              <a:headEnd/>
              <a:tailEnd/>
            </a:ln>
          </p:spPr>
          <p:txBody>
            <a:bodyPr/>
            <a:lstStyle/>
            <a:p>
              <a:endParaRPr lang="en-GB"/>
            </a:p>
          </p:txBody>
        </p:sp>
        <p:sp>
          <p:nvSpPr>
            <p:cNvPr id="20730" name="Line 302"/>
            <p:cNvSpPr>
              <a:spLocks noChangeAspect="1" noChangeShapeType="1"/>
            </p:cNvSpPr>
            <p:nvPr/>
          </p:nvSpPr>
          <p:spPr bwMode="auto">
            <a:xfrm>
              <a:off x="4360" y="3456"/>
              <a:ext cx="2" cy="438"/>
            </a:xfrm>
            <a:prstGeom prst="line">
              <a:avLst/>
            </a:prstGeom>
            <a:noFill/>
            <a:ln w="0">
              <a:solidFill>
                <a:srgbClr val="000000"/>
              </a:solidFill>
              <a:round/>
              <a:headEnd/>
              <a:tailEnd/>
            </a:ln>
          </p:spPr>
          <p:txBody>
            <a:bodyPr/>
            <a:lstStyle/>
            <a:p>
              <a:endParaRPr lang="en-GB"/>
            </a:p>
          </p:txBody>
        </p:sp>
        <p:sp>
          <p:nvSpPr>
            <p:cNvPr id="20731" name="Rectangle 303"/>
            <p:cNvSpPr>
              <a:spLocks noChangeAspect="1" noChangeArrowheads="1"/>
            </p:cNvSpPr>
            <p:nvPr/>
          </p:nvSpPr>
          <p:spPr bwMode="auto">
            <a:xfrm>
              <a:off x="4944" y="3456"/>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732" name="Rectangle 304"/>
            <p:cNvSpPr>
              <a:spLocks noChangeAspect="1" noChangeArrowheads="1"/>
            </p:cNvSpPr>
            <p:nvPr/>
          </p:nvSpPr>
          <p:spPr bwMode="auto">
            <a:xfrm>
              <a:off x="4944" y="3456"/>
              <a:ext cx="475" cy="438"/>
            </a:xfrm>
            <a:prstGeom prst="rect">
              <a:avLst/>
            </a:prstGeom>
            <a:noFill/>
            <a:ln w="0">
              <a:solidFill>
                <a:schemeClr val="bg2"/>
              </a:solidFill>
              <a:miter lim="800000"/>
              <a:headEnd/>
              <a:tailEnd/>
            </a:ln>
          </p:spPr>
          <p:txBody>
            <a:bodyPr/>
            <a:lstStyle/>
            <a:p>
              <a:pPr eaLnBrk="0" hangingPunct="0"/>
              <a:endParaRPr lang="en-GB"/>
            </a:p>
          </p:txBody>
        </p:sp>
        <p:pic>
          <p:nvPicPr>
            <p:cNvPr id="20733" name="Picture 305"/>
            <p:cNvPicPr>
              <a:picLocks noChangeAspect="1" noChangeArrowheads="1"/>
            </p:cNvPicPr>
            <p:nvPr/>
          </p:nvPicPr>
          <p:blipFill>
            <a:blip r:embed="rId11" cstate="print"/>
            <a:srcRect/>
            <a:stretch>
              <a:fillRect/>
            </a:stretch>
          </p:blipFill>
          <p:spPr bwMode="auto">
            <a:xfrm>
              <a:off x="4944" y="3456"/>
              <a:ext cx="475" cy="438"/>
            </a:xfrm>
            <a:prstGeom prst="rect">
              <a:avLst/>
            </a:prstGeom>
            <a:noFill/>
            <a:ln w="9525">
              <a:noFill/>
              <a:miter lim="800000"/>
              <a:headEnd/>
              <a:tailEnd/>
            </a:ln>
          </p:spPr>
        </p:pic>
        <p:sp>
          <p:nvSpPr>
            <p:cNvPr id="20734" name="Line 306"/>
            <p:cNvSpPr>
              <a:spLocks noChangeAspect="1" noChangeShapeType="1"/>
            </p:cNvSpPr>
            <p:nvPr/>
          </p:nvSpPr>
          <p:spPr bwMode="auto">
            <a:xfrm>
              <a:off x="4944" y="3894"/>
              <a:ext cx="475" cy="1"/>
            </a:xfrm>
            <a:prstGeom prst="line">
              <a:avLst/>
            </a:prstGeom>
            <a:noFill/>
            <a:ln w="0">
              <a:solidFill>
                <a:srgbClr val="000000"/>
              </a:solidFill>
              <a:round/>
              <a:headEnd/>
              <a:tailEnd/>
            </a:ln>
          </p:spPr>
          <p:txBody>
            <a:bodyPr/>
            <a:lstStyle/>
            <a:p>
              <a:endParaRPr lang="en-GB"/>
            </a:p>
          </p:txBody>
        </p:sp>
        <p:sp>
          <p:nvSpPr>
            <p:cNvPr id="20735" name="Line 307"/>
            <p:cNvSpPr>
              <a:spLocks noChangeAspect="1" noChangeShapeType="1"/>
            </p:cNvSpPr>
            <p:nvPr/>
          </p:nvSpPr>
          <p:spPr bwMode="auto">
            <a:xfrm>
              <a:off x="4944" y="3456"/>
              <a:ext cx="475" cy="1"/>
            </a:xfrm>
            <a:prstGeom prst="line">
              <a:avLst/>
            </a:prstGeom>
            <a:noFill/>
            <a:ln w="0">
              <a:solidFill>
                <a:srgbClr val="000000"/>
              </a:solidFill>
              <a:round/>
              <a:headEnd/>
              <a:tailEnd/>
            </a:ln>
          </p:spPr>
          <p:txBody>
            <a:bodyPr/>
            <a:lstStyle/>
            <a:p>
              <a:endParaRPr lang="en-GB"/>
            </a:p>
          </p:txBody>
        </p:sp>
        <p:sp>
          <p:nvSpPr>
            <p:cNvPr id="20736" name="Line 308"/>
            <p:cNvSpPr>
              <a:spLocks noChangeAspect="1" noChangeShapeType="1"/>
            </p:cNvSpPr>
            <p:nvPr/>
          </p:nvSpPr>
          <p:spPr bwMode="auto">
            <a:xfrm>
              <a:off x="4944" y="3456"/>
              <a:ext cx="3" cy="438"/>
            </a:xfrm>
            <a:prstGeom prst="line">
              <a:avLst/>
            </a:prstGeom>
            <a:noFill/>
            <a:ln w="0">
              <a:solidFill>
                <a:srgbClr val="000000"/>
              </a:solidFill>
              <a:round/>
              <a:headEnd/>
              <a:tailEnd/>
            </a:ln>
          </p:spPr>
          <p:txBody>
            <a:bodyPr/>
            <a:lstStyle/>
            <a:p>
              <a:endParaRPr lang="en-GB"/>
            </a:p>
          </p:txBody>
        </p:sp>
        <p:sp>
          <p:nvSpPr>
            <p:cNvPr id="20737" name="Line 309"/>
            <p:cNvSpPr>
              <a:spLocks noChangeAspect="1" noChangeShapeType="1"/>
            </p:cNvSpPr>
            <p:nvPr/>
          </p:nvSpPr>
          <p:spPr bwMode="auto">
            <a:xfrm>
              <a:off x="4944" y="3894"/>
              <a:ext cx="475" cy="1"/>
            </a:xfrm>
            <a:prstGeom prst="line">
              <a:avLst/>
            </a:prstGeom>
            <a:noFill/>
            <a:ln w="0">
              <a:solidFill>
                <a:srgbClr val="000000"/>
              </a:solidFill>
              <a:round/>
              <a:headEnd/>
              <a:tailEnd/>
            </a:ln>
          </p:spPr>
          <p:txBody>
            <a:bodyPr/>
            <a:lstStyle/>
            <a:p>
              <a:endParaRPr lang="en-GB"/>
            </a:p>
          </p:txBody>
        </p:sp>
        <p:sp>
          <p:nvSpPr>
            <p:cNvPr id="20738" name="Line 310"/>
            <p:cNvSpPr>
              <a:spLocks noChangeAspect="1" noChangeShapeType="1"/>
            </p:cNvSpPr>
            <p:nvPr/>
          </p:nvSpPr>
          <p:spPr bwMode="auto">
            <a:xfrm>
              <a:off x="4944" y="3456"/>
              <a:ext cx="3" cy="438"/>
            </a:xfrm>
            <a:prstGeom prst="line">
              <a:avLst/>
            </a:prstGeom>
            <a:noFill/>
            <a:ln w="0">
              <a:solidFill>
                <a:srgbClr val="000000"/>
              </a:solidFill>
              <a:round/>
              <a:headEnd/>
              <a:tailEnd/>
            </a:ln>
          </p:spPr>
          <p:txBody>
            <a:bodyPr/>
            <a:lstStyle/>
            <a:p>
              <a:endParaRPr lang="en-GB"/>
            </a:p>
          </p:txBody>
        </p:sp>
        <p:sp>
          <p:nvSpPr>
            <p:cNvPr id="20739" name="Line 311"/>
            <p:cNvSpPr>
              <a:spLocks noChangeAspect="1" noChangeShapeType="1"/>
            </p:cNvSpPr>
            <p:nvPr/>
          </p:nvSpPr>
          <p:spPr bwMode="auto">
            <a:xfrm>
              <a:off x="4944" y="3894"/>
              <a:ext cx="475" cy="1"/>
            </a:xfrm>
            <a:prstGeom prst="line">
              <a:avLst/>
            </a:prstGeom>
            <a:noFill/>
            <a:ln w="0">
              <a:solidFill>
                <a:srgbClr val="000000"/>
              </a:solidFill>
              <a:round/>
              <a:headEnd/>
              <a:tailEnd/>
            </a:ln>
          </p:spPr>
          <p:txBody>
            <a:bodyPr/>
            <a:lstStyle/>
            <a:p>
              <a:endParaRPr lang="en-GB"/>
            </a:p>
          </p:txBody>
        </p:sp>
        <p:sp>
          <p:nvSpPr>
            <p:cNvPr id="20740" name="Line 312"/>
            <p:cNvSpPr>
              <a:spLocks noChangeAspect="1" noChangeShapeType="1"/>
            </p:cNvSpPr>
            <p:nvPr/>
          </p:nvSpPr>
          <p:spPr bwMode="auto">
            <a:xfrm>
              <a:off x="4944" y="3456"/>
              <a:ext cx="475" cy="1"/>
            </a:xfrm>
            <a:prstGeom prst="line">
              <a:avLst/>
            </a:prstGeom>
            <a:noFill/>
            <a:ln w="0">
              <a:solidFill>
                <a:srgbClr val="000000"/>
              </a:solidFill>
              <a:round/>
              <a:headEnd/>
              <a:tailEnd/>
            </a:ln>
          </p:spPr>
          <p:txBody>
            <a:bodyPr/>
            <a:lstStyle/>
            <a:p>
              <a:endParaRPr lang="en-GB"/>
            </a:p>
          </p:txBody>
        </p:sp>
        <p:sp>
          <p:nvSpPr>
            <p:cNvPr id="20741" name="Line 313"/>
            <p:cNvSpPr>
              <a:spLocks noChangeAspect="1" noChangeShapeType="1"/>
            </p:cNvSpPr>
            <p:nvPr/>
          </p:nvSpPr>
          <p:spPr bwMode="auto">
            <a:xfrm>
              <a:off x="4944" y="3456"/>
              <a:ext cx="3" cy="438"/>
            </a:xfrm>
            <a:prstGeom prst="line">
              <a:avLst/>
            </a:prstGeom>
            <a:noFill/>
            <a:ln w="0">
              <a:solidFill>
                <a:srgbClr val="000000"/>
              </a:solidFill>
              <a:round/>
              <a:headEnd/>
              <a:tailEnd/>
            </a:ln>
          </p:spPr>
          <p:txBody>
            <a:bodyPr/>
            <a:lstStyle/>
            <a:p>
              <a:endParaRPr lang="en-GB"/>
            </a:p>
          </p:txBody>
        </p:sp>
        <p:sp>
          <p:nvSpPr>
            <p:cNvPr id="20742" name="Rectangle 314"/>
            <p:cNvSpPr>
              <a:spLocks noChangeAspect="1" noChangeArrowheads="1"/>
            </p:cNvSpPr>
            <p:nvPr/>
          </p:nvSpPr>
          <p:spPr bwMode="auto">
            <a:xfrm>
              <a:off x="5529" y="3456"/>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743" name="Rectangle 315"/>
            <p:cNvSpPr>
              <a:spLocks noChangeAspect="1" noChangeArrowheads="1"/>
            </p:cNvSpPr>
            <p:nvPr/>
          </p:nvSpPr>
          <p:spPr bwMode="auto">
            <a:xfrm>
              <a:off x="5529" y="3456"/>
              <a:ext cx="475" cy="438"/>
            </a:xfrm>
            <a:prstGeom prst="rect">
              <a:avLst/>
            </a:prstGeom>
            <a:noFill/>
            <a:ln w="0">
              <a:solidFill>
                <a:schemeClr val="bg2"/>
              </a:solidFill>
              <a:miter lim="800000"/>
              <a:headEnd/>
              <a:tailEnd/>
            </a:ln>
          </p:spPr>
          <p:txBody>
            <a:bodyPr/>
            <a:lstStyle/>
            <a:p>
              <a:pPr eaLnBrk="0" hangingPunct="0"/>
              <a:endParaRPr lang="en-GB"/>
            </a:p>
          </p:txBody>
        </p:sp>
        <p:pic>
          <p:nvPicPr>
            <p:cNvPr id="20744" name="Picture 316"/>
            <p:cNvPicPr>
              <a:picLocks noChangeAspect="1" noChangeArrowheads="1"/>
            </p:cNvPicPr>
            <p:nvPr/>
          </p:nvPicPr>
          <p:blipFill>
            <a:blip r:embed="rId12" cstate="print"/>
            <a:srcRect/>
            <a:stretch>
              <a:fillRect/>
            </a:stretch>
          </p:blipFill>
          <p:spPr bwMode="auto">
            <a:xfrm>
              <a:off x="5529" y="3456"/>
              <a:ext cx="475" cy="438"/>
            </a:xfrm>
            <a:prstGeom prst="rect">
              <a:avLst/>
            </a:prstGeom>
            <a:noFill/>
            <a:ln w="9525">
              <a:noFill/>
              <a:miter lim="800000"/>
              <a:headEnd/>
              <a:tailEnd/>
            </a:ln>
          </p:spPr>
        </p:pic>
        <p:sp>
          <p:nvSpPr>
            <p:cNvPr id="20745" name="Line 317"/>
            <p:cNvSpPr>
              <a:spLocks noChangeAspect="1" noChangeShapeType="1"/>
            </p:cNvSpPr>
            <p:nvPr/>
          </p:nvSpPr>
          <p:spPr bwMode="auto">
            <a:xfrm>
              <a:off x="5529" y="3894"/>
              <a:ext cx="475" cy="1"/>
            </a:xfrm>
            <a:prstGeom prst="line">
              <a:avLst/>
            </a:prstGeom>
            <a:noFill/>
            <a:ln w="0">
              <a:solidFill>
                <a:srgbClr val="000000"/>
              </a:solidFill>
              <a:round/>
              <a:headEnd/>
              <a:tailEnd/>
            </a:ln>
          </p:spPr>
          <p:txBody>
            <a:bodyPr/>
            <a:lstStyle/>
            <a:p>
              <a:endParaRPr lang="en-GB"/>
            </a:p>
          </p:txBody>
        </p:sp>
        <p:sp>
          <p:nvSpPr>
            <p:cNvPr id="20746" name="Line 318"/>
            <p:cNvSpPr>
              <a:spLocks noChangeAspect="1" noChangeShapeType="1"/>
            </p:cNvSpPr>
            <p:nvPr/>
          </p:nvSpPr>
          <p:spPr bwMode="auto">
            <a:xfrm>
              <a:off x="5529" y="3456"/>
              <a:ext cx="475" cy="1"/>
            </a:xfrm>
            <a:prstGeom prst="line">
              <a:avLst/>
            </a:prstGeom>
            <a:noFill/>
            <a:ln w="0">
              <a:solidFill>
                <a:srgbClr val="000000"/>
              </a:solidFill>
              <a:round/>
              <a:headEnd/>
              <a:tailEnd/>
            </a:ln>
          </p:spPr>
          <p:txBody>
            <a:bodyPr/>
            <a:lstStyle/>
            <a:p>
              <a:endParaRPr lang="en-GB"/>
            </a:p>
          </p:txBody>
        </p:sp>
        <p:sp>
          <p:nvSpPr>
            <p:cNvPr id="20747" name="Line 319"/>
            <p:cNvSpPr>
              <a:spLocks noChangeAspect="1" noChangeShapeType="1"/>
            </p:cNvSpPr>
            <p:nvPr/>
          </p:nvSpPr>
          <p:spPr bwMode="auto">
            <a:xfrm>
              <a:off x="5529" y="3456"/>
              <a:ext cx="1" cy="438"/>
            </a:xfrm>
            <a:prstGeom prst="line">
              <a:avLst/>
            </a:prstGeom>
            <a:noFill/>
            <a:ln w="0">
              <a:solidFill>
                <a:srgbClr val="000000"/>
              </a:solidFill>
              <a:round/>
              <a:headEnd/>
              <a:tailEnd/>
            </a:ln>
          </p:spPr>
          <p:txBody>
            <a:bodyPr/>
            <a:lstStyle/>
            <a:p>
              <a:endParaRPr lang="en-GB"/>
            </a:p>
          </p:txBody>
        </p:sp>
        <p:sp>
          <p:nvSpPr>
            <p:cNvPr id="20748" name="Line 320"/>
            <p:cNvSpPr>
              <a:spLocks noChangeAspect="1" noChangeShapeType="1"/>
            </p:cNvSpPr>
            <p:nvPr/>
          </p:nvSpPr>
          <p:spPr bwMode="auto">
            <a:xfrm>
              <a:off x="5529" y="3894"/>
              <a:ext cx="475" cy="1"/>
            </a:xfrm>
            <a:prstGeom prst="line">
              <a:avLst/>
            </a:prstGeom>
            <a:noFill/>
            <a:ln w="0">
              <a:solidFill>
                <a:srgbClr val="000000"/>
              </a:solidFill>
              <a:round/>
              <a:headEnd/>
              <a:tailEnd/>
            </a:ln>
          </p:spPr>
          <p:txBody>
            <a:bodyPr/>
            <a:lstStyle/>
            <a:p>
              <a:endParaRPr lang="en-GB"/>
            </a:p>
          </p:txBody>
        </p:sp>
        <p:sp>
          <p:nvSpPr>
            <p:cNvPr id="20749" name="Line 321"/>
            <p:cNvSpPr>
              <a:spLocks noChangeAspect="1" noChangeShapeType="1"/>
            </p:cNvSpPr>
            <p:nvPr/>
          </p:nvSpPr>
          <p:spPr bwMode="auto">
            <a:xfrm>
              <a:off x="5529" y="3456"/>
              <a:ext cx="1" cy="438"/>
            </a:xfrm>
            <a:prstGeom prst="line">
              <a:avLst/>
            </a:prstGeom>
            <a:noFill/>
            <a:ln w="0">
              <a:solidFill>
                <a:srgbClr val="000000"/>
              </a:solidFill>
              <a:round/>
              <a:headEnd/>
              <a:tailEnd/>
            </a:ln>
          </p:spPr>
          <p:txBody>
            <a:bodyPr/>
            <a:lstStyle/>
            <a:p>
              <a:endParaRPr lang="en-GB"/>
            </a:p>
          </p:txBody>
        </p:sp>
        <p:sp>
          <p:nvSpPr>
            <p:cNvPr id="20750" name="Line 322"/>
            <p:cNvSpPr>
              <a:spLocks noChangeAspect="1" noChangeShapeType="1"/>
            </p:cNvSpPr>
            <p:nvPr/>
          </p:nvSpPr>
          <p:spPr bwMode="auto">
            <a:xfrm>
              <a:off x="5529" y="3894"/>
              <a:ext cx="475" cy="1"/>
            </a:xfrm>
            <a:prstGeom prst="line">
              <a:avLst/>
            </a:prstGeom>
            <a:noFill/>
            <a:ln w="0">
              <a:solidFill>
                <a:srgbClr val="000000"/>
              </a:solidFill>
              <a:round/>
              <a:headEnd/>
              <a:tailEnd/>
            </a:ln>
          </p:spPr>
          <p:txBody>
            <a:bodyPr/>
            <a:lstStyle/>
            <a:p>
              <a:endParaRPr lang="en-GB"/>
            </a:p>
          </p:txBody>
        </p:sp>
        <p:sp>
          <p:nvSpPr>
            <p:cNvPr id="20751" name="Line 323"/>
            <p:cNvSpPr>
              <a:spLocks noChangeAspect="1" noChangeShapeType="1"/>
            </p:cNvSpPr>
            <p:nvPr/>
          </p:nvSpPr>
          <p:spPr bwMode="auto">
            <a:xfrm>
              <a:off x="5529" y="3456"/>
              <a:ext cx="475" cy="1"/>
            </a:xfrm>
            <a:prstGeom prst="line">
              <a:avLst/>
            </a:prstGeom>
            <a:noFill/>
            <a:ln w="0">
              <a:solidFill>
                <a:srgbClr val="000000"/>
              </a:solidFill>
              <a:round/>
              <a:headEnd/>
              <a:tailEnd/>
            </a:ln>
          </p:spPr>
          <p:txBody>
            <a:bodyPr/>
            <a:lstStyle/>
            <a:p>
              <a:endParaRPr lang="en-GB"/>
            </a:p>
          </p:txBody>
        </p:sp>
        <p:sp>
          <p:nvSpPr>
            <p:cNvPr id="20752" name="Line 324"/>
            <p:cNvSpPr>
              <a:spLocks noChangeAspect="1" noChangeShapeType="1"/>
            </p:cNvSpPr>
            <p:nvPr/>
          </p:nvSpPr>
          <p:spPr bwMode="auto">
            <a:xfrm>
              <a:off x="5529" y="3456"/>
              <a:ext cx="1" cy="438"/>
            </a:xfrm>
            <a:prstGeom prst="line">
              <a:avLst/>
            </a:prstGeom>
            <a:noFill/>
            <a:ln w="0">
              <a:solidFill>
                <a:srgbClr val="000000"/>
              </a:solidFill>
              <a:round/>
              <a:headEnd/>
              <a:tailEnd/>
            </a:ln>
          </p:spPr>
          <p:txBody>
            <a:bodyPr/>
            <a:lstStyle/>
            <a:p>
              <a:endParaRPr lang="en-GB"/>
            </a:p>
          </p:txBody>
        </p:sp>
      </p:grpSp>
      <p:grpSp>
        <p:nvGrpSpPr>
          <p:cNvPr id="15" name="Group 325"/>
          <p:cNvGrpSpPr>
            <a:grpSpLocks/>
          </p:cNvGrpSpPr>
          <p:nvPr/>
        </p:nvGrpSpPr>
        <p:grpSpPr bwMode="auto">
          <a:xfrm>
            <a:off x="0" y="5210175"/>
            <a:ext cx="9164638" cy="1603375"/>
            <a:chOff x="259" y="478"/>
            <a:chExt cx="5773" cy="1010"/>
          </a:xfrm>
        </p:grpSpPr>
        <p:grpSp>
          <p:nvGrpSpPr>
            <p:cNvPr id="16" name="Group 326"/>
            <p:cNvGrpSpPr>
              <a:grpSpLocks/>
            </p:cNvGrpSpPr>
            <p:nvPr/>
          </p:nvGrpSpPr>
          <p:grpSpPr bwMode="auto">
            <a:xfrm>
              <a:off x="304" y="1132"/>
              <a:ext cx="5632" cy="173"/>
              <a:chOff x="281" y="1056"/>
              <a:chExt cx="5198" cy="173"/>
            </a:xfrm>
          </p:grpSpPr>
          <p:sp>
            <p:nvSpPr>
              <p:cNvPr id="20631" name="Rectangle 327"/>
              <p:cNvSpPr>
                <a:spLocks noChangeAspect="1" noChangeArrowheads="1"/>
              </p:cNvSpPr>
              <p:nvPr/>
            </p:nvSpPr>
            <p:spPr bwMode="auto">
              <a:xfrm>
                <a:off x="281" y="1056"/>
                <a:ext cx="376" cy="173"/>
              </a:xfrm>
              <a:prstGeom prst="rect">
                <a:avLst/>
              </a:prstGeom>
              <a:noFill/>
              <a:ln w="9525">
                <a:noFill/>
                <a:miter lim="800000"/>
                <a:headEnd/>
                <a:tailEnd/>
              </a:ln>
            </p:spPr>
            <p:txBody>
              <a:bodyPr wrap="none" lIns="0" tIns="0" rIns="0" bIns="0">
                <a:spAutoFit/>
              </a:bodyPr>
              <a:lstStyle/>
              <a:p>
                <a:pPr algn="ctr"/>
                <a:r>
                  <a:rPr lang="en-US"/>
                  <a:t>11.3%</a:t>
                </a:r>
              </a:p>
            </p:txBody>
          </p:sp>
          <p:sp>
            <p:nvSpPr>
              <p:cNvPr id="20632" name="Rectangle 328"/>
              <p:cNvSpPr>
                <a:spLocks noChangeAspect="1" noChangeArrowheads="1"/>
              </p:cNvSpPr>
              <p:nvPr/>
            </p:nvSpPr>
            <p:spPr bwMode="auto">
              <a:xfrm>
                <a:off x="828" y="1056"/>
                <a:ext cx="377" cy="173"/>
              </a:xfrm>
              <a:prstGeom prst="rect">
                <a:avLst/>
              </a:prstGeom>
              <a:noFill/>
              <a:ln w="9525">
                <a:noFill/>
                <a:miter lim="800000"/>
                <a:headEnd/>
                <a:tailEnd/>
              </a:ln>
            </p:spPr>
            <p:txBody>
              <a:bodyPr wrap="none" lIns="0" tIns="0" rIns="0" bIns="0">
                <a:spAutoFit/>
              </a:bodyPr>
              <a:lstStyle/>
              <a:p>
                <a:pPr algn="ctr"/>
                <a:r>
                  <a:rPr lang="en-US"/>
                  <a:t>11.3%</a:t>
                </a:r>
              </a:p>
            </p:txBody>
          </p:sp>
          <p:sp>
            <p:nvSpPr>
              <p:cNvPr id="20633" name="Rectangle 329"/>
              <p:cNvSpPr>
                <a:spLocks noChangeAspect="1" noChangeArrowheads="1"/>
              </p:cNvSpPr>
              <p:nvPr/>
            </p:nvSpPr>
            <p:spPr bwMode="auto">
              <a:xfrm>
                <a:off x="1369" y="1056"/>
                <a:ext cx="376" cy="173"/>
              </a:xfrm>
              <a:prstGeom prst="rect">
                <a:avLst/>
              </a:prstGeom>
              <a:noFill/>
              <a:ln w="9525">
                <a:noFill/>
                <a:miter lim="800000"/>
                <a:headEnd/>
                <a:tailEnd/>
              </a:ln>
            </p:spPr>
            <p:txBody>
              <a:bodyPr wrap="none" lIns="0" tIns="0" rIns="0" bIns="0">
                <a:spAutoFit/>
              </a:bodyPr>
              <a:lstStyle/>
              <a:p>
                <a:pPr algn="ctr"/>
                <a:r>
                  <a:rPr lang="en-US"/>
                  <a:t>12.5%</a:t>
                </a:r>
              </a:p>
            </p:txBody>
          </p:sp>
          <p:sp>
            <p:nvSpPr>
              <p:cNvPr id="20634" name="Rectangle 330"/>
              <p:cNvSpPr>
                <a:spLocks noChangeAspect="1" noChangeArrowheads="1"/>
              </p:cNvSpPr>
              <p:nvPr/>
            </p:nvSpPr>
            <p:spPr bwMode="auto">
              <a:xfrm>
                <a:off x="1907" y="1056"/>
                <a:ext cx="377" cy="173"/>
              </a:xfrm>
              <a:prstGeom prst="rect">
                <a:avLst/>
              </a:prstGeom>
              <a:noFill/>
              <a:ln w="9525">
                <a:noFill/>
                <a:miter lim="800000"/>
                <a:headEnd/>
                <a:tailEnd/>
              </a:ln>
            </p:spPr>
            <p:txBody>
              <a:bodyPr wrap="none" lIns="0" tIns="0" rIns="0" bIns="0">
                <a:spAutoFit/>
              </a:bodyPr>
              <a:lstStyle/>
              <a:p>
                <a:pPr algn="ctr"/>
                <a:r>
                  <a:rPr lang="en-US"/>
                  <a:t>10.8%</a:t>
                </a:r>
              </a:p>
            </p:txBody>
          </p:sp>
          <p:sp>
            <p:nvSpPr>
              <p:cNvPr id="20635" name="Rectangle 331"/>
              <p:cNvSpPr>
                <a:spLocks noChangeAspect="1" noChangeArrowheads="1"/>
              </p:cNvSpPr>
              <p:nvPr/>
            </p:nvSpPr>
            <p:spPr bwMode="auto">
              <a:xfrm>
                <a:off x="2446" y="1056"/>
                <a:ext cx="377" cy="173"/>
              </a:xfrm>
              <a:prstGeom prst="rect">
                <a:avLst/>
              </a:prstGeom>
              <a:noFill/>
              <a:ln w="9525">
                <a:noFill/>
                <a:miter lim="800000"/>
                <a:headEnd/>
                <a:tailEnd/>
              </a:ln>
            </p:spPr>
            <p:txBody>
              <a:bodyPr wrap="none" lIns="0" tIns="0" rIns="0" bIns="0">
                <a:spAutoFit/>
              </a:bodyPr>
              <a:lstStyle/>
              <a:p>
                <a:pPr algn="ctr"/>
                <a:r>
                  <a:rPr lang="en-US"/>
                  <a:t>11.5%</a:t>
                </a:r>
              </a:p>
            </p:txBody>
          </p:sp>
          <p:sp>
            <p:nvSpPr>
              <p:cNvPr id="20636" name="Rectangle 332"/>
              <p:cNvSpPr>
                <a:spLocks noChangeAspect="1" noChangeArrowheads="1"/>
              </p:cNvSpPr>
              <p:nvPr/>
            </p:nvSpPr>
            <p:spPr bwMode="auto">
              <a:xfrm>
                <a:off x="2986" y="1056"/>
                <a:ext cx="377" cy="173"/>
              </a:xfrm>
              <a:prstGeom prst="rect">
                <a:avLst/>
              </a:prstGeom>
              <a:noFill/>
              <a:ln w="9525">
                <a:noFill/>
                <a:miter lim="800000"/>
                <a:headEnd/>
                <a:tailEnd/>
              </a:ln>
            </p:spPr>
            <p:txBody>
              <a:bodyPr wrap="none" lIns="0" tIns="0" rIns="0" bIns="0">
                <a:spAutoFit/>
              </a:bodyPr>
              <a:lstStyle/>
              <a:p>
                <a:pPr algn="ctr"/>
                <a:r>
                  <a:rPr lang="en-US"/>
                  <a:t>10.0%</a:t>
                </a:r>
              </a:p>
            </p:txBody>
          </p:sp>
          <p:sp>
            <p:nvSpPr>
              <p:cNvPr id="20637" name="Rectangle 333"/>
              <p:cNvSpPr>
                <a:spLocks noChangeAspect="1" noChangeArrowheads="1"/>
              </p:cNvSpPr>
              <p:nvPr/>
            </p:nvSpPr>
            <p:spPr bwMode="auto">
              <a:xfrm>
                <a:off x="3525" y="1056"/>
                <a:ext cx="377" cy="173"/>
              </a:xfrm>
              <a:prstGeom prst="rect">
                <a:avLst/>
              </a:prstGeom>
              <a:noFill/>
              <a:ln w="9525">
                <a:noFill/>
                <a:miter lim="800000"/>
                <a:headEnd/>
                <a:tailEnd/>
              </a:ln>
            </p:spPr>
            <p:txBody>
              <a:bodyPr wrap="none" lIns="0" tIns="0" rIns="0" bIns="0">
                <a:spAutoFit/>
              </a:bodyPr>
              <a:lstStyle/>
              <a:p>
                <a:pPr algn="ctr"/>
                <a:r>
                  <a:rPr lang="en-US"/>
                  <a:t>10.7%</a:t>
                </a:r>
              </a:p>
            </p:txBody>
          </p:sp>
          <p:sp>
            <p:nvSpPr>
              <p:cNvPr id="20638" name="Rectangle 334"/>
              <p:cNvSpPr>
                <a:spLocks noChangeAspect="1" noChangeArrowheads="1"/>
              </p:cNvSpPr>
              <p:nvPr/>
            </p:nvSpPr>
            <p:spPr bwMode="auto">
              <a:xfrm>
                <a:off x="4066" y="1056"/>
                <a:ext cx="376" cy="173"/>
              </a:xfrm>
              <a:prstGeom prst="rect">
                <a:avLst/>
              </a:prstGeom>
              <a:noFill/>
              <a:ln w="9525">
                <a:noFill/>
                <a:miter lim="800000"/>
                <a:headEnd/>
                <a:tailEnd/>
              </a:ln>
            </p:spPr>
            <p:txBody>
              <a:bodyPr wrap="none" lIns="0" tIns="0" rIns="0" bIns="0">
                <a:spAutoFit/>
              </a:bodyPr>
              <a:lstStyle/>
              <a:p>
                <a:pPr algn="ctr"/>
                <a:r>
                  <a:rPr lang="en-US"/>
                  <a:t>11.2%</a:t>
                </a:r>
              </a:p>
            </p:txBody>
          </p:sp>
          <p:sp>
            <p:nvSpPr>
              <p:cNvPr id="20639" name="Rectangle 335"/>
              <p:cNvSpPr>
                <a:spLocks noChangeAspect="1" noChangeArrowheads="1"/>
              </p:cNvSpPr>
              <p:nvPr/>
            </p:nvSpPr>
            <p:spPr bwMode="auto">
              <a:xfrm>
                <a:off x="4604" y="1056"/>
                <a:ext cx="377" cy="173"/>
              </a:xfrm>
              <a:prstGeom prst="rect">
                <a:avLst/>
              </a:prstGeom>
              <a:noFill/>
              <a:ln w="9525">
                <a:noFill/>
                <a:miter lim="800000"/>
                <a:headEnd/>
                <a:tailEnd/>
              </a:ln>
            </p:spPr>
            <p:txBody>
              <a:bodyPr wrap="none" lIns="0" tIns="0" rIns="0" bIns="0">
                <a:spAutoFit/>
              </a:bodyPr>
              <a:lstStyle/>
              <a:p>
                <a:pPr algn="ctr"/>
                <a:r>
                  <a:rPr lang="en-US"/>
                  <a:t>10.2%</a:t>
                </a:r>
              </a:p>
            </p:txBody>
          </p:sp>
          <p:sp>
            <p:nvSpPr>
              <p:cNvPr id="20640" name="Rectangle 336"/>
              <p:cNvSpPr>
                <a:spLocks noChangeAspect="1" noChangeArrowheads="1"/>
              </p:cNvSpPr>
              <p:nvPr/>
            </p:nvSpPr>
            <p:spPr bwMode="auto">
              <a:xfrm>
                <a:off x="5176" y="1056"/>
                <a:ext cx="303" cy="173"/>
              </a:xfrm>
              <a:prstGeom prst="rect">
                <a:avLst/>
              </a:prstGeom>
              <a:noFill/>
              <a:ln w="9525">
                <a:noFill/>
                <a:miter lim="800000"/>
                <a:headEnd/>
                <a:tailEnd/>
              </a:ln>
            </p:spPr>
            <p:txBody>
              <a:bodyPr wrap="none" lIns="0" tIns="0" rIns="0" bIns="0">
                <a:spAutoFit/>
              </a:bodyPr>
              <a:lstStyle/>
              <a:p>
                <a:pPr algn="ctr"/>
                <a:r>
                  <a:rPr lang="en-US"/>
                  <a:t>9.5%</a:t>
                </a:r>
              </a:p>
            </p:txBody>
          </p:sp>
        </p:grpSp>
        <p:sp>
          <p:nvSpPr>
            <p:cNvPr id="20492" name="Line 337"/>
            <p:cNvSpPr>
              <a:spLocks noChangeAspect="1" noChangeShapeType="1"/>
            </p:cNvSpPr>
            <p:nvPr/>
          </p:nvSpPr>
          <p:spPr bwMode="auto">
            <a:xfrm>
              <a:off x="259" y="652"/>
              <a:ext cx="474" cy="1"/>
            </a:xfrm>
            <a:prstGeom prst="line">
              <a:avLst/>
            </a:prstGeom>
            <a:noFill/>
            <a:ln w="0">
              <a:solidFill>
                <a:srgbClr val="000000"/>
              </a:solidFill>
              <a:round/>
              <a:headEnd/>
              <a:tailEnd/>
            </a:ln>
          </p:spPr>
          <p:txBody>
            <a:bodyPr/>
            <a:lstStyle/>
            <a:p>
              <a:endParaRPr lang="en-GB"/>
            </a:p>
          </p:txBody>
        </p:sp>
        <p:sp>
          <p:nvSpPr>
            <p:cNvPr id="20493" name="Line 338"/>
            <p:cNvSpPr>
              <a:spLocks noChangeAspect="1" noChangeShapeType="1"/>
            </p:cNvSpPr>
            <p:nvPr/>
          </p:nvSpPr>
          <p:spPr bwMode="auto">
            <a:xfrm>
              <a:off x="259" y="652"/>
              <a:ext cx="474" cy="1"/>
            </a:xfrm>
            <a:prstGeom prst="line">
              <a:avLst/>
            </a:prstGeom>
            <a:noFill/>
            <a:ln w="0">
              <a:solidFill>
                <a:srgbClr val="000000"/>
              </a:solidFill>
              <a:round/>
              <a:headEnd/>
              <a:tailEnd/>
            </a:ln>
          </p:spPr>
          <p:txBody>
            <a:bodyPr/>
            <a:lstStyle/>
            <a:p>
              <a:endParaRPr lang="en-GB"/>
            </a:p>
          </p:txBody>
        </p:sp>
        <p:sp>
          <p:nvSpPr>
            <p:cNvPr id="20494" name="Line 339"/>
            <p:cNvSpPr>
              <a:spLocks noChangeAspect="1" noChangeShapeType="1"/>
            </p:cNvSpPr>
            <p:nvPr/>
          </p:nvSpPr>
          <p:spPr bwMode="auto">
            <a:xfrm>
              <a:off x="852" y="652"/>
              <a:ext cx="466" cy="1"/>
            </a:xfrm>
            <a:prstGeom prst="line">
              <a:avLst/>
            </a:prstGeom>
            <a:noFill/>
            <a:ln w="0">
              <a:solidFill>
                <a:srgbClr val="000000"/>
              </a:solidFill>
              <a:round/>
              <a:headEnd/>
              <a:tailEnd/>
            </a:ln>
          </p:spPr>
          <p:txBody>
            <a:bodyPr/>
            <a:lstStyle/>
            <a:p>
              <a:endParaRPr lang="en-GB"/>
            </a:p>
          </p:txBody>
        </p:sp>
        <p:sp>
          <p:nvSpPr>
            <p:cNvPr id="20495" name="Line 340"/>
            <p:cNvSpPr>
              <a:spLocks noChangeAspect="1" noChangeShapeType="1"/>
            </p:cNvSpPr>
            <p:nvPr/>
          </p:nvSpPr>
          <p:spPr bwMode="auto">
            <a:xfrm>
              <a:off x="852" y="652"/>
              <a:ext cx="466" cy="1"/>
            </a:xfrm>
            <a:prstGeom prst="line">
              <a:avLst/>
            </a:prstGeom>
            <a:noFill/>
            <a:ln w="0">
              <a:solidFill>
                <a:srgbClr val="000000"/>
              </a:solidFill>
              <a:round/>
              <a:headEnd/>
              <a:tailEnd/>
            </a:ln>
          </p:spPr>
          <p:txBody>
            <a:bodyPr/>
            <a:lstStyle/>
            <a:p>
              <a:endParaRPr lang="en-GB"/>
            </a:p>
          </p:txBody>
        </p:sp>
        <p:sp>
          <p:nvSpPr>
            <p:cNvPr id="20496" name="Line 341"/>
            <p:cNvSpPr>
              <a:spLocks noChangeAspect="1" noChangeShapeType="1"/>
            </p:cNvSpPr>
            <p:nvPr/>
          </p:nvSpPr>
          <p:spPr bwMode="auto">
            <a:xfrm>
              <a:off x="1437" y="652"/>
              <a:ext cx="465" cy="1"/>
            </a:xfrm>
            <a:prstGeom prst="line">
              <a:avLst/>
            </a:prstGeom>
            <a:noFill/>
            <a:ln w="0">
              <a:solidFill>
                <a:srgbClr val="000000"/>
              </a:solidFill>
              <a:round/>
              <a:headEnd/>
              <a:tailEnd/>
            </a:ln>
          </p:spPr>
          <p:txBody>
            <a:bodyPr/>
            <a:lstStyle/>
            <a:p>
              <a:endParaRPr lang="en-GB"/>
            </a:p>
          </p:txBody>
        </p:sp>
        <p:sp>
          <p:nvSpPr>
            <p:cNvPr id="20497" name="Line 342"/>
            <p:cNvSpPr>
              <a:spLocks noChangeAspect="1" noChangeShapeType="1"/>
            </p:cNvSpPr>
            <p:nvPr/>
          </p:nvSpPr>
          <p:spPr bwMode="auto">
            <a:xfrm>
              <a:off x="1437" y="652"/>
              <a:ext cx="465" cy="1"/>
            </a:xfrm>
            <a:prstGeom prst="line">
              <a:avLst/>
            </a:prstGeom>
            <a:noFill/>
            <a:ln w="0">
              <a:solidFill>
                <a:srgbClr val="000000"/>
              </a:solidFill>
              <a:round/>
              <a:headEnd/>
              <a:tailEnd/>
            </a:ln>
          </p:spPr>
          <p:txBody>
            <a:bodyPr/>
            <a:lstStyle/>
            <a:p>
              <a:endParaRPr lang="en-GB"/>
            </a:p>
          </p:txBody>
        </p:sp>
        <p:sp>
          <p:nvSpPr>
            <p:cNvPr id="20498" name="Line 343"/>
            <p:cNvSpPr>
              <a:spLocks noChangeAspect="1" noChangeShapeType="1"/>
            </p:cNvSpPr>
            <p:nvPr/>
          </p:nvSpPr>
          <p:spPr bwMode="auto">
            <a:xfrm>
              <a:off x="2022" y="652"/>
              <a:ext cx="465" cy="1"/>
            </a:xfrm>
            <a:prstGeom prst="line">
              <a:avLst/>
            </a:prstGeom>
            <a:noFill/>
            <a:ln w="0">
              <a:solidFill>
                <a:srgbClr val="000000"/>
              </a:solidFill>
              <a:round/>
              <a:headEnd/>
              <a:tailEnd/>
            </a:ln>
          </p:spPr>
          <p:txBody>
            <a:bodyPr/>
            <a:lstStyle/>
            <a:p>
              <a:endParaRPr lang="en-GB"/>
            </a:p>
          </p:txBody>
        </p:sp>
        <p:sp>
          <p:nvSpPr>
            <p:cNvPr id="20499" name="Line 344"/>
            <p:cNvSpPr>
              <a:spLocks noChangeAspect="1" noChangeShapeType="1"/>
            </p:cNvSpPr>
            <p:nvPr/>
          </p:nvSpPr>
          <p:spPr bwMode="auto">
            <a:xfrm>
              <a:off x="2022" y="652"/>
              <a:ext cx="465" cy="1"/>
            </a:xfrm>
            <a:prstGeom prst="line">
              <a:avLst/>
            </a:prstGeom>
            <a:noFill/>
            <a:ln w="0">
              <a:solidFill>
                <a:srgbClr val="000000"/>
              </a:solidFill>
              <a:round/>
              <a:headEnd/>
              <a:tailEnd/>
            </a:ln>
          </p:spPr>
          <p:txBody>
            <a:bodyPr/>
            <a:lstStyle/>
            <a:p>
              <a:endParaRPr lang="en-GB"/>
            </a:p>
          </p:txBody>
        </p:sp>
        <p:sp>
          <p:nvSpPr>
            <p:cNvPr id="20500" name="Line 345"/>
            <p:cNvSpPr>
              <a:spLocks noChangeAspect="1" noChangeShapeType="1"/>
            </p:cNvSpPr>
            <p:nvPr/>
          </p:nvSpPr>
          <p:spPr bwMode="auto">
            <a:xfrm>
              <a:off x="2605" y="652"/>
              <a:ext cx="466" cy="1"/>
            </a:xfrm>
            <a:prstGeom prst="line">
              <a:avLst/>
            </a:prstGeom>
            <a:noFill/>
            <a:ln w="0">
              <a:solidFill>
                <a:srgbClr val="000000"/>
              </a:solidFill>
              <a:round/>
              <a:headEnd/>
              <a:tailEnd/>
            </a:ln>
          </p:spPr>
          <p:txBody>
            <a:bodyPr/>
            <a:lstStyle/>
            <a:p>
              <a:endParaRPr lang="en-GB"/>
            </a:p>
          </p:txBody>
        </p:sp>
        <p:sp>
          <p:nvSpPr>
            <p:cNvPr id="20501" name="Line 346"/>
            <p:cNvSpPr>
              <a:spLocks noChangeAspect="1" noChangeShapeType="1"/>
            </p:cNvSpPr>
            <p:nvPr/>
          </p:nvSpPr>
          <p:spPr bwMode="auto">
            <a:xfrm>
              <a:off x="2605" y="652"/>
              <a:ext cx="466" cy="1"/>
            </a:xfrm>
            <a:prstGeom prst="line">
              <a:avLst/>
            </a:prstGeom>
            <a:noFill/>
            <a:ln w="0">
              <a:solidFill>
                <a:srgbClr val="000000"/>
              </a:solidFill>
              <a:round/>
              <a:headEnd/>
              <a:tailEnd/>
            </a:ln>
          </p:spPr>
          <p:txBody>
            <a:bodyPr/>
            <a:lstStyle/>
            <a:p>
              <a:endParaRPr lang="en-GB"/>
            </a:p>
          </p:txBody>
        </p:sp>
        <p:sp>
          <p:nvSpPr>
            <p:cNvPr id="20502" name="Line 347"/>
            <p:cNvSpPr>
              <a:spLocks noChangeAspect="1" noChangeShapeType="1"/>
            </p:cNvSpPr>
            <p:nvPr/>
          </p:nvSpPr>
          <p:spPr bwMode="auto">
            <a:xfrm>
              <a:off x="3190" y="652"/>
              <a:ext cx="466" cy="1"/>
            </a:xfrm>
            <a:prstGeom prst="line">
              <a:avLst/>
            </a:prstGeom>
            <a:noFill/>
            <a:ln w="0">
              <a:solidFill>
                <a:srgbClr val="000000"/>
              </a:solidFill>
              <a:round/>
              <a:headEnd/>
              <a:tailEnd/>
            </a:ln>
          </p:spPr>
          <p:txBody>
            <a:bodyPr/>
            <a:lstStyle/>
            <a:p>
              <a:endParaRPr lang="en-GB"/>
            </a:p>
          </p:txBody>
        </p:sp>
        <p:sp>
          <p:nvSpPr>
            <p:cNvPr id="20503" name="Line 348"/>
            <p:cNvSpPr>
              <a:spLocks noChangeAspect="1" noChangeShapeType="1"/>
            </p:cNvSpPr>
            <p:nvPr/>
          </p:nvSpPr>
          <p:spPr bwMode="auto">
            <a:xfrm>
              <a:off x="3190" y="652"/>
              <a:ext cx="466" cy="1"/>
            </a:xfrm>
            <a:prstGeom prst="line">
              <a:avLst/>
            </a:prstGeom>
            <a:noFill/>
            <a:ln w="0">
              <a:solidFill>
                <a:srgbClr val="000000"/>
              </a:solidFill>
              <a:round/>
              <a:headEnd/>
              <a:tailEnd/>
            </a:ln>
          </p:spPr>
          <p:txBody>
            <a:bodyPr/>
            <a:lstStyle/>
            <a:p>
              <a:endParaRPr lang="en-GB"/>
            </a:p>
          </p:txBody>
        </p:sp>
        <p:sp>
          <p:nvSpPr>
            <p:cNvPr id="20504" name="Line 349"/>
            <p:cNvSpPr>
              <a:spLocks noChangeAspect="1" noChangeShapeType="1"/>
            </p:cNvSpPr>
            <p:nvPr/>
          </p:nvSpPr>
          <p:spPr bwMode="auto">
            <a:xfrm>
              <a:off x="3775" y="652"/>
              <a:ext cx="466" cy="1"/>
            </a:xfrm>
            <a:prstGeom prst="line">
              <a:avLst/>
            </a:prstGeom>
            <a:noFill/>
            <a:ln w="0">
              <a:solidFill>
                <a:srgbClr val="000000"/>
              </a:solidFill>
              <a:round/>
              <a:headEnd/>
              <a:tailEnd/>
            </a:ln>
          </p:spPr>
          <p:txBody>
            <a:bodyPr/>
            <a:lstStyle/>
            <a:p>
              <a:endParaRPr lang="en-GB"/>
            </a:p>
          </p:txBody>
        </p:sp>
        <p:sp>
          <p:nvSpPr>
            <p:cNvPr id="20505" name="Line 350"/>
            <p:cNvSpPr>
              <a:spLocks noChangeAspect="1" noChangeShapeType="1"/>
            </p:cNvSpPr>
            <p:nvPr/>
          </p:nvSpPr>
          <p:spPr bwMode="auto">
            <a:xfrm>
              <a:off x="3775" y="652"/>
              <a:ext cx="466" cy="1"/>
            </a:xfrm>
            <a:prstGeom prst="line">
              <a:avLst/>
            </a:prstGeom>
            <a:noFill/>
            <a:ln w="0">
              <a:solidFill>
                <a:srgbClr val="000000"/>
              </a:solidFill>
              <a:round/>
              <a:headEnd/>
              <a:tailEnd/>
            </a:ln>
          </p:spPr>
          <p:txBody>
            <a:bodyPr/>
            <a:lstStyle/>
            <a:p>
              <a:endParaRPr lang="en-GB"/>
            </a:p>
          </p:txBody>
        </p:sp>
        <p:sp>
          <p:nvSpPr>
            <p:cNvPr id="20506" name="Line 351"/>
            <p:cNvSpPr>
              <a:spLocks noChangeAspect="1" noChangeShapeType="1"/>
            </p:cNvSpPr>
            <p:nvPr/>
          </p:nvSpPr>
          <p:spPr bwMode="auto">
            <a:xfrm>
              <a:off x="4359" y="652"/>
              <a:ext cx="475" cy="1"/>
            </a:xfrm>
            <a:prstGeom prst="line">
              <a:avLst/>
            </a:prstGeom>
            <a:noFill/>
            <a:ln w="0">
              <a:solidFill>
                <a:srgbClr val="000000"/>
              </a:solidFill>
              <a:round/>
              <a:headEnd/>
              <a:tailEnd/>
            </a:ln>
          </p:spPr>
          <p:txBody>
            <a:bodyPr/>
            <a:lstStyle/>
            <a:p>
              <a:endParaRPr lang="en-GB"/>
            </a:p>
          </p:txBody>
        </p:sp>
        <p:sp>
          <p:nvSpPr>
            <p:cNvPr id="20507" name="Line 352"/>
            <p:cNvSpPr>
              <a:spLocks noChangeAspect="1" noChangeShapeType="1"/>
            </p:cNvSpPr>
            <p:nvPr/>
          </p:nvSpPr>
          <p:spPr bwMode="auto">
            <a:xfrm>
              <a:off x="4359" y="652"/>
              <a:ext cx="475" cy="1"/>
            </a:xfrm>
            <a:prstGeom prst="line">
              <a:avLst/>
            </a:prstGeom>
            <a:noFill/>
            <a:ln w="0">
              <a:solidFill>
                <a:srgbClr val="000000"/>
              </a:solidFill>
              <a:round/>
              <a:headEnd/>
              <a:tailEnd/>
            </a:ln>
          </p:spPr>
          <p:txBody>
            <a:bodyPr/>
            <a:lstStyle/>
            <a:p>
              <a:endParaRPr lang="en-GB"/>
            </a:p>
          </p:txBody>
        </p:sp>
        <p:sp>
          <p:nvSpPr>
            <p:cNvPr id="20508" name="Line 353"/>
            <p:cNvSpPr>
              <a:spLocks noChangeAspect="1" noChangeShapeType="1"/>
            </p:cNvSpPr>
            <p:nvPr/>
          </p:nvSpPr>
          <p:spPr bwMode="auto">
            <a:xfrm>
              <a:off x="4944" y="652"/>
              <a:ext cx="475" cy="1"/>
            </a:xfrm>
            <a:prstGeom prst="line">
              <a:avLst/>
            </a:prstGeom>
            <a:noFill/>
            <a:ln w="0">
              <a:solidFill>
                <a:srgbClr val="000000"/>
              </a:solidFill>
              <a:round/>
              <a:headEnd/>
              <a:tailEnd/>
            </a:ln>
          </p:spPr>
          <p:txBody>
            <a:bodyPr/>
            <a:lstStyle/>
            <a:p>
              <a:endParaRPr lang="en-GB"/>
            </a:p>
          </p:txBody>
        </p:sp>
        <p:sp>
          <p:nvSpPr>
            <p:cNvPr id="20509" name="Line 354"/>
            <p:cNvSpPr>
              <a:spLocks noChangeAspect="1" noChangeShapeType="1"/>
            </p:cNvSpPr>
            <p:nvPr/>
          </p:nvSpPr>
          <p:spPr bwMode="auto">
            <a:xfrm>
              <a:off x="4944" y="652"/>
              <a:ext cx="475" cy="1"/>
            </a:xfrm>
            <a:prstGeom prst="line">
              <a:avLst/>
            </a:prstGeom>
            <a:noFill/>
            <a:ln w="0">
              <a:solidFill>
                <a:srgbClr val="000000"/>
              </a:solidFill>
              <a:round/>
              <a:headEnd/>
              <a:tailEnd/>
            </a:ln>
          </p:spPr>
          <p:txBody>
            <a:bodyPr/>
            <a:lstStyle/>
            <a:p>
              <a:endParaRPr lang="en-GB"/>
            </a:p>
          </p:txBody>
        </p:sp>
        <p:sp>
          <p:nvSpPr>
            <p:cNvPr id="20510" name="Line 355"/>
            <p:cNvSpPr>
              <a:spLocks noChangeAspect="1" noChangeShapeType="1"/>
            </p:cNvSpPr>
            <p:nvPr/>
          </p:nvSpPr>
          <p:spPr bwMode="auto">
            <a:xfrm>
              <a:off x="5528" y="652"/>
              <a:ext cx="475" cy="1"/>
            </a:xfrm>
            <a:prstGeom prst="line">
              <a:avLst/>
            </a:prstGeom>
            <a:noFill/>
            <a:ln w="0">
              <a:solidFill>
                <a:srgbClr val="000000"/>
              </a:solidFill>
              <a:round/>
              <a:headEnd/>
              <a:tailEnd/>
            </a:ln>
          </p:spPr>
          <p:txBody>
            <a:bodyPr/>
            <a:lstStyle/>
            <a:p>
              <a:endParaRPr lang="en-GB"/>
            </a:p>
          </p:txBody>
        </p:sp>
        <p:sp>
          <p:nvSpPr>
            <p:cNvPr id="20511" name="Line 356"/>
            <p:cNvSpPr>
              <a:spLocks noChangeAspect="1" noChangeShapeType="1"/>
            </p:cNvSpPr>
            <p:nvPr/>
          </p:nvSpPr>
          <p:spPr bwMode="auto">
            <a:xfrm>
              <a:off x="5528" y="652"/>
              <a:ext cx="475" cy="1"/>
            </a:xfrm>
            <a:prstGeom prst="line">
              <a:avLst/>
            </a:prstGeom>
            <a:noFill/>
            <a:ln w="0">
              <a:solidFill>
                <a:srgbClr val="000000"/>
              </a:solidFill>
              <a:round/>
              <a:headEnd/>
              <a:tailEnd/>
            </a:ln>
          </p:spPr>
          <p:txBody>
            <a:bodyPr/>
            <a:lstStyle/>
            <a:p>
              <a:endParaRPr lang="en-GB"/>
            </a:p>
          </p:txBody>
        </p:sp>
        <p:sp>
          <p:nvSpPr>
            <p:cNvPr id="20512" name="Rectangle 357"/>
            <p:cNvSpPr>
              <a:spLocks noChangeAspect="1" noChangeArrowheads="1"/>
            </p:cNvSpPr>
            <p:nvPr/>
          </p:nvSpPr>
          <p:spPr bwMode="auto">
            <a:xfrm>
              <a:off x="259" y="652"/>
              <a:ext cx="474" cy="438"/>
            </a:xfrm>
            <a:prstGeom prst="rect">
              <a:avLst/>
            </a:prstGeom>
            <a:solidFill>
              <a:srgbClr val="FFFFFF"/>
            </a:solidFill>
            <a:ln w="9525">
              <a:noFill/>
              <a:miter lim="800000"/>
              <a:headEnd/>
              <a:tailEnd/>
            </a:ln>
          </p:spPr>
          <p:txBody>
            <a:bodyPr/>
            <a:lstStyle/>
            <a:p>
              <a:pPr eaLnBrk="0" hangingPunct="0"/>
              <a:endParaRPr lang="en-GB"/>
            </a:p>
          </p:txBody>
        </p:sp>
        <p:sp>
          <p:nvSpPr>
            <p:cNvPr id="20513" name="Rectangle 358"/>
            <p:cNvSpPr>
              <a:spLocks noChangeAspect="1" noChangeArrowheads="1"/>
            </p:cNvSpPr>
            <p:nvPr/>
          </p:nvSpPr>
          <p:spPr bwMode="auto">
            <a:xfrm>
              <a:off x="259" y="652"/>
              <a:ext cx="474" cy="438"/>
            </a:xfrm>
            <a:prstGeom prst="rect">
              <a:avLst/>
            </a:prstGeom>
            <a:solidFill>
              <a:schemeClr val="bg2"/>
            </a:solidFill>
            <a:ln w="0">
              <a:solidFill>
                <a:schemeClr val="bg2"/>
              </a:solidFill>
              <a:miter lim="800000"/>
              <a:headEnd/>
              <a:tailEnd/>
            </a:ln>
          </p:spPr>
          <p:txBody>
            <a:bodyPr/>
            <a:lstStyle/>
            <a:p>
              <a:pPr eaLnBrk="0" hangingPunct="0"/>
              <a:endParaRPr lang="en-GB"/>
            </a:p>
          </p:txBody>
        </p:sp>
        <p:pic>
          <p:nvPicPr>
            <p:cNvPr id="20514" name="Picture 359"/>
            <p:cNvPicPr>
              <a:picLocks noChangeAspect="1" noChangeArrowheads="1"/>
            </p:cNvPicPr>
            <p:nvPr/>
          </p:nvPicPr>
          <p:blipFill>
            <a:blip r:embed="rId13" cstate="print"/>
            <a:srcRect/>
            <a:stretch>
              <a:fillRect/>
            </a:stretch>
          </p:blipFill>
          <p:spPr bwMode="auto">
            <a:xfrm>
              <a:off x="259" y="652"/>
              <a:ext cx="474" cy="438"/>
            </a:xfrm>
            <a:prstGeom prst="rect">
              <a:avLst/>
            </a:prstGeom>
            <a:noFill/>
            <a:ln w="9525">
              <a:noFill/>
              <a:miter lim="800000"/>
              <a:headEnd/>
              <a:tailEnd/>
            </a:ln>
          </p:spPr>
        </p:pic>
        <p:sp>
          <p:nvSpPr>
            <p:cNvPr id="20515" name="Freeform 360"/>
            <p:cNvSpPr>
              <a:spLocks noChangeAspect="1"/>
            </p:cNvSpPr>
            <p:nvPr/>
          </p:nvSpPr>
          <p:spPr bwMode="auto">
            <a:xfrm>
              <a:off x="377" y="761"/>
              <a:ext cx="230" cy="211"/>
            </a:xfrm>
            <a:custGeom>
              <a:avLst/>
              <a:gdLst>
                <a:gd name="T0" fmla="*/ 9 w 162"/>
                <a:gd name="T1" fmla="*/ 156 h 162"/>
                <a:gd name="T2" fmla="*/ 9 w 162"/>
                <a:gd name="T3" fmla="*/ 172 h 162"/>
                <a:gd name="T4" fmla="*/ 17 w 162"/>
                <a:gd name="T5" fmla="*/ 180 h 162"/>
                <a:gd name="T6" fmla="*/ 26 w 162"/>
                <a:gd name="T7" fmla="*/ 188 h 162"/>
                <a:gd name="T8" fmla="*/ 34 w 162"/>
                <a:gd name="T9" fmla="*/ 195 h 162"/>
                <a:gd name="T10" fmla="*/ 43 w 162"/>
                <a:gd name="T11" fmla="*/ 203 h 162"/>
                <a:gd name="T12" fmla="*/ 51 w 162"/>
                <a:gd name="T13" fmla="*/ 203 h 162"/>
                <a:gd name="T14" fmla="*/ 60 w 162"/>
                <a:gd name="T15" fmla="*/ 203 h 162"/>
                <a:gd name="T16" fmla="*/ 68 w 162"/>
                <a:gd name="T17" fmla="*/ 211 h 162"/>
                <a:gd name="T18" fmla="*/ 77 w 162"/>
                <a:gd name="T19" fmla="*/ 211 h 162"/>
                <a:gd name="T20" fmla="*/ 85 w 162"/>
                <a:gd name="T21" fmla="*/ 211 h 162"/>
                <a:gd name="T22" fmla="*/ 94 w 162"/>
                <a:gd name="T23" fmla="*/ 211 h 162"/>
                <a:gd name="T24" fmla="*/ 102 w 162"/>
                <a:gd name="T25" fmla="*/ 211 h 162"/>
                <a:gd name="T26" fmla="*/ 111 w 162"/>
                <a:gd name="T27" fmla="*/ 211 h 162"/>
                <a:gd name="T28" fmla="*/ 119 w 162"/>
                <a:gd name="T29" fmla="*/ 211 h 162"/>
                <a:gd name="T30" fmla="*/ 128 w 162"/>
                <a:gd name="T31" fmla="*/ 211 h 162"/>
                <a:gd name="T32" fmla="*/ 136 w 162"/>
                <a:gd name="T33" fmla="*/ 211 h 162"/>
                <a:gd name="T34" fmla="*/ 145 w 162"/>
                <a:gd name="T35" fmla="*/ 211 h 162"/>
                <a:gd name="T36" fmla="*/ 153 w 162"/>
                <a:gd name="T37" fmla="*/ 211 h 162"/>
                <a:gd name="T38" fmla="*/ 162 w 162"/>
                <a:gd name="T39" fmla="*/ 211 h 162"/>
                <a:gd name="T40" fmla="*/ 170 w 162"/>
                <a:gd name="T41" fmla="*/ 203 h 162"/>
                <a:gd name="T42" fmla="*/ 179 w 162"/>
                <a:gd name="T43" fmla="*/ 203 h 162"/>
                <a:gd name="T44" fmla="*/ 187 w 162"/>
                <a:gd name="T45" fmla="*/ 195 h 162"/>
                <a:gd name="T46" fmla="*/ 196 w 162"/>
                <a:gd name="T47" fmla="*/ 188 h 162"/>
                <a:gd name="T48" fmla="*/ 204 w 162"/>
                <a:gd name="T49" fmla="*/ 180 h 162"/>
                <a:gd name="T50" fmla="*/ 213 w 162"/>
                <a:gd name="T51" fmla="*/ 172 h 162"/>
                <a:gd name="T52" fmla="*/ 221 w 162"/>
                <a:gd name="T53" fmla="*/ 164 h 162"/>
                <a:gd name="T54" fmla="*/ 221 w 162"/>
                <a:gd name="T55" fmla="*/ 156 h 162"/>
                <a:gd name="T56" fmla="*/ 230 w 162"/>
                <a:gd name="T57" fmla="*/ 148 h 162"/>
                <a:gd name="T58" fmla="*/ 230 w 162"/>
                <a:gd name="T59" fmla="*/ 63 h 162"/>
                <a:gd name="T60" fmla="*/ 221 w 162"/>
                <a:gd name="T61" fmla="*/ 55 h 162"/>
                <a:gd name="T62" fmla="*/ 221 w 162"/>
                <a:gd name="T63" fmla="*/ 39 h 162"/>
                <a:gd name="T64" fmla="*/ 213 w 162"/>
                <a:gd name="T65" fmla="*/ 31 h 162"/>
                <a:gd name="T66" fmla="*/ 204 w 162"/>
                <a:gd name="T67" fmla="*/ 23 h 162"/>
                <a:gd name="T68" fmla="*/ 196 w 162"/>
                <a:gd name="T69" fmla="*/ 16 h 162"/>
                <a:gd name="T70" fmla="*/ 187 w 162"/>
                <a:gd name="T71" fmla="*/ 8 h 162"/>
                <a:gd name="T72" fmla="*/ 179 w 162"/>
                <a:gd name="T73" fmla="*/ 8 h 162"/>
                <a:gd name="T74" fmla="*/ 170 w 162"/>
                <a:gd name="T75" fmla="*/ 8 h 162"/>
                <a:gd name="T76" fmla="*/ 162 w 162"/>
                <a:gd name="T77" fmla="*/ 0 h 162"/>
                <a:gd name="T78" fmla="*/ 153 w 162"/>
                <a:gd name="T79" fmla="*/ 0 h 162"/>
                <a:gd name="T80" fmla="*/ 145 w 162"/>
                <a:gd name="T81" fmla="*/ 0 h 162"/>
                <a:gd name="T82" fmla="*/ 136 w 162"/>
                <a:gd name="T83" fmla="*/ 0 h 162"/>
                <a:gd name="T84" fmla="*/ 128 w 162"/>
                <a:gd name="T85" fmla="*/ 0 h 162"/>
                <a:gd name="T86" fmla="*/ 119 w 162"/>
                <a:gd name="T87" fmla="*/ 0 h 162"/>
                <a:gd name="T88" fmla="*/ 111 w 162"/>
                <a:gd name="T89" fmla="*/ 0 h 162"/>
                <a:gd name="T90" fmla="*/ 102 w 162"/>
                <a:gd name="T91" fmla="*/ 0 h 162"/>
                <a:gd name="T92" fmla="*/ 94 w 162"/>
                <a:gd name="T93" fmla="*/ 0 h 162"/>
                <a:gd name="T94" fmla="*/ 85 w 162"/>
                <a:gd name="T95" fmla="*/ 0 h 162"/>
                <a:gd name="T96" fmla="*/ 77 w 162"/>
                <a:gd name="T97" fmla="*/ 0 h 162"/>
                <a:gd name="T98" fmla="*/ 68 w 162"/>
                <a:gd name="T99" fmla="*/ 0 h 162"/>
                <a:gd name="T100" fmla="*/ 60 w 162"/>
                <a:gd name="T101" fmla="*/ 8 h 162"/>
                <a:gd name="T102" fmla="*/ 51 w 162"/>
                <a:gd name="T103" fmla="*/ 8 h 162"/>
                <a:gd name="T104" fmla="*/ 43 w 162"/>
                <a:gd name="T105" fmla="*/ 16 h 162"/>
                <a:gd name="T106" fmla="*/ 34 w 162"/>
                <a:gd name="T107" fmla="*/ 23 h 162"/>
                <a:gd name="T108" fmla="*/ 26 w 162"/>
                <a:gd name="T109" fmla="*/ 31 h 162"/>
                <a:gd name="T110" fmla="*/ 17 w 162"/>
                <a:gd name="T111" fmla="*/ 39 h 162"/>
                <a:gd name="T112" fmla="*/ 9 w 162"/>
                <a:gd name="T113" fmla="*/ 47 h 162"/>
                <a:gd name="T114" fmla="*/ 9 w 162"/>
                <a:gd name="T115" fmla="*/ 55 h 162"/>
                <a:gd name="T116" fmla="*/ 0 w 162"/>
                <a:gd name="T117" fmla="*/ 63 h 162"/>
                <a:gd name="T118" fmla="*/ 0 w 162"/>
                <a:gd name="T119" fmla="*/ 148 h 162"/>
                <a:gd name="T120" fmla="*/ 9 w 162"/>
                <a:gd name="T121" fmla="*/ 156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0516" name="Line 361"/>
            <p:cNvSpPr>
              <a:spLocks noChangeAspect="1" noChangeShapeType="1"/>
            </p:cNvSpPr>
            <p:nvPr/>
          </p:nvSpPr>
          <p:spPr bwMode="auto">
            <a:xfrm>
              <a:off x="733" y="652"/>
              <a:ext cx="2" cy="438"/>
            </a:xfrm>
            <a:prstGeom prst="line">
              <a:avLst/>
            </a:prstGeom>
            <a:noFill/>
            <a:ln w="0">
              <a:solidFill>
                <a:srgbClr val="000000"/>
              </a:solidFill>
              <a:round/>
              <a:headEnd/>
              <a:tailEnd/>
            </a:ln>
          </p:spPr>
          <p:txBody>
            <a:bodyPr/>
            <a:lstStyle/>
            <a:p>
              <a:endParaRPr lang="en-GB"/>
            </a:p>
          </p:txBody>
        </p:sp>
        <p:sp>
          <p:nvSpPr>
            <p:cNvPr id="20517" name="Line 362"/>
            <p:cNvSpPr>
              <a:spLocks noChangeAspect="1" noChangeShapeType="1"/>
            </p:cNvSpPr>
            <p:nvPr/>
          </p:nvSpPr>
          <p:spPr bwMode="auto">
            <a:xfrm>
              <a:off x="259" y="652"/>
              <a:ext cx="1" cy="438"/>
            </a:xfrm>
            <a:prstGeom prst="line">
              <a:avLst/>
            </a:prstGeom>
            <a:noFill/>
            <a:ln w="0">
              <a:solidFill>
                <a:srgbClr val="000000"/>
              </a:solidFill>
              <a:round/>
              <a:headEnd/>
              <a:tailEnd/>
            </a:ln>
          </p:spPr>
          <p:txBody>
            <a:bodyPr/>
            <a:lstStyle/>
            <a:p>
              <a:endParaRPr lang="en-GB"/>
            </a:p>
          </p:txBody>
        </p:sp>
        <p:sp>
          <p:nvSpPr>
            <p:cNvPr id="20518" name="Line 363"/>
            <p:cNvSpPr>
              <a:spLocks noChangeAspect="1" noChangeShapeType="1"/>
            </p:cNvSpPr>
            <p:nvPr/>
          </p:nvSpPr>
          <p:spPr bwMode="auto">
            <a:xfrm>
              <a:off x="259" y="652"/>
              <a:ext cx="1" cy="438"/>
            </a:xfrm>
            <a:prstGeom prst="line">
              <a:avLst/>
            </a:prstGeom>
            <a:noFill/>
            <a:ln w="0">
              <a:solidFill>
                <a:srgbClr val="000000"/>
              </a:solidFill>
              <a:round/>
              <a:headEnd/>
              <a:tailEnd/>
            </a:ln>
          </p:spPr>
          <p:txBody>
            <a:bodyPr/>
            <a:lstStyle/>
            <a:p>
              <a:endParaRPr lang="en-GB"/>
            </a:p>
          </p:txBody>
        </p:sp>
        <p:sp>
          <p:nvSpPr>
            <p:cNvPr id="20519" name="Line 364"/>
            <p:cNvSpPr>
              <a:spLocks noChangeAspect="1" noChangeShapeType="1"/>
            </p:cNvSpPr>
            <p:nvPr/>
          </p:nvSpPr>
          <p:spPr bwMode="auto">
            <a:xfrm>
              <a:off x="733" y="652"/>
              <a:ext cx="2" cy="438"/>
            </a:xfrm>
            <a:prstGeom prst="line">
              <a:avLst/>
            </a:prstGeom>
            <a:noFill/>
            <a:ln w="0">
              <a:solidFill>
                <a:srgbClr val="000000"/>
              </a:solidFill>
              <a:round/>
              <a:headEnd/>
              <a:tailEnd/>
            </a:ln>
          </p:spPr>
          <p:txBody>
            <a:bodyPr/>
            <a:lstStyle/>
            <a:p>
              <a:endParaRPr lang="en-GB"/>
            </a:p>
          </p:txBody>
        </p:sp>
        <p:sp>
          <p:nvSpPr>
            <p:cNvPr id="20520" name="Line 365"/>
            <p:cNvSpPr>
              <a:spLocks noChangeAspect="1" noChangeShapeType="1"/>
            </p:cNvSpPr>
            <p:nvPr/>
          </p:nvSpPr>
          <p:spPr bwMode="auto">
            <a:xfrm>
              <a:off x="259" y="652"/>
              <a:ext cx="1" cy="438"/>
            </a:xfrm>
            <a:prstGeom prst="line">
              <a:avLst/>
            </a:prstGeom>
            <a:noFill/>
            <a:ln w="0">
              <a:solidFill>
                <a:srgbClr val="000000"/>
              </a:solidFill>
              <a:round/>
              <a:headEnd/>
              <a:tailEnd/>
            </a:ln>
          </p:spPr>
          <p:txBody>
            <a:bodyPr/>
            <a:lstStyle/>
            <a:p>
              <a:endParaRPr lang="en-GB"/>
            </a:p>
          </p:txBody>
        </p:sp>
        <p:sp>
          <p:nvSpPr>
            <p:cNvPr id="20521" name="Rectangle 366"/>
            <p:cNvSpPr>
              <a:spLocks noChangeAspect="1" noChangeArrowheads="1"/>
            </p:cNvSpPr>
            <p:nvPr/>
          </p:nvSpPr>
          <p:spPr bwMode="auto">
            <a:xfrm>
              <a:off x="852" y="652"/>
              <a:ext cx="466" cy="430"/>
            </a:xfrm>
            <a:prstGeom prst="rect">
              <a:avLst/>
            </a:prstGeom>
            <a:solidFill>
              <a:srgbClr val="FFFFFF"/>
            </a:solidFill>
            <a:ln w="9525">
              <a:noFill/>
              <a:miter lim="800000"/>
              <a:headEnd/>
              <a:tailEnd/>
            </a:ln>
          </p:spPr>
          <p:txBody>
            <a:bodyPr/>
            <a:lstStyle/>
            <a:p>
              <a:pPr eaLnBrk="0" hangingPunct="0"/>
              <a:endParaRPr lang="en-GB"/>
            </a:p>
          </p:txBody>
        </p:sp>
        <p:sp>
          <p:nvSpPr>
            <p:cNvPr id="20522" name="Rectangle 367"/>
            <p:cNvSpPr>
              <a:spLocks noChangeAspect="1" noChangeArrowheads="1"/>
            </p:cNvSpPr>
            <p:nvPr/>
          </p:nvSpPr>
          <p:spPr bwMode="auto">
            <a:xfrm>
              <a:off x="852" y="652"/>
              <a:ext cx="466" cy="430"/>
            </a:xfrm>
            <a:prstGeom prst="rect">
              <a:avLst/>
            </a:prstGeom>
            <a:noFill/>
            <a:ln w="0">
              <a:solidFill>
                <a:srgbClr val="FFFFFF"/>
              </a:solidFill>
              <a:miter lim="800000"/>
              <a:headEnd/>
              <a:tailEnd/>
            </a:ln>
          </p:spPr>
          <p:txBody>
            <a:bodyPr/>
            <a:lstStyle/>
            <a:p>
              <a:pPr eaLnBrk="0" hangingPunct="0"/>
              <a:endParaRPr lang="en-GB"/>
            </a:p>
          </p:txBody>
        </p:sp>
        <p:pic>
          <p:nvPicPr>
            <p:cNvPr id="20523" name="Picture 368"/>
            <p:cNvPicPr>
              <a:picLocks noChangeAspect="1" noChangeArrowheads="1"/>
            </p:cNvPicPr>
            <p:nvPr/>
          </p:nvPicPr>
          <p:blipFill>
            <a:blip r:embed="rId14" cstate="print"/>
            <a:srcRect/>
            <a:stretch>
              <a:fillRect/>
            </a:stretch>
          </p:blipFill>
          <p:spPr bwMode="auto">
            <a:xfrm>
              <a:off x="852" y="650"/>
              <a:ext cx="474" cy="437"/>
            </a:xfrm>
            <a:prstGeom prst="rect">
              <a:avLst/>
            </a:prstGeom>
            <a:noFill/>
            <a:ln w="9525">
              <a:noFill/>
              <a:miter lim="800000"/>
              <a:headEnd/>
              <a:tailEnd/>
            </a:ln>
          </p:spPr>
        </p:pic>
        <p:sp>
          <p:nvSpPr>
            <p:cNvPr id="20524" name="Freeform 369"/>
            <p:cNvSpPr>
              <a:spLocks noChangeAspect="1"/>
            </p:cNvSpPr>
            <p:nvPr/>
          </p:nvSpPr>
          <p:spPr bwMode="auto">
            <a:xfrm>
              <a:off x="971" y="769"/>
              <a:ext cx="220" cy="196"/>
            </a:xfrm>
            <a:custGeom>
              <a:avLst/>
              <a:gdLst>
                <a:gd name="T0" fmla="*/ 8 w 156"/>
                <a:gd name="T1" fmla="*/ 149 h 150"/>
                <a:gd name="T2" fmla="*/ 8 w 156"/>
                <a:gd name="T3" fmla="*/ 165 h 150"/>
                <a:gd name="T4" fmla="*/ 17 w 156"/>
                <a:gd name="T5" fmla="*/ 172 h 150"/>
                <a:gd name="T6" fmla="*/ 25 w 156"/>
                <a:gd name="T7" fmla="*/ 180 h 150"/>
                <a:gd name="T8" fmla="*/ 34 w 156"/>
                <a:gd name="T9" fmla="*/ 188 h 150"/>
                <a:gd name="T10" fmla="*/ 42 w 156"/>
                <a:gd name="T11" fmla="*/ 196 h 150"/>
                <a:gd name="T12" fmla="*/ 51 w 156"/>
                <a:gd name="T13" fmla="*/ 196 h 150"/>
                <a:gd name="T14" fmla="*/ 59 w 156"/>
                <a:gd name="T15" fmla="*/ 196 h 150"/>
                <a:gd name="T16" fmla="*/ 68 w 156"/>
                <a:gd name="T17" fmla="*/ 196 h 150"/>
                <a:gd name="T18" fmla="*/ 76 w 156"/>
                <a:gd name="T19" fmla="*/ 196 h 150"/>
                <a:gd name="T20" fmla="*/ 85 w 156"/>
                <a:gd name="T21" fmla="*/ 196 h 150"/>
                <a:gd name="T22" fmla="*/ 93 w 156"/>
                <a:gd name="T23" fmla="*/ 196 h 150"/>
                <a:gd name="T24" fmla="*/ 102 w 156"/>
                <a:gd name="T25" fmla="*/ 196 h 150"/>
                <a:gd name="T26" fmla="*/ 110 w 156"/>
                <a:gd name="T27" fmla="*/ 196 h 150"/>
                <a:gd name="T28" fmla="*/ 118 w 156"/>
                <a:gd name="T29" fmla="*/ 196 h 150"/>
                <a:gd name="T30" fmla="*/ 127 w 156"/>
                <a:gd name="T31" fmla="*/ 196 h 150"/>
                <a:gd name="T32" fmla="*/ 135 w 156"/>
                <a:gd name="T33" fmla="*/ 196 h 150"/>
                <a:gd name="T34" fmla="*/ 144 w 156"/>
                <a:gd name="T35" fmla="*/ 196 h 150"/>
                <a:gd name="T36" fmla="*/ 152 w 156"/>
                <a:gd name="T37" fmla="*/ 196 h 150"/>
                <a:gd name="T38" fmla="*/ 161 w 156"/>
                <a:gd name="T39" fmla="*/ 196 h 150"/>
                <a:gd name="T40" fmla="*/ 169 w 156"/>
                <a:gd name="T41" fmla="*/ 196 h 150"/>
                <a:gd name="T42" fmla="*/ 178 w 156"/>
                <a:gd name="T43" fmla="*/ 196 h 150"/>
                <a:gd name="T44" fmla="*/ 186 w 156"/>
                <a:gd name="T45" fmla="*/ 180 h 150"/>
                <a:gd name="T46" fmla="*/ 195 w 156"/>
                <a:gd name="T47" fmla="*/ 172 h 150"/>
                <a:gd name="T48" fmla="*/ 203 w 156"/>
                <a:gd name="T49" fmla="*/ 172 h 150"/>
                <a:gd name="T50" fmla="*/ 212 w 156"/>
                <a:gd name="T51" fmla="*/ 157 h 150"/>
                <a:gd name="T52" fmla="*/ 212 w 156"/>
                <a:gd name="T53" fmla="*/ 149 h 150"/>
                <a:gd name="T54" fmla="*/ 220 w 156"/>
                <a:gd name="T55" fmla="*/ 141 h 150"/>
                <a:gd name="T56" fmla="*/ 220 w 156"/>
                <a:gd name="T57" fmla="*/ 55 h 150"/>
                <a:gd name="T58" fmla="*/ 212 w 156"/>
                <a:gd name="T59" fmla="*/ 47 h 150"/>
                <a:gd name="T60" fmla="*/ 212 w 156"/>
                <a:gd name="T61" fmla="*/ 31 h 150"/>
                <a:gd name="T62" fmla="*/ 203 w 156"/>
                <a:gd name="T63" fmla="*/ 24 h 150"/>
                <a:gd name="T64" fmla="*/ 195 w 156"/>
                <a:gd name="T65" fmla="*/ 16 h 150"/>
                <a:gd name="T66" fmla="*/ 186 w 156"/>
                <a:gd name="T67" fmla="*/ 8 h 150"/>
                <a:gd name="T68" fmla="*/ 178 w 156"/>
                <a:gd name="T69" fmla="*/ 0 h 150"/>
                <a:gd name="T70" fmla="*/ 169 w 156"/>
                <a:gd name="T71" fmla="*/ 0 h 150"/>
                <a:gd name="T72" fmla="*/ 161 w 156"/>
                <a:gd name="T73" fmla="*/ 0 h 150"/>
                <a:gd name="T74" fmla="*/ 152 w 156"/>
                <a:gd name="T75" fmla="*/ 0 h 150"/>
                <a:gd name="T76" fmla="*/ 144 w 156"/>
                <a:gd name="T77" fmla="*/ 0 h 150"/>
                <a:gd name="T78" fmla="*/ 135 w 156"/>
                <a:gd name="T79" fmla="*/ 0 h 150"/>
                <a:gd name="T80" fmla="*/ 127 w 156"/>
                <a:gd name="T81" fmla="*/ 0 h 150"/>
                <a:gd name="T82" fmla="*/ 118 w 156"/>
                <a:gd name="T83" fmla="*/ 0 h 150"/>
                <a:gd name="T84" fmla="*/ 110 w 156"/>
                <a:gd name="T85" fmla="*/ 0 h 150"/>
                <a:gd name="T86" fmla="*/ 102 w 156"/>
                <a:gd name="T87" fmla="*/ 0 h 150"/>
                <a:gd name="T88" fmla="*/ 93 w 156"/>
                <a:gd name="T89" fmla="*/ 0 h 150"/>
                <a:gd name="T90" fmla="*/ 85 w 156"/>
                <a:gd name="T91" fmla="*/ 0 h 150"/>
                <a:gd name="T92" fmla="*/ 76 w 156"/>
                <a:gd name="T93" fmla="*/ 0 h 150"/>
                <a:gd name="T94" fmla="*/ 68 w 156"/>
                <a:gd name="T95" fmla="*/ 0 h 150"/>
                <a:gd name="T96" fmla="*/ 59 w 156"/>
                <a:gd name="T97" fmla="*/ 0 h 150"/>
                <a:gd name="T98" fmla="*/ 51 w 156"/>
                <a:gd name="T99" fmla="*/ 0 h 150"/>
                <a:gd name="T100" fmla="*/ 42 w 156"/>
                <a:gd name="T101" fmla="*/ 0 h 150"/>
                <a:gd name="T102" fmla="*/ 34 w 156"/>
                <a:gd name="T103" fmla="*/ 16 h 150"/>
                <a:gd name="T104" fmla="*/ 25 w 156"/>
                <a:gd name="T105" fmla="*/ 24 h 150"/>
                <a:gd name="T106" fmla="*/ 17 w 156"/>
                <a:gd name="T107" fmla="*/ 24 h 150"/>
                <a:gd name="T108" fmla="*/ 8 w 156"/>
                <a:gd name="T109" fmla="*/ 39 h 150"/>
                <a:gd name="T110" fmla="*/ 8 w 156"/>
                <a:gd name="T111" fmla="*/ 47 h 150"/>
                <a:gd name="T112" fmla="*/ 0 w 156"/>
                <a:gd name="T113" fmla="*/ 55 h 150"/>
                <a:gd name="T114" fmla="*/ 0 w 156"/>
                <a:gd name="T115" fmla="*/ 141 h 150"/>
                <a:gd name="T116" fmla="*/ 8 w 156"/>
                <a:gd name="T117" fmla="*/ 149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0525" name="Line 370"/>
            <p:cNvSpPr>
              <a:spLocks noChangeAspect="1" noChangeShapeType="1"/>
            </p:cNvSpPr>
            <p:nvPr/>
          </p:nvSpPr>
          <p:spPr bwMode="auto">
            <a:xfrm>
              <a:off x="852" y="1082"/>
              <a:ext cx="466" cy="1"/>
            </a:xfrm>
            <a:prstGeom prst="line">
              <a:avLst/>
            </a:prstGeom>
            <a:noFill/>
            <a:ln w="0">
              <a:solidFill>
                <a:srgbClr val="000000"/>
              </a:solidFill>
              <a:round/>
              <a:headEnd/>
              <a:tailEnd/>
            </a:ln>
          </p:spPr>
          <p:txBody>
            <a:bodyPr/>
            <a:lstStyle/>
            <a:p>
              <a:endParaRPr lang="en-GB"/>
            </a:p>
          </p:txBody>
        </p:sp>
        <p:sp>
          <p:nvSpPr>
            <p:cNvPr id="20526" name="Line 371"/>
            <p:cNvSpPr>
              <a:spLocks noChangeAspect="1" noChangeShapeType="1"/>
            </p:cNvSpPr>
            <p:nvPr/>
          </p:nvSpPr>
          <p:spPr bwMode="auto">
            <a:xfrm>
              <a:off x="1318" y="652"/>
              <a:ext cx="2" cy="430"/>
            </a:xfrm>
            <a:prstGeom prst="line">
              <a:avLst/>
            </a:prstGeom>
            <a:noFill/>
            <a:ln w="0">
              <a:solidFill>
                <a:srgbClr val="000000"/>
              </a:solidFill>
              <a:round/>
              <a:headEnd/>
              <a:tailEnd/>
            </a:ln>
          </p:spPr>
          <p:txBody>
            <a:bodyPr/>
            <a:lstStyle/>
            <a:p>
              <a:endParaRPr lang="en-GB"/>
            </a:p>
          </p:txBody>
        </p:sp>
        <p:sp>
          <p:nvSpPr>
            <p:cNvPr id="20527" name="Line 372"/>
            <p:cNvSpPr>
              <a:spLocks noChangeAspect="1" noChangeShapeType="1"/>
            </p:cNvSpPr>
            <p:nvPr/>
          </p:nvSpPr>
          <p:spPr bwMode="auto">
            <a:xfrm>
              <a:off x="852" y="652"/>
              <a:ext cx="2" cy="430"/>
            </a:xfrm>
            <a:prstGeom prst="line">
              <a:avLst/>
            </a:prstGeom>
            <a:noFill/>
            <a:ln w="0">
              <a:solidFill>
                <a:srgbClr val="000000"/>
              </a:solidFill>
              <a:round/>
              <a:headEnd/>
              <a:tailEnd/>
            </a:ln>
          </p:spPr>
          <p:txBody>
            <a:bodyPr/>
            <a:lstStyle/>
            <a:p>
              <a:endParaRPr lang="en-GB"/>
            </a:p>
          </p:txBody>
        </p:sp>
        <p:sp>
          <p:nvSpPr>
            <p:cNvPr id="20528" name="Line 373"/>
            <p:cNvSpPr>
              <a:spLocks noChangeAspect="1" noChangeShapeType="1"/>
            </p:cNvSpPr>
            <p:nvPr/>
          </p:nvSpPr>
          <p:spPr bwMode="auto">
            <a:xfrm>
              <a:off x="852" y="1082"/>
              <a:ext cx="466" cy="1"/>
            </a:xfrm>
            <a:prstGeom prst="line">
              <a:avLst/>
            </a:prstGeom>
            <a:noFill/>
            <a:ln w="0">
              <a:solidFill>
                <a:srgbClr val="000000"/>
              </a:solidFill>
              <a:round/>
              <a:headEnd/>
              <a:tailEnd/>
            </a:ln>
          </p:spPr>
          <p:txBody>
            <a:bodyPr/>
            <a:lstStyle/>
            <a:p>
              <a:endParaRPr lang="en-GB"/>
            </a:p>
          </p:txBody>
        </p:sp>
        <p:sp>
          <p:nvSpPr>
            <p:cNvPr id="20529" name="Line 374"/>
            <p:cNvSpPr>
              <a:spLocks noChangeAspect="1" noChangeShapeType="1"/>
            </p:cNvSpPr>
            <p:nvPr/>
          </p:nvSpPr>
          <p:spPr bwMode="auto">
            <a:xfrm>
              <a:off x="852" y="652"/>
              <a:ext cx="2" cy="430"/>
            </a:xfrm>
            <a:prstGeom prst="line">
              <a:avLst/>
            </a:prstGeom>
            <a:noFill/>
            <a:ln w="0">
              <a:solidFill>
                <a:srgbClr val="000000"/>
              </a:solidFill>
              <a:round/>
              <a:headEnd/>
              <a:tailEnd/>
            </a:ln>
          </p:spPr>
          <p:txBody>
            <a:bodyPr/>
            <a:lstStyle/>
            <a:p>
              <a:endParaRPr lang="en-GB"/>
            </a:p>
          </p:txBody>
        </p:sp>
        <p:sp>
          <p:nvSpPr>
            <p:cNvPr id="20530" name="Line 375"/>
            <p:cNvSpPr>
              <a:spLocks noChangeAspect="1" noChangeShapeType="1"/>
            </p:cNvSpPr>
            <p:nvPr/>
          </p:nvSpPr>
          <p:spPr bwMode="auto">
            <a:xfrm>
              <a:off x="852" y="1082"/>
              <a:ext cx="466" cy="1"/>
            </a:xfrm>
            <a:prstGeom prst="line">
              <a:avLst/>
            </a:prstGeom>
            <a:noFill/>
            <a:ln w="0">
              <a:solidFill>
                <a:srgbClr val="000000"/>
              </a:solidFill>
              <a:round/>
              <a:headEnd/>
              <a:tailEnd/>
            </a:ln>
          </p:spPr>
          <p:txBody>
            <a:bodyPr/>
            <a:lstStyle/>
            <a:p>
              <a:endParaRPr lang="en-GB"/>
            </a:p>
          </p:txBody>
        </p:sp>
        <p:sp>
          <p:nvSpPr>
            <p:cNvPr id="20531" name="Line 376"/>
            <p:cNvSpPr>
              <a:spLocks noChangeAspect="1" noChangeShapeType="1"/>
            </p:cNvSpPr>
            <p:nvPr/>
          </p:nvSpPr>
          <p:spPr bwMode="auto">
            <a:xfrm>
              <a:off x="1318" y="652"/>
              <a:ext cx="2" cy="430"/>
            </a:xfrm>
            <a:prstGeom prst="line">
              <a:avLst/>
            </a:prstGeom>
            <a:noFill/>
            <a:ln w="0">
              <a:solidFill>
                <a:srgbClr val="000000"/>
              </a:solidFill>
              <a:round/>
              <a:headEnd/>
              <a:tailEnd/>
            </a:ln>
          </p:spPr>
          <p:txBody>
            <a:bodyPr/>
            <a:lstStyle/>
            <a:p>
              <a:endParaRPr lang="en-GB"/>
            </a:p>
          </p:txBody>
        </p:sp>
        <p:sp>
          <p:nvSpPr>
            <p:cNvPr id="20532" name="Line 377"/>
            <p:cNvSpPr>
              <a:spLocks noChangeAspect="1" noChangeShapeType="1"/>
            </p:cNvSpPr>
            <p:nvPr/>
          </p:nvSpPr>
          <p:spPr bwMode="auto">
            <a:xfrm>
              <a:off x="852" y="652"/>
              <a:ext cx="2" cy="430"/>
            </a:xfrm>
            <a:prstGeom prst="line">
              <a:avLst/>
            </a:prstGeom>
            <a:noFill/>
            <a:ln w="0">
              <a:solidFill>
                <a:srgbClr val="000000"/>
              </a:solidFill>
              <a:round/>
              <a:headEnd/>
              <a:tailEnd/>
            </a:ln>
          </p:spPr>
          <p:txBody>
            <a:bodyPr/>
            <a:lstStyle/>
            <a:p>
              <a:endParaRPr lang="en-GB"/>
            </a:p>
          </p:txBody>
        </p:sp>
        <p:sp>
          <p:nvSpPr>
            <p:cNvPr id="20533" name="Rectangle 378"/>
            <p:cNvSpPr>
              <a:spLocks noChangeAspect="1" noChangeArrowheads="1"/>
            </p:cNvSpPr>
            <p:nvPr/>
          </p:nvSpPr>
          <p:spPr bwMode="auto">
            <a:xfrm>
              <a:off x="1437" y="652"/>
              <a:ext cx="465" cy="430"/>
            </a:xfrm>
            <a:prstGeom prst="rect">
              <a:avLst/>
            </a:prstGeom>
            <a:solidFill>
              <a:srgbClr val="FFFFFF"/>
            </a:solidFill>
            <a:ln w="9525">
              <a:noFill/>
              <a:miter lim="800000"/>
              <a:headEnd/>
              <a:tailEnd/>
            </a:ln>
          </p:spPr>
          <p:txBody>
            <a:bodyPr/>
            <a:lstStyle/>
            <a:p>
              <a:pPr eaLnBrk="0" hangingPunct="0"/>
              <a:endParaRPr lang="en-GB"/>
            </a:p>
          </p:txBody>
        </p:sp>
        <p:sp>
          <p:nvSpPr>
            <p:cNvPr id="20534" name="Rectangle 379"/>
            <p:cNvSpPr>
              <a:spLocks noChangeAspect="1" noChangeArrowheads="1"/>
            </p:cNvSpPr>
            <p:nvPr/>
          </p:nvSpPr>
          <p:spPr bwMode="auto">
            <a:xfrm>
              <a:off x="1437" y="652"/>
              <a:ext cx="465" cy="430"/>
            </a:xfrm>
            <a:prstGeom prst="rect">
              <a:avLst/>
            </a:prstGeom>
            <a:noFill/>
            <a:ln w="0">
              <a:solidFill>
                <a:srgbClr val="FFFFFF"/>
              </a:solidFill>
              <a:miter lim="800000"/>
              <a:headEnd/>
              <a:tailEnd/>
            </a:ln>
          </p:spPr>
          <p:txBody>
            <a:bodyPr/>
            <a:lstStyle/>
            <a:p>
              <a:pPr eaLnBrk="0" hangingPunct="0"/>
              <a:endParaRPr lang="en-GB"/>
            </a:p>
          </p:txBody>
        </p:sp>
        <p:pic>
          <p:nvPicPr>
            <p:cNvPr id="20535" name="Picture 380"/>
            <p:cNvPicPr>
              <a:picLocks noChangeAspect="1" noChangeArrowheads="1"/>
            </p:cNvPicPr>
            <p:nvPr/>
          </p:nvPicPr>
          <p:blipFill>
            <a:blip r:embed="rId15" cstate="print"/>
            <a:srcRect/>
            <a:stretch>
              <a:fillRect/>
            </a:stretch>
          </p:blipFill>
          <p:spPr bwMode="auto">
            <a:xfrm>
              <a:off x="1437" y="650"/>
              <a:ext cx="474" cy="438"/>
            </a:xfrm>
            <a:prstGeom prst="rect">
              <a:avLst/>
            </a:prstGeom>
            <a:noFill/>
            <a:ln w="9525">
              <a:noFill/>
              <a:miter lim="800000"/>
              <a:headEnd/>
              <a:tailEnd/>
            </a:ln>
          </p:spPr>
        </p:pic>
        <p:sp>
          <p:nvSpPr>
            <p:cNvPr id="20536" name="Freeform 381"/>
            <p:cNvSpPr>
              <a:spLocks noChangeAspect="1"/>
            </p:cNvSpPr>
            <p:nvPr/>
          </p:nvSpPr>
          <p:spPr bwMode="auto">
            <a:xfrm>
              <a:off x="1556" y="769"/>
              <a:ext cx="220" cy="196"/>
            </a:xfrm>
            <a:custGeom>
              <a:avLst/>
              <a:gdLst>
                <a:gd name="T0" fmla="*/ 8 w 156"/>
                <a:gd name="T1" fmla="*/ 149 h 150"/>
                <a:gd name="T2" fmla="*/ 8 w 156"/>
                <a:gd name="T3" fmla="*/ 165 h 150"/>
                <a:gd name="T4" fmla="*/ 17 w 156"/>
                <a:gd name="T5" fmla="*/ 172 h 150"/>
                <a:gd name="T6" fmla="*/ 25 w 156"/>
                <a:gd name="T7" fmla="*/ 180 h 150"/>
                <a:gd name="T8" fmla="*/ 34 w 156"/>
                <a:gd name="T9" fmla="*/ 188 h 150"/>
                <a:gd name="T10" fmla="*/ 42 w 156"/>
                <a:gd name="T11" fmla="*/ 196 h 150"/>
                <a:gd name="T12" fmla="*/ 51 w 156"/>
                <a:gd name="T13" fmla="*/ 196 h 150"/>
                <a:gd name="T14" fmla="*/ 59 w 156"/>
                <a:gd name="T15" fmla="*/ 196 h 150"/>
                <a:gd name="T16" fmla="*/ 68 w 156"/>
                <a:gd name="T17" fmla="*/ 196 h 150"/>
                <a:gd name="T18" fmla="*/ 76 w 156"/>
                <a:gd name="T19" fmla="*/ 196 h 150"/>
                <a:gd name="T20" fmla="*/ 85 w 156"/>
                <a:gd name="T21" fmla="*/ 196 h 150"/>
                <a:gd name="T22" fmla="*/ 93 w 156"/>
                <a:gd name="T23" fmla="*/ 196 h 150"/>
                <a:gd name="T24" fmla="*/ 102 w 156"/>
                <a:gd name="T25" fmla="*/ 196 h 150"/>
                <a:gd name="T26" fmla="*/ 110 w 156"/>
                <a:gd name="T27" fmla="*/ 196 h 150"/>
                <a:gd name="T28" fmla="*/ 118 w 156"/>
                <a:gd name="T29" fmla="*/ 196 h 150"/>
                <a:gd name="T30" fmla="*/ 127 w 156"/>
                <a:gd name="T31" fmla="*/ 196 h 150"/>
                <a:gd name="T32" fmla="*/ 135 w 156"/>
                <a:gd name="T33" fmla="*/ 196 h 150"/>
                <a:gd name="T34" fmla="*/ 144 w 156"/>
                <a:gd name="T35" fmla="*/ 196 h 150"/>
                <a:gd name="T36" fmla="*/ 152 w 156"/>
                <a:gd name="T37" fmla="*/ 196 h 150"/>
                <a:gd name="T38" fmla="*/ 161 w 156"/>
                <a:gd name="T39" fmla="*/ 196 h 150"/>
                <a:gd name="T40" fmla="*/ 169 w 156"/>
                <a:gd name="T41" fmla="*/ 196 h 150"/>
                <a:gd name="T42" fmla="*/ 178 w 156"/>
                <a:gd name="T43" fmla="*/ 196 h 150"/>
                <a:gd name="T44" fmla="*/ 186 w 156"/>
                <a:gd name="T45" fmla="*/ 180 h 150"/>
                <a:gd name="T46" fmla="*/ 195 w 156"/>
                <a:gd name="T47" fmla="*/ 172 h 150"/>
                <a:gd name="T48" fmla="*/ 203 w 156"/>
                <a:gd name="T49" fmla="*/ 172 h 150"/>
                <a:gd name="T50" fmla="*/ 212 w 156"/>
                <a:gd name="T51" fmla="*/ 157 h 150"/>
                <a:gd name="T52" fmla="*/ 212 w 156"/>
                <a:gd name="T53" fmla="*/ 149 h 150"/>
                <a:gd name="T54" fmla="*/ 220 w 156"/>
                <a:gd name="T55" fmla="*/ 141 h 150"/>
                <a:gd name="T56" fmla="*/ 220 w 156"/>
                <a:gd name="T57" fmla="*/ 55 h 150"/>
                <a:gd name="T58" fmla="*/ 212 w 156"/>
                <a:gd name="T59" fmla="*/ 47 h 150"/>
                <a:gd name="T60" fmla="*/ 212 w 156"/>
                <a:gd name="T61" fmla="*/ 31 h 150"/>
                <a:gd name="T62" fmla="*/ 203 w 156"/>
                <a:gd name="T63" fmla="*/ 24 h 150"/>
                <a:gd name="T64" fmla="*/ 195 w 156"/>
                <a:gd name="T65" fmla="*/ 16 h 150"/>
                <a:gd name="T66" fmla="*/ 186 w 156"/>
                <a:gd name="T67" fmla="*/ 8 h 150"/>
                <a:gd name="T68" fmla="*/ 178 w 156"/>
                <a:gd name="T69" fmla="*/ 0 h 150"/>
                <a:gd name="T70" fmla="*/ 169 w 156"/>
                <a:gd name="T71" fmla="*/ 0 h 150"/>
                <a:gd name="T72" fmla="*/ 161 w 156"/>
                <a:gd name="T73" fmla="*/ 0 h 150"/>
                <a:gd name="T74" fmla="*/ 152 w 156"/>
                <a:gd name="T75" fmla="*/ 0 h 150"/>
                <a:gd name="T76" fmla="*/ 144 w 156"/>
                <a:gd name="T77" fmla="*/ 0 h 150"/>
                <a:gd name="T78" fmla="*/ 135 w 156"/>
                <a:gd name="T79" fmla="*/ 0 h 150"/>
                <a:gd name="T80" fmla="*/ 127 w 156"/>
                <a:gd name="T81" fmla="*/ 0 h 150"/>
                <a:gd name="T82" fmla="*/ 118 w 156"/>
                <a:gd name="T83" fmla="*/ 0 h 150"/>
                <a:gd name="T84" fmla="*/ 110 w 156"/>
                <a:gd name="T85" fmla="*/ 0 h 150"/>
                <a:gd name="T86" fmla="*/ 102 w 156"/>
                <a:gd name="T87" fmla="*/ 0 h 150"/>
                <a:gd name="T88" fmla="*/ 93 w 156"/>
                <a:gd name="T89" fmla="*/ 0 h 150"/>
                <a:gd name="T90" fmla="*/ 85 w 156"/>
                <a:gd name="T91" fmla="*/ 0 h 150"/>
                <a:gd name="T92" fmla="*/ 76 w 156"/>
                <a:gd name="T93" fmla="*/ 0 h 150"/>
                <a:gd name="T94" fmla="*/ 68 w 156"/>
                <a:gd name="T95" fmla="*/ 0 h 150"/>
                <a:gd name="T96" fmla="*/ 59 w 156"/>
                <a:gd name="T97" fmla="*/ 0 h 150"/>
                <a:gd name="T98" fmla="*/ 51 w 156"/>
                <a:gd name="T99" fmla="*/ 0 h 150"/>
                <a:gd name="T100" fmla="*/ 42 w 156"/>
                <a:gd name="T101" fmla="*/ 0 h 150"/>
                <a:gd name="T102" fmla="*/ 34 w 156"/>
                <a:gd name="T103" fmla="*/ 16 h 150"/>
                <a:gd name="T104" fmla="*/ 25 w 156"/>
                <a:gd name="T105" fmla="*/ 24 h 150"/>
                <a:gd name="T106" fmla="*/ 17 w 156"/>
                <a:gd name="T107" fmla="*/ 24 h 150"/>
                <a:gd name="T108" fmla="*/ 8 w 156"/>
                <a:gd name="T109" fmla="*/ 39 h 150"/>
                <a:gd name="T110" fmla="*/ 8 w 156"/>
                <a:gd name="T111" fmla="*/ 47 h 150"/>
                <a:gd name="T112" fmla="*/ 0 w 156"/>
                <a:gd name="T113" fmla="*/ 55 h 150"/>
                <a:gd name="T114" fmla="*/ 0 w 156"/>
                <a:gd name="T115" fmla="*/ 141 h 150"/>
                <a:gd name="T116" fmla="*/ 8 w 156"/>
                <a:gd name="T117" fmla="*/ 149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0537" name="Line 382"/>
            <p:cNvSpPr>
              <a:spLocks noChangeAspect="1" noChangeShapeType="1"/>
            </p:cNvSpPr>
            <p:nvPr/>
          </p:nvSpPr>
          <p:spPr bwMode="auto">
            <a:xfrm>
              <a:off x="1437" y="1082"/>
              <a:ext cx="465" cy="1"/>
            </a:xfrm>
            <a:prstGeom prst="line">
              <a:avLst/>
            </a:prstGeom>
            <a:noFill/>
            <a:ln w="0">
              <a:solidFill>
                <a:srgbClr val="000000"/>
              </a:solidFill>
              <a:round/>
              <a:headEnd/>
              <a:tailEnd/>
            </a:ln>
          </p:spPr>
          <p:txBody>
            <a:bodyPr/>
            <a:lstStyle/>
            <a:p>
              <a:endParaRPr lang="en-GB"/>
            </a:p>
          </p:txBody>
        </p:sp>
        <p:sp>
          <p:nvSpPr>
            <p:cNvPr id="20538" name="Line 383"/>
            <p:cNvSpPr>
              <a:spLocks noChangeAspect="1" noChangeShapeType="1"/>
            </p:cNvSpPr>
            <p:nvPr/>
          </p:nvSpPr>
          <p:spPr bwMode="auto">
            <a:xfrm>
              <a:off x="1902" y="652"/>
              <a:ext cx="1" cy="430"/>
            </a:xfrm>
            <a:prstGeom prst="line">
              <a:avLst/>
            </a:prstGeom>
            <a:noFill/>
            <a:ln w="0">
              <a:solidFill>
                <a:srgbClr val="000000"/>
              </a:solidFill>
              <a:round/>
              <a:headEnd/>
              <a:tailEnd/>
            </a:ln>
          </p:spPr>
          <p:txBody>
            <a:bodyPr/>
            <a:lstStyle/>
            <a:p>
              <a:endParaRPr lang="en-GB"/>
            </a:p>
          </p:txBody>
        </p:sp>
        <p:sp>
          <p:nvSpPr>
            <p:cNvPr id="20539" name="Line 384"/>
            <p:cNvSpPr>
              <a:spLocks noChangeAspect="1" noChangeShapeType="1"/>
            </p:cNvSpPr>
            <p:nvPr/>
          </p:nvSpPr>
          <p:spPr bwMode="auto">
            <a:xfrm>
              <a:off x="1437" y="652"/>
              <a:ext cx="1" cy="430"/>
            </a:xfrm>
            <a:prstGeom prst="line">
              <a:avLst/>
            </a:prstGeom>
            <a:noFill/>
            <a:ln w="0">
              <a:solidFill>
                <a:srgbClr val="000000"/>
              </a:solidFill>
              <a:round/>
              <a:headEnd/>
              <a:tailEnd/>
            </a:ln>
          </p:spPr>
          <p:txBody>
            <a:bodyPr/>
            <a:lstStyle/>
            <a:p>
              <a:endParaRPr lang="en-GB"/>
            </a:p>
          </p:txBody>
        </p:sp>
        <p:sp>
          <p:nvSpPr>
            <p:cNvPr id="20540" name="Line 385"/>
            <p:cNvSpPr>
              <a:spLocks noChangeAspect="1" noChangeShapeType="1"/>
            </p:cNvSpPr>
            <p:nvPr/>
          </p:nvSpPr>
          <p:spPr bwMode="auto">
            <a:xfrm>
              <a:off x="1437" y="1082"/>
              <a:ext cx="465" cy="1"/>
            </a:xfrm>
            <a:prstGeom prst="line">
              <a:avLst/>
            </a:prstGeom>
            <a:noFill/>
            <a:ln w="0">
              <a:solidFill>
                <a:srgbClr val="000000"/>
              </a:solidFill>
              <a:round/>
              <a:headEnd/>
              <a:tailEnd/>
            </a:ln>
          </p:spPr>
          <p:txBody>
            <a:bodyPr/>
            <a:lstStyle/>
            <a:p>
              <a:endParaRPr lang="en-GB"/>
            </a:p>
          </p:txBody>
        </p:sp>
        <p:sp>
          <p:nvSpPr>
            <p:cNvPr id="20541" name="Line 386"/>
            <p:cNvSpPr>
              <a:spLocks noChangeAspect="1" noChangeShapeType="1"/>
            </p:cNvSpPr>
            <p:nvPr/>
          </p:nvSpPr>
          <p:spPr bwMode="auto">
            <a:xfrm>
              <a:off x="1437" y="652"/>
              <a:ext cx="1" cy="430"/>
            </a:xfrm>
            <a:prstGeom prst="line">
              <a:avLst/>
            </a:prstGeom>
            <a:noFill/>
            <a:ln w="0">
              <a:solidFill>
                <a:srgbClr val="000000"/>
              </a:solidFill>
              <a:round/>
              <a:headEnd/>
              <a:tailEnd/>
            </a:ln>
          </p:spPr>
          <p:txBody>
            <a:bodyPr/>
            <a:lstStyle/>
            <a:p>
              <a:endParaRPr lang="en-GB"/>
            </a:p>
          </p:txBody>
        </p:sp>
        <p:sp>
          <p:nvSpPr>
            <p:cNvPr id="20542" name="Line 387"/>
            <p:cNvSpPr>
              <a:spLocks noChangeAspect="1" noChangeShapeType="1"/>
            </p:cNvSpPr>
            <p:nvPr/>
          </p:nvSpPr>
          <p:spPr bwMode="auto">
            <a:xfrm>
              <a:off x="1437" y="1082"/>
              <a:ext cx="465" cy="1"/>
            </a:xfrm>
            <a:prstGeom prst="line">
              <a:avLst/>
            </a:prstGeom>
            <a:noFill/>
            <a:ln w="0">
              <a:solidFill>
                <a:srgbClr val="000000"/>
              </a:solidFill>
              <a:round/>
              <a:headEnd/>
              <a:tailEnd/>
            </a:ln>
          </p:spPr>
          <p:txBody>
            <a:bodyPr/>
            <a:lstStyle/>
            <a:p>
              <a:endParaRPr lang="en-GB"/>
            </a:p>
          </p:txBody>
        </p:sp>
        <p:sp>
          <p:nvSpPr>
            <p:cNvPr id="20543" name="Line 388"/>
            <p:cNvSpPr>
              <a:spLocks noChangeAspect="1" noChangeShapeType="1"/>
            </p:cNvSpPr>
            <p:nvPr/>
          </p:nvSpPr>
          <p:spPr bwMode="auto">
            <a:xfrm>
              <a:off x="1902" y="652"/>
              <a:ext cx="1" cy="430"/>
            </a:xfrm>
            <a:prstGeom prst="line">
              <a:avLst/>
            </a:prstGeom>
            <a:noFill/>
            <a:ln w="0">
              <a:solidFill>
                <a:srgbClr val="000000"/>
              </a:solidFill>
              <a:round/>
              <a:headEnd/>
              <a:tailEnd/>
            </a:ln>
          </p:spPr>
          <p:txBody>
            <a:bodyPr/>
            <a:lstStyle/>
            <a:p>
              <a:endParaRPr lang="en-GB"/>
            </a:p>
          </p:txBody>
        </p:sp>
        <p:sp>
          <p:nvSpPr>
            <p:cNvPr id="20544" name="Line 389"/>
            <p:cNvSpPr>
              <a:spLocks noChangeAspect="1" noChangeShapeType="1"/>
            </p:cNvSpPr>
            <p:nvPr/>
          </p:nvSpPr>
          <p:spPr bwMode="auto">
            <a:xfrm>
              <a:off x="1437" y="652"/>
              <a:ext cx="1" cy="430"/>
            </a:xfrm>
            <a:prstGeom prst="line">
              <a:avLst/>
            </a:prstGeom>
            <a:noFill/>
            <a:ln w="0">
              <a:solidFill>
                <a:srgbClr val="000000"/>
              </a:solidFill>
              <a:round/>
              <a:headEnd/>
              <a:tailEnd/>
            </a:ln>
          </p:spPr>
          <p:txBody>
            <a:bodyPr/>
            <a:lstStyle/>
            <a:p>
              <a:endParaRPr lang="en-GB"/>
            </a:p>
          </p:txBody>
        </p:sp>
        <p:sp>
          <p:nvSpPr>
            <p:cNvPr id="20545" name="Rectangle 390"/>
            <p:cNvSpPr>
              <a:spLocks noChangeAspect="1" noChangeArrowheads="1"/>
            </p:cNvSpPr>
            <p:nvPr/>
          </p:nvSpPr>
          <p:spPr bwMode="auto">
            <a:xfrm>
              <a:off x="2022" y="652"/>
              <a:ext cx="465" cy="430"/>
            </a:xfrm>
            <a:prstGeom prst="rect">
              <a:avLst/>
            </a:prstGeom>
            <a:solidFill>
              <a:srgbClr val="FFFFFF"/>
            </a:solidFill>
            <a:ln w="9525">
              <a:noFill/>
              <a:miter lim="800000"/>
              <a:headEnd/>
              <a:tailEnd/>
            </a:ln>
          </p:spPr>
          <p:txBody>
            <a:bodyPr/>
            <a:lstStyle/>
            <a:p>
              <a:pPr eaLnBrk="0" hangingPunct="0"/>
              <a:endParaRPr lang="en-GB"/>
            </a:p>
          </p:txBody>
        </p:sp>
        <p:sp>
          <p:nvSpPr>
            <p:cNvPr id="20546" name="Rectangle 391"/>
            <p:cNvSpPr>
              <a:spLocks noChangeAspect="1" noChangeArrowheads="1"/>
            </p:cNvSpPr>
            <p:nvPr/>
          </p:nvSpPr>
          <p:spPr bwMode="auto">
            <a:xfrm>
              <a:off x="2022" y="652"/>
              <a:ext cx="465" cy="430"/>
            </a:xfrm>
            <a:prstGeom prst="rect">
              <a:avLst/>
            </a:prstGeom>
            <a:noFill/>
            <a:ln w="0">
              <a:solidFill>
                <a:srgbClr val="FFFFFF"/>
              </a:solidFill>
              <a:miter lim="800000"/>
              <a:headEnd/>
              <a:tailEnd/>
            </a:ln>
          </p:spPr>
          <p:txBody>
            <a:bodyPr/>
            <a:lstStyle/>
            <a:p>
              <a:pPr eaLnBrk="0" hangingPunct="0"/>
              <a:endParaRPr lang="en-GB"/>
            </a:p>
          </p:txBody>
        </p:sp>
        <p:pic>
          <p:nvPicPr>
            <p:cNvPr id="20547" name="Picture 392"/>
            <p:cNvPicPr>
              <a:picLocks noChangeAspect="1" noChangeArrowheads="1"/>
            </p:cNvPicPr>
            <p:nvPr/>
          </p:nvPicPr>
          <p:blipFill>
            <a:blip r:embed="rId16" cstate="print"/>
            <a:srcRect/>
            <a:stretch>
              <a:fillRect/>
            </a:stretch>
          </p:blipFill>
          <p:spPr bwMode="auto">
            <a:xfrm>
              <a:off x="2022" y="650"/>
              <a:ext cx="474" cy="438"/>
            </a:xfrm>
            <a:prstGeom prst="rect">
              <a:avLst/>
            </a:prstGeom>
            <a:noFill/>
            <a:ln w="9525">
              <a:noFill/>
              <a:miter lim="800000"/>
              <a:headEnd/>
              <a:tailEnd/>
            </a:ln>
          </p:spPr>
        </p:pic>
        <p:sp>
          <p:nvSpPr>
            <p:cNvPr id="20548" name="Freeform 393"/>
            <p:cNvSpPr>
              <a:spLocks noChangeAspect="1"/>
            </p:cNvSpPr>
            <p:nvPr/>
          </p:nvSpPr>
          <p:spPr bwMode="auto">
            <a:xfrm>
              <a:off x="2140" y="769"/>
              <a:ext cx="221" cy="196"/>
            </a:xfrm>
            <a:custGeom>
              <a:avLst/>
              <a:gdLst>
                <a:gd name="T0" fmla="*/ 8 w 156"/>
                <a:gd name="T1" fmla="*/ 149 h 150"/>
                <a:gd name="T2" fmla="*/ 8 w 156"/>
                <a:gd name="T3" fmla="*/ 165 h 150"/>
                <a:gd name="T4" fmla="*/ 17 w 156"/>
                <a:gd name="T5" fmla="*/ 172 h 150"/>
                <a:gd name="T6" fmla="*/ 26 w 156"/>
                <a:gd name="T7" fmla="*/ 180 h 150"/>
                <a:gd name="T8" fmla="*/ 34 w 156"/>
                <a:gd name="T9" fmla="*/ 188 h 150"/>
                <a:gd name="T10" fmla="*/ 42 w 156"/>
                <a:gd name="T11" fmla="*/ 196 h 150"/>
                <a:gd name="T12" fmla="*/ 51 w 156"/>
                <a:gd name="T13" fmla="*/ 196 h 150"/>
                <a:gd name="T14" fmla="*/ 59 w 156"/>
                <a:gd name="T15" fmla="*/ 196 h 150"/>
                <a:gd name="T16" fmla="*/ 68 w 156"/>
                <a:gd name="T17" fmla="*/ 196 h 150"/>
                <a:gd name="T18" fmla="*/ 76 w 156"/>
                <a:gd name="T19" fmla="*/ 196 h 150"/>
                <a:gd name="T20" fmla="*/ 85 w 156"/>
                <a:gd name="T21" fmla="*/ 196 h 150"/>
                <a:gd name="T22" fmla="*/ 94 w 156"/>
                <a:gd name="T23" fmla="*/ 196 h 150"/>
                <a:gd name="T24" fmla="*/ 102 w 156"/>
                <a:gd name="T25" fmla="*/ 196 h 150"/>
                <a:gd name="T26" fmla="*/ 111 w 156"/>
                <a:gd name="T27" fmla="*/ 196 h 150"/>
                <a:gd name="T28" fmla="*/ 119 w 156"/>
                <a:gd name="T29" fmla="*/ 196 h 150"/>
                <a:gd name="T30" fmla="*/ 127 w 156"/>
                <a:gd name="T31" fmla="*/ 196 h 150"/>
                <a:gd name="T32" fmla="*/ 136 w 156"/>
                <a:gd name="T33" fmla="*/ 196 h 150"/>
                <a:gd name="T34" fmla="*/ 144 w 156"/>
                <a:gd name="T35" fmla="*/ 196 h 150"/>
                <a:gd name="T36" fmla="*/ 153 w 156"/>
                <a:gd name="T37" fmla="*/ 196 h 150"/>
                <a:gd name="T38" fmla="*/ 161 w 156"/>
                <a:gd name="T39" fmla="*/ 196 h 150"/>
                <a:gd name="T40" fmla="*/ 170 w 156"/>
                <a:gd name="T41" fmla="*/ 196 h 150"/>
                <a:gd name="T42" fmla="*/ 178 w 156"/>
                <a:gd name="T43" fmla="*/ 196 h 150"/>
                <a:gd name="T44" fmla="*/ 187 w 156"/>
                <a:gd name="T45" fmla="*/ 180 h 150"/>
                <a:gd name="T46" fmla="*/ 196 w 156"/>
                <a:gd name="T47" fmla="*/ 172 h 150"/>
                <a:gd name="T48" fmla="*/ 204 w 156"/>
                <a:gd name="T49" fmla="*/ 172 h 150"/>
                <a:gd name="T50" fmla="*/ 213 w 156"/>
                <a:gd name="T51" fmla="*/ 157 h 150"/>
                <a:gd name="T52" fmla="*/ 213 w 156"/>
                <a:gd name="T53" fmla="*/ 149 h 150"/>
                <a:gd name="T54" fmla="*/ 221 w 156"/>
                <a:gd name="T55" fmla="*/ 141 h 150"/>
                <a:gd name="T56" fmla="*/ 221 w 156"/>
                <a:gd name="T57" fmla="*/ 55 h 150"/>
                <a:gd name="T58" fmla="*/ 213 w 156"/>
                <a:gd name="T59" fmla="*/ 47 h 150"/>
                <a:gd name="T60" fmla="*/ 213 w 156"/>
                <a:gd name="T61" fmla="*/ 31 h 150"/>
                <a:gd name="T62" fmla="*/ 204 w 156"/>
                <a:gd name="T63" fmla="*/ 24 h 150"/>
                <a:gd name="T64" fmla="*/ 196 w 156"/>
                <a:gd name="T65" fmla="*/ 16 h 150"/>
                <a:gd name="T66" fmla="*/ 187 w 156"/>
                <a:gd name="T67" fmla="*/ 8 h 150"/>
                <a:gd name="T68" fmla="*/ 178 w 156"/>
                <a:gd name="T69" fmla="*/ 0 h 150"/>
                <a:gd name="T70" fmla="*/ 170 w 156"/>
                <a:gd name="T71" fmla="*/ 0 h 150"/>
                <a:gd name="T72" fmla="*/ 161 w 156"/>
                <a:gd name="T73" fmla="*/ 0 h 150"/>
                <a:gd name="T74" fmla="*/ 153 w 156"/>
                <a:gd name="T75" fmla="*/ 0 h 150"/>
                <a:gd name="T76" fmla="*/ 144 w 156"/>
                <a:gd name="T77" fmla="*/ 0 h 150"/>
                <a:gd name="T78" fmla="*/ 136 w 156"/>
                <a:gd name="T79" fmla="*/ 0 h 150"/>
                <a:gd name="T80" fmla="*/ 127 w 156"/>
                <a:gd name="T81" fmla="*/ 0 h 150"/>
                <a:gd name="T82" fmla="*/ 119 w 156"/>
                <a:gd name="T83" fmla="*/ 0 h 150"/>
                <a:gd name="T84" fmla="*/ 111 w 156"/>
                <a:gd name="T85" fmla="*/ 0 h 150"/>
                <a:gd name="T86" fmla="*/ 102 w 156"/>
                <a:gd name="T87" fmla="*/ 0 h 150"/>
                <a:gd name="T88" fmla="*/ 94 w 156"/>
                <a:gd name="T89" fmla="*/ 0 h 150"/>
                <a:gd name="T90" fmla="*/ 85 w 156"/>
                <a:gd name="T91" fmla="*/ 0 h 150"/>
                <a:gd name="T92" fmla="*/ 76 w 156"/>
                <a:gd name="T93" fmla="*/ 0 h 150"/>
                <a:gd name="T94" fmla="*/ 68 w 156"/>
                <a:gd name="T95" fmla="*/ 0 h 150"/>
                <a:gd name="T96" fmla="*/ 59 w 156"/>
                <a:gd name="T97" fmla="*/ 0 h 150"/>
                <a:gd name="T98" fmla="*/ 51 w 156"/>
                <a:gd name="T99" fmla="*/ 0 h 150"/>
                <a:gd name="T100" fmla="*/ 42 w 156"/>
                <a:gd name="T101" fmla="*/ 0 h 150"/>
                <a:gd name="T102" fmla="*/ 34 w 156"/>
                <a:gd name="T103" fmla="*/ 16 h 150"/>
                <a:gd name="T104" fmla="*/ 26 w 156"/>
                <a:gd name="T105" fmla="*/ 24 h 150"/>
                <a:gd name="T106" fmla="*/ 17 w 156"/>
                <a:gd name="T107" fmla="*/ 24 h 150"/>
                <a:gd name="T108" fmla="*/ 8 w 156"/>
                <a:gd name="T109" fmla="*/ 39 h 150"/>
                <a:gd name="T110" fmla="*/ 8 w 156"/>
                <a:gd name="T111" fmla="*/ 47 h 150"/>
                <a:gd name="T112" fmla="*/ 0 w 156"/>
                <a:gd name="T113" fmla="*/ 55 h 150"/>
                <a:gd name="T114" fmla="*/ 0 w 156"/>
                <a:gd name="T115" fmla="*/ 141 h 150"/>
                <a:gd name="T116" fmla="*/ 8 w 156"/>
                <a:gd name="T117" fmla="*/ 149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0549" name="Line 394"/>
            <p:cNvSpPr>
              <a:spLocks noChangeAspect="1" noChangeShapeType="1"/>
            </p:cNvSpPr>
            <p:nvPr/>
          </p:nvSpPr>
          <p:spPr bwMode="auto">
            <a:xfrm>
              <a:off x="2022" y="1082"/>
              <a:ext cx="465" cy="1"/>
            </a:xfrm>
            <a:prstGeom prst="line">
              <a:avLst/>
            </a:prstGeom>
            <a:noFill/>
            <a:ln w="0">
              <a:solidFill>
                <a:srgbClr val="000000"/>
              </a:solidFill>
              <a:round/>
              <a:headEnd/>
              <a:tailEnd/>
            </a:ln>
          </p:spPr>
          <p:txBody>
            <a:bodyPr/>
            <a:lstStyle/>
            <a:p>
              <a:endParaRPr lang="en-GB"/>
            </a:p>
          </p:txBody>
        </p:sp>
        <p:sp>
          <p:nvSpPr>
            <p:cNvPr id="20550" name="Line 395"/>
            <p:cNvSpPr>
              <a:spLocks noChangeAspect="1" noChangeShapeType="1"/>
            </p:cNvSpPr>
            <p:nvPr/>
          </p:nvSpPr>
          <p:spPr bwMode="auto">
            <a:xfrm>
              <a:off x="2487" y="652"/>
              <a:ext cx="1" cy="430"/>
            </a:xfrm>
            <a:prstGeom prst="line">
              <a:avLst/>
            </a:prstGeom>
            <a:noFill/>
            <a:ln w="0">
              <a:solidFill>
                <a:srgbClr val="000000"/>
              </a:solidFill>
              <a:round/>
              <a:headEnd/>
              <a:tailEnd/>
            </a:ln>
          </p:spPr>
          <p:txBody>
            <a:bodyPr/>
            <a:lstStyle/>
            <a:p>
              <a:endParaRPr lang="en-GB"/>
            </a:p>
          </p:txBody>
        </p:sp>
        <p:sp>
          <p:nvSpPr>
            <p:cNvPr id="20551" name="Line 396"/>
            <p:cNvSpPr>
              <a:spLocks noChangeAspect="1" noChangeShapeType="1"/>
            </p:cNvSpPr>
            <p:nvPr/>
          </p:nvSpPr>
          <p:spPr bwMode="auto">
            <a:xfrm>
              <a:off x="2022" y="652"/>
              <a:ext cx="1" cy="430"/>
            </a:xfrm>
            <a:prstGeom prst="line">
              <a:avLst/>
            </a:prstGeom>
            <a:noFill/>
            <a:ln w="0">
              <a:solidFill>
                <a:srgbClr val="000000"/>
              </a:solidFill>
              <a:round/>
              <a:headEnd/>
              <a:tailEnd/>
            </a:ln>
          </p:spPr>
          <p:txBody>
            <a:bodyPr/>
            <a:lstStyle/>
            <a:p>
              <a:endParaRPr lang="en-GB"/>
            </a:p>
          </p:txBody>
        </p:sp>
        <p:sp>
          <p:nvSpPr>
            <p:cNvPr id="20552" name="Line 397"/>
            <p:cNvSpPr>
              <a:spLocks noChangeAspect="1" noChangeShapeType="1"/>
            </p:cNvSpPr>
            <p:nvPr/>
          </p:nvSpPr>
          <p:spPr bwMode="auto">
            <a:xfrm>
              <a:off x="2022" y="1082"/>
              <a:ext cx="465" cy="1"/>
            </a:xfrm>
            <a:prstGeom prst="line">
              <a:avLst/>
            </a:prstGeom>
            <a:noFill/>
            <a:ln w="0">
              <a:solidFill>
                <a:srgbClr val="000000"/>
              </a:solidFill>
              <a:round/>
              <a:headEnd/>
              <a:tailEnd/>
            </a:ln>
          </p:spPr>
          <p:txBody>
            <a:bodyPr/>
            <a:lstStyle/>
            <a:p>
              <a:endParaRPr lang="en-GB"/>
            </a:p>
          </p:txBody>
        </p:sp>
        <p:sp>
          <p:nvSpPr>
            <p:cNvPr id="20553" name="Line 398"/>
            <p:cNvSpPr>
              <a:spLocks noChangeAspect="1" noChangeShapeType="1"/>
            </p:cNvSpPr>
            <p:nvPr/>
          </p:nvSpPr>
          <p:spPr bwMode="auto">
            <a:xfrm>
              <a:off x="2022" y="652"/>
              <a:ext cx="1" cy="430"/>
            </a:xfrm>
            <a:prstGeom prst="line">
              <a:avLst/>
            </a:prstGeom>
            <a:noFill/>
            <a:ln w="0">
              <a:solidFill>
                <a:srgbClr val="000000"/>
              </a:solidFill>
              <a:round/>
              <a:headEnd/>
              <a:tailEnd/>
            </a:ln>
          </p:spPr>
          <p:txBody>
            <a:bodyPr/>
            <a:lstStyle/>
            <a:p>
              <a:endParaRPr lang="en-GB"/>
            </a:p>
          </p:txBody>
        </p:sp>
        <p:sp>
          <p:nvSpPr>
            <p:cNvPr id="20554" name="Line 399"/>
            <p:cNvSpPr>
              <a:spLocks noChangeAspect="1" noChangeShapeType="1"/>
            </p:cNvSpPr>
            <p:nvPr/>
          </p:nvSpPr>
          <p:spPr bwMode="auto">
            <a:xfrm>
              <a:off x="2022" y="1082"/>
              <a:ext cx="465" cy="1"/>
            </a:xfrm>
            <a:prstGeom prst="line">
              <a:avLst/>
            </a:prstGeom>
            <a:noFill/>
            <a:ln w="0">
              <a:solidFill>
                <a:srgbClr val="000000"/>
              </a:solidFill>
              <a:round/>
              <a:headEnd/>
              <a:tailEnd/>
            </a:ln>
          </p:spPr>
          <p:txBody>
            <a:bodyPr/>
            <a:lstStyle/>
            <a:p>
              <a:endParaRPr lang="en-GB"/>
            </a:p>
          </p:txBody>
        </p:sp>
        <p:sp>
          <p:nvSpPr>
            <p:cNvPr id="20555" name="Line 400"/>
            <p:cNvSpPr>
              <a:spLocks noChangeAspect="1" noChangeShapeType="1"/>
            </p:cNvSpPr>
            <p:nvPr/>
          </p:nvSpPr>
          <p:spPr bwMode="auto">
            <a:xfrm>
              <a:off x="2487" y="652"/>
              <a:ext cx="1" cy="430"/>
            </a:xfrm>
            <a:prstGeom prst="line">
              <a:avLst/>
            </a:prstGeom>
            <a:noFill/>
            <a:ln w="0">
              <a:solidFill>
                <a:srgbClr val="000000"/>
              </a:solidFill>
              <a:round/>
              <a:headEnd/>
              <a:tailEnd/>
            </a:ln>
          </p:spPr>
          <p:txBody>
            <a:bodyPr/>
            <a:lstStyle/>
            <a:p>
              <a:endParaRPr lang="en-GB"/>
            </a:p>
          </p:txBody>
        </p:sp>
        <p:sp>
          <p:nvSpPr>
            <p:cNvPr id="20556" name="Line 401"/>
            <p:cNvSpPr>
              <a:spLocks noChangeAspect="1" noChangeShapeType="1"/>
            </p:cNvSpPr>
            <p:nvPr/>
          </p:nvSpPr>
          <p:spPr bwMode="auto">
            <a:xfrm>
              <a:off x="2022" y="652"/>
              <a:ext cx="1" cy="430"/>
            </a:xfrm>
            <a:prstGeom prst="line">
              <a:avLst/>
            </a:prstGeom>
            <a:noFill/>
            <a:ln w="0">
              <a:solidFill>
                <a:srgbClr val="000000"/>
              </a:solidFill>
              <a:round/>
              <a:headEnd/>
              <a:tailEnd/>
            </a:ln>
          </p:spPr>
          <p:txBody>
            <a:bodyPr/>
            <a:lstStyle/>
            <a:p>
              <a:endParaRPr lang="en-GB"/>
            </a:p>
          </p:txBody>
        </p:sp>
        <p:sp>
          <p:nvSpPr>
            <p:cNvPr id="20557" name="Rectangle 402"/>
            <p:cNvSpPr>
              <a:spLocks noChangeAspect="1" noChangeArrowheads="1"/>
            </p:cNvSpPr>
            <p:nvPr/>
          </p:nvSpPr>
          <p:spPr bwMode="auto">
            <a:xfrm>
              <a:off x="2605" y="652"/>
              <a:ext cx="466" cy="430"/>
            </a:xfrm>
            <a:prstGeom prst="rect">
              <a:avLst/>
            </a:prstGeom>
            <a:solidFill>
              <a:srgbClr val="FFFFFF"/>
            </a:solidFill>
            <a:ln w="9525">
              <a:noFill/>
              <a:miter lim="800000"/>
              <a:headEnd/>
              <a:tailEnd/>
            </a:ln>
          </p:spPr>
          <p:txBody>
            <a:bodyPr/>
            <a:lstStyle/>
            <a:p>
              <a:pPr eaLnBrk="0" hangingPunct="0"/>
              <a:endParaRPr lang="en-GB"/>
            </a:p>
          </p:txBody>
        </p:sp>
        <p:sp>
          <p:nvSpPr>
            <p:cNvPr id="20558" name="Rectangle 403"/>
            <p:cNvSpPr>
              <a:spLocks noChangeAspect="1" noChangeArrowheads="1"/>
            </p:cNvSpPr>
            <p:nvPr/>
          </p:nvSpPr>
          <p:spPr bwMode="auto">
            <a:xfrm>
              <a:off x="2605" y="652"/>
              <a:ext cx="466" cy="430"/>
            </a:xfrm>
            <a:prstGeom prst="rect">
              <a:avLst/>
            </a:prstGeom>
            <a:noFill/>
            <a:ln w="0">
              <a:solidFill>
                <a:srgbClr val="FFFFFF"/>
              </a:solidFill>
              <a:miter lim="800000"/>
              <a:headEnd/>
              <a:tailEnd/>
            </a:ln>
          </p:spPr>
          <p:txBody>
            <a:bodyPr/>
            <a:lstStyle/>
            <a:p>
              <a:pPr eaLnBrk="0" hangingPunct="0"/>
              <a:endParaRPr lang="en-GB"/>
            </a:p>
          </p:txBody>
        </p:sp>
        <p:pic>
          <p:nvPicPr>
            <p:cNvPr id="20559" name="Picture 404"/>
            <p:cNvPicPr>
              <a:picLocks noChangeAspect="1" noChangeArrowheads="1"/>
            </p:cNvPicPr>
            <p:nvPr/>
          </p:nvPicPr>
          <p:blipFill>
            <a:blip r:embed="rId17" cstate="print"/>
            <a:srcRect/>
            <a:stretch>
              <a:fillRect/>
            </a:stretch>
          </p:blipFill>
          <p:spPr bwMode="auto">
            <a:xfrm>
              <a:off x="2605" y="650"/>
              <a:ext cx="475" cy="438"/>
            </a:xfrm>
            <a:prstGeom prst="rect">
              <a:avLst/>
            </a:prstGeom>
            <a:noFill/>
            <a:ln w="9525">
              <a:noFill/>
              <a:miter lim="800000"/>
              <a:headEnd/>
              <a:tailEnd/>
            </a:ln>
          </p:spPr>
        </p:pic>
        <p:sp>
          <p:nvSpPr>
            <p:cNvPr id="20560" name="Freeform 405"/>
            <p:cNvSpPr>
              <a:spLocks noChangeAspect="1"/>
            </p:cNvSpPr>
            <p:nvPr/>
          </p:nvSpPr>
          <p:spPr bwMode="auto">
            <a:xfrm>
              <a:off x="2725" y="769"/>
              <a:ext cx="220" cy="196"/>
            </a:xfrm>
            <a:custGeom>
              <a:avLst/>
              <a:gdLst>
                <a:gd name="T0" fmla="*/ 8 w 156"/>
                <a:gd name="T1" fmla="*/ 149 h 150"/>
                <a:gd name="T2" fmla="*/ 8 w 156"/>
                <a:gd name="T3" fmla="*/ 165 h 150"/>
                <a:gd name="T4" fmla="*/ 17 w 156"/>
                <a:gd name="T5" fmla="*/ 172 h 150"/>
                <a:gd name="T6" fmla="*/ 25 w 156"/>
                <a:gd name="T7" fmla="*/ 180 h 150"/>
                <a:gd name="T8" fmla="*/ 34 w 156"/>
                <a:gd name="T9" fmla="*/ 188 h 150"/>
                <a:gd name="T10" fmla="*/ 42 w 156"/>
                <a:gd name="T11" fmla="*/ 196 h 150"/>
                <a:gd name="T12" fmla="*/ 51 w 156"/>
                <a:gd name="T13" fmla="*/ 196 h 150"/>
                <a:gd name="T14" fmla="*/ 59 w 156"/>
                <a:gd name="T15" fmla="*/ 196 h 150"/>
                <a:gd name="T16" fmla="*/ 68 w 156"/>
                <a:gd name="T17" fmla="*/ 196 h 150"/>
                <a:gd name="T18" fmla="*/ 76 w 156"/>
                <a:gd name="T19" fmla="*/ 196 h 150"/>
                <a:gd name="T20" fmla="*/ 85 w 156"/>
                <a:gd name="T21" fmla="*/ 196 h 150"/>
                <a:gd name="T22" fmla="*/ 93 w 156"/>
                <a:gd name="T23" fmla="*/ 196 h 150"/>
                <a:gd name="T24" fmla="*/ 102 w 156"/>
                <a:gd name="T25" fmla="*/ 196 h 150"/>
                <a:gd name="T26" fmla="*/ 110 w 156"/>
                <a:gd name="T27" fmla="*/ 196 h 150"/>
                <a:gd name="T28" fmla="*/ 118 w 156"/>
                <a:gd name="T29" fmla="*/ 196 h 150"/>
                <a:gd name="T30" fmla="*/ 127 w 156"/>
                <a:gd name="T31" fmla="*/ 196 h 150"/>
                <a:gd name="T32" fmla="*/ 135 w 156"/>
                <a:gd name="T33" fmla="*/ 196 h 150"/>
                <a:gd name="T34" fmla="*/ 144 w 156"/>
                <a:gd name="T35" fmla="*/ 196 h 150"/>
                <a:gd name="T36" fmla="*/ 152 w 156"/>
                <a:gd name="T37" fmla="*/ 196 h 150"/>
                <a:gd name="T38" fmla="*/ 161 w 156"/>
                <a:gd name="T39" fmla="*/ 196 h 150"/>
                <a:gd name="T40" fmla="*/ 169 w 156"/>
                <a:gd name="T41" fmla="*/ 196 h 150"/>
                <a:gd name="T42" fmla="*/ 178 w 156"/>
                <a:gd name="T43" fmla="*/ 196 h 150"/>
                <a:gd name="T44" fmla="*/ 186 w 156"/>
                <a:gd name="T45" fmla="*/ 180 h 150"/>
                <a:gd name="T46" fmla="*/ 195 w 156"/>
                <a:gd name="T47" fmla="*/ 172 h 150"/>
                <a:gd name="T48" fmla="*/ 203 w 156"/>
                <a:gd name="T49" fmla="*/ 172 h 150"/>
                <a:gd name="T50" fmla="*/ 212 w 156"/>
                <a:gd name="T51" fmla="*/ 157 h 150"/>
                <a:gd name="T52" fmla="*/ 212 w 156"/>
                <a:gd name="T53" fmla="*/ 149 h 150"/>
                <a:gd name="T54" fmla="*/ 220 w 156"/>
                <a:gd name="T55" fmla="*/ 141 h 150"/>
                <a:gd name="T56" fmla="*/ 220 w 156"/>
                <a:gd name="T57" fmla="*/ 55 h 150"/>
                <a:gd name="T58" fmla="*/ 212 w 156"/>
                <a:gd name="T59" fmla="*/ 47 h 150"/>
                <a:gd name="T60" fmla="*/ 212 w 156"/>
                <a:gd name="T61" fmla="*/ 31 h 150"/>
                <a:gd name="T62" fmla="*/ 203 w 156"/>
                <a:gd name="T63" fmla="*/ 24 h 150"/>
                <a:gd name="T64" fmla="*/ 195 w 156"/>
                <a:gd name="T65" fmla="*/ 16 h 150"/>
                <a:gd name="T66" fmla="*/ 186 w 156"/>
                <a:gd name="T67" fmla="*/ 8 h 150"/>
                <a:gd name="T68" fmla="*/ 178 w 156"/>
                <a:gd name="T69" fmla="*/ 0 h 150"/>
                <a:gd name="T70" fmla="*/ 169 w 156"/>
                <a:gd name="T71" fmla="*/ 0 h 150"/>
                <a:gd name="T72" fmla="*/ 161 w 156"/>
                <a:gd name="T73" fmla="*/ 0 h 150"/>
                <a:gd name="T74" fmla="*/ 152 w 156"/>
                <a:gd name="T75" fmla="*/ 0 h 150"/>
                <a:gd name="T76" fmla="*/ 144 w 156"/>
                <a:gd name="T77" fmla="*/ 0 h 150"/>
                <a:gd name="T78" fmla="*/ 135 w 156"/>
                <a:gd name="T79" fmla="*/ 0 h 150"/>
                <a:gd name="T80" fmla="*/ 127 w 156"/>
                <a:gd name="T81" fmla="*/ 0 h 150"/>
                <a:gd name="T82" fmla="*/ 118 w 156"/>
                <a:gd name="T83" fmla="*/ 0 h 150"/>
                <a:gd name="T84" fmla="*/ 110 w 156"/>
                <a:gd name="T85" fmla="*/ 0 h 150"/>
                <a:gd name="T86" fmla="*/ 102 w 156"/>
                <a:gd name="T87" fmla="*/ 0 h 150"/>
                <a:gd name="T88" fmla="*/ 93 w 156"/>
                <a:gd name="T89" fmla="*/ 0 h 150"/>
                <a:gd name="T90" fmla="*/ 85 w 156"/>
                <a:gd name="T91" fmla="*/ 0 h 150"/>
                <a:gd name="T92" fmla="*/ 76 w 156"/>
                <a:gd name="T93" fmla="*/ 0 h 150"/>
                <a:gd name="T94" fmla="*/ 68 w 156"/>
                <a:gd name="T95" fmla="*/ 0 h 150"/>
                <a:gd name="T96" fmla="*/ 59 w 156"/>
                <a:gd name="T97" fmla="*/ 0 h 150"/>
                <a:gd name="T98" fmla="*/ 51 w 156"/>
                <a:gd name="T99" fmla="*/ 0 h 150"/>
                <a:gd name="T100" fmla="*/ 42 w 156"/>
                <a:gd name="T101" fmla="*/ 0 h 150"/>
                <a:gd name="T102" fmla="*/ 34 w 156"/>
                <a:gd name="T103" fmla="*/ 16 h 150"/>
                <a:gd name="T104" fmla="*/ 25 w 156"/>
                <a:gd name="T105" fmla="*/ 24 h 150"/>
                <a:gd name="T106" fmla="*/ 17 w 156"/>
                <a:gd name="T107" fmla="*/ 24 h 150"/>
                <a:gd name="T108" fmla="*/ 8 w 156"/>
                <a:gd name="T109" fmla="*/ 39 h 150"/>
                <a:gd name="T110" fmla="*/ 8 w 156"/>
                <a:gd name="T111" fmla="*/ 47 h 150"/>
                <a:gd name="T112" fmla="*/ 0 w 156"/>
                <a:gd name="T113" fmla="*/ 55 h 150"/>
                <a:gd name="T114" fmla="*/ 0 w 156"/>
                <a:gd name="T115" fmla="*/ 141 h 150"/>
                <a:gd name="T116" fmla="*/ 8 w 156"/>
                <a:gd name="T117" fmla="*/ 149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0561" name="Line 406"/>
            <p:cNvSpPr>
              <a:spLocks noChangeAspect="1" noChangeShapeType="1"/>
            </p:cNvSpPr>
            <p:nvPr/>
          </p:nvSpPr>
          <p:spPr bwMode="auto">
            <a:xfrm>
              <a:off x="2605" y="1082"/>
              <a:ext cx="466" cy="1"/>
            </a:xfrm>
            <a:prstGeom prst="line">
              <a:avLst/>
            </a:prstGeom>
            <a:noFill/>
            <a:ln w="0">
              <a:solidFill>
                <a:srgbClr val="000000"/>
              </a:solidFill>
              <a:round/>
              <a:headEnd/>
              <a:tailEnd/>
            </a:ln>
          </p:spPr>
          <p:txBody>
            <a:bodyPr/>
            <a:lstStyle/>
            <a:p>
              <a:endParaRPr lang="en-GB"/>
            </a:p>
          </p:txBody>
        </p:sp>
        <p:sp>
          <p:nvSpPr>
            <p:cNvPr id="20562" name="Line 407"/>
            <p:cNvSpPr>
              <a:spLocks noChangeAspect="1" noChangeShapeType="1"/>
            </p:cNvSpPr>
            <p:nvPr/>
          </p:nvSpPr>
          <p:spPr bwMode="auto">
            <a:xfrm>
              <a:off x="3071" y="652"/>
              <a:ext cx="2" cy="430"/>
            </a:xfrm>
            <a:prstGeom prst="line">
              <a:avLst/>
            </a:prstGeom>
            <a:noFill/>
            <a:ln w="0">
              <a:solidFill>
                <a:srgbClr val="000000"/>
              </a:solidFill>
              <a:round/>
              <a:headEnd/>
              <a:tailEnd/>
            </a:ln>
          </p:spPr>
          <p:txBody>
            <a:bodyPr/>
            <a:lstStyle/>
            <a:p>
              <a:endParaRPr lang="en-GB"/>
            </a:p>
          </p:txBody>
        </p:sp>
        <p:sp>
          <p:nvSpPr>
            <p:cNvPr id="20563" name="Line 408"/>
            <p:cNvSpPr>
              <a:spLocks noChangeAspect="1" noChangeShapeType="1"/>
            </p:cNvSpPr>
            <p:nvPr/>
          </p:nvSpPr>
          <p:spPr bwMode="auto">
            <a:xfrm>
              <a:off x="2605" y="652"/>
              <a:ext cx="3" cy="430"/>
            </a:xfrm>
            <a:prstGeom prst="line">
              <a:avLst/>
            </a:prstGeom>
            <a:noFill/>
            <a:ln w="0">
              <a:solidFill>
                <a:srgbClr val="000000"/>
              </a:solidFill>
              <a:round/>
              <a:headEnd/>
              <a:tailEnd/>
            </a:ln>
          </p:spPr>
          <p:txBody>
            <a:bodyPr/>
            <a:lstStyle/>
            <a:p>
              <a:endParaRPr lang="en-GB"/>
            </a:p>
          </p:txBody>
        </p:sp>
        <p:sp>
          <p:nvSpPr>
            <p:cNvPr id="20564" name="Line 409"/>
            <p:cNvSpPr>
              <a:spLocks noChangeAspect="1" noChangeShapeType="1"/>
            </p:cNvSpPr>
            <p:nvPr/>
          </p:nvSpPr>
          <p:spPr bwMode="auto">
            <a:xfrm>
              <a:off x="2605" y="1082"/>
              <a:ext cx="466" cy="1"/>
            </a:xfrm>
            <a:prstGeom prst="line">
              <a:avLst/>
            </a:prstGeom>
            <a:noFill/>
            <a:ln w="0">
              <a:solidFill>
                <a:srgbClr val="000000"/>
              </a:solidFill>
              <a:round/>
              <a:headEnd/>
              <a:tailEnd/>
            </a:ln>
          </p:spPr>
          <p:txBody>
            <a:bodyPr/>
            <a:lstStyle/>
            <a:p>
              <a:endParaRPr lang="en-GB"/>
            </a:p>
          </p:txBody>
        </p:sp>
        <p:sp>
          <p:nvSpPr>
            <p:cNvPr id="20565" name="Line 410"/>
            <p:cNvSpPr>
              <a:spLocks noChangeAspect="1" noChangeShapeType="1"/>
            </p:cNvSpPr>
            <p:nvPr/>
          </p:nvSpPr>
          <p:spPr bwMode="auto">
            <a:xfrm>
              <a:off x="2605" y="652"/>
              <a:ext cx="3" cy="430"/>
            </a:xfrm>
            <a:prstGeom prst="line">
              <a:avLst/>
            </a:prstGeom>
            <a:noFill/>
            <a:ln w="0">
              <a:solidFill>
                <a:srgbClr val="000000"/>
              </a:solidFill>
              <a:round/>
              <a:headEnd/>
              <a:tailEnd/>
            </a:ln>
          </p:spPr>
          <p:txBody>
            <a:bodyPr/>
            <a:lstStyle/>
            <a:p>
              <a:endParaRPr lang="en-GB"/>
            </a:p>
          </p:txBody>
        </p:sp>
        <p:sp>
          <p:nvSpPr>
            <p:cNvPr id="20566" name="Line 411"/>
            <p:cNvSpPr>
              <a:spLocks noChangeAspect="1" noChangeShapeType="1"/>
            </p:cNvSpPr>
            <p:nvPr/>
          </p:nvSpPr>
          <p:spPr bwMode="auto">
            <a:xfrm>
              <a:off x="2605" y="1082"/>
              <a:ext cx="466" cy="1"/>
            </a:xfrm>
            <a:prstGeom prst="line">
              <a:avLst/>
            </a:prstGeom>
            <a:noFill/>
            <a:ln w="0">
              <a:solidFill>
                <a:srgbClr val="000000"/>
              </a:solidFill>
              <a:round/>
              <a:headEnd/>
              <a:tailEnd/>
            </a:ln>
          </p:spPr>
          <p:txBody>
            <a:bodyPr/>
            <a:lstStyle/>
            <a:p>
              <a:endParaRPr lang="en-GB"/>
            </a:p>
          </p:txBody>
        </p:sp>
        <p:sp>
          <p:nvSpPr>
            <p:cNvPr id="20567" name="Line 412"/>
            <p:cNvSpPr>
              <a:spLocks noChangeAspect="1" noChangeShapeType="1"/>
            </p:cNvSpPr>
            <p:nvPr/>
          </p:nvSpPr>
          <p:spPr bwMode="auto">
            <a:xfrm>
              <a:off x="3071" y="652"/>
              <a:ext cx="2" cy="430"/>
            </a:xfrm>
            <a:prstGeom prst="line">
              <a:avLst/>
            </a:prstGeom>
            <a:noFill/>
            <a:ln w="0">
              <a:solidFill>
                <a:srgbClr val="000000"/>
              </a:solidFill>
              <a:round/>
              <a:headEnd/>
              <a:tailEnd/>
            </a:ln>
          </p:spPr>
          <p:txBody>
            <a:bodyPr/>
            <a:lstStyle/>
            <a:p>
              <a:endParaRPr lang="en-GB"/>
            </a:p>
          </p:txBody>
        </p:sp>
        <p:sp>
          <p:nvSpPr>
            <p:cNvPr id="20568" name="Line 413"/>
            <p:cNvSpPr>
              <a:spLocks noChangeAspect="1" noChangeShapeType="1"/>
            </p:cNvSpPr>
            <p:nvPr/>
          </p:nvSpPr>
          <p:spPr bwMode="auto">
            <a:xfrm>
              <a:off x="2605" y="652"/>
              <a:ext cx="3" cy="430"/>
            </a:xfrm>
            <a:prstGeom prst="line">
              <a:avLst/>
            </a:prstGeom>
            <a:noFill/>
            <a:ln w="0">
              <a:solidFill>
                <a:srgbClr val="000000"/>
              </a:solidFill>
              <a:round/>
              <a:headEnd/>
              <a:tailEnd/>
            </a:ln>
          </p:spPr>
          <p:txBody>
            <a:bodyPr/>
            <a:lstStyle/>
            <a:p>
              <a:endParaRPr lang="en-GB"/>
            </a:p>
          </p:txBody>
        </p:sp>
        <p:sp>
          <p:nvSpPr>
            <p:cNvPr id="20569" name="Rectangle 414"/>
            <p:cNvSpPr>
              <a:spLocks noChangeAspect="1" noChangeArrowheads="1"/>
            </p:cNvSpPr>
            <p:nvPr/>
          </p:nvSpPr>
          <p:spPr bwMode="auto">
            <a:xfrm>
              <a:off x="3190" y="652"/>
              <a:ext cx="466" cy="430"/>
            </a:xfrm>
            <a:prstGeom prst="rect">
              <a:avLst/>
            </a:prstGeom>
            <a:solidFill>
              <a:srgbClr val="FFFFFF"/>
            </a:solidFill>
            <a:ln w="9525">
              <a:noFill/>
              <a:miter lim="800000"/>
              <a:headEnd/>
              <a:tailEnd/>
            </a:ln>
          </p:spPr>
          <p:txBody>
            <a:bodyPr/>
            <a:lstStyle/>
            <a:p>
              <a:pPr eaLnBrk="0" hangingPunct="0"/>
              <a:endParaRPr lang="en-GB"/>
            </a:p>
          </p:txBody>
        </p:sp>
        <p:sp>
          <p:nvSpPr>
            <p:cNvPr id="20570" name="Rectangle 415"/>
            <p:cNvSpPr>
              <a:spLocks noChangeAspect="1" noChangeArrowheads="1"/>
            </p:cNvSpPr>
            <p:nvPr/>
          </p:nvSpPr>
          <p:spPr bwMode="auto">
            <a:xfrm>
              <a:off x="3190" y="652"/>
              <a:ext cx="466" cy="430"/>
            </a:xfrm>
            <a:prstGeom prst="rect">
              <a:avLst/>
            </a:prstGeom>
            <a:noFill/>
            <a:ln w="0">
              <a:solidFill>
                <a:srgbClr val="FFFFFF"/>
              </a:solidFill>
              <a:miter lim="800000"/>
              <a:headEnd/>
              <a:tailEnd/>
            </a:ln>
          </p:spPr>
          <p:txBody>
            <a:bodyPr/>
            <a:lstStyle/>
            <a:p>
              <a:pPr eaLnBrk="0" hangingPunct="0"/>
              <a:endParaRPr lang="en-GB"/>
            </a:p>
          </p:txBody>
        </p:sp>
        <p:pic>
          <p:nvPicPr>
            <p:cNvPr id="20571" name="Picture 416"/>
            <p:cNvPicPr>
              <a:picLocks noChangeAspect="1" noChangeArrowheads="1"/>
            </p:cNvPicPr>
            <p:nvPr/>
          </p:nvPicPr>
          <p:blipFill>
            <a:blip r:embed="rId18" cstate="print"/>
            <a:srcRect/>
            <a:stretch>
              <a:fillRect/>
            </a:stretch>
          </p:blipFill>
          <p:spPr bwMode="auto">
            <a:xfrm>
              <a:off x="3190" y="650"/>
              <a:ext cx="475" cy="438"/>
            </a:xfrm>
            <a:prstGeom prst="rect">
              <a:avLst/>
            </a:prstGeom>
            <a:noFill/>
            <a:ln w="9525">
              <a:noFill/>
              <a:miter lim="800000"/>
              <a:headEnd/>
              <a:tailEnd/>
            </a:ln>
          </p:spPr>
        </p:pic>
        <p:sp>
          <p:nvSpPr>
            <p:cNvPr id="20572" name="Freeform 417"/>
            <p:cNvSpPr>
              <a:spLocks noChangeAspect="1"/>
            </p:cNvSpPr>
            <p:nvPr/>
          </p:nvSpPr>
          <p:spPr bwMode="auto">
            <a:xfrm>
              <a:off x="3309" y="769"/>
              <a:ext cx="221" cy="196"/>
            </a:xfrm>
            <a:custGeom>
              <a:avLst/>
              <a:gdLst>
                <a:gd name="T0" fmla="*/ 8 w 156"/>
                <a:gd name="T1" fmla="*/ 149 h 150"/>
                <a:gd name="T2" fmla="*/ 8 w 156"/>
                <a:gd name="T3" fmla="*/ 165 h 150"/>
                <a:gd name="T4" fmla="*/ 17 w 156"/>
                <a:gd name="T5" fmla="*/ 172 h 150"/>
                <a:gd name="T6" fmla="*/ 26 w 156"/>
                <a:gd name="T7" fmla="*/ 180 h 150"/>
                <a:gd name="T8" fmla="*/ 34 w 156"/>
                <a:gd name="T9" fmla="*/ 188 h 150"/>
                <a:gd name="T10" fmla="*/ 42 w 156"/>
                <a:gd name="T11" fmla="*/ 196 h 150"/>
                <a:gd name="T12" fmla="*/ 51 w 156"/>
                <a:gd name="T13" fmla="*/ 196 h 150"/>
                <a:gd name="T14" fmla="*/ 59 w 156"/>
                <a:gd name="T15" fmla="*/ 196 h 150"/>
                <a:gd name="T16" fmla="*/ 68 w 156"/>
                <a:gd name="T17" fmla="*/ 196 h 150"/>
                <a:gd name="T18" fmla="*/ 76 w 156"/>
                <a:gd name="T19" fmla="*/ 196 h 150"/>
                <a:gd name="T20" fmla="*/ 85 w 156"/>
                <a:gd name="T21" fmla="*/ 196 h 150"/>
                <a:gd name="T22" fmla="*/ 94 w 156"/>
                <a:gd name="T23" fmla="*/ 196 h 150"/>
                <a:gd name="T24" fmla="*/ 102 w 156"/>
                <a:gd name="T25" fmla="*/ 196 h 150"/>
                <a:gd name="T26" fmla="*/ 111 w 156"/>
                <a:gd name="T27" fmla="*/ 196 h 150"/>
                <a:gd name="T28" fmla="*/ 119 w 156"/>
                <a:gd name="T29" fmla="*/ 196 h 150"/>
                <a:gd name="T30" fmla="*/ 127 w 156"/>
                <a:gd name="T31" fmla="*/ 196 h 150"/>
                <a:gd name="T32" fmla="*/ 136 w 156"/>
                <a:gd name="T33" fmla="*/ 196 h 150"/>
                <a:gd name="T34" fmla="*/ 144 w 156"/>
                <a:gd name="T35" fmla="*/ 196 h 150"/>
                <a:gd name="T36" fmla="*/ 153 w 156"/>
                <a:gd name="T37" fmla="*/ 196 h 150"/>
                <a:gd name="T38" fmla="*/ 161 w 156"/>
                <a:gd name="T39" fmla="*/ 196 h 150"/>
                <a:gd name="T40" fmla="*/ 170 w 156"/>
                <a:gd name="T41" fmla="*/ 196 h 150"/>
                <a:gd name="T42" fmla="*/ 178 w 156"/>
                <a:gd name="T43" fmla="*/ 196 h 150"/>
                <a:gd name="T44" fmla="*/ 187 w 156"/>
                <a:gd name="T45" fmla="*/ 180 h 150"/>
                <a:gd name="T46" fmla="*/ 196 w 156"/>
                <a:gd name="T47" fmla="*/ 172 h 150"/>
                <a:gd name="T48" fmla="*/ 204 w 156"/>
                <a:gd name="T49" fmla="*/ 172 h 150"/>
                <a:gd name="T50" fmla="*/ 213 w 156"/>
                <a:gd name="T51" fmla="*/ 157 h 150"/>
                <a:gd name="T52" fmla="*/ 213 w 156"/>
                <a:gd name="T53" fmla="*/ 149 h 150"/>
                <a:gd name="T54" fmla="*/ 221 w 156"/>
                <a:gd name="T55" fmla="*/ 141 h 150"/>
                <a:gd name="T56" fmla="*/ 221 w 156"/>
                <a:gd name="T57" fmla="*/ 55 h 150"/>
                <a:gd name="T58" fmla="*/ 213 w 156"/>
                <a:gd name="T59" fmla="*/ 47 h 150"/>
                <a:gd name="T60" fmla="*/ 213 w 156"/>
                <a:gd name="T61" fmla="*/ 31 h 150"/>
                <a:gd name="T62" fmla="*/ 204 w 156"/>
                <a:gd name="T63" fmla="*/ 24 h 150"/>
                <a:gd name="T64" fmla="*/ 196 w 156"/>
                <a:gd name="T65" fmla="*/ 16 h 150"/>
                <a:gd name="T66" fmla="*/ 187 w 156"/>
                <a:gd name="T67" fmla="*/ 8 h 150"/>
                <a:gd name="T68" fmla="*/ 178 w 156"/>
                <a:gd name="T69" fmla="*/ 0 h 150"/>
                <a:gd name="T70" fmla="*/ 170 w 156"/>
                <a:gd name="T71" fmla="*/ 0 h 150"/>
                <a:gd name="T72" fmla="*/ 161 w 156"/>
                <a:gd name="T73" fmla="*/ 0 h 150"/>
                <a:gd name="T74" fmla="*/ 153 w 156"/>
                <a:gd name="T75" fmla="*/ 0 h 150"/>
                <a:gd name="T76" fmla="*/ 144 w 156"/>
                <a:gd name="T77" fmla="*/ 0 h 150"/>
                <a:gd name="T78" fmla="*/ 136 w 156"/>
                <a:gd name="T79" fmla="*/ 0 h 150"/>
                <a:gd name="T80" fmla="*/ 127 w 156"/>
                <a:gd name="T81" fmla="*/ 0 h 150"/>
                <a:gd name="T82" fmla="*/ 119 w 156"/>
                <a:gd name="T83" fmla="*/ 0 h 150"/>
                <a:gd name="T84" fmla="*/ 111 w 156"/>
                <a:gd name="T85" fmla="*/ 0 h 150"/>
                <a:gd name="T86" fmla="*/ 102 w 156"/>
                <a:gd name="T87" fmla="*/ 0 h 150"/>
                <a:gd name="T88" fmla="*/ 94 w 156"/>
                <a:gd name="T89" fmla="*/ 0 h 150"/>
                <a:gd name="T90" fmla="*/ 85 w 156"/>
                <a:gd name="T91" fmla="*/ 0 h 150"/>
                <a:gd name="T92" fmla="*/ 76 w 156"/>
                <a:gd name="T93" fmla="*/ 0 h 150"/>
                <a:gd name="T94" fmla="*/ 68 w 156"/>
                <a:gd name="T95" fmla="*/ 0 h 150"/>
                <a:gd name="T96" fmla="*/ 59 w 156"/>
                <a:gd name="T97" fmla="*/ 0 h 150"/>
                <a:gd name="T98" fmla="*/ 51 w 156"/>
                <a:gd name="T99" fmla="*/ 0 h 150"/>
                <a:gd name="T100" fmla="*/ 42 w 156"/>
                <a:gd name="T101" fmla="*/ 0 h 150"/>
                <a:gd name="T102" fmla="*/ 34 w 156"/>
                <a:gd name="T103" fmla="*/ 16 h 150"/>
                <a:gd name="T104" fmla="*/ 26 w 156"/>
                <a:gd name="T105" fmla="*/ 24 h 150"/>
                <a:gd name="T106" fmla="*/ 17 w 156"/>
                <a:gd name="T107" fmla="*/ 24 h 150"/>
                <a:gd name="T108" fmla="*/ 8 w 156"/>
                <a:gd name="T109" fmla="*/ 39 h 150"/>
                <a:gd name="T110" fmla="*/ 8 w 156"/>
                <a:gd name="T111" fmla="*/ 47 h 150"/>
                <a:gd name="T112" fmla="*/ 0 w 156"/>
                <a:gd name="T113" fmla="*/ 55 h 150"/>
                <a:gd name="T114" fmla="*/ 0 w 156"/>
                <a:gd name="T115" fmla="*/ 141 h 150"/>
                <a:gd name="T116" fmla="*/ 8 w 156"/>
                <a:gd name="T117" fmla="*/ 149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0573" name="Line 418"/>
            <p:cNvSpPr>
              <a:spLocks noChangeAspect="1" noChangeShapeType="1"/>
            </p:cNvSpPr>
            <p:nvPr/>
          </p:nvSpPr>
          <p:spPr bwMode="auto">
            <a:xfrm>
              <a:off x="3190" y="1082"/>
              <a:ext cx="466" cy="1"/>
            </a:xfrm>
            <a:prstGeom prst="line">
              <a:avLst/>
            </a:prstGeom>
            <a:noFill/>
            <a:ln w="0">
              <a:solidFill>
                <a:srgbClr val="000000"/>
              </a:solidFill>
              <a:round/>
              <a:headEnd/>
              <a:tailEnd/>
            </a:ln>
          </p:spPr>
          <p:txBody>
            <a:bodyPr/>
            <a:lstStyle/>
            <a:p>
              <a:endParaRPr lang="en-GB"/>
            </a:p>
          </p:txBody>
        </p:sp>
        <p:sp>
          <p:nvSpPr>
            <p:cNvPr id="20574" name="Line 419"/>
            <p:cNvSpPr>
              <a:spLocks noChangeAspect="1" noChangeShapeType="1"/>
            </p:cNvSpPr>
            <p:nvPr/>
          </p:nvSpPr>
          <p:spPr bwMode="auto">
            <a:xfrm>
              <a:off x="3656" y="652"/>
              <a:ext cx="1" cy="430"/>
            </a:xfrm>
            <a:prstGeom prst="line">
              <a:avLst/>
            </a:prstGeom>
            <a:noFill/>
            <a:ln w="0">
              <a:solidFill>
                <a:srgbClr val="000000"/>
              </a:solidFill>
              <a:round/>
              <a:headEnd/>
              <a:tailEnd/>
            </a:ln>
          </p:spPr>
          <p:txBody>
            <a:bodyPr/>
            <a:lstStyle/>
            <a:p>
              <a:endParaRPr lang="en-GB"/>
            </a:p>
          </p:txBody>
        </p:sp>
        <p:sp>
          <p:nvSpPr>
            <p:cNvPr id="20575" name="Line 420"/>
            <p:cNvSpPr>
              <a:spLocks noChangeAspect="1" noChangeShapeType="1"/>
            </p:cNvSpPr>
            <p:nvPr/>
          </p:nvSpPr>
          <p:spPr bwMode="auto">
            <a:xfrm>
              <a:off x="3190" y="652"/>
              <a:ext cx="2" cy="430"/>
            </a:xfrm>
            <a:prstGeom prst="line">
              <a:avLst/>
            </a:prstGeom>
            <a:noFill/>
            <a:ln w="0">
              <a:solidFill>
                <a:srgbClr val="000000"/>
              </a:solidFill>
              <a:round/>
              <a:headEnd/>
              <a:tailEnd/>
            </a:ln>
          </p:spPr>
          <p:txBody>
            <a:bodyPr/>
            <a:lstStyle/>
            <a:p>
              <a:endParaRPr lang="en-GB"/>
            </a:p>
          </p:txBody>
        </p:sp>
        <p:sp>
          <p:nvSpPr>
            <p:cNvPr id="20576" name="Line 421"/>
            <p:cNvSpPr>
              <a:spLocks noChangeAspect="1" noChangeShapeType="1"/>
            </p:cNvSpPr>
            <p:nvPr/>
          </p:nvSpPr>
          <p:spPr bwMode="auto">
            <a:xfrm>
              <a:off x="3190" y="1082"/>
              <a:ext cx="466" cy="1"/>
            </a:xfrm>
            <a:prstGeom prst="line">
              <a:avLst/>
            </a:prstGeom>
            <a:noFill/>
            <a:ln w="0">
              <a:solidFill>
                <a:srgbClr val="000000"/>
              </a:solidFill>
              <a:round/>
              <a:headEnd/>
              <a:tailEnd/>
            </a:ln>
          </p:spPr>
          <p:txBody>
            <a:bodyPr/>
            <a:lstStyle/>
            <a:p>
              <a:endParaRPr lang="en-GB"/>
            </a:p>
          </p:txBody>
        </p:sp>
        <p:sp>
          <p:nvSpPr>
            <p:cNvPr id="20577" name="Line 422"/>
            <p:cNvSpPr>
              <a:spLocks noChangeAspect="1" noChangeShapeType="1"/>
            </p:cNvSpPr>
            <p:nvPr/>
          </p:nvSpPr>
          <p:spPr bwMode="auto">
            <a:xfrm>
              <a:off x="3190" y="652"/>
              <a:ext cx="2" cy="430"/>
            </a:xfrm>
            <a:prstGeom prst="line">
              <a:avLst/>
            </a:prstGeom>
            <a:noFill/>
            <a:ln w="0">
              <a:solidFill>
                <a:srgbClr val="000000"/>
              </a:solidFill>
              <a:round/>
              <a:headEnd/>
              <a:tailEnd/>
            </a:ln>
          </p:spPr>
          <p:txBody>
            <a:bodyPr/>
            <a:lstStyle/>
            <a:p>
              <a:endParaRPr lang="en-GB"/>
            </a:p>
          </p:txBody>
        </p:sp>
        <p:sp>
          <p:nvSpPr>
            <p:cNvPr id="20578" name="Line 423"/>
            <p:cNvSpPr>
              <a:spLocks noChangeAspect="1" noChangeShapeType="1"/>
            </p:cNvSpPr>
            <p:nvPr/>
          </p:nvSpPr>
          <p:spPr bwMode="auto">
            <a:xfrm>
              <a:off x="3190" y="1082"/>
              <a:ext cx="466" cy="1"/>
            </a:xfrm>
            <a:prstGeom prst="line">
              <a:avLst/>
            </a:prstGeom>
            <a:noFill/>
            <a:ln w="0">
              <a:solidFill>
                <a:srgbClr val="000000"/>
              </a:solidFill>
              <a:round/>
              <a:headEnd/>
              <a:tailEnd/>
            </a:ln>
          </p:spPr>
          <p:txBody>
            <a:bodyPr/>
            <a:lstStyle/>
            <a:p>
              <a:endParaRPr lang="en-GB"/>
            </a:p>
          </p:txBody>
        </p:sp>
        <p:sp>
          <p:nvSpPr>
            <p:cNvPr id="20579" name="Line 424"/>
            <p:cNvSpPr>
              <a:spLocks noChangeAspect="1" noChangeShapeType="1"/>
            </p:cNvSpPr>
            <p:nvPr/>
          </p:nvSpPr>
          <p:spPr bwMode="auto">
            <a:xfrm>
              <a:off x="3656" y="652"/>
              <a:ext cx="1" cy="430"/>
            </a:xfrm>
            <a:prstGeom prst="line">
              <a:avLst/>
            </a:prstGeom>
            <a:noFill/>
            <a:ln w="0">
              <a:solidFill>
                <a:srgbClr val="000000"/>
              </a:solidFill>
              <a:round/>
              <a:headEnd/>
              <a:tailEnd/>
            </a:ln>
          </p:spPr>
          <p:txBody>
            <a:bodyPr/>
            <a:lstStyle/>
            <a:p>
              <a:endParaRPr lang="en-GB"/>
            </a:p>
          </p:txBody>
        </p:sp>
        <p:sp>
          <p:nvSpPr>
            <p:cNvPr id="20580" name="Line 425"/>
            <p:cNvSpPr>
              <a:spLocks noChangeAspect="1" noChangeShapeType="1"/>
            </p:cNvSpPr>
            <p:nvPr/>
          </p:nvSpPr>
          <p:spPr bwMode="auto">
            <a:xfrm>
              <a:off x="3190" y="652"/>
              <a:ext cx="2" cy="430"/>
            </a:xfrm>
            <a:prstGeom prst="line">
              <a:avLst/>
            </a:prstGeom>
            <a:noFill/>
            <a:ln w="0">
              <a:solidFill>
                <a:srgbClr val="000000"/>
              </a:solidFill>
              <a:round/>
              <a:headEnd/>
              <a:tailEnd/>
            </a:ln>
          </p:spPr>
          <p:txBody>
            <a:bodyPr/>
            <a:lstStyle/>
            <a:p>
              <a:endParaRPr lang="en-GB"/>
            </a:p>
          </p:txBody>
        </p:sp>
        <p:sp>
          <p:nvSpPr>
            <p:cNvPr id="20581" name="Rectangle 426"/>
            <p:cNvSpPr>
              <a:spLocks noChangeAspect="1" noChangeArrowheads="1"/>
            </p:cNvSpPr>
            <p:nvPr/>
          </p:nvSpPr>
          <p:spPr bwMode="auto">
            <a:xfrm>
              <a:off x="3775" y="652"/>
              <a:ext cx="466" cy="430"/>
            </a:xfrm>
            <a:prstGeom prst="rect">
              <a:avLst/>
            </a:prstGeom>
            <a:solidFill>
              <a:srgbClr val="FFFFFF"/>
            </a:solidFill>
            <a:ln w="9525">
              <a:noFill/>
              <a:miter lim="800000"/>
              <a:headEnd/>
              <a:tailEnd/>
            </a:ln>
          </p:spPr>
          <p:txBody>
            <a:bodyPr/>
            <a:lstStyle/>
            <a:p>
              <a:pPr eaLnBrk="0" hangingPunct="0"/>
              <a:endParaRPr lang="en-GB"/>
            </a:p>
          </p:txBody>
        </p:sp>
        <p:sp>
          <p:nvSpPr>
            <p:cNvPr id="20582" name="Rectangle 427"/>
            <p:cNvSpPr>
              <a:spLocks noChangeAspect="1" noChangeArrowheads="1"/>
            </p:cNvSpPr>
            <p:nvPr/>
          </p:nvSpPr>
          <p:spPr bwMode="auto">
            <a:xfrm>
              <a:off x="3775" y="652"/>
              <a:ext cx="466" cy="430"/>
            </a:xfrm>
            <a:prstGeom prst="rect">
              <a:avLst/>
            </a:prstGeom>
            <a:noFill/>
            <a:ln w="0">
              <a:solidFill>
                <a:srgbClr val="FFFFFF"/>
              </a:solidFill>
              <a:miter lim="800000"/>
              <a:headEnd/>
              <a:tailEnd/>
            </a:ln>
          </p:spPr>
          <p:txBody>
            <a:bodyPr/>
            <a:lstStyle/>
            <a:p>
              <a:pPr eaLnBrk="0" hangingPunct="0"/>
              <a:endParaRPr lang="en-GB"/>
            </a:p>
          </p:txBody>
        </p:sp>
        <p:pic>
          <p:nvPicPr>
            <p:cNvPr id="20583" name="Picture 428"/>
            <p:cNvPicPr>
              <a:picLocks noChangeAspect="1" noChangeArrowheads="1"/>
            </p:cNvPicPr>
            <p:nvPr/>
          </p:nvPicPr>
          <p:blipFill>
            <a:blip r:embed="rId19" cstate="print"/>
            <a:srcRect/>
            <a:stretch>
              <a:fillRect/>
            </a:stretch>
          </p:blipFill>
          <p:spPr bwMode="auto">
            <a:xfrm>
              <a:off x="3775" y="650"/>
              <a:ext cx="475" cy="438"/>
            </a:xfrm>
            <a:prstGeom prst="rect">
              <a:avLst/>
            </a:prstGeom>
            <a:noFill/>
            <a:ln w="9525">
              <a:noFill/>
              <a:miter lim="800000"/>
              <a:headEnd/>
              <a:tailEnd/>
            </a:ln>
          </p:spPr>
        </p:pic>
        <p:sp>
          <p:nvSpPr>
            <p:cNvPr id="20584" name="Freeform 429"/>
            <p:cNvSpPr>
              <a:spLocks noChangeAspect="1"/>
            </p:cNvSpPr>
            <p:nvPr/>
          </p:nvSpPr>
          <p:spPr bwMode="auto">
            <a:xfrm>
              <a:off x="3894" y="769"/>
              <a:ext cx="219" cy="196"/>
            </a:xfrm>
            <a:custGeom>
              <a:avLst/>
              <a:gdLst>
                <a:gd name="T0" fmla="*/ 8 w 156"/>
                <a:gd name="T1" fmla="*/ 149 h 150"/>
                <a:gd name="T2" fmla="*/ 8 w 156"/>
                <a:gd name="T3" fmla="*/ 165 h 150"/>
                <a:gd name="T4" fmla="*/ 17 w 156"/>
                <a:gd name="T5" fmla="*/ 172 h 150"/>
                <a:gd name="T6" fmla="*/ 25 w 156"/>
                <a:gd name="T7" fmla="*/ 180 h 150"/>
                <a:gd name="T8" fmla="*/ 34 w 156"/>
                <a:gd name="T9" fmla="*/ 188 h 150"/>
                <a:gd name="T10" fmla="*/ 42 w 156"/>
                <a:gd name="T11" fmla="*/ 196 h 150"/>
                <a:gd name="T12" fmla="*/ 51 w 156"/>
                <a:gd name="T13" fmla="*/ 196 h 150"/>
                <a:gd name="T14" fmla="*/ 59 w 156"/>
                <a:gd name="T15" fmla="*/ 196 h 150"/>
                <a:gd name="T16" fmla="*/ 67 w 156"/>
                <a:gd name="T17" fmla="*/ 196 h 150"/>
                <a:gd name="T18" fmla="*/ 76 w 156"/>
                <a:gd name="T19" fmla="*/ 196 h 150"/>
                <a:gd name="T20" fmla="*/ 84 w 156"/>
                <a:gd name="T21" fmla="*/ 196 h 150"/>
                <a:gd name="T22" fmla="*/ 93 w 156"/>
                <a:gd name="T23" fmla="*/ 196 h 150"/>
                <a:gd name="T24" fmla="*/ 101 w 156"/>
                <a:gd name="T25" fmla="*/ 196 h 150"/>
                <a:gd name="T26" fmla="*/ 110 w 156"/>
                <a:gd name="T27" fmla="*/ 196 h 150"/>
                <a:gd name="T28" fmla="*/ 118 w 156"/>
                <a:gd name="T29" fmla="*/ 196 h 150"/>
                <a:gd name="T30" fmla="*/ 126 w 156"/>
                <a:gd name="T31" fmla="*/ 196 h 150"/>
                <a:gd name="T32" fmla="*/ 135 w 156"/>
                <a:gd name="T33" fmla="*/ 196 h 150"/>
                <a:gd name="T34" fmla="*/ 143 w 156"/>
                <a:gd name="T35" fmla="*/ 196 h 150"/>
                <a:gd name="T36" fmla="*/ 152 w 156"/>
                <a:gd name="T37" fmla="*/ 196 h 150"/>
                <a:gd name="T38" fmla="*/ 160 w 156"/>
                <a:gd name="T39" fmla="*/ 196 h 150"/>
                <a:gd name="T40" fmla="*/ 168 w 156"/>
                <a:gd name="T41" fmla="*/ 196 h 150"/>
                <a:gd name="T42" fmla="*/ 177 w 156"/>
                <a:gd name="T43" fmla="*/ 196 h 150"/>
                <a:gd name="T44" fmla="*/ 185 w 156"/>
                <a:gd name="T45" fmla="*/ 180 h 150"/>
                <a:gd name="T46" fmla="*/ 194 w 156"/>
                <a:gd name="T47" fmla="*/ 172 h 150"/>
                <a:gd name="T48" fmla="*/ 202 w 156"/>
                <a:gd name="T49" fmla="*/ 172 h 150"/>
                <a:gd name="T50" fmla="*/ 211 w 156"/>
                <a:gd name="T51" fmla="*/ 157 h 150"/>
                <a:gd name="T52" fmla="*/ 211 w 156"/>
                <a:gd name="T53" fmla="*/ 149 h 150"/>
                <a:gd name="T54" fmla="*/ 219 w 156"/>
                <a:gd name="T55" fmla="*/ 141 h 150"/>
                <a:gd name="T56" fmla="*/ 219 w 156"/>
                <a:gd name="T57" fmla="*/ 55 h 150"/>
                <a:gd name="T58" fmla="*/ 211 w 156"/>
                <a:gd name="T59" fmla="*/ 47 h 150"/>
                <a:gd name="T60" fmla="*/ 211 w 156"/>
                <a:gd name="T61" fmla="*/ 31 h 150"/>
                <a:gd name="T62" fmla="*/ 202 w 156"/>
                <a:gd name="T63" fmla="*/ 24 h 150"/>
                <a:gd name="T64" fmla="*/ 194 w 156"/>
                <a:gd name="T65" fmla="*/ 16 h 150"/>
                <a:gd name="T66" fmla="*/ 185 w 156"/>
                <a:gd name="T67" fmla="*/ 8 h 150"/>
                <a:gd name="T68" fmla="*/ 177 w 156"/>
                <a:gd name="T69" fmla="*/ 0 h 150"/>
                <a:gd name="T70" fmla="*/ 168 w 156"/>
                <a:gd name="T71" fmla="*/ 0 h 150"/>
                <a:gd name="T72" fmla="*/ 160 w 156"/>
                <a:gd name="T73" fmla="*/ 0 h 150"/>
                <a:gd name="T74" fmla="*/ 152 w 156"/>
                <a:gd name="T75" fmla="*/ 0 h 150"/>
                <a:gd name="T76" fmla="*/ 143 w 156"/>
                <a:gd name="T77" fmla="*/ 0 h 150"/>
                <a:gd name="T78" fmla="*/ 135 w 156"/>
                <a:gd name="T79" fmla="*/ 0 h 150"/>
                <a:gd name="T80" fmla="*/ 126 w 156"/>
                <a:gd name="T81" fmla="*/ 0 h 150"/>
                <a:gd name="T82" fmla="*/ 118 w 156"/>
                <a:gd name="T83" fmla="*/ 0 h 150"/>
                <a:gd name="T84" fmla="*/ 110 w 156"/>
                <a:gd name="T85" fmla="*/ 0 h 150"/>
                <a:gd name="T86" fmla="*/ 101 w 156"/>
                <a:gd name="T87" fmla="*/ 0 h 150"/>
                <a:gd name="T88" fmla="*/ 93 w 156"/>
                <a:gd name="T89" fmla="*/ 0 h 150"/>
                <a:gd name="T90" fmla="*/ 84 w 156"/>
                <a:gd name="T91" fmla="*/ 0 h 150"/>
                <a:gd name="T92" fmla="*/ 76 w 156"/>
                <a:gd name="T93" fmla="*/ 0 h 150"/>
                <a:gd name="T94" fmla="*/ 67 w 156"/>
                <a:gd name="T95" fmla="*/ 0 h 150"/>
                <a:gd name="T96" fmla="*/ 59 w 156"/>
                <a:gd name="T97" fmla="*/ 0 h 150"/>
                <a:gd name="T98" fmla="*/ 51 w 156"/>
                <a:gd name="T99" fmla="*/ 0 h 150"/>
                <a:gd name="T100" fmla="*/ 42 w 156"/>
                <a:gd name="T101" fmla="*/ 0 h 150"/>
                <a:gd name="T102" fmla="*/ 34 w 156"/>
                <a:gd name="T103" fmla="*/ 16 h 150"/>
                <a:gd name="T104" fmla="*/ 25 w 156"/>
                <a:gd name="T105" fmla="*/ 24 h 150"/>
                <a:gd name="T106" fmla="*/ 17 w 156"/>
                <a:gd name="T107" fmla="*/ 24 h 150"/>
                <a:gd name="T108" fmla="*/ 8 w 156"/>
                <a:gd name="T109" fmla="*/ 39 h 150"/>
                <a:gd name="T110" fmla="*/ 8 w 156"/>
                <a:gd name="T111" fmla="*/ 47 h 150"/>
                <a:gd name="T112" fmla="*/ 0 w 156"/>
                <a:gd name="T113" fmla="*/ 55 h 150"/>
                <a:gd name="T114" fmla="*/ 0 w 156"/>
                <a:gd name="T115" fmla="*/ 141 h 150"/>
                <a:gd name="T116" fmla="*/ 8 w 156"/>
                <a:gd name="T117" fmla="*/ 149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0585" name="Line 430"/>
            <p:cNvSpPr>
              <a:spLocks noChangeAspect="1" noChangeShapeType="1"/>
            </p:cNvSpPr>
            <p:nvPr/>
          </p:nvSpPr>
          <p:spPr bwMode="auto">
            <a:xfrm>
              <a:off x="3775" y="1082"/>
              <a:ext cx="466" cy="1"/>
            </a:xfrm>
            <a:prstGeom prst="line">
              <a:avLst/>
            </a:prstGeom>
            <a:noFill/>
            <a:ln w="0">
              <a:solidFill>
                <a:srgbClr val="000000"/>
              </a:solidFill>
              <a:round/>
              <a:headEnd/>
              <a:tailEnd/>
            </a:ln>
          </p:spPr>
          <p:txBody>
            <a:bodyPr/>
            <a:lstStyle/>
            <a:p>
              <a:endParaRPr lang="en-GB"/>
            </a:p>
          </p:txBody>
        </p:sp>
        <p:sp>
          <p:nvSpPr>
            <p:cNvPr id="20586" name="Line 431"/>
            <p:cNvSpPr>
              <a:spLocks noChangeAspect="1" noChangeShapeType="1"/>
            </p:cNvSpPr>
            <p:nvPr/>
          </p:nvSpPr>
          <p:spPr bwMode="auto">
            <a:xfrm>
              <a:off x="4241" y="652"/>
              <a:ext cx="1" cy="430"/>
            </a:xfrm>
            <a:prstGeom prst="line">
              <a:avLst/>
            </a:prstGeom>
            <a:noFill/>
            <a:ln w="0">
              <a:solidFill>
                <a:srgbClr val="000000"/>
              </a:solidFill>
              <a:round/>
              <a:headEnd/>
              <a:tailEnd/>
            </a:ln>
          </p:spPr>
          <p:txBody>
            <a:bodyPr/>
            <a:lstStyle/>
            <a:p>
              <a:endParaRPr lang="en-GB"/>
            </a:p>
          </p:txBody>
        </p:sp>
        <p:sp>
          <p:nvSpPr>
            <p:cNvPr id="20587" name="Line 432"/>
            <p:cNvSpPr>
              <a:spLocks noChangeAspect="1" noChangeShapeType="1"/>
            </p:cNvSpPr>
            <p:nvPr/>
          </p:nvSpPr>
          <p:spPr bwMode="auto">
            <a:xfrm>
              <a:off x="3775" y="652"/>
              <a:ext cx="2" cy="430"/>
            </a:xfrm>
            <a:prstGeom prst="line">
              <a:avLst/>
            </a:prstGeom>
            <a:noFill/>
            <a:ln w="0">
              <a:solidFill>
                <a:srgbClr val="000000"/>
              </a:solidFill>
              <a:round/>
              <a:headEnd/>
              <a:tailEnd/>
            </a:ln>
          </p:spPr>
          <p:txBody>
            <a:bodyPr/>
            <a:lstStyle/>
            <a:p>
              <a:endParaRPr lang="en-GB"/>
            </a:p>
          </p:txBody>
        </p:sp>
        <p:sp>
          <p:nvSpPr>
            <p:cNvPr id="20588" name="Line 433"/>
            <p:cNvSpPr>
              <a:spLocks noChangeAspect="1" noChangeShapeType="1"/>
            </p:cNvSpPr>
            <p:nvPr/>
          </p:nvSpPr>
          <p:spPr bwMode="auto">
            <a:xfrm>
              <a:off x="3775" y="1082"/>
              <a:ext cx="466" cy="1"/>
            </a:xfrm>
            <a:prstGeom prst="line">
              <a:avLst/>
            </a:prstGeom>
            <a:noFill/>
            <a:ln w="0">
              <a:solidFill>
                <a:srgbClr val="000000"/>
              </a:solidFill>
              <a:round/>
              <a:headEnd/>
              <a:tailEnd/>
            </a:ln>
          </p:spPr>
          <p:txBody>
            <a:bodyPr/>
            <a:lstStyle/>
            <a:p>
              <a:endParaRPr lang="en-GB"/>
            </a:p>
          </p:txBody>
        </p:sp>
        <p:sp>
          <p:nvSpPr>
            <p:cNvPr id="20589" name="Line 434"/>
            <p:cNvSpPr>
              <a:spLocks noChangeAspect="1" noChangeShapeType="1"/>
            </p:cNvSpPr>
            <p:nvPr/>
          </p:nvSpPr>
          <p:spPr bwMode="auto">
            <a:xfrm>
              <a:off x="3775" y="652"/>
              <a:ext cx="2" cy="430"/>
            </a:xfrm>
            <a:prstGeom prst="line">
              <a:avLst/>
            </a:prstGeom>
            <a:noFill/>
            <a:ln w="0">
              <a:solidFill>
                <a:srgbClr val="000000"/>
              </a:solidFill>
              <a:round/>
              <a:headEnd/>
              <a:tailEnd/>
            </a:ln>
          </p:spPr>
          <p:txBody>
            <a:bodyPr/>
            <a:lstStyle/>
            <a:p>
              <a:endParaRPr lang="en-GB"/>
            </a:p>
          </p:txBody>
        </p:sp>
        <p:sp>
          <p:nvSpPr>
            <p:cNvPr id="20590" name="Line 435"/>
            <p:cNvSpPr>
              <a:spLocks noChangeAspect="1" noChangeShapeType="1"/>
            </p:cNvSpPr>
            <p:nvPr/>
          </p:nvSpPr>
          <p:spPr bwMode="auto">
            <a:xfrm>
              <a:off x="3775" y="1082"/>
              <a:ext cx="466" cy="1"/>
            </a:xfrm>
            <a:prstGeom prst="line">
              <a:avLst/>
            </a:prstGeom>
            <a:noFill/>
            <a:ln w="0">
              <a:solidFill>
                <a:srgbClr val="000000"/>
              </a:solidFill>
              <a:round/>
              <a:headEnd/>
              <a:tailEnd/>
            </a:ln>
          </p:spPr>
          <p:txBody>
            <a:bodyPr/>
            <a:lstStyle/>
            <a:p>
              <a:endParaRPr lang="en-GB"/>
            </a:p>
          </p:txBody>
        </p:sp>
        <p:sp>
          <p:nvSpPr>
            <p:cNvPr id="20591" name="Line 436"/>
            <p:cNvSpPr>
              <a:spLocks noChangeAspect="1" noChangeShapeType="1"/>
            </p:cNvSpPr>
            <p:nvPr/>
          </p:nvSpPr>
          <p:spPr bwMode="auto">
            <a:xfrm>
              <a:off x="4241" y="652"/>
              <a:ext cx="1" cy="430"/>
            </a:xfrm>
            <a:prstGeom prst="line">
              <a:avLst/>
            </a:prstGeom>
            <a:noFill/>
            <a:ln w="0">
              <a:solidFill>
                <a:srgbClr val="000000"/>
              </a:solidFill>
              <a:round/>
              <a:headEnd/>
              <a:tailEnd/>
            </a:ln>
          </p:spPr>
          <p:txBody>
            <a:bodyPr/>
            <a:lstStyle/>
            <a:p>
              <a:endParaRPr lang="en-GB"/>
            </a:p>
          </p:txBody>
        </p:sp>
        <p:sp>
          <p:nvSpPr>
            <p:cNvPr id="20592" name="Line 437"/>
            <p:cNvSpPr>
              <a:spLocks noChangeAspect="1" noChangeShapeType="1"/>
            </p:cNvSpPr>
            <p:nvPr/>
          </p:nvSpPr>
          <p:spPr bwMode="auto">
            <a:xfrm>
              <a:off x="3775" y="652"/>
              <a:ext cx="2" cy="430"/>
            </a:xfrm>
            <a:prstGeom prst="line">
              <a:avLst/>
            </a:prstGeom>
            <a:noFill/>
            <a:ln w="0">
              <a:solidFill>
                <a:srgbClr val="000000"/>
              </a:solidFill>
              <a:round/>
              <a:headEnd/>
              <a:tailEnd/>
            </a:ln>
          </p:spPr>
          <p:txBody>
            <a:bodyPr/>
            <a:lstStyle/>
            <a:p>
              <a:endParaRPr lang="en-GB"/>
            </a:p>
          </p:txBody>
        </p:sp>
        <p:sp>
          <p:nvSpPr>
            <p:cNvPr id="20593" name="Rectangle 438"/>
            <p:cNvSpPr>
              <a:spLocks noChangeAspect="1" noChangeArrowheads="1"/>
            </p:cNvSpPr>
            <p:nvPr/>
          </p:nvSpPr>
          <p:spPr bwMode="auto">
            <a:xfrm>
              <a:off x="4359" y="652"/>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594" name="Rectangle 439"/>
            <p:cNvSpPr>
              <a:spLocks noChangeAspect="1" noChangeArrowheads="1"/>
            </p:cNvSpPr>
            <p:nvPr/>
          </p:nvSpPr>
          <p:spPr bwMode="auto">
            <a:xfrm>
              <a:off x="4359" y="652"/>
              <a:ext cx="475" cy="438"/>
            </a:xfrm>
            <a:prstGeom prst="rect">
              <a:avLst/>
            </a:prstGeom>
            <a:noFill/>
            <a:ln w="0">
              <a:solidFill>
                <a:srgbClr val="FFFFFF"/>
              </a:solidFill>
              <a:miter lim="800000"/>
              <a:headEnd/>
              <a:tailEnd/>
            </a:ln>
          </p:spPr>
          <p:txBody>
            <a:bodyPr/>
            <a:lstStyle/>
            <a:p>
              <a:pPr eaLnBrk="0" hangingPunct="0"/>
              <a:endParaRPr lang="en-GB"/>
            </a:p>
          </p:txBody>
        </p:sp>
        <p:pic>
          <p:nvPicPr>
            <p:cNvPr id="20595" name="Picture 440"/>
            <p:cNvPicPr>
              <a:picLocks noChangeAspect="1" noChangeArrowheads="1"/>
            </p:cNvPicPr>
            <p:nvPr/>
          </p:nvPicPr>
          <p:blipFill>
            <a:blip r:embed="rId20" cstate="print"/>
            <a:srcRect/>
            <a:stretch>
              <a:fillRect/>
            </a:stretch>
          </p:blipFill>
          <p:spPr bwMode="auto">
            <a:xfrm>
              <a:off x="4359" y="652"/>
              <a:ext cx="475" cy="438"/>
            </a:xfrm>
            <a:prstGeom prst="rect">
              <a:avLst/>
            </a:prstGeom>
            <a:noFill/>
            <a:ln w="9525">
              <a:noFill/>
              <a:miter lim="800000"/>
              <a:headEnd/>
              <a:tailEnd/>
            </a:ln>
          </p:spPr>
        </p:pic>
        <p:sp>
          <p:nvSpPr>
            <p:cNvPr id="20596" name="Freeform 441"/>
            <p:cNvSpPr>
              <a:spLocks noChangeAspect="1"/>
            </p:cNvSpPr>
            <p:nvPr/>
          </p:nvSpPr>
          <p:spPr bwMode="auto">
            <a:xfrm>
              <a:off x="4479" y="761"/>
              <a:ext cx="228" cy="211"/>
            </a:xfrm>
            <a:custGeom>
              <a:avLst/>
              <a:gdLst>
                <a:gd name="T0" fmla="*/ 8 w 162"/>
                <a:gd name="T1" fmla="*/ 156 h 162"/>
                <a:gd name="T2" fmla="*/ 8 w 162"/>
                <a:gd name="T3" fmla="*/ 172 h 162"/>
                <a:gd name="T4" fmla="*/ 17 w 162"/>
                <a:gd name="T5" fmla="*/ 180 h 162"/>
                <a:gd name="T6" fmla="*/ 25 w 162"/>
                <a:gd name="T7" fmla="*/ 188 h 162"/>
                <a:gd name="T8" fmla="*/ 34 w 162"/>
                <a:gd name="T9" fmla="*/ 195 h 162"/>
                <a:gd name="T10" fmla="*/ 42 w 162"/>
                <a:gd name="T11" fmla="*/ 203 h 162"/>
                <a:gd name="T12" fmla="*/ 51 w 162"/>
                <a:gd name="T13" fmla="*/ 203 h 162"/>
                <a:gd name="T14" fmla="*/ 59 w 162"/>
                <a:gd name="T15" fmla="*/ 203 h 162"/>
                <a:gd name="T16" fmla="*/ 68 w 162"/>
                <a:gd name="T17" fmla="*/ 211 h 162"/>
                <a:gd name="T18" fmla="*/ 76 w 162"/>
                <a:gd name="T19" fmla="*/ 211 h 162"/>
                <a:gd name="T20" fmla="*/ 84 w 162"/>
                <a:gd name="T21" fmla="*/ 211 h 162"/>
                <a:gd name="T22" fmla="*/ 93 w 162"/>
                <a:gd name="T23" fmla="*/ 211 h 162"/>
                <a:gd name="T24" fmla="*/ 101 w 162"/>
                <a:gd name="T25" fmla="*/ 211 h 162"/>
                <a:gd name="T26" fmla="*/ 110 w 162"/>
                <a:gd name="T27" fmla="*/ 211 h 162"/>
                <a:gd name="T28" fmla="*/ 118 w 162"/>
                <a:gd name="T29" fmla="*/ 211 h 162"/>
                <a:gd name="T30" fmla="*/ 127 w 162"/>
                <a:gd name="T31" fmla="*/ 211 h 162"/>
                <a:gd name="T32" fmla="*/ 135 w 162"/>
                <a:gd name="T33" fmla="*/ 211 h 162"/>
                <a:gd name="T34" fmla="*/ 144 w 162"/>
                <a:gd name="T35" fmla="*/ 211 h 162"/>
                <a:gd name="T36" fmla="*/ 152 w 162"/>
                <a:gd name="T37" fmla="*/ 211 h 162"/>
                <a:gd name="T38" fmla="*/ 160 w 162"/>
                <a:gd name="T39" fmla="*/ 211 h 162"/>
                <a:gd name="T40" fmla="*/ 169 w 162"/>
                <a:gd name="T41" fmla="*/ 203 h 162"/>
                <a:gd name="T42" fmla="*/ 177 w 162"/>
                <a:gd name="T43" fmla="*/ 203 h 162"/>
                <a:gd name="T44" fmla="*/ 186 w 162"/>
                <a:gd name="T45" fmla="*/ 195 h 162"/>
                <a:gd name="T46" fmla="*/ 194 w 162"/>
                <a:gd name="T47" fmla="*/ 188 h 162"/>
                <a:gd name="T48" fmla="*/ 203 w 162"/>
                <a:gd name="T49" fmla="*/ 180 h 162"/>
                <a:gd name="T50" fmla="*/ 211 w 162"/>
                <a:gd name="T51" fmla="*/ 172 h 162"/>
                <a:gd name="T52" fmla="*/ 220 w 162"/>
                <a:gd name="T53" fmla="*/ 164 h 162"/>
                <a:gd name="T54" fmla="*/ 220 w 162"/>
                <a:gd name="T55" fmla="*/ 156 h 162"/>
                <a:gd name="T56" fmla="*/ 228 w 162"/>
                <a:gd name="T57" fmla="*/ 148 h 162"/>
                <a:gd name="T58" fmla="*/ 228 w 162"/>
                <a:gd name="T59" fmla="*/ 63 h 162"/>
                <a:gd name="T60" fmla="*/ 220 w 162"/>
                <a:gd name="T61" fmla="*/ 55 h 162"/>
                <a:gd name="T62" fmla="*/ 220 w 162"/>
                <a:gd name="T63" fmla="*/ 39 h 162"/>
                <a:gd name="T64" fmla="*/ 211 w 162"/>
                <a:gd name="T65" fmla="*/ 31 h 162"/>
                <a:gd name="T66" fmla="*/ 203 w 162"/>
                <a:gd name="T67" fmla="*/ 23 h 162"/>
                <a:gd name="T68" fmla="*/ 194 w 162"/>
                <a:gd name="T69" fmla="*/ 16 h 162"/>
                <a:gd name="T70" fmla="*/ 186 w 162"/>
                <a:gd name="T71" fmla="*/ 8 h 162"/>
                <a:gd name="T72" fmla="*/ 177 w 162"/>
                <a:gd name="T73" fmla="*/ 8 h 162"/>
                <a:gd name="T74" fmla="*/ 169 w 162"/>
                <a:gd name="T75" fmla="*/ 8 h 162"/>
                <a:gd name="T76" fmla="*/ 160 w 162"/>
                <a:gd name="T77" fmla="*/ 0 h 162"/>
                <a:gd name="T78" fmla="*/ 152 w 162"/>
                <a:gd name="T79" fmla="*/ 0 h 162"/>
                <a:gd name="T80" fmla="*/ 144 w 162"/>
                <a:gd name="T81" fmla="*/ 0 h 162"/>
                <a:gd name="T82" fmla="*/ 135 w 162"/>
                <a:gd name="T83" fmla="*/ 0 h 162"/>
                <a:gd name="T84" fmla="*/ 127 w 162"/>
                <a:gd name="T85" fmla="*/ 0 h 162"/>
                <a:gd name="T86" fmla="*/ 118 w 162"/>
                <a:gd name="T87" fmla="*/ 0 h 162"/>
                <a:gd name="T88" fmla="*/ 110 w 162"/>
                <a:gd name="T89" fmla="*/ 0 h 162"/>
                <a:gd name="T90" fmla="*/ 101 w 162"/>
                <a:gd name="T91" fmla="*/ 0 h 162"/>
                <a:gd name="T92" fmla="*/ 93 w 162"/>
                <a:gd name="T93" fmla="*/ 0 h 162"/>
                <a:gd name="T94" fmla="*/ 84 w 162"/>
                <a:gd name="T95" fmla="*/ 0 h 162"/>
                <a:gd name="T96" fmla="*/ 76 w 162"/>
                <a:gd name="T97" fmla="*/ 0 h 162"/>
                <a:gd name="T98" fmla="*/ 68 w 162"/>
                <a:gd name="T99" fmla="*/ 0 h 162"/>
                <a:gd name="T100" fmla="*/ 59 w 162"/>
                <a:gd name="T101" fmla="*/ 8 h 162"/>
                <a:gd name="T102" fmla="*/ 51 w 162"/>
                <a:gd name="T103" fmla="*/ 8 h 162"/>
                <a:gd name="T104" fmla="*/ 42 w 162"/>
                <a:gd name="T105" fmla="*/ 16 h 162"/>
                <a:gd name="T106" fmla="*/ 34 w 162"/>
                <a:gd name="T107" fmla="*/ 23 h 162"/>
                <a:gd name="T108" fmla="*/ 25 w 162"/>
                <a:gd name="T109" fmla="*/ 31 h 162"/>
                <a:gd name="T110" fmla="*/ 17 w 162"/>
                <a:gd name="T111" fmla="*/ 39 h 162"/>
                <a:gd name="T112" fmla="*/ 8 w 162"/>
                <a:gd name="T113" fmla="*/ 47 h 162"/>
                <a:gd name="T114" fmla="*/ 8 w 162"/>
                <a:gd name="T115" fmla="*/ 55 h 162"/>
                <a:gd name="T116" fmla="*/ 0 w 162"/>
                <a:gd name="T117" fmla="*/ 63 h 162"/>
                <a:gd name="T118" fmla="*/ 0 w 162"/>
                <a:gd name="T119" fmla="*/ 148 h 162"/>
                <a:gd name="T120" fmla="*/ 8 w 162"/>
                <a:gd name="T121" fmla="*/ 156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0597" name="Line 442"/>
            <p:cNvSpPr>
              <a:spLocks noChangeAspect="1" noChangeShapeType="1"/>
            </p:cNvSpPr>
            <p:nvPr/>
          </p:nvSpPr>
          <p:spPr bwMode="auto">
            <a:xfrm>
              <a:off x="4359" y="1090"/>
              <a:ext cx="475" cy="1"/>
            </a:xfrm>
            <a:prstGeom prst="line">
              <a:avLst/>
            </a:prstGeom>
            <a:noFill/>
            <a:ln w="0">
              <a:solidFill>
                <a:srgbClr val="000000"/>
              </a:solidFill>
              <a:round/>
              <a:headEnd/>
              <a:tailEnd/>
            </a:ln>
          </p:spPr>
          <p:txBody>
            <a:bodyPr/>
            <a:lstStyle/>
            <a:p>
              <a:endParaRPr lang="en-GB"/>
            </a:p>
          </p:txBody>
        </p:sp>
        <p:sp>
          <p:nvSpPr>
            <p:cNvPr id="20598" name="Line 443"/>
            <p:cNvSpPr>
              <a:spLocks noChangeAspect="1" noChangeShapeType="1"/>
            </p:cNvSpPr>
            <p:nvPr/>
          </p:nvSpPr>
          <p:spPr bwMode="auto">
            <a:xfrm>
              <a:off x="4834" y="652"/>
              <a:ext cx="1" cy="438"/>
            </a:xfrm>
            <a:prstGeom prst="line">
              <a:avLst/>
            </a:prstGeom>
            <a:noFill/>
            <a:ln w="0">
              <a:solidFill>
                <a:srgbClr val="000000"/>
              </a:solidFill>
              <a:round/>
              <a:headEnd/>
              <a:tailEnd/>
            </a:ln>
          </p:spPr>
          <p:txBody>
            <a:bodyPr/>
            <a:lstStyle/>
            <a:p>
              <a:endParaRPr lang="en-GB"/>
            </a:p>
          </p:txBody>
        </p:sp>
        <p:sp>
          <p:nvSpPr>
            <p:cNvPr id="20599" name="Line 444"/>
            <p:cNvSpPr>
              <a:spLocks noChangeAspect="1" noChangeShapeType="1"/>
            </p:cNvSpPr>
            <p:nvPr/>
          </p:nvSpPr>
          <p:spPr bwMode="auto">
            <a:xfrm>
              <a:off x="4359" y="652"/>
              <a:ext cx="1" cy="438"/>
            </a:xfrm>
            <a:prstGeom prst="line">
              <a:avLst/>
            </a:prstGeom>
            <a:noFill/>
            <a:ln w="0">
              <a:solidFill>
                <a:srgbClr val="000000"/>
              </a:solidFill>
              <a:round/>
              <a:headEnd/>
              <a:tailEnd/>
            </a:ln>
          </p:spPr>
          <p:txBody>
            <a:bodyPr/>
            <a:lstStyle/>
            <a:p>
              <a:endParaRPr lang="en-GB"/>
            </a:p>
          </p:txBody>
        </p:sp>
        <p:sp>
          <p:nvSpPr>
            <p:cNvPr id="20600" name="Line 445"/>
            <p:cNvSpPr>
              <a:spLocks noChangeAspect="1" noChangeShapeType="1"/>
            </p:cNvSpPr>
            <p:nvPr/>
          </p:nvSpPr>
          <p:spPr bwMode="auto">
            <a:xfrm>
              <a:off x="4359" y="1090"/>
              <a:ext cx="475" cy="1"/>
            </a:xfrm>
            <a:prstGeom prst="line">
              <a:avLst/>
            </a:prstGeom>
            <a:noFill/>
            <a:ln w="0">
              <a:solidFill>
                <a:srgbClr val="000000"/>
              </a:solidFill>
              <a:round/>
              <a:headEnd/>
              <a:tailEnd/>
            </a:ln>
          </p:spPr>
          <p:txBody>
            <a:bodyPr/>
            <a:lstStyle/>
            <a:p>
              <a:endParaRPr lang="en-GB"/>
            </a:p>
          </p:txBody>
        </p:sp>
        <p:sp>
          <p:nvSpPr>
            <p:cNvPr id="20601" name="Line 446"/>
            <p:cNvSpPr>
              <a:spLocks noChangeAspect="1" noChangeShapeType="1"/>
            </p:cNvSpPr>
            <p:nvPr/>
          </p:nvSpPr>
          <p:spPr bwMode="auto">
            <a:xfrm>
              <a:off x="4359" y="652"/>
              <a:ext cx="1" cy="438"/>
            </a:xfrm>
            <a:prstGeom prst="line">
              <a:avLst/>
            </a:prstGeom>
            <a:noFill/>
            <a:ln w="0">
              <a:solidFill>
                <a:srgbClr val="000000"/>
              </a:solidFill>
              <a:round/>
              <a:headEnd/>
              <a:tailEnd/>
            </a:ln>
          </p:spPr>
          <p:txBody>
            <a:bodyPr/>
            <a:lstStyle/>
            <a:p>
              <a:endParaRPr lang="en-GB"/>
            </a:p>
          </p:txBody>
        </p:sp>
        <p:sp>
          <p:nvSpPr>
            <p:cNvPr id="20602" name="Line 447"/>
            <p:cNvSpPr>
              <a:spLocks noChangeAspect="1" noChangeShapeType="1"/>
            </p:cNvSpPr>
            <p:nvPr/>
          </p:nvSpPr>
          <p:spPr bwMode="auto">
            <a:xfrm>
              <a:off x="4359" y="1090"/>
              <a:ext cx="475" cy="1"/>
            </a:xfrm>
            <a:prstGeom prst="line">
              <a:avLst/>
            </a:prstGeom>
            <a:noFill/>
            <a:ln w="0">
              <a:solidFill>
                <a:srgbClr val="000000"/>
              </a:solidFill>
              <a:round/>
              <a:headEnd/>
              <a:tailEnd/>
            </a:ln>
          </p:spPr>
          <p:txBody>
            <a:bodyPr/>
            <a:lstStyle/>
            <a:p>
              <a:endParaRPr lang="en-GB"/>
            </a:p>
          </p:txBody>
        </p:sp>
        <p:sp>
          <p:nvSpPr>
            <p:cNvPr id="20603" name="Line 448"/>
            <p:cNvSpPr>
              <a:spLocks noChangeAspect="1" noChangeShapeType="1"/>
            </p:cNvSpPr>
            <p:nvPr/>
          </p:nvSpPr>
          <p:spPr bwMode="auto">
            <a:xfrm>
              <a:off x="4834" y="652"/>
              <a:ext cx="1" cy="438"/>
            </a:xfrm>
            <a:prstGeom prst="line">
              <a:avLst/>
            </a:prstGeom>
            <a:noFill/>
            <a:ln w="0">
              <a:solidFill>
                <a:srgbClr val="000000"/>
              </a:solidFill>
              <a:round/>
              <a:headEnd/>
              <a:tailEnd/>
            </a:ln>
          </p:spPr>
          <p:txBody>
            <a:bodyPr/>
            <a:lstStyle/>
            <a:p>
              <a:endParaRPr lang="en-GB"/>
            </a:p>
          </p:txBody>
        </p:sp>
        <p:sp>
          <p:nvSpPr>
            <p:cNvPr id="20604" name="Line 449"/>
            <p:cNvSpPr>
              <a:spLocks noChangeAspect="1" noChangeShapeType="1"/>
            </p:cNvSpPr>
            <p:nvPr/>
          </p:nvSpPr>
          <p:spPr bwMode="auto">
            <a:xfrm>
              <a:off x="4359" y="652"/>
              <a:ext cx="1" cy="438"/>
            </a:xfrm>
            <a:prstGeom prst="line">
              <a:avLst/>
            </a:prstGeom>
            <a:noFill/>
            <a:ln w="0">
              <a:solidFill>
                <a:srgbClr val="000000"/>
              </a:solidFill>
              <a:round/>
              <a:headEnd/>
              <a:tailEnd/>
            </a:ln>
          </p:spPr>
          <p:txBody>
            <a:bodyPr/>
            <a:lstStyle/>
            <a:p>
              <a:endParaRPr lang="en-GB"/>
            </a:p>
          </p:txBody>
        </p:sp>
        <p:sp>
          <p:nvSpPr>
            <p:cNvPr id="20605" name="Rectangle 450"/>
            <p:cNvSpPr>
              <a:spLocks noChangeAspect="1" noChangeArrowheads="1"/>
            </p:cNvSpPr>
            <p:nvPr/>
          </p:nvSpPr>
          <p:spPr bwMode="auto">
            <a:xfrm>
              <a:off x="4944" y="652"/>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606" name="Rectangle 451"/>
            <p:cNvSpPr>
              <a:spLocks noChangeAspect="1" noChangeArrowheads="1"/>
            </p:cNvSpPr>
            <p:nvPr/>
          </p:nvSpPr>
          <p:spPr bwMode="auto">
            <a:xfrm>
              <a:off x="4944" y="652"/>
              <a:ext cx="475" cy="438"/>
            </a:xfrm>
            <a:prstGeom prst="rect">
              <a:avLst/>
            </a:prstGeom>
            <a:noFill/>
            <a:ln w="0">
              <a:solidFill>
                <a:srgbClr val="FFFFFF"/>
              </a:solidFill>
              <a:miter lim="800000"/>
              <a:headEnd/>
              <a:tailEnd/>
            </a:ln>
          </p:spPr>
          <p:txBody>
            <a:bodyPr/>
            <a:lstStyle/>
            <a:p>
              <a:pPr eaLnBrk="0" hangingPunct="0"/>
              <a:endParaRPr lang="en-GB"/>
            </a:p>
          </p:txBody>
        </p:sp>
        <p:pic>
          <p:nvPicPr>
            <p:cNvPr id="20607" name="Picture 452"/>
            <p:cNvPicPr>
              <a:picLocks noChangeAspect="1" noChangeArrowheads="1"/>
            </p:cNvPicPr>
            <p:nvPr/>
          </p:nvPicPr>
          <p:blipFill>
            <a:blip r:embed="rId21" cstate="print"/>
            <a:srcRect/>
            <a:stretch>
              <a:fillRect/>
            </a:stretch>
          </p:blipFill>
          <p:spPr bwMode="auto">
            <a:xfrm>
              <a:off x="4944" y="652"/>
              <a:ext cx="475" cy="438"/>
            </a:xfrm>
            <a:prstGeom prst="rect">
              <a:avLst/>
            </a:prstGeom>
            <a:noFill/>
            <a:ln w="9525">
              <a:noFill/>
              <a:miter lim="800000"/>
              <a:headEnd/>
              <a:tailEnd/>
            </a:ln>
          </p:spPr>
        </p:pic>
        <p:sp>
          <p:nvSpPr>
            <p:cNvPr id="20608" name="Freeform 453"/>
            <p:cNvSpPr>
              <a:spLocks noChangeAspect="1"/>
            </p:cNvSpPr>
            <p:nvPr/>
          </p:nvSpPr>
          <p:spPr bwMode="auto">
            <a:xfrm>
              <a:off x="5062" y="761"/>
              <a:ext cx="229" cy="211"/>
            </a:xfrm>
            <a:custGeom>
              <a:avLst/>
              <a:gdLst>
                <a:gd name="T0" fmla="*/ 8 w 162"/>
                <a:gd name="T1" fmla="*/ 156 h 162"/>
                <a:gd name="T2" fmla="*/ 8 w 162"/>
                <a:gd name="T3" fmla="*/ 172 h 162"/>
                <a:gd name="T4" fmla="*/ 17 w 162"/>
                <a:gd name="T5" fmla="*/ 180 h 162"/>
                <a:gd name="T6" fmla="*/ 25 w 162"/>
                <a:gd name="T7" fmla="*/ 188 h 162"/>
                <a:gd name="T8" fmla="*/ 34 w 162"/>
                <a:gd name="T9" fmla="*/ 195 h 162"/>
                <a:gd name="T10" fmla="*/ 42 w 162"/>
                <a:gd name="T11" fmla="*/ 203 h 162"/>
                <a:gd name="T12" fmla="*/ 51 w 162"/>
                <a:gd name="T13" fmla="*/ 203 h 162"/>
                <a:gd name="T14" fmla="*/ 59 w 162"/>
                <a:gd name="T15" fmla="*/ 203 h 162"/>
                <a:gd name="T16" fmla="*/ 68 w 162"/>
                <a:gd name="T17" fmla="*/ 211 h 162"/>
                <a:gd name="T18" fmla="*/ 76 w 162"/>
                <a:gd name="T19" fmla="*/ 211 h 162"/>
                <a:gd name="T20" fmla="*/ 85 w 162"/>
                <a:gd name="T21" fmla="*/ 211 h 162"/>
                <a:gd name="T22" fmla="*/ 93 w 162"/>
                <a:gd name="T23" fmla="*/ 211 h 162"/>
                <a:gd name="T24" fmla="*/ 102 w 162"/>
                <a:gd name="T25" fmla="*/ 211 h 162"/>
                <a:gd name="T26" fmla="*/ 110 w 162"/>
                <a:gd name="T27" fmla="*/ 211 h 162"/>
                <a:gd name="T28" fmla="*/ 119 w 162"/>
                <a:gd name="T29" fmla="*/ 211 h 162"/>
                <a:gd name="T30" fmla="*/ 127 w 162"/>
                <a:gd name="T31" fmla="*/ 211 h 162"/>
                <a:gd name="T32" fmla="*/ 136 w 162"/>
                <a:gd name="T33" fmla="*/ 211 h 162"/>
                <a:gd name="T34" fmla="*/ 144 w 162"/>
                <a:gd name="T35" fmla="*/ 211 h 162"/>
                <a:gd name="T36" fmla="*/ 153 w 162"/>
                <a:gd name="T37" fmla="*/ 211 h 162"/>
                <a:gd name="T38" fmla="*/ 161 w 162"/>
                <a:gd name="T39" fmla="*/ 211 h 162"/>
                <a:gd name="T40" fmla="*/ 170 w 162"/>
                <a:gd name="T41" fmla="*/ 203 h 162"/>
                <a:gd name="T42" fmla="*/ 178 w 162"/>
                <a:gd name="T43" fmla="*/ 203 h 162"/>
                <a:gd name="T44" fmla="*/ 187 w 162"/>
                <a:gd name="T45" fmla="*/ 195 h 162"/>
                <a:gd name="T46" fmla="*/ 195 w 162"/>
                <a:gd name="T47" fmla="*/ 188 h 162"/>
                <a:gd name="T48" fmla="*/ 204 w 162"/>
                <a:gd name="T49" fmla="*/ 180 h 162"/>
                <a:gd name="T50" fmla="*/ 212 w 162"/>
                <a:gd name="T51" fmla="*/ 172 h 162"/>
                <a:gd name="T52" fmla="*/ 221 w 162"/>
                <a:gd name="T53" fmla="*/ 164 h 162"/>
                <a:gd name="T54" fmla="*/ 221 w 162"/>
                <a:gd name="T55" fmla="*/ 156 h 162"/>
                <a:gd name="T56" fmla="*/ 229 w 162"/>
                <a:gd name="T57" fmla="*/ 148 h 162"/>
                <a:gd name="T58" fmla="*/ 229 w 162"/>
                <a:gd name="T59" fmla="*/ 63 h 162"/>
                <a:gd name="T60" fmla="*/ 221 w 162"/>
                <a:gd name="T61" fmla="*/ 55 h 162"/>
                <a:gd name="T62" fmla="*/ 221 w 162"/>
                <a:gd name="T63" fmla="*/ 39 h 162"/>
                <a:gd name="T64" fmla="*/ 212 w 162"/>
                <a:gd name="T65" fmla="*/ 31 h 162"/>
                <a:gd name="T66" fmla="*/ 204 w 162"/>
                <a:gd name="T67" fmla="*/ 23 h 162"/>
                <a:gd name="T68" fmla="*/ 195 w 162"/>
                <a:gd name="T69" fmla="*/ 16 h 162"/>
                <a:gd name="T70" fmla="*/ 187 w 162"/>
                <a:gd name="T71" fmla="*/ 8 h 162"/>
                <a:gd name="T72" fmla="*/ 178 w 162"/>
                <a:gd name="T73" fmla="*/ 8 h 162"/>
                <a:gd name="T74" fmla="*/ 170 w 162"/>
                <a:gd name="T75" fmla="*/ 8 h 162"/>
                <a:gd name="T76" fmla="*/ 161 w 162"/>
                <a:gd name="T77" fmla="*/ 0 h 162"/>
                <a:gd name="T78" fmla="*/ 153 w 162"/>
                <a:gd name="T79" fmla="*/ 0 h 162"/>
                <a:gd name="T80" fmla="*/ 144 w 162"/>
                <a:gd name="T81" fmla="*/ 0 h 162"/>
                <a:gd name="T82" fmla="*/ 136 w 162"/>
                <a:gd name="T83" fmla="*/ 0 h 162"/>
                <a:gd name="T84" fmla="*/ 127 w 162"/>
                <a:gd name="T85" fmla="*/ 0 h 162"/>
                <a:gd name="T86" fmla="*/ 119 w 162"/>
                <a:gd name="T87" fmla="*/ 0 h 162"/>
                <a:gd name="T88" fmla="*/ 110 w 162"/>
                <a:gd name="T89" fmla="*/ 0 h 162"/>
                <a:gd name="T90" fmla="*/ 102 w 162"/>
                <a:gd name="T91" fmla="*/ 0 h 162"/>
                <a:gd name="T92" fmla="*/ 93 w 162"/>
                <a:gd name="T93" fmla="*/ 0 h 162"/>
                <a:gd name="T94" fmla="*/ 85 w 162"/>
                <a:gd name="T95" fmla="*/ 0 h 162"/>
                <a:gd name="T96" fmla="*/ 76 w 162"/>
                <a:gd name="T97" fmla="*/ 0 h 162"/>
                <a:gd name="T98" fmla="*/ 68 w 162"/>
                <a:gd name="T99" fmla="*/ 0 h 162"/>
                <a:gd name="T100" fmla="*/ 59 w 162"/>
                <a:gd name="T101" fmla="*/ 8 h 162"/>
                <a:gd name="T102" fmla="*/ 51 w 162"/>
                <a:gd name="T103" fmla="*/ 8 h 162"/>
                <a:gd name="T104" fmla="*/ 42 w 162"/>
                <a:gd name="T105" fmla="*/ 16 h 162"/>
                <a:gd name="T106" fmla="*/ 34 w 162"/>
                <a:gd name="T107" fmla="*/ 23 h 162"/>
                <a:gd name="T108" fmla="*/ 25 w 162"/>
                <a:gd name="T109" fmla="*/ 31 h 162"/>
                <a:gd name="T110" fmla="*/ 17 w 162"/>
                <a:gd name="T111" fmla="*/ 39 h 162"/>
                <a:gd name="T112" fmla="*/ 8 w 162"/>
                <a:gd name="T113" fmla="*/ 47 h 162"/>
                <a:gd name="T114" fmla="*/ 8 w 162"/>
                <a:gd name="T115" fmla="*/ 55 h 162"/>
                <a:gd name="T116" fmla="*/ 0 w 162"/>
                <a:gd name="T117" fmla="*/ 63 h 162"/>
                <a:gd name="T118" fmla="*/ 0 w 162"/>
                <a:gd name="T119" fmla="*/ 148 h 162"/>
                <a:gd name="T120" fmla="*/ 8 w 162"/>
                <a:gd name="T121" fmla="*/ 156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0609" name="Line 454"/>
            <p:cNvSpPr>
              <a:spLocks noChangeAspect="1" noChangeShapeType="1"/>
            </p:cNvSpPr>
            <p:nvPr/>
          </p:nvSpPr>
          <p:spPr bwMode="auto">
            <a:xfrm>
              <a:off x="4944" y="1090"/>
              <a:ext cx="475" cy="1"/>
            </a:xfrm>
            <a:prstGeom prst="line">
              <a:avLst/>
            </a:prstGeom>
            <a:noFill/>
            <a:ln w="0">
              <a:solidFill>
                <a:srgbClr val="000000"/>
              </a:solidFill>
              <a:round/>
              <a:headEnd/>
              <a:tailEnd/>
            </a:ln>
          </p:spPr>
          <p:txBody>
            <a:bodyPr/>
            <a:lstStyle/>
            <a:p>
              <a:endParaRPr lang="en-GB"/>
            </a:p>
          </p:txBody>
        </p:sp>
        <p:sp>
          <p:nvSpPr>
            <p:cNvPr id="20610" name="Line 455"/>
            <p:cNvSpPr>
              <a:spLocks noChangeAspect="1" noChangeShapeType="1"/>
            </p:cNvSpPr>
            <p:nvPr/>
          </p:nvSpPr>
          <p:spPr bwMode="auto">
            <a:xfrm>
              <a:off x="5419" y="652"/>
              <a:ext cx="1" cy="438"/>
            </a:xfrm>
            <a:prstGeom prst="line">
              <a:avLst/>
            </a:prstGeom>
            <a:noFill/>
            <a:ln w="0">
              <a:solidFill>
                <a:srgbClr val="000000"/>
              </a:solidFill>
              <a:round/>
              <a:headEnd/>
              <a:tailEnd/>
            </a:ln>
          </p:spPr>
          <p:txBody>
            <a:bodyPr/>
            <a:lstStyle/>
            <a:p>
              <a:endParaRPr lang="en-GB"/>
            </a:p>
          </p:txBody>
        </p:sp>
        <p:sp>
          <p:nvSpPr>
            <p:cNvPr id="20611" name="Line 456"/>
            <p:cNvSpPr>
              <a:spLocks noChangeAspect="1" noChangeShapeType="1"/>
            </p:cNvSpPr>
            <p:nvPr/>
          </p:nvSpPr>
          <p:spPr bwMode="auto">
            <a:xfrm>
              <a:off x="4944" y="652"/>
              <a:ext cx="1" cy="438"/>
            </a:xfrm>
            <a:prstGeom prst="line">
              <a:avLst/>
            </a:prstGeom>
            <a:noFill/>
            <a:ln w="0">
              <a:solidFill>
                <a:srgbClr val="000000"/>
              </a:solidFill>
              <a:round/>
              <a:headEnd/>
              <a:tailEnd/>
            </a:ln>
          </p:spPr>
          <p:txBody>
            <a:bodyPr/>
            <a:lstStyle/>
            <a:p>
              <a:endParaRPr lang="en-GB"/>
            </a:p>
          </p:txBody>
        </p:sp>
        <p:sp>
          <p:nvSpPr>
            <p:cNvPr id="20612" name="Line 457"/>
            <p:cNvSpPr>
              <a:spLocks noChangeAspect="1" noChangeShapeType="1"/>
            </p:cNvSpPr>
            <p:nvPr/>
          </p:nvSpPr>
          <p:spPr bwMode="auto">
            <a:xfrm>
              <a:off x="4944" y="1090"/>
              <a:ext cx="475" cy="1"/>
            </a:xfrm>
            <a:prstGeom prst="line">
              <a:avLst/>
            </a:prstGeom>
            <a:noFill/>
            <a:ln w="0">
              <a:solidFill>
                <a:srgbClr val="000000"/>
              </a:solidFill>
              <a:round/>
              <a:headEnd/>
              <a:tailEnd/>
            </a:ln>
          </p:spPr>
          <p:txBody>
            <a:bodyPr/>
            <a:lstStyle/>
            <a:p>
              <a:endParaRPr lang="en-GB"/>
            </a:p>
          </p:txBody>
        </p:sp>
        <p:sp>
          <p:nvSpPr>
            <p:cNvPr id="20613" name="Line 458"/>
            <p:cNvSpPr>
              <a:spLocks noChangeAspect="1" noChangeShapeType="1"/>
            </p:cNvSpPr>
            <p:nvPr/>
          </p:nvSpPr>
          <p:spPr bwMode="auto">
            <a:xfrm>
              <a:off x="4944" y="652"/>
              <a:ext cx="1" cy="438"/>
            </a:xfrm>
            <a:prstGeom prst="line">
              <a:avLst/>
            </a:prstGeom>
            <a:noFill/>
            <a:ln w="0">
              <a:solidFill>
                <a:srgbClr val="000000"/>
              </a:solidFill>
              <a:round/>
              <a:headEnd/>
              <a:tailEnd/>
            </a:ln>
          </p:spPr>
          <p:txBody>
            <a:bodyPr/>
            <a:lstStyle/>
            <a:p>
              <a:endParaRPr lang="en-GB"/>
            </a:p>
          </p:txBody>
        </p:sp>
        <p:sp>
          <p:nvSpPr>
            <p:cNvPr id="20614" name="Line 459"/>
            <p:cNvSpPr>
              <a:spLocks noChangeAspect="1" noChangeShapeType="1"/>
            </p:cNvSpPr>
            <p:nvPr/>
          </p:nvSpPr>
          <p:spPr bwMode="auto">
            <a:xfrm>
              <a:off x="4944" y="1090"/>
              <a:ext cx="475" cy="1"/>
            </a:xfrm>
            <a:prstGeom prst="line">
              <a:avLst/>
            </a:prstGeom>
            <a:noFill/>
            <a:ln w="0">
              <a:solidFill>
                <a:srgbClr val="000000"/>
              </a:solidFill>
              <a:round/>
              <a:headEnd/>
              <a:tailEnd/>
            </a:ln>
          </p:spPr>
          <p:txBody>
            <a:bodyPr/>
            <a:lstStyle/>
            <a:p>
              <a:endParaRPr lang="en-GB"/>
            </a:p>
          </p:txBody>
        </p:sp>
        <p:sp>
          <p:nvSpPr>
            <p:cNvPr id="20615" name="Line 460"/>
            <p:cNvSpPr>
              <a:spLocks noChangeAspect="1" noChangeShapeType="1"/>
            </p:cNvSpPr>
            <p:nvPr/>
          </p:nvSpPr>
          <p:spPr bwMode="auto">
            <a:xfrm>
              <a:off x="5419" y="652"/>
              <a:ext cx="1" cy="438"/>
            </a:xfrm>
            <a:prstGeom prst="line">
              <a:avLst/>
            </a:prstGeom>
            <a:noFill/>
            <a:ln w="0">
              <a:solidFill>
                <a:srgbClr val="000000"/>
              </a:solidFill>
              <a:round/>
              <a:headEnd/>
              <a:tailEnd/>
            </a:ln>
          </p:spPr>
          <p:txBody>
            <a:bodyPr/>
            <a:lstStyle/>
            <a:p>
              <a:endParaRPr lang="en-GB"/>
            </a:p>
          </p:txBody>
        </p:sp>
        <p:sp>
          <p:nvSpPr>
            <p:cNvPr id="20616" name="Line 461"/>
            <p:cNvSpPr>
              <a:spLocks noChangeAspect="1" noChangeShapeType="1"/>
            </p:cNvSpPr>
            <p:nvPr/>
          </p:nvSpPr>
          <p:spPr bwMode="auto">
            <a:xfrm>
              <a:off x="4944" y="652"/>
              <a:ext cx="1" cy="438"/>
            </a:xfrm>
            <a:prstGeom prst="line">
              <a:avLst/>
            </a:prstGeom>
            <a:noFill/>
            <a:ln w="0">
              <a:solidFill>
                <a:srgbClr val="000000"/>
              </a:solidFill>
              <a:round/>
              <a:headEnd/>
              <a:tailEnd/>
            </a:ln>
          </p:spPr>
          <p:txBody>
            <a:bodyPr/>
            <a:lstStyle/>
            <a:p>
              <a:endParaRPr lang="en-GB"/>
            </a:p>
          </p:txBody>
        </p:sp>
        <p:sp>
          <p:nvSpPr>
            <p:cNvPr id="20617" name="Rectangle 462"/>
            <p:cNvSpPr>
              <a:spLocks noChangeAspect="1" noChangeArrowheads="1"/>
            </p:cNvSpPr>
            <p:nvPr/>
          </p:nvSpPr>
          <p:spPr bwMode="auto">
            <a:xfrm>
              <a:off x="5528" y="652"/>
              <a:ext cx="475" cy="438"/>
            </a:xfrm>
            <a:prstGeom prst="rect">
              <a:avLst/>
            </a:prstGeom>
            <a:solidFill>
              <a:srgbClr val="FFFFFF"/>
            </a:solidFill>
            <a:ln w="9525">
              <a:noFill/>
              <a:miter lim="800000"/>
              <a:headEnd/>
              <a:tailEnd/>
            </a:ln>
          </p:spPr>
          <p:txBody>
            <a:bodyPr/>
            <a:lstStyle/>
            <a:p>
              <a:pPr eaLnBrk="0" hangingPunct="0"/>
              <a:endParaRPr lang="en-GB"/>
            </a:p>
          </p:txBody>
        </p:sp>
        <p:sp>
          <p:nvSpPr>
            <p:cNvPr id="20618" name="Rectangle 463"/>
            <p:cNvSpPr>
              <a:spLocks noChangeAspect="1" noChangeArrowheads="1"/>
            </p:cNvSpPr>
            <p:nvPr/>
          </p:nvSpPr>
          <p:spPr bwMode="auto">
            <a:xfrm>
              <a:off x="5528" y="652"/>
              <a:ext cx="475" cy="438"/>
            </a:xfrm>
            <a:prstGeom prst="rect">
              <a:avLst/>
            </a:prstGeom>
            <a:noFill/>
            <a:ln w="0">
              <a:solidFill>
                <a:srgbClr val="FFFFFF"/>
              </a:solidFill>
              <a:miter lim="800000"/>
              <a:headEnd/>
              <a:tailEnd/>
            </a:ln>
          </p:spPr>
          <p:txBody>
            <a:bodyPr/>
            <a:lstStyle/>
            <a:p>
              <a:pPr eaLnBrk="0" hangingPunct="0"/>
              <a:endParaRPr lang="en-GB"/>
            </a:p>
          </p:txBody>
        </p:sp>
        <p:pic>
          <p:nvPicPr>
            <p:cNvPr id="20619" name="Picture 464"/>
            <p:cNvPicPr>
              <a:picLocks noChangeAspect="1" noChangeArrowheads="1"/>
            </p:cNvPicPr>
            <p:nvPr/>
          </p:nvPicPr>
          <p:blipFill>
            <a:blip r:embed="rId22" cstate="print"/>
            <a:srcRect/>
            <a:stretch>
              <a:fillRect/>
            </a:stretch>
          </p:blipFill>
          <p:spPr bwMode="auto">
            <a:xfrm>
              <a:off x="5528" y="652"/>
              <a:ext cx="475" cy="438"/>
            </a:xfrm>
            <a:prstGeom prst="rect">
              <a:avLst/>
            </a:prstGeom>
            <a:noFill/>
            <a:ln w="9525">
              <a:noFill/>
              <a:miter lim="800000"/>
              <a:headEnd/>
              <a:tailEnd/>
            </a:ln>
          </p:spPr>
        </p:pic>
        <p:sp>
          <p:nvSpPr>
            <p:cNvPr id="20620" name="Freeform 465"/>
            <p:cNvSpPr>
              <a:spLocks noChangeAspect="1"/>
            </p:cNvSpPr>
            <p:nvPr/>
          </p:nvSpPr>
          <p:spPr bwMode="auto">
            <a:xfrm>
              <a:off x="5647" y="761"/>
              <a:ext cx="229" cy="211"/>
            </a:xfrm>
            <a:custGeom>
              <a:avLst/>
              <a:gdLst>
                <a:gd name="T0" fmla="*/ 8 w 162"/>
                <a:gd name="T1" fmla="*/ 156 h 162"/>
                <a:gd name="T2" fmla="*/ 8 w 162"/>
                <a:gd name="T3" fmla="*/ 172 h 162"/>
                <a:gd name="T4" fmla="*/ 17 w 162"/>
                <a:gd name="T5" fmla="*/ 180 h 162"/>
                <a:gd name="T6" fmla="*/ 25 w 162"/>
                <a:gd name="T7" fmla="*/ 188 h 162"/>
                <a:gd name="T8" fmla="*/ 34 w 162"/>
                <a:gd name="T9" fmla="*/ 195 h 162"/>
                <a:gd name="T10" fmla="*/ 42 w 162"/>
                <a:gd name="T11" fmla="*/ 203 h 162"/>
                <a:gd name="T12" fmla="*/ 51 w 162"/>
                <a:gd name="T13" fmla="*/ 203 h 162"/>
                <a:gd name="T14" fmla="*/ 59 w 162"/>
                <a:gd name="T15" fmla="*/ 203 h 162"/>
                <a:gd name="T16" fmla="*/ 68 w 162"/>
                <a:gd name="T17" fmla="*/ 211 h 162"/>
                <a:gd name="T18" fmla="*/ 76 w 162"/>
                <a:gd name="T19" fmla="*/ 211 h 162"/>
                <a:gd name="T20" fmla="*/ 85 w 162"/>
                <a:gd name="T21" fmla="*/ 211 h 162"/>
                <a:gd name="T22" fmla="*/ 93 w 162"/>
                <a:gd name="T23" fmla="*/ 211 h 162"/>
                <a:gd name="T24" fmla="*/ 102 w 162"/>
                <a:gd name="T25" fmla="*/ 211 h 162"/>
                <a:gd name="T26" fmla="*/ 110 w 162"/>
                <a:gd name="T27" fmla="*/ 211 h 162"/>
                <a:gd name="T28" fmla="*/ 119 w 162"/>
                <a:gd name="T29" fmla="*/ 211 h 162"/>
                <a:gd name="T30" fmla="*/ 127 w 162"/>
                <a:gd name="T31" fmla="*/ 211 h 162"/>
                <a:gd name="T32" fmla="*/ 136 w 162"/>
                <a:gd name="T33" fmla="*/ 211 h 162"/>
                <a:gd name="T34" fmla="*/ 144 w 162"/>
                <a:gd name="T35" fmla="*/ 211 h 162"/>
                <a:gd name="T36" fmla="*/ 153 w 162"/>
                <a:gd name="T37" fmla="*/ 211 h 162"/>
                <a:gd name="T38" fmla="*/ 161 w 162"/>
                <a:gd name="T39" fmla="*/ 211 h 162"/>
                <a:gd name="T40" fmla="*/ 170 w 162"/>
                <a:gd name="T41" fmla="*/ 203 h 162"/>
                <a:gd name="T42" fmla="*/ 178 w 162"/>
                <a:gd name="T43" fmla="*/ 203 h 162"/>
                <a:gd name="T44" fmla="*/ 187 w 162"/>
                <a:gd name="T45" fmla="*/ 195 h 162"/>
                <a:gd name="T46" fmla="*/ 195 w 162"/>
                <a:gd name="T47" fmla="*/ 188 h 162"/>
                <a:gd name="T48" fmla="*/ 204 w 162"/>
                <a:gd name="T49" fmla="*/ 180 h 162"/>
                <a:gd name="T50" fmla="*/ 212 w 162"/>
                <a:gd name="T51" fmla="*/ 172 h 162"/>
                <a:gd name="T52" fmla="*/ 221 w 162"/>
                <a:gd name="T53" fmla="*/ 164 h 162"/>
                <a:gd name="T54" fmla="*/ 221 w 162"/>
                <a:gd name="T55" fmla="*/ 156 h 162"/>
                <a:gd name="T56" fmla="*/ 229 w 162"/>
                <a:gd name="T57" fmla="*/ 148 h 162"/>
                <a:gd name="T58" fmla="*/ 229 w 162"/>
                <a:gd name="T59" fmla="*/ 63 h 162"/>
                <a:gd name="T60" fmla="*/ 221 w 162"/>
                <a:gd name="T61" fmla="*/ 55 h 162"/>
                <a:gd name="T62" fmla="*/ 221 w 162"/>
                <a:gd name="T63" fmla="*/ 39 h 162"/>
                <a:gd name="T64" fmla="*/ 212 w 162"/>
                <a:gd name="T65" fmla="*/ 31 h 162"/>
                <a:gd name="T66" fmla="*/ 204 w 162"/>
                <a:gd name="T67" fmla="*/ 23 h 162"/>
                <a:gd name="T68" fmla="*/ 195 w 162"/>
                <a:gd name="T69" fmla="*/ 16 h 162"/>
                <a:gd name="T70" fmla="*/ 187 w 162"/>
                <a:gd name="T71" fmla="*/ 8 h 162"/>
                <a:gd name="T72" fmla="*/ 178 w 162"/>
                <a:gd name="T73" fmla="*/ 8 h 162"/>
                <a:gd name="T74" fmla="*/ 170 w 162"/>
                <a:gd name="T75" fmla="*/ 8 h 162"/>
                <a:gd name="T76" fmla="*/ 161 w 162"/>
                <a:gd name="T77" fmla="*/ 0 h 162"/>
                <a:gd name="T78" fmla="*/ 153 w 162"/>
                <a:gd name="T79" fmla="*/ 0 h 162"/>
                <a:gd name="T80" fmla="*/ 144 w 162"/>
                <a:gd name="T81" fmla="*/ 0 h 162"/>
                <a:gd name="T82" fmla="*/ 136 w 162"/>
                <a:gd name="T83" fmla="*/ 0 h 162"/>
                <a:gd name="T84" fmla="*/ 127 w 162"/>
                <a:gd name="T85" fmla="*/ 0 h 162"/>
                <a:gd name="T86" fmla="*/ 119 w 162"/>
                <a:gd name="T87" fmla="*/ 0 h 162"/>
                <a:gd name="T88" fmla="*/ 110 w 162"/>
                <a:gd name="T89" fmla="*/ 0 h 162"/>
                <a:gd name="T90" fmla="*/ 102 w 162"/>
                <a:gd name="T91" fmla="*/ 0 h 162"/>
                <a:gd name="T92" fmla="*/ 93 w 162"/>
                <a:gd name="T93" fmla="*/ 0 h 162"/>
                <a:gd name="T94" fmla="*/ 85 w 162"/>
                <a:gd name="T95" fmla="*/ 0 h 162"/>
                <a:gd name="T96" fmla="*/ 76 w 162"/>
                <a:gd name="T97" fmla="*/ 0 h 162"/>
                <a:gd name="T98" fmla="*/ 68 w 162"/>
                <a:gd name="T99" fmla="*/ 0 h 162"/>
                <a:gd name="T100" fmla="*/ 59 w 162"/>
                <a:gd name="T101" fmla="*/ 8 h 162"/>
                <a:gd name="T102" fmla="*/ 51 w 162"/>
                <a:gd name="T103" fmla="*/ 8 h 162"/>
                <a:gd name="T104" fmla="*/ 42 w 162"/>
                <a:gd name="T105" fmla="*/ 16 h 162"/>
                <a:gd name="T106" fmla="*/ 34 w 162"/>
                <a:gd name="T107" fmla="*/ 23 h 162"/>
                <a:gd name="T108" fmla="*/ 25 w 162"/>
                <a:gd name="T109" fmla="*/ 31 h 162"/>
                <a:gd name="T110" fmla="*/ 17 w 162"/>
                <a:gd name="T111" fmla="*/ 39 h 162"/>
                <a:gd name="T112" fmla="*/ 8 w 162"/>
                <a:gd name="T113" fmla="*/ 47 h 162"/>
                <a:gd name="T114" fmla="*/ 8 w 162"/>
                <a:gd name="T115" fmla="*/ 55 h 162"/>
                <a:gd name="T116" fmla="*/ 0 w 162"/>
                <a:gd name="T117" fmla="*/ 63 h 162"/>
                <a:gd name="T118" fmla="*/ 0 w 162"/>
                <a:gd name="T119" fmla="*/ 148 h 162"/>
                <a:gd name="T120" fmla="*/ 8 w 162"/>
                <a:gd name="T121" fmla="*/ 156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0621" name="Line 466"/>
            <p:cNvSpPr>
              <a:spLocks noChangeAspect="1" noChangeShapeType="1"/>
            </p:cNvSpPr>
            <p:nvPr/>
          </p:nvSpPr>
          <p:spPr bwMode="auto">
            <a:xfrm>
              <a:off x="5528" y="1090"/>
              <a:ext cx="475" cy="1"/>
            </a:xfrm>
            <a:prstGeom prst="line">
              <a:avLst/>
            </a:prstGeom>
            <a:noFill/>
            <a:ln w="0">
              <a:solidFill>
                <a:srgbClr val="000000"/>
              </a:solidFill>
              <a:round/>
              <a:headEnd/>
              <a:tailEnd/>
            </a:ln>
          </p:spPr>
          <p:txBody>
            <a:bodyPr/>
            <a:lstStyle/>
            <a:p>
              <a:endParaRPr lang="en-GB"/>
            </a:p>
          </p:txBody>
        </p:sp>
        <p:sp>
          <p:nvSpPr>
            <p:cNvPr id="20622" name="Line 467"/>
            <p:cNvSpPr>
              <a:spLocks noChangeAspect="1" noChangeShapeType="1"/>
            </p:cNvSpPr>
            <p:nvPr/>
          </p:nvSpPr>
          <p:spPr bwMode="auto">
            <a:xfrm>
              <a:off x="6003" y="652"/>
              <a:ext cx="2" cy="438"/>
            </a:xfrm>
            <a:prstGeom prst="line">
              <a:avLst/>
            </a:prstGeom>
            <a:noFill/>
            <a:ln w="0">
              <a:solidFill>
                <a:srgbClr val="000000"/>
              </a:solidFill>
              <a:round/>
              <a:headEnd/>
              <a:tailEnd/>
            </a:ln>
          </p:spPr>
          <p:txBody>
            <a:bodyPr/>
            <a:lstStyle/>
            <a:p>
              <a:endParaRPr lang="en-GB"/>
            </a:p>
          </p:txBody>
        </p:sp>
        <p:sp>
          <p:nvSpPr>
            <p:cNvPr id="20623" name="Line 468"/>
            <p:cNvSpPr>
              <a:spLocks noChangeAspect="1" noChangeShapeType="1"/>
            </p:cNvSpPr>
            <p:nvPr/>
          </p:nvSpPr>
          <p:spPr bwMode="auto">
            <a:xfrm>
              <a:off x="5528" y="652"/>
              <a:ext cx="2" cy="438"/>
            </a:xfrm>
            <a:prstGeom prst="line">
              <a:avLst/>
            </a:prstGeom>
            <a:noFill/>
            <a:ln w="0">
              <a:solidFill>
                <a:srgbClr val="000000"/>
              </a:solidFill>
              <a:round/>
              <a:headEnd/>
              <a:tailEnd/>
            </a:ln>
          </p:spPr>
          <p:txBody>
            <a:bodyPr/>
            <a:lstStyle/>
            <a:p>
              <a:endParaRPr lang="en-GB"/>
            </a:p>
          </p:txBody>
        </p:sp>
        <p:sp>
          <p:nvSpPr>
            <p:cNvPr id="20624" name="Line 469"/>
            <p:cNvSpPr>
              <a:spLocks noChangeAspect="1" noChangeShapeType="1"/>
            </p:cNvSpPr>
            <p:nvPr/>
          </p:nvSpPr>
          <p:spPr bwMode="auto">
            <a:xfrm>
              <a:off x="5528" y="1090"/>
              <a:ext cx="475" cy="1"/>
            </a:xfrm>
            <a:prstGeom prst="line">
              <a:avLst/>
            </a:prstGeom>
            <a:noFill/>
            <a:ln w="0">
              <a:solidFill>
                <a:srgbClr val="000000"/>
              </a:solidFill>
              <a:round/>
              <a:headEnd/>
              <a:tailEnd/>
            </a:ln>
          </p:spPr>
          <p:txBody>
            <a:bodyPr/>
            <a:lstStyle/>
            <a:p>
              <a:endParaRPr lang="en-GB"/>
            </a:p>
          </p:txBody>
        </p:sp>
        <p:sp>
          <p:nvSpPr>
            <p:cNvPr id="20625" name="Line 470"/>
            <p:cNvSpPr>
              <a:spLocks noChangeAspect="1" noChangeShapeType="1"/>
            </p:cNvSpPr>
            <p:nvPr/>
          </p:nvSpPr>
          <p:spPr bwMode="auto">
            <a:xfrm>
              <a:off x="5528" y="652"/>
              <a:ext cx="2" cy="438"/>
            </a:xfrm>
            <a:prstGeom prst="line">
              <a:avLst/>
            </a:prstGeom>
            <a:noFill/>
            <a:ln w="0">
              <a:solidFill>
                <a:srgbClr val="000000"/>
              </a:solidFill>
              <a:round/>
              <a:headEnd/>
              <a:tailEnd/>
            </a:ln>
          </p:spPr>
          <p:txBody>
            <a:bodyPr/>
            <a:lstStyle/>
            <a:p>
              <a:endParaRPr lang="en-GB"/>
            </a:p>
          </p:txBody>
        </p:sp>
        <p:sp>
          <p:nvSpPr>
            <p:cNvPr id="20626" name="Line 471"/>
            <p:cNvSpPr>
              <a:spLocks noChangeAspect="1" noChangeShapeType="1"/>
            </p:cNvSpPr>
            <p:nvPr/>
          </p:nvSpPr>
          <p:spPr bwMode="auto">
            <a:xfrm>
              <a:off x="5528" y="1090"/>
              <a:ext cx="475" cy="1"/>
            </a:xfrm>
            <a:prstGeom prst="line">
              <a:avLst/>
            </a:prstGeom>
            <a:noFill/>
            <a:ln w="0">
              <a:solidFill>
                <a:srgbClr val="000000"/>
              </a:solidFill>
              <a:round/>
              <a:headEnd/>
              <a:tailEnd/>
            </a:ln>
          </p:spPr>
          <p:txBody>
            <a:bodyPr/>
            <a:lstStyle/>
            <a:p>
              <a:endParaRPr lang="en-GB"/>
            </a:p>
          </p:txBody>
        </p:sp>
        <p:sp>
          <p:nvSpPr>
            <p:cNvPr id="20627" name="Line 472"/>
            <p:cNvSpPr>
              <a:spLocks noChangeAspect="1" noChangeShapeType="1"/>
            </p:cNvSpPr>
            <p:nvPr/>
          </p:nvSpPr>
          <p:spPr bwMode="auto">
            <a:xfrm>
              <a:off x="6003" y="652"/>
              <a:ext cx="2" cy="438"/>
            </a:xfrm>
            <a:prstGeom prst="line">
              <a:avLst/>
            </a:prstGeom>
            <a:noFill/>
            <a:ln w="0">
              <a:solidFill>
                <a:srgbClr val="000000"/>
              </a:solidFill>
              <a:round/>
              <a:headEnd/>
              <a:tailEnd/>
            </a:ln>
          </p:spPr>
          <p:txBody>
            <a:bodyPr/>
            <a:lstStyle/>
            <a:p>
              <a:endParaRPr lang="en-GB"/>
            </a:p>
          </p:txBody>
        </p:sp>
        <p:sp>
          <p:nvSpPr>
            <p:cNvPr id="20628" name="Line 473"/>
            <p:cNvSpPr>
              <a:spLocks noChangeAspect="1" noChangeShapeType="1"/>
            </p:cNvSpPr>
            <p:nvPr/>
          </p:nvSpPr>
          <p:spPr bwMode="auto">
            <a:xfrm>
              <a:off x="5528" y="652"/>
              <a:ext cx="2" cy="438"/>
            </a:xfrm>
            <a:prstGeom prst="line">
              <a:avLst/>
            </a:prstGeom>
            <a:noFill/>
            <a:ln w="0">
              <a:solidFill>
                <a:srgbClr val="000000"/>
              </a:solidFill>
              <a:round/>
              <a:headEnd/>
              <a:tailEnd/>
            </a:ln>
          </p:spPr>
          <p:txBody>
            <a:bodyPr/>
            <a:lstStyle/>
            <a:p>
              <a:endParaRPr lang="en-GB"/>
            </a:p>
          </p:txBody>
        </p:sp>
        <p:sp>
          <p:nvSpPr>
            <p:cNvPr id="2499" name="Rectangle 474"/>
            <p:cNvSpPr>
              <a:spLocks noChangeAspect="1" noChangeArrowheads="1"/>
            </p:cNvSpPr>
            <p:nvPr/>
          </p:nvSpPr>
          <p:spPr bwMode="auto">
            <a:xfrm>
              <a:off x="260" y="478"/>
              <a:ext cx="5772" cy="174"/>
            </a:xfrm>
            <a:prstGeom prst="rect">
              <a:avLst/>
            </a:prstGeom>
            <a:noFill/>
            <a:ln>
              <a:noFill/>
            </a:ln>
            <a:extLst>
              <a:ext uri="{909E8E84-426E-40DD-AFC4-6F175D3DCCD1}"/>
              <a:ext uri="{91240B29-F687-4F45-9708-019B960494DF}"/>
            </a:extLst>
          </p:spPr>
          <p:txBody>
            <a:bodyPr lIns="0" tIns="0" rIns="0" bIns="0">
              <a:spAutoFit/>
            </a:bodyPr>
            <a:lstStyle/>
            <a:p>
              <a:pPr algn="ctr">
                <a:defRPr/>
              </a:pPr>
              <a:r>
                <a:rPr lang="en-US" dirty="0">
                  <a:latin typeface="+mn-lt"/>
                </a:rPr>
                <a:t>Use of ‘uncorrected’ </a:t>
              </a:r>
              <a:r>
                <a:rPr lang="en-US" i="1" dirty="0">
                  <a:latin typeface="+mn-lt"/>
                </a:rPr>
                <a:t>p</a:t>
              </a:r>
              <a:r>
                <a:rPr lang="en-US" dirty="0">
                  <a:latin typeface="+mn-lt"/>
                </a:rPr>
                <a:t>-value, </a:t>
              </a:r>
              <a:r>
                <a:rPr lang="el-GR" i="1" dirty="0">
                  <a:latin typeface="Times New Roman" pitchFamily="18" charset="0"/>
                  <a:cs typeface="Times New Roman" pitchFamily="18" charset="0"/>
                </a:rPr>
                <a:t>α </a:t>
              </a:r>
              <a:r>
                <a:rPr lang="en-US" dirty="0">
                  <a:latin typeface="+mn-lt"/>
                </a:rPr>
                <a:t>=0.1</a:t>
              </a:r>
              <a:endParaRPr lang="en-US" sz="1200" dirty="0">
                <a:latin typeface="+mn-lt"/>
              </a:endParaRPr>
            </a:p>
          </p:txBody>
        </p:sp>
        <p:sp>
          <p:nvSpPr>
            <p:cNvPr id="2501" name="Rectangle 475"/>
            <p:cNvSpPr>
              <a:spLocks noChangeAspect="1" noChangeArrowheads="1"/>
            </p:cNvSpPr>
            <p:nvPr/>
          </p:nvSpPr>
          <p:spPr bwMode="auto">
            <a:xfrm>
              <a:off x="260" y="1315"/>
              <a:ext cx="5772" cy="173"/>
            </a:xfrm>
            <a:prstGeom prst="rect">
              <a:avLst/>
            </a:prstGeom>
            <a:noFill/>
            <a:ln>
              <a:noFill/>
            </a:ln>
            <a:extLst>
              <a:ext uri="{909E8E84-426E-40DD-AFC4-6F175D3DCCD1}"/>
              <a:ext uri="{91240B29-F687-4F45-9708-019B960494DF}"/>
            </a:extLst>
          </p:spPr>
          <p:txBody>
            <a:bodyPr lIns="0" tIns="0" rIns="0" bIns="0">
              <a:spAutoFit/>
            </a:bodyPr>
            <a:lstStyle/>
            <a:p>
              <a:pPr algn="ctr">
                <a:defRPr/>
              </a:pPr>
              <a:r>
                <a:rPr lang="en-US" i="1" dirty="0">
                  <a:latin typeface="+mn-lt"/>
                </a:rPr>
                <a:t>Percentage of Null Pixels that are False Positives</a:t>
              </a:r>
              <a:endParaRPr lang="en-US" dirty="0">
                <a:latin typeface="+mn-lt"/>
              </a:endParaRPr>
            </a:p>
          </p:txBody>
        </p:sp>
      </p:grpSp>
      <p:sp>
        <p:nvSpPr>
          <p:cNvPr id="20490" name="TextBox 2512"/>
          <p:cNvSpPr txBox="1">
            <a:spLocks noChangeArrowheads="1"/>
          </p:cNvSpPr>
          <p:nvPr/>
        </p:nvSpPr>
        <p:spPr bwMode="auto">
          <a:xfrm>
            <a:off x="4475163" y="1676400"/>
            <a:ext cx="4592637" cy="2062163"/>
          </a:xfrm>
          <a:prstGeom prst="rect">
            <a:avLst/>
          </a:prstGeom>
          <a:noFill/>
          <a:ln w="9525">
            <a:noFill/>
            <a:miter lim="800000"/>
            <a:headEnd/>
            <a:tailEnd/>
          </a:ln>
        </p:spPr>
        <p:txBody>
          <a:bodyPr>
            <a:spAutoFit/>
          </a:bodyPr>
          <a:lstStyle/>
          <a:p>
            <a:pPr eaLnBrk="0" hangingPunct="0"/>
            <a:r>
              <a:rPr lang="en-GB" sz="2000"/>
              <a:t>If we have 100,000 voxels,</a:t>
            </a:r>
          </a:p>
          <a:p>
            <a:pPr eaLnBrk="0" hangingPunct="0"/>
            <a:r>
              <a:rPr lang="el-GR" sz="2800" i="1">
                <a:latin typeface="Times New Roman" pitchFamily="18" charset="0"/>
                <a:cs typeface="Times New Roman" pitchFamily="18" charset="0"/>
              </a:rPr>
              <a:t>α</a:t>
            </a:r>
            <a:r>
              <a:rPr lang="en-GB" sz="2000"/>
              <a:t>=</a:t>
            </a:r>
            <a:r>
              <a:rPr lang="en-US" sz="2000"/>
              <a:t>0.05</a:t>
            </a:r>
            <a:r>
              <a:rPr lang="en-US" sz="2000">
                <a:sym typeface="Symbol" pitchFamily="18" charset="2"/>
              </a:rPr>
              <a:t> </a:t>
            </a:r>
            <a:r>
              <a:rPr lang="en-US" sz="2000"/>
              <a:t> </a:t>
            </a:r>
            <a:r>
              <a:rPr lang="en-US" sz="2000">
                <a:sym typeface="Symbol" pitchFamily="18" charset="2"/>
              </a:rPr>
              <a:t> </a:t>
            </a:r>
            <a:r>
              <a:rPr lang="en-US" sz="2000"/>
              <a:t>5,000 false positive voxels.</a:t>
            </a:r>
            <a:br>
              <a:rPr lang="en-US" sz="2000"/>
            </a:br>
            <a:endParaRPr lang="en-US" sz="2000"/>
          </a:p>
          <a:p>
            <a:pPr eaLnBrk="0" hangingPunct="0"/>
            <a:r>
              <a:rPr lang="en-US" sz="2000"/>
              <a:t>This is clearly undesirable; to correct for this we can define a null hypothesis for a collection of tests.</a:t>
            </a:r>
          </a:p>
        </p:txBody>
      </p:sp>
      <p:sp>
        <p:nvSpPr>
          <p:cNvPr id="340" name="TextBox 339"/>
          <p:cNvSpPr txBox="1"/>
          <p:nvPr/>
        </p:nvSpPr>
        <p:spPr>
          <a:xfrm>
            <a:off x="609600" y="5105400"/>
            <a:ext cx="787395" cy="369332"/>
          </a:xfrm>
          <a:prstGeom prst="rect">
            <a:avLst/>
          </a:prstGeom>
          <a:noFill/>
        </p:spPr>
        <p:txBody>
          <a:bodyPr wrap="none" rtlCol="0">
            <a:spAutoFit/>
          </a:bodyPr>
          <a:lstStyle/>
          <a:p>
            <a:r>
              <a:rPr lang="en-GB" dirty="0" smtClean="0">
                <a:solidFill>
                  <a:srgbClr val="FF0000"/>
                </a:solidFill>
              </a:rPr>
              <a:t>signal</a:t>
            </a:r>
            <a:endParaRPr lang="en-GB" dirty="0">
              <a:solidFill>
                <a:srgbClr val="FF0000"/>
              </a:solidFill>
            </a:endParaRPr>
          </a:p>
        </p:txBody>
      </p:sp>
      <p:cxnSp>
        <p:nvCxnSpPr>
          <p:cNvPr id="342" name="Straight Arrow Connector 341"/>
          <p:cNvCxnSpPr>
            <a:endCxn id="20515" idx="40"/>
          </p:cNvCxnSpPr>
          <p:nvPr/>
        </p:nvCxnSpPr>
        <p:spPr bwMode="auto">
          <a:xfrm flipH="1">
            <a:off x="514134" y="5334000"/>
            <a:ext cx="247866" cy="325438"/>
          </a:xfrm>
          <a:prstGeom prst="straightConnector1">
            <a:avLst/>
          </a:prstGeom>
          <a:solidFill>
            <a:schemeClr val="accent1"/>
          </a:solidFill>
          <a:ln w="9525" cap="flat" cmpd="sng" algn="ctr">
            <a:solidFill>
              <a:srgbClr val="FF000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86600" y="3200400"/>
            <a:ext cx="922047" cy="369332"/>
          </a:xfrm>
          <a:prstGeom prst="rect">
            <a:avLst/>
          </a:prstGeom>
          <a:noFill/>
        </p:spPr>
        <p:txBody>
          <a:bodyPr wrap="none" rtlCol="0">
            <a:spAutoFit/>
          </a:bodyPr>
          <a:lstStyle/>
          <a:p>
            <a:r>
              <a:rPr lang="en-GB" dirty="0" smtClean="0"/>
              <a:t>P&lt;0.05</a:t>
            </a:r>
            <a:endParaRPr lang="en-GB" dirty="0"/>
          </a:p>
        </p:txBody>
      </p:sp>
      <p:sp>
        <p:nvSpPr>
          <p:cNvPr id="6" name="TextBox 5"/>
          <p:cNvSpPr txBox="1"/>
          <p:nvPr/>
        </p:nvSpPr>
        <p:spPr>
          <a:xfrm>
            <a:off x="3276600" y="6172200"/>
            <a:ext cx="2531462" cy="369332"/>
          </a:xfrm>
          <a:prstGeom prst="rect">
            <a:avLst/>
          </a:prstGeom>
          <a:noFill/>
        </p:spPr>
        <p:txBody>
          <a:bodyPr wrap="none" rtlCol="0">
            <a:spAutoFit/>
          </a:bodyPr>
          <a:lstStyle/>
          <a:p>
            <a:r>
              <a:rPr lang="en-GB" dirty="0" smtClean="0"/>
              <a:t>(independent samples)</a:t>
            </a:r>
            <a:endParaRPr lang="en-GB" dirty="0"/>
          </a:p>
        </p:txBody>
      </p:sp>
      <p:pic>
        <p:nvPicPr>
          <p:cNvPr id="50179" name="Picture 3"/>
          <p:cNvPicPr>
            <a:picLocks noChangeAspect="1" noChangeArrowheads="1"/>
          </p:cNvPicPr>
          <p:nvPr/>
        </p:nvPicPr>
        <p:blipFill>
          <a:blip r:embed="rId2" cstate="print"/>
          <a:srcRect/>
          <a:stretch>
            <a:fillRect/>
          </a:stretch>
        </p:blipFill>
        <p:spPr bwMode="auto">
          <a:xfrm>
            <a:off x="1752600" y="1676400"/>
            <a:ext cx="5334000" cy="4000500"/>
          </a:xfrm>
          <a:prstGeom prst="rect">
            <a:avLst/>
          </a:prstGeom>
          <a:noFill/>
          <a:ln w="9525">
            <a:noFill/>
            <a:miter lim="800000"/>
            <a:headEnd/>
            <a:tailEnd/>
          </a:ln>
          <a:effectLst/>
        </p:spPr>
      </p:pic>
      <p:cxnSp>
        <p:nvCxnSpPr>
          <p:cNvPr id="10" name="Straight Connector 9"/>
          <p:cNvCxnSpPr/>
          <p:nvPr/>
        </p:nvCxnSpPr>
        <p:spPr bwMode="auto">
          <a:xfrm>
            <a:off x="4038600" y="1600200"/>
            <a:ext cx="1066800" cy="0"/>
          </a:xfrm>
          <a:prstGeom prst="line">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TextBox 10"/>
          <p:cNvSpPr txBox="1"/>
          <p:nvPr/>
        </p:nvSpPr>
        <p:spPr>
          <a:xfrm>
            <a:off x="4343400" y="1295400"/>
            <a:ext cx="787395" cy="369332"/>
          </a:xfrm>
          <a:prstGeom prst="rect">
            <a:avLst/>
          </a:prstGeom>
          <a:noFill/>
        </p:spPr>
        <p:txBody>
          <a:bodyPr wrap="none" rtlCol="0">
            <a:spAutoFit/>
          </a:bodyPr>
          <a:lstStyle/>
          <a:p>
            <a:r>
              <a:rPr lang="en-GB" dirty="0" smtClean="0"/>
              <a:t>signal</a:t>
            </a:r>
            <a:endParaRPr lang="en-GB" dirty="0"/>
          </a:p>
        </p:txBody>
      </p:sp>
      <p:sp>
        <p:nvSpPr>
          <p:cNvPr id="7" name="Title 1"/>
          <p:cNvSpPr>
            <a:spLocks noGrp="1"/>
          </p:cNvSpPr>
          <p:nvPr>
            <p:ph type="title"/>
          </p:nvPr>
        </p:nvSpPr>
        <p:spPr>
          <a:xfrm>
            <a:off x="304800" y="579438"/>
            <a:ext cx="8229600" cy="792162"/>
          </a:xfrm>
        </p:spPr>
        <p:txBody>
          <a:bodyPr/>
          <a:lstStyle/>
          <a:p>
            <a:pPr eaLnBrk="1" hangingPunct="1"/>
            <a:r>
              <a:rPr lang="en-GB" b="1" dirty="0" smtClean="0"/>
              <a:t>Multiple tests in time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p:txBody>
          <a:bodyPr/>
          <a:lstStyle/>
          <a:p>
            <a:pPr eaLnBrk="1" hangingPunct="1"/>
            <a:r>
              <a:rPr lang="en-GB" b="1" smtClean="0"/>
              <a:t>Bonferroni correction</a:t>
            </a:r>
          </a:p>
        </p:txBody>
      </p:sp>
      <p:sp>
        <p:nvSpPr>
          <p:cNvPr id="5" name="Text Box 2"/>
          <p:cNvSpPr txBox="1">
            <a:spLocks noChangeArrowheads="1"/>
          </p:cNvSpPr>
          <p:nvPr/>
        </p:nvSpPr>
        <p:spPr bwMode="auto">
          <a:xfrm>
            <a:off x="198438" y="1544638"/>
            <a:ext cx="8793162" cy="2308225"/>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en-GB" sz="2400" dirty="0">
                <a:latin typeface="+mn-lt"/>
              </a:rPr>
              <a:t>The Family-Wise Error rate (FWER), </a:t>
            </a:r>
            <a:r>
              <a:rPr lang="el-GR" sz="2400" dirty="0">
                <a:latin typeface="Times New Roman" pitchFamily="18" charset="0"/>
                <a:cs typeface="Times New Roman" pitchFamily="18" charset="0"/>
              </a:rPr>
              <a:t>α</a:t>
            </a:r>
            <a:r>
              <a:rPr lang="en-GB" sz="2400" baseline="-25000" dirty="0">
                <a:latin typeface="Arial" charset="0"/>
              </a:rPr>
              <a:t>FWE</a:t>
            </a:r>
            <a:r>
              <a:rPr lang="en-GB" sz="2400" dirty="0">
                <a:latin typeface="+mn-lt"/>
              </a:rPr>
              <a:t>,  for</a:t>
            </a:r>
            <a:r>
              <a:rPr lang="en-GB" sz="2000" dirty="0">
                <a:latin typeface="+mn-lt"/>
              </a:rPr>
              <a:t>  </a:t>
            </a:r>
            <a:r>
              <a:rPr lang="en-GB" sz="2400" dirty="0">
                <a:latin typeface="+mn-lt"/>
              </a:rPr>
              <a:t>a family of </a:t>
            </a:r>
            <a:r>
              <a:rPr lang="en-GB" sz="2400" i="1" dirty="0">
                <a:latin typeface="+mn-lt"/>
              </a:rPr>
              <a:t>N</a:t>
            </a:r>
            <a:r>
              <a:rPr lang="en-GB" sz="2400" dirty="0">
                <a:latin typeface="+mn-lt"/>
              </a:rPr>
              <a:t> tests follows the inequality:</a:t>
            </a:r>
            <a:br>
              <a:rPr lang="en-GB" sz="2400" dirty="0">
                <a:latin typeface="+mn-lt"/>
              </a:rPr>
            </a:br>
            <a:endParaRPr lang="en-GB" sz="2400" dirty="0">
              <a:latin typeface="+mn-lt"/>
            </a:endParaRPr>
          </a:p>
          <a:p>
            <a:pPr>
              <a:defRPr/>
            </a:pPr>
            <a:endParaRPr lang="en-GB" sz="2400" dirty="0">
              <a:latin typeface="+mn-lt"/>
            </a:endParaRPr>
          </a:p>
          <a:p>
            <a:pPr>
              <a:defRPr/>
            </a:pPr>
            <a:endParaRPr lang="en-GB" sz="2400" dirty="0">
              <a:latin typeface="+mn-lt"/>
            </a:endParaRPr>
          </a:p>
          <a:p>
            <a:pPr>
              <a:defRPr/>
            </a:pPr>
            <a:r>
              <a:rPr lang="en-GB" sz="2400" dirty="0">
                <a:latin typeface="+mn-lt"/>
              </a:rPr>
              <a:t>where </a:t>
            </a:r>
            <a:r>
              <a:rPr lang="el-GR" sz="2400" dirty="0">
                <a:latin typeface="Times New Roman" pitchFamily="18" charset="0"/>
                <a:cs typeface="Times New Roman" pitchFamily="18" charset="0"/>
              </a:rPr>
              <a:t>α</a:t>
            </a:r>
            <a:r>
              <a:rPr lang="en-GB" sz="2400" dirty="0">
                <a:latin typeface="+mn-lt"/>
              </a:rPr>
              <a:t> is the test-wise error rate.</a:t>
            </a:r>
          </a:p>
        </p:txBody>
      </p:sp>
      <p:sp>
        <p:nvSpPr>
          <p:cNvPr id="6" name="TextBox 5"/>
          <p:cNvSpPr txBox="1">
            <a:spLocks noRot="1" noChangeAspect="1" noMove="1" noResize="1" noEditPoints="1" noAdjustHandles="1" noChangeArrowheads="1" noChangeShapeType="1" noTextEdit="1"/>
          </p:cNvSpPr>
          <p:nvPr/>
        </p:nvSpPr>
        <p:spPr>
          <a:xfrm>
            <a:off x="3375820" y="2590800"/>
            <a:ext cx="2438400" cy="523220"/>
          </a:xfrm>
          <a:prstGeom prst="rect">
            <a:avLst/>
          </a:prstGeom>
          <a:blipFill rotWithShape="1">
            <a:blip r:embed="rId2" cstate="print"/>
            <a:stretch>
              <a:fillRect/>
            </a:stretch>
          </a:blipFill>
        </p:spPr>
        <p:txBody>
          <a:bodyPr/>
          <a:lstStyle/>
          <a:p>
            <a:pPr eaLnBrk="0" hangingPunct="0">
              <a:defRPr/>
            </a:pPr>
            <a:r>
              <a:rPr lang="en-GB">
                <a:noFill/>
                <a:latin typeface="Arial" charset="0"/>
              </a:rPr>
              <a:t> </a:t>
            </a:r>
          </a:p>
        </p:txBody>
      </p:sp>
      <p:sp>
        <p:nvSpPr>
          <p:cNvPr id="7" name="TextBox 6"/>
          <p:cNvSpPr txBox="1">
            <a:spLocks noRot="1" noChangeAspect="1" noMove="1" noResize="1" noEditPoints="1" noAdjustHandles="1" noChangeArrowheads="1" noChangeShapeType="1" noTextEdit="1"/>
          </p:cNvSpPr>
          <p:nvPr/>
        </p:nvSpPr>
        <p:spPr>
          <a:xfrm>
            <a:off x="3375820" y="4648200"/>
            <a:ext cx="2438400" cy="932371"/>
          </a:xfrm>
          <a:prstGeom prst="rect">
            <a:avLst/>
          </a:prstGeom>
          <a:blipFill rotWithShape="1">
            <a:blip r:embed="rId3" cstate="print"/>
            <a:stretch>
              <a:fillRect/>
            </a:stretch>
          </a:blipFill>
        </p:spPr>
        <p:txBody>
          <a:bodyPr/>
          <a:lstStyle/>
          <a:p>
            <a:pPr eaLnBrk="0" hangingPunct="0">
              <a:defRPr/>
            </a:pPr>
            <a:r>
              <a:rPr lang="en-GB">
                <a:noFill/>
                <a:latin typeface="Arial" charset="0"/>
              </a:rPr>
              <a:t> </a:t>
            </a:r>
          </a:p>
        </p:txBody>
      </p:sp>
      <p:sp>
        <p:nvSpPr>
          <p:cNvPr id="8" name="Text Box 2"/>
          <p:cNvSpPr txBox="1">
            <a:spLocks noChangeArrowheads="1"/>
          </p:cNvSpPr>
          <p:nvPr/>
        </p:nvSpPr>
        <p:spPr bwMode="auto">
          <a:xfrm>
            <a:off x="193675" y="4038600"/>
            <a:ext cx="8793163" cy="461963"/>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en-GB" sz="2400" dirty="0">
                <a:latin typeface="+mn-lt"/>
              </a:rPr>
              <a:t>Therefore, to ensure a particular FWER choose:</a:t>
            </a:r>
          </a:p>
        </p:txBody>
      </p:sp>
      <p:sp>
        <p:nvSpPr>
          <p:cNvPr id="9" name="Text Box 2"/>
          <p:cNvSpPr txBox="1">
            <a:spLocks noChangeArrowheads="1"/>
          </p:cNvSpPr>
          <p:nvPr/>
        </p:nvSpPr>
        <p:spPr bwMode="auto">
          <a:xfrm>
            <a:off x="198438" y="5862638"/>
            <a:ext cx="8793162" cy="831850"/>
          </a:xfrm>
          <a:prstGeom prst="rect">
            <a:avLst/>
          </a:prstGeom>
          <a:noFill/>
          <a:ln>
            <a:noFill/>
          </a:ln>
          <a:effectLst/>
          <a:extLst>
            <a:ext uri="{909E8E84-426E-40DD-AFC4-6F175D3DCCD1}"/>
            <a:ext uri="{91240B29-F687-4F45-9708-019B960494DF}"/>
            <a:ext uri="{AF507438-7753-43E0-B8FC-AC1667EBCBE1}"/>
          </a:extLst>
        </p:spPr>
        <p:txBody>
          <a:bodyPr>
            <a:spAutoFit/>
          </a:bodyPr>
          <a:lstStyle/>
          <a:p>
            <a:pPr>
              <a:defRPr/>
            </a:pPr>
            <a:r>
              <a:rPr lang="en-GB" sz="2400" dirty="0">
                <a:latin typeface="+mn-lt"/>
              </a:rPr>
              <a:t>This correction does not require the tests to be independent but becomes very stringent if </a:t>
            </a:r>
            <a:r>
              <a:rPr lang="en-GB" sz="2400" dirty="0" smtClean="0">
                <a:latin typeface="+mn-lt"/>
              </a:rPr>
              <a:t>they are not.</a:t>
            </a:r>
            <a:endParaRPr lang="en-GB"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GB" b="1" smtClean="0"/>
              <a:t>Family-Wise Null Hypothesis</a:t>
            </a:r>
          </a:p>
        </p:txBody>
      </p:sp>
      <p:grpSp>
        <p:nvGrpSpPr>
          <p:cNvPr id="3143" name="Group 3142"/>
          <p:cNvGrpSpPr>
            <a:grpSpLocks/>
          </p:cNvGrpSpPr>
          <p:nvPr/>
        </p:nvGrpSpPr>
        <p:grpSpPr bwMode="auto">
          <a:xfrm>
            <a:off x="379413" y="3505200"/>
            <a:ext cx="8632452" cy="2947961"/>
            <a:chOff x="379413" y="3505474"/>
            <a:chExt cx="8632452" cy="2947714"/>
          </a:xfrm>
        </p:grpSpPr>
        <p:pic>
          <p:nvPicPr>
            <p:cNvPr id="22537" name="Picture 2"/>
            <p:cNvPicPr>
              <a:picLocks noChangeAspect="1" noChangeArrowheads="1"/>
            </p:cNvPicPr>
            <p:nvPr/>
          </p:nvPicPr>
          <p:blipFill>
            <a:blip r:embed="rId2" cstate="print"/>
            <a:srcRect/>
            <a:stretch>
              <a:fillRect/>
            </a:stretch>
          </p:blipFill>
          <p:spPr bwMode="auto">
            <a:xfrm>
              <a:off x="7245350" y="4714875"/>
              <a:ext cx="695325" cy="695325"/>
            </a:xfrm>
            <a:prstGeom prst="rect">
              <a:avLst/>
            </a:prstGeom>
            <a:noFill/>
            <a:ln w="9525">
              <a:noFill/>
              <a:miter lim="800000"/>
              <a:headEnd/>
              <a:tailEnd/>
            </a:ln>
          </p:spPr>
        </p:pic>
        <p:pic>
          <p:nvPicPr>
            <p:cNvPr id="22538" name="Picture 3"/>
            <p:cNvPicPr>
              <a:picLocks noChangeAspect="1" noChangeArrowheads="1"/>
            </p:cNvPicPr>
            <p:nvPr/>
          </p:nvPicPr>
          <p:blipFill>
            <a:blip r:embed="rId3" cstate="print"/>
            <a:srcRect/>
            <a:stretch>
              <a:fillRect/>
            </a:stretch>
          </p:blipFill>
          <p:spPr bwMode="auto">
            <a:xfrm>
              <a:off x="6388100" y="4714875"/>
              <a:ext cx="695325" cy="695325"/>
            </a:xfrm>
            <a:prstGeom prst="rect">
              <a:avLst/>
            </a:prstGeom>
            <a:noFill/>
            <a:ln w="9525">
              <a:noFill/>
              <a:miter lim="800000"/>
              <a:headEnd/>
              <a:tailEnd/>
            </a:ln>
          </p:spPr>
        </p:pic>
        <p:pic>
          <p:nvPicPr>
            <p:cNvPr id="22539" name="Picture 4"/>
            <p:cNvPicPr>
              <a:picLocks noChangeAspect="1" noChangeArrowheads="1"/>
            </p:cNvPicPr>
            <p:nvPr/>
          </p:nvPicPr>
          <p:blipFill>
            <a:blip r:embed="rId4" cstate="print"/>
            <a:srcRect/>
            <a:stretch>
              <a:fillRect/>
            </a:stretch>
          </p:blipFill>
          <p:spPr bwMode="auto">
            <a:xfrm>
              <a:off x="5532438" y="4711700"/>
              <a:ext cx="695325" cy="695325"/>
            </a:xfrm>
            <a:prstGeom prst="rect">
              <a:avLst/>
            </a:prstGeom>
            <a:noFill/>
            <a:ln w="9525">
              <a:noFill/>
              <a:miter lim="800000"/>
              <a:headEnd/>
              <a:tailEnd/>
            </a:ln>
          </p:spPr>
        </p:pic>
        <p:pic>
          <p:nvPicPr>
            <p:cNvPr id="22540" name="Picture 5"/>
            <p:cNvPicPr>
              <a:picLocks noChangeAspect="1" noChangeArrowheads="1"/>
            </p:cNvPicPr>
            <p:nvPr/>
          </p:nvPicPr>
          <p:blipFill>
            <a:blip r:embed="rId5" cstate="print"/>
            <a:srcRect/>
            <a:stretch>
              <a:fillRect/>
            </a:stretch>
          </p:blipFill>
          <p:spPr bwMode="auto">
            <a:xfrm>
              <a:off x="4675188" y="4711700"/>
              <a:ext cx="695325" cy="695325"/>
            </a:xfrm>
            <a:prstGeom prst="rect">
              <a:avLst/>
            </a:prstGeom>
            <a:noFill/>
            <a:ln w="9525">
              <a:noFill/>
              <a:miter lim="800000"/>
              <a:headEnd/>
              <a:tailEnd/>
            </a:ln>
          </p:spPr>
        </p:pic>
        <p:pic>
          <p:nvPicPr>
            <p:cNvPr id="22541" name="Picture 6"/>
            <p:cNvPicPr>
              <a:picLocks noChangeAspect="1" noChangeArrowheads="1"/>
            </p:cNvPicPr>
            <p:nvPr/>
          </p:nvPicPr>
          <p:blipFill>
            <a:blip r:embed="rId6" cstate="print"/>
            <a:srcRect/>
            <a:stretch>
              <a:fillRect/>
            </a:stretch>
          </p:blipFill>
          <p:spPr bwMode="auto">
            <a:xfrm>
              <a:off x="3817938" y="4711700"/>
              <a:ext cx="695325" cy="695325"/>
            </a:xfrm>
            <a:prstGeom prst="rect">
              <a:avLst/>
            </a:prstGeom>
            <a:noFill/>
            <a:ln w="9525">
              <a:noFill/>
              <a:miter lim="800000"/>
              <a:headEnd/>
              <a:tailEnd/>
            </a:ln>
          </p:spPr>
        </p:pic>
        <p:pic>
          <p:nvPicPr>
            <p:cNvPr id="22542" name="Picture 7"/>
            <p:cNvPicPr>
              <a:picLocks noChangeAspect="1" noChangeArrowheads="1"/>
            </p:cNvPicPr>
            <p:nvPr/>
          </p:nvPicPr>
          <p:blipFill>
            <a:blip r:embed="rId7" cstate="print"/>
            <a:srcRect/>
            <a:stretch>
              <a:fillRect/>
            </a:stretch>
          </p:blipFill>
          <p:spPr bwMode="auto">
            <a:xfrm>
              <a:off x="2962275" y="4711700"/>
              <a:ext cx="695325" cy="695325"/>
            </a:xfrm>
            <a:prstGeom prst="rect">
              <a:avLst/>
            </a:prstGeom>
            <a:noFill/>
            <a:ln w="9525">
              <a:noFill/>
              <a:miter lim="800000"/>
              <a:headEnd/>
              <a:tailEnd/>
            </a:ln>
          </p:spPr>
        </p:pic>
        <p:pic>
          <p:nvPicPr>
            <p:cNvPr id="22543" name="Picture 8"/>
            <p:cNvPicPr>
              <a:picLocks noChangeAspect="1" noChangeArrowheads="1"/>
            </p:cNvPicPr>
            <p:nvPr/>
          </p:nvPicPr>
          <p:blipFill>
            <a:blip r:embed="rId8" cstate="print"/>
            <a:srcRect/>
            <a:stretch>
              <a:fillRect/>
            </a:stretch>
          </p:blipFill>
          <p:spPr bwMode="auto">
            <a:xfrm>
              <a:off x="2105025" y="4711700"/>
              <a:ext cx="695325" cy="695325"/>
            </a:xfrm>
            <a:prstGeom prst="rect">
              <a:avLst/>
            </a:prstGeom>
            <a:noFill/>
            <a:ln w="9525">
              <a:noFill/>
              <a:miter lim="800000"/>
              <a:headEnd/>
              <a:tailEnd/>
            </a:ln>
          </p:spPr>
        </p:pic>
        <p:pic>
          <p:nvPicPr>
            <p:cNvPr id="22544" name="Picture 9"/>
            <p:cNvPicPr>
              <a:picLocks noChangeAspect="1" noChangeArrowheads="1"/>
            </p:cNvPicPr>
            <p:nvPr/>
          </p:nvPicPr>
          <p:blipFill>
            <a:blip r:embed="rId9" cstate="print"/>
            <a:srcRect/>
            <a:stretch>
              <a:fillRect/>
            </a:stretch>
          </p:blipFill>
          <p:spPr bwMode="auto">
            <a:xfrm>
              <a:off x="1247775" y="4711700"/>
              <a:ext cx="695325" cy="693738"/>
            </a:xfrm>
            <a:prstGeom prst="rect">
              <a:avLst/>
            </a:prstGeom>
            <a:noFill/>
            <a:ln w="9525">
              <a:noFill/>
              <a:miter lim="800000"/>
              <a:headEnd/>
              <a:tailEnd/>
            </a:ln>
          </p:spPr>
        </p:pic>
        <p:pic>
          <p:nvPicPr>
            <p:cNvPr id="22545" name="Picture 10"/>
            <p:cNvPicPr>
              <a:picLocks noChangeAspect="1" noChangeArrowheads="1"/>
            </p:cNvPicPr>
            <p:nvPr/>
          </p:nvPicPr>
          <p:blipFill>
            <a:blip r:embed="rId10" cstate="print"/>
            <a:srcRect/>
            <a:stretch>
              <a:fillRect/>
            </a:stretch>
          </p:blipFill>
          <p:spPr bwMode="auto">
            <a:xfrm>
              <a:off x="379413" y="4714875"/>
              <a:ext cx="695325" cy="695325"/>
            </a:xfrm>
            <a:prstGeom prst="rect">
              <a:avLst/>
            </a:prstGeom>
            <a:noFill/>
            <a:ln w="9525">
              <a:noFill/>
              <a:miter lim="800000"/>
              <a:headEnd/>
              <a:tailEnd/>
            </a:ln>
          </p:spPr>
        </p:pic>
        <p:pic>
          <p:nvPicPr>
            <p:cNvPr id="22546" name="Picture 11"/>
            <p:cNvPicPr>
              <a:picLocks noChangeAspect="1" noChangeArrowheads="1"/>
            </p:cNvPicPr>
            <p:nvPr/>
          </p:nvPicPr>
          <p:blipFill>
            <a:blip r:embed="rId11" cstate="print"/>
            <a:srcRect/>
            <a:stretch>
              <a:fillRect/>
            </a:stretch>
          </p:blipFill>
          <p:spPr bwMode="auto">
            <a:xfrm>
              <a:off x="8101013" y="4714875"/>
              <a:ext cx="695325" cy="695325"/>
            </a:xfrm>
            <a:prstGeom prst="rect">
              <a:avLst/>
            </a:prstGeom>
            <a:noFill/>
            <a:ln w="9525">
              <a:noFill/>
              <a:miter lim="800000"/>
              <a:headEnd/>
              <a:tailEnd/>
            </a:ln>
          </p:spPr>
        </p:pic>
        <p:pic>
          <p:nvPicPr>
            <p:cNvPr id="22547" name="Picture 12"/>
            <p:cNvPicPr>
              <a:picLocks noChangeAspect="1" noChangeArrowheads="1"/>
            </p:cNvPicPr>
            <p:nvPr/>
          </p:nvPicPr>
          <p:blipFill>
            <a:blip r:embed="rId12" cstate="print"/>
            <a:srcRect/>
            <a:stretch>
              <a:fillRect/>
            </a:stretch>
          </p:blipFill>
          <p:spPr bwMode="auto">
            <a:xfrm>
              <a:off x="8102600" y="5757863"/>
              <a:ext cx="695325" cy="695325"/>
            </a:xfrm>
            <a:prstGeom prst="rect">
              <a:avLst/>
            </a:prstGeom>
            <a:noFill/>
            <a:ln w="9525">
              <a:noFill/>
              <a:miter lim="800000"/>
              <a:headEnd/>
              <a:tailEnd/>
            </a:ln>
          </p:spPr>
        </p:pic>
        <p:pic>
          <p:nvPicPr>
            <p:cNvPr id="22548" name="Picture 13"/>
            <p:cNvPicPr>
              <a:picLocks noChangeAspect="1" noChangeArrowheads="1"/>
            </p:cNvPicPr>
            <p:nvPr/>
          </p:nvPicPr>
          <p:blipFill>
            <a:blip r:embed="rId13" cstate="print"/>
            <a:srcRect/>
            <a:stretch>
              <a:fillRect/>
            </a:stretch>
          </p:blipFill>
          <p:spPr bwMode="auto">
            <a:xfrm>
              <a:off x="7246938" y="5757863"/>
              <a:ext cx="695325" cy="695325"/>
            </a:xfrm>
            <a:prstGeom prst="rect">
              <a:avLst/>
            </a:prstGeom>
            <a:noFill/>
            <a:ln w="9525">
              <a:noFill/>
              <a:miter lim="800000"/>
              <a:headEnd/>
              <a:tailEnd/>
            </a:ln>
          </p:spPr>
        </p:pic>
        <p:pic>
          <p:nvPicPr>
            <p:cNvPr id="22549" name="Picture 14"/>
            <p:cNvPicPr>
              <a:picLocks noChangeAspect="1" noChangeArrowheads="1"/>
            </p:cNvPicPr>
            <p:nvPr/>
          </p:nvPicPr>
          <p:blipFill>
            <a:blip r:embed="rId14" cstate="print"/>
            <a:srcRect/>
            <a:stretch>
              <a:fillRect/>
            </a:stretch>
          </p:blipFill>
          <p:spPr bwMode="auto">
            <a:xfrm>
              <a:off x="5534025" y="5757863"/>
              <a:ext cx="682625" cy="682625"/>
            </a:xfrm>
            <a:prstGeom prst="rect">
              <a:avLst/>
            </a:prstGeom>
            <a:noFill/>
            <a:ln w="9525">
              <a:noFill/>
              <a:miter lim="800000"/>
              <a:headEnd/>
              <a:tailEnd/>
            </a:ln>
          </p:spPr>
        </p:pic>
        <p:pic>
          <p:nvPicPr>
            <p:cNvPr id="22550" name="Picture 15"/>
            <p:cNvPicPr>
              <a:picLocks noChangeAspect="1" noChangeArrowheads="1"/>
            </p:cNvPicPr>
            <p:nvPr/>
          </p:nvPicPr>
          <p:blipFill>
            <a:blip r:embed="rId15" cstate="print"/>
            <a:srcRect/>
            <a:stretch>
              <a:fillRect/>
            </a:stretch>
          </p:blipFill>
          <p:spPr bwMode="auto">
            <a:xfrm>
              <a:off x="4676775" y="5757863"/>
              <a:ext cx="682625" cy="682625"/>
            </a:xfrm>
            <a:prstGeom prst="rect">
              <a:avLst/>
            </a:prstGeom>
            <a:noFill/>
            <a:ln w="9525">
              <a:noFill/>
              <a:miter lim="800000"/>
              <a:headEnd/>
              <a:tailEnd/>
            </a:ln>
          </p:spPr>
        </p:pic>
        <p:pic>
          <p:nvPicPr>
            <p:cNvPr id="22551" name="Picture 16"/>
            <p:cNvPicPr>
              <a:picLocks noChangeAspect="1" noChangeArrowheads="1"/>
            </p:cNvPicPr>
            <p:nvPr/>
          </p:nvPicPr>
          <p:blipFill>
            <a:blip r:embed="rId16" cstate="print"/>
            <a:srcRect/>
            <a:stretch>
              <a:fillRect/>
            </a:stretch>
          </p:blipFill>
          <p:spPr bwMode="auto">
            <a:xfrm>
              <a:off x="3819525" y="5757863"/>
              <a:ext cx="682625" cy="682625"/>
            </a:xfrm>
            <a:prstGeom prst="rect">
              <a:avLst/>
            </a:prstGeom>
            <a:noFill/>
            <a:ln w="9525">
              <a:noFill/>
              <a:miter lim="800000"/>
              <a:headEnd/>
              <a:tailEnd/>
            </a:ln>
          </p:spPr>
        </p:pic>
        <p:pic>
          <p:nvPicPr>
            <p:cNvPr id="22552" name="Picture 17"/>
            <p:cNvPicPr>
              <a:picLocks noChangeAspect="1" noChangeArrowheads="1"/>
            </p:cNvPicPr>
            <p:nvPr/>
          </p:nvPicPr>
          <p:blipFill>
            <a:blip r:embed="rId17" cstate="print"/>
            <a:srcRect/>
            <a:stretch>
              <a:fillRect/>
            </a:stretch>
          </p:blipFill>
          <p:spPr bwMode="auto">
            <a:xfrm>
              <a:off x="2963863" y="5757863"/>
              <a:ext cx="682625" cy="682625"/>
            </a:xfrm>
            <a:prstGeom prst="rect">
              <a:avLst/>
            </a:prstGeom>
            <a:noFill/>
            <a:ln w="9525">
              <a:noFill/>
              <a:miter lim="800000"/>
              <a:headEnd/>
              <a:tailEnd/>
            </a:ln>
          </p:spPr>
        </p:pic>
        <p:pic>
          <p:nvPicPr>
            <p:cNvPr id="22553" name="Picture 18"/>
            <p:cNvPicPr>
              <a:picLocks noChangeAspect="1" noChangeArrowheads="1"/>
            </p:cNvPicPr>
            <p:nvPr/>
          </p:nvPicPr>
          <p:blipFill>
            <a:blip r:embed="rId18" cstate="print"/>
            <a:srcRect/>
            <a:stretch>
              <a:fillRect/>
            </a:stretch>
          </p:blipFill>
          <p:spPr bwMode="auto">
            <a:xfrm>
              <a:off x="2106613" y="5757863"/>
              <a:ext cx="682625" cy="682625"/>
            </a:xfrm>
            <a:prstGeom prst="rect">
              <a:avLst/>
            </a:prstGeom>
            <a:noFill/>
            <a:ln w="9525">
              <a:noFill/>
              <a:miter lim="800000"/>
              <a:headEnd/>
              <a:tailEnd/>
            </a:ln>
          </p:spPr>
        </p:pic>
        <p:pic>
          <p:nvPicPr>
            <p:cNvPr id="22554" name="Picture 19"/>
            <p:cNvPicPr>
              <a:picLocks noChangeAspect="1" noChangeArrowheads="1"/>
            </p:cNvPicPr>
            <p:nvPr/>
          </p:nvPicPr>
          <p:blipFill>
            <a:blip r:embed="rId19" cstate="print"/>
            <a:srcRect/>
            <a:stretch>
              <a:fillRect/>
            </a:stretch>
          </p:blipFill>
          <p:spPr bwMode="auto">
            <a:xfrm>
              <a:off x="381000" y="5757863"/>
              <a:ext cx="695325" cy="695325"/>
            </a:xfrm>
            <a:prstGeom prst="rect">
              <a:avLst/>
            </a:prstGeom>
            <a:noFill/>
            <a:ln w="9525">
              <a:noFill/>
              <a:miter lim="800000"/>
              <a:headEnd/>
              <a:tailEnd/>
            </a:ln>
          </p:spPr>
        </p:pic>
        <p:pic>
          <p:nvPicPr>
            <p:cNvPr id="22555" name="Picture 20"/>
            <p:cNvPicPr>
              <a:picLocks noChangeAspect="1" noChangeArrowheads="1"/>
            </p:cNvPicPr>
            <p:nvPr/>
          </p:nvPicPr>
          <p:blipFill>
            <a:blip r:embed="rId20" cstate="print"/>
            <a:srcRect/>
            <a:stretch>
              <a:fillRect/>
            </a:stretch>
          </p:blipFill>
          <p:spPr bwMode="auto">
            <a:xfrm>
              <a:off x="1249363" y="5757863"/>
              <a:ext cx="684212" cy="682625"/>
            </a:xfrm>
            <a:prstGeom prst="rect">
              <a:avLst/>
            </a:prstGeom>
            <a:noFill/>
            <a:ln w="9525">
              <a:noFill/>
              <a:miter lim="800000"/>
              <a:headEnd/>
              <a:tailEnd/>
            </a:ln>
          </p:spPr>
        </p:pic>
        <p:sp>
          <p:nvSpPr>
            <p:cNvPr id="22556" name="Rectangle 21"/>
            <p:cNvSpPr>
              <a:spLocks noChangeAspect="1" noChangeArrowheads="1"/>
            </p:cNvSpPr>
            <p:nvPr/>
          </p:nvSpPr>
          <p:spPr bwMode="auto">
            <a:xfrm>
              <a:off x="8229600" y="3505474"/>
              <a:ext cx="782265" cy="553952"/>
            </a:xfrm>
            <a:prstGeom prst="rect">
              <a:avLst/>
            </a:prstGeom>
            <a:noFill/>
            <a:ln w="9525">
              <a:noFill/>
              <a:miter lim="800000"/>
              <a:headEnd/>
              <a:tailEnd/>
            </a:ln>
          </p:spPr>
          <p:txBody>
            <a:bodyPr wrap="none" lIns="0" tIns="0" rIns="0" bIns="0">
              <a:spAutoFit/>
            </a:bodyPr>
            <a:lstStyle/>
            <a:p>
              <a:pPr algn="ctr"/>
              <a:r>
                <a:rPr lang="en-US" dirty="0" smtClean="0">
                  <a:solidFill>
                    <a:srgbClr val="00B050"/>
                  </a:solidFill>
                </a:rPr>
                <a:t>False</a:t>
              </a:r>
            </a:p>
            <a:p>
              <a:pPr algn="ctr"/>
              <a:r>
                <a:rPr lang="en-US" dirty="0" smtClean="0">
                  <a:solidFill>
                    <a:srgbClr val="00B050"/>
                  </a:solidFill>
                </a:rPr>
                <a:t>positive</a:t>
              </a:r>
              <a:endParaRPr lang="en-US" dirty="0">
                <a:solidFill>
                  <a:srgbClr val="00B050"/>
                </a:solidFill>
              </a:endParaRPr>
            </a:p>
          </p:txBody>
        </p:sp>
        <p:sp>
          <p:nvSpPr>
            <p:cNvPr id="22557" name="Freeform 22"/>
            <p:cNvSpPr>
              <a:spLocks noChangeAspect="1"/>
            </p:cNvSpPr>
            <p:nvPr/>
          </p:nvSpPr>
          <p:spPr bwMode="auto">
            <a:xfrm>
              <a:off x="554038" y="5930900"/>
              <a:ext cx="336550" cy="323850"/>
            </a:xfrm>
            <a:custGeom>
              <a:avLst/>
              <a:gdLst>
                <a:gd name="T0" fmla="*/ 12465 w 162"/>
                <a:gd name="T1" fmla="*/ 236660 h 156"/>
                <a:gd name="T2" fmla="*/ 12465 w 162"/>
                <a:gd name="T3" fmla="*/ 261571 h 156"/>
                <a:gd name="T4" fmla="*/ 24930 w 162"/>
                <a:gd name="T5" fmla="*/ 274027 h 156"/>
                <a:gd name="T6" fmla="*/ 49859 w 162"/>
                <a:gd name="T7" fmla="*/ 298938 h 156"/>
                <a:gd name="T8" fmla="*/ 37394 w 162"/>
                <a:gd name="T9" fmla="*/ 298938 h 156"/>
                <a:gd name="T10" fmla="*/ 49859 w 162"/>
                <a:gd name="T11" fmla="*/ 298938 h 156"/>
                <a:gd name="T12" fmla="*/ 62324 w 162"/>
                <a:gd name="T13" fmla="*/ 311394 h 156"/>
                <a:gd name="T14" fmla="*/ 74789 w 162"/>
                <a:gd name="T15" fmla="*/ 311394 h 156"/>
                <a:gd name="T16" fmla="*/ 87254 w 162"/>
                <a:gd name="T17" fmla="*/ 323850 h 156"/>
                <a:gd name="T18" fmla="*/ 99719 w 162"/>
                <a:gd name="T19" fmla="*/ 323850 h 156"/>
                <a:gd name="T20" fmla="*/ 112183 w 162"/>
                <a:gd name="T21" fmla="*/ 323850 h 156"/>
                <a:gd name="T22" fmla="*/ 124648 w 162"/>
                <a:gd name="T23" fmla="*/ 323850 h 156"/>
                <a:gd name="T24" fmla="*/ 137113 w 162"/>
                <a:gd name="T25" fmla="*/ 323850 h 156"/>
                <a:gd name="T26" fmla="*/ 149578 w 162"/>
                <a:gd name="T27" fmla="*/ 323850 h 156"/>
                <a:gd name="T28" fmla="*/ 162043 w 162"/>
                <a:gd name="T29" fmla="*/ 323850 h 156"/>
                <a:gd name="T30" fmla="*/ 174507 w 162"/>
                <a:gd name="T31" fmla="*/ 323850 h 156"/>
                <a:gd name="T32" fmla="*/ 186972 w 162"/>
                <a:gd name="T33" fmla="*/ 323850 h 156"/>
                <a:gd name="T34" fmla="*/ 199437 w 162"/>
                <a:gd name="T35" fmla="*/ 323850 h 156"/>
                <a:gd name="T36" fmla="*/ 211902 w 162"/>
                <a:gd name="T37" fmla="*/ 323850 h 156"/>
                <a:gd name="T38" fmla="*/ 224367 w 162"/>
                <a:gd name="T39" fmla="*/ 323850 h 156"/>
                <a:gd name="T40" fmla="*/ 236831 w 162"/>
                <a:gd name="T41" fmla="*/ 323850 h 156"/>
                <a:gd name="T42" fmla="*/ 249296 w 162"/>
                <a:gd name="T43" fmla="*/ 311394 h 156"/>
                <a:gd name="T44" fmla="*/ 261761 w 162"/>
                <a:gd name="T45" fmla="*/ 311394 h 156"/>
                <a:gd name="T46" fmla="*/ 274226 w 162"/>
                <a:gd name="T47" fmla="*/ 311394 h 156"/>
                <a:gd name="T48" fmla="*/ 286691 w 162"/>
                <a:gd name="T49" fmla="*/ 298938 h 156"/>
                <a:gd name="T50" fmla="*/ 299156 w 162"/>
                <a:gd name="T51" fmla="*/ 286483 h 156"/>
                <a:gd name="T52" fmla="*/ 311620 w 162"/>
                <a:gd name="T53" fmla="*/ 274027 h 156"/>
                <a:gd name="T54" fmla="*/ 324085 w 162"/>
                <a:gd name="T55" fmla="*/ 261571 h 156"/>
                <a:gd name="T56" fmla="*/ 324085 w 162"/>
                <a:gd name="T57" fmla="*/ 236660 h 156"/>
                <a:gd name="T58" fmla="*/ 336550 w 162"/>
                <a:gd name="T59" fmla="*/ 224204 h 156"/>
                <a:gd name="T60" fmla="*/ 336550 w 162"/>
                <a:gd name="T61" fmla="*/ 87190 h 156"/>
                <a:gd name="T62" fmla="*/ 324085 w 162"/>
                <a:gd name="T63" fmla="*/ 74735 h 156"/>
                <a:gd name="T64" fmla="*/ 324085 w 162"/>
                <a:gd name="T65" fmla="*/ 62279 h 156"/>
                <a:gd name="T66" fmla="*/ 311620 w 162"/>
                <a:gd name="T67" fmla="*/ 49823 h 156"/>
                <a:gd name="T68" fmla="*/ 299156 w 162"/>
                <a:gd name="T69" fmla="*/ 37367 h 156"/>
                <a:gd name="T70" fmla="*/ 286691 w 162"/>
                <a:gd name="T71" fmla="*/ 24912 h 156"/>
                <a:gd name="T72" fmla="*/ 261761 w 162"/>
                <a:gd name="T73" fmla="*/ 12456 h 156"/>
                <a:gd name="T74" fmla="*/ 249296 w 162"/>
                <a:gd name="T75" fmla="*/ 0 h 156"/>
                <a:gd name="T76" fmla="*/ 236831 w 162"/>
                <a:gd name="T77" fmla="*/ 0 h 156"/>
                <a:gd name="T78" fmla="*/ 224367 w 162"/>
                <a:gd name="T79" fmla="*/ 0 h 156"/>
                <a:gd name="T80" fmla="*/ 211902 w 162"/>
                <a:gd name="T81" fmla="*/ 0 h 156"/>
                <a:gd name="T82" fmla="*/ 199437 w 162"/>
                <a:gd name="T83" fmla="*/ 0 h 156"/>
                <a:gd name="T84" fmla="*/ 186972 w 162"/>
                <a:gd name="T85" fmla="*/ 0 h 156"/>
                <a:gd name="T86" fmla="*/ 174507 w 162"/>
                <a:gd name="T87" fmla="*/ 0 h 156"/>
                <a:gd name="T88" fmla="*/ 162043 w 162"/>
                <a:gd name="T89" fmla="*/ 0 h 156"/>
                <a:gd name="T90" fmla="*/ 149578 w 162"/>
                <a:gd name="T91" fmla="*/ 0 h 156"/>
                <a:gd name="T92" fmla="*/ 137113 w 162"/>
                <a:gd name="T93" fmla="*/ 0 h 156"/>
                <a:gd name="T94" fmla="*/ 124648 w 162"/>
                <a:gd name="T95" fmla="*/ 0 h 156"/>
                <a:gd name="T96" fmla="*/ 112183 w 162"/>
                <a:gd name="T97" fmla="*/ 0 h 156"/>
                <a:gd name="T98" fmla="*/ 99719 w 162"/>
                <a:gd name="T99" fmla="*/ 0 h 156"/>
                <a:gd name="T100" fmla="*/ 87254 w 162"/>
                <a:gd name="T101" fmla="*/ 12456 h 156"/>
                <a:gd name="T102" fmla="*/ 74789 w 162"/>
                <a:gd name="T103" fmla="*/ 12456 h 156"/>
                <a:gd name="T104" fmla="*/ 62324 w 162"/>
                <a:gd name="T105" fmla="*/ 12456 h 156"/>
                <a:gd name="T106" fmla="*/ 49859 w 162"/>
                <a:gd name="T107" fmla="*/ 24912 h 156"/>
                <a:gd name="T108" fmla="*/ 37394 w 162"/>
                <a:gd name="T109" fmla="*/ 37367 h 156"/>
                <a:gd name="T110" fmla="*/ 24930 w 162"/>
                <a:gd name="T111" fmla="*/ 49823 h 156"/>
                <a:gd name="T112" fmla="*/ 0 w 162"/>
                <a:gd name="T113" fmla="*/ 87190 h 156"/>
                <a:gd name="T114" fmla="*/ 0 w 162"/>
                <a:gd name="T115" fmla="*/ 236660 h 156"/>
                <a:gd name="T116" fmla="*/ 12465 w 162"/>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2"/>
                <a:gd name="T178" fmla="*/ 0 h 156"/>
                <a:gd name="T179" fmla="*/ 162 w 162"/>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2" h="156">
                  <a:moveTo>
                    <a:pt x="6" y="114"/>
                  </a:moveTo>
                  <a:lnTo>
                    <a:pt x="6" y="126"/>
                  </a:lnTo>
                  <a:lnTo>
                    <a:pt x="12" y="132"/>
                  </a:lnTo>
                  <a:lnTo>
                    <a:pt x="24" y="144"/>
                  </a:lnTo>
                  <a:lnTo>
                    <a:pt x="18" y="144"/>
                  </a:lnTo>
                  <a:lnTo>
                    <a:pt x="24" y="144"/>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6"/>
                  </a:lnTo>
                  <a:lnTo>
                    <a:pt x="120" y="150"/>
                  </a:lnTo>
                  <a:lnTo>
                    <a:pt x="126" y="150"/>
                  </a:lnTo>
                  <a:lnTo>
                    <a:pt x="132" y="150"/>
                  </a:lnTo>
                  <a:lnTo>
                    <a:pt x="138" y="144"/>
                  </a:lnTo>
                  <a:lnTo>
                    <a:pt x="144" y="138"/>
                  </a:lnTo>
                  <a:lnTo>
                    <a:pt x="150" y="132"/>
                  </a:lnTo>
                  <a:lnTo>
                    <a:pt x="156" y="126"/>
                  </a:lnTo>
                  <a:lnTo>
                    <a:pt x="156" y="114"/>
                  </a:lnTo>
                  <a:lnTo>
                    <a:pt x="162" y="108"/>
                  </a:lnTo>
                  <a:lnTo>
                    <a:pt x="162" y="42"/>
                  </a:lnTo>
                  <a:lnTo>
                    <a:pt x="156" y="36"/>
                  </a:lnTo>
                  <a:lnTo>
                    <a:pt x="156" y="30"/>
                  </a:lnTo>
                  <a:lnTo>
                    <a:pt x="150" y="24"/>
                  </a:lnTo>
                  <a:lnTo>
                    <a:pt x="144" y="18"/>
                  </a:lnTo>
                  <a:lnTo>
                    <a:pt x="138" y="12"/>
                  </a:lnTo>
                  <a:lnTo>
                    <a:pt x="126" y="6"/>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0" y="42"/>
                  </a:lnTo>
                  <a:lnTo>
                    <a:pt x="0" y="114"/>
                  </a:lnTo>
                  <a:lnTo>
                    <a:pt x="6" y="114"/>
                  </a:lnTo>
                </a:path>
              </a:pathLst>
            </a:custGeom>
            <a:noFill/>
            <a:ln w="0">
              <a:solidFill>
                <a:srgbClr val="FF0000"/>
              </a:solidFill>
              <a:prstDash val="solid"/>
              <a:round/>
              <a:headEnd/>
              <a:tailEnd/>
            </a:ln>
          </p:spPr>
          <p:txBody>
            <a:bodyPr/>
            <a:lstStyle/>
            <a:p>
              <a:endParaRPr lang="en-GB"/>
            </a:p>
          </p:txBody>
        </p:sp>
        <p:sp>
          <p:nvSpPr>
            <p:cNvPr id="22558" name="Line 23"/>
            <p:cNvSpPr>
              <a:spLocks noChangeAspect="1" noChangeShapeType="1"/>
            </p:cNvSpPr>
            <p:nvPr/>
          </p:nvSpPr>
          <p:spPr bwMode="auto">
            <a:xfrm>
              <a:off x="381000" y="6440488"/>
              <a:ext cx="695325" cy="1587"/>
            </a:xfrm>
            <a:prstGeom prst="line">
              <a:avLst/>
            </a:prstGeom>
            <a:noFill/>
            <a:ln w="0">
              <a:solidFill>
                <a:srgbClr val="000000"/>
              </a:solidFill>
              <a:round/>
              <a:headEnd/>
              <a:tailEnd/>
            </a:ln>
          </p:spPr>
          <p:txBody>
            <a:bodyPr/>
            <a:lstStyle/>
            <a:p>
              <a:endParaRPr lang="en-GB"/>
            </a:p>
          </p:txBody>
        </p:sp>
        <p:sp>
          <p:nvSpPr>
            <p:cNvPr id="22559" name="Line 24"/>
            <p:cNvSpPr>
              <a:spLocks noChangeAspect="1" noChangeShapeType="1"/>
            </p:cNvSpPr>
            <p:nvPr/>
          </p:nvSpPr>
          <p:spPr bwMode="auto">
            <a:xfrm>
              <a:off x="381000" y="5745163"/>
              <a:ext cx="1588" cy="695325"/>
            </a:xfrm>
            <a:prstGeom prst="line">
              <a:avLst/>
            </a:prstGeom>
            <a:noFill/>
            <a:ln w="0">
              <a:solidFill>
                <a:srgbClr val="000000"/>
              </a:solidFill>
              <a:round/>
              <a:headEnd/>
              <a:tailEnd/>
            </a:ln>
          </p:spPr>
          <p:txBody>
            <a:bodyPr/>
            <a:lstStyle/>
            <a:p>
              <a:endParaRPr lang="en-GB"/>
            </a:p>
          </p:txBody>
        </p:sp>
        <p:sp>
          <p:nvSpPr>
            <p:cNvPr id="22560" name="Line 25"/>
            <p:cNvSpPr>
              <a:spLocks noChangeAspect="1" noChangeShapeType="1"/>
            </p:cNvSpPr>
            <p:nvPr/>
          </p:nvSpPr>
          <p:spPr bwMode="auto">
            <a:xfrm>
              <a:off x="381000" y="6440488"/>
              <a:ext cx="695325" cy="1587"/>
            </a:xfrm>
            <a:prstGeom prst="line">
              <a:avLst/>
            </a:prstGeom>
            <a:noFill/>
            <a:ln w="0">
              <a:solidFill>
                <a:srgbClr val="000000"/>
              </a:solidFill>
              <a:round/>
              <a:headEnd/>
              <a:tailEnd/>
            </a:ln>
          </p:spPr>
          <p:txBody>
            <a:bodyPr/>
            <a:lstStyle/>
            <a:p>
              <a:endParaRPr lang="en-GB"/>
            </a:p>
          </p:txBody>
        </p:sp>
        <p:sp>
          <p:nvSpPr>
            <p:cNvPr id="22561" name="Line 26"/>
            <p:cNvSpPr>
              <a:spLocks noChangeAspect="1" noChangeShapeType="1"/>
            </p:cNvSpPr>
            <p:nvPr/>
          </p:nvSpPr>
          <p:spPr bwMode="auto">
            <a:xfrm>
              <a:off x="381000" y="5745163"/>
              <a:ext cx="1588" cy="695325"/>
            </a:xfrm>
            <a:prstGeom prst="line">
              <a:avLst/>
            </a:prstGeom>
            <a:noFill/>
            <a:ln w="0">
              <a:solidFill>
                <a:srgbClr val="000000"/>
              </a:solidFill>
              <a:round/>
              <a:headEnd/>
              <a:tailEnd/>
            </a:ln>
          </p:spPr>
          <p:txBody>
            <a:bodyPr/>
            <a:lstStyle/>
            <a:p>
              <a:endParaRPr lang="en-GB"/>
            </a:p>
          </p:txBody>
        </p:sp>
        <p:sp>
          <p:nvSpPr>
            <p:cNvPr id="22562" name="Line 27"/>
            <p:cNvSpPr>
              <a:spLocks noChangeAspect="1" noChangeShapeType="1"/>
            </p:cNvSpPr>
            <p:nvPr/>
          </p:nvSpPr>
          <p:spPr bwMode="auto">
            <a:xfrm>
              <a:off x="381000" y="6440488"/>
              <a:ext cx="695325" cy="1587"/>
            </a:xfrm>
            <a:prstGeom prst="line">
              <a:avLst/>
            </a:prstGeom>
            <a:noFill/>
            <a:ln w="0">
              <a:solidFill>
                <a:srgbClr val="000000"/>
              </a:solidFill>
              <a:round/>
              <a:headEnd/>
              <a:tailEnd/>
            </a:ln>
          </p:spPr>
          <p:txBody>
            <a:bodyPr/>
            <a:lstStyle/>
            <a:p>
              <a:endParaRPr lang="en-GB"/>
            </a:p>
          </p:txBody>
        </p:sp>
        <p:sp>
          <p:nvSpPr>
            <p:cNvPr id="22563" name="Line 28"/>
            <p:cNvSpPr>
              <a:spLocks noChangeAspect="1" noChangeShapeType="1"/>
            </p:cNvSpPr>
            <p:nvPr/>
          </p:nvSpPr>
          <p:spPr bwMode="auto">
            <a:xfrm>
              <a:off x="381000" y="5745163"/>
              <a:ext cx="1588" cy="695325"/>
            </a:xfrm>
            <a:prstGeom prst="line">
              <a:avLst/>
            </a:prstGeom>
            <a:noFill/>
            <a:ln w="0">
              <a:solidFill>
                <a:srgbClr val="000000"/>
              </a:solidFill>
              <a:round/>
              <a:headEnd/>
              <a:tailEnd/>
            </a:ln>
          </p:spPr>
          <p:txBody>
            <a:bodyPr/>
            <a:lstStyle/>
            <a:p>
              <a:endParaRPr lang="en-GB"/>
            </a:p>
          </p:txBody>
        </p:sp>
        <p:sp>
          <p:nvSpPr>
            <p:cNvPr id="22564" name="Freeform 29"/>
            <p:cNvSpPr>
              <a:spLocks noChangeAspect="1"/>
            </p:cNvSpPr>
            <p:nvPr/>
          </p:nvSpPr>
          <p:spPr bwMode="auto">
            <a:xfrm>
              <a:off x="1423988" y="5930900"/>
              <a:ext cx="322262" cy="323850"/>
            </a:xfrm>
            <a:custGeom>
              <a:avLst/>
              <a:gdLst>
                <a:gd name="T0" fmla="*/ 12395 w 156"/>
                <a:gd name="T1" fmla="*/ 236660 h 156"/>
                <a:gd name="T2" fmla="*/ 12395 w 156"/>
                <a:gd name="T3" fmla="*/ 274027 h 156"/>
                <a:gd name="T4" fmla="*/ 24789 w 156"/>
                <a:gd name="T5" fmla="*/ 274027 h 156"/>
                <a:gd name="T6" fmla="*/ 37184 w 156"/>
                <a:gd name="T7" fmla="*/ 286483 h 156"/>
                <a:gd name="T8" fmla="*/ 49579 w 156"/>
                <a:gd name="T9" fmla="*/ 311394 h 156"/>
                <a:gd name="T10" fmla="*/ 61973 w 156"/>
                <a:gd name="T11" fmla="*/ 311394 h 156"/>
                <a:gd name="T12" fmla="*/ 74368 w 156"/>
                <a:gd name="T13" fmla="*/ 311394 h 156"/>
                <a:gd name="T14" fmla="*/ 86763 w 156"/>
                <a:gd name="T15" fmla="*/ 323850 h 156"/>
                <a:gd name="T16" fmla="*/ 99158 w 156"/>
                <a:gd name="T17" fmla="*/ 323850 h 156"/>
                <a:gd name="T18" fmla="*/ 111552 w 156"/>
                <a:gd name="T19" fmla="*/ 323850 h 156"/>
                <a:gd name="T20" fmla="*/ 123947 w 156"/>
                <a:gd name="T21" fmla="*/ 323850 h 156"/>
                <a:gd name="T22" fmla="*/ 136342 w 156"/>
                <a:gd name="T23" fmla="*/ 323850 h 156"/>
                <a:gd name="T24" fmla="*/ 148736 w 156"/>
                <a:gd name="T25" fmla="*/ 323850 h 156"/>
                <a:gd name="T26" fmla="*/ 161131 w 156"/>
                <a:gd name="T27" fmla="*/ 323850 h 156"/>
                <a:gd name="T28" fmla="*/ 173526 w 156"/>
                <a:gd name="T29" fmla="*/ 323850 h 156"/>
                <a:gd name="T30" fmla="*/ 185920 w 156"/>
                <a:gd name="T31" fmla="*/ 323850 h 156"/>
                <a:gd name="T32" fmla="*/ 198315 w 156"/>
                <a:gd name="T33" fmla="*/ 323850 h 156"/>
                <a:gd name="T34" fmla="*/ 210710 w 156"/>
                <a:gd name="T35" fmla="*/ 323850 h 156"/>
                <a:gd name="T36" fmla="*/ 223104 w 156"/>
                <a:gd name="T37" fmla="*/ 323850 h 156"/>
                <a:gd name="T38" fmla="*/ 235499 w 156"/>
                <a:gd name="T39" fmla="*/ 311394 h 156"/>
                <a:gd name="T40" fmla="*/ 247894 w 156"/>
                <a:gd name="T41" fmla="*/ 311394 h 156"/>
                <a:gd name="T42" fmla="*/ 260288 w 156"/>
                <a:gd name="T43" fmla="*/ 311394 h 156"/>
                <a:gd name="T44" fmla="*/ 272683 w 156"/>
                <a:gd name="T45" fmla="*/ 298938 h 156"/>
                <a:gd name="T46" fmla="*/ 285078 w 156"/>
                <a:gd name="T47" fmla="*/ 286483 h 156"/>
                <a:gd name="T48" fmla="*/ 297473 w 156"/>
                <a:gd name="T49" fmla="*/ 274027 h 156"/>
                <a:gd name="T50" fmla="*/ 309867 w 156"/>
                <a:gd name="T51" fmla="*/ 261571 h 156"/>
                <a:gd name="T52" fmla="*/ 309867 w 156"/>
                <a:gd name="T53" fmla="*/ 236660 h 156"/>
                <a:gd name="T54" fmla="*/ 322262 w 156"/>
                <a:gd name="T55" fmla="*/ 224204 h 156"/>
                <a:gd name="T56" fmla="*/ 322262 w 156"/>
                <a:gd name="T57" fmla="*/ 87190 h 156"/>
                <a:gd name="T58" fmla="*/ 309867 w 156"/>
                <a:gd name="T59" fmla="*/ 74735 h 156"/>
                <a:gd name="T60" fmla="*/ 309867 w 156"/>
                <a:gd name="T61" fmla="*/ 49823 h 156"/>
                <a:gd name="T62" fmla="*/ 297473 w 156"/>
                <a:gd name="T63" fmla="*/ 49823 h 156"/>
                <a:gd name="T64" fmla="*/ 285078 w 156"/>
                <a:gd name="T65" fmla="*/ 37367 h 156"/>
                <a:gd name="T66" fmla="*/ 272683 w 156"/>
                <a:gd name="T67" fmla="*/ 12456 h 156"/>
                <a:gd name="T68" fmla="*/ 260288 w 156"/>
                <a:gd name="T69" fmla="*/ 12456 h 156"/>
                <a:gd name="T70" fmla="*/ 247894 w 156"/>
                <a:gd name="T71" fmla="*/ 12456 h 156"/>
                <a:gd name="T72" fmla="*/ 235499 w 156"/>
                <a:gd name="T73" fmla="*/ 0 h 156"/>
                <a:gd name="T74" fmla="*/ 223104 w 156"/>
                <a:gd name="T75" fmla="*/ 0 h 156"/>
                <a:gd name="T76" fmla="*/ 210710 w 156"/>
                <a:gd name="T77" fmla="*/ 0 h 156"/>
                <a:gd name="T78" fmla="*/ 198315 w 156"/>
                <a:gd name="T79" fmla="*/ 0 h 156"/>
                <a:gd name="T80" fmla="*/ 185920 w 156"/>
                <a:gd name="T81" fmla="*/ 0 h 156"/>
                <a:gd name="T82" fmla="*/ 173526 w 156"/>
                <a:gd name="T83" fmla="*/ 0 h 156"/>
                <a:gd name="T84" fmla="*/ 161131 w 156"/>
                <a:gd name="T85" fmla="*/ 0 h 156"/>
                <a:gd name="T86" fmla="*/ 148736 w 156"/>
                <a:gd name="T87" fmla="*/ 0 h 156"/>
                <a:gd name="T88" fmla="*/ 136342 w 156"/>
                <a:gd name="T89" fmla="*/ 0 h 156"/>
                <a:gd name="T90" fmla="*/ 123947 w 156"/>
                <a:gd name="T91" fmla="*/ 0 h 156"/>
                <a:gd name="T92" fmla="*/ 111552 w 156"/>
                <a:gd name="T93" fmla="*/ 0 h 156"/>
                <a:gd name="T94" fmla="*/ 99158 w 156"/>
                <a:gd name="T95" fmla="*/ 0 h 156"/>
                <a:gd name="T96" fmla="*/ 86763 w 156"/>
                <a:gd name="T97" fmla="*/ 12456 h 156"/>
                <a:gd name="T98" fmla="*/ 74368 w 156"/>
                <a:gd name="T99" fmla="*/ 12456 h 156"/>
                <a:gd name="T100" fmla="*/ 61973 w 156"/>
                <a:gd name="T101" fmla="*/ 12456 h 156"/>
                <a:gd name="T102" fmla="*/ 49579 w 156"/>
                <a:gd name="T103" fmla="*/ 24912 h 156"/>
                <a:gd name="T104" fmla="*/ 37184 w 156"/>
                <a:gd name="T105" fmla="*/ 37367 h 156"/>
                <a:gd name="T106" fmla="*/ 24789 w 156"/>
                <a:gd name="T107" fmla="*/ 49823 h 156"/>
                <a:gd name="T108" fmla="*/ 12395 w 156"/>
                <a:gd name="T109" fmla="*/ 62279 h 156"/>
                <a:gd name="T110" fmla="*/ 12395 w 156"/>
                <a:gd name="T111" fmla="*/ 87190 h 156"/>
                <a:gd name="T112" fmla="*/ 0 w 156"/>
                <a:gd name="T113" fmla="*/ 99646 h 156"/>
                <a:gd name="T114" fmla="*/ 0 w 156"/>
                <a:gd name="T115" fmla="*/ 236660 h 156"/>
                <a:gd name="T116" fmla="*/ 12395 w 156"/>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6"/>
                <a:gd name="T179" fmla="*/ 156 w 156"/>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6">
                  <a:moveTo>
                    <a:pt x="6" y="114"/>
                  </a:moveTo>
                  <a:lnTo>
                    <a:pt x="6" y="132"/>
                  </a:lnTo>
                  <a:lnTo>
                    <a:pt x="12" y="132"/>
                  </a:lnTo>
                  <a:lnTo>
                    <a:pt x="18" y="138"/>
                  </a:lnTo>
                  <a:lnTo>
                    <a:pt x="24" y="150"/>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0"/>
                  </a:lnTo>
                  <a:lnTo>
                    <a:pt x="120" y="150"/>
                  </a:lnTo>
                  <a:lnTo>
                    <a:pt x="126" y="150"/>
                  </a:lnTo>
                  <a:lnTo>
                    <a:pt x="132" y="144"/>
                  </a:lnTo>
                  <a:lnTo>
                    <a:pt x="138" y="138"/>
                  </a:lnTo>
                  <a:lnTo>
                    <a:pt x="144" y="132"/>
                  </a:lnTo>
                  <a:lnTo>
                    <a:pt x="150" y="126"/>
                  </a:lnTo>
                  <a:lnTo>
                    <a:pt x="150" y="114"/>
                  </a:lnTo>
                  <a:lnTo>
                    <a:pt x="156" y="108"/>
                  </a:lnTo>
                  <a:lnTo>
                    <a:pt x="156" y="42"/>
                  </a:lnTo>
                  <a:lnTo>
                    <a:pt x="150" y="36"/>
                  </a:lnTo>
                  <a:lnTo>
                    <a:pt x="150" y="24"/>
                  </a:lnTo>
                  <a:lnTo>
                    <a:pt x="144" y="24"/>
                  </a:lnTo>
                  <a:lnTo>
                    <a:pt x="138" y="18"/>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6" y="30"/>
                  </a:lnTo>
                  <a:lnTo>
                    <a:pt x="6" y="42"/>
                  </a:lnTo>
                  <a:lnTo>
                    <a:pt x="0" y="48"/>
                  </a:lnTo>
                  <a:lnTo>
                    <a:pt x="0" y="114"/>
                  </a:lnTo>
                  <a:lnTo>
                    <a:pt x="6" y="114"/>
                  </a:lnTo>
                </a:path>
              </a:pathLst>
            </a:custGeom>
            <a:noFill/>
            <a:ln w="0">
              <a:solidFill>
                <a:srgbClr val="FF0000"/>
              </a:solidFill>
              <a:prstDash val="solid"/>
              <a:round/>
              <a:headEnd/>
              <a:tailEnd/>
            </a:ln>
          </p:spPr>
          <p:txBody>
            <a:bodyPr/>
            <a:lstStyle/>
            <a:p>
              <a:endParaRPr lang="en-GB"/>
            </a:p>
          </p:txBody>
        </p:sp>
        <p:sp>
          <p:nvSpPr>
            <p:cNvPr id="22565" name="Line 30"/>
            <p:cNvSpPr>
              <a:spLocks noChangeAspect="1" noChangeShapeType="1"/>
            </p:cNvSpPr>
            <p:nvPr/>
          </p:nvSpPr>
          <p:spPr bwMode="auto">
            <a:xfrm>
              <a:off x="1249363" y="5757863"/>
              <a:ext cx="684212" cy="1587"/>
            </a:xfrm>
            <a:prstGeom prst="line">
              <a:avLst/>
            </a:prstGeom>
            <a:noFill/>
            <a:ln w="0">
              <a:solidFill>
                <a:srgbClr val="000000"/>
              </a:solidFill>
              <a:round/>
              <a:headEnd/>
              <a:tailEnd/>
            </a:ln>
          </p:spPr>
          <p:txBody>
            <a:bodyPr/>
            <a:lstStyle/>
            <a:p>
              <a:endParaRPr lang="en-GB"/>
            </a:p>
          </p:txBody>
        </p:sp>
        <p:sp>
          <p:nvSpPr>
            <p:cNvPr id="22566" name="Line 31"/>
            <p:cNvSpPr>
              <a:spLocks noChangeAspect="1" noChangeShapeType="1"/>
            </p:cNvSpPr>
            <p:nvPr/>
          </p:nvSpPr>
          <p:spPr bwMode="auto">
            <a:xfrm>
              <a:off x="1249363" y="5757863"/>
              <a:ext cx="684212" cy="1587"/>
            </a:xfrm>
            <a:prstGeom prst="line">
              <a:avLst/>
            </a:prstGeom>
            <a:noFill/>
            <a:ln w="0">
              <a:solidFill>
                <a:srgbClr val="000000"/>
              </a:solidFill>
              <a:round/>
              <a:headEnd/>
              <a:tailEnd/>
            </a:ln>
          </p:spPr>
          <p:txBody>
            <a:bodyPr/>
            <a:lstStyle/>
            <a:p>
              <a:endParaRPr lang="en-GB"/>
            </a:p>
          </p:txBody>
        </p:sp>
        <p:sp>
          <p:nvSpPr>
            <p:cNvPr id="22567" name="Freeform 32"/>
            <p:cNvSpPr>
              <a:spLocks noChangeAspect="1"/>
            </p:cNvSpPr>
            <p:nvPr/>
          </p:nvSpPr>
          <p:spPr bwMode="auto">
            <a:xfrm>
              <a:off x="2281238" y="5930900"/>
              <a:ext cx="322262" cy="323850"/>
            </a:xfrm>
            <a:custGeom>
              <a:avLst/>
              <a:gdLst>
                <a:gd name="T0" fmla="*/ 12395 w 156"/>
                <a:gd name="T1" fmla="*/ 236660 h 156"/>
                <a:gd name="T2" fmla="*/ 12395 w 156"/>
                <a:gd name="T3" fmla="*/ 274027 h 156"/>
                <a:gd name="T4" fmla="*/ 24789 w 156"/>
                <a:gd name="T5" fmla="*/ 274027 h 156"/>
                <a:gd name="T6" fmla="*/ 37184 w 156"/>
                <a:gd name="T7" fmla="*/ 286483 h 156"/>
                <a:gd name="T8" fmla="*/ 49579 w 156"/>
                <a:gd name="T9" fmla="*/ 311394 h 156"/>
                <a:gd name="T10" fmla="*/ 61973 w 156"/>
                <a:gd name="T11" fmla="*/ 311394 h 156"/>
                <a:gd name="T12" fmla="*/ 74368 w 156"/>
                <a:gd name="T13" fmla="*/ 311394 h 156"/>
                <a:gd name="T14" fmla="*/ 86763 w 156"/>
                <a:gd name="T15" fmla="*/ 323850 h 156"/>
                <a:gd name="T16" fmla="*/ 99158 w 156"/>
                <a:gd name="T17" fmla="*/ 323850 h 156"/>
                <a:gd name="T18" fmla="*/ 111552 w 156"/>
                <a:gd name="T19" fmla="*/ 323850 h 156"/>
                <a:gd name="T20" fmla="*/ 123947 w 156"/>
                <a:gd name="T21" fmla="*/ 323850 h 156"/>
                <a:gd name="T22" fmla="*/ 136342 w 156"/>
                <a:gd name="T23" fmla="*/ 323850 h 156"/>
                <a:gd name="T24" fmla="*/ 148736 w 156"/>
                <a:gd name="T25" fmla="*/ 323850 h 156"/>
                <a:gd name="T26" fmla="*/ 161131 w 156"/>
                <a:gd name="T27" fmla="*/ 323850 h 156"/>
                <a:gd name="T28" fmla="*/ 173526 w 156"/>
                <a:gd name="T29" fmla="*/ 323850 h 156"/>
                <a:gd name="T30" fmla="*/ 185920 w 156"/>
                <a:gd name="T31" fmla="*/ 323850 h 156"/>
                <a:gd name="T32" fmla="*/ 198315 w 156"/>
                <a:gd name="T33" fmla="*/ 323850 h 156"/>
                <a:gd name="T34" fmla="*/ 210710 w 156"/>
                <a:gd name="T35" fmla="*/ 323850 h 156"/>
                <a:gd name="T36" fmla="*/ 223104 w 156"/>
                <a:gd name="T37" fmla="*/ 323850 h 156"/>
                <a:gd name="T38" fmla="*/ 235499 w 156"/>
                <a:gd name="T39" fmla="*/ 311394 h 156"/>
                <a:gd name="T40" fmla="*/ 247894 w 156"/>
                <a:gd name="T41" fmla="*/ 311394 h 156"/>
                <a:gd name="T42" fmla="*/ 260288 w 156"/>
                <a:gd name="T43" fmla="*/ 311394 h 156"/>
                <a:gd name="T44" fmla="*/ 272683 w 156"/>
                <a:gd name="T45" fmla="*/ 298938 h 156"/>
                <a:gd name="T46" fmla="*/ 285078 w 156"/>
                <a:gd name="T47" fmla="*/ 286483 h 156"/>
                <a:gd name="T48" fmla="*/ 297473 w 156"/>
                <a:gd name="T49" fmla="*/ 274027 h 156"/>
                <a:gd name="T50" fmla="*/ 309867 w 156"/>
                <a:gd name="T51" fmla="*/ 261571 h 156"/>
                <a:gd name="T52" fmla="*/ 309867 w 156"/>
                <a:gd name="T53" fmla="*/ 236660 h 156"/>
                <a:gd name="T54" fmla="*/ 322262 w 156"/>
                <a:gd name="T55" fmla="*/ 224204 h 156"/>
                <a:gd name="T56" fmla="*/ 322262 w 156"/>
                <a:gd name="T57" fmla="*/ 87190 h 156"/>
                <a:gd name="T58" fmla="*/ 309867 w 156"/>
                <a:gd name="T59" fmla="*/ 74735 h 156"/>
                <a:gd name="T60" fmla="*/ 309867 w 156"/>
                <a:gd name="T61" fmla="*/ 49823 h 156"/>
                <a:gd name="T62" fmla="*/ 297473 w 156"/>
                <a:gd name="T63" fmla="*/ 49823 h 156"/>
                <a:gd name="T64" fmla="*/ 285078 w 156"/>
                <a:gd name="T65" fmla="*/ 37367 h 156"/>
                <a:gd name="T66" fmla="*/ 272683 w 156"/>
                <a:gd name="T67" fmla="*/ 12456 h 156"/>
                <a:gd name="T68" fmla="*/ 260288 w 156"/>
                <a:gd name="T69" fmla="*/ 12456 h 156"/>
                <a:gd name="T70" fmla="*/ 247894 w 156"/>
                <a:gd name="T71" fmla="*/ 12456 h 156"/>
                <a:gd name="T72" fmla="*/ 235499 w 156"/>
                <a:gd name="T73" fmla="*/ 0 h 156"/>
                <a:gd name="T74" fmla="*/ 223104 w 156"/>
                <a:gd name="T75" fmla="*/ 0 h 156"/>
                <a:gd name="T76" fmla="*/ 210710 w 156"/>
                <a:gd name="T77" fmla="*/ 0 h 156"/>
                <a:gd name="T78" fmla="*/ 198315 w 156"/>
                <a:gd name="T79" fmla="*/ 0 h 156"/>
                <a:gd name="T80" fmla="*/ 185920 w 156"/>
                <a:gd name="T81" fmla="*/ 0 h 156"/>
                <a:gd name="T82" fmla="*/ 173526 w 156"/>
                <a:gd name="T83" fmla="*/ 0 h 156"/>
                <a:gd name="T84" fmla="*/ 161131 w 156"/>
                <a:gd name="T85" fmla="*/ 0 h 156"/>
                <a:gd name="T86" fmla="*/ 148736 w 156"/>
                <a:gd name="T87" fmla="*/ 0 h 156"/>
                <a:gd name="T88" fmla="*/ 136342 w 156"/>
                <a:gd name="T89" fmla="*/ 0 h 156"/>
                <a:gd name="T90" fmla="*/ 123947 w 156"/>
                <a:gd name="T91" fmla="*/ 0 h 156"/>
                <a:gd name="T92" fmla="*/ 111552 w 156"/>
                <a:gd name="T93" fmla="*/ 0 h 156"/>
                <a:gd name="T94" fmla="*/ 99158 w 156"/>
                <a:gd name="T95" fmla="*/ 0 h 156"/>
                <a:gd name="T96" fmla="*/ 86763 w 156"/>
                <a:gd name="T97" fmla="*/ 12456 h 156"/>
                <a:gd name="T98" fmla="*/ 74368 w 156"/>
                <a:gd name="T99" fmla="*/ 12456 h 156"/>
                <a:gd name="T100" fmla="*/ 61973 w 156"/>
                <a:gd name="T101" fmla="*/ 12456 h 156"/>
                <a:gd name="T102" fmla="*/ 49579 w 156"/>
                <a:gd name="T103" fmla="*/ 24912 h 156"/>
                <a:gd name="T104" fmla="*/ 37184 w 156"/>
                <a:gd name="T105" fmla="*/ 37367 h 156"/>
                <a:gd name="T106" fmla="*/ 24789 w 156"/>
                <a:gd name="T107" fmla="*/ 49823 h 156"/>
                <a:gd name="T108" fmla="*/ 12395 w 156"/>
                <a:gd name="T109" fmla="*/ 62279 h 156"/>
                <a:gd name="T110" fmla="*/ 12395 w 156"/>
                <a:gd name="T111" fmla="*/ 87190 h 156"/>
                <a:gd name="T112" fmla="*/ 0 w 156"/>
                <a:gd name="T113" fmla="*/ 99646 h 156"/>
                <a:gd name="T114" fmla="*/ 0 w 156"/>
                <a:gd name="T115" fmla="*/ 236660 h 156"/>
                <a:gd name="T116" fmla="*/ 12395 w 156"/>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6"/>
                <a:gd name="T179" fmla="*/ 156 w 156"/>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6">
                  <a:moveTo>
                    <a:pt x="6" y="114"/>
                  </a:moveTo>
                  <a:lnTo>
                    <a:pt x="6" y="132"/>
                  </a:lnTo>
                  <a:lnTo>
                    <a:pt x="12" y="132"/>
                  </a:lnTo>
                  <a:lnTo>
                    <a:pt x="18" y="138"/>
                  </a:lnTo>
                  <a:lnTo>
                    <a:pt x="24" y="150"/>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0"/>
                  </a:lnTo>
                  <a:lnTo>
                    <a:pt x="120" y="150"/>
                  </a:lnTo>
                  <a:lnTo>
                    <a:pt x="126" y="150"/>
                  </a:lnTo>
                  <a:lnTo>
                    <a:pt x="132" y="144"/>
                  </a:lnTo>
                  <a:lnTo>
                    <a:pt x="138" y="138"/>
                  </a:lnTo>
                  <a:lnTo>
                    <a:pt x="144" y="132"/>
                  </a:lnTo>
                  <a:lnTo>
                    <a:pt x="150" y="126"/>
                  </a:lnTo>
                  <a:lnTo>
                    <a:pt x="150" y="114"/>
                  </a:lnTo>
                  <a:lnTo>
                    <a:pt x="156" y="108"/>
                  </a:lnTo>
                  <a:lnTo>
                    <a:pt x="156" y="42"/>
                  </a:lnTo>
                  <a:lnTo>
                    <a:pt x="150" y="36"/>
                  </a:lnTo>
                  <a:lnTo>
                    <a:pt x="150" y="24"/>
                  </a:lnTo>
                  <a:lnTo>
                    <a:pt x="144" y="24"/>
                  </a:lnTo>
                  <a:lnTo>
                    <a:pt x="138" y="18"/>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6" y="30"/>
                  </a:lnTo>
                  <a:lnTo>
                    <a:pt x="6" y="42"/>
                  </a:lnTo>
                  <a:lnTo>
                    <a:pt x="0" y="48"/>
                  </a:lnTo>
                  <a:lnTo>
                    <a:pt x="0" y="114"/>
                  </a:lnTo>
                  <a:lnTo>
                    <a:pt x="6" y="114"/>
                  </a:lnTo>
                </a:path>
              </a:pathLst>
            </a:custGeom>
            <a:noFill/>
            <a:ln w="0">
              <a:solidFill>
                <a:srgbClr val="FF0000"/>
              </a:solidFill>
              <a:prstDash val="solid"/>
              <a:round/>
              <a:headEnd/>
              <a:tailEnd/>
            </a:ln>
          </p:spPr>
          <p:txBody>
            <a:bodyPr/>
            <a:lstStyle/>
            <a:p>
              <a:endParaRPr lang="en-GB"/>
            </a:p>
          </p:txBody>
        </p:sp>
        <p:sp>
          <p:nvSpPr>
            <p:cNvPr id="22568" name="Line 33"/>
            <p:cNvSpPr>
              <a:spLocks noChangeAspect="1" noChangeShapeType="1"/>
            </p:cNvSpPr>
            <p:nvPr/>
          </p:nvSpPr>
          <p:spPr bwMode="auto">
            <a:xfrm>
              <a:off x="2106613" y="5757863"/>
              <a:ext cx="682625" cy="1587"/>
            </a:xfrm>
            <a:prstGeom prst="line">
              <a:avLst/>
            </a:prstGeom>
            <a:noFill/>
            <a:ln w="0">
              <a:solidFill>
                <a:srgbClr val="000000"/>
              </a:solidFill>
              <a:round/>
              <a:headEnd/>
              <a:tailEnd/>
            </a:ln>
          </p:spPr>
          <p:txBody>
            <a:bodyPr/>
            <a:lstStyle/>
            <a:p>
              <a:endParaRPr lang="en-GB"/>
            </a:p>
          </p:txBody>
        </p:sp>
        <p:sp>
          <p:nvSpPr>
            <p:cNvPr id="22569" name="Line 34"/>
            <p:cNvSpPr>
              <a:spLocks noChangeAspect="1" noChangeShapeType="1"/>
            </p:cNvSpPr>
            <p:nvPr/>
          </p:nvSpPr>
          <p:spPr bwMode="auto">
            <a:xfrm>
              <a:off x="2106613" y="5757863"/>
              <a:ext cx="1587" cy="682625"/>
            </a:xfrm>
            <a:prstGeom prst="line">
              <a:avLst/>
            </a:prstGeom>
            <a:noFill/>
            <a:ln w="0">
              <a:solidFill>
                <a:srgbClr val="000000"/>
              </a:solidFill>
              <a:round/>
              <a:headEnd/>
              <a:tailEnd/>
            </a:ln>
          </p:spPr>
          <p:txBody>
            <a:bodyPr/>
            <a:lstStyle/>
            <a:p>
              <a:endParaRPr lang="en-GB"/>
            </a:p>
          </p:txBody>
        </p:sp>
        <p:sp>
          <p:nvSpPr>
            <p:cNvPr id="22570" name="Line 35"/>
            <p:cNvSpPr>
              <a:spLocks noChangeAspect="1" noChangeShapeType="1"/>
            </p:cNvSpPr>
            <p:nvPr/>
          </p:nvSpPr>
          <p:spPr bwMode="auto">
            <a:xfrm>
              <a:off x="2106613" y="5757863"/>
              <a:ext cx="1587" cy="682625"/>
            </a:xfrm>
            <a:prstGeom prst="line">
              <a:avLst/>
            </a:prstGeom>
            <a:noFill/>
            <a:ln w="0">
              <a:solidFill>
                <a:srgbClr val="000000"/>
              </a:solidFill>
              <a:round/>
              <a:headEnd/>
              <a:tailEnd/>
            </a:ln>
          </p:spPr>
          <p:txBody>
            <a:bodyPr/>
            <a:lstStyle/>
            <a:p>
              <a:endParaRPr lang="en-GB"/>
            </a:p>
          </p:txBody>
        </p:sp>
        <p:sp>
          <p:nvSpPr>
            <p:cNvPr id="22571" name="Line 36"/>
            <p:cNvSpPr>
              <a:spLocks noChangeAspect="1" noChangeShapeType="1"/>
            </p:cNvSpPr>
            <p:nvPr/>
          </p:nvSpPr>
          <p:spPr bwMode="auto">
            <a:xfrm>
              <a:off x="2106613" y="5757863"/>
              <a:ext cx="682625" cy="1587"/>
            </a:xfrm>
            <a:prstGeom prst="line">
              <a:avLst/>
            </a:prstGeom>
            <a:noFill/>
            <a:ln w="0">
              <a:solidFill>
                <a:srgbClr val="000000"/>
              </a:solidFill>
              <a:round/>
              <a:headEnd/>
              <a:tailEnd/>
            </a:ln>
          </p:spPr>
          <p:txBody>
            <a:bodyPr/>
            <a:lstStyle/>
            <a:p>
              <a:endParaRPr lang="en-GB"/>
            </a:p>
          </p:txBody>
        </p:sp>
        <p:sp>
          <p:nvSpPr>
            <p:cNvPr id="22572" name="Line 37"/>
            <p:cNvSpPr>
              <a:spLocks noChangeAspect="1" noChangeShapeType="1"/>
            </p:cNvSpPr>
            <p:nvPr/>
          </p:nvSpPr>
          <p:spPr bwMode="auto">
            <a:xfrm>
              <a:off x="2106613" y="5757863"/>
              <a:ext cx="1587" cy="682625"/>
            </a:xfrm>
            <a:prstGeom prst="line">
              <a:avLst/>
            </a:prstGeom>
            <a:noFill/>
            <a:ln w="0">
              <a:solidFill>
                <a:srgbClr val="000000"/>
              </a:solidFill>
              <a:round/>
              <a:headEnd/>
              <a:tailEnd/>
            </a:ln>
          </p:spPr>
          <p:txBody>
            <a:bodyPr/>
            <a:lstStyle/>
            <a:p>
              <a:endParaRPr lang="en-GB"/>
            </a:p>
          </p:txBody>
        </p:sp>
        <p:sp>
          <p:nvSpPr>
            <p:cNvPr id="22573" name="Rectangle 38"/>
            <p:cNvSpPr>
              <a:spLocks noChangeAspect="1" noChangeArrowheads="1"/>
            </p:cNvSpPr>
            <p:nvPr/>
          </p:nvSpPr>
          <p:spPr bwMode="auto">
            <a:xfrm>
              <a:off x="2963863" y="5757863"/>
              <a:ext cx="682625" cy="682625"/>
            </a:xfrm>
            <a:prstGeom prst="rect">
              <a:avLst/>
            </a:prstGeom>
            <a:noFill/>
            <a:ln w="0">
              <a:solidFill>
                <a:schemeClr val="bg2"/>
              </a:solidFill>
              <a:miter lim="800000"/>
              <a:headEnd/>
              <a:tailEnd/>
            </a:ln>
          </p:spPr>
          <p:txBody>
            <a:bodyPr/>
            <a:lstStyle/>
            <a:p>
              <a:pPr eaLnBrk="0" hangingPunct="0"/>
              <a:endParaRPr lang="en-GB"/>
            </a:p>
          </p:txBody>
        </p:sp>
        <p:sp>
          <p:nvSpPr>
            <p:cNvPr id="22574" name="Freeform 39"/>
            <p:cNvSpPr>
              <a:spLocks noChangeAspect="1"/>
            </p:cNvSpPr>
            <p:nvPr/>
          </p:nvSpPr>
          <p:spPr bwMode="auto">
            <a:xfrm>
              <a:off x="3136900" y="5930900"/>
              <a:ext cx="323850" cy="323850"/>
            </a:xfrm>
            <a:custGeom>
              <a:avLst/>
              <a:gdLst>
                <a:gd name="T0" fmla="*/ 12456 w 156"/>
                <a:gd name="T1" fmla="*/ 236660 h 156"/>
                <a:gd name="T2" fmla="*/ 12456 w 156"/>
                <a:gd name="T3" fmla="*/ 274027 h 156"/>
                <a:gd name="T4" fmla="*/ 24912 w 156"/>
                <a:gd name="T5" fmla="*/ 274027 h 156"/>
                <a:gd name="T6" fmla="*/ 37367 w 156"/>
                <a:gd name="T7" fmla="*/ 286483 h 156"/>
                <a:gd name="T8" fmla="*/ 49823 w 156"/>
                <a:gd name="T9" fmla="*/ 311394 h 156"/>
                <a:gd name="T10" fmla="*/ 62279 w 156"/>
                <a:gd name="T11" fmla="*/ 311394 h 156"/>
                <a:gd name="T12" fmla="*/ 74735 w 156"/>
                <a:gd name="T13" fmla="*/ 311394 h 156"/>
                <a:gd name="T14" fmla="*/ 87190 w 156"/>
                <a:gd name="T15" fmla="*/ 323850 h 156"/>
                <a:gd name="T16" fmla="*/ 99646 w 156"/>
                <a:gd name="T17" fmla="*/ 323850 h 156"/>
                <a:gd name="T18" fmla="*/ 112102 w 156"/>
                <a:gd name="T19" fmla="*/ 323850 h 156"/>
                <a:gd name="T20" fmla="*/ 124558 w 156"/>
                <a:gd name="T21" fmla="*/ 323850 h 156"/>
                <a:gd name="T22" fmla="*/ 137013 w 156"/>
                <a:gd name="T23" fmla="*/ 323850 h 156"/>
                <a:gd name="T24" fmla="*/ 149469 w 156"/>
                <a:gd name="T25" fmla="*/ 323850 h 156"/>
                <a:gd name="T26" fmla="*/ 161925 w 156"/>
                <a:gd name="T27" fmla="*/ 323850 h 156"/>
                <a:gd name="T28" fmla="*/ 174381 w 156"/>
                <a:gd name="T29" fmla="*/ 323850 h 156"/>
                <a:gd name="T30" fmla="*/ 186837 w 156"/>
                <a:gd name="T31" fmla="*/ 323850 h 156"/>
                <a:gd name="T32" fmla="*/ 199292 w 156"/>
                <a:gd name="T33" fmla="*/ 323850 h 156"/>
                <a:gd name="T34" fmla="*/ 211748 w 156"/>
                <a:gd name="T35" fmla="*/ 323850 h 156"/>
                <a:gd name="T36" fmla="*/ 224204 w 156"/>
                <a:gd name="T37" fmla="*/ 323850 h 156"/>
                <a:gd name="T38" fmla="*/ 236660 w 156"/>
                <a:gd name="T39" fmla="*/ 311394 h 156"/>
                <a:gd name="T40" fmla="*/ 249115 w 156"/>
                <a:gd name="T41" fmla="*/ 311394 h 156"/>
                <a:gd name="T42" fmla="*/ 261571 w 156"/>
                <a:gd name="T43" fmla="*/ 311394 h 156"/>
                <a:gd name="T44" fmla="*/ 274027 w 156"/>
                <a:gd name="T45" fmla="*/ 298938 h 156"/>
                <a:gd name="T46" fmla="*/ 286483 w 156"/>
                <a:gd name="T47" fmla="*/ 286483 h 156"/>
                <a:gd name="T48" fmla="*/ 298938 w 156"/>
                <a:gd name="T49" fmla="*/ 274027 h 156"/>
                <a:gd name="T50" fmla="*/ 311394 w 156"/>
                <a:gd name="T51" fmla="*/ 261571 h 156"/>
                <a:gd name="T52" fmla="*/ 311394 w 156"/>
                <a:gd name="T53" fmla="*/ 236660 h 156"/>
                <a:gd name="T54" fmla="*/ 323850 w 156"/>
                <a:gd name="T55" fmla="*/ 224204 h 156"/>
                <a:gd name="T56" fmla="*/ 323850 w 156"/>
                <a:gd name="T57" fmla="*/ 87190 h 156"/>
                <a:gd name="T58" fmla="*/ 311394 w 156"/>
                <a:gd name="T59" fmla="*/ 74735 h 156"/>
                <a:gd name="T60" fmla="*/ 311394 w 156"/>
                <a:gd name="T61" fmla="*/ 49823 h 156"/>
                <a:gd name="T62" fmla="*/ 298938 w 156"/>
                <a:gd name="T63" fmla="*/ 49823 h 156"/>
                <a:gd name="T64" fmla="*/ 286483 w 156"/>
                <a:gd name="T65" fmla="*/ 37367 h 156"/>
                <a:gd name="T66" fmla="*/ 274027 w 156"/>
                <a:gd name="T67" fmla="*/ 12456 h 156"/>
                <a:gd name="T68" fmla="*/ 261571 w 156"/>
                <a:gd name="T69" fmla="*/ 12456 h 156"/>
                <a:gd name="T70" fmla="*/ 249115 w 156"/>
                <a:gd name="T71" fmla="*/ 12456 h 156"/>
                <a:gd name="T72" fmla="*/ 236660 w 156"/>
                <a:gd name="T73" fmla="*/ 0 h 156"/>
                <a:gd name="T74" fmla="*/ 224204 w 156"/>
                <a:gd name="T75" fmla="*/ 0 h 156"/>
                <a:gd name="T76" fmla="*/ 211748 w 156"/>
                <a:gd name="T77" fmla="*/ 0 h 156"/>
                <a:gd name="T78" fmla="*/ 199292 w 156"/>
                <a:gd name="T79" fmla="*/ 0 h 156"/>
                <a:gd name="T80" fmla="*/ 186837 w 156"/>
                <a:gd name="T81" fmla="*/ 0 h 156"/>
                <a:gd name="T82" fmla="*/ 174381 w 156"/>
                <a:gd name="T83" fmla="*/ 0 h 156"/>
                <a:gd name="T84" fmla="*/ 161925 w 156"/>
                <a:gd name="T85" fmla="*/ 0 h 156"/>
                <a:gd name="T86" fmla="*/ 149469 w 156"/>
                <a:gd name="T87" fmla="*/ 0 h 156"/>
                <a:gd name="T88" fmla="*/ 137013 w 156"/>
                <a:gd name="T89" fmla="*/ 0 h 156"/>
                <a:gd name="T90" fmla="*/ 124558 w 156"/>
                <a:gd name="T91" fmla="*/ 0 h 156"/>
                <a:gd name="T92" fmla="*/ 112102 w 156"/>
                <a:gd name="T93" fmla="*/ 0 h 156"/>
                <a:gd name="T94" fmla="*/ 99646 w 156"/>
                <a:gd name="T95" fmla="*/ 0 h 156"/>
                <a:gd name="T96" fmla="*/ 87190 w 156"/>
                <a:gd name="T97" fmla="*/ 12456 h 156"/>
                <a:gd name="T98" fmla="*/ 74735 w 156"/>
                <a:gd name="T99" fmla="*/ 12456 h 156"/>
                <a:gd name="T100" fmla="*/ 62279 w 156"/>
                <a:gd name="T101" fmla="*/ 12456 h 156"/>
                <a:gd name="T102" fmla="*/ 49823 w 156"/>
                <a:gd name="T103" fmla="*/ 24912 h 156"/>
                <a:gd name="T104" fmla="*/ 37367 w 156"/>
                <a:gd name="T105" fmla="*/ 37367 h 156"/>
                <a:gd name="T106" fmla="*/ 24912 w 156"/>
                <a:gd name="T107" fmla="*/ 49823 h 156"/>
                <a:gd name="T108" fmla="*/ 12456 w 156"/>
                <a:gd name="T109" fmla="*/ 62279 h 156"/>
                <a:gd name="T110" fmla="*/ 12456 w 156"/>
                <a:gd name="T111" fmla="*/ 87190 h 156"/>
                <a:gd name="T112" fmla="*/ 0 w 156"/>
                <a:gd name="T113" fmla="*/ 99646 h 156"/>
                <a:gd name="T114" fmla="*/ 0 w 156"/>
                <a:gd name="T115" fmla="*/ 236660 h 156"/>
                <a:gd name="T116" fmla="*/ 12456 w 156"/>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6"/>
                <a:gd name="T179" fmla="*/ 156 w 156"/>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6">
                  <a:moveTo>
                    <a:pt x="6" y="114"/>
                  </a:moveTo>
                  <a:lnTo>
                    <a:pt x="6" y="132"/>
                  </a:lnTo>
                  <a:lnTo>
                    <a:pt x="12" y="132"/>
                  </a:lnTo>
                  <a:lnTo>
                    <a:pt x="18" y="138"/>
                  </a:lnTo>
                  <a:lnTo>
                    <a:pt x="24" y="150"/>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0"/>
                  </a:lnTo>
                  <a:lnTo>
                    <a:pt x="120" y="150"/>
                  </a:lnTo>
                  <a:lnTo>
                    <a:pt x="126" y="150"/>
                  </a:lnTo>
                  <a:lnTo>
                    <a:pt x="132" y="144"/>
                  </a:lnTo>
                  <a:lnTo>
                    <a:pt x="138" y="138"/>
                  </a:lnTo>
                  <a:lnTo>
                    <a:pt x="144" y="132"/>
                  </a:lnTo>
                  <a:lnTo>
                    <a:pt x="150" y="126"/>
                  </a:lnTo>
                  <a:lnTo>
                    <a:pt x="150" y="114"/>
                  </a:lnTo>
                  <a:lnTo>
                    <a:pt x="156" y="108"/>
                  </a:lnTo>
                  <a:lnTo>
                    <a:pt x="156" y="42"/>
                  </a:lnTo>
                  <a:lnTo>
                    <a:pt x="150" y="36"/>
                  </a:lnTo>
                  <a:lnTo>
                    <a:pt x="150" y="24"/>
                  </a:lnTo>
                  <a:lnTo>
                    <a:pt x="144" y="24"/>
                  </a:lnTo>
                  <a:lnTo>
                    <a:pt x="138" y="18"/>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6" y="30"/>
                  </a:lnTo>
                  <a:lnTo>
                    <a:pt x="6" y="42"/>
                  </a:lnTo>
                  <a:lnTo>
                    <a:pt x="0" y="48"/>
                  </a:lnTo>
                  <a:lnTo>
                    <a:pt x="0" y="114"/>
                  </a:lnTo>
                  <a:lnTo>
                    <a:pt x="6" y="114"/>
                  </a:lnTo>
                </a:path>
              </a:pathLst>
            </a:custGeom>
            <a:noFill/>
            <a:ln w="0">
              <a:solidFill>
                <a:srgbClr val="FF0000"/>
              </a:solidFill>
              <a:prstDash val="solid"/>
              <a:round/>
              <a:headEnd/>
              <a:tailEnd/>
            </a:ln>
          </p:spPr>
          <p:txBody>
            <a:bodyPr/>
            <a:lstStyle/>
            <a:p>
              <a:endParaRPr lang="en-GB"/>
            </a:p>
          </p:txBody>
        </p:sp>
        <p:sp>
          <p:nvSpPr>
            <p:cNvPr id="22575" name="Line 40"/>
            <p:cNvSpPr>
              <a:spLocks noChangeAspect="1" noChangeShapeType="1"/>
            </p:cNvSpPr>
            <p:nvPr/>
          </p:nvSpPr>
          <p:spPr bwMode="auto">
            <a:xfrm>
              <a:off x="2963863" y="6440488"/>
              <a:ext cx="682625" cy="1587"/>
            </a:xfrm>
            <a:prstGeom prst="line">
              <a:avLst/>
            </a:prstGeom>
            <a:noFill/>
            <a:ln w="0">
              <a:solidFill>
                <a:srgbClr val="000000"/>
              </a:solidFill>
              <a:round/>
              <a:headEnd/>
              <a:tailEnd/>
            </a:ln>
          </p:spPr>
          <p:txBody>
            <a:bodyPr/>
            <a:lstStyle/>
            <a:p>
              <a:endParaRPr lang="en-GB"/>
            </a:p>
          </p:txBody>
        </p:sp>
        <p:sp>
          <p:nvSpPr>
            <p:cNvPr id="22576" name="Line 41"/>
            <p:cNvSpPr>
              <a:spLocks noChangeAspect="1" noChangeShapeType="1"/>
            </p:cNvSpPr>
            <p:nvPr/>
          </p:nvSpPr>
          <p:spPr bwMode="auto">
            <a:xfrm>
              <a:off x="2963863" y="5757863"/>
              <a:ext cx="682625" cy="1587"/>
            </a:xfrm>
            <a:prstGeom prst="line">
              <a:avLst/>
            </a:prstGeom>
            <a:noFill/>
            <a:ln w="0">
              <a:solidFill>
                <a:srgbClr val="000000"/>
              </a:solidFill>
              <a:round/>
              <a:headEnd/>
              <a:tailEnd/>
            </a:ln>
          </p:spPr>
          <p:txBody>
            <a:bodyPr/>
            <a:lstStyle/>
            <a:p>
              <a:endParaRPr lang="en-GB"/>
            </a:p>
          </p:txBody>
        </p:sp>
        <p:sp>
          <p:nvSpPr>
            <p:cNvPr id="22577" name="Line 42"/>
            <p:cNvSpPr>
              <a:spLocks noChangeAspect="1" noChangeShapeType="1"/>
            </p:cNvSpPr>
            <p:nvPr/>
          </p:nvSpPr>
          <p:spPr bwMode="auto">
            <a:xfrm>
              <a:off x="2963863" y="5757863"/>
              <a:ext cx="1587" cy="682625"/>
            </a:xfrm>
            <a:prstGeom prst="line">
              <a:avLst/>
            </a:prstGeom>
            <a:noFill/>
            <a:ln w="0">
              <a:solidFill>
                <a:srgbClr val="000000"/>
              </a:solidFill>
              <a:round/>
              <a:headEnd/>
              <a:tailEnd/>
            </a:ln>
          </p:spPr>
          <p:txBody>
            <a:bodyPr/>
            <a:lstStyle/>
            <a:p>
              <a:endParaRPr lang="en-GB"/>
            </a:p>
          </p:txBody>
        </p:sp>
        <p:sp>
          <p:nvSpPr>
            <p:cNvPr id="22578" name="Line 43"/>
            <p:cNvSpPr>
              <a:spLocks noChangeAspect="1" noChangeShapeType="1"/>
            </p:cNvSpPr>
            <p:nvPr/>
          </p:nvSpPr>
          <p:spPr bwMode="auto">
            <a:xfrm>
              <a:off x="2963863" y="6440488"/>
              <a:ext cx="682625" cy="1587"/>
            </a:xfrm>
            <a:prstGeom prst="line">
              <a:avLst/>
            </a:prstGeom>
            <a:noFill/>
            <a:ln w="0">
              <a:solidFill>
                <a:srgbClr val="000000"/>
              </a:solidFill>
              <a:round/>
              <a:headEnd/>
              <a:tailEnd/>
            </a:ln>
          </p:spPr>
          <p:txBody>
            <a:bodyPr/>
            <a:lstStyle/>
            <a:p>
              <a:endParaRPr lang="en-GB"/>
            </a:p>
          </p:txBody>
        </p:sp>
        <p:sp>
          <p:nvSpPr>
            <p:cNvPr id="22579" name="Line 44"/>
            <p:cNvSpPr>
              <a:spLocks noChangeAspect="1" noChangeShapeType="1"/>
            </p:cNvSpPr>
            <p:nvPr/>
          </p:nvSpPr>
          <p:spPr bwMode="auto">
            <a:xfrm>
              <a:off x="2963863" y="5757863"/>
              <a:ext cx="1587" cy="682625"/>
            </a:xfrm>
            <a:prstGeom prst="line">
              <a:avLst/>
            </a:prstGeom>
            <a:noFill/>
            <a:ln w="0">
              <a:solidFill>
                <a:srgbClr val="000000"/>
              </a:solidFill>
              <a:round/>
              <a:headEnd/>
              <a:tailEnd/>
            </a:ln>
          </p:spPr>
          <p:txBody>
            <a:bodyPr/>
            <a:lstStyle/>
            <a:p>
              <a:endParaRPr lang="en-GB"/>
            </a:p>
          </p:txBody>
        </p:sp>
        <p:sp>
          <p:nvSpPr>
            <p:cNvPr id="22580" name="Line 45"/>
            <p:cNvSpPr>
              <a:spLocks noChangeAspect="1" noChangeShapeType="1"/>
            </p:cNvSpPr>
            <p:nvPr/>
          </p:nvSpPr>
          <p:spPr bwMode="auto">
            <a:xfrm>
              <a:off x="2963863" y="6440488"/>
              <a:ext cx="682625" cy="1587"/>
            </a:xfrm>
            <a:prstGeom prst="line">
              <a:avLst/>
            </a:prstGeom>
            <a:noFill/>
            <a:ln w="0">
              <a:solidFill>
                <a:srgbClr val="000000"/>
              </a:solidFill>
              <a:round/>
              <a:headEnd/>
              <a:tailEnd/>
            </a:ln>
          </p:spPr>
          <p:txBody>
            <a:bodyPr/>
            <a:lstStyle/>
            <a:p>
              <a:endParaRPr lang="en-GB"/>
            </a:p>
          </p:txBody>
        </p:sp>
        <p:sp>
          <p:nvSpPr>
            <p:cNvPr id="22581" name="Line 46"/>
            <p:cNvSpPr>
              <a:spLocks noChangeAspect="1" noChangeShapeType="1"/>
            </p:cNvSpPr>
            <p:nvPr/>
          </p:nvSpPr>
          <p:spPr bwMode="auto">
            <a:xfrm>
              <a:off x="2963863" y="5757863"/>
              <a:ext cx="682625" cy="1587"/>
            </a:xfrm>
            <a:prstGeom prst="line">
              <a:avLst/>
            </a:prstGeom>
            <a:noFill/>
            <a:ln w="0">
              <a:solidFill>
                <a:srgbClr val="000000"/>
              </a:solidFill>
              <a:round/>
              <a:headEnd/>
              <a:tailEnd/>
            </a:ln>
          </p:spPr>
          <p:txBody>
            <a:bodyPr/>
            <a:lstStyle/>
            <a:p>
              <a:endParaRPr lang="en-GB"/>
            </a:p>
          </p:txBody>
        </p:sp>
        <p:sp>
          <p:nvSpPr>
            <p:cNvPr id="22582" name="Line 47"/>
            <p:cNvSpPr>
              <a:spLocks noChangeAspect="1" noChangeShapeType="1"/>
            </p:cNvSpPr>
            <p:nvPr/>
          </p:nvSpPr>
          <p:spPr bwMode="auto">
            <a:xfrm>
              <a:off x="2963863" y="5757863"/>
              <a:ext cx="1587" cy="682625"/>
            </a:xfrm>
            <a:prstGeom prst="line">
              <a:avLst/>
            </a:prstGeom>
            <a:noFill/>
            <a:ln w="0">
              <a:solidFill>
                <a:srgbClr val="000000"/>
              </a:solidFill>
              <a:round/>
              <a:headEnd/>
              <a:tailEnd/>
            </a:ln>
          </p:spPr>
          <p:txBody>
            <a:bodyPr/>
            <a:lstStyle/>
            <a:p>
              <a:endParaRPr lang="en-GB"/>
            </a:p>
          </p:txBody>
        </p:sp>
        <p:sp>
          <p:nvSpPr>
            <p:cNvPr id="22583" name="Rectangle 48"/>
            <p:cNvSpPr>
              <a:spLocks noChangeAspect="1" noChangeArrowheads="1"/>
            </p:cNvSpPr>
            <p:nvPr/>
          </p:nvSpPr>
          <p:spPr bwMode="auto">
            <a:xfrm>
              <a:off x="3819525" y="5757863"/>
              <a:ext cx="682625" cy="682625"/>
            </a:xfrm>
            <a:prstGeom prst="rect">
              <a:avLst/>
            </a:prstGeom>
            <a:noFill/>
            <a:ln w="0">
              <a:solidFill>
                <a:schemeClr val="bg2"/>
              </a:solidFill>
              <a:miter lim="800000"/>
              <a:headEnd/>
              <a:tailEnd/>
            </a:ln>
          </p:spPr>
          <p:txBody>
            <a:bodyPr/>
            <a:lstStyle/>
            <a:p>
              <a:pPr eaLnBrk="0" hangingPunct="0"/>
              <a:endParaRPr lang="en-GB"/>
            </a:p>
          </p:txBody>
        </p:sp>
        <p:sp>
          <p:nvSpPr>
            <p:cNvPr id="22584" name="Freeform 49"/>
            <p:cNvSpPr>
              <a:spLocks noChangeAspect="1"/>
            </p:cNvSpPr>
            <p:nvPr/>
          </p:nvSpPr>
          <p:spPr bwMode="auto">
            <a:xfrm>
              <a:off x="3994150" y="5930900"/>
              <a:ext cx="322263" cy="323850"/>
            </a:xfrm>
            <a:custGeom>
              <a:avLst/>
              <a:gdLst>
                <a:gd name="T0" fmla="*/ 12395 w 156"/>
                <a:gd name="T1" fmla="*/ 236660 h 156"/>
                <a:gd name="T2" fmla="*/ 12395 w 156"/>
                <a:gd name="T3" fmla="*/ 274027 h 156"/>
                <a:gd name="T4" fmla="*/ 24789 w 156"/>
                <a:gd name="T5" fmla="*/ 274027 h 156"/>
                <a:gd name="T6" fmla="*/ 37184 w 156"/>
                <a:gd name="T7" fmla="*/ 286483 h 156"/>
                <a:gd name="T8" fmla="*/ 49579 w 156"/>
                <a:gd name="T9" fmla="*/ 311394 h 156"/>
                <a:gd name="T10" fmla="*/ 61974 w 156"/>
                <a:gd name="T11" fmla="*/ 311394 h 156"/>
                <a:gd name="T12" fmla="*/ 74368 w 156"/>
                <a:gd name="T13" fmla="*/ 311394 h 156"/>
                <a:gd name="T14" fmla="*/ 86763 w 156"/>
                <a:gd name="T15" fmla="*/ 323850 h 156"/>
                <a:gd name="T16" fmla="*/ 99158 w 156"/>
                <a:gd name="T17" fmla="*/ 323850 h 156"/>
                <a:gd name="T18" fmla="*/ 111553 w 156"/>
                <a:gd name="T19" fmla="*/ 323850 h 156"/>
                <a:gd name="T20" fmla="*/ 123947 w 156"/>
                <a:gd name="T21" fmla="*/ 323850 h 156"/>
                <a:gd name="T22" fmla="*/ 136342 w 156"/>
                <a:gd name="T23" fmla="*/ 323850 h 156"/>
                <a:gd name="T24" fmla="*/ 148737 w 156"/>
                <a:gd name="T25" fmla="*/ 323850 h 156"/>
                <a:gd name="T26" fmla="*/ 161132 w 156"/>
                <a:gd name="T27" fmla="*/ 323850 h 156"/>
                <a:gd name="T28" fmla="*/ 173526 w 156"/>
                <a:gd name="T29" fmla="*/ 323850 h 156"/>
                <a:gd name="T30" fmla="*/ 185921 w 156"/>
                <a:gd name="T31" fmla="*/ 323850 h 156"/>
                <a:gd name="T32" fmla="*/ 198316 w 156"/>
                <a:gd name="T33" fmla="*/ 323850 h 156"/>
                <a:gd name="T34" fmla="*/ 210710 w 156"/>
                <a:gd name="T35" fmla="*/ 323850 h 156"/>
                <a:gd name="T36" fmla="*/ 223105 w 156"/>
                <a:gd name="T37" fmla="*/ 323850 h 156"/>
                <a:gd name="T38" fmla="*/ 235500 w 156"/>
                <a:gd name="T39" fmla="*/ 311394 h 156"/>
                <a:gd name="T40" fmla="*/ 247895 w 156"/>
                <a:gd name="T41" fmla="*/ 311394 h 156"/>
                <a:gd name="T42" fmla="*/ 260289 w 156"/>
                <a:gd name="T43" fmla="*/ 311394 h 156"/>
                <a:gd name="T44" fmla="*/ 272684 w 156"/>
                <a:gd name="T45" fmla="*/ 298938 h 156"/>
                <a:gd name="T46" fmla="*/ 285079 w 156"/>
                <a:gd name="T47" fmla="*/ 286483 h 156"/>
                <a:gd name="T48" fmla="*/ 297474 w 156"/>
                <a:gd name="T49" fmla="*/ 274027 h 156"/>
                <a:gd name="T50" fmla="*/ 309868 w 156"/>
                <a:gd name="T51" fmla="*/ 261571 h 156"/>
                <a:gd name="T52" fmla="*/ 309868 w 156"/>
                <a:gd name="T53" fmla="*/ 236660 h 156"/>
                <a:gd name="T54" fmla="*/ 322263 w 156"/>
                <a:gd name="T55" fmla="*/ 224204 h 156"/>
                <a:gd name="T56" fmla="*/ 322263 w 156"/>
                <a:gd name="T57" fmla="*/ 87190 h 156"/>
                <a:gd name="T58" fmla="*/ 309868 w 156"/>
                <a:gd name="T59" fmla="*/ 74735 h 156"/>
                <a:gd name="T60" fmla="*/ 309868 w 156"/>
                <a:gd name="T61" fmla="*/ 49823 h 156"/>
                <a:gd name="T62" fmla="*/ 297474 w 156"/>
                <a:gd name="T63" fmla="*/ 49823 h 156"/>
                <a:gd name="T64" fmla="*/ 285079 w 156"/>
                <a:gd name="T65" fmla="*/ 37367 h 156"/>
                <a:gd name="T66" fmla="*/ 272684 w 156"/>
                <a:gd name="T67" fmla="*/ 12456 h 156"/>
                <a:gd name="T68" fmla="*/ 260289 w 156"/>
                <a:gd name="T69" fmla="*/ 12456 h 156"/>
                <a:gd name="T70" fmla="*/ 247895 w 156"/>
                <a:gd name="T71" fmla="*/ 12456 h 156"/>
                <a:gd name="T72" fmla="*/ 235500 w 156"/>
                <a:gd name="T73" fmla="*/ 0 h 156"/>
                <a:gd name="T74" fmla="*/ 223105 w 156"/>
                <a:gd name="T75" fmla="*/ 0 h 156"/>
                <a:gd name="T76" fmla="*/ 210710 w 156"/>
                <a:gd name="T77" fmla="*/ 0 h 156"/>
                <a:gd name="T78" fmla="*/ 198316 w 156"/>
                <a:gd name="T79" fmla="*/ 0 h 156"/>
                <a:gd name="T80" fmla="*/ 185921 w 156"/>
                <a:gd name="T81" fmla="*/ 0 h 156"/>
                <a:gd name="T82" fmla="*/ 173526 w 156"/>
                <a:gd name="T83" fmla="*/ 0 h 156"/>
                <a:gd name="T84" fmla="*/ 161132 w 156"/>
                <a:gd name="T85" fmla="*/ 0 h 156"/>
                <a:gd name="T86" fmla="*/ 148737 w 156"/>
                <a:gd name="T87" fmla="*/ 0 h 156"/>
                <a:gd name="T88" fmla="*/ 136342 w 156"/>
                <a:gd name="T89" fmla="*/ 0 h 156"/>
                <a:gd name="T90" fmla="*/ 123947 w 156"/>
                <a:gd name="T91" fmla="*/ 0 h 156"/>
                <a:gd name="T92" fmla="*/ 111553 w 156"/>
                <a:gd name="T93" fmla="*/ 0 h 156"/>
                <a:gd name="T94" fmla="*/ 99158 w 156"/>
                <a:gd name="T95" fmla="*/ 0 h 156"/>
                <a:gd name="T96" fmla="*/ 86763 w 156"/>
                <a:gd name="T97" fmla="*/ 12456 h 156"/>
                <a:gd name="T98" fmla="*/ 74368 w 156"/>
                <a:gd name="T99" fmla="*/ 12456 h 156"/>
                <a:gd name="T100" fmla="*/ 61974 w 156"/>
                <a:gd name="T101" fmla="*/ 12456 h 156"/>
                <a:gd name="T102" fmla="*/ 49579 w 156"/>
                <a:gd name="T103" fmla="*/ 24912 h 156"/>
                <a:gd name="T104" fmla="*/ 37184 w 156"/>
                <a:gd name="T105" fmla="*/ 37367 h 156"/>
                <a:gd name="T106" fmla="*/ 24789 w 156"/>
                <a:gd name="T107" fmla="*/ 49823 h 156"/>
                <a:gd name="T108" fmla="*/ 12395 w 156"/>
                <a:gd name="T109" fmla="*/ 62279 h 156"/>
                <a:gd name="T110" fmla="*/ 12395 w 156"/>
                <a:gd name="T111" fmla="*/ 87190 h 156"/>
                <a:gd name="T112" fmla="*/ 0 w 156"/>
                <a:gd name="T113" fmla="*/ 99646 h 156"/>
                <a:gd name="T114" fmla="*/ 0 w 156"/>
                <a:gd name="T115" fmla="*/ 236660 h 156"/>
                <a:gd name="T116" fmla="*/ 12395 w 156"/>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6"/>
                <a:gd name="T179" fmla="*/ 156 w 156"/>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6">
                  <a:moveTo>
                    <a:pt x="6" y="114"/>
                  </a:moveTo>
                  <a:lnTo>
                    <a:pt x="6" y="132"/>
                  </a:lnTo>
                  <a:lnTo>
                    <a:pt x="12" y="132"/>
                  </a:lnTo>
                  <a:lnTo>
                    <a:pt x="18" y="138"/>
                  </a:lnTo>
                  <a:lnTo>
                    <a:pt x="24" y="150"/>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0"/>
                  </a:lnTo>
                  <a:lnTo>
                    <a:pt x="120" y="150"/>
                  </a:lnTo>
                  <a:lnTo>
                    <a:pt x="126" y="150"/>
                  </a:lnTo>
                  <a:lnTo>
                    <a:pt x="132" y="144"/>
                  </a:lnTo>
                  <a:lnTo>
                    <a:pt x="138" y="138"/>
                  </a:lnTo>
                  <a:lnTo>
                    <a:pt x="144" y="132"/>
                  </a:lnTo>
                  <a:lnTo>
                    <a:pt x="150" y="126"/>
                  </a:lnTo>
                  <a:lnTo>
                    <a:pt x="150" y="114"/>
                  </a:lnTo>
                  <a:lnTo>
                    <a:pt x="156" y="108"/>
                  </a:lnTo>
                  <a:lnTo>
                    <a:pt x="156" y="42"/>
                  </a:lnTo>
                  <a:lnTo>
                    <a:pt x="150" y="36"/>
                  </a:lnTo>
                  <a:lnTo>
                    <a:pt x="150" y="24"/>
                  </a:lnTo>
                  <a:lnTo>
                    <a:pt x="144" y="24"/>
                  </a:lnTo>
                  <a:lnTo>
                    <a:pt x="138" y="18"/>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6" y="30"/>
                  </a:lnTo>
                  <a:lnTo>
                    <a:pt x="6" y="42"/>
                  </a:lnTo>
                  <a:lnTo>
                    <a:pt x="0" y="48"/>
                  </a:lnTo>
                  <a:lnTo>
                    <a:pt x="0" y="114"/>
                  </a:lnTo>
                  <a:lnTo>
                    <a:pt x="6" y="114"/>
                  </a:lnTo>
                </a:path>
              </a:pathLst>
            </a:custGeom>
            <a:noFill/>
            <a:ln w="0">
              <a:solidFill>
                <a:srgbClr val="FF0000"/>
              </a:solidFill>
              <a:prstDash val="solid"/>
              <a:round/>
              <a:headEnd/>
              <a:tailEnd/>
            </a:ln>
          </p:spPr>
          <p:txBody>
            <a:bodyPr/>
            <a:lstStyle/>
            <a:p>
              <a:endParaRPr lang="en-GB"/>
            </a:p>
          </p:txBody>
        </p:sp>
        <p:sp>
          <p:nvSpPr>
            <p:cNvPr id="22585" name="Line 50"/>
            <p:cNvSpPr>
              <a:spLocks noChangeAspect="1" noChangeShapeType="1"/>
            </p:cNvSpPr>
            <p:nvPr/>
          </p:nvSpPr>
          <p:spPr bwMode="auto">
            <a:xfrm>
              <a:off x="3819525" y="6440488"/>
              <a:ext cx="682625" cy="1587"/>
            </a:xfrm>
            <a:prstGeom prst="line">
              <a:avLst/>
            </a:prstGeom>
            <a:noFill/>
            <a:ln w="0">
              <a:solidFill>
                <a:srgbClr val="000000"/>
              </a:solidFill>
              <a:round/>
              <a:headEnd/>
              <a:tailEnd/>
            </a:ln>
          </p:spPr>
          <p:txBody>
            <a:bodyPr/>
            <a:lstStyle/>
            <a:p>
              <a:endParaRPr lang="en-GB"/>
            </a:p>
          </p:txBody>
        </p:sp>
        <p:sp>
          <p:nvSpPr>
            <p:cNvPr id="22586" name="Line 51"/>
            <p:cNvSpPr>
              <a:spLocks noChangeAspect="1" noChangeShapeType="1"/>
            </p:cNvSpPr>
            <p:nvPr/>
          </p:nvSpPr>
          <p:spPr bwMode="auto">
            <a:xfrm>
              <a:off x="3819525" y="5757863"/>
              <a:ext cx="682625" cy="1587"/>
            </a:xfrm>
            <a:prstGeom prst="line">
              <a:avLst/>
            </a:prstGeom>
            <a:noFill/>
            <a:ln w="0">
              <a:solidFill>
                <a:srgbClr val="000000"/>
              </a:solidFill>
              <a:round/>
              <a:headEnd/>
              <a:tailEnd/>
            </a:ln>
          </p:spPr>
          <p:txBody>
            <a:bodyPr/>
            <a:lstStyle/>
            <a:p>
              <a:endParaRPr lang="en-GB"/>
            </a:p>
          </p:txBody>
        </p:sp>
        <p:sp>
          <p:nvSpPr>
            <p:cNvPr id="22587" name="Line 52"/>
            <p:cNvSpPr>
              <a:spLocks noChangeAspect="1" noChangeShapeType="1"/>
            </p:cNvSpPr>
            <p:nvPr/>
          </p:nvSpPr>
          <p:spPr bwMode="auto">
            <a:xfrm>
              <a:off x="3819525" y="5757863"/>
              <a:ext cx="3175" cy="682625"/>
            </a:xfrm>
            <a:prstGeom prst="line">
              <a:avLst/>
            </a:prstGeom>
            <a:noFill/>
            <a:ln w="0">
              <a:solidFill>
                <a:srgbClr val="000000"/>
              </a:solidFill>
              <a:round/>
              <a:headEnd/>
              <a:tailEnd/>
            </a:ln>
          </p:spPr>
          <p:txBody>
            <a:bodyPr/>
            <a:lstStyle/>
            <a:p>
              <a:endParaRPr lang="en-GB"/>
            </a:p>
          </p:txBody>
        </p:sp>
        <p:sp>
          <p:nvSpPr>
            <p:cNvPr id="22588" name="Line 53"/>
            <p:cNvSpPr>
              <a:spLocks noChangeAspect="1" noChangeShapeType="1"/>
            </p:cNvSpPr>
            <p:nvPr/>
          </p:nvSpPr>
          <p:spPr bwMode="auto">
            <a:xfrm>
              <a:off x="3819525" y="6440488"/>
              <a:ext cx="682625" cy="1587"/>
            </a:xfrm>
            <a:prstGeom prst="line">
              <a:avLst/>
            </a:prstGeom>
            <a:noFill/>
            <a:ln w="0">
              <a:solidFill>
                <a:srgbClr val="000000"/>
              </a:solidFill>
              <a:round/>
              <a:headEnd/>
              <a:tailEnd/>
            </a:ln>
          </p:spPr>
          <p:txBody>
            <a:bodyPr/>
            <a:lstStyle/>
            <a:p>
              <a:endParaRPr lang="en-GB"/>
            </a:p>
          </p:txBody>
        </p:sp>
        <p:sp>
          <p:nvSpPr>
            <p:cNvPr id="22589" name="Line 54"/>
            <p:cNvSpPr>
              <a:spLocks noChangeAspect="1" noChangeShapeType="1"/>
            </p:cNvSpPr>
            <p:nvPr/>
          </p:nvSpPr>
          <p:spPr bwMode="auto">
            <a:xfrm>
              <a:off x="3819525" y="5757863"/>
              <a:ext cx="3175" cy="682625"/>
            </a:xfrm>
            <a:prstGeom prst="line">
              <a:avLst/>
            </a:prstGeom>
            <a:noFill/>
            <a:ln w="0">
              <a:solidFill>
                <a:srgbClr val="000000"/>
              </a:solidFill>
              <a:round/>
              <a:headEnd/>
              <a:tailEnd/>
            </a:ln>
          </p:spPr>
          <p:txBody>
            <a:bodyPr/>
            <a:lstStyle/>
            <a:p>
              <a:endParaRPr lang="en-GB"/>
            </a:p>
          </p:txBody>
        </p:sp>
        <p:sp>
          <p:nvSpPr>
            <p:cNvPr id="22590" name="Line 55"/>
            <p:cNvSpPr>
              <a:spLocks noChangeAspect="1" noChangeShapeType="1"/>
            </p:cNvSpPr>
            <p:nvPr/>
          </p:nvSpPr>
          <p:spPr bwMode="auto">
            <a:xfrm>
              <a:off x="3819525" y="6440488"/>
              <a:ext cx="682625" cy="1587"/>
            </a:xfrm>
            <a:prstGeom prst="line">
              <a:avLst/>
            </a:prstGeom>
            <a:noFill/>
            <a:ln w="0">
              <a:solidFill>
                <a:srgbClr val="000000"/>
              </a:solidFill>
              <a:round/>
              <a:headEnd/>
              <a:tailEnd/>
            </a:ln>
          </p:spPr>
          <p:txBody>
            <a:bodyPr/>
            <a:lstStyle/>
            <a:p>
              <a:endParaRPr lang="en-GB"/>
            </a:p>
          </p:txBody>
        </p:sp>
        <p:sp>
          <p:nvSpPr>
            <p:cNvPr id="22591" name="Line 56"/>
            <p:cNvSpPr>
              <a:spLocks noChangeAspect="1" noChangeShapeType="1"/>
            </p:cNvSpPr>
            <p:nvPr/>
          </p:nvSpPr>
          <p:spPr bwMode="auto">
            <a:xfrm>
              <a:off x="3819525" y="5757863"/>
              <a:ext cx="682625" cy="1587"/>
            </a:xfrm>
            <a:prstGeom prst="line">
              <a:avLst/>
            </a:prstGeom>
            <a:noFill/>
            <a:ln w="0">
              <a:solidFill>
                <a:srgbClr val="000000"/>
              </a:solidFill>
              <a:round/>
              <a:headEnd/>
              <a:tailEnd/>
            </a:ln>
          </p:spPr>
          <p:txBody>
            <a:bodyPr/>
            <a:lstStyle/>
            <a:p>
              <a:endParaRPr lang="en-GB"/>
            </a:p>
          </p:txBody>
        </p:sp>
        <p:sp>
          <p:nvSpPr>
            <p:cNvPr id="22592" name="Line 57"/>
            <p:cNvSpPr>
              <a:spLocks noChangeAspect="1" noChangeShapeType="1"/>
            </p:cNvSpPr>
            <p:nvPr/>
          </p:nvSpPr>
          <p:spPr bwMode="auto">
            <a:xfrm>
              <a:off x="3819525" y="5757863"/>
              <a:ext cx="3175" cy="682625"/>
            </a:xfrm>
            <a:prstGeom prst="line">
              <a:avLst/>
            </a:prstGeom>
            <a:noFill/>
            <a:ln w="0">
              <a:solidFill>
                <a:srgbClr val="000000"/>
              </a:solidFill>
              <a:round/>
              <a:headEnd/>
              <a:tailEnd/>
            </a:ln>
          </p:spPr>
          <p:txBody>
            <a:bodyPr/>
            <a:lstStyle/>
            <a:p>
              <a:endParaRPr lang="en-GB"/>
            </a:p>
          </p:txBody>
        </p:sp>
        <p:sp>
          <p:nvSpPr>
            <p:cNvPr id="22593" name="Freeform 58"/>
            <p:cNvSpPr>
              <a:spLocks noChangeAspect="1"/>
            </p:cNvSpPr>
            <p:nvPr/>
          </p:nvSpPr>
          <p:spPr bwMode="auto">
            <a:xfrm>
              <a:off x="4849813" y="5930900"/>
              <a:ext cx="323850" cy="323850"/>
            </a:xfrm>
            <a:custGeom>
              <a:avLst/>
              <a:gdLst>
                <a:gd name="T0" fmla="*/ 12456 w 156"/>
                <a:gd name="T1" fmla="*/ 236660 h 156"/>
                <a:gd name="T2" fmla="*/ 12456 w 156"/>
                <a:gd name="T3" fmla="*/ 274027 h 156"/>
                <a:gd name="T4" fmla="*/ 24912 w 156"/>
                <a:gd name="T5" fmla="*/ 274027 h 156"/>
                <a:gd name="T6" fmla="*/ 37367 w 156"/>
                <a:gd name="T7" fmla="*/ 286483 h 156"/>
                <a:gd name="T8" fmla="*/ 49823 w 156"/>
                <a:gd name="T9" fmla="*/ 311394 h 156"/>
                <a:gd name="T10" fmla="*/ 62279 w 156"/>
                <a:gd name="T11" fmla="*/ 311394 h 156"/>
                <a:gd name="T12" fmla="*/ 74735 w 156"/>
                <a:gd name="T13" fmla="*/ 311394 h 156"/>
                <a:gd name="T14" fmla="*/ 87190 w 156"/>
                <a:gd name="T15" fmla="*/ 323850 h 156"/>
                <a:gd name="T16" fmla="*/ 99646 w 156"/>
                <a:gd name="T17" fmla="*/ 323850 h 156"/>
                <a:gd name="T18" fmla="*/ 112102 w 156"/>
                <a:gd name="T19" fmla="*/ 323850 h 156"/>
                <a:gd name="T20" fmla="*/ 124558 w 156"/>
                <a:gd name="T21" fmla="*/ 323850 h 156"/>
                <a:gd name="T22" fmla="*/ 137013 w 156"/>
                <a:gd name="T23" fmla="*/ 323850 h 156"/>
                <a:gd name="T24" fmla="*/ 149469 w 156"/>
                <a:gd name="T25" fmla="*/ 323850 h 156"/>
                <a:gd name="T26" fmla="*/ 161925 w 156"/>
                <a:gd name="T27" fmla="*/ 323850 h 156"/>
                <a:gd name="T28" fmla="*/ 174381 w 156"/>
                <a:gd name="T29" fmla="*/ 323850 h 156"/>
                <a:gd name="T30" fmla="*/ 186837 w 156"/>
                <a:gd name="T31" fmla="*/ 323850 h 156"/>
                <a:gd name="T32" fmla="*/ 199292 w 156"/>
                <a:gd name="T33" fmla="*/ 323850 h 156"/>
                <a:gd name="T34" fmla="*/ 211748 w 156"/>
                <a:gd name="T35" fmla="*/ 323850 h 156"/>
                <a:gd name="T36" fmla="*/ 224204 w 156"/>
                <a:gd name="T37" fmla="*/ 323850 h 156"/>
                <a:gd name="T38" fmla="*/ 236660 w 156"/>
                <a:gd name="T39" fmla="*/ 311394 h 156"/>
                <a:gd name="T40" fmla="*/ 249115 w 156"/>
                <a:gd name="T41" fmla="*/ 311394 h 156"/>
                <a:gd name="T42" fmla="*/ 261571 w 156"/>
                <a:gd name="T43" fmla="*/ 311394 h 156"/>
                <a:gd name="T44" fmla="*/ 274027 w 156"/>
                <a:gd name="T45" fmla="*/ 298938 h 156"/>
                <a:gd name="T46" fmla="*/ 286483 w 156"/>
                <a:gd name="T47" fmla="*/ 286483 h 156"/>
                <a:gd name="T48" fmla="*/ 298938 w 156"/>
                <a:gd name="T49" fmla="*/ 274027 h 156"/>
                <a:gd name="T50" fmla="*/ 311394 w 156"/>
                <a:gd name="T51" fmla="*/ 261571 h 156"/>
                <a:gd name="T52" fmla="*/ 311394 w 156"/>
                <a:gd name="T53" fmla="*/ 236660 h 156"/>
                <a:gd name="T54" fmla="*/ 323850 w 156"/>
                <a:gd name="T55" fmla="*/ 224204 h 156"/>
                <a:gd name="T56" fmla="*/ 323850 w 156"/>
                <a:gd name="T57" fmla="*/ 87190 h 156"/>
                <a:gd name="T58" fmla="*/ 311394 w 156"/>
                <a:gd name="T59" fmla="*/ 74735 h 156"/>
                <a:gd name="T60" fmla="*/ 311394 w 156"/>
                <a:gd name="T61" fmla="*/ 49823 h 156"/>
                <a:gd name="T62" fmla="*/ 298938 w 156"/>
                <a:gd name="T63" fmla="*/ 49823 h 156"/>
                <a:gd name="T64" fmla="*/ 286483 w 156"/>
                <a:gd name="T65" fmla="*/ 37367 h 156"/>
                <a:gd name="T66" fmla="*/ 274027 w 156"/>
                <a:gd name="T67" fmla="*/ 12456 h 156"/>
                <a:gd name="T68" fmla="*/ 261571 w 156"/>
                <a:gd name="T69" fmla="*/ 12456 h 156"/>
                <a:gd name="T70" fmla="*/ 249115 w 156"/>
                <a:gd name="T71" fmla="*/ 12456 h 156"/>
                <a:gd name="T72" fmla="*/ 236660 w 156"/>
                <a:gd name="T73" fmla="*/ 0 h 156"/>
                <a:gd name="T74" fmla="*/ 224204 w 156"/>
                <a:gd name="T75" fmla="*/ 0 h 156"/>
                <a:gd name="T76" fmla="*/ 211748 w 156"/>
                <a:gd name="T77" fmla="*/ 0 h 156"/>
                <a:gd name="T78" fmla="*/ 199292 w 156"/>
                <a:gd name="T79" fmla="*/ 0 h 156"/>
                <a:gd name="T80" fmla="*/ 186837 w 156"/>
                <a:gd name="T81" fmla="*/ 0 h 156"/>
                <a:gd name="T82" fmla="*/ 174381 w 156"/>
                <a:gd name="T83" fmla="*/ 0 h 156"/>
                <a:gd name="T84" fmla="*/ 161925 w 156"/>
                <a:gd name="T85" fmla="*/ 0 h 156"/>
                <a:gd name="T86" fmla="*/ 149469 w 156"/>
                <a:gd name="T87" fmla="*/ 0 h 156"/>
                <a:gd name="T88" fmla="*/ 137013 w 156"/>
                <a:gd name="T89" fmla="*/ 0 h 156"/>
                <a:gd name="T90" fmla="*/ 124558 w 156"/>
                <a:gd name="T91" fmla="*/ 0 h 156"/>
                <a:gd name="T92" fmla="*/ 112102 w 156"/>
                <a:gd name="T93" fmla="*/ 0 h 156"/>
                <a:gd name="T94" fmla="*/ 99646 w 156"/>
                <a:gd name="T95" fmla="*/ 0 h 156"/>
                <a:gd name="T96" fmla="*/ 87190 w 156"/>
                <a:gd name="T97" fmla="*/ 12456 h 156"/>
                <a:gd name="T98" fmla="*/ 74735 w 156"/>
                <a:gd name="T99" fmla="*/ 12456 h 156"/>
                <a:gd name="T100" fmla="*/ 62279 w 156"/>
                <a:gd name="T101" fmla="*/ 12456 h 156"/>
                <a:gd name="T102" fmla="*/ 49823 w 156"/>
                <a:gd name="T103" fmla="*/ 24912 h 156"/>
                <a:gd name="T104" fmla="*/ 37367 w 156"/>
                <a:gd name="T105" fmla="*/ 37367 h 156"/>
                <a:gd name="T106" fmla="*/ 24912 w 156"/>
                <a:gd name="T107" fmla="*/ 49823 h 156"/>
                <a:gd name="T108" fmla="*/ 12456 w 156"/>
                <a:gd name="T109" fmla="*/ 62279 h 156"/>
                <a:gd name="T110" fmla="*/ 12456 w 156"/>
                <a:gd name="T111" fmla="*/ 87190 h 156"/>
                <a:gd name="T112" fmla="*/ 0 w 156"/>
                <a:gd name="T113" fmla="*/ 99646 h 156"/>
                <a:gd name="T114" fmla="*/ 0 w 156"/>
                <a:gd name="T115" fmla="*/ 236660 h 156"/>
                <a:gd name="T116" fmla="*/ 12456 w 156"/>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6"/>
                <a:gd name="T179" fmla="*/ 156 w 156"/>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6">
                  <a:moveTo>
                    <a:pt x="6" y="114"/>
                  </a:moveTo>
                  <a:lnTo>
                    <a:pt x="6" y="132"/>
                  </a:lnTo>
                  <a:lnTo>
                    <a:pt x="12" y="132"/>
                  </a:lnTo>
                  <a:lnTo>
                    <a:pt x="18" y="138"/>
                  </a:lnTo>
                  <a:lnTo>
                    <a:pt x="24" y="150"/>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0"/>
                  </a:lnTo>
                  <a:lnTo>
                    <a:pt x="120" y="150"/>
                  </a:lnTo>
                  <a:lnTo>
                    <a:pt x="126" y="150"/>
                  </a:lnTo>
                  <a:lnTo>
                    <a:pt x="132" y="144"/>
                  </a:lnTo>
                  <a:lnTo>
                    <a:pt x="138" y="138"/>
                  </a:lnTo>
                  <a:lnTo>
                    <a:pt x="144" y="132"/>
                  </a:lnTo>
                  <a:lnTo>
                    <a:pt x="150" y="126"/>
                  </a:lnTo>
                  <a:lnTo>
                    <a:pt x="150" y="114"/>
                  </a:lnTo>
                  <a:lnTo>
                    <a:pt x="156" y="108"/>
                  </a:lnTo>
                  <a:lnTo>
                    <a:pt x="156" y="42"/>
                  </a:lnTo>
                  <a:lnTo>
                    <a:pt x="150" y="36"/>
                  </a:lnTo>
                  <a:lnTo>
                    <a:pt x="150" y="24"/>
                  </a:lnTo>
                  <a:lnTo>
                    <a:pt x="144" y="24"/>
                  </a:lnTo>
                  <a:lnTo>
                    <a:pt x="138" y="18"/>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6" y="30"/>
                  </a:lnTo>
                  <a:lnTo>
                    <a:pt x="6" y="42"/>
                  </a:lnTo>
                  <a:lnTo>
                    <a:pt x="0" y="48"/>
                  </a:lnTo>
                  <a:lnTo>
                    <a:pt x="0" y="114"/>
                  </a:lnTo>
                  <a:lnTo>
                    <a:pt x="6" y="114"/>
                  </a:lnTo>
                </a:path>
              </a:pathLst>
            </a:custGeom>
            <a:noFill/>
            <a:ln w="0">
              <a:solidFill>
                <a:srgbClr val="FF0000"/>
              </a:solidFill>
              <a:prstDash val="solid"/>
              <a:round/>
              <a:headEnd/>
              <a:tailEnd/>
            </a:ln>
          </p:spPr>
          <p:txBody>
            <a:bodyPr/>
            <a:lstStyle/>
            <a:p>
              <a:endParaRPr lang="en-GB"/>
            </a:p>
          </p:txBody>
        </p:sp>
        <p:sp>
          <p:nvSpPr>
            <p:cNvPr id="22594" name="Line 59"/>
            <p:cNvSpPr>
              <a:spLocks noChangeAspect="1" noChangeShapeType="1"/>
            </p:cNvSpPr>
            <p:nvPr/>
          </p:nvSpPr>
          <p:spPr bwMode="auto">
            <a:xfrm>
              <a:off x="4676775" y="6440488"/>
              <a:ext cx="682625" cy="1587"/>
            </a:xfrm>
            <a:prstGeom prst="line">
              <a:avLst/>
            </a:prstGeom>
            <a:noFill/>
            <a:ln w="0">
              <a:solidFill>
                <a:srgbClr val="000000"/>
              </a:solidFill>
              <a:round/>
              <a:headEnd/>
              <a:tailEnd/>
            </a:ln>
          </p:spPr>
          <p:txBody>
            <a:bodyPr/>
            <a:lstStyle/>
            <a:p>
              <a:endParaRPr lang="en-GB"/>
            </a:p>
          </p:txBody>
        </p:sp>
        <p:sp>
          <p:nvSpPr>
            <p:cNvPr id="22595" name="Line 60"/>
            <p:cNvSpPr>
              <a:spLocks noChangeAspect="1" noChangeShapeType="1"/>
            </p:cNvSpPr>
            <p:nvPr/>
          </p:nvSpPr>
          <p:spPr bwMode="auto">
            <a:xfrm>
              <a:off x="4676775" y="5757863"/>
              <a:ext cx="682625" cy="1587"/>
            </a:xfrm>
            <a:prstGeom prst="line">
              <a:avLst/>
            </a:prstGeom>
            <a:noFill/>
            <a:ln w="0">
              <a:solidFill>
                <a:srgbClr val="000000"/>
              </a:solidFill>
              <a:round/>
              <a:headEnd/>
              <a:tailEnd/>
            </a:ln>
          </p:spPr>
          <p:txBody>
            <a:bodyPr/>
            <a:lstStyle/>
            <a:p>
              <a:endParaRPr lang="en-GB"/>
            </a:p>
          </p:txBody>
        </p:sp>
        <p:sp>
          <p:nvSpPr>
            <p:cNvPr id="22596" name="Line 61"/>
            <p:cNvSpPr>
              <a:spLocks noChangeAspect="1" noChangeShapeType="1"/>
            </p:cNvSpPr>
            <p:nvPr/>
          </p:nvSpPr>
          <p:spPr bwMode="auto">
            <a:xfrm>
              <a:off x="4676775" y="5757863"/>
              <a:ext cx="1588" cy="682625"/>
            </a:xfrm>
            <a:prstGeom prst="line">
              <a:avLst/>
            </a:prstGeom>
            <a:noFill/>
            <a:ln w="0">
              <a:solidFill>
                <a:srgbClr val="000000"/>
              </a:solidFill>
              <a:round/>
              <a:headEnd/>
              <a:tailEnd/>
            </a:ln>
          </p:spPr>
          <p:txBody>
            <a:bodyPr/>
            <a:lstStyle/>
            <a:p>
              <a:endParaRPr lang="en-GB"/>
            </a:p>
          </p:txBody>
        </p:sp>
        <p:sp>
          <p:nvSpPr>
            <p:cNvPr id="22597" name="Line 62"/>
            <p:cNvSpPr>
              <a:spLocks noChangeAspect="1" noChangeShapeType="1"/>
            </p:cNvSpPr>
            <p:nvPr/>
          </p:nvSpPr>
          <p:spPr bwMode="auto">
            <a:xfrm>
              <a:off x="4676775" y="6440488"/>
              <a:ext cx="682625" cy="1587"/>
            </a:xfrm>
            <a:prstGeom prst="line">
              <a:avLst/>
            </a:prstGeom>
            <a:noFill/>
            <a:ln w="0">
              <a:solidFill>
                <a:srgbClr val="000000"/>
              </a:solidFill>
              <a:round/>
              <a:headEnd/>
              <a:tailEnd/>
            </a:ln>
          </p:spPr>
          <p:txBody>
            <a:bodyPr/>
            <a:lstStyle/>
            <a:p>
              <a:endParaRPr lang="en-GB"/>
            </a:p>
          </p:txBody>
        </p:sp>
        <p:sp>
          <p:nvSpPr>
            <p:cNvPr id="22598" name="Line 63"/>
            <p:cNvSpPr>
              <a:spLocks noChangeAspect="1" noChangeShapeType="1"/>
            </p:cNvSpPr>
            <p:nvPr/>
          </p:nvSpPr>
          <p:spPr bwMode="auto">
            <a:xfrm>
              <a:off x="4676775" y="5757863"/>
              <a:ext cx="1588" cy="682625"/>
            </a:xfrm>
            <a:prstGeom prst="line">
              <a:avLst/>
            </a:prstGeom>
            <a:noFill/>
            <a:ln w="0">
              <a:solidFill>
                <a:srgbClr val="000000"/>
              </a:solidFill>
              <a:round/>
              <a:headEnd/>
              <a:tailEnd/>
            </a:ln>
          </p:spPr>
          <p:txBody>
            <a:bodyPr/>
            <a:lstStyle/>
            <a:p>
              <a:endParaRPr lang="en-GB"/>
            </a:p>
          </p:txBody>
        </p:sp>
        <p:sp>
          <p:nvSpPr>
            <p:cNvPr id="22599" name="Line 64"/>
            <p:cNvSpPr>
              <a:spLocks noChangeAspect="1" noChangeShapeType="1"/>
            </p:cNvSpPr>
            <p:nvPr/>
          </p:nvSpPr>
          <p:spPr bwMode="auto">
            <a:xfrm>
              <a:off x="4676775" y="6440488"/>
              <a:ext cx="682625" cy="1587"/>
            </a:xfrm>
            <a:prstGeom prst="line">
              <a:avLst/>
            </a:prstGeom>
            <a:noFill/>
            <a:ln w="0">
              <a:solidFill>
                <a:srgbClr val="000000"/>
              </a:solidFill>
              <a:round/>
              <a:headEnd/>
              <a:tailEnd/>
            </a:ln>
          </p:spPr>
          <p:txBody>
            <a:bodyPr/>
            <a:lstStyle/>
            <a:p>
              <a:endParaRPr lang="en-GB"/>
            </a:p>
          </p:txBody>
        </p:sp>
        <p:sp>
          <p:nvSpPr>
            <p:cNvPr id="22600" name="Line 65"/>
            <p:cNvSpPr>
              <a:spLocks noChangeAspect="1" noChangeShapeType="1"/>
            </p:cNvSpPr>
            <p:nvPr/>
          </p:nvSpPr>
          <p:spPr bwMode="auto">
            <a:xfrm>
              <a:off x="4676775" y="5757863"/>
              <a:ext cx="682625" cy="1587"/>
            </a:xfrm>
            <a:prstGeom prst="line">
              <a:avLst/>
            </a:prstGeom>
            <a:noFill/>
            <a:ln w="0">
              <a:solidFill>
                <a:srgbClr val="000000"/>
              </a:solidFill>
              <a:round/>
              <a:headEnd/>
              <a:tailEnd/>
            </a:ln>
          </p:spPr>
          <p:txBody>
            <a:bodyPr/>
            <a:lstStyle/>
            <a:p>
              <a:endParaRPr lang="en-GB"/>
            </a:p>
          </p:txBody>
        </p:sp>
        <p:sp>
          <p:nvSpPr>
            <p:cNvPr id="22601" name="Line 66"/>
            <p:cNvSpPr>
              <a:spLocks noChangeAspect="1" noChangeShapeType="1"/>
            </p:cNvSpPr>
            <p:nvPr/>
          </p:nvSpPr>
          <p:spPr bwMode="auto">
            <a:xfrm>
              <a:off x="4676775" y="5757863"/>
              <a:ext cx="1588" cy="682625"/>
            </a:xfrm>
            <a:prstGeom prst="line">
              <a:avLst/>
            </a:prstGeom>
            <a:noFill/>
            <a:ln w="0">
              <a:solidFill>
                <a:srgbClr val="000000"/>
              </a:solidFill>
              <a:round/>
              <a:headEnd/>
              <a:tailEnd/>
            </a:ln>
          </p:spPr>
          <p:txBody>
            <a:bodyPr/>
            <a:lstStyle/>
            <a:p>
              <a:endParaRPr lang="en-GB"/>
            </a:p>
          </p:txBody>
        </p:sp>
        <p:sp>
          <p:nvSpPr>
            <p:cNvPr id="22602" name="Freeform 67"/>
            <p:cNvSpPr>
              <a:spLocks noChangeAspect="1"/>
            </p:cNvSpPr>
            <p:nvPr/>
          </p:nvSpPr>
          <p:spPr bwMode="auto">
            <a:xfrm>
              <a:off x="5707063" y="5930900"/>
              <a:ext cx="322262" cy="323850"/>
            </a:xfrm>
            <a:custGeom>
              <a:avLst/>
              <a:gdLst>
                <a:gd name="T0" fmla="*/ 12395 w 156"/>
                <a:gd name="T1" fmla="*/ 236660 h 156"/>
                <a:gd name="T2" fmla="*/ 12395 w 156"/>
                <a:gd name="T3" fmla="*/ 274027 h 156"/>
                <a:gd name="T4" fmla="*/ 24789 w 156"/>
                <a:gd name="T5" fmla="*/ 274027 h 156"/>
                <a:gd name="T6" fmla="*/ 37184 w 156"/>
                <a:gd name="T7" fmla="*/ 286483 h 156"/>
                <a:gd name="T8" fmla="*/ 49579 w 156"/>
                <a:gd name="T9" fmla="*/ 311394 h 156"/>
                <a:gd name="T10" fmla="*/ 61973 w 156"/>
                <a:gd name="T11" fmla="*/ 311394 h 156"/>
                <a:gd name="T12" fmla="*/ 74368 w 156"/>
                <a:gd name="T13" fmla="*/ 311394 h 156"/>
                <a:gd name="T14" fmla="*/ 86763 w 156"/>
                <a:gd name="T15" fmla="*/ 323850 h 156"/>
                <a:gd name="T16" fmla="*/ 99158 w 156"/>
                <a:gd name="T17" fmla="*/ 323850 h 156"/>
                <a:gd name="T18" fmla="*/ 111552 w 156"/>
                <a:gd name="T19" fmla="*/ 323850 h 156"/>
                <a:gd name="T20" fmla="*/ 123947 w 156"/>
                <a:gd name="T21" fmla="*/ 323850 h 156"/>
                <a:gd name="T22" fmla="*/ 136342 w 156"/>
                <a:gd name="T23" fmla="*/ 323850 h 156"/>
                <a:gd name="T24" fmla="*/ 148736 w 156"/>
                <a:gd name="T25" fmla="*/ 323850 h 156"/>
                <a:gd name="T26" fmla="*/ 161131 w 156"/>
                <a:gd name="T27" fmla="*/ 323850 h 156"/>
                <a:gd name="T28" fmla="*/ 173526 w 156"/>
                <a:gd name="T29" fmla="*/ 323850 h 156"/>
                <a:gd name="T30" fmla="*/ 185920 w 156"/>
                <a:gd name="T31" fmla="*/ 323850 h 156"/>
                <a:gd name="T32" fmla="*/ 198315 w 156"/>
                <a:gd name="T33" fmla="*/ 323850 h 156"/>
                <a:gd name="T34" fmla="*/ 210710 w 156"/>
                <a:gd name="T35" fmla="*/ 323850 h 156"/>
                <a:gd name="T36" fmla="*/ 223104 w 156"/>
                <a:gd name="T37" fmla="*/ 323850 h 156"/>
                <a:gd name="T38" fmla="*/ 235499 w 156"/>
                <a:gd name="T39" fmla="*/ 311394 h 156"/>
                <a:gd name="T40" fmla="*/ 247894 w 156"/>
                <a:gd name="T41" fmla="*/ 311394 h 156"/>
                <a:gd name="T42" fmla="*/ 260288 w 156"/>
                <a:gd name="T43" fmla="*/ 311394 h 156"/>
                <a:gd name="T44" fmla="*/ 272683 w 156"/>
                <a:gd name="T45" fmla="*/ 298938 h 156"/>
                <a:gd name="T46" fmla="*/ 285078 w 156"/>
                <a:gd name="T47" fmla="*/ 286483 h 156"/>
                <a:gd name="T48" fmla="*/ 297473 w 156"/>
                <a:gd name="T49" fmla="*/ 274027 h 156"/>
                <a:gd name="T50" fmla="*/ 309867 w 156"/>
                <a:gd name="T51" fmla="*/ 261571 h 156"/>
                <a:gd name="T52" fmla="*/ 309867 w 156"/>
                <a:gd name="T53" fmla="*/ 236660 h 156"/>
                <a:gd name="T54" fmla="*/ 322262 w 156"/>
                <a:gd name="T55" fmla="*/ 224204 h 156"/>
                <a:gd name="T56" fmla="*/ 322262 w 156"/>
                <a:gd name="T57" fmla="*/ 87190 h 156"/>
                <a:gd name="T58" fmla="*/ 309867 w 156"/>
                <a:gd name="T59" fmla="*/ 74735 h 156"/>
                <a:gd name="T60" fmla="*/ 309867 w 156"/>
                <a:gd name="T61" fmla="*/ 49823 h 156"/>
                <a:gd name="T62" fmla="*/ 297473 w 156"/>
                <a:gd name="T63" fmla="*/ 49823 h 156"/>
                <a:gd name="T64" fmla="*/ 285078 w 156"/>
                <a:gd name="T65" fmla="*/ 37367 h 156"/>
                <a:gd name="T66" fmla="*/ 272683 w 156"/>
                <a:gd name="T67" fmla="*/ 12456 h 156"/>
                <a:gd name="T68" fmla="*/ 260288 w 156"/>
                <a:gd name="T69" fmla="*/ 12456 h 156"/>
                <a:gd name="T70" fmla="*/ 247894 w 156"/>
                <a:gd name="T71" fmla="*/ 12456 h 156"/>
                <a:gd name="T72" fmla="*/ 235499 w 156"/>
                <a:gd name="T73" fmla="*/ 0 h 156"/>
                <a:gd name="T74" fmla="*/ 223104 w 156"/>
                <a:gd name="T75" fmla="*/ 0 h 156"/>
                <a:gd name="T76" fmla="*/ 210710 w 156"/>
                <a:gd name="T77" fmla="*/ 0 h 156"/>
                <a:gd name="T78" fmla="*/ 198315 w 156"/>
                <a:gd name="T79" fmla="*/ 0 h 156"/>
                <a:gd name="T80" fmla="*/ 185920 w 156"/>
                <a:gd name="T81" fmla="*/ 0 h 156"/>
                <a:gd name="T82" fmla="*/ 173526 w 156"/>
                <a:gd name="T83" fmla="*/ 0 h 156"/>
                <a:gd name="T84" fmla="*/ 161131 w 156"/>
                <a:gd name="T85" fmla="*/ 0 h 156"/>
                <a:gd name="T86" fmla="*/ 148736 w 156"/>
                <a:gd name="T87" fmla="*/ 0 h 156"/>
                <a:gd name="T88" fmla="*/ 136342 w 156"/>
                <a:gd name="T89" fmla="*/ 0 h 156"/>
                <a:gd name="T90" fmla="*/ 123947 w 156"/>
                <a:gd name="T91" fmla="*/ 0 h 156"/>
                <a:gd name="T92" fmla="*/ 111552 w 156"/>
                <a:gd name="T93" fmla="*/ 0 h 156"/>
                <a:gd name="T94" fmla="*/ 99158 w 156"/>
                <a:gd name="T95" fmla="*/ 0 h 156"/>
                <a:gd name="T96" fmla="*/ 86763 w 156"/>
                <a:gd name="T97" fmla="*/ 12456 h 156"/>
                <a:gd name="T98" fmla="*/ 74368 w 156"/>
                <a:gd name="T99" fmla="*/ 12456 h 156"/>
                <a:gd name="T100" fmla="*/ 61973 w 156"/>
                <a:gd name="T101" fmla="*/ 12456 h 156"/>
                <a:gd name="T102" fmla="*/ 49579 w 156"/>
                <a:gd name="T103" fmla="*/ 24912 h 156"/>
                <a:gd name="T104" fmla="*/ 37184 w 156"/>
                <a:gd name="T105" fmla="*/ 37367 h 156"/>
                <a:gd name="T106" fmla="*/ 24789 w 156"/>
                <a:gd name="T107" fmla="*/ 49823 h 156"/>
                <a:gd name="T108" fmla="*/ 12395 w 156"/>
                <a:gd name="T109" fmla="*/ 62279 h 156"/>
                <a:gd name="T110" fmla="*/ 12395 w 156"/>
                <a:gd name="T111" fmla="*/ 87190 h 156"/>
                <a:gd name="T112" fmla="*/ 0 w 156"/>
                <a:gd name="T113" fmla="*/ 99646 h 156"/>
                <a:gd name="T114" fmla="*/ 0 w 156"/>
                <a:gd name="T115" fmla="*/ 236660 h 156"/>
                <a:gd name="T116" fmla="*/ 12395 w 156"/>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6"/>
                <a:gd name="T179" fmla="*/ 156 w 156"/>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6">
                  <a:moveTo>
                    <a:pt x="6" y="114"/>
                  </a:moveTo>
                  <a:lnTo>
                    <a:pt x="6" y="132"/>
                  </a:lnTo>
                  <a:lnTo>
                    <a:pt x="12" y="132"/>
                  </a:lnTo>
                  <a:lnTo>
                    <a:pt x="18" y="138"/>
                  </a:lnTo>
                  <a:lnTo>
                    <a:pt x="24" y="150"/>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0"/>
                  </a:lnTo>
                  <a:lnTo>
                    <a:pt x="120" y="150"/>
                  </a:lnTo>
                  <a:lnTo>
                    <a:pt x="126" y="150"/>
                  </a:lnTo>
                  <a:lnTo>
                    <a:pt x="132" y="144"/>
                  </a:lnTo>
                  <a:lnTo>
                    <a:pt x="138" y="138"/>
                  </a:lnTo>
                  <a:lnTo>
                    <a:pt x="144" y="132"/>
                  </a:lnTo>
                  <a:lnTo>
                    <a:pt x="150" y="126"/>
                  </a:lnTo>
                  <a:lnTo>
                    <a:pt x="150" y="114"/>
                  </a:lnTo>
                  <a:lnTo>
                    <a:pt x="156" y="108"/>
                  </a:lnTo>
                  <a:lnTo>
                    <a:pt x="156" y="42"/>
                  </a:lnTo>
                  <a:lnTo>
                    <a:pt x="150" y="36"/>
                  </a:lnTo>
                  <a:lnTo>
                    <a:pt x="150" y="24"/>
                  </a:lnTo>
                  <a:lnTo>
                    <a:pt x="144" y="24"/>
                  </a:lnTo>
                  <a:lnTo>
                    <a:pt x="138" y="18"/>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6" y="30"/>
                  </a:lnTo>
                  <a:lnTo>
                    <a:pt x="6" y="42"/>
                  </a:lnTo>
                  <a:lnTo>
                    <a:pt x="0" y="48"/>
                  </a:lnTo>
                  <a:lnTo>
                    <a:pt x="0" y="114"/>
                  </a:lnTo>
                  <a:lnTo>
                    <a:pt x="6" y="114"/>
                  </a:lnTo>
                </a:path>
              </a:pathLst>
            </a:custGeom>
            <a:noFill/>
            <a:ln w="0">
              <a:solidFill>
                <a:srgbClr val="FF0000"/>
              </a:solidFill>
              <a:prstDash val="solid"/>
              <a:round/>
              <a:headEnd/>
              <a:tailEnd/>
            </a:ln>
          </p:spPr>
          <p:txBody>
            <a:bodyPr/>
            <a:lstStyle/>
            <a:p>
              <a:endParaRPr lang="en-GB"/>
            </a:p>
          </p:txBody>
        </p:sp>
        <p:pic>
          <p:nvPicPr>
            <p:cNvPr id="22603" name="Picture 68"/>
            <p:cNvPicPr>
              <a:picLocks noChangeAspect="1" noChangeArrowheads="1"/>
            </p:cNvPicPr>
            <p:nvPr/>
          </p:nvPicPr>
          <p:blipFill>
            <a:blip r:embed="rId21" cstate="print"/>
            <a:srcRect/>
            <a:stretch>
              <a:fillRect/>
            </a:stretch>
          </p:blipFill>
          <p:spPr bwMode="auto">
            <a:xfrm>
              <a:off x="6389688" y="5757863"/>
              <a:ext cx="695325" cy="695325"/>
            </a:xfrm>
            <a:prstGeom prst="rect">
              <a:avLst/>
            </a:prstGeom>
            <a:noFill/>
            <a:ln w="9525">
              <a:noFill/>
              <a:miter lim="800000"/>
              <a:headEnd/>
              <a:tailEnd/>
            </a:ln>
          </p:spPr>
        </p:pic>
        <p:sp>
          <p:nvSpPr>
            <p:cNvPr id="22604" name="Freeform 69"/>
            <p:cNvSpPr>
              <a:spLocks noChangeAspect="1"/>
            </p:cNvSpPr>
            <p:nvPr/>
          </p:nvSpPr>
          <p:spPr bwMode="auto">
            <a:xfrm>
              <a:off x="6564313" y="5930900"/>
              <a:ext cx="334962" cy="323850"/>
            </a:xfrm>
            <a:custGeom>
              <a:avLst/>
              <a:gdLst>
                <a:gd name="T0" fmla="*/ 12406 w 162"/>
                <a:gd name="T1" fmla="*/ 236660 h 156"/>
                <a:gd name="T2" fmla="*/ 12406 w 162"/>
                <a:gd name="T3" fmla="*/ 261571 h 156"/>
                <a:gd name="T4" fmla="*/ 24812 w 162"/>
                <a:gd name="T5" fmla="*/ 274027 h 156"/>
                <a:gd name="T6" fmla="*/ 49624 w 162"/>
                <a:gd name="T7" fmla="*/ 298938 h 156"/>
                <a:gd name="T8" fmla="*/ 37218 w 162"/>
                <a:gd name="T9" fmla="*/ 298938 h 156"/>
                <a:gd name="T10" fmla="*/ 49624 w 162"/>
                <a:gd name="T11" fmla="*/ 298938 h 156"/>
                <a:gd name="T12" fmla="*/ 62030 w 162"/>
                <a:gd name="T13" fmla="*/ 311394 h 156"/>
                <a:gd name="T14" fmla="*/ 74436 w 162"/>
                <a:gd name="T15" fmla="*/ 311394 h 156"/>
                <a:gd name="T16" fmla="*/ 86842 w 162"/>
                <a:gd name="T17" fmla="*/ 323850 h 156"/>
                <a:gd name="T18" fmla="*/ 99248 w 162"/>
                <a:gd name="T19" fmla="*/ 323850 h 156"/>
                <a:gd name="T20" fmla="*/ 111654 w 162"/>
                <a:gd name="T21" fmla="*/ 323850 h 156"/>
                <a:gd name="T22" fmla="*/ 124060 w 162"/>
                <a:gd name="T23" fmla="*/ 323850 h 156"/>
                <a:gd name="T24" fmla="*/ 136466 w 162"/>
                <a:gd name="T25" fmla="*/ 323850 h 156"/>
                <a:gd name="T26" fmla="*/ 148872 w 162"/>
                <a:gd name="T27" fmla="*/ 323850 h 156"/>
                <a:gd name="T28" fmla="*/ 161278 w 162"/>
                <a:gd name="T29" fmla="*/ 323850 h 156"/>
                <a:gd name="T30" fmla="*/ 173684 w 162"/>
                <a:gd name="T31" fmla="*/ 323850 h 156"/>
                <a:gd name="T32" fmla="*/ 186090 w 162"/>
                <a:gd name="T33" fmla="*/ 323850 h 156"/>
                <a:gd name="T34" fmla="*/ 198496 w 162"/>
                <a:gd name="T35" fmla="*/ 323850 h 156"/>
                <a:gd name="T36" fmla="*/ 210902 w 162"/>
                <a:gd name="T37" fmla="*/ 323850 h 156"/>
                <a:gd name="T38" fmla="*/ 223308 w 162"/>
                <a:gd name="T39" fmla="*/ 323850 h 156"/>
                <a:gd name="T40" fmla="*/ 235714 w 162"/>
                <a:gd name="T41" fmla="*/ 323850 h 156"/>
                <a:gd name="T42" fmla="*/ 248120 w 162"/>
                <a:gd name="T43" fmla="*/ 311394 h 156"/>
                <a:gd name="T44" fmla="*/ 260526 w 162"/>
                <a:gd name="T45" fmla="*/ 311394 h 156"/>
                <a:gd name="T46" fmla="*/ 272932 w 162"/>
                <a:gd name="T47" fmla="*/ 311394 h 156"/>
                <a:gd name="T48" fmla="*/ 285338 w 162"/>
                <a:gd name="T49" fmla="*/ 298938 h 156"/>
                <a:gd name="T50" fmla="*/ 297744 w 162"/>
                <a:gd name="T51" fmla="*/ 286483 h 156"/>
                <a:gd name="T52" fmla="*/ 310150 w 162"/>
                <a:gd name="T53" fmla="*/ 274027 h 156"/>
                <a:gd name="T54" fmla="*/ 322556 w 162"/>
                <a:gd name="T55" fmla="*/ 261571 h 156"/>
                <a:gd name="T56" fmla="*/ 322556 w 162"/>
                <a:gd name="T57" fmla="*/ 236660 h 156"/>
                <a:gd name="T58" fmla="*/ 334962 w 162"/>
                <a:gd name="T59" fmla="*/ 224204 h 156"/>
                <a:gd name="T60" fmla="*/ 334962 w 162"/>
                <a:gd name="T61" fmla="*/ 87190 h 156"/>
                <a:gd name="T62" fmla="*/ 322556 w 162"/>
                <a:gd name="T63" fmla="*/ 74735 h 156"/>
                <a:gd name="T64" fmla="*/ 322556 w 162"/>
                <a:gd name="T65" fmla="*/ 62279 h 156"/>
                <a:gd name="T66" fmla="*/ 310150 w 162"/>
                <a:gd name="T67" fmla="*/ 49823 h 156"/>
                <a:gd name="T68" fmla="*/ 297744 w 162"/>
                <a:gd name="T69" fmla="*/ 37367 h 156"/>
                <a:gd name="T70" fmla="*/ 285338 w 162"/>
                <a:gd name="T71" fmla="*/ 24912 h 156"/>
                <a:gd name="T72" fmla="*/ 260526 w 162"/>
                <a:gd name="T73" fmla="*/ 12456 h 156"/>
                <a:gd name="T74" fmla="*/ 248120 w 162"/>
                <a:gd name="T75" fmla="*/ 0 h 156"/>
                <a:gd name="T76" fmla="*/ 235714 w 162"/>
                <a:gd name="T77" fmla="*/ 0 h 156"/>
                <a:gd name="T78" fmla="*/ 223308 w 162"/>
                <a:gd name="T79" fmla="*/ 0 h 156"/>
                <a:gd name="T80" fmla="*/ 210902 w 162"/>
                <a:gd name="T81" fmla="*/ 0 h 156"/>
                <a:gd name="T82" fmla="*/ 198496 w 162"/>
                <a:gd name="T83" fmla="*/ 0 h 156"/>
                <a:gd name="T84" fmla="*/ 186090 w 162"/>
                <a:gd name="T85" fmla="*/ 0 h 156"/>
                <a:gd name="T86" fmla="*/ 173684 w 162"/>
                <a:gd name="T87" fmla="*/ 0 h 156"/>
                <a:gd name="T88" fmla="*/ 161278 w 162"/>
                <a:gd name="T89" fmla="*/ 0 h 156"/>
                <a:gd name="T90" fmla="*/ 148872 w 162"/>
                <a:gd name="T91" fmla="*/ 0 h 156"/>
                <a:gd name="T92" fmla="*/ 136466 w 162"/>
                <a:gd name="T93" fmla="*/ 0 h 156"/>
                <a:gd name="T94" fmla="*/ 124060 w 162"/>
                <a:gd name="T95" fmla="*/ 0 h 156"/>
                <a:gd name="T96" fmla="*/ 111654 w 162"/>
                <a:gd name="T97" fmla="*/ 0 h 156"/>
                <a:gd name="T98" fmla="*/ 99248 w 162"/>
                <a:gd name="T99" fmla="*/ 0 h 156"/>
                <a:gd name="T100" fmla="*/ 86842 w 162"/>
                <a:gd name="T101" fmla="*/ 12456 h 156"/>
                <a:gd name="T102" fmla="*/ 74436 w 162"/>
                <a:gd name="T103" fmla="*/ 12456 h 156"/>
                <a:gd name="T104" fmla="*/ 62030 w 162"/>
                <a:gd name="T105" fmla="*/ 12456 h 156"/>
                <a:gd name="T106" fmla="*/ 49624 w 162"/>
                <a:gd name="T107" fmla="*/ 24912 h 156"/>
                <a:gd name="T108" fmla="*/ 37218 w 162"/>
                <a:gd name="T109" fmla="*/ 37367 h 156"/>
                <a:gd name="T110" fmla="*/ 24812 w 162"/>
                <a:gd name="T111" fmla="*/ 49823 h 156"/>
                <a:gd name="T112" fmla="*/ 0 w 162"/>
                <a:gd name="T113" fmla="*/ 87190 h 156"/>
                <a:gd name="T114" fmla="*/ 0 w 162"/>
                <a:gd name="T115" fmla="*/ 236660 h 156"/>
                <a:gd name="T116" fmla="*/ 12406 w 162"/>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2"/>
                <a:gd name="T178" fmla="*/ 0 h 156"/>
                <a:gd name="T179" fmla="*/ 162 w 162"/>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2" h="156">
                  <a:moveTo>
                    <a:pt x="6" y="114"/>
                  </a:moveTo>
                  <a:lnTo>
                    <a:pt x="6" y="126"/>
                  </a:lnTo>
                  <a:lnTo>
                    <a:pt x="12" y="132"/>
                  </a:lnTo>
                  <a:lnTo>
                    <a:pt x="24" y="144"/>
                  </a:lnTo>
                  <a:lnTo>
                    <a:pt x="18" y="144"/>
                  </a:lnTo>
                  <a:lnTo>
                    <a:pt x="24" y="144"/>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6"/>
                  </a:lnTo>
                  <a:lnTo>
                    <a:pt x="120" y="150"/>
                  </a:lnTo>
                  <a:lnTo>
                    <a:pt x="126" y="150"/>
                  </a:lnTo>
                  <a:lnTo>
                    <a:pt x="132" y="150"/>
                  </a:lnTo>
                  <a:lnTo>
                    <a:pt x="138" y="144"/>
                  </a:lnTo>
                  <a:lnTo>
                    <a:pt x="144" y="138"/>
                  </a:lnTo>
                  <a:lnTo>
                    <a:pt x="150" y="132"/>
                  </a:lnTo>
                  <a:lnTo>
                    <a:pt x="156" y="126"/>
                  </a:lnTo>
                  <a:lnTo>
                    <a:pt x="156" y="114"/>
                  </a:lnTo>
                  <a:lnTo>
                    <a:pt x="162" y="108"/>
                  </a:lnTo>
                  <a:lnTo>
                    <a:pt x="162" y="42"/>
                  </a:lnTo>
                  <a:lnTo>
                    <a:pt x="156" y="36"/>
                  </a:lnTo>
                  <a:lnTo>
                    <a:pt x="156" y="30"/>
                  </a:lnTo>
                  <a:lnTo>
                    <a:pt x="150" y="24"/>
                  </a:lnTo>
                  <a:lnTo>
                    <a:pt x="144" y="18"/>
                  </a:lnTo>
                  <a:lnTo>
                    <a:pt x="138" y="12"/>
                  </a:lnTo>
                  <a:lnTo>
                    <a:pt x="126" y="6"/>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0" y="42"/>
                  </a:lnTo>
                  <a:lnTo>
                    <a:pt x="0" y="114"/>
                  </a:lnTo>
                  <a:lnTo>
                    <a:pt x="6" y="114"/>
                  </a:lnTo>
                </a:path>
              </a:pathLst>
            </a:custGeom>
            <a:noFill/>
            <a:ln w="0">
              <a:solidFill>
                <a:srgbClr val="FF0000"/>
              </a:solidFill>
              <a:prstDash val="solid"/>
              <a:round/>
              <a:headEnd/>
              <a:tailEnd/>
            </a:ln>
          </p:spPr>
          <p:txBody>
            <a:bodyPr/>
            <a:lstStyle/>
            <a:p>
              <a:endParaRPr lang="en-GB"/>
            </a:p>
          </p:txBody>
        </p:sp>
        <p:sp>
          <p:nvSpPr>
            <p:cNvPr id="22605" name="Freeform 70"/>
            <p:cNvSpPr>
              <a:spLocks noChangeAspect="1"/>
            </p:cNvSpPr>
            <p:nvPr/>
          </p:nvSpPr>
          <p:spPr bwMode="auto">
            <a:xfrm>
              <a:off x="7419975" y="5930900"/>
              <a:ext cx="334963" cy="323850"/>
            </a:xfrm>
            <a:custGeom>
              <a:avLst/>
              <a:gdLst>
                <a:gd name="T0" fmla="*/ 12406 w 162"/>
                <a:gd name="T1" fmla="*/ 236660 h 156"/>
                <a:gd name="T2" fmla="*/ 12406 w 162"/>
                <a:gd name="T3" fmla="*/ 261571 h 156"/>
                <a:gd name="T4" fmla="*/ 24812 w 162"/>
                <a:gd name="T5" fmla="*/ 274027 h 156"/>
                <a:gd name="T6" fmla="*/ 49624 w 162"/>
                <a:gd name="T7" fmla="*/ 298938 h 156"/>
                <a:gd name="T8" fmla="*/ 37218 w 162"/>
                <a:gd name="T9" fmla="*/ 298938 h 156"/>
                <a:gd name="T10" fmla="*/ 49624 w 162"/>
                <a:gd name="T11" fmla="*/ 298938 h 156"/>
                <a:gd name="T12" fmla="*/ 62030 w 162"/>
                <a:gd name="T13" fmla="*/ 311394 h 156"/>
                <a:gd name="T14" fmla="*/ 74436 w 162"/>
                <a:gd name="T15" fmla="*/ 311394 h 156"/>
                <a:gd name="T16" fmla="*/ 86842 w 162"/>
                <a:gd name="T17" fmla="*/ 323850 h 156"/>
                <a:gd name="T18" fmla="*/ 99248 w 162"/>
                <a:gd name="T19" fmla="*/ 323850 h 156"/>
                <a:gd name="T20" fmla="*/ 111654 w 162"/>
                <a:gd name="T21" fmla="*/ 323850 h 156"/>
                <a:gd name="T22" fmla="*/ 124060 w 162"/>
                <a:gd name="T23" fmla="*/ 323850 h 156"/>
                <a:gd name="T24" fmla="*/ 136466 w 162"/>
                <a:gd name="T25" fmla="*/ 323850 h 156"/>
                <a:gd name="T26" fmla="*/ 148872 w 162"/>
                <a:gd name="T27" fmla="*/ 323850 h 156"/>
                <a:gd name="T28" fmla="*/ 161278 w 162"/>
                <a:gd name="T29" fmla="*/ 323850 h 156"/>
                <a:gd name="T30" fmla="*/ 173685 w 162"/>
                <a:gd name="T31" fmla="*/ 323850 h 156"/>
                <a:gd name="T32" fmla="*/ 186091 w 162"/>
                <a:gd name="T33" fmla="*/ 323850 h 156"/>
                <a:gd name="T34" fmla="*/ 198497 w 162"/>
                <a:gd name="T35" fmla="*/ 323850 h 156"/>
                <a:gd name="T36" fmla="*/ 210903 w 162"/>
                <a:gd name="T37" fmla="*/ 323850 h 156"/>
                <a:gd name="T38" fmla="*/ 223309 w 162"/>
                <a:gd name="T39" fmla="*/ 323850 h 156"/>
                <a:gd name="T40" fmla="*/ 235715 w 162"/>
                <a:gd name="T41" fmla="*/ 323850 h 156"/>
                <a:gd name="T42" fmla="*/ 248121 w 162"/>
                <a:gd name="T43" fmla="*/ 311394 h 156"/>
                <a:gd name="T44" fmla="*/ 260527 w 162"/>
                <a:gd name="T45" fmla="*/ 311394 h 156"/>
                <a:gd name="T46" fmla="*/ 272933 w 162"/>
                <a:gd name="T47" fmla="*/ 311394 h 156"/>
                <a:gd name="T48" fmla="*/ 285339 w 162"/>
                <a:gd name="T49" fmla="*/ 298938 h 156"/>
                <a:gd name="T50" fmla="*/ 297745 w 162"/>
                <a:gd name="T51" fmla="*/ 286483 h 156"/>
                <a:gd name="T52" fmla="*/ 310151 w 162"/>
                <a:gd name="T53" fmla="*/ 274027 h 156"/>
                <a:gd name="T54" fmla="*/ 322557 w 162"/>
                <a:gd name="T55" fmla="*/ 261571 h 156"/>
                <a:gd name="T56" fmla="*/ 322557 w 162"/>
                <a:gd name="T57" fmla="*/ 236660 h 156"/>
                <a:gd name="T58" fmla="*/ 334963 w 162"/>
                <a:gd name="T59" fmla="*/ 224204 h 156"/>
                <a:gd name="T60" fmla="*/ 334963 w 162"/>
                <a:gd name="T61" fmla="*/ 87190 h 156"/>
                <a:gd name="T62" fmla="*/ 322557 w 162"/>
                <a:gd name="T63" fmla="*/ 74735 h 156"/>
                <a:gd name="T64" fmla="*/ 322557 w 162"/>
                <a:gd name="T65" fmla="*/ 62279 h 156"/>
                <a:gd name="T66" fmla="*/ 310151 w 162"/>
                <a:gd name="T67" fmla="*/ 49823 h 156"/>
                <a:gd name="T68" fmla="*/ 297745 w 162"/>
                <a:gd name="T69" fmla="*/ 37367 h 156"/>
                <a:gd name="T70" fmla="*/ 285339 w 162"/>
                <a:gd name="T71" fmla="*/ 24912 h 156"/>
                <a:gd name="T72" fmla="*/ 260527 w 162"/>
                <a:gd name="T73" fmla="*/ 12456 h 156"/>
                <a:gd name="T74" fmla="*/ 248121 w 162"/>
                <a:gd name="T75" fmla="*/ 0 h 156"/>
                <a:gd name="T76" fmla="*/ 235715 w 162"/>
                <a:gd name="T77" fmla="*/ 0 h 156"/>
                <a:gd name="T78" fmla="*/ 223309 w 162"/>
                <a:gd name="T79" fmla="*/ 0 h 156"/>
                <a:gd name="T80" fmla="*/ 210903 w 162"/>
                <a:gd name="T81" fmla="*/ 0 h 156"/>
                <a:gd name="T82" fmla="*/ 198497 w 162"/>
                <a:gd name="T83" fmla="*/ 0 h 156"/>
                <a:gd name="T84" fmla="*/ 186091 w 162"/>
                <a:gd name="T85" fmla="*/ 0 h 156"/>
                <a:gd name="T86" fmla="*/ 173685 w 162"/>
                <a:gd name="T87" fmla="*/ 0 h 156"/>
                <a:gd name="T88" fmla="*/ 161278 w 162"/>
                <a:gd name="T89" fmla="*/ 0 h 156"/>
                <a:gd name="T90" fmla="*/ 148872 w 162"/>
                <a:gd name="T91" fmla="*/ 0 h 156"/>
                <a:gd name="T92" fmla="*/ 136466 w 162"/>
                <a:gd name="T93" fmla="*/ 0 h 156"/>
                <a:gd name="T94" fmla="*/ 124060 w 162"/>
                <a:gd name="T95" fmla="*/ 0 h 156"/>
                <a:gd name="T96" fmla="*/ 111654 w 162"/>
                <a:gd name="T97" fmla="*/ 0 h 156"/>
                <a:gd name="T98" fmla="*/ 99248 w 162"/>
                <a:gd name="T99" fmla="*/ 0 h 156"/>
                <a:gd name="T100" fmla="*/ 86842 w 162"/>
                <a:gd name="T101" fmla="*/ 12456 h 156"/>
                <a:gd name="T102" fmla="*/ 74436 w 162"/>
                <a:gd name="T103" fmla="*/ 12456 h 156"/>
                <a:gd name="T104" fmla="*/ 62030 w 162"/>
                <a:gd name="T105" fmla="*/ 12456 h 156"/>
                <a:gd name="T106" fmla="*/ 49624 w 162"/>
                <a:gd name="T107" fmla="*/ 24912 h 156"/>
                <a:gd name="T108" fmla="*/ 37218 w 162"/>
                <a:gd name="T109" fmla="*/ 37367 h 156"/>
                <a:gd name="T110" fmla="*/ 24812 w 162"/>
                <a:gd name="T111" fmla="*/ 49823 h 156"/>
                <a:gd name="T112" fmla="*/ 0 w 162"/>
                <a:gd name="T113" fmla="*/ 87190 h 156"/>
                <a:gd name="T114" fmla="*/ 0 w 162"/>
                <a:gd name="T115" fmla="*/ 236660 h 156"/>
                <a:gd name="T116" fmla="*/ 12406 w 162"/>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2"/>
                <a:gd name="T178" fmla="*/ 0 h 156"/>
                <a:gd name="T179" fmla="*/ 162 w 162"/>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2" h="156">
                  <a:moveTo>
                    <a:pt x="6" y="114"/>
                  </a:moveTo>
                  <a:lnTo>
                    <a:pt x="6" y="126"/>
                  </a:lnTo>
                  <a:lnTo>
                    <a:pt x="12" y="132"/>
                  </a:lnTo>
                  <a:lnTo>
                    <a:pt x="24" y="144"/>
                  </a:lnTo>
                  <a:lnTo>
                    <a:pt x="18" y="144"/>
                  </a:lnTo>
                  <a:lnTo>
                    <a:pt x="24" y="144"/>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6"/>
                  </a:lnTo>
                  <a:lnTo>
                    <a:pt x="120" y="150"/>
                  </a:lnTo>
                  <a:lnTo>
                    <a:pt x="126" y="150"/>
                  </a:lnTo>
                  <a:lnTo>
                    <a:pt x="132" y="150"/>
                  </a:lnTo>
                  <a:lnTo>
                    <a:pt x="138" y="144"/>
                  </a:lnTo>
                  <a:lnTo>
                    <a:pt x="144" y="138"/>
                  </a:lnTo>
                  <a:lnTo>
                    <a:pt x="150" y="132"/>
                  </a:lnTo>
                  <a:lnTo>
                    <a:pt x="156" y="126"/>
                  </a:lnTo>
                  <a:lnTo>
                    <a:pt x="156" y="114"/>
                  </a:lnTo>
                  <a:lnTo>
                    <a:pt x="162" y="108"/>
                  </a:lnTo>
                  <a:lnTo>
                    <a:pt x="162" y="42"/>
                  </a:lnTo>
                  <a:lnTo>
                    <a:pt x="156" y="36"/>
                  </a:lnTo>
                  <a:lnTo>
                    <a:pt x="156" y="30"/>
                  </a:lnTo>
                  <a:lnTo>
                    <a:pt x="150" y="24"/>
                  </a:lnTo>
                  <a:lnTo>
                    <a:pt x="144" y="18"/>
                  </a:lnTo>
                  <a:lnTo>
                    <a:pt x="138" y="12"/>
                  </a:lnTo>
                  <a:lnTo>
                    <a:pt x="126" y="6"/>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0" y="42"/>
                  </a:lnTo>
                  <a:lnTo>
                    <a:pt x="0" y="114"/>
                  </a:lnTo>
                  <a:lnTo>
                    <a:pt x="6" y="114"/>
                  </a:lnTo>
                </a:path>
              </a:pathLst>
            </a:custGeom>
            <a:noFill/>
            <a:ln w="0">
              <a:solidFill>
                <a:srgbClr val="FF0000"/>
              </a:solidFill>
              <a:prstDash val="solid"/>
              <a:round/>
              <a:headEnd/>
              <a:tailEnd/>
            </a:ln>
          </p:spPr>
          <p:txBody>
            <a:bodyPr/>
            <a:lstStyle/>
            <a:p>
              <a:endParaRPr lang="en-GB"/>
            </a:p>
          </p:txBody>
        </p:sp>
        <p:sp>
          <p:nvSpPr>
            <p:cNvPr id="22606" name="Freeform 71"/>
            <p:cNvSpPr>
              <a:spLocks noChangeAspect="1"/>
            </p:cNvSpPr>
            <p:nvPr/>
          </p:nvSpPr>
          <p:spPr bwMode="auto">
            <a:xfrm>
              <a:off x="8277225" y="5930900"/>
              <a:ext cx="334963" cy="323850"/>
            </a:xfrm>
            <a:custGeom>
              <a:avLst/>
              <a:gdLst>
                <a:gd name="T0" fmla="*/ 12406 w 162"/>
                <a:gd name="T1" fmla="*/ 236660 h 156"/>
                <a:gd name="T2" fmla="*/ 12406 w 162"/>
                <a:gd name="T3" fmla="*/ 261571 h 156"/>
                <a:gd name="T4" fmla="*/ 24812 w 162"/>
                <a:gd name="T5" fmla="*/ 274027 h 156"/>
                <a:gd name="T6" fmla="*/ 49624 w 162"/>
                <a:gd name="T7" fmla="*/ 298938 h 156"/>
                <a:gd name="T8" fmla="*/ 37218 w 162"/>
                <a:gd name="T9" fmla="*/ 298938 h 156"/>
                <a:gd name="T10" fmla="*/ 49624 w 162"/>
                <a:gd name="T11" fmla="*/ 298938 h 156"/>
                <a:gd name="T12" fmla="*/ 62030 w 162"/>
                <a:gd name="T13" fmla="*/ 311394 h 156"/>
                <a:gd name="T14" fmla="*/ 74436 w 162"/>
                <a:gd name="T15" fmla="*/ 311394 h 156"/>
                <a:gd name="T16" fmla="*/ 86842 w 162"/>
                <a:gd name="T17" fmla="*/ 323850 h 156"/>
                <a:gd name="T18" fmla="*/ 99248 w 162"/>
                <a:gd name="T19" fmla="*/ 323850 h 156"/>
                <a:gd name="T20" fmla="*/ 111654 w 162"/>
                <a:gd name="T21" fmla="*/ 323850 h 156"/>
                <a:gd name="T22" fmla="*/ 124060 w 162"/>
                <a:gd name="T23" fmla="*/ 323850 h 156"/>
                <a:gd name="T24" fmla="*/ 136466 w 162"/>
                <a:gd name="T25" fmla="*/ 323850 h 156"/>
                <a:gd name="T26" fmla="*/ 148872 w 162"/>
                <a:gd name="T27" fmla="*/ 323850 h 156"/>
                <a:gd name="T28" fmla="*/ 161278 w 162"/>
                <a:gd name="T29" fmla="*/ 323850 h 156"/>
                <a:gd name="T30" fmla="*/ 173685 w 162"/>
                <a:gd name="T31" fmla="*/ 323850 h 156"/>
                <a:gd name="T32" fmla="*/ 186091 w 162"/>
                <a:gd name="T33" fmla="*/ 323850 h 156"/>
                <a:gd name="T34" fmla="*/ 198497 w 162"/>
                <a:gd name="T35" fmla="*/ 323850 h 156"/>
                <a:gd name="T36" fmla="*/ 210903 w 162"/>
                <a:gd name="T37" fmla="*/ 323850 h 156"/>
                <a:gd name="T38" fmla="*/ 223309 w 162"/>
                <a:gd name="T39" fmla="*/ 323850 h 156"/>
                <a:gd name="T40" fmla="*/ 235715 w 162"/>
                <a:gd name="T41" fmla="*/ 323850 h 156"/>
                <a:gd name="T42" fmla="*/ 248121 w 162"/>
                <a:gd name="T43" fmla="*/ 311394 h 156"/>
                <a:gd name="T44" fmla="*/ 260527 w 162"/>
                <a:gd name="T45" fmla="*/ 311394 h 156"/>
                <a:gd name="T46" fmla="*/ 272933 w 162"/>
                <a:gd name="T47" fmla="*/ 311394 h 156"/>
                <a:gd name="T48" fmla="*/ 285339 w 162"/>
                <a:gd name="T49" fmla="*/ 298938 h 156"/>
                <a:gd name="T50" fmla="*/ 297745 w 162"/>
                <a:gd name="T51" fmla="*/ 286483 h 156"/>
                <a:gd name="T52" fmla="*/ 310151 w 162"/>
                <a:gd name="T53" fmla="*/ 274027 h 156"/>
                <a:gd name="T54" fmla="*/ 322557 w 162"/>
                <a:gd name="T55" fmla="*/ 261571 h 156"/>
                <a:gd name="T56" fmla="*/ 322557 w 162"/>
                <a:gd name="T57" fmla="*/ 236660 h 156"/>
                <a:gd name="T58" fmla="*/ 334963 w 162"/>
                <a:gd name="T59" fmla="*/ 224204 h 156"/>
                <a:gd name="T60" fmla="*/ 334963 w 162"/>
                <a:gd name="T61" fmla="*/ 87190 h 156"/>
                <a:gd name="T62" fmla="*/ 322557 w 162"/>
                <a:gd name="T63" fmla="*/ 74735 h 156"/>
                <a:gd name="T64" fmla="*/ 322557 w 162"/>
                <a:gd name="T65" fmla="*/ 62279 h 156"/>
                <a:gd name="T66" fmla="*/ 310151 w 162"/>
                <a:gd name="T67" fmla="*/ 49823 h 156"/>
                <a:gd name="T68" fmla="*/ 297745 w 162"/>
                <a:gd name="T69" fmla="*/ 37367 h 156"/>
                <a:gd name="T70" fmla="*/ 285339 w 162"/>
                <a:gd name="T71" fmla="*/ 24912 h 156"/>
                <a:gd name="T72" fmla="*/ 260527 w 162"/>
                <a:gd name="T73" fmla="*/ 12456 h 156"/>
                <a:gd name="T74" fmla="*/ 248121 w 162"/>
                <a:gd name="T75" fmla="*/ 0 h 156"/>
                <a:gd name="T76" fmla="*/ 235715 w 162"/>
                <a:gd name="T77" fmla="*/ 0 h 156"/>
                <a:gd name="T78" fmla="*/ 223309 w 162"/>
                <a:gd name="T79" fmla="*/ 0 h 156"/>
                <a:gd name="T80" fmla="*/ 210903 w 162"/>
                <a:gd name="T81" fmla="*/ 0 h 156"/>
                <a:gd name="T82" fmla="*/ 198497 w 162"/>
                <a:gd name="T83" fmla="*/ 0 h 156"/>
                <a:gd name="T84" fmla="*/ 186091 w 162"/>
                <a:gd name="T85" fmla="*/ 0 h 156"/>
                <a:gd name="T86" fmla="*/ 173685 w 162"/>
                <a:gd name="T87" fmla="*/ 0 h 156"/>
                <a:gd name="T88" fmla="*/ 161278 w 162"/>
                <a:gd name="T89" fmla="*/ 0 h 156"/>
                <a:gd name="T90" fmla="*/ 148872 w 162"/>
                <a:gd name="T91" fmla="*/ 0 h 156"/>
                <a:gd name="T92" fmla="*/ 136466 w 162"/>
                <a:gd name="T93" fmla="*/ 0 h 156"/>
                <a:gd name="T94" fmla="*/ 124060 w 162"/>
                <a:gd name="T95" fmla="*/ 0 h 156"/>
                <a:gd name="T96" fmla="*/ 111654 w 162"/>
                <a:gd name="T97" fmla="*/ 0 h 156"/>
                <a:gd name="T98" fmla="*/ 99248 w 162"/>
                <a:gd name="T99" fmla="*/ 0 h 156"/>
                <a:gd name="T100" fmla="*/ 86842 w 162"/>
                <a:gd name="T101" fmla="*/ 12456 h 156"/>
                <a:gd name="T102" fmla="*/ 74436 w 162"/>
                <a:gd name="T103" fmla="*/ 12456 h 156"/>
                <a:gd name="T104" fmla="*/ 62030 w 162"/>
                <a:gd name="T105" fmla="*/ 12456 h 156"/>
                <a:gd name="T106" fmla="*/ 49624 w 162"/>
                <a:gd name="T107" fmla="*/ 24912 h 156"/>
                <a:gd name="T108" fmla="*/ 37218 w 162"/>
                <a:gd name="T109" fmla="*/ 37367 h 156"/>
                <a:gd name="T110" fmla="*/ 24812 w 162"/>
                <a:gd name="T111" fmla="*/ 49823 h 156"/>
                <a:gd name="T112" fmla="*/ 0 w 162"/>
                <a:gd name="T113" fmla="*/ 87190 h 156"/>
                <a:gd name="T114" fmla="*/ 0 w 162"/>
                <a:gd name="T115" fmla="*/ 236660 h 156"/>
                <a:gd name="T116" fmla="*/ 12406 w 162"/>
                <a:gd name="T117" fmla="*/ 236660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2"/>
                <a:gd name="T178" fmla="*/ 0 h 156"/>
                <a:gd name="T179" fmla="*/ 162 w 162"/>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2" h="156">
                  <a:moveTo>
                    <a:pt x="6" y="114"/>
                  </a:moveTo>
                  <a:lnTo>
                    <a:pt x="6" y="126"/>
                  </a:lnTo>
                  <a:lnTo>
                    <a:pt x="12" y="132"/>
                  </a:lnTo>
                  <a:lnTo>
                    <a:pt x="24" y="144"/>
                  </a:lnTo>
                  <a:lnTo>
                    <a:pt x="18" y="144"/>
                  </a:lnTo>
                  <a:lnTo>
                    <a:pt x="24" y="144"/>
                  </a:lnTo>
                  <a:lnTo>
                    <a:pt x="30" y="150"/>
                  </a:lnTo>
                  <a:lnTo>
                    <a:pt x="36" y="150"/>
                  </a:lnTo>
                  <a:lnTo>
                    <a:pt x="42" y="156"/>
                  </a:lnTo>
                  <a:lnTo>
                    <a:pt x="48" y="156"/>
                  </a:lnTo>
                  <a:lnTo>
                    <a:pt x="54" y="156"/>
                  </a:lnTo>
                  <a:lnTo>
                    <a:pt x="60" y="156"/>
                  </a:lnTo>
                  <a:lnTo>
                    <a:pt x="66" y="156"/>
                  </a:lnTo>
                  <a:lnTo>
                    <a:pt x="72" y="156"/>
                  </a:lnTo>
                  <a:lnTo>
                    <a:pt x="78" y="156"/>
                  </a:lnTo>
                  <a:lnTo>
                    <a:pt x="84" y="156"/>
                  </a:lnTo>
                  <a:lnTo>
                    <a:pt x="90" y="156"/>
                  </a:lnTo>
                  <a:lnTo>
                    <a:pt x="96" y="156"/>
                  </a:lnTo>
                  <a:lnTo>
                    <a:pt x="102" y="156"/>
                  </a:lnTo>
                  <a:lnTo>
                    <a:pt x="108" y="156"/>
                  </a:lnTo>
                  <a:lnTo>
                    <a:pt x="114" y="156"/>
                  </a:lnTo>
                  <a:lnTo>
                    <a:pt x="120" y="150"/>
                  </a:lnTo>
                  <a:lnTo>
                    <a:pt x="126" y="150"/>
                  </a:lnTo>
                  <a:lnTo>
                    <a:pt x="132" y="150"/>
                  </a:lnTo>
                  <a:lnTo>
                    <a:pt x="138" y="144"/>
                  </a:lnTo>
                  <a:lnTo>
                    <a:pt x="144" y="138"/>
                  </a:lnTo>
                  <a:lnTo>
                    <a:pt x="150" y="132"/>
                  </a:lnTo>
                  <a:lnTo>
                    <a:pt x="156" y="126"/>
                  </a:lnTo>
                  <a:lnTo>
                    <a:pt x="156" y="114"/>
                  </a:lnTo>
                  <a:lnTo>
                    <a:pt x="162" y="108"/>
                  </a:lnTo>
                  <a:lnTo>
                    <a:pt x="162" y="42"/>
                  </a:lnTo>
                  <a:lnTo>
                    <a:pt x="156" y="36"/>
                  </a:lnTo>
                  <a:lnTo>
                    <a:pt x="156" y="30"/>
                  </a:lnTo>
                  <a:lnTo>
                    <a:pt x="150" y="24"/>
                  </a:lnTo>
                  <a:lnTo>
                    <a:pt x="144" y="18"/>
                  </a:lnTo>
                  <a:lnTo>
                    <a:pt x="138" y="12"/>
                  </a:lnTo>
                  <a:lnTo>
                    <a:pt x="126" y="6"/>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6"/>
                  </a:lnTo>
                  <a:lnTo>
                    <a:pt x="24" y="12"/>
                  </a:lnTo>
                  <a:lnTo>
                    <a:pt x="18" y="18"/>
                  </a:lnTo>
                  <a:lnTo>
                    <a:pt x="12" y="24"/>
                  </a:lnTo>
                  <a:lnTo>
                    <a:pt x="0" y="42"/>
                  </a:lnTo>
                  <a:lnTo>
                    <a:pt x="0" y="114"/>
                  </a:lnTo>
                  <a:lnTo>
                    <a:pt x="6" y="114"/>
                  </a:lnTo>
                </a:path>
              </a:pathLst>
            </a:custGeom>
            <a:noFill/>
            <a:ln w="0">
              <a:solidFill>
                <a:srgbClr val="FF0000"/>
              </a:solidFill>
              <a:prstDash val="solid"/>
              <a:round/>
              <a:headEnd/>
              <a:tailEnd/>
            </a:ln>
          </p:spPr>
          <p:txBody>
            <a:bodyPr/>
            <a:lstStyle/>
            <a:p>
              <a:endParaRPr lang="en-GB"/>
            </a:p>
          </p:txBody>
        </p:sp>
        <p:sp>
          <p:nvSpPr>
            <p:cNvPr id="22607" name="Rectangle 72"/>
            <p:cNvSpPr>
              <a:spLocks noChangeAspect="1" noChangeArrowheads="1"/>
            </p:cNvSpPr>
            <p:nvPr/>
          </p:nvSpPr>
          <p:spPr bwMode="auto">
            <a:xfrm>
              <a:off x="457200" y="5451673"/>
              <a:ext cx="8382000" cy="307777"/>
            </a:xfrm>
            <a:prstGeom prst="rect">
              <a:avLst/>
            </a:prstGeom>
            <a:noFill/>
            <a:ln w="9525">
              <a:noFill/>
              <a:miter lim="800000"/>
              <a:headEnd/>
              <a:tailEnd/>
            </a:ln>
          </p:spPr>
          <p:txBody>
            <a:bodyPr lIns="0" tIns="0" rIns="0" bIns="0">
              <a:spAutoFit/>
            </a:bodyPr>
            <a:lstStyle/>
            <a:p>
              <a:pPr algn="ctr"/>
              <a:r>
                <a:rPr lang="en-US" sz="2000"/>
                <a:t>Use of ‘corrected’ </a:t>
              </a:r>
              <a:r>
                <a:rPr lang="en-US" sz="2000" i="1"/>
                <a:t>p</a:t>
              </a:r>
              <a:r>
                <a:rPr lang="en-US" sz="2000"/>
                <a:t>-value, </a:t>
              </a:r>
              <a:r>
                <a:rPr lang="el-GR" sz="2000" i="1">
                  <a:latin typeface="Times New Roman" pitchFamily="18" charset="0"/>
                  <a:cs typeface="Times New Roman" pitchFamily="18" charset="0"/>
                </a:rPr>
                <a:t>α </a:t>
              </a:r>
              <a:r>
                <a:rPr lang="en-US" sz="2000"/>
                <a:t>=0.1</a:t>
              </a:r>
            </a:p>
          </p:txBody>
        </p:sp>
        <p:sp>
          <p:nvSpPr>
            <p:cNvPr id="22608" name="Freeform 84"/>
            <p:cNvSpPr>
              <a:spLocks noChangeAspect="1"/>
            </p:cNvSpPr>
            <p:nvPr/>
          </p:nvSpPr>
          <p:spPr bwMode="auto">
            <a:xfrm>
              <a:off x="552450" y="4887913"/>
              <a:ext cx="336550" cy="334962"/>
            </a:xfrm>
            <a:custGeom>
              <a:avLst/>
              <a:gdLst>
                <a:gd name="T0" fmla="*/ 12465 w 162"/>
                <a:gd name="T1" fmla="*/ 248120 h 162"/>
                <a:gd name="T2" fmla="*/ 12465 w 162"/>
                <a:gd name="T3" fmla="*/ 272932 h 162"/>
                <a:gd name="T4" fmla="*/ 24930 w 162"/>
                <a:gd name="T5" fmla="*/ 285338 h 162"/>
                <a:gd name="T6" fmla="*/ 37394 w 162"/>
                <a:gd name="T7" fmla="*/ 297744 h 162"/>
                <a:gd name="T8" fmla="*/ 49859 w 162"/>
                <a:gd name="T9" fmla="*/ 310150 h 162"/>
                <a:gd name="T10" fmla="*/ 62324 w 162"/>
                <a:gd name="T11" fmla="*/ 322556 h 162"/>
                <a:gd name="T12" fmla="*/ 74789 w 162"/>
                <a:gd name="T13" fmla="*/ 322556 h 162"/>
                <a:gd name="T14" fmla="*/ 87254 w 162"/>
                <a:gd name="T15" fmla="*/ 322556 h 162"/>
                <a:gd name="T16" fmla="*/ 99719 w 162"/>
                <a:gd name="T17" fmla="*/ 334962 h 162"/>
                <a:gd name="T18" fmla="*/ 112183 w 162"/>
                <a:gd name="T19" fmla="*/ 334962 h 162"/>
                <a:gd name="T20" fmla="*/ 124648 w 162"/>
                <a:gd name="T21" fmla="*/ 334962 h 162"/>
                <a:gd name="T22" fmla="*/ 137113 w 162"/>
                <a:gd name="T23" fmla="*/ 334962 h 162"/>
                <a:gd name="T24" fmla="*/ 149578 w 162"/>
                <a:gd name="T25" fmla="*/ 334962 h 162"/>
                <a:gd name="T26" fmla="*/ 162043 w 162"/>
                <a:gd name="T27" fmla="*/ 334962 h 162"/>
                <a:gd name="T28" fmla="*/ 174507 w 162"/>
                <a:gd name="T29" fmla="*/ 334962 h 162"/>
                <a:gd name="T30" fmla="*/ 186972 w 162"/>
                <a:gd name="T31" fmla="*/ 334962 h 162"/>
                <a:gd name="T32" fmla="*/ 199437 w 162"/>
                <a:gd name="T33" fmla="*/ 334962 h 162"/>
                <a:gd name="T34" fmla="*/ 211902 w 162"/>
                <a:gd name="T35" fmla="*/ 334962 h 162"/>
                <a:gd name="T36" fmla="*/ 224367 w 162"/>
                <a:gd name="T37" fmla="*/ 334962 h 162"/>
                <a:gd name="T38" fmla="*/ 236831 w 162"/>
                <a:gd name="T39" fmla="*/ 334962 h 162"/>
                <a:gd name="T40" fmla="*/ 249296 w 162"/>
                <a:gd name="T41" fmla="*/ 322556 h 162"/>
                <a:gd name="T42" fmla="*/ 261761 w 162"/>
                <a:gd name="T43" fmla="*/ 322556 h 162"/>
                <a:gd name="T44" fmla="*/ 274226 w 162"/>
                <a:gd name="T45" fmla="*/ 310150 h 162"/>
                <a:gd name="T46" fmla="*/ 286691 w 162"/>
                <a:gd name="T47" fmla="*/ 297744 h 162"/>
                <a:gd name="T48" fmla="*/ 299156 w 162"/>
                <a:gd name="T49" fmla="*/ 285338 h 162"/>
                <a:gd name="T50" fmla="*/ 311620 w 162"/>
                <a:gd name="T51" fmla="*/ 272932 h 162"/>
                <a:gd name="T52" fmla="*/ 324085 w 162"/>
                <a:gd name="T53" fmla="*/ 260526 h 162"/>
                <a:gd name="T54" fmla="*/ 324085 w 162"/>
                <a:gd name="T55" fmla="*/ 248120 h 162"/>
                <a:gd name="T56" fmla="*/ 336550 w 162"/>
                <a:gd name="T57" fmla="*/ 235714 h 162"/>
                <a:gd name="T58" fmla="*/ 336550 w 162"/>
                <a:gd name="T59" fmla="*/ 99248 h 162"/>
                <a:gd name="T60" fmla="*/ 324085 w 162"/>
                <a:gd name="T61" fmla="*/ 86842 h 162"/>
                <a:gd name="T62" fmla="*/ 324085 w 162"/>
                <a:gd name="T63" fmla="*/ 62030 h 162"/>
                <a:gd name="T64" fmla="*/ 311620 w 162"/>
                <a:gd name="T65" fmla="*/ 49624 h 162"/>
                <a:gd name="T66" fmla="*/ 299156 w 162"/>
                <a:gd name="T67" fmla="*/ 37218 h 162"/>
                <a:gd name="T68" fmla="*/ 286691 w 162"/>
                <a:gd name="T69" fmla="*/ 24812 h 162"/>
                <a:gd name="T70" fmla="*/ 274226 w 162"/>
                <a:gd name="T71" fmla="*/ 12406 h 162"/>
                <a:gd name="T72" fmla="*/ 261761 w 162"/>
                <a:gd name="T73" fmla="*/ 12406 h 162"/>
                <a:gd name="T74" fmla="*/ 249296 w 162"/>
                <a:gd name="T75" fmla="*/ 12406 h 162"/>
                <a:gd name="T76" fmla="*/ 236831 w 162"/>
                <a:gd name="T77" fmla="*/ 0 h 162"/>
                <a:gd name="T78" fmla="*/ 224367 w 162"/>
                <a:gd name="T79" fmla="*/ 0 h 162"/>
                <a:gd name="T80" fmla="*/ 211902 w 162"/>
                <a:gd name="T81" fmla="*/ 0 h 162"/>
                <a:gd name="T82" fmla="*/ 199437 w 162"/>
                <a:gd name="T83" fmla="*/ 0 h 162"/>
                <a:gd name="T84" fmla="*/ 186972 w 162"/>
                <a:gd name="T85" fmla="*/ 0 h 162"/>
                <a:gd name="T86" fmla="*/ 174507 w 162"/>
                <a:gd name="T87" fmla="*/ 0 h 162"/>
                <a:gd name="T88" fmla="*/ 162043 w 162"/>
                <a:gd name="T89" fmla="*/ 0 h 162"/>
                <a:gd name="T90" fmla="*/ 149578 w 162"/>
                <a:gd name="T91" fmla="*/ 0 h 162"/>
                <a:gd name="T92" fmla="*/ 137113 w 162"/>
                <a:gd name="T93" fmla="*/ 0 h 162"/>
                <a:gd name="T94" fmla="*/ 124648 w 162"/>
                <a:gd name="T95" fmla="*/ 0 h 162"/>
                <a:gd name="T96" fmla="*/ 112183 w 162"/>
                <a:gd name="T97" fmla="*/ 0 h 162"/>
                <a:gd name="T98" fmla="*/ 99719 w 162"/>
                <a:gd name="T99" fmla="*/ 0 h 162"/>
                <a:gd name="T100" fmla="*/ 87254 w 162"/>
                <a:gd name="T101" fmla="*/ 12406 h 162"/>
                <a:gd name="T102" fmla="*/ 74789 w 162"/>
                <a:gd name="T103" fmla="*/ 12406 h 162"/>
                <a:gd name="T104" fmla="*/ 62324 w 162"/>
                <a:gd name="T105" fmla="*/ 24812 h 162"/>
                <a:gd name="T106" fmla="*/ 49859 w 162"/>
                <a:gd name="T107" fmla="*/ 37218 h 162"/>
                <a:gd name="T108" fmla="*/ 37394 w 162"/>
                <a:gd name="T109" fmla="*/ 49624 h 162"/>
                <a:gd name="T110" fmla="*/ 24930 w 162"/>
                <a:gd name="T111" fmla="*/ 62030 h 162"/>
                <a:gd name="T112" fmla="*/ 12465 w 162"/>
                <a:gd name="T113" fmla="*/ 74436 h 162"/>
                <a:gd name="T114" fmla="*/ 12465 w 162"/>
                <a:gd name="T115" fmla="*/ 86842 h 162"/>
                <a:gd name="T116" fmla="*/ 0 w 162"/>
                <a:gd name="T117" fmla="*/ 99248 h 162"/>
                <a:gd name="T118" fmla="*/ 0 w 162"/>
                <a:gd name="T119" fmla="*/ 235714 h 162"/>
                <a:gd name="T120" fmla="*/ 12465 w 162"/>
                <a:gd name="T121" fmla="*/ 248120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2609" name="Freeform 85"/>
            <p:cNvSpPr>
              <a:spLocks noChangeAspect="1"/>
            </p:cNvSpPr>
            <p:nvPr/>
          </p:nvSpPr>
          <p:spPr bwMode="auto">
            <a:xfrm>
              <a:off x="1422400" y="4900613"/>
              <a:ext cx="322263" cy="311150"/>
            </a:xfrm>
            <a:custGeom>
              <a:avLst/>
              <a:gdLst>
                <a:gd name="T0" fmla="*/ 12395 w 156"/>
                <a:gd name="T1" fmla="*/ 236474 h 150"/>
                <a:gd name="T2" fmla="*/ 12395 w 156"/>
                <a:gd name="T3" fmla="*/ 261366 h 150"/>
                <a:gd name="T4" fmla="*/ 24789 w 156"/>
                <a:gd name="T5" fmla="*/ 273812 h 150"/>
                <a:gd name="T6" fmla="*/ 37184 w 156"/>
                <a:gd name="T7" fmla="*/ 286258 h 150"/>
                <a:gd name="T8" fmla="*/ 49579 w 156"/>
                <a:gd name="T9" fmla="*/ 298704 h 150"/>
                <a:gd name="T10" fmla="*/ 61974 w 156"/>
                <a:gd name="T11" fmla="*/ 311150 h 150"/>
                <a:gd name="T12" fmla="*/ 74368 w 156"/>
                <a:gd name="T13" fmla="*/ 311150 h 150"/>
                <a:gd name="T14" fmla="*/ 86763 w 156"/>
                <a:gd name="T15" fmla="*/ 311150 h 150"/>
                <a:gd name="T16" fmla="*/ 99158 w 156"/>
                <a:gd name="T17" fmla="*/ 311150 h 150"/>
                <a:gd name="T18" fmla="*/ 111553 w 156"/>
                <a:gd name="T19" fmla="*/ 311150 h 150"/>
                <a:gd name="T20" fmla="*/ 123947 w 156"/>
                <a:gd name="T21" fmla="*/ 311150 h 150"/>
                <a:gd name="T22" fmla="*/ 136342 w 156"/>
                <a:gd name="T23" fmla="*/ 311150 h 150"/>
                <a:gd name="T24" fmla="*/ 148737 w 156"/>
                <a:gd name="T25" fmla="*/ 311150 h 150"/>
                <a:gd name="T26" fmla="*/ 161132 w 156"/>
                <a:gd name="T27" fmla="*/ 311150 h 150"/>
                <a:gd name="T28" fmla="*/ 173526 w 156"/>
                <a:gd name="T29" fmla="*/ 311150 h 150"/>
                <a:gd name="T30" fmla="*/ 185921 w 156"/>
                <a:gd name="T31" fmla="*/ 311150 h 150"/>
                <a:gd name="T32" fmla="*/ 198316 w 156"/>
                <a:gd name="T33" fmla="*/ 311150 h 150"/>
                <a:gd name="T34" fmla="*/ 210710 w 156"/>
                <a:gd name="T35" fmla="*/ 311150 h 150"/>
                <a:gd name="T36" fmla="*/ 223105 w 156"/>
                <a:gd name="T37" fmla="*/ 311150 h 150"/>
                <a:gd name="T38" fmla="*/ 235500 w 156"/>
                <a:gd name="T39" fmla="*/ 311150 h 150"/>
                <a:gd name="T40" fmla="*/ 247895 w 156"/>
                <a:gd name="T41" fmla="*/ 311150 h 150"/>
                <a:gd name="T42" fmla="*/ 260289 w 156"/>
                <a:gd name="T43" fmla="*/ 311150 h 150"/>
                <a:gd name="T44" fmla="*/ 272684 w 156"/>
                <a:gd name="T45" fmla="*/ 286258 h 150"/>
                <a:gd name="T46" fmla="*/ 285079 w 156"/>
                <a:gd name="T47" fmla="*/ 273812 h 150"/>
                <a:gd name="T48" fmla="*/ 297474 w 156"/>
                <a:gd name="T49" fmla="*/ 273812 h 150"/>
                <a:gd name="T50" fmla="*/ 309868 w 156"/>
                <a:gd name="T51" fmla="*/ 248920 h 150"/>
                <a:gd name="T52" fmla="*/ 309868 w 156"/>
                <a:gd name="T53" fmla="*/ 236474 h 150"/>
                <a:gd name="T54" fmla="*/ 322263 w 156"/>
                <a:gd name="T55" fmla="*/ 224028 h 150"/>
                <a:gd name="T56" fmla="*/ 322263 w 156"/>
                <a:gd name="T57" fmla="*/ 87122 h 150"/>
                <a:gd name="T58" fmla="*/ 309868 w 156"/>
                <a:gd name="T59" fmla="*/ 74676 h 150"/>
                <a:gd name="T60" fmla="*/ 309868 w 156"/>
                <a:gd name="T61" fmla="*/ 49784 h 150"/>
                <a:gd name="T62" fmla="*/ 297474 w 156"/>
                <a:gd name="T63" fmla="*/ 37338 h 150"/>
                <a:gd name="T64" fmla="*/ 285079 w 156"/>
                <a:gd name="T65" fmla="*/ 24892 h 150"/>
                <a:gd name="T66" fmla="*/ 272684 w 156"/>
                <a:gd name="T67" fmla="*/ 12446 h 150"/>
                <a:gd name="T68" fmla="*/ 260289 w 156"/>
                <a:gd name="T69" fmla="*/ 0 h 150"/>
                <a:gd name="T70" fmla="*/ 247895 w 156"/>
                <a:gd name="T71" fmla="*/ 0 h 150"/>
                <a:gd name="T72" fmla="*/ 235500 w 156"/>
                <a:gd name="T73" fmla="*/ 0 h 150"/>
                <a:gd name="T74" fmla="*/ 223105 w 156"/>
                <a:gd name="T75" fmla="*/ 0 h 150"/>
                <a:gd name="T76" fmla="*/ 210710 w 156"/>
                <a:gd name="T77" fmla="*/ 0 h 150"/>
                <a:gd name="T78" fmla="*/ 198316 w 156"/>
                <a:gd name="T79" fmla="*/ 0 h 150"/>
                <a:gd name="T80" fmla="*/ 185921 w 156"/>
                <a:gd name="T81" fmla="*/ 0 h 150"/>
                <a:gd name="T82" fmla="*/ 173526 w 156"/>
                <a:gd name="T83" fmla="*/ 0 h 150"/>
                <a:gd name="T84" fmla="*/ 161132 w 156"/>
                <a:gd name="T85" fmla="*/ 0 h 150"/>
                <a:gd name="T86" fmla="*/ 148737 w 156"/>
                <a:gd name="T87" fmla="*/ 0 h 150"/>
                <a:gd name="T88" fmla="*/ 136342 w 156"/>
                <a:gd name="T89" fmla="*/ 0 h 150"/>
                <a:gd name="T90" fmla="*/ 123947 w 156"/>
                <a:gd name="T91" fmla="*/ 0 h 150"/>
                <a:gd name="T92" fmla="*/ 111553 w 156"/>
                <a:gd name="T93" fmla="*/ 0 h 150"/>
                <a:gd name="T94" fmla="*/ 99158 w 156"/>
                <a:gd name="T95" fmla="*/ 0 h 150"/>
                <a:gd name="T96" fmla="*/ 86763 w 156"/>
                <a:gd name="T97" fmla="*/ 0 h 150"/>
                <a:gd name="T98" fmla="*/ 74368 w 156"/>
                <a:gd name="T99" fmla="*/ 0 h 150"/>
                <a:gd name="T100" fmla="*/ 61974 w 156"/>
                <a:gd name="T101" fmla="*/ 0 h 150"/>
                <a:gd name="T102" fmla="*/ 49579 w 156"/>
                <a:gd name="T103" fmla="*/ 24892 h 150"/>
                <a:gd name="T104" fmla="*/ 37184 w 156"/>
                <a:gd name="T105" fmla="*/ 37338 h 150"/>
                <a:gd name="T106" fmla="*/ 24789 w 156"/>
                <a:gd name="T107" fmla="*/ 37338 h 150"/>
                <a:gd name="T108" fmla="*/ 12395 w 156"/>
                <a:gd name="T109" fmla="*/ 62230 h 150"/>
                <a:gd name="T110" fmla="*/ 12395 w 156"/>
                <a:gd name="T111" fmla="*/ 74676 h 150"/>
                <a:gd name="T112" fmla="*/ 0 w 156"/>
                <a:gd name="T113" fmla="*/ 87122 h 150"/>
                <a:gd name="T114" fmla="*/ 0 w 156"/>
                <a:gd name="T115" fmla="*/ 224028 h 150"/>
                <a:gd name="T116" fmla="*/ 12395 w 156"/>
                <a:gd name="T117" fmla="*/ 236474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2610" name="Freeform 86"/>
            <p:cNvSpPr>
              <a:spLocks noChangeAspect="1"/>
            </p:cNvSpPr>
            <p:nvPr/>
          </p:nvSpPr>
          <p:spPr bwMode="auto">
            <a:xfrm>
              <a:off x="2279650" y="4900613"/>
              <a:ext cx="322263" cy="311150"/>
            </a:xfrm>
            <a:custGeom>
              <a:avLst/>
              <a:gdLst>
                <a:gd name="T0" fmla="*/ 12395 w 156"/>
                <a:gd name="T1" fmla="*/ 236474 h 150"/>
                <a:gd name="T2" fmla="*/ 12395 w 156"/>
                <a:gd name="T3" fmla="*/ 261366 h 150"/>
                <a:gd name="T4" fmla="*/ 24789 w 156"/>
                <a:gd name="T5" fmla="*/ 273812 h 150"/>
                <a:gd name="T6" fmla="*/ 37184 w 156"/>
                <a:gd name="T7" fmla="*/ 286258 h 150"/>
                <a:gd name="T8" fmla="*/ 49579 w 156"/>
                <a:gd name="T9" fmla="*/ 298704 h 150"/>
                <a:gd name="T10" fmla="*/ 61974 w 156"/>
                <a:gd name="T11" fmla="*/ 311150 h 150"/>
                <a:gd name="T12" fmla="*/ 74368 w 156"/>
                <a:gd name="T13" fmla="*/ 311150 h 150"/>
                <a:gd name="T14" fmla="*/ 86763 w 156"/>
                <a:gd name="T15" fmla="*/ 311150 h 150"/>
                <a:gd name="T16" fmla="*/ 99158 w 156"/>
                <a:gd name="T17" fmla="*/ 311150 h 150"/>
                <a:gd name="T18" fmla="*/ 111553 w 156"/>
                <a:gd name="T19" fmla="*/ 311150 h 150"/>
                <a:gd name="T20" fmla="*/ 123947 w 156"/>
                <a:gd name="T21" fmla="*/ 311150 h 150"/>
                <a:gd name="T22" fmla="*/ 136342 w 156"/>
                <a:gd name="T23" fmla="*/ 311150 h 150"/>
                <a:gd name="T24" fmla="*/ 148737 w 156"/>
                <a:gd name="T25" fmla="*/ 311150 h 150"/>
                <a:gd name="T26" fmla="*/ 161132 w 156"/>
                <a:gd name="T27" fmla="*/ 311150 h 150"/>
                <a:gd name="T28" fmla="*/ 173526 w 156"/>
                <a:gd name="T29" fmla="*/ 311150 h 150"/>
                <a:gd name="T30" fmla="*/ 185921 w 156"/>
                <a:gd name="T31" fmla="*/ 311150 h 150"/>
                <a:gd name="T32" fmla="*/ 198316 w 156"/>
                <a:gd name="T33" fmla="*/ 311150 h 150"/>
                <a:gd name="T34" fmla="*/ 210710 w 156"/>
                <a:gd name="T35" fmla="*/ 311150 h 150"/>
                <a:gd name="T36" fmla="*/ 223105 w 156"/>
                <a:gd name="T37" fmla="*/ 311150 h 150"/>
                <a:gd name="T38" fmla="*/ 235500 w 156"/>
                <a:gd name="T39" fmla="*/ 311150 h 150"/>
                <a:gd name="T40" fmla="*/ 247895 w 156"/>
                <a:gd name="T41" fmla="*/ 311150 h 150"/>
                <a:gd name="T42" fmla="*/ 260289 w 156"/>
                <a:gd name="T43" fmla="*/ 311150 h 150"/>
                <a:gd name="T44" fmla="*/ 272684 w 156"/>
                <a:gd name="T45" fmla="*/ 286258 h 150"/>
                <a:gd name="T46" fmla="*/ 285079 w 156"/>
                <a:gd name="T47" fmla="*/ 273812 h 150"/>
                <a:gd name="T48" fmla="*/ 297474 w 156"/>
                <a:gd name="T49" fmla="*/ 273812 h 150"/>
                <a:gd name="T50" fmla="*/ 309868 w 156"/>
                <a:gd name="T51" fmla="*/ 248920 h 150"/>
                <a:gd name="T52" fmla="*/ 309868 w 156"/>
                <a:gd name="T53" fmla="*/ 236474 h 150"/>
                <a:gd name="T54" fmla="*/ 322263 w 156"/>
                <a:gd name="T55" fmla="*/ 224028 h 150"/>
                <a:gd name="T56" fmla="*/ 322263 w 156"/>
                <a:gd name="T57" fmla="*/ 87122 h 150"/>
                <a:gd name="T58" fmla="*/ 309868 w 156"/>
                <a:gd name="T59" fmla="*/ 74676 h 150"/>
                <a:gd name="T60" fmla="*/ 309868 w 156"/>
                <a:gd name="T61" fmla="*/ 49784 h 150"/>
                <a:gd name="T62" fmla="*/ 297474 w 156"/>
                <a:gd name="T63" fmla="*/ 37338 h 150"/>
                <a:gd name="T64" fmla="*/ 285079 w 156"/>
                <a:gd name="T65" fmla="*/ 24892 h 150"/>
                <a:gd name="T66" fmla="*/ 272684 w 156"/>
                <a:gd name="T67" fmla="*/ 12446 h 150"/>
                <a:gd name="T68" fmla="*/ 260289 w 156"/>
                <a:gd name="T69" fmla="*/ 0 h 150"/>
                <a:gd name="T70" fmla="*/ 247895 w 156"/>
                <a:gd name="T71" fmla="*/ 0 h 150"/>
                <a:gd name="T72" fmla="*/ 235500 w 156"/>
                <a:gd name="T73" fmla="*/ 0 h 150"/>
                <a:gd name="T74" fmla="*/ 223105 w 156"/>
                <a:gd name="T75" fmla="*/ 0 h 150"/>
                <a:gd name="T76" fmla="*/ 210710 w 156"/>
                <a:gd name="T77" fmla="*/ 0 h 150"/>
                <a:gd name="T78" fmla="*/ 198316 w 156"/>
                <a:gd name="T79" fmla="*/ 0 h 150"/>
                <a:gd name="T80" fmla="*/ 185921 w 156"/>
                <a:gd name="T81" fmla="*/ 0 h 150"/>
                <a:gd name="T82" fmla="*/ 173526 w 156"/>
                <a:gd name="T83" fmla="*/ 0 h 150"/>
                <a:gd name="T84" fmla="*/ 161132 w 156"/>
                <a:gd name="T85" fmla="*/ 0 h 150"/>
                <a:gd name="T86" fmla="*/ 148737 w 156"/>
                <a:gd name="T87" fmla="*/ 0 h 150"/>
                <a:gd name="T88" fmla="*/ 136342 w 156"/>
                <a:gd name="T89" fmla="*/ 0 h 150"/>
                <a:gd name="T90" fmla="*/ 123947 w 156"/>
                <a:gd name="T91" fmla="*/ 0 h 150"/>
                <a:gd name="T92" fmla="*/ 111553 w 156"/>
                <a:gd name="T93" fmla="*/ 0 h 150"/>
                <a:gd name="T94" fmla="*/ 99158 w 156"/>
                <a:gd name="T95" fmla="*/ 0 h 150"/>
                <a:gd name="T96" fmla="*/ 86763 w 156"/>
                <a:gd name="T97" fmla="*/ 0 h 150"/>
                <a:gd name="T98" fmla="*/ 74368 w 156"/>
                <a:gd name="T99" fmla="*/ 0 h 150"/>
                <a:gd name="T100" fmla="*/ 61974 w 156"/>
                <a:gd name="T101" fmla="*/ 0 h 150"/>
                <a:gd name="T102" fmla="*/ 49579 w 156"/>
                <a:gd name="T103" fmla="*/ 24892 h 150"/>
                <a:gd name="T104" fmla="*/ 37184 w 156"/>
                <a:gd name="T105" fmla="*/ 37338 h 150"/>
                <a:gd name="T106" fmla="*/ 24789 w 156"/>
                <a:gd name="T107" fmla="*/ 37338 h 150"/>
                <a:gd name="T108" fmla="*/ 12395 w 156"/>
                <a:gd name="T109" fmla="*/ 62230 h 150"/>
                <a:gd name="T110" fmla="*/ 12395 w 156"/>
                <a:gd name="T111" fmla="*/ 74676 h 150"/>
                <a:gd name="T112" fmla="*/ 0 w 156"/>
                <a:gd name="T113" fmla="*/ 87122 h 150"/>
                <a:gd name="T114" fmla="*/ 0 w 156"/>
                <a:gd name="T115" fmla="*/ 224028 h 150"/>
                <a:gd name="T116" fmla="*/ 12395 w 156"/>
                <a:gd name="T117" fmla="*/ 236474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2611" name="Freeform 87"/>
            <p:cNvSpPr>
              <a:spLocks noChangeAspect="1"/>
            </p:cNvSpPr>
            <p:nvPr/>
          </p:nvSpPr>
          <p:spPr bwMode="auto">
            <a:xfrm>
              <a:off x="3135313" y="4900613"/>
              <a:ext cx="323850" cy="311150"/>
            </a:xfrm>
            <a:custGeom>
              <a:avLst/>
              <a:gdLst>
                <a:gd name="T0" fmla="*/ 12456 w 156"/>
                <a:gd name="T1" fmla="*/ 236474 h 150"/>
                <a:gd name="T2" fmla="*/ 12456 w 156"/>
                <a:gd name="T3" fmla="*/ 261366 h 150"/>
                <a:gd name="T4" fmla="*/ 24912 w 156"/>
                <a:gd name="T5" fmla="*/ 273812 h 150"/>
                <a:gd name="T6" fmla="*/ 37367 w 156"/>
                <a:gd name="T7" fmla="*/ 286258 h 150"/>
                <a:gd name="T8" fmla="*/ 49823 w 156"/>
                <a:gd name="T9" fmla="*/ 298704 h 150"/>
                <a:gd name="T10" fmla="*/ 62279 w 156"/>
                <a:gd name="T11" fmla="*/ 311150 h 150"/>
                <a:gd name="T12" fmla="*/ 74735 w 156"/>
                <a:gd name="T13" fmla="*/ 311150 h 150"/>
                <a:gd name="T14" fmla="*/ 87190 w 156"/>
                <a:gd name="T15" fmla="*/ 311150 h 150"/>
                <a:gd name="T16" fmla="*/ 99646 w 156"/>
                <a:gd name="T17" fmla="*/ 311150 h 150"/>
                <a:gd name="T18" fmla="*/ 112102 w 156"/>
                <a:gd name="T19" fmla="*/ 311150 h 150"/>
                <a:gd name="T20" fmla="*/ 124558 w 156"/>
                <a:gd name="T21" fmla="*/ 311150 h 150"/>
                <a:gd name="T22" fmla="*/ 137013 w 156"/>
                <a:gd name="T23" fmla="*/ 311150 h 150"/>
                <a:gd name="T24" fmla="*/ 149469 w 156"/>
                <a:gd name="T25" fmla="*/ 311150 h 150"/>
                <a:gd name="T26" fmla="*/ 161925 w 156"/>
                <a:gd name="T27" fmla="*/ 311150 h 150"/>
                <a:gd name="T28" fmla="*/ 174381 w 156"/>
                <a:gd name="T29" fmla="*/ 311150 h 150"/>
                <a:gd name="T30" fmla="*/ 186837 w 156"/>
                <a:gd name="T31" fmla="*/ 311150 h 150"/>
                <a:gd name="T32" fmla="*/ 199292 w 156"/>
                <a:gd name="T33" fmla="*/ 311150 h 150"/>
                <a:gd name="T34" fmla="*/ 211748 w 156"/>
                <a:gd name="T35" fmla="*/ 311150 h 150"/>
                <a:gd name="T36" fmla="*/ 224204 w 156"/>
                <a:gd name="T37" fmla="*/ 311150 h 150"/>
                <a:gd name="T38" fmla="*/ 236660 w 156"/>
                <a:gd name="T39" fmla="*/ 311150 h 150"/>
                <a:gd name="T40" fmla="*/ 249115 w 156"/>
                <a:gd name="T41" fmla="*/ 311150 h 150"/>
                <a:gd name="T42" fmla="*/ 261571 w 156"/>
                <a:gd name="T43" fmla="*/ 311150 h 150"/>
                <a:gd name="T44" fmla="*/ 274027 w 156"/>
                <a:gd name="T45" fmla="*/ 286258 h 150"/>
                <a:gd name="T46" fmla="*/ 286483 w 156"/>
                <a:gd name="T47" fmla="*/ 273812 h 150"/>
                <a:gd name="T48" fmla="*/ 298938 w 156"/>
                <a:gd name="T49" fmla="*/ 273812 h 150"/>
                <a:gd name="T50" fmla="*/ 311394 w 156"/>
                <a:gd name="T51" fmla="*/ 248920 h 150"/>
                <a:gd name="T52" fmla="*/ 311394 w 156"/>
                <a:gd name="T53" fmla="*/ 236474 h 150"/>
                <a:gd name="T54" fmla="*/ 323850 w 156"/>
                <a:gd name="T55" fmla="*/ 224028 h 150"/>
                <a:gd name="T56" fmla="*/ 323850 w 156"/>
                <a:gd name="T57" fmla="*/ 87122 h 150"/>
                <a:gd name="T58" fmla="*/ 311394 w 156"/>
                <a:gd name="T59" fmla="*/ 74676 h 150"/>
                <a:gd name="T60" fmla="*/ 311394 w 156"/>
                <a:gd name="T61" fmla="*/ 49784 h 150"/>
                <a:gd name="T62" fmla="*/ 298938 w 156"/>
                <a:gd name="T63" fmla="*/ 37338 h 150"/>
                <a:gd name="T64" fmla="*/ 286483 w 156"/>
                <a:gd name="T65" fmla="*/ 24892 h 150"/>
                <a:gd name="T66" fmla="*/ 274027 w 156"/>
                <a:gd name="T67" fmla="*/ 12446 h 150"/>
                <a:gd name="T68" fmla="*/ 261571 w 156"/>
                <a:gd name="T69" fmla="*/ 0 h 150"/>
                <a:gd name="T70" fmla="*/ 249115 w 156"/>
                <a:gd name="T71" fmla="*/ 0 h 150"/>
                <a:gd name="T72" fmla="*/ 236660 w 156"/>
                <a:gd name="T73" fmla="*/ 0 h 150"/>
                <a:gd name="T74" fmla="*/ 224204 w 156"/>
                <a:gd name="T75" fmla="*/ 0 h 150"/>
                <a:gd name="T76" fmla="*/ 211748 w 156"/>
                <a:gd name="T77" fmla="*/ 0 h 150"/>
                <a:gd name="T78" fmla="*/ 199292 w 156"/>
                <a:gd name="T79" fmla="*/ 0 h 150"/>
                <a:gd name="T80" fmla="*/ 186837 w 156"/>
                <a:gd name="T81" fmla="*/ 0 h 150"/>
                <a:gd name="T82" fmla="*/ 174381 w 156"/>
                <a:gd name="T83" fmla="*/ 0 h 150"/>
                <a:gd name="T84" fmla="*/ 161925 w 156"/>
                <a:gd name="T85" fmla="*/ 0 h 150"/>
                <a:gd name="T86" fmla="*/ 149469 w 156"/>
                <a:gd name="T87" fmla="*/ 0 h 150"/>
                <a:gd name="T88" fmla="*/ 137013 w 156"/>
                <a:gd name="T89" fmla="*/ 0 h 150"/>
                <a:gd name="T90" fmla="*/ 124558 w 156"/>
                <a:gd name="T91" fmla="*/ 0 h 150"/>
                <a:gd name="T92" fmla="*/ 112102 w 156"/>
                <a:gd name="T93" fmla="*/ 0 h 150"/>
                <a:gd name="T94" fmla="*/ 99646 w 156"/>
                <a:gd name="T95" fmla="*/ 0 h 150"/>
                <a:gd name="T96" fmla="*/ 87190 w 156"/>
                <a:gd name="T97" fmla="*/ 0 h 150"/>
                <a:gd name="T98" fmla="*/ 74735 w 156"/>
                <a:gd name="T99" fmla="*/ 0 h 150"/>
                <a:gd name="T100" fmla="*/ 62279 w 156"/>
                <a:gd name="T101" fmla="*/ 0 h 150"/>
                <a:gd name="T102" fmla="*/ 49823 w 156"/>
                <a:gd name="T103" fmla="*/ 24892 h 150"/>
                <a:gd name="T104" fmla="*/ 37367 w 156"/>
                <a:gd name="T105" fmla="*/ 37338 h 150"/>
                <a:gd name="T106" fmla="*/ 24912 w 156"/>
                <a:gd name="T107" fmla="*/ 37338 h 150"/>
                <a:gd name="T108" fmla="*/ 12456 w 156"/>
                <a:gd name="T109" fmla="*/ 62230 h 150"/>
                <a:gd name="T110" fmla="*/ 12456 w 156"/>
                <a:gd name="T111" fmla="*/ 74676 h 150"/>
                <a:gd name="T112" fmla="*/ 0 w 156"/>
                <a:gd name="T113" fmla="*/ 87122 h 150"/>
                <a:gd name="T114" fmla="*/ 0 w 156"/>
                <a:gd name="T115" fmla="*/ 224028 h 150"/>
                <a:gd name="T116" fmla="*/ 12456 w 156"/>
                <a:gd name="T117" fmla="*/ 236474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2612" name="Freeform 88"/>
            <p:cNvSpPr>
              <a:spLocks noChangeAspect="1"/>
            </p:cNvSpPr>
            <p:nvPr/>
          </p:nvSpPr>
          <p:spPr bwMode="auto">
            <a:xfrm>
              <a:off x="3992563" y="4900613"/>
              <a:ext cx="322262" cy="311150"/>
            </a:xfrm>
            <a:custGeom>
              <a:avLst/>
              <a:gdLst>
                <a:gd name="T0" fmla="*/ 12395 w 156"/>
                <a:gd name="T1" fmla="*/ 236474 h 150"/>
                <a:gd name="T2" fmla="*/ 12395 w 156"/>
                <a:gd name="T3" fmla="*/ 261366 h 150"/>
                <a:gd name="T4" fmla="*/ 24789 w 156"/>
                <a:gd name="T5" fmla="*/ 273812 h 150"/>
                <a:gd name="T6" fmla="*/ 37184 w 156"/>
                <a:gd name="T7" fmla="*/ 286258 h 150"/>
                <a:gd name="T8" fmla="*/ 49579 w 156"/>
                <a:gd name="T9" fmla="*/ 298704 h 150"/>
                <a:gd name="T10" fmla="*/ 61973 w 156"/>
                <a:gd name="T11" fmla="*/ 311150 h 150"/>
                <a:gd name="T12" fmla="*/ 74368 w 156"/>
                <a:gd name="T13" fmla="*/ 311150 h 150"/>
                <a:gd name="T14" fmla="*/ 86763 w 156"/>
                <a:gd name="T15" fmla="*/ 311150 h 150"/>
                <a:gd name="T16" fmla="*/ 99158 w 156"/>
                <a:gd name="T17" fmla="*/ 311150 h 150"/>
                <a:gd name="T18" fmla="*/ 111552 w 156"/>
                <a:gd name="T19" fmla="*/ 311150 h 150"/>
                <a:gd name="T20" fmla="*/ 123947 w 156"/>
                <a:gd name="T21" fmla="*/ 311150 h 150"/>
                <a:gd name="T22" fmla="*/ 136342 w 156"/>
                <a:gd name="T23" fmla="*/ 311150 h 150"/>
                <a:gd name="T24" fmla="*/ 148736 w 156"/>
                <a:gd name="T25" fmla="*/ 311150 h 150"/>
                <a:gd name="T26" fmla="*/ 161131 w 156"/>
                <a:gd name="T27" fmla="*/ 311150 h 150"/>
                <a:gd name="T28" fmla="*/ 173526 w 156"/>
                <a:gd name="T29" fmla="*/ 311150 h 150"/>
                <a:gd name="T30" fmla="*/ 185920 w 156"/>
                <a:gd name="T31" fmla="*/ 311150 h 150"/>
                <a:gd name="T32" fmla="*/ 198315 w 156"/>
                <a:gd name="T33" fmla="*/ 311150 h 150"/>
                <a:gd name="T34" fmla="*/ 210710 w 156"/>
                <a:gd name="T35" fmla="*/ 311150 h 150"/>
                <a:gd name="T36" fmla="*/ 223104 w 156"/>
                <a:gd name="T37" fmla="*/ 311150 h 150"/>
                <a:gd name="T38" fmla="*/ 235499 w 156"/>
                <a:gd name="T39" fmla="*/ 311150 h 150"/>
                <a:gd name="T40" fmla="*/ 247894 w 156"/>
                <a:gd name="T41" fmla="*/ 311150 h 150"/>
                <a:gd name="T42" fmla="*/ 260288 w 156"/>
                <a:gd name="T43" fmla="*/ 311150 h 150"/>
                <a:gd name="T44" fmla="*/ 272683 w 156"/>
                <a:gd name="T45" fmla="*/ 286258 h 150"/>
                <a:gd name="T46" fmla="*/ 285078 w 156"/>
                <a:gd name="T47" fmla="*/ 273812 h 150"/>
                <a:gd name="T48" fmla="*/ 297473 w 156"/>
                <a:gd name="T49" fmla="*/ 273812 h 150"/>
                <a:gd name="T50" fmla="*/ 309867 w 156"/>
                <a:gd name="T51" fmla="*/ 248920 h 150"/>
                <a:gd name="T52" fmla="*/ 309867 w 156"/>
                <a:gd name="T53" fmla="*/ 236474 h 150"/>
                <a:gd name="T54" fmla="*/ 322262 w 156"/>
                <a:gd name="T55" fmla="*/ 224028 h 150"/>
                <a:gd name="T56" fmla="*/ 322262 w 156"/>
                <a:gd name="T57" fmla="*/ 87122 h 150"/>
                <a:gd name="T58" fmla="*/ 309867 w 156"/>
                <a:gd name="T59" fmla="*/ 74676 h 150"/>
                <a:gd name="T60" fmla="*/ 309867 w 156"/>
                <a:gd name="T61" fmla="*/ 49784 h 150"/>
                <a:gd name="T62" fmla="*/ 297473 w 156"/>
                <a:gd name="T63" fmla="*/ 37338 h 150"/>
                <a:gd name="T64" fmla="*/ 285078 w 156"/>
                <a:gd name="T65" fmla="*/ 24892 h 150"/>
                <a:gd name="T66" fmla="*/ 272683 w 156"/>
                <a:gd name="T67" fmla="*/ 12446 h 150"/>
                <a:gd name="T68" fmla="*/ 260288 w 156"/>
                <a:gd name="T69" fmla="*/ 0 h 150"/>
                <a:gd name="T70" fmla="*/ 247894 w 156"/>
                <a:gd name="T71" fmla="*/ 0 h 150"/>
                <a:gd name="T72" fmla="*/ 235499 w 156"/>
                <a:gd name="T73" fmla="*/ 0 h 150"/>
                <a:gd name="T74" fmla="*/ 223104 w 156"/>
                <a:gd name="T75" fmla="*/ 0 h 150"/>
                <a:gd name="T76" fmla="*/ 210710 w 156"/>
                <a:gd name="T77" fmla="*/ 0 h 150"/>
                <a:gd name="T78" fmla="*/ 198315 w 156"/>
                <a:gd name="T79" fmla="*/ 0 h 150"/>
                <a:gd name="T80" fmla="*/ 185920 w 156"/>
                <a:gd name="T81" fmla="*/ 0 h 150"/>
                <a:gd name="T82" fmla="*/ 173526 w 156"/>
                <a:gd name="T83" fmla="*/ 0 h 150"/>
                <a:gd name="T84" fmla="*/ 161131 w 156"/>
                <a:gd name="T85" fmla="*/ 0 h 150"/>
                <a:gd name="T86" fmla="*/ 148736 w 156"/>
                <a:gd name="T87" fmla="*/ 0 h 150"/>
                <a:gd name="T88" fmla="*/ 136342 w 156"/>
                <a:gd name="T89" fmla="*/ 0 h 150"/>
                <a:gd name="T90" fmla="*/ 123947 w 156"/>
                <a:gd name="T91" fmla="*/ 0 h 150"/>
                <a:gd name="T92" fmla="*/ 111552 w 156"/>
                <a:gd name="T93" fmla="*/ 0 h 150"/>
                <a:gd name="T94" fmla="*/ 99158 w 156"/>
                <a:gd name="T95" fmla="*/ 0 h 150"/>
                <a:gd name="T96" fmla="*/ 86763 w 156"/>
                <a:gd name="T97" fmla="*/ 0 h 150"/>
                <a:gd name="T98" fmla="*/ 74368 w 156"/>
                <a:gd name="T99" fmla="*/ 0 h 150"/>
                <a:gd name="T100" fmla="*/ 61973 w 156"/>
                <a:gd name="T101" fmla="*/ 0 h 150"/>
                <a:gd name="T102" fmla="*/ 49579 w 156"/>
                <a:gd name="T103" fmla="*/ 24892 h 150"/>
                <a:gd name="T104" fmla="*/ 37184 w 156"/>
                <a:gd name="T105" fmla="*/ 37338 h 150"/>
                <a:gd name="T106" fmla="*/ 24789 w 156"/>
                <a:gd name="T107" fmla="*/ 37338 h 150"/>
                <a:gd name="T108" fmla="*/ 12395 w 156"/>
                <a:gd name="T109" fmla="*/ 62230 h 150"/>
                <a:gd name="T110" fmla="*/ 12395 w 156"/>
                <a:gd name="T111" fmla="*/ 74676 h 150"/>
                <a:gd name="T112" fmla="*/ 0 w 156"/>
                <a:gd name="T113" fmla="*/ 87122 h 150"/>
                <a:gd name="T114" fmla="*/ 0 w 156"/>
                <a:gd name="T115" fmla="*/ 224028 h 150"/>
                <a:gd name="T116" fmla="*/ 12395 w 156"/>
                <a:gd name="T117" fmla="*/ 236474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2613" name="Freeform 89"/>
            <p:cNvSpPr>
              <a:spLocks noChangeAspect="1"/>
            </p:cNvSpPr>
            <p:nvPr/>
          </p:nvSpPr>
          <p:spPr bwMode="auto">
            <a:xfrm>
              <a:off x="4848225" y="4900613"/>
              <a:ext cx="323850" cy="311150"/>
            </a:xfrm>
            <a:custGeom>
              <a:avLst/>
              <a:gdLst>
                <a:gd name="T0" fmla="*/ 12456 w 156"/>
                <a:gd name="T1" fmla="*/ 236474 h 150"/>
                <a:gd name="T2" fmla="*/ 12456 w 156"/>
                <a:gd name="T3" fmla="*/ 261366 h 150"/>
                <a:gd name="T4" fmla="*/ 24912 w 156"/>
                <a:gd name="T5" fmla="*/ 273812 h 150"/>
                <a:gd name="T6" fmla="*/ 37367 w 156"/>
                <a:gd name="T7" fmla="*/ 286258 h 150"/>
                <a:gd name="T8" fmla="*/ 49823 w 156"/>
                <a:gd name="T9" fmla="*/ 298704 h 150"/>
                <a:gd name="T10" fmla="*/ 62279 w 156"/>
                <a:gd name="T11" fmla="*/ 311150 h 150"/>
                <a:gd name="T12" fmla="*/ 74735 w 156"/>
                <a:gd name="T13" fmla="*/ 311150 h 150"/>
                <a:gd name="T14" fmla="*/ 87190 w 156"/>
                <a:gd name="T15" fmla="*/ 311150 h 150"/>
                <a:gd name="T16" fmla="*/ 99646 w 156"/>
                <a:gd name="T17" fmla="*/ 311150 h 150"/>
                <a:gd name="T18" fmla="*/ 112102 w 156"/>
                <a:gd name="T19" fmla="*/ 311150 h 150"/>
                <a:gd name="T20" fmla="*/ 124558 w 156"/>
                <a:gd name="T21" fmla="*/ 311150 h 150"/>
                <a:gd name="T22" fmla="*/ 137013 w 156"/>
                <a:gd name="T23" fmla="*/ 311150 h 150"/>
                <a:gd name="T24" fmla="*/ 149469 w 156"/>
                <a:gd name="T25" fmla="*/ 311150 h 150"/>
                <a:gd name="T26" fmla="*/ 161925 w 156"/>
                <a:gd name="T27" fmla="*/ 311150 h 150"/>
                <a:gd name="T28" fmla="*/ 174381 w 156"/>
                <a:gd name="T29" fmla="*/ 311150 h 150"/>
                <a:gd name="T30" fmla="*/ 186837 w 156"/>
                <a:gd name="T31" fmla="*/ 311150 h 150"/>
                <a:gd name="T32" fmla="*/ 199292 w 156"/>
                <a:gd name="T33" fmla="*/ 311150 h 150"/>
                <a:gd name="T34" fmla="*/ 211748 w 156"/>
                <a:gd name="T35" fmla="*/ 311150 h 150"/>
                <a:gd name="T36" fmla="*/ 224204 w 156"/>
                <a:gd name="T37" fmla="*/ 311150 h 150"/>
                <a:gd name="T38" fmla="*/ 236660 w 156"/>
                <a:gd name="T39" fmla="*/ 311150 h 150"/>
                <a:gd name="T40" fmla="*/ 249115 w 156"/>
                <a:gd name="T41" fmla="*/ 311150 h 150"/>
                <a:gd name="T42" fmla="*/ 261571 w 156"/>
                <a:gd name="T43" fmla="*/ 311150 h 150"/>
                <a:gd name="T44" fmla="*/ 274027 w 156"/>
                <a:gd name="T45" fmla="*/ 286258 h 150"/>
                <a:gd name="T46" fmla="*/ 286483 w 156"/>
                <a:gd name="T47" fmla="*/ 273812 h 150"/>
                <a:gd name="T48" fmla="*/ 298938 w 156"/>
                <a:gd name="T49" fmla="*/ 273812 h 150"/>
                <a:gd name="T50" fmla="*/ 311394 w 156"/>
                <a:gd name="T51" fmla="*/ 248920 h 150"/>
                <a:gd name="T52" fmla="*/ 311394 w 156"/>
                <a:gd name="T53" fmla="*/ 236474 h 150"/>
                <a:gd name="T54" fmla="*/ 323850 w 156"/>
                <a:gd name="T55" fmla="*/ 224028 h 150"/>
                <a:gd name="T56" fmla="*/ 323850 w 156"/>
                <a:gd name="T57" fmla="*/ 87122 h 150"/>
                <a:gd name="T58" fmla="*/ 311394 w 156"/>
                <a:gd name="T59" fmla="*/ 74676 h 150"/>
                <a:gd name="T60" fmla="*/ 311394 w 156"/>
                <a:gd name="T61" fmla="*/ 49784 h 150"/>
                <a:gd name="T62" fmla="*/ 298938 w 156"/>
                <a:gd name="T63" fmla="*/ 37338 h 150"/>
                <a:gd name="T64" fmla="*/ 286483 w 156"/>
                <a:gd name="T65" fmla="*/ 24892 h 150"/>
                <a:gd name="T66" fmla="*/ 274027 w 156"/>
                <a:gd name="T67" fmla="*/ 12446 h 150"/>
                <a:gd name="T68" fmla="*/ 261571 w 156"/>
                <a:gd name="T69" fmla="*/ 0 h 150"/>
                <a:gd name="T70" fmla="*/ 249115 w 156"/>
                <a:gd name="T71" fmla="*/ 0 h 150"/>
                <a:gd name="T72" fmla="*/ 236660 w 156"/>
                <a:gd name="T73" fmla="*/ 0 h 150"/>
                <a:gd name="T74" fmla="*/ 224204 w 156"/>
                <a:gd name="T75" fmla="*/ 0 h 150"/>
                <a:gd name="T76" fmla="*/ 211748 w 156"/>
                <a:gd name="T77" fmla="*/ 0 h 150"/>
                <a:gd name="T78" fmla="*/ 199292 w 156"/>
                <a:gd name="T79" fmla="*/ 0 h 150"/>
                <a:gd name="T80" fmla="*/ 186837 w 156"/>
                <a:gd name="T81" fmla="*/ 0 h 150"/>
                <a:gd name="T82" fmla="*/ 174381 w 156"/>
                <a:gd name="T83" fmla="*/ 0 h 150"/>
                <a:gd name="T84" fmla="*/ 161925 w 156"/>
                <a:gd name="T85" fmla="*/ 0 h 150"/>
                <a:gd name="T86" fmla="*/ 149469 w 156"/>
                <a:gd name="T87" fmla="*/ 0 h 150"/>
                <a:gd name="T88" fmla="*/ 137013 w 156"/>
                <a:gd name="T89" fmla="*/ 0 h 150"/>
                <a:gd name="T90" fmla="*/ 124558 w 156"/>
                <a:gd name="T91" fmla="*/ 0 h 150"/>
                <a:gd name="T92" fmla="*/ 112102 w 156"/>
                <a:gd name="T93" fmla="*/ 0 h 150"/>
                <a:gd name="T94" fmla="*/ 99646 w 156"/>
                <a:gd name="T95" fmla="*/ 0 h 150"/>
                <a:gd name="T96" fmla="*/ 87190 w 156"/>
                <a:gd name="T97" fmla="*/ 0 h 150"/>
                <a:gd name="T98" fmla="*/ 74735 w 156"/>
                <a:gd name="T99" fmla="*/ 0 h 150"/>
                <a:gd name="T100" fmla="*/ 62279 w 156"/>
                <a:gd name="T101" fmla="*/ 0 h 150"/>
                <a:gd name="T102" fmla="*/ 49823 w 156"/>
                <a:gd name="T103" fmla="*/ 24892 h 150"/>
                <a:gd name="T104" fmla="*/ 37367 w 156"/>
                <a:gd name="T105" fmla="*/ 37338 h 150"/>
                <a:gd name="T106" fmla="*/ 24912 w 156"/>
                <a:gd name="T107" fmla="*/ 37338 h 150"/>
                <a:gd name="T108" fmla="*/ 12456 w 156"/>
                <a:gd name="T109" fmla="*/ 62230 h 150"/>
                <a:gd name="T110" fmla="*/ 12456 w 156"/>
                <a:gd name="T111" fmla="*/ 74676 h 150"/>
                <a:gd name="T112" fmla="*/ 0 w 156"/>
                <a:gd name="T113" fmla="*/ 87122 h 150"/>
                <a:gd name="T114" fmla="*/ 0 w 156"/>
                <a:gd name="T115" fmla="*/ 224028 h 150"/>
                <a:gd name="T116" fmla="*/ 12456 w 156"/>
                <a:gd name="T117" fmla="*/ 236474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2614" name="Freeform 90"/>
            <p:cNvSpPr>
              <a:spLocks noChangeAspect="1"/>
            </p:cNvSpPr>
            <p:nvPr/>
          </p:nvSpPr>
          <p:spPr bwMode="auto">
            <a:xfrm>
              <a:off x="5705475" y="4900613"/>
              <a:ext cx="322263" cy="311150"/>
            </a:xfrm>
            <a:custGeom>
              <a:avLst/>
              <a:gdLst>
                <a:gd name="T0" fmla="*/ 12395 w 156"/>
                <a:gd name="T1" fmla="*/ 236474 h 150"/>
                <a:gd name="T2" fmla="*/ 12395 w 156"/>
                <a:gd name="T3" fmla="*/ 261366 h 150"/>
                <a:gd name="T4" fmla="*/ 24789 w 156"/>
                <a:gd name="T5" fmla="*/ 273812 h 150"/>
                <a:gd name="T6" fmla="*/ 37184 w 156"/>
                <a:gd name="T7" fmla="*/ 286258 h 150"/>
                <a:gd name="T8" fmla="*/ 49579 w 156"/>
                <a:gd name="T9" fmla="*/ 298704 h 150"/>
                <a:gd name="T10" fmla="*/ 61974 w 156"/>
                <a:gd name="T11" fmla="*/ 311150 h 150"/>
                <a:gd name="T12" fmla="*/ 74368 w 156"/>
                <a:gd name="T13" fmla="*/ 311150 h 150"/>
                <a:gd name="T14" fmla="*/ 86763 w 156"/>
                <a:gd name="T15" fmla="*/ 311150 h 150"/>
                <a:gd name="T16" fmla="*/ 99158 w 156"/>
                <a:gd name="T17" fmla="*/ 311150 h 150"/>
                <a:gd name="T18" fmla="*/ 111553 w 156"/>
                <a:gd name="T19" fmla="*/ 311150 h 150"/>
                <a:gd name="T20" fmla="*/ 123947 w 156"/>
                <a:gd name="T21" fmla="*/ 311150 h 150"/>
                <a:gd name="T22" fmla="*/ 136342 w 156"/>
                <a:gd name="T23" fmla="*/ 311150 h 150"/>
                <a:gd name="T24" fmla="*/ 148737 w 156"/>
                <a:gd name="T25" fmla="*/ 311150 h 150"/>
                <a:gd name="T26" fmla="*/ 161132 w 156"/>
                <a:gd name="T27" fmla="*/ 311150 h 150"/>
                <a:gd name="T28" fmla="*/ 173526 w 156"/>
                <a:gd name="T29" fmla="*/ 311150 h 150"/>
                <a:gd name="T30" fmla="*/ 185921 w 156"/>
                <a:gd name="T31" fmla="*/ 311150 h 150"/>
                <a:gd name="T32" fmla="*/ 198316 w 156"/>
                <a:gd name="T33" fmla="*/ 311150 h 150"/>
                <a:gd name="T34" fmla="*/ 210710 w 156"/>
                <a:gd name="T35" fmla="*/ 311150 h 150"/>
                <a:gd name="T36" fmla="*/ 223105 w 156"/>
                <a:gd name="T37" fmla="*/ 311150 h 150"/>
                <a:gd name="T38" fmla="*/ 235500 w 156"/>
                <a:gd name="T39" fmla="*/ 311150 h 150"/>
                <a:gd name="T40" fmla="*/ 247895 w 156"/>
                <a:gd name="T41" fmla="*/ 311150 h 150"/>
                <a:gd name="T42" fmla="*/ 260289 w 156"/>
                <a:gd name="T43" fmla="*/ 311150 h 150"/>
                <a:gd name="T44" fmla="*/ 272684 w 156"/>
                <a:gd name="T45" fmla="*/ 286258 h 150"/>
                <a:gd name="T46" fmla="*/ 285079 w 156"/>
                <a:gd name="T47" fmla="*/ 273812 h 150"/>
                <a:gd name="T48" fmla="*/ 297474 w 156"/>
                <a:gd name="T49" fmla="*/ 273812 h 150"/>
                <a:gd name="T50" fmla="*/ 309868 w 156"/>
                <a:gd name="T51" fmla="*/ 248920 h 150"/>
                <a:gd name="T52" fmla="*/ 309868 w 156"/>
                <a:gd name="T53" fmla="*/ 236474 h 150"/>
                <a:gd name="T54" fmla="*/ 322263 w 156"/>
                <a:gd name="T55" fmla="*/ 224028 h 150"/>
                <a:gd name="T56" fmla="*/ 322263 w 156"/>
                <a:gd name="T57" fmla="*/ 87122 h 150"/>
                <a:gd name="T58" fmla="*/ 309868 w 156"/>
                <a:gd name="T59" fmla="*/ 74676 h 150"/>
                <a:gd name="T60" fmla="*/ 309868 w 156"/>
                <a:gd name="T61" fmla="*/ 49784 h 150"/>
                <a:gd name="T62" fmla="*/ 297474 w 156"/>
                <a:gd name="T63" fmla="*/ 37338 h 150"/>
                <a:gd name="T64" fmla="*/ 285079 w 156"/>
                <a:gd name="T65" fmla="*/ 24892 h 150"/>
                <a:gd name="T66" fmla="*/ 272684 w 156"/>
                <a:gd name="T67" fmla="*/ 12446 h 150"/>
                <a:gd name="T68" fmla="*/ 260289 w 156"/>
                <a:gd name="T69" fmla="*/ 0 h 150"/>
                <a:gd name="T70" fmla="*/ 247895 w 156"/>
                <a:gd name="T71" fmla="*/ 0 h 150"/>
                <a:gd name="T72" fmla="*/ 235500 w 156"/>
                <a:gd name="T73" fmla="*/ 0 h 150"/>
                <a:gd name="T74" fmla="*/ 223105 w 156"/>
                <a:gd name="T75" fmla="*/ 0 h 150"/>
                <a:gd name="T76" fmla="*/ 210710 w 156"/>
                <a:gd name="T77" fmla="*/ 0 h 150"/>
                <a:gd name="T78" fmla="*/ 198316 w 156"/>
                <a:gd name="T79" fmla="*/ 0 h 150"/>
                <a:gd name="T80" fmla="*/ 185921 w 156"/>
                <a:gd name="T81" fmla="*/ 0 h 150"/>
                <a:gd name="T82" fmla="*/ 173526 w 156"/>
                <a:gd name="T83" fmla="*/ 0 h 150"/>
                <a:gd name="T84" fmla="*/ 161132 w 156"/>
                <a:gd name="T85" fmla="*/ 0 h 150"/>
                <a:gd name="T86" fmla="*/ 148737 w 156"/>
                <a:gd name="T87" fmla="*/ 0 h 150"/>
                <a:gd name="T88" fmla="*/ 136342 w 156"/>
                <a:gd name="T89" fmla="*/ 0 h 150"/>
                <a:gd name="T90" fmla="*/ 123947 w 156"/>
                <a:gd name="T91" fmla="*/ 0 h 150"/>
                <a:gd name="T92" fmla="*/ 111553 w 156"/>
                <a:gd name="T93" fmla="*/ 0 h 150"/>
                <a:gd name="T94" fmla="*/ 99158 w 156"/>
                <a:gd name="T95" fmla="*/ 0 h 150"/>
                <a:gd name="T96" fmla="*/ 86763 w 156"/>
                <a:gd name="T97" fmla="*/ 0 h 150"/>
                <a:gd name="T98" fmla="*/ 74368 w 156"/>
                <a:gd name="T99" fmla="*/ 0 h 150"/>
                <a:gd name="T100" fmla="*/ 61974 w 156"/>
                <a:gd name="T101" fmla="*/ 0 h 150"/>
                <a:gd name="T102" fmla="*/ 49579 w 156"/>
                <a:gd name="T103" fmla="*/ 24892 h 150"/>
                <a:gd name="T104" fmla="*/ 37184 w 156"/>
                <a:gd name="T105" fmla="*/ 37338 h 150"/>
                <a:gd name="T106" fmla="*/ 24789 w 156"/>
                <a:gd name="T107" fmla="*/ 37338 h 150"/>
                <a:gd name="T108" fmla="*/ 12395 w 156"/>
                <a:gd name="T109" fmla="*/ 62230 h 150"/>
                <a:gd name="T110" fmla="*/ 12395 w 156"/>
                <a:gd name="T111" fmla="*/ 74676 h 150"/>
                <a:gd name="T112" fmla="*/ 0 w 156"/>
                <a:gd name="T113" fmla="*/ 87122 h 150"/>
                <a:gd name="T114" fmla="*/ 0 w 156"/>
                <a:gd name="T115" fmla="*/ 224028 h 150"/>
                <a:gd name="T116" fmla="*/ 12395 w 156"/>
                <a:gd name="T117" fmla="*/ 236474 h 1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6"/>
                <a:gd name="T178" fmla="*/ 0 h 150"/>
                <a:gd name="T179" fmla="*/ 156 w 156"/>
                <a:gd name="T180" fmla="*/ 150 h 1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6" h="150">
                  <a:moveTo>
                    <a:pt x="6" y="114"/>
                  </a:moveTo>
                  <a:lnTo>
                    <a:pt x="6" y="126"/>
                  </a:lnTo>
                  <a:lnTo>
                    <a:pt x="12" y="132"/>
                  </a:lnTo>
                  <a:lnTo>
                    <a:pt x="18" y="138"/>
                  </a:lnTo>
                  <a:lnTo>
                    <a:pt x="24" y="144"/>
                  </a:lnTo>
                  <a:lnTo>
                    <a:pt x="30" y="150"/>
                  </a:lnTo>
                  <a:lnTo>
                    <a:pt x="36" y="150"/>
                  </a:lnTo>
                  <a:lnTo>
                    <a:pt x="42" y="150"/>
                  </a:lnTo>
                  <a:lnTo>
                    <a:pt x="48" y="150"/>
                  </a:lnTo>
                  <a:lnTo>
                    <a:pt x="54" y="150"/>
                  </a:lnTo>
                  <a:lnTo>
                    <a:pt x="60" y="150"/>
                  </a:lnTo>
                  <a:lnTo>
                    <a:pt x="66" y="150"/>
                  </a:lnTo>
                  <a:lnTo>
                    <a:pt x="72" y="150"/>
                  </a:lnTo>
                  <a:lnTo>
                    <a:pt x="78" y="150"/>
                  </a:lnTo>
                  <a:lnTo>
                    <a:pt x="84" y="150"/>
                  </a:lnTo>
                  <a:lnTo>
                    <a:pt x="90" y="150"/>
                  </a:lnTo>
                  <a:lnTo>
                    <a:pt x="96" y="150"/>
                  </a:lnTo>
                  <a:lnTo>
                    <a:pt x="102" y="150"/>
                  </a:lnTo>
                  <a:lnTo>
                    <a:pt x="108" y="150"/>
                  </a:lnTo>
                  <a:lnTo>
                    <a:pt x="114" y="150"/>
                  </a:lnTo>
                  <a:lnTo>
                    <a:pt x="120" y="150"/>
                  </a:lnTo>
                  <a:lnTo>
                    <a:pt x="126" y="150"/>
                  </a:lnTo>
                  <a:lnTo>
                    <a:pt x="132" y="138"/>
                  </a:lnTo>
                  <a:lnTo>
                    <a:pt x="138" y="132"/>
                  </a:lnTo>
                  <a:lnTo>
                    <a:pt x="144" y="132"/>
                  </a:lnTo>
                  <a:lnTo>
                    <a:pt x="150" y="120"/>
                  </a:lnTo>
                  <a:lnTo>
                    <a:pt x="150" y="114"/>
                  </a:lnTo>
                  <a:lnTo>
                    <a:pt x="156" y="108"/>
                  </a:lnTo>
                  <a:lnTo>
                    <a:pt x="156" y="42"/>
                  </a:lnTo>
                  <a:lnTo>
                    <a:pt x="150" y="36"/>
                  </a:lnTo>
                  <a:lnTo>
                    <a:pt x="150" y="24"/>
                  </a:lnTo>
                  <a:lnTo>
                    <a:pt x="144" y="18"/>
                  </a:lnTo>
                  <a:lnTo>
                    <a:pt x="138" y="12"/>
                  </a:lnTo>
                  <a:lnTo>
                    <a:pt x="132" y="6"/>
                  </a:lnTo>
                  <a:lnTo>
                    <a:pt x="126" y="0"/>
                  </a:lnTo>
                  <a:lnTo>
                    <a:pt x="120" y="0"/>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0"/>
                  </a:lnTo>
                  <a:lnTo>
                    <a:pt x="36" y="0"/>
                  </a:lnTo>
                  <a:lnTo>
                    <a:pt x="30" y="0"/>
                  </a:lnTo>
                  <a:lnTo>
                    <a:pt x="24" y="12"/>
                  </a:lnTo>
                  <a:lnTo>
                    <a:pt x="18" y="18"/>
                  </a:lnTo>
                  <a:lnTo>
                    <a:pt x="12" y="18"/>
                  </a:lnTo>
                  <a:lnTo>
                    <a:pt x="6" y="30"/>
                  </a:lnTo>
                  <a:lnTo>
                    <a:pt x="6" y="36"/>
                  </a:lnTo>
                  <a:lnTo>
                    <a:pt x="0" y="42"/>
                  </a:lnTo>
                  <a:lnTo>
                    <a:pt x="0" y="108"/>
                  </a:lnTo>
                  <a:lnTo>
                    <a:pt x="6" y="114"/>
                  </a:lnTo>
                </a:path>
              </a:pathLst>
            </a:custGeom>
            <a:noFill/>
            <a:ln w="0">
              <a:solidFill>
                <a:srgbClr val="FF0000"/>
              </a:solidFill>
              <a:prstDash val="solid"/>
              <a:round/>
              <a:headEnd/>
              <a:tailEnd/>
            </a:ln>
          </p:spPr>
          <p:txBody>
            <a:bodyPr/>
            <a:lstStyle/>
            <a:p>
              <a:endParaRPr lang="en-GB"/>
            </a:p>
          </p:txBody>
        </p:sp>
        <p:sp>
          <p:nvSpPr>
            <p:cNvPr id="22615" name="Freeform 91"/>
            <p:cNvSpPr>
              <a:spLocks noChangeAspect="1"/>
            </p:cNvSpPr>
            <p:nvPr/>
          </p:nvSpPr>
          <p:spPr bwMode="auto">
            <a:xfrm>
              <a:off x="6562725" y="4887913"/>
              <a:ext cx="334963" cy="334962"/>
            </a:xfrm>
            <a:custGeom>
              <a:avLst/>
              <a:gdLst>
                <a:gd name="T0" fmla="*/ 12406 w 162"/>
                <a:gd name="T1" fmla="*/ 248120 h 162"/>
                <a:gd name="T2" fmla="*/ 12406 w 162"/>
                <a:gd name="T3" fmla="*/ 272932 h 162"/>
                <a:gd name="T4" fmla="*/ 24812 w 162"/>
                <a:gd name="T5" fmla="*/ 285338 h 162"/>
                <a:gd name="T6" fmla="*/ 37218 w 162"/>
                <a:gd name="T7" fmla="*/ 297744 h 162"/>
                <a:gd name="T8" fmla="*/ 49624 w 162"/>
                <a:gd name="T9" fmla="*/ 310150 h 162"/>
                <a:gd name="T10" fmla="*/ 62030 w 162"/>
                <a:gd name="T11" fmla="*/ 322556 h 162"/>
                <a:gd name="T12" fmla="*/ 74436 w 162"/>
                <a:gd name="T13" fmla="*/ 322556 h 162"/>
                <a:gd name="T14" fmla="*/ 86842 w 162"/>
                <a:gd name="T15" fmla="*/ 322556 h 162"/>
                <a:gd name="T16" fmla="*/ 99248 w 162"/>
                <a:gd name="T17" fmla="*/ 334962 h 162"/>
                <a:gd name="T18" fmla="*/ 111654 w 162"/>
                <a:gd name="T19" fmla="*/ 334962 h 162"/>
                <a:gd name="T20" fmla="*/ 124060 w 162"/>
                <a:gd name="T21" fmla="*/ 334962 h 162"/>
                <a:gd name="T22" fmla="*/ 136466 w 162"/>
                <a:gd name="T23" fmla="*/ 334962 h 162"/>
                <a:gd name="T24" fmla="*/ 148872 w 162"/>
                <a:gd name="T25" fmla="*/ 334962 h 162"/>
                <a:gd name="T26" fmla="*/ 161278 w 162"/>
                <a:gd name="T27" fmla="*/ 334962 h 162"/>
                <a:gd name="T28" fmla="*/ 173685 w 162"/>
                <a:gd name="T29" fmla="*/ 334962 h 162"/>
                <a:gd name="T30" fmla="*/ 186091 w 162"/>
                <a:gd name="T31" fmla="*/ 334962 h 162"/>
                <a:gd name="T32" fmla="*/ 198497 w 162"/>
                <a:gd name="T33" fmla="*/ 334962 h 162"/>
                <a:gd name="T34" fmla="*/ 210903 w 162"/>
                <a:gd name="T35" fmla="*/ 334962 h 162"/>
                <a:gd name="T36" fmla="*/ 223309 w 162"/>
                <a:gd name="T37" fmla="*/ 334962 h 162"/>
                <a:gd name="T38" fmla="*/ 235715 w 162"/>
                <a:gd name="T39" fmla="*/ 334962 h 162"/>
                <a:gd name="T40" fmla="*/ 248121 w 162"/>
                <a:gd name="T41" fmla="*/ 322556 h 162"/>
                <a:gd name="T42" fmla="*/ 260527 w 162"/>
                <a:gd name="T43" fmla="*/ 322556 h 162"/>
                <a:gd name="T44" fmla="*/ 272933 w 162"/>
                <a:gd name="T45" fmla="*/ 310150 h 162"/>
                <a:gd name="T46" fmla="*/ 285339 w 162"/>
                <a:gd name="T47" fmla="*/ 297744 h 162"/>
                <a:gd name="T48" fmla="*/ 297745 w 162"/>
                <a:gd name="T49" fmla="*/ 285338 h 162"/>
                <a:gd name="T50" fmla="*/ 310151 w 162"/>
                <a:gd name="T51" fmla="*/ 272932 h 162"/>
                <a:gd name="T52" fmla="*/ 322557 w 162"/>
                <a:gd name="T53" fmla="*/ 260526 h 162"/>
                <a:gd name="T54" fmla="*/ 322557 w 162"/>
                <a:gd name="T55" fmla="*/ 248120 h 162"/>
                <a:gd name="T56" fmla="*/ 334963 w 162"/>
                <a:gd name="T57" fmla="*/ 235714 h 162"/>
                <a:gd name="T58" fmla="*/ 334963 w 162"/>
                <a:gd name="T59" fmla="*/ 99248 h 162"/>
                <a:gd name="T60" fmla="*/ 322557 w 162"/>
                <a:gd name="T61" fmla="*/ 86842 h 162"/>
                <a:gd name="T62" fmla="*/ 322557 w 162"/>
                <a:gd name="T63" fmla="*/ 62030 h 162"/>
                <a:gd name="T64" fmla="*/ 310151 w 162"/>
                <a:gd name="T65" fmla="*/ 49624 h 162"/>
                <a:gd name="T66" fmla="*/ 297745 w 162"/>
                <a:gd name="T67" fmla="*/ 37218 h 162"/>
                <a:gd name="T68" fmla="*/ 285339 w 162"/>
                <a:gd name="T69" fmla="*/ 24812 h 162"/>
                <a:gd name="T70" fmla="*/ 272933 w 162"/>
                <a:gd name="T71" fmla="*/ 12406 h 162"/>
                <a:gd name="T72" fmla="*/ 260527 w 162"/>
                <a:gd name="T73" fmla="*/ 12406 h 162"/>
                <a:gd name="T74" fmla="*/ 248121 w 162"/>
                <a:gd name="T75" fmla="*/ 12406 h 162"/>
                <a:gd name="T76" fmla="*/ 235715 w 162"/>
                <a:gd name="T77" fmla="*/ 0 h 162"/>
                <a:gd name="T78" fmla="*/ 223309 w 162"/>
                <a:gd name="T79" fmla="*/ 0 h 162"/>
                <a:gd name="T80" fmla="*/ 210903 w 162"/>
                <a:gd name="T81" fmla="*/ 0 h 162"/>
                <a:gd name="T82" fmla="*/ 198497 w 162"/>
                <a:gd name="T83" fmla="*/ 0 h 162"/>
                <a:gd name="T84" fmla="*/ 186091 w 162"/>
                <a:gd name="T85" fmla="*/ 0 h 162"/>
                <a:gd name="T86" fmla="*/ 173685 w 162"/>
                <a:gd name="T87" fmla="*/ 0 h 162"/>
                <a:gd name="T88" fmla="*/ 161278 w 162"/>
                <a:gd name="T89" fmla="*/ 0 h 162"/>
                <a:gd name="T90" fmla="*/ 148872 w 162"/>
                <a:gd name="T91" fmla="*/ 0 h 162"/>
                <a:gd name="T92" fmla="*/ 136466 w 162"/>
                <a:gd name="T93" fmla="*/ 0 h 162"/>
                <a:gd name="T94" fmla="*/ 124060 w 162"/>
                <a:gd name="T95" fmla="*/ 0 h 162"/>
                <a:gd name="T96" fmla="*/ 111654 w 162"/>
                <a:gd name="T97" fmla="*/ 0 h 162"/>
                <a:gd name="T98" fmla="*/ 99248 w 162"/>
                <a:gd name="T99" fmla="*/ 0 h 162"/>
                <a:gd name="T100" fmla="*/ 86842 w 162"/>
                <a:gd name="T101" fmla="*/ 12406 h 162"/>
                <a:gd name="T102" fmla="*/ 74436 w 162"/>
                <a:gd name="T103" fmla="*/ 12406 h 162"/>
                <a:gd name="T104" fmla="*/ 62030 w 162"/>
                <a:gd name="T105" fmla="*/ 24812 h 162"/>
                <a:gd name="T106" fmla="*/ 49624 w 162"/>
                <a:gd name="T107" fmla="*/ 37218 h 162"/>
                <a:gd name="T108" fmla="*/ 37218 w 162"/>
                <a:gd name="T109" fmla="*/ 49624 h 162"/>
                <a:gd name="T110" fmla="*/ 24812 w 162"/>
                <a:gd name="T111" fmla="*/ 62030 h 162"/>
                <a:gd name="T112" fmla="*/ 12406 w 162"/>
                <a:gd name="T113" fmla="*/ 74436 h 162"/>
                <a:gd name="T114" fmla="*/ 12406 w 162"/>
                <a:gd name="T115" fmla="*/ 86842 h 162"/>
                <a:gd name="T116" fmla="*/ 0 w 162"/>
                <a:gd name="T117" fmla="*/ 99248 h 162"/>
                <a:gd name="T118" fmla="*/ 0 w 162"/>
                <a:gd name="T119" fmla="*/ 235714 h 162"/>
                <a:gd name="T120" fmla="*/ 12406 w 162"/>
                <a:gd name="T121" fmla="*/ 248120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2616" name="Freeform 92"/>
            <p:cNvSpPr>
              <a:spLocks noChangeAspect="1"/>
            </p:cNvSpPr>
            <p:nvPr/>
          </p:nvSpPr>
          <p:spPr bwMode="auto">
            <a:xfrm>
              <a:off x="7418388" y="4887913"/>
              <a:ext cx="334962" cy="334962"/>
            </a:xfrm>
            <a:custGeom>
              <a:avLst/>
              <a:gdLst>
                <a:gd name="T0" fmla="*/ 12406 w 162"/>
                <a:gd name="T1" fmla="*/ 248120 h 162"/>
                <a:gd name="T2" fmla="*/ 12406 w 162"/>
                <a:gd name="T3" fmla="*/ 272932 h 162"/>
                <a:gd name="T4" fmla="*/ 24812 w 162"/>
                <a:gd name="T5" fmla="*/ 285338 h 162"/>
                <a:gd name="T6" fmla="*/ 37218 w 162"/>
                <a:gd name="T7" fmla="*/ 297744 h 162"/>
                <a:gd name="T8" fmla="*/ 49624 w 162"/>
                <a:gd name="T9" fmla="*/ 310150 h 162"/>
                <a:gd name="T10" fmla="*/ 62030 w 162"/>
                <a:gd name="T11" fmla="*/ 322556 h 162"/>
                <a:gd name="T12" fmla="*/ 74436 w 162"/>
                <a:gd name="T13" fmla="*/ 322556 h 162"/>
                <a:gd name="T14" fmla="*/ 86842 w 162"/>
                <a:gd name="T15" fmla="*/ 322556 h 162"/>
                <a:gd name="T16" fmla="*/ 99248 w 162"/>
                <a:gd name="T17" fmla="*/ 334962 h 162"/>
                <a:gd name="T18" fmla="*/ 111654 w 162"/>
                <a:gd name="T19" fmla="*/ 334962 h 162"/>
                <a:gd name="T20" fmla="*/ 124060 w 162"/>
                <a:gd name="T21" fmla="*/ 334962 h 162"/>
                <a:gd name="T22" fmla="*/ 136466 w 162"/>
                <a:gd name="T23" fmla="*/ 334962 h 162"/>
                <a:gd name="T24" fmla="*/ 148872 w 162"/>
                <a:gd name="T25" fmla="*/ 334962 h 162"/>
                <a:gd name="T26" fmla="*/ 161278 w 162"/>
                <a:gd name="T27" fmla="*/ 334962 h 162"/>
                <a:gd name="T28" fmla="*/ 173684 w 162"/>
                <a:gd name="T29" fmla="*/ 334962 h 162"/>
                <a:gd name="T30" fmla="*/ 186090 w 162"/>
                <a:gd name="T31" fmla="*/ 334962 h 162"/>
                <a:gd name="T32" fmla="*/ 198496 w 162"/>
                <a:gd name="T33" fmla="*/ 334962 h 162"/>
                <a:gd name="T34" fmla="*/ 210902 w 162"/>
                <a:gd name="T35" fmla="*/ 334962 h 162"/>
                <a:gd name="T36" fmla="*/ 223308 w 162"/>
                <a:gd name="T37" fmla="*/ 334962 h 162"/>
                <a:gd name="T38" fmla="*/ 235714 w 162"/>
                <a:gd name="T39" fmla="*/ 334962 h 162"/>
                <a:gd name="T40" fmla="*/ 248120 w 162"/>
                <a:gd name="T41" fmla="*/ 322556 h 162"/>
                <a:gd name="T42" fmla="*/ 260526 w 162"/>
                <a:gd name="T43" fmla="*/ 322556 h 162"/>
                <a:gd name="T44" fmla="*/ 272932 w 162"/>
                <a:gd name="T45" fmla="*/ 310150 h 162"/>
                <a:gd name="T46" fmla="*/ 285338 w 162"/>
                <a:gd name="T47" fmla="*/ 297744 h 162"/>
                <a:gd name="T48" fmla="*/ 297744 w 162"/>
                <a:gd name="T49" fmla="*/ 285338 h 162"/>
                <a:gd name="T50" fmla="*/ 310150 w 162"/>
                <a:gd name="T51" fmla="*/ 272932 h 162"/>
                <a:gd name="T52" fmla="*/ 322556 w 162"/>
                <a:gd name="T53" fmla="*/ 260526 h 162"/>
                <a:gd name="T54" fmla="*/ 322556 w 162"/>
                <a:gd name="T55" fmla="*/ 248120 h 162"/>
                <a:gd name="T56" fmla="*/ 334962 w 162"/>
                <a:gd name="T57" fmla="*/ 235714 h 162"/>
                <a:gd name="T58" fmla="*/ 334962 w 162"/>
                <a:gd name="T59" fmla="*/ 99248 h 162"/>
                <a:gd name="T60" fmla="*/ 322556 w 162"/>
                <a:gd name="T61" fmla="*/ 86842 h 162"/>
                <a:gd name="T62" fmla="*/ 322556 w 162"/>
                <a:gd name="T63" fmla="*/ 62030 h 162"/>
                <a:gd name="T64" fmla="*/ 310150 w 162"/>
                <a:gd name="T65" fmla="*/ 49624 h 162"/>
                <a:gd name="T66" fmla="*/ 297744 w 162"/>
                <a:gd name="T67" fmla="*/ 37218 h 162"/>
                <a:gd name="T68" fmla="*/ 285338 w 162"/>
                <a:gd name="T69" fmla="*/ 24812 h 162"/>
                <a:gd name="T70" fmla="*/ 272932 w 162"/>
                <a:gd name="T71" fmla="*/ 12406 h 162"/>
                <a:gd name="T72" fmla="*/ 260526 w 162"/>
                <a:gd name="T73" fmla="*/ 12406 h 162"/>
                <a:gd name="T74" fmla="*/ 248120 w 162"/>
                <a:gd name="T75" fmla="*/ 12406 h 162"/>
                <a:gd name="T76" fmla="*/ 235714 w 162"/>
                <a:gd name="T77" fmla="*/ 0 h 162"/>
                <a:gd name="T78" fmla="*/ 223308 w 162"/>
                <a:gd name="T79" fmla="*/ 0 h 162"/>
                <a:gd name="T80" fmla="*/ 210902 w 162"/>
                <a:gd name="T81" fmla="*/ 0 h 162"/>
                <a:gd name="T82" fmla="*/ 198496 w 162"/>
                <a:gd name="T83" fmla="*/ 0 h 162"/>
                <a:gd name="T84" fmla="*/ 186090 w 162"/>
                <a:gd name="T85" fmla="*/ 0 h 162"/>
                <a:gd name="T86" fmla="*/ 173684 w 162"/>
                <a:gd name="T87" fmla="*/ 0 h 162"/>
                <a:gd name="T88" fmla="*/ 161278 w 162"/>
                <a:gd name="T89" fmla="*/ 0 h 162"/>
                <a:gd name="T90" fmla="*/ 148872 w 162"/>
                <a:gd name="T91" fmla="*/ 0 h 162"/>
                <a:gd name="T92" fmla="*/ 136466 w 162"/>
                <a:gd name="T93" fmla="*/ 0 h 162"/>
                <a:gd name="T94" fmla="*/ 124060 w 162"/>
                <a:gd name="T95" fmla="*/ 0 h 162"/>
                <a:gd name="T96" fmla="*/ 111654 w 162"/>
                <a:gd name="T97" fmla="*/ 0 h 162"/>
                <a:gd name="T98" fmla="*/ 99248 w 162"/>
                <a:gd name="T99" fmla="*/ 0 h 162"/>
                <a:gd name="T100" fmla="*/ 86842 w 162"/>
                <a:gd name="T101" fmla="*/ 12406 h 162"/>
                <a:gd name="T102" fmla="*/ 74436 w 162"/>
                <a:gd name="T103" fmla="*/ 12406 h 162"/>
                <a:gd name="T104" fmla="*/ 62030 w 162"/>
                <a:gd name="T105" fmla="*/ 24812 h 162"/>
                <a:gd name="T106" fmla="*/ 49624 w 162"/>
                <a:gd name="T107" fmla="*/ 37218 h 162"/>
                <a:gd name="T108" fmla="*/ 37218 w 162"/>
                <a:gd name="T109" fmla="*/ 49624 h 162"/>
                <a:gd name="T110" fmla="*/ 24812 w 162"/>
                <a:gd name="T111" fmla="*/ 62030 h 162"/>
                <a:gd name="T112" fmla="*/ 12406 w 162"/>
                <a:gd name="T113" fmla="*/ 74436 h 162"/>
                <a:gd name="T114" fmla="*/ 12406 w 162"/>
                <a:gd name="T115" fmla="*/ 86842 h 162"/>
                <a:gd name="T116" fmla="*/ 0 w 162"/>
                <a:gd name="T117" fmla="*/ 99248 h 162"/>
                <a:gd name="T118" fmla="*/ 0 w 162"/>
                <a:gd name="T119" fmla="*/ 235714 h 162"/>
                <a:gd name="T120" fmla="*/ 12406 w 162"/>
                <a:gd name="T121" fmla="*/ 248120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2617" name="Freeform 93"/>
            <p:cNvSpPr>
              <a:spLocks noChangeAspect="1"/>
            </p:cNvSpPr>
            <p:nvPr/>
          </p:nvSpPr>
          <p:spPr bwMode="auto">
            <a:xfrm>
              <a:off x="8275638" y="4887913"/>
              <a:ext cx="334962" cy="334962"/>
            </a:xfrm>
            <a:custGeom>
              <a:avLst/>
              <a:gdLst>
                <a:gd name="T0" fmla="*/ 12406 w 162"/>
                <a:gd name="T1" fmla="*/ 248120 h 162"/>
                <a:gd name="T2" fmla="*/ 12406 w 162"/>
                <a:gd name="T3" fmla="*/ 272932 h 162"/>
                <a:gd name="T4" fmla="*/ 24812 w 162"/>
                <a:gd name="T5" fmla="*/ 285338 h 162"/>
                <a:gd name="T6" fmla="*/ 37218 w 162"/>
                <a:gd name="T7" fmla="*/ 297744 h 162"/>
                <a:gd name="T8" fmla="*/ 49624 w 162"/>
                <a:gd name="T9" fmla="*/ 310150 h 162"/>
                <a:gd name="T10" fmla="*/ 62030 w 162"/>
                <a:gd name="T11" fmla="*/ 322556 h 162"/>
                <a:gd name="T12" fmla="*/ 74436 w 162"/>
                <a:gd name="T13" fmla="*/ 322556 h 162"/>
                <a:gd name="T14" fmla="*/ 86842 w 162"/>
                <a:gd name="T15" fmla="*/ 322556 h 162"/>
                <a:gd name="T16" fmla="*/ 99248 w 162"/>
                <a:gd name="T17" fmla="*/ 334962 h 162"/>
                <a:gd name="T18" fmla="*/ 111654 w 162"/>
                <a:gd name="T19" fmla="*/ 334962 h 162"/>
                <a:gd name="T20" fmla="*/ 124060 w 162"/>
                <a:gd name="T21" fmla="*/ 334962 h 162"/>
                <a:gd name="T22" fmla="*/ 136466 w 162"/>
                <a:gd name="T23" fmla="*/ 334962 h 162"/>
                <a:gd name="T24" fmla="*/ 148872 w 162"/>
                <a:gd name="T25" fmla="*/ 334962 h 162"/>
                <a:gd name="T26" fmla="*/ 161278 w 162"/>
                <a:gd name="T27" fmla="*/ 334962 h 162"/>
                <a:gd name="T28" fmla="*/ 173684 w 162"/>
                <a:gd name="T29" fmla="*/ 334962 h 162"/>
                <a:gd name="T30" fmla="*/ 186090 w 162"/>
                <a:gd name="T31" fmla="*/ 334962 h 162"/>
                <a:gd name="T32" fmla="*/ 198496 w 162"/>
                <a:gd name="T33" fmla="*/ 334962 h 162"/>
                <a:gd name="T34" fmla="*/ 210902 w 162"/>
                <a:gd name="T35" fmla="*/ 334962 h 162"/>
                <a:gd name="T36" fmla="*/ 223308 w 162"/>
                <a:gd name="T37" fmla="*/ 334962 h 162"/>
                <a:gd name="T38" fmla="*/ 235714 w 162"/>
                <a:gd name="T39" fmla="*/ 334962 h 162"/>
                <a:gd name="T40" fmla="*/ 248120 w 162"/>
                <a:gd name="T41" fmla="*/ 322556 h 162"/>
                <a:gd name="T42" fmla="*/ 260526 w 162"/>
                <a:gd name="T43" fmla="*/ 322556 h 162"/>
                <a:gd name="T44" fmla="*/ 272932 w 162"/>
                <a:gd name="T45" fmla="*/ 310150 h 162"/>
                <a:gd name="T46" fmla="*/ 285338 w 162"/>
                <a:gd name="T47" fmla="*/ 297744 h 162"/>
                <a:gd name="T48" fmla="*/ 297744 w 162"/>
                <a:gd name="T49" fmla="*/ 285338 h 162"/>
                <a:gd name="T50" fmla="*/ 310150 w 162"/>
                <a:gd name="T51" fmla="*/ 272932 h 162"/>
                <a:gd name="T52" fmla="*/ 322556 w 162"/>
                <a:gd name="T53" fmla="*/ 260526 h 162"/>
                <a:gd name="T54" fmla="*/ 322556 w 162"/>
                <a:gd name="T55" fmla="*/ 248120 h 162"/>
                <a:gd name="T56" fmla="*/ 334962 w 162"/>
                <a:gd name="T57" fmla="*/ 235714 h 162"/>
                <a:gd name="T58" fmla="*/ 334962 w 162"/>
                <a:gd name="T59" fmla="*/ 99248 h 162"/>
                <a:gd name="T60" fmla="*/ 322556 w 162"/>
                <a:gd name="T61" fmla="*/ 86842 h 162"/>
                <a:gd name="T62" fmla="*/ 322556 w 162"/>
                <a:gd name="T63" fmla="*/ 62030 h 162"/>
                <a:gd name="T64" fmla="*/ 310150 w 162"/>
                <a:gd name="T65" fmla="*/ 49624 h 162"/>
                <a:gd name="T66" fmla="*/ 297744 w 162"/>
                <a:gd name="T67" fmla="*/ 37218 h 162"/>
                <a:gd name="T68" fmla="*/ 285338 w 162"/>
                <a:gd name="T69" fmla="*/ 24812 h 162"/>
                <a:gd name="T70" fmla="*/ 272932 w 162"/>
                <a:gd name="T71" fmla="*/ 12406 h 162"/>
                <a:gd name="T72" fmla="*/ 260526 w 162"/>
                <a:gd name="T73" fmla="*/ 12406 h 162"/>
                <a:gd name="T74" fmla="*/ 248120 w 162"/>
                <a:gd name="T75" fmla="*/ 12406 h 162"/>
                <a:gd name="T76" fmla="*/ 235714 w 162"/>
                <a:gd name="T77" fmla="*/ 0 h 162"/>
                <a:gd name="T78" fmla="*/ 223308 w 162"/>
                <a:gd name="T79" fmla="*/ 0 h 162"/>
                <a:gd name="T80" fmla="*/ 210902 w 162"/>
                <a:gd name="T81" fmla="*/ 0 h 162"/>
                <a:gd name="T82" fmla="*/ 198496 w 162"/>
                <a:gd name="T83" fmla="*/ 0 h 162"/>
                <a:gd name="T84" fmla="*/ 186090 w 162"/>
                <a:gd name="T85" fmla="*/ 0 h 162"/>
                <a:gd name="T86" fmla="*/ 173684 w 162"/>
                <a:gd name="T87" fmla="*/ 0 h 162"/>
                <a:gd name="T88" fmla="*/ 161278 w 162"/>
                <a:gd name="T89" fmla="*/ 0 h 162"/>
                <a:gd name="T90" fmla="*/ 148872 w 162"/>
                <a:gd name="T91" fmla="*/ 0 h 162"/>
                <a:gd name="T92" fmla="*/ 136466 w 162"/>
                <a:gd name="T93" fmla="*/ 0 h 162"/>
                <a:gd name="T94" fmla="*/ 124060 w 162"/>
                <a:gd name="T95" fmla="*/ 0 h 162"/>
                <a:gd name="T96" fmla="*/ 111654 w 162"/>
                <a:gd name="T97" fmla="*/ 0 h 162"/>
                <a:gd name="T98" fmla="*/ 99248 w 162"/>
                <a:gd name="T99" fmla="*/ 0 h 162"/>
                <a:gd name="T100" fmla="*/ 86842 w 162"/>
                <a:gd name="T101" fmla="*/ 12406 h 162"/>
                <a:gd name="T102" fmla="*/ 74436 w 162"/>
                <a:gd name="T103" fmla="*/ 12406 h 162"/>
                <a:gd name="T104" fmla="*/ 62030 w 162"/>
                <a:gd name="T105" fmla="*/ 24812 h 162"/>
                <a:gd name="T106" fmla="*/ 49624 w 162"/>
                <a:gd name="T107" fmla="*/ 37218 h 162"/>
                <a:gd name="T108" fmla="*/ 37218 w 162"/>
                <a:gd name="T109" fmla="*/ 49624 h 162"/>
                <a:gd name="T110" fmla="*/ 24812 w 162"/>
                <a:gd name="T111" fmla="*/ 62030 h 162"/>
                <a:gd name="T112" fmla="*/ 12406 w 162"/>
                <a:gd name="T113" fmla="*/ 74436 h 162"/>
                <a:gd name="T114" fmla="*/ 12406 w 162"/>
                <a:gd name="T115" fmla="*/ 86842 h 162"/>
                <a:gd name="T116" fmla="*/ 0 w 162"/>
                <a:gd name="T117" fmla="*/ 99248 h 162"/>
                <a:gd name="T118" fmla="*/ 0 w 162"/>
                <a:gd name="T119" fmla="*/ 235714 h 162"/>
                <a:gd name="T120" fmla="*/ 12406 w 162"/>
                <a:gd name="T121" fmla="*/ 248120 h 1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162"/>
                <a:gd name="T185" fmla="*/ 162 w 162"/>
                <a:gd name="T186" fmla="*/ 162 h 1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162">
                  <a:moveTo>
                    <a:pt x="6" y="120"/>
                  </a:moveTo>
                  <a:lnTo>
                    <a:pt x="6" y="132"/>
                  </a:lnTo>
                  <a:lnTo>
                    <a:pt x="12" y="138"/>
                  </a:lnTo>
                  <a:lnTo>
                    <a:pt x="18" y="144"/>
                  </a:lnTo>
                  <a:lnTo>
                    <a:pt x="24" y="150"/>
                  </a:lnTo>
                  <a:lnTo>
                    <a:pt x="30" y="156"/>
                  </a:lnTo>
                  <a:lnTo>
                    <a:pt x="36" y="156"/>
                  </a:lnTo>
                  <a:lnTo>
                    <a:pt x="42" y="156"/>
                  </a:lnTo>
                  <a:lnTo>
                    <a:pt x="48" y="162"/>
                  </a:lnTo>
                  <a:lnTo>
                    <a:pt x="54" y="162"/>
                  </a:lnTo>
                  <a:lnTo>
                    <a:pt x="60" y="162"/>
                  </a:lnTo>
                  <a:lnTo>
                    <a:pt x="66" y="162"/>
                  </a:lnTo>
                  <a:lnTo>
                    <a:pt x="72" y="162"/>
                  </a:lnTo>
                  <a:lnTo>
                    <a:pt x="78" y="162"/>
                  </a:lnTo>
                  <a:lnTo>
                    <a:pt x="84" y="162"/>
                  </a:lnTo>
                  <a:lnTo>
                    <a:pt x="90" y="162"/>
                  </a:lnTo>
                  <a:lnTo>
                    <a:pt x="96" y="162"/>
                  </a:lnTo>
                  <a:lnTo>
                    <a:pt x="102" y="162"/>
                  </a:lnTo>
                  <a:lnTo>
                    <a:pt x="108" y="162"/>
                  </a:lnTo>
                  <a:lnTo>
                    <a:pt x="114" y="162"/>
                  </a:lnTo>
                  <a:lnTo>
                    <a:pt x="120" y="156"/>
                  </a:lnTo>
                  <a:lnTo>
                    <a:pt x="126" y="156"/>
                  </a:lnTo>
                  <a:lnTo>
                    <a:pt x="132" y="150"/>
                  </a:lnTo>
                  <a:lnTo>
                    <a:pt x="138" y="144"/>
                  </a:lnTo>
                  <a:lnTo>
                    <a:pt x="144" y="138"/>
                  </a:lnTo>
                  <a:lnTo>
                    <a:pt x="150" y="132"/>
                  </a:lnTo>
                  <a:lnTo>
                    <a:pt x="156" y="126"/>
                  </a:lnTo>
                  <a:lnTo>
                    <a:pt x="156" y="120"/>
                  </a:lnTo>
                  <a:lnTo>
                    <a:pt x="162" y="114"/>
                  </a:lnTo>
                  <a:lnTo>
                    <a:pt x="162" y="48"/>
                  </a:lnTo>
                  <a:lnTo>
                    <a:pt x="156" y="42"/>
                  </a:lnTo>
                  <a:lnTo>
                    <a:pt x="156" y="30"/>
                  </a:lnTo>
                  <a:lnTo>
                    <a:pt x="150" y="24"/>
                  </a:lnTo>
                  <a:lnTo>
                    <a:pt x="144" y="18"/>
                  </a:lnTo>
                  <a:lnTo>
                    <a:pt x="138" y="12"/>
                  </a:lnTo>
                  <a:lnTo>
                    <a:pt x="132" y="6"/>
                  </a:lnTo>
                  <a:lnTo>
                    <a:pt x="126" y="6"/>
                  </a:lnTo>
                  <a:lnTo>
                    <a:pt x="120" y="6"/>
                  </a:lnTo>
                  <a:lnTo>
                    <a:pt x="114" y="0"/>
                  </a:lnTo>
                  <a:lnTo>
                    <a:pt x="108" y="0"/>
                  </a:lnTo>
                  <a:lnTo>
                    <a:pt x="102" y="0"/>
                  </a:lnTo>
                  <a:lnTo>
                    <a:pt x="96" y="0"/>
                  </a:lnTo>
                  <a:lnTo>
                    <a:pt x="90" y="0"/>
                  </a:lnTo>
                  <a:lnTo>
                    <a:pt x="84" y="0"/>
                  </a:lnTo>
                  <a:lnTo>
                    <a:pt x="78" y="0"/>
                  </a:lnTo>
                  <a:lnTo>
                    <a:pt x="72" y="0"/>
                  </a:lnTo>
                  <a:lnTo>
                    <a:pt x="66" y="0"/>
                  </a:lnTo>
                  <a:lnTo>
                    <a:pt x="60" y="0"/>
                  </a:lnTo>
                  <a:lnTo>
                    <a:pt x="54" y="0"/>
                  </a:lnTo>
                  <a:lnTo>
                    <a:pt x="48" y="0"/>
                  </a:lnTo>
                  <a:lnTo>
                    <a:pt x="42" y="6"/>
                  </a:lnTo>
                  <a:lnTo>
                    <a:pt x="36" y="6"/>
                  </a:lnTo>
                  <a:lnTo>
                    <a:pt x="30" y="12"/>
                  </a:lnTo>
                  <a:lnTo>
                    <a:pt x="24" y="18"/>
                  </a:lnTo>
                  <a:lnTo>
                    <a:pt x="18" y="24"/>
                  </a:lnTo>
                  <a:lnTo>
                    <a:pt x="12" y="30"/>
                  </a:lnTo>
                  <a:lnTo>
                    <a:pt x="6" y="36"/>
                  </a:lnTo>
                  <a:lnTo>
                    <a:pt x="6" y="42"/>
                  </a:lnTo>
                  <a:lnTo>
                    <a:pt x="0" y="48"/>
                  </a:lnTo>
                  <a:lnTo>
                    <a:pt x="0" y="114"/>
                  </a:lnTo>
                  <a:lnTo>
                    <a:pt x="6" y="120"/>
                  </a:lnTo>
                </a:path>
              </a:pathLst>
            </a:custGeom>
            <a:noFill/>
            <a:ln w="0">
              <a:solidFill>
                <a:srgbClr val="FF0000"/>
              </a:solidFill>
              <a:prstDash val="solid"/>
              <a:round/>
              <a:headEnd/>
              <a:tailEnd/>
            </a:ln>
          </p:spPr>
          <p:txBody>
            <a:bodyPr/>
            <a:lstStyle/>
            <a:p>
              <a:endParaRPr lang="en-GB"/>
            </a:p>
          </p:txBody>
        </p:sp>
        <p:sp>
          <p:nvSpPr>
            <p:cNvPr id="22618" name="Rectangle 94"/>
            <p:cNvSpPr>
              <a:spLocks noChangeAspect="1" noChangeArrowheads="1"/>
            </p:cNvSpPr>
            <p:nvPr/>
          </p:nvSpPr>
          <p:spPr bwMode="auto">
            <a:xfrm>
              <a:off x="381000" y="4416623"/>
              <a:ext cx="8458200" cy="307777"/>
            </a:xfrm>
            <a:prstGeom prst="rect">
              <a:avLst/>
            </a:prstGeom>
            <a:noFill/>
            <a:ln w="9525">
              <a:noFill/>
              <a:miter lim="800000"/>
              <a:headEnd/>
              <a:tailEnd/>
            </a:ln>
          </p:spPr>
          <p:txBody>
            <a:bodyPr lIns="0" tIns="0" rIns="0" bIns="0">
              <a:spAutoFit/>
            </a:bodyPr>
            <a:lstStyle/>
            <a:p>
              <a:pPr algn="ctr"/>
              <a:r>
                <a:rPr lang="en-US" sz="2000"/>
                <a:t>Use of ‘uncorrected’ </a:t>
              </a:r>
              <a:r>
                <a:rPr lang="en-US" sz="2000" i="1"/>
                <a:t>p</a:t>
              </a:r>
              <a:r>
                <a:rPr lang="en-US" sz="2000"/>
                <a:t>-value, </a:t>
              </a:r>
              <a:r>
                <a:rPr lang="el-GR" sz="2000" i="1">
                  <a:latin typeface="Times New Roman" pitchFamily="18" charset="0"/>
                  <a:cs typeface="Times New Roman" pitchFamily="18" charset="0"/>
                </a:rPr>
                <a:t>α </a:t>
              </a:r>
              <a:r>
                <a:rPr lang="en-US" sz="2000"/>
                <a:t>=0.1</a:t>
              </a:r>
            </a:p>
          </p:txBody>
        </p:sp>
      </p:grpSp>
      <p:sp>
        <p:nvSpPr>
          <p:cNvPr id="3138" name="Text Box 98"/>
          <p:cNvSpPr txBox="1">
            <a:spLocks noChangeArrowheads="1"/>
          </p:cNvSpPr>
          <p:nvPr/>
        </p:nvSpPr>
        <p:spPr bwMode="auto">
          <a:xfrm>
            <a:off x="2477723" y="1425714"/>
            <a:ext cx="4264753" cy="707886"/>
          </a:xfrm>
          <a:prstGeom prst="rect">
            <a:avLst/>
          </a:prstGeom>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GB" sz="2000" b="1" i="1" dirty="0">
                <a:solidFill>
                  <a:schemeClr val="tx1"/>
                </a:solidFill>
              </a:rPr>
              <a:t>Family-Wise Null Hypothesis:</a:t>
            </a:r>
          </a:p>
          <a:p>
            <a:pPr algn="ctr">
              <a:defRPr/>
            </a:pPr>
            <a:r>
              <a:rPr lang="en-GB" sz="2000" i="1" dirty="0">
                <a:solidFill>
                  <a:schemeClr val="tx1"/>
                </a:solidFill>
              </a:rPr>
              <a:t>Activation is zero everywhere</a:t>
            </a:r>
            <a:endParaRPr lang="en-US" dirty="0">
              <a:solidFill>
                <a:schemeClr val="tx1"/>
              </a:solidFill>
            </a:endParaRPr>
          </a:p>
        </p:txBody>
      </p:sp>
      <p:sp>
        <p:nvSpPr>
          <p:cNvPr id="3139" name="Text Box 99"/>
          <p:cNvSpPr txBox="1">
            <a:spLocks noChangeArrowheads="1"/>
          </p:cNvSpPr>
          <p:nvPr/>
        </p:nvSpPr>
        <p:spPr bwMode="auto">
          <a:xfrm>
            <a:off x="685800" y="2339975"/>
            <a:ext cx="5581650" cy="70802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GB" sz="2000" dirty="0">
                <a:latin typeface="+mn-lt"/>
              </a:rPr>
              <a:t>If we reject a voxel null hypothesis at </a:t>
            </a:r>
            <a:r>
              <a:rPr lang="en-GB" sz="2000" i="1" dirty="0">
                <a:latin typeface="+mn-lt"/>
              </a:rPr>
              <a:t>any</a:t>
            </a:r>
            <a:r>
              <a:rPr lang="en-GB" sz="2000" dirty="0">
                <a:latin typeface="+mn-lt"/>
              </a:rPr>
              <a:t> voxel,</a:t>
            </a:r>
            <a:br>
              <a:rPr lang="en-GB" sz="2000" dirty="0">
                <a:latin typeface="+mn-lt"/>
              </a:rPr>
            </a:br>
            <a:r>
              <a:rPr lang="en-GB" sz="2000" dirty="0">
                <a:latin typeface="+mn-lt"/>
              </a:rPr>
              <a:t>we reject the family-wise Null hypothesis </a:t>
            </a:r>
            <a:endParaRPr lang="en-US" dirty="0">
              <a:latin typeface="+mn-lt"/>
            </a:endParaRPr>
          </a:p>
        </p:txBody>
      </p:sp>
      <p:sp>
        <p:nvSpPr>
          <p:cNvPr id="3141" name="Text Box 100"/>
          <p:cNvSpPr txBox="1">
            <a:spLocks noChangeArrowheads="1"/>
          </p:cNvSpPr>
          <p:nvPr/>
        </p:nvSpPr>
        <p:spPr bwMode="auto">
          <a:xfrm>
            <a:off x="685800" y="3200400"/>
            <a:ext cx="7396163" cy="40005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GB" sz="2000" dirty="0">
                <a:latin typeface="+mn-lt"/>
              </a:rPr>
              <a:t>A FP </a:t>
            </a:r>
            <a:r>
              <a:rPr lang="en-GB" sz="2000" b="1" i="1" dirty="0">
                <a:latin typeface="+mn-lt"/>
              </a:rPr>
              <a:t>anywhere</a:t>
            </a:r>
            <a:r>
              <a:rPr lang="en-GB" sz="2000" dirty="0">
                <a:latin typeface="+mn-lt"/>
              </a:rPr>
              <a:t> in the image gives a </a:t>
            </a:r>
            <a:r>
              <a:rPr lang="en-GB" sz="2000" b="1" dirty="0">
                <a:latin typeface="+mn-lt"/>
              </a:rPr>
              <a:t>Family Wise Error </a:t>
            </a:r>
            <a:r>
              <a:rPr lang="en-GB" sz="2000" dirty="0">
                <a:latin typeface="+mn-lt"/>
              </a:rPr>
              <a:t>(FWE)</a:t>
            </a:r>
            <a:endParaRPr lang="en-US" dirty="0">
              <a:latin typeface="+mn-lt"/>
            </a:endParaRPr>
          </a:p>
        </p:txBody>
      </p:sp>
      <p:sp>
        <p:nvSpPr>
          <p:cNvPr id="3142" name="Text Box 101"/>
          <p:cNvSpPr txBox="1">
            <a:spLocks noChangeArrowheads="1"/>
          </p:cNvSpPr>
          <p:nvPr/>
        </p:nvSpPr>
        <p:spPr bwMode="auto">
          <a:xfrm>
            <a:off x="685800" y="3810000"/>
            <a:ext cx="6121400" cy="400050"/>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defRPr/>
            </a:pPr>
            <a:r>
              <a:rPr lang="en-GB" sz="2000" dirty="0">
                <a:latin typeface="+mn-lt"/>
              </a:rPr>
              <a:t>Family-Wise Error rate (FWER) = ‘</a:t>
            </a:r>
            <a:r>
              <a:rPr lang="en-GB" sz="2000" i="1" dirty="0">
                <a:latin typeface="+mn-lt"/>
              </a:rPr>
              <a:t>corrected</a:t>
            </a:r>
            <a:r>
              <a:rPr lang="en-GB" sz="2000" dirty="0">
                <a:latin typeface="+mn-lt"/>
              </a:rPr>
              <a:t>’ </a:t>
            </a:r>
            <a:r>
              <a:rPr lang="en-GB" sz="2000" i="1" dirty="0">
                <a:latin typeface="+mn-lt"/>
              </a:rPr>
              <a:t>p</a:t>
            </a:r>
            <a:r>
              <a:rPr lang="en-GB" sz="2000" dirty="0">
                <a:latin typeface="+mn-lt"/>
              </a:rPr>
              <a:t>-value</a:t>
            </a:r>
            <a:endParaRPr lang="en-US" dirty="0">
              <a:latin typeface="+mn-lt"/>
            </a:endParaRPr>
          </a:p>
        </p:txBody>
      </p:sp>
      <p:cxnSp>
        <p:nvCxnSpPr>
          <p:cNvPr id="91" name="Straight Arrow Connector 90"/>
          <p:cNvCxnSpPr/>
          <p:nvPr/>
        </p:nvCxnSpPr>
        <p:spPr bwMode="auto">
          <a:xfrm flipH="1">
            <a:off x="7467600" y="3886200"/>
            <a:ext cx="762000" cy="1905000"/>
          </a:xfrm>
          <a:prstGeom prst="straightConnector1">
            <a:avLst/>
          </a:prstGeom>
          <a:solidFill>
            <a:schemeClr val="accent1"/>
          </a:solidFill>
          <a:ln w="22225" cap="flat" cmpd="sng" algn="ctr">
            <a:solidFill>
              <a:srgbClr val="00B05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0" y="3276600"/>
            <a:ext cx="922047" cy="369332"/>
          </a:xfrm>
          <a:prstGeom prst="rect">
            <a:avLst/>
          </a:prstGeom>
          <a:noFill/>
        </p:spPr>
        <p:txBody>
          <a:bodyPr wrap="none" rtlCol="0">
            <a:spAutoFit/>
          </a:bodyPr>
          <a:lstStyle/>
          <a:p>
            <a:r>
              <a:rPr lang="en-GB" dirty="0" smtClean="0"/>
              <a:t>P&lt;0.05</a:t>
            </a:r>
            <a:endParaRPr lang="en-GB" dirty="0"/>
          </a:p>
        </p:txBody>
      </p:sp>
      <p:sp>
        <p:nvSpPr>
          <p:cNvPr id="5" name="TextBox 4"/>
          <p:cNvSpPr txBox="1"/>
          <p:nvPr/>
        </p:nvSpPr>
        <p:spPr>
          <a:xfrm>
            <a:off x="7543800" y="2438400"/>
            <a:ext cx="922047" cy="646331"/>
          </a:xfrm>
          <a:prstGeom prst="rect">
            <a:avLst/>
          </a:prstGeom>
          <a:noFill/>
        </p:spPr>
        <p:txBody>
          <a:bodyPr wrap="none" rtlCol="0">
            <a:spAutoFit/>
          </a:bodyPr>
          <a:lstStyle/>
          <a:p>
            <a:r>
              <a:rPr lang="en-GB" dirty="0" smtClean="0"/>
              <a:t>P&lt;</a:t>
            </a:r>
            <a:r>
              <a:rPr lang="en-GB" u="sng" dirty="0" smtClean="0"/>
              <a:t>0.05</a:t>
            </a:r>
          </a:p>
          <a:p>
            <a:r>
              <a:rPr lang="en-GB" dirty="0" smtClean="0"/>
              <a:t>     200</a:t>
            </a:r>
            <a:endParaRPr lang="en-GB" dirty="0"/>
          </a:p>
        </p:txBody>
      </p:sp>
      <p:sp>
        <p:nvSpPr>
          <p:cNvPr id="6" name="TextBox 5"/>
          <p:cNvSpPr txBox="1"/>
          <p:nvPr/>
        </p:nvSpPr>
        <p:spPr>
          <a:xfrm>
            <a:off x="3733800" y="6324600"/>
            <a:ext cx="2531462" cy="369332"/>
          </a:xfrm>
          <a:prstGeom prst="rect">
            <a:avLst/>
          </a:prstGeom>
          <a:noFill/>
        </p:spPr>
        <p:txBody>
          <a:bodyPr wrap="none" rtlCol="0">
            <a:spAutoFit/>
          </a:bodyPr>
          <a:lstStyle/>
          <a:p>
            <a:r>
              <a:rPr lang="en-GB" dirty="0" smtClean="0"/>
              <a:t>(independent samples)</a:t>
            </a:r>
            <a:endParaRPr lang="en-GB" dirty="0"/>
          </a:p>
        </p:txBody>
      </p:sp>
      <p:pic>
        <p:nvPicPr>
          <p:cNvPr id="56322" name="Picture 2"/>
          <p:cNvPicPr>
            <a:picLocks noChangeAspect="1" noChangeArrowheads="1"/>
          </p:cNvPicPr>
          <p:nvPr/>
        </p:nvPicPr>
        <p:blipFill>
          <a:blip r:embed="rId2" cstate="print"/>
          <a:srcRect/>
          <a:stretch>
            <a:fillRect/>
          </a:stretch>
        </p:blipFill>
        <p:spPr bwMode="auto">
          <a:xfrm>
            <a:off x="2286000" y="1676400"/>
            <a:ext cx="5334000" cy="4000500"/>
          </a:xfrm>
          <a:prstGeom prst="rect">
            <a:avLst/>
          </a:prstGeom>
          <a:noFill/>
          <a:ln w="9525">
            <a:noFill/>
            <a:miter lim="800000"/>
            <a:headEnd/>
            <a:tailEnd/>
          </a:ln>
          <a:effectLst/>
        </p:spPr>
      </p:pic>
      <p:sp>
        <p:nvSpPr>
          <p:cNvPr id="7" name="Title 1"/>
          <p:cNvSpPr>
            <a:spLocks noGrp="1"/>
          </p:cNvSpPr>
          <p:nvPr>
            <p:ph type="title"/>
          </p:nvPr>
        </p:nvSpPr>
        <p:spPr>
          <a:xfrm>
            <a:off x="304800" y="579438"/>
            <a:ext cx="8229600" cy="792162"/>
          </a:xfrm>
        </p:spPr>
        <p:txBody>
          <a:bodyPr/>
          <a:lstStyle/>
          <a:p>
            <a:pPr eaLnBrk="1" hangingPunct="1"/>
            <a:r>
              <a:rPr lang="en-GB" b="1" dirty="0" smtClean="0"/>
              <a:t>Multiple tests- FWE corrected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792162"/>
          </a:xfrm>
        </p:spPr>
        <p:txBody>
          <a:bodyPr/>
          <a:lstStyle/>
          <a:p>
            <a:r>
              <a:rPr lang="en-GB" dirty="0" smtClean="0"/>
              <a:t>What about data with different topologies and smoothness.. </a:t>
            </a:r>
            <a:endParaRPr lang="en-GB" dirty="0"/>
          </a:p>
        </p:txBody>
      </p:sp>
      <p:pic>
        <p:nvPicPr>
          <p:cNvPr id="3" name="Picture 2"/>
          <p:cNvPicPr>
            <a:picLocks noChangeAspect="1"/>
          </p:cNvPicPr>
          <p:nvPr/>
        </p:nvPicPr>
        <p:blipFill>
          <a:blip r:embed="rId2" cstate="print"/>
          <a:srcRect/>
          <a:stretch>
            <a:fillRect/>
          </a:stretch>
        </p:blipFill>
        <p:spPr bwMode="auto">
          <a:xfrm>
            <a:off x="3581400" y="1524000"/>
            <a:ext cx="2081212" cy="5105400"/>
          </a:xfrm>
          <a:prstGeom prst="rect">
            <a:avLst/>
          </a:prstGeom>
          <a:noFill/>
          <a:ln w="9525">
            <a:noFill/>
            <a:miter lim="800000"/>
            <a:headEnd/>
            <a:tailEnd/>
          </a:ln>
        </p:spPr>
      </p:pic>
      <p:pic>
        <p:nvPicPr>
          <p:cNvPr id="58371" name="Picture 3"/>
          <p:cNvPicPr>
            <a:picLocks noChangeAspect="1" noChangeArrowheads="1"/>
          </p:cNvPicPr>
          <p:nvPr/>
        </p:nvPicPr>
        <p:blipFill>
          <a:blip r:embed="rId3" cstate="print"/>
          <a:srcRect/>
          <a:stretch>
            <a:fillRect/>
          </a:stretch>
        </p:blipFill>
        <p:spPr bwMode="auto">
          <a:xfrm>
            <a:off x="6019800" y="1676400"/>
            <a:ext cx="2707105" cy="20574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l="11488" t="55023" r="11227" b="4434"/>
          <a:stretch>
            <a:fillRect/>
          </a:stretch>
        </p:blipFill>
        <p:spPr bwMode="auto">
          <a:xfrm>
            <a:off x="6172200" y="4495800"/>
            <a:ext cx="2819415" cy="2133601"/>
          </a:xfrm>
          <a:prstGeom prst="rect">
            <a:avLst/>
          </a:prstGeom>
          <a:noFill/>
          <a:ln w="9525">
            <a:noFill/>
            <a:miter lim="800000"/>
            <a:headEnd/>
            <a:tailEnd/>
          </a:ln>
        </p:spPr>
      </p:pic>
      <p:sp>
        <p:nvSpPr>
          <p:cNvPr id="8" name="TextBox 7"/>
          <p:cNvSpPr txBox="1"/>
          <p:nvPr/>
        </p:nvSpPr>
        <p:spPr>
          <a:xfrm>
            <a:off x="685800" y="4572000"/>
            <a:ext cx="1479892" cy="369332"/>
          </a:xfrm>
          <a:prstGeom prst="rect">
            <a:avLst/>
          </a:prstGeom>
          <a:noFill/>
        </p:spPr>
        <p:txBody>
          <a:bodyPr wrap="none" rtlCol="0">
            <a:spAutoFit/>
          </a:bodyPr>
          <a:lstStyle/>
          <a:p>
            <a:r>
              <a:rPr lang="en-GB" dirty="0" smtClean="0"/>
              <a:t>Smooth time</a:t>
            </a:r>
            <a:endParaRPr lang="en-GB" dirty="0"/>
          </a:p>
        </p:txBody>
      </p:sp>
      <p:sp>
        <p:nvSpPr>
          <p:cNvPr id="9" name="TextBox 8"/>
          <p:cNvSpPr txBox="1"/>
          <p:nvPr/>
        </p:nvSpPr>
        <p:spPr>
          <a:xfrm rot="16200000">
            <a:off x="2082614" y="5322483"/>
            <a:ext cx="2424703" cy="646331"/>
          </a:xfrm>
          <a:prstGeom prst="rect">
            <a:avLst/>
          </a:prstGeom>
          <a:noFill/>
        </p:spPr>
        <p:txBody>
          <a:bodyPr wrap="none" rtlCol="0">
            <a:spAutoFit/>
          </a:bodyPr>
          <a:lstStyle/>
          <a:p>
            <a:r>
              <a:rPr lang="en-GB" dirty="0" smtClean="0"/>
              <a:t>Different smoothness </a:t>
            </a:r>
          </a:p>
          <a:p>
            <a:r>
              <a:rPr lang="en-GB" dirty="0" smtClean="0"/>
              <a:t>In time  and space</a:t>
            </a:r>
            <a:endParaRPr lang="en-GB" dirty="0"/>
          </a:p>
        </p:txBody>
      </p:sp>
      <p:sp>
        <p:nvSpPr>
          <p:cNvPr id="10" name="TextBox 9"/>
          <p:cNvSpPr txBox="1"/>
          <p:nvPr/>
        </p:nvSpPr>
        <p:spPr>
          <a:xfrm>
            <a:off x="6629400" y="1600200"/>
            <a:ext cx="1851854" cy="369332"/>
          </a:xfrm>
          <a:prstGeom prst="rect">
            <a:avLst/>
          </a:prstGeom>
          <a:noFill/>
        </p:spPr>
        <p:txBody>
          <a:bodyPr wrap="none" rtlCol="0">
            <a:spAutoFit/>
          </a:bodyPr>
          <a:lstStyle/>
          <a:p>
            <a:r>
              <a:rPr lang="en-GB" dirty="0" smtClean="0"/>
              <a:t>Volumetric </a:t>
            </a:r>
            <a:r>
              <a:rPr lang="en-GB" dirty="0" err="1" smtClean="0"/>
              <a:t>ROIs</a:t>
            </a:r>
            <a:endParaRPr lang="en-GB" dirty="0"/>
          </a:p>
        </p:txBody>
      </p:sp>
      <p:sp>
        <p:nvSpPr>
          <p:cNvPr id="11" name="TextBox 10"/>
          <p:cNvSpPr txBox="1"/>
          <p:nvPr/>
        </p:nvSpPr>
        <p:spPr>
          <a:xfrm>
            <a:off x="6781800" y="4050268"/>
            <a:ext cx="1095172" cy="369332"/>
          </a:xfrm>
          <a:prstGeom prst="rect">
            <a:avLst/>
          </a:prstGeom>
          <a:noFill/>
        </p:spPr>
        <p:txBody>
          <a:bodyPr wrap="none" rtlCol="0">
            <a:spAutoFit/>
          </a:bodyPr>
          <a:lstStyle/>
          <a:p>
            <a:r>
              <a:rPr lang="en-GB" dirty="0" smtClean="0"/>
              <a:t>Surfaces</a:t>
            </a:r>
            <a:endParaRPr lang="en-GB" dirty="0"/>
          </a:p>
        </p:txBody>
      </p:sp>
      <p:pic>
        <p:nvPicPr>
          <p:cNvPr id="50177" name="Picture 1"/>
          <p:cNvPicPr>
            <a:picLocks noChangeAspect="1" noChangeArrowheads="1"/>
          </p:cNvPicPr>
          <p:nvPr/>
        </p:nvPicPr>
        <p:blipFill>
          <a:blip r:embed="rId5" cstate="print"/>
          <a:srcRect/>
          <a:stretch>
            <a:fillRect/>
          </a:stretch>
        </p:blipFill>
        <p:spPr bwMode="auto">
          <a:xfrm>
            <a:off x="0" y="1828800"/>
            <a:ext cx="3352800" cy="2514600"/>
          </a:xfrm>
          <a:prstGeom prst="rect">
            <a:avLst/>
          </a:prstGeom>
          <a:noFill/>
          <a:ln w="9525">
            <a:noFill/>
            <a:miter lim="800000"/>
            <a:headEnd/>
            <a:tailEnd/>
          </a:ln>
          <a:effectLst/>
        </p:spPr>
      </p:pic>
      <p:sp>
        <p:nvSpPr>
          <p:cNvPr id="12" name="TextBox 11"/>
          <p:cNvSpPr txBox="1"/>
          <p:nvPr/>
        </p:nvSpPr>
        <p:spPr>
          <a:xfrm>
            <a:off x="304800" y="152400"/>
            <a:ext cx="5211683" cy="369332"/>
          </a:xfrm>
          <a:prstGeom prst="rect">
            <a:avLst/>
          </a:prstGeom>
          <a:noFill/>
        </p:spPr>
        <p:txBody>
          <a:bodyPr wrap="none" rtlCol="0">
            <a:spAutoFit/>
          </a:bodyPr>
          <a:lstStyle/>
          <a:p>
            <a:r>
              <a:rPr lang="en-GB" dirty="0" err="1" smtClean="0">
                <a:solidFill>
                  <a:schemeClr val="bg1"/>
                </a:solidFill>
              </a:rPr>
              <a:t>Bonferroni</a:t>
            </a:r>
            <a:r>
              <a:rPr lang="en-GB" dirty="0" smtClean="0">
                <a:solidFill>
                  <a:schemeClr val="bg1"/>
                </a:solidFill>
              </a:rPr>
              <a:t> works fine for independent tests but ..</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28600" y="579438"/>
            <a:ext cx="8763000" cy="792162"/>
          </a:xfrm>
        </p:spPr>
        <p:txBody>
          <a:bodyPr/>
          <a:lstStyle/>
          <a:p>
            <a:pPr eaLnBrk="1" hangingPunct="1"/>
            <a:r>
              <a:rPr lang="en-GB" b="1" smtClean="0"/>
              <a:t>Non-parametric inference: permutation tests</a:t>
            </a:r>
          </a:p>
        </p:txBody>
      </p:sp>
      <p:grpSp>
        <p:nvGrpSpPr>
          <p:cNvPr id="2" name="Group 85"/>
          <p:cNvGrpSpPr>
            <a:grpSpLocks/>
          </p:cNvGrpSpPr>
          <p:nvPr/>
        </p:nvGrpSpPr>
        <p:grpSpPr bwMode="auto">
          <a:xfrm>
            <a:off x="6018213" y="1828800"/>
            <a:ext cx="2436812" cy="1616075"/>
            <a:chOff x="6018323" y="2197100"/>
            <a:chExt cx="2436702" cy="1616705"/>
          </a:xfrm>
        </p:grpSpPr>
        <p:sp>
          <p:nvSpPr>
            <p:cNvPr id="43044" name="Rectangle 48"/>
            <p:cNvSpPr>
              <a:spLocks noChangeArrowheads="1"/>
            </p:cNvSpPr>
            <p:nvPr/>
          </p:nvSpPr>
          <p:spPr bwMode="auto">
            <a:xfrm>
              <a:off x="6021388" y="2201863"/>
              <a:ext cx="2324100" cy="1601787"/>
            </a:xfrm>
            <a:prstGeom prst="rect">
              <a:avLst/>
            </a:prstGeom>
            <a:solidFill>
              <a:schemeClr val="bg1"/>
            </a:solidFill>
            <a:ln w="9525">
              <a:solidFill>
                <a:schemeClr val="bg2"/>
              </a:solidFill>
              <a:miter lim="800000"/>
              <a:headEnd/>
              <a:tailEnd/>
            </a:ln>
          </p:spPr>
          <p:txBody>
            <a:bodyPr wrap="none" anchor="ctr"/>
            <a:lstStyle/>
            <a:p>
              <a:pPr eaLnBrk="0" hangingPunct="0"/>
              <a:endParaRPr lang="en-GB"/>
            </a:p>
          </p:txBody>
        </p:sp>
        <p:sp>
          <p:nvSpPr>
            <p:cNvPr id="43045" name="Text Box 49"/>
            <p:cNvSpPr txBox="1">
              <a:spLocks noChangeArrowheads="1"/>
            </p:cNvSpPr>
            <p:nvPr/>
          </p:nvSpPr>
          <p:spPr bwMode="auto">
            <a:xfrm>
              <a:off x="7754938" y="3348038"/>
              <a:ext cx="700087" cy="366712"/>
            </a:xfrm>
            <a:prstGeom prst="rect">
              <a:avLst/>
            </a:prstGeom>
            <a:noFill/>
            <a:ln w="9525">
              <a:noFill/>
              <a:miter lim="800000"/>
              <a:headEnd/>
              <a:tailEnd/>
            </a:ln>
          </p:spPr>
          <p:txBody>
            <a:bodyPr>
              <a:spAutoFit/>
            </a:bodyPr>
            <a:lstStyle/>
            <a:p>
              <a:pPr algn="ctr"/>
              <a:r>
                <a:rPr lang="en-US">
                  <a:solidFill>
                    <a:srgbClr val="008000"/>
                  </a:solidFill>
                </a:rPr>
                <a:t>5%</a:t>
              </a:r>
              <a:endParaRPr lang="en-US"/>
            </a:p>
          </p:txBody>
        </p:sp>
        <p:sp>
          <p:nvSpPr>
            <p:cNvPr id="43046" name="Line 50"/>
            <p:cNvSpPr>
              <a:spLocks noChangeShapeType="1"/>
            </p:cNvSpPr>
            <p:nvPr/>
          </p:nvSpPr>
          <p:spPr bwMode="auto">
            <a:xfrm flipH="1">
              <a:off x="6024563" y="3786188"/>
              <a:ext cx="2317750" cy="0"/>
            </a:xfrm>
            <a:prstGeom prst="line">
              <a:avLst/>
            </a:prstGeom>
            <a:noFill/>
            <a:ln w="9525">
              <a:solidFill>
                <a:schemeClr val="bg2"/>
              </a:solidFill>
              <a:round/>
              <a:headEnd/>
              <a:tailEnd/>
            </a:ln>
          </p:spPr>
          <p:txBody>
            <a:bodyPr/>
            <a:lstStyle/>
            <a:p>
              <a:endParaRPr lang="en-GB"/>
            </a:p>
          </p:txBody>
        </p:sp>
        <p:sp>
          <p:nvSpPr>
            <p:cNvPr id="43047" name="Freeform 51"/>
            <p:cNvSpPr>
              <a:spLocks/>
            </p:cNvSpPr>
            <p:nvPr/>
          </p:nvSpPr>
          <p:spPr bwMode="auto">
            <a:xfrm>
              <a:off x="6018323" y="2501352"/>
              <a:ext cx="2329666" cy="1295615"/>
            </a:xfrm>
            <a:custGeom>
              <a:avLst/>
              <a:gdLst>
                <a:gd name="T0" fmla="*/ 0 w 10000"/>
                <a:gd name="T1" fmla="*/ 1295615 h 10000"/>
                <a:gd name="T2" fmla="*/ 90391 w 10000"/>
                <a:gd name="T3" fmla="*/ 1264261 h 10000"/>
                <a:gd name="T4" fmla="*/ 308681 w 10000"/>
                <a:gd name="T5" fmla="*/ 978448 h 10000"/>
                <a:gd name="T6" fmla="*/ 435647 w 10000"/>
                <a:gd name="T7" fmla="*/ 230619 h 10000"/>
                <a:gd name="T8" fmla="*/ 586144 w 10000"/>
                <a:gd name="T9" fmla="*/ 5312 h 10000"/>
                <a:gd name="T10" fmla="*/ 704025 w 10000"/>
                <a:gd name="T11" fmla="*/ 100540 h 10000"/>
                <a:gd name="T12" fmla="*/ 796280 w 10000"/>
                <a:gd name="T13" fmla="*/ 408507 h 10000"/>
                <a:gd name="T14" fmla="*/ 989409 w 10000"/>
                <a:gd name="T15" fmla="*/ 694320 h 10000"/>
                <a:gd name="T16" fmla="*/ 1503100 w 10000"/>
                <a:gd name="T17" fmla="*/ 1073676 h 10000"/>
                <a:gd name="T18" fmla="*/ 1989302 w 10000"/>
                <a:gd name="T19" fmla="*/ 1205570 h 10000"/>
                <a:gd name="T20" fmla="*/ 2300778 w 10000"/>
                <a:gd name="T21" fmla="*/ 1216453 h 10000"/>
                <a:gd name="T22" fmla="*/ 2317319 w 10000"/>
                <a:gd name="T23" fmla="*/ 1287971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10000"/>
                  </a:moveTo>
                  <a:cubicBezTo>
                    <a:pt x="611" y="9627"/>
                    <a:pt x="-29" y="10284"/>
                    <a:pt x="388" y="9758"/>
                  </a:cubicBezTo>
                  <a:cubicBezTo>
                    <a:pt x="805" y="9232"/>
                    <a:pt x="1078" y="8875"/>
                    <a:pt x="1325" y="7552"/>
                  </a:cubicBezTo>
                  <a:cubicBezTo>
                    <a:pt x="1570" y="6229"/>
                    <a:pt x="1672" y="3030"/>
                    <a:pt x="1870" y="1780"/>
                  </a:cubicBezTo>
                  <a:cubicBezTo>
                    <a:pt x="2067" y="532"/>
                    <a:pt x="2323" y="213"/>
                    <a:pt x="2516" y="41"/>
                  </a:cubicBezTo>
                  <a:cubicBezTo>
                    <a:pt x="2709" y="-131"/>
                    <a:pt x="2872" y="261"/>
                    <a:pt x="3022" y="776"/>
                  </a:cubicBezTo>
                  <a:cubicBezTo>
                    <a:pt x="3172" y="1292"/>
                    <a:pt x="3215" y="2394"/>
                    <a:pt x="3418" y="3153"/>
                  </a:cubicBezTo>
                  <a:cubicBezTo>
                    <a:pt x="3620" y="3913"/>
                    <a:pt x="3740" y="4500"/>
                    <a:pt x="4247" y="5359"/>
                  </a:cubicBezTo>
                  <a:cubicBezTo>
                    <a:pt x="4753" y="6216"/>
                    <a:pt x="5738" y="7625"/>
                    <a:pt x="6452" y="8287"/>
                  </a:cubicBezTo>
                  <a:cubicBezTo>
                    <a:pt x="7165" y="8949"/>
                    <a:pt x="7971" y="9120"/>
                    <a:pt x="8539" y="9305"/>
                  </a:cubicBezTo>
                  <a:cubicBezTo>
                    <a:pt x="9109" y="9487"/>
                    <a:pt x="9639" y="9280"/>
                    <a:pt x="9876" y="9389"/>
                  </a:cubicBezTo>
                  <a:cubicBezTo>
                    <a:pt x="10112" y="9500"/>
                    <a:pt x="9938" y="9793"/>
                    <a:pt x="9947" y="9941"/>
                  </a:cubicBezTo>
                </a:path>
              </a:pathLst>
            </a:custGeom>
            <a:solidFill>
              <a:srgbClr val="993300"/>
            </a:solidFill>
            <a:ln w="9525">
              <a:solidFill>
                <a:srgbClr val="000000"/>
              </a:solidFill>
              <a:round/>
              <a:headEnd/>
              <a:tailEnd/>
            </a:ln>
          </p:spPr>
          <p:txBody>
            <a:bodyPr/>
            <a:lstStyle/>
            <a:p>
              <a:endParaRPr lang="en-GB"/>
            </a:p>
          </p:txBody>
        </p:sp>
        <p:sp>
          <p:nvSpPr>
            <p:cNvPr id="43048" name="Freeform 52"/>
            <p:cNvSpPr>
              <a:spLocks/>
            </p:cNvSpPr>
            <p:nvPr/>
          </p:nvSpPr>
          <p:spPr bwMode="auto">
            <a:xfrm>
              <a:off x="7631527" y="3632198"/>
              <a:ext cx="719959" cy="181607"/>
            </a:xfrm>
            <a:custGeom>
              <a:avLst/>
              <a:gdLst>
                <a:gd name="T0" fmla="*/ 715005 w 9301"/>
                <a:gd name="T1" fmla="*/ 179728 h 9663"/>
                <a:gd name="T2" fmla="*/ 719959 w 9301"/>
                <a:gd name="T3" fmla="*/ 181607 h 9663"/>
                <a:gd name="T4" fmla="*/ 718798 w 9301"/>
                <a:gd name="T5" fmla="*/ 107934 h 9663"/>
                <a:gd name="T6" fmla="*/ 629780 w 9301"/>
                <a:gd name="T7" fmla="*/ 85701 h 9663"/>
                <a:gd name="T8" fmla="*/ 537821 w 9301"/>
                <a:gd name="T9" fmla="*/ 79386 h 9663"/>
                <a:gd name="T10" fmla="*/ 347246 w 9301"/>
                <a:gd name="T11" fmla="*/ 66681 h 9663"/>
                <a:gd name="T12" fmla="*/ 236168 w 9301"/>
                <a:gd name="T13" fmla="*/ 53995 h 9663"/>
                <a:gd name="T14" fmla="*/ 147150 w 9301"/>
                <a:gd name="T15" fmla="*/ 38096 h 9663"/>
                <a:gd name="T16" fmla="*/ 77407 w 9301"/>
                <a:gd name="T17" fmla="*/ 12705 h 9663"/>
                <a:gd name="T18" fmla="*/ 45670 w 9301"/>
                <a:gd name="T19" fmla="*/ 3157 h 9663"/>
                <a:gd name="T20" fmla="*/ 35994 w 9301"/>
                <a:gd name="T21" fmla="*/ 0 h 9663"/>
                <a:gd name="T22" fmla="*/ 26473 w 9301"/>
                <a:gd name="T23" fmla="*/ 3157 h 9663"/>
                <a:gd name="T24" fmla="*/ 23377 w 9301"/>
                <a:gd name="T25" fmla="*/ 12705 h 9663"/>
                <a:gd name="T26" fmla="*/ 4335 w 9301"/>
                <a:gd name="T27" fmla="*/ 19076 h 9663"/>
                <a:gd name="T28" fmla="*/ 15791 w 9301"/>
                <a:gd name="T29" fmla="*/ 177153 h 9663"/>
                <a:gd name="T30" fmla="*/ 715005 w 9301"/>
                <a:gd name="T31" fmla="*/ 179728 h 96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301" h="9663">
                  <a:moveTo>
                    <a:pt x="9237" y="9563"/>
                  </a:moveTo>
                  <a:lnTo>
                    <a:pt x="9301" y="9663"/>
                  </a:lnTo>
                  <a:cubicBezTo>
                    <a:pt x="9296" y="8356"/>
                    <a:pt x="9291" y="7050"/>
                    <a:pt x="9286" y="5743"/>
                  </a:cubicBezTo>
                  <a:cubicBezTo>
                    <a:pt x="9102" y="3548"/>
                    <a:pt x="8915" y="4730"/>
                    <a:pt x="8136" y="4560"/>
                  </a:cubicBezTo>
                  <a:cubicBezTo>
                    <a:pt x="7746" y="3461"/>
                    <a:pt x="7460" y="4054"/>
                    <a:pt x="6948" y="4224"/>
                  </a:cubicBezTo>
                  <a:lnTo>
                    <a:pt x="4486" y="3548"/>
                  </a:lnTo>
                  <a:cubicBezTo>
                    <a:pt x="4056" y="2956"/>
                    <a:pt x="3522" y="3127"/>
                    <a:pt x="3051" y="2873"/>
                  </a:cubicBezTo>
                  <a:cubicBezTo>
                    <a:pt x="2723" y="1942"/>
                    <a:pt x="2271" y="2112"/>
                    <a:pt x="1901" y="2027"/>
                  </a:cubicBezTo>
                  <a:cubicBezTo>
                    <a:pt x="1820" y="929"/>
                    <a:pt x="1245" y="761"/>
                    <a:pt x="1000" y="676"/>
                  </a:cubicBezTo>
                  <a:cubicBezTo>
                    <a:pt x="753" y="423"/>
                    <a:pt x="897" y="591"/>
                    <a:pt x="590" y="168"/>
                  </a:cubicBezTo>
                  <a:cubicBezTo>
                    <a:pt x="547" y="85"/>
                    <a:pt x="465" y="0"/>
                    <a:pt x="465" y="0"/>
                  </a:cubicBezTo>
                  <a:cubicBezTo>
                    <a:pt x="426" y="85"/>
                    <a:pt x="365" y="85"/>
                    <a:pt x="342" y="168"/>
                  </a:cubicBezTo>
                  <a:cubicBezTo>
                    <a:pt x="323" y="255"/>
                    <a:pt x="342" y="591"/>
                    <a:pt x="302" y="676"/>
                  </a:cubicBezTo>
                  <a:cubicBezTo>
                    <a:pt x="240" y="844"/>
                    <a:pt x="73" y="-445"/>
                    <a:pt x="56" y="1015"/>
                  </a:cubicBezTo>
                  <a:cubicBezTo>
                    <a:pt x="40" y="2472"/>
                    <a:pt x="-126" y="8074"/>
                    <a:pt x="204" y="9426"/>
                  </a:cubicBezTo>
                  <a:cubicBezTo>
                    <a:pt x="3630" y="9343"/>
                    <a:pt x="5894" y="9730"/>
                    <a:pt x="9237" y="9563"/>
                  </a:cubicBezTo>
                  <a:close/>
                </a:path>
              </a:pathLst>
            </a:custGeom>
            <a:solidFill>
              <a:srgbClr val="008000"/>
            </a:solidFill>
            <a:ln w="9525">
              <a:solidFill>
                <a:srgbClr val="000000"/>
              </a:solidFill>
              <a:round/>
              <a:headEnd/>
              <a:tailEnd/>
            </a:ln>
          </p:spPr>
          <p:txBody>
            <a:bodyPr/>
            <a:lstStyle/>
            <a:p>
              <a:endParaRPr lang="en-GB"/>
            </a:p>
          </p:txBody>
        </p:sp>
        <p:sp>
          <p:nvSpPr>
            <p:cNvPr id="43049" name="Line 53"/>
            <p:cNvSpPr>
              <a:spLocks noChangeShapeType="1"/>
            </p:cNvSpPr>
            <p:nvPr/>
          </p:nvSpPr>
          <p:spPr bwMode="auto">
            <a:xfrm flipV="1">
              <a:off x="7648575" y="2197100"/>
              <a:ext cx="0" cy="1600200"/>
            </a:xfrm>
            <a:prstGeom prst="line">
              <a:avLst/>
            </a:prstGeom>
            <a:noFill/>
            <a:ln w="25400">
              <a:solidFill>
                <a:srgbClr val="00FF00"/>
              </a:solidFill>
              <a:prstDash val="sysDot"/>
              <a:round/>
              <a:headEnd/>
              <a:tailEnd/>
            </a:ln>
          </p:spPr>
          <p:txBody>
            <a:bodyPr/>
            <a:lstStyle/>
            <a:p>
              <a:endParaRPr lang="en-GB"/>
            </a:p>
          </p:txBody>
        </p:sp>
      </p:grpSp>
      <p:grpSp>
        <p:nvGrpSpPr>
          <p:cNvPr id="3" name="Group 86"/>
          <p:cNvGrpSpPr>
            <a:grpSpLocks/>
          </p:cNvGrpSpPr>
          <p:nvPr/>
        </p:nvGrpSpPr>
        <p:grpSpPr bwMode="auto">
          <a:xfrm>
            <a:off x="6108700" y="4260850"/>
            <a:ext cx="2501900" cy="1606550"/>
            <a:chOff x="6013450" y="4402138"/>
            <a:chExt cx="2501900" cy="1606550"/>
          </a:xfrm>
        </p:grpSpPr>
        <p:sp>
          <p:nvSpPr>
            <p:cNvPr id="43014" name="Rectangle 54"/>
            <p:cNvSpPr>
              <a:spLocks noChangeArrowheads="1"/>
            </p:cNvSpPr>
            <p:nvPr/>
          </p:nvSpPr>
          <p:spPr bwMode="auto">
            <a:xfrm>
              <a:off x="6013450" y="4402138"/>
              <a:ext cx="2308225" cy="1601787"/>
            </a:xfrm>
            <a:prstGeom prst="rect">
              <a:avLst/>
            </a:prstGeom>
            <a:solidFill>
              <a:schemeClr val="bg1"/>
            </a:solidFill>
            <a:ln w="9525">
              <a:solidFill>
                <a:schemeClr val="bg2"/>
              </a:solidFill>
              <a:miter lim="800000"/>
              <a:headEnd/>
              <a:tailEnd/>
            </a:ln>
          </p:spPr>
          <p:txBody>
            <a:bodyPr wrap="none" anchor="ctr"/>
            <a:lstStyle/>
            <a:p>
              <a:pPr eaLnBrk="0" hangingPunct="0"/>
              <a:endParaRPr lang="en-GB"/>
            </a:p>
          </p:txBody>
        </p:sp>
        <p:sp>
          <p:nvSpPr>
            <p:cNvPr id="43015" name="Rectangle 55"/>
            <p:cNvSpPr>
              <a:spLocks noChangeArrowheads="1"/>
            </p:cNvSpPr>
            <p:nvPr/>
          </p:nvSpPr>
          <p:spPr bwMode="auto">
            <a:xfrm flipV="1">
              <a:off x="6037263" y="5957888"/>
              <a:ext cx="79375" cy="4127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16" name="Rectangle 56"/>
            <p:cNvSpPr>
              <a:spLocks noChangeArrowheads="1"/>
            </p:cNvSpPr>
            <p:nvPr/>
          </p:nvSpPr>
          <p:spPr bwMode="auto">
            <a:xfrm flipV="1">
              <a:off x="6116638" y="5338763"/>
              <a:ext cx="84137" cy="66040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17" name="Rectangle 57"/>
            <p:cNvSpPr>
              <a:spLocks noChangeArrowheads="1"/>
            </p:cNvSpPr>
            <p:nvPr/>
          </p:nvSpPr>
          <p:spPr bwMode="auto">
            <a:xfrm flipV="1">
              <a:off x="6200775" y="4810125"/>
              <a:ext cx="82550" cy="1189038"/>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18" name="Rectangle 58"/>
            <p:cNvSpPr>
              <a:spLocks noChangeArrowheads="1"/>
            </p:cNvSpPr>
            <p:nvPr/>
          </p:nvSpPr>
          <p:spPr bwMode="auto">
            <a:xfrm flipV="1">
              <a:off x="6283325" y="4552950"/>
              <a:ext cx="84138" cy="1446213"/>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19" name="Rectangle 59"/>
            <p:cNvSpPr>
              <a:spLocks noChangeArrowheads="1"/>
            </p:cNvSpPr>
            <p:nvPr/>
          </p:nvSpPr>
          <p:spPr bwMode="auto">
            <a:xfrm flipV="1">
              <a:off x="6372225" y="4467225"/>
              <a:ext cx="79375" cy="1531938"/>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0" name="Rectangle 60"/>
            <p:cNvSpPr>
              <a:spLocks noChangeArrowheads="1"/>
            </p:cNvSpPr>
            <p:nvPr/>
          </p:nvSpPr>
          <p:spPr bwMode="auto">
            <a:xfrm flipV="1">
              <a:off x="6456363" y="5091113"/>
              <a:ext cx="80962" cy="90805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1" name="Rectangle 61"/>
            <p:cNvSpPr>
              <a:spLocks noChangeArrowheads="1"/>
            </p:cNvSpPr>
            <p:nvPr/>
          </p:nvSpPr>
          <p:spPr bwMode="auto">
            <a:xfrm flipV="1">
              <a:off x="6537325" y="5005388"/>
              <a:ext cx="80963" cy="99377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2" name="Rectangle 62"/>
            <p:cNvSpPr>
              <a:spLocks noChangeArrowheads="1"/>
            </p:cNvSpPr>
            <p:nvPr/>
          </p:nvSpPr>
          <p:spPr bwMode="auto">
            <a:xfrm flipV="1">
              <a:off x="6618288" y="5243513"/>
              <a:ext cx="84137" cy="75565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3" name="Rectangle 63"/>
            <p:cNvSpPr>
              <a:spLocks noChangeArrowheads="1"/>
            </p:cNvSpPr>
            <p:nvPr/>
          </p:nvSpPr>
          <p:spPr bwMode="auto">
            <a:xfrm flipV="1">
              <a:off x="6707188" y="5338763"/>
              <a:ext cx="79375" cy="66040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4" name="Rectangle 64"/>
            <p:cNvSpPr>
              <a:spLocks noChangeArrowheads="1"/>
            </p:cNvSpPr>
            <p:nvPr/>
          </p:nvSpPr>
          <p:spPr bwMode="auto">
            <a:xfrm flipV="1">
              <a:off x="6786563" y="5545138"/>
              <a:ext cx="84137" cy="45402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5" name="Rectangle 65"/>
            <p:cNvSpPr>
              <a:spLocks noChangeArrowheads="1"/>
            </p:cNvSpPr>
            <p:nvPr/>
          </p:nvSpPr>
          <p:spPr bwMode="auto">
            <a:xfrm flipV="1">
              <a:off x="6870700" y="5443538"/>
              <a:ext cx="84138" cy="55562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6" name="Rectangle 66"/>
            <p:cNvSpPr>
              <a:spLocks noChangeArrowheads="1"/>
            </p:cNvSpPr>
            <p:nvPr/>
          </p:nvSpPr>
          <p:spPr bwMode="auto">
            <a:xfrm flipV="1">
              <a:off x="6954838" y="5443538"/>
              <a:ext cx="84137" cy="55562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7" name="Rectangle 67"/>
            <p:cNvSpPr>
              <a:spLocks noChangeArrowheads="1"/>
            </p:cNvSpPr>
            <p:nvPr/>
          </p:nvSpPr>
          <p:spPr bwMode="auto">
            <a:xfrm flipV="1">
              <a:off x="7038975" y="5651500"/>
              <a:ext cx="87313" cy="347663"/>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8" name="Rectangle 68"/>
            <p:cNvSpPr>
              <a:spLocks noChangeArrowheads="1"/>
            </p:cNvSpPr>
            <p:nvPr/>
          </p:nvSpPr>
          <p:spPr bwMode="auto">
            <a:xfrm flipV="1">
              <a:off x="7129463" y="5595938"/>
              <a:ext cx="80962" cy="40322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29" name="Rectangle 69"/>
            <p:cNvSpPr>
              <a:spLocks noChangeArrowheads="1"/>
            </p:cNvSpPr>
            <p:nvPr/>
          </p:nvSpPr>
          <p:spPr bwMode="auto">
            <a:xfrm flipV="1">
              <a:off x="7215188" y="5719763"/>
              <a:ext cx="77787" cy="27940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0" name="Rectangle 70"/>
            <p:cNvSpPr>
              <a:spLocks noChangeArrowheads="1"/>
            </p:cNvSpPr>
            <p:nvPr/>
          </p:nvSpPr>
          <p:spPr bwMode="auto">
            <a:xfrm flipV="1">
              <a:off x="7296150" y="5659438"/>
              <a:ext cx="80963" cy="339725"/>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1" name="Rectangle 71"/>
            <p:cNvSpPr>
              <a:spLocks noChangeArrowheads="1"/>
            </p:cNvSpPr>
            <p:nvPr/>
          </p:nvSpPr>
          <p:spPr bwMode="auto">
            <a:xfrm flipV="1">
              <a:off x="7381875" y="5707063"/>
              <a:ext cx="79375" cy="29210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2" name="Rectangle 72"/>
            <p:cNvSpPr>
              <a:spLocks noChangeArrowheads="1"/>
            </p:cNvSpPr>
            <p:nvPr/>
          </p:nvSpPr>
          <p:spPr bwMode="auto">
            <a:xfrm flipV="1">
              <a:off x="7467600" y="5829300"/>
              <a:ext cx="79375" cy="169863"/>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3" name="Rectangle 73"/>
            <p:cNvSpPr>
              <a:spLocks noChangeArrowheads="1"/>
            </p:cNvSpPr>
            <p:nvPr/>
          </p:nvSpPr>
          <p:spPr bwMode="auto">
            <a:xfrm flipV="1">
              <a:off x="7548563" y="5776913"/>
              <a:ext cx="79375" cy="22225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4" name="Rectangle 74"/>
            <p:cNvSpPr>
              <a:spLocks noChangeArrowheads="1"/>
            </p:cNvSpPr>
            <p:nvPr/>
          </p:nvSpPr>
          <p:spPr bwMode="auto">
            <a:xfrm flipV="1">
              <a:off x="7634288" y="5838825"/>
              <a:ext cx="77787" cy="160338"/>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5" name="Rectangle 75"/>
            <p:cNvSpPr>
              <a:spLocks noChangeArrowheads="1"/>
            </p:cNvSpPr>
            <p:nvPr/>
          </p:nvSpPr>
          <p:spPr bwMode="auto">
            <a:xfrm flipV="1">
              <a:off x="7715250" y="5802313"/>
              <a:ext cx="80963" cy="196850"/>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6" name="Rectangle 76"/>
            <p:cNvSpPr>
              <a:spLocks noChangeArrowheads="1"/>
            </p:cNvSpPr>
            <p:nvPr/>
          </p:nvSpPr>
          <p:spPr bwMode="auto">
            <a:xfrm flipV="1">
              <a:off x="7800975" y="5861050"/>
              <a:ext cx="79375" cy="138113"/>
            </a:xfrm>
            <a:prstGeom prst="rect">
              <a:avLst/>
            </a:prstGeom>
            <a:solidFill>
              <a:srgbClr val="800000"/>
            </a:solidFill>
            <a:ln w="9525">
              <a:solidFill>
                <a:schemeClr val="bg2"/>
              </a:solidFill>
              <a:miter lim="800000"/>
              <a:headEnd/>
              <a:tailEnd/>
            </a:ln>
          </p:spPr>
          <p:txBody>
            <a:bodyPr wrap="none" anchor="ctr"/>
            <a:lstStyle/>
            <a:p>
              <a:pPr eaLnBrk="0" hangingPunct="0"/>
              <a:endParaRPr lang="en-GB"/>
            </a:p>
          </p:txBody>
        </p:sp>
        <p:sp>
          <p:nvSpPr>
            <p:cNvPr id="43037" name="Rectangle 77"/>
            <p:cNvSpPr>
              <a:spLocks noChangeArrowheads="1"/>
            </p:cNvSpPr>
            <p:nvPr/>
          </p:nvSpPr>
          <p:spPr bwMode="auto">
            <a:xfrm flipV="1">
              <a:off x="7881938" y="5880100"/>
              <a:ext cx="82550" cy="119063"/>
            </a:xfrm>
            <a:prstGeom prst="rect">
              <a:avLst/>
            </a:prstGeom>
            <a:solidFill>
              <a:srgbClr val="008000"/>
            </a:solidFill>
            <a:ln w="9525">
              <a:solidFill>
                <a:schemeClr val="bg2"/>
              </a:solidFill>
              <a:miter lim="800000"/>
              <a:headEnd/>
              <a:tailEnd/>
            </a:ln>
          </p:spPr>
          <p:txBody>
            <a:bodyPr wrap="none" anchor="ctr"/>
            <a:lstStyle/>
            <a:p>
              <a:pPr eaLnBrk="0" hangingPunct="0"/>
              <a:endParaRPr lang="en-GB"/>
            </a:p>
          </p:txBody>
        </p:sp>
        <p:sp>
          <p:nvSpPr>
            <p:cNvPr id="43038" name="Rectangle 78"/>
            <p:cNvSpPr>
              <a:spLocks noChangeArrowheads="1"/>
            </p:cNvSpPr>
            <p:nvPr/>
          </p:nvSpPr>
          <p:spPr bwMode="auto">
            <a:xfrm flipV="1">
              <a:off x="7969250" y="5816600"/>
              <a:ext cx="79375" cy="182563"/>
            </a:xfrm>
            <a:prstGeom prst="rect">
              <a:avLst/>
            </a:prstGeom>
            <a:solidFill>
              <a:srgbClr val="008000"/>
            </a:solidFill>
            <a:ln w="9525">
              <a:solidFill>
                <a:schemeClr val="bg2"/>
              </a:solidFill>
              <a:miter lim="800000"/>
              <a:headEnd/>
              <a:tailEnd/>
            </a:ln>
          </p:spPr>
          <p:txBody>
            <a:bodyPr wrap="none" anchor="ctr"/>
            <a:lstStyle/>
            <a:p>
              <a:pPr eaLnBrk="0" hangingPunct="0"/>
              <a:endParaRPr lang="en-GB"/>
            </a:p>
          </p:txBody>
        </p:sp>
        <p:sp>
          <p:nvSpPr>
            <p:cNvPr id="43039" name="Rectangle 79"/>
            <p:cNvSpPr>
              <a:spLocks noChangeArrowheads="1"/>
            </p:cNvSpPr>
            <p:nvPr/>
          </p:nvSpPr>
          <p:spPr bwMode="auto">
            <a:xfrm flipV="1">
              <a:off x="8051800" y="5859463"/>
              <a:ext cx="79375" cy="139700"/>
            </a:xfrm>
            <a:prstGeom prst="rect">
              <a:avLst/>
            </a:prstGeom>
            <a:solidFill>
              <a:srgbClr val="008000"/>
            </a:solidFill>
            <a:ln w="9525">
              <a:solidFill>
                <a:schemeClr val="bg2"/>
              </a:solidFill>
              <a:miter lim="800000"/>
              <a:headEnd/>
              <a:tailEnd/>
            </a:ln>
          </p:spPr>
          <p:txBody>
            <a:bodyPr wrap="none" anchor="ctr"/>
            <a:lstStyle/>
            <a:p>
              <a:pPr eaLnBrk="0" hangingPunct="0"/>
              <a:endParaRPr lang="en-GB"/>
            </a:p>
          </p:txBody>
        </p:sp>
        <p:sp>
          <p:nvSpPr>
            <p:cNvPr id="43040" name="Rectangle 80"/>
            <p:cNvSpPr>
              <a:spLocks noChangeArrowheads="1"/>
            </p:cNvSpPr>
            <p:nvPr/>
          </p:nvSpPr>
          <p:spPr bwMode="auto">
            <a:xfrm flipV="1">
              <a:off x="8134350" y="5892800"/>
              <a:ext cx="80963" cy="106363"/>
            </a:xfrm>
            <a:prstGeom prst="rect">
              <a:avLst/>
            </a:prstGeom>
            <a:solidFill>
              <a:srgbClr val="008000"/>
            </a:solidFill>
            <a:ln w="9525">
              <a:solidFill>
                <a:schemeClr val="bg2"/>
              </a:solidFill>
              <a:miter lim="800000"/>
              <a:headEnd/>
              <a:tailEnd/>
            </a:ln>
          </p:spPr>
          <p:txBody>
            <a:bodyPr wrap="none" anchor="ctr"/>
            <a:lstStyle/>
            <a:p>
              <a:pPr eaLnBrk="0" hangingPunct="0"/>
              <a:endParaRPr lang="en-GB"/>
            </a:p>
          </p:txBody>
        </p:sp>
        <p:sp>
          <p:nvSpPr>
            <p:cNvPr id="43041" name="Rectangle 81"/>
            <p:cNvSpPr>
              <a:spLocks noChangeArrowheads="1"/>
            </p:cNvSpPr>
            <p:nvPr/>
          </p:nvSpPr>
          <p:spPr bwMode="auto">
            <a:xfrm flipV="1">
              <a:off x="8220075" y="5957888"/>
              <a:ext cx="80963" cy="41275"/>
            </a:xfrm>
            <a:prstGeom prst="rect">
              <a:avLst/>
            </a:prstGeom>
            <a:solidFill>
              <a:srgbClr val="008000"/>
            </a:solidFill>
            <a:ln w="9525">
              <a:solidFill>
                <a:schemeClr val="bg2"/>
              </a:solidFill>
              <a:miter lim="800000"/>
              <a:headEnd/>
              <a:tailEnd/>
            </a:ln>
          </p:spPr>
          <p:txBody>
            <a:bodyPr wrap="none" anchor="ctr"/>
            <a:lstStyle/>
            <a:p>
              <a:pPr eaLnBrk="0" hangingPunct="0"/>
              <a:endParaRPr lang="en-GB"/>
            </a:p>
          </p:txBody>
        </p:sp>
        <p:sp>
          <p:nvSpPr>
            <p:cNvPr id="43042" name="Line 82"/>
            <p:cNvSpPr>
              <a:spLocks noChangeShapeType="1"/>
            </p:cNvSpPr>
            <p:nvPr/>
          </p:nvSpPr>
          <p:spPr bwMode="auto">
            <a:xfrm flipV="1">
              <a:off x="7878763" y="4410075"/>
              <a:ext cx="0" cy="1598613"/>
            </a:xfrm>
            <a:prstGeom prst="line">
              <a:avLst/>
            </a:prstGeom>
            <a:noFill/>
            <a:ln w="25400">
              <a:solidFill>
                <a:srgbClr val="00FF00"/>
              </a:solidFill>
              <a:prstDash val="sysDot"/>
              <a:round/>
              <a:headEnd/>
              <a:tailEnd/>
            </a:ln>
          </p:spPr>
          <p:txBody>
            <a:bodyPr/>
            <a:lstStyle/>
            <a:p>
              <a:endParaRPr lang="en-GB"/>
            </a:p>
          </p:txBody>
        </p:sp>
        <p:sp>
          <p:nvSpPr>
            <p:cNvPr id="43043" name="Text Box 83"/>
            <p:cNvSpPr txBox="1">
              <a:spLocks noChangeArrowheads="1"/>
            </p:cNvSpPr>
            <p:nvPr/>
          </p:nvSpPr>
          <p:spPr bwMode="auto">
            <a:xfrm>
              <a:off x="7812088" y="5314950"/>
              <a:ext cx="703262" cy="366713"/>
            </a:xfrm>
            <a:prstGeom prst="rect">
              <a:avLst/>
            </a:prstGeom>
            <a:noFill/>
            <a:ln w="9525">
              <a:noFill/>
              <a:miter lim="800000"/>
              <a:headEnd/>
              <a:tailEnd/>
            </a:ln>
          </p:spPr>
          <p:txBody>
            <a:bodyPr>
              <a:spAutoFit/>
            </a:bodyPr>
            <a:lstStyle/>
            <a:p>
              <a:pPr algn="ctr"/>
              <a:r>
                <a:rPr lang="en-US">
                  <a:solidFill>
                    <a:srgbClr val="008000"/>
                  </a:solidFill>
                </a:rPr>
                <a:t>5%</a:t>
              </a:r>
              <a:endParaRPr lang="en-US"/>
            </a:p>
          </p:txBody>
        </p:sp>
      </p:grpSp>
      <p:sp>
        <p:nvSpPr>
          <p:cNvPr id="43012" name="Text Placeholder 84"/>
          <p:cNvSpPr>
            <a:spLocks noGrp="1" noChangeArrowheads="1"/>
          </p:cNvSpPr>
          <p:nvPr>
            <p:ph type="body" idx="4294967295"/>
          </p:nvPr>
        </p:nvSpPr>
        <p:spPr>
          <a:xfrm>
            <a:off x="685800" y="1793875"/>
            <a:ext cx="5029200" cy="4454525"/>
          </a:xfrm>
        </p:spPr>
        <p:txBody>
          <a:bodyPr/>
          <a:lstStyle/>
          <a:p>
            <a:pPr>
              <a:buClr>
                <a:schemeClr val="tx1"/>
              </a:buClr>
              <a:buSzPts val="3200"/>
            </a:pPr>
            <a:r>
              <a:rPr lang="en-US" sz="3200" smtClean="0"/>
              <a:t> Parametric methods</a:t>
            </a:r>
          </a:p>
          <a:p>
            <a:pPr lvl="1">
              <a:buClr>
                <a:schemeClr val="tx1"/>
              </a:buClr>
              <a:buSzPts val="2800"/>
              <a:buFont typeface="Times New Roman" pitchFamily="18" charset="0"/>
              <a:buChar char="–"/>
            </a:pPr>
            <a:r>
              <a:rPr lang="en-US" sz="2400" smtClean="0"/>
              <a:t>Assume distribution of</a:t>
            </a:r>
            <a:br>
              <a:rPr lang="en-US" sz="2400" smtClean="0"/>
            </a:br>
            <a:r>
              <a:rPr lang="en-US" sz="2400" i="1" smtClean="0"/>
              <a:t>max</a:t>
            </a:r>
            <a:r>
              <a:rPr lang="en-US" sz="2400" smtClean="0"/>
              <a:t> statistic under null</a:t>
            </a:r>
            <a:br>
              <a:rPr lang="en-US" sz="2400" smtClean="0"/>
            </a:br>
            <a:r>
              <a:rPr lang="en-US" sz="2400" smtClean="0"/>
              <a:t>hypothesis</a:t>
            </a:r>
            <a:br>
              <a:rPr lang="en-US" sz="2400" smtClean="0"/>
            </a:br>
            <a:endParaRPr lang="en-US" sz="2400" baseline="30000" smtClean="0"/>
          </a:p>
          <a:p>
            <a:pPr>
              <a:buClr>
                <a:schemeClr val="tx1"/>
              </a:buClr>
              <a:buSzPts val="3200"/>
            </a:pPr>
            <a:r>
              <a:rPr lang="en-US" sz="3200" smtClean="0"/>
              <a:t> Nonparametric methods</a:t>
            </a:r>
          </a:p>
          <a:p>
            <a:pPr lvl="1">
              <a:buClr>
                <a:schemeClr val="tx1"/>
              </a:buClr>
              <a:buSzPts val="2800"/>
              <a:buFont typeface="Times New Roman" pitchFamily="18" charset="0"/>
              <a:buChar char="–"/>
            </a:pPr>
            <a:r>
              <a:rPr lang="en-US" sz="2400" smtClean="0"/>
              <a:t>Use </a:t>
            </a:r>
            <a:r>
              <a:rPr lang="en-US" sz="2400" i="1" smtClean="0"/>
              <a:t>data</a:t>
            </a:r>
            <a:r>
              <a:rPr lang="en-US" sz="2400" smtClean="0"/>
              <a:t> to find </a:t>
            </a:r>
            <a:br>
              <a:rPr lang="en-US" sz="2400" smtClean="0"/>
            </a:br>
            <a:r>
              <a:rPr lang="en-US" sz="2400" smtClean="0"/>
              <a:t>distribution of </a:t>
            </a:r>
            <a:r>
              <a:rPr lang="en-US" sz="2400" i="1" smtClean="0"/>
              <a:t>max</a:t>
            </a:r>
            <a:r>
              <a:rPr lang="en-US" sz="2400" smtClean="0"/>
              <a:t> statistic</a:t>
            </a:r>
            <a:br>
              <a:rPr lang="en-US" sz="2400" smtClean="0"/>
            </a:br>
            <a:r>
              <a:rPr lang="en-US" sz="2400" smtClean="0"/>
              <a:t>under null hypothesis</a:t>
            </a:r>
          </a:p>
          <a:p>
            <a:pPr lvl="1">
              <a:buClr>
                <a:schemeClr val="tx1"/>
              </a:buClr>
              <a:buSzPts val="2800"/>
              <a:buFont typeface="Times New Roman" pitchFamily="18" charset="0"/>
              <a:buChar char="–"/>
            </a:pPr>
            <a:r>
              <a:rPr lang="en-US" sz="2400" smtClean="0"/>
              <a:t>any max statistic</a:t>
            </a:r>
            <a:endParaRPr lang="en-US" sz="2800" smtClean="0"/>
          </a:p>
        </p:txBody>
      </p:sp>
      <p:sp>
        <p:nvSpPr>
          <p:cNvPr id="43013" name="TextBox 87"/>
          <p:cNvSpPr txBox="1">
            <a:spLocks noChangeArrowheads="1"/>
          </p:cNvSpPr>
          <p:nvPr/>
        </p:nvSpPr>
        <p:spPr bwMode="auto">
          <a:xfrm>
            <a:off x="3581400" y="1219200"/>
            <a:ext cx="2065338" cy="400050"/>
          </a:xfrm>
          <a:prstGeom prst="rect">
            <a:avLst/>
          </a:prstGeom>
          <a:noFill/>
          <a:ln w="9525">
            <a:noFill/>
            <a:miter lim="800000"/>
            <a:headEnd/>
            <a:tailEnd/>
          </a:ln>
        </p:spPr>
        <p:txBody>
          <a:bodyPr wrap="none">
            <a:spAutoFit/>
          </a:bodyPr>
          <a:lstStyle/>
          <a:p>
            <a:pPr eaLnBrk="0" hangingPunct="0"/>
            <a:r>
              <a:rPr lang="en-GB" sz="2000" i="1"/>
              <a:t>to control FWER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GB" b="1" smtClean="0"/>
              <a:t>Random Field Theory</a:t>
            </a:r>
          </a:p>
        </p:txBody>
      </p:sp>
      <p:pic>
        <p:nvPicPr>
          <p:cNvPr id="25605" name="Picture 6"/>
          <p:cNvPicPr>
            <a:picLocks noChangeAspect="1"/>
          </p:cNvPicPr>
          <p:nvPr/>
        </p:nvPicPr>
        <p:blipFill>
          <a:blip r:embed="rId2" cstate="print"/>
          <a:srcRect l="7137" t="6659" r="4756" b="7062"/>
          <a:stretch>
            <a:fillRect/>
          </a:stretch>
        </p:blipFill>
        <p:spPr bwMode="auto">
          <a:xfrm>
            <a:off x="2133600" y="2514600"/>
            <a:ext cx="4057826" cy="3352800"/>
          </a:xfrm>
          <a:prstGeom prst="rect">
            <a:avLst/>
          </a:prstGeom>
          <a:noFill/>
          <a:ln w="9525">
            <a:noFill/>
            <a:miter lim="800000"/>
            <a:headEnd/>
            <a:tailEnd/>
          </a:ln>
        </p:spPr>
      </p:pic>
      <p:sp>
        <p:nvSpPr>
          <p:cNvPr id="9" name="TextBox 8"/>
          <p:cNvSpPr txBox="1"/>
          <p:nvPr/>
        </p:nvSpPr>
        <p:spPr>
          <a:xfrm>
            <a:off x="1418424" y="6211669"/>
            <a:ext cx="7725576" cy="646331"/>
          </a:xfrm>
          <a:prstGeom prst="rect">
            <a:avLst/>
          </a:prstGeom>
          <a:noFill/>
        </p:spPr>
        <p:txBody>
          <a:bodyPr wrap="none" rtlCol="0">
            <a:spAutoFit/>
          </a:bodyPr>
          <a:lstStyle/>
          <a:p>
            <a:r>
              <a:rPr lang="en-US" dirty="0" smtClean="0">
                <a:sym typeface="Symbol" pitchFamily="18" charset="2"/>
              </a:rPr>
              <a:t> Keith </a:t>
            </a:r>
            <a:r>
              <a:rPr lang="en-US" dirty="0" err="1" smtClean="0">
                <a:sym typeface="Symbol" pitchFamily="18" charset="2"/>
              </a:rPr>
              <a:t>Worsley</a:t>
            </a:r>
            <a:r>
              <a:rPr lang="en-US" dirty="0" smtClean="0">
                <a:sym typeface="Symbol" pitchFamily="18" charset="2"/>
              </a:rPr>
              <a:t>, Karl Friston, Jonathan Taylor, Robert Adler and colleagues</a:t>
            </a:r>
            <a:endParaRPr lang="en-US" dirty="0" smtClean="0"/>
          </a:p>
          <a:p>
            <a:endParaRPr lang="en-GB" dirty="0"/>
          </a:p>
        </p:txBody>
      </p:sp>
      <p:sp>
        <p:nvSpPr>
          <p:cNvPr id="10" name="TextBox 9"/>
          <p:cNvSpPr txBox="1"/>
          <p:nvPr/>
        </p:nvSpPr>
        <p:spPr>
          <a:xfrm>
            <a:off x="1447800" y="1752600"/>
            <a:ext cx="4987263" cy="646331"/>
          </a:xfrm>
          <a:prstGeom prst="rect">
            <a:avLst/>
          </a:prstGeom>
          <a:noFill/>
        </p:spPr>
        <p:txBody>
          <a:bodyPr wrap="none" rtlCol="0">
            <a:spAutoFit/>
          </a:bodyPr>
          <a:lstStyle/>
          <a:p>
            <a:endParaRPr lang="en-GB" dirty="0" smtClean="0"/>
          </a:p>
          <a:p>
            <a:r>
              <a:rPr lang="en-GB" dirty="0" smtClean="0"/>
              <a:t>Number peaks= intrinsic volume * peak density</a:t>
            </a:r>
            <a:endParaRPr lang="en-GB" dirty="0"/>
          </a:p>
        </p:txBody>
      </p:sp>
      <p:sp>
        <p:nvSpPr>
          <p:cNvPr id="12" name="TextBox 11"/>
          <p:cNvSpPr txBox="1"/>
          <p:nvPr/>
        </p:nvSpPr>
        <p:spPr>
          <a:xfrm>
            <a:off x="762000" y="1524000"/>
            <a:ext cx="1620957" cy="369332"/>
          </a:xfrm>
          <a:prstGeom prst="rect">
            <a:avLst/>
          </a:prstGeom>
          <a:noFill/>
        </p:spPr>
        <p:txBody>
          <a:bodyPr wrap="none" rtlCol="0">
            <a:spAutoFit/>
          </a:bodyPr>
          <a:lstStyle/>
          <a:p>
            <a:r>
              <a:rPr lang="en-GB" dirty="0" smtClean="0"/>
              <a:t>In a nutshell : </a:t>
            </a:r>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667000"/>
            <a:ext cx="4987263" cy="369332"/>
          </a:xfrm>
          <a:prstGeom prst="rect">
            <a:avLst/>
          </a:prstGeom>
          <a:noFill/>
        </p:spPr>
        <p:txBody>
          <a:bodyPr wrap="none" rtlCol="0">
            <a:spAutoFit/>
          </a:bodyPr>
          <a:lstStyle/>
          <a:p>
            <a:r>
              <a:rPr lang="en-GB" dirty="0" smtClean="0"/>
              <a:t>Number peaks= intrinsic volume * peak density</a:t>
            </a:r>
            <a:endParaRPr lang="en-GB" dirty="0"/>
          </a:p>
        </p:txBody>
      </p:sp>
      <p:sp>
        <p:nvSpPr>
          <p:cNvPr id="5" name="Title 4"/>
          <p:cNvSpPr>
            <a:spLocks noGrp="1"/>
          </p:cNvSpPr>
          <p:nvPr>
            <p:ph type="title"/>
          </p:nvPr>
        </p:nvSpPr>
        <p:spPr/>
        <p:txBody>
          <a:bodyPr/>
          <a:lstStyle/>
          <a:p>
            <a:r>
              <a:rPr lang="en-GB" dirty="0" smtClean="0"/>
              <a:t>Currant bun analogy</a:t>
            </a:r>
            <a:endParaRPr lang="en-GB" dirty="0"/>
          </a:p>
        </p:txBody>
      </p:sp>
      <p:sp>
        <p:nvSpPr>
          <p:cNvPr id="7" name="TextBox 6"/>
          <p:cNvSpPr txBox="1"/>
          <p:nvPr/>
        </p:nvSpPr>
        <p:spPr>
          <a:xfrm>
            <a:off x="1447800" y="3962400"/>
            <a:ext cx="6172200" cy="369332"/>
          </a:xfrm>
          <a:prstGeom prst="rect">
            <a:avLst/>
          </a:prstGeom>
          <a:noFill/>
        </p:spPr>
        <p:txBody>
          <a:bodyPr wrap="square" rtlCol="0">
            <a:spAutoFit/>
          </a:bodyPr>
          <a:lstStyle/>
          <a:p>
            <a:r>
              <a:rPr lang="en-GB" dirty="0" smtClean="0"/>
              <a:t>Number of currants = volume of bun * currant density </a:t>
            </a:r>
            <a:endParaRPr lang="en-GB" dirty="0"/>
          </a:p>
        </p:txBody>
      </p:sp>
      <p:pic>
        <p:nvPicPr>
          <p:cNvPr id="41986" name="Picture 2"/>
          <p:cNvPicPr>
            <a:picLocks noChangeAspect="1" noChangeArrowheads="1"/>
          </p:cNvPicPr>
          <p:nvPr/>
        </p:nvPicPr>
        <p:blipFill>
          <a:blip r:embed="rId2" cstate="print"/>
          <a:srcRect l="28663" t="39024" r="52228" b="29268"/>
          <a:stretch>
            <a:fillRect/>
          </a:stretch>
        </p:blipFill>
        <p:spPr bwMode="auto">
          <a:xfrm>
            <a:off x="6477000" y="4572000"/>
            <a:ext cx="1295400" cy="1684020"/>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457200" y="4267200"/>
            <a:ext cx="2028825" cy="2257425"/>
          </a:xfrm>
          <a:prstGeom prst="rect">
            <a:avLst/>
          </a:prstGeom>
          <a:noFill/>
          <a:ln w="9525">
            <a:noFill/>
            <a:miter lim="800000"/>
            <a:headEnd/>
            <a:tailEnd/>
          </a:ln>
        </p:spPr>
      </p:pic>
      <p:pic>
        <p:nvPicPr>
          <p:cNvPr id="41988" name="Picture 4"/>
          <p:cNvPicPr>
            <a:picLocks noChangeAspect="1" noChangeArrowheads="1"/>
          </p:cNvPicPr>
          <p:nvPr/>
        </p:nvPicPr>
        <p:blipFill>
          <a:blip r:embed="rId4" cstate="print"/>
          <a:srcRect l="36226" t="54737" r="18491" b="3158"/>
          <a:stretch>
            <a:fillRect/>
          </a:stretch>
        </p:blipFill>
        <p:spPr bwMode="auto">
          <a:xfrm>
            <a:off x="3581400" y="4953000"/>
            <a:ext cx="1714500" cy="1143000"/>
          </a:xfrm>
          <a:prstGeom prst="rect">
            <a:avLst/>
          </a:prstGeom>
          <a:noFill/>
          <a:ln w="9525">
            <a:noFill/>
            <a:miter lim="800000"/>
            <a:headEnd/>
            <a:tailEnd/>
          </a:ln>
        </p:spPr>
      </p:pic>
      <p:sp>
        <p:nvSpPr>
          <p:cNvPr id="11" name="Cube 10"/>
          <p:cNvSpPr/>
          <p:nvPr/>
        </p:nvSpPr>
        <p:spPr bwMode="auto">
          <a:xfrm>
            <a:off x="6781800" y="4953000"/>
            <a:ext cx="838200" cy="914400"/>
          </a:xfrm>
          <a:prstGeom prst="cube">
            <a:avLst/>
          </a:prstGeom>
          <a:noFill/>
          <a:ln w="381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667000"/>
            <a:ext cx="4923143" cy="369332"/>
          </a:xfrm>
          <a:prstGeom prst="rect">
            <a:avLst/>
          </a:prstGeom>
          <a:noFill/>
        </p:spPr>
        <p:txBody>
          <a:bodyPr wrap="none" rtlCol="0">
            <a:spAutoFit/>
          </a:bodyPr>
          <a:lstStyle/>
          <a:p>
            <a:r>
              <a:rPr lang="en-GB" dirty="0" smtClean="0"/>
              <a:t>Number peaks= intrinsic volume* peak density</a:t>
            </a:r>
            <a:endParaRPr lang="en-GB" dirty="0"/>
          </a:p>
        </p:txBody>
      </p:sp>
      <p:sp>
        <p:nvSpPr>
          <p:cNvPr id="5" name="Title 4"/>
          <p:cNvSpPr>
            <a:spLocks noGrp="1"/>
          </p:cNvSpPr>
          <p:nvPr>
            <p:ph type="title"/>
          </p:nvPr>
        </p:nvSpPr>
        <p:spPr/>
        <p:txBody>
          <a:bodyPr/>
          <a:lstStyle/>
          <a:p>
            <a:r>
              <a:rPr lang="en-GB" dirty="0" smtClean="0"/>
              <a:t>How do we specify the number of peaks</a:t>
            </a:r>
            <a:endParaRPr lang="en-GB" dirty="0"/>
          </a:p>
        </p:txBody>
      </p:sp>
      <p:sp>
        <p:nvSpPr>
          <p:cNvPr id="6" name="Oval 5"/>
          <p:cNvSpPr/>
          <p:nvPr/>
        </p:nvSpPr>
        <p:spPr bwMode="auto">
          <a:xfrm>
            <a:off x="1600200" y="2438400"/>
            <a:ext cx="1905000" cy="9144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Format</a:t>
            </a:r>
            <a:endParaRPr lang="en-GB" dirty="0"/>
          </a:p>
        </p:txBody>
      </p:sp>
      <p:sp>
        <p:nvSpPr>
          <p:cNvPr id="3" name="Content Placeholder 2"/>
          <p:cNvSpPr>
            <a:spLocks noGrp="1"/>
          </p:cNvSpPr>
          <p:nvPr>
            <p:ph idx="1"/>
          </p:nvPr>
        </p:nvSpPr>
        <p:spPr/>
        <p:txBody>
          <a:bodyPr/>
          <a:lstStyle/>
          <a:p>
            <a:r>
              <a:rPr lang="en-GB" dirty="0" smtClean="0"/>
              <a:t>What problem ?- multiple comparisons and post-hoc testing.</a:t>
            </a:r>
          </a:p>
          <a:p>
            <a:r>
              <a:rPr lang="en-GB" dirty="0" smtClean="0"/>
              <a:t>Some possible solutions</a:t>
            </a:r>
          </a:p>
          <a:p>
            <a:r>
              <a:rPr lang="en-GB" dirty="0" smtClean="0"/>
              <a:t>Random field theory</a:t>
            </a:r>
          </a:p>
          <a:p>
            <a:pPr>
              <a:buNone/>
            </a:pP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9"/>
          <p:cNvPicPr>
            <a:picLocks noChangeAspect="1"/>
          </p:cNvPicPr>
          <p:nvPr/>
        </p:nvPicPr>
        <p:blipFill>
          <a:blip r:embed="rId2" cstate="print"/>
          <a:srcRect t="17949" r="6243"/>
          <a:stretch>
            <a:fillRect/>
          </a:stretch>
        </p:blipFill>
        <p:spPr bwMode="auto">
          <a:xfrm>
            <a:off x="2971800" y="3200400"/>
            <a:ext cx="3429000" cy="2438401"/>
          </a:xfrm>
          <a:prstGeom prst="rect">
            <a:avLst/>
          </a:prstGeom>
          <a:noFill/>
          <a:ln w="9525">
            <a:noFill/>
            <a:miter lim="800000"/>
            <a:headEnd/>
            <a:tailEnd/>
          </a:ln>
        </p:spPr>
      </p:pic>
      <p:pic>
        <p:nvPicPr>
          <p:cNvPr id="27" name="Picture 26"/>
          <p:cNvPicPr>
            <a:picLocks noChangeAspect="1" noChangeArrowheads="1"/>
          </p:cNvPicPr>
          <p:nvPr/>
        </p:nvPicPr>
        <p:blipFill>
          <a:blip r:embed="rId3" cstate="print"/>
          <a:srcRect l="12500" t="10000" r="10000" b="13333"/>
          <a:stretch>
            <a:fillRect/>
          </a:stretch>
        </p:blipFill>
        <p:spPr bwMode="auto">
          <a:xfrm>
            <a:off x="838200" y="2514600"/>
            <a:ext cx="1848678" cy="1371600"/>
          </a:xfrm>
          <a:prstGeom prst="rect">
            <a:avLst/>
          </a:prstGeom>
          <a:noFill/>
          <a:ln w="9525">
            <a:noFill/>
            <a:miter lim="800000"/>
            <a:headEnd/>
            <a:tailEnd/>
          </a:ln>
        </p:spPr>
      </p:pic>
      <p:grpSp>
        <p:nvGrpSpPr>
          <p:cNvPr id="2" name="Group 20"/>
          <p:cNvGrpSpPr/>
          <p:nvPr/>
        </p:nvGrpSpPr>
        <p:grpSpPr>
          <a:xfrm>
            <a:off x="914400" y="4114800"/>
            <a:ext cx="1828800" cy="1524000"/>
            <a:chOff x="4267200" y="1371600"/>
            <a:chExt cx="2362200" cy="1828800"/>
          </a:xfrm>
        </p:grpSpPr>
        <p:pic>
          <p:nvPicPr>
            <p:cNvPr id="29" name="Picture 28"/>
            <p:cNvPicPr>
              <a:picLocks noChangeAspect="1" noChangeArrowheads="1"/>
            </p:cNvPicPr>
            <p:nvPr/>
          </p:nvPicPr>
          <p:blipFill>
            <a:blip r:embed="rId3" cstate="print"/>
            <a:srcRect l="12500" t="10000" r="10000" b="10000"/>
            <a:stretch>
              <a:fillRect/>
            </a:stretch>
          </p:blipFill>
          <p:spPr bwMode="auto">
            <a:xfrm>
              <a:off x="4267200" y="1371600"/>
              <a:ext cx="2362200" cy="1828800"/>
            </a:xfrm>
            <a:prstGeom prst="rect">
              <a:avLst/>
            </a:prstGeom>
            <a:noFill/>
            <a:ln w="9525">
              <a:noFill/>
              <a:miter lim="800000"/>
              <a:headEnd/>
              <a:tailEnd/>
            </a:ln>
          </p:spPr>
        </p:pic>
        <p:pic>
          <p:nvPicPr>
            <p:cNvPr id="30" name="Picture 29"/>
            <p:cNvPicPr>
              <a:picLocks noChangeAspect="1" noChangeArrowheads="1"/>
            </p:cNvPicPr>
            <p:nvPr/>
          </p:nvPicPr>
          <p:blipFill>
            <a:blip r:embed="rId3" cstate="print"/>
            <a:srcRect l="42500" t="50000" r="50000" b="43333"/>
            <a:stretch>
              <a:fillRect/>
            </a:stretch>
          </p:blipFill>
          <p:spPr bwMode="auto">
            <a:xfrm>
              <a:off x="5181600" y="1981200"/>
              <a:ext cx="228600" cy="152400"/>
            </a:xfrm>
            <a:prstGeom prst="rect">
              <a:avLst/>
            </a:prstGeom>
            <a:noFill/>
            <a:ln w="9525">
              <a:noFill/>
              <a:miter lim="800000"/>
              <a:headEnd/>
              <a:tailEnd/>
            </a:ln>
          </p:spPr>
        </p:pic>
      </p:grpSp>
      <p:sp>
        <p:nvSpPr>
          <p:cNvPr id="34" name="TextBox 33"/>
          <p:cNvSpPr txBox="1"/>
          <p:nvPr/>
        </p:nvSpPr>
        <p:spPr>
          <a:xfrm>
            <a:off x="1905000" y="2743200"/>
            <a:ext cx="768159" cy="369332"/>
          </a:xfrm>
          <a:prstGeom prst="rect">
            <a:avLst/>
          </a:prstGeom>
          <a:noFill/>
        </p:spPr>
        <p:txBody>
          <a:bodyPr wrap="none" rtlCol="0">
            <a:spAutoFit/>
          </a:bodyPr>
          <a:lstStyle/>
          <a:p>
            <a:r>
              <a:rPr lang="en-GB" dirty="0" smtClean="0">
                <a:solidFill>
                  <a:schemeClr val="bg1"/>
                </a:solidFill>
              </a:rPr>
              <a:t>EC=2</a:t>
            </a:r>
            <a:endParaRPr lang="en-GB" dirty="0">
              <a:solidFill>
                <a:schemeClr val="bg1"/>
              </a:solidFill>
            </a:endParaRPr>
          </a:p>
        </p:txBody>
      </p:sp>
      <p:sp>
        <p:nvSpPr>
          <p:cNvPr id="35" name="TextBox 34"/>
          <p:cNvSpPr txBox="1"/>
          <p:nvPr/>
        </p:nvSpPr>
        <p:spPr>
          <a:xfrm>
            <a:off x="1752600" y="4114800"/>
            <a:ext cx="768159" cy="369332"/>
          </a:xfrm>
          <a:prstGeom prst="rect">
            <a:avLst/>
          </a:prstGeom>
          <a:noFill/>
        </p:spPr>
        <p:txBody>
          <a:bodyPr wrap="none" rtlCol="0">
            <a:spAutoFit/>
          </a:bodyPr>
          <a:lstStyle/>
          <a:p>
            <a:r>
              <a:rPr lang="en-GB" dirty="0" smtClean="0">
                <a:solidFill>
                  <a:schemeClr val="bg1"/>
                </a:solidFill>
              </a:rPr>
              <a:t>EC=1</a:t>
            </a:r>
            <a:endParaRPr lang="en-GB" dirty="0">
              <a:solidFill>
                <a:schemeClr val="bg1"/>
              </a:solidFill>
            </a:endParaRPr>
          </a:p>
        </p:txBody>
      </p:sp>
      <p:sp>
        <p:nvSpPr>
          <p:cNvPr id="36" name="TextBox 35"/>
          <p:cNvSpPr txBox="1"/>
          <p:nvPr/>
        </p:nvSpPr>
        <p:spPr>
          <a:xfrm>
            <a:off x="457200" y="1600201"/>
            <a:ext cx="7620000" cy="646331"/>
          </a:xfrm>
          <a:prstGeom prst="rect">
            <a:avLst/>
          </a:prstGeom>
          <a:noFill/>
        </p:spPr>
        <p:txBody>
          <a:bodyPr wrap="square" rtlCol="0">
            <a:spAutoFit/>
          </a:bodyPr>
          <a:lstStyle/>
          <a:p>
            <a:r>
              <a:rPr lang="en-GB" dirty="0" smtClean="0"/>
              <a:t>Euler characteristic (EC) at threshold u = Number blobs- Number holes</a:t>
            </a:r>
          </a:p>
          <a:p>
            <a:endParaRPr lang="en-GB" dirty="0" smtClean="0"/>
          </a:p>
        </p:txBody>
      </p:sp>
      <p:sp>
        <p:nvSpPr>
          <p:cNvPr id="38" name="TextBox 37"/>
          <p:cNvSpPr txBox="1"/>
          <p:nvPr/>
        </p:nvSpPr>
        <p:spPr>
          <a:xfrm>
            <a:off x="1981200" y="6324600"/>
            <a:ext cx="6244017" cy="369332"/>
          </a:xfrm>
          <a:prstGeom prst="rect">
            <a:avLst/>
          </a:prstGeom>
          <a:noFill/>
        </p:spPr>
        <p:txBody>
          <a:bodyPr wrap="none" rtlCol="0">
            <a:spAutoFit/>
          </a:bodyPr>
          <a:lstStyle/>
          <a:p>
            <a:r>
              <a:rPr lang="en-GB" dirty="0" smtClean="0"/>
              <a:t>At high thresholds there are no holes so EC= number blobs</a:t>
            </a:r>
            <a:endParaRPr lang="en-GB" dirty="0"/>
          </a:p>
        </p:txBody>
      </p:sp>
      <p:sp>
        <p:nvSpPr>
          <p:cNvPr id="39" name="Title 4"/>
          <p:cNvSpPr txBox="1">
            <a:spLocks/>
          </p:cNvSpPr>
          <p:nvPr/>
        </p:nvSpPr>
        <p:spPr bwMode="auto">
          <a:xfrm>
            <a:off x="304800" y="457200"/>
            <a:ext cx="82296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chemeClr val="tx2"/>
                </a:solidFill>
                <a:effectLst/>
                <a:uLnTx/>
                <a:uFillTx/>
                <a:latin typeface="+mj-lt"/>
                <a:ea typeface="+mj-ea"/>
                <a:cs typeface="+mj-cs"/>
              </a:rPr>
              <a:t>How do we specify </a:t>
            </a:r>
            <a:r>
              <a:rPr lang="en-GB" sz="3200" kern="0" dirty="0" smtClean="0">
                <a:solidFill>
                  <a:schemeClr val="tx2"/>
                </a:solidFill>
                <a:latin typeface="+mj-lt"/>
                <a:ea typeface="+mj-ea"/>
                <a:cs typeface="+mj-cs"/>
              </a:rPr>
              <a:t>the number of peaks</a:t>
            </a:r>
            <a:endParaRPr kumimoji="0" lang="en-GB" sz="3200" b="0" i="0" u="none" strike="noStrike" kern="0" cap="none" spc="0" normalizeH="0" baseline="0" noProof="0" dirty="0">
              <a:ln>
                <a:noFill/>
              </a:ln>
              <a:solidFill>
                <a:schemeClr val="tx2"/>
              </a:solidFill>
              <a:effectLst/>
              <a:uLnTx/>
              <a:uFillTx/>
              <a:latin typeface="+mj-lt"/>
              <a:ea typeface="+mj-ea"/>
              <a:cs typeface="+mj-cs"/>
            </a:endParaRPr>
          </a:p>
        </p:txBody>
      </p:sp>
      <p:pic>
        <p:nvPicPr>
          <p:cNvPr id="3" name="Picture 2"/>
          <p:cNvPicPr>
            <a:picLocks noChangeAspect="1"/>
          </p:cNvPicPr>
          <p:nvPr/>
        </p:nvPicPr>
        <p:blipFill>
          <a:blip r:embed="rId4" cstate="print"/>
          <a:srcRect l="16764" b="10600"/>
          <a:stretch>
            <a:fillRect/>
          </a:stretch>
        </p:blipFill>
        <p:spPr bwMode="auto">
          <a:xfrm>
            <a:off x="6629400" y="2286000"/>
            <a:ext cx="2514600" cy="21945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667000"/>
            <a:ext cx="4987263" cy="369332"/>
          </a:xfrm>
          <a:prstGeom prst="rect">
            <a:avLst/>
          </a:prstGeom>
          <a:noFill/>
        </p:spPr>
        <p:txBody>
          <a:bodyPr wrap="none" rtlCol="0">
            <a:spAutoFit/>
          </a:bodyPr>
          <a:lstStyle/>
          <a:p>
            <a:r>
              <a:rPr lang="en-GB" dirty="0" smtClean="0"/>
              <a:t>Number peaks= intrinsic volume * peak density</a:t>
            </a:r>
            <a:endParaRPr lang="en-GB" dirty="0"/>
          </a:p>
        </p:txBody>
      </p:sp>
      <p:sp>
        <p:nvSpPr>
          <p:cNvPr id="5" name="Title 4"/>
          <p:cNvSpPr>
            <a:spLocks noGrp="1"/>
          </p:cNvSpPr>
          <p:nvPr>
            <p:ph type="title"/>
          </p:nvPr>
        </p:nvSpPr>
        <p:spPr/>
        <p:txBody>
          <a:bodyPr/>
          <a:lstStyle/>
          <a:p>
            <a:r>
              <a:rPr lang="en-GB" dirty="0" smtClean="0"/>
              <a:t>How do we specify peak (or EC) density</a:t>
            </a:r>
            <a:endParaRPr lang="en-GB" dirty="0"/>
          </a:p>
        </p:txBody>
      </p:sp>
      <p:sp>
        <p:nvSpPr>
          <p:cNvPr id="6" name="Oval 5"/>
          <p:cNvSpPr/>
          <p:nvPr/>
        </p:nvSpPr>
        <p:spPr bwMode="auto">
          <a:xfrm>
            <a:off x="5257800" y="2438400"/>
            <a:ext cx="1905000" cy="9144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62000"/>
            <a:ext cx="5051383" cy="369332"/>
          </a:xfrm>
          <a:prstGeom prst="rect">
            <a:avLst/>
          </a:prstGeom>
          <a:noFill/>
        </p:spPr>
        <p:txBody>
          <a:bodyPr wrap="none" rtlCol="0">
            <a:spAutoFit/>
          </a:bodyPr>
          <a:lstStyle/>
          <a:p>
            <a:r>
              <a:rPr lang="en-GB" dirty="0" smtClean="0"/>
              <a:t>Number peaks=  intrinsic volume * peak density</a:t>
            </a:r>
            <a:endParaRPr lang="en-GB" dirty="0"/>
          </a:p>
        </p:txBody>
      </p:sp>
      <p:sp>
        <p:nvSpPr>
          <p:cNvPr id="6" name="Oval 5"/>
          <p:cNvSpPr/>
          <p:nvPr/>
        </p:nvSpPr>
        <p:spPr bwMode="auto">
          <a:xfrm>
            <a:off x="5562600" y="2438400"/>
            <a:ext cx="1905000" cy="9144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41986" name="Picture 2"/>
          <p:cNvPicPr>
            <a:picLocks noChangeAspect="1" noChangeArrowheads="1"/>
          </p:cNvPicPr>
          <p:nvPr/>
        </p:nvPicPr>
        <p:blipFill>
          <a:blip r:embed="rId2" cstate="print"/>
          <a:srcRect l="28663" t="39024" r="52228" b="29268"/>
          <a:stretch>
            <a:fillRect/>
          </a:stretch>
        </p:blipFill>
        <p:spPr bwMode="auto">
          <a:xfrm>
            <a:off x="3352800" y="4716780"/>
            <a:ext cx="1295400" cy="1684020"/>
          </a:xfrm>
          <a:prstGeom prst="rect">
            <a:avLst/>
          </a:prstGeom>
          <a:noFill/>
          <a:ln w="9525">
            <a:noFill/>
            <a:miter lim="800000"/>
            <a:headEnd/>
            <a:tailEnd/>
          </a:ln>
        </p:spPr>
      </p:pic>
      <p:sp>
        <p:nvSpPr>
          <p:cNvPr id="9" name="TextBox 8"/>
          <p:cNvSpPr txBox="1"/>
          <p:nvPr/>
        </p:nvSpPr>
        <p:spPr>
          <a:xfrm>
            <a:off x="228600" y="1143000"/>
            <a:ext cx="5105400" cy="2031325"/>
          </a:xfrm>
          <a:prstGeom prst="rect">
            <a:avLst/>
          </a:prstGeom>
          <a:noFill/>
        </p:spPr>
        <p:txBody>
          <a:bodyPr wrap="square" rtlCol="0">
            <a:spAutoFit/>
          </a:bodyPr>
          <a:lstStyle/>
          <a:p>
            <a:endParaRPr lang="en-US" dirty="0" smtClean="0">
              <a:sym typeface="Symbol" pitchFamily="18" charset="2"/>
            </a:endParaRPr>
          </a:p>
          <a:p>
            <a:r>
              <a:rPr lang="en-US" dirty="0" smtClean="0">
                <a:sym typeface="Symbol" pitchFamily="18" charset="2"/>
              </a:rPr>
              <a:t>The EC density - depends </a:t>
            </a:r>
            <a:r>
              <a:rPr lang="en-US" b="1" dirty="0" smtClean="0">
                <a:sym typeface="Symbol" pitchFamily="18" charset="2"/>
              </a:rPr>
              <a:t>only </a:t>
            </a:r>
            <a:r>
              <a:rPr lang="en-US" dirty="0" smtClean="0">
                <a:sym typeface="Symbol" pitchFamily="18" charset="2"/>
              </a:rPr>
              <a:t>on the type of random field (t, F, Chi etc ) and the dimension of the test.</a:t>
            </a:r>
          </a:p>
          <a:p>
            <a:endParaRPr lang="en-US" dirty="0" smtClean="0">
              <a:sym typeface="Symbol" pitchFamily="18" charset="2"/>
            </a:endParaRPr>
          </a:p>
          <a:p>
            <a:endParaRPr lang="en-US" dirty="0" smtClean="0"/>
          </a:p>
          <a:p>
            <a:endParaRPr lang="en-GB" dirty="0"/>
          </a:p>
        </p:txBody>
      </p:sp>
      <p:sp>
        <p:nvSpPr>
          <p:cNvPr id="10" name="TextBox 9"/>
          <p:cNvSpPr txBox="1"/>
          <p:nvPr/>
        </p:nvSpPr>
        <p:spPr>
          <a:xfrm>
            <a:off x="1163367" y="6516469"/>
            <a:ext cx="7828233" cy="646331"/>
          </a:xfrm>
          <a:prstGeom prst="rect">
            <a:avLst/>
          </a:prstGeom>
          <a:noFill/>
        </p:spPr>
        <p:txBody>
          <a:bodyPr wrap="none" rtlCol="0">
            <a:spAutoFit/>
          </a:bodyPr>
          <a:lstStyle/>
          <a:p>
            <a:r>
              <a:rPr lang="en-GB" dirty="0" smtClean="0"/>
              <a:t>See J.E. Taylor, K.J. </a:t>
            </a:r>
            <a:r>
              <a:rPr lang="en-GB" dirty="0" err="1" smtClean="0"/>
              <a:t>Worsley</a:t>
            </a:r>
            <a:r>
              <a:rPr lang="en-GB" dirty="0" smtClean="0"/>
              <a:t>. J. Am. Stat. Assoc., 102 (2007), pp. 913–928</a:t>
            </a:r>
          </a:p>
          <a:p>
            <a:endParaRPr lang="en-GB" dirty="0"/>
          </a:p>
        </p:txBody>
      </p:sp>
      <p:pic>
        <p:nvPicPr>
          <p:cNvPr id="82946" name="Picture 2"/>
          <p:cNvPicPr>
            <a:picLocks noChangeAspect="1" noChangeArrowheads="1"/>
          </p:cNvPicPr>
          <p:nvPr/>
        </p:nvPicPr>
        <p:blipFill>
          <a:blip r:embed="rId3" cstate="print"/>
          <a:srcRect l="51667" t="38000" r="12084" b="18666"/>
          <a:stretch>
            <a:fillRect/>
          </a:stretch>
        </p:blipFill>
        <p:spPr bwMode="auto">
          <a:xfrm>
            <a:off x="5181600" y="1447800"/>
            <a:ext cx="3962400" cy="2960414"/>
          </a:xfrm>
          <a:prstGeom prst="rect">
            <a:avLst/>
          </a:prstGeom>
          <a:noFill/>
          <a:ln w="9525">
            <a:noFill/>
            <a:miter lim="800000"/>
            <a:headEnd/>
            <a:tailEnd/>
          </a:ln>
        </p:spPr>
      </p:pic>
      <p:sp>
        <p:nvSpPr>
          <p:cNvPr id="13" name="Cube 12"/>
          <p:cNvSpPr/>
          <p:nvPr/>
        </p:nvSpPr>
        <p:spPr bwMode="auto">
          <a:xfrm>
            <a:off x="3657600" y="5250180"/>
            <a:ext cx="838200" cy="914400"/>
          </a:xfrm>
          <a:prstGeom prst="cube">
            <a:avLst/>
          </a:prstGeom>
          <a:noFill/>
          <a:ln w="381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20419096">
            <a:off x="6752481" y="3658898"/>
            <a:ext cx="991568" cy="454604"/>
          </a:xfrm>
          <a:prstGeom prst="rect">
            <a:avLst/>
          </a:prstGeom>
          <a:noFill/>
          <a:ln w="381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0" y="2743200"/>
            <a:ext cx="6172200" cy="369332"/>
          </a:xfrm>
          <a:prstGeom prst="rect">
            <a:avLst/>
          </a:prstGeom>
          <a:noFill/>
        </p:spPr>
        <p:txBody>
          <a:bodyPr wrap="square" rtlCol="0">
            <a:spAutoFit/>
          </a:bodyPr>
          <a:lstStyle/>
          <a:p>
            <a:r>
              <a:rPr lang="en-GB" dirty="0" smtClean="0"/>
              <a:t>Number of currants = bun volume * currant density </a:t>
            </a:r>
            <a:endParaRPr lang="en-GB" dirty="0"/>
          </a:p>
        </p:txBody>
      </p:sp>
      <p:sp>
        <p:nvSpPr>
          <p:cNvPr id="17" name="Oval 16"/>
          <p:cNvSpPr/>
          <p:nvPr/>
        </p:nvSpPr>
        <p:spPr bwMode="auto">
          <a:xfrm>
            <a:off x="4343400" y="533400"/>
            <a:ext cx="1905000" cy="7620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 name="TextBox 15"/>
          <p:cNvSpPr txBox="1"/>
          <p:nvPr/>
        </p:nvSpPr>
        <p:spPr>
          <a:xfrm>
            <a:off x="533400" y="87868"/>
            <a:ext cx="2102370" cy="369332"/>
          </a:xfrm>
          <a:prstGeom prst="rect">
            <a:avLst/>
          </a:prstGeom>
          <a:noFill/>
        </p:spPr>
        <p:txBody>
          <a:bodyPr wrap="none" rtlCol="0">
            <a:spAutoFit/>
          </a:bodyPr>
          <a:lstStyle/>
          <a:p>
            <a:r>
              <a:rPr lang="en-US" dirty="0" smtClean="0">
                <a:solidFill>
                  <a:schemeClr val="bg1"/>
                </a:solidFill>
                <a:sym typeface="Symbol" pitchFamily="18" charset="2"/>
              </a:rPr>
              <a:t>EC density,  </a:t>
            </a:r>
            <a:r>
              <a:rPr lang="el-GR" dirty="0" smtClean="0">
                <a:solidFill>
                  <a:schemeClr val="bg1"/>
                </a:solidFill>
                <a:sym typeface="Symbol" pitchFamily="18" charset="2"/>
              </a:rPr>
              <a:t>ρ</a:t>
            </a:r>
            <a:r>
              <a:rPr lang="en-GB" baseline="-25000" dirty="0" err="1" smtClean="0">
                <a:solidFill>
                  <a:schemeClr val="bg1"/>
                </a:solidFill>
                <a:sym typeface="Symbol" pitchFamily="18" charset="2"/>
              </a:rPr>
              <a:t>d</a:t>
            </a:r>
            <a:r>
              <a:rPr lang="en-GB" dirty="0" smtClean="0">
                <a:solidFill>
                  <a:schemeClr val="bg1"/>
                </a:solidFill>
                <a:sym typeface="Symbol" pitchFamily="18" charset="2"/>
              </a:rPr>
              <a:t>(u)</a:t>
            </a:r>
            <a:r>
              <a:rPr lang="en-GB" dirty="0" smtClean="0"/>
              <a:t> </a:t>
            </a:r>
            <a:endParaRPr lang="en-GB" dirty="0"/>
          </a:p>
        </p:txBody>
      </p:sp>
      <p:pic>
        <p:nvPicPr>
          <p:cNvPr id="88066" name="Picture 2"/>
          <p:cNvPicPr>
            <a:picLocks noChangeAspect="1" noChangeArrowheads="1"/>
          </p:cNvPicPr>
          <p:nvPr/>
        </p:nvPicPr>
        <p:blipFill>
          <a:blip r:embed="rId4" cstate="print"/>
          <a:srcRect l="21739" t="4348" r="21739" b="8696"/>
          <a:stretch>
            <a:fillRect/>
          </a:stretch>
        </p:blipFill>
        <p:spPr bwMode="auto">
          <a:xfrm>
            <a:off x="2286000" y="3429000"/>
            <a:ext cx="1143000" cy="1143000"/>
          </a:xfrm>
          <a:prstGeom prst="rect">
            <a:avLst/>
          </a:prstGeom>
          <a:noFill/>
          <a:ln w="9525">
            <a:noFill/>
            <a:miter lim="800000"/>
            <a:headEnd/>
            <a:tailEnd/>
          </a:ln>
        </p:spPr>
      </p:pic>
      <p:sp>
        <p:nvSpPr>
          <p:cNvPr id="18" name="TextBox 17"/>
          <p:cNvSpPr txBox="1"/>
          <p:nvPr/>
        </p:nvSpPr>
        <p:spPr>
          <a:xfrm>
            <a:off x="2743200" y="3962400"/>
            <a:ext cx="248786" cy="369332"/>
          </a:xfrm>
          <a:prstGeom prst="rect">
            <a:avLst/>
          </a:prstGeom>
          <a:noFill/>
        </p:spPr>
        <p:txBody>
          <a:bodyPr wrap="none" rtlCol="0">
            <a:spAutoFit/>
          </a:bodyPr>
          <a:lstStyle/>
          <a:p>
            <a:r>
              <a:rPr lang="en-GB" dirty="0" smtClean="0">
                <a:solidFill>
                  <a:schemeClr val="bg1"/>
                </a:solidFill>
              </a:rPr>
              <a:t>t</a:t>
            </a:r>
            <a:endParaRPr lang="en-GB" dirty="0">
              <a:solidFill>
                <a:schemeClr val="bg1"/>
              </a:solidFill>
            </a:endParaRPr>
          </a:p>
        </p:txBody>
      </p:sp>
      <p:pic>
        <p:nvPicPr>
          <p:cNvPr id="19" name="Picture 2"/>
          <p:cNvPicPr>
            <a:picLocks noChangeAspect="1" noChangeArrowheads="1"/>
          </p:cNvPicPr>
          <p:nvPr/>
        </p:nvPicPr>
        <p:blipFill>
          <a:blip r:embed="rId4" cstate="print"/>
          <a:srcRect l="21739" t="4348" r="21739" b="8696"/>
          <a:stretch>
            <a:fillRect/>
          </a:stretch>
        </p:blipFill>
        <p:spPr bwMode="auto">
          <a:xfrm>
            <a:off x="3352800" y="3429000"/>
            <a:ext cx="1143000" cy="1143000"/>
          </a:xfrm>
          <a:prstGeom prst="rect">
            <a:avLst/>
          </a:prstGeom>
          <a:noFill/>
          <a:ln w="9525">
            <a:noFill/>
            <a:miter lim="800000"/>
            <a:headEnd/>
            <a:tailEnd/>
          </a:ln>
        </p:spPr>
      </p:pic>
      <p:sp>
        <p:nvSpPr>
          <p:cNvPr id="20" name="TextBox 19"/>
          <p:cNvSpPr txBox="1"/>
          <p:nvPr/>
        </p:nvSpPr>
        <p:spPr>
          <a:xfrm>
            <a:off x="3810000" y="3962400"/>
            <a:ext cx="325730" cy="369332"/>
          </a:xfrm>
          <a:prstGeom prst="rect">
            <a:avLst/>
          </a:prstGeom>
          <a:noFill/>
        </p:spPr>
        <p:txBody>
          <a:bodyPr wrap="none" rtlCol="0">
            <a:spAutoFit/>
          </a:bodyPr>
          <a:lstStyle/>
          <a:p>
            <a:r>
              <a:rPr lang="en-GB" dirty="0" smtClean="0">
                <a:solidFill>
                  <a:schemeClr val="bg1"/>
                </a:solidFill>
              </a:rPr>
              <a:t>F</a:t>
            </a:r>
            <a:endParaRPr lang="en-GB" dirty="0">
              <a:solidFill>
                <a:schemeClr val="bg1"/>
              </a:solidFill>
            </a:endParaRPr>
          </a:p>
        </p:txBody>
      </p:sp>
      <p:pic>
        <p:nvPicPr>
          <p:cNvPr id="21" name="Picture 2"/>
          <p:cNvPicPr>
            <a:picLocks noChangeAspect="1" noChangeArrowheads="1"/>
          </p:cNvPicPr>
          <p:nvPr/>
        </p:nvPicPr>
        <p:blipFill>
          <a:blip r:embed="rId4" cstate="print"/>
          <a:srcRect l="21739" t="4348" r="21739" b="8696"/>
          <a:stretch>
            <a:fillRect/>
          </a:stretch>
        </p:blipFill>
        <p:spPr bwMode="auto">
          <a:xfrm>
            <a:off x="1219200" y="3505200"/>
            <a:ext cx="1143000" cy="1143000"/>
          </a:xfrm>
          <a:prstGeom prst="rect">
            <a:avLst/>
          </a:prstGeom>
          <a:noFill/>
          <a:ln w="9525">
            <a:noFill/>
            <a:miter lim="800000"/>
            <a:headEnd/>
            <a:tailEnd/>
          </a:ln>
        </p:spPr>
      </p:pic>
      <p:sp>
        <p:nvSpPr>
          <p:cNvPr id="22" name="TextBox 21"/>
          <p:cNvSpPr txBox="1"/>
          <p:nvPr/>
        </p:nvSpPr>
        <p:spPr>
          <a:xfrm>
            <a:off x="1676400" y="4038600"/>
            <a:ext cx="423514" cy="369332"/>
          </a:xfrm>
          <a:prstGeom prst="rect">
            <a:avLst/>
          </a:prstGeom>
          <a:noFill/>
        </p:spPr>
        <p:txBody>
          <a:bodyPr wrap="none" rtlCol="0">
            <a:spAutoFit/>
          </a:bodyPr>
          <a:lstStyle/>
          <a:p>
            <a:r>
              <a:rPr lang="en-GB" dirty="0" smtClean="0">
                <a:solidFill>
                  <a:schemeClr val="bg1"/>
                </a:solidFill>
              </a:rPr>
              <a:t>X</a:t>
            </a:r>
            <a:r>
              <a:rPr lang="en-GB" baseline="30000" dirty="0" smtClean="0">
                <a:solidFill>
                  <a:schemeClr val="bg1"/>
                </a:solidFill>
              </a:rPr>
              <a:t>2</a:t>
            </a:r>
            <a:endParaRPr lang="en-GB" baseline="30000" dirty="0">
              <a:solidFill>
                <a:schemeClr val="bg1"/>
              </a:solidFill>
            </a:endParaRPr>
          </a:p>
        </p:txBody>
      </p:sp>
      <p:sp>
        <p:nvSpPr>
          <p:cNvPr id="23" name="Oval 22"/>
          <p:cNvSpPr/>
          <p:nvPr/>
        </p:nvSpPr>
        <p:spPr bwMode="auto">
          <a:xfrm>
            <a:off x="3657600" y="2590800"/>
            <a:ext cx="1905000" cy="7620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 name="TextBox 25"/>
          <p:cNvSpPr txBox="1"/>
          <p:nvPr/>
        </p:nvSpPr>
        <p:spPr>
          <a:xfrm>
            <a:off x="457200" y="5105400"/>
            <a:ext cx="2743200" cy="646331"/>
          </a:xfrm>
          <a:prstGeom prst="rect">
            <a:avLst/>
          </a:prstGeom>
          <a:noFill/>
        </p:spPr>
        <p:txBody>
          <a:bodyPr wrap="square" rtlCol="0">
            <a:spAutoFit/>
          </a:bodyPr>
          <a:lstStyle/>
          <a:p>
            <a:r>
              <a:rPr lang="en-GB" dirty="0" smtClean="0"/>
              <a:t>peak densities for the different fields are known</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2667000"/>
            <a:ext cx="5115503" cy="369332"/>
          </a:xfrm>
          <a:prstGeom prst="rect">
            <a:avLst/>
          </a:prstGeom>
          <a:noFill/>
        </p:spPr>
        <p:txBody>
          <a:bodyPr wrap="none" rtlCol="0">
            <a:spAutoFit/>
          </a:bodyPr>
          <a:lstStyle/>
          <a:p>
            <a:r>
              <a:rPr lang="en-GB" dirty="0" smtClean="0"/>
              <a:t>Number peaks= intrinsic volume  *  peak density</a:t>
            </a:r>
            <a:endParaRPr lang="en-GB" dirty="0"/>
          </a:p>
        </p:txBody>
      </p:sp>
      <p:sp>
        <p:nvSpPr>
          <p:cNvPr id="5" name="Title 4"/>
          <p:cNvSpPr>
            <a:spLocks noGrp="1"/>
          </p:cNvSpPr>
          <p:nvPr>
            <p:ph type="title"/>
          </p:nvPr>
        </p:nvSpPr>
        <p:spPr/>
        <p:txBody>
          <a:bodyPr/>
          <a:lstStyle/>
          <a:p>
            <a:r>
              <a:rPr lang="en-GB" dirty="0" smtClean="0"/>
              <a:t>Currant bun analogy</a:t>
            </a:r>
            <a:endParaRPr lang="en-GB" dirty="0"/>
          </a:p>
        </p:txBody>
      </p:sp>
      <p:sp>
        <p:nvSpPr>
          <p:cNvPr id="6" name="Oval 5"/>
          <p:cNvSpPr/>
          <p:nvPr/>
        </p:nvSpPr>
        <p:spPr bwMode="auto">
          <a:xfrm>
            <a:off x="3505200" y="2438400"/>
            <a:ext cx="1905000" cy="914400"/>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 name="TextBox 6"/>
          <p:cNvSpPr txBox="1"/>
          <p:nvPr/>
        </p:nvSpPr>
        <p:spPr>
          <a:xfrm>
            <a:off x="1447800" y="3962400"/>
            <a:ext cx="6172200" cy="369332"/>
          </a:xfrm>
          <a:prstGeom prst="rect">
            <a:avLst/>
          </a:prstGeom>
          <a:noFill/>
        </p:spPr>
        <p:txBody>
          <a:bodyPr wrap="square" rtlCol="0">
            <a:spAutoFit/>
          </a:bodyPr>
          <a:lstStyle/>
          <a:p>
            <a:r>
              <a:rPr lang="en-GB" dirty="0" smtClean="0"/>
              <a:t>Number of currants = bun volume * currant density </a:t>
            </a:r>
            <a:endParaRPr lang="en-GB" dirty="0"/>
          </a:p>
        </p:txBody>
      </p:sp>
      <p:pic>
        <p:nvPicPr>
          <p:cNvPr id="41986" name="Picture 2"/>
          <p:cNvPicPr>
            <a:picLocks noChangeAspect="1" noChangeArrowheads="1"/>
          </p:cNvPicPr>
          <p:nvPr/>
        </p:nvPicPr>
        <p:blipFill>
          <a:blip r:embed="rId2" cstate="print"/>
          <a:srcRect l="28663" t="39024" r="52228" b="29268"/>
          <a:stretch>
            <a:fillRect/>
          </a:stretch>
        </p:blipFill>
        <p:spPr bwMode="auto">
          <a:xfrm>
            <a:off x="6553200" y="4648200"/>
            <a:ext cx="1295400" cy="1684020"/>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srcRect/>
          <a:stretch>
            <a:fillRect/>
          </a:stretch>
        </p:blipFill>
        <p:spPr bwMode="auto">
          <a:xfrm>
            <a:off x="457200" y="4267200"/>
            <a:ext cx="2028825" cy="2257425"/>
          </a:xfrm>
          <a:prstGeom prst="rect">
            <a:avLst/>
          </a:prstGeom>
          <a:noFill/>
          <a:ln w="9525">
            <a:noFill/>
            <a:miter lim="800000"/>
            <a:headEnd/>
            <a:tailEnd/>
          </a:ln>
        </p:spPr>
      </p:pic>
      <p:pic>
        <p:nvPicPr>
          <p:cNvPr id="41988" name="Picture 4"/>
          <p:cNvPicPr>
            <a:picLocks noChangeAspect="1" noChangeArrowheads="1"/>
          </p:cNvPicPr>
          <p:nvPr/>
        </p:nvPicPr>
        <p:blipFill>
          <a:blip r:embed="rId4" cstate="print"/>
          <a:srcRect l="36226" t="54737" r="18491" b="3158"/>
          <a:stretch>
            <a:fillRect/>
          </a:stretch>
        </p:blipFill>
        <p:spPr bwMode="auto">
          <a:xfrm>
            <a:off x="3810000" y="4953000"/>
            <a:ext cx="17145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792162"/>
          </a:xfrm>
        </p:spPr>
        <p:txBody>
          <a:bodyPr/>
          <a:lstStyle/>
          <a:p>
            <a:r>
              <a:rPr lang="en-GB" sz="2000" dirty="0" smtClean="0">
                <a:solidFill>
                  <a:schemeClr val="bg1"/>
                </a:solidFill>
              </a:rPr>
              <a:t>Which field has highest intrinsic volume ?</a:t>
            </a:r>
            <a:endParaRPr lang="en-GB" sz="2000" dirty="0">
              <a:solidFill>
                <a:schemeClr val="bg1"/>
              </a:solidFill>
            </a:endParaRPr>
          </a:p>
        </p:txBody>
      </p:sp>
      <p:pic>
        <p:nvPicPr>
          <p:cNvPr id="53250" name="Picture 2"/>
          <p:cNvPicPr>
            <a:picLocks noChangeAspect="1" noChangeArrowheads="1"/>
          </p:cNvPicPr>
          <p:nvPr/>
        </p:nvPicPr>
        <p:blipFill>
          <a:blip r:embed="rId2" cstate="print"/>
          <a:srcRect/>
          <a:stretch>
            <a:fillRect/>
          </a:stretch>
        </p:blipFill>
        <p:spPr bwMode="auto">
          <a:xfrm>
            <a:off x="4572000" y="838200"/>
            <a:ext cx="3560598" cy="2696626"/>
          </a:xfrm>
          <a:prstGeom prst="rect">
            <a:avLst/>
          </a:prstGeom>
          <a:noFill/>
          <a:ln w="9525">
            <a:noFill/>
            <a:miter lim="800000"/>
            <a:headEnd/>
            <a:tailEnd/>
          </a:ln>
          <a:effectLst/>
        </p:spPr>
      </p:pic>
      <p:pic>
        <p:nvPicPr>
          <p:cNvPr id="53252" name="Picture 4"/>
          <p:cNvPicPr>
            <a:picLocks noChangeAspect="1" noChangeArrowheads="1"/>
          </p:cNvPicPr>
          <p:nvPr/>
        </p:nvPicPr>
        <p:blipFill>
          <a:blip r:embed="rId3" cstate="print"/>
          <a:srcRect t="5706" r="3696"/>
          <a:stretch>
            <a:fillRect/>
          </a:stretch>
        </p:blipFill>
        <p:spPr bwMode="auto">
          <a:xfrm>
            <a:off x="4495800" y="3733800"/>
            <a:ext cx="3429000" cy="2518846"/>
          </a:xfrm>
          <a:prstGeom prst="rect">
            <a:avLst/>
          </a:prstGeom>
          <a:noFill/>
          <a:ln w="9525">
            <a:noFill/>
            <a:miter lim="800000"/>
            <a:headEnd/>
            <a:tailEnd/>
          </a:ln>
          <a:effectLst/>
        </p:spPr>
      </p:pic>
      <p:pic>
        <p:nvPicPr>
          <p:cNvPr id="53253" name="Picture 5"/>
          <p:cNvPicPr>
            <a:picLocks noChangeAspect="1" noChangeArrowheads="1"/>
          </p:cNvPicPr>
          <p:nvPr/>
        </p:nvPicPr>
        <p:blipFill>
          <a:blip r:embed="rId4" cstate="print"/>
          <a:srcRect/>
          <a:stretch>
            <a:fillRect/>
          </a:stretch>
        </p:blipFill>
        <p:spPr bwMode="auto">
          <a:xfrm>
            <a:off x="457200" y="762000"/>
            <a:ext cx="3560598" cy="2671246"/>
          </a:xfrm>
          <a:prstGeom prst="rect">
            <a:avLst/>
          </a:prstGeom>
          <a:noFill/>
          <a:ln w="9525">
            <a:noFill/>
            <a:miter lim="800000"/>
            <a:headEnd/>
            <a:tailEnd/>
          </a:ln>
          <a:effectLst/>
        </p:spPr>
      </p:pic>
      <p:pic>
        <p:nvPicPr>
          <p:cNvPr id="53254" name="Picture 6"/>
          <p:cNvPicPr>
            <a:picLocks noChangeAspect="1" noChangeArrowheads="1"/>
          </p:cNvPicPr>
          <p:nvPr/>
        </p:nvPicPr>
        <p:blipFill>
          <a:blip r:embed="rId5" cstate="print"/>
          <a:srcRect/>
          <a:stretch>
            <a:fillRect/>
          </a:stretch>
        </p:blipFill>
        <p:spPr bwMode="auto">
          <a:xfrm>
            <a:off x="457200" y="3505200"/>
            <a:ext cx="3560598" cy="2671246"/>
          </a:xfrm>
          <a:prstGeom prst="rect">
            <a:avLst/>
          </a:prstGeom>
          <a:noFill/>
          <a:ln w="9525">
            <a:noFill/>
            <a:miter lim="800000"/>
            <a:headEnd/>
            <a:tailEnd/>
          </a:ln>
          <a:effectLst/>
        </p:spPr>
      </p:pic>
      <p:sp>
        <p:nvSpPr>
          <p:cNvPr id="8" name="TextBox 7"/>
          <p:cNvSpPr txBox="1"/>
          <p:nvPr/>
        </p:nvSpPr>
        <p:spPr>
          <a:xfrm>
            <a:off x="2133600" y="1066800"/>
            <a:ext cx="338554" cy="369332"/>
          </a:xfrm>
          <a:prstGeom prst="rect">
            <a:avLst/>
          </a:prstGeom>
          <a:noFill/>
        </p:spPr>
        <p:txBody>
          <a:bodyPr wrap="none" rtlCol="0">
            <a:spAutoFit/>
          </a:bodyPr>
          <a:lstStyle/>
          <a:p>
            <a:r>
              <a:rPr lang="en-GB" dirty="0" smtClean="0"/>
              <a:t>A</a:t>
            </a:r>
            <a:endParaRPr lang="en-GB" dirty="0"/>
          </a:p>
        </p:txBody>
      </p:sp>
      <p:sp>
        <p:nvSpPr>
          <p:cNvPr id="9" name="TextBox 8"/>
          <p:cNvSpPr txBox="1"/>
          <p:nvPr/>
        </p:nvSpPr>
        <p:spPr>
          <a:xfrm>
            <a:off x="6324600" y="1066800"/>
            <a:ext cx="338554" cy="369332"/>
          </a:xfrm>
          <a:prstGeom prst="rect">
            <a:avLst/>
          </a:prstGeom>
          <a:noFill/>
        </p:spPr>
        <p:txBody>
          <a:bodyPr wrap="none" rtlCol="0">
            <a:spAutoFit/>
          </a:bodyPr>
          <a:lstStyle/>
          <a:p>
            <a:r>
              <a:rPr lang="en-GB" dirty="0"/>
              <a:t>B</a:t>
            </a:r>
          </a:p>
        </p:txBody>
      </p:sp>
      <p:sp>
        <p:nvSpPr>
          <p:cNvPr id="10" name="TextBox 9"/>
          <p:cNvSpPr txBox="1"/>
          <p:nvPr/>
        </p:nvSpPr>
        <p:spPr>
          <a:xfrm>
            <a:off x="2057400" y="3733800"/>
            <a:ext cx="351378" cy="369332"/>
          </a:xfrm>
          <a:prstGeom prst="rect">
            <a:avLst/>
          </a:prstGeom>
          <a:noFill/>
        </p:spPr>
        <p:txBody>
          <a:bodyPr wrap="none" rtlCol="0">
            <a:spAutoFit/>
          </a:bodyPr>
          <a:lstStyle/>
          <a:p>
            <a:r>
              <a:rPr lang="en-GB" dirty="0" smtClean="0"/>
              <a:t>C</a:t>
            </a:r>
            <a:endParaRPr lang="en-GB" dirty="0"/>
          </a:p>
        </p:txBody>
      </p:sp>
      <p:sp>
        <p:nvSpPr>
          <p:cNvPr id="11" name="TextBox 10"/>
          <p:cNvSpPr txBox="1"/>
          <p:nvPr/>
        </p:nvSpPr>
        <p:spPr>
          <a:xfrm>
            <a:off x="6248400" y="3733800"/>
            <a:ext cx="351378" cy="369332"/>
          </a:xfrm>
          <a:prstGeom prst="rect">
            <a:avLst/>
          </a:prstGeom>
          <a:noFill/>
        </p:spPr>
        <p:txBody>
          <a:bodyPr wrap="none" rtlCol="0">
            <a:spAutoFit/>
          </a:bodyPr>
          <a:lstStyle/>
          <a:p>
            <a:r>
              <a:rPr lang="en-GB" dirty="0"/>
              <a:t>D</a:t>
            </a:r>
          </a:p>
        </p:txBody>
      </p:sp>
      <p:cxnSp>
        <p:nvCxnSpPr>
          <p:cNvPr id="14" name="Straight Connector 13"/>
          <p:cNvCxnSpPr/>
          <p:nvPr/>
        </p:nvCxnSpPr>
        <p:spPr bwMode="auto">
          <a:xfrm>
            <a:off x="914400" y="1143000"/>
            <a:ext cx="27432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Straight Connector 14"/>
          <p:cNvCxnSpPr/>
          <p:nvPr/>
        </p:nvCxnSpPr>
        <p:spPr bwMode="auto">
          <a:xfrm>
            <a:off x="5029200" y="1524000"/>
            <a:ext cx="27432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Straight Connector 15"/>
          <p:cNvCxnSpPr/>
          <p:nvPr/>
        </p:nvCxnSpPr>
        <p:spPr bwMode="auto">
          <a:xfrm>
            <a:off x="914400" y="4419600"/>
            <a:ext cx="27432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8" name="Straight Connector 17"/>
          <p:cNvCxnSpPr/>
          <p:nvPr/>
        </p:nvCxnSpPr>
        <p:spPr bwMode="auto">
          <a:xfrm>
            <a:off x="4953000" y="4419600"/>
            <a:ext cx="27432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1" name="TextBox 20"/>
          <p:cNvSpPr txBox="1"/>
          <p:nvPr/>
        </p:nvSpPr>
        <p:spPr>
          <a:xfrm rot="5400000">
            <a:off x="6801542" y="3028258"/>
            <a:ext cx="3377848" cy="369332"/>
          </a:xfrm>
          <a:prstGeom prst="rect">
            <a:avLst/>
          </a:prstGeom>
          <a:noFill/>
        </p:spPr>
        <p:txBody>
          <a:bodyPr wrap="none" rtlCol="0">
            <a:spAutoFit/>
          </a:bodyPr>
          <a:lstStyle/>
          <a:p>
            <a:r>
              <a:rPr lang="en-GB" dirty="0" smtClean="0"/>
              <a:t>More samples (higher volume)</a:t>
            </a:r>
            <a:endParaRPr lang="en-GB" dirty="0"/>
          </a:p>
        </p:txBody>
      </p:sp>
      <p:sp>
        <p:nvSpPr>
          <p:cNvPr id="22" name="Down Arrow 21"/>
          <p:cNvSpPr/>
          <p:nvPr/>
        </p:nvSpPr>
        <p:spPr bwMode="auto">
          <a:xfrm>
            <a:off x="8001000" y="3200400"/>
            <a:ext cx="304800" cy="7620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 name="TextBox 22"/>
          <p:cNvSpPr txBox="1"/>
          <p:nvPr/>
        </p:nvSpPr>
        <p:spPr>
          <a:xfrm>
            <a:off x="2971800" y="6248400"/>
            <a:ext cx="2826415" cy="369332"/>
          </a:xfrm>
          <a:prstGeom prst="rect">
            <a:avLst/>
          </a:prstGeom>
          <a:noFill/>
        </p:spPr>
        <p:txBody>
          <a:bodyPr wrap="none" rtlCol="0">
            <a:spAutoFit/>
          </a:bodyPr>
          <a:lstStyle/>
          <a:p>
            <a:r>
              <a:rPr lang="en-GB" dirty="0" smtClean="0"/>
              <a:t>Smoother ( lower volume)</a:t>
            </a:r>
            <a:endParaRPr lang="en-GB" dirty="0"/>
          </a:p>
        </p:txBody>
      </p:sp>
      <p:sp>
        <p:nvSpPr>
          <p:cNvPr id="24" name="Down Arrow 23"/>
          <p:cNvSpPr/>
          <p:nvPr/>
        </p:nvSpPr>
        <p:spPr bwMode="auto">
          <a:xfrm rot="16200000" flipV="1">
            <a:off x="4152900" y="6286500"/>
            <a:ext cx="228600" cy="9144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5" name="Left-Right Arrow 24"/>
          <p:cNvSpPr/>
          <p:nvPr/>
        </p:nvSpPr>
        <p:spPr bwMode="auto">
          <a:xfrm rot="19542825">
            <a:off x="3755478" y="3383354"/>
            <a:ext cx="990600" cy="228600"/>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6" name="TextBox 25"/>
          <p:cNvSpPr txBox="1"/>
          <p:nvPr/>
        </p:nvSpPr>
        <p:spPr>
          <a:xfrm rot="19537593">
            <a:off x="3835189" y="3101265"/>
            <a:ext cx="928459" cy="646331"/>
          </a:xfrm>
          <a:prstGeom prst="rect">
            <a:avLst/>
          </a:prstGeom>
          <a:noFill/>
        </p:spPr>
        <p:txBody>
          <a:bodyPr wrap="none" rtlCol="0">
            <a:spAutoFit/>
          </a:bodyPr>
          <a:lstStyle/>
          <a:p>
            <a:r>
              <a:rPr lang="en-GB" dirty="0" smtClean="0"/>
              <a:t>Equal </a:t>
            </a:r>
          </a:p>
          <a:p>
            <a:r>
              <a:rPr lang="en-GB" dirty="0" smtClean="0"/>
              <a:t>volume</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LKC or </a:t>
            </a:r>
            <a:r>
              <a:rPr lang="en-GB" dirty="0" err="1" smtClean="0"/>
              <a:t>resel</a:t>
            </a:r>
            <a:r>
              <a:rPr lang="en-GB" dirty="0" smtClean="0"/>
              <a:t> estimates normalize volume</a:t>
            </a:r>
            <a:endParaRPr lang="en-GB" dirty="0"/>
          </a:p>
        </p:txBody>
      </p:sp>
      <p:pic>
        <p:nvPicPr>
          <p:cNvPr id="4" name="Picture 4"/>
          <p:cNvPicPr>
            <a:picLocks noChangeAspect="1" noChangeArrowheads="1"/>
          </p:cNvPicPr>
          <p:nvPr/>
        </p:nvPicPr>
        <p:blipFill>
          <a:blip r:embed="rId3" cstate="print"/>
          <a:srcRect/>
          <a:stretch>
            <a:fillRect/>
          </a:stretch>
        </p:blipFill>
        <p:spPr bwMode="auto">
          <a:xfrm>
            <a:off x="1371600" y="1334869"/>
            <a:ext cx="5715000" cy="4503487"/>
          </a:xfrm>
          <a:prstGeom prst="rect">
            <a:avLst/>
          </a:prstGeom>
          <a:noFill/>
          <a:ln w="9525">
            <a:noFill/>
            <a:miter lim="800000"/>
            <a:headEnd/>
            <a:tailEnd/>
          </a:ln>
        </p:spPr>
      </p:pic>
      <p:sp>
        <p:nvSpPr>
          <p:cNvPr id="9" name="TextBox 8"/>
          <p:cNvSpPr txBox="1"/>
          <p:nvPr/>
        </p:nvSpPr>
        <p:spPr>
          <a:xfrm>
            <a:off x="1143001" y="6059269"/>
            <a:ext cx="6705600" cy="646331"/>
          </a:xfrm>
          <a:prstGeom prst="rect">
            <a:avLst/>
          </a:prstGeom>
          <a:noFill/>
        </p:spPr>
        <p:txBody>
          <a:bodyPr wrap="square" rtlCol="0">
            <a:spAutoFit/>
          </a:bodyPr>
          <a:lstStyle/>
          <a:p>
            <a:r>
              <a:rPr lang="en-GB" dirty="0" smtClean="0"/>
              <a:t>The intrinsic volume (or the number of </a:t>
            </a:r>
            <a:r>
              <a:rPr lang="en-GB" dirty="0" err="1" smtClean="0"/>
              <a:t>resels</a:t>
            </a:r>
            <a:r>
              <a:rPr lang="en-GB" dirty="0" smtClean="0"/>
              <a:t> or the </a:t>
            </a:r>
            <a:r>
              <a:rPr lang="en-GB" dirty="0" err="1" smtClean="0"/>
              <a:t>Lipschitz</a:t>
            </a:r>
            <a:r>
              <a:rPr lang="en-GB" dirty="0" smtClean="0"/>
              <a:t>-Killing Curvature) of the two fields is identical</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
          <p:cNvPicPr>
            <a:picLocks noChangeAspect="1" noChangeArrowheads="1"/>
          </p:cNvPicPr>
          <p:nvPr/>
        </p:nvPicPr>
        <p:blipFill>
          <a:blip r:embed="rId3" cstate="print"/>
          <a:srcRect/>
          <a:stretch>
            <a:fillRect/>
          </a:stretch>
        </p:blipFill>
        <p:spPr bwMode="auto">
          <a:xfrm>
            <a:off x="1371600" y="762000"/>
            <a:ext cx="5715000" cy="4503487"/>
          </a:xfrm>
          <a:prstGeom prst="rect">
            <a:avLst/>
          </a:prstGeom>
          <a:noFill/>
          <a:ln w="9525">
            <a:noFill/>
            <a:miter lim="800000"/>
            <a:headEnd/>
            <a:tailEnd/>
          </a:ln>
        </p:spPr>
      </p:pic>
      <p:sp>
        <p:nvSpPr>
          <p:cNvPr id="5" name="TextBox 4"/>
          <p:cNvSpPr txBox="1"/>
          <p:nvPr/>
        </p:nvSpPr>
        <p:spPr>
          <a:xfrm>
            <a:off x="2590800" y="4953000"/>
            <a:ext cx="2971800" cy="738664"/>
          </a:xfrm>
          <a:prstGeom prst="rect">
            <a:avLst/>
          </a:prstGeom>
          <a:blipFill rotWithShape="1">
            <a:blip r:embed="rId4" cstate="print"/>
            <a:stretch>
              <a:fillRect/>
            </a:stretch>
          </a:blipFill>
        </p:spPr>
        <p:txBody>
          <a:bodyPr wrap="square" rtlCol="0">
            <a:spAutoFit/>
          </a:bodyPr>
          <a:lstStyle/>
          <a:p>
            <a:r>
              <a:rPr lang="en-GB" dirty="0" smtClean="0">
                <a:noFill/>
              </a:rPr>
              <a:t>From </a:t>
            </a:r>
            <a:endParaRPr lang="en-GB" dirty="0">
              <a:noFill/>
            </a:endParaRPr>
          </a:p>
        </p:txBody>
      </p:sp>
      <p:sp>
        <p:nvSpPr>
          <p:cNvPr id="6" name="TextBox 5"/>
          <p:cNvSpPr txBox="1"/>
          <p:nvPr/>
        </p:nvSpPr>
        <p:spPr>
          <a:xfrm>
            <a:off x="381000" y="5029200"/>
            <a:ext cx="1631280" cy="646331"/>
          </a:xfrm>
          <a:prstGeom prst="rect">
            <a:avLst/>
          </a:prstGeom>
          <a:solidFill>
            <a:schemeClr val="bg1"/>
          </a:solidFill>
        </p:spPr>
        <p:txBody>
          <a:bodyPr wrap="none" rtlCol="0">
            <a:spAutoFit/>
          </a:bodyPr>
          <a:lstStyle/>
          <a:p>
            <a:r>
              <a:rPr lang="en-GB" dirty="0" smtClean="0"/>
              <a:t>Expected Euler </a:t>
            </a:r>
          </a:p>
          <a:p>
            <a:r>
              <a:rPr lang="en-GB" dirty="0" smtClean="0"/>
              <a:t>Characteristic</a:t>
            </a:r>
            <a:endParaRPr lang="en-GB" dirty="0"/>
          </a:p>
        </p:txBody>
      </p:sp>
      <p:sp>
        <p:nvSpPr>
          <p:cNvPr id="7" name="TextBox 6"/>
          <p:cNvSpPr txBox="1"/>
          <p:nvPr/>
        </p:nvSpPr>
        <p:spPr>
          <a:xfrm flipH="1">
            <a:off x="2590800" y="5791200"/>
            <a:ext cx="3230882" cy="923330"/>
          </a:xfrm>
          <a:prstGeom prst="rect">
            <a:avLst/>
          </a:prstGeom>
          <a:solidFill>
            <a:schemeClr val="bg1"/>
          </a:solidFill>
        </p:spPr>
        <p:txBody>
          <a:bodyPr wrap="square" rtlCol="0">
            <a:spAutoFit/>
          </a:bodyPr>
          <a:lstStyle/>
          <a:p>
            <a:r>
              <a:rPr lang="en-GB" dirty="0" smtClean="0"/>
              <a:t>Intrinsic volume</a:t>
            </a:r>
          </a:p>
          <a:p>
            <a:r>
              <a:rPr lang="en-GB" dirty="0" smtClean="0"/>
              <a:t>(depends on shape and smoothness of space)</a:t>
            </a:r>
            <a:endParaRPr lang="en-GB" dirty="0"/>
          </a:p>
        </p:txBody>
      </p:sp>
      <p:sp>
        <p:nvSpPr>
          <p:cNvPr id="8" name="TextBox 7"/>
          <p:cNvSpPr txBox="1"/>
          <p:nvPr/>
        </p:nvSpPr>
        <p:spPr>
          <a:xfrm>
            <a:off x="5867400" y="5943600"/>
            <a:ext cx="2234907" cy="646331"/>
          </a:xfrm>
          <a:prstGeom prst="rect">
            <a:avLst/>
          </a:prstGeom>
          <a:solidFill>
            <a:schemeClr val="bg1"/>
          </a:solidFill>
        </p:spPr>
        <p:txBody>
          <a:bodyPr wrap="none" rtlCol="0">
            <a:spAutoFit/>
          </a:bodyPr>
          <a:lstStyle/>
          <a:p>
            <a:r>
              <a:rPr lang="en-GB" dirty="0" smtClean="0"/>
              <a:t>Depends only on type</a:t>
            </a:r>
          </a:p>
          <a:p>
            <a:r>
              <a:rPr lang="en-GB" dirty="0" smtClean="0"/>
              <a:t>of test and dimension</a:t>
            </a:r>
            <a:endParaRPr lang="en-GB" dirty="0"/>
          </a:p>
        </p:txBody>
      </p:sp>
      <p:sp>
        <p:nvSpPr>
          <p:cNvPr id="9" name="TextBox 8"/>
          <p:cNvSpPr txBox="1"/>
          <p:nvPr/>
        </p:nvSpPr>
        <p:spPr>
          <a:xfrm>
            <a:off x="5791200" y="5257800"/>
            <a:ext cx="2396810" cy="369332"/>
          </a:xfrm>
          <a:prstGeom prst="rect">
            <a:avLst/>
          </a:prstGeom>
          <a:noFill/>
        </p:spPr>
        <p:txBody>
          <a:bodyPr wrap="none" rtlCol="0">
            <a:spAutoFit/>
          </a:bodyPr>
          <a:lstStyle/>
          <a:p>
            <a:r>
              <a:rPr lang="en-GB" dirty="0" smtClean="0"/>
              <a:t>=2.9 (in this example)</a:t>
            </a:r>
            <a:endParaRPr lang="en-GB" dirty="0"/>
          </a:p>
        </p:txBody>
      </p:sp>
      <p:cxnSp>
        <p:nvCxnSpPr>
          <p:cNvPr id="10" name="Straight Arrow Connector 9"/>
          <p:cNvCxnSpPr/>
          <p:nvPr/>
        </p:nvCxnSpPr>
        <p:spPr>
          <a:xfrm flipH="1" flipV="1">
            <a:off x="5105400" y="5486400"/>
            <a:ext cx="762000" cy="3810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206241" y="5486400"/>
            <a:ext cx="289559" cy="3048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28800" y="5334000"/>
            <a:ext cx="914400" cy="762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91400" y="3429000"/>
            <a:ext cx="1402948" cy="369332"/>
          </a:xfrm>
          <a:prstGeom prst="rect">
            <a:avLst/>
          </a:prstGeom>
          <a:noFill/>
        </p:spPr>
        <p:txBody>
          <a:bodyPr wrap="none" rtlCol="0">
            <a:spAutoFit/>
          </a:bodyPr>
          <a:lstStyle/>
          <a:p>
            <a:r>
              <a:rPr lang="en-GB" dirty="0" smtClean="0"/>
              <a:t>Threshold u</a:t>
            </a:r>
            <a:endParaRPr lang="en-GB" dirty="0"/>
          </a:p>
        </p:txBody>
      </p:sp>
      <p:cxnSp>
        <p:nvCxnSpPr>
          <p:cNvPr id="14" name="Straight Arrow Connector 13"/>
          <p:cNvCxnSpPr/>
          <p:nvPr/>
        </p:nvCxnSpPr>
        <p:spPr>
          <a:xfrm flipH="1">
            <a:off x="5257800" y="3733800"/>
            <a:ext cx="2362200" cy="16002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010400" y="1828800"/>
            <a:ext cx="609600" cy="16002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flipH="1">
            <a:off x="2743200" y="152400"/>
            <a:ext cx="3230882" cy="369332"/>
          </a:xfrm>
          <a:prstGeom prst="rect">
            <a:avLst/>
          </a:prstGeom>
          <a:solidFill>
            <a:schemeClr val="bg1"/>
          </a:solidFill>
        </p:spPr>
        <p:txBody>
          <a:bodyPr wrap="square" rtlCol="0">
            <a:spAutoFit/>
          </a:bodyPr>
          <a:lstStyle/>
          <a:p>
            <a:r>
              <a:rPr lang="en-GB" dirty="0" smtClean="0"/>
              <a:t>Gaussian Kinematic formula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3733800" y="838200"/>
            <a:ext cx="4724400" cy="3733800"/>
            <a:chOff x="3429000" y="1066800"/>
            <a:chExt cx="4724400" cy="3733800"/>
          </a:xfrm>
        </p:grpSpPr>
        <p:pic>
          <p:nvPicPr>
            <p:cNvPr id="29" name="Picture 2"/>
            <p:cNvPicPr>
              <a:picLocks noChangeAspect="1" noChangeArrowheads="1"/>
            </p:cNvPicPr>
            <p:nvPr/>
          </p:nvPicPr>
          <p:blipFill>
            <a:blip r:embed="rId3" cstate="print"/>
            <a:srcRect t="3922" r="54045"/>
            <a:stretch>
              <a:fillRect/>
            </a:stretch>
          </p:blipFill>
          <p:spPr bwMode="auto">
            <a:xfrm>
              <a:off x="3429000" y="1066800"/>
              <a:ext cx="4724400" cy="3733800"/>
            </a:xfrm>
            <a:prstGeom prst="rect">
              <a:avLst/>
            </a:prstGeom>
            <a:noFill/>
            <a:ln w="9525">
              <a:noFill/>
              <a:miter lim="800000"/>
              <a:headEnd/>
              <a:tailEnd/>
            </a:ln>
          </p:spPr>
        </p:pic>
        <p:sp>
          <p:nvSpPr>
            <p:cNvPr id="31" name="Rectangle 30"/>
            <p:cNvSpPr/>
            <p:nvPr/>
          </p:nvSpPr>
          <p:spPr bwMode="auto">
            <a:xfrm>
              <a:off x="6096000" y="3124200"/>
              <a:ext cx="1828800" cy="8382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tabLst/>
              </a:pPr>
              <a:r>
                <a:rPr lang="en-GB" dirty="0" smtClean="0">
                  <a:latin typeface="Arial" charset="0"/>
                </a:rPr>
                <a:t>--</a:t>
              </a:r>
              <a:r>
                <a:rPr kumimoji="0" lang="en-GB" sz="1800" b="0" i="0" u="none" strike="noStrike" cap="none" normalizeH="0" baseline="0" dirty="0" smtClean="0">
                  <a:ln>
                    <a:noFill/>
                  </a:ln>
                  <a:solidFill>
                    <a:schemeClr val="tx1"/>
                  </a:solidFill>
                  <a:effectLst/>
                  <a:latin typeface="Arial" charset="0"/>
                </a:rPr>
                <a:t> E</a:t>
              </a:r>
              <a:r>
                <a:rPr kumimoji="0" lang="en-GB" sz="1800" b="0" i="0" u="none" strike="noStrike" cap="none" normalizeH="0" dirty="0" smtClean="0">
                  <a:ln>
                    <a:noFill/>
                  </a:ln>
                  <a:solidFill>
                    <a:schemeClr val="tx1"/>
                  </a:solidFill>
                  <a:effectLst/>
                  <a:latin typeface="Arial" charset="0"/>
                </a:rPr>
                <a:t>C observed</a:t>
              </a:r>
            </a:p>
            <a:p>
              <a:pPr marL="0" marR="0" indent="0" algn="l" defTabSz="914400" rtl="0" eaLnBrk="0" fontAlgn="base" latinLnBrk="0" hangingPunct="0">
                <a:lnSpc>
                  <a:spcPct val="100000"/>
                </a:lnSpc>
                <a:spcBef>
                  <a:spcPct val="0"/>
                </a:spcBef>
                <a:spcAft>
                  <a:spcPct val="0"/>
                </a:spcAft>
                <a:buClrTx/>
                <a:buSzTx/>
                <a:tabLst/>
              </a:pPr>
              <a:r>
                <a:rPr lang="en-GB" dirty="0" smtClean="0">
                  <a:solidFill>
                    <a:srgbClr val="008A3E"/>
                  </a:solidFill>
                  <a:latin typeface="Arial" charset="0"/>
                </a:rPr>
                <a:t>o EC predicted</a:t>
              </a:r>
              <a:endParaRPr kumimoji="0" lang="en-GB" sz="1800" b="0" i="0" u="none" strike="noStrike" cap="none" normalizeH="0" baseline="0" dirty="0" smtClean="0">
                <a:ln>
                  <a:noFill/>
                </a:ln>
                <a:solidFill>
                  <a:srgbClr val="008A3E"/>
                </a:solidFill>
                <a:effectLst/>
                <a:latin typeface="Arial" charset="0"/>
              </a:endParaRPr>
            </a:p>
          </p:txBody>
        </p:sp>
      </p:grpSp>
      <p:sp>
        <p:nvSpPr>
          <p:cNvPr id="17" name="TextBox 16"/>
          <p:cNvSpPr txBox="1"/>
          <p:nvPr/>
        </p:nvSpPr>
        <p:spPr>
          <a:xfrm>
            <a:off x="76200" y="4495800"/>
            <a:ext cx="1631280" cy="646331"/>
          </a:xfrm>
          <a:prstGeom prst="rect">
            <a:avLst/>
          </a:prstGeom>
          <a:solidFill>
            <a:schemeClr val="bg1"/>
          </a:solidFill>
        </p:spPr>
        <p:txBody>
          <a:bodyPr wrap="none" rtlCol="0">
            <a:spAutoFit/>
          </a:bodyPr>
          <a:lstStyle/>
          <a:p>
            <a:r>
              <a:rPr lang="en-GB" dirty="0" smtClean="0"/>
              <a:t>Expected Euler </a:t>
            </a:r>
          </a:p>
          <a:p>
            <a:r>
              <a:rPr lang="en-GB" dirty="0" smtClean="0"/>
              <a:t>Characteristic</a:t>
            </a:r>
            <a:endParaRPr lang="en-GB" dirty="0"/>
          </a:p>
        </p:txBody>
      </p:sp>
      <p:sp>
        <p:nvSpPr>
          <p:cNvPr id="18" name="TextBox 17"/>
          <p:cNvSpPr txBox="1"/>
          <p:nvPr/>
        </p:nvSpPr>
        <p:spPr>
          <a:xfrm flipH="1">
            <a:off x="3810000" y="228600"/>
            <a:ext cx="3230882" cy="369332"/>
          </a:xfrm>
          <a:prstGeom prst="rect">
            <a:avLst/>
          </a:prstGeom>
          <a:solidFill>
            <a:schemeClr val="bg1"/>
          </a:solidFill>
        </p:spPr>
        <p:txBody>
          <a:bodyPr wrap="square" rtlCol="0">
            <a:spAutoFit/>
          </a:bodyPr>
          <a:lstStyle/>
          <a:p>
            <a:r>
              <a:rPr lang="en-GB" dirty="0" smtClean="0"/>
              <a:t>Gaussian Kinematic formula</a:t>
            </a:r>
          </a:p>
        </p:txBody>
      </p:sp>
      <p:sp>
        <p:nvSpPr>
          <p:cNvPr id="19" name="TextBox 18"/>
          <p:cNvSpPr txBox="1"/>
          <p:nvPr/>
        </p:nvSpPr>
        <p:spPr>
          <a:xfrm flipH="1">
            <a:off x="2286000" y="5257800"/>
            <a:ext cx="3230882" cy="923330"/>
          </a:xfrm>
          <a:prstGeom prst="rect">
            <a:avLst/>
          </a:prstGeom>
          <a:solidFill>
            <a:schemeClr val="bg1"/>
          </a:solidFill>
        </p:spPr>
        <p:txBody>
          <a:bodyPr wrap="square" rtlCol="0">
            <a:spAutoFit/>
          </a:bodyPr>
          <a:lstStyle/>
          <a:p>
            <a:r>
              <a:rPr lang="en-GB" dirty="0" smtClean="0"/>
              <a:t>Intrinsic volume (depends on shape and smoothness of space)</a:t>
            </a:r>
            <a:endParaRPr lang="en-GB" dirty="0"/>
          </a:p>
        </p:txBody>
      </p:sp>
      <p:sp>
        <p:nvSpPr>
          <p:cNvPr id="27" name="TextBox 26"/>
          <p:cNvSpPr txBox="1"/>
          <p:nvPr/>
        </p:nvSpPr>
        <p:spPr>
          <a:xfrm>
            <a:off x="7010400" y="3505200"/>
            <a:ext cx="1066800" cy="369332"/>
          </a:xfrm>
          <a:prstGeom prst="rect">
            <a:avLst/>
          </a:prstGeom>
          <a:solidFill>
            <a:schemeClr val="bg1"/>
          </a:solidFill>
        </p:spPr>
        <p:txBody>
          <a:bodyPr wrap="square" rtlCol="0">
            <a:spAutoFit/>
          </a:bodyPr>
          <a:lstStyle/>
          <a:p>
            <a:r>
              <a:rPr lang="en-GB" dirty="0" smtClean="0"/>
              <a:t>EC=1-0</a:t>
            </a:r>
            <a:endParaRPr lang="en-GB" dirty="0"/>
          </a:p>
        </p:txBody>
      </p:sp>
      <p:pic>
        <p:nvPicPr>
          <p:cNvPr id="28" name="Picture 27"/>
          <p:cNvPicPr>
            <a:picLocks noChangeAspect="1"/>
          </p:cNvPicPr>
          <p:nvPr/>
        </p:nvPicPr>
        <p:blipFill>
          <a:blip r:embed="rId4" cstate="print"/>
          <a:srcRect/>
          <a:stretch>
            <a:fillRect/>
          </a:stretch>
        </p:blipFill>
        <p:spPr bwMode="auto">
          <a:xfrm>
            <a:off x="-152400" y="0"/>
            <a:ext cx="3505200" cy="2848178"/>
          </a:xfrm>
          <a:prstGeom prst="rect">
            <a:avLst/>
          </a:prstGeom>
          <a:noFill/>
          <a:ln w="9525">
            <a:noFill/>
            <a:miter lim="800000"/>
            <a:headEnd/>
            <a:tailEnd/>
          </a:ln>
        </p:spPr>
      </p:pic>
      <p:sp>
        <p:nvSpPr>
          <p:cNvPr id="43" name="TextBox 42"/>
          <p:cNvSpPr txBox="1"/>
          <p:nvPr/>
        </p:nvSpPr>
        <p:spPr>
          <a:xfrm>
            <a:off x="5562600" y="5410200"/>
            <a:ext cx="2234907" cy="646331"/>
          </a:xfrm>
          <a:prstGeom prst="rect">
            <a:avLst/>
          </a:prstGeom>
          <a:solidFill>
            <a:schemeClr val="bg1"/>
          </a:solidFill>
        </p:spPr>
        <p:txBody>
          <a:bodyPr wrap="none" rtlCol="0">
            <a:spAutoFit/>
          </a:bodyPr>
          <a:lstStyle/>
          <a:p>
            <a:r>
              <a:rPr lang="en-GB" dirty="0" smtClean="0"/>
              <a:t>Depends only on type</a:t>
            </a:r>
          </a:p>
          <a:p>
            <a:r>
              <a:rPr lang="en-GB" dirty="0" smtClean="0"/>
              <a:t>of test and dimension</a:t>
            </a:r>
            <a:endParaRPr lang="en-GB" dirty="0"/>
          </a:p>
        </p:txBody>
      </p:sp>
      <p:sp>
        <p:nvSpPr>
          <p:cNvPr id="33" name="Oval 32"/>
          <p:cNvSpPr>
            <a:spLocks noChangeArrowheads="1"/>
          </p:cNvSpPr>
          <p:nvPr/>
        </p:nvSpPr>
        <p:spPr bwMode="auto">
          <a:xfrm>
            <a:off x="6781800" y="2362200"/>
            <a:ext cx="762000" cy="457200"/>
          </a:xfrm>
          <a:prstGeom prst="ellipse">
            <a:avLst/>
          </a:prstGeom>
          <a:noFill/>
          <a:ln w="28575" algn="ctr">
            <a:solidFill>
              <a:srgbClr val="FF0000"/>
            </a:solidFill>
            <a:round/>
            <a:headEnd/>
            <a:tailEnd/>
          </a:ln>
        </p:spPr>
        <p:txBody>
          <a:bodyPr/>
          <a:lstStyle/>
          <a:p>
            <a:pPr eaLnBrk="0" hangingPunct="0"/>
            <a:endParaRPr lang="en-GB"/>
          </a:p>
        </p:txBody>
      </p:sp>
      <p:sp>
        <p:nvSpPr>
          <p:cNvPr id="34" name="TextBox 33"/>
          <p:cNvSpPr txBox="1"/>
          <p:nvPr/>
        </p:nvSpPr>
        <p:spPr>
          <a:xfrm>
            <a:off x="1371600" y="6324600"/>
            <a:ext cx="4987263" cy="369332"/>
          </a:xfrm>
          <a:prstGeom prst="rect">
            <a:avLst/>
          </a:prstGeom>
          <a:noFill/>
        </p:spPr>
        <p:txBody>
          <a:bodyPr wrap="none" rtlCol="0">
            <a:spAutoFit/>
          </a:bodyPr>
          <a:lstStyle/>
          <a:p>
            <a:r>
              <a:rPr lang="en-GB" dirty="0" smtClean="0"/>
              <a:t>Number peaks= intrinsic volume * peak density</a:t>
            </a:r>
            <a:endParaRPr lang="en-GB" dirty="0"/>
          </a:p>
        </p:txBody>
      </p:sp>
      <p:sp>
        <p:nvSpPr>
          <p:cNvPr id="4" name="TextBox 3"/>
          <p:cNvSpPr txBox="1"/>
          <p:nvPr/>
        </p:nvSpPr>
        <p:spPr>
          <a:xfrm>
            <a:off x="2286000" y="4419600"/>
            <a:ext cx="2971800" cy="738664"/>
          </a:xfrm>
          <a:prstGeom prst="rect">
            <a:avLst/>
          </a:prstGeom>
          <a:blipFill rotWithShape="1">
            <a:blip r:embed="rId5" cstate="print"/>
            <a:stretch>
              <a:fillRect/>
            </a:stretch>
          </a:blipFill>
        </p:spPr>
        <p:txBody>
          <a:bodyPr wrap="square" rtlCol="0">
            <a:spAutoFit/>
          </a:bodyPr>
          <a:lstStyle/>
          <a:p>
            <a:r>
              <a:rPr lang="en-GB" dirty="0" smtClean="0">
                <a:noFill/>
              </a:rPr>
              <a:t>From </a:t>
            </a:r>
            <a:endParaRPr lang="en-GB" dirty="0">
              <a:noFill/>
            </a:endParaRPr>
          </a:p>
        </p:txBody>
      </p:sp>
      <p:cxnSp>
        <p:nvCxnSpPr>
          <p:cNvPr id="40" name="Straight Arrow Connector 39"/>
          <p:cNvCxnSpPr/>
          <p:nvPr/>
        </p:nvCxnSpPr>
        <p:spPr>
          <a:xfrm flipV="1">
            <a:off x="1524000" y="4800600"/>
            <a:ext cx="914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9" idx="0"/>
          </p:cNvCxnSpPr>
          <p:nvPr/>
        </p:nvCxnSpPr>
        <p:spPr>
          <a:xfrm flipV="1">
            <a:off x="3901441" y="4953000"/>
            <a:ext cx="289559"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4800600" y="4953000"/>
            <a:ext cx="762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4953000"/>
            <a:ext cx="2971800" cy="738664"/>
          </a:xfrm>
          <a:prstGeom prst="rect">
            <a:avLst/>
          </a:prstGeom>
          <a:blipFill rotWithShape="1">
            <a:blip r:embed="rId3" cstate="print"/>
            <a:stretch>
              <a:fillRect/>
            </a:stretch>
          </a:blipFill>
        </p:spPr>
        <p:txBody>
          <a:bodyPr wrap="square" rtlCol="0">
            <a:spAutoFit/>
          </a:bodyPr>
          <a:lstStyle/>
          <a:p>
            <a:r>
              <a:rPr lang="en-GB" dirty="0" smtClean="0">
                <a:noFill/>
              </a:rPr>
              <a:t>From </a:t>
            </a:r>
            <a:endParaRPr lang="en-GB" dirty="0">
              <a:noFill/>
            </a:endParaRPr>
          </a:p>
        </p:txBody>
      </p:sp>
      <p:sp>
        <p:nvSpPr>
          <p:cNvPr id="17" name="TextBox 16"/>
          <p:cNvSpPr txBox="1"/>
          <p:nvPr/>
        </p:nvSpPr>
        <p:spPr>
          <a:xfrm>
            <a:off x="381000" y="5029200"/>
            <a:ext cx="1631280" cy="646331"/>
          </a:xfrm>
          <a:prstGeom prst="rect">
            <a:avLst/>
          </a:prstGeom>
          <a:solidFill>
            <a:schemeClr val="bg1"/>
          </a:solidFill>
        </p:spPr>
        <p:txBody>
          <a:bodyPr wrap="none" rtlCol="0">
            <a:spAutoFit/>
          </a:bodyPr>
          <a:lstStyle/>
          <a:p>
            <a:r>
              <a:rPr lang="en-GB" dirty="0" smtClean="0"/>
              <a:t>Expected Euler </a:t>
            </a:r>
          </a:p>
          <a:p>
            <a:r>
              <a:rPr lang="en-GB" dirty="0" smtClean="0"/>
              <a:t>Characteristic</a:t>
            </a:r>
            <a:endParaRPr lang="en-GB" dirty="0"/>
          </a:p>
        </p:txBody>
      </p:sp>
      <p:sp>
        <p:nvSpPr>
          <p:cNvPr id="18" name="TextBox 17"/>
          <p:cNvSpPr txBox="1"/>
          <p:nvPr/>
        </p:nvSpPr>
        <p:spPr>
          <a:xfrm flipH="1">
            <a:off x="3810000" y="228600"/>
            <a:ext cx="3230882" cy="369332"/>
          </a:xfrm>
          <a:prstGeom prst="rect">
            <a:avLst/>
          </a:prstGeom>
          <a:solidFill>
            <a:schemeClr val="bg1"/>
          </a:solidFill>
        </p:spPr>
        <p:txBody>
          <a:bodyPr wrap="square" rtlCol="0">
            <a:spAutoFit/>
          </a:bodyPr>
          <a:lstStyle/>
          <a:p>
            <a:r>
              <a:rPr lang="en-GB" dirty="0" smtClean="0"/>
              <a:t>Gaussian Kinematic formula</a:t>
            </a:r>
          </a:p>
        </p:txBody>
      </p:sp>
      <p:sp>
        <p:nvSpPr>
          <p:cNvPr id="19" name="TextBox 18"/>
          <p:cNvSpPr txBox="1"/>
          <p:nvPr/>
        </p:nvSpPr>
        <p:spPr>
          <a:xfrm flipH="1">
            <a:off x="2590800" y="5791200"/>
            <a:ext cx="3230882" cy="923330"/>
          </a:xfrm>
          <a:prstGeom prst="rect">
            <a:avLst/>
          </a:prstGeom>
          <a:solidFill>
            <a:schemeClr val="bg1"/>
          </a:solidFill>
        </p:spPr>
        <p:txBody>
          <a:bodyPr wrap="square" rtlCol="0">
            <a:spAutoFit/>
          </a:bodyPr>
          <a:lstStyle/>
          <a:p>
            <a:r>
              <a:rPr lang="en-GB" dirty="0" smtClean="0"/>
              <a:t>Intrinsic volume (depends on shape and smoothness of space)</a:t>
            </a:r>
            <a:endParaRPr lang="en-GB" dirty="0"/>
          </a:p>
        </p:txBody>
      </p:sp>
      <p:sp>
        <p:nvSpPr>
          <p:cNvPr id="25" name="TextBox 24"/>
          <p:cNvSpPr txBox="1"/>
          <p:nvPr/>
        </p:nvSpPr>
        <p:spPr>
          <a:xfrm>
            <a:off x="6705600" y="1447800"/>
            <a:ext cx="1066800" cy="369332"/>
          </a:xfrm>
          <a:prstGeom prst="rect">
            <a:avLst/>
          </a:prstGeom>
          <a:solidFill>
            <a:schemeClr val="bg1"/>
          </a:solidFill>
        </p:spPr>
        <p:txBody>
          <a:bodyPr wrap="square" rtlCol="0">
            <a:spAutoFit/>
          </a:bodyPr>
          <a:lstStyle/>
          <a:p>
            <a:r>
              <a:rPr lang="en-GB" dirty="0" smtClean="0"/>
              <a:t>EC=2-1</a:t>
            </a:r>
            <a:endParaRPr lang="en-GB" dirty="0"/>
          </a:p>
        </p:txBody>
      </p:sp>
      <p:pic>
        <p:nvPicPr>
          <p:cNvPr id="28" name="Picture 27"/>
          <p:cNvPicPr>
            <a:picLocks noChangeAspect="1"/>
          </p:cNvPicPr>
          <p:nvPr/>
        </p:nvPicPr>
        <p:blipFill>
          <a:blip r:embed="rId4" cstate="print"/>
          <a:srcRect/>
          <a:stretch>
            <a:fillRect/>
          </a:stretch>
        </p:blipFill>
        <p:spPr bwMode="auto">
          <a:xfrm>
            <a:off x="-152400" y="0"/>
            <a:ext cx="3505200" cy="2848178"/>
          </a:xfrm>
          <a:prstGeom prst="rect">
            <a:avLst/>
          </a:prstGeom>
          <a:noFill/>
          <a:ln w="9525">
            <a:noFill/>
            <a:miter lim="800000"/>
            <a:headEnd/>
            <a:tailEnd/>
          </a:ln>
        </p:spPr>
      </p:pic>
      <p:cxnSp>
        <p:nvCxnSpPr>
          <p:cNvPr id="30" name="Straight Arrow Connector 29"/>
          <p:cNvCxnSpPr/>
          <p:nvPr/>
        </p:nvCxnSpPr>
        <p:spPr>
          <a:xfrm flipH="1" flipV="1">
            <a:off x="5105400" y="5486400"/>
            <a:ext cx="762000" cy="3810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9" idx="0"/>
          </p:cNvCxnSpPr>
          <p:nvPr/>
        </p:nvCxnSpPr>
        <p:spPr>
          <a:xfrm flipV="1">
            <a:off x="4206241" y="5486400"/>
            <a:ext cx="289559" cy="3048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1828800" y="5334000"/>
            <a:ext cx="914400" cy="762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867400" y="5943600"/>
            <a:ext cx="2234907" cy="646331"/>
          </a:xfrm>
          <a:prstGeom prst="rect">
            <a:avLst/>
          </a:prstGeom>
          <a:solidFill>
            <a:schemeClr val="bg1"/>
          </a:solidFill>
        </p:spPr>
        <p:txBody>
          <a:bodyPr wrap="none" rtlCol="0">
            <a:spAutoFit/>
          </a:bodyPr>
          <a:lstStyle/>
          <a:p>
            <a:r>
              <a:rPr lang="en-GB" dirty="0" smtClean="0"/>
              <a:t>Depends only on type</a:t>
            </a:r>
          </a:p>
          <a:p>
            <a:r>
              <a:rPr lang="en-GB" dirty="0" smtClean="0"/>
              <a:t>of test and dimension</a:t>
            </a:r>
            <a:endParaRPr lang="en-GB" dirty="0"/>
          </a:p>
        </p:txBody>
      </p:sp>
      <p:pic>
        <p:nvPicPr>
          <p:cNvPr id="29" name="Picture 2"/>
          <p:cNvPicPr>
            <a:picLocks noChangeAspect="1" noChangeArrowheads="1"/>
          </p:cNvPicPr>
          <p:nvPr/>
        </p:nvPicPr>
        <p:blipFill>
          <a:blip r:embed="rId5" cstate="print"/>
          <a:srcRect l="28907" t="29412" r="61457" b="45098"/>
          <a:stretch>
            <a:fillRect/>
          </a:stretch>
        </p:blipFill>
        <p:spPr bwMode="auto">
          <a:xfrm>
            <a:off x="4648200" y="990600"/>
            <a:ext cx="2819400" cy="2819400"/>
          </a:xfrm>
          <a:prstGeom prst="rect">
            <a:avLst/>
          </a:prstGeom>
          <a:noFill/>
          <a:ln w="9525">
            <a:noFill/>
            <a:miter lim="800000"/>
            <a:headEnd/>
            <a:tailEnd/>
          </a:ln>
        </p:spPr>
      </p:pic>
      <p:sp>
        <p:nvSpPr>
          <p:cNvPr id="33" name="Oval 32"/>
          <p:cNvSpPr>
            <a:spLocks noChangeArrowheads="1"/>
          </p:cNvSpPr>
          <p:nvPr/>
        </p:nvSpPr>
        <p:spPr bwMode="auto">
          <a:xfrm>
            <a:off x="5029200" y="2209800"/>
            <a:ext cx="2209800" cy="1371600"/>
          </a:xfrm>
          <a:prstGeom prst="ellipse">
            <a:avLst/>
          </a:prstGeom>
          <a:noFill/>
          <a:ln w="28575" algn="ctr">
            <a:solidFill>
              <a:srgbClr val="FF0000"/>
            </a:solidFill>
            <a:round/>
            <a:headEnd/>
            <a:tailEnd/>
          </a:ln>
        </p:spPr>
        <p:txBody>
          <a:bodyPr/>
          <a:lstStyle/>
          <a:p>
            <a:pPr eaLnBrk="0" hangingPunct="0"/>
            <a:endParaRPr lang="en-GB"/>
          </a:p>
        </p:txBody>
      </p:sp>
      <p:cxnSp>
        <p:nvCxnSpPr>
          <p:cNvPr id="21" name="Straight Connector 20"/>
          <p:cNvCxnSpPr/>
          <p:nvPr/>
        </p:nvCxnSpPr>
        <p:spPr bwMode="auto">
          <a:xfrm>
            <a:off x="4343400" y="1066800"/>
            <a:ext cx="0" cy="274320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2" name="Straight Connector 21"/>
          <p:cNvCxnSpPr/>
          <p:nvPr/>
        </p:nvCxnSpPr>
        <p:spPr bwMode="auto">
          <a:xfrm flipH="1">
            <a:off x="4114800" y="3810000"/>
            <a:ext cx="37338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6" name="TextBox 25"/>
          <p:cNvSpPr txBox="1"/>
          <p:nvPr/>
        </p:nvSpPr>
        <p:spPr>
          <a:xfrm>
            <a:off x="3581400" y="2895600"/>
            <a:ext cx="633507" cy="369332"/>
          </a:xfrm>
          <a:prstGeom prst="rect">
            <a:avLst/>
          </a:prstGeom>
          <a:noFill/>
        </p:spPr>
        <p:txBody>
          <a:bodyPr wrap="none" rtlCol="0">
            <a:spAutoFit/>
          </a:bodyPr>
          <a:lstStyle/>
          <a:p>
            <a:r>
              <a:rPr lang="en-GB" dirty="0" smtClean="0"/>
              <a:t>0.05</a:t>
            </a:r>
            <a:endParaRPr lang="en-GB" dirty="0"/>
          </a:p>
        </p:txBody>
      </p:sp>
      <p:cxnSp>
        <p:nvCxnSpPr>
          <p:cNvPr id="34" name="Straight Connector 33"/>
          <p:cNvCxnSpPr/>
          <p:nvPr/>
        </p:nvCxnSpPr>
        <p:spPr bwMode="auto">
          <a:xfrm>
            <a:off x="4419600" y="3048000"/>
            <a:ext cx="1447800" cy="0"/>
          </a:xfrm>
          <a:prstGeom prst="line">
            <a:avLst/>
          </a:prstGeom>
          <a:solidFill>
            <a:schemeClr val="accent1"/>
          </a:solidFill>
          <a:ln w="254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8" name="Straight Connector 37"/>
          <p:cNvCxnSpPr/>
          <p:nvPr/>
        </p:nvCxnSpPr>
        <p:spPr bwMode="auto">
          <a:xfrm flipV="1">
            <a:off x="6019800" y="3124200"/>
            <a:ext cx="0" cy="1219200"/>
          </a:xfrm>
          <a:prstGeom prst="line">
            <a:avLst/>
          </a:prstGeom>
          <a:solidFill>
            <a:schemeClr val="accent1"/>
          </a:solidFill>
          <a:ln w="25400" cap="flat" cmpd="sng" algn="ctr">
            <a:solidFill>
              <a:schemeClr val="tx1"/>
            </a:solidFill>
            <a:prstDash val="dash"/>
            <a:round/>
            <a:headEnd type="triangl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41" name="TextBox 40"/>
          <p:cNvSpPr txBox="1"/>
          <p:nvPr/>
        </p:nvSpPr>
        <p:spPr>
          <a:xfrm>
            <a:off x="5410200" y="4267200"/>
            <a:ext cx="1710725" cy="369332"/>
          </a:xfrm>
          <a:prstGeom prst="rect">
            <a:avLst/>
          </a:prstGeom>
          <a:noFill/>
        </p:spPr>
        <p:txBody>
          <a:bodyPr wrap="none" rtlCol="0">
            <a:spAutoFit/>
          </a:bodyPr>
          <a:lstStyle/>
          <a:p>
            <a:r>
              <a:rPr lang="en-GB" dirty="0" smtClean="0"/>
              <a:t>FWE threshold</a:t>
            </a:r>
            <a:endParaRPr lang="en-GB" dirty="0"/>
          </a:p>
        </p:txBody>
      </p:sp>
      <p:sp>
        <p:nvSpPr>
          <p:cNvPr id="42" name="TextBox 41"/>
          <p:cNvSpPr txBox="1"/>
          <p:nvPr/>
        </p:nvSpPr>
        <p:spPr>
          <a:xfrm rot="16200000">
            <a:off x="3305272" y="1800128"/>
            <a:ext cx="1531188" cy="369332"/>
          </a:xfrm>
          <a:prstGeom prst="rect">
            <a:avLst/>
          </a:prstGeom>
          <a:noFill/>
        </p:spPr>
        <p:txBody>
          <a:bodyPr wrap="none" rtlCol="0">
            <a:spAutoFit/>
          </a:bodyPr>
          <a:lstStyle/>
          <a:p>
            <a:r>
              <a:rPr lang="en-GB" dirty="0" smtClean="0"/>
              <a:t>Expected EC</a:t>
            </a:r>
            <a:endParaRPr lang="en-GB" dirty="0"/>
          </a:p>
        </p:txBody>
      </p:sp>
      <p:sp>
        <p:nvSpPr>
          <p:cNvPr id="46" name="TextBox 45"/>
          <p:cNvSpPr txBox="1"/>
          <p:nvPr/>
        </p:nvSpPr>
        <p:spPr>
          <a:xfrm>
            <a:off x="7467600" y="3810000"/>
            <a:ext cx="1274708" cy="369332"/>
          </a:xfrm>
          <a:prstGeom prst="rect">
            <a:avLst/>
          </a:prstGeom>
          <a:noFill/>
        </p:spPr>
        <p:txBody>
          <a:bodyPr wrap="none" rtlCol="0">
            <a:spAutoFit/>
          </a:bodyPr>
          <a:lstStyle/>
          <a:p>
            <a:r>
              <a:rPr lang="en-GB" dirty="0" smtClean="0"/>
              <a:t>Threshold </a:t>
            </a:r>
            <a:endParaRPr lang="en-GB" dirty="0"/>
          </a:p>
        </p:txBody>
      </p:sp>
      <p:cxnSp>
        <p:nvCxnSpPr>
          <p:cNvPr id="23" name="Straight Arrow Connector 22"/>
          <p:cNvCxnSpPr/>
          <p:nvPr/>
        </p:nvCxnSpPr>
        <p:spPr>
          <a:xfrm flipV="1">
            <a:off x="2057400" y="3200400"/>
            <a:ext cx="1524000" cy="18288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9600" y="3200400"/>
            <a:ext cx="1676400" cy="1477328"/>
          </a:xfrm>
          <a:prstGeom prst="rect">
            <a:avLst/>
          </a:prstGeom>
          <a:noFill/>
        </p:spPr>
        <p:txBody>
          <a:bodyPr wrap="square" rtlCol="0">
            <a:spAutoFit/>
          </a:bodyPr>
          <a:lstStyle/>
          <a:p>
            <a:r>
              <a:rPr lang="en-GB" dirty="0" smtClean="0"/>
              <a:t>i.e. we want one false positive every 20 realisations (FWE=0.05)</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FWE threshold</a:t>
            </a:r>
            <a:endParaRPr lang="en-GB" dirty="0"/>
          </a:p>
        </p:txBody>
      </p:sp>
      <p:pic>
        <p:nvPicPr>
          <p:cNvPr id="4" name="Picture 4"/>
          <p:cNvPicPr>
            <a:picLocks noChangeAspect="1" noChangeArrowheads="1"/>
          </p:cNvPicPr>
          <p:nvPr/>
        </p:nvPicPr>
        <p:blipFill>
          <a:blip r:embed="rId3" cstate="print"/>
          <a:srcRect t="5076" r="1333"/>
          <a:stretch>
            <a:fillRect/>
          </a:stretch>
        </p:blipFill>
        <p:spPr bwMode="auto">
          <a:xfrm>
            <a:off x="76200" y="2438400"/>
            <a:ext cx="5638800" cy="4274887"/>
          </a:xfrm>
          <a:prstGeom prst="rect">
            <a:avLst/>
          </a:prstGeom>
          <a:noFill/>
          <a:ln w="9525">
            <a:noFill/>
            <a:miter lim="800000"/>
            <a:headEnd/>
            <a:tailEnd/>
          </a:ln>
        </p:spPr>
      </p:pic>
      <p:sp>
        <p:nvSpPr>
          <p:cNvPr id="5" name="TextBox 4"/>
          <p:cNvSpPr txBox="1"/>
          <p:nvPr/>
        </p:nvSpPr>
        <p:spPr>
          <a:xfrm>
            <a:off x="5943600" y="3383339"/>
            <a:ext cx="2971800" cy="738664"/>
          </a:xfrm>
          <a:prstGeom prst="rect">
            <a:avLst/>
          </a:prstGeom>
          <a:blipFill rotWithShape="1">
            <a:blip r:embed="rId4" cstate="print"/>
            <a:stretch>
              <a:fillRect/>
            </a:stretch>
          </a:blipFill>
        </p:spPr>
        <p:txBody>
          <a:bodyPr wrap="square" rtlCol="0">
            <a:spAutoFit/>
          </a:bodyPr>
          <a:lstStyle/>
          <a:p>
            <a:r>
              <a:rPr lang="en-GB" dirty="0" smtClean="0">
                <a:noFill/>
              </a:rPr>
              <a:t>From </a:t>
            </a:r>
            <a:endParaRPr lang="en-GB" dirty="0">
              <a:noFill/>
            </a:endParaRPr>
          </a:p>
        </p:txBody>
      </p:sp>
      <p:sp>
        <p:nvSpPr>
          <p:cNvPr id="7" name="TextBox 6"/>
          <p:cNvSpPr txBox="1"/>
          <p:nvPr/>
        </p:nvSpPr>
        <p:spPr>
          <a:xfrm flipH="1">
            <a:off x="6324600" y="4611469"/>
            <a:ext cx="2514600" cy="646331"/>
          </a:xfrm>
          <a:prstGeom prst="rect">
            <a:avLst/>
          </a:prstGeom>
          <a:solidFill>
            <a:schemeClr val="bg1"/>
          </a:solidFill>
        </p:spPr>
        <p:txBody>
          <a:bodyPr wrap="square" rtlCol="0">
            <a:spAutoFit/>
          </a:bodyPr>
          <a:lstStyle/>
          <a:p>
            <a:r>
              <a:rPr lang="en-GB" dirty="0" smtClean="0"/>
              <a:t>Know intrinsic volume</a:t>
            </a:r>
          </a:p>
          <a:p>
            <a:r>
              <a:rPr lang="en-GB" dirty="0" smtClean="0"/>
              <a:t>(10 </a:t>
            </a:r>
            <a:r>
              <a:rPr lang="en-GB" dirty="0" err="1" smtClean="0"/>
              <a:t>resels</a:t>
            </a:r>
            <a:r>
              <a:rPr lang="en-GB" dirty="0" smtClean="0"/>
              <a:t>)</a:t>
            </a:r>
            <a:endParaRPr lang="en-GB" dirty="0"/>
          </a:p>
        </p:txBody>
      </p:sp>
      <p:cxnSp>
        <p:nvCxnSpPr>
          <p:cNvPr id="10" name="Straight Arrow Connector 9"/>
          <p:cNvCxnSpPr/>
          <p:nvPr/>
        </p:nvCxnSpPr>
        <p:spPr>
          <a:xfrm flipV="1">
            <a:off x="6096000" y="3925669"/>
            <a:ext cx="228600" cy="1560731"/>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543800" y="4306669"/>
            <a:ext cx="289559" cy="304800"/>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96000" y="3544669"/>
            <a:ext cx="838200" cy="381000"/>
          </a:xfrm>
          <a:prstGeom prst="rect">
            <a:avLst/>
          </a:prstGeom>
          <a:solidFill>
            <a:schemeClr val="bg1"/>
          </a:solidFill>
        </p:spPr>
        <p:txBody>
          <a:bodyPr wrap="square" rtlCol="0">
            <a:spAutoFit/>
          </a:bodyPr>
          <a:lstStyle/>
          <a:p>
            <a:r>
              <a:rPr lang="en-GB" dirty="0" smtClean="0"/>
              <a:t>0.05</a:t>
            </a:r>
            <a:endParaRPr lang="en-GB" dirty="0"/>
          </a:p>
        </p:txBody>
      </p:sp>
      <p:sp>
        <p:nvSpPr>
          <p:cNvPr id="14" name="Oval 13"/>
          <p:cNvSpPr>
            <a:spLocks noChangeArrowheads="1"/>
          </p:cNvSpPr>
          <p:nvPr/>
        </p:nvSpPr>
        <p:spPr bwMode="auto">
          <a:xfrm>
            <a:off x="7543800" y="3316069"/>
            <a:ext cx="609600" cy="990600"/>
          </a:xfrm>
          <a:prstGeom prst="ellipse">
            <a:avLst/>
          </a:prstGeom>
          <a:noFill/>
          <a:ln w="28575" algn="ctr">
            <a:solidFill>
              <a:srgbClr val="FF0000"/>
            </a:solidFill>
            <a:round/>
            <a:headEnd/>
            <a:tailEnd/>
          </a:ln>
        </p:spPr>
        <p:txBody>
          <a:bodyPr/>
          <a:lstStyle/>
          <a:p>
            <a:pPr eaLnBrk="0" hangingPunct="0"/>
            <a:endParaRPr lang="en-GB"/>
          </a:p>
        </p:txBody>
      </p:sp>
      <p:sp>
        <p:nvSpPr>
          <p:cNvPr id="16" name="TextBox 15"/>
          <p:cNvSpPr txBox="1"/>
          <p:nvPr/>
        </p:nvSpPr>
        <p:spPr>
          <a:xfrm>
            <a:off x="5867400" y="5562600"/>
            <a:ext cx="2826415" cy="646331"/>
          </a:xfrm>
          <a:prstGeom prst="rect">
            <a:avLst/>
          </a:prstGeom>
          <a:noFill/>
        </p:spPr>
        <p:txBody>
          <a:bodyPr wrap="none" rtlCol="0">
            <a:spAutoFit/>
          </a:bodyPr>
          <a:lstStyle/>
          <a:p>
            <a:r>
              <a:rPr lang="en-GB" dirty="0" smtClean="0"/>
              <a:t>Want only a 1 in 20</a:t>
            </a:r>
          </a:p>
          <a:p>
            <a:r>
              <a:rPr lang="en-GB" dirty="0" smtClean="0"/>
              <a:t>Chance of a false positive</a:t>
            </a:r>
          </a:p>
        </p:txBody>
      </p:sp>
      <p:sp>
        <p:nvSpPr>
          <p:cNvPr id="17" name="Oval 16"/>
          <p:cNvSpPr>
            <a:spLocks noChangeArrowheads="1"/>
          </p:cNvSpPr>
          <p:nvPr/>
        </p:nvSpPr>
        <p:spPr bwMode="auto">
          <a:xfrm>
            <a:off x="6096000" y="3239869"/>
            <a:ext cx="609600" cy="990600"/>
          </a:xfrm>
          <a:prstGeom prst="ellipse">
            <a:avLst/>
          </a:prstGeom>
          <a:noFill/>
          <a:ln w="28575" algn="ctr">
            <a:solidFill>
              <a:srgbClr val="FF0000"/>
            </a:solidFill>
            <a:round/>
            <a:headEnd/>
            <a:tailEnd/>
          </a:ln>
        </p:spPr>
        <p:txBody>
          <a:bodyPr/>
          <a:lstStyle/>
          <a:p>
            <a:pPr eaLnBrk="0" hangingPunct="0"/>
            <a:endParaRPr lang="en-GB"/>
          </a:p>
        </p:txBody>
      </p:sp>
      <p:cxnSp>
        <p:nvCxnSpPr>
          <p:cNvPr id="19" name="Straight Connector 18"/>
          <p:cNvCxnSpPr/>
          <p:nvPr/>
        </p:nvCxnSpPr>
        <p:spPr bwMode="auto">
          <a:xfrm>
            <a:off x="685800" y="1905000"/>
            <a:ext cx="4876800" cy="0"/>
          </a:xfrm>
          <a:prstGeom prst="line">
            <a:avLst/>
          </a:prstGeom>
          <a:solidFill>
            <a:schemeClr val="accent1"/>
          </a:solidFill>
          <a:ln w="38100"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5" name="Straight Arrow Connector 24"/>
          <p:cNvCxnSpPr/>
          <p:nvPr/>
        </p:nvCxnSpPr>
        <p:spPr>
          <a:xfrm flipH="1" flipV="1">
            <a:off x="5791200" y="1905000"/>
            <a:ext cx="2514600" cy="1371601"/>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a:spLocks noChangeArrowheads="1"/>
          </p:cNvSpPr>
          <p:nvPr/>
        </p:nvSpPr>
        <p:spPr bwMode="auto">
          <a:xfrm>
            <a:off x="8153400" y="3276600"/>
            <a:ext cx="609600" cy="990600"/>
          </a:xfrm>
          <a:prstGeom prst="ellipse">
            <a:avLst/>
          </a:prstGeom>
          <a:noFill/>
          <a:ln w="28575" algn="ctr">
            <a:solidFill>
              <a:srgbClr val="FF0000"/>
            </a:solidFill>
            <a:round/>
            <a:headEnd/>
            <a:tailEnd/>
          </a:ln>
        </p:spPr>
        <p:txBody>
          <a:bodyPr/>
          <a:lstStyle/>
          <a:p>
            <a:pPr eaLnBrk="0" hangingPunct="0"/>
            <a:endParaRPr lang="en-GB"/>
          </a:p>
        </p:txBody>
      </p:sp>
      <p:sp>
        <p:nvSpPr>
          <p:cNvPr id="29" name="TextBox 28"/>
          <p:cNvSpPr txBox="1"/>
          <p:nvPr/>
        </p:nvSpPr>
        <p:spPr>
          <a:xfrm>
            <a:off x="6705600" y="1600200"/>
            <a:ext cx="2286000" cy="923330"/>
          </a:xfrm>
          <a:prstGeom prst="rect">
            <a:avLst/>
          </a:prstGeom>
          <a:noFill/>
        </p:spPr>
        <p:txBody>
          <a:bodyPr wrap="square" rtlCol="0">
            <a:spAutoFit/>
          </a:bodyPr>
          <a:lstStyle/>
          <a:p>
            <a:r>
              <a:rPr lang="en-GB" dirty="0" smtClean="0"/>
              <a:t>Know test (t) and dimension (1) so can get threshold u</a:t>
            </a:r>
            <a:endParaRPr lang="en-GB" dirty="0"/>
          </a:p>
        </p:txBody>
      </p:sp>
      <p:sp>
        <p:nvSpPr>
          <p:cNvPr id="30" name="TextBox 29"/>
          <p:cNvSpPr txBox="1"/>
          <p:nvPr/>
        </p:nvSpPr>
        <p:spPr>
          <a:xfrm rot="16200000">
            <a:off x="-48731" y="3325331"/>
            <a:ext cx="466794" cy="369332"/>
          </a:xfrm>
          <a:prstGeom prst="rect">
            <a:avLst/>
          </a:prstGeom>
          <a:noFill/>
        </p:spPr>
        <p:txBody>
          <a:bodyPr wrap="none" rtlCol="0">
            <a:spAutoFit/>
          </a:bodyPr>
          <a:lstStyle/>
          <a:p>
            <a:r>
              <a:rPr lang="en-GB" dirty="0" smtClean="0"/>
              <a:t>(u)</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a:grpSpLocks/>
          </p:cNvGrpSpPr>
          <p:nvPr/>
        </p:nvGrpSpPr>
        <p:grpSpPr bwMode="auto">
          <a:xfrm>
            <a:off x="6553200" y="1587500"/>
            <a:ext cx="914400" cy="401638"/>
            <a:chOff x="1295400" y="1299382"/>
            <a:chExt cx="6781800" cy="2434418"/>
          </a:xfrm>
        </p:grpSpPr>
        <p:pic>
          <p:nvPicPr>
            <p:cNvPr id="15384" name="Picture 5" descr="C:\Documents and Settings\gflandin\My Documents\spm8\man\multimodal\figures\meg_TF_results.png"/>
            <p:cNvPicPr>
              <a:picLocks noChangeAspect="1" noChangeArrowheads="1"/>
            </p:cNvPicPr>
            <p:nvPr/>
          </p:nvPicPr>
          <p:blipFill>
            <a:blip r:embed="rId2" cstate="print"/>
            <a:srcRect l="67838" t="6317" r="5238" b="83475"/>
            <a:stretch>
              <a:fillRect/>
            </a:stretch>
          </p:blipFill>
          <p:spPr bwMode="auto">
            <a:xfrm>
              <a:off x="1545539" y="1299382"/>
              <a:ext cx="6531661" cy="2434418"/>
            </a:xfrm>
            <a:prstGeom prst="rect">
              <a:avLst/>
            </a:prstGeom>
            <a:noFill/>
            <a:ln w="9525">
              <a:noFill/>
              <a:miter lim="800000"/>
              <a:headEnd/>
              <a:tailEnd/>
            </a:ln>
          </p:spPr>
        </p:pic>
        <p:sp>
          <p:nvSpPr>
            <p:cNvPr id="15385" name="Rectangle 11"/>
            <p:cNvSpPr>
              <a:spLocks noChangeArrowheads="1"/>
            </p:cNvSpPr>
            <p:nvPr/>
          </p:nvSpPr>
          <p:spPr bwMode="auto">
            <a:xfrm>
              <a:off x="1295400" y="2514600"/>
              <a:ext cx="609600" cy="1219200"/>
            </a:xfrm>
            <a:prstGeom prst="rect">
              <a:avLst/>
            </a:prstGeom>
            <a:solidFill>
              <a:schemeClr val="bg1"/>
            </a:solidFill>
            <a:ln w="9525" algn="ctr">
              <a:solidFill>
                <a:schemeClr val="bg1"/>
              </a:solidFill>
              <a:round/>
              <a:headEnd/>
              <a:tailEnd/>
            </a:ln>
          </p:spPr>
          <p:txBody>
            <a:bodyPr/>
            <a:lstStyle/>
            <a:p>
              <a:pPr eaLnBrk="0" hangingPunct="0"/>
              <a:endParaRPr lang="en-GB"/>
            </a:p>
          </p:txBody>
        </p:sp>
      </p:grpSp>
      <p:graphicFrame>
        <p:nvGraphicFramePr>
          <p:cNvPr id="2" name="Diagram 1"/>
          <p:cNvGraphicFramePr/>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a:grpSpLocks/>
          </p:cNvGrpSpPr>
          <p:nvPr/>
        </p:nvGrpSpPr>
        <p:grpSpPr bwMode="auto">
          <a:xfrm>
            <a:off x="3429000" y="1054100"/>
            <a:ext cx="2301875" cy="990600"/>
            <a:chOff x="2971800" y="990600"/>
            <a:chExt cx="3296387" cy="1371600"/>
          </a:xfrm>
        </p:grpSpPr>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8" cstate="print"/>
              <a:stretch>
                <a:fillRect t="-9333" r="-5570" b="-32000"/>
              </a:stretch>
            </a:blipFill>
          </p:spPr>
          <p:txBody>
            <a:bodyPr/>
            <a:lstStyle/>
            <a:p>
              <a:pPr eaLnBrk="0" hangingPunct="0">
                <a:defRPr/>
              </a:pPr>
              <a:r>
                <a:rPr lang="en-GB">
                  <a:noFill/>
                  <a:latin typeface="Arial" charset="0"/>
                </a:rPr>
                <a:t> </a:t>
              </a:r>
            </a:p>
          </p:txBody>
        </p:sp>
        <p:pic>
          <p:nvPicPr>
            <p:cNvPr id="15383" name="Picture 5" descr="C:\Documents and Settings\gflandin\My Documents\spm8\man\multimodal\figures\meg_TF_results.png"/>
            <p:cNvPicPr>
              <a:picLocks noChangeAspect="1" noChangeArrowheads="1"/>
            </p:cNvPicPr>
            <p:nvPr/>
          </p:nvPicPr>
          <p:blipFill>
            <a:blip r:embed="rId2" cstate="print"/>
            <a:srcRect l="67838" t="17705" r="5238" b="41879"/>
            <a:stretch>
              <a:fillRect/>
            </a:stretch>
          </p:blipFill>
          <p:spPr bwMode="auto">
            <a:xfrm>
              <a:off x="3974559" y="990600"/>
              <a:ext cx="961344" cy="1371600"/>
            </a:xfrm>
            <a:prstGeom prst="rect">
              <a:avLst/>
            </a:prstGeom>
            <a:noFill/>
            <a:ln w="9525">
              <a:noFill/>
              <a:miter lim="800000"/>
              <a:headEnd/>
              <a:tailEnd/>
            </a:ln>
          </p:spPr>
        </p:pic>
      </p:grpSp>
      <p:pic>
        <p:nvPicPr>
          <p:cNvPr id="22" name="Picture 21"/>
          <p:cNvPicPr>
            <a:picLocks noChangeAspect="1"/>
          </p:cNvPicPr>
          <p:nvPr/>
        </p:nvPicPr>
        <p:blipFill rotWithShape="1">
          <a:blip r:embed="rId9" cstate="print">
            <a:extLst>
              <a:ext uri="{28A0092B-C50C-407E-A947-70E740481C1C}"/>
            </a:extLst>
          </a:blip>
          <a:srcRect l="22445" t="10021" r="24610" b="37596"/>
          <a:stretch/>
        </p:blipFill>
        <p:spPr>
          <a:xfrm>
            <a:off x="7572324" y="1355499"/>
            <a:ext cx="1190676" cy="994002"/>
          </a:xfrm>
          <a:prstGeom prst="ellipse">
            <a:avLst/>
          </a:prstGeom>
          <a:ln>
            <a:noFill/>
          </a:ln>
          <a:effectLst>
            <a:softEdge rad="112500"/>
          </a:effectLst>
        </p:spPr>
      </p:pic>
      <p:sp>
        <p:nvSpPr>
          <p:cNvPr id="15" name="TextBox 14"/>
          <p:cNvSpPr txBox="1">
            <a:spLocks noRot="1" noChangeAspect="1" noMove="1" noResize="1" noEditPoints="1" noAdjustHandles="1" noChangeArrowheads="1" noChangeShapeType="1" noTextEdit="1"/>
          </p:cNvSpPr>
          <p:nvPr/>
        </p:nvSpPr>
        <p:spPr>
          <a:xfrm>
            <a:off x="3810000" y="5791200"/>
            <a:ext cx="1521442" cy="761940"/>
          </a:xfrm>
          <a:prstGeom prst="rect">
            <a:avLst/>
          </a:prstGeom>
          <a:blipFill rotWithShape="1">
            <a:blip r:embed="rId10" cstate="print"/>
            <a:stretch>
              <a:fillRect/>
            </a:stretch>
          </a:blipFill>
        </p:spPr>
        <p:txBody>
          <a:bodyPr/>
          <a:lstStyle/>
          <a:p>
            <a:pPr eaLnBrk="0" hangingPunct="0">
              <a:defRPr/>
            </a:pPr>
            <a:r>
              <a:rPr lang="en-GB">
                <a:noFill/>
                <a:latin typeface="Arial" charset="0"/>
              </a:rPr>
              <a:t> </a:t>
            </a:r>
          </a:p>
        </p:txBody>
      </p:sp>
      <p:sp>
        <p:nvSpPr>
          <p:cNvPr id="16" name="TextBox 15"/>
          <p:cNvSpPr txBox="1">
            <a:spLocks noChangeArrowheads="1"/>
          </p:cNvSpPr>
          <p:nvPr/>
        </p:nvSpPr>
        <p:spPr bwMode="auto">
          <a:xfrm>
            <a:off x="6383338" y="1173163"/>
            <a:ext cx="1120775" cy="338137"/>
          </a:xfrm>
          <a:prstGeom prst="rect">
            <a:avLst/>
          </a:prstGeom>
          <a:noFill/>
          <a:ln w="9525">
            <a:noFill/>
            <a:miter lim="800000"/>
            <a:headEnd/>
            <a:tailEnd/>
          </a:ln>
        </p:spPr>
        <p:txBody>
          <a:bodyPr wrap="none">
            <a:spAutoFit/>
          </a:bodyPr>
          <a:lstStyle/>
          <a:p>
            <a:pPr eaLnBrk="0" hangingPunct="0"/>
            <a:r>
              <a:rPr lang="en-GB" sz="1600"/>
              <a:t>Contrast </a:t>
            </a:r>
            <a:r>
              <a:rPr lang="en-GB" sz="1600" i="1"/>
              <a:t>c</a:t>
            </a:r>
          </a:p>
        </p:txBody>
      </p:sp>
      <p:sp>
        <p:nvSpPr>
          <p:cNvPr id="20" name="TextBox 19"/>
          <p:cNvSpPr txBox="1">
            <a:spLocks noChangeArrowheads="1"/>
          </p:cNvSpPr>
          <p:nvPr/>
        </p:nvSpPr>
        <p:spPr bwMode="auto">
          <a:xfrm>
            <a:off x="7500938" y="901700"/>
            <a:ext cx="1404937" cy="584200"/>
          </a:xfrm>
          <a:prstGeom prst="rect">
            <a:avLst/>
          </a:prstGeom>
          <a:noFill/>
          <a:ln w="9525">
            <a:noFill/>
            <a:miter lim="800000"/>
            <a:headEnd/>
            <a:tailEnd/>
          </a:ln>
        </p:spPr>
        <p:txBody>
          <a:bodyPr wrap="none">
            <a:spAutoFit/>
          </a:bodyPr>
          <a:lstStyle/>
          <a:p>
            <a:pPr algn="ctr" eaLnBrk="0" hangingPunct="0"/>
            <a:r>
              <a:rPr lang="en-GB" sz="1600" b="1"/>
              <a:t>Random</a:t>
            </a:r>
          </a:p>
          <a:p>
            <a:pPr algn="ctr" eaLnBrk="0" hangingPunct="0"/>
            <a:r>
              <a:rPr lang="en-GB" sz="1600" b="1"/>
              <a:t>Field Theory</a:t>
            </a:r>
          </a:p>
        </p:txBody>
      </p:sp>
      <p:sp>
        <p:nvSpPr>
          <p:cNvPr id="32" name="TextBox 31"/>
          <p:cNvSpPr txBox="1">
            <a:spLocks noRot="1" noChangeAspect="1" noMove="1" noResize="1" noEditPoints="1" noAdjustHandles="1" noChangeArrowheads="1" noChangeShapeType="1" noTextEdit="1"/>
          </p:cNvSpPr>
          <p:nvPr/>
        </p:nvSpPr>
        <p:spPr>
          <a:xfrm>
            <a:off x="7010400" y="6019800"/>
            <a:ext cx="1676400" cy="523220"/>
          </a:xfrm>
          <a:prstGeom prst="rect">
            <a:avLst/>
          </a:prstGeom>
          <a:blipFill rotWithShape="1">
            <a:blip r:embed="rId11" cstate="print"/>
            <a:stretch>
              <a:fillRect/>
            </a:stretch>
          </a:blipFill>
        </p:spPr>
        <p:txBody>
          <a:bodyPr/>
          <a:lstStyle/>
          <a:p>
            <a:pPr eaLnBrk="0" hangingPunct="0">
              <a:defRPr/>
            </a:pPr>
            <a:r>
              <a:rPr lang="en-GB">
                <a:noFill/>
                <a:latin typeface="Arial" charset="0"/>
              </a:rPr>
              <a:t> </a:t>
            </a:r>
          </a:p>
        </p:txBody>
      </p:sp>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2" cstate="print"/>
            <a:stretch>
              <a:fillRect/>
            </a:stretch>
          </a:blipFill>
        </p:spPr>
        <p:txBody>
          <a:bodyPr/>
          <a:lstStyle/>
          <a:p>
            <a:pPr eaLnBrk="0" hangingPunct="0">
              <a:defRPr/>
            </a:pPr>
            <a:r>
              <a:rPr lang="en-GB">
                <a:noFill/>
                <a:latin typeface="Arial" charset="0"/>
              </a:rPr>
              <a:t> </a:t>
            </a:r>
          </a:p>
        </p:txBody>
      </p:sp>
      <p:pic>
        <p:nvPicPr>
          <p:cNvPr id="33" name="Picture 244" descr="slice"/>
          <p:cNvPicPr>
            <a:picLocks noChangeAspect="1" noChangeArrowheads="1"/>
          </p:cNvPicPr>
          <p:nvPr/>
        </p:nvPicPr>
        <p:blipFill>
          <a:blip r:embed="rId13" cstate="print"/>
          <a:srcRect l="14081" t="28236" r="54173" b="42599"/>
          <a:stretch>
            <a:fillRect/>
          </a:stretch>
        </p:blipFill>
        <p:spPr bwMode="auto">
          <a:xfrm>
            <a:off x="990600" y="5029200"/>
            <a:ext cx="762000" cy="887413"/>
          </a:xfrm>
          <a:prstGeom prst="rect">
            <a:avLst/>
          </a:prstGeom>
          <a:noFill/>
          <a:ln w="9525">
            <a:noFill/>
            <a:miter lim="800000"/>
            <a:headEnd/>
            <a:tailEnd/>
          </a:ln>
        </p:spPr>
      </p:pic>
      <p:pic>
        <p:nvPicPr>
          <p:cNvPr id="34" name="Picture 244" descr="slice"/>
          <p:cNvPicPr>
            <a:picLocks noChangeAspect="1" noChangeArrowheads="1"/>
          </p:cNvPicPr>
          <p:nvPr/>
        </p:nvPicPr>
        <p:blipFill>
          <a:blip r:embed="rId13" cstate="print"/>
          <a:srcRect l="14081" t="28236" r="54173" b="42599"/>
          <a:stretch>
            <a:fillRect/>
          </a:stretch>
        </p:blipFill>
        <p:spPr bwMode="auto">
          <a:xfrm>
            <a:off x="1143000" y="5181600"/>
            <a:ext cx="762000" cy="887413"/>
          </a:xfrm>
          <a:prstGeom prst="rect">
            <a:avLst/>
          </a:prstGeom>
          <a:noFill/>
          <a:ln w="9525">
            <a:noFill/>
            <a:miter lim="800000"/>
            <a:headEnd/>
            <a:tailEnd/>
          </a:ln>
        </p:spPr>
      </p:pic>
      <p:pic>
        <p:nvPicPr>
          <p:cNvPr id="35" name="Picture 244" descr="slice"/>
          <p:cNvPicPr>
            <a:picLocks noChangeAspect="1" noChangeArrowheads="1"/>
          </p:cNvPicPr>
          <p:nvPr/>
        </p:nvPicPr>
        <p:blipFill>
          <a:blip r:embed="rId13" cstate="print"/>
          <a:srcRect l="14081" t="28236" r="54173" b="42599"/>
          <a:stretch>
            <a:fillRect/>
          </a:stretch>
        </p:blipFill>
        <p:spPr bwMode="auto">
          <a:xfrm>
            <a:off x="1295400" y="5334000"/>
            <a:ext cx="762000" cy="887413"/>
          </a:xfrm>
          <a:prstGeom prst="rect">
            <a:avLst/>
          </a:prstGeom>
          <a:noFill/>
          <a:ln w="9525">
            <a:noFill/>
            <a:miter lim="800000"/>
            <a:headEnd/>
            <a:tailEnd/>
          </a:ln>
        </p:spPr>
      </p:pic>
      <p:pic>
        <p:nvPicPr>
          <p:cNvPr id="36" name="Picture 244" descr="slice"/>
          <p:cNvPicPr>
            <a:picLocks noChangeAspect="1" noChangeArrowheads="1"/>
          </p:cNvPicPr>
          <p:nvPr/>
        </p:nvPicPr>
        <p:blipFill>
          <a:blip r:embed="rId13" cstate="print"/>
          <a:srcRect l="14081" t="28236" r="54173" b="42599"/>
          <a:stretch>
            <a:fillRect/>
          </a:stretch>
        </p:blipFill>
        <p:spPr bwMode="auto">
          <a:xfrm>
            <a:off x="1447800" y="5486400"/>
            <a:ext cx="762000" cy="887413"/>
          </a:xfrm>
          <a:prstGeom prst="rect">
            <a:avLst/>
          </a:prstGeom>
          <a:noFill/>
          <a:ln w="9525">
            <a:noFill/>
            <a:miter lim="800000"/>
            <a:headEnd/>
            <a:tailEnd/>
          </a:ln>
        </p:spPr>
      </p:pic>
      <p:pic>
        <p:nvPicPr>
          <p:cNvPr id="37" name="Picture 244" descr="slice"/>
          <p:cNvPicPr>
            <a:picLocks noChangeAspect="1" noChangeArrowheads="1"/>
          </p:cNvPicPr>
          <p:nvPr/>
        </p:nvPicPr>
        <p:blipFill>
          <a:blip r:embed="rId13" cstate="print"/>
          <a:srcRect l="14081" t="28236" r="54173" b="42599"/>
          <a:stretch>
            <a:fillRect/>
          </a:stretch>
        </p:blipFill>
        <p:spPr bwMode="auto">
          <a:xfrm>
            <a:off x="1600200" y="5638800"/>
            <a:ext cx="762000" cy="887413"/>
          </a:xfrm>
          <a:prstGeom prst="rect">
            <a:avLst/>
          </a:prstGeom>
          <a:noFill/>
          <a:ln w="9525">
            <a:noFill/>
            <a:miter lim="800000"/>
            <a:headEnd/>
            <a:tailEnd/>
          </a:ln>
        </p:spPr>
      </p:pic>
      <p:pic>
        <p:nvPicPr>
          <p:cNvPr id="38" name="Picture 244" descr="slice"/>
          <p:cNvPicPr>
            <a:picLocks noChangeAspect="1" noChangeArrowheads="1"/>
          </p:cNvPicPr>
          <p:nvPr/>
        </p:nvPicPr>
        <p:blipFill>
          <a:blip r:embed="rId14" cstate="print"/>
          <a:srcRect l="14081" t="28236" r="54173" b="42599"/>
          <a:stretch>
            <a:fillRect/>
          </a:stretch>
        </p:blipFill>
        <p:spPr bwMode="auto">
          <a:xfrm rot="312230">
            <a:off x="914400" y="812800"/>
            <a:ext cx="762000" cy="889000"/>
          </a:xfrm>
          <a:prstGeom prst="rect">
            <a:avLst/>
          </a:prstGeom>
          <a:noFill/>
          <a:ln w="9525">
            <a:noFill/>
            <a:miter lim="800000"/>
            <a:headEnd/>
            <a:tailEnd/>
          </a:ln>
        </p:spPr>
      </p:pic>
      <p:pic>
        <p:nvPicPr>
          <p:cNvPr id="39" name="Picture 244" descr="slice"/>
          <p:cNvPicPr>
            <a:picLocks noChangeAspect="1" noChangeArrowheads="1"/>
          </p:cNvPicPr>
          <p:nvPr/>
        </p:nvPicPr>
        <p:blipFill>
          <a:blip r:embed="rId14" cstate="print"/>
          <a:srcRect l="14081" t="28236" r="54173" b="42599"/>
          <a:stretch>
            <a:fillRect/>
          </a:stretch>
        </p:blipFill>
        <p:spPr bwMode="auto">
          <a:xfrm rot="-505318">
            <a:off x="1066800" y="965200"/>
            <a:ext cx="762000" cy="889000"/>
          </a:xfrm>
          <a:prstGeom prst="rect">
            <a:avLst/>
          </a:prstGeom>
          <a:noFill/>
          <a:ln w="9525">
            <a:noFill/>
            <a:miter lim="800000"/>
            <a:headEnd/>
            <a:tailEnd/>
          </a:ln>
        </p:spPr>
      </p:pic>
      <p:pic>
        <p:nvPicPr>
          <p:cNvPr id="40" name="Picture 244" descr="slice"/>
          <p:cNvPicPr>
            <a:picLocks noChangeAspect="1" noChangeArrowheads="1"/>
          </p:cNvPicPr>
          <p:nvPr/>
        </p:nvPicPr>
        <p:blipFill>
          <a:blip r:embed="rId14" cstate="print"/>
          <a:srcRect l="14081" t="28236" r="54173" b="42599"/>
          <a:stretch>
            <a:fillRect/>
          </a:stretch>
        </p:blipFill>
        <p:spPr bwMode="auto">
          <a:xfrm rot="298852">
            <a:off x="1219200" y="1117600"/>
            <a:ext cx="762000" cy="889000"/>
          </a:xfrm>
          <a:prstGeom prst="rect">
            <a:avLst/>
          </a:prstGeom>
          <a:noFill/>
          <a:ln w="9525">
            <a:noFill/>
            <a:miter lim="800000"/>
            <a:headEnd/>
            <a:tailEnd/>
          </a:ln>
        </p:spPr>
      </p:pic>
      <p:pic>
        <p:nvPicPr>
          <p:cNvPr id="41" name="Picture 244" descr="slice"/>
          <p:cNvPicPr>
            <a:picLocks noChangeAspect="1" noChangeArrowheads="1"/>
          </p:cNvPicPr>
          <p:nvPr/>
        </p:nvPicPr>
        <p:blipFill>
          <a:blip r:embed="rId14" cstate="print"/>
          <a:srcRect l="14081" t="28236" r="54173" b="42599"/>
          <a:stretch>
            <a:fillRect/>
          </a:stretch>
        </p:blipFill>
        <p:spPr bwMode="auto">
          <a:xfrm rot="-310640">
            <a:off x="1371600" y="1270000"/>
            <a:ext cx="762000" cy="889000"/>
          </a:xfrm>
          <a:prstGeom prst="rect">
            <a:avLst/>
          </a:prstGeom>
          <a:noFill/>
          <a:ln w="9525">
            <a:noFill/>
            <a:miter lim="800000"/>
            <a:headEnd/>
            <a:tailEnd/>
          </a:ln>
        </p:spPr>
      </p:pic>
      <p:pic>
        <p:nvPicPr>
          <p:cNvPr id="42" name="Picture 244" descr="slice"/>
          <p:cNvPicPr>
            <a:picLocks noChangeAspect="1" noChangeArrowheads="1"/>
          </p:cNvPicPr>
          <p:nvPr/>
        </p:nvPicPr>
        <p:blipFill>
          <a:blip r:embed="rId14" cstate="print"/>
          <a:srcRect l="14081" t="28236" r="54173" b="42599"/>
          <a:stretch>
            <a:fillRect/>
          </a:stretch>
        </p:blipFill>
        <p:spPr bwMode="auto">
          <a:xfrm rot="511039">
            <a:off x="1524000" y="1422400"/>
            <a:ext cx="762000" cy="889000"/>
          </a:xfrm>
          <a:prstGeom prst="rect">
            <a:avLst/>
          </a:prstGeom>
          <a:noFill/>
          <a:ln w="9525">
            <a:noFill/>
            <a:miter lim="800000"/>
            <a:headEnd/>
            <a:tailEnd/>
          </a:ln>
        </p:spPr>
      </p:pic>
      <p:pic>
        <p:nvPicPr>
          <p:cNvPr id="43" name="Picture 248" descr="tmap"/>
          <p:cNvPicPr>
            <a:picLocks noChangeAspect="1" noChangeArrowheads="1"/>
          </p:cNvPicPr>
          <p:nvPr/>
        </p:nvPicPr>
        <p:blipFill>
          <a:blip r:embed="rId15" cstate="print"/>
          <a:srcRect l="13858" t="28154" r="54488" b="42381"/>
          <a:stretch>
            <a:fillRect/>
          </a:stretch>
        </p:blipFill>
        <p:spPr bwMode="auto">
          <a:xfrm>
            <a:off x="7391400" y="4622800"/>
            <a:ext cx="990600" cy="1330325"/>
          </a:xfrm>
          <a:prstGeom prst="rect">
            <a:avLst/>
          </a:prstGeom>
          <a:noFill/>
          <a:ln w="9525">
            <a:noFill/>
            <a:miter lim="800000"/>
            <a:headEnd/>
            <a:tailEnd/>
          </a:ln>
        </p:spPr>
      </p:pic>
      <p:pic>
        <p:nvPicPr>
          <p:cNvPr id="31" name="Picture 4"/>
          <p:cNvPicPr>
            <a:picLocks noChangeAspect="1" noChangeArrowheads="1"/>
          </p:cNvPicPr>
          <p:nvPr/>
        </p:nvPicPr>
        <p:blipFill>
          <a:blip r:embed="rId16" cstate="print"/>
          <a:srcRect/>
          <a:stretch>
            <a:fillRect/>
          </a:stretch>
        </p:blipFill>
        <p:spPr bwMode="auto">
          <a:xfrm>
            <a:off x="6383338" y="4495800"/>
            <a:ext cx="2514600" cy="2151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Testing for signal</a:t>
            </a:r>
            <a:endParaRPr lang="en-GB" dirty="0"/>
          </a:p>
        </p:txBody>
      </p:sp>
      <p:pic>
        <p:nvPicPr>
          <p:cNvPr id="83970" name="Picture 2"/>
          <p:cNvPicPr>
            <a:picLocks noChangeAspect="1" noChangeArrowheads="1"/>
          </p:cNvPicPr>
          <p:nvPr/>
        </p:nvPicPr>
        <p:blipFill>
          <a:blip r:embed="rId2" cstate="print"/>
          <a:srcRect l="10526" t="2340" r="-1" b="8743"/>
          <a:stretch>
            <a:fillRect/>
          </a:stretch>
        </p:blipFill>
        <p:spPr bwMode="auto">
          <a:xfrm>
            <a:off x="5486400" y="1219200"/>
            <a:ext cx="2454442" cy="1828800"/>
          </a:xfrm>
          <a:prstGeom prst="rect">
            <a:avLst/>
          </a:prstGeom>
          <a:noFill/>
          <a:ln w="9525">
            <a:noFill/>
            <a:miter lim="800000"/>
            <a:headEnd/>
            <a:tailEnd/>
          </a:ln>
        </p:spPr>
      </p:pic>
      <p:pic>
        <p:nvPicPr>
          <p:cNvPr id="30721" name="Picture 1"/>
          <p:cNvPicPr>
            <a:picLocks noChangeAspect="1" noChangeArrowheads="1"/>
          </p:cNvPicPr>
          <p:nvPr/>
        </p:nvPicPr>
        <p:blipFill>
          <a:blip r:embed="rId3" cstate="print"/>
          <a:srcRect l="51613" b="48953"/>
          <a:stretch>
            <a:fillRect/>
          </a:stretch>
        </p:blipFill>
        <p:spPr bwMode="auto">
          <a:xfrm>
            <a:off x="3429000" y="3048000"/>
            <a:ext cx="3143250" cy="3019425"/>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l="4693" t="7730" r="53079" b="54911"/>
          <a:stretch>
            <a:fillRect/>
          </a:stretch>
        </p:blipFill>
        <p:spPr bwMode="auto">
          <a:xfrm>
            <a:off x="0" y="2438400"/>
            <a:ext cx="2743200" cy="2209800"/>
          </a:xfrm>
          <a:prstGeom prst="rect">
            <a:avLst/>
          </a:prstGeom>
          <a:noFill/>
          <a:ln w="9525">
            <a:noFill/>
            <a:miter lim="800000"/>
            <a:headEnd/>
            <a:tailEnd/>
          </a:ln>
        </p:spPr>
      </p:pic>
      <p:sp>
        <p:nvSpPr>
          <p:cNvPr id="6" name="TextBox 5"/>
          <p:cNvSpPr txBox="1"/>
          <p:nvPr/>
        </p:nvSpPr>
        <p:spPr>
          <a:xfrm>
            <a:off x="990600" y="2286000"/>
            <a:ext cx="813043" cy="369332"/>
          </a:xfrm>
          <a:prstGeom prst="rect">
            <a:avLst/>
          </a:prstGeom>
          <a:noFill/>
        </p:spPr>
        <p:txBody>
          <a:bodyPr wrap="none" rtlCol="0">
            <a:spAutoFit/>
          </a:bodyPr>
          <a:lstStyle/>
          <a:p>
            <a:r>
              <a:rPr lang="en-GB" dirty="0" smtClean="0"/>
              <a:t>SPM t</a:t>
            </a:r>
            <a:endParaRPr lang="en-GB" dirty="0"/>
          </a:p>
        </p:txBody>
      </p:sp>
      <p:sp>
        <p:nvSpPr>
          <p:cNvPr id="7" name="TextBox 6"/>
          <p:cNvSpPr txBox="1"/>
          <p:nvPr/>
        </p:nvSpPr>
        <p:spPr>
          <a:xfrm>
            <a:off x="3276600" y="2743200"/>
            <a:ext cx="1544012" cy="369332"/>
          </a:xfrm>
          <a:prstGeom prst="rect">
            <a:avLst/>
          </a:prstGeom>
          <a:noFill/>
        </p:spPr>
        <p:txBody>
          <a:bodyPr wrap="none" rtlCol="0">
            <a:spAutoFit/>
          </a:bodyPr>
          <a:lstStyle/>
          <a:p>
            <a:r>
              <a:rPr lang="en-GB" dirty="0" smtClean="0"/>
              <a:t>Random field</a:t>
            </a:r>
            <a:endParaRPr lang="en-GB" dirty="0"/>
          </a:p>
        </p:txBody>
      </p:sp>
      <p:cxnSp>
        <p:nvCxnSpPr>
          <p:cNvPr id="9" name="Straight Arrow Connector 8"/>
          <p:cNvCxnSpPr/>
          <p:nvPr/>
        </p:nvCxnSpPr>
        <p:spPr bwMode="auto">
          <a:xfrm>
            <a:off x="4343400" y="3048000"/>
            <a:ext cx="990600" cy="1371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0" name="TextBox 9"/>
          <p:cNvSpPr txBox="1"/>
          <p:nvPr/>
        </p:nvSpPr>
        <p:spPr>
          <a:xfrm>
            <a:off x="7086600" y="3733800"/>
            <a:ext cx="1569660" cy="369332"/>
          </a:xfrm>
          <a:prstGeom prst="rect">
            <a:avLst/>
          </a:prstGeom>
          <a:noFill/>
        </p:spPr>
        <p:txBody>
          <a:bodyPr wrap="none" rtlCol="0">
            <a:spAutoFit/>
          </a:bodyPr>
          <a:lstStyle/>
          <a:p>
            <a:r>
              <a:rPr lang="en-GB" dirty="0" smtClean="0"/>
              <a:t>Observed EC</a:t>
            </a:r>
            <a:endParaRPr lang="en-GB" dirty="0"/>
          </a:p>
        </p:txBody>
      </p:sp>
      <p:cxnSp>
        <p:nvCxnSpPr>
          <p:cNvPr id="11" name="Straight Arrow Connector 10"/>
          <p:cNvCxnSpPr/>
          <p:nvPr/>
        </p:nvCxnSpPr>
        <p:spPr bwMode="auto">
          <a:xfrm flipH="1">
            <a:off x="6324600" y="4114800"/>
            <a:ext cx="1623030" cy="1524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 name="Rectangle 14"/>
          <p:cNvSpPr/>
          <p:nvPr/>
        </p:nvSpPr>
        <p:spPr bwMode="auto">
          <a:xfrm>
            <a:off x="5334000" y="5410200"/>
            <a:ext cx="228600" cy="2286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16" name="Picture 9"/>
          <p:cNvPicPr>
            <a:picLocks noChangeAspect="1"/>
          </p:cNvPicPr>
          <p:nvPr/>
        </p:nvPicPr>
        <p:blipFill>
          <a:blip r:embed="rId4" cstate="print"/>
          <a:srcRect t="17949" r="6243"/>
          <a:stretch>
            <a:fillRect/>
          </a:stretch>
        </p:blipFill>
        <p:spPr bwMode="auto">
          <a:xfrm>
            <a:off x="0" y="4419599"/>
            <a:ext cx="3429000" cy="2438401"/>
          </a:xfrm>
          <a:prstGeom prst="rect">
            <a:avLst/>
          </a:prstGeom>
          <a:noFill/>
          <a:ln w="9525">
            <a:noFill/>
            <a:miter lim="800000"/>
            <a:headEnd/>
            <a:tailEnd/>
          </a:ln>
        </p:spPr>
      </p:pic>
      <p:cxnSp>
        <p:nvCxnSpPr>
          <p:cNvPr id="17" name="Straight Arrow Connector 16"/>
          <p:cNvCxnSpPr/>
          <p:nvPr/>
        </p:nvCxnSpPr>
        <p:spPr>
          <a:xfrm flipH="1" flipV="1">
            <a:off x="3048000" y="5334001"/>
            <a:ext cx="1905000" cy="533399"/>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486400" y="5486401"/>
            <a:ext cx="152400" cy="304799"/>
          </a:xfrm>
          <a:prstGeom prst="straightConnector1">
            <a:avLst/>
          </a:prstGeom>
          <a:ln w="25400">
            <a:solidFill>
              <a:srgbClr val="008A3E"/>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auto">
          <a:xfrm>
            <a:off x="914400" y="4267200"/>
            <a:ext cx="76200" cy="6096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228600" y="0"/>
            <a:ext cx="8229600" cy="792162"/>
          </a:xfrm>
        </p:spPr>
        <p:txBody>
          <a:bodyPr/>
          <a:lstStyle/>
          <a:p>
            <a:pPr eaLnBrk="1" hangingPunct="1"/>
            <a:r>
              <a:rPr lang="en-GB" b="1" dirty="0" smtClean="0">
                <a:solidFill>
                  <a:schemeClr val="bg1"/>
                </a:solidFill>
              </a:rPr>
              <a:t>Peak, cluster and set level inference</a:t>
            </a:r>
          </a:p>
        </p:txBody>
      </p:sp>
      <p:sp>
        <p:nvSpPr>
          <p:cNvPr id="37890" name="Text Box 3"/>
          <p:cNvSpPr txBox="1">
            <a:spLocks noChangeArrowheads="1"/>
          </p:cNvSpPr>
          <p:nvPr/>
        </p:nvSpPr>
        <p:spPr bwMode="auto">
          <a:xfrm>
            <a:off x="5737225" y="3017838"/>
            <a:ext cx="2790825" cy="3140075"/>
          </a:xfrm>
          <a:prstGeom prst="rect">
            <a:avLst/>
          </a:prstGeom>
          <a:noFill/>
          <a:ln w="9525" algn="ctr">
            <a:noFill/>
            <a:miter lim="800000"/>
            <a:headEnd/>
            <a:tailEnd/>
          </a:ln>
        </p:spPr>
        <p:txBody>
          <a:bodyPr>
            <a:spAutoFit/>
          </a:bodyPr>
          <a:lstStyle/>
          <a:p>
            <a:pPr eaLnBrk="0" hangingPunct="0">
              <a:spcBef>
                <a:spcPct val="50000"/>
              </a:spcBef>
            </a:pPr>
            <a:r>
              <a:rPr lang="en-GB" sz="2000" b="1">
                <a:solidFill>
                  <a:srgbClr val="006699"/>
                </a:solidFill>
                <a:latin typeface="Arial Unicode MS" pitchFamily="34" charset="-128"/>
              </a:rPr>
              <a:t>Peak level test:</a:t>
            </a:r>
          </a:p>
          <a:p>
            <a:pPr eaLnBrk="0" hangingPunct="0"/>
            <a:r>
              <a:rPr lang="en-GB" sz="2000">
                <a:latin typeface="Arial Unicode MS" pitchFamily="34" charset="-128"/>
              </a:rPr>
              <a:t>height of local maxima</a:t>
            </a:r>
          </a:p>
          <a:p>
            <a:pPr eaLnBrk="0" hangingPunct="0">
              <a:spcBef>
                <a:spcPct val="100000"/>
              </a:spcBef>
            </a:pPr>
            <a:r>
              <a:rPr lang="en-GB" sz="2000" b="1">
                <a:solidFill>
                  <a:srgbClr val="006699"/>
                </a:solidFill>
                <a:latin typeface="Arial Unicode MS" pitchFamily="34" charset="-128"/>
              </a:rPr>
              <a:t>Cluster level test:</a:t>
            </a:r>
          </a:p>
          <a:p>
            <a:pPr eaLnBrk="0" hangingPunct="0"/>
            <a:r>
              <a:rPr lang="en-GB" sz="2000">
                <a:latin typeface="Arial Unicode MS" pitchFamily="34" charset="-128"/>
              </a:rPr>
              <a:t>spatial extent above u</a:t>
            </a:r>
          </a:p>
          <a:p>
            <a:pPr eaLnBrk="0" hangingPunct="0">
              <a:spcBef>
                <a:spcPct val="100000"/>
              </a:spcBef>
            </a:pPr>
            <a:r>
              <a:rPr lang="en-GB" sz="2000" b="1">
                <a:solidFill>
                  <a:srgbClr val="006699"/>
                </a:solidFill>
                <a:latin typeface="Arial Unicode MS" pitchFamily="34" charset="-128"/>
              </a:rPr>
              <a:t>Set level test:</a:t>
            </a:r>
          </a:p>
          <a:p>
            <a:pPr eaLnBrk="0" hangingPunct="0"/>
            <a:r>
              <a:rPr lang="en-GB" sz="2000">
                <a:latin typeface="Arial Unicode MS" pitchFamily="34" charset="-128"/>
              </a:rPr>
              <a:t>number of clusters above u</a:t>
            </a:r>
          </a:p>
          <a:p>
            <a:pPr eaLnBrk="0" hangingPunct="0"/>
            <a:endParaRPr lang="en-GB" sz="2000">
              <a:latin typeface="Arial Unicode MS" pitchFamily="34" charset="-128"/>
            </a:endParaRPr>
          </a:p>
        </p:txBody>
      </p:sp>
      <p:sp>
        <p:nvSpPr>
          <p:cNvPr id="37891" name="Line 4"/>
          <p:cNvSpPr>
            <a:spLocks noChangeShapeType="1"/>
          </p:cNvSpPr>
          <p:nvPr/>
        </p:nvSpPr>
        <p:spPr bwMode="auto">
          <a:xfrm>
            <a:off x="5551488" y="2955926"/>
            <a:ext cx="0" cy="3516312"/>
          </a:xfrm>
          <a:prstGeom prst="line">
            <a:avLst/>
          </a:prstGeom>
          <a:noFill/>
          <a:ln w="57150">
            <a:solidFill>
              <a:schemeClr val="tx1"/>
            </a:solidFill>
            <a:round/>
            <a:headEnd/>
            <a:tailEnd type="triangle" w="med" len="med"/>
          </a:ln>
        </p:spPr>
        <p:txBody>
          <a:bodyPr>
            <a:spAutoFit/>
          </a:bodyPr>
          <a:lstStyle/>
          <a:p>
            <a:endParaRPr lang="en-GB"/>
          </a:p>
        </p:txBody>
      </p:sp>
      <p:sp>
        <p:nvSpPr>
          <p:cNvPr id="37892" name="Text Box 5"/>
          <p:cNvSpPr txBox="1">
            <a:spLocks noChangeArrowheads="1"/>
          </p:cNvSpPr>
          <p:nvPr/>
        </p:nvSpPr>
        <p:spPr bwMode="auto">
          <a:xfrm>
            <a:off x="4875213" y="2365376"/>
            <a:ext cx="1331912" cy="396875"/>
          </a:xfrm>
          <a:prstGeom prst="rect">
            <a:avLst/>
          </a:prstGeom>
          <a:noFill/>
          <a:ln w="9525" algn="ctr">
            <a:noFill/>
            <a:miter lim="800000"/>
            <a:headEnd/>
            <a:tailEnd/>
          </a:ln>
        </p:spPr>
        <p:txBody>
          <a:bodyPr wrap="none">
            <a:spAutoFit/>
          </a:bodyPr>
          <a:lstStyle/>
          <a:p>
            <a:pPr eaLnBrk="0" hangingPunct="0">
              <a:spcBef>
                <a:spcPct val="50000"/>
              </a:spcBef>
            </a:pPr>
            <a:r>
              <a:rPr lang="en-GB" sz="2000" b="1">
                <a:latin typeface="Arial Unicode MS" pitchFamily="34" charset="-128"/>
              </a:rPr>
              <a:t>Sensitivity</a:t>
            </a:r>
          </a:p>
        </p:txBody>
      </p:sp>
      <p:sp>
        <p:nvSpPr>
          <p:cNvPr id="37893" name="Text Box 6"/>
          <p:cNvSpPr txBox="1">
            <a:spLocks noChangeArrowheads="1"/>
          </p:cNvSpPr>
          <p:nvPr/>
        </p:nvSpPr>
        <p:spPr bwMode="auto">
          <a:xfrm>
            <a:off x="5014913" y="5797551"/>
            <a:ext cx="455612" cy="457200"/>
          </a:xfrm>
          <a:prstGeom prst="rect">
            <a:avLst/>
          </a:prstGeom>
          <a:noFill/>
          <a:ln w="9525" algn="ctr">
            <a:noFill/>
            <a:miter lim="800000"/>
            <a:headEnd/>
            <a:tailEnd/>
          </a:ln>
        </p:spPr>
        <p:txBody>
          <a:bodyPr wrap="none">
            <a:spAutoFit/>
          </a:bodyPr>
          <a:lstStyle/>
          <a:p>
            <a:pPr eaLnBrk="0" hangingPunct="0">
              <a:spcBef>
                <a:spcPct val="50000"/>
              </a:spcBef>
            </a:pPr>
            <a:r>
              <a:rPr lang="en-GB" sz="2400">
                <a:solidFill>
                  <a:srgbClr val="FF0000"/>
                </a:solidFill>
                <a:latin typeface="Trebuchet MS" pitchFamily="34" charset="0"/>
                <a:sym typeface="Wingdings 2" pitchFamily="18" charset="2"/>
              </a:rPr>
              <a:t></a:t>
            </a:r>
          </a:p>
        </p:txBody>
      </p:sp>
      <p:sp>
        <p:nvSpPr>
          <p:cNvPr id="37894" name="Text Box 7"/>
          <p:cNvSpPr txBox="1">
            <a:spLocks noChangeArrowheads="1"/>
          </p:cNvSpPr>
          <p:nvPr/>
        </p:nvSpPr>
        <p:spPr bwMode="auto">
          <a:xfrm>
            <a:off x="7815263" y="2232026"/>
            <a:ext cx="1619250" cy="701675"/>
          </a:xfrm>
          <a:prstGeom prst="rect">
            <a:avLst/>
          </a:prstGeom>
          <a:noFill/>
          <a:ln w="9525" algn="ctr">
            <a:noFill/>
            <a:miter lim="800000"/>
            <a:headEnd/>
            <a:tailEnd/>
          </a:ln>
        </p:spPr>
        <p:txBody>
          <a:bodyPr>
            <a:spAutoFit/>
          </a:bodyPr>
          <a:lstStyle/>
          <a:p>
            <a:pPr eaLnBrk="0" hangingPunct="0">
              <a:spcBef>
                <a:spcPct val="50000"/>
              </a:spcBef>
            </a:pPr>
            <a:r>
              <a:rPr lang="en-GB" sz="2000" b="1">
                <a:latin typeface="Arial Unicode MS" pitchFamily="34" charset="-128"/>
              </a:rPr>
              <a:t>Regional specificity</a:t>
            </a:r>
          </a:p>
        </p:txBody>
      </p:sp>
      <p:sp>
        <p:nvSpPr>
          <p:cNvPr id="37895" name="Line 8"/>
          <p:cNvSpPr>
            <a:spLocks noChangeShapeType="1"/>
          </p:cNvSpPr>
          <p:nvPr/>
        </p:nvSpPr>
        <p:spPr bwMode="auto">
          <a:xfrm>
            <a:off x="8529638" y="2962276"/>
            <a:ext cx="0" cy="3516312"/>
          </a:xfrm>
          <a:prstGeom prst="line">
            <a:avLst/>
          </a:prstGeom>
          <a:noFill/>
          <a:ln w="57150">
            <a:solidFill>
              <a:schemeClr val="tx1"/>
            </a:solidFill>
            <a:round/>
            <a:headEnd type="triangle" w="med" len="med"/>
            <a:tailEnd/>
          </a:ln>
        </p:spPr>
        <p:txBody>
          <a:bodyPr>
            <a:spAutoFit/>
          </a:bodyPr>
          <a:lstStyle/>
          <a:p>
            <a:endParaRPr lang="en-GB"/>
          </a:p>
        </p:txBody>
      </p:sp>
      <p:sp>
        <p:nvSpPr>
          <p:cNvPr id="37896" name="Text Box 9"/>
          <p:cNvSpPr txBox="1">
            <a:spLocks noChangeArrowheads="1"/>
          </p:cNvSpPr>
          <p:nvPr/>
        </p:nvSpPr>
        <p:spPr bwMode="auto">
          <a:xfrm>
            <a:off x="8589963" y="3082926"/>
            <a:ext cx="455612" cy="457200"/>
          </a:xfrm>
          <a:prstGeom prst="rect">
            <a:avLst/>
          </a:prstGeom>
          <a:noFill/>
          <a:ln w="9525" algn="ctr">
            <a:noFill/>
            <a:miter lim="800000"/>
            <a:headEnd/>
            <a:tailEnd/>
          </a:ln>
        </p:spPr>
        <p:txBody>
          <a:bodyPr wrap="none">
            <a:spAutoFit/>
          </a:bodyPr>
          <a:lstStyle/>
          <a:p>
            <a:pPr eaLnBrk="0" hangingPunct="0">
              <a:spcBef>
                <a:spcPct val="50000"/>
              </a:spcBef>
            </a:pPr>
            <a:r>
              <a:rPr lang="en-GB" sz="2400">
                <a:solidFill>
                  <a:srgbClr val="FF0000"/>
                </a:solidFill>
                <a:latin typeface="Trebuchet MS" pitchFamily="34" charset="0"/>
                <a:sym typeface="Wingdings 2" pitchFamily="18" charset="2"/>
              </a:rPr>
              <a:t></a:t>
            </a:r>
          </a:p>
        </p:txBody>
      </p:sp>
      <p:grpSp>
        <p:nvGrpSpPr>
          <p:cNvPr id="2" name="Group 20"/>
          <p:cNvGrpSpPr>
            <a:grpSpLocks/>
          </p:cNvGrpSpPr>
          <p:nvPr/>
        </p:nvGrpSpPr>
        <p:grpSpPr bwMode="auto">
          <a:xfrm>
            <a:off x="152400" y="3200400"/>
            <a:ext cx="4884738" cy="3503612"/>
            <a:chOff x="144463" y="1982788"/>
            <a:chExt cx="4884737" cy="3503612"/>
          </a:xfrm>
        </p:grpSpPr>
        <p:pic>
          <p:nvPicPr>
            <p:cNvPr id="37898" name="Picture 2"/>
            <p:cNvPicPr>
              <a:picLocks noChangeAspect="1" noChangeArrowheads="1"/>
            </p:cNvPicPr>
            <p:nvPr/>
          </p:nvPicPr>
          <p:blipFill>
            <a:blip r:embed="rId2" cstate="print"/>
            <a:srcRect/>
            <a:stretch>
              <a:fillRect/>
            </a:stretch>
          </p:blipFill>
          <p:spPr bwMode="auto">
            <a:xfrm>
              <a:off x="144463" y="1982788"/>
              <a:ext cx="4884737" cy="3503612"/>
            </a:xfrm>
            <a:prstGeom prst="rect">
              <a:avLst/>
            </a:prstGeom>
            <a:solidFill>
              <a:srgbClr val="000066"/>
            </a:solidFill>
            <a:ln w="12700">
              <a:noFill/>
              <a:miter lim="800000"/>
              <a:headEnd/>
              <a:tailEnd/>
            </a:ln>
          </p:spPr>
        </p:pic>
        <p:sp>
          <p:nvSpPr>
            <p:cNvPr id="37899" name="Rectangle 19"/>
            <p:cNvSpPr>
              <a:spLocks noChangeArrowheads="1"/>
            </p:cNvSpPr>
            <p:nvPr/>
          </p:nvSpPr>
          <p:spPr bwMode="auto">
            <a:xfrm>
              <a:off x="336367" y="4724400"/>
              <a:ext cx="4540433" cy="648000"/>
            </a:xfrm>
            <a:prstGeom prst="rect">
              <a:avLst/>
            </a:prstGeom>
            <a:solidFill>
              <a:schemeClr val="bg1"/>
            </a:solidFill>
            <a:ln w="9525" algn="ctr">
              <a:solidFill>
                <a:schemeClr val="bg1"/>
              </a:solidFill>
              <a:round/>
              <a:headEnd/>
              <a:tailEnd/>
            </a:ln>
          </p:spPr>
          <p:txBody>
            <a:bodyPr/>
            <a:lstStyle/>
            <a:p>
              <a:pPr eaLnBrk="0" hangingPunct="0"/>
              <a:endParaRPr lang="en-GB">
                <a:solidFill>
                  <a:schemeClr val="bg1"/>
                </a:solidFill>
              </a:endParaRPr>
            </a:p>
          </p:txBody>
        </p:sp>
        <p:grpSp>
          <p:nvGrpSpPr>
            <p:cNvPr id="3" name="Group 18"/>
            <p:cNvGrpSpPr/>
            <p:nvPr/>
          </p:nvGrpSpPr>
          <p:grpSpPr>
            <a:xfrm>
              <a:off x="336367" y="4648200"/>
              <a:ext cx="4540433" cy="690321"/>
              <a:chOff x="1219200" y="5429874"/>
              <a:chExt cx="7507188" cy="1141383"/>
            </a:xfrm>
            <a:solidFill>
              <a:schemeClr val="bg1"/>
            </a:solidFill>
          </p:grpSpPr>
          <p:cxnSp>
            <p:nvCxnSpPr>
              <p:cNvPr id="11" name="Straight Connector 10"/>
              <p:cNvCxnSpPr/>
              <p:nvPr/>
            </p:nvCxnSpPr>
            <p:spPr bwMode="auto">
              <a:xfrm>
                <a:off x="1219200" y="5715000"/>
                <a:ext cx="838200" cy="0"/>
              </a:xfrm>
              <a:prstGeom prst="line">
                <a:avLst/>
              </a:prstGeom>
              <a:grpFill/>
              <a:ln w="76200" cap="flat" cmpd="sng" algn="ctr">
                <a:solidFill>
                  <a:schemeClr val="accent2"/>
                </a:solidFill>
                <a:prstDash val="solid"/>
                <a:round/>
                <a:headEnd type="none" w="med" len="med"/>
                <a:tailEnd type="none" w="med" len="med"/>
              </a:ln>
              <a:effectLst/>
              <a:extLst>
                <a:ext uri="{AF507438-7753-43E0-B8FC-AC1667EBCBE1}"/>
              </a:extLst>
            </p:spPr>
          </p:cxnSp>
          <p:cxnSp>
            <p:nvCxnSpPr>
              <p:cNvPr id="12" name="Straight Connector 11"/>
              <p:cNvCxnSpPr/>
              <p:nvPr/>
            </p:nvCxnSpPr>
            <p:spPr bwMode="auto">
              <a:xfrm>
                <a:off x="1219200" y="6019800"/>
                <a:ext cx="838200" cy="0"/>
              </a:xfrm>
              <a:prstGeom prst="line">
                <a:avLst/>
              </a:prstGeom>
              <a:grpFill/>
              <a:ln w="76200" cap="flat" cmpd="sng" algn="ctr">
                <a:solidFill>
                  <a:srgbClr val="008A3E"/>
                </a:solidFill>
                <a:prstDash val="sysDash"/>
                <a:round/>
                <a:headEnd type="none" w="med" len="med"/>
                <a:tailEnd type="none" w="med" len="med"/>
              </a:ln>
              <a:effectLst/>
              <a:extLst>
                <a:ext uri="{AF507438-7753-43E0-B8FC-AC1667EBCBE1}"/>
              </a:extLst>
            </p:spPr>
          </p:cxnSp>
          <p:cxnSp>
            <p:nvCxnSpPr>
              <p:cNvPr id="13" name="Straight Connector 12"/>
              <p:cNvCxnSpPr/>
              <p:nvPr/>
            </p:nvCxnSpPr>
            <p:spPr bwMode="auto">
              <a:xfrm>
                <a:off x="1219200" y="6324600"/>
                <a:ext cx="838200" cy="0"/>
              </a:xfrm>
              <a:prstGeom prst="line">
                <a:avLst/>
              </a:prstGeom>
              <a:grpFill/>
              <a:ln w="76200" cap="flat" cmpd="sng" algn="ctr">
                <a:solidFill>
                  <a:srgbClr val="FF0000"/>
                </a:solidFill>
                <a:prstDash val="sysDot"/>
                <a:round/>
                <a:headEnd type="none" w="med" len="med"/>
                <a:tailEnd type="none" w="med" len="med"/>
              </a:ln>
              <a:effectLst/>
              <a:extLst>
                <a:ext uri="{AF507438-7753-43E0-B8FC-AC1667EBCBE1}"/>
              </a:extLst>
            </p:spPr>
          </p:cxnSp>
          <p:sp>
            <p:nvSpPr>
              <p:cNvPr id="14" name="TextBox 13"/>
              <p:cNvSpPr txBox="1"/>
              <p:nvPr/>
            </p:nvSpPr>
            <p:spPr>
              <a:xfrm>
                <a:off x="1925569" y="5429874"/>
                <a:ext cx="3103814" cy="432811"/>
              </a:xfrm>
              <a:prstGeom prst="rect">
                <a:avLst/>
              </a:prstGeom>
              <a:grpFill/>
            </p:spPr>
            <p:txBody>
              <a:bodyPr wrap="none">
                <a:spAutoFit/>
              </a:bodyPr>
              <a:lstStyle/>
              <a:p>
                <a:pPr eaLnBrk="0" hangingPunct="0">
                  <a:defRPr/>
                </a:pPr>
                <a:r>
                  <a:rPr lang="en-GB" sz="1100" dirty="0">
                    <a:latin typeface="Arial" charset="0"/>
                  </a:rPr>
                  <a:t>: significant at the set level</a:t>
                </a:r>
              </a:p>
            </p:txBody>
          </p:sp>
          <p:sp>
            <p:nvSpPr>
              <p:cNvPr id="15" name="TextBox 14"/>
              <p:cNvSpPr txBox="1"/>
              <p:nvPr/>
            </p:nvSpPr>
            <p:spPr>
              <a:xfrm>
                <a:off x="1925569" y="5782411"/>
                <a:ext cx="3489537" cy="432811"/>
              </a:xfrm>
              <a:prstGeom prst="rect">
                <a:avLst/>
              </a:prstGeom>
              <a:grpFill/>
            </p:spPr>
            <p:txBody>
              <a:bodyPr wrap="none">
                <a:spAutoFit/>
              </a:bodyPr>
              <a:lstStyle/>
              <a:p>
                <a:pPr eaLnBrk="0" hangingPunct="0">
                  <a:defRPr/>
                </a:pPr>
                <a:r>
                  <a:rPr lang="en-GB" sz="1100" dirty="0">
                    <a:latin typeface="Arial" charset="0"/>
                  </a:rPr>
                  <a:t>: significant at the cluster level</a:t>
                </a:r>
              </a:p>
            </p:txBody>
          </p:sp>
          <p:sp>
            <p:nvSpPr>
              <p:cNvPr id="16" name="TextBox 15"/>
              <p:cNvSpPr txBox="1"/>
              <p:nvPr/>
            </p:nvSpPr>
            <p:spPr>
              <a:xfrm>
                <a:off x="1925569" y="6138446"/>
                <a:ext cx="3301685" cy="432811"/>
              </a:xfrm>
              <a:prstGeom prst="rect">
                <a:avLst/>
              </a:prstGeom>
              <a:grpFill/>
            </p:spPr>
            <p:txBody>
              <a:bodyPr wrap="none">
                <a:spAutoFit/>
              </a:bodyPr>
              <a:lstStyle/>
              <a:p>
                <a:pPr eaLnBrk="0" hangingPunct="0">
                  <a:defRPr/>
                </a:pPr>
                <a:r>
                  <a:rPr lang="en-GB" sz="1100" dirty="0">
                    <a:latin typeface="Arial" charset="0"/>
                  </a:rPr>
                  <a:t>: significant at the peak level</a:t>
                </a:r>
              </a:p>
            </p:txBody>
          </p:sp>
          <p:sp>
            <p:nvSpPr>
              <p:cNvPr id="17" name="TextBox 16"/>
              <p:cNvSpPr txBox="1"/>
              <p:nvPr/>
            </p:nvSpPr>
            <p:spPr>
              <a:xfrm>
                <a:off x="5339543" y="5715001"/>
                <a:ext cx="3386845" cy="721352"/>
              </a:xfrm>
              <a:prstGeom prst="rect">
                <a:avLst/>
              </a:prstGeom>
              <a:grpFill/>
            </p:spPr>
            <p:txBody>
              <a:bodyPr wrap="none">
                <a:spAutoFit/>
              </a:bodyPr>
              <a:lstStyle/>
              <a:p>
                <a:pPr eaLnBrk="0" hangingPunct="0">
                  <a:defRPr/>
                </a:pPr>
                <a:r>
                  <a:rPr lang="en-GB" sz="1100" dirty="0">
                    <a:latin typeface="Arial" charset="0"/>
                  </a:rPr>
                  <a:t>  L</a:t>
                </a:r>
                <a:r>
                  <a:rPr lang="en-GB" sz="1100" baseline="-25000" dirty="0">
                    <a:latin typeface="Arial" charset="0"/>
                  </a:rPr>
                  <a:t>1</a:t>
                </a:r>
                <a:r>
                  <a:rPr lang="en-GB" sz="1100" dirty="0">
                    <a:latin typeface="Arial" charset="0"/>
                  </a:rPr>
                  <a:t> &gt; spatial extent threshold</a:t>
                </a:r>
                <a:br>
                  <a:rPr lang="en-GB" sz="1100" dirty="0">
                    <a:latin typeface="Arial" charset="0"/>
                  </a:rPr>
                </a:br>
                <a:r>
                  <a:rPr lang="en-GB" sz="1100" dirty="0">
                    <a:latin typeface="Arial" charset="0"/>
                  </a:rPr>
                  <a:t>  L</a:t>
                </a:r>
                <a:r>
                  <a:rPr lang="en-GB" sz="1100" baseline="-25000" dirty="0">
                    <a:latin typeface="Arial" charset="0"/>
                  </a:rPr>
                  <a:t>2</a:t>
                </a:r>
                <a:r>
                  <a:rPr lang="en-GB" sz="1100" dirty="0">
                    <a:latin typeface="Arial" charset="0"/>
                  </a:rPr>
                  <a:t> &lt; spatial extent threshold</a:t>
                </a:r>
              </a:p>
            </p:txBody>
          </p:sp>
        </p:grpSp>
      </p:grpSp>
      <p:pic>
        <p:nvPicPr>
          <p:cNvPr id="21" name="Picture 1"/>
          <p:cNvPicPr>
            <a:picLocks noChangeAspect="1" noChangeArrowheads="1"/>
          </p:cNvPicPr>
          <p:nvPr/>
        </p:nvPicPr>
        <p:blipFill>
          <a:blip r:embed="rId3" cstate="print"/>
          <a:srcRect l="64920" t="6376" r="1210" b="60411"/>
          <a:stretch>
            <a:fillRect/>
          </a:stretch>
        </p:blipFill>
        <p:spPr bwMode="auto">
          <a:xfrm>
            <a:off x="1447800" y="1066800"/>
            <a:ext cx="1981200" cy="1768928"/>
          </a:xfrm>
          <a:prstGeom prst="rect">
            <a:avLst/>
          </a:prstGeom>
          <a:noFill/>
          <a:ln w="9525">
            <a:noFill/>
            <a:miter lim="800000"/>
            <a:headEnd/>
            <a:tailEnd/>
          </a:ln>
        </p:spPr>
      </p:pic>
      <p:sp>
        <p:nvSpPr>
          <p:cNvPr id="22" name="Oval 21"/>
          <p:cNvSpPr>
            <a:spLocks noChangeArrowheads="1"/>
          </p:cNvSpPr>
          <p:nvPr/>
        </p:nvSpPr>
        <p:spPr bwMode="auto">
          <a:xfrm>
            <a:off x="3124200" y="1828800"/>
            <a:ext cx="533400" cy="304800"/>
          </a:xfrm>
          <a:prstGeom prst="ellipse">
            <a:avLst/>
          </a:prstGeom>
          <a:noFill/>
          <a:ln w="28575" algn="ctr">
            <a:solidFill>
              <a:srgbClr val="FF0000"/>
            </a:solidFill>
            <a:round/>
            <a:headEnd/>
            <a:tailEnd/>
          </a:ln>
        </p:spPr>
        <p:txBody>
          <a:bodyPr/>
          <a:lstStyle/>
          <a:p>
            <a:pPr eaLnBrk="0" hangingPunct="0"/>
            <a:endParaRPr lang="en-GB"/>
          </a:p>
        </p:txBody>
      </p:sp>
      <p:sp>
        <p:nvSpPr>
          <p:cNvPr id="23" name="Oval 22"/>
          <p:cNvSpPr>
            <a:spLocks noChangeArrowheads="1"/>
          </p:cNvSpPr>
          <p:nvPr/>
        </p:nvSpPr>
        <p:spPr bwMode="auto">
          <a:xfrm>
            <a:off x="2667000" y="1371600"/>
            <a:ext cx="533400" cy="304800"/>
          </a:xfrm>
          <a:prstGeom prst="ellipse">
            <a:avLst/>
          </a:prstGeom>
          <a:noFill/>
          <a:ln w="28575" algn="ctr">
            <a:solidFill>
              <a:srgbClr val="0000FF"/>
            </a:solidFill>
            <a:prstDash val="sysDash"/>
            <a:round/>
            <a:headEnd/>
            <a:tailEnd/>
          </a:ln>
        </p:spPr>
        <p:txBody>
          <a:bodyPr/>
          <a:lstStyle/>
          <a:p>
            <a:pPr eaLnBrk="0" hangingPunct="0"/>
            <a:endParaRPr lang="en-GB"/>
          </a:p>
        </p:txBody>
      </p:sp>
      <p:sp>
        <p:nvSpPr>
          <p:cNvPr id="24" name="TextBox 23"/>
          <p:cNvSpPr txBox="1"/>
          <p:nvPr/>
        </p:nvSpPr>
        <p:spPr>
          <a:xfrm>
            <a:off x="3810000" y="1828800"/>
            <a:ext cx="684803" cy="369332"/>
          </a:xfrm>
          <a:prstGeom prst="rect">
            <a:avLst/>
          </a:prstGeom>
          <a:noFill/>
        </p:spPr>
        <p:txBody>
          <a:bodyPr wrap="none" rtlCol="0">
            <a:spAutoFit/>
          </a:bodyPr>
          <a:lstStyle/>
          <a:p>
            <a:r>
              <a:rPr lang="en-GB" dirty="0" smtClean="0"/>
              <a:t>peak</a:t>
            </a:r>
            <a:endParaRPr lang="en-GB" dirty="0"/>
          </a:p>
        </p:txBody>
      </p:sp>
      <p:sp>
        <p:nvSpPr>
          <p:cNvPr id="25" name="TextBox 24"/>
          <p:cNvSpPr txBox="1"/>
          <p:nvPr/>
        </p:nvSpPr>
        <p:spPr>
          <a:xfrm>
            <a:off x="3733800" y="1219200"/>
            <a:ext cx="492443" cy="369332"/>
          </a:xfrm>
          <a:prstGeom prst="rect">
            <a:avLst/>
          </a:prstGeom>
          <a:noFill/>
        </p:spPr>
        <p:txBody>
          <a:bodyPr wrap="none" rtlCol="0">
            <a:spAutoFit/>
          </a:bodyPr>
          <a:lstStyle/>
          <a:p>
            <a:r>
              <a:rPr lang="en-GB" dirty="0" smtClean="0"/>
              <a:t>set</a:t>
            </a:r>
            <a:endParaRPr lang="en-GB" dirty="0"/>
          </a:p>
        </p:txBody>
      </p:sp>
      <p:cxnSp>
        <p:nvCxnSpPr>
          <p:cNvPr id="26" name="Straight Arrow Connector 25"/>
          <p:cNvCxnSpPr>
            <a:stCxn id="25" idx="1"/>
          </p:cNvCxnSpPr>
          <p:nvPr/>
        </p:nvCxnSpPr>
        <p:spPr bwMode="auto">
          <a:xfrm flipH="1">
            <a:off x="3200400" y="1403866"/>
            <a:ext cx="533400" cy="12013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 name="Straight Arrow Connector 27"/>
          <p:cNvCxnSpPr>
            <a:stCxn id="24" idx="1"/>
          </p:cNvCxnSpPr>
          <p:nvPr/>
        </p:nvCxnSpPr>
        <p:spPr bwMode="auto">
          <a:xfrm flipH="1">
            <a:off x="3657600" y="2013466"/>
            <a:ext cx="152400" cy="4393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0" name="TextBox 29"/>
          <p:cNvSpPr txBox="1"/>
          <p:nvPr/>
        </p:nvSpPr>
        <p:spPr>
          <a:xfrm>
            <a:off x="914400" y="1676400"/>
            <a:ext cx="505267" cy="369332"/>
          </a:xfrm>
          <a:prstGeom prst="rect">
            <a:avLst/>
          </a:prstGeom>
          <a:noFill/>
        </p:spPr>
        <p:txBody>
          <a:bodyPr wrap="none" rtlCol="0">
            <a:spAutoFit/>
          </a:bodyPr>
          <a:lstStyle/>
          <a:p>
            <a:r>
              <a:rPr lang="en-GB" dirty="0" smtClean="0"/>
              <a:t>EC</a:t>
            </a:r>
            <a:endParaRPr lang="en-GB" dirty="0"/>
          </a:p>
        </p:txBody>
      </p:sp>
      <p:sp>
        <p:nvSpPr>
          <p:cNvPr id="32" name="TextBox 31"/>
          <p:cNvSpPr txBox="1"/>
          <p:nvPr/>
        </p:nvSpPr>
        <p:spPr>
          <a:xfrm>
            <a:off x="2009333" y="2754868"/>
            <a:ext cx="1133644" cy="369332"/>
          </a:xfrm>
          <a:prstGeom prst="rect">
            <a:avLst/>
          </a:prstGeom>
          <a:noFill/>
        </p:spPr>
        <p:txBody>
          <a:bodyPr wrap="none" rtlCol="0">
            <a:spAutoFit/>
          </a:bodyPr>
          <a:lstStyle/>
          <a:p>
            <a:r>
              <a:rPr lang="en-GB" dirty="0" smtClean="0"/>
              <a:t>threshold</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304800" y="0"/>
            <a:ext cx="8229600" cy="792162"/>
          </a:xfrm>
        </p:spPr>
        <p:txBody>
          <a:bodyPr/>
          <a:lstStyle/>
          <a:p>
            <a:pPr eaLnBrk="1" hangingPunct="1"/>
            <a:r>
              <a:rPr lang="en-GB" sz="2400" b="1" dirty="0" smtClean="0">
                <a:solidFill>
                  <a:schemeClr val="bg1"/>
                </a:solidFill>
              </a:rPr>
              <a:t>Can get correct FWE for any of these..</a:t>
            </a:r>
          </a:p>
        </p:txBody>
      </p:sp>
      <p:pic>
        <p:nvPicPr>
          <p:cNvPr id="3" name="Picture 2"/>
          <p:cNvPicPr>
            <a:picLocks noChangeAspect="1"/>
          </p:cNvPicPr>
          <p:nvPr/>
        </p:nvPicPr>
        <p:blipFill>
          <a:blip r:embed="rId2" cstate="print"/>
          <a:srcRect/>
          <a:stretch>
            <a:fillRect/>
          </a:stretch>
        </p:blipFill>
        <p:spPr bwMode="auto">
          <a:xfrm>
            <a:off x="457200" y="2428875"/>
            <a:ext cx="2696894" cy="2524125"/>
          </a:xfrm>
          <a:prstGeom prst="rect">
            <a:avLst/>
          </a:prstGeom>
          <a:noFill/>
          <a:ln w="9525">
            <a:noFill/>
            <a:miter lim="800000"/>
            <a:headEnd/>
            <a:tailEnd/>
          </a:ln>
        </p:spPr>
      </p:pic>
      <p:pic>
        <p:nvPicPr>
          <p:cNvPr id="4" name="Picture 3"/>
          <p:cNvPicPr>
            <a:picLocks noChangeAspect="1"/>
          </p:cNvPicPr>
          <p:nvPr/>
        </p:nvPicPr>
        <p:blipFill>
          <a:blip r:embed="rId3" cstate="print"/>
          <a:srcRect/>
          <a:stretch>
            <a:fillRect/>
          </a:stretch>
        </p:blipFill>
        <p:spPr bwMode="auto">
          <a:xfrm>
            <a:off x="3633788" y="1219200"/>
            <a:ext cx="2081212" cy="5105400"/>
          </a:xfrm>
          <a:prstGeom prst="rect">
            <a:avLst/>
          </a:prstGeom>
          <a:noFill/>
          <a:ln w="9525">
            <a:noFill/>
            <a:miter lim="800000"/>
            <a:headEnd/>
            <a:tailEnd/>
          </a:ln>
        </p:spPr>
      </p:pic>
      <p:pic>
        <p:nvPicPr>
          <p:cNvPr id="5" name="Picture 4"/>
          <p:cNvPicPr>
            <a:picLocks noChangeAspect="1"/>
          </p:cNvPicPr>
          <p:nvPr/>
        </p:nvPicPr>
        <p:blipFill>
          <a:blip r:embed="rId4" cstate="print"/>
          <a:srcRect/>
          <a:stretch>
            <a:fillRect/>
          </a:stretch>
        </p:blipFill>
        <p:spPr bwMode="auto">
          <a:xfrm>
            <a:off x="6588125" y="1430179"/>
            <a:ext cx="2251075" cy="1981200"/>
          </a:xfrm>
          <a:prstGeom prst="rect">
            <a:avLst/>
          </a:prstGeom>
          <a:noFill/>
          <a:ln w="9525">
            <a:noFill/>
            <a:miter lim="800000"/>
            <a:headEnd/>
            <a:tailEnd/>
          </a:ln>
        </p:spPr>
      </p:pic>
      <p:cxnSp>
        <p:nvCxnSpPr>
          <p:cNvPr id="7" name="Straight Arrow Connector 6"/>
          <p:cNvCxnSpPr>
            <a:cxnSpLocks noChangeShapeType="1"/>
          </p:cNvCxnSpPr>
          <p:nvPr/>
        </p:nvCxnSpPr>
        <p:spPr bwMode="auto">
          <a:xfrm>
            <a:off x="457200" y="5334000"/>
            <a:ext cx="1371600" cy="0"/>
          </a:xfrm>
          <a:prstGeom prst="straightConnector1">
            <a:avLst/>
          </a:prstGeom>
          <a:noFill/>
          <a:ln w="9525" algn="ctr">
            <a:solidFill>
              <a:schemeClr val="tx1"/>
            </a:solidFill>
            <a:round/>
            <a:headEnd/>
            <a:tailEnd type="arrow" w="med" len="med"/>
          </a:ln>
        </p:spPr>
      </p:cxnSp>
      <p:sp>
        <p:nvSpPr>
          <p:cNvPr id="8" name="TextBox 7"/>
          <p:cNvSpPr txBox="1">
            <a:spLocks noChangeArrowheads="1"/>
          </p:cNvSpPr>
          <p:nvPr/>
        </p:nvSpPr>
        <p:spPr bwMode="auto">
          <a:xfrm>
            <a:off x="914400" y="5300663"/>
            <a:ext cx="527050" cy="338137"/>
          </a:xfrm>
          <a:prstGeom prst="rect">
            <a:avLst/>
          </a:prstGeom>
          <a:noFill/>
          <a:ln w="9525">
            <a:noFill/>
            <a:miter lim="800000"/>
            <a:headEnd/>
            <a:tailEnd/>
          </a:ln>
        </p:spPr>
        <p:txBody>
          <a:bodyPr wrap="none">
            <a:spAutoFit/>
          </a:bodyPr>
          <a:lstStyle/>
          <a:p>
            <a:pPr eaLnBrk="0" hangingPunct="0"/>
            <a:r>
              <a:rPr lang="en-GB" sz="1600"/>
              <a:t>mm</a:t>
            </a:r>
            <a:endParaRPr lang="en-GB"/>
          </a:p>
        </p:txBody>
      </p:sp>
      <p:cxnSp>
        <p:nvCxnSpPr>
          <p:cNvPr id="9" name="Straight Arrow Connector 8"/>
          <p:cNvCxnSpPr>
            <a:cxnSpLocks noChangeShapeType="1"/>
          </p:cNvCxnSpPr>
          <p:nvPr/>
        </p:nvCxnSpPr>
        <p:spPr bwMode="auto">
          <a:xfrm flipV="1">
            <a:off x="381000" y="3657600"/>
            <a:ext cx="0" cy="1600200"/>
          </a:xfrm>
          <a:prstGeom prst="straightConnector1">
            <a:avLst/>
          </a:prstGeom>
          <a:noFill/>
          <a:ln w="9525" algn="ctr">
            <a:solidFill>
              <a:schemeClr val="tx1"/>
            </a:solidFill>
            <a:round/>
            <a:headEnd/>
            <a:tailEnd type="arrow" w="med" len="med"/>
          </a:ln>
        </p:spPr>
      </p:cxnSp>
      <p:sp>
        <p:nvSpPr>
          <p:cNvPr id="10" name="TextBox 9"/>
          <p:cNvSpPr txBox="1">
            <a:spLocks noChangeArrowheads="1"/>
          </p:cNvSpPr>
          <p:nvPr/>
        </p:nvSpPr>
        <p:spPr bwMode="auto">
          <a:xfrm rot="-5400000">
            <a:off x="-51593" y="4209256"/>
            <a:ext cx="527050" cy="338137"/>
          </a:xfrm>
          <a:prstGeom prst="rect">
            <a:avLst/>
          </a:prstGeom>
          <a:noFill/>
          <a:ln w="9525">
            <a:noFill/>
            <a:miter lim="800000"/>
            <a:headEnd/>
            <a:tailEnd/>
          </a:ln>
        </p:spPr>
        <p:txBody>
          <a:bodyPr wrap="none">
            <a:spAutoFit/>
          </a:bodyPr>
          <a:lstStyle/>
          <a:p>
            <a:pPr eaLnBrk="0" hangingPunct="0"/>
            <a:r>
              <a:rPr lang="en-GB" sz="1600"/>
              <a:t>mm</a:t>
            </a:r>
            <a:endParaRPr lang="en-GB"/>
          </a:p>
        </p:txBody>
      </p:sp>
      <p:cxnSp>
        <p:nvCxnSpPr>
          <p:cNvPr id="12" name="Straight Arrow Connector 11"/>
          <p:cNvCxnSpPr>
            <a:cxnSpLocks noChangeShapeType="1"/>
          </p:cNvCxnSpPr>
          <p:nvPr/>
        </p:nvCxnSpPr>
        <p:spPr bwMode="auto">
          <a:xfrm flipV="1">
            <a:off x="392113" y="2438400"/>
            <a:ext cx="0" cy="1143000"/>
          </a:xfrm>
          <a:prstGeom prst="straightConnector1">
            <a:avLst/>
          </a:prstGeom>
          <a:noFill/>
          <a:ln w="9525" algn="ctr">
            <a:solidFill>
              <a:schemeClr val="tx1"/>
            </a:solidFill>
            <a:round/>
            <a:headEnd/>
            <a:tailEnd type="arrow" w="med" len="med"/>
          </a:ln>
        </p:spPr>
      </p:cxnSp>
      <p:sp>
        <p:nvSpPr>
          <p:cNvPr id="13" name="TextBox 12"/>
          <p:cNvSpPr txBox="1">
            <a:spLocks noChangeArrowheads="1"/>
          </p:cNvSpPr>
          <p:nvPr/>
        </p:nvSpPr>
        <p:spPr bwMode="auto">
          <a:xfrm rot="-5400000">
            <a:off x="-40481" y="2844006"/>
            <a:ext cx="527050" cy="338138"/>
          </a:xfrm>
          <a:prstGeom prst="rect">
            <a:avLst/>
          </a:prstGeom>
          <a:noFill/>
          <a:ln w="9525">
            <a:noFill/>
            <a:miter lim="800000"/>
            <a:headEnd/>
            <a:tailEnd/>
          </a:ln>
        </p:spPr>
        <p:txBody>
          <a:bodyPr wrap="none">
            <a:spAutoFit/>
          </a:bodyPr>
          <a:lstStyle/>
          <a:p>
            <a:pPr eaLnBrk="0" hangingPunct="0"/>
            <a:r>
              <a:rPr lang="en-GB" sz="1600"/>
              <a:t>mm</a:t>
            </a:r>
            <a:endParaRPr lang="en-GB"/>
          </a:p>
        </p:txBody>
      </p:sp>
      <p:cxnSp>
        <p:nvCxnSpPr>
          <p:cNvPr id="15" name="Straight Arrow Connector 14"/>
          <p:cNvCxnSpPr>
            <a:cxnSpLocks noChangeShapeType="1"/>
          </p:cNvCxnSpPr>
          <p:nvPr/>
        </p:nvCxnSpPr>
        <p:spPr bwMode="auto">
          <a:xfrm>
            <a:off x="3657600" y="6400800"/>
            <a:ext cx="914400" cy="0"/>
          </a:xfrm>
          <a:prstGeom prst="straightConnector1">
            <a:avLst/>
          </a:prstGeom>
          <a:noFill/>
          <a:ln w="9525" algn="ctr">
            <a:solidFill>
              <a:schemeClr val="tx1"/>
            </a:solidFill>
            <a:round/>
            <a:headEnd/>
            <a:tailEnd type="arrow" w="med" len="med"/>
          </a:ln>
        </p:spPr>
      </p:cxnSp>
      <p:sp>
        <p:nvSpPr>
          <p:cNvPr id="18" name="TextBox 17"/>
          <p:cNvSpPr txBox="1">
            <a:spLocks noChangeArrowheads="1"/>
          </p:cNvSpPr>
          <p:nvPr/>
        </p:nvSpPr>
        <p:spPr bwMode="auto">
          <a:xfrm>
            <a:off x="3851275" y="6367463"/>
            <a:ext cx="527050" cy="338137"/>
          </a:xfrm>
          <a:prstGeom prst="rect">
            <a:avLst/>
          </a:prstGeom>
          <a:noFill/>
          <a:ln w="9525">
            <a:noFill/>
            <a:miter lim="800000"/>
            <a:headEnd/>
            <a:tailEnd/>
          </a:ln>
        </p:spPr>
        <p:txBody>
          <a:bodyPr wrap="none">
            <a:spAutoFit/>
          </a:bodyPr>
          <a:lstStyle/>
          <a:p>
            <a:pPr eaLnBrk="0" hangingPunct="0"/>
            <a:r>
              <a:rPr lang="en-GB" sz="1600"/>
              <a:t>mm</a:t>
            </a:r>
            <a:endParaRPr lang="en-GB"/>
          </a:p>
        </p:txBody>
      </p:sp>
      <p:cxnSp>
        <p:nvCxnSpPr>
          <p:cNvPr id="19" name="Straight Arrow Connector 18"/>
          <p:cNvCxnSpPr>
            <a:cxnSpLocks noChangeShapeType="1"/>
          </p:cNvCxnSpPr>
          <p:nvPr/>
        </p:nvCxnSpPr>
        <p:spPr bwMode="auto">
          <a:xfrm flipV="1">
            <a:off x="3614738" y="1289050"/>
            <a:ext cx="0" cy="3816350"/>
          </a:xfrm>
          <a:prstGeom prst="straightConnector1">
            <a:avLst/>
          </a:prstGeom>
          <a:noFill/>
          <a:ln w="9525" algn="ctr">
            <a:solidFill>
              <a:schemeClr val="tx1"/>
            </a:solidFill>
            <a:round/>
            <a:headEnd/>
            <a:tailEnd type="arrow" w="med" len="med"/>
          </a:ln>
        </p:spPr>
      </p:cxnSp>
      <p:sp>
        <p:nvSpPr>
          <p:cNvPr id="20" name="TextBox 19"/>
          <p:cNvSpPr txBox="1">
            <a:spLocks noChangeArrowheads="1"/>
          </p:cNvSpPr>
          <p:nvPr/>
        </p:nvSpPr>
        <p:spPr bwMode="auto">
          <a:xfrm rot="16200000">
            <a:off x="3201988" y="3067050"/>
            <a:ext cx="573088" cy="338137"/>
          </a:xfrm>
          <a:prstGeom prst="rect">
            <a:avLst/>
          </a:prstGeom>
          <a:noFill/>
          <a:ln w="9525">
            <a:noFill/>
            <a:miter lim="800000"/>
            <a:headEnd/>
            <a:tailEnd/>
          </a:ln>
        </p:spPr>
        <p:txBody>
          <a:bodyPr wrap="none">
            <a:spAutoFit/>
          </a:bodyPr>
          <a:lstStyle/>
          <a:p>
            <a:pPr eaLnBrk="0" hangingPunct="0"/>
            <a:r>
              <a:rPr lang="en-GB" sz="1600"/>
              <a:t>time</a:t>
            </a:r>
            <a:endParaRPr lang="en-GB"/>
          </a:p>
        </p:txBody>
      </p:sp>
      <p:cxnSp>
        <p:nvCxnSpPr>
          <p:cNvPr id="22" name="Straight Arrow Connector 21"/>
          <p:cNvCxnSpPr>
            <a:cxnSpLocks noChangeShapeType="1"/>
          </p:cNvCxnSpPr>
          <p:nvPr/>
        </p:nvCxnSpPr>
        <p:spPr bwMode="auto">
          <a:xfrm flipV="1">
            <a:off x="3614738" y="5181600"/>
            <a:ext cx="0" cy="1073150"/>
          </a:xfrm>
          <a:prstGeom prst="straightConnector1">
            <a:avLst/>
          </a:prstGeom>
          <a:noFill/>
          <a:ln w="9525" algn="ctr">
            <a:solidFill>
              <a:schemeClr val="tx1"/>
            </a:solidFill>
            <a:round/>
            <a:headEnd/>
            <a:tailEnd type="arrow" w="med" len="med"/>
          </a:ln>
        </p:spPr>
      </p:cxnSp>
      <p:sp>
        <p:nvSpPr>
          <p:cNvPr id="23" name="TextBox 22"/>
          <p:cNvSpPr txBox="1">
            <a:spLocks noChangeArrowheads="1"/>
          </p:cNvSpPr>
          <p:nvPr/>
        </p:nvSpPr>
        <p:spPr bwMode="auto">
          <a:xfrm rot="16200000">
            <a:off x="3182144" y="5580856"/>
            <a:ext cx="527050" cy="338138"/>
          </a:xfrm>
          <a:prstGeom prst="rect">
            <a:avLst/>
          </a:prstGeom>
          <a:noFill/>
          <a:ln w="9525">
            <a:noFill/>
            <a:miter lim="800000"/>
            <a:headEnd/>
            <a:tailEnd/>
          </a:ln>
        </p:spPr>
        <p:txBody>
          <a:bodyPr wrap="none">
            <a:spAutoFit/>
          </a:bodyPr>
          <a:lstStyle/>
          <a:p>
            <a:pPr eaLnBrk="0" hangingPunct="0"/>
            <a:r>
              <a:rPr lang="en-GB" sz="1600"/>
              <a:t>mm</a:t>
            </a:r>
            <a:endParaRPr lang="en-GB"/>
          </a:p>
        </p:txBody>
      </p:sp>
      <p:cxnSp>
        <p:nvCxnSpPr>
          <p:cNvPr id="26" name="Straight Arrow Connector 25"/>
          <p:cNvCxnSpPr>
            <a:cxnSpLocks noChangeShapeType="1"/>
          </p:cNvCxnSpPr>
          <p:nvPr/>
        </p:nvCxnSpPr>
        <p:spPr bwMode="auto">
          <a:xfrm>
            <a:off x="6629400" y="3487579"/>
            <a:ext cx="2209800" cy="0"/>
          </a:xfrm>
          <a:prstGeom prst="straightConnector1">
            <a:avLst/>
          </a:prstGeom>
          <a:noFill/>
          <a:ln w="9525" algn="ctr">
            <a:solidFill>
              <a:schemeClr val="tx1"/>
            </a:solidFill>
            <a:round/>
            <a:headEnd/>
            <a:tailEnd type="arrow" w="med" len="med"/>
          </a:ln>
        </p:spPr>
      </p:cxnSp>
      <p:sp>
        <p:nvSpPr>
          <p:cNvPr id="28" name="TextBox 27"/>
          <p:cNvSpPr txBox="1">
            <a:spLocks noChangeArrowheads="1"/>
          </p:cNvSpPr>
          <p:nvPr/>
        </p:nvSpPr>
        <p:spPr bwMode="auto">
          <a:xfrm>
            <a:off x="7470775" y="3487579"/>
            <a:ext cx="571500" cy="338138"/>
          </a:xfrm>
          <a:prstGeom prst="rect">
            <a:avLst/>
          </a:prstGeom>
          <a:noFill/>
          <a:ln w="9525">
            <a:noFill/>
            <a:miter lim="800000"/>
            <a:headEnd/>
            <a:tailEnd/>
          </a:ln>
        </p:spPr>
        <p:txBody>
          <a:bodyPr wrap="none">
            <a:spAutoFit/>
          </a:bodyPr>
          <a:lstStyle/>
          <a:p>
            <a:pPr eaLnBrk="0" hangingPunct="0"/>
            <a:r>
              <a:rPr lang="en-GB" sz="1600"/>
              <a:t>time</a:t>
            </a:r>
            <a:endParaRPr lang="en-GB"/>
          </a:p>
        </p:txBody>
      </p:sp>
      <p:cxnSp>
        <p:nvCxnSpPr>
          <p:cNvPr id="29" name="Straight Arrow Connector 28"/>
          <p:cNvCxnSpPr>
            <a:cxnSpLocks noChangeShapeType="1"/>
          </p:cNvCxnSpPr>
          <p:nvPr/>
        </p:nvCxnSpPr>
        <p:spPr bwMode="auto">
          <a:xfrm flipV="1">
            <a:off x="6477000" y="1423829"/>
            <a:ext cx="0" cy="1949450"/>
          </a:xfrm>
          <a:prstGeom prst="straightConnector1">
            <a:avLst/>
          </a:prstGeom>
          <a:noFill/>
          <a:ln w="9525" algn="ctr">
            <a:solidFill>
              <a:schemeClr val="tx1"/>
            </a:solidFill>
            <a:round/>
            <a:headEnd/>
            <a:tailEnd type="arrow" w="med" len="med"/>
          </a:ln>
        </p:spPr>
      </p:cxnSp>
      <p:sp>
        <p:nvSpPr>
          <p:cNvPr id="30" name="TextBox 29"/>
          <p:cNvSpPr txBox="1">
            <a:spLocks noChangeArrowheads="1"/>
          </p:cNvSpPr>
          <p:nvPr/>
        </p:nvSpPr>
        <p:spPr bwMode="auto">
          <a:xfrm rot="16200000">
            <a:off x="5765007" y="2278857"/>
            <a:ext cx="1085850" cy="338137"/>
          </a:xfrm>
          <a:prstGeom prst="rect">
            <a:avLst/>
          </a:prstGeom>
          <a:noFill/>
          <a:ln w="9525">
            <a:noFill/>
            <a:miter lim="800000"/>
            <a:headEnd/>
            <a:tailEnd/>
          </a:ln>
        </p:spPr>
        <p:txBody>
          <a:bodyPr wrap="none">
            <a:spAutoFit/>
          </a:bodyPr>
          <a:lstStyle/>
          <a:p>
            <a:pPr eaLnBrk="0" hangingPunct="0"/>
            <a:r>
              <a:rPr lang="en-GB" sz="1600" dirty="0"/>
              <a:t>frequency</a:t>
            </a:r>
            <a:endParaRPr lang="en-GB" dirty="0"/>
          </a:p>
        </p:txBody>
      </p:sp>
      <p:sp>
        <p:nvSpPr>
          <p:cNvPr id="32" name="TextBox 31"/>
          <p:cNvSpPr txBox="1"/>
          <p:nvPr/>
        </p:nvSpPr>
        <p:spPr>
          <a:xfrm>
            <a:off x="304800" y="1676400"/>
            <a:ext cx="2866489"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eaLnBrk="0" hangingPunct="0">
              <a:defRPr/>
            </a:pPr>
            <a:r>
              <a:rPr lang="en-GB" sz="1600" dirty="0"/>
              <a:t>fMRI, VBM,</a:t>
            </a:r>
            <a:br>
              <a:rPr lang="en-GB" sz="1600" dirty="0"/>
            </a:br>
            <a:r>
              <a:rPr lang="en-GB" sz="1600" dirty="0"/>
              <a:t>M/EEG source reconstruction</a:t>
            </a:r>
          </a:p>
        </p:txBody>
      </p:sp>
      <p:sp>
        <p:nvSpPr>
          <p:cNvPr id="33" name="TextBox 32"/>
          <p:cNvSpPr txBox="1"/>
          <p:nvPr/>
        </p:nvSpPr>
        <p:spPr>
          <a:xfrm>
            <a:off x="6705600" y="838200"/>
            <a:ext cx="1861407"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eaLnBrk="0" hangingPunct="0">
              <a:defRPr/>
            </a:pPr>
            <a:r>
              <a:rPr lang="en-GB" sz="1600" dirty="0"/>
              <a:t>M/EEG</a:t>
            </a:r>
            <a:br>
              <a:rPr lang="en-GB" sz="1600" dirty="0"/>
            </a:br>
            <a:r>
              <a:rPr lang="en-GB" sz="1600" dirty="0"/>
              <a:t>2D time-frequency</a:t>
            </a:r>
          </a:p>
        </p:txBody>
      </p:sp>
      <p:sp>
        <p:nvSpPr>
          <p:cNvPr id="34" name="TextBox 33"/>
          <p:cNvSpPr txBox="1"/>
          <p:nvPr/>
        </p:nvSpPr>
        <p:spPr>
          <a:xfrm>
            <a:off x="4572000" y="5334000"/>
            <a:ext cx="1401346"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eaLnBrk="0" hangingPunct="0">
              <a:defRPr/>
            </a:pPr>
            <a:r>
              <a:rPr lang="en-GB" sz="1600" dirty="0"/>
              <a:t>M/EEG 2D+t </a:t>
            </a:r>
            <a:br>
              <a:rPr lang="en-GB" sz="1600" dirty="0"/>
            </a:br>
            <a:r>
              <a:rPr lang="en-GB" sz="1600" dirty="0"/>
              <a:t>scalp-time</a:t>
            </a:r>
          </a:p>
        </p:txBody>
      </p:sp>
      <p:pic>
        <p:nvPicPr>
          <p:cNvPr id="27" name="Picture 2"/>
          <p:cNvPicPr>
            <a:picLocks noChangeAspect="1" noChangeArrowheads="1"/>
          </p:cNvPicPr>
          <p:nvPr/>
        </p:nvPicPr>
        <p:blipFill>
          <a:blip r:embed="rId5" cstate="print"/>
          <a:srcRect l="55417" t="60000" r="24166" b="16667"/>
          <a:stretch>
            <a:fillRect/>
          </a:stretch>
        </p:blipFill>
        <p:spPr bwMode="auto">
          <a:xfrm>
            <a:off x="5943600" y="4343400"/>
            <a:ext cx="3200400" cy="2286000"/>
          </a:xfrm>
          <a:prstGeom prst="rect">
            <a:avLst/>
          </a:prstGeom>
          <a:noFill/>
          <a:ln w="9525">
            <a:noFill/>
            <a:miter lim="800000"/>
            <a:headEnd/>
            <a:tailEnd/>
          </a:ln>
        </p:spPr>
      </p:pic>
      <p:sp>
        <p:nvSpPr>
          <p:cNvPr id="31" name="TextBox 30"/>
          <p:cNvSpPr txBox="1"/>
          <p:nvPr/>
        </p:nvSpPr>
        <p:spPr>
          <a:xfrm>
            <a:off x="6873974" y="3911025"/>
            <a:ext cx="1677062" cy="584775"/>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lgn="ctr" eaLnBrk="0" hangingPunct="0">
              <a:defRPr/>
            </a:pPr>
            <a:r>
              <a:rPr lang="en-GB" sz="1600" dirty="0"/>
              <a:t>M/EEG</a:t>
            </a:r>
            <a:br>
              <a:rPr lang="en-GB" sz="1600" dirty="0"/>
            </a:br>
            <a:r>
              <a:rPr lang="en-GB" sz="1600" dirty="0" smtClean="0"/>
              <a:t>1D channel-time</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par>
                                <p:cTn id="46" presetID="22" presetClass="entr" presetSubtype="4"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00"/>
                                        <p:tgtEl>
                                          <p:spTgt spid="22"/>
                                        </p:tgtEl>
                                      </p:cBhvr>
                                    </p:animEffect>
                                  </p:childTnLst>
                                </p:cTn>
                              </p:par>
                              <p:par>
                                <p:cTn id="49" presetID="22" presetClass="entr" presetSubtype="4"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down)">
                                      <p:cBhvr>
                                        <p:cTn id="51" dur="500"/>
                                        <p:tgtEl>
                                          <p:spTgt spid="1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down)">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left)">
                                      <p:cBhvr>
                                        <p:cTn id="65" dur="500"/>
                                        <p:tgtEl>
                                          <p:spTgt spid="26"/>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wipe(down)">
                                      <p:cBhvr>
                                        <p:cTn id="71" dur="500"/>
                                        <p:tgtEl>
                                          <p:spTgt spid="30"/>
                                        </p:tgtEl>
                                      </p:cBhvr>
                                    </p:animEffect>
                                  </p:childTnLst>
                                </p:cTn>
                              </p:par>
                              <p:par>
                                <p:cTn id="72" presetID="22" presetClass="entr" presetSubtype="4"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down)">
                                      <p:cBhvr>
                                        <p:cTn id="74" dur="500"/>
                                        <p:tgtEl>
                                          <p:spTgt spid="29"/>
                                        </p:tgtEl>
                                      </p:cBhvr>
                                    </p:animEffect>
                                  </p:childTnLst>
                                </p:cTn>
                              </p:par>
                              <p:par>
                                <p:cTn id="75" presetID="1" presetClass="entr" presetSubtype="0"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8" grpId="0"/>
      <p:bldP spid="20" grpId="0"/>
      <p:bldP spid="23" grpId="0"/>
      <p:bldP spid="28"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smtClean="0">
                <a:solidFill>
                  <a:schemeClr val="bg1"/>
                </a:solidFill>
                <a:ea typeface="msgothic" charset="0"/>
                <a:cs typeface="msgothic" charset="0"/>
              </a:rPr>
              <a:t>Peace of mind</a:t>
            </a:r>
            <a:endParaRPr lang="en-GB" sz="1500" b="1" dirty="0">
              <a:solidFill>
                <a:schemeClr val="bg1"/>
              </a:solidFill>
              <a:ea typeface="msgothic" charset="0"/>
              <a:cs typeface="msgothic" charset="0"/>
            </a:endParaRPr>
          </a:p>
        </p:txBody>
      </p:sp>
      <p:pic>
        <p:nvPicPr>
          <p:cNvPr id="3075" name="Picture 3"/>
          <p:cNvPicPr>
            <a:picLocks noChangeAspect="1" noChangeArrowheads="1"/>
          </p:cNvPicPr>
          <p:nvPr/>
        </p:nvPicPr>
        <p:blipFill>
          <a:blip r:embed="rId3" cstate="print"/>
          <a:srcRect l="53413" t="-1326" b="54351"/>
          <a:stretch>
            <a:fillRect/>
          </a:stretch>
        </p:blipFill>
        <p:spPr bwMode="auto">
          <a:xfrm>
            <a:off x="228600" y="1524000"/>
            <a:ext cx="4114800" cy="3581400"/>
          </a:xfrm>
          <a:prstGeom prst="rect">
            <a:avLst/>
          </a:prstGeom>
          <a:noFill/>
          <a:ln w="9525">
            <a:noFill/>
            <a:round/>
            <a:headEnd/>
            <a:tailEnd/>
          </a:ln>
          <a:effectLst/>
        </p:spPr>
      </p:pic>
      <p:sp>
        <p:nvSpPr>
          <p:cNvPr id="3076" name="Text Box 4"/>
          <p:cNvSpPr txBox="1">
            <a:spLocks noChangeArrowheads="1"/>
          </p:cNvSpPr>
          <p:nvPr/>
        </p:nvSpPr>
        <p:spPr bwMode="auto">
          <a:xfrm>
            <a:off x="5225760" y="6400800"/>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ea typeface="msgothic" charset="0"/>
                <a:cs typeface="msgothic" charset="0"/>
              </a:rPr>
              <a:t>Guitart-Masip M et al. J. </a:t>
            </a:r>
            <a:r>
              <a:rPr lang="en-GB" sz="1100" b="1" dirty="0" err="1">
                <a:solidFill>
                  <a:srgbClr val="000000"/>
                </a:solidFill>
                <a:ea typeface="msgothic" charset="0"/>
                <a:cs typeface="msgothic" charset="0"/>
              </a:rPr>
              <a:t>Neurosci</a:t>
            </a:r>
            <a:r>
              <a:rPr lang="en-GB" sz="1100" b="1" dirty="0">
                <a:solidFill>
                  <a:srgbClr val="000000"/>
                </a:solidFill>
                <a:ea typeface="msgothic" charset="0"/>
                <a:cs typeface="msgothic" charset="0"/>
              </a:rPr>
              <a:t>. 2013;33:442-451</a:t>
            </a:r>
          </a:p>
        </p:txBody>
      </p:sp>
      <p:pic>
        <p:nvPicPr>
          <p:cNvPr id="7" name="Picture 3"/>
          <p:cNvPicPr>
            <a:picLocks noChangeAspect="1" noChangeArrowheads="1"/>
          </p:cNvPicPr>
          <p:nvPr/>
        </p:nvPicPr>
        <p:blipFill>
          <a:blip r:embed="rId3" cstate="print"/>
          <a:srcRect l="49962" t="67637" r="-863"/>
          <a:stretch>
            <a:fillRect/>
          </a:stretch>
        </p:blipFill>
        <p:spPr bwMode="auto">
          <a:xfrm>
            <a:off x="4648200" y="2286000"/>
            <a:ext cx="4495800" cy="2467366"/>
          </a:xfrm>
          <a:prstGeom prst="rect">
            <a:avLst/>
          </a:prstGeom>
          <a:noFill/>
          <a:ln w="9525">
            <a:noFill/>
            <a:round/>
            <a:headEnd/>
            <a:tailEnd/>
          </a:ln>
          <a:effectLst/>
        </p:spPr>
      </p:pic>
      <p:sp>
        <p:nvSpPr>
          <p:cNvPr id="6" name="TextBox 5"/>
          <p:cNvSpPr txBox="1"/>
          <p:nvPr/>
        </p:nvSpPr>
        <p:spPr>
          <a:xfrm>
            <a:off x="3733800" y="5410200"/>
            <a:ext cx="2329484" cy="523220"/>
          </a:xfrm>
          <a:prstGeom prst="rect">
            <a:avLst/>
          </a:prstGeom>
          <a:noFill/>
        </p:spPr>
        <p:txBody>
          <a:bodyPr wrap="none" rtlCol="0">
            <a:spAutoFit/>
          </a:bodyPr>
          <a:lstStyle/>
          <a:p>
            <a:r>
              <a:rPr lang="en-GB" sz="2800" dirty="0" smtClean="0"/>
              <a:t>P&lt;0.05 FWE </a:t>
            </a:r>
            <a:endParaRPr lang="en-GB" sz="28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extLst>
          </a:blip>
          <a:srcRect l="23937" t="12045" r="26833" b="39495"/>
          <a:stretch/>
        </p:blipFill>
        <p:spPr>
          <a:xfrm>
            <a:off x="6705600" y="4191000"/>
            <a:ext cx="2171701" cy="1883229"/>
          </a:xfrm>
          <a:prstGeom prst="ellipse">
            <a:avLst/>
          </a:prstGeom>
          <a:ln>
            <a:noFill/>
          </a:ln>
          <a:effectLst>
            <a:softEdge rad="112500"/>
          </a:effectLst>
        </p:spPr>
      </p:pic>
      <p:sp>
        <p:nvSpPr>
          <p:cNvPr id="38914" name="Title 1"/>
          <p:cNvSpPr>
            <a:spLocks noGrp="1"/>
          </p:cNvSpPr>
          <p:nvPr>
            <p:ph type="title"/>
          </p:nvPr>
        </p:nvSpPr>
        <p:spPr/>
        <p:txBody>
          <a:bodyPr/>
          <a:lstStyle/>
          <a:p>
            <a:pPr eaLnBrk="1" hangingPunct="1"/>
            <a:r>
              <a:rPr lang="en-GB" b="1" smtClean="0"/>
              <a:t>Random Field Theory</a:t>
            </a:r>
          </a:p>
        </p:txBody>
      </p:sp>
      <p:sp>
        <p:nvSpPr>
          <p:cNvPr id="3" name="TextBox 2"/>
          <p:cNvSpPr txBox="1">
            <a:spLocks noChangeArrowheads="1"/>
          </p:cNvSpPr>
          <p:nvPr/>
        </p:nvSpPr>
        <p:spPr bwMode="auto">
          <a:xfrm>
            <a:off x="228600" y="1371600"/>
            <a:ext cx="8382000" cy="3693319"/>
          </a:xfrm>
          <a:prstGeom prst="rect">
            <a:avLst/>
          </a:prstGeom>
          <a:noFill/>
          <a:ln w="9525">
            <a:noFill/>
            <a:miter lim="800000"/>
            <a:headEnd/>
            <a:tailEnd/>
          </a:ln>
        </p:spPr>
        <p:txBody>
          <a:bodyPr>
            <a:spAutoFit/>
          </a:bodyPr>
          <a:lstStyle/>
          <a:p>
            <a:pPr marL="285750" indent="-285750" eaLnBrk="0" hangingPunct="0">
              <a:buFont typeface="Wingdings" pitchFamily="2" charset="2"/>
              <a:buChar char="q"/>
            </a:pPr>
            <a:r>
              <a:rPr lang="en-GB" dirty="0"/>
              <a:t>The statistic image is assumed to be a good lattice </a:t>
            </a:r>
            <a:br>
              <a:rPr lang="en-GB" dirty="0"/>
            </a:br>
            <a:r>
              <a:rPr lang="en-GB" dirty="0"/>
              <a:t>representation of an underlying continuous stationary </a:t>
            </a:r>
            <a:br>
              <a:rPr lang="en-GB" dirty="0"/>
            </a:br>
            <a:r>
              <a:rPr lang="en-GB" dirty="0"/>
              <a:t>random </a:t>
            </a:r>
            <a:r>
              <a:rPr lang="en-GB" dirty="0" smtClean="0"/>
              <a:t>field. Typically</a:t>
            </a:r>
            <a:r>
              <a:rPr lang="en-GB" dirty="0"/>
              <a:t>, FWHM &gt; 3 </a:t>
            </a:r>
            <a:r>
              <a:rPr lang="en-GB" dirty="0" err="1"/>
              <a:t>voxels</a:t>
            </a:r>
            <a:r>
              <a:rPr lang="en-GB" dirty="0"/>
              <a:t/>
            </a:r>
            <a:br>
              <a:rPr lang="en-GB" dirty="0"/>
            </a:br>
            <a:endParaRPr lang="en-GB" dirty="0"/>
          </a:p>
          <a:p>
            <a:pPr marL="285750" indent="-285750" eaLnBrk="0" hangingPunct="0">
              <a:buFont typeface="Wingdings" pitchFamily="2" charset="2"/>
              <a:buChar char="q"/>
            </a:pPr>
            <a:r>
              <a:rPr lang="en-GB" dirty="0"/>
              <a:t>Smoothness of the data is unknown and estimated:</a:t>
            </a:r>
            <a:br>
              <a:rPr lang="en-GB" dirty="0"/>
            </a:br>
            <a:r>
              <a:rPr lang="en-GB" dirty="0"/>
              <a:t>very precise estimate by pooling over </a:t>
            </a:r>
            <a:r>
              <a:rPr lang="en-GB" dirty="0" err="1"/>
              <a:t>voxels</a:t>
            </a:r>
            <a:r>
              <a:rPr lang="en-GB" dirty="0"/>
              <a:t> </a:t>
            </a:r>
            <a:r>
              <a:rPr lang="en-GB" dirty="0">
                <a:sym typeface="Symbol" pitchFamily="18" charset="2"/>
              </a:rPr>
              <a:t> </a:t>
            </a:r>
            <a:r>
              <a:rPr lang="en-GB" dirty="0" err="1">
                <a:sym typeface="Symbol" pitchFamily="18" charset="2"/>
              </a:rPr>
              <a:t>stationarity</a:t>
            </a:r>
            <a:r>
              <a:rPr lang="en-GB" dirty="0">
                <a:sym typeface="Symbol" pitchFamily="18" charset="2"/>
              </a:rPr>
              <a:t> </a:t>
            </a:r>
            <a:br>
              <a:rPr lang="en-GB" dirty="0">
                <a:sym typeface="Symbol" pitchFamily="18" charset="2"/>
              </a:rPr>
            </a:br>
            <a:r>
              <a:rPr lang="en-GB" dirty="0">
                <a:sym typeface="Symbol" pitchFamily="18" charset="2"/>
              </a:rPr>
              <a:t>assumptions (esp. relevant for cluster size results</a:t>
            </a:r>
            <a:r>
              <a:rPr lang="en-GB" dirty="0" smtClean="0">
                <a:sym typeface="Symbol" pitchFamily="18" charset="2"/>
              </a:rPr>
              <a:t>).</a:t>
            </a:r>
          </a:p>
          <a:p>
            <a:pPr marL="285750" indent="-285750" eaLnBrk="0" hangingPunct="0">
              <a:buFont typeface="Wingdings" pitchFamily="2" charset="2"/>
              <a:buChar char="q"/>
            </a:pPr>
            <a:endParaRPr lang="en-GB" dirty="0" smtClean="0">
              <a:sym typeface="Symbol" pitchFamily="18" charset="2"/>
            </a:endParaRPr>
          </a:p>
          <a:p>
            <a:pPr marL="285750" indent="-285750" eaLnBrk="0" hangingPunct="0">
              <a:buFont typeface="Wingdings" pitchFamily="2" charset="2"/>
              <a:buChar char="q"/>
            </a:pPr>
            <a:r>
              <a:rPr lang="en-GB" dirty="0" smtClean="0">
                <a:sym typeface="Symbol" pitchFamily="18" charset="2"/>
              </a:rPr>
              <a:t>But can also use non-stationary random field theory to correct over volumes with inhomogeneous smoothness</a:t>
            </a:r>
            <a:r>
              <a:rPr lang="en-GB" dirty="0">
                <a:sym typeface="Symbol" pitchFamily="18" charset="2"/>
              </a:rPr>
              <a:t/>
            </a:r>
            <a:br>
              <a:rPr lang="en-GB" dirty="0">
                <a:sym typeface="Symbol" pitchFamily="18" charset="2"/>
              </a:rPr>
            </a:br>
            <a:endParaRPr lang="en-GB" dirty="0">
              <a:sym typeface="Symbol" pitchFamily="18" charset="2"/>
            </a:endParaRPr>
          </a:p>
          <a:p>
            <a:pPr marL="285750" indent="-285750" eaLnBrk="0" hangingPunct="0">
              <a:buFont typeface="Wingdings" pitchFamily="2" charset="2"/>
              <a:buChar char="q"/>
            </a:pPr>
            <a:r>
              <a:rPr lang="de-CH" i="1" dirty="0" smtClean="0"/>
              <a:t>A </a:t>
            </a:r>
            <a:r>
              <a:rPr lang="de-CH" i="1" dirty="0"/>
              <a:t>priori </a:t>
            </a:r>
            <a:r>
              <a:rPr lang="de-CH" dirty="0"/>
              <a:t>hypothesis about where an activation should be, </a:t>
            </a:r>
            <a:br>
              <a:rPr lang="de-CH" dirty="0"/>
            </a:br>
            <a:r>
              <a:rPr lang="de-CH" dirty="0"/>
              <a:t>reduce search volume </a:t>
            </a:r>
            <a:r>
              <a:rPr lang="de-CH" dirty="0">
                <a:sym typeface="Symbol" pitchFamily="18" charset="2"/>
              </a:rPr>
              <a:t> Small Volume Correction</a:t>
            </a:r>
            <a:r>
              <a:rPr lang="de-CH" dirty="0" smtClean="0"/>
              <a:t>:</a:t>
            </a:r>
            <a:endParaRPr lang="de-CH" dirty="0"/>
          </a:p>
        </p:txBody>
      </p:sp>
      <p:pic>
        <p:nvPicPr>
          <p:cNvPr id="6" name="Picture 5"/>
          <p:cNvPicPr>
            <a:picLocks noChangeAspect="1"/>
          </p:cNvPicPr>
          <p:nvPr/>
        </p:nvPicPr>
        <p:blipFill rotWithShape="1">
          <a:blip r:embed="rId3" cstate="print">
            <a:extLst>
              <a:ext uri="{28A0092B-C50C-407E-A947-70E740481C1C}"/>
            </a:extLst>
          </a:blip>
          <a:srcRect l="22445" t="10021" r="24610" b="37596"/>
          <a:stretch/>
        </p:blipFill>
        <p:spPr>
          <a:xfrm>
            <a:off x="6629400" y="1672998"/>
            <a:ext cx="2286000" cy="190840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GB" b="1" dirty="0" smtClean="0"/>
              <a:t>Conclusions</a:t>
            </a:r>
          </a:p>
        </p:txBody>
      </p:sp>
      <p:sp>
        <p:nvSpPr>
          <p:cNvPr id="3" name="TextBox 2"/>
          <p:cNvSpPr txBox="1"/>
          <p:nvPr/>
        </p:nvSpPr>
        <p:spPr>
          <a:xfrm>
            <a:off x="352425" y="1295400"/>
            <a:ext cx="8639175" cy="4154984"/>
          </a:xfrm>
          <a:prstGeom prst="rect">
            <a:avLst/>
          </a:prstGeom>
          <a:noFill/>
        </p:spPr>
        <p:txBody>
          <a:bodyPr>
            <a:spAutoFit/>
          </a:bodyPr>
          <a:lstStyle/>
          <a:p>
            <a:pPr marL="342900" indent="-342900" eaLnBrk="0" hangingPunct="0">
              <a:buClr>
                <a:srgbClr val="660033"/>
              </a:buClr>
              <a:buFont typeface="Wingdings" pitchFamily="2" charset="2"/>
              <a:buChar char="q"/>
            </a:pPr>
            <a:r>
              <a:rPr lang="en-GB" sz="2400" dirty="0" smtClean="0"/>
              <a:t>Because of the huge amount of data there is a multiple comparison problem in M/EEG data. </a:t>
            </a:r>
          </a:p>
          <a:p>
            <a:pPr marL="342900" indent="-342900" eaLnBrk="0" hangingPunct="0">
              <a:buClr>
                <a:srgbClr val="660033"/>
              </a:buClr>
              <a:buFont typeface="Wingdings" pitchFamily="2" charset="2"/>
              <a:buChar char="q"/>
            </a:pPr>
            <a:endParaRPr lang="en-GB" sz="2400" dirty="0"/>
          </a:p>
          <a:p>
            <a:pPr marL="342900" indent="-342900" eaLnBrk="0" hangingPunct="0">
              <a:buClr>
                <a:srgbClr val="660033"/>
              </a:buClr>
              <a:buFont typeface="Wingdings" pitchFamily="2" charset="2"/>
              <a:buChar char="q"/>
            </a:pPr>
            <a:r>
              <a:rPr lang="en-GB" sz="2400" dirty="0" smtClean="0"/>
              <a:t>Strong prior hypotheses can reduce this problem.</a:t>
            </a:r>
          </a:p>
          <a:p>
            <a:pPr marL="342900" indent="-342900" eaLnBrk="0" hangingPunct="0">
              <a:buClr>
                <a:srgbClr val="660033"/>
              </a:buClr>
              <a:buFont typeface="Wingdings" pitchFamily="2" charset="2"/>
              <a:buChar char="q"/>
            </a:pPr>
            <a:endParaRPr lang="en-GB" sz="2400" dirty="0" smtClean="0"/>
          </a:p>
          <a:p>
            <a:pPr marL="342900" indent="-342900" eaLnBrk="0" hangingPunct="0">
              <a:buClr>
                <a:srgbClr val="660033"/>
              </a:buClr>
              <a:buFont typeface="Wingdings" pitchFamily="2" charset="2"/>
              <a:buChar char="q"/>
            </a:pPr>
            <a:r>
              <a:rPr lang="en-GB" sz="2400" dirty="0" smtClean="0"/>
              <a:t>Random field theory is a way of predicting the number of peaks you would expect in a purely random field (without signal).</a:t>
            </a:r>
          </a:p>
          <a:p>
            <a:pPr marL="342900" indent="-342900" eaLnBrk="0" hangingPunct="0">
              <a:buClr>
                <a:srgbClr val="660033"/>
              </a:buClr>
              <a:buFont typeface="Wingdings" pitchFamily="2" charset="2"/>
              <a:buChar char="q"/>
            </a:pPr>
            <a:r>
              <a:rPr lang="en-GB" sz="2400" dirty="0" smtClean="0"/>
              <a:t>Can control FWE rate for a space of any dimension and shape.</a:t>
            </a:r>
            <a:r>
              <a:rPr lang="en-GB" sz="2400" dirty="0"/>
              <a:t/>
            </a:r>
            <a:br>
              <a:rPr lang="en-GB" sz="2400" dirty="0"/>
            </a:br>
            <a:endParaRPr lang="en-GB"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Acknowledgments</a:t>
            </a:r>
            <a:endParaRPr lang="en-GB" dirty="0"/>
          </a:p>
        </p:txBody>
      </p:sp>
      <p:sp>
        <p:nvSpPr>
          <p:cNvPr id="3" name="TextBox 2"/>
          <p:cNvSpPr txBox="1"/>
          <p:nvPr/>
        </p:nvSpPr>
        <p:spPr>
          <a:xfrm>
            <a:off x="1524000" y="2362200"/>
            <a:ext cx="2762295" cy="3693319"/>
          </a:xfrm>
          <a:prstGeom prst="rect">
            <a:avLst/>
          </a:prstGeom>
          <a:noFill/>
        </p:spPr>
        <p:txBody>
          <a:bodyPr wrap="none" rtlCol="0">
            <a:spAutoFit/>
          </a:bodyPr>
          <a:lstStyle/>
          <a:p>
            <a:r>
              <a:rPr lang="en-GB" dirty="0" smtClean="0"/>
              <a:t>Guillaume Flandin</a:t>
            </a:r>
          </a:p>
          <a:p>
            <a:endParaRPr lang="en-GB" dirty="0" smtClean="0"/>
          </a:p>
          <a:p>
            <a:r>
              <a:rPr lang="en-GB" dirty="0" smtClean="0"/>
              <a:t>Vladimir Litvak</a:t>
            </a:r>
          </a:p>
          <a:p>
            <a:endParaRPr lang="en-GB" dirty="0" smtClean="0"/>
          </a:p>
          <a:p>
            <a:r>
              <a:rPr lang="en-GB" dirty="0" smtClean="0"/>
              <a:t>James Kilner</a:t>
            </a:r>
          </a:p>
          <a:p>
            <a:endParaRPr lang="en-GB" dirty="0" smtClean="0"/>
          </a:p>
          <a:p>
            <a:r>
              <a:rPr lang="en-GB" dirty="0" smtClean="0"/>
              <a:t>Stefan Kiebel</a:t>
            </a:r>
          </a:p>
          <a:p>
            <a:endParaRPr lang="en-GB" dirty="0" smtClean="0"/>
          </a:p>
          <a:p>
            <a:r>
              <a:rPr lang="en-GB" dirty="0" smtClean="0"/>
              <a:t>Rik Henson</a:t>
            </a:r>
          </a:p>
          <a:p>
            <a:endParaRPr lang="en-GB" dirty="0" smtClean="0"/>
          </a:p>
          <a:p>
            <a:r>
              <a:rPr lang="en-GB" dirty="0" smtClean="0"/>
              <a:t>Karl Friston</a:t>
            </a:r>
          </a:p>
          <a:p>
            <a:endParaRPr lang="en-GB" dirty="0"/>
          </a:p>
          <a:p>
            <a:r>
              <a:rPr lang="en-GB" dirty="0" smtClean="0"/>
              <a:t>Methods group at the FIL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GB" b="1" smtClean="0"/>
              <a:t>References</a:t>
            </a:r>
          </a:p>
        </p:txBody>
      </p:sp>
      <p:sp>
        <p:nvSpPr>
          <p:cNvPr id="40962" name="TextBox 2"/>
          <p:cNvSpPr txBox="1">
            <a:spLocks noChangeArrowheads="1"/>
          </p:cNvSpPr>
          <p:nvPr/>
        </p:nvSpPr>
        <p:spPr bwMode="auto">
          <a:xfrm>
            <a:off x="457200" y="1371600"/>
            <a:ext cx="8077200" cy="5355312"/>
          </a:xfrm>
          <a:prstGeom prst="rect">
            <a:avLst/>
          </a:prstGeom>
          <a:noFill/>
          <a:ln w="9525">
            <a:noFill/>
            <a:miter lim="800000"/>
            <a:headEnd/>
            <a:tailEnd/>
          </a:ln>
        </p:spPr>
        <p:txBody>
          <a:bodyPr>
            <a:spAutoFit/>
          </a:bodyPr>
          <a:lstStyle/>
          <a:p>
            <a:pPr marL="285750" indent="-285750" eaLnBrk="0" hangingPunct="0">
              <a:buClr>
                <a:srgbClr val="660033"/>
              </a:buClr>
              <a:buFont typeface="Wingdings" pitchFamily="2" charset="2"/>
              <a:buChar char="q"/>
            </a:pPr>
            <a:r>
              <a:rPr lang="de-CH" dirty="0"/>
              <a:t>Friston KJ, Frith CD, Liddle PF, Frackowiak RS. </a:t>
            </a:r>
            <a:r>
              <a:rPr lang="de-CH" i="1" dirty="0"/>
              <a:t>Comparing functional (PET) images: the assessment of significant change</a:t>
            </a:r>
            <a:r>
              <a:rPr lang="de-CH" dirty="0"/>
              <a:t>. J Cereb Blood Flow Metab. 1991 Jul;11(4):690-9.</a:t>
            </a:r>
            <a:br>
              <a:rPr lang="de-CH" dirty="0"/>
            </a:br>
            <a:endParaRPr lang="de-CH" dirty="0"/>
          </a:p>
          <a:p>
            <a:pPr marL="285750" indent="-285750" eaLnBrk="0" hangingPunct="0">
              <a:buClr>
                <a:srgbClr val="660033"/>
              </a:buClr>
              <a:buFont typeface="Wingdings" pitchFamily="2" charset="2"/>
              <a:buChar char="q"/>
            </a:pPr>
            <a:r>
              <a:rPr lang="de-CH" dirty="0"/>
              <a:t>Worsley KJ, Marrett S, Neelin P, Vandal AC, Friston KJ, Evans AC. </a:t>
            </a:r>
            <a:r>
              <a:rPr lang="de-CH" i="1" dirty="0"/>
              <a:t>A unified statistical approach for determining significant signals in images of cerebral activation</a:t>
            </a:r>
            <a:r>
              <a:rPr lang="de-CH" dirty="0"/>
              <a:t>. Human Brain Mapping  1996;4:58-73.</a:t>
            </a:r>
            <a:br>
              <a:rPr lang="de-CH" dirty="0"/>
            </a:br>
            <a:endParaRPr lang="de-CH" dirty="0"/>
          </a:p>
          <a:p>
            <a:pPr marL="285750" indent="-285750" eaLnBrk="0" hangingPunct="0">
              <a:buClr>
                <a:srgbClr val="660033"/>
              </a:buClr>
              <a:buFont typeface="Wingdings" pitchFamily="2" charset="2"/>
              <a:buChar char="q"/>
            </a:pPr>
            <a:r>
              <a:rPr lang="en-GB" dirty="0"/>
              <a:t>Chumbley J, </a:t>
            </a:r>
            <a:r>
              <a:rPr lang="en-GB" dirty="0" err="1"/>
              <a:t>Worsley</a:t>
            </a:r>
            <a:r>
              <a:rPr lang="en-GB" dirty="0"/>
              <a:t> KJ , Flandin G, and Friston KJ. </a:t>
            </a:r>
            <a:r>
              <a:rPr lang="en-GB" i="1" dirty="0"/>
              <a:t>Topological FDR for </a:t>
            </a:r>
            <a:r>
              <a:rPr lang="en-GB" i="1" dirty="0" err="1"/>
              <a:t>neuroimaging</a:t>
            </a:r>
            <a:r>
              <a:rPr lang="en-GB" dirty="0"/>
              <a:t>. NeuroImage, 49(4):3057-3064, 2010.</a:t>
            </a:r>
            <a:br>
              <a:rPr lang="en-GB" dirty="0"/>
            </a:br>
            <a:endParaRPr lang="en-GB" dirty="0"/>
          </a:p>
          <a:p>
            <a:pPr marL="285750" indent="-285750" eaLnBrk="0" hangingPunct="0">
              <a:buClr>
                <a:srgbClr val="660033"/>
              </a:buClr>
              <a:buFont typeface="Wingdings" pitchFamily="2" charset="2"/>
              <a:buChar char="q"/>
            </a:pPr>
            <a:r>
              <a:rPr lang="en-US" dirty="0"/>
              <a:t>Chumbley J and Friston KJ. </a:t>
            </a:r>
            <a:r>
              <a:rPr lang="en-US" i="1" dirty="0"/>
              <a:t>False Discovery Rate Revisited: FDR and Topological Inference Using Gaussian Random Fields</a:t>
            </a:r>
            <a:r>
              <a:rPr lang="en-US" dirty="0"/>
              <a:t>. NeuroImage, 2008</a:t>
            </a:r>
            <a:r>
              <a:rPr lang="en-US" dirty="0" smtClean="0"/>
              <a:t>.</a:t>
            </a:r>
          </a:p>
          <a:p>
            <a:pPr marL="285750" indent="-285750" eaLnBrk="0" hangingPunct="0">
              <a:buClr>
                <a:srgbClr val="660033"/>
              </a:buClr>
              <a:buFont typeface="Wingdings" pitchFamily="2" charset="2"/>
              <a:buChar char="q"/>
            </a:pPr>
            <a:endParaRPr lang="en-US" dirty="0"/>
          </a:p>
          <a:p>
            <a:pPr marL="285750" indent="-285750" eaLnBrk="0" hangingPunct="0">
              <a:buClr>
                <a:srgbClr val="660033"/>
              </a:buClr>
              <a:buFont typeface="Wingdings" pitchFamily="2" charset="2"/>
              <a:buChar char="q"/>
            </a:pPr>
            <a:r>
              <a:rPr lang="en-US" dirty="0"/>
              <a:t>Kilner J and Friston KJ. </a:t>
            </a:r>
            <a:r>
              <a:rPr lang="en-US" i="1" dirty="0"/>
              <a:t>Topological inference for EEG and MEG data</a:t>
            </a:r>
            <a:r>
              <a:rPr lang="en-US" dirty="0"/>
              <a:t>. Annals of Applied Statistics, in </a:t>
            </a:r>
            <a:r>
              <a:rPr lang="en-US" dirty="0" smtClean="0"/>
              <a:t>press.</a:t>
            </a:r>
          </a:p>
          <a:p>
            <a:pPr marL="285750" indent="-285750" eaLnBrk="0" hangingPunct="0">
              <a:buClr>
                <a:srgbClr val="660033"/>
              </a:buClr>
              <a:buFont typeface="Wingdings" pitchFamily="2" charset="2"/>
              <a:buChar char="q"/>
            </a:pPr>
            <a:endParaRPr lang="en-US" dirty="0" smtClean="0"/>
          </a:p>
          <a:p>
            <a:pPr marL="285750" indent="-285750" eaLnBrk="0" hangingPunct="0">
              <a:buClr>
                <a:srgbClr val="660033"/>
              </a:buClr>
              <a:buFont typeface="Wingdings" pitchFamily="2" charset="2"/>
              <a:buChar char="q"/>
            </a:pPr>
            <a:r>
              <a:rPr lang="en-US" dirty="0" smtClean="0"/>
              <a:t>Bias in a common EEG and MEG statistical analysis and how to avoid it. Kilner J. Clinical Neurophysiology 2013. </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858000" cy="792162"/>
          </a:xfrm>
        </p:spPr>
        <p:txBody>
          <a:bodyPr/>
          <a:lstStyle/>
          <a:p>
            <a:r>
              <a:rPr lang="en-GB" dirty="0" smtClean="0">
                <a:solidFill>
                  <a:schemeClr val="bg1"/>
                </a:solidFill>
              </a:rPr>
              <a:t>T test on a single </a:t>
            </a:r>
            <a:r>
              <a:rPr lang="en-GB" dirty="0" err="1" smtClean="0">
                <a:solidFill>
                  <a:schemeClr val="bg1"/>
                </a:solidFill>
              </a:rPr>
              <a:t>voxel</a:t>
            </a:r>
            <a:r>
              <a:rPr lang="en-GB" dirty="0" smtClean="0">
                <a:solidFill>
                  <a:schemeClr val="bg1"/>
                </a:solidFill>
              </a:rPr>
              <a:t> / time point</a:t>
            </a:r>
            <a:endParaRPr lang="en-GB" dirty="0">
              <a:solidFill>
                <a:schemeClr val="bg1"/>
              </a:solidFill>
            </a:endParaRPr>
          </a:p>
        </p:txBody>
      </p:sp>
      <p:grpSp>
        <p:nvGrpSpPr>
          <p:cNvPr id="4" name="Group 3"/>
          <p:cNvGrpSpPr>
            <a:grpSpLocks/>
          </p:cNvGrpSpPr>
          <p:nvPr/>
        </p:nvGrpSpPr>
        <p:grpSpPr bwMode="auto">
          <a:xfrm>
            <a:off x="3124200" y="3505200"/>
            <a:ext cx="2301875" cy="990600"/>
            <a:chOff x="2971800" y="990600"/>
            <a:chExt cx="3296387" cy="1371600"/>
          </a:xfrm>
        </p:grpSpPr>
        <p:sp>
          <p:nvSpPr>
            <p:cNvPr id="5" name="TextBox 4"/>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2" cstate="print"/>
              <a:stretch>
                <a:fillRect t="-9333" r="-5570" b="-32000"/>
              </a:stretch>
            </a:blipFill>
          </p:spPr>
          <p:txBody>
            <a:bodyPr/>
            <a:lstStyle/>
            <a:p>
              <a:pPr eaLnBrk="0" hangingPunct="0">
                <a:defRPr/>
              </a:pPr>
              <a:r>
                <a:rPr lang="en-GB">
                  <a:noFill/>
                  <a:latin typeface="Arial" charset="0"/>
                </a:rPr>
                <a:t> </a:t>
              </a:r>
            </a:p>
          </p:txBody>
        </p:sp>
        <p:pic>
          <p:nvPicPr>
            <p:cNvPr id="6" name="Picture 5" descr="C:\Documents and Settings\gflandin\My Documents\spm8\man\multimodal\figures\meg_TF_results.png"/>
            <p:cNvPicPr>
              <a:picLocks noChangeAspect="1" noChangeArrowheads="1"/>
            </p:cNvPicPr>
            <p:nvPr/>
          </p:nvPicPr>
          <p:blipFill>
            <a:blip r:embed="rId3" cstate="print"/>
            <a:srcRect l="67838" t="17705" r="5238" b="41879"/>
            <a:stretch>
              <a:fillRect/>
            </a:stretch>
          </p:blipFill>
          <p:spPr bwMode="auto">
            <a:xfrm>
              <a:off x="3974559" y="990600"/>
              <a:ext cx="961344" cy="1371600"/>
            </a:xfrm>
            <a:prstGeom prst="rect">
              <a:avLst/>
            </a:prstGeom>
            <a:noFill/>
            <a:ln w="9525">
              <a:noFill/>
              <a:miter lim="800000"/>
              <a:headEnd/>
              <a:tailEnd/>
            </a:ln>
          </p:spPr>
        </p:pic>
      </p:grpSp>
      <p:pic>
        <p:nvPicPr>
          <p:cNvPr id="9" name="Picture 8"/>
          <p:cNvPicPr>
            <a:picLocks noChangeAspect="1"/>
          </p:cNvPicPr>
          <p:nvPr/>
        </p:nvPicPr>
        <p:blipFill>
          <a:blip r:embed="rId4" cstate="print"/>
          <a:srcRect l="48033" b="57736"/>
          <a:stretch>
            <a:fillRect/>
          </a:stretch>
        </p:blipFill>
        <p:spPr bwMode="auto">
          <a:xfrm>
            <a:off x="5616084" y="1371600"/>
            <a:ext cx="1401494" cy="1066800"/>
          </a:xfrm>
          <a:prstGeom prst="rect">
            <a:avLst/>
          </a:prstGeom>
          <a:noFill/>
          <a:ln w="9525">
            <a:noFill/>
            <a:miter lim="800000"/>
            <a:headEnd/>
            <a:tailEnd/>
          </a:ln>
        </p:spPr>
      </p:pic>
      <p:grpSp>
        <p:nvGrpSpPr>
          <p:cNvPr id="18" name="Group 17"/>
          <p:cNvGrpSpPr/>
          <p:nvPr/>
        </p:nvGrpSpPr>
        <p:grpSpPr>
          <a:xfrm>
            <a:off x="838200" y="1600200"/>
            <a:ext cx="1219200" cy="762000"/>
            <a:chOff x="1295400" y="1371600"/>
            <a:chExt cx="1401494" cy="1066800"/>
          </a:xfrm>
        </p:grpSpPr>
        <p:pic>
          <p:nvPicPr>
            <p:cNvPr id="19" name="Picture 18"/>
            <p:cNvPicPr>
              <a:picLocks noChangeAspect="1"/>
            </p:cNvPicPr>
            <p:nvPr/>
          </p:nvPicPr>
          <p:blipFill>
            <a:blip r:embed="rId4" cstate="print">
              <a:grayscl/>
            </a:blip>
            <a:srcRect l="48033" b="57736"/>
            <a:stretch>
              <a:fillRect/>
            </a:stretch>
          </p:blipFill>
          <p:spPr bwMode="auto">
            <a:xfrm>
              <a:off x="1295400" y="1371600"/>
              <a:ext cx="1401494" cy="1066800"/>
            </a:xfrm>
            <a:prstGeom prst="rect">
              <a:avLst/>
            </a:prstGeom>
            <a:noFill/>
            <a:ln w="9525">
              <a:noFill/>
              <a:miter lim="800000"/>
              <a:headEnd/>
              <a:tailEnd/>
            </a:ln>
          </p:spPr>
        </p:pic>
        <p:sp>
          <p:nvSpPr>
            <p:cNvPr id="20" name="Rectangle 19"/>
            <p:cNvSpPr/>
            <p:nvPr/>
          </p:nvSpPr>
          <p:spPr bwMode="auto">
            <a:xfrm>
              <a:off x="1905000" y="1828800"/>
              <a:ext cx="152400" cy="152400"/>
            </a:xfrm>
            <a:prstGeom prst="rect">
              <a:avLst/>
            </a:prstGeom>
            <a:solidFill>
              <a:schemeClr val="accent1"/>
            </a:solidFill>
            <a:ln w="952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nvGrpSpPr>
          <p:cNvPr id="36" name="Group 35"/>
          <p:cNvGrpSpPr/>
          <p:nvPr/>
        </p:nvGrpSpPr>
        <p:grpSpPr>
          <a:xfrm>
            <a:off x="838200" y="2362200"/>
            <a:ext cx="1219200" cy="762000"/>
            <a:chOff x="1295400" y="1371600"/>
            <a:chExt cx="1401494" cy="1066800"/>
          </a:xfrm>
        </p:grpSpPr>
        <p:pic>
          <p:nvPicPr>
            <p:cNvPr id="37" name="Picture 36"/>
            <p:cNvPicPr>
              <a:picLocks noChangeAspect="1"/>
            </p:cNvPicPr>
            <p:nvPr/>
          </p:nvPicPr>
          <p:blipFill>
            <a:blip r:embed="rId4" cstate="print">
              <a:grayscl/>
            </a:blip>
            <a:srcRect l="48033" b="57736"/>
            <a:stretch>
              <a:fillRect/>
            </a:stretch>
          </p:blipFill>
          <p:spPr bwMode="auto">
            <a:xfrm>
              <a:off x="1295400" y="1371600"/>
              <a:ext cx="1401494" cy="1066800"/>
            </a:xfrm>
            <a:prstGeom prst="rect">
              <a:avLst/>
            </a:prstGeom>
            <a:noFill/>
            <a:ln w="9525">
              <a:noFill/>
              <a:miter lim="800000"/>
              <a:headEnd/>
              <a:tailEnd/>
            </a:ln>
          </p:spPr>
        </p:pic>
        <p:sp>
          <p:nvSpPr>
            <p:cNvPr id="38" name="Rectangle 37"/>
            <p:cNvSpPr/>
            <p:nvPr/>
          </p:nvSpPr>
          <p:spPr bwMode="auto">
            <a:xfrm>
              <a:off x="1905000" y="18288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nvGrpSpPr>
          <p:cNvPr id="39" name="Group 38"/>
          <p:cNvGrpSpPr/>
          <p:nvPr/>
        </p:nvGrpSpPr>
        <p:grpSpPr>
          <a:xfrm>
            <a:off x="838200" y="3124200"/>
            <a:ext cx="1219200" cy="762000"/>
            <a:chOff x="1295400" y="1371600"/>
            <a:chExt cx="1401494" cy="1066800"/>
          </a:xfrm>
        </p:grpSpPr>
        <p:pic>
          <p:nvPicPr>
            <p:cNvPr id="40" name="Picture 39"/>
            <p:cNvPicPr>
              <a:picLocks noChangeAspect="1"/>
            </p:cNvPicPr>
            <p:nvPr/>
          </p:nvPicPr>
          <p:blipFill>
            <a:blip r:embed="rId4" cstate="print">
              <a:grayscl/>
            </a:blip>
            <a:srcRect l="48033" b="57736"/>
            <a:stretch>
              <a:fillRect/>
            </a:stretch>
          </p:blipFill>
          <p:spPr bwMode="auto">
            <a:xfrm>
              <a:off x="1295400" y="1371600"/>
              <a:ext cx="1401494" cy="1066800"/>
            </a:xfrm>
            <a:prstGeom prst="rect">
              <a:avLst/>
            </a:prstGeom>
            <a:noFill/>
            <a:ln w="9525">
              <a:noFill/>
              <a:miter lim="800000"/>
              <a:headEnd/>
              <a:tailEnd/>
            </a:ln>
          </p:spPr>
        </p:pic>
        <p:sp>
          <p:nvSpPr>
            <p:cNvPr id="41" name="Rectangle 40"/>
            <p:cNvSpPr/>
            <p:nvPr/>
          </p:nvSpPr>
          <p:spPr bwMode="auto">
            <a:xfrm>
              <a:off x="1905000" y="18288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nvGrpSpPr>
          <p:cNvPr id="42" name="Group 41"/>
          <p:cNvGrpSpPr/>
          <p:nvPr/>
        </p:nvGrpSpPr>
        <p:grpSpPr>
          <a:xfrm>
            <a:off x="838200" y="4343400"/>
            <a:ext cx="1219200" cy="762000"/>
            <a:chOff x="1295400" y="1371600"/>
            <a:chExt cx="1401494" cy="1066800"/>
          </a:xfrm>
        </p:grpSpPr>
        <p:pic>
          <p:nvPicPr>
            <p:cNvPr id="43" name="Picture 42"/>
            <p:cNvPicPr>
              <a:picLocks noChangeAspect="1"/>
            </p:cNvPicPr>
            <p:nvPr/>
          </p:nvPicPr>
          <p:blipFill>
            <a:blip r:embed="rId4" cstate="print">
              <a:grayscl/>
            </a:blip>
            <a:srcRect l="48033" b="57736"/>
            <a:stretch>
              <a:fillRect/>
            </a:stretch>
          </p:blipFill>
          <p:spPr bwMode="auto">
            <a:xfrm>
              <a:off x="1295400" y="1371600"/>
              <a:ext cx="1401494" cy="1066800"/>
            </a:xfrm>
            <a:prstGeom prst="rect">
              <a:avLst/>
            </a:prstGeom>
            <a:noFill/>
            <a:ln w="9525">
              <a:noFill/>
              <a:miter lim="800000"/>
              <a:headEnd/>
              <a:tailEnd/>
            </a:ln>
          </p:spPr>
        </p:pic>
        <p:sp>
          <p:nvSpPr>
            <p:cNvPr id="44" name="Rectangle 43"/>
            <p:cNvSpPr/>
            <p:nvPr/>
          </p:nvSpPr>
          <p:spPr bwMode="auto">
            <a:xfrm>
              <a:off x="1905000" y="18288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nvGrpSpPr>
          <p:cNvPr id="45" name="Group 44"/>
          <p:cNvGrpSpPr/>
          <p:nvPr/>
        </p:nvGrpSpPr>
        <p:grpSpPr>
          <a:xfrm>
            <a:off x="838200" y="5105400"/>
            <a:ext cx="1219200" cy="762000"/>
            <a:chOff x="1295400" y="1371600"/>
            <a:chExt cx="1401494" cy="1066800"/>
          </a:xfrm>
        </p:grpSpPr>
        <p:pic>
          <p:nvPicPr>
            <p:cNvPr id="46" name="Picture 45"/>
            <p:cNvPicPr>
              <a:picLocks noChangeAspect="1"/>
            </p:cNvPicPr>
            <p:nvPr/>
          </p:nvPicPr>
          <p:blipFill>
            <a:blip r:embed="rId4" cstate="print">
              <a:grayscl/>
            </a:blip>
            <a:srcRect l="48033" b="57736"/>
            <a:stretch>
              <a:fillRect/>
            </a:stretch>
          </p:blipFill>
          <p:spPr bwMode="auto">
            <a:xfrm>
              <a:off x="1295400" y="1371600"/>
              <a:ext cx="1401494" cy="1066800"/>
            </a:xfrm>
            <a:prstGeom prst="rect">
              <a:avLst/>
            </a:prstGeom>
            <a:noFill/>
            <a:ln w="9525">
              <a:noFill/>
              <a:miter lim="800000"/>
              <a:headEnd/>
              <a:tailEnd/>
            </a:ln>
          </p:spPr>
        </p:pic>
        <p:sp>
          <p:nvSpPr>
            <p:cNvPr id="47" name="Rectangle 46"/>
            <p:cNvSpPr/>
            <p:nvPr/>
          </p:nvSpPr>
          <p:spPr bwMode="auto">
            <a:xfrm>
              <a:off x="1905000" y="18288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grpSp>
        <p:nvGrpSpPr>
          <p:cNvPr id="48" name="Group 47"/>
          <p:cNvGrpSpPr/>
          <p:nvPr/>
        </p:nvGrpSpPr>
        <p:grpSpPr>
          <a:xfrm>
            <a:off x="838200" y="5867400"/>
            <a:ext cx="1219200" cy="762000"/>
            <a:chOff x="1295400" y="1371600"/>
            <a:chExt cx="1401494" cy="1066800"/>
          </a:xfrm>
        </p:grpSpPr>
        <p:pic>
          <p:nvPicPr>
            <p:cNvPr id="49" name="Picture 48"/>
            <p:cNvPicPr>
              <a:picLocks noChangeAspect="1"/>
            </p:cNvPicPr>
            <p:nvPr/>
          </p:nvPicPr>
          <p:blipFill>
            <a:blip r:embed="rId4" cstate="print">
              <a:grayscl/>
            </a:blip>
            <a:srcRect l="48033" b="57736"/>
            <a:stretch>
              <a:fillRect/>
            </a:stretch>
          </p:blipFill>
          <p:spPr bwMode="auto">
            <a:xfrm>
              <a:off x="1295400" y="1371600"/>
              <a:ext cx="1401494" cy="1066800"/>
            </a:xfrm>
            <a:prstGeom prst="rect">
              <a:avLst/>
            </a:prstGeom>
            <a:noFill/>
            <a:ln w="9525">
              <a:noFill/>
              <a:miter lim="800000"/>
              <a:headEnd/>
              <a:tailEnd/>
            </a:ln>
          </p:spPr>
        </p:pic>
        <p:sp>
          <p:nvSpPr>
            <p:cNvPr id="50" name="Rectangle 49"/>
            <p:cNvSpPr/>
            <p:nvPr/>
          </p:nvSpPr>
          <p:spPr bwMode="auto">
            <a:xfrm>
              <a:off x="1905000" y="1828800"/>
              <a:ext cx="152400" cy="1524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sp>
        <p:nvSpPr>
          <p:cNvPr id="51" name="TextBox 50"/>
          <p:cNvSpPr txBox="1"/>
          <p:nvPr/>
        </p:nvSpPr>
        <p:spPr>
          <a:xfrm>
            <a:off x="-76200" y="2667000"/>
            <a:ext cx="864467" cy="369332"/>
          </a:xfrm>
          <a:prstGeom prst="rect">
            <a:avLst/>
          </a:prstGeom>
          <a:noFill/>
        </p:spPr>
        <p:txBody>
          <a:bodyPr wrap="none" rtlCol="0">
            <a:spAutoFit/>
          </a:bodyPr>
          <a:lstStyle/>
          <a:p>
            <a:r>
              <a:rPr lang="en-GB" dirty="0" smtClean="0"/>
              <a:t>Task A</a:t>
            </a:r>
            <a:endParaRPr lang="en-GB" dirty="0"/>
          </a:p>
        </p:txBody>
      </p:sp>
      <p:sp>
        <p:nvSpPr>
          <p:cNvPr id="52" name="TextBox 51"/>
          <p:cNvSpPr txBox="1"/>
          <p:nvPr/>
        </p:nvSpPr>
        <p:spPr>
          <a:xfrm>
            <a:off x="-26267" y="5257800"/>
            <a:ext cx="877228" cy="369332"/>
          </a:xfrm>
          <a:prstGeom prst="rect">
            <a:avLst/>
          </a:prstGeom>
          <a:noFill/>
        </p:spPr>
        <p:txBody>
          <a:bodyPr wrap="none" rtlCol="0">
            <a:spAutoFit/>
          </a:bodyPr>
          <a:lstStyle/>
          <a:p>
            <a:r>
              <a:rPr lang="en-GB" dirty="0" smtClean="0"/>
              <a:t>Task B</a:t>
            </a:r>
            <a:endParaRPr lang="en-GB" dirty="0"/>
          </a:p>
        </p:txBody>
      </p:sp>
      <p:cxnSp>
        <p:nvCxnSpPr>
          <p:cNvPr id="54" name="Straight Arrow Connector 53"/>
          <p:cNvCxnSpPr>
            <a:endCxn id="5" idx="1"/>
          </p:cNvCxnSpPr>
          <p:nvPr/>
        </p:nvCxnSpPr>
        <p:spPr bwMode="auto">
          <a:xfrm>
            <a:off x="2514600" y="3352800"/>
            <a:ext cx="609600" cy="6318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0" name="TextBox 59"/>
          <p:cNvSpPr txBox="1"/>
          <p:nvPr/>
        </p:nvSpPr>
        <p:spPr>
          <a:xfrm>
            <a:off x="6911484" y="609600"/>
            <a:ext cx="937116" cy="369332"/>
          </a:xfrm>
          <a:prstGeom prst="rect">
            <a:avLst/>
          </a:prstGeom>
          <a:noFill/>
        </p:spPr>
        <p:txBody>
          <a:bodyPr wrap="none" rtlCol="0">
            <a:spAutoFit/>
          </a:bodyPr>
          <a:lstStyle/>
          <a:p>
            <a:r>
              <a:rPr lang="en-GB" dirty="0" smtClean="0"/>
              <a:t>T value</a:t>
            </a:r>
            <a:endParaRPr lang="en-GB" dirty="0"/>
          </a:p>
        </p:txBody>
      </p:sp>
      <p:sp>
        <p:nvSpPr>
          <p:cNvPr id="61" name="TextBox 60"/>
          <p:cNvSpPr txBox="1"/>
          <p:nvPr/>
        </p:nvSpPr>
        <p:spPr>
          <a:xfrm>
            <a:off x="8077200" y="1295400"/>
            <a:ext cx="633507" cy="369332"/>
          </a:xfrm>
          <a:prstGeom prst="rect">
            <a:avLst/>
          </a:prstGeom>
          <a:noFill/>
        </p:spPr>
        <p:txBody>
          <a:bodyPr wrap="none" rtlCol="0">
            <a:spAutoFit/>
          </a:bodyPr>
          <a:lstStyle/>
          <a:p>
            <a:r>
              <a:rPr lang="en-GB" dirty="0" smtClean="0"/>
              <a:t>1.66</a:t>
            </a:r>
            <a:endParaRPr lang="en-GB" dirty="0"/>
          </a:p>
        </p:txBody>
      </p:sp>
      <p:cxnSp>
        <p:nvCxnSpPr>
          <p:cNvPr id="63" name="Straight Connector 62"/>
          <p:cNvCxnSpPr/>
          <p:nvPr/>
        </p:nvCxnSpPr>
        <p:spPr bwMode="auto">
          <a:xfrm>
            <a:off x="7292484" y="205740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4" name="Rectangle 63"/>
          <p:cNvSpPr/>
          <p:nvPr/>
        </p:nvSpPr>
        <p:spPr bwMode="auto">
          <a:xfrm>
            <a:off x="6225684" y="1828800"/>
            <a:ext cx="228600" cy="228600"/>
          </a:xfrm>
          <a:prstGeom prst="rect">
            <a:avLst/>
          </a:prstGeom>
          <a:no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34" name="Picture 2"/>
          <p:cNvPicPr>
            <a:picLocks noChangeAspect="1" noChangeArrowheads="1"/>
          </p:cNvPicPr>
          <p:nvPr/>
        </p:nvPicPr>
        <p:blipFill>
          <a:blip r:embed="rId5" cstate="print"/>
          <a:srcRect l="32143" t="9524" r="32143" b="19048"/>
          <a:stretch>
            <a:fillRect/>
          </a:stretch>
        </p:blipFill>
        <p:spPr bwMode="auto">
          <a:xfrm>
            <a:off x="2133600" y="1371600"/>
            <a:ext cx="762000" cy="1143000"/>
          </a:xfrm>
          <a:prstGeom prst="rect">
            <a:avLst/>
          </a:prstGeom>
          <a:noFill/>
          <a:ln w="9525">
            <a:noFill/>
            <a:miter lim="800000"/>
            <a:headEnd/>
            <a:tailEnd/>
          </a:ln>
          <a:effectLst/>
        </p:spPr>
      </p:pic>
      <p:pic>
        <p:nvPicPr>
          <p:cNvPr id="35" name="Picture 2"/>
          <p:cNvPicPr>
            <a:picLocks noChangeAspect="1" noChangeArrowheads="1"/>
          </p:cNvPicPr>
          <p:nvPr/>
        </p:nvPicPr>
        <p:blipFill>
          <a:blip r:embed="rId5" cstate="print"/>
          <a:srcRect l="17857" t="28571" r="46428" b="23810"/>
          <a:stretch>
            <a:fillRect/>
          </a:stretch>
        </p:blipFill>
        <p:spPr bwMode="auto">
          <a:xfrm>
            <a:off x="2133600" y="2438400"/>
            <a:ext cx="762000" cy="762000"/>
          </a:xfrm>
          <a:prstGeom prst="rect">
            <a:avLst/>
          </a:prstGeom>
          <a:noFill/>
          <a:ln w="9525">
            <a:noFill/>
            <a:miter lim="800000"/>
            <a:headEnd/>
            <a:tailEnd/>
          </a:ln>
          <a:effectLst/>
        </p:spPr>
      </p:pic>
      <p:pic>
        <p:nvPicPr>
          <p:cNvPr id="53" name="Picture 2"/>
          <p:cNvPicPr>
            <a:picLocks noChangeAspect="1" noChangeArrowheads="1"/>
          </p:cNvPicPr>
          <p:nvPr/>
        </p:nvPicPr>
        <p:blipFill>
          <a:blip r:embed="rId5" cstate="print"/>
          <a:srcRect l="28571" t="9524" r="28571" b="14286"/>
          <a:stretch>
            <a:fillRect/>
          </a:stretch>
        </p:blipFill>
        <p:spPr bwMode="auto">
          <a:xfrm>
            <a:off x="5844684" y="2743200"/>
            <a:ext cx="914400" cy="1219200"/>
          </a:xfrm>
          <a:prstGeom prst="rect">
            <a:avLst/>
          </a:prstGeom>
          <a:noFill/>
          <a:ln w="9525">
            <a:noFill/>
            <a:miter lim="800000"/>
            <a:headEnd/>
            <a:tailEnd/>
          </a:ln>
          <a:effectLst/>
        </p:spPr>
      </p:pic>
      <p:pic>
        <p:nvPicPr>
          <p:cNvPr id="55" name="Picture 2"/>
          <p:cNvPicPr>
            <a:picLocks noChangeAspect="1" noChangeArrowheads="1"/>
          </p:cNvPicPr>
          <p:nvPr/>
        </p:nvPicPr>
        <p:blipFill>
          <a:blip r:embed="rId5" cstate="print"/>
          <a:srcRect l="57143" t="14286" r="10714" b="14286"/>
          <a:stretch>
            <a:fillRect/>
          </a:stretch>
        </p:blipFill>
        <p:spPr bwMode="auto">
          <a:xfrm>
            <a:off x="2133600" y="2971800"/>
            <a:ext cx="685800" cy="1143000"/>
          </a:xfrm>
          <a:prstGeom prst="rect">
            <a:avLst/>
          </a:prstGeom>
          <a:noFill/>
          <a:ln w="9525">
            <a:noFill/>
            <a:miter lim="800000"/>
            <a:headEnd/>
            <a:tailEnd/>
          </a:ln>
          <a:effectLst/>
        </p:spPr>
      </p:pic>
      <p:pic>
        <p:nvPicPr>
          <p:cNvPr id="56" name="Picture 2"/>
          <p:cNvPicPr>
            <a:picLocks noChangeAspect="1" noChangeArrowheads="1"/>
          </p:cNvPicPr>
          <p:nvPr/>
        </p:nvPicPr>
        <p:blipFill>
          <a:blip r:embed="rId5" cstate="print"/>
          <a:srcRect l="53572" t="14287" r="14285" b="19048"/>
          <a:stretch>
            <a:fillRect/>
          </a:stretch>
        </p:blipFill>
        <p:spPr bwMode="auto">
          <a:xfrm>
            <a:off x="2133600" y="4267200"/>
            <a:ext cx="685800" cy="1066800"/>
          </a:xfrm>
          <a:prstGeom prst="rect">
            <a:avLst/>
          </a:prstGeom>
          <a:noFill/>
          <a:ln w="9525">
            <a:noFill/>
            <a:miter lim="800000"/>
            <a:headEnd/>
            <a:tailEnd/>
          </a:ln>
          <a:effectLst/>
        </p:spPr>
      </p:pic>
      <p:pic>
        <p:nvPicPr>
          <p:cNvPr id="58" name="Picture 2"/>
          <p:cNvPicPr>
            <a:picLocks noChangeAspect="1" noChangeArrowheads="1"/>
          </p:cNvPicPr>
          <p:nvPr/>
        </p:nvPicPr>
        <p:blipFill>
          <a:blip r:embed="rId5" cstate="print"/>
          <a:srcRect l="17857" t="19048" r="50000" b="19048"/>
          <a:stretch>
            <a:fillRect/>
          </a:stretch>
        </p:blipFill>
        <p:spPr bwMode="auto">
          <a:xfrm>
            <a:off x="2133600" y="5029200"/>
            <a:ext cx="685800" cy="990600"/>
          </a:xfrm>
          <a:prstGeom prst="rect">
            <a:avLst/>
          </a:prstGeom>
          <a:noFill/>
          <a:ln w="9525">
            <a:noFill/>
            <a:miter lim="800000"/>
            <a:headEnd/>
            <a:tailEnd/>
          </a:ln>
          <a:effectLst/>
        </p:spPr>
      </p:pic>
      <p:pic>
        <p:nvPicPr>
          <p:cNvPr id="59" name="Picture 2"/>
          <p:cNvPicPr>
            <a:picLocks noChangeAspect="1" noChangeArrowheads="1"/>
          </p:cNvPicPr>
          <p:nvPr/>
        </p:nvPicPr>
        <p:blipFill>
          <a:blip r:embed="rId5" cstate="print"/>
          <a:srcRect l="17857" t="28572" r="50000" b="14286"/>
          <a:stretch>
            <a:fillRect/>
          </a:stretch>
        </p:blipFill>
        <p:spPr bwMode="auto">
          <a:xfrm>
            <a:off x="2133600" y="5943600"/>
            <a:ext cx="685800" cy="914400"/>
          </a:xfrm>
          <a:prstGeom prst="rect">
            <a:avLst/>
          </a:prstGeom>
          <a:noFill/>
          <a:ln w="9525">
            <a:noFill/>
            <a:miter lim="800000"/>
            <a:headEnd/>
            <a:tailEnd/>
          </a:ln>
          <a:effectLst/>
        </p:spPr>
      </p:pic>
      <p:cxnSp>
        <p:nvCxnSpPr>
          <p:cNvPr id="65" name="Straight Connector 64"/>
          <p:cNvCxnSpPr/>
          <p:nvPr/>
        </p:nvCxnSpPr>
        <p:spPr bwMode="auto">
          <a:xfrm>
            <a:off x="2476500" y="1219200"/>
            <a:ext cx="38100" cy="5562600"/>
          </a:xfrm>
          <a:prstGeom prst="line">
            <a:avLst/>
          </a:prstGeom>
          <a:solidFill>
            <a:schemeClr val="accent1"/>
          </a:solidFill>
          <a:ln w="38100" cap="flat" cmpd="sng" algn="ctr">
            <a:solidFill>
              <a:srgbClr val="00B05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68" name="Straight Connector 67"/>
          <p:cNvCxnSpPr/>
          <p:nvPr/>
        </p:nvCxnSpPr>
        <p:spPr bwMode="auto">
          <a:xfrm>
            <a:off x="6248400" y="2590800"/>
            <a:ext cx="0" cy="1600200"/>
          </a:xfrm>
          <a:prstGeom prst="line">
            <a:avLst/>
          </a:prstGeom>
          <a:solidFill>
            <a:schemeClr val="accent1"/>
          </a:solidFill>
          <a:ln w="38100" cap="flat" cmpd="sng" algn="ctr">
            <a:solidFill>
              <a:srgbClr val="00B050"/>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73" name="TextBox 72"/>
          <p:cNvSpPr txBox="1"/>
          <p:nvPr/>
        </p:nvSpPr>
        <p:spPr>
          <a:xfrm>
            <a:off x="990600" y="762000"/>
            <a:ext cx="1518429" cy="369332"/>
          </a:xfrm>
          <a:prstGeom prst="rect">
            <a:avLst/>
          </a:prstGeom>
          <a:noFill/>
        </p:spPr>
        <p:txBody>
          <a:bodyPr wrap="none" rtlCol="0">
            <a:spAutoFit/>
          </a:bodyPr>
          <a:lstStyle/>
          <a:p>
            <a:r>
              <a:rPr lang="en-GB" dirty="0" smtClean="0"/>
              <a:t>Test only this</a:t>
            </a:r>
            <a:endParaRPr lang="en-GB" dirty="0"/>
          </a:p>
        </p:txBody>
      </p:sp>
      <p:cxnSp>
        <p:nvCxnSpPr>
          <p:cNvPr id="75" name="Straight Arrow Connector 74"/>
          <p:cNvCxnSpPr>
            <a:endCxn id="20" idx="0"/>
          </p:cNvCxnSpPr>
          <p:nvPr/>
        </p:nvCxnSpPr>
        <p:spPr bwMode="auto">
          <a:xfrm>
            <a:off x="1371600" y="1143000"/>
            <a:ext cx="63198" cy="783771"/>
          </a:xfrm>
          <a:prstGeom prst="straightConnector1">
            <a:avLst/>
          </a:prstGeom>
          <a:solidFill>
            <a:schemeClr val="accent1"/>
          </a:solidFill>
          <a:ln w="9525" cap="flat" cmpd="sng" algn="ctr">
            <a:solidFill>
              <a:srgbClr val="00B05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 name="Straight Arrow Connector 75"/>
          <p:cNvCxnSpPr>
            <a:stCxn id="73" idx="2"/>
          </p:cNvCxnSpPr>
          <p:nvPr/>
        </p:nvCxnSpPr>
        <p:spPr bwMode="auto">
          <a:xfrm>
            <a:off x="1749815" y="1131332"/>
            <a:ext cx="612385" cy="240268"/>
          </a:xfrm>
          <a:prstGeom prst="straightConnector1">
            <a:avLst/>
          </a:prstGeom>
          <a:solidFill>
            <a:schemeClr val="accent1"/>
          </a:solidFill>
          <a:ln w="9525" cap="flat" cmpd="sng" algn="ctr">
            <a:solidFill>
              <a:srgbClr val="00B05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80" name="TextBox 79"/>
          <p:cNvSpPr txBox="1"/>
          <p:nvPr/>
        </p:nvSpPr>
        <p:spPr>
          <a:xfrm>
            <a:off x="3276600" y="1371600"/>
            <a:ext cx="1467068" cy="369332"/>
          </a:xfrm>
          <a:prstGeom prst="rect">
            <a:avLst/>
          </a:prstGeom>
          <a:noFill/>
        </p:spPr>
        <p:txBody>
          <a:bodyPr wrap="none" rtlCol="0">
            <a:spAutoFit/>
          </a:bodyPr>
          <a:lstStyle/>
          <a:p>
            <a:r>
              <a:rPr lang="en-GB" dirty="0" smtClean="0"/>
              <a:t>Ignore these</a:t>
            </a:r>
            <a:endParaRPr lang="en-GB" dirty="0"/>
          </a:p>
        </p:txBody>
      </p:sp>
      <p:cxnSp>
        <p:nvCxnSpPr>
          <p:cNvPr id="81" name="Straight Arrow Connector 80"/>
          <p:cNvCxnSpPr/>
          <p:nvPr/>
        </p:nvCxnSpPr>
        <p:spPr bwMode="auto">
          <a:xfrm flipH="1">
            <a:off x="2895600" y="1752600"/>
            <a:ext cx="762000" cy="228600"/>
          </a:xfrm>
          <a:prstGeom prst="straightConnector1">
            <a:avLst/>
          </a:prstGeom>
          <a:solidFill>
            <a:schemeClr val="accent1"/>
          </a:solidFill>
          <a:ln w="9525" cap="flat" cmpd="sng" algn="ctr">
            <a:solidFill>
              <a:srgbClr val="00B0F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4" name="Straight Arrow Connector 83"/>
          <p:cNvCxnSpPr/>
          <p:nvPr/>
        </p:nvCxnSpPr>
        <p:spPr bwMode="auto">
          <a:xfrm flipH="1">
            <a:off x="1676400" y="1752600"/>
            <a:ext cx="1981200" cy="228600"/>
          </a:xfrm>
          <a:prstGeom prst="straightConnector1">
            <a:avLst/>
          </a:prstGeom>
          <a:solidFill>
            <a:schemeClr val="accent1"/>
          </a:solidFill>
          <a:ln w="9525" cap="flat" cmpd="sng" algn="ctr">
            <a:solidFill>
              <a:srgbClr val="00B0F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0" name="Rectangle 3"/>
          <p:cNvSpPr>
            <a:spLocks noChangeArrowheads="1"/>
          </p:cNvSpPr>
          <p:nvPr/>
        </p:nvSpPr>
        <p:spPr bwMode="auto">
          <a:xfrm>
            <a:off x="5821362" y="4034365"/>
            <a:ext cx="3094038" cy="2262187"/>
          </a:xfrm>
          <a:prstGeom prst="rect">
            <a:avLst/>
          </a:prstGeom>
          <a:solidFill>
            <a:srgbClr val="FFFFFF"/>
          </a:solidFill>
          <a:ln w="9525">
            <a:solidFill>
              <a:srgbClr val="000000"/>
            </a:solidFill>
            <a:miter lim="800000"/>
            <a:headEnd/>
            <a:tailEnd/>
          </a:ln>
        </p:spPr>
        <p:txBody>
          <a:bodyPr wrap="none" anchor="ctr"/>
          <a:lstStyle/>
          <a:p>
            <a:pPr eaLnBrk="0" hangingPunct="0"/>
            <a:endParaRPr lang="en-GB" dirty="0"/>
          </a:p>
        </p:txBody>
      </p:sp>
      <p:sp>
        <p:nvSpPr>
          <p:cNvPr id="91" name="AutoShape 3"/>
          <p:cNvSpPr>
            <a:spLocks noChangeAspect="1" noChangeArrowheads="1" noTextEdit="1"/>
          </p:cNvSpPr>
          <p:nvPr/>
        </p:nvSpPr>
        <p:spPr bwMode="auto">
          <a:xfrm>
            <a:off x="3472830" y="6110810"/>
            <a:ext cx="3343661" cy="2220818"/>
          </a:xfrm>
          <a:prstGeom prst="rect">
            <a:avLst/>
          </a:prstGeom>
          <a:noFill/>
          <a:ln w="9525">
            <a:noFill/>
            <a:miter lim="800000"/>
            <a:headEnd/>
            <a:tailEnd/>
          </a:ln>
        </p:spPr>
        <p:txBody>
          <a:bodyPr/>
          <a:lstStyle/>
          <a:p>
            <a:endParaRPr lang="en-GB"/>
          </a:p>
        </p:txBody>
      </p:sp>
      <p:sp>
        <p:nvSpPr>
          <p:cNvPr id="92" name="Freeform 5"/>
          <p:cNvSpPr>
            <a:spLocks/>
          </p:cNvSpPr>
          <p:nvPr/>
        </p:nvSpPr>
        <p:spPr bwMode="auto">
          <a:xfrm>
            <a:off x="5827946" y="4694338"/>
            <a:ext cx="3063641" cy="1626027"/>
          </a:xfrm>
          <a:custGeom>
            <a:avLst/>
            <a:gdLst>
              <a:gd name="T0" fmla="*/ 0 w 3018"/>
              <a:gd name="T1" fmla="*/ 3044009 h 1740"/>
              <a:gd name="T2" fmla="*/ 178442 w 3018"/>
              <a:gd name="T3" fmla="*/ 2988027 h 1740"/>
              <a:gd name="T4" fmla="*/ 358633 w 3018"/>
              <a:gd name="T5" fmla="*/ 2947790 h 1740"/>
              <a:gd name="T6" fmla="*/ 523080 w 3018"/>
              <a:gd name="T7" fmla="*/ 2877813 h 1740"/>
              <a:gd name="T8" fmla="*/ 703271 w 3018"/>
              <a:gd name="T9" fmla="*/ 2781595 h 1740"/>
              <a:gd name="T10" fmla="*/ 881713 w 3018"/>
              <a:gd name="T11" fmla="*/ 2631144 h 1740"/>
              <a:gd name="T12" fmla="*/ 1061905 w 3018"/>
              <a:gd name="T13" fmla="*/ 2436957 h 1740"/>
              <a:gd name="T14" fmla="*/ 1226351 w 3018"/>
              <a:gd name="T15" fmla="*/ 2204283 h 1740"/>
              <a:gd name="T16" fmla="*/ 1406542 w 3018"/>
              <a:gd name="T17" fmla="*/ 1901631 h 1740"/>
              <a:gd name="T18" fmla="*/ 1584984 w 3018"/>
              <a:gd name="T19" fmla="*/ 1556993 h 1740"/>
              <a:gd name="T20" fmla="*/ 1765175 w 3018"/>
              <a:gd name="T21" fmla="*/ 1198360 h 1740"/>
              <a:gd name="T22" fmla="*/ 1929622 w 3018"/>
              <a:gd name="T23" fmla="*/ 827481 h 1740"/>
              <a:gd name="T24" fmla="*/ 2109814 w 3018"/>
              <a:gd name="T25" fmla="*/ 496838 h 1740"/>
              <a:gd name="T26" fmla="*/ 2288256 w 3018"/>
              <a:gd name="T27" fmla="*/ 234424 h 1740"/>
              <a:gd name="T28" fmla="*/ 2468447 w 3018"/>
              <a:gd name="T29" fmla="*/ 55982 h 1740"/>
              <a:gd name="T30" fmla="*/ 2646889 w 3018"/>
              <a:gd name="T31" fmla="*/ 0 h 1740"/>
              <a:gd name="T32" fmla="*/ 2813085 w 3018"/>
              <a:gd name="T33" fmla="*/ 55982 h 1740"/>
              <a:gd name="T34" fmla="*/ 2991526 w 3018"/>
              <a:gd name="T35" fmla="*/ 234424 h 1740"/>
              <a:gd name="T36" fmla="*/ 3169968 w 3018"/>
              <a:gd name="T37" fmla="*/ 496838 h 1740"/>
              <a:gd name="T38" fmla="*/ 3350160 w 3018"/>
              <a:gd name="T39" fmla="*/ 827481 h 1740"/>
              <a:gd name="T40" fmla="*/ 3514606 w 3018"/>
              <a:gd name="T41" fmla="*/ 1198360 h 1740"/>
              <a:gd name="T42" fmla="*/ 3694798 w 3018"/>
              <a:gd name="T43" fmla="*/ 1556993 h 1740"/>
              <a:gd name="T44" fmla="*/ 3873240 w 3018"/>
              <a:gd name="T45" fmla="*/ 1901631 h 1740"/>
              <a:gd name="T46" fmla="*/ 4053431 w 3018"/>
              <a:gd name="T47" fmla="*/ 2204283 h 1740"/>
              <a:gd name="T48" fmla="*/ 4217878 w 3018"/>
              <a:gd name="T49" fmla="*/ 2436957 h 1740"/>
              <a:gd name="T50" fmla="*/ 4398069 w 3018"/>
              <a:gd name="T51" fmla="*/ 2631144 h 1740"/>
              <a:gd name="T52" fmla="*/ 4576511 w 3018"/>
              <a:gd name="T53" fmla="*/ 2781595 h 1740"/>
              <a:gd name="T54" fmla="*/ 4756702 w 3018"/>
              <a:gd name="T55" fmla="*/ 2877813 h 1740"/>
              <a:gd name="T56" fmla="*/ 4921149 w 3018"/>
              <a:gd name="T57" fmla="*/ 2947790 h 1740"/>
              <a:gd name="T58" fmla="*/ 5101340 w 3018"/>
              <a:gd name="T59" fmla="*/ 2988027 h 1740"/>
              <a:gd name="T60" fmla="*/ 5279782 w 3018"/>
              <a:gd name="T61" fmla="*/ 3044009 h 1740"/>
              <a:gd name="T62" fmla="*/ 0 w 3018"/>
              <a:gd name="T63" fmla="*/ 3044009 h 17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8"/>
              <a:gd name="T97" fmla="*/ 0 h 1740"/>
              <a:gd name="T98" fmla="*/ 3018 w 3018"/>
              <a:gd name="T99" fmla="*/ 1740 h 17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8" h="1740">
                <a:moveTo>
                  <a:pt x="0" y="1740"/>
                </a:moveTo>
                <a:lnTo>
                  <a:pt x="0" y="1740"/>
                </a:lnTo>
                <a:lnTo>
                  <a:pt x="47" y="1716"/>
                </a:lnTo>
                <a:lnTo>
                  <a:pt x="102" y="1708"/>
                </a:lnTo>
                <a:lnTo>
                  <a:pt x="150" y="1700"/>
                </a:lnTo>
                <a:lnTo>
                  <a:pt x="205" y="1685"/>
                </a:lnTo>
                <a:lnTo>
                  <a:pt x="252" y="1669"/>
                </a:lnTo>
                <a:lnTo>
                  <a:pt x="299" y="1645"/>
                </a:lnTo>
                <a:lnTo>
                  <a:pt x="355" y="1622"/>
                </a:lnTo>
                <a:lnTo>
                  <a:pt x="402" y="1590"/>
                </a:lnTo>
                <a:lnTo>
                  <a:pt x="457" y="1551"/>
                </a:lnTo>
                <a:lnTo>
                  <a:pt x="504" y="1504"/>
                </a:lnTo>
                <a:lnTo>
                  <a:pt x="552" y="1456"/>
                </a:lnTo>
                <a:lnTo>
                  <a:pt x="607" y="1393"/>
                </a:lnTo>
                <a:lnTo>
                  <a:pt x="654" y="1330"/>
                </a:lnTo>
                <a:lnTo>
                  <a:pt x="701" y="1260"/>
                </a:lnTo>
                <a:lnTo>
                  <a:pt x="756" y="1173"/>
                </a:lnTo>
                <a:lnTo>
                  <a:pt x="804" y="1087"/>
                </a:lnTo>
                <a:lnTo>
                  <a:pt x="859" y="992"/>
                </a:lnTo>
                <a:lnTo>
                  <a:pt x="906" y="890"/>
                </a:lnTo>
                <a:lnTo>
                  <a:pt x="953" y="787"/>
                </a:lnTo>
                <a:lnTo>
                  <a:pt x="1009" y="685"/>
                </a:lnTo>
                <a:lnTo>
                  <a:pt x="1056" y="575"/>
                </a:lnTo>
                <a:lnTo>
                  <a:pt x="1103" y="473"/>
                </a:lnTo>
                <a:lnTo>
                  <a:pt x="1158" y="378"/>
                </a:lnTo>
                <a:lnTo>
                  <a:pt x="1206" y="284"/>
                </a:lnTo>
                <a:lnTo>
                  <a:pt x="1261" y="205"/>
                </a:lnTo>
                <a:lnTo>
                  <a:pt x="1308" y="134"/>
                </a:lnTo>
                <a:lnTo>
                  <a:pt x="1355" y="71"/>
                </a:lnTo>
                <a:lnTo>
                  <a:pt x="1411" y="32"/>
                </a:lnTo>
                <a:lnTo>
                  <a:pt x="1458" y="8"/>
                </a:lnTo>
                <a:lnTo>
                  <a:pt x="1513" y="0"/>
                </a:lnTo>
                <a:lnTo>
                  <a:pt x="1560" y="8"/>
                </a:lnTo>
                <a:lnTo>
                  <a:pt x="1608" y="32"/>
                </a:lnTo>
                <a:lnTo>
                  <a:pt x="1663" y="71"/>
                </a:lnTo>
                <a:lnTo>
                  <a:pt x="1710" y="134"/>
                </a:lnTo>
                <a:lnTo>
                  <a:pt x="1757" y="205"/>
                </a:lnTo>
                <a:lnTo>
                  <a:pt x="1812" y="284"/>
                </a:lnTo>
                <a:lnTo>
                  <a:pt x="1860" y="378"/>
                </a:lnTo>
                <a:lnTo>
                  <a:pt x="1915" y="473"/>
                </a:lnTo>
                <a:lnTo>
                  <a:pt x="1962" y="575"/>
                </a:lnTo>
                <a:lnTo>
                  <a:pt x="2009" y="685"/>
                </a:lnTo>
                <a:lnTo>
                  <a:pt x="2065" y="787"/>
                </a:lnTo>
                <a:lnTo>
                  <a:pt x="2112" y="890"/>
                </a:lnTo>
                <a:lnTo>
                  <a:pt x="2159" y="992"/>
                </a:lnTo>
                <a:lnTo>
                  <a:pt x="2214" y="1087"/>
                </a:lnTo>
                <a:lnTo>
                  <a:pt x="2262" y="1173"/>
                </a:lnTo>
                <a:lnTo>
                  <a:pt x="2317" y="1260"/>
                </a:lnTo>
                <a:lnTo>
                  <a:pt x="2364" y="1330"/>
                </a:lnTo>
                <a:lnTo>
                  <a:pt x="2411" y="1393"/>
                </a:lnTo>
                <a:lnTo>
                  <a:pt x="2467" y="1456"/>
                </a:lnTo>
                <a:lnTo>
                  <a:pt x="2514" y="1504"/>
                </a:lnTo>
                <a:lnTo>
                  <a:pt x="2561" y="1551"/>
                </a:lnTo>
                <a:lnTo>
                  <a:pt x="2616" y="1590"/>
                </a:lnTo>
                <a:lnTo>
                  <a:pt x="2664" y="1622"/>
                </a:lnTo>
                <a:lnTo>
                  <a:pt x="2719" y="1645"/>
                </a:lnTo>
                <a:lnTo>
                  <a:pt x="2766" y="1669"/>
                </a:lnTo>
                <a:lnTo>
                  <a:pt x="2813" y="1685"/>
                </a:lnTo>
                <a:lnTo>
                  <a:pt x="2868" y="1700"/>
                </a:lnTo>
                <a:lnTo>
                  <a:pt x="2916" y="1708"/>
                </a:lnTo>
                <a:lnTo>
                  <a:pt x="2971" y="1716"/>
                </a:lnTo>
                <a:lnTo>
                  <a:pt x="3018" y="1740"/>
                </a:lnTo>
                <a:lnTo>
                  <a:pt x="0" y="1740"/>
                </a:lnTo>
                <a:close/>
              </a:path>
            </a:pathLst>
          </a:custGeom>
          <a:solidFill>
            <a:srgbClr val="973500"/>
          </a:solidFill>
          <a:ln w="9525">
            <a:noFill/>
            <a:round/>
            <a:headEnd/>
            <a:tailEnd/>
          </a:ln>
        </p:spPr>
        <p:txBody>
          <a:bodyPr/>
          <a:lstStyle/>
          <a:p>
            <a:endParaRPr lang="en-GB"/>
          </a:p>
        </p:txBody>
      </p:sp>
      <p:sp>
        <p:nvSpPr>
          <p:cNvPr id="93" name="Freeform 6"/>
          <p:cNvSpPr>
            <a:spLocks/>
          </p:cNvSpPr>
          <p:nvPr/>
        </p:nvSpPr>
        <p:spPr bwMode="auto">
          <a:xfrm>
            <a:off x="5827946" y="4676028"/>
            <a:ext cx="3063641" cy="1626875"/>
          </a:xfrm>
          <a:custGeom>
            <a:avLst/>
            <a:gdLst>
              <a:gd name="T0" fmla="*/ 0 w 3018"/>
              <a:gd name="T1" fmla="*/ 3044009 h 1740"/>
              <a:gd name="T2" fmla="*/ 178442 w 3018"/>
              <a:gd name="T3" fmla="*/ 2988027 h 1740"/>
              <a:gd name="T4" fmla="*/ 358633 w 3018"/>
              <a:gd name="T5" fmla="*/ 2947790 h 1740"/>
              <a:gd name="T6" fmla="*/ 523080 w 3018"/>
              <a:gd name="T7" fmla="*/ 2877813 h 1740"/>
              <a:gd name="T8" fmla="*/ 703271 w 3018"/>
              <a:gd name="T9" fmla="*/ 2781595 h 1740"/>
              <a:gd name="T10" fmla="*/ 881713 w 3018"/>
              <a:gd name="T11" fmla="*/ 2631144 h 1740"/>
              <a:gd name="T12" fmla="*/ 1061905 w 3018"/>
              <a:gd name="T13" fmla="*/ 2436957 h 1740"/>
              <a:gd name="T14" fmla="*/ 1226351 w 3018"/>
              <a:gd name="T15" fmla="*/ 2204283 h 1740"/>
              <a:gd name="T16" fmla="*/ 1406542 w 3018"/>
              <a:gd name="T17" fmla="*/ 1901631 h 1740"/>
              <a:gd name="T18" fmla="*/ 1584984 w 3018"/>
              <a:gd name="T19" fmla="*/ 1556993 h 1740"/>
              <a:gd name="T20" fmla="*/ 1765175 w 3018"/>
              <a:gd name="T21" fmla="*/ 1198360 h 1740"/>
              <a:gd name="T22" fmla="*/ 1929622 w 3018"/>
              <a:gd name="T23" fmla="*/ 827481 h 1740"/>
              <a:gd name="T24" fmla="*/ 2109814 w 3018"/>
              <a:gd name="T25" fmla="*/ 496838 h 1740"/>
              <a:gd name="T26" fmla="*/ 2288256 w 3018"/>
              <a:gd name="T27" fmla="*/ 234424 h 1740"/>
              <a:gd name="T28" fmla="*/ 2468447 w 3018"/>
              <a:gd name="T29" fmla="*/ 55982 h 1740"/>
              <a:gd name="T30" fmla="*/ 2646889 w 3018"/>
              <a:gd name="T31" fmla="*/ 0 h 1740"/>
              <a:gd name="T32" fmla="*/ 2813085 w 3018"/>
              <a:gd name="T33" fmla="*/ 55982 h 1740"/>
              <a:gd name="T34" fmla="*/ 2991526 w 3018"/>
              <a:gd name="T35" fmla="*/ 234424 h 1740"/>
              <a:gd name="T36" fmla="*/ 3169968 w 3018"/>
              <a:gd name="T37" fmla="*/ 496838 h 1740"/>
              <a:gd name="T38" fmla="*/ 3350160 w 3018"/>
              <a:gd name="T39" fmla="*/ 827481 h 1740"/>
              <a:gd name="T40" fmla="*/ 3514606 w 3018"/>
              <a:gd name="T41" fmla="*/ 1198360 h 1740"/>
              <a:gd name="T42" fmla="*/ 3694798 w 3018"/>
              <a:gd name="T43" fmla="*/ 1556993 h 1740"/>
              <a:gd name="T44" fmla="*/ 3873240 w 3018"/>
              <a:gd name="T45" fmla="*/ 1901631 h 1740"/>
              <a:gd name="T46" fmla="*/ 4053431 w 3018"/>
              <a:gd name="T47" fmla="*/ 2204283 h 1740"/>
              <a:gd name="T48" fmla="*/ 4217878 w 3018"/>
              <a:gd name="T49" fmla="*/ 2436957 h 1740"/>
              <a:gd name="T50" fmla="*/ 4398069 w 3018"/>
              <a:gd name="T51" fmla="*/ 2631144 h 1740"/>
              <a:gd name="T52" fmla="*/ 4576511 w 3018"/>
              <a:gd name="T53" fmla="*/ 2781595 h 1740"/>
              <a:gd name="T54" fmla="*/ 4756702 w 3018"/>
              <a:gd name="T55" fmla="*/ 2877813 h 1740"/>
              <a:gd name="T56" fmla="*/ 4921149 w 3018"/>
              <a:gd name="T57" fmla="*/ 2947790 h 1740"/>
              <a:gd name="T58" fmla="*/ 5101340 w 3018"/>
              <a:gd name="T59" fmla="*/ 2988027 h 1740"/>
              <a:gd name="T60" fmla="*/ 5279782 w 3018"/>
              <a:gd name="T61" fmla="*/ 3044009 h 1740"/>
              <a:gd name="T62" fmla="*/ 0 w 3018"/>
              <a:gd name="T63" fmla="*/ 3044009 h 17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8"/>
              <a:gd name="T97" fmla="*/ 0 h 1740"/>
              <a:gd name="T98" fmla="*/ 3018 w 3018"/>
              <a:gd name="T99" fmla="*/ 1740 h 17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8" h="1740">
                <a:moveTo>
                  <a:pt x="0" y="1740"/>
                </a:moveTo>
                <a:lnTo>
                  <a:pt x="0" y="1740"/>
                </a:lnTo>
                <a:lnTo>
                  <a:pt x="47" y="1716"/>
                </a:lnTo>
                <a:lnTo>
                  <a:pt x="102" y="1708"/>
                </a:lnTo>
                <a:lnTo>
                  <a:pt x="150" y="1700"/>
                </a:lnTo>
                <a:lnTo>
                  <a:pt x="205" y="1685"/>
                </a:lnTo>
                <a:lnTo>
                  <a:pt x="252" y="1669"/>
                </a:lnTo>
                <a:lnTo>
                  <a:pt x="299" y="1645"/>
                </a:lnTo>
                <a:lnTo>
                  <a:pt x="355" y="1622"/>
                </a:lnTo>
                <a:lnTo>
                  <a:pt x="402" y="1590"/>
                </a:lnTo>
                <a:lnTo>
                  <a:pt x="457" y="1551"/>
                </a:lnTo>
                <a:lnTo>
                  <a:pt x="504" y="1504"/>
                </a:lnTo>
                <a:lnTo>
                  <a:pt x="552" y="1456"/>
                </a:lnTo>
                <a:lnTo>
                  <a:pt x="607" y="1393"/>
                </a:lnTo>
                <a:lnTo>
                  <a:pt x="654" y="1330"/>
                </a:lnTo>
                <a:lnTo>
                  <a:pt x="701" y="1260"/>
                </a:lnTo>
                <a:lnTo>
                  <a:pt x="756" y="1173"/>
                </a:lnTo>
                <a:lnTo>
                  <a:pt x="804" y="1087"/>
                </a:lnTo>
                <a:lnTo>
                  <a:pt x="859" y="992"/>
                </a:lnTo>
                <a:lnTo>
                  <a:pt x="906" y="890"/>
                </a:lnTo>
                <a:lnTo>
                  <a:pt x="953" y="787"/>
                </a:lnTo>
                <a:lnTo>
                  <a:pt x="1009" y="685"/>
                </a:lnTo>
                <a:lnTo>
                  <a:pt x="1056" y="575"/>
                </a:lnTo>
                <a:lnTo>
                  <a:pt x="1103" y="473"/>
                </a:lnTo>
                <a:lnTo>
                  <a:pt x="1158" y="378"/>
                </a:lnTo>
                <a:lnTo>
                  <a:pt x="1206" y="284"/>
                </a:lnTo>
                <a:lnTo>
                  <a:pt x="1261" y="205"/>
                </a:lnTo>
                <a:lnTo>
                  <a:pt x="1308" y="134"/>
                </a:lnTo>
                <a:lnTo>
                  <a:pt x="1355" y="71"/>
                </a:lnTo>
                <a:lnTo>
                  <a:pt x="1411" y="32"/>
                </a:lnTo>
                <a:lnTo>
                  <a:pt x="1458" y="8"/>
                </a:lnTo>
                <a:lnTo>
                  <a:pt x="1513" y="0"/>
                </a:lnTo>
                <a:lnTo>
                  <a:pt x="1560" y="8"/>
                </a:lnTo>
                <a:lnTo>
                  <a:pt x="1608" y="32"/>
                </a:lnTo>
                <a:lnTo>
                  <a:pt x="1663" y="71"/>
                </a:lnTo>
                <a:lnTo>
                  <a:pt x="1710" y="134"/>
                </a:lnTo>
                <a:lnTo>
                  <a:pt x="1757" y="205"/>
                </a:lnTo>
                <a:lnTo>
                  <a:pt x="1812" y="284"/>
                </a:lnTo>
                <a:lnTo>
                  <a:pt x="1860" y="378"/>
                </a:lnTo>
                <a:lnTo>
                  <a:pt x="1915" y="473"/>
                </a:lnTo>
                <a:lnTo>
                  <a:pt x="1962" y="575"/>
                </a:lnTo>
                <a:lnTo>
                  <a:pt x="2009" y="685"/>
                </a:lnTo>
                <a:lnTo>
                  <a:pt x="2065" y="787"/>
                </a:lnTo>
                <a:lnTo>
                  <a:pt x="2112" y="890"/>
                </a:lnTo>
                <a:lnTo>
                  <a:pt x="2159" y="992"/>
                </a:lnTo>
                <a:lnTo>
                  <a:pt x="2214" y="1087"/>
                </a:lnTo>
                <a:lnTo>
                  <a:pt x="2262" y="1173"/>
                </a:lnTo>
                <a:lnTo>
                  <a:pt x="2317" y="1260"/>
                </a:lnTo>
                <a:lnTo>
                  <a:pt x="2364" y="1330"/>
                </a:lnTo>
                <a:lnTo>
                  <a:pt x="2411" y="1393"/>
                </a:lnTo>
                <a:lnTo>
                  <a:pt x="2467" y="1456"/>
                </a:lnTo>
                <a:lnTo>
                  <a:pt x="2514" y="1504"/>
                </a:lnTo>
                <a:lnTo>
                  <a:pt x="2561" y="1551"/>
                </a:lnTo>
                <a:lnTo>
                  <a:pt x="2616" y="1590"/>
                </a:lnTo>
                <a:lnTo>
                  <a:pt x="2664" y="1622"/>
                </a:lnTo>
                <a:lnTo>
                  <a:pt x="2719" y="1645"/>
                </a:lnTo>
                <a:lnTo>
                  <a:pt x="2766" y="1669"/>
                </a:lnTo>
                <a:lnTo>
                  <a:pt x="2813" y="1685"/>
                </a:lnTo>
                <a:lnTo>
                  <a:pt x="2868" y="1700"/>
                </a:lnTo>
                <a:lnTo>
                  <a:pt x="2916" y="1708"/>
                </a:lnTo>
                <a:lnTo>
                  <a:pt x="2971" y="1716"/>
                </a:lnTo>
                <a:lnTo>
                  <a:pt x="3018" y="1740"/>
                </a:lnTo>
                <a:lnTo>
                  <a:pt x="0" y="1740"/>
                </a:lnTo>
              </a:path>
            </a:pathLst>
          </a:custGeom>
          <a:noFill/>
          <a:ln w="32">
            <a:solidFill>
              <a:srgbClr val="BFBFBF"/>
            </a:solidFill>
            <a:prstDash val="solid"/>
            <a:round/>
            <a:headEnd/>
            <a:tailEnd/>
          </a:ln>
        </p:spPr>
        <p:txBody>
          <a:bodyPr/>
          <a:lstStyle/>
          <a:p>
            <a:endParaRPr lang="en-GB"/>
          </a:p>
        </p:txBody>
      </p:sp>
      <p:grpSp>
        <p:nvGrpSpPr>
          <p:cNvPr id="94" name="Group 93"/>
          <p:cNvGrpSpPr>
            <a:grpSpLocks/>
          </p:cNvGrpSpPr>
          <p:nvPr/>
        </p:nvGrpSpPr>
        <p:grpSpPr bwMode="auto">
          <a:xfrm>
            <a:off x="8196143" y="5884625"/>
            <a:ext cx="695444" cy="419866"/>
            <a:chOff x="7793240" y="3134135"/>
            <a:chExt cx="1198360" cy="785494"/>
          </a:xfrm>
        </p:grpSpPr>
        <p:sp>
          <p:nvSpPr>
            <p:cNvPr id="95" name="Freeform 7"/>
            <p:cNvSpPr>
              <a:spLocks/>
            </p:cNvSpPr>
            <p:nvPr/>
          </p:nvSpPr>
          <p:spPr bwMode="auto">
            <a:xfrm>
              <a:off x="7793240" y="3134135"/>
              <a:ext cx="1198360" cy="785494"/>
            </a:xfrm>
            <a:custGeom>
              <a:avLst/>
              <a:gdLst>
                <a:gd name="T0" fmla="*/ 0 w 685"/>
                <a:gd name="T1" fmla="*/ 785494 h 449"/>
                <a:gd name="T2" fmla="*/ 0 w 685"/>
                <a:gd name="T3" fmla="*/ 0 h 449"/>
                <a:gd name="T4" fmla="*/ 54232 w 685"/>
                <a:gd name="T5" fmla="*/ 68228 h 449"/>
                <a:gd name="T6" fmla="*/ 136456 w 685"/>
                <a:gd name="T7" fmla="*/ 178442 h 449"/>
                <a:gd name="T8" fmla="*/ 234424 w 685"/>
                <a:gd name="T9" fmla="*/ 288656 h 449"/>
                <a:gd name="T10" fmla="*/ 316647 w 685"/>
                <a:gd name="T11" fmla="*/ 372629 h 449"/>
                <a:gd name="T12" fmla="*/ 398870 w 685"/>
                <a:gd name="T13" fmla="*/ 454852 h 449"/>
                <a:gd name="T14" fmla="*/ 495089 w 685"/>
                <a:gd name="T15" fmla="*/ 523080 h 449"/>
                <a:gd name="T16" fmla="*/ 579062 w 685"/>
                <a:gd name="T17" fmla="*/ 579061 h 449"/>
                <a:gd name="T18" fmla="*/ 675280 w 685"/>
                <a:gd name="T19" fmla="*/ 619298 h 449"/>
                <a:gd name="T20" fmla="*/ 757503 w 685"/>
                <a:gd name="T21" fmla="*/ 661285 h 449"/>
                <a:gd name="T22" fmla="*/ 839727 w 685"/>
                <a:gd name="T23" fmla="*/ 689275 h 449"/>
                <a:gd name="T24" fmla="*/ 935945 w 685"/>
                <a:gd name="T25" fmla="*/ 715517 h 449"/>
                <a:gd name="T26" fmla="*/ 1019918 w 685"/>
                <a:gd name="T27" fmla="*/ 729512 h 449"/>
                <a:gd name="T28" fmla="*/ 1116137 w 685"/>
                <a:gd name="T29" fmla="*/ 743508 h 449"/>
                <a:gd name="T30" fmla="*/ 1198360 w 685"/>
                <a:gd name="T31" fmla="*/ 785494 h 449"/>
                <a:gd name="T32" fmla="*/ 1198360 w 685"/>
                <a:gd name="T33" fmla="*/ 785494 h 449"/>
                <a:gd name="T34" fmla="*/ 0 w 685"/>
                <a:gd name="T35" fmla="*/ 785494 h 4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5"/>
                <a:gd name="T55" fmla="*/ 0 h 449"/>
                <a:gd name="T56" fmla="*/ 685 w 685"/>
                <a:gd name="T57" fmla="*/ 449 h 4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5" h="449">
                  <a:moveTo>
                    <a:pt x="0" y="449"/>
                  </a:moveTo>
                  <a:lnTo>
                    <a:pt x="0" y="0"/>
                  </a:lnTo>
                  <a:lnTo>
                    <a:pt x="31" y="39"/>
                  </a:lnTo>
                  <a:lnTo>
                    <a:pt x="78" y="102"/>
                  </a:lnTo>
                  <a:lnTo>
                    <a:pt x="134" y="165"/>
                  </a:lnTo>
                  <a:lnTo>
                    <a:pt x="181" y="213"/>
                  </a:lnTo>
                  <a:lnTo>
                    <a:pt x="228" y="260"/>
                  </a:lnTo>
                  <a:lnTo>
                    <a:pt x="283" y="299"/>
                  </a:lnTo>
                  <a:lnTo>
                    <a:pt x="331" y="331"/>
                  </a:lnTo>
                  <a:lnTo>
                    <a:pt x="386" y="354"/>
                  </a:lnTo>
                  <a:lnTo>
                    <a:pt x="433" y="378"/>
                  </a:lnTo>
                  <a:lnTo>
                    <a:pt x="480" y="394"/>
                  </a:lnTo>
                  <a:lnTo>
                    <a:pt x="535" y="409"/>
                  </a:lnTo>
                  <a:lnTo>
                    <a:pt x="583" y="417"/>
                  </a:lnTo>
                  <a:lnTo>
                    <a:pt x="638" y="425"/>
                  </a:lnTo>
                  <a:lnTo>
                    <a:pt x="685" y="449"/>
                  </a:lnTo>
                  <a:lnTo>
                    <a:pt x="0" y="449"/>
                  </a:lnTo>
                  <a:close/>
                </a:path>
              </a:pathLst>
            </a:custGeom>
            <a:solidFill>
              <a:srgbClr val="008000"/>
            </a:solidFill>
            <a:ln w="9525">
              <a:noFill/>
              <a:round/>
              <a:headEnd/>
              <a:tailEnd/>
            </a:ln>
          </p:spPr>
          <p:txBody>
            <a:bodyPr/>
            <a:lstStyle/>
            <a:p>
              <a:endParaRPr lang="en-GB"/>
            </a:p>
          </p:txBody>
        </p:sp>
        <p:sp>
          <p:nvSpPr>
            <p:cNvPr id="96" name="Freeform 8"/>
            <p:cNvSpPr>
              <a:spLocks/>
            </p:cNvSpPr>
            <p:nvPr/>
          </p:nvSpPr>
          <p:spPr bwMode="auto">
            <a:xfrm>
              <a:off x="7793240" y="3134135"/>
              <a:ext cx="1198360" cy="785494"/>
            </a:xfrm>
            <a:custGeom>
              <a:avLst/>
              <a:gdLst>
                <a:gd name="T0" fmla="*/ 0 w 685"/>
                <a:gd name="T1" fmla="*/ 785494 h 449"/>
                <a:gd name="T2" fmla="*/ 0 w 685"/>
                <a:gd name="T3" fmla="*/ 0 h 449"/>
                <a:gd name="T4" fmla="*/ 54232 w 685"/>
                <a:gd name="T5" fmla="*/ 68228 h 449"/>
                <a:gd name="T6" fmla="*/ 136456 w 685"/>
                <a:gd name="T7" fmla="*/ 178442 h 449"/>
                <a:gd name="T8" fmla="*/ 234424 w 685"/>
                <a:gd name="T9" fmla="*/ 288656 h 449"/>
                <a:gd name="T10" fmla="*/ 316647 w 685"/>
                <a:gd name="T11" fmla="*/ 372629 h 449"/>
                <a:gd name="T12" fmla="*/ 398870 w 685"/>
                <a:gd name="T13" fmla="*/ 454852 h 449"/>
                <a:gd name="T14" fmla="*/ 495089 w 685"/>
                <a:gd name="T15" fmla="*/ 523080 h 449"/>
                <a:gd name="T16" fmla="*/ 579062 w 685"/>
                <a:gd name="T17" fmla="*/ 579061 h 449"/>
                <a:gd name="T18" fmla="*/ 675280 w 685"/>
                <a:gd name="T19" fmla="*/ 619298 h 449"/>
                <a:gd name="T20" fmla="*/ 757503 w 685"/>
                <a:gd name="T21" fmla="*/ 661285 h 449"/>
                <a:gd name="T22" fmla="*/ 839727 w 685"/>
                <a:gd name="T23" fmla="*/ 689275 h 449"/>
                <a:gd name="T24" fmla="*/ 935945 w 685"/>
                <a:gd name="T25" fmla="*/ 715517 h 449"/>
                <a:gd name="T26" fmla="*/ 1019918 w 685"/>
                <a:gd name="T27" fmla="*/ 729512 h 449"/>
                <a:gd name="T28" fmla="*/ 1116137 w 685"/>
                <a:gd name="T29" fmla="*/ 743508 h 449"/>
                <a:gd name="T30" fmla="*/ 1198360 w 685"/>
                <a:gd name="T31" fmla="*/ 785494 h 449"/>
                <a:gd name="T32" fmla="*/ 1198360 w 685"/>
                <a:gd name="T33" fmla="*/ 785494 h 449"/>
                <a:gd name="T34" fmla="*/ 0 w 685"/>
                <a:gd name="T35" fmla="*/ 785494 h 4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5"/>
                <a:gd name="T55" fmla="*/ 0 h 449"/>
                <a:gd name="T56" fmla="*/ 685 w 685"/>
                <a:gd name="T57" fmla="*/ 449 h 4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5" h="449">
                  <a:moveTo>
                    <a:pt x="0" y="449"/>
                  </a:moveTo>
                  <a:lnTo>
                    <a:pt x="0" y="0"/>
                  </a:lnTo>
                  <a:lnTo>
                    <a:pt x="31" y="39"/>
                  </a:lnTo>
                  <a:lnTo>
                    <a:pt x="78" y="102"/>
                  </a:lnTo>
                  <a:lnTo>
                    <a:pt x="134" y="165"/>
                  </a:lnTo>
                  <a:lnTo>
                    <a:pt x="181" y="213"/>
                  </a:lnTo>
                  <a:lnTo>
                    <a:pt x="228" y="260"/>
                  </a:lnTo>
                  <a:lnTo>
                    <a:pt x="283" y="299"/>
                  </a:lnTo>
                  <a:lnTo>
                    <a:pt x="331" y="331"/>
                  </a:lnTo>
                  <a:lnTo>
                    <a:pt x="386" y="354"/>
                  </a:lnTo>
                  <a:lnTo>
                    <a:pt x="433" y="378"/>
                  </a:lnTo>
                  <a:lnTo>
                    <a:pt x="480" y="394"/>
                  </a:lnTo>
                  <a:lnTo>
                    <a:pt x="535" y="409"/>
                  </a:lnTo>
                  <a:lnTo>
                    <a:pt x="583" y="417"/>
                  </a:lnTo>
                  <a:lnTo>
                    <a:pt x="638" y="425"/>
                  </a:lnTo>
                  <a:lnTo>
                    <a:pt x="685" y="449"/>
                  </a:lnTo>
                  <a:lnTo>
                    <a:pt x="0" y="449"/>
                  </a:lnTo>
                </a:path>
              </a:pathLst>
            </a:custGeom>
            <a:noFill/>
            <a:ln w="32">
              <a:solidFill>
                <a:srgbClr val="BFBFBF"/>
              </a:solidFill>
              <a:prstDash val="solid"/>
              <a:round/>
              <a:headEnd/>
              <a:tailEnd/>
            </a:ln>
          </p:spPr>
          <p:txBody>
            <a:bodyPr/>
            <a:lstStyle/>
            <a:p>
              <a:endParaRPr lang="en-GB"/>
            </a:p>
          </p:txBody>
        </p:sp>
      </p:grpSp>
      <p:sp>
        <p:nvSpPr>
          <p:cNvPr id="97" name="TextBox 22"/>
          <p:cNvSpPr txBox="1">
            <a:spLocks noChangeArrowheads="1"/>
          </p:cNvSpPr>
          <p:nvPr/>
        </p:nvSpPr>
        <p:spPr bwMode="auto">
          <a:xfrm>
            <a:off x="3861597" y="8122881"/>
            <a:ext cx="2024619" cy="646331"/>
          </a:xfrm>
          <a:prstGeom prst="rect">
            <a:avLst/>
          </a:prstGeom>
          <a:noFill/>
          <a:ln w="9525">
            <a:noFill/>
            <a:miter lim="800000"/>
            <a:headEnd/>
            <a:tailEnd/>
          </a:ln>
        </p:spPr>
        <p:txBody>
          <a:bodyPr wrap="square">
            <a:spAutoFit/>
          </a:bodyPr>
          <a:lstStyle/>
          <a:p>
            <a:pPr eaLnBrk="0" hangingPunct="0"/>
            <a:r>
              <a:rPr lang="en-GB"/>
              <a:t>Null distribution of test statistic T</a:t>
            </a:r>
          </a:p>
        </p:txBody>
      </p:sp>
      <p:sp>
        <p:nvSpPr>
          <p:cNvPr id="98" name="TextBox 97"/>
          <p:cNvSpPr txBox="1">
            <a:spLocks noRot="1" noChangeAspect="1" noMove="1" noResize="1" noEditPoints="1" noAdjustHandles="1" noChangeArrowheads="1" noChangeShapeType="1" noTextEdit="1"/>
          </p:cNvSpPr>
          <p:nvPr/>
        </p:nvSpPr>
        <p:spPr>
          <a:xfrm>
            <a:off x="6246652" y="6370456"/>
            <a:ext cx="1425791" cy="267873"/>
          </a:xfrm>
          <a:prstGeom prst="rect">
            <a:avLst/>
          </a:prstGeom>
          <a:blipFill rotWithShape="1">
            <a:blip r:embed="rId6" cstate="print"/>
            <a:stretch>
              <a:fillRect t="-9211" r="-4963" b="-30263"/>
            </a:stretch>
          </a:blipFill>
          <a:ln>
            <a:noFill/>
          </a:ln>
        </p:spPr>
        <p:txBody>
          <a:bodyPr/>
          <a:lstStyle/>
          <a:p>
            <a:pPr eaLnBrk="0" hangingPunct="0">
              <a:defRPr/>
            </a:pPr>
            <a:r>
              <a:rPr lang="en-GB">
                <a:noFill/>
                <a:latin typeface="Arial" charset="0"/>
              </a:rPr>
              <a:t> </a:t>
            </a:r>
          </a:p>
        </p:txBody>
      </p:sp>
      <p:sp>
        <p:nvSpPr>
          <p:cNvPr id="100" name="Line 7"/>
          <p:cNvSpPr>
            <a:spLocks noChangeShapeType="1"/>
          </p:cNvSpPr>
          <p:nvPr/>
        </p:nvSpPr>
        <p:spPr bwMode="auto">
          <a:xfrm flipH="1" flipV="1">
            <a:off x="8153400" y="1600200"/>
            <a:ext cx="23412" cy="4682066"/>
          </a:xfrm>
          <a:prstGeom prst="line">
            <a:avLst/>
          </a:prstGeom>
          <a:noFill/>
          <a:ln w="38100">
            <a:solidFill>
              <a:schemeClr val="tx1"/>
            </a:solidFill>
            <a:prstDash val="sysDot"/>
            <a:round/>
            <a:headEnd/>
            <a:tailEnd/>
          </a:ln>
        </p:spPr>
        <p:txBody>
          <a:bodyPr/>
          <a:lstStyle/>
          <a:p>
            <a:endParaRPr lang="en-GB"/>
          </a:p>
        </p:txBody>
      </p:sp>
      <p:cxnSp>
        <p:nvCxnSpPr>
          <p:cNvPr id="102" name="Straight Connector 101"/>
          <p:cNvCxnSpPr>
            <a:cxnSpLocks noChangeShapeType="1"/>
          </p:cNvCxnSpPr>
          <p:nvPr/>
        </p:nvCxnSpPr>
        <p:spPr bwMode="auto">
          <a:xfrm>
            <a:off x="5925970" y="8021944"/>
            <a:ext cx="309496" cy="298571"/>
          </a:xfrm>
          <a:prstGeom prst="line">
            <a:avLst/>
          </a:prstGeom>
          <a:noFill/>
          <a:ln w="19050" algn="ctr">
            <a:solidFill>
              <a:srgbClr val="00B050"/>
            </a:solidFill>
            <a:round/>
            <a:headEnd/>
            <a:tailEnd/>
          </a:ln>
        </p:spPr>
      </p:cxnSp>
      <p:pic>
        <p:nvPicPr>
          <p:cNvPr id="55299" name="Picture 3"/>
          <p:cNvPicPr>
            <a:picLocks noChangeAspect="1" noChangeArrowheads="1"/>
          </p:cNvPicPr>
          <p:nvPr/>
        </p:nvPicPr>
        <p:blipFill>
          <a:blip r:embed="rId7" cstate="print"/>
          <a:srcRect l="49066" t="43020" r="43467"/>
          <a:stretch>
            <a:fillRect/>
          </a:stretch>
        </p:blipFill>
        <p:spPr bwMode="auto">
          <a:xfrm>
            <a:off x="7216284" y="914400"/>
            <a:ext cx="533400" cy="2514600"/>
          </a:xfrm>
          <a:prstGeom prst="rect">
            <a:avLst/>
          </a:prstGeom>
          <a:noFill/>
          <a:ln w="9525">
            <a:noFill/>
            <a:miter lim="800000"/>
            <a:headEnd/>
            <a:tailEnd/>
          </a:ln>
        </p:spPr>
      </p:pic>
      <p:sp>
        <p:nvSpPr>
          <p:cNvPr id="105" name="TextBox 104"/>
          <p:cNvSpPr txBox="1"/>
          <p:nvPr/>
        </p:nvSpPr>
        <p:spPr>
          <a:xfrm>
            <a:off x="8001000" y="6324600"/>
            <a:ext cx="312906" cy="369332"/>
          </a:xfrm>
          <a:prstGeom prst="rect">
            <a:avLst/>
          </a:prstGeom>
          <a:noFill/>
        </p:spPr>
        <p:txBody>
          <a:bodyPr wrap="none" rtlCol="0">
            <a:spAutoFit/>
          </a:bodyPr>
          <a:lstStyle/>
          <a:p>
            <a:r>
              <a:rPr lang="en-GB" dirty="0" smtClean="0"/>
              <a:t>u</a:t>
            </a:r>
            <a:endParaRPr lang="en-GB" dirty="0"/>
          </a:p>
        </p:txBody>
      </p:sp>
      <p:sp>
        <p:nvSpPr>
          <p:cNvPr id="106" name="TextBox 105"/>
          <p:cNvSpPr txBox="1"/>
          <p:nvPr/>
        </p:nvSpPr>
        <p:spPr>
          <a:xfrm>
            <a:off x="7543800" y="6488668"/>
            <a:ext cx="1210588" cy="369332"/>
          </a:xfrm>
          <a:prstGeom prst="rect">
            <a:avLst/>
          </a:prstGeom>
          <a:noFill/>
        </p:spPr>
        <p:txBody>
          <a:bodyPr wrap="none" rtlCol="0">
            <a:spAutoFit/>
          </a:bodyPr>
          <a:lstStyle/>
          <a:p>
            <a:r>
              <a:rPr lang="en-GB" dirty="0" smtClean="0"/>
              <a:t>Threshold</a:t>
            </a:r>
            <a:endParaRPr lang="en-GB" dirty="0"/>
          </a:p>
        </p:txBody>
      </p:sp>
      <p:sp>
        <p:nvSpPr>
          <p:cNvPr id="107" name="Line 7"/>
          <p:cNvSpPr>
            <a:spLocks noChangeShapeType="1"/>
          </p:cNvSpPr>
          <p:nvPr/>
        </p:nvSpPr>
        <p:spPr bwMode="auto">
          <a:xfrm flipV="1">
            <a:off x="7620000" y="1600200"/>
            <a:ext cx="533400" cy="0"/>
          </a:xfrm>
          <a:prstGeom prst="line">
            <a:avLst/>
          </a:prstGeom>
          <a:noFill/>
          <a:ln w="38100">
            <a:solidFill>
              <a:schemeClr val="tx1"/>
            </a:solidFill>
            <a:prstDash val="sysDot"/>
            <a:round/>
            <a:headEnd/>
            <a:tailEnd/>
          </a:ln>
        </p:spPr>
        <p:txBody>
          <a:bodyPr/>
          <a:lstStyle/>
          <a:p>
            <a:endParaRPr lang="en-GB"/>
          </a:p>
        </p:txBody>
      </p:sp>
      <p:sp>
        <p:nvSpPr>
          <p:cNvPr id="108" name="TextBox 107"/>
          <p:cNvSpPr txBox="1"/>
          <p:nvPr/>
        </p:nvSpPr>
        <p:spPr>
          <a:xfrm>
            <a:off x="6019800" y="4191000"/>
            <a:ext cx="1501373" cy="369332"/>
          </a:xfrm>
          <a:prstGeom prst="rect">
            <a:avLst/>
          </a:prstGeom>
          <a:noFill/>
        </p:spPr>
        <p:txBody>
          <a:bodyPr wrap="none" rtlCol="0">
            <a:spAutoFit/>
          </a:bodyPr>
          <a:lstStyle/>
          <a:p>
            <a:r>
              <a:rPr lang="en-GB" dirty="0" smtClean="0"/>
              <a:t>T distribution</a:t>
            </a:r>
            <a:endParaRPr lang="en-GB" dirty="0"/>
          </a:p>
        </p:txBody>
      </p:sp>
      <p:sp>
        <p:nvSpPr>
          <p:cNvPr id="57" name="TextBox 56"/>
          <p:cNvSpPr txBox="1"/>
          <p:nvPr/>
        </p:nvSpPr>
        <p:spPr>
          <a:xfrm>
            <a:off x="8221953" y="5257800"/>
            <a:ext cx="922047" cy="369332"/>
          </a:xfrm>
          <a:prstGeom prst="rect">
            <a:avLst/>
          </a:prstGeom>
          <a:noFill/>
        </p:spPr>
        <p:txBody>
          <a:bodyPr wrap="none" rtlCol="0">
            <a:spAutoFit/>
          </a:bodyPr>
          <a:lstStyle/>
          <a:p>
            <a:r>
              <a:rPr lang="en-GB" dirty="0" smtClean="0"/>
              <a:t>P=0.05</a:t>
            </a:r>
            <a:endParaRPr lang="en-GB" dirty="0"/>
          </a:p>
        </p:txBody>
      </p:sp>
      <p:cxnSp>
        <p:nvCxnSpPr>
          <p:cNvPr id="110" name="Straight Arrow Connector 109"/>
          <p:cNvCxnSpPr/>
          <p:nvPr/>
        </p:nvCxnSpPr>
        <p:spPr bwMode="auto">
          <a:xfrm flipH="1">
            <a:off x="8382000" y="5715000"/>
            <a:ext cx="3048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1" name="Line 7"/>
          <p:cNvSpPr>
            <a:spLocks noChangeShapeType="1"/>
          </p:cNvSpPr>
          <p:nvPr/>
        </p:nvSpPr>
        <p:spPr bwMode="auto">
          <a:xfrm flipV="1">
            <a:off x="5791200" y="2895600"/>
            <a:ext cx="1143000" cy="0"/>
          </a:xfrm>
          <a:prstGeom prst="line">
            <a:avLst/>
          </a:prstGeom>
          <a:noFill/>
          <a:ln w="38100">
            <a:solidFill>
              <a:schemeClr val="tx1"/>
            </a:solidFill>
            <a:prstDash val="sysDot"/>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858000" cy="792162"/>
          </a:xfrm>
        </p:spPr>
        <p:txBody>
          <a:bodyPr/>
          <a:lstStyle/>
          <a:p>
            <a:r>
              <a:rPr lang="en-GB" dirty="0" smtClean="0">
                <a:solidFill>
                  <a:schemeClr val="bg1"/>
                </a:solidFill>
              </a:rPr>
              <a:t>T test on many </a:t>
            </a:r>
            <a:r>
              <a:rPr lang="en-GB" dirty="0" err="1" smtClean="0">
                <a:solidFill>
                  <a:schemeClr val="bg1"/>
                </a:solidFill>
              </a:rPr>
              <a:t>voxels</a:t>
            </a:r>
            <a:r>
              <a:rPr lang="en-GB" dirty="0" smtClean="0">
                <a:solidFill>
                  <a:schemeClr val="bg1"/>
                </a:solidFill>
              </a:rPr>
              <a:t> / time points</a:t>
            </a:r>
            <a:endParaRPr lang="en-GB" dirty="0">
              <a:solidFill>
                <a:schemeClr val="bg1"/>
              </a:solidFill>
            </a:endParaRPr>
          </a:p>
        </p:txBody>
      </p:sp>
      <p:grpSp>
        <p:nvGrpSpPr>
          <p:cNvPr id="3" name="Group 3"/>
          <p:cNvGrpSpPr>
            <a:grpSpLocks/>
          </p:cNvGrpSpPr>
          <p:nvPr/>
        </p:nvGrpSpPr>
        <p:grpSpPr bwMode="auto">
          <a:xfrm>
            <a:off x="2819400" y="2667000"/>
            <a:ext cx="2301875" cy="990600"/>
            <a:chOff x="2971800" y="990600"/>
            <a:chExt cx="3296387" cy="1371600"/>
          </a:xfrm>
        </p:grpSpPr>
        <p:sp>
          <p:nvSpPr>
            <p:cNvPr id="5" name="TextBox 4"/>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2" cstate="print"/>
              <a:stretch>
                <a:fillRect t="-9333" r="-5570" b="-32000"/>
              </a:stretch>
            </a:blipFill>
          </p:spPr>
          <p:txBody>
            <a:bodyPr/>
            <a:lstStyle/>
            <a:p>
              <a:pPr eaLnBrk="0" hangingPunct="0">
                <a:defRPr/>
              </a:pPr>
              <a:r>
                <a:rPr lang="en-GB">
                  <a:noFill/>
                  <a:latin typeface="Arial" charset="0"/>
                </a:rPr>
                <a:t> </a:t>
              </a:r>
            </a:p>
          </p:txBody>
        </p:sp>
        <p:pic>
          <p:nvPicPr>
            <p:cNvPr id="6" name="Picture 5" descr="C:\Documents and Settings\gflandin\My Documents\spm8\man\multimodal\figures\meg_TF_results.png"/>
            <p:cNvPicPr>
              <a:picLocks noChangeAspect="1" noChangeArrowheads="1"/>
            </p:cNvPicPr>
            <p:nvPr/>
          </p:nvPicPr>
          <p:blipFill>
            <a:blip r:embed="rId3" cstate="print"/>
            <a:srcRect l="67838" t="17705" r="5238" b="41879"/>
            <a:stretch>
              <a:fillRect/>
            </a:stretch>
          </p:blipFill>
          <p:spPr bwMode="auto">
            <a:xfrm>
              <a:off x="3974559" y="990600"/>
              <a:ext cx="961344" cy="1371600"/>
            </a:xfrm>
            <a:prstGeom prst="rect">
              <a:avLst/>
            </a:prstGeom>
            <a:noFill/>
            <a:ln w="9525">
              <a:noFill/>
              <a:miter lim="800000"/>
              <a:headEnd/>
              <a:tailEnd/>
            </a:ln>
          </p:spPr>
        </p:pic>
      </p:grpSp>
      <p:pic>
        <p:nvPicPr>
          <p:cNvPr id="9" name="Picture 8"/>
          <p:cNvPicPr>
            <a:picLocks noChangeAspect="1"/>
          </p:cNvPicPr>
          <p:nvPr/>
        </p:nvPicPr>
        <p:blipFill>
          <a:blip r:embed="rId4" cstate="print"/>
          <a:srcRect l="48033" b="57736"/>
          <a:stretch>
            <a:fillRect/>
          </a:stretch>
        </p:blipFill>
        <p:spPr bwMode="auto">
          <a:xfrm>
            <a:off x="5616084" y="1371600"/>
            <a:ext cx="1401494" cy="1066800"/>
          </a:xfrm>
          <a:prstGeom prst="rect">
            <a:avLst/>
          </a:prstGeom>
          <a:noFill/>
          <a:ln w="9525">
            <a:noFill/>
            <a:miter lim="800000"/>
            <a:headEnd/>
            <a:tailEnd/>
          </a:ln>
        </p:spPr>
      </p:pic>
      <p:pic>
        <p:nvPicPr>
          <p:cNvPr id="19" name="Picture 18"/>
          <p:cNvPicPr>
            <a:picLocks noChangeAspect="1"/>
          </p:cNvPicPr>
          <p:nvPr/>
        </p:nvPicPr>
        <p:blipFill>
          <a:blip r:embed="rId4" cstate="print">
            <a:grayscl/>
          </a:blip>
          <a:srcRect l="48033" b="57736"/>
          <a:stretch>
            <a:fillRect/>
          </a:stretch>
        </p:blipFill>
        <p:spPr bwMode="auto">
          <a:xfrm>
            <a:off x="838200" y="1600200"/>
            <a:ext cx="1219200" cy="762000"/>
          </a:xfrm>
          <a:prstGeom prst="rect">
            <a:avLst/>
          </a:prstGeom>
          <a:noFill/>
          <a:ln w="9525">
            <a:noFill/>
            <a:miter lim="800000"/>
            <a:headEnd/>
            <a:tailEnd/>
          </a:ln>
        </p:spPr>
      </p:pic>
      <p:pic>
        <p:nvPicPr>
          <p:cNvPr id="37" name="Picture 36"/>
          <p:cNvPicPr>
            <a:picLocks noChangeAspect="1"/>
          </p:cNvPicPr>
          <p:nvPr/>
        </p:nvPicPr>
        <p:blipFill>
          <a:blip r:embed="rId4" cstate="print">
            <a:grayscl/>
          </a:blip>
          <a:srcRect l="48033" b="57736"/>
          <a:stretch>
            <a:fillRect/>
          </a:stretch>
        </p:blipFill>
        <p:spPr bwMode="auto">
          <a:xfrm>
            <a:off x="838200" y="2362200"/>
            <a:ext cx="1219200" cy="762000"/>
          </a:xfrm>
          <a:prstGeom prst="rect">
            <a:avLst/>
          </a:prstGeom>
          <a:noFill/>
          <a:ln w="9525">
            <a:noFill/>
            <a:miter lim="800000"/>
            <a:headEnd/>
            <a:tailEnd/>
          </a:ln>
        </p:spPr>
      </p:pic>
      <p:pic>
        <p:nvPicPr>
          <p:cNvPr id="40" name="Picture 39"/>
          <p:cNvPicPr>
            <a:picLocks noChangeAspect="1"/>
          </p:cNvPicPr>
          <p:nvPr/>
        </p:nvPicPr>
        <p:blipFill>
          <a:blip r:embed="rId4" cstate="print">
            <a:grayscl/>
          </a:blip>
          <a:srcRect l="48033" b="57736"/>
          <a:stretch>
            <a:fillRect/>
          </a:stretch>
        </p:blipFill>
        <p:spPr bwMode="auto">
          <a:xfrm>
            <a:off x="838200" y="3124200"/>
            <a:ext cx="1219200" cy="762000"/>
          </a:xfrm>
          <a:prstGeom prst="rect">
            <a:avLst/>
          </a:prstGeom>
          <a:noFill/>
          <a:ln w="9525">
            <a:noFill/>
            <a:miter lim="800000"/>
            <a:headEnd/>
            <a:tailEnd/>
          </a:ln>
        </p:spPr>
      </p:pic>
      <p:pic>
        <p:nvPicPr>
          <p:cNvPr id="43" name="Picture 42"/>
          <p:cNvPicPr>
            <a:picLocks noChangeAspect="1"/>
          </p:cNvPicPr>
          <p:nvPr/>
        </p:nvPicPr>
        <p:blipFill>
          <a:blip r:embed="rId4" cstate="print">
            <a:grayscl/>
          </a:blip>
          <a:srcRect l="48033" b="57736"/>
          <a:stretch>
            <a:fillRect/>
          </a:stretch>
        </p:blipFill>
        <p:spPr bwMode="auto">
          <a:xfrm>
            <a:off x="838200" y="4343400"/>
            <a:ext cx="1219200" cy="762000"/>
          </a:xfrm>
          <a:prstGeom prst="rect">
            <a:avLst/>
          </a:prstGeom>
          <a:noFill/>
          <a:ln w="9525">
            <a:noFill/>
            <a:miter lim="800000"/>
            <a:headEnd/>
            <a:tailEnd/>
          </a:ln>
        </p:spPr>
      </p:pic>
      <p:pic>
        <p:nvPicPr>
          <p:cNvPr id="46" name="Picture 45"/>
          <p:cNvPicPr>
            <a:picLocks noChangeAspect="1"/>
          </p:cNvPicPr>
          <p:nvPr/>
        </p:nvPicPr>
        <p:blipFill>
          <a:blip r:embed="rId4" cstate="print">
            <a:grayscl/>
          </a:blip>
          <a:srcRect l="48033" b="57736"/>
          <a:stretch>
            <a:fillRect/>
          </a:stretch>
        </p:blipFill>
        <p:spPr bwMode="auto">
          <a:xfrm>
            <a:off x="838200" y="5105400"/>
            <a:ext cx="1219200" cy="762000"/>
          </a:xfrm>
          <a:prstGeom prst="rect">
            <a:avLst/>
          </a:prstGeom>
          <a:noFill/>
          <a:ln w="9525">
            <a:noFill/>
            <a:miter lim="800000"/>
            <a:headEnd/>
            <a:tailEnd/>
          </a:ln>
        </p:spPr>
      </p:pic>
      <p:pic>
        <p:nvPicPr>
          <p:cNvPr id="49" name="Picture 48"/>
          <p:cNvPicPr>
            <a:picLocks noChangeAspect="1"/>
          </p:cNvPicPr>
          <p:nvPr/>
        </p:nvPicPr>
        <p:blipFill>
          <a:blip r:embed="rId4" cstate="print">
            <a:grayscl/>
          </a:blip>
          <a:srcRect l="48033" b="57736"/>
          <a:stretch>
            <a:fillRect/>
          </a:stretch>
        </p:blipFill>
        <p:spPr bwMode="auto">
          <a:xfrm>
            <a:off x="838200" y="5867400"/>
            <a:ext cx="1219200" cy="762000"/>
          </a:xfrm>
          <a:prstGeom prst="rect">
            <a:avLst/>
          </a:prstGeom>
          <a:noFill/>
          <a:ln w="9525">
            <a:noFill/>
            <a:miter lim="800000"/>
            <a:headEnd/>
            <a:tailEnd/>
          </a:ln>
        </p:spPr>
      </p:pic>
      <p:sp>
        <p:nvSpPr>
          <p:cNvPr id="51" name="TextBox 50"/>
          <p:cNvSpPr txBox="1"/>
          <p:nvPr/>
        </p:nvSpPr>
        <p:spPr>
          <a:xfrm>
            <a:off x="-76200" y="2667000"/>
            <a:ext cx="864467" cy="369332"/>
          </a:xfrm>
          <a:prstGeom prst="rect">
            <a:avLst/>
          </a:prstGeom>
          <a:noFill/>
        </p:spPr>
        <p:txBody>
          <a:bodyPr wrap="none" rtlCol="0">
            <a:spAutoFit/>
          </a:bodyPr>
          <a:lstStyle/>
          <a:p>
            <a:r>
              <a:rPr lang="en-GB" dirty="0" smtClean="0"/>
              <a:t>Task A</a:t>
            </a:r>
            <a:endParaRPr lang="en-GB" dirty="0"/>
          </a:p>
        </p:txBody>
      </p:sp>
      <p:sp>
        <p:nvSpPr>
          <p:cNvPr id="52" name="TextBox 51"/>
          <p:cNvSpPr txBox="1"/>
          <p:nvPr/>
        </p:nvSpPr>
        <p:spPr>
          <a:xfrm>
            <a:off x="-26267" y="5257800"/>
            <a:ext cx="877228" cy="369332"/>
          </a:xfrm>
          <a:prstGeom prst="rect">
            <a:avLst/>
          </a:prstGeom>
          <a:noFill/>
        </p:spPr>
        <p:txBody>
          <a:bodyPr wrap="none" rtlCol="0">
            <a:spAutoFit/>
          </a:bodyPr>
          <a:lstStyle/>
          <a:p>
            <a:r>
              <a:rPr lang="en-GB" dirty="0" smtClean="0"/>
              <a:t>Task B</a:t>
            </a:r>
            <a:endParaRPr lang="en-GB" dirty="0"/>
          </a:p>
        </p:txBody>
      </p:sp>
      <p:cxnSp>
        <p:nvCxnSpPr>
          <p:cNvPr id="54" name="Straight Arrow Connector 53"/>
          <p:cNvCxnSpPr>
            <a:endCxn id="5" idx="1"/>
          </p:cNvCxnSpPr>
          <p:nvPr/>
        </p:nvCxnSpPr>
        <p:spPr bwMode="auto">
          <a:xfrm>
            <a:off x="2209800" y="2514600"/>
            <a:ext cx="609600" cy="63187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0" name="TextBox 59"/>
          <p:cNvSpPr txBox="1"/>
          <p:nvPr/>
        </p:nvSpPr>
        <p:spPr>
          <a:xfrm>
            <a:off x="6911484" y="609600"/>
            <a:ext cx="937116" cy="369332"/>
          </a:xfrm>
          <a:prstGeom prst="rect">
            <a:avLst/>
          </a:prstGeom>
          <a:noFill/>
        </p:spPr>
        <p:txBody>
          <a:bodyPr wrap="none" rtlCol="0">
            <a:spAutoFit/>
          </a:bodyPr>
          <a:lstStyle/>
          <a:p>
            <a:r>
              <a:rPr lang="en-GB" dirty="0" smtClean="0"/>
              <a:t>T value</a:t>
            </a:r>
            <a:endParaRPr lang="en-GB" dirty="0"/>
          </a:p>
        </p:txBody>
      </p:sp>
      <p:cxnSp>
        <p:nvCxnSpPr>
          <p:cNvPr id="63" name="Straight Connector 62"/>
          <p:cNvCxnSpPr/>
          <p:nvPr/>
        </p:nvCxnSpPr>
        <p:spPr bwMode="auto">
          <a:xfrm>
            <a:off x="7292484" y="205740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34" name="Picture 2"/>
          <p:cNvPicPr>
            <a:picLocks noChangeAspect="1" noChangeArrowheads="1"/>
          </p:cNvPicPr>
          <p:nvPr/>
        </p:nvPicPr>
        <p:blipFill>
          <a:blip r:embed="rId5" cstate="print"/>
          <a:srcRect l="32143" t="9524" r="32143" b="19048"/>
          <a:stretch>
            <a:fillRect/>
          </a:stretch>
        </p:blipFill>
        <p:spPr bwMode="auto">
          <a:xfrm>
            <a:off x="2133600" y="1371600"/>
            <a:ext cx="762000" cy="1143000"/>
          </a:xfrm>
          <a:prstGeom prst="rect">
            <a:avLst/>
          </a:prstGeom>
          <a:noFill/>
          <a:ln w="9525">
            <a:noFill/>
            <a:miter lim="800000"/>
            <a:headEnd/>
            <a:tailEnd/>
          </a:ln>
          <a:effectLst/>
        </p:spPr>
      </p:pic>
      <p:pic>
        <p:nvPicPr>
          <p:cNvPr id="35" name="Picture 2"/>
          <p:cNvPicPr>
            <a:picLocks noChangeAspect="1" noChangeArrowheads="1"/>
          </p:cNvPicPr>
          <p:nvPr/>
        </p:nvPicPr>
        <p:blipFill>
          <a:blip r:embed="rId5" cstate="print"/>
          <a:srcRect l="17857" t="28571" r="46428" b="23810"/>
          <a:stretch>
            <a:fillRect/>
          </a:stretch>
        </p:blipFill>
        <p:spPr bwMode="auto">
          <a:xfrm>
            <a:off x="2133600" y="2438400"/>
            <a:ext cx="762000" cy="762000"/>
          </a:xfrm>
          <a:prstGeom prst="rect">
            <a:avLst/>
          </a:prstGeom>
          <a:noFill/>
          <a:ln w="9525">
            <a:noFill/>
            <a:miter lim="800000"/>
            <a:headEnd/>
            <a:tailEnd/>
          </a:ln>
          <a:effectLst/>
        </p:spPr>
      </p:pic>
      <p:pic>
        <p:nvPicPr>
          <p:cNvPr id="53" name="Picture 2"/>
          <p:cNvPicPr>
            <a:picLocks noChangeAspect="1" noChangeArrowheads="1"/>
          </p:cNvPicPr>
          <p:nvPr/>
        </p:nvPicPr>
        <p:blipFill>
          <a:blip r:embed="rId5" cstate="print"/>
          <a:srcRect l="28571" t="9524" r="28571" b="14286"/>
          <a:stretch>
            <a:fillRect/>
          </a:stretch>
        </p:blipFill>
        <p:spPr bwMode="auto">
          <a:xfrm>
            <a:off x="5844684" y="2743200"/>
            <a:ext cx="914400" cy="1219200"/>
          </a:xfrm>
          <a:prstGeom prst="rect">
            <a:avLst/>
          </a:prstGeom>
          <a:noFill/>
          <a:ln w="9525">
            <a:noFill/>
            <a:miter lim="800000"/>
            <a:headEnd/>
            <a:tailEnd/>
          </a:ln>
          <a:effectLst/>
        </p:spPr>
      </p:pic>
      <p:pic>
        <p:nvPicPr>
          <p:cNvPr id="55" name="Picture 2"/>
          <p:cNvPicPr>
            <a:picLocks noChangeAspect="1" noChangeArrowheads="1"/>
          </p:cNvPicPr>
          <p:nvPr/>
        </p:nvPicPr>
        <p:blipFill>
          <a:blip r:embed="rId5" cstate="print"/>
          <a:srcRect l="57143" t="14286" r="10714" b="14286"/>
          <a:stretch>
            <a:fillRect/>
          </a:stretch>
        </p:blipFill>
        <p:spPr bwMode="auto">
          <a:xfrm>
            <a:off x="2133600" y="2971800"/>
            <a:ext cx="685800" cy="1143000"/>
          </a:xfrm>
          <a:prstGeom prst="rect">
            <a:avLst/>
          </a:prstGeom>
          <a:noFill/>
          <a:ln w="9525">
            <a:noFill/>
            <a:miter lim="800000"/>
            <a:headEnd/>
            <a:tailEnd/>
          </a:ln>
          <a:effectLst/>
        </p:spPr>
      </p:pic>
      <p:pic>
        <p:nvPicPr>
          <p:cNvPr id="56" name="Picture 2"/>
          <p:cNvPicPr>
            <a:picLocks noChangeAspect="1" noChangeArrowheads="1"/>
          </p:cNvPicPr>
          <p:nvPr/>
        </p:nvPicPr>
        <p:blipFill>
          <a:blip r:embed="rId5" cstate="print"/>
          <a:srcRect l="53572" t="14287" r="14285" b="19048"/>
          <a:stretch>
            <a:fillRect/>
          </a:stretch>
        </p:blipFill>
        <p:spPr bwMode="auto">
          <a:xfrm>
            <a:off x="2133600" y="4267200"/>
            <a:ext cx="685800" cy="1066800"/>
          </a:xfrm>
          <a:prstGeom prst="rect">
            <a:avLst/>
          </a:prstGeom>
          <a:noFill/>
          <a:ln w="9525">
            <a:noFill/>
            <a:miter lim="800000"/>
            <a:headEnd/>
            <a:tailEnd/>
          </a:ln>
          <a:effectLst/>
        </p:spPr>
      </p:pic>
      <p:pic>
        <p:nvPicPr>
          <p:cNvPr id="58" name="Picture 2"/>
          <p:cNvPicPr>
            <a:picLocks noChangeAspect="1" noChangeArrowheads="1"/>
          </p:cNvPicPr>
          <p:nvPr/>
        </p:nvPicPr>
        <p:blipFill>
          <a:blip r:embed="rId5" cstate="print"/>
          <a:srcRect l="17857" t="19048" r="50000" b="19048"/>
          <a:stretch>
            <a:fillRect/>
          </a:stretch>
        </p:blipFill>
        <p:spPr bwMode="auto">
          <a:xfrm>
            <a:off x="2133600" y="5029200"/>
            <a:ext cx="685800" cy="990600"/>
          </a:xfrm>
          <a:prstGeom prst="rect">
            <a:avLst/>
          </a:prstGeom>
          <a:noFill/>
          <a:ln w="9525">
            <a:noFill/>
            <a:miter lim="800000"/>
            <a:headEnd/>
            <a:tailEnd/>
          </a:ln>
          <a:effectLst/>
        </p:spPr>
      </p:pic>
      <p:pic>
        <p:nvPicPr>
          <p:cNvPr id="59" name="Picture 2"/>
          <p:cNvPicPr>
            <a:picLocks noChangeAspect="1" noChangeArrowheads="1"/>
          </p:cNvPicPr>
          <p:nvPr/>
        </p:nvPicPr>
        <p:blipFill>
          <a:blip r:embed="rId5" cstate="print"/>
          <a:srcRect l="17857" t="28572" r="50000" b="14286"/>
          <a:stretch>
            <a:fillRect/>
          </a:stretch>
        </p:blipFill>
        <p:spPr bwMode="auto">
          <a:xfrm>
            <a:off x="2133600" y="5943600"/>
            <a:ext cx="685800" cy="914400"/>
          </a:xfrm>
          <a:prstGeom prst="rect">
            <a:avLst/>
          </a:prstGeom>
          <a:noFill/>
          <a:ln w="9525">
            <a:noFill/>
            <a:miter lim="800000"/>
            <a:headEnd/>
            <a:tailEnd/>
          </a:ln>
          <a:effectLst/>
        </p:spPr>
      </p:pic>
      <p:sp>
        <p:nvSpPr>
          <p:cNvPr id="73" name="TextBox 72"/>
          <p:cNvSpPr txBox="1"/>
          <p:nvPr/>
        </p:nvSpPr>
        <p:spPr>
          <a:xfrm>
            <a:off x="990600" y="762000"/>
            <a:ext cx="1582549" cy="369332"/>
          </a:xfrm>
          <a:prstGeom prst="rect">
            <a:avLst/>
          </a:prstGeom>
          <a:noFill/>
        </p:spPr>
        <p:txBody>
          <a:bodyPr wrap="none" rtlCol="0">
            <a:spAutoFit/>
          </a:bodyPr>
          <a:lstStyle/>
          <a:p>
            <a:r>
              <a:rPr lang="en-GB" dirty="0" smtClean="0"/>
              <a:t>Test all of this</a:t>
            </a:r>
            <a:endParaRPr lang="en-GB" dirty="0"/>
          </a:p>
        </p:txBody>
      </p:sp>
      <p:cxnSp>
        <p:nvCxnSpPr>
          <p:cNvPr id="75" name="Straight Arrow Connector 74"/>
          <p:cNvCxnSpPr/>
          <p:nvPr/>
        </p:nvCxnSpPr>
        <p:spPr bwMode="auto">
          <a:xfrm>
            <a:off x="1371600" y="1143000"/>
            <a:ext cx="63198" cy="783771"/>
          </a:xfrm>
          <a:prstGeom prst="straightConnector1">
            <a:avLst/>
          </a:prstGeom>
          <a:solidFill>
            <a:schemeClr val="accent1"/>
          </a:solidFill>
          <a:ln w="9525" cap="flat" cmpd="sng" algn="ctr">
            <a:solidFill>
              <a:srgbClr val="00B05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6" name="Straight Arrow Connector 75"/>
          <p:cNvCxnSpPr>
            <a:stCxn id="73" idx="2"/>
          </p:cNvCxnSpPr>
          <p:nvPr/>
        </p:nvCxnSpPr>
        <p:spPr bwMode="auto">
          <a:xfrm>
            <a:off x="1781875" y="1131332"/>
            <a:ext cx="580325" cy="240268"/>
          </a:xfrm>
          <a:prstGeom prst="straightConnector1">
            <a:avLst/>
          </a:prstGeom>
          <a:solidFill>
            <a:schemeClr val="accent1"/>
          </a:solidFill>
          <a:ln w="9525" cap="flat" cmpd="sng" algn="ctr">
            <a:solidFill>
              <a:srgbClr val="00B050"/>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0" name="Rectangle 3"/>
          <p:cNvSpPr>
            <a:spLocks noChangeArrowheads="1"/>
          </p:cNvSpPr>
          <p:nvPr/>
        </p:nvSpPr>
        <p:spPr bwMode="auto">
          <a:xfrm>
            <a:off x="5821362" y="4034365"/>
            <a:ext cx="3094038" cy="2262187"/>
          </a:xfrm>
          <a:prstGeom prst="rect">
            <a:avLst/>
          </a:prstGeom>
          <a:solidFill>
            <a:srgbClr val="FFFFFF"/>
          </a:solidFill>
          <a:ln w="9525">
            <a:solidFill>
              <a:srgbClr val="000000"/>
            </a:solidFill>
            <a:miter lim="800000"/>
            <a:headEnd/>
            <a:tailEnd/>
          </a:ln>
        </p:spPr>
        <p:txBody>
          <a:bodyPr wrap="none" anchor="ctr"/>
          <a:lstStyle/>
          <a:p>
            <a:pPr eaLnBrk="0" hangingPunct="0"/>
            <a:endParaRPr lang="en-GB" dirty="0"/>
          </a:p>
        </p:txBody>
      </p:sp>
      <p:sp>
        <p:nvSpPr>
          <p:cNvPr id="91" name="AutoShape 3"/>
          <p:cNvSpPr>
            <a:spLocks noChangeAspect="1" noChangeArrowheads="1" noTextEdit="1"/>
          </p:cNvSpPr>
          <p:nvPr/>
        </p:nvSpPr>
        <p:spPr bwMode="auto">
          <a:xfrm>
            <a:off x="3472830" y="6110810"/>
            <a:ext cx="3343661" cy="2220818"/>
          </a:xfrm>
          <a:prstGeom prst="rect">
            <a:avLst/>
          </a:prstGeom>
          <a:noFill/>
          <a:ln w="9525">
            <a:noFill/>
            <a:miter lim="800000"/>
            <a:headEnd/>
            <a:tailEnd/>
          </a:ln>
        </p:spPr>
        <p:txBody>
          <a:bodyPr/>
          <a:lstStyle/>
          <a:p>
            <a:endParaRPr lang="en-GB"/>
          </a:p>
        </p:txBody>
      </p:sp>
      <p:sp>
        <p:nvSpPr>
          <p:cNvPr id="92" name="Freeform 5"/>
          <p:cNvSpPr>
            <a:spLocks/>
          </p:cNvSpPr>
          <p:nvPr/>
        </p:nvSpPr>
        <p:spPr bwMode="auto">
          <a:xfrm>
            <a:off x="5827946" y="4694338"/>
            <a:ext cx="3063641" cy="1626027"/>
          </a:xfrm>
          <a:custGeom>
            <a:avLst/>
            <a:gdLst>
              <a:gd name="T0" fmla="*/ 0 w 3018"/>
              <a:gd name="T1" fmla="*/ 3044009 h 1740"/>
              <a:gd name="T2" fmla="*/ 178442 w 3018"/>
              <a:gd name="T3" fmla="*/ 2988027 h 1740"/>
              <a:gd name="T4" fmla="*/ 358633 w 3018"/>
              <a:gd name="T5" fmla="*/ 2947790 h 1740"/>
              <a:gd name="T6" fmla="*/ 523080 w 3018"/>
              <a:gd name="T7" fmla="*/ 2877813 h 1740"/>
              <a:gd name="T8" fmla="*/ 703271 w 3018"/>
              <a:gd name="T9" fmla="*/ 2781595 h 1740"/>
              <a:gd name="T10" fmla="*/ 881713 w 3018"/>
              <a:gd name="T11" fmla="*/ 2631144 h 1740"/>
              <a:gd name="T12" fmla="*/ 1061905 w 3018"/>
              <a:gd name="T13" fmla="*/ 2436957 h 1740"/>
              <a:gd name="T14" fmla="*/ 1226351 w 3018"/>
              <a:gd name="T15" fmla="*/ 2204283 h 1740"/>
              <a:gd name="T16" fmla="*/ 1406542 w 3018"/>
              <a:gd name="T17" fmla="*/ 1901631 h 1740"/>
              <a:gd name="T18" fmla="*/ 1584984 w 3018"/>
              <a:gd name="T19" fmla="*/ 1556993 h 1740"/>
              <a:gd name="T20" fmla="*/ 1765175 w 3018"/>
              <a:gd name="T21" fmla="*/ 1198360 h 1740"/>
              <a:gd name="T22" fmla="*/ 1929622 w 3018"/>
              <a:gd name="T23" fmla="*/ 827481 h 1740"/>
              <a:gd name="T24" fmla="*/ 2109814 w 3018"/>
              <a:gd name="T25" fmla="*/ 496838 h 1740"/>
              <a:gd name="T26" fmla="*/ 2288256 w 3018"/>
              <a:gd name="T27" fmla="*/ 234424 h 1740"/>
              <a:gd name="T28" fmla="*/ 2468447 w 3018"/>
              <a:gd name="T29" fmla="*/ 55982 h 1740"/>
              <a:gd name="T30" fmla="*/ 2646889 w 3018"/>
              <a:gd name="T31" fmla="*/ 0 h 1740"/>
              <a:gd name="T32" fmla="*/ 2813085 w 3018"/>
              <a:gd name="T33" fmla="*/ 55982 h 1740"/>
              <a:gd name="T34" fmla="*/ 2991526 w 3018"/>
              <a:gd name="T35" fmla="*/ 234424 h 1740"/>
              <a:gd name="T36" fmla="*/ 3169968 w 3018"/>
              <a:gd name="T37" fmla="*/ 496838 h 1740"/>
              <a:gd name="T38" fmla="*/ 3350160 w 3018"/>
              <a:gd name="T39" fmla="*/ 827481 h 1740"/>
              <a:gd name="T40" fmla="*/ 3514606 w 3018"/>
              <a:gd name="T41" fmla="*/ 1198360 h 1740"/>
              <a:gd name="T42" fmla="*/ 3694798 w 3018"/>
              <a:gd name="T43" fmla="*/ 1556993 h 1740"/>
              <a:gd name="T44" fmla="*/ 3873240 w 3018"/>
              <a:gd name="T45" fmla="*/ 1901631 h 1740"/>
              <a:gd name="T46" fmla="*/ 4053431 w 3018"/>
              <a:gd name="T47" fmla="*/ 2204283 h 1740"/>
              <a:gd name="T48" fmla="*/ 4217878 w 3018"/>
              <a:gd name="T49" fmla="*/ 2436957 h 1740"/>
              <a:gd name="T50" fmla="*/ 4398069 w 3018"/>
              <a:gd name="T51" fmla="*/ 2631144 h 1740"/>
              <a:gd name="T52" fmla="*/ 4576511 w 3018"/>
              <a:gd name="T53" fmla="*/ 2781595 h 1740"/>
              <a:gd name="T54" fmla="*/ 4756702 w 3018"/>
              <a:gd name="T55" fmla="*/ 2877813 h 1740"/>
              <a:gd name="T56" fmla="*/ 4921149 w 3018"/>
              <a:gd name="T57" fmla="*/ 2947790 h 1740"/>
              <a:gd name="T58" fmla="*/ 5101340 w 3018"/>
              <a:gd name="T59" fmla="*/ 2988027 h 1740"/>
              <a:gd name="T60" fmla="*/ 5279782 w 3018"/>
              <a:gd name="T61" fmla="*/ 3044009 h 1740"/>
              <a:gd name="T62" fmla="*/ 0 w 3018"/>
              <a:gd name="T63" fmla="*/ 3044009 h 17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8"/>
              <a:gd name="T97" fmla="*/ 0 h 1740"/>
              <a:gd name="T98" fmla="*/ 3018 w 3018"/>
              <a:gd name="T99" fmla="*/ 1740 h 17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8" h="1740">
                <a:moveTo>
                  <a:pt x="0" y="1740"/>
                </a:moveTo>
                <a:lnTo>
                  <a:pt x="0" y="1740"/>
                </a:lnTo>
                <a:lnTo>
                  <a:pt x="47" y="1716"/>
                </a:lnTo>
                <a:lnTo>
                  <a:pt x="102" y="1708"/>
                </a:lnTo>
                <a:lnTo>
                  <a:pt x="150" y="1700"/>
                </a:lnTo>
                <a:lnTo>
                  <a:pt x="205" y="1685"/>
                </a:lnTo>
                <a:lnTo>
                  <a:pt x="252" y="1669"/>
                </a:lnTo>
                <a:lnTo>
                  <a:pt x="299" y="1645"/>
                </a:lnTo>
                <a:lnTo>
                  <a:pt x="355" y="1622"/>
                </a:lnTo>
                <a:lnTo>
                  <a:pt x="402" y="1590"/>
                </a:lnTo>
                <a:lnTo>
                  <a:pt x="457" y="1551"/>
                </a:lnTo>
                <a:lnTo>
                  <a:pt x="504" y="1504"/>
                </a:lnTo>
                <a:lnTo>
                  <a:pt x="552" y="1456"/>
                </a:lnTo>
                <a:lnTo>
                  <a:pt x="607" y="1393"/>
                </a:lnTo>
                <a:lnTo>
                  <a:pt x="654" y="1330"/>
                </a:lnTo>
                <a:lnTo>
                  <a:pt x="701" y="1260"/>
                </a:lnTo>
                <a:lnTo>
                  <a:pt x="756" y="1173"/>
                </a:lnTo>
                <a:lnTo>
                  <a:pt x="804" y="1087"/>
                </a:lnTo>
                <a:lnTo>
                  <a:pt x="859" y="992"/>
                </a:lnTo>
                <a:lnTo>
                  <a:pt x="906" y="890"/>
                </a:lnTo>
                <a:lnTo>
                  <a:pt x="953" y="787"/>
                </a:lnTo>
                <a:lnTo>
                  <a:pt x="1009" y="685"/>
                </a:lnTo>
                <a:lnTo>
                  <a:pt x="1056" y="575"/>
                </a:lnTo>
                <a:lnTo>
                  <a:pt x="1103" y="473"/>
                </a:lnTo>
                <a:lnTo>
                  <a:pt x="1158" y="378"/>
                </a:lnTo>
                <a:lnTo>
                  <a:pt x="1206" y="284"/>
                </a:lnTo>
                <a:lnTo>
                  <a:pt x="1261" y="205"/>
                </a:lnTo>
                <a:lnTo>
                  <a:pt x="1308" y="134"/>
                </a:lnTo>
                <a:lnTo>
                  <a:pt x="1355" y="71"/>
                </a:lnTo>
                <a:lnTo>
                  <a:pt x="1411" y="32"/>
                </a:lnTo>
                <a:lnTo>
                  <a:pt x="1458" y="8"/>
                </a:lnTo>
                <a:lnTo>
                  <a:pt x="1513" y="0"/>
                </a:lnTo>
                <a:lnTo>
                  <a:pt x="1560" y="8"/>
                </a:lnTo>
                <a:lnTo>
                  <a:pt x="1608" y="32"/>
                </a:lnTo>
                <a:lnTo>
                  <a:pt x="1663" y="71"/>
                </a:lnTo>
                <a:lnTo>
                  <a:pt x="1710" y="134"/>
                </a:lnTo>
                <a:lnTo>
                  <a:pt x="1757" y="205"/>
                </a:lnTo>
                <a:lnTo>
                  <a:pt x="1812" y="284"/>
                </a:lnTo>
                <a:lnTo>
                  <a:pt x="1860" y="378"/>
                </a:lnTo>
                <a:lnTo>
                  <a:pt x="1915" y="473"/>
                </a:lnTo>
                <a:lnTo>
                  <a:pt x="1962" y="575"/>
                </a:lnTo>
                <a:lnTo>
                  <a:pt x="2009" y="685"/>
                </a:lnTo>
                <a:lnTo>
                  <a:pt x="2065" y="787"/>
                </a:lnTo>
                <a:lnTo>
                  <a:pt x="2112" y="890"/>
                </a:lnTo>
                <a:lnTo>
                  <a:pt x="2159" y="992"/>
                </a:lnTo>
                <a:lnTo>
                  <a:pt x="2214" y="1087"/>
                </a:lnTo>
                <a:lnTo>
                  <a:pt x="2262" y="1173"/>
                </a:lnTo>
                <a:lnTo>
                  <a:pt x="2317" y="1260"/>
                </a:lnTo>
                <a:lnTo>
                  <a:pt x="2364" y="1330"/>
                </a:lnTo>
                <a:lnTo>
                  <a:pt x="2411" y="1393"/>
                </a:lnTo>
                <a:lnTo>
                  <a:pt x="2467" y="1456"/>
                </a:lnTo>
                <a:lnTo>
                  <a:pt x="2514" y="1504"/>
                </a:lnTo>
                <a:lnTo>
                  <a:pt x="2561" y="1551"/>
                </a:lnTo>
                <a:lnTo>
                  <a:pt x="2616" y="1590"/>
                </a:lnTo>
                <a:lnTo>
                  <a:pt x="2664" y="1622"/>
                </a:lnTo>
                <a:lnTo>
                  <a:pt x="2719" y="1645"/>
                </a:lnTo>
                <a:lnTo>
                  <a:pt x="2766" y="1669"/>
                </a:lnTo>
                <a:lnTo>
                  <a:pt x="2813" y="1685"/>
                </a:lnTo>
                <a:lnTo>
                  <a:pt x="2868" y="1700"/>
                </a:lnTo>
                <a:lnTo>
                  <a:pt x="2916" y="1708"/>
                </a:lnTo>
                <a:lnTo>
                  <a:pt x="2971" y="1716"/>
                </a:lnTo>
                <a:lnTo>
                  <a:pt x="3018" y="1740"/>
                </a:lnTo>
                <a:lnTo>
                  <a:pt x="0" y="1740"/>
                </a:lnTo>
                <a:close/>
              </a:path>
            </a:pathLst>
          </a:custGeom>
          <a:solidFill>
            <a:srgbClr val="973500"/>
          </a:solidFill>
          <a:ln w="9525">
            <a:noFill/>
            <a:round/>
            <a:headEnd/>
            <a:tailEnd/>
          </a:ln>
        </p:spPr>
        <p:txBody>
          <a:bodyPr/>
          <a:lstStyle/>
          <a:p>
            <a:endParaRPr lang="en-GB"/>
          </a:p>
        </p:txBody>
      </p:sp>
      <p:sp>
        <p:nvSpPr>
          <p:cNvPr id="93" name="Freeform 6"/>
          <p:cNvSpPr>
            <a:spLocks/>
          </p:cNvSpPr>
          <p:nvPr/>
        </p:nvSpPr>
        <p:spPr bwMode="auto">
          <a:xfrm>
            <a:off x="5827946" y="4676028"/>
            <a:ext cx="3063641" cy="1626875"/>
          </a:xfrm>
          <a:custGeom>
            <a:avLst/>
            <a:gdLst>
              <a:gd name="T0" fmla="*/ 0 w 3018"/>
              <a:gd name="T1" fmla="*/ 3044009 h 1740"/>
              <a:gd name="T2" fmla="*/ 178442 w 3018"/>
              <a:gd name="T3" fmla="*/ 2988027 h 1740"/>
              <a:gd name="T4" fmla="*/ 358633 w 3018"/>
              <a:gd name="T5" fmla="*/ 2947790 h 1740"/>
              <a:gd name="T6" fmla="*/ 523080 w 3018"/>
              <a:gd name="T7" fmla="*/ 2877813 h 1740"/>
              <a:gd name="T8" fmla="*/ 703271 w 3018"/>
              <a:gd name="T9" fmla="*/ 2781595 h 1740"/>
              <a:gd name="T10" fmla="*/ 881713 w 3018"/>
              <a:gd name="T11" fmla="*/ 2631144 h 1740"/>
              <a:gd name="T12" fmla="*/ 1061905 w 3018"/>
              <a:gd name="T13" fmla="*/ 2436957 h 1740"/>
              <a:gd name="T14" fmla="*/ 1226351 w 3018"/>
              <a:gd name="T15" fmla="*/ 2204283 h 1740"/>
              <a:gd name="T16" fmla="*/ 1406542 w 3018"/>
              <a:gd name="T17" fmla="*/ 1901631 h 1740"/>
              <a:gd name="T18" fmla="*/ 1584984 w 3018"/>
              <a:gd name="T19" fmla="*/ 1556993 h 1740"/>
              <a:gd name="T20" fmla="*/ 1765175 w 3018"/>
              <a:gd name="T21" fmla="*/ 1198360 h 1740"/>
              <a:gd name="T22" fmla="*/ 1929622 w 3018"/>
              <a:gd name="T23" fmla="*/ 827481 h 1740"/>
              <a:gd name="T24" fmla="*/ 2109814 w 3018"/>
              <a:gd name="T25" fmla="*/ 496838 h 1740"/>
              <a:gd name="T26" fmla="*/ 2288256 w 3018"/>
              <a:gd name="T27" fmla="*/ 234424 h 1740"/>
              <a:gd name="T28" fmla="*/ 2468447 w 3018"/>
              <a:gd name="T29" fmla="*/ 55982 h 1740"/>
              <a:gd name="T30" fmla="*/ 2646889 w 3018"/>
              <a:gd name="T31" fmla="*/ 0 h 1740"/>
              <a:gd name="T32" fmla="*/ 2813085 w 3018"/>
              <a:gd name="T33" fmla="*/ 55982 h 1740"/>
              <a:gd name="T34" fmla="*/ 2991526 w 3018"/>
              <a:gd name="T35" fmla="*/ 234424 h 1740"/>
              <a:gd name="T36" fmla="*/ 3169968 w 3018"/>
              <a:gd name="T37" fmla="*/ 496838 h 1740"/>
              <a:gd name="T38" fmla="*/ 3350160 w 3018"/>
              <a:gd name="T39" fmla="*/ 827481 h 1740"/>
              <a:gd name="T40" fmla="*/ 3514606 w 3018"/>
              <a:gd name="T41" fmla="*/ 1198360 h 1740"/>
              <a:gd name="T42" fmla="*/ 3694798 w 3018"/>
              <a:gd name="T43" fmla="*/ 1556993 h 1740"/>
              <a:gd name="T44" fmla="*/ 3873240 w 3018"/>
              <a:gd name="T45" fmla="*/ 1901631 h 1740"/>
              <a:gd name="T46" fmla="*/ 4053431 w 3018"/>
              <a:gd name="T47" fmla="*/ 2204283 h 1740"/>
              <a:gd name="T48" fmla="*/ 4217878 w 3018"/>
              <a:gd name="T49" fmla="*/ 2436957 h 1740"/>
              <a:gd name="T50" fmla="*/ 4398069 w 3018"/>
              <a:gd name="T51" fmla="*/ 2631144 h 1740"/>
              <a:gd name="T52" fmla="*/ 4576511 w 3018"/>
              <a:gd name="T53" fmla="*/ 2781595 h 1740"/>
              <a:gd name="T54" fmla="*/ 4756702 w 3018"/>
              <a:gd name="T55" fmla="*/ 2877813 h 1740"/>
              <a:gd name="T56" fmla="*/ 4921149 w 3018"/>
              <a:gd name="T57" fmla="*/ 2947790 h 1740"/>
              <a:gd name="T58" fmla="*/ 5101340 w 3018"/>
              <a:gd name="T59" fmla="*/ 2988027 h 1740"/>
              <a:gd name="T60" fmla="*/ 5279782 w 3018"/>
              <a:gd name="T61" fmla="*/ 3044009 h 1740"/>
              <a:gd name="T62" fmla="*/ 0 w 3018"/>
              <a:gd name="T63" fmla="*/ 3044009 h 17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18"/>
              <a:gd name="T97" fmla="*/ 0 h 1740"/>
              <a:gd name="T98" fmla="*/ 3018 w 3018"/>
              <a:gd name="T99" fmla="*/ 1740 h 17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18" h="1740">
                <a:moveTo>
                  <a:pt x="0" y="1740"/>
                </a:moveTo>
                <a:lnTo>
                  <a:pt x="0" y="1740"/>
                </a:lnTo>
                <a:lnTo>
                  <a:pt x="47" y="1716"/>
                </a:lnTo>
                <a:lnTo>
                  <a:pt x="102" y="1708"/>
                </a:lnTo>
                <a:lnTo>
                  <a:pt x="150" y="1700"/>
                </a:lnTo>
                <a:lnTo>
                  <a:pt x="205" y="1685"/>
                </a:lnTo>
                <a:lnTo>
                  <a:pt x="252" y="1669"/>
                </a:lnTo>
                <a:lnTo>
                  <a:pt x="299" y="1645"/>
                </a:lnTo>
                <a:lnTo>
                  <a:pt x="355" y="1622"/>
                </a:lnTo>
                <a:lnTo>
                  <a:pt x="402" y="1590"/>
                </a:lnTo>
                <a:lnTo>
                  <a:pt x="457" y="1551"/>
                </a:lnTo>
                <a:lnTo>
                  <a:pt x="504" y="1504"/>
                </a:lnTo>
                <a:lnTo>
                  <a:pt x="552" y="1456"/>
                </a:lnTo>
                <a:lnTo>
                  <a:pt x="607" y="1393"/>
                </a:lnTo>
                <a:lnTo>
                  <a:pt x="654" y="1330"/>
                </a:lnTo>
                <a:lnTo>
                  <a:pt x="701" y="1260"/>
                </a:lnTo>
                <a:lnTo>
                  <a:pt x="756" y="1173"/>
                </a:lnTo>
                <a:lnTo>
                  <a:pt x="804" y="1087"/>
                </a:lnTo>
                <a:lnTo>
                  <a:pt x="859" y="992"/>
                </a:lnTo>
                <a:lnTo>
                  <a:pt x="906" y="890"/>
                </a:lnTo>
                <a:lnTo>
                  <a:pt x="953" y="787"/>
                </a:lnTo>
                <a:lnTo>
                  <a:pt x="1009" y="685"/>
                </a:lnTo>
                <a:lnTo>
                  <a:pt x="1056" y="575"/>
                </a:lnTo>
                <a:lnTo>
                  <a:pt x="1103" y="473"/>
                </a:lnTo>
                <a:lnTo>
                  <a:pt x="1158" y="378"/>
                </a:lnTo>
                <a:lnTo>
                  <a:pt x="1206" y="284"/>
                </a:lnTo>
                <a:lnTo>
                  <a:pt x="1261" y="205"/>
                </a:lnTo>
                <a:lnTo>
                  <a:pt x="1308" y="134"/>
                </a:lnTo>
                <a:lnTo>
                  <a:pt x="1355" y="71"/>
                </a:lnTo>
                <a:lnTo>
                  <a:pt x="1411" y="32"/>
                </a:lnTo>
                <a:lnTo>
                  <a:pt x="1458" y="8"/>
                </a:lnTo>
                <a:lnTo>
                  <a:pt x="1513" y="0"/>
                </a:lnTo>
                <a:lnTo>
                  <a:pt x="1560" y="8"/>
                </a:lnTo>
                <a:lnTo>
                  <a:pt x="1608" y="32"/>
                </a:lnTo>
                <a:lnTo>
                  <a:pt x="1663" y="71"/>
                </a:lnTo>
                <a:lnTo>
                  <a:pt x="1710" y="134"/>
                </a:lnTo>
                <a:lnTo>
                  <a:pt x="1757" y="205"/>
                </a:lnTo>
                <a:lnTo>
                  <a:pt x="1812" y="284"/>
                </a:lnTo>
                <a:lnTo>
                  <a:pt x="1860" y="378"/>
                </a:lnTo>
                <a:lnTo>
                  <a:pt x="1915" y="473"/>
                </a:lnTo>
                <a:lnTo>
                  <a:pt x="1962" y="575"/>
                </a:lnTo>
                <a:lnTo>
                  <a:pt x="2009" y="685"/>
                </a:lnTo>
                <a:lnTo>
                  <a:pt x="2065" y="787"/>
                </a:lnTo>
                <a:lnTo>
                  <a:pt x="2112" y="890"/>
                </a:lnTo>
                <a:lnTo>
                  <a:pt x="2159" y="992"/>
                </a:lnTo>
                <a:lnTo>
                  <a:pt x="2214" y="1087"/>
                </a:lnTo>
                <a:lnTo>
                  <a:pt x="2262" y="1173"/>
                </a:lnTo>
                <a:lnTo>
                  <a:pt x="2317" y="1260"/>
                </a:lnTo>
                <a:lnTo>
                  <a:pt x="2364" y="1330"/>
                </a:lnTo>
                <a:lnTo>
                  <a:pt x="2411" y="1393"/>
                </a:lnTo>
                <a:lnTo>
                  <a:pt x="2467" y="1456"/>
                </a:lnTo>
                <a:lnTo>
                  <a:pt x="2514" y="1504"/>
                </a:lnTo>
                <a:lnTo>
                  <a:pt x="2561" y="1551"/>
                </a:lnTo>
                <a:lnTo>
                  <a:pt x="2616" y="1590"/>
                </a:lnTo>
                <a:lnTo>
                  <a:pt x="2664" y="1622"/>
                </a:lnTo>
                <a:lnTo>
                  <a:pt x="2719" y="1645"/>
                </a:lnTo>
                <a:lnTo>
                  <a:pt x="2766" y="1669"/>
                </a:lnTo>
                <a:lnTo>
                  <a:pt x="2813" y="1685"/>
                </a:lnTo>
                <a:lnTo>
                  <a:pt x="2868" y="1700"/>
                </a:lnTo>
                <a:lnTo>
                  <a:pt x="2916" y="1708"/>
                </a:lnTo>
                <a:lnTo>
                  <a:pt x="2971" y="1716"/>
                </a:lnTo>
                <a:lnTo>
                  <a:pt x="3018" y="1740"/>
                </a:lnTo>
                <a:lnTo>
                  <a:pt x="0" y="1740"/>
                </a:lnTo>
              </a:path>
            </a:pathLst>
          </a:custGeom>
          <a:noFill/>
          <a:ln w="32">
            <a:solidFill>
              <a:srgbClr val="BFBFBF"/>
            </a:solidFill>
            <a:prstDash val="solid"/>
            <a:round/>
            <a:headEnd/>
            <a:tailEnd/>
          </a:ln>
        </p:spPr>
        <p:txBody>
          <a:bodyPr/>
          <a:lstStyle/>
          <a:p>
            <a:endParaRPr lang="en-GB"/>
          </a:p>
        </p:txBody>
      </p:sp>
      <p:grpSp>
        <p:nvGrpSpPr>
          <p:cNvPr id="13" name="Group 93"/>
          <p:cNvGrpSpPr>
            <a:grpSpLocks/>
          </p:cNvGrpSpPr>
          <p:nvPr/>
        </p:nvGrpSpPr>
        <p:grpSpPr bwMode="auto">
          <a:xfrm>
            <a:off x="8196143" y="5884625"/>
            <a:ext cx="695444" cy="419866"/>
            <a:chOff x="7793240" y="3134135"/>
            <a:chExt cx="1198360" cy="785494"/>
          </a:xfrm>
        </p:grpSpPr>
        <p:sp>
          <p:nvSpPr>
            <p:cNvPr id="95" name="Freeform 7"/>
            <p:cNvSpPr>
              <a:spLocks/>
            </p:cNvSpPr>
            <p:nvPr/>
          </p:nvSpPr>
          <p:spPr bwMode="auto">
            <a:xfrm>
              <a:off x="7793240" y="3134135"/>
              <a:ext cx="1198360" cy="785494"/>
            </a:xfrm>
            <a:custGeom>
              <a:avLst/>
              <a:gdLst>
                <a:gd name="T0" fmla="*/ 0 w 685"/>
                <a:gd name="T1" fmla="*/ 785494 h 449"/>
                <a:gd name="T2" fmla="*/ 0 w 685"/>
                <a:gd name="T3" fmla="*/ 0 h 449"/>
                <a:gd name="T4" fmla="*/ 54232 w 685"/>
                <a:gd name="T5" fmla="*/ 68228 h 449"/>
                <a:gd name="T6" fmla="*/ 136456 w 685"/>
                <a:gd name="T7" fmla="*/ 178442 h 449"/>
                <a:gd name="T8" fmla="*/ 234424 w 685"/>
                <a:gd name="T9" fmla="*/ 288656 h 449"/>
                <a:gd name="T10" fmla="*/ 316647 w 685"/>
                <a:gd name="T11" fmla="*/ 372629 h 449"/>
                <a:gd name="T12" fmla="*/ 398870 w 685"/>
                <a:gd name="T13" fmla="*/ 454852 h 449"/>
                <a:gd name="T14" fmla="*/ 495089 w 685"/>
                <a:gd name="T15" fmla="*/ 523080 h 449"/>
                <a:gd name="T16" fmla="*/ 579062 w 685"/>
                <a:gd name="T17" fmla="*/ 579061 h 449"/>
                <a:gd name="T18" fmla="*/ 675280 w 685"/>
                <a:gd name="T19" fmla="*/ 619298 h 449"/>
                <a:gd name="T20" fmla="*/ 757503 w 685"/>
                <a:gd name="T21" fmla="*/ 661285 h 449"/>
                <a:gd name="T22" fmla="*/ 839727 w 685"/>
                <a:gd name="T23" fmla="*/ 689275 h 449"/>
                <a:gd name="T24" fmla="*/ 935945 w 685"/>
                <a:gd name="T25" fmla="*/ 715517 h 449"/>
                <a:gd name="T26" fmla="*/ 1019918 w 685"/>
                <a:gd name="T27" fmla="*/ 729512 h 449"/>
                <a:gd name="T28" fmla="*/ 1116137 w 685"/>
                <a:gd name="T29" fmla="*/ 743508 h 449"/>
                <a:gd name="T30" fmla="*/ 1198360 w 685"/>
                <a:gd name="T31" fmla="*/ 785494 h 449"/>
                <a:gd name="T32" fmla="*/ 1198360 w 685"/>
                <a:gd name="T33" fmla="*/ 785494 h 449"/>
                <a:gd name="T34" fmla="*/ 0 w 685"/>
                <a:gd name="T35" fmla="*/ 785494 h 4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5"/>
                <a:gd name="T55" fmla="*/ 0 h 449"/>
                <a:gd name="T56" fmla="*/ 685 w 685"/>
                <a:gd name="T57" fmla="*/ 449 h 4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5" h="449">
                  <a:moveTo>
                    <a:pt x="0" y="449"/>
                  </a:moveTo>
                  <a:lnTo>
                    <a:pt x="0" y="0"/>
                  </a:lnTo>
                  <a:lnTo>
                    <a:pt x="31" y="39"/>
                  </a:lnTo>
                  <a:lnTo>
                    <a:pt x="78" y="102"/>
                  </a:lnTo>
                  <a:lnTo>
                    <a:pt x="134" y="165"/>
                  </a:lnTo>
                  <a:lnTo>
                    <a:pt x="181" y="213"/>
                  </a:lnTo>
                  <a:lnTo>
                    <a:pt x="228" y="260"/>
                  </a:lnTo>
                  <a:lnTo>
                    <a:pt x="283" y="299"/>
                  </a:lnTo>
                  <a:lnTo>
                    <a:pt x="331" y="331"/>
                  </a:lnTo>
                  <a:lnTo>
                    <a:pt x="386" y="354"/>
                  </a:lnTo>
                  <a:lnTo>
                    <a:pt x="433" y="378"/>
                  </a:lnTo>
                  <a:lnTo>
                    <a:pt x="480" y="394"/>
                  </a:lnTo>
                  <a:lnTo>
                    <a:pt x="535" y="409"/>
                  </a:lnTo>
                  <a:lnTo>
                    <a:pt x="583" y="417"/>
                  </a:lnTo>
                  <a:lnTo>
                    <a:pt x="638" y="425"/>
                  </a:lnTo>
                  <a:lnTo>
                    <a:pt x="685" y="449"/>
                  </a:lnTo>
                  <a:lnTo>
                    <a:pt x="0" y="449"/>
                  </a:lnTo>
                  <a:close/>
                </a:path>
              </a:pathLst>
            </a:custGeom>
            <a:solidFill>
              <a:srgbClr val="008000"/>
            </a:solidFill>
            <a:ln w="9525">
              <a:noFill/>
              <a:round/>
              <a:headEnd/>
              <a:tailEnd/>
            </a:ln>
          </p:spPr>
          <p:txBody>
            <a:bodyPr/>
            <a:lstStyle/>
            <a:p>
              <a:endParaRPr lang="en-GB"/>
            </a:p>
          </p:txBody>
        </p:sp>
        <p:sp>
          <p:nvSpPr>
            <p:cNvPr id="96" name="Freeform 8"/>
            <p:cNvSpPr>
              <a:spLocks/>
            </p:cNvSpPr>
            <p:nvPr/>
          </p:nvSpPr>
          <p:spPr bwMode="auto">
            <a:xfrm>
              <a:off x="7793240" y="3134135"/>
              <a:ext cx="1198360" cy="785494"/>
            </a:xfrm>
            <a:custGeom>
              <a:avLst/>
              <a:gdLst>
                <a:gd name="T0" fmla="*/ 0 w 685"/>
                <a:gd name="T1" fmla="*/ 785494 h 449"/>
                <a:gd name="T2" fmla="*/ 0 w 685"/>
                <a:gd name="T3" fmla="*/ 0 h 449"/>
                <a:gd name="T4" fmla="*/ 54232 w 685"/>
                <a:gd name="T5" fmla="*/ 68228 h 449"/>
                <a:gd name="T6" fmla="*/ 136456 w 685"/>
                <a:gd name="T7" fmla="*/ 178442 h 449"/>
                <a:gd name="T8" fmla="*/ 234424 w 685"/>
                <a:gd name="T9" fmla="*/ 288656 h 449"/>
                <a:gd name="T10" fmla="*/ 316647 w 685"/>
                <a:gd name="T11" fmla="*/ 372629 h 449"/>
                <a:gd name="T12" fmla="*/ 398870 w 685"/>
                <a:gd name="T13" fmla="*/ 454852 h 449"/>
                <a:gd name="T14" fmla="*/ 495089 w 685"/>
                <a:gd name="T15" fmla="*/ 523080 h 449"/>
                <a:gd name="T16" fmla="*/ 579062 w 685"/>
                <a:gd name="T17" fmla="*/ 579061 h 449"/>
                <a:gd name="T18" fmla="*/ 675280 w 685"/>
                <a:gd name="T19" fmla="*/ 619298 h 449"/>
                <a:gd name="T20" fmla="*/ 757503 w 685"/>
                <a:gd name="T21" fmla="*/ 661285 h 449"/>
                <a:gd name="T22" fmla="*/ 839727 w 685"/>
                <a:gd name="T23" fmla="*/ 689275 h 449"/>
                <a:gd name="T24" fmla="*/ 935945 w 685"/>
                <a:gd name="T25" fmla="*/ 715517 h 449"/>
                <a:gd name="T26" fmla="*/ 1019918 w 685"/>
                <a:gd name="T27" fmla="*/ 729512 h 449"/>
                <a:gd name="T28" fmla="*/ 1116137 w 685"/>
                <a:gd name="T29" fmla="*/ 743508 h 449"/>
                <a:gd name="T30" fmla="*/ 1198360 w 685"/>
                <a:gd name="T31" fmla="*/ 785494 h 449"/>
                <a:gd name="T32" fmla="*/ 1198360 w 685"/>
                <a:gd name="T33" fmla="*/ 785494 h 449"/>
                <a:gd name="T34" fmla="*/ 0 w 685"/>
                <a:gd name="T35" fmla="*/ 785494 h 4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5"/>
                <a:gd name="T55" fmla="*/ 0 h 449"/>
                <a:gd name="T56" fmla="*/ 685 w 685"/>
                <a:gd name="T57" fmla="*/ 449 h 4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5" h="449">
                  <a:moveTo>
                    <a:pt x="0" y="449"/>
                  </a:moveTo>
                  <a:lnTo>
                    <a:pt x="0" y="0"/>
                  </a:lnTo>
                  <a:lnTo>
                    <a:pt x="31" y="39"/>
                  </a:lnTo>
                  <a:lnTo>
                    <a:pt x="78" y="102"/>
                  </a:lnTo>
                  <a:lnTo>
                    <a:pt x="134" y="165"/>
                  </a:lnTo>
                  <a:lnTo>
                    <a:pt x="181" y="213"/>
                  </a:lnTo>
                  <a:lnTo>
                    <a:pt x="228" y="260"/>
                  </a:lnTo>
                  <a:lnTo>
                    <a:pt x="283" y="299"/>
                  </a:lnTo>
                  <a:lnTo>
                    <a:pt x="331" y="331"/>
                  </a:lnTo>
                  <a:lnTo>
                    <a:pt x="386" y="354"/>
                  </a:lnTo>
                  <a:lnTo>
                    <a:pt x="433" y="378"/>
                  </a:lnTo>
                  <a:lnTo>
                    <a:pt x="480" y="394"/>
                  </a:lnTo>
                  <a:lnTo>
                    <a:pt x="535" y="409"/>
                  </a:lnTo>
                  <a:lnTo>
                    <a:pt x="583" y="417"/>
                  </a:lnTo>
                  <a:lnTo>
                    <a:pt x="638" y="425"/>
                  </a:lnTo>
                  <a:lnTo>
                    <a:pt x="685" y="449"/>
                  </a:lnTo>
                  <a:lnTo>
                    <a:pt x="0" y="449"/>
                  </a:lnTo>
                </a:path>
              </a:pathLst>
            </a:custGeom>
            <a:noFill/>
            <a:ln w="32">
              <a:solidFill>
                <a:srgbClr val="BFBFBF"/>
              </a:solidFill>
              <a:prstDash val="solid"/>
              <a:round/>
              <a:headEnd/>
              <a:tailEnd/>
            </a:ln>
          </p:spPr>
          <p:txBody>
            <a:bodyPr/>
            <a:lstStyle/>
            <a:p>
              <a:endParaRPr lang="en-GB"/>
            </a:p>
          </p:txBody>
        </p:sp>
      </p:grpSp>
      <p:sp>
        <p:nvSpPr>
          <p:cNvPr id="97" name="TextBox 22"/>
          <p:cNvSpPr txBox="1">
            <a:spLocks noChangeArrowheads="1"/>
          </p:cNvSpPr>
          <p:nvPr/>
        </p:nvSpPr>
        <p:spPr bwMode="auto">
          <a:xfrm>
            <a:off x="3861597" y="8122881"/>
            <a:ext cx="2024619" cy="646331"/>
          </a:xfrm>
          <a:prstGeom prst="rect">
            <a:avLst/>
          </a:prstGeom>
          <a:noFill/>
          <a:ln w="9525">
            <a:noFill/>
            <a:miter lim="800000"/>
            <a:headEnd/>
            <a:tailEnd/>
          </a:ln>
        </p:spPr>
        <p:txBody>
          <a:bodyPr wrap="square">
            <a:spAutoFit/>
          </a:bodyPr>
          <a:lstStyle/>
          <a:p>
            <a:pPr eaLnBrk="0" hangingPunct="0"/>
            <a:r>
              <a:rPr lang="en-GB"/>
              <a:t>Null distribution of test statistic T</a:t>
            </a:r>
          </a:p>
        </p:txBody>
      </p:sp>
      <p:sp>
        <p:nvSpPr>
          <p:cNvPr id="98" name="TextBox 97"/>
          <p:cNvSpPr txBox="1">
            <a:spLocks noRot="1" noChangeAspect="1" noMove="1" noResize="1" noEditPoints="1" noAdjustHandles="1" noChangeArrowheads="1" noChangeShapeType="1" noTextEdit="1"/>
          </p:cNvSpPr>
          <p:nvPr/>
        </p:nvSpPr>
        <p:spPr>
          <a:xfrm>
            <a:off x="6246652" y="6370456"/>
            <a:ext cx="1425791" cy="267873"/>
          </a:xfrm>
          <a:prstGeom prst="rect">
            <a:avLst/>
          </a:prstGeom>
          <a:blipFill rotWithShape="1">
            <a:blip r:embed="rId6" cstate="print"/>
            <a:stretch>
              <a:fillRect t="-9211" r="-4963" b="-30263"/>
            </a:stretch>
          </a:blipFill>
          <a:ln>
            <a:noFill/>
          </a:ln>
        </p:spPr>
        <p:txBody>
          <a:bodyPr/>
          <a:lstStyle/>
          <a:p>
            <a:pPr eaLnBrk="0" hangingPunct="0">
              <a:defRPr/>
            </a:pPr>
            <a:r>
              <a:rPr lang="en-GB">
                <a:noFill/>
                <a:latin typeface="Arial" charset="0"/>
              </a:rPr>
              <a:t> </a:t>
            </a:r>
          </a:p>
        </p:txBody>
      </p:sp>
      <p:sp>
        <p:nvSpPr>
          <p:cNvPr id="100" name="Line 7"/>
          <p:cNvSpPr>
            <a:spLocks noChangeShapeType="1"/>
          </p:cNvSpPr>
          <p:nvPr/>
        </p:nvSpPr>
        <p:spPr bwMode="auto">
          <a:xfrm flipH="1" flipV="1">
            <a:off x="8153400" y="1600200"/>
            <a:ext cx="23412" cy="4682066"/>
          </a:xfrm>
          <a:prstGeom prst="line">
            <a:avLst/>
          </a:prstGeom>
          <a:noFill/>
          <a:ln w="38100">
            <a:solidFill>
              <a:schemeClr val="tx1"/>
            </a:solidFill>
            <a:prstDash val="sysDot"/>
            <a:round/>
            <a:headEnd/>
            <a:tailEnd/>
          </a:ln>
        </p:spPr>
        <p:txBody>
          <a:bodyPr/>
          <a:lstStyle/>
          <a:p>
            <a:endParaRPr lang="en-GB"/>
          </a:p>
        </p:txBody>
      </p:sp>
      <p:cxnSp>
        <p:nvCxnSpPr>
          <p:cNvPr id="102" name="Straight Connector 101"/>
          <p:cNvCxnSpPr>
            <a:cxnSpLocks noChangeShapeType="1"/>
          </p:cNvCxnSpPr>
          <p:nvPr/>
        </p:nvCxnSpPr>
        <p:spPr bwMode="auto">
          <a:xfrm>
            <a:off x="5925970" y="8021944"/>
            <a:ext cx="309496" cy="298571"/>
          </a:xfrm>
          <a:prstGeom prst="line">
            <a:avLst/>
          </a:prstGeom>
          <a:noFill/>
          <a:ln w="19050" algn="ctr">
            <a:solidFill>
              <a:srgbClr val="00B050"/>
            </a:solidFill>
            <a:round/>
            <a:headEnd/>
            <a:tailEnd/>
          </a:ln>
        </p:spPr>
      </p:cxnSp>
      <p:pic>
        <p:nvPicPr>
          <p:cNvPr id="55299" name="Picture 3"/>
          <p:cNvPicPr>
            <a:picLocks noChangeAspect="1" noChangeArrowheads="1"/>
          </p:cNvPicPr>
          <p:nvPr/>
        </p:nvPicPr>
        <p:blipFill>
          <a:blip r:embed="rId7" cstate="print"/>
          <a:srcRect l="49066" t="43020" r="43467"/>
          <a:stretch>
            <a:fillRect/>
          </a:stretch>
        </p:blipFill>
        <p:spPr bwMode="auto">
          <a:xfrm>
            <a:off x="7216284" y="914400"/>
            <a:ext cx="533400" cy="2514600"/>
          </a:xfrm>
          <a:prstGeom prst="rect">
            <a:avLst/>
          </a:prstGeom>
          <a:noFill/>
          <a:ln w="9525">
            <a:noFill/>
            <a:miter lim="800000"/>
            <a:headEnd/>
            <a:tailEnd/>
          </a:ln>
        </p:spPr>
      </p:pic>
      <p:sp>
        <p:nvSpPr>
          <p:cNvPr id="105" name="TextBox 104"/>
          <p:cNvSpPr txBox="1"/>
          <p:nvPr/>
        </p:nvSpPr>
        <p:spPr>
          <a:xfrm>
            <a:off x="8001000" y="6324600"/>
            <a:ext cx="312906" cy="369332"/>
          </a:xfrm>
          <a:prstGeom prst="rect">
            <a:avLst/>
          </a:prstGeom>
          <a:noFill/>
        </p:spPr>
        <p:txBody>
          <a:bodyPr wrap="none" rtlCol="0">
            <a:spAutoFit/>
          </a:bodyPr>
          <a:lstStyle/>
          <a:p>
            <a:r>
              <a:rPr lang="en-GB" dirty="0" smtClean="0"/>
              <a:t>u</a:t>
            </a:r>
            <a:endParaRPr lang="en-GB" dirty="0"/>
          </a:p>
        </p:txBody>
      </p:sp>
      <p:sp>
        <p:nvSpPr>
          <p:cNvPr id="106" name="TextBox 105"/>
          <p:cNvSpPr txBox="1"/>
          <p:nvPr/>
        </p:nvSpPr>
        <p:spPr>
          <a:xfrm>
            <a:off x="7543800" y="6488668"/>
            <a:ext cx="1402948" cy="369332"/>
          </a:xfrm>
          <a:prstGeom prst="rect">
            <a:avLst/>
          </a:prstGeom>
          <a:noFill/>
        </p:spPr>
        <p:txBody>
          <a:bodyPr wrap="none" rtlCol="0">
            <a:spAutoFit/>
          </a:bodyPr>
          <a:lstStyle/>
          <a:p>
            <a:r>
              <a:rPr lang="en-GB" dirty="0" smtClean="0"/>
              <a:t>Threshold ?</a:t>
            </a:r>
            <a:endParaRPr lang="en-GB" dirty="0"/>
          </a:p>
        </p:txBody>
      </p:sp>
      <p:sp>
        <p:nvSpPr>
          <p:cNvPr id="107" name="Line 7"/>
          <p:cNvSpPr>
            <a:spLocks noChangeShapeType="1"/>
          </p:cNvSpPr>
          <p:nvPr/>
        </p:nvSpPr>
        <p:spPr bwMode="auto">
          <a:xfrm flipV="1">
            <a:off x="7620000" y="1600200"/>
            <a:ext cx="533400" cy="0"/>
          </a:xfrm>
          <a:prstGeom prst="line">
            <a:avLst/>
          </a:prstGeom>
          <a:noFill/>
          <a:ln w="38100">
            <a:solidFill>
              <a:schemeClr val="tx1"/>
            </a:solidFill>
            <a:prstDash val="sysDot"/>
            <a:round/>
            <a:headEnd/>
            <a:tailEnd/>
          </a:ln>
        </p:spPr>
        <p:txBody>
          <a:bodyPr/>
          <a:lstStyle/>
          <a:p>
            <a:endParaRPr lang="en-GB"/>
          </a:p>
        </p:txBody>
      </p:sp>
      <p:sp>
        <p:nvSpPr>
          <p:cNvPr id="108" name="TextBox 107"/>
          <p:cNvSpPr txBox="1"/>
          <p:nvPr/>
        </p:nvSpPr>
        <p:spPr>
          <a:xfrm>
            <a:off x="6019800" y="4191000"/>
            <a:ext cx="1501373" cy="369332"/>
          </a:xfrm>
          <a:prstGeom prst="rect">
            <a:avLst/>
          </a:prstGeom>
          <a:noFill/>
        </p:spPr>
        <p:txBody>
          <a:bodyPr wrap="none" rtlCol="0">
            <a:spAutoFit/>
          </a:bodyPr>
          <a:lstStyle/>
          <a:p>
            <a:r>
              <a:rPr lang="en-GB" dirty="0" smtClean="0"/>
              <a:t>T distribution</a:t>
            </a:r>
            <a:endParaRPr lang="en-GB" dirty="0"/>
          </a:p>
        </p:txBody>
      </p:sp>
      <p:sp>
        <p:nvSpPr>
          <p:cNvPr id="57" name="TextBox 56"/>
          <p:cNvSpPr txBox="1"/>
          <p:nvPr/>
        </p:nvSpPr>
        <p:spPr>
          <a:xfrm>
            <a:off x="8221953" y="5257800"/>
            <a:ext cx="665567" cy="369332"/>
          </a:xfrm>
          <a:prstGeom prst="rect">
            <a:avLst/>
          </a:prstGeom>
          <a:noFill/>
        </p:spPr>
        <p:txBody>
          <a:bodyPr wrap="none" rtlCol="0">
            <a:spAutoFit/>
          </a:bodyPr>
          <a:lstStyle/>
          <a:p>
            <a:r>
              <a:rPr lang="en-GB" dirty="0" smtClean="0"/>
              <a:t>P= ?</a:t>
            </a:r>
            <a:endParaRPr lang="en-GB" dirty="0"/>
          </a:p>
        </p:txBody>
      </p:sp>
      <p:cxnSp>
        <p:nvCxnSpPr>
          <p:cNvPr id="110" name="Straight Arrow Connector 109"/>
          <p:cNvCxnSpPr/>
          <p:nvPr/>
        </p:nvCxnSpPr>
        <p:spPr bwMode="auto">
          <a:xfrm flipH="1">
            <a:off x="8382000" y="5715000"/>
            <a:ext cx="304800" cy="3810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6" name="Rectangle 65"/>
          <p:cNvSpPr/>
          <p:nvPr/>
        </p:nvSpPr>
        <p:spPr bwMode="auto">
          <a:xfrm>
            <a:off x="2133600" y="1371600"/>
            <a:ext cx="609600" cy="5257800"/>
          </a:xfrm>
          <a:prstGeom prst="rect">
            <a:avLst/>
          </a:prstGeom>
          <a:solidFill>
            <a:srgbClr val="92D050">
              <a:alpha val="14000"/>
            </a:srgbClr>
          </a:solidFill>
          <a:ln w="38100" cap="flat" cmpd="sng" algn="ctr">
            <a:solidFill>
              <a:srgbClr val="008A3E"/>
            </a:solidFill>
            <a:prstDash val="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nvGrpSpPr>
          <p:cNvPr id="71" name="Group 3"/>
          <p:cNvGrpSpPr>
            <a:grpSpLocks/>
          </p:cNvGrpSpPr>
          <p:nvPr/>
        </p:nvGrpSpPr>
        <p:grpSpPr bwMode="auto">
          <a:xfrm>
            <a:off x="3352800" y="4114800"/>
            <a:ext cx="2301875" cy="990600"/>
            <a:chOff x="2971800" y="990600"/>
            <a:chExt cx="3296387" cy="1371600"/>
          </a:xfrm>
        </p:grpSpPr>
        <p:sp>
          <p:nvSpPr>
            <p:cNvPr id="72" name="TextBox 71"/>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2" cstate="print"/>
              <a:stretch>
                <a:fillRect t="-9333" r="-5570" b="-32000"/>
              </a:stretch>
            </a:blipFill>
          </p:spPr>
          <p:txBody>
            <a:bodyPr/>
            <a:lstStyle/>
            <a:p>
              <a:pPr eaLnBrk="0" hangingPunct="0">
                <a:defRPr/>
              </a:pPr>
              <a:r>
                <a:rPr lang="en-GB">
                  <a:noFill/>
                  <a:latin typeface="Arial" charset="0"/>
                </a:rPr>
                <a:t> </a:t>
              </a:r>
            </a:p>
          </p:txBody>
        </p:sp>
        <p:pic>
          <p:nvPicPr>
            <p:cNvPr id="74" name="Picture 73" descr="C:\Documents and Settings\gflandin\My Documents\spm8\man\multimodal\figures\meg_TF_results.png"/>
            <p:cNvPicPr>
              <a:picLocks noChangeAspect="1" noChangeArrowheads="1"/>
            </p:cNvPicPr>
            <p:nvPr/>
          </p:nvPicPr>
          <p:blipFill>
            <a:blip r:embed="rId3" cstate="print"/>
            <a:srcRect l="67838" t="17705" r="5238" b="41879"/>
            <a:stretch>
              <a:fillRect/>
            </a:stretch>
          </p:blipFill>
          <p:spPr bwMode="auto">
            <a:xfrm>
              <a:off x="3974559" y="990600"/>
              <a:ext cx="961344" cy="1371600"/>
            </a:xfrm>
            <a:prstGeom prst="rect">
              <a:avLst/>
            </a:prstGeom>
            <a:noFill/>
            <a:ln w="9525">
              <a:noFill/>
              <a:miter lim="800000"/>
              <a:headEnd/>
              <a:tailEnd/>
            </a:ln>
          </p:spPr>
        </p:pic>
      </p:grpSp>
      <p:grpSp>
        <p:nvGrpSpPr>
          <p:cNvPr id="77" name="Group 3"/>
          <p:cNvGrpSpPr>
            <a:grpSpLocks/>
          </p:cNvGrpSpPr>
          <p:nvPr/>
        </p:nvGrpSpPr>
        <p:grpSpPr bwMode="auto">
          <a:xfrm>
            <a:off x="3048000" y="3276600"/>
            <a:ext cx="2301875" cy="990600"/>
            <a:chOff x="2971800" y="990600"/>
            <a:chExt cx="3296387" cy="1371600"/>
          </a:xfrm>
        </p:grpSpPr>
        <p:sp>
          <p:nvSpPr>
            <p:cNvPr id="78" name="TextBox 77"/>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2" cstate="print"/>
              <a:stretch>
                <a:fillRect t="-9333" r="-5570" b="-32000"/>
              </a:stretch>
            </a:blipFill>
          </p:spPr>
          <p:txBody>
            <a:bodyPr/>
            <a:lstStyle/>
            <a:p>
              <a:pPr eaLnBrk="0" hangingPunct="0">
                <a:defRPr/>
              </a:pPr>
              <a:r>
                <a:rPr lang="en-GB">
                  <a:noFill/>
                  <a:latin typeface="Arial" charset="0"/>
                </a:rPr>
                <a:t> </a:t>
              </a:r>
            </a:p>
          </p:txBody>
        </p:sp>
        <p:pic>
          <p:nvPicPr>
            <p:cNvPr id="79" name="Picture 78" descr="C:\Documents and Settings\gflandin\My Documents\spm8\man\multimodal\figures\meg_TF_results.png"/>
            <p:cNvPicPr>
              <a:picLocks noChangeAspect="1" noChangeArrowheads="1"/>
            </p:cNvPicPr>
            <p:nvPr/>
          </p:nvPicPr>
          <p:blipFill>
            <a:blip r:embed="rId3" cstate="print"/>
            <a:srcRect l="67838" t="17705" r="5238" b="41879"/>
            <a:stretch>
              <a:fillRect/>
            </a:stretch>
          </p:blipFill>
          <p:spPr bwMode="auto">
            <a:xfrm>
              <a:off x="3974559" y="990600"/>
              <a:ext cx="961344" cy="1371600"/>
            </a:xfrm>
            <a:prstGeom prst="rect">
              <a:avLst/>
            </a:prstGeom>
            <a:noFill/>
            <a:ln w="9525">
              <a:noFill/>
              <a:miter lim="800000"/>
              <a:headEnd/>
              <a:tailEnd/>
            </a:ln>
          </p:spPr>
        </p:pic>
      </p:grpSp>
      <p:sp>
        <p:nvSpPr>
          <p:cNvPr id="82" name="Line 7"/>
          <p:cNvSpPr>
            <a:spLocks noChangeShapeType="1"/>
          </p:cNvSpPr>
          <p:nvPr/>
        </p:nvSpPr>
        <p:spPr bwMode="auto">
          <a:xfrm flipV="1">
            <a:off x="5791200" y="2895600"/>
            <a:ext cx="1143000" cy="0"/>
          </a:xfrm>
          <a:prstGeom prst="line">
            <a:avLst/>
          </a:prstGeom>
          <a:noFill/>
          <a:ln w="38100">
            <a:solidFill>
              <a:schemeClr val="tx1"/>
            </a:solidFill>
            <a:prstDash val="sysDot"/>
            <a:round/>
            <a:headEnd/>
            <a:tailEn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not to do..</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srcRect l="48033" b="57736"/>
          <a:stretch>
            <a:fillRect/>
          </a:stretch>
        </p:blipFill>
        <p:spPr bwMode="auto">
          <a:xfrm>
            <a:off x="1117586" y="1828800"/>
            <a:ext cx="1701814" cy="1295400"/>
          </a:xfrm>
          <a:prstGeom prst="rect">
            <a:avLst/>
          </a:prstGeom>
          <a:noFill/>
          <a:ln w="9525">
            <a:noFill/>
            <a:miter lim="800000"/>
            <a:headEnd/>
            <a:tailEnd/>
          </a:ln>
        </p:spPr>
      </p:pic>
      <p:sp>
        <p:nvSpPr>
          <p:cNvPr id="24" name="Line 355"/>
          <p:cNvSpPr>
            <a:spLocks noChangeAspect="1" noChangeShapeType="1"/>
          </p:cNvSpPr>
          <p:nvPr/>
        </p:nvSpPr>
        <p:spPr bwMode="auto">
          <a:xfrm>
            <a:off x="1295400" y="1895475"/>
            <a:ext cx="754063" cy="1588"/>
          </a:xfrm>
          <a:prstGeom prst="line">
            <a:avLst/>
          </a:prstGeom>
          <a:noFill/>
          <a:ln w="0">
            <a:solidFill>
              <a:srgbClr val="000000"/>
            </a:solidFill>
            <a:round/>
            <a:headEnd/>
            <a:tailEnd/>
          </a:ln>
        </p:spPr>
        <p:txBody>
          <a:bodyPr/>
          <a:lstStyle/>
          <a:p>
            <a:endParaRPr lang="en-GB"/>
          </a:p>
        </p:txBody>
      </p:sp>
      <p:sp>
        <p:nvSpPr>
          <p:cNvPr id="3" name="Title 2"/>
          <p:cNvSpPr>
            <a:spLocks noGrp="1"/>
          </p:cNvSpPr>
          <p:nvPr>
            <p:ph type="title"/>
          </p:nvPr>
        </p:nvSpPr>
        <p:spPr>
          <a:xfrm>
            <a:off x="228600" y="0"/>
            <a:ext cx="8229600" cy="792162"/>
          </a:xfrm>
        </p:spPr>
        <p:txBody>
          <a:bodyPr/>
          <a:lstStyle/>
          <a:p>
            <a:r>
              <a:rPr lang="en-GB" dirty="0" smtClean="0">
                <a:solidFill>
                  <a:schemeClr val="bg1"/>
                </a:solidFill>
              </a:rPr>
              <a:t>Don’t do this :</a:t>
            </a:r>
            <a:endParaRPr lang="en-GB" dirty="0">
              <a:solidFill>
                <a:schemeClr val="bg1"/>
              </a:solidFill>
            </a:endParaRPr>
          </a:p>
        </p:txBody>
      </p:sp>
      <p:sp>
        <p:nvSpPr>
          <p:cNvPr id="137" name="Line 468"/>
          <p:cNvSpPr>
            <a:spLocks noChangeAspect="1" noChangeShapeType="1"/>
          </p:cNvSpPr>
          <p:nvPr/>
        </p:nvSpPr>
        <p:spPr bwMode="auto">
          <a:xfrm>
            <a:off x="9448800" y="6019800"/>
            <a:ext cx="3175" cy="695325"/>
          </a:xfrm>
          <a:prstGeom prst="line">
            <a:avLst/>
          </a:prstGeom>
          <a:noFill/>
          <a:ln w="0">
            <a:solidFill>
              <a:srgbClr val="000000"/>
            </a:solidFill>
            <a:round/>
            <a:headEnd/>
            <a:tailEnd/>
          </a:ln>
        </p:spPr>
        <p:txBody>
          <a:bodyPr/>
          <a:lstStyle/>
          <a:p>
            <a:endParaRPr lang="en-GB"/>
          </a:p>
        </p:txBody>
      </p:sp>
      <p:pic>
        <p:nvPicPr>
          <p:cNvPr id="57346" name="Picture 2"/>
          <p:cNvPicPr>
            <a:picLocks noChangeAspect="1" noChangeArrowheads="1"/>
          </p:cNvPicPr>
          <p:nvPr/>
        </p:nvPicPr>
        <p:blipFill>
          <a:blip r:embed="rId3" cstate="print"/>
          <a:srcRect/>
          <a:stretch>
            <a:fillRect/>
          </a:stretch>
        </p:blipFill>
        <p:spPr bwMode="auto">
          <a:xfrm>
            <a:off x="0" y="3124200"/>
            <a:ext cx="4368800" cy="3276600"/>
          </a:xfrm>
          <a:prstGeom prst="rect">
            <a:avLst/>
          </a:prstGeom>
          <a:noFill/>
          <a:ln w="9525">
            <a:noFill/>
            <a:miter lim="800000"/>
            <a:headEnd/>
            <a:tailEnd/>
          </a:ln>
          <a:effectLst/>
        </p:spPr>
      </p:pic>
      <p:sp>
        <p:nvSpPr>
          <p:cNvPr id="158" name="Oval 157"/>
          <p:cNvSpPr/>
          <p:nvPr/>
        </p:nvSpPr>
        <p:spPr bwMode="auto">
          <a:xfrm>
            <a:off x="1828800" y="2438400"/>
            <a:ext cx="228600" cy="228600"/>
          </a:xfrm>
          <a:prstGeom prst="ellipse">
            <a:avLst/>
          </a:prstGeom>
          <a:noFill/>
          <a:ln w="254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162" name="Oval 161"/>
          <p:cNvSpPr/>
          <p:nvPr/>
        </p:nvSpPr>
        <p:spPr bwMode="auto">
          <a:xfrm>
            <a:off x="1981200" y="3429000"/>
            <a:ext cx="228600" cy="228600"/>
          </a:xfrm>
          <a:prstGeom prst="ellipse">
            <a:avLst/>
          </a:prstGeom>
          <a:noFill/>
          <a:ln w="254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164" name="Straight Arrow Connector 163"/>
          <p:cNvCxnSpPr/>
          <p:nvPr/>
        </p:nvCxnSpPr>
        <p:spPr bwMode="auto">
          <a:xfrm flipV="1">
            <a:off x="2209800" y="2667000"/>
            <a:ext cx="1143000" cy="8001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5" name="Straight Arrow Connector 164"/>
          <p:cNvCxnSpPr/>
          <p:nvPr/>
        </p:nvCxnSpPr>
        <p:spPr bwMode="auto">
          <a:xfrm flipV="1">
            <a:off x="2057400" y="2514600"/>
            <a:ext cx="1371600" cy="3810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67" name="TextBox 166"/>
          <p:cNvSpPr txBox="1"/>
          <p:nvPr/>
        </p:nvSpPr>
        <p:spPr>
          <a:xfrm>
            <a:off x="3733800" y="1752600"/>
            <a:ext cx="3352200" cy="1477328"/>
          </a:xfrm>
          <a:prstGeom prst="rect">
            <a:avLst/>
          </a:prstGeom>
          <a:noFill/>
        </p:spPr>
        <p:txBody>
          <a:bodyPr wrap="none" rtlCol="0">
            <a:spAutoFit/>
          </a:bodyPr>
          <a:lstStyle/>
          <a:p>
            <a:r>
              <a:rPr lang="en-GB" dirty="0" smtClean="0"/>
              <a:t>With no prior hypothesis.</a:t>
            </a:r>
          </a:p>
          <a:p>
            <a:r>
              <a:rPr lang="en-GB" dirty="0" smtClean="0"/>
              <a:t>Test whole volume.</a:t>
            </a:r>
          </a:p>
          <a:p>
            <a:r>
              <a:rPr lang="en-GB" dirty="0" smtClean="0"/>
              <a:t>Identify SPM peak. </a:t>
            </a:r>
          </a:p>
          <a:p>
            <a:r>
              <a:rPr lang="en-GB" dirty="0" smtClean="0"/>
              <a:t>Then make a test assuming</a:t>
            </a:r>
          </a:p>
          <a:p>
            <a:r>
              <a:rPr lang="en-GB" dirty="0" smtClean="0"/>
              <a:t>a single </a:t>
            </a:r>
            <a:r>
              <a:rPr lang="en-GB" dirty="0" err="1" smtClean="0"/>
              <a:t>voxel</a:t>
            </a:r>
            <a:r>
              <a:rPr lang="en-GB" dirty="0" smtClean="0"/>
              <a:t>/ time of interest. </a:t>
            </a:r>
            <a:endParaRPr lang="en-GB" dirty="0"/>
          </a:p>
        </p:txBody>
      </p:sp>
      <p:pic>
        <p:nvPicPr>
          <p:cNvPr id="168" name="Picture 2"/>
          <p:cNvPicPr>
            <a:picLocks noChangeAspect="1" noChangeArrowheads="1"/>
          </p:cNvPicPr>
          <p:nvPr/>
        </p:nvPicPr>
        <p:blipFill>
          <a:blip r:embed="rId4" cstate="print"/>
          <a:srcRect l="-956" t="3451" r="89956" b="14134"/>
          <a:stretch>
            <a:fillRect/>
          </a:stretch>
        </p:blipFill>
        <p:spPr bwMode="auto">
          <a:xfrm>
            <a:off x="7162800" y="1295400"/>
            <a:ext cx="1752600" cy="4648200"/>
          </a:xfrm>
          <a:prstGeom prst="rect">
            <a:avLst/>
          </a:prstGeom>
          <a:noFill/>
        </p:spPr>
      </p:pic>
      <p:pic>
        <p:nvPicPr>
          <p:cNvPr id="169" name="Picture 2"/>
          <p:cNvPicPr>
            <a:picLocks noChangeAspect="1" noChangeArrowheads="1"/>
          </p:cNvPicPr>
          <p:nvPr/>
        </p:nvPicPr>
        <p:blipFill>
          <a:blip r:embed="rId4" cstate="print"/>
          <a:srcRect l="11956" t="37090" r="69870" b="49666"/>
          <a:stretch>
            <a:fillRect/>
          </a:stretch>
        </p:blipFill>
        <p:spPr bwMode="auto">
          <a:xfrm>
            <a:off x="4038600" y="3810000"/>
            <a:ext cx="2895600" cy="914400"/>
          </a:xfrm>
          <a:prstGeom prst="rect">
            <a:avLst/>
          </a:prstGeom>
          <a:noFill/>
        </p:spPr>
      </p:pic>
      <p:sp>
        <p:nvSpPr>
          <p:cNvPr id="170" name="Rectangle 169"/>
          <p:cNvSpPr/>
          <p:nvPr/>
        </p:nvSpPr>
        <p:spPr>
          <a:xfrm>
            <a:off x="4572000" y="6096000"/>
            <a:ext cx="4572000" cy="646331"/>
          </a:xfrm>
          <a:prstGeom prst="rect">
            <a:avLst/>
          </a:prstGeom>
        </p:spPr>
        <p:txBody>
          <a:bodyPr>
            <a:spAutoFit/>
          </a:bodyPr>
          <a:lstStyle/>
          <a:p>
            <a:r>
              <a:rPr lang="en-US" b="1" dirty="0" smtClean="0"/>
              <a:t>James Kilner. </a:t>
            </a:r>
            <a:r>
              <a:rPr lang="en-US" dirty="0" smtClean="0"/>
              <a:t>Clinical Neurophysiology 2013. </a:t>
            </a:r>
            <a:endParaRPr lang="en-GB" dirty="0"/>
          </a:p>
        </p:txBody>
      </p:sp>
      <p:sp>
        <p:nvSpPr>
          <p:cNvPr id="16" name="TextBox 15"/>
          <p:cNvSpPr txBox="1"/>
          <p:nvPr/>
        </p:nvSpPr>
        <p:spPr>
          <a:xfrm>
            <a:off x="1600200" y="1295400"/>
            <a:ext cx="813043" cy="369332"/>
          </a:xfrm>
          <a:prstGeom prst="rect">
            <a:avLst/>
          </a:prstGeom>
          <a:noFill/>
        </p:spPr>
        <p:txBody>
          <a:bodyPr wrap="none" rtlCol="0">
            <a:spAutoFit/>
          </a:bodyPr>
          <a:lstStyle/>
          <a:p>
            <a:r>
              <a:rPr lang="en-GB" dirty="0" smtClean="0"/>
              <a:t>SPM 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228600" y="662940"/>
            <a:ext cx="3589020" cy="5585460"/>
          </a:xfrm>
          <a:prstGeom prst="rect">
            <a:avLst/>
          </a:prstGeom>
          <a:noFill/>
          <a:ln w="9525">
            <a:noFill/>
            <a:miter lim="800000"/>
            <a:headEnd/>
            <a:tailEnd/>
          </a:ln>
        </p:spPr>
      </p:pic>
      <p:pic>
        <p:nvPicPr>
          <p:cNvPr id="81923" name="Picture 3"/>
          <p:cNvPicPr>
            <a:picLocks noChangeAspect="1" noChangeArrowheads="1"/>
          </p:cNvPicPr>
          <p:nvPr/>
        </p:nvPicPr>
        <p:blipFill>
          <a:blip r:embed="rId3" cstate="print"/>
          <a:srcRect/>
          <a:stretch>
            <a:fillRect/>
          </a:stretch>
        </p:blipFill>
        <p:spPr bwMode="auto">
          <a:xfrm>
            <a:off x="3962400" y="685800"/>
            <a:ext cx="3589020" cy="558546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956" t="3451" r="89956" b="14134"/>
          <a:stretch>
            <a:fillRect/>
          </a:stretch>
        </p:blipFill>
        <p:spPr bwMode="auto">
          <a:xfrm>
            <a:off x="7391400" y="1905000"/>
            <a:ext cx="1752600" cy="46482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to do:</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16769</TotalTime>
  <Words>1748</Words>
  <Application>Microsoft Office PowerPoint</Application>
  <PresentationFormat>On-screen Show (4:3)</PresentationFormat>
  <Paragraphs>310</Paragraphs>
  <Slides>37</Slides>
  <Notes>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1_Default Design</vt:lpstr>
      <vt:lpstr>Multiple comparisons in M/EEG analysis</vt:lpstr>
      <vt:lpstr>Format</vt:lpstr>
      <vt:lpstr>Slide 3</vt:lpstr>
      <vt:lpstr>T test on a single voxel / time point</vt:lpstr>
      <vt:lpstr>T test on many voxels / time points</vt:lpstr>
      <vt:lpstr>What not to do..</vt:lpstr>
      <vt:lpstr>Don’t do this :</vt:lpstr>
      <vt:lpstr>Slide 8</vt:lpstr>
      <vt:lpstr>What to do:</vt:lpstr>
      <vt:lpstr>Multiple tests in space</vt:lpstr>
      <vt:lpstr>Multiple tests in time</vt:lpstr>
      <vt:lpstr>Bonferroni correction</vt:lpstr>
      <vt:lpstr>Family-Wise Null Hypothesis</vt:lpstr>
      <vt:lpstr>Multiple tests- FWE corrected</vt:lpstr>
      <vt:lpstr>What about data with different topologies and smoothness.. </vt:lpstr>
      <vt:lpstr>Non-parametric inference: permutation tests</vt:lpstr>
      <vt:lpstr>Random Field Theory</vt:lpstr>
      <vt:lpstr>Currant bun analogy</vt:lpstr>
      <vt:lpstr>How do we specify the number of peaks</vt:lpstr>
      <vt:lpstr>Slide 20</vt:lpstr>
      <vt:lpstr>How do we specify peak (or EC) density</vt:lpstr>
      <vt:lpstr>Slide 22</vt:lpstr>
      <vt:lpstr>Currant bun analogy</vt:lpstr>
      <vt:lpstr>Which field has highest intrinsic volume ?</vt:lpstr>
      <vt:lpstr>LKC or resel estimates normalize volume</vt:lpstr>
      <vt:lpstr>Slide 26</vt:lpstr>
      <vt:lpstr>Slide 27</vt:lpstr>
      <vt:lpstr>Slide 28</vt:lpstr>
      <vt:lpstr>Getting FWE threshold</vt:lpstr>
      <vt:lpstr>Testing for signal</vt:lpstr>
      <vt:lpstr>Peak, cluster and set level inference</vt:lpstr>
      <vt:lpstr>Can get correct FWE for any of these..</vt:lpstr>
      <vt:lpstr>Slide 33</vt:lpstr>
      <vt:lpstr>Random Field Theory</vt:lpstr>
      <vt:lpstr>Conclusions</vt:lpstr>
      <vt:lpstr>Acknowledgments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Barnes</dc:creator>
  <cp:lastModifiedBy>gbarnes</cp:lastModifiedBy>
  <cp:revision>724</cp:revision>
  <cp:lastPrinted>1601-01-01T00:00:00Z</cp:lastPrinted>
  <dcterms:created xsi:type="dcterms:W3CDTF">1601-01-01T00:00:00Z</dcterms:created>
  <dcterms:modified xsi:type="dcterms:W3CDTF">2013-05-16T11:13:00Z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