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293" r:id="rId3"/>
    <p:sldId id="276" r:id="rId4"/>
    <p:sldId id="277" r:id="rId5"/>
    <p:sldId id="274" r:id="rId6"/>
    <p:sldId id="278" r:id="rId7"/>
    <p:sldId id="284" r:id="rId8"/>
    <p:sldId id="266" r:id="rId9"/>
    <p:sldId id="288" r:id="rId10"/>
    <p:sldId id="316" r:id="rId11"/>
    <p:sldId id="317" r:id="rId12"/>
    <p:sldId id="303" r:id="rId13"/>
    <p:sldId id="304" r:id="rId14"/>
    <p:sldId id="305" r:id="rId15"/>
    <p:sldId id="306" r:id="rId16"/>
    <p:sldId id="307" r:id="rId17"/>
    <p:sldId id="308" r:id="rId18"/>
    <p:sldId id="311" r:id="rId19"/>
    <p:sldId id="310" r:id="rId20"/>
    <p:sldId id="312" r:id="rId21"/>
    <p:sldId id="315" r:id="rId22"/>
    <p:sldId id="313" r:id="rId23"/>
    <p:sldId id="314" r:id="rId24"/>
    <p:sldId id="290" r:id="rId25"/>
    <p:sldId id="295" r:id="rId26"/>
    <p:sldId id="294" r:id="rId27"/>
    <p:sldId id="291" r:id="rId28"/>
    <p:sldId id="296" r:id="rId29"/>
    <p:sldId id="297" r:id="rId30"/>
    <p:sldId id="298" r:id="rId31"/>
    <p:sldId id="300" r:id="rId32"/>
    <p:sldId id="279" r:id="rId33"/>
    <p:sldId id="286" r:id="rId34"/>
    <p:sldId id="280" r:id="rId35"/>
    <p:sldId id="264" r:id="rId36"/>
    <p:sldId id="260" r:id="rId37"/>
    <p:sldId id="261" r:id="rId38"/>
    <p:sldId id="267" r:id="rId39"/>
    <p:sldId id="268" r:id="rId40"/>
    <p:sldId id="269" r:id="rId41"/>
    <p:sldId id="281" r:id="rId42"/>
    <p:sldId id="270" r:id="rId43"/>
    <p:sldId id="271" r:id="rId44"/>
    <p:sldId id="272" r:id="rId45"/>
    <p:sldId id="27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FFD1"/>
    <a:srgbClr val="E6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71" autoAdjust="0"/>
  </p:normalViewPr>
  <p:slideViewPr>
    <p:cSldViewPr showGuides="1">
      <p:cViewPr varScale="1">
        <p:scale>
          <a:sx n="126" d="100"/>
          <a:sy n="126" d="100"/>
        </p:scale>
        <p:origin x="-118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18" Type="http://schemas.openxmlformats.org/officeDocument/2006/relationships/image" Target="../media/image24.wmf"/><Relationship Id="rId3" Type="http://schemas.openxmlformats.org/officeDocument/2006/relationships/image" Target="../media/image9.wmf"/><Relationship Id="rId21" Type="http://schemas.openxmlformats.org/officeDocument/2006/relationships/image" Target="../media/image27.wmf"/><Relationship Id="rId7" Type="http://schemas.openxmlformats.org/officeDocument/2006/relationships/image" Target="../media/image13.wmf"/><Relationship Id="rId12" Type="http://schemas.openxmlformats.org/officeDocument/2006/relationships/image" Target="../media/image18.wmf"/><Relationship Id="rId17" Type="http://schemas.openxmlformats.org/officeDocument/2006/relationships/image" Target="../media/image23.wmf"/><Relationship Id="rId2" Type="http://schemas.openxmlformats.org/officeDocument/2006/relationships/image" Target="../media/image8.wmf"/><Relationship Id="rId16" Type="http://schemas.openxmlformats.org/officeDocument/2006/relationships/image" Target="../media/image22.wmf"/><Relationship Id="rId20" Type="http://schemas.openxmlformats.org/officeDocument/2006/relationships/image" Target="../media/image26.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5" Type="http://schemas.openxmlformats.org/officeDocument/2006/relationships/image" Target="../media/image21.wmf"/><Relationship Id="rId10" Type="http://schemas.openxmlformats.org/officeDocument/2006/relationships/image" Target="../media/image16.wmf"/><Relationship Id="rId19" Type="http://schemas.openxmlformats.org/officeDocument/2006/relationships/image" Target="../media/image25.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18" Type="http://schemas.openxmlformats.org/officeDocument/2006/relationships/image" Target="../media/image24.wmf"/><Relationship Id="rId3" Type="http://schemas.openxmlformats.org/officeDocument/2006/relationships/image" Target="../media/image9.wmf"/><Relationship Id="rId21" Type="http://schemas.openxmlformats.org/officeDocument/2006/relationships/image" Target="../media/image27.wmf"/><Relationship Id="rId7" Type="http://schemas.openxmlformats.org/officeDocument/2006/relationships/image" Target="../media/image13.wmf"/><Relationship Id="rId12" Type="http://schemas.openxmlformats.org/officeDocument/2006/relationships/image" Target="../media/image18.wmf"/><Relationship Id="rId17" Type="http://schemas.openxmlformats.org/officeDocument/2006/relationships/image" Target="../media/image23.wmf"/><Relationship Id="rId2" Type="http://schemas.openxmlformats.org/officeDocument/2006/relationships/image" Target="../media/image8.wmf"/><Relationship Id="rId16" Type="http://schemas.openxmlformats.org/officeDocument/2006/relationships/image" Target="../media/image22.wmf"/><Relationship Id="rId20" Type="http://schemas.openxmlformats.org/officeDocument/2006/relationships/image" Target="../media/image26.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5" Type="http://schemas.openxmlformats.org/officeDocument/2006/relationships/image" Target="../media/image21.wmf"/><Relationship Id="rId10" Type="http://schemas.openxmlformats.org/officeDocument/2006/relationships/image" Target="../media/image16.wmf"/><Relationship Id="rId19" Type="http://schemas.openxmlformats.org/officeDocument/2006/relationships/image" Target="../media/image25.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1.wmf"/><Relationship Id="rId1" Type="http://schemas.openxmlformats.org/officeDocument/2006/relationships/image" Target="../media/image9.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0.wmf"/><Relationship Id="rId7" Type="http://schemas.openxmlformats.org/officeDocument/2006/relationships/image" Target="../media/image18.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7.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1.wmf"/><Relationship Id="rId9"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0.wmf"/><Relationship Id="rId7" Type="http://schemas.openxmlformats.org/officeDocument/2006/relationships/image" Target="../media/image17.wmf"/><Relationship Id="rId12" Type="http://schemas.openxmlformats.org/officeDocument/2006/relationships/image" Target="../media/image2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2.wmf"/><Relationship Id="rId10" Type="http://schemas.openxmlformats.org/officeDocument/2006/relationships/image" Target="../media/image20.wmf"/><Relationship Id="rId4" Type="http://schemas.openxmlformats.org/officeDocument/2006/relationships/image" Target="../media/image11.wmf"/><Relationship Id="rId9"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wmf"/><Relationship Id="rId3" Type="http://schemas.openxmlformats.org/officeDocument/2006/relationships/image" Target="../media/image10.wmf"/><Relationship Id="rId7" Type="http://schemas.openxmlformats.org/officeDocument/2006/relationships/image" Target="../media/image17.wmf"/><Relationship Id="rId12" Type="http://schemas.openxmlformats.org/officeDocument/2006/relationships/image" Target="../media/image22.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2.wmf"/><Relationship Id="rId10" Type="http://schemas.openxmlformats.org/officeDocument/2006/relationships/image" Target="../media/image20.wmf"/><Relationship Id="rId4" Type="http://schemas.openxmlformats.org/officeDocument/2006/relationships/image" Target="../media/image11.wmf"/><Relationship Id="rId9" Type="http://schemas.openxmlformats.org/officeDocument/2006/relationships/image" Target="../media/image19.wmf"/><Relationship Id="rId1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wmf"/><Relationship Id="rId3" Type="http://schemas.openxmlformats.org/officeDocument/2006/relationships/image" Target="../media/image10.wmf"/><Relationship Id="rId7" Type="http://schemas.openxmlformats.org/officeDocument/2006/relationships/image" Target="../media/image17.wmf"/><Relationship Id="rId12" Type="http://schemas.openxmlformats.org/officeDocument/2006/relationships/image" Target="../media/image22.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2.wmf"/><Relationship Id="rId15" Type="http://schemas.openxmlformats.org/officeDocument/2006/relationships/image" Target="../media/image26.wmf"/><Relationship Id="rId10" Type="http://schemas.openxmlformats.org/officeDocument/2006/relationships/image" Target="../media/image20.wmf"/><Relationship Id="rId4" Type="http://schemas.openxmlformats.org/officeDocument/2006/relationships/image" Target="../media/image11.wmf"/><Relationship Id="rId9" Type="http://schemas.openxmlformats.org/officeDocument/2006/relationships/image" Target="../media/image19.wmf"/><Relationship Id="rId1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wmf"/><Relationship Id="rId3" Type="http://schemas.openxmlformats.org/officeDocument/2006/relationships/image" Target="../media/image10.wmf"/><Relationship Id="rId7" Type="http://schemas.openxmlformats.org/officeDocument/2006/relationships/image" Target="../media/image17.wmf"/><Relationship Id="rId12" Type="http://schemas.openxmlformats.org/officeDocument/2006/relationships/image" Target="../media/image22.wmf"/><Relationship Id="rId2" Type="http://schemas.openxmlformats.org/officeDocument/2006/relationships/image" Target="../media/image9.wmf"/><Relationship Id="rId16" Type="http://schemas.openxmlformats.org/officeDocument/2006/relationships/image" Target="../media/image26.wmf"/><Relationship Id="rId1" Type="http://schemas.openxmlformats.org/officeDocument/2006/relationships/image" Target="../media/image8.wmf"/><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2.wmf"/><Relationship Id="rId15" Type="http://schemas.openxmlformats.org/officeDocument/2006/relationships/image" Target="../media/image25.wmf"/><Relationship Id="rId10" Type="http://schemas.openxmlformats.org/officeDocument/2006/relationships/image" Target="../media/image20.wmf"/><Relationship Id="rId4" Type="http://schemas.openxmlformats.org/officeDocument/2006/relationships/image" Target="../media/image11.wmf"/><Relationship Id="rId9" Type="http://schemas.openxmlformats.org/officeDocument/2006/relationships/image" Target="../media/image19.wmf"/><Relationship Id="rId14"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18" Type="http://schemas.openxmlformats.org/officeDocument/2006/relationships/image" Target="../media/image24.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17" Type="http://schemas.openxmlformats.org/officeDocument/2006/relationships/image" Target="../media/image23.wmf"/><Relationship Id="rId2" Type="http://schemas.openxmlformats.org/officeDocument/2006/relationships/image" Target="../media/image8.wmf"/><Relationship Id="rId16" Type="http://schemas.openxmlformats.org/officeDocument/2006/relationships/image" Target="../media/image22.wmf"/><Relationship Id="rId20" Type="http://schemas.openxmlformats.org/officeDocument/2006/relationships/image" Target="../media/image26.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5" Type="http://schemas.openxmlformats.org/officeDocument/2006/relationships/image" Target="../media/image21.wmf"/><Relationship Id="rId10" Type="http://schemas.openxmlformats.org/officeDocument/2006/relationships/image" Target="../media/image16.wmf"/><Relationship Id="rId19" Type="http://schemas.openxmlformats.org/officeDocument/2006/relationships/image" Target="../media/image25.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709B1A-DDB0-4D3E-BD96-40DF505FCA10}" type="datetimeFigureOut">
              <a:rPr lang="en-GB" smtClean="0"/>
              <a:t>14/05/2013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06486-91C9-4338-852B-D114210D2E5B}" type="slidenum">
              <a:rPr lang="en-GB" smtClean="0"/>
              <a:t>‹#›</a:t>
            </a:fld>
            <a:endParaRPr lang="en-GB"/>
          </a:p>
        </p:txBody>
      </p:sp>
    </p:spTree>
    <p:extLst>
      <p:ext uri="{BB962C8B-B14F-4D97-AF65-F5344CB8AC3E}">
        <p14:creationId xmlns:p14="http://schemas.microsoft.com/office/powerpoint/2010/main" val="203865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Introduce myself</a:t>
            </a:r>
          </a:p>
          <a:p>
            <a:pPr marL="171450" indent="-171450">
              <a:buFontTx/>
              <a:buChar char="-"/>
            </a:pPr>
            <a:r>
              <a:rPr lang="en-GB" dirty="0" smtClean="0"/>
              <a:t>I’m going to talk about evoked responses – which are… </a:t>
            </a:r>
          </a:p>
          <a:p>
            <a:pPr marL="171450" indent="-171450">
              <a:buFontTx/>
              <a:buChar char="-"/>
            </a:pPr>
            <a:r>
              <a:rPr lang="en-GB" dirty="0" smtClean="0"/>
              <a:t>DCM</a:t>
            </a:r>
            <a:r>
              <a:rPr lang="en-GB" baseline="0" dirty="0" smtClean="0"/>
              <a:t> for MEG/EEG interchangeable so when I say ERP I mean ERP/ERF.  Only difference is the lead field.</a:t>
            </a:r>
            <a:endParaRPr lang="en-GB" dirty="0" smtClean="0"/>
          </a:p>
          <a:p>
            <a:pPr marL="171450" indent="-171450">
              <a:buFontTx/>
              <a:buChar char="-"/>
            </a:pPr>
            <a:r>
              <a:rPr lang="en-GB" dirty="0" smtClean="0"/>
              <a:t>Cover some of Jean’s talk</a:t>
            </a:r>
            <a:r>
              <a:rPr lang="en-GB" baseline="0" dirty="0" smtClean="0"/>
              <a:t> again</a:t>
            </a:r>
          </a:p>
          <a:p>
            <a:pPr marL="171450" indent="-171450">
              <a:buFontTx/>
              <a:buChar char="-"/>
            </a:pPr>
            <a:r>
              <a:rPr lang="en-GB" baseline="0" dirty="0" smtClean="0"/>
              <a:t>Next talk will go through it step by step</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1</a:t>
            </a:fld>
            <a:endParaRPr lang="en-GB"/>
          </a:p>
        </p:txBody>
      </p:sp>
    </p:spTree>
    <p:extLst>
      <p:ext uri="{BB962C8B-B14F-4D97-AF65-F5344CB8AC3E}">
        <p14:creationId xmlns:p14="http://schemas.microsoft.com/office/powerpoint/2010/main" val="427632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15</a:t>
            </a:fld>
            <a:endParaRPr lang="en-GB"/>
          </a:p>
        </p:txBody>
      </p:sp>
    </p:spTree>
    <p:extLst>
      <p:ext uri="{BB962C8B-B14F-4D97-AF65-F5344CB8AC3E}">
        <p14:creationId xmlns:p14="http://schemas.microsoft.com/office/powerpoint/2010/main" val="115210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16</a:t>
            </a:fld>
            <a:endParaRPr lang="en-GB"/>
          </a:p>
        </p:txBody>
      </p:sp>
    </p:spTree>
    <p:extLst>
      <p:ext uri="{BB962C8B-B14F-4D97-AF65-F5344CB8AC3E}">
        <p14:creationId xmlns:p14="http://schemas.microsoft.com/office/powerpoint/2010/main" val="911808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that’s what’s hardwired.  Now: how</a:t>
            </a:r>
            <a:r>
              <a:rPr lang="en-GB" baseline="0" dirty="0" smtClean="0"/>
              <a:t> do you set up a model?  What can you change?</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24</a:t>
            </a:fld>
            <a:endParaRPr lang="en-GB"/>
          </a:p>
        </p:txBody>
      </p:sp>
    </p:spTree>
    <p:extLst>
      <p:ext uri="{BB962C8B-B14F-4D97-AF65-F5344CB8AC3E}">
        <p14:creationId xmlns:p14="http://schemas.microsoft.com/office/powerpoint/2010/main" val="72036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a:t>
            </a:r>
            <a:r>
              <a:rPr lang="en-GB" baseline="0" dirty="0" smtClean="0"/>
              <a:t> it’s time to change the parameters of the model to find the set of values which best approximates the data.  This is v. complicated and is done automatically.</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32</a:t>
            </a:fld>
            <a:endParaRPr lang="en-GB"/>
          </a:p>
        </p:txBody>
      </p:sp>
    </p:spTree>
    <p:extLst>
      <p:ext uri="{BB962C8B-B14F-4D97-AF65-F5344CB8AC3E}">
        <p14:creationId xmlns:p14="http://schemas.microsoft.com/office/powerpoint/2010/main" val="298340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theory this should take 1s</a:t>
            </a:r>
            <a:r>
              <a:rPr lang="en-GB" baseline="0" dirty="0" smtClean="0"/>
              <a:t> of work and 45mins drinking coffee.  </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34</a:t>
            </a:fld>
            <a:endParaRPr lang="en-GB"/>
          </a:p>
        </p:txBody>
      </p:sp>
    </p:spTree>
    <p:extLst>
      <p:ext uri="{BB962C8B-B14F-4D97-AF65-F5344CB8AC3E}">
        <p14:creationId xmlns:p14="http://schemas.microsoft.com/office/powerpoint/2010/main" val="415280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should end up with something like this.  This is nicely fitted data because…..</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35</a:t>
            </a:fld>
            <a:endParaRPr lang="en-GB"/>
          </a:p>
        </p:txBody>
      </p:sp>
    </p:spTree>
    <p:extLst>
      <p:ext uri="{BB962C8B-B14F-4D97-AF65-F5344CB8AC3E}">
        <p14:creationId xmlns:p14="http://schemas.microsoft.com/office/powerpoint/2010/main" val="127373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sometimes</a:t>
            </a:r>
            <a:r>
              <a:rPr lang="en-GB" baseline="0" dirty="0" smtClean="0"/>
              <a:t> this happens.  This is poorly fitted data because…</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36</a:t>
            </a:fld>
            <a:endParaRPr lang="en-GB"/>
          </a:p>
        </p:txBody>
      </p:sp>
    </p:spTree>
    <p:extLst>
      <p:ext uri="{BB962C8B-B14F-4D97-AF65-F5344CB8AC3E}">
        <p14:creationId xmlns:p14="http://schemas.microsoft.com/office/powerpoint/2010/main" val="72292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you have a clear ERP which differs between conditions?</a:t>
            </a:r>
            <a:r>
              <a:rPr lang="en-GB" baseline="0" dirty="0" smtClean="0"/>
              <a:t>  If not, check your artefact rejection and other sources of noise in the data.</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37</a:t>
            </a:fld>
            <a:endParaRPr lang="en-GB"/>
          </a:p>
        </p:txBody>
      </p:sp>
    </p:spTree>
    <p:extLst>
      <p:ext uri="{BB962C8B-B14F-4D97-AF65-F5344CB8AC3E}">
        <p14:creationId xmlns:p14="http://schemas.microsoft.com/office/powerpoint/2010/main" val="1237666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Are they in locations</a:t>
            </a:r>
            <a:r>
              <a:rPr lang="en-GB" baseline="0" dirty="0" smtClean="0"/>
              <a:t> of greatest source activity as identified by source localisation?  Does the fit improve a lot if you allow the source </a:t>
            </a:r>
            <a:r>
              <a:rPr lang="en-GB" baseline="0" dirty="0" err="1" smtClean="0"/>
              <a:t>locatiosn</a:t>
            </a:r>
            <a:r>
              <a:rPr lang="en-GB" baseline="0" dirty="0" smtClean="0"/>
              <a:t> to be optimised?</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38</a:t>
            </a:fld>
            <a:endParaRPr lang="en-GB"/>
          </a:p>
        </p:txBody>
      </p:sp>
    </p:spTree>
    <p:extLst>
      <p:ext uri="{BB962C8B-B14F-4D97-AF65-F5344CB8AC3E}">
        <p14:creationId xmlns:p14="http://schemas.microsoft.com/office/powerpoint/2010/main" val="280098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e.g. does the model</a:t>
            </a:r>
            <a:r>
              <a:rPr lang="en-GB" baseline="0" dirty="0" smtClean="0"/>
              <a:t> have enough explanatory power or enough areas?  What about the input?</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39</a:t>
            </a:fld>
            <a:endParaRPr lang="en-GB"/>
          </a:p>
        </p:txBody>
      </p:sp>
    </p:spTree>
    <p:extLst>
      <p:ext uri="{BB962C8B-B14F-4D97-AF65-F5344CB8AC3E}">
        <p14:creationId xmlns:p14="http://schemas.microsoft.com/office/powerpoint/2010/main" val="362257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 time you do a statistical test it’s an</a:t>
            </a:r>
            <a:r>
              <a:rPr lang="en-GB" baseline="0" dirty="0" smtClean="0"/>
              <a:t> exercise in modelling, it’s just that these models are bit more complex.  E.g. here is a model comparison (sort of)</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2</a:t>
            </a:fld>
            <a:endParaRPr lang="en-GB"/>
          </a:p>
        </p:txBody>
      </p:sp>
    </p:spTree>
    <p:extLst>
      <p:ext uri="{BB962C8B-B14F-4D97-AF65-F5344CB8AC3E}">
        <p14:creationId xmlns:p14="http://schemas.microsoft.com/office/powerpoint/2010/main" val="1253033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 you</a:t>
            </a:r>
            <a:r>
              <a:rPr lang="en-GB" baseline="0" dirty="0" smtClean="0"/>
              <a:t> know the model is sound but a few datasets are being stubborn.  Might be due to the free energy landscape.  </a:t>
            </a:r>
            <a:r>
              <a:rPr lang="en-GB" dirty="0" smtClean="0"/>
              <a:t>If</a:t>
            </a:r>
            <a:r>
              <a:rPr lang="en-GB" baseline="0" dirty="0" smtClean="0"/>
              <a:t> you’re fitting individual subject data, try re-initialising with the posteriors form a previous subject.  </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40</a:t>
            </a:fld>
            <a:endParaRPr lang="en-GB"/>
          </a:p>
        </p:txBody>
      </p:sp>
    </p:spTree>
    <p:extLst>
      <p:ext uri="{BB962C8B-B14F-4D97-AF65-F5344CB8AC3E}">
        <p14:creationId xmlns:p14="http://schemas.microsoft.com/office/powerpoint/2010/main" val="221060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what you do</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3</a:t>
            </a:fld>
            <a:endParaRPr lang="en-GB"/>
          </a:p>
        </p:txBody>
      </p:sp>
    </p:spTree>
    <p:extLst>
      <p:ext uri="{BB962C8B-B14F-4D97-AF65-F5344CB8AC3E}">
        <p14:creationId xmlns:p14="http://schemas.microsoft.com/office/powerpoint/2010/main" val="134173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Collect data – mostly been covered in </a:t>
            </a:r>
            <a:r>
              <a:rPr lang="en-GB" dirty="0" err="1" smtClean="0"/>
              <a:t>preprocessing</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4</a:t>
            </a:fld>
            <a:endParaRPr lang="en-GB"/>
          </a:p>
        </p:txBody>
      </p:sp>
    </p:spTree>
    <p:extLst>
      <p:ext uri="{BB962C8B-B14F-4D97-AF65-F5344CB8AC3E}">
        <p14:creationId xmlns:p14="http://schemas.microsoft.com/office/powerpoint/2010/main" val="152995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should be processed like this to leave ERPs for</a:t>
            </a:r>
            <a:r>
              <a:rPr lang="en-GB" baseline="0" dirty="0" smtClean="0"/>
              <a:t> each condition</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5</a:t>
            </a:fld>
            <a:endParaRPr lang="en-GB"/>
          </a:p>
        </p:txBody>
      </p:sp>
    </p:spTree>
    <p:extLst>
      <p:ext uri="{BB962C8B-B14F-4D97-AF65-F5344CB8AC3E}">
        <p14:creationId xmlns:p14="http://schemas.microsoft.com/office/powerpoint/2010/main" val="244393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also need to build models of your data.  We’ll build them in the ways described in Jean’s talk, and then use our data to refine them</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6</a:t>
            </a:fld>
            <a:endParaRPr lang="en-GB"/>
          </a:p>
        </p:txBody>
      </p:sp>
    </p:spTree>
    <p:extLst>
      <p:ext uri="{BB962C8B-B14F-4D97-AF65-F5344CB8AC3E}">
        <p14:creationId xmlns:p14="http://schemas.microsoft.com/office/powerpoint/2010/main" val="291220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We’ve done a lot of the work for you!</a:t>
            </a:r>
            <a:r>
              <a:rPr lang="en-GB" baseline="0" dirty="0" smtClean="0"/>
              <a:t> Many features of the DCM, particularly the representation of neuronal systems, are hardwired.  This includes the neural mass model and the way inputs, intrinsic and extrinsic connections enter the model, and how data is retrieved from the model.  First I’ll talk about the neural mass models</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7</a:t>
            </a:fld>
            <a:endParaRPr lang="en-GB"/>
          </a:p>
        </p:txBody>
      </p:sp>
    </p:spTree>
    <p:extLst>
      <p:ext uri="{BB962C8B-B14F-4D97-AF65-F5344CB8AC3E}">
        <p14:creationId xmlns:p14="http://schemas.microsoft.com/office/powerpoint/2010/main" val="172672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t>
            </a:r>
            <a:r>
              <a:rPr lang="en-GB" baseline="0" dirty="0" smtClean="0"/>
              <a:t> going to talk about these models here</a:t>
            </a:r>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8</a:t>
            </a:fld>
            <a:endParaRPr lang="en-GB"/>
          </a:p>
        </p:txBody>
      </p:sp>
    </p:spTree>
    <p:extLst>
      <p:ext uri="{BB962C8B-B14F-4D97-AF65-F5344CB8AC3E}">
        <p14:creationId xmlns:p14="http://schemas.microsoft.com/office/powerpoint/2010/main" val="1456459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406486-91C9-4338-852B-D114210D2E5B}" type="slidenum">
              <a:rPr lang="en-GB" smtClean="0"/>
              <a:t>14</a:t>
            </a:fld>
            <a:endParaRPr lang="en-GB"/>
          </a:p>
        </p:txBody>
      </p:sp>
    </p:spTree>
    <p:extLst>
      <p:ext uri="{BB962C8B-B14F-4D97-AF65-F5344CB8AC3E}">
        <p14:creationId xmlns:p14="http://schemas.microsoft.com/office/powerpoint/2010/main" val="1152105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MidGreen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3783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99AB70B-A326-4804-A00A-C57487A478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99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92237B8-9C47-4147-ABF3-400251E8ED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564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07068CF-67AB-4C8C-8294-D65E825EB7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396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2C12506-459B-45E1-A761-DA6A9CCC4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02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B728F13B-19EE-450C-A47F-60211250D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12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9B364778-0860-4FF9-BAC3-DB0FDC2E2A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37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AD5FD220-813D-402E-A17F-9597EC7156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947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1493CFD-0632-450C-B381-70C12A8376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934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787CE73-972D-4249-B7E5-716A00C04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850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17DD113-8DF1-44ED-94ED-A5D689D6B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69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161BD11-6B13-46E2-881B-18C1BF288BEA}"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29" name="Picture 18" descr="MidGreen9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4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5.bin"/><Relationship Id="rId18" Type="http://schemas.openxmlformats.org/officeDocument/2006/relationships/image" Target="../media/image13.wmf"/><Relationship Id="rId26" Type="http://schemas.openxmlformats.org/officeDocument/2006/relationships/image" Target="../media/image17.wmf"/><Relationship Id="rId39" Type="http://schemas.openxmlformats.org/officeDocument/2006/relationships/oleObject" Target="../embeddings/oleObject18.bin"/><Relationship Id="rId3" Type="http://schemas.openxmlformats.org/officeDocument/2006/relationships/oleObject" Target="../embeddings/oleObject1.bin"/><Relationship Id="rId21" Type="http://schemas.openxmlformats.org/officeDocument/2006/relationships/oleObject" Target="../embeddings/oleObject9.bin"/><Relationship Id="rId34" Type="http://schemas.openxmlformats.org/officeDocument/2006/relationships/image" Target="../media/image21.wmf"/><Relationship Id="rId42" Type="http://schemas.openxmlformats.org/officeDocument/2006/relationships/oleObject" Target="../embeddings/oleObject20.bin"/><Relationship Id="rId47" Type="http://schemas.openxmlformats.org/officeDocument/2006/relationships/oleObject" Target="../embeddings/oleObject23.bin"/><Relationship Id="rId7" Type="http://schemas.openxmlformats.org/officeDocument/2006/relationships/oleObject" Target="../embeddings/oleObject2.bin"/><Relationship Id="rId12" Type="http://schemas.openxmlformats.org/officeDocument/2006/relationships/image" Target="../media/image10.wmf"/><Relationship Id="rId17" Type="http://schemas.openxmlformats.org/officeDocument/2006/relationships/oleObject" Target="../embeddings/oleObject7.bin"/><Relationship Id="rId25" Type="http://schemas.openxmlformats.org/officeDocument/2006/relationships/oleObject" Target="../embeddings/oleObject11.bin"/><Relationship Id="rId33" Type="http://schemas.openxmlformats.org/officeDocument/2006/relationships/oleObject" Target="../embeddings/oleObject15.bin"/><Relationship Id="rId38" Type="http://schemas.openxmlformats.org/officeDocument/2006/relationships/image" Target="../media/image23.wmf"/><Relationship Id="rId46"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29" Type="http://schemas.openxmlformats.org/officeDocument/2006/relationships/oleObject" Target="../embeddings/oleObject13.bin"/><Relationship Id="rId41" Type="http://schemas.openxmlformats.org/officeDocument/2006/relationships/oleObject" Target="../embeddings/oleObject19.bin"/><Relationship Id="rId1" Type="http://schemas.openxmlformats.org/officeDocument/2006/relationships/vmlDrawing" Target="../drawings/vmlDrawing1.vml"/><Relationship Id="rId6" Type="http://schemas.openxmlformats.org/officeDocument/2006/relationships/image" Target="../media/image29.jpeg"/><Relationship Id="rId11" Type="http://schemas.openxmlformats.org/officeDocument/2006/relationships/oleObject" Target="../embeddings/oleObject4.bin"/><Relationship Id="rId24" Type="http://schemas.openxmlformats.org/officeDocument/2006/relationships/image" Target="../media/image16.wmf"/><Relationship Id="rId32" Type="http://schemas.openxmlformats.org/officeDocument/2006/relationships/image" Target="../media/image20.wmf"/><Relationship Id="rId37" Type="http://schemas.openxmlformats.org/officeDocument/2006/relationships/oleObject" Target="../embeddings/oleObject17.bin"/><Relationship Id="rId40" Type="http://schemas.openxmlformats.org/officeDocument/2006/relationships/image" Target="../media/image24.wmf"/><Relationship Id="rId45" Type="http://schemas.openxmlformats.org/officeDocument/2006/relationships/oleObject" Target="../embeddings/oleObject22.bin"/><Relationship Id="rId5" Type="http://schemas.openxmlformats.org/officeDocument/2006/relationships/image" Target="../media/image28.jpeg"/><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18.wmf"/><Relationship Id="rId36" Type="http://schemas.openxmlformats.org/officeDocument/2006/relationships/image" Target="../media/image22.wmf"/><Relationship Id="rId10" Type="http://schemas.openxmlformats.org/officeDocument/2006/relationships/image" Target="../media/image9.wmf"/><Relationship Id="rId19" Type="http://schemas.openxmlformats.org/officeDocument/2006/relationships/oleObject" Target="../embeddings/oleObject8.bin"/><Relationship Id="rId31" Type="http://schemas.openxmlformats.org/officeDocument/2006/relationships/oleObject" Target="../embeddings/oleObject14.bin"/><Relationship Id="rId44" Type="http://schemas.openxmlformats.org/officeDocument/2006/relationships/image" Target="../media/image25.wmf"/><Relationship Id="rId4" Type="http://schemas.openxmlformats.org/officeDocument/2006/relationships/image" Target="../media/image7.wmf"/><Relationship Id="rId9" Type="http://schemas.openxmlformats.org/officeDocument/2006/relationships/oleObject" Target="../embeddings/oleObject3.bin"/><Relationship Id="rId14" Type="http://schemas.openxmlformats.org/officeDocument/2006/relationships/image" Target="../media/image11.wmf"/><Relationship Id="rId22" Type="http://schemas.openxmlformats.org/officeDocument/2006/relationships/image" Target="../media/image15.wmf"/><Relationship Id="rId27" Type="http://schemas.openxmlformats.org/officeDocument/2006/relationships/oleObject" Target="../embeddings/oleObject12.bin"/><Relationship Id="rId30" Type="http://schemas.openxmlformats.org/officeDocument/2006/relationships/image" Target="../media/image19.wmf"/><Relationship Id="rId35" Type="http://schemas.openxmlformats.org/officeDocument/2006/relationships/oleObject" Target="../embeddings/oleObject16.bin"/><Relationship Id="rId43" Type="http://schemas.openxmlformats.org/officeDocument/2006/relationships/oleObject" Target="../embeddings/oleObject21.bin"/><Relationship Id="rId48" Type="http://schemas.openxmlformats.org/officeDocument/2006/relationships/image" Target="../media/image27.wmf"/></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19.wmf"/><Relationship Id="rId3" Type="http://schemas.openxmlformats.org/officeDocument/2006/relationships/notesSlide" Target="../notesSlides/notesSlide10.xml"/><Relationship Id="rId7" Type="http://schemas.openxmlformats.org/officeDocument/2006/relationships/image" Target="../media/image9.wmf"/><Relationship Id="rId12" Type="http://schemas.openxmlformats.org/officeDocument/2006/relationships/oleObject" Target="../embeddings/oleObject27.bin"/><Relationship Id="rId17"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oleObject" Target="../embeddings/oleObject29.bin"/><Relationship Id="rId1" Type="http://schemas.openxmlformats.org/officeDocument/2006/relationships/vmlDrawing" Target="../drawings/vmlDrawing2.vml"/><Relationship Id="rId6" Type="http://schemas.openxmlformats.org/officeDocument/2006/relationships/oleObject" Target="../embeddings/oleObject24.bin"/><Relationship Id="rId11" Type="http://schemas.openxmlformats.org/officeDocument/2006/relationships/image" Target="../media/image18.wmf"/><Relationship Id="rId5" Type="http://schemas.openxmlformats.org/officeDocument/2006/relationships/image" Target="../media/image29.jpeg"/><Relationship Id="rId15" Type="http://schemas.openxmlformats.org/officeDocument/2006/relationships/image" Target="../media/image20.wmf"/><Relationship Id="rId10" Type="http://schemas.openxmlformats.org/officeDocument/2006/relationships/oleObject" Target="../embeddings/oleObject26.bin"/><Relationship Id="rId4" Type="http://schemas.openxmlformats.org/officeDocument/2006/relationships/image" Target="../media/image28.jpeg"/><Relationship Id="rId9" Type="http://schemas.openxmlformats.org/officeDocument/2006/relationships/image" Target="../media/image11.wmf"/><Relationship Id="rId1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11.wmf"/><Relationship Id="rId18" Type="http://schemas.openxmlformats.org/officeDocument/2006/relationships/oleObject" Target="../embeddings/oleObject36.bin"/><Relationship Id="rId3" Type="http://schemas.openxmlformats.org/officeDocument/2006/relationships/notesSlide" Target="../notesSlides/notesSlide11.xml"/><Relationship Id="rId21" Type="http://schemas.openxmlformats.org/officeDocument/2006/relationships/image" Target="../media/image19.wmf"/><Relationship Id="rId7" Type="http://schemas.openxmlformats.org/officeDocument/2006/relationships/image" Target="../media/image8.wmf"/><Relationship Id="rId12" Type="http://schemas.openxmlformats.org/officeDocument/2006/relationships/oleObject" Target="../embeddings/oleObject33.bin"/><Relationship Id="rId17" Type="http://schemas.openxmlformats.org/officeDocument/2006/relationships/image" Target="../media/image17.wmf"/><Relationship Id="rId25"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vmlDrawing" Target="../drawings/vmlDrawing3.vml"/><Relationship Id="rId6" Type="http://schemas.openxmlformats.org/officeDocument/2006/relationships/oleObject" Target="../embeddings/oleObject30.bin"/><Relationship Id="rId11" Type="http://schemas.openxmlformats.org/officeDocument/2006/relationships/image" Target="../media/image10.wmf"/><Relationship Id="rId24" Type="http://schemas.openxmlformats.org/officeDocument/2006/relationships/oleObject" Target="../embeddings/oleObject39.bin"/><Relationship Id="rId5" Type="http://schemas.openxmlformats.org/officeDocument/2006/relationships/image" Target="../media/image29.jpeg"/><Relationship Id="rId15" Type="http://schemas.openxmlformats.org/officeDocument/2006/relationships/image" Target="../media/image16.wmf"/><Relationship Id="rId23" Type="http://schemas.openxmlformats.org/officeDocument/2006/relationships/image" Target="../media/image20.wmf"/><Relationship Id="rId10" Type="http://schemas.openxmlformats.org/officeDocument/2006/relationships/oleObject" Target="../embeddings/oleObject32.bin"/><Relationship Id="rId19" Type="http://schemas.openxmlformats.org/officeDocument/2006/relationships/image" Target="../media/image18.wmf"/><Relationship Id="rId4" Type="http://schemas.openxmlformats.org/officeDocument/2006/relationships/image" Target="../media/image28.jpeg"/><Relationship Id="rId9" Type="http://schemas.openxmlformats.org/officeDocument/2006/relationships/image" Target="../media/image9.wmf"/><Relationship Id="rId14" Type="http://schemas.openxmlformats.org/officeDocument/2006/relationships/oleObject" Target="../embeddings/oleObject34.bin"/><Relationship Id="rId22" Type="http://schemas.openxmlformats.org/officeDocument/2006/relationships/oleObject" Target="../embeddings/oleObject38.bin"/></Relationships>
</file>

<file path=ppt/slides/_rels/slide17.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44.bin"/><Relationship Id="rId18" Type="http://schemas.openxmlformats.org/officeDocument/2006/relationships/image" Target="../media/image17.wmf"/><Relationship Id="rId26" Type="http://schemas.openxmlformats.org/officeDocument/2006/relationships/image" Target="../media/image21.wmf"/><Relationship Id="rId3" Type="http://schemas.openxmlformats.org/officeDocument/2006/relationships/image" Target="../media/image28.jpeg"/><Relationship Id="rId21" Type="http://schemas.openxmlformats.org/officeDocument/2006/relationships/oleObject" Target="../embeddings/oleObject48.bin"/><Relationship Id="rId7" Type="http://schemas.openxmlformats.org/officeDocument/2006/relationships/oleObject" Target="../embeddings/oleObject41.bin"/><Relationship Id="rId12" Type="http://schemas.openxmlformats.org/officeDocument/2006/relationships/image" Target="../media/image11.wmf"/><Relationship Id="rId17" Type="http://schemas.openxmlformats.org/officeDocument/2006/relationships/oleObject" Target="../embeddings/oleObject46.bin"/><Relationship Id="rId25" Type="http://schemas.openxmlformats.org/officeDocument/2006/relationships/oleObject" Target="../embeddings/oleObject50.bin"/><Relationship Id="rId2" Type="http://schemas.openxmlformats.org/officeDocument/2006/relationships/slideLayout" Target="../slideLayouts/slideLayout2.xml"/><Relationship Id="rId16" Type="http://schemas.openxmlformats.org/officeDocument/2006/relationships/image" Target="../media/image16.wmf"/><Relationship Id="rId20" Type="http://schemas.openxmlformats.org/officeDocument/2006/relationships/image" Target="../media/image18.wmf"/><Relationship Id="rId1" Type="http://schemas.openxmlformats.org/officeDocument/2006/relationships/vmlDrawing" Target="../drawings/vmlDrawing4.vml"/><Relationship Id="rId6" Type="http://schemas.openxmlformats.org/officeDocument/2006/relationships/image" Target="../media/image8.wmf"/><Relationship Id="rId11" Type="http://schemas.openxmlformats.org/officeDocument/2006/relationships/oleObject" Target="../embeddings/oleObject43.bin"/><Relationship Id="rId24" Type="http://schemas.openxmlformats.org/officeDocument/2006/relationships/image" Target="../media/image20.wmf"/><Relationship Id="rId5" Type="http://schemas.openxmlformats.org/officeDocument/2006/relationships/oleObject" Target="../embeddings/oleObject40.bin"/><Relationship Id="rId15" Type="http://schemas.openxmlformats.org/officeDocument/2006/relationships/oleObject" Target="../embeddings/oleObject45.bin"/><Relationship Id="rId23" Type="http://schemas.openxmlformats.org/officeDocument/2006/relationships/oleObject" Target="../embeddings/oleObject49.bin"/><Relationship Id="rId28" Type="http://schemas.openxmlformats.org/officeDocument/2006/relationships/image" Target="../media/image24.wmf"/><Relationship Id="rId10" Type="http://schemas.openxmlformats.org/officeDocument/2006/relationships/image" Target="../media/image10.wmf"/><Relationship Id="rId19" Type="http://schemas.openxmlformats.org/officeDocument/2006/relationships/oleObject" Target="../embeddings/oleObject47.bin"/><Relationship Id="rId4" Type="http://schemas.openxmlformats.org/officeDocument/2006/relationships/image" Target="../media/image29.jpeg"/><Relationship Id="rId9" Type="http://schemas.openxmlformats.org/officeDocument/2006/relationships/oleObject" Target="../embeddings/oleObject42.bin"/><Relationship Id="rId14" Type="http://schemas.openxmlformats.org/officeDocument/2006/relationships/image" Target="../media/image12.wmf"/><Relationship Id="rId22" Type="http://schemas.openxmlformats.org/officeDocument/2006/relationships/image" Target="../media/image19.wmf"/><Relationship Id="rId27" Type="http://schemas.openxmlformats.org/officeDocument/2006/relationships/oleObject" Target="../embeddings/oleObject51.bin"/></Relationships>
</file>

<file path=ppt/slides/_rels/slide18.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56.bin"/><Relationship Id="rId18" Type="http://schemas.openxmlformats.org/officeDocument/2006/relationships/image" Target="../media/image17.wmf"/><Relationship Id="rId26" Type="http://schemas.openxmlformats.org/officeDocument/2006/relationships/image" Target="../media/image21.wmf"/><Relationship Id="rId3" Type="http://schemas.openxmlformats.org/officeDocument/2006/relationships/image" Target="../media/image28.jpeg"/><Relationship Id="rId21" Type="http://schemas.openxmlformats.org/officeDocument/2006/relationships/oleObject" Target="../embeddings/oleObject60.bin"/><Relationship Id="rId34" Type="http://schemas.openxmlformats.org/officeDocument/2006/relationships/oleObject" Target="../embeddings/oleObject67.bin"/><Relationship Id="rId7" Type="http://schemas.openxmlformats.org/officeDocument/2006/relationships/oleObject" Target="../embeddings/oleObject53.bin"/><Relationship Id="rId12" Type="http://schemas.openxmlformats.org/officeDocument/2006/relationships/image" Target="../media/image11.wmf"/><Relationship Id="rId17" Type="http://schemas.openxmlformats.org/officeDocument/2006/relationships/oleObject" Target="../embeddings/oleObject58.bin"/><Relationship Id="rId25" Type="http://schemas.openxmlformats.org/officeDocument/2006/relationships/oleObject" Target="../embeddings/oleObject62.bin"/><Relationship Id="rId33"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16.wmf"/><Relationship Id="rId20" Type="http://schemas.openxmlformats.org/officeDocument/2006/relationships/image" Target="../media/image18.wmf"/><Relationship Id="rId29" Type="http://schemas.openxmlformats.org/officeDocument/2006/relationships/oleObject" Target="../embeddings/oleObject64.bin"/><Relationship Id="rId1" Type="http://schemas.openxmlformats.org/officeDocument/2006/relationships/vmlDrawing" Target="../drawings/vmlDrawing5.vml"/><Relationship Id="rId6" Type="http://schemas.openxmlformats.org/officeDocument/2006/relationships/image" Target="../media/image8.wmf"/><Relationship Id="rId11" Type="http://schemas.openxmlformats.org/officeDocument/2006/relationships/oleObject" Target="../embeddings/oleObject55.bin"/><Relationship Id="rId24" Type="http://schemas.openxmlformats.org/officeDocument/2006/relationships/image" Target="../media/image20.wmf"/><Relationship Id="rId32" Type="http://schemas.openxmlformats.org/officeDocument/2006/relationships/image" Target="../media/image24.wmf"/><Relationship Id="rId5" Type="http://schemas.openxmlformats.org/officeDocument/2006/relationships/oleObject" Target="../embeddings/oleObject52.bin"/><Relationship Id="rId15" Type="http://schemas.openxmlformats.org/officeDocument/2006/relationships/oleObject" Target="../embeddings/oleObject57.bin"/><Relationship Id="rId23" Type="http://schemas.openxmlformats.org/officeDocument/2006/relationships/oleObject" Target="../embeddings/oleObject61.bin"/><Relationship Id="rId28" Type="http://schemas.openxmlformats.org/officeDocument/2006/relationships/image" Target="../media/image22.wmf"/><Relationship Id="rId10" Type="http://schemas.openxmlformats.org/officeDocument/2006/relationships/image" Target="../media/image10.wmf"/><Relationship Id="rId19" Type="http://schemas.openxmlformats.org/officeDocument/2006/relationships/oleObject" Target="../embeddings/oleObject59.bin"/><Relationship Id="rId31" Type="http://schemas.openxmlformats.org/officeDocument/2006/relationships/oleObject" Target="../embeddings/oleObject65.bin"/><Relationship Id="rId4" Type="http://schemas.openxmlformats.org/officeDocument/2006/relationships/image" Target="../media/image29.jpeg"/><Relationship Id="rId9" Type="http://schemas.openxmlformats.org/officeDocument/2006/relationships/oleObject" Target="../embeddings/oleObject54.bin"/><Relationship Id="rId14" Type="http://schemas.openxmlformats.org/officeDocument/2006/relationships/image" Target="../media/image12.wmf"/><Relationship Id="rId22" Type="http://schemas.openxmlformats.org/officeDocument/2006/relationships/image" Target="../media/image19.wmf"/><Relationship Id="rId27" Type="http://schemas.openxmlformats.org/officeDocument/2006/relationships/oleObject" Target="../embeddings/oleObject63.bin"/><Relationship Id="rId30" Type="http://schemas.openxmlformats.org/officeDocument/2006/relationships/image" Target="../media/image23.wmf"/></Relationships>
</file>

<file path=ppt/slides/_rels/slide19.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72.bin"/><Relationship Id="rId18" Type="http://schemas.openxmlformats.org/officeDocument/2006/relationships/image" Target="../media/image17.wmf"/><Relationship Id="rId26" Type="http://schemas.openxmlformats.org/officeDocument/2006/relationships/image" Target="../media/image21.wmf"/><Relationship Id="rId3" Type="http://schemas.openxmlformats.org/officeDocument/2006/relationships/image" Target="../media/image28.jpeg"/><Relationship Id="rId21" Type="http://schemas.openxmlformats.org/officeDocument/2006/relationships/oleObject" Target="../embeddings/oleObject76.bin"/><Relationship Id="rId34" Type="http://schemas.openxmlformats.org/officeDocument/2006/relationships/oleObject" Target="../embeddings/oleObject83.bin"/><Relationship Id="rId7" Type="http://schemas.openxmlformats.org/officeDocument/2006/relationships/oleObject" Target="../embeddings/oleObject69.bin"/><Relationship Id="rId12" Type="http://schemas.openxmlformats.org/officeDocument/2006/relationships/image" Target="../media/image11.wmf"/><Relationship Id="rId17" Type="http://schemas.openxmlformats.org/officeDocument/2006/relationships/oleObject" Target="../embeddings/oleObject74.bin"/><Relationship Id="rId25" Type="http://schemas.openxmlformats.org/officeDocument/2006/relationships/oleObject" Target="../embeddings/oleObject78.bin"/><Relationship Id="rId33" Type="http://schemas.openxmlformats.org/officeDocument/2006/relationships/oleObject" Target="../embeddings/oleObject82.bin"/><Relationship Id="rId2" Type="http://schemas.openxmlformats.org/officeDocument/2006/relationships/slideLayout" Target="../slideLayouts/slideLayout2.xml"/><Relationship Id="rId16" Type="http://schemas.openxmlformats.org/officeDocument/2006/relationships/image" Target="../media/image16.wmf"/><Relationship Id="rId20" Type="http://schemas.openxmlformats.org/officeDocument/2006/relationships/image" Target="../media/image18.wmf"/><Relationship Id="rId29" Type="http://schemas.openxmlformats.org/officeDocument/2006/relationships/oleObject" Target="../embeddings/oleObject80.bin"/><Relationship Id="rId1" Type="http://schemas.openxmlformats.org/officeDocument/2006/relationships/vmlDrawing" Target="../drawings/vmlDrawing6.vml"/><Relationship Id="rId6" Type="http://schemas.openxmlformats.org/officeDocument/2006/relationships/image" Target="../media/image8.wmf"/><Relationship Id="rId11" Type="http://schemas.openxmlformats.org/officeDocument/2006/relationships/oleObject" Target="../embeddings/oleObject71.bin"/><Relationship Id="rId24" Type="http://schemas.openxmlformats.org/officeDocument/2006/relationships/image" Target="../media/image20.wmf"/><Relationship Id="rId32" Type="http://schemas.openxmlformats.org/officeDocument/2006/relationships/image" Target="../media/image24.wmf"/><Relationship Id="rId5" Type="http://schemas.openxmlformats.org/officeDocument/2006/relationships/oleObject" Target="../embeddings/oleObject68.bin"/><Relationship Id="rId15" Type="http://schemas.openxmlformats.org/officeDocument/2006/relationships/oleObject" Target="../embeddings/oleObject73.bin"/><Relationship Id="rId23" Type="http://schemas.openxmlformats.org/officeDocument/2006/relationships/oleObject" Target="../embeddings/oleObject77.bin"/><Relationship Id="rId28" Type="http://schemas.openxmlformats.org/officeDocument/2006/relationships/image" Target="../media/image22.wmf"/><Relationship Id="rId36" Type="http://schemas.openxmlformats.org/officeDocument/2006/relationships/image" Target="../media/image26.wmf"/><Relationship Id="rId10" Type="http://schemas.openxmlformats.org/officeDocument/2006/relationships/image" Target="../media/image10.wmf"/><Relationship Id="rId19" Type="http://schemas.openxmlformats.org/officeDocument/2006/relationships/oleObject" Target="../embeddings/oleObject75.bin"/><Relationship Id="rId31" Type="http://schemas.openxmlformats.org/officeDocument/2006/relationships/oleObject" Target="../embeddings/oleObject81.bin"/><Relationship Id="rId4" Type="http://schemas.openxmlformats.org/officeDocument/2006/relationships/image" Target="../media/image29.jpeg"/><Relationship Id="rId9" Type="http://schemas.openxmlformats.org/officeDocument/2006/relationships/oleObject" Target="../embeddings/oleObject70.bin"/><Relationship Id="rId14" Type="http://schemas.openxmlformats.org/officeDocument/2006/relationships/image" Target="../media/image12.wmf"/><Relationship Id="rId22" Type="http://schemas.openxmlformats.org/officeDocument/2006/relationships/image" Target="../media/image19.wmf"/><Relationship Id="rId27" Type="http://schemas.openxmlformats.org/officeDocument/2006/relationships/oleObject" Target="../embeddings/oleObject79.bin"/><Relationship Id="rId30" Type="http://schemas.openxmlformats.org/officeDocument/2006/relationships/image" Target="../media/image23.wmf"/><Relationship Id="rId35" Type="http://schemas.openxmlformats.org/officeDocument/2006/relationships/oleObject" Target="../embeddings/oleObject84.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89.bin"/><Relationship Id="rId18" Type="http://schemas.openxmlformats.org/officeDocument/2006/relationships/image" Target="../media/image17.wmf"/><Relationship Id="rId26" Type="http://schemas.openxmlformats.org/officeDocument/2006/relationships/image" Target="../media/image21.wmf"/><Relationship Id="rId3" Type="http://schemas.openxmlformats.org/officeDocument/2006/relationships/image" Target="../media/image28.jpeg"/><Relationship Id="rId21" Type="http://schemas.openxmlformats.org/officeDocument/2006/relationships/oleObject" Target="../embeddings/oleObject93.bin"/><Relationship Id="rId34" Type="http://schemas.openxmlformats.org/officeDocument/2006/relationships/oleObject" Target="../embeddings/oleObject100.bin"/><Relationship Id="rId7" Type="http://schemas.openxmlformats.org/officeDocument/2006/relationships/oleObject" Target="../embeddings/oleObject86.bin"/><Relationship Id="rId12" Type="http://schemas.openxmlformats.org/officeDocument/2006/relationships/image" Target="../media/image11.wmf"/><Relationship Id="rId17" Type="http://schemas.openxmlformats.org/officeDocument/2006/relationships/oleObject" Target="../embeddings/oleObject91.bin"/><Relationship Id="rId25" Type="http://schemas.openxmlformats.org/officeDocument/2006/relationships/oleObject" Target="../embeddings/oleObject95.bin"/><Relationship Id="rId33" Type="http://schemas.openxmlformats.org/officeDocument/2006/relationships/oleObject" Target="../embeddings/oleObject99.bin"/><Relationship Id="rId38"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image" Target="../media/image16.wmf"/><Relationship Id="rId20" Type="http://schemas.openxmlformats.org/officeDocument/2006/relationships/image" Target="../media/image18.wmf"/><Relationship Id="rId29" Type="http://schemas.openxmlformats.org/officeDocument/2006/relationships/oleObject" Target="../embeddings/oleObject97.bin"/><Relationship Id="rId1" Type="http://schemas.openxmlformats.org/officeDocument/2006/relationships/vmlDrawing" Target="../drawings/vmlDrawing7.vml"/><Relationship Id="rId6" Type="http://schemas.openxmlformats.org/officeDocument/2006/relationships/image" Target="../media/image8.wmf"/><Relationship Id="rId11" Type="http://schemas.openxmlformats.org/officeDocument/2006/relationships/oleObject" Target="../embeddings/oleObject88.bin"/><Relationship Id="rId24" Type="http://schemas.openxmlformats.org/officeDocument/2006/relationships/image" Target="../media/image20.wmf"/><Relationship Id="rId32" Type="http://schemas.openxmlformats.org/officeDocument/2006/relationships/image" Target="../media/image24.wmf"/><Relationship Id="rId37" Type="http://schemas.openxmlformats.org/officeDocument/2006/relationships/oleObject" Target="../embeddings/oleObject102.bin"/><Relationship Id="rId5" Type="http://schemas.openxmlformats.org/officeDocument/2006/relationships/oleObject" Target="../embeddings/oleObject85.bin"/><Relationship Id="rId15" Type="http://schemas.openxmlformats.org/officeDocument/2006/relationships/oleObject" Target="../embeddings/oleObject90.bin"/><Relationship Id="rId23" Type="http://schemas.openxmlformats.org/officeDocument/2006/relationships/oleObject" Target="../embeddings/oleObject94.bin"/><Relationship Id="rId28" Type="http://schemas.openxmlformats.org/officeDocument/2006/relationships/image" Target="../media/image22.wmf"/><Relationship Id="rId36" Type="http://schemas.openxmlformats.org/officeDocument/2006/relationships/image" Target="../media/image25.wmf"/><Relationship Id="rId10" Type="http://schemas.openxmlformats.org/officeDocument/2006/relationships/image" Target="../media/image10.wmf"/><Relationship Id="rId19" Type="http://schemas.openxmlformats.org/officeDocument/2006/relationships/oleObject" Target="../embeddings/oleObject92.bin"/><Relationship Id="rId31" Type="http://schemas.openxmlformats.org/officeDocument/2006/relationships/oleObject" Target="../embeddings/oleObject98.bin"/><Relationship Id="rId4" Type="http://schemas.openxmlformats.org/officeDocument/2006/relationships/image" Target="../media/image29.jpeg"/><Relationship Id="rId9" Type="http://schemas.openxmlformats.org/officeDocument/2006/relationships/oleObject" Target="../embeddings/oleObject87.bin"/><Relationship Id="rId14" Type="http://schemas.openxmlformats.org/officeDocument/2006/relationships/image" Target="../media/image12.wmf"/><Relationship Id="rId22" Type="http://schemas.openxmlformats.org/officeDocument/2006/relationships/image" Target="../media/image19.wmf"/><Relationship Id="rId27" Type="http://schemas.openxmlformats.org/officeDocument/2006/relationships/oleObject" Target="../embeddings/oleObject96.bin"/><Relationship Id="rId30" Type="http://schemas.openxmlformats.org/officeDocument/2006/relationships/image" Target="../media/image23.wmf"/><Relationship Id="rId35" Type="http://schemas.openxmlformats.org/officeDocument/2006/relationships/oleObject" Target="../embeddings/oleObject10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08.bin"/><Relationship Id="rId18" Type="http://schemas.openxmlformats.org/officeDocument/2006/relationships/image" Target="../media/image13.wmf"/><Relationship Id="rId26" Type="http://schemas.openxmlformats.org/officeDocument/2006/relationships/image" Target="../media/image17.wmf"/><Relationship Id="rId39" Type="http://schemas.openxmlformats.org/officeDocument/2006/relationships/oleObject" Target="../embeddings/oleObject121.bin"/><Relationship Id="rId3" Type="http://schemas.openxmlformats.org/officeDocument/2006/relationships/oleObject" Target="../embeddings/oleObject104.bin"/><Relationship Id="rId21" Type="http://schemas.openxmlformats.org/officeDocument/2006/relationships/oleObject" Target="../embeddings/oleObject112.bin"/><Relationship Id="rId34" Type="http://schemas.openxmlformats.org/officeDocument/2006/relationships/image" Target="../media/image21.wmf"/><Relationship Id="rId42" Type="http://schemas.openxmlformats.org/officeDocument/2006/relationships/oleObject" Target="../embeddings/oleObject123.bin"/><Relationship Id="rId7" Type="http://schemas.openxmlformats.org/officeDocument/2006/relationships/oleObject" Target="../embeddings/oleObject105.bin"/><Relationship Id="rId12" Type="http://schemas.openxmlformats.org/officeDocument/2006/relationships/image" Target="../media/image10.wmf"/><Relationship Id="rId17" Type="http://schemas.openxmlformats.org/officeDocument/2006/relationships/oleObject" Target="../embeddings/oleObject110.bin"/><Relationship Id="rId25" Type="http://schemas.openxmlformats.org/officeDocument/2006/relationships/oleObject" Target="../embeddings/oleObject114.bin"/><Relationship Id="rId33" Type="http://schemas.openxmlformats.org/officeDocument/2006/relationships/oleObject" Target="../embeddings/oleObject118.bin"/><Relationship Id="rId38" Type="http://schemas.openxmlformats.org/officeDocument/2006/relationships/image" Target="../media/image23.wmf"/><Relationship Id="rId46"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29" Type="http://schemas.openxmlformats.org/officeDocument/2006/relationships/oleObject" Target="../embeddings/oleObject116.bin"/><Relationship Id="rId41" Type="http://schemas.openxmlformats.org/officeDocument/2006/relationships/oleObject" Target="../embeddings/oleObject122.bin"/><Relationship Id="rId1" Type="http://schemas.openxmlformats.org/officeDocument/2006/relationships/vmlDrawing" Target="../drawings/vmlDrawing9.vml"/><Relationship Id="rId6" Type="http://schemas.openxmlformats.org/officeDocument/2006/relationships/image" Target="../media/image29.jpeg"/><Relationship Id="rId11" Type="http://schemas.openxmlformats.org/officeDocument/2006/relationships/oleObject" Target="../embeddings/oleObject107.bin"/><Relationship Id="rId24" Type="http://schemas.openxmlformats.org/officeDocument/2006/relationships/image" Target="../media/image16.wmf"/><Relationship Id="rId32" Type="http://schemas.openxmlformats.org/officeDocument/2006/relationships/image" Target="../media/image20.wmf"/><Relationship Id="rId37" Type="http://schemas.openxmlformats.org/officeDocument/2006/relationships/oleObject" Target="../embeddings/oleObject120.bin"/><Relationship Id="rId40" Type="http://schemas.openxmlformats.org/officeDocument/2006/relationships/image" Target="../media/image24.wmf"/><Relationship Id="rId45" Type="http://schemas.openxmlformats.org/officeDocument/2006/relationships/oleObject" Target="../embeddings/oleObject125.bin"/><Relationship Id="rId5" Type="http://schemas.openxmlformats.org/officeDocument/2006/relationships/image" Target="../media/image28.jpeg"/><Relationship Id="rId15" Type="http://schemas.openxmlformats.org/officeDocument/2006/relationships/oleObject" Target="../embeddings/oleObject109.bin"/><Relationship Id="rId23" Type="http://schemas.openxmlformats.org/officeDocument/2006/relationships/oleObject" Target="../embeddings/oleObject113.bin"/><Relationship Id="rId28" Type="http://schemas.openxmlformats.org/officeDocument/2006/relationships/image" Target="../media/image18.wmf"/><Relationship Id="rId36" Type="http://schemas.openxmlformats.org/officeDocument/2006/relationships/image" Target="../media/image22.wmf"/><Relationship Id="rId10" Type="http://schemas.openxmlformats.org/officeDocument/2006/relationships/image" Target="../media/image9.wmf"/><Relationship Id="rId19" Type="http://schemas.openxmlformats.org/officeDocument/2006/relationships/oleObject" Target="../embeddings/oleObject111.bin"/><Relationship Id="rId31" Type="http://schemas.openxmlformats.org/officeDocument/2006/relationships/oleObject" Target="../embeddings/oleObject117.bin"/><Relationship Id="rId44" Type="http://schemas.openxmlformats.org/officeDocument/2006/relationships/image" Target="../media/image25.wmf"/><Relationship Id="rId4" Type="http://schemas.openxmlformats.org/officeDocument/2006/relationships/image" Target="../media/image7.wmf"/><Relationship Id="rId9" Type="http://schemas.openxmlformats.org/officeDocument/2006/relationships/oleObject" Target="../embeddings/oleObject106.bin"/><Relationship Id="rId14" Type="http://schemas.openxmlformats.org/officeDocument/2006/relationships/image" Target="../media/image11.wmf"/><Relationship Id="rId22" Type="http://schemas.openxmlformats.org/officeDocument/2006/relationships/image" Target="../media/image15.wmf"/><Relationship Id="rId27" Type="http://schemas.openxmlformats.org/officeDocument/2006/relationships/oleObject" Target="../embeddings/oleObject115.bin"/><Relationship Id="rId30" Type="http://schemas.openxmlformats.org/officeDocument/2006/relationships/image" Target="../media/image19.wmf"/><Relationship Id="rId35" Type="http://schemas.openxmlformats.org/officeDocument/2006/relationships/oleObject" Target="../embeddings/oleObject119.bin"/><Relationship Id="rId43" Type="http://schemas.openxmlformats.org/officeDocument/2006/relationships/oleObject" Target="../embeddings/oleObject124.bin"/></Relationships>
</file>

<file path=ppt/slides/_rels/slide2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30.bin"/><Relationship Id="rId18" Type="http://schemas.openxmlformats.org/officeDocument/2006/relationships/image" Target="../media/image13.wmf"/><Relationship Id="rId26" Type="http://schemas.openxmlformats.org/officeDocument/2006/relationships/image" Target="../media/image17.wmf"/><Relationship Id="rId39" Type="http://schemas.openxmlformats.org/officeDocument/2006/relationships/oleObject" Target="../embeddings/oleObject143.bin"/><Relationship Id="rId3" Type="http://schemas.openxmlformats.org/officeDocument/2006/relationships/oleObject" Target="../embeddings/oleObject126.bin"/><Relationship Id="rId21" Type="http://schemas.openxmlformats.org/officeDocument/2006/relationships/oleObject" Target="../embeddings/oleObject134.bin"/><Relationship Id="rId34" Type="http://schemas.openxmlformats.org/officeDocument/2006/relationships/image" Target="../media/image21.wmf"/><Relationship Id="rId42" Type="http://schemas.openxmlformats.org/officeDocument/2006/relationships/oleObject" Target="../embeddings/oleObject145.bin"/><Relationship Id="rId47" Type="http://schemas.openxmlformats.org/officeDocument/2006/relationships/oleObject" Target="../embeddings/oleObject148.bin"/><Relationship Id="rId7" Type="http://schemas.openxmlformats.org/officeDocument/2006/relationships/oleObject" Target="../embeddings/oleObject127.bin"/><Relationship Id="rId12" Type="http://schemas.openxmlformats.org/officeDocument/2006/relationships/image" Target="../media/image10.wmf"/><Relationship Id="rId17" Type="http://schemas.openxmlformats.org/officeDocument/2006/relationships/oleObject" Target="../embeddings/oleObject132.bin"/><Relationship Id="rId25" Type="http://schemas.openxmlformats.org/officeDocument/2006/relationships/oleObject" Target="../embeddings/oleObject136.bin"/><Relationship Id="rId33" Type="http://schemas.openxmlformats.org/officeDocument/2006/relationships/oleObject" Target="../embeddings/oleObject140.bin"/><Relationship Id="rId38" Type="http://schemas.openxmlformats.org/officeDocument/2006/relationships/image" Target="../media/image23.wmf"/><Relationship Id="rId46"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29" Type="http://schemas.openxmlformats.org/officeDocument/2006/relationships/oleObject" Target="../embeddings/oleObject138.bin"/><Relationship Id="rId41" Type="http://schemas.openxmlformats.org/officeDocument/2006/relationships/oleObject" Target="../embeddings/oleObject144.bin"/><Relationship Id="rId1" Type="http://schemas.openxmlformats.org/officeDocument/2006/relationships/vmlDrawing" Target="../drawings/vmlDrawing10.vml"/><Relationship Id="rId6" Type="http://schemas.openxmlformats.org/officeDocument/2006/relationships/image" Target="../media/image29.jpeg"/><Relationship Id="rId11" Type="http://schemas.openxmlformats.org/officeDocument/2006/relationships/oleObject" Target="../embeddings/oleObject129.bin"/><Relationship Id="rId24" Type="http://schemas.openxmlformats.org/officeDocument/2006/relationships/image" Target="../media/image16.wmf"/><Relationship Id="rId32" Type="http://schemas.openxmlformats.org/officeDocument/2006/relationships/image" Target="../media/image20.wmf"/><Relationship Id="rId37" Type="http://schemas.openxmlformats.org/officeDocument/2006/relationships/oleObject" Target="../embeddings/oleObject142.bin"/><Relationship Id="rId40" Type="http://schemas.openxmlformats.org/officeDocument/2006/relationships/image" Target="../media/image24.wmf"/><Relationship Id="rId45" Type="http://schemas.openxmlformats.org/officeDocument/2006/relationships/oleObject" Target="../embeddings/oleObject147.bin"/><Relationship Id="rId5" Type="http://schemas.openxmlformats.org/officeDocument/2006/relationships/image" Target="../media/image28.jpeg"/><Relationship Id="rId15" Type="http://schemas.openxmlformats.org/officeDocument/2006/relationships/oleObject" Target="../embeddings/oleObject131.bin"/><Relationship Id="rId23" Type="http://schemas.openxmlformats.org/officeDocument/2006/relationships/oleObject" Target="../embeddings/oleObject135.bin"/><Relationship Id="rId28" Type="http://schemas.openxmlformats.org/officeDocument/2006/relationships/image" Target="../media/image18.wmf"/><Relationship Id="rId36" Type="http://schemas.openxmlformats.org/officeDocument/2006/relationships/image" Target="../media/image22.wmf"/><Relationship Id="rId10" Type="http://schemas.openxmlformats.org/officeDocument/2006/relationships/image" Target="../media/image9.wmf"/><Relationship Id="rId19" Type="http://schemas.openxmlformats.org/officeDocument/2006/relationships/oleObject" Target="../embeddings/oleObject133.bin"/><Relationship Id="rId31" Type="http://schemas.openxmlformats.org/officeDocument/2006/relationships/oleObject" Target="../embeddings/oleObject139.bin"/><Relationship Id="rId44" Type="http://schemas.openxmlformats.org/officeDocument/2006/relationships/image" Target="../media/image25.wmf"/><Relationship Id="rId4" Type="http://schemas.openxmlformats.org/officeDocument/2006/relationships/image" Target="../media/image7.wmf"/><Relationship Id="rId9" Type="http://schemas.openxmlformats.org/officeDocument/2006/relationships/oleObject" Target="../embeddings/oleObject128.bin"/><Relationship Id="rId14" Type="http://schemas.openxmlformats.org/officeDocument/2006/relationships/image" Target="../media/image11.wmf"/><Relationship Id="rId22" Type="http://schemas.openxmlformats.org/officeDocument/2006/relationships/image" Target="../media/image15.wmf"/><Relationship Id="rId27" Type="http://schemas.openxmlformats.org/officeDocument/2006/relationships/oleObject" Target="../embeddings/oleObject137.bin"/><Relationship Id="rId30" Type="http://schemas.openxmlformats.org/officeDocument/2006/relationships/image" Target="../media/image19.wmf"/><Relationship Id="rId35" Type="http://schemas.openxmlformats.org/officeDocument/2006/relationships/oleObject" Target="../embeddings/oleObject141.bin"/><Relationship Id="rId43" Type="http://schemas.openxmlformats.org/officeDocument/2006/relationships/oleObject" Target="../embeddings/oleObject146.bin"/><Relationship Id="rId48" Type="http://schemas.openxmlformats.org/officeDocument/2006/relationships/image" Target="../media/image27.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dirty="0" smtClean="0"/>
              <a:t>DCM for evoked responses</a:t>
            </a:r>
          </a:p>
        </p:txBody>
      </p:sp>
      <p:sp>
        <p:nvSpPr>
          <p:cNvPr id="3075" name="Rectangle 3"/>
          <p:cNvSpPr>
            <a:spLocks noGrp="1" noChangeArrowheads="1"/>
          </p:cNvSpPr>
          <p:nvPr>
            <p:ph type="subTitle" idx="1"/>
          </p:nvPr>
        </p:nvSpPr>
        <p:spPr/>
        <p:txBody>
          <a:bodyPr/>
          <a:lstStyle/>
          <a:p>
            <a:pPr eaLnBrk="1" hangingPunct="1"/>
            <a:r>
              <a:rPr lang="en-GB" dirty="0" smtClean="0"/>
              <a:t>Harriet Brown</a:t>
            </a:r>
          </a:p>
          <a:p>
            <a:pPr eaLnBrk="1" hangingPunct="1"/>
            <a:endParaRPr lang="en-GB" dirty="0"/>
          </a:p>
          <a:p>
            <a:pPr eaLnBrk="1" hangingPunct="1"/>
            <a:r>
              <a:rPr lang="en-GB" dirty="0" smtClean="0"/>
              <a:t>SPM for </a:t>
            </a:r>
            <a:r>
              <a:rPr lang="en-GB" smtClean="0"/>
              <a:t>M/EEG course, 2013</a:t>
            </a:r>
            <a:endParaRPr lang="en-GB" smtClean="0"/>
          </a:p>
        </p:txBody>
      </p:sp>
    </p:spTree>
    <p:extLst>
      <p:ext uri="{BB962C8B-B14F-4D97-AF65-F5344CB8AC3E}">
        <p14:creationId xmlns:p14="http://schemas.microsoft.com/office/powerpoint/2010/main" val="3320831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1" descr="Parchment"/>
          <p:cNvSpPr>
            <a:spLocks noChangeArrowheads="1"/>
          </p:cNvSpPr>
          <p:nvPr/>
        </p:nvSpPr>
        <p:spPr bwMode="auto">
          <a:xfrm>
            <a:off x="5410990" y="2841881"/>
            <a:ext cx="2348606" cy="731289"/>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graphicFrame>
        <p:nvGraphicFramePr>
          <p:cNvPr id="23" name="Object 4"/>
          <p:cNvGraphicFramePr>
            <a:graphicFrameLocks noChangeAspect="1"/>
          </p:cNvGraphicFramePr>
          <p:nvPr>
            <p:extLst>
              <p:ext uri="{D42A27DB-BD31-4B8C-83A1-F6EECF244321}">
                <p14:modId xmlns:p14="http://schemas.microsoft.com/office/powerpoint/2010/main" val="1403379695"/>
              </p:ext>
            </p:extLst>
          </p:nvPr>
        </p:nvGraphicFramePr>
        <p:xfrm>
          <a:off x="5398382" y="2876268"/>
          <a:ext cx="2373823" cy="765675"/>
        </p:xfrm>
        <a:graphic>
          <a:graphicData uri="http://schemas.openxmlformats.org/presentationml/2006/ole">
            <mc:AlternateContent xmlns:mc="http://schemas.openxmlformats.org/markup-compatibility/2006">
              <mc:Choice xmlns:v="urn:schemas-microsoft-com:vml" Requires="v">
                <p:oleObj spid="_x0000_s45219" name="Equation" r:id="rId3" imgW="3288960" imgH="901440" progId="Equation.3">
                  <p:embed/>
                </p:oleObj>
              </mc:Choice>
              <mc:Fallback>
                <p:oleObj name="Equation" r:id="rId3" imgW="3288960" imgH="901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382" y="2876268"/>
                        <a:ext cx="2373823" cy="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327025" y="620688"/>
            <a:ext cx="8489950" cy="1296988"/>
          </a:xfrm>
        </p:spPr>
        <p:txBody>
          <a:bodyPr/>
          <a:lstStyle/>
          <a:p>
            <a:r>
              <a:rPr lang="en-GB" dirty="0" smtClean="0"/>
              <a:t>Canonical Microcircuit Model (‘CMC’)	</a:t>
            </a:r>
            <a:endParaRPr lang="en-GB" dirty="0"/>
          </a:p>
        </p:txBody>
      </p:sp>
      <p:cxnSp>
        <p:nvCxnSpPr>
          <p:cNvPr id="7" name="Straight Connector 6"/>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5" descr="Picture1"/>
          <p:cNvPicPr>
            <a:picLocks noChangeAspect="1" noChangeArrowheads="1"/>
          </p:cNvPicPr>
          <p:nvPr/>
        </p:nvPicPr>
        <p:blipFill>
          <a:blip r:embed="rId5" cstate="print"/>
          <a:srcRect l="27194" t="9099" r="57950" b="-61"/>
          <a:stretch>
            <a:fillRect/>
          </a:stretch>
        </p:blipFill>
        <p:spPr bwMode="auto">
          <a:xfrm>
            <a:off x="1228431" y="2710066"/>
            <a:ext cx="965118" cy="3424907"/>
          </a:xfrm>
          <a:prstGeom prst="rect">
            <a:avLst/>
          </a:prstGeom>
          <a:noFill/>
          <a:ln w="12700">
            <a:noFill/>
            <a:miter lim="800000"/>
            <a:headEnd/>
            <a:tailEnd/>
          </a:ln>
          <a:effectLst>
            <a:outerShdw dist="107763" dir="2700000" algn="ctr" rotWithShape="0">
              <a:srgbClr val="808080">
                <a:alpha val="50000"/>
              </a:srgbClr>
            </a:outerShdw>
          </a:effectLst>
        </p:spPr>
      </p:pic>
      <p:sp>
        <p:nvSpPr>
          <p:cNvPr id="11" name="Rectangle 7"/>
          <p:cNvSpPr>
            <a:spLocks noChangeArrowheads="1"/>
          </p:cNvSpPr>
          <p:nvPr/>
        </p:nvSpPr>
        <p:spPr bwMode="auto">
          <a:xfrm>
            <a:off x="1553958" y="3443647"/>
            <a:ext cx="770260" cy="2070074"/>
          </a:xfrm>
          <a:prstGeom prst="rect">
            <a:avLst/>
          </a:prstGeom>
          <a:gradFill rotWithShape="1">
            <a:gsLst>
              <a:gs pos="0">
                <a:srgbClr val="FF6600"/>
              </a:gs>
              <a:gs pos="100000">
                <a:srgbClr val="FF6600">
                  <a:gamma/>
                  <a:shade val="46275"/>
                  <a:invGamma/>
                </a:srgbClr>
              </a:gs>
            </a:gsLst>
            <a:path path="shape">
              <a:fillToRect l="50000" t="50000" r="50000" b="50000"/>
            </a:path>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2" name="Rectangle 8" descr="Newsprint"/>
          <p:cNvSpPr>
            <a:spLocks noChangeArrowheads="1"/>
          </p:cNvSpPr>
          <p:nvPr/>
        </p:nvSpPr>
        <p:spPr bwMode="auto">
          <a:xfrm>
            <a:off x="1553958" y="4178146"/>
            <a:ext cx="770260" cy="549864"/>
          </a:xfrm>
          <a:prstGeom prst="rect">
            <a:avLst/>
          </a:prstGeom>
          <a:blipFill dpi="0" rotWithShape="0">
            <a:blip r:embed="rId6" cstate="print"/>
            <a:srcRect/>
            <a:tile tx="0" ty="0" sx="100000" sy="100000" flip="none" algn="tl"/>
          </a:blipFill>
          <a:ln w="9525">
            <a:noFill/>
            <a:miter lim="800000"/>
            <a:headEnd/>
            <a:tailEnd/>
          </a:ln>
          <a:effectLst>
            <a:outerShdw dist="107763" dir="2700000" algn="ctr" rotWithShape="0">
              <a:schemeClr val="bg2">
                <a:alpha val="0"/>
              </a:schemeClr>
            </a:outerShdw>
          </a:effectLst>
        </p:spPr>
        <p:txBody>
          <a:bodyPr wrap="none" anchor="ctr"/>
          <a:lstStyle/>
          <a:p>
            <a:pPr>
              <a:defRPr/>
            </a:pPr>
            <a:endParaRPr lang="en-GB">
              <a:solidFill>
                <a:prstClr val="black"/>
              </a:solidFill>
              <a:latin typeface="Arial" pitchFamily="34" charset="0"/>
            </a:endParaRPr>
          </a:p>
        </p:txBody>
      </p:sp>
      <p:sp>
        <p:nvSpPr>
          <p:cNvPr id="13" name="Text Box 9"/>
          <p:cNvSpPr txBox="1">
            <a:spLocks noChangeArrowheads="1"/>
          </p:cNvSpPr>
          <p:nvPr/>
        </p:nvSpPr>
        <p:spPr bwMode="auto">
          <a:xfrm>
            <a:off x="1573084" y="4243839"/>
            <a:ext cx="787813" cy="461665"/>
          </a:xfrm>
          <a:prstGeom prst="rect">
            <a:avLst/>
          </a:prstGeom>
          <a:noFill/>
          <a:ln w="9525">
            <a:noFill/>
            <a:miter lim="800000"/>
            <a:headEnd/>
            <a:tailEnd/>
          </a:ln>
        </p:spPr>
        <p:txBody>
          <a:bodyPr wrap="square">
            <a:spAutoFit/>
          </a:bodyPr>
          <a:lstStyle/>
          <a:p>
            <a:pPr algn="ctr"/>
            <a:r>
              <a:rPr lang="en-GB" sz="1200" dirty="0">
                <a:solidFill>
                  <a:prstClr val="black"/>
                </a:solidFill>
              </a:rPr>
              <a:t>Granular</a:t>
            </a:r>
          </a:p>
          <a:p>
            <a:pPr algn="ctr"/>
            <a:r>
              <a:rPr lang="en-GB" sz="1200" dirty="0">
                <a:solidFill>
                  <a:prstClr val="black"/>
                </a:solidFill>
              </a:rPr>
              <a:t>Layer</a:t>
            </a:r>
          </a:p>
        </p:txBody>
      </p:sp>
      <p:sp>
        <p:nvSpPr>
          <p:cNvPr id="14" name="Text Box 10"/>
          <p:cNvSpPr txBox="1">
            <a:spLocks noChangeArrowheads="1"/>
          </p:cNvSpPr>
          <p:nvPr/>
        </p:nvSpPr>
        <p:spPr bwMode="auto">
          <a:xfrm>
            <a:off x="1513840" y="3525858"/>
            <a:ext cx="847057" cy="646331"/>
          </a:xfrm>
          <a:prstGeom prst="rect">
            <a:avLst/>
          </a:prstGeom>
          <a:noFill/>
          <a:ln w="9525">
            <a:noFill/>
            <a:miter lim="800000"/>
            <a:headEnd/>
            <a:tailEnd/>
          </a:ln>
        </p:spPr>
        <p:txBody>
          <a:bodyPr>
            <a:spAutoFit/>
          </a:bodyPr>
          <a:lstStyle/>
          <a:p>
            <a:pPr algn="ctr"/>
            <a:r>
              <a:rPr lang="en-GB" sz="1200" dirty="0" smtClean="0">
                <a:solidFill>
                  <a:srgbClr val="FFFFFF"/>
                </a:solidFill>
              </a:rPr>
              <a:t>Supra-granular</a:t>
            </a:r>
            <a:endParaRPr lang="en-GB" sz="1200" dirty="0">
              <a:solidFill>
                <a:srgbClr val="FFFFFF"/>
              </a:solidFill>
            </a:endParaRPr>
          </a:p>
          <a:p>
            <a:pPr algn="ctr"/>
            <a:r>
              <a:rPr lang="en-GB" sz="1200" dirty="0">
                <a:solidFill>
                  <a:srgbClr val="FFFFFF"/>
                </a:solidFill>
              </a:rPr>
              <a:t>Layer</a:t>
            </a:r>
          </a:p>
        </p:txBody>
      </p:sp>
      <p:sp>
        <p:nvSpPr>
          <p:cNvPr id="15" name="Text Box 11"/>
          <p:cNvSpPr txBox="1">
            <a:spLocks noChangeArrowheads="1"/>
          </p:cNvSpPr>
          <p:nvPr/>
        </p:nvSpPr>
        <p:spPr bwMode="auto">
          <a:xfrm>
            <a:off x="1573084" y="4798618"/>
            <a:ext cx="786307" cy="646331"/>
          </a:xfrm>
          <a:prstGeom prst="rect">
            <a:avLst/>
          </a:prstGeom>
          <a:noFill/>
          <a:ln w="9525">
            <a:noFill/>
            <a:miter lim="800000"/>
            <a:headEnd/>
            <a:tailEnd/>
          </a:ln>
        </p:spPr>
        <p:txBody>
          <a:bodyPr>
            <a:spAutoFit/>
          </a:bodyPr>
          <a:lstStyle/>
          <a:p>
            <a:pPr algn="ctr"/>
            <a:r>
              <a:rPr lang="en-GB" sz="1200" dirty="0" smtClean="0">
                <a:solidFill>
                  <a:srgbClr val="FFFFFF"/>
                </a:solidFill>
              </a:rPr>
              <a:t>Infra-granular</a:t>
            </a:r>
            <a:endParaRPr lang="en-GB" sz="1200" dirty="0">
              <a:solidFill>
                <a:srgbClr val="FFFFFF"/>
              </a:solidFill>
            </a:endParaRPr>
          </a:p>
          <a:p>
            <a:pPr algn="ctr"/>
            <a:r>
              <a:rPr lang="en-GB" sz="1200" dirty="0">
                <a:solidFill>
                  <a:srgbClr val="FFFFFF"/>
                </a:solidFill>
              </a:rPr>
              <a:t>Layer</a:t>
            </a:r>
          </a:p>
        </p:txBody>
      </p:sp>
      <p:sp>
        <p:nvSpPr>
          <p:cNvPr id="16" name="Line 16"/>
          <p:cNvSpPr>
            <a:spLocks noChangeShapeType="1"/>
          </p:cNvSpPr>
          <p:nvPr/>
        </p:nvSpPr>
        <p:spPr bwMode="auto">
          <a:xfrm flipH="1" flipV="1">
            <a:off x="2321925" y="5522891"/>
            <a:ext cx="855081" cy="85508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7" name="Line 17"/>
          <p:cNvSpPr>
            <a:spLocks noChangeShapeType="1"/>
          </p:cNvSpPr>
          <p:nvPr/>
        </p:nvSpPr>
        <p:spPr bwMode="auto">
          <a:xfrm flipV="1">
            <a:off x="2321925" y="1976485"/>
            <a:ext cx="623544" cy="1457992"/>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8" name="Rectangle 20" descr="Newsprint"/>
          <p:cNvSpPr>
            <a:spLocks noChangeArrowheads="1"/>
          </p:cNvSpPr>
          <p:nvPr/>
        </p:nvSpPr>
        <p:spPr bwMode="auto">
          <a:xfrm>
            <a:off x="3813159" y="3985809"/>
            <a:ext cx="2792193" cy="977726"/>
          </a:xfrm>
          <a:prstGeom prst="rect">
            <a:avLst/>
          </a:prstGeom>
          <a:solidFill>
            <a:srgbClr val="E6D5F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9" name="Rectangle 21" descr="Parchment"/>
          <p:cNvSpPr>
            <a:spLocks noChangeArrowheads="1"/>
          </p:cNvSpPr>
          <p:nvPr/>
        </p:nvSpPr>
        <p:spPr bwMode="auto">
          <a:xfrm>
            <a:off x="3172421" y="5332620"/>
            <a:ext cx="2530855" cy="802354"/>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20" name="Rectangle 22" descr="Parchment"/>
          <p:cNvSpPr>
            <a:spLocks noChangeArrowheads="1"/>
          </p:cNvSpPr>
          <p:nvPr/>
        </p:nvSpPr>
        <p:spPr bwMode="auto">
          <a:xfrm>
            <a:off x="2952347" y="1961584"/>
            <a:ext cx="2899938" cy="710657"/>
          </a:xfrm>
          <a:prstGeom prst="rect">
            <a:avLst/>
          </a:prstGeom>
          <a:solidFill>
            <a:srgbClr val="ABFFD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graphicFrame>
        <p:nvGraphicFramePr>
          <p:cNvPr id="21" name="Object 2"/>
          <p:cNvGraphicFramePr>
            <a:graphicFrameLocks noChangeAspect="1"/>
          </p:cNvGraphicFramePr>
          <p:nvPr>
            <p:extLst>
              <p:ext uri="{D42A27DB-BD31-4B8C-83A1-F6EECF244321}">
                <p14:modId xmlns:p14="http://schemas.microsoft.com/office/powerpoint/2010/main" val="618140653"/>
              </p:ext>
            </p:extLst>
          </p:nvPr>
        </p:nvGraphicFramePr>
        <p:xfrm>
          <a:off x="4789739" y="2973697"/>
          <a:ext cx="242999" cy="318649"/>
        </p:xfrm>
        <a:graphic>
          <a:graphicData uri="http://schemas.openxmlformats.org/presentationml/2006/ole">
            <mc:AlternateContent xmlns:mc="http://schemas.openxmlformats.org/markup-compatibility/2006">
              <mc:Choice xmlns:v="urn:schemas-microsoft-com:vml" Requires="v">
                <p:oleObj spid="_x0000_s45220" name="Equation" r:id="rId7" imgW="177480" imgH="215640" progId="Equation.3">
                  <p:embed/>
                </p:oleObj>
              </mc:Choice>
              <mc:Fallback>
                <p:oleObj name="Equation" r:id="rId7" imgW="1774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9739" y="2973697"/>
                        <a:ext cx="242999" cy="31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
          <p:cNvGraphicFramePr>
            <a:graphicFrameLocks noChangeAspect="1"/>
          </p:cNvGraphicFramePr>
          <p:nvPr>
            <p:extLst>
              <p:ext uri="{D42A27DB-BD31-4B8C-83A1-F6EECF244321}">
                <p14:modId xmlns:p14="http://schemas.microsoft.com/office/powerpoint/2010/main" val="3398221315"/>
              </p:ext>
            </p:extLst>
          </p:nvPr>
        </p:nvGraphicFramePr>
        <p:xfrm>
          <a:off x="4373660" y="3440208"/>
          <a:ext cx="244145" cy="340428"/>
        </p:xfrm>
        <a:graphic>
          <a:graphicData uri="http://schemas.openxmlformats.org/presentationml/2006/ole">
            <mc:AlternateContent xmlns:mc="http://schemas.openxmlformats.org/markup-compatibility/2006">
              <mc:Choice xmlns:v="urn:schemas-microsoft-com:vml" Requires="v">
                <p:oleObj spid="_x0000_s45221" name="Equation" r:id="rId9" imgW="177480" imgH="228600" progId="Equation.3">
                  <p:embed/>
                </p:oleObj>
              </mc:Choice>
              <mc:Fallback>
                <p:oleObj name="Equation" r:id="rId9" imgW="1774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3660" y="3440208"/>
                        <a:ext cx="244145" cy="34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2834877108"/>
              </p:ext>
            </p:extLst>
          </p:nvPr>
        </p:nvGraphicFramePr>
        <p:xfrm>
          <a:off x="6898785" y="4207030"/>
          <a:ext cx="226952" cy="317503"/>
        </p:xfrm>
        <a:graphic>
          <a:graphicData uri="http://schemas.openxmlformats.org/presentationml/2006/ole">
            <mc:AlternateContent xmlns:mc="http://schemas.openxmlformats.org/markup-compatibility/2006">
              <mc:Choice xmlns:v="urn:schemas-microsoft-com:vml" Requires="v">
                <p:oleObj spid="_x0000_s45222" name="Equation" r:id="rId11" imgW="164880" imgH="215640" progId="Equation.3">
                  <p:embed/>
                </p:oleObj>
              </mc:Choice>
              <mc:Fallback>
                <p:oleObj name="Equation" r:id="rId11" imgW="1648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8785" y="4207030"/>
                        <a:ext cx="226952"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2339446454"/>
              </p:ext>
            </p:extLst>
          </p:nvPr>
        </p:nvGraphicFramePr>
        <p:xfrm>
          <a:off x="6262632" y="3676330"/>
          <a:ext cx="242999" cy="317503"/>
        </p:xfrm>
        <a:graphic>
          <a:graphicData uri="http://schemas.openxmlformats.org/presentationml/2006/ole">
            <mc:AlternateContent xmlns:mc="http://schemas.openxmlformats.org/markup-compatibility/2006">
              <mc:Choice xmlns:v="urn:schemas-microsoft-com:vml" Requires="v">
                <p:oleObj spid="_x0000_s45223" name="Equation" r:id="rId13" imgW="177480" imgH="215640" progId="Equation.3">
                  <p:embed/>
                </p:oleObj>
              </mc:Choice>
              <mc:Fallback>
                <p:oleObj name="Equation" r:id="rId13" imgW="1774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62632" y="3676330"/>
                        <a:ext cx="242999"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1718493880"/>
              </p:ext>
            </p:extLst>
          </p:nvPr>
        </p:nvGraphicFramePr>
        <p:xfrm>
          <a:off x="6086114" y="2046404"/>
          <a:ext cx="553625" cy="267070"/>
        </p:xfrm>
        <a:graphic>
          <a:graphicData uri="http://schemas.openxmlformats.org/presentationml/2006/ole">
            <mc:AlternateContent xmlns:mc="http://schemas.openxmlformats.org/markup-compatibility/2006">
              <mc:Choice xmlns:v="urn:schemas-microsoft-com:vml" Requires="v">
                <p:oleObj spid="_x0000_s45224" name="Equation" r:id="rId15" imgW="583920" imgH="241200" progId="Equation.3">
                  <p:embed/>
                </p:oleObj>
              </mc:Choice>
              <mc:Fallback>
                <p:oleObj name="Equation" r:id="rId15" imgW="58392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86114" y="2046404"/>
                        <a:ext cx="553625"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1"/>
          <p:cNvGraphicFramePr>
            <a:graphicFrameLocks noChangeAspect="1"/>
          </p:cNvGraphicFramePr>
          <p:nvPr>
            <p:extLst>
              <p:ext uri="{D42A27DB-BD31-4B8C-83A1-F6EECF244321}">
                <p14:modId xmlns:p14="http://schemas.microsoft.com/office/powerpoint/2010/main" val="2260047629"/>
              </p:ext>
            </p:extLst>
          </p:nvPr>
        </p:nvGraphicFramePr>
        <p:xfrm>
          <a:off x="3226294" y="5485066"/>
          <a:ext cx="2318804" cy="765675"/>
        </p:xfrm>
        <a:graphic>
          <a:graphicData uri="http://schemas.openxmlformats.org/presentationml/2006/ole">
            <mc:AlternateContent xmlns:mc="http://schemas.openxmlformats.org/markup-compatibility/2006">
              <mc:Choice xmlns:v="urn:schemas-microsoft-com:vml" Requires="v">
                <p:oleObj spid="_x0000_s45225" name="Equation" r:id="rId17" imgW="3213000" imgH="901440" progId="Equation.3">
                  <p:embed/>
                </p:oleObj>
              </mc:Choice>
              <mc:Fallback>
                <p:oleObj name="Equation" r:id="rId17" imgW="3213000" imgH="9014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26294" y="5485066"/>
                        <a:ext cx="2318804" cy="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12"/>
          <p:cNvGraphicFramePr>
            <a:graphicFrameLocks noChangeAspect="1"/>
          </p:cNvGraphicFramePr>
          <p:nvPr>
            <p:extLst>
              <p:ext uri="{D42A27DB-BD31-4B8C-83A1-F6EECF244321}">
                <p14:modId xmlns:p14="http://schemas.microsoft.com/office/powerpoint/2010/main" val="3461364088"/>
              </p:ext>
            </p:extLst>
          </p:nvPr>
        </p:nvGraphicFramePr>
        <p:xfrm>
          <a:off x="3031436" y="1973046"/>
          <a:ext cx="2787609" cy="765675"/>
        </p:xfrm>
        <a:graphic>
          <a:graphicData uri="http://schemas.openxmlformats.org/presentationml/2006/ole">
            <mc:AlternateContent xmlns:mc="http://schemas.openxmlformats.org/markup-compatibility/2006">
              <mc:Choice xmlns:v="urn:schemas-microsoft-com:vml" Requires="v">
                <p:oleObj spid="_x0000_s45226" name="Equation" r:id="rId19" imgW="3860640" imgH="901440" progId="Equation.3">
                  <p:embed/>
                </p:oleObj>
              </mc:Choice>
              <mc:Fallback>
                <p:oleObj name="Equation" r:id="rId19" imgW="3860640" imgH="9014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31436" y="1973046"/>
                        <a:ext cx="2787609" cy="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13"/>
          <p:cNvGraphicFramePr>
            <a:graphicFrameLocks noChangeAspect="1"/>
          </p:cNvGraphicFramePr>
          <p:nvPr>
            <p:extLst>
              <p:ext uri="{D42A27DB-BD31-4B8C-83A1-F6EECF244321}">
                <p14:modId xmlns:p14="http://schemas.microsoft.com/office/powerpoint/2010/main" val="2455728193"/>
              </p:ext>
            </p:extLst>
          </p:nvPr>
        </p:nvGraphicFramePr>
        <p:xfrm>
          <a:off x="3846557" y="4155450"/>
          <a:ext cx="2697808" cy="561648"/>
        </p:xfrm>
        <a:graphic>
          <a:graphicData uri="http://schemas.openxmlformats.org/presentationml/2006/ole">
            <mc:AlternateContent xmlns:mc="http://schemas.openxmlformats.org/markup-compatibility/2006">
              <mc:Choice xmlns:v="urn:schemas-microsoft-com:vml" Requires="v">
                <p:oleObj spid="_x0000_s45227" name="Equation" r:id="rId21" imgW="3962160" imgH="660240" progId="Equation.3">
                  <p:embed/>
                </p:oleObj>
              </mc:Choice>
              <mc:Fallback>
                <p:oleObj name="Equation" r:id="rId21" imgW="3962160" imgH="6602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46557" y="4155450"/>
                        <a:ext cx="2697808" cy="56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0" name="Straight Arrow Connector 29"/>
          <p:cNvCxnSpPr/>
          <p:nvPr/>
        </p:nvCxnSpPr>
        <p:spPr>
          <a:xfrm rot="16200000" flipV="1">
            <a:off x="1906994" y="4003003"/>
            <a:ext cx="2656939"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2182660" y="4000137"/>
            <a:ext cx="2656939"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536919" y="3324441"/>
            <a:ext cx="1305546" cy="5731"/>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708279" y="3320429"/>
            <a:ext cx="1291791" cy="0"/>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5484921" y="3775478"/>
            <a:ext cx="409201"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020779" y="3769174"/>
            <a:ext cx="402324"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5705569" y="5760159"/>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5830507" y="5596250"/>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10154" y="5444949"/>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6599621" y="4523387"/>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6724559" y="4359478"/>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04206" y="4209323"/>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nvGrpSpPr>
          <p:cNvPr id="42" name="Group 81"/>
          <p:cNvGrpSpPr>
            <a:grpSpLocks/>
          </p:cNvGrpSpPr>
          <p:nvPr/>
        </p:nvGrpSpPr>
        <p:grpSpPr bwMode="auto">
          <a:xfrm rot="5400000">
            <a:off x="4716381" y="2721529"/>
            <a:ext cx="381691" cy="262484"/>
            <a:chOff x="5420713" y="2409497"/>
            <a:chExt cx="449317" cy="394137"/>
          </a:xfrm>
        </p:grpSpPr>
        <p:cxnSp>
          <p:nvCxnSpPr>
            <p:cNvPr id="62" name="Straight Arrow Connector 61"/>
            <p:cNvCxnSpPr/>
            <p:nvPr/>
          </p:nvCxnSpPr>
          <p:spPr>
            <a:xfrm rot="10800000" flipV="1">
              <a:off x="5420713" y="2796750"/>
              <a:ext cx="449317" cy="8606"/>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5661072" y="2597099"/>
              <a:ext cx="385532"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28809" y="2418103"/>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pSp>
        <p:nvGrpSpPr>
          <p:cNvPr id="43" name="Group 82"/>
          <p:cNvGrpSpPr>
            <a:grpSpLocks/>
          </p:cNvGrpSpPr>
          <p:nvPr/>
        </p:nvGrpSpPr>
        <p:grpSpPr bwMode="auto">
          <a:xfrm rot="5400000">
            <a:off x="7118286" y="3626469"/>
            <a:ext cx="381691" cy="263631"/>
            <a:chOff x="5420713" y="2409497"/>
            <a:chExt cx="449317" cy="394137"/>
          </a:xfrm>
        </p:grpSpPr>
        <p:cxnSp>
          <p:nvCxnSpPr>
            <p:cNvPr id="59" name="Straight Arrow Connector 58"/>
            <p:cNvCxnSpPr/>
            <p:nvPr/>
          </p:nvCxnSpPr>
          <p:spPr>
            <a:xfrm rot="10800000" flipV="1">
              <a:off x="5420713" y="2801920"/>
              <a:ext cx="449317" cy="8569"/>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661054" y="2607422"/>
              <a:ext cx="38556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428809" y="2423207"/>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aphicFrame>
        <p:nvGraphicFramePr>
          <p:cNvPr id="44" name="Object 14"/>
          <p:cNvGraphicFramePr>
            <a:graphicFrameLocks noChangeAspect="1"/>
          </p:cNvGraphicFramePr>
          <p:nvPr>
            <p:extLst>
              <p:ext uri="{D42A27DB-BD31-4B8C-83A1-F6EECF244321}">
                <p14:modId xmlns:p14="http://schemas.microsoft.com/office/powerpoint/2010/main" val="1465012954"/>
              </p:ext>
            </p:extLst>
          </p:nvPr>
        </p:nvGraphicFramePr>
        <p:xfrm>
          <a:off x="6019633" y="5438071"/>
          <a:ext cx="277385" cy="336989"/>
        </p:xfrm>
        <a:graphic>
          <a:graphicData uri="http://schemas.openxmlformats.org/presentationml/2006/ole">
            <mc:AlternateContent xmlns:mc="http://schemas.openxmlformats.org/markup-compatibility/2006">
              <mc:Choice xmlns:v="urn:schemas-microsoft-com:vml" Requires="v">
                <p:oleObj spid="_x0000_s45228" name="Equation" r:id="rId23" imgW="203040" imgH="228600" progId="Equation.3">
                  <p:embed/>
                </p:oleObj>
              </mc:Choice>
              <mc:Fallback>
                <p:oleObj name="Equation" r:id="rId23" imgW="20304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19633" y="5438071"/>
                        <a:ext cx="277385"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5"/>
          <p:cNvGraphicFramePr>
            <a:graphicFrameLocks noChangeAspect="1"/>
          </p:cNvGraphicFramePr>
          <p:nvPr>
            <p:extLst>
              <p:ext uri="{D42A27DB-BD31-4B8C-83A1-F6EECF244321}">
                <p14:modId xmlns:p14="http://schemas.microsoft.com/office/powerpoint/2010/main" val="1072378231"/>
              </p:ext>
            </p:extLst>
          </p:nvPr>
        </p:nvGraphicFramePr>
        <p:xfrm>
          <a:off x="7197948" y="3872334"/>
          <a:ext cx="242999" cy="336989"/>
        </p:xfrm>
        <a:graphic>
          <a:graphicData uri="http://schemas.openxmlformats.org/presentationml/2006/ole">
            <mc:AlternateContent xmlns:mc="http://schemas.openxmlformats.org/markup-compatibility/2006">
              <mc:Choice xmlns:v="urn:schemas-microsoft-com:vml" Requires="v">
                <p:oleObj spid="_x0000_s45229" name="Equation" r:id="rId25" imgW="177480" imgH="228600" progId="Equation.3">
                  <p:embed/>
                </p:oleObj>
              </mc:Choice>
              <mc:Fallback>
                <p:oleObj name="Equation" r:id="rId25" imgW="177480" imgH="228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197948" y="3872334"/>
                        <a:ext cx="242999"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6"/>
          <p:cNvGraphicFramePr>
            <a:graphicFrameLocks noChangeAspect="1"/>
          </p:cNvGraphicFramePr>
          <p:nvPr>
            <p:extLst>
              <p:ext uri="{D42A27DB-BD31-4B8C-83A1-F6EECF244321}">
                <p14:modId xmlns:p14="http://schemas.microsoft.com/office/powerpoint/2010/main" val="2126384466"/>
              </p:ext>
            </p:extLst>
          </p:nvPr>
        </p:nvGraphicFramePr>
        <p:xfrm>
          <a:off x="3972483" y="3186894"/>
          <a:ext cx="226952" cy="336989"/>
        </p:xfrm>
        <a:graphic>
          <a:graphicData uri="http://schemas.openxmlformats.org/presentationml/2006/ole">
            <mc:AlternateContent xmlns:mc="http://schemas.openxmlformats.org/markup-compatibility/2006">
              <mc:Choice xmlns:v="urn:schemas-microsoft-com:vml" Requires="v">
                <p:oleObj spid="_x0000_s45230" name="Equation" r:id="rId27" imgW="164880" imgH="228600" progId="Equation.3">
                  <p:embed/>
                </p:oleObj>
              </mc:Choice>
              <mc:Fallback>
                <p:oleObj name="Equation" r:id="rId27" imgW="164880" imgH="2286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72483" y="3186894"/>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7"/>
          <p:cNvGraphicFramePr>
            <a:graphicFrameLocks noChangeAspect="1"/>
          </p:cNvGraphicFramePr>
          <p:nvPr>
            <p:extLst>
              <p:ext uri="{D42A27DB-BD31-4B8C-83A1-F6EECF244321}">
                <p14:modId xmlns:p14="http://schemas.microsoft.com/office/powerpoint/2010/main" val="4293957531"/>
              </p:ext>
            </p:extLst>
          </p:nvPr>
        </p:nvGraphicFramePr>
        <p:xfrm>
          <a:off x="3016535" y="4357185"/>
          <a:ext cx="226952" cy="336989"/>
        </p:xfrm>
        <a:graphic>
          <a:graphicData uri="http://schemas.openxmlformats.org/presentationml/2006/ole">
            <mc:AlternateContent xmlns:mc="http://schemas.openxmlformats.org/markup-compatibility/2006">
              <mc:Choice xmlns:v="urn:schemas-microsoft-com:vml" Requires="v">
                <p:oleObj spid="_x0000_s45231" name="Equation" r:id="rId29" imgW="164880" imgH="228600" progId="Equation.3">
                  <p:embed/>
                </p:oleObj>
              </mc:Choice>
              <mc:Fallback>
                <p:oleObj name="Equation" r:id="rId29" imgW="164880" imgH="2286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16535" y="4357185"/>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18"/>
          <p:cNvGraphicFramePr>
            <a:graphicFrameLocks noChangeAspect="1"/>
          </p:cNvGraphicFramePr>
          <p:nvPr>
            <p:extLst>
              <p:ext uri="{D42A27DB-BD31-4B8C-83A1-F6EECF244321}">
                <p14:modId xmlns:p14="http://schemas.microsoft.com/office/powerpoint/2010/main" val="2240143976"/>
              </p:ext>
            </p:extLst>
          </p:nvPr>
        </p:nvGraphicFramePr>
        <p:xfrm>
          <a:off x="5485494" y="3698108"/>
          <a:ext cx="226952" cy="336989"/>
        </p:xfrm>
        <a:graphic>
          <a:graphicData uri="http://schemas.openxmlformats.org/presentationml/2006/ole">
            <mc:AlternateContent xmlns:mc="http://schemas.openxmlformats.org/markup-compatibility/2006">
              <mc:Choice xmlns:v="urn:schemas-microsoft-com:vml" Requires="v">
                <p:oleObj spid="_x0000_s45232" name="Equation" r:id="rId31" imgW="164880" imgH="228600" progId="Equation.3">
                  <p:embed/>
                </p:oleObj>
              </mc:Choice>
              <mc:Fallback>
                <p:oleObj name="Equation" r:id="rId31" imgW="164880" imgH="2286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485494" y="3698108"/>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 name="Object 19"/>
          <p:cNvGraphicFramePr>
            <a:graphicFrameLocks noChangeAspect="1"/>
          </p:cNvGraphicFramePr>
          <p:nvPr>
            <p:extLst>
              <p:ext uri="{D42A27DB-BD31-4B8C-83A1-F6EECF244321}">
                <p14:modId xmlns:p14="http://schemas.microsoft.com/office/powerpoint/2010/main" val="339263198"/>
              </p:ext>
            </p:extLst>
          </p:nvPr>
        </p:nvGraphicFramePr>
        <p:xfrm>
          <a:off x="3516287" y="3769174"/>
          <a:ext cx="225806" cy="336989"/>
        </p:xfrm>
        <a:graphic>
          <a:graphicData uri="http://schemas.openxmlformats.org/presentationml/2006/ole">
            <mc:AlternateContent xmlns:mc="http://schemas.openxmlformats.org/markup-compatibility/2006">
              <mc:Choice xmlns:v="urn:schemas-microsoft-com:vml" Requires="v">
                <p:oleObj spid="_x0000_s45233" name="Equation" r:id="rId33" imgW="164880" imgH="228600" progId="Equation.3">
                  <p:embed/>
                </p:oleObj>
              </mc:Choice>
              <mc:Fallback>
                <p:oleObj name="Equation" r:id="rId33" imgW="164880" imgH="22860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516287" y="3769174"/>
                        <a:ext cx="225806"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 name="Object 20"/>
          <p:cNvGraphicFramePr>
            <a:graphicFrameLocks noChangeAspect="1"/>
          </p:cNvGraphicFramePr>
          <p:nvPr>
            <p:extLst>
              <p:ext uri="{D42A27DB-BD31-4B8C-83A1-F6EECF244321}">
                <p14:modId xmlns:p14="http://schemas.microsoft.com/office/powerpoint/2010/main" val="659446247"/>
              </p:ext>
            </p:extLst>
          </p:nvPr>
        </p:nvGraphicFramePr>
        <p:xfrm>
          <a:off x="6985898" y="2057867"/>
          <a:ext cx="551332" cy="267070"/>
        </p:xfrm>
        <a:graphic>
          <a:graphicData uri="http://schemas.openxmlformats.org/presentationml/2006/ole">
            <mc:AlternateContent xmlns:mc="http://schemas.openxmlformats.org/markup-compatibility/2006">
              <mc:Choice xmlns:v="urn:schemas-microsoft-com:vml" Requires="v">
                <p:oleObj spid="_x0000_s45234" name="Equation" r:id="rId35" imgW="583920" imgH="241200" progId="Equation.3">
                  <p:embed/>
                </p:oleObj>
              </mc:Choice>
              <mc:Fallback>
                <p:oleObj name="Equation" r:id="rId35" imgW="583920" imgH="24120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85898" y="2057867"/>
                        <a:ext cx="551332"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 name="Straight Arrow Connector 50"/>
          <p:cNvCxnSpPr/>
          <p:nvPr/>
        </p:nvCxnSpPr>
        <p:spPr>
          <a:xfrm rot="16200000" flipH="1">
            <a:off x="7026588" y="2567362"/>
            <a:ext cx="502045"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V="1">
            <a:off x="6287276" y="5257541"/>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21"/>
          <p:cNvGraphicFramePr>
            <a:graphicFrameLocks noChangeAspect="1"/>
          </p:cNvGraphicFramePr>
          <p:nvPr>
            <p:extLst>
              <p:ext uri="{D42A27DB-BD31-4B8C-83A1-F6EECF244321}">
                <p14:modId xmlns:p14="http://schemas.microsoft.com/office/powerpoint/2010/main" val="1104967111"/>
              </p:ext>
            </p:extLst>
          </p:nvPr>
        </p:nvGraphicFramePr>
        <p:xfrm>
          <a:off x="6607645" y="5243214"/>
          <a:ext cx="553624" cy="267069"/>
        </p:xfrm>
        <a:graphic>
          <a:graphicData uri="http://schemas.openxmlformats.org/presentationml/2006/ole">
            <mc:AlternateContent xmlns:mc="http://schemas.openxmlformats.org/markup-compatibility/2006">
              <mc:Choice xmlns:v="urn:schemas-microsoft-com:vml" Requires="v">
                <p:oleObj spid="_x0000_s45235" name="Equation" r:id="rId37" imgW="583920" imgH="241200" progId="Equation.3">
                  <p:embed/>
                </p:oleObj>
              </mc:Choice>
              <mc:Fallback>
                <p:oleObj name="Equation" r:id="rId37" imgW="583920" imgH="24120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07645" y="5243214"/>
                        <a:ext cx="553624" cy="2670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4" name="Straight Arrow Connector 53"/>
          <p:cNvCxnSpPr/>
          <p:nvPr/>
        </p:nvCxnSpPr>
        <p:spPr>
          <a:xfrm>
            <a:off x="5703276" y="5956162"/>
            <a:ext cx="718681"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5" name="Object 22"/>
          <p:cNvGraphicFramePr>
            <a:graphicFrameLocks noChangeAspect="1"/>
          </p:cNvGraphicFramePr>
          <p:nvPr>
            <p:extLst>
              <p:ext uri="{D42A27DB-BD31-4B8C-83A1-F6EECF244321}">
                <p14:modId xmlns:p14="http://schemas.microsoft.com/office/powerpoint/2010/main" val="74184599"/>
              </p:ext>
            </p:extLst>
          </p:nvPr>
        </p:nvGraphicFramePr>
        <p:xfrm>
          <a:off x="6472391" y="5838348"/>
          <a:ext cx="552478" cy="267070"/>
        </p:xfrm>
        <a:graphic>
          <a:graphicData uri="http://schemas.openxmlformats.org/presentationml/2006/ole">
            <mc:AlternateContent xmlns:mc="http://schemas.openxmlformats.org/markup-compatibility/2006">
              <mc:Choice xmlns:v="urn:schemas-microsoft-com:vml" Requires="v">
                <p:oleObj spid="_x0000_s45236" name="Equation" r:id="rId39" imgW="583920" imgH="241200" progId="Equation.3">
                  <p:embed/>
                </p:oleObj>
              </mc:Choice>
              <mc:Fallback>
                <p:oleObj name="Equation" r:id="rId39" imgW="583920" imgH="24120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472391" y="5838348"/>
                        <a:ext cx="552478"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Line 16"/>
          <p:cNvSpPr>
            <a:spLocks noChangeShapeType="1"/>
          </p:cNvSpPr>
          <p:nvPr/>
        </p:nvSpPr>
        <p:spPr bwMode="auto">
          <a:xfrm flipH="1" flipV="1">
            <a:off x="2321925" y="4727414"/>
            <a:ext cx="383984" cy="428686"/>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57" name="Line 16"/>
          <p:cNvSpPr>
            <a:spLocks noChangeShapeType="1"/>
          </p:cNvSpPr>
          <p:nvPr/>
        </p:nvSpPr>
        <p:spPr bwMode="auto">
          <a:xfrm flipH="1">
            <a:off x="2321925" y="3749688"/>
            <a:ext cx="383984" cy="42754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cxnSp>
        <p:nvCxnSpPr>
          <p:cNvPr id="58" name="Straight Arrow Connector 57"/>
          <p:cNvCxnSpPr/>
          <p:nvPr/>
        </p:nvCxnSpPr>
        <p:spPr>
          <a:xfrm rot="16200000" flipV="1">
            <a:off x="6067202" y="2538706"/>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6200000" flipV="1">
            <a:off x="4110603" y="6423482"/>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1621942870"/>
              </p:ext>
            </p:extLst>
          </p:nvPr>
        </p:nvGraphicFramePr>
        <p:xfrm>
          <a:off x="4478699" y="6451934"/>
          <a:ext cx="554038" cy="266700"/>
        </p:xfrm>
        <a:graphic>
          <a:graphicData uri="http://schemas.openxmlformats.org/presentationml/2006/ole">
            <mc:AlternateContent xmlns:mc="http://schemas.openxmlformats.org/markup-compatibility/2006">
              <mc:Choice xmlns:v="urn:schemas-microsoft-com:vml" Requires="v">
                <p:oleObj spid="_x0000_s45237" name="Equation" r:id="rId41" imgW="583947" imgH="241195" progId="Equation.3">
                  <p:embed/>
                </p:oleObj>
              </mc:Choice>
              <mc:Fallback>
                <p:oleObj name="Equation" r:id="rId41" imgW="583947" imgH="241195"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78699" y="6451934"/>
                        <a:ext cx="5540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6" name="Straight Arrow Connector 65"/>
          <p:cNvCxnSpPr/>
          <p:nvPr/>
        </p:nvCxnSpPr>
        <p:spPr>
          <a:xfrm rot="16200000" flipH="1">
            <a:off x="4593283" y="1707696"/>
            <a:ext cx="502045"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3329928631"/>
              </p:ext>
            </p:extLst>
          </p:nvPr>
        </p:nvGraphicFramePr>
        <p:xfrm>
          <a:off x="4585860" y="1224683"/>
          <a:ext cx="550862" cy="268287"/>
        </p:xfrm>
        <a:graphic>
          <a:graphicData uri="http://schemas.openxmlformats.org/presentationml/2006/ole">
            <mc:AlternateContent xmlns:mc="http://schemas.openxmlformats.org/markup-compatibility/2006">
              <mc:Choice xmlns:v="urn:schemas-microsoft-com:vml" Requires="v">
                <p:oleObj spid="_x0000_s45238" name="Equation" r:id="rId42" imgW="583947" imgH="241195" progId="Equation.3">
                  <p:embed/>
                </p:oleObj>
              </mc:Choice>
              <mc:Fallback>
                <p:oleObj name="Equation" r:id="rId42" imgW="583947" imgH="241195"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585860" y="1224683"/>
                        <a:ext cx="5508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9" name="Straight Arrow Connector 68"/>
          <p:cNvCxnSpPr/>
          <p:nvPr/>
        </p:nvCxnSpPr>
        <p:spPr>
          <a:xfrm flipH="1">
            <a:off x="7431778" y="3917227"/>
            <a:ext cx="9600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451884" y="3835466"/>
            <a:ext cx="163522" cy="16352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3" name="Object 72"/>
          <p:cNvGraphicFramePr>
            <a:graphicFrameLocks noChangeAspect="1"/>
          </p:cNvGraphicFramePr>
          <p:nvPr>
            <p:extLst>
              <p:ext uri="{D42A27DB-BD31-4B8C-83A1-F6EECF244321}">
                <p14:modId xmlns:p14="http://schemas.microsoft.com/office/powerpoint/2010/main" val="3651555051"/>
              </p:ext>
            </p:extLst>
          </p:nvPr>
        </p:nvGraphicFramePr>
        <p:xfrm>
          <a:off x="8403110" y="3827372"/>
          <a:ext cx="384175" cy="252412"/>
        </p:xfrm>
        <a:graphic>
          <a:graphicData uri="http://schemas.openxmlformats.org/presentationml/2006/ole">
            <mc:AlternateContent xmlns:mc="http://schemas.openxmlformats.org/markup-compatibility/2006">
              <mc:Choice xmlns:v="urn:schemas-microsoft-com:vml" Requires="v">
                <p:oleObj spid="_x0000_s45239" name="Equation" r:id="rId43" imgW="406080" imgH="228600" progId="Equation.3">
                  <p:embed/>
                </p:oleObj>
              </mc:Choice>
              <mc:Fallback>
                <p:oleObj name="Equation" r:id="rId43" imgW="406080" imgH="228600" progId="Equation.3">
                  <p:embed/>
                  <p:pic>
                    <p:nvPicPr>
                      <p:cNvPr id="0" name=""/>
                      <p:cNvPicPr>
                        <a:picLocks noChangeAspect="1" noChangeArrowheads="1"/>
                      </p:cNvPicPr>
                      <p:nvPr/>
                    </p:nvPicPr>
                    <p:blipFill>
                      <a:blip r:embed="rId44"/>
                      <a:srcRect/>
                      <a:stretch>
                        <a:fillRect/>
                      </a:stretch>
                    </p:blipFill>
                    <p:spPr bwMode="auto">
                      <a:xfrm>
                        <a:off x="8403110" y="3827372"/>
                        <a:ext cx="384175" cy="252412"/>
                      </a:xfrm>
                      <a:prstGeom prst="rect">
                        <a:avLst/>
                      </a:prstGeom>
                      <a:noFill/>
                      <a:ln>
                        <a:noFill/>
                      </a:ln>
                    </p:spPr>
                  </p:pic>
                </p:oleObj>
              </mc:Fallback>
            </mc:AlternateContent>
          </a:graphicData>
        </a:graphic>
      </p:graphicFrame>
      <p:cxnSp>
        <p:nvCxnSpPr>
          <p:cNvPr id="71" name="Straight Arrow Connector 70"/>
          <p:cNvCxnSpPr/>
          <p:nvPr/>
        </p:nvCxnSpPr>
        <p:spPr>
          <a:xfrm flipH="1">
            <a:off x="6604206" y="4792887"/>
            <a:ext cx="718681" cy="573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8" name="Object 67"/>
          <p:cNvGraphicFramePr>
            <a:graphicFrameLocks noChangeAspect="1"/>
          </p:cNvGraphicFramePr>
          <p:nvPr>
            <p:extLst>
              <p:ext uri="{D42A27DB-BD31-4B8C-83A1-F6EECF244321}">
                <p14:modId xmlns:p14="http://schemas.microsoft.com/office/powerpoint/2010/main" val="2056564609"/>
              </p:ext>
            </p:extLst>
          </p:nvPr>
        </p:nvGraphicFramePr>
        <p:xfrm>
          <a:off x="7373303" y="4712803"/>
          <a:ext cx="157162" cy="195262"/>
        </p:xfrm>
        <a:graphic>
          <a:graphicData uri="http://schemas.openxmlformats.org/presentationml/2006/ole">
            <mc:AlternateContent xmlns:mc="http://schemas.openxmlformats.org/markup-compatibility/2006">
              <mc:Choice xmlns:v="urn:schemas-microsoft-com:vml" Requires="v">
                <p:oleObj spid="_x0000_s45240" name="Equation" r:id="rId45" imgW="164880" imgH="177480" progId="Equation.3">
                  <p:embed/>
                </p:oleObj>
              </mc:Choice>
              <mc:Fallback>
                <p:oleObj name="Equation" r:id="rId45" imgW="164880" imgH="177480" progId="Equation.3">
                  <p:embed/>
                  <p:pic>
                    <p:nvPicPr>
                      <p:cNvPr id="0" name=""/>
                      <p:cNvPicPr>
                        <a:picLocks noChangeAspect="1" noChangeArrowheads="1"/>
                      </p:cNvPicPr>
                      <p:nvPr/>
                    </p:nvPicPr>
                    <p:blipFill>
                      <a:blip r:embed="rId46"/>
                      <a:srcRect/>
                      <a:stretch>
                        <a:fillRect/>
                      </a:stretch>
                    </p:blipFill>
                    <p:spPr bwMode="auto">
                      <a:xfrm>
                        <a:off x="7373303" y="4712803"/>
                        <a:ext cx="15716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99478792"/>
              </p:ext>
            </p:extLst>
          </p:nvPr>
        </p:nvGraphicFramePr>
        <p:xfrm>
          <a:off x="1217743" y="1909837"/>
          <a:ext cx="927100" cy="444500"/>
        </p:xfrm>
        <a:graphic>
          <a:graphicData uri="http://schemas.openxmlformats.org/presentationml/2006/ole">
            <mc:AlternateContent xmlns:mc="http://schemas.openxmlformats.org/markup-compatibility/2006">
              <mc:Choice xmlns:v="urn:schemas-microsoft-com:vml" Requires="v">
                <p:oleObj spid="_x0000_s45241" name="Equation" r:id="rId47" imgW="558720" imgH="228600" progId="Equation.3">
                  <p:embed/>
                </p:oleObj>
              </mc:Choice>
              <mc:Fallback>
                <p:oleObj name="Equation" r:id="rId47" imgW="558720" imgH="228600" progId="Equation.3">
                  <p:embed/>
                  <p:pic>
                    <p:nvPicPr>
                      <p:cNvPr id="0" name=""/>
                      <p:cNvPicPr>
                        <a:picLocks noChangeAspect="1" noChangeArrowheads="1"/>
                      </p:cNvPicPr>
                      <p:nvPr/>
                    </p:nvPicPr>
                    <p:blipFill>
                      <a:blip r:embed="rId48"/>
                      <a:srcRect/>
                      <a:stretch>
                        <a:fillRect/>
                      </a:stretch>
                    </p:blipFill>
                    <p:spPr bwMode="auto">
                      <a:xfrm>
                        <a:off x="1217743" y="1909837"/>
                        <a:ext cx="927100" cy="4445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808080"/>
                            </a:solidFill>
                            <a:miter lim="800000"/>
                            <a:headEnd/>
                            <a:tailEnd/>
                          </a14:hiddenLine>
                        </a:ext>
                      </a:extLst>
                    </p:spPr>
                  </p:pic>
                </p:oleObj>
              </mc:Fallback>
            </mc:AlternateContent>
          </a:graphicData>
        </a:graphic>
      </p:graphicFrame>
      <p:sp>
        <p:nvSpPr>
          <p:cNvPr id="6" name="TextBox 5"/>
          <p:cNvSpPr txBox="1"/>
          <p:nvPr/>
        </p:nvSpPr>
        <p:spPr>
          <a:xfrm>
            <a:off x="971600" y="1591432"/>
            <a:ext cx="1872208" cy="369332"/>
          </a:xfrm>
          <a:prstGeom prst="rect">
            <a:avLst/>
          </a:prstGeom>
          <a:noFill/>
        </p:spPr>
        <p:txBody>
          <a:bodyPr wrap="square" rtlCol="0">
            <a:spAutoFit/>
          </a:bodyPr>
          <a:lstStyle/>
          <a:p>
            <a:r>
              <a:rPr lang="en-GB" dirty="0" smtClean="0"/>
              <a:t>Output equation:</a:t>
            </a:r>
            <a:endParaRPr lang="en-GB" dirty="0"/>
          </a:p>
        </p:txBody>
      </p:sp>
    </p:spTree>
    <p:extLst>
      <p:ext uri="{BB962C8B-B14F-4D97-AF65-F5344CB8AC3E}">
        <p14:creationId xmlns:p14="http://schemas.microsoft.com/office/powerpoint/2010/main" val="264558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01" y="1988840"/>
            <a:ext cx="8839598" cy="36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4" name="Title 1"/>
          <p:cNvSpPr>
            <a:spLocks noGrp="1"/>
          </p:cNvSpPr>
          <p:nvPr>
            <p:ph type="title"/>
          </p:nvPr>
        </p:nvSpPr>
        <p:spPr>
          <a:xfrm>
            <a:off x="327025" y="620688"/>
            <a:ext cx="8489950" cy="1296988"/>
          </a:xfrm>
        </p:spPr>
        <p:txBody>
          <a:bodyPr/>
          <a:lstStyle/>
          <a:p>
            <a:r>
              <a:rPr lang="en-GB" dirty="0" smtClean="0"/>
              <a:t>Canonical Microcircuit Model (‘CMC’)	</a:t>
            </a:r>
            <a:endParaRPr lang="en-GB" dirty="0"/>
          </a:p>
        </p:txBody>
      </p:sp>
    </p:spTree>
    <p:extLst>
      <p:ext uri="{BB962C8B-B14F-4D97-AF65-F5344CB8AC3E}">
        <p14:creationId xmlns:p14="http://schemas.microsoft.com/office/powerpoint/2010/main" val="3782934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620688"/>
            <a:ext cx="8489950" cy="1296988"/>
          </a:xfrm>
        </p:spPr>
        <p:txBody>
          <a:bodyPr/>
          <a:lstStyle/>
          <a:p>
            <a:r>
              <a:rPr lang="en-GB" dirty="0" smtClean="0"/>
              <a:t>Canonical Microcircuit Model (‘CMC’)	</a:t>
            </a:r>
            <a:endParaRPr lang="en-GB" dirty="0"/>
          </a:p>
        </p:txBody>
      </p:sp>
      <p:cxnSp>
        <p:nvCxnSpPr>
          <p:cNvPr id="7" name="Straight Connector 6"/>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5" descr="Picture1"/>
          <p:cNvPicPr>
            <a:picLocks noChangeAspect="1" noChangeArrowheads="1"/>
          </p:cNvPicPr>
          <p:nvPr/>
        </p:nvPicPr>
        <p:blipFill>
          <a:blip r:embed="rId2" cstate="print"/>
          <a:srcRect l="27194" t="9099" r="57950" b="-61"/>
          <a:stretch>
            <a:fillRect/>
          </a:stretch>
        </p:blipFill>
        <p:spPr bwMode="auto">
          <a:xfrm>
            <a:off x="1228431" y="2710066"/>
            <a:ext cx="965118" cy="3424907"/>
          </a:xfrm>
          <a:prstGeom prst="rect">
            <a:avLst/>
          </a:prstGeom>
          <a:noFill/>
          <a:ln w="12700">
            <a:noFill/>
            <a:miter lim="800000"/>
            <a:headEnd/>
            <a:tailEnd/>
          </a:ln>
          <a:effectLst>
            <a:outerShdw dist="107763" dir="2700000" algn="ctr" rotWithShape="0">
              <a:srgbClr val="808080">
                <a:alpha val="50000"/>
              </a:srgbClr>
            </a:outerShdw>
          </a:effectLst>
        </p:spPr>
      </p:pic>
      <p:sp>
        <p:nvSpPr>
          <p:cNvPr id="11" name="Rectangle 7"/>
          <p:cNvSpPr>
            <a:spLocks noChangeArrowheads="1"/>
          </p:cNvSpPr>
          <p:nvPr/>
        </p:nvSpPr>
        <p:spPr bwMode="auto">
          <a:xfrm>
            <a:off x="1553958" y="3443647"/>
            <a:ext cx="770260" cy="2070074"/>
          </a:xfrm>
          <a:prstGeom prst="rect">
            <a:avLst/>
          </a:prstGeom>
          <a:gradFill rotWithShape="1">
            <a:gsLst>
              <a:gs pos="0">
                <a:srgbClr val="FF6600"/>
              </a:gs>
              <a:gs pos="100000">
                <a:srgbClr val="FF6600">
                  <a:gamma/>
                  <a:shade val="46275"/>
                  <a:invGamma/>
                </a:srgbClr>
              </a:gs>
            </a:gsLst>
            <a:path path="shape">
              <a:fillToRect l="50000" t="50000" r="50000" b="50000"/>
            </a:path>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2" name="Rectangle 8" descr="Newsprint"/>
          <p:cNvSpPr>
            <a:spLocks noChangeArrowheads="1"/>
          </p:cNvSpPr>
          <p:nvPr/>
        </p:nvSpPr>
        <p:spPr bwMode="auto">
          <a:xfrm>
            <a:off x="1553958" y="4178146"/>
            <a:ext cx="770260" cy="549864"/>
          </a:xfrm>
          <a:prstGeom prst="rect">
            <a:avLst/>
          </a:prstGeom>
          <a:blipFill dpi="0" rotWithShape="0">
            <a:blip r:embed="rId3" cstate="print"/>
            <a:srcRect/>
            <a:tile tx="0" ty="0" sx="100000" sy="100000" flip="none" algn="tl"/>
          </a:blipFill>
          <a:ln w="9525">
            <a:noFill/>
            <a:miter lim="800000"/>
            <a:headEnd/>
            <a:tailEnd/>
          </a:ln>
          <a:effectLst>
            <a:outerShdw dist="107763" dir="2700000" algn="ctr" rotWithShape="0">
              <a:schemeClr val="bg2">
                <a:alpha val="0"/>
              </a:schemeClr>
            </a:outerShdw>
          </a:effectLst>
        </p:spPr>
        <p:txBody>
          <a:bodyPr wrap="none" anchor="ctr"/>
          <a:lstStyle/>
          <a:p>
            <a:pPr>
              <a:defRPr/>
            </a:pPr>
            <a:endParaRPr lang="en-GB">
              <a:solidFill>
                <a:prstClr val="black"/>
              </a:solidFill>
              <a:latin typeface="Arial" pitchFamily="34" charset="0"/>
            </a:endParaRPr>
          </a:p>
        </p:txBody>
      </p:sp>
      <p:sp>
        <p:nvSpPr>
          <p:cNvPr id="13" name="Text Box 9"/>
          <p:cNvSpPr txBox="1">
            <a:spLocks noChangeArrowheads="1"/>
          </p:cNvSpPr>
          <p:nvPr/>
        </p:nvSpPr>
        <p:spPr bwMode="auto">
          <a:xfrm>
            <a:off x="1513840" y="4275181"/>
            <a:ext cx="808085" cy="461665"/>
          </a:xfrm>
          <a:prstGeom prst="rect">
            <a:avLst/>
          </a:prstGeom>
          <a:noFill/>
          <a:ln w="9525">
            <a:noFill/>
            <a:miter lim="800000"/>
            <a:headEnd/>
            <a:tailEnd/>
          </a:ln>
        </p:spPr>
        <p:txBody>
          <a:bodyPr wrap="square">
            <a:spAutoFit/>
          </a:bodyPr>
          <a:lstStyle/>
          <a:p>
            <a:pPr algn="ctr"/>
            <a:r>
              <a:rPr lang="en-GB" sz="1200">
                <a:solidFill>
                  <a:prstClr val="black"/>
                </a:solidFill>
              </a:rPr>
              <a:t>Granular</a:t>
            </a:r>
          </a:p>
          <a:p>
            <a:pPr algn="ctr"/>
            <a:r>
              <a:rPr lang="en-GB" sz="1200">
                <a:solidFill>
                  <a:prstClr val="black"/>
                </a:solidFill>
              </a:rPr>
              <a:t>Layer</a:t>
            </a:r>
          </a:p>
        </p:txBody>
      </p:sp>
      <p:sp>
        <p:nvSpPr>
          <p:cNvPr id="14" name="Text Box 10"/>
          <p:cNvSpPr txBox="1">
            <a:spLocks noChangeArrowheads="1"/>
          </p:cNvSpPr>
          <p:nvPr/>
        </p:nvSpPr>
        <p:spPr bwMode="auto">
          <a:xfrm>
            <a:off x="1513840" y="3525858"/>
            <a:ext cx="847057" cy="646331"/>
          </a:xfrm>
          <a:prstGeom prst="rect">
            <a:avLst/>
          </a:prstGeom>
          <a:noFill/>
          <a:ln w="9525">
            <a:noFill/>
            <a:miter lim="800000"/>
            <a:headEnd/>
            <a:tailEnd/>
          </a:ln>
        </p:spPr>
        <p:txBody>
          <a:bodyPr>
            <a:spAutoFit/>
          </a:bodyPr>
          <a:lstStyle/>
          <a:p>
            <a:pPr algn="ctr"/>
            <a:r>
              <a:rPr lang="en-GB" sz="1200" dirty="0" smtClean="0">
                <a:solidFill>
                  <a:srgbClr val="FFFFFF"/>
                </a:solidFill>
              </a:rPr>
              <a:t>Supra-</a:t>
            </a:r>
          </a:p>
          <a:p>
            <a:pPr algn="ctr"/>
            <a:r>
              <a:rPr lang="en-GB" sz="1200" dirty="0" smtClean="0">
                <a:solidFill>
                  <a:srgbClr val="FFFFFF"/>
                </a:solidFill>
              </a:rPr>
              <a:t>granular</a:t>
            </a:r>
            <a:endParaRPr lang="en-GB" sz="1200" dirty="0">
              <a:solidFill>
                <a:srgbClr val="FFFFFF"/>
              </a:solidFill>
            </a:endParaRPr>
          </a:p>
          <a:p>
            <a:pPr algn="ctr"/>
            <a:r>
              <a:rPr lang="en-GB" sz="1200" dirty="0">
                <a:solidFill>
                  <a:srgbClr val="FFFFFF"/>
                </a:solidFill>
              </a:rPr>
              <a:t>Layer</a:t>
            </a:r>
          </a:p>
        </p:txBody>
      </p:sp>
      <p:sp>
        <p:nvSpPr>
          <p:cNvPr id="15" name="Text Box 11"/>
          <p:cNvSpPr txBox="1">
            <a:spLocks noChangeArrowheads="1"/>
          </p:cNvSpPr>
          <p:nvPr/>
        </p:nvSpPr>
        <p:spPr bwMode="auto">
          <a:xfrm>
            <a:off x="1572838" y="4789234"/>
            <a:ext cx="786307" cy="646331"/>
          </a:xfrm>
          <a:prstGeom prst="rect">
            <a:avLst/>
          </a:prstGeom>
          <a:noFill/>
          <a:ln w="9525">
            <a:noFill/>
            <a:miter lim="800000"/>
            <a:headEnd/>
            <a:tailEnd/>
          </a:ln>
        </p:spPr>
        <p:txBody>
          <a:bodyPr>
            <a:spAutoFit/>
          </a:bodyPr>
          <a:lstStyle/>
          <a:p>
            <a:pPr algn="ctr"/>
            <a:r>
              <a:rPr lang="en-GB" sz="1200" dirty="0" smtClean="0">
                <a:solidFill>
                  <a:srgbClr val="FFFFFF"/>
                </a:solidFill>
              </a:rPr>
              <a:t>Infra-granular</a:t>
            </a:r>
            <a:endParaRPr lang="en-GB" sz="1200" dirty="0">
              <a:solidFill>
                <a:srgbClr val="FFFFFF"/>
              </a:solidFill>
            </a:endParaRPr>
          </a:p>
          <a:p>
            <a:pPr algn="ctr"/>
            <a:r>
              <a:rPr lang="en-GB" sz="1200" dirty="0">
                <a:solidFill>
                  <a:srgbClr val="FFFFFF"/>
                </a:solidFill>
              </a:rPr>
              <a:t>Layer</a:t>
            </a:r>
          </a:p>
        </p:txBody>
      </p:sp>
      <p:sp>
        <p:nvSpPr>
          <p:cNvPr id="16" name="Line 16"/>
          <p:cNvSpPr>
            <a:spLocks noChangeShapeType="1"/>
          </p:cNvSpPr>
          <p:nvPr/>
        </p:nvSpPr>
        <p:spPr bwMode="auto">
          <a:xfrm flipH="1" flipV="1">
            <a:off x="2321925" y="5522891"/>
            <a:ext cx="855081" cy="85508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7" name="Line 17"/>
          <p:cNvSpPr>
            <a:spLocks noChangeShapeType="1"/>
          </p:cNvSpPr>
          <p:nvPr/>
        </p:nvSpPr>
        <p:spPr bwMode="auto">
          <a:xfrm flipV="1">
            <a:off x="2321925" y="1976485"/>
            <a:ext cx="623544" cy="1457992"/>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56" name="Line 16"/>
          <p:cNvSpPr>
            <a:spLocks noChangeShapeType="1"/>
          </p:cNvSpPr>
          <p:nvPr/>
        </p:nvSpPr>
        <p:spPr bwMode="auto">
          <a:xfrm flipH="1" flipV="1">
            <a:off x="2321925" y="4727414"/>
            <a:ext cx="383984" cy="428686"/>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57" name="Line 16"/>
          <p:cNvSpPr>
            <a:spLocks noChangeShapeType="1"/>
          </p:cNvSpPr>
          <p:nvPr/>
        </p:nvSpPr>
        <p:spPr bwMode="auto">
          <a:xfrm flipH="1">
            <a:off x="2321925" y="3749688"/>
            <a:ext cx="383984" cy="42754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cxnSp>
        <p:nvCxnSpPr>
          <p:cNvPr id="68" name="Straight Connector 67"/>
          <p:cNvCxnSpPr/>
          <p:nvPr/>
        </p:nvCxnSpPr>
        <p:spPr>
          <a:xfrm>
            <a:off x="2945469" y="197914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177006" y="6377972"/>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90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1" descr="Parchment"/>
          <p:cNvSpPr>
            <a:spLocks noChangeArrowheads="1"/>
          </p:cNvSpPr>
          <p:nvPr/>
        </p:nvSpPr>
        <p:spPr bwMode="auto">
          <a:xfrm>
            <a:off x="5410990" y="2841881"/>
            <a:ext cx="2348606" cy="731289"/>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r>
              <a:rPr lang="en-GB" dirty="0" smtClean="0">
                <a:solidFill>
                  <a:prstClr val="black"/>
                </a:solidFill>
                <a:latin typeface="Arial" pitchFamily="34" charset="0"/>
              </a:rPr>
              <a:t>Superficial Pyramidal </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2" name="Title 1"/>
          <p:cNvSpPr>
            <a:spLocks noGrp="1"/>
          </p:cNvSpPr>
          <p:nvPr>
            <p:ph type="title"/>
          </p:nvPr>
        </p:nvSpPr>
        <p:spPr>
          <a:xfrm>
            <a:off x="327025" y="620688"/>
            <a:ext cx="8489950" cy="1296988"/>
          </a:xfrm>
        </p:spPr>
        <p:txBody>
          <a:bodyPr/>
          <a:lstStyle/>
          <a:p>
            <a:r>
              <a:rPr lang="en-GB" dirty="0" smtClean="0"/>
              <a:t>Canonical Microcircuit Model (‘CMC’)	</a:t>
            </a:r>
            <a:endParaRPr lang="en-GB" dirty="0"/>
          </a:p>
        </p:txBody>
      </p:sp>
      <p:cxnSp>
        <p:nvCxnSpPr>
          <p:cNvPr id="7" name="Straight Connector 6"/>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5" descr="Picture1"/>
          <p:cNvPicPr>
            <a:picLocks noChangeAspect="1" noChangeArrowheads="1"/>
          </p:cNvPicPr>
          <p:nvPr/>
        </p:nvPicPr>
        <p:blipFill>
          <a:blip r:embed="rId2" cstate="print"/>
          <a:srcRect l="27194" t="9099" r="57950" b="-61"/>
          <a:stretch>
            <a:fillRect/>
          </a:stretch>
        </p:blipFill>
        <p:spPr bwMode="auto">
          <a:xfrm>
            <a:off x="1228431" y="2710066"/>
            <a:ext cx="965118" cy="3424907"/>
          </a:xfrm>
          <a:prstGeom prst="rect">
            <a:avLst/>
          </a:prstGeom>
          <a:noFill/>
          <a:ln w="12700">
            <a:noFill/>
            <a:miter lim="800000"/>
            <a:headEnd/>
            <a:tailEnd/>
          </a:ln>
          <a:effectLst>
            <a:outerShdw dist="107763" dir="2700000" algn="ctr" rotWithShape="0">
              <a:srgbClr val="808080">
                <a:alpha val="50000"/>
              </a:srgbClr>
            </a:outerShdw>
          </a:effectLst>
        </p:spPr>
      </p:pic>
      <p:sp>
        <p:nvSpPr>
          <p:cNvPr id="11" name="Rectangle 7"/>
          <p:cNvSpPr>
            <a:spLocks noChangeArrowheads="1"/>
          </p:cNvSpPr>
          <p:nvPr/>
        </p:nvSpPr>
        <p:spPr bwMode="auto">
          <a:xfrm>
            <a:off x="1553958" y="3443647"/>
            <a:ext cx="770260" cy="2070074"/>
          </a:xfrm>
          <a:prstGeom prst="rect">
            <a:avLst/>
          </a:prstGeom>
          <a:gradFill rotWithShape="1">
            <a:gsLst>
              <a:gs pos="0">
                <a:srgbClr val="FF6600"/>
              </a:gs>
              <a:gs pos="100000">
                <a:srgbClr val="FF6600">
                  <a:gamma/>
                  <a:shade val="46275"/>
                  <a:invGamma/>
                </a:srgbClr>
              </a:gs>
            </a:gsLst>
            <a:path path="shape">
              <a:fillToRect l="50000" t="50000" r="50000" b="50000"/>
            </a:path>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2" name="Rectangle 8" descr="Newsprint"/>
          <p:cNvSpPr>
            <a:spLocks noChangeArrowheads="1"/>
          </p:cNvSpPr>
          <p:nvPr/>
        </p:nvSpPr>
        <p:spPr bwMode="auto">
          <a:xfrm>
            <a:off x="1553958" y="4178146"/>
            <a:ext cx="770260" cy="549864"/>
          </a:xfrm>
          <a:prstGeom prst="rect">
            <a:avLst/>
          </a:prstGeom>
          <a:blipFill dpi="0" rotWithShape="0">
            <a:blip r:embed="rId3" cstate="print"/>
            <a:srcRect/>
            <a:tile tx="0" ty="0" sx="100000" sy="100000" flip="none" algn="tl"/>
          </a:blipFill>
          <a:ln w="9525">
            <a:noFill/>
            <a:miter lim="800000"/>
            <a:headEnd/>
            <a:tailEnd/>
          </a:ln>
          <a:effectLst>
            <a:outerShdw dist="107763" dir="2700000" algn="ctr" rotWithShape="0">
              <a:schemeClr val="bg2">
                <a:alpha val="0"/>
              </a:schemeClr>
            </a:outerShdw>
          </a:effectLst>
        </p:spPr>
        <p:txBody>
          <a:bodyPr wrap="none" anchor="ctr"/>
          <a:lstStyle/>
          <a:p>
            <a:pPr>
              <a:defRPr/>
            </a:pPr>
            <a:endParaRPr lang="en-GB">
              <a:solidFill>
                <a:prstClr val="black"/>
              </a:solidFill>
              <a:latin typeface="Arial" pitchFamily="34" charset="0"/>
            </a:endParaRPr>
          </a:p>
        </p:txBody>
      </p:sp>
      <p:sp>
        <p:nvSpPr>
          <p:cNvPr id="13" name="Text Box 9"/>
          <p:cNvSpPr txBox="1">
            <a:spLocks noChangeArrowheads="1"/>
          </p:cNvSpPr>
          <p:nvPr/>
        </p:nvSpPr>
        <p:spPr bwMode="auto">
          <a:xfrm>
            <a:off x="1573084" y="4243839"/>
            <a:ext cx="787813" cy="461665"/>
          </a:xfrm>
          <a:prstGeom prst="rect">
            <a:avLst/>
          </a:prstGeom>
          <a:noFill/>
          <a:ln w="9525">
            <a:noFill/>
            <a:miter lim="800000"/>
            <a:headEnd/>
            <a:tailEnd/>
          </a:ln>
        </p:spPr>
        <p:txBody>
          <a:bodyPr wrap="square">
            <a:spAutoFit/>
          </a:bodyPr>
          <a:lstStyle/>
          <a:p>
            <a:pPr algn="ctr"/>
            <a:r>
              <a:rPr lang="en-GB" sz="1200" dirty="0">
                <a:solidFill>
                  <a:prstClr val="black"/>
                </a:solidFill>
              </a:rPr>
              <a:t>Granular</a:t>
            </a:r>
          </a:p>
          <a:p>
            <a:pPr algn="ctr"/>
            <a:r>
              <a:rPr lang="en-GB" sz="1200" dirty="0">
                <a:solidFill>
                  <a:prstClr val="black"/>
                </a:solidFill>
              </a:rPr>
              <a:t>Layer</a:t>
            </a:r>
          </a:p>
        </p:txBody>
      </p:sp>
      <p:sp>
        <p:nvSpPr>
          <p:cNvPr id="14" name="Text Box 10"/>
          <p:cNvSpPr txBox="1">
            <a:spLocks noChangeArrowheads="1"/>
          </p:cNvSpPr>
          <p:nvPr/>
        </p:nvSpPr>
        <p:spPr bwMode="auto">
          <a:xfrm>
            <a:off x="1513840" y="3525858"/>
            <a:ext cx="847057" cy="646331"/>
          </a:xfrm>
          <a:prstGeom prst="rect">
            <a:avLst/>
          </a:prstGeom>
          <a:noFill/>
          <a:ln w="9525">
            <a:noFill/>
            <a:miter lim="800000"/>
            <a:headEnd/>
            <a:tailEnd/>
          </a:ln>
        </p:spPr>
        <p:txBody>
          <a:bodyPr>
            <a:spAutoFit/>
          </a:bodyPr>
          <a:lstStyle/>
          <a:p>
            <a:pPr algn="ctr"/>
            <a:r>
              <a:rPr lang="en-GB" sz="1200" dirty="0" smtClean="0">
                <a:solidFill>
                  <a:srgbClr val="FFFFFF"/>
                </a:solidFill>
              </a:rPr>
              <a:t>Supra-granular</a:t>
            </a:r>
            <a:endParaRPr lang="en-GB" sz="1200" dirty="0">
              <a:solidFill>
                <a:srgbClr val="FFFFFF"/>
              </a:solidFill>
            </a:endParaRPr>
          </a:p>
          <a:p>
            <a:pPr algn="ctr"/>
            <a:r>
              <a:rPr lang="en-GB" sz="1200" dirty="0">
                <a:solidFill>
                  <a:srgbClr val="FFFFFF"/>
                </a:solidFill>
              </a:rPr>
              <a:t>Layer</a:t>
            </a:r>
          </a:p>
        </p:txBody>
      </p:sp>
      <p:sp>
        <p:nvSpPr>
          <p:cNvPr id="15" name="Text Box 11"/>
          <p:cNvSpPr txBox="1">
            <a:spLocks noChangeArrowheads="1"/>
          </p:cNvSpPr>
          <p:nvPr/>
        </p:nvSpPr>
        <p:spPr bwMode="auto">
          <a:xfrm>
            <a:off x="1573084" y="4798618"/>
            <a:ext cx="786307" cy="646331"/>
          </a:xfrm>
          <a:prstGeom prst="rect">
            <a:avLst/>
          </a:prstGeom>
          <a:noFill/>
          <a:ln w="9525">
            <a:noFill/>
            <a:miter lim="800000"/>
            <a:headEnd/>
            <a:tailEnd/>
          </a:ln>
        </p:spPr>
        <p:txBody>
          <a:bodyPr>
            <a:spAutoFit/>
          </a:bodyPr>
          <a:lstStyle/>
          <a:p>
            <a:pPr algn="ctr"/>
            <a:r>
              <a:rPr lang="en-GB" sz="1200" dirty="0" smtClean="0">
                <a:solidFill>
                  <a:srgbClr val="FFFFFF"/>
                </a:solidFill>
              </a:rPr>
              <a:t>Infra-granular</a:t>
            </a:r>
            <a:endParaRPr lang="en-GB" sz="1200" dirty="0">
              <a:solidFill>
                <a:srgbClr val="FFFFFF"/>
              </a:solidFill>
            </a:endParaRPr>
          </a:p>
          <a:p>
            <a:pPr algn="ctr"/>
            <a:r>
              <a:rPr lang="en-GB" sz="1200" dirty="0">
                <a:solidFill>
                  <a:srgbClr val="FFFFFF"/>
                </a:solidFill>
              </a:rPr>
              <a:t>Layer</a:t>
            </a:r>
          </a:p>
        </p:txBody>
      </p:sp>
      <p:sp>
        <p:nvSpPr>
          <p:cNvPr id="16" name="Line 16"/>
          <p:cNvSpPr>
            <a:spLocks noChangeShapeType="1"/>
          </p:cNvSpPr>
          <p:nvPr/>
        </p:nvSpPr>
        <p:spPr bwMode="auto">
          <a:xfrm flipH="1" flipV="1">
            <a:off x="2321925" y="5522891"/>
            <a:ext cx="855081" cy="85508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7" name="Line 17"/>
          <p:cNvSpPr>
            <a:spLocks noChangeShapeType="1"/>
          </p:cNvSpPr>
          <p:nvPr/>
        </p:nvSpPr>
        <p:spPr bwMode="auto">
          <a:xfrm flipV="1">
            <a:off x="2321925" y="1976485"/>
            <a:ext cx="623544" cy="1457992"/>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8" name="Rectangle 20" descr="Newsprint"/>
          <p:cNvSpPr>
            <a:spLocks noChangeArrowheads="1"/>
          </p:cNvSpPr>
          <p:nvPr/>
        </p:nvSpPr>
        <p:spPr bwMode="auto">
          <a:xfrm>
            <a:off x="3813159" y="3985809"/>
            <a:ext cx="2792193" cy="977726"/>
          </a:xfrm>
          <a:prstGeom prst="rect">
            <a:avLst/>
          </a:prstGeom>
          <a:solidFill>
            <a:srgbClr val="E6D5F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Spiny Stellate Cells</a:t>
            </a:r>
            <a:endParaRPr lang="en-GB" dirty="0">
              <a:solidFill>
                <a:prstClr val="black"/>
              </a:solidFill>
              <a:latin typeface="Arial" pitchFamily="34" charset="0"/>
            </a:endParaRPr>
          </a:p>
        </p:txBody>
      </p:sp>
      <p:sp>
        <p:nvSpPr>
          <p:cNvPr id="19" name="Rectangle 21" descr="Parchment"/>
          <p:cNvSpPr>
            <a:spLocks noChangeArrowheads="1"/>
          </p:cNvSpPr>
          <p:nvPr/>
        </p:nvSpPr>
        <p:spPr bwMode="auto">
          <a:xfrm>
            <a:off x="3172421" y="5332620"/>
            <a:ext cx="2530855" cy="802354"/>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Deep Pyramidal</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20" name="Rectangle 22" descr="Parchment"/>
          <p:cNvSpPr>
            <a:spLocks noChangeArrowheads="1"/>
          </p:cNvSpPr>
          <p:nvPr/>
        </p:nvSpPr>
        <p:spPr bwMode="auto">
          <a:xfrm>
            <a:off x="2952347" y="1961584"/>
            <a:ext cx="2899938" cy="710657"/>
          </a:xfrm>
          <a:prstGeom prst="rect">
            <a:avLst/>
          </a:prstGeom>
          <a:solidFill>
            <a:srgbClr val="ABFFD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Inhibitory Interneurons </a:t>
            </a:r>
            <a:endParaRPr lang="en-GB" dirty="0">
              <a:solidFill>
                <a:prstClr val="black"/>
              </a:solidFill>
              <a:latin typeface="Arial" pitchFamily="34" charset="0"/>
            </a:endParaRPr>
          </a:p>
        </p:txBody>
      </p:sp>
      <p:sp>
        <p:nvSpPr>
          <p:cNvPr id="56" name="Line 16"/>
          <p:cNvSpPr>
            <a:spLocks noChangeShapeType="1"/>
          </p:cNvSpPr>
          <p:nvPr/>
        </p:nvSpPr>
        <p:spPr bwMode="auto">
          <a:xfrm flipH="1" flipV="1">
            <a:off x="2321925" y="4727414"/>
            <a:ext cx="383984" cy="428686"/>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57" name="Line 16"/>
          <p:cNvSpPr>
            <a:spLocks noChangeShapeType="1"/>
          </p:cNvSpPr>
          <p:nvPr/>
        </p:nvSpPr>
        <p:spPr bwMode="auto">
          <a:xfrm flipH="1">
            <a:off x="2321925" y="3749688"/>
            <a:ext cx="383984" cy="42754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Tree>
    <p:extLst>
      <p:ext uri="{BB962C8B-B14F-4D97-AF65-F5344CB8AC3E}">
        <p14:creationId xmlns:p14="http://schemas.microsoft.com/office/powerpoint/2010/main" val="2940336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664596"/>
            <a:ext cx="8489950" cy="1296988"/>
          </a:xfrm>
        </p:spPr>
        <p:txBody>
          <a:bodyPr/>
          <a:lstStyle/>
          <a:p>
            <a:r>
              <a:rPr lang="en-GB" dirty="0" smtClean="0"/>
              <a:t>Canonical Microcircuit Model (‘CMC’)	</a:t>
            </a:r>
            <a:endParaRPr lang="en-GB" dirty="0"/>
          </a:p>
        </p:txBody>
      </p:sp>
      <p:cxnSp>
        <p:nvCxnSpPr>
          <p:cNvPr id="7" name="Straight Connector 6"/>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5" descr="Picture1"/>
          <p:cNvPicPr>
            <a:picLocks noChangeAspect="1" noChangeArrowheads="1"/>
          </p:cNvPicPr>
          <p:nvPr/>
        </p:nvPicPr>
        <p:blipFill>
          <a:blip r:embed="rId3" cstate="print"/>
          <a:srcRect l="27194" t="9099" r="57950" b="-61"/>
          <a:stretch>
            <a:fillRect/>
          </a:stretch>
        </p:blipFill>
        <p:spPr bwMode="auto">
          <a:xfrm>
            <a:off x="1228431" y="2710066"/>
            <a:ext cx="965118" cy="3424907"/>
          </a:xfrm>
          <a:prstGeom prst="rect">
            <a:avLst/>
          </a:prstGeom>
          <a:noFill/>
          <a:ln w="12700">
            <a:noFill/>
            <a:miter lim="800000"/>
            <a:headEnd/>
            <a:tailEnd/>
          </a:ln>
          <a:effectLst>
            <a:outerShdw dist="107763" dir="2700000" algn="ctr" rotWithShape="0">
              <a:srgbClr val="808080">
                <a:alpha val="50000"/>
              </a:srgbClr>
            </a:outerShdw>
          </a:effectLst>
        </p:spPr>
      </p:pic>
      <p:sp>
        <p:nvSpPr>
          <p:cNvPr id="11" name="Rectangle 7"/>
          <p:cNvSpPr>
            <a:spLocks noChangeArrowheads="1"/>
          </p:cNvSpPr>
          <p:nvPr/>
        </p:nvSpPr>
        <p:spPr bwMode="auto">
          <a:xfrm>
            <a:off x="1553958" y="3443647"/>
            <a:ext cx="770260" cy="2070074"/>
          </a:xfrm>
          <a:prstGeom prst="rect">
            <a:avLst/>
          </a:prstGeom>
          <a:gradFill rotWithShape="1">
            <a:gsLst>
              <a:gs pos="0">
                <a:srgbClr val="FF6600"/>
              </a:gs>
              <a:gs pos="100000">
                <a:srgbClr val="FF6600">
                  <a:gamma/>
                  <a:shade val="46275"/>
                  <a:invGamma/>
                </a:srgbClr>
              </a:gs>
            </a:gsLst>
            <a:path path="shape">
              <a:fillToRect l="50000" t="50000" r="50000" b="50000"/>
            </a:path>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2" name="Rectangle 8" descr="Newsprint"/>
          <p:cNvSpPr>
            <a:spLocks noChangeArrowheads="1"/>
          </p:cNvSpPr>
          <p:nvPr/>
        </p:nvSpPr>
        <p:spPr bwMode="auto">
          <a:xfrm>
            <a:off x="1553958" y="4178146"/>
            <a:ext cx="770260" cy="549864"/>
          </a:xfrm>
          <a:prstGeom prst="rect">
            <a:avLst/>
          </a:prstGeom>
          <a:blipFill dpi="0" rotWithShape="0">
            <a:blip r:embed="rId4" cstate="print"/>
            <a:srcRect/>
            <a:tile tx="0" ty="0" sx="100000" sy="100000" flip="none" algn="tl"/>
          </a:blipFill>
          <a:ln w="9525">
            <a:noFill/>
            <a:miter lim="800000"/>
            <a:headEnd/>
            <a:tailEnd/>
          </a:ln>
          <a:effectLst>
            <a:outerShdw dist="107763" dir="2700000" algn="ctr" rotWithShape="0">
              <a:schemeClr val="bg2">
                <a:alpha val="0"/>
              </a:schemeClr>
            </a:outerShdw>
          </a:effectLst>
        </p:spPr>
        <p:txBody>
          <a:bodyPr wrap="none" anchor="ctr"/>
          <a:lstStyle/>
          <a:p>
            <a:pPr>
              <a:defRPr/>
            </a:pPr>
            <a:endParaRPr lang="en-GB">
              <a:solidFill>
                <a:prstClr val="black"/>
              </a:solidFill>
              <a:latin typeface="Arial" pitchFamily="34" charset="0"/>
            </a:endParaRPr>
          </a:p>
        </p:txBody>
      </p:sp>
      <p:sp>
        <p:nvSpPr>
          <p:cNvPr id="13" name="Text Box 9"/>
          <p:cNvSpPr txBox="1">
            <a:spLocks noChangeArrowheads="1"/>
          </p:cNvSpPr>
          <p:nvPr/>
        </p:nvSpPr>
        <p:spPr bwMode="auto">
          <a:xfrm>
            <a:off x="1573084" y="4243839"/>
            <a:ext cx="787813" cy="461665"/>
          </a:xfrm>
          <a:prstGeom prst="rect">
            <a:avLst/>
          </a:prstGeom>
          <a:noFill/>
          <a:ln w="9525">
            <a:noFill/>
            <a:miter lim="800000"/>
            <a:headEnd/>
            <a:tailEnd/>
          </a:ln>
        </p:spPr>
        <p:txBody>
          <a:bodyPr wrap="square">
            <a:spAutoFit/>
          </a:bodyPr>
          <a:lstStyle/>
          <a:p>
            <a:pPr algn="ctr"/>
            <a:r>
              <a:rPr lang="en-GB" sz="1200" dirty="0">
                <a:solidFill>
                  <a:prstClr val="black"/>
                </a:solidFill>
              </a:rPr>
              <a:t>Granular</a:t>
            </a:r>
          </a:p>
          <a:p>
            <a:pPr algn="ctr"/>
            <a:r>
              <a:rPr lang="en-GB" sz="1200" dirty="0">
                <a:solidFill>
                  <a:prstClr val="black"/>
                </a:solidFill>
              </a:rPr>
              <a:t>Layer</a:t>
            </a:r>
          </a:p>
        </p:txBody>
      </p:sp>
      <p:sp>
        <p:nvSpPr>
          <p:cNvPr id="14" name="Text Box 10"/>
          <p:cNvSpPr txBox="1">
            <a:spLocks noChangeArrowheads="1"/>
          </p:cNvSpPr>
          <p:nvPr/>
        </p:nvSpPr>
        <p:spPr bwMode="auto">
          <a:xfrm>
            <a:off x="1513840" y="3525858"/>
            <a:ext cx="847057" cy="646331"/>
          </a:xfrm>
          <a:prstGeom prst="rect">
            <a:avLst/>
          </a:prstGeom>
          <a:noFill/>
          <a:ln w="9525">
            <a:noFill/>
            <a:miter lim="800000"/>
            <a:headEnd/>
            <a:tailEnd/>
          </a:ln>
        </p:spPr>
        <p:txBody>
          <a:bodyPr>
            <a:spAutoFit/>
          </a:bodyPr>
          <a:lstStyle/>
          <a:p>
            <a:pPr algn="ctr"/>
            <a:r>
              <a:rPr lang="en-GB" sz="1200" dirty="0" smtClean="0">
                <a:solidFill>
                  <a:srgbClr val="FFFFFF"/>
                </a:solidFill>
              </a:rPr>
              <a:t>Supra-granular</a:t>
            </a:r>
            <a:endParaRPr lang="en-GB" sz="1200" dirty="0">
              <a:solidFill>
                <a:srgbClr val="FFFFFF"/>
              </a:solidFill>
            </a:endParaRPr>
          </a:p>
          <a:p>
            <a:pPr algn="ctr"/>
            <a:r>
              <a:rPr lang="en-GB" sz="1200" dirty="0">
                <a:solidFill>
                  <a:srgbClr val="FFFFFF"/>
                </a:solidFill>
              </a:rPr>
              <a:t>Layer</a:t>
            </a:r>
          </a:p>
        </p:txBody>
      </p:sp>
      <p:sp>
        <p:nvSpPr>
          <p:cNvPr id="15" name="Text Box 11"/>
          <p:cNvSpPr txBox="1">
            <a:spLocks noChangeArrowheads="1"/>
          </p:cNvSpPr>
          <p:nvPr/>
        </p:nvSpPr>
        <p:spPr bwMode="auto">
          <a:xfrm>
            <a:off x="1573084" y="4798618"/>
            <a:ext cx="786307" cy="646331"/>
          </a:xfrm>
          <a:prstGeom prst="rect">
            <a:avLst/>
          </a:prstGeom>
          <a:noFill/>
          <a:ln w="9525">
            <a:noFill/>
            <a:miter lim="800000"/>
            <a:headEnd/>
            <a:tailEnd/>
          </a:ln>
        </p:spPr>
        <p:txBody>
          <a:bodyPr>
            <a:spAutoFit/>
          </a:bodyPr>
          <a:lstStyle/>
          <a:p>
            <a:pPr algn="ctr"/>
            <a:r>
              <a:rPr lang="en-GB" sz="1200" dirty="0" smtClean="0">
                <a:solidFill>
                  <a:srgbClr val="FFFFFF"/>
                </a:solidFill>
              </a:rPr>
              <a:t>Infra-granular</a:t>
            </a:r>
            <a:endParaRPr lang="en-GB" sz="1200" dirty="0">
              <a:solidFill>
                <a:srgbClr val="FFFFFF"/>
              </a:solidFill>
            </a:endParaRPr>
          </a:p>
          <a:p>
            <a:pPr algn="ctr"/>
            <a:r>
              <a:rPr lang="en-GB" sz="1200" dirty="0">
                <a:solidFill>
                  <a:srgbClr val="FFFFFF"/>
                </a:solidFill>
              </a:rPr>
              <a:t>Layer</a:t>
            </a:r>
          </a:p>
        </p:txBody>
      </p:sp>
      <p:sp>
        <p:nvSpPr>
          <p:cNvPr id="16" name="Line 16"/>
          <p:cNvSpPr>
            <a:spLocks noChangeShapeType="1"/>
          </p:cNvSpPr>
          <p:nvPr/>
        </p:nvSpPr>
        <p:spPr bwMode="auto">
          <a:xfrm flipH="1" flipV="1">
            <a:off x="2321925" y="5522891"/>
            <a:ext cx="855081" cy="85508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7" name="Line 17"/>
          <p:cNvSpPr>
            <a:spLocks noChangeShapeType="1"/>
          </p:cNvSpPr>
          <p:nvPr/>
        </p:nvSpPr>
        <p:spPr bwMode="auto">
          <a:xfrm flipV="1">
            <a:off x="2321925" y="1976485"/>
            <a:ext cx="623544" cy="1457992"/>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cxnSp>
        <p:nvCxnSpPr>
          <p:cNvPr id="30" name="Straight Arrow Connector 29"/>
          <p:cNvCxnSpPr/>
          <p:nvPr/>
        </p:nvCxnSpPr>
        <p:spPr>
          <a:xfrm rot="16200000" flipV="1">
            <a:off x="1906994" y="4003003"/>
            <a:ext cx="2656939"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2182660" y="4000137"/>
            <a:ext cx="2656939"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536919" y="3324441"/>
            <a:ext cx="1305546" cy="5731"/>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708279" y="3320429"/>
            <a:ext cx="1291791" cy="0"/>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5484921" y="3775478"/>
            <a:ext cx="409201"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020779" y="3769174"/>
            <a:ext cx="402324"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sp>
        <p:nvSpPr>
          <p:cNvPr id="56" name="Line 16"/>
          <p:cNvSpPr>
            <a:spLocks noChangeShapeType="1"/>
          </p:cNvSpPr>
          <p:nvPr/>
        </p:nvSpPr>
        <p:spPr bwMode="auto">
          <a:xfrm flipH="1" flipV="1">
            <a:off x="2321925" y="4727414"/>
            <a:ext cx="383984" cy="428686"/>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57" name="Line 16"/>
          <p:cNvSpPr>
            <a:spLocks noChangeShapeType="1"/>
          </p:cNvSpPr>
          <p:nvPr/>
        </p:nvSpPr>
        <p:spPr bwMode="auto">
          <a:xfrm flipH="1">
            <a:off x="2321925" y="3749688"/>
            <a:ext cx="383984" cy="42754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79" name="Rectangle 21" descr="Parchment"/>
          <p:cNvSpPr>
            <a:spLocks noChangeArrowheads="1"/>
          </p:cNvSpPr>
          <p:nvPr/>
        </p:nvSpPr>
        <p:spPr bwMode="auto">
          <a:xfrm>
            <a:off x="5410990" y="2841881"/>
            <a:ext cx="2348606" cy="731289"/>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r>
              <a:rPr lang="en-GB" dirty="0" smtClean="0">
                <a:solidFill>
                  <a:prstClr val="black"/>
                </a:solidFill>
                <a:latin typeface="Arial" pitchFamily="34" charset="0"/>
              </a:rPr>
              <a:t>Superficial Pyramidal </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cxnSp>
        <p:nvCxnSpPr>
          <p:cNvPr id="80" name="Straight Connector 79"/>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Rectangle 20" descr="Newsprint"/>
          <p:cNvSpPr>
            <a:spLocks noChangeArrowheads="1"/>
          </p:cNvSpPr>
          <p:nvPr/>
        </p:nvSpPr>
        <p:spPr bwMode="auto">
          <a:xfrm>
            <a:off x="3813159" y="3985809"/>
            <a:ext cx="2792193" cy="977726"/>
          </a:xfrm>
          <a:prstGeom prst="rect">
            <a:avLst/>
          </a:prstGeom>
          <a:solidFill>
            <a:srgbClr val="E6D5F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Spiny Stellate Cells</a:t>
            </a:r>
            <a:endParaRPr lang="en-GB" dirty="0">
              <a:solidFill>
                <a:prstClr val="black"/>
              </a:solidFill>
              <a:latin typeface="Arial" pitchFamily="34" charset="0"/>
            </a:endParaRPr>
          </a:p>
        </p:txBody>
      </p:sp>
      <p:sp>
        <p:nvSpPr>
          <p:cNvPr id="83" name="Rectangle 21" descr="Parchment"/>
          <p:cNvSpPr>
            <a:spLocks noChangeArrowheads="1"/>
          </p:cNvSpPr>
          <p:nvPr/>
        </p:nvSpPr>
        <p:spPr bwMode="auto">
          <a:xfrm>
            <a:off x="3172421" y="5332620"/>
            <a:ext cx="2530855" cy="802354"/>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Deep Pyramidal</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84" name="Rectangle 22" descr="Parchment"/>
          <p:cNvSpPr>
            <a:spLocks noChangeArrowheads="1"/>
          </p:cNvSpPr>
          <p:nvPr/>
        </p:nvSpPr>
        <p:spPr bwMode="auto">
          <a:xfrm>
            <a:off x="2952347" y="1961584"/>
            <a:ext cx="2899938" cy="710657"/>
          </a:xfrm>
          <a:prstGeom prst="rect">
            <a:avLst/>
          </a:prstGeom>
          <a:solidFill>
            <a:srgbClr val="ABFFD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Inhibitory Interneurons </a:t>
            </a:r>
            <a:endParaRPr lang="en-GB" dirty="0">
              <a:solidFill>
                <a:prstClr val="black"/>
              </a:solidFill>
              <a:latin typeface="Arial" pitchFamily="34" charset="0"/>
            </a:endParaRPr>
          </a:p>
        </p:txBody>
      </p:sp>
    </p:spTree>
    <p:extLst>
      <p:ext uri="{BB962C8B-B14F-4D97-AF65-F5344CB8AC3E}">
        <p14:creationId xmlns:p14="http://schemas.microsoft.com/office/powerpoint/2010/main" val="565503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664596"/>
            <a:ext cx="8489950" cy="1296988"/>
          </a:xfrm>
        </p:spPr>
        <p:txBody>
          <a:bodyPr/>
          <a:lstStyle/>
          <a:p>
            <a:r>
              <a:rPr lang="en-GB" dirty="0" smtClean="0"/>
              <a:t>Canonical Microcircuit Model (‘CMC’)	</a:t>
            </a:r>
            <a:endParaRPr lang="en-GB" dirty="0"/>
          </a:p>
        </p:txBody>
      </p:sp>
      <p:cxnSp>
        <p:nvCxnSpPr>
          <p:cNvPr id="7" name="Straight Connector 6"/>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5" descr="Picture1"/>
          <p:cNvPicPr>
            <a:picLocks noChangeAspect="1" noChangeArrowheads="1"/>
          </p:cNvPicPr>
          <p:nvPr/>
        </p:nvPicPr>
        <p:blipFill>
          <a:blip r:embed="rId4" cstate="print"/>
          <a:srcRect l="27194" t="9099" r="57950" b="-61"/>
          <a:stretch>
            <a:fillRect/>
          </a:stretch>
        </p:blipFill>
        <p:spPr bwMode="auto">
          <a:xfrm>
            <a:off x="1228431" y="2710066"/>
            <a:ext cx="965118" cy="3424907"/>
          </a:xfrm>
          <a:prstGeom prst="rect">
            <a:avLst/>
          </a:prstGeom>
          <a:noFill/>
          <a:ln w="12700">
            <a:noFill/>
            <a:miter lim="800000"/>
            <a:headEnd/>
            <a:tailEnd/>
          </a:ln>
          <a:effectLst>
            <a:outerShdw dist="107763" dir="2700000" algn="ctr" rotWithShape="0">
              <a:srgbClr val="808080">
                <a:alpha val="50000"/>
              </a:srgbClr>
            </a:outerShdw>
          </a:effectLst>
        </p:spPr>
      </p:pic>
      <p:sp>
        <p:nvSpPr>
          <p:cNvPr id="11" name="Rectangle 7"/>
          <p:cNvSpPr>
            <a:spLocks noChangeArrowheads="1"/>
          </p:cNvSpPr>
          <p:nvPr/>
        </p:nvSpPr>
        <p:spPr bwMode="auto">
          <a:xfrm>
            <a:off x="1553958" y="3443647"/>
            <a:ext cx="770260" cy="2070074"/>
          </a:xfrm>
          <a:prstGeom prst="rect">
            <a:avLst/>
          </a:prstGeom>
          <a:gradFill rotWithShape="1">
            <a:gsLst>
              <a:gs pos="0">
                <a:srgbClr val="FF6600"/>
              </a:gs>
              <a:gs pos="100000">
                <a:srgbClr val="FF6600">
                  <a:gamma/>
                  <a:shade val="46275"/>
                  <a:invGamma/>
                </a:srgbClr>
              </a:gs>
            </a:gsLst>
            <a:path path="shape">
              <a:fillToRect l="50000" t="50000" r="50000" b="50000"/>
            </a:path>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2" name="Rectangle 8" descr="Newsprint"/>
          <p:cNvSpPr>
            <a:spLocks noChangeArrowheads="1"/>
          </p:cNvSpPr>
          <p:nvPr/>
        </p:nvSpPr>
        <p:spPr bwMode="auto">
          <a:xfrm>
            <a:off x="1553958" y="4178146"/>
            <a:ext cx="770260" cy="549864"/>
          </a:xfrm>
          <a:prstGeom prst="rect">
            <a:avLst/>
          </a:prstGeom>
          <a:blipFill dpi="0" rotWithShape="0">
            <a:blip r:embed="rId5" cstate="print"/>
            <a:srcRect/>
            <a:tile tx="0" ty="0" sx="100000" sy="100000" flip="none" algn="tl"/>
          </a:blipFill>
          <a:ln w="9525">
            <a:noFill/>
            <a:miter lim="800000"/>
            <a:headEnd/>
            <a:tailEnd/>
          </a:ln>
          <a:effectLst>
            <a:outerShdw dist="107763" dir="2700000" algn="ctr" rotWithShape="0">
              <a:schemeClr val="bg2">
                <a:alpha val="0"/>
              </a:schemeClr>
            </a:outerShdw>
          </a:effectLst>
        </p:spPr>
        <p:txBody>
          <a:bodyPr wrap="none" anchor="ctr"/>
          <a:lstStyle/>
          <a:p>
            <a:pPr>
              <a:defRPr/>
            </a:pPr>
            <a:endParaRPr lang="en-GB">
              <a:solidFill>
                <a:prstClr val="black"/>
              </a:solidFill>
              <a:latin typeface="Arial" pitchFamily="34" charset="0"/>
            </a:endParaRPr>
          </a:p>
        </p:txBody>
      </p:sp>
      <p:sp>
        <p:nvSpPr>
          <p:cNvPr id="13" name="Text Box 9"/>
          <p:cNvSpPr txBox="1">
            <a:spLocks noChangeArrowheads="1"/>
          </p:cNvSpPr>
          <p:nvPr/>
        </p:nvSpPr>
        <p:spPr bwMode="auto">
          <a:xfrm>
            <a:off x="1573084" y="4243839"/>
            <a:ext cx="787813" cy="461665"/>
          </a:xfrm>
          <a:prstGeom prst="rect">
            <a:avLst/>
          </a:prstGeom>
          <a:noFill/>
          <a:ln w="9525">
            <a:noFill/>
            <a:miter lim="800000"/>
            <a:headEnd/>
            <a:tailEnd/>
          </a:ln>
        </p:spPr>
        <p:txBody>
          <a:bodyPr wrap="square">
            <a:spAutoFit/>
          </a:bodyPr>
          <a:lstStyle/>
          <a:p>
            <a:pPr algn="ctr"/>
            <a:r>
              <a:rPr lang="en-GB" sz="1200" dirty="0">
                <a:solidFill>
                  <a:prstClr val="black"/>
                </a:solidFill>
              </a:rPr>
              <a:t>Granular</a:t>
            </a:r>
          </a:p>
          <a:p>
            <a:pPr algn="ctr"/>
            <a:r>
              <a:rPr lang="en-GB" sz="1200" dirty="0">
                <a:solidFill>
                  <a:prstClr val="black"/>
                </a:solidFill>
              </a:rPr>
              <a:t>Layer</a:t>
            </a:r>
          </a:p>
        </p:txBody>
      </p:sp>
      <p:sp>
        <p:nvSpPr>
          <p:cNvPr id="14" name="Text Box 10"/>
          <p:cNvSpPr txBox="1">
            <a:spLocks noChangeArrowheads="1"/>
          </p:cNvSpPr>
          <p:nvPr/>
        </p:nvSpPr>
        <p:spPr bwMode="auto">
          <a:xfrm>
            <a:off x="1513840" y="3525858"/>
            <a:ext cx="847057" cy="646331"/>
          </a:xfrm>
          <a:prstGeom prst="rect">
            <a:avLst/>
          </a:prstGeom>
          <a:noFill/>
          <a:ln w="9525">
            <a:noFill/>
            <a:miter lim="800000"/>
            <a:headEnd/>
            <a:tailEnd/>
          </a:ln>
        </p:spPr>
        <p:txBody>
          <a:bodyPr>
            <a:spAutoFit/>
          </a:bodyPr>
          <a:lstStyle/>
          <a:p>
            <a:pPr algn="ctr"/>
            <a:r>
              <a:rPr lang="en-GB" sz="1200" dirty="0" smtClean="0">
                <a:solidFill>
                  <a:srgbClr val="FFFFFF"/>
                </a:solidFill>
              </a:rPr>
              <a:t>Supra-granular</a:t>
            </a:r>
            <a:endParaRPr lang="en-GB" sz="1200" dirty="0">
              <a:solidFill>
                <a:srgbClr val="FFFFFF"/>
              </a:solidFill>
            </a:endParaRPr>
          </a:p>
          <a:p>
            <a:pPr algn="ctr"/>
            <a:r>
              <a:rPr lang="en-GB" sz="1200" dirty="0">
                <a:solidFill>
                  <a:srgbClr val="FFFFFF"/>
                </a:solidFill>
              </a:rPr>
              <a:t>Layer</a:t>
            </a:r>
          </a:p>
        </p:txBody>
      </p:sp>
      <p:sp>
        <p:nvSpPr>
          <p:cNvPr id="15" name="Text Box 11"/>
          <p:cNvSpPr txBox="1">
            <a:spLocks noChangeArrowheads="1"/>
          </p:cNvSpPr>
          <p:nvPr/>
        </p:nvSpPr>
        <p:spPr bwMode="auto">
          <a:xfrm>
            <a:off x="1573084" y="4798618"/>
            <a:ext cx="786307" cy="646331"/>
          </a:xfrm>
          <a:prstGeom prst="rect">
            <a:avLst/>
          </a:prstGeom>
          <a:noFill/>
          <a:ln w="9525">
            <a:noFill/>
            <a:miter lim="800000"/>
            <a:headEnd/>
            <a:tailEnd/>
          </a:ln>
        </p:spPr>
        <p:txBody>
          <a:bodyPr>
            <a:spAutoFit/>
          </a:bodyPr>
          <a:lstStyle/>
          <a:p>
            <a:pPr algn="ctr"/>
            <a:r>
              <a:rPr lang="en-GB" sz="1200" dirty="0" smtClean="0">
                <a:solidFill>
                  <a:srgbClr val="FFFFFF"/>
                </a:solidFill>
              </a:rPr>
              <a:t>Infra-granular</a:t>
            </a:r>
            <a:endParaRPr lang="en-GB" sz="1200" dirty="0">
              <a:solidFill>
                <a:srgbClr val="FFFFFF"/>
              </a:solidFill>
            </a:endParaRPr>
          </a:p>
          <a:p>
            <a:pPr algn="ctr"/>
            <a:r>
              <a:rPr lang="en-GB" sz="1200" dirty="0">
                <a:solidFill>
                  <a:srgbClr val="FFFFFF"/>
                </a:solidFill>
              </a:rPr>
              <a:t>Layer</a:t>
            </a:r>
          </a:p>
        </p:txBody>
      </p:sp>
      <p:sp>
        <p:nvSpPr>
          <p:cNvPr id="16" name="Line 16"/>
          <p:cNvSpPr>
            <a:spLocks noChangeShapeType="1"/>
          </p:cNvSpPr>
          <p:nvPr/>
        </p:nvSpPr>
        <p:spPr bwMode="auto">
          <a:xfrm flipH="1" flipV="1">
            <a:off x="2321925" y="5522891"/>
            <a:ext cx="855081" cy="85508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7" name="Line 17"/>
          <p:cNvSpPr>
            <a:spLocks noChangeShapeType="1"/>
          </p:cNvSpPr>
          <p:nvPr/>
        </p:nvSpPr>
        <p:spPr bwMode="auto">
          <a:xfrm flipV="1">
            <a:off x="2321925" y="1976485"/>
            <a:ext cx="623544" cy="1457992"/>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graphicFrame>
        <p:nvGraphicFramePr>
          <p:cNvPr id="22" name="Object 3"/>
          <p:cNvGraphicFramePr>
            <a:graphicFrameLocks noChangeAspect="1"/>
          </p:cNvGraphicFramePr>
          <p:nvPr>
            <p:extLst>
              <p:ext uri="{D42A27DB-BD31-4B8C-83A1-F6EECF244321}">
                <p14:modId xmlns:p14="http://schemas.microsoft.com/office/powerpoint/2010/main" val="3484924651"/>
              </p:ext>
            </p:extLst>
          </p:nvPr>
        </p:nvGraphicFramePr>
        <p:xfrm>
          <a:off x="4373660" y="3440208"/>
          <a:ext cx="244145" cy="340428"/>
        </p:xfrm>
        <a:graphic>
          <a:graphicData uri="http://schemas.openxmlformats.org/presentationml/2006/ole">
            <mc:AlternateContent xmlns:mc="http://schemas.openxmlformats.org/markup-compatibility/2006">
              <mc:Choice xmlns:v="urn:schemas-microsoft-com:vml" Requires="v">
                <p:oleObj spid="_x0000_s35878" name="Equation" r:id="rId6" imgW="177480" imgH="228600" progId="Equation.3">
                  <p:embed/>
                </p:oleObj>
              </mc:Choice>
              <mc:Fallback>
                <p:oleObj name="Equation" r:id="rId6" imgW="1774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3660" y="3440208"/>
                        <a:ext cx="244145" cy="34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4188996630"/>
              </p:ext>
            </p:extLst>
          </p:nvPr>
        </p:nvGraphicFramePr>
        <p:xfrm>
          <a:off x="6262632" y="3676330"/>
          <a:ext cx="242999" cy="317503"/>
        </p:xfrm>
        <a:graphic>
          <a:graphicData uri="http://schemas.openxmlformats.org/presentationml/2006/ole">
            <mc:AlternateContent xmlns:mc="http://schemas.openxmlformats.org/markup-compatibility/2006">
              <mc:Choice xmlns:v="urn:schemas-microsoft-com:vml" Requires="v">
                <p:oleObj spid="_x0000_s35879" name="Equation" r:id="rId8" imgW="177480" imgH="215640" progId="Equation.3">
                  <p:embed/>
                </p:oleObj>
              </mc:Choice>
              <mc:Fallback>
                <p:oleObj name="Equation" r:id="rId8" imgW="1774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2632" y="3676330"/>
                        <a:ext cx="242999"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0" name="Straight Arrow Connector 29"/>
          <p:cNvCxnSpPr/>
          <p:nvPr/>
        </p:nvCxnSpPr>
        <p:spPr>
          <a:xfrm rot="16200000" flipV="1">
            <a:off x="1906994" y="4003003"/>
            <a:ext cx="2656939"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2182660" y="4000137"/>
            <a:ext cx="2656939"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536919" y="3324441"/>
            <a:ext cx="1305546" cy="5731"/>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708279" y="3320429"/>
            <a:ext cx="1291791" cy="0"/>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5484921" y="3775478"/>
            <a:ext cx="409201"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020779" y="3769174"/>
            <a:ext cx="402324"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 name="Object 16"/>
          <p:cNvGraphicFramePr>
            <a:graphicFrameLocks noChangeAspect="1"/>
          </p:cNvGraphicFramePr>
          <p:nvPr>
            <p:extLst>
              <p:ext uri="{D42A27DB-BD31-4B8C-83A1-F6EECF244321}">
                <p14:modId xmlns:p14="http://schemas.microsoft.com/office/powerpoint/2010/main" val="3496141131"/>
              </p:ext>
            </p:extLst>
          </p:nvPr>
        </p:nvGraphicFramePr>
        <p:xfrm>
          <a:off x="3972483" y="3186894"/>
          <a:ext cx="226952" cy="336989"/>
        </p:xfrm>
        <a:graphic>
          <a:graphicData uri="http://schemas.openxmlformats.org/presentationml/2006/ole">
            <mc:AlternateContent xmlns:mc="http://schemas.openxmlformats.org/markup-compatibility/2006">
              <mc:Choice xmlns:v="urn:schemas-microsoft-com:vml" Requires="v">
                <p:oleObj spid="_x0000_s35880" name="Equation" r:id="rId10" imgW="164880" imgH="228600" progId="Equation.3">
                  <p:embed/>
                </p:oleObj>
              </mc:Choice>
              <mc:Fallback>
                <p:oleObj name="Equation" r:id="rId10" imgW="16488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72483" y="3186894"/>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7"/>
          <p:cNvGraphicFramePr>
            <a:graphicFrameLocks noChangeAspect="1"/>
          </p:cNvGraphicFramePr>
          <p:nvPr>
            <p:extLst>
              <p:ext uri="{D42A27DB-BD31-4B8C-83A1-F6EECF244321}">
                <p14:modId xmlns:p14="http://schemas.microsoft.com/office/powerpoint/2010/main" val="1650860266"/>
              </p:ext>
            </p:extLst>
          </p:nvPr>
        </p:nvGraphicFramePr>
        <p:xfrm>
          <a:off x="3016535" y="4357185"/>
          <a:ext cx="226952" cy="336989"/>
        </p:xfrm>
        <a:graphic>
          <a:graphicData uri="http://schemas.openxmlformats.org/presentationml/2006/ole">
            <mc:AlternateContent xmlns:mc="http://schemas.openxmlformats.org/markup-compatibility/2006">
              <mc:Choice xmlns:v="urn:schemas-microsoft-com:vml" Requires="v">
                <p:oleObj spid="_x0000_s35881" name="Equation" r:id="rId12" imgW="164880" imgH="228600" progId="Equation.3">
                  <p:embed/>
                </p:oleObj>
              </mc:Choice>
              <mc:Fallback>
                <p:oleObj name="Equation" r:id="rId12" imgW="16488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6535" y="4357185"/>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18"/>
          <p:cNvGraphicFramePr>
            <a:graphicFrameLocks noChangeAspect="1"/>
          </p:cNvGraphicFramePr>
          <p:nvPr>
            <p:extLst>
              <p:ext uri="{D42A27DB-BD31-4B8C-83A1-F6EECF244321}">
                <p14:modId xmlns:p14="http://schemas.microsoft.com/office/powerpoint/2010/main" val="3077880805"/>
              </p:ext>
            </p:extLst>
          </p:nvPr>
        </p:nvGraphicFramePr>
        <p:xfrm>
          <a:off x="5485494" y="3698108"/>
          <a:ext cx="226952" cy="336989"/>
        </p:xfrm>
        <a:graphic>
          <a:graphicData uri="http://schemas.openxmlformats.org/presentationml/2006/ole">
            <mc:AlternateContent xmlns:mc="http://schemas.openxmlformats.org/markup-compatibility/2006">
              <mc:Choice xmlns:v="urn:schemas-microsoft-com:vml" Requires="v">
                <p:oleObj spid="_x0000_s35882" name="Equation" r:id="rId14" imgW="164880" imgH="228600" progId="Equation.3">
                  <p:embed/>
                </p:oleObj>
              </mc:Choice>
              <mc:Fallback>
                <p:oleObj name="Equation" r:id="rId14" imgW="16488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5494" y="3698108"/>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 name="Object 19"/>
          <p:cNvGraphicFramePr>
            <a:graphicFrameLocks noChangeAspect="1"/>
          </p:cNvGraphicFramePr>
          <p:nvPr>
            <p:extLst>
              <p:ext uri="{D42A27DB-BD31-4B8C-83A1-F6EECF244321}">
                <p14:modId xmlns:p14="http://schemas.microsoft.com/office/powerpoint/2010/main" val="2260407070"/>
              </p:ext>
            </p:extLst>
          </p:nvPr>
        </p:nvGraphicFramePr>
        <p:xfrm>
          <a:off x="3516287" y="3769174"/>
          <a:ext cx="225806" cy="336989"/>
        </p:xfrm>
        <a:graphic>
          <a:graphicData uri="http://schemas.openxmlformats.org/presentationml/2006/ole">
            <mc:AlternateContent xmlns:mc="http://schemas.openxmlformats.org/markup-compatibility/2006">
              <mc:Choice xmlns:v="urn:schemas-microsoft-com:vml" Requires="v">
                <p:oleObj spid="_x0000_s35883" name="Equation" r:id="rId16" imgW="164880" imgH="228600" progId="Equation.3">
                  <p:embed/>
                </p:oleObj>
              </mc:Choice>
              <mc:Fallback>
                <p:oleObj name="Equation" r:id="rId16" imgW="16488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16287" y="3769174"/>
                        <a:ext cx="225806"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 name="Line 16"/>
          <p:cNvSpPr>
            <a:spLocks noChangeShapeType="1"/>
          </p:cNvSpPr>
          <p:nvPr/>
        </p:nvSpPr>
        <p:spPr bwMode="auto">
          <a:xfrm flipH="1" flipV="1">
            <a:off x="2321925" y="4727414"/>
            <a:ext cx="383984" cy="428686"/>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57" name="Line 16"/>
          <p:cNvSpPr>
            <a:spLocks noChangeShapeType="1"/>
          </p:cNvSpPr>
          <p:nvPr/>
        </p:nvSpPr>
        <p:spPr bwMode="auto">
          <a:xfrm flipH="1">
            <a:off x="2321925" y="3749688"/>
            <a:ext cx="383984" cy="42754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79" name="Rectangle 21" descr="Parchment"/>
          <p:cNvSpPr>
            <a:spLocks noChangeArrowheads="1"/>
          </p:cNvSpPr>
          <p:nvPr/>
        </p:nvSpPr>
        <p:spPr bwMode="auto">
          <a:xfrm>
            <a:off x="5410990" y="2841881"/>
            <a:ext cx="2348606" cy="731289"/>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r>
              <a:rPr lang="en-GB" dirty="0" smtClean="0">
                <a:solidFill>
                  <a:prstClr val="black"/>
                </a:solidFill>
                <a:latin typeface="Arial" pitchFamily="34" charset="0"/>
              </a:rPr>
              <a:t>Superficial Pyramidal </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cxnSp>
        <p:nvCxnSpPr>
          <p:cNvPr id="80" name="Straight Connector 79"/>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Rectangle 20" descr="Newsprint"/>
          <p:cNvSpPr>
            <a:spLocks noChangeArrowheads="1"/>
          </p:cNvSpPr>
          <p:nvPr/>
        </p:nvSpPr>
        <p:spPr bwMode="auto">
          <a:xfrm>
            <a:off x="3813159" y="3985809"/>
            <a:ext cx="2792193" cy="977726"/>
          </a:xfrm>
          <a:prstGeom prst="rect">
            <a:avLst/>
          </a:prstGeom>
          <a:solidFill>
            <a:srgbClr val="E6D5F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Spiny Stellate Cells</a:t>
            </a:r>
            <a:endParaRPr lang="en-GB" dirty="0">
              <a:solidFill>
                <a:prstClr val="black"/>
              </a:solidFill>
              <a:latin typeface="Arial" pitchFamily="34" charset="0"/>
            </a:endParaRPr>
          </a:p>
        </p:txBody>
      </p:sp>
      <p:sp>
        <p:nvSpPr>
          <p:cNvPr id="83" name="Rectangle 21" descr="Parchment"/>
          <p:cNvSpPr>
            <a:spLocks noChangeArrowheads="1"/>
          </p:cNvSpPr>
          <p:nvPr/>
        </p:nvSpPr>
        <p:spPr bwMode="auto">
          <a:xfrm>
            <a:off x="3172421" y="5332620"/>
            <a:ext cx="2530855" cy="802354"/>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Deep Pyramidal</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84" name="Rectangle 22" descr="Parchment"/>
          <p:cNvSpPr>
            <a:spLocks noChangeArrowheads="1"/>
          </p:cNvSpPr>
          <p:nvPr/>
        </p:nvSpPr>
        <p:spPr bwMode="auto">
          <a:xfrm>
            <a:off x="2952347" y="1961584"/>
            <a:ext cx="2899938" cy="710657"/>
          </a:xfrm>
          <a:prstGeom prst="rect">
            <a:avLst/>
          </a:prstGeom>
          <a:solidFill>
            <a:srgbClr val="ABFFD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Inhibitory Interneurons </a:t>
            </a:r>
            <a:endParaRPr lang="en-GB" dirty="0">
              <a:solidFill>
                <a:prstClr val="black"/>
              </a:solidFill>
              <a:latin typeface="Arial" pitchFamily="34" charset="0"/>
            </a:endParaRPr>
          </a:p>
        </p:txBody>
      </p:sp>
    </p:spTree>
    <p:extLst>
      <p:ext uri="{BB962C8B-B14F-4D97-AF65-F5344CB8AC3E}">
        <p14:creationId xmlns:p14="http://schemas.microsoft.com/office/powerpoint/2010/main" val="4283361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620688"/>
            <a:ext cx="8489950" cy="1296988"/>
          </a:xfrm>
        </p:spPr>
        <p:txBody>
          <a:bodyPr/>
          <a:lstStyle/>
          <a:p>
            <a:r>
              <a:rPr lang="en-GB" dirty="0" smtClean="0"/>
              <a:t>Canonical Microcircuit Model (‘CMC’)	</a:t>
            </a:r>
            <a:endParaRPr lang="en-GB" dirty="0"/>
          </a:p>
        </p:txBody>
      </p:sp>
      <p:cxnSp>
        <p:nvCxnSpPr>
          <p:cNvPr id="7" name="Straight Connector 6"/>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5" descr="Picture1"/>
          <p:cNvPicPr>
            <a:picLocks noChangeAspect="1" noChangeArrowheads="1"/>
          </p:cNvPicPr>
          <p:nvPr/>
        </p:nvPicPr>
        <p:blipFill>
          <a:blip r:embed="rId4" cstate="print"/>
          <a:srcRect l="27194" t="9099" r="57950" b="-61"/>
          <a:stretch>
            <a:fillRect/>
          </a:stretch>
        </p:blipFill>
        <p:spPr bwMode="auto">
          <a:xfrm>
            <a:off x="1228431" y="2710066"/>
            <a:ext cx="965118" cy="3424907"/>
          </a:xfrm>
          <a:prstGeom prst="rect">
            <a:avLst/>
          </a:prstGeom>
          <a:noFill/>
          <a:ln w="12700">
            <a:noFill/>
            <a:miter lim="800000"/>
            <a:headEnd/>
            <a:tailEnd/>
          </a:ln>
          <a:effectLst>
            <a:outerShdw dist="107763" dir="2700000" algn="ctr" rotWithShape="0">
              <a:srgbClr val="808080">
                <a:alpha val="50000"/>
              </a:srgbClr>
            </a:outerShdw>
          </a:effectLst>
        </p:spPr>
      </p:pic>
      <p:sp>
        <p:nvSpPr>
          <p:cNvPr id="11" name="Rectangle 7"/>
          <p:cNvSpPr>
            <a:spLocks noChangeArrowheads="1"/>
          </p:cNvSpPr>
          <p:nvPr/>
        </p:nvSpPr>
        <p:spPr bwMode="auto">
          <a:xfrm>
            <a:off x="1553958" y="3443647"/>
            <a:ext cx="770260" cy="2070074"/>
          </a:xfrm>
          <a:prstGeom prst="rect">
            <a:avLst/>
          </a:prstGeom>
          <a:gradFill rotWithShape="1">
            <a:gsLst>
              <a:gs pos="0">
                <a:srgbClr val="FF6600"/>
              </a:gs>
              <a:gs pos="100000">
                <a:srgbClr val="FF6600">
                  <a:gamma/>
                  <a:shade val="46275"/>
                  <a:invGamma/>
                </a:srgbClr>
              </a:gs>
            </a:gsLst>
            <a:path path="shape">
              <a:fillToRect l="50000" t="50000" r="50000" b="50000"/>
            </a:path>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2" name="Rectangle 8" descr="Newsprint"/>
          <p:cNvSpPr>
            <a:spLocks noChangeArrowheads="1"/>
          </p:cNvSpPr>
          <p:nvPr/>
        </p:nvSpPr>
        <p:spPr bwMode="auto">
          <a:xfrm>
            <a:off x="1553958" y="4178146"/>
            <a:ext cx="770260" cy="549864"/>
          </a:xfrm>
          <a:prstGeom prst="rect">
            <a:avLst/>
          </a:prstGeom>
          <a:blipFill dpi="0" rotWithShape="0">
            <a:blip r:embed="rId5" cstate="print"/>
            <a:srcRect/>
            <a:tile tx="0" ty="0" sx="100000" sy="100000" flip="none" algn="tl"/>
          </a:blipFill>
          <a:ln w="9525">
            <a:noFill/>
            <a:miter lim="800000"/>
            <a:headEnd/>
            <a:tailEnd/>
          </a:ln>
          <a:effectLst>
            <a:outerShdw dist="107763" dir="2700000" algn="ctr" rotWithShape="0">
              <a:schemeClr val="bg2">
                <a:alpha val="0"/>
              </a:schemeClr>
            </a:outerShdw>
          </a:effectLst>
        </p:spPr>
        <p:txBody>
          <a:bodyPr wrap="none" anchor="ctr"/>
          <a:lstStyle/>
          <a:p>
            <a:pPr>
              <a:defRPr/>
            </a:pPr>
            <a:endParaRPr lang="en-GB">
              <a:solidFill>
                <a:prstClr val="black"/>
              </a:solidFill>
              <a:latin typeface="Arial" pitchFamily="34" charset="0"/>
            </a:endParaRPr>
          </a:p>
        </p:txBody>
      </p:sp>
      <p:sp>
        <p:nvSpPr>
          <p:cNvPr id="13" name="Text Box 9"/>
          <p:cNvSpPr txBox="1">
            <a:spLocks noChangeArrowheads="1"/>
          </p:cNvSpPr>
          <p:nvPr/>
        </p:nvSpPr>
        <p:spPr bwMode="auto">
          <a:xfrm>
            <a:off x="1573084" y="4243839"/>
            <a:ext cx="787813" cy="461665"/>
          </a:xfrm>
          <a:prstGeom prst="rect">
            <a:avLst/>
          </a:prstGeom>
          <a:noFill/>
          <a:ln w="9525">
            <a:noFill/>
            <a:miter lim="800000"/>
            <a:headEnd/>
            <a:tailEnd/>
          </a:ln>
        </p:spPr>
        <p:txBody>
          <a:bodyPr wrap="square">
            <a:spAutoFit/>
          </a:bodyPr>
          <a:lstStyle/>
          <a:p>
            <a:pPr algn="ctr"/>
            <a:r>
              <a:rPr lang="en-GB" sz="1200" dirty="0">
                <a:solidFill>
                  <a:prstClr val="black"/>
                </a:solidFill>
              </a:rPr>
              <a:t>Granular</a:t>
            </a:r>
          </a:p>
          <a:p>
            <a:pPr algn="ctr"/>
            <a:r>
              <a:rPr lang="en-GB" sz="1200" dirty="0">
                <a:solidFill>
                  <a:prstClr val="black"/>
                </a:solidFill>
              </a:rPr>
              <a:t>Layer</a:t>
            </a:r>
          </a:p>
        </p:txBody>
      </p:sp>
      <p:sp>
        <p:nvSpPr>
          <p:cNvPr id="14" name="Text Box 10"/>
          <p:cNvSpPr txBox="1">
            <a:spLocks noChangeArrowheads="1"/>
          </p:cNvSpPr>
          <p:nvPr/>
        </p:nvSpPr>
        <p:spPr bwMode="auto">
          <a:xfrm>
            <a:off x="1513840" y="3525858"/>
            <a:ext cx="847057" cy="646331"/>
          </a:xfrm>
          <a:prstGeom prst="rect">
            <a:avLst/>
          </a:prstGeom>
          <a:noFill/>
          <a:ln w="9525">
            <a:noFill/>
            <a:miter lim="800000"/>
            <a:headEnd/>
            <a:tailEnd/>
          </a:ln>
        </p:spPr>
        <p:txBody>
          <a:bodyPr>
            <a:spAutoFit/>
          </a:bodyPr>
          <a:lstStyle/>
          <a:p>
            <a:pPr algn="ctr"/>
            <a:r>
              <a:rPr lang="en-GB" sz="1200" dirty="0" smtClean="0">
                <a:solidFill>
                  <a:srgbClr val="FFFFFF"/>
                </a:solidFill>
              </a:rPr>
              <a:t>Supra-granular</a:t>
            </a:r>
            <a:endParaRPr lang="en-GB" sz="1200" dirty="0">
              <a:solidFill>
                <a:srgbClr val="FFFFFF"/>
              </a:solidFill>
            </a:endParaRPr>
          </a:p>
          <a:p>
            <a:pPr algn="ctr"/>
            <a:r>
              <a:rPr lang="en-GB" sz="1200" dirty="0">
                <a:solidFill>
                  <a:srgbClr val="FFFFFF"/>
                </a:solidFill>
              </a:rPr>
              <a:t>Layer</a:t>
            </a:r>
          </a:p>
        </p:txBody>
      </p:sp>
      <p:sp>
        <p:nvSpPr>
          <p:cNvPr id="15" name="Text Box 11"/>
          <p:cNvSpPr txBox="1">
            <a:spLocks noChangeArrowheads="1"/>
          </p:cNvSpPr>
          <p:nvPr/>
        </p:nvSpPr>
        <p:spPr bwMode="auto">
          <a:xfrm>
            <a:off x="1573084" y="4798618"/>
            <a:ext cx="786307" cy="646331"/>
          </a:xfrm>
          <a:prstGeom prst="rect">
            <a:avLst/>
          </a:prstGeom>
          <a:noFill/>
          <a:ln w="9525">
            <a:noFill/>
            <a:miter lim="800000"/>
            <a:headEnd/>
            <a:tailEnd/>
          </a:ln>
        </p:spPr>
        <p:txBody>
          <a:bodyPr>
            <a:spAutoFit/>
          </a:bodyPr>
          <a:lstStyle/>
          <a:p>
            <a:pPr algn="ctr"/>
            <a:r>
              <a:rPr lang="en-GB" sz="1200" dirty="0" smtClean="0">
                <a:solidFill>
                  <a:srgbClr val="FFFFFF"/>
                </a:solidFill>
              </a:rPr>
              <a:t>Infra-granular</a:t>
            </a:r>
            <a:endParaRPr lang="en-GB" sz="1200" dirty="0">
              <a:solidFill>
                <a:srgbClr val="FFFFFF"/>
              </a:solidFill>
            </a:endParaRPr>
          </a:p>
          <a:p>
            <a:pPr algn="ctr"/>
            <a:r>
              <a:rPr lang="en-GB" sz="1200" dirty="0">
                <a:solidFill>
                  <a:srgbClr val="FFFFFF"/>
                </a:solidFill>
              </a:rPr>
              <a:t>Layer</a:t>
            </a:r>
          </a:p>
        </p:txBody>
      </p:sp>
      <p:sp>
        <p:nvSpPr>
          <p:cNvPr id="16" name="Line 16"/>
          <p:cNvSpPr>
            <a:spLocks noChangeShapeType="1"/>
          </p:cNvSpPr>
          <p:nvPr/>
        </p:nvSpPr>
        <p:spPr bwMode="auto">
          <a:xfrm flipH="1" flipV="1">
            <a:off x="2321925" y="5522891"/>
            <a:ext cx="855081" cy="85508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7" name="Line 17"/>
          <p:cNvSpPr>
            <a:spLocks noChangeShapeType="1"/>
          </p:cNvSpPr>
          <p:nvPr/>
        </p:nvSpPr>
        <p:spPr bwMode="auto">
          <a:xfrm flipV="1">
            <a:off x="2321925" y="1976485"/>
            <a:ext cx="623544" cy="1457992"/>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graphicFrame>
        <p:nvGraphicFramePr>
          <p:cNvPr id="21" name="Object 2"/>
          <p:cNvGraphicFramePr>
            <a:graphicFrameLocks noChangeAspect="1"/>
          </p:cNvGraphicFramePr>
          <p:nvPr>
            <p:extLst>
              <p:ext uri="{D42A27DB-BD31-4B8C-83A1-F6EECF244321}">
                <p14:modId xmlns:p14="http://schemas.microsoft.com/office/powerpoint/2010/main" val="2291283128"/>
              </p:ext>
            </p:extLst>
          </p:nvPr>
        </p:nvGraphicFramePr>
        <p:xfrm>
          <a:off x="4789739" y="2973697"/>
          <a:ext cx="242999" cy="318649"/>
        </p:xfrm>
        <a:graphic>
          <a:graphicData uri="http://schemas.openxmlformats.org/presentationml/2006/ole">
            <mc:AlternateContent xmlns:mc="http://schemas.openxmlformats.org/markup-compatibility/2006">
              <mc:Choice xmlns:v="urn:schemas-microsoft-com:vml" Requires="v">
                <p:oleObj spid="_x0000_s36926" name="Equation" r:id="rId6" imgW="177480" imgH="215640" progId="Equation.3">
                  <p:embed/>
                </p:oleObj>
              </mc:Choice>
              <mc:Fallback>
                <p:oleObj name="Equation" r:id="rId6" imgW="17748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9739" y="2973697"/>
                        <a:ext cx="242999" cy="31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
          <p:cNvGraphicFramePr>
            <a:graphicFrameLocks noChangeAspect="1"/>
          </p:cNvGraphicFramePr>
          <p:nvPr>
            <p:extLst>
              <p:ext uri="{D42A27DB-BD31-4B8C-83A1-F6EECF244321}">
                <p14:modId xmlns:p14="http://schemas.microsoft.com/office/powerpoint/2010/main" val="286885223"/>
              </p:ext>
            </p:extLst>
          </p:nvPr>
        </p:nvGraphicFramePr>
        <p:xfrm>
          <a:off x="4373660" y="3440208"/>
          <a:ext cx="244145" cy="340428"/>
        </p:xfrm>
        <a:graphic>
          <a:graphicData uri="http://schemas.openxmlformats.org/presentationml/2006/ole">
            <mc:AlternateContent xmlns:mc="http://schemas.openxmlformats.org/markup-compatibility/2006">
              <mc:Choice xmlns:v="urn:schemas-microsoft-com:vml" Requires="v">
                <p:oleObj spid="_x0000_s36927" name="Equation" r:id="rId8" imgW="177480" imgH="228600" progId="Equation.3">
                  <p:embed/>
                </p:oleObj>
              </mc:Choice>
              <mc:Fallback>
                <p:oleObj name="Equation" r:id="rId8" imgW="17748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3660" y="3440208"/>
                        <a:ext cx="244145" cy="34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200573201"/>
              </p:ext>
            </p:extLst>
          </p:nvPr>
        </p:nvGraphicFramePr>
        <p:xfrm>
          <a:off x="6898785" y="4207030"/>
          <a:ext cx="226952" cy="317503"/>
        </p:xfrm>
        <a:graphic>
          <a:graphicData uri="http://schemas.openxmlformats.org/presentationml/2006/ole">
            <mc:AlternateContent xmlns:mc="http://schemas.openxmlformats.org/markup-compatibility/2006">
              <mc:Choice xmlns:v="urn:schemas-microsoft-com:vml" Requires="v">
                <p:oleObj spid="_x0000_s36928" name="Equation" r:id="rId10" imgW="164880" imgH="215640" progId="Equation.3">
                  <p:embed/>
                </p:oleObj>
              </mc:Choice>
              <mc:Fallback>
                <p:oleObj name="Equation" r:id="rId10" imgW="16488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98785" y="4207030"/>
                        <a:ext cx="226952"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54463845"/>
              </p:ext>
            </p:extLst>
          </p:nvPr>
        </p:nvGraphicFramePr>
        <p:xfrm>
          <a:off x="6262632" y="3676330"/>
          <a:ext cx="242999" cy="317503"/>
        </p:xfrm>
        <a:graphic>
          <a:graphicData uri="http://schemas.openxmlformats.org/presentationml/2006/ole">
            <mc:AlternateContent xmlns:mc="http://schemas.openxmlformats.org/markup-compatibility/2006">
              <mc:Choice xmlns:v="urn:schemas-microsoft-com:vml" Requires="v">
                <p:oleObj spid="_x0000_s36929" name="Equation" r:id="rId12" imgW="177480" imgH="215640" progId="Equation.3">
                  <p:embed/>
                </p:oleObj>
              </mc:Choice>
              <mc:Fallback>
                <p:oleObj name="Equation" r:id="rId12" imgW="17748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2632" y="3676330"/>
                        <a:ext cx="242999"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0" name="Straight Arrow Connector 29"/>
          <p:cNvCxnSpPr/>
          <p:nvPr/>
        </p:nvCxnSpPr>
        <p:spPr>
          <a:xfrm rot="16200000" flipV="1">
            <a:off x="1906994" y="4003003"/>
            <a:ext cx="2656939"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2182660" y="4000137"/>
            <a:ext cx="2656939"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536919" y="3324441"/>
            <a:ext cx="1305546" cy="5731"/>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708279" y="3320429"/>
            <a:ext cx="1291791" cy="0"/>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5484921" y="3775478"/>
            <a:ext cx="409201"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020779" y="3769174"/>
            <a:ext cx="402324"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5705569" y="5760159"/>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5830507" y="5596250"/>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10154" y="5444949"/>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6599621" y="4523387"/>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6724559" y="4359478"/>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04206" y="4209323"/>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nvGrpSpPr>
          <p:cNvPr id="42" name="Group 81"/>
          <p:cNvGrpSpPr>
            <a:grpSpLocks/>
          </p:cNvGrpSpPr>
          <p:nvPr/>
        </p:nvGrpSpPr>
        <p:grpSpPr bwMode="auto">
          <a:xfrm rot="5400000">
            <a:off x="4716381" y="2721529"/>
            <a:ext cx="381691" cy="262484"/>
            <a:chOff x="5420713" y="2409497"/>
            <a:chExt cx="449317" cy="394137"/>
          </a:xfrm>
        </p:grpSpPr>
        <p:cxnSp>
          <p:nvCxnSpPr>
            <p:cNvPr id="62" name="Straight Arrow Connector 61"/>
            <p:cNvCxnSpPr/>
            <p:nvPr/>
          </p:nvCxnSpPr>
          <p:spPr>
            <a:xfrm rot="10800000" flipV="1">
              <a:off x="5420713" y="2796750"/>
              <a:ext cx="449317" cy="8606"/>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5661072" y="2597099"/>
              <a:ext cx="385532"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28809" y="2418103"/>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pSp>
        <p:nvGrpSpPr>
          <p:cNvPr id="43" name="Group 82"/>
          <p:cNvGrpSpPr>
            <a:grpSpLocks/>
          </p:cNvGrpSpPr>
          <p:nvPr/>
        </p:nvGrpSpPr>
        <p:grpSpPr bwMode="auto">
          <a:xfrm rot="5400000">
            <a:off x="7118286" y="3626469"/>
            <a:ext cx="381691" cy="263631"/>
            <a:chOff x="5420713" y="2409497"/>
            <a:chExt cx="449317" cy="394137"/>
          </a:xfrm>
        </p:grpSpPr>
        <p:cxnSp>
          <p:nvCxnSpPr>
            <p:cNvPr id="59" name="Straight Arrow Connector 58"/>
            <p:cNvCxnSpPr/>
            <p:nvPr/>
          </p:nvCxnSpPr>
          <p:spPr>
            <a:xfrm rot="10800000" flipV="1">
              <a:off x="5420713" y="2801920"/>
              <a:ext cx="449317" cy="8569"/>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661054" y="2607422"/>
              <a:ext cx="38556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428809" y="2423207"/>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aphicFrame>
        <p:nvGraphicFramePr>
          <p:cNvPr id="44" name="Object 14"/>
          <p:cNvGraphicFramePr>
            <a:graphicFrameLocks noChangeAspect="1"/>
          </p:cNvGraphicFramePr>
          <p:nvPr>
            <p:extLst>
              <p:ext uri="{D42A27DB-BD31-4B8C-83A1-F6EECF244321}">
                <p14:modId xmlns:p14="http://schemas.microsoft.com/office/powerpoint/2010/main" val="2604564399"/>
              </p:ext>
            </p:extLst>
          </p:nvPr>
        </p:nvGraphicFramePr>
        <p:xfrm>
          <a:off x="6019633" y="5438071"/>
          <a:ext cx="277385" cy="336989"/>
        </p:xfrm>
        <a:graphic>
          <a:graphicData uri="http://schemas.openxmlformats.org/presentationml/2006/ole">
            <mc:AlternateContent xmlns:mc="http://schemas.openxmlformats.org/markup-compatibility/2006">
              <mc:Choice xmlns:v="urn:schemas-microsoft-com:vml" Requires="v">
                <p:oleObj spid="_x0000_s36930" name="Equation" r:id="rId14" imgW="203040" imgH="228600" progId="Equation.3">
                  <p:embed/>
                </p:oleObj>
              </mc:Choice>
              <mc:Fallback>
                <p:oleObj name="Equation" r:id="rId14" imgW="20304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633" y="5438071"/>
                        <a:ext cx="277385"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5"/>
          <p:cNvGraphicFramePr>
            <a:graphicFrameLocks noChangeAspect="1"/>
          </p:cNvGraphicFramePr>
          <p:nvPr>
            <p:extLst>
              <p:ext uri="{D42A27DB-BD31-4B8C-83A1-F6EECF244321}">
                <p14:modId xmlns:p14="http://schemas.microsoft.com/office/powerpoint/2010/main" val="3229395543"/>
              </p:ext>
            </p:extLst>
          </p:nvPr>
        </p:nvGraphicFramePr>
        <p:xfrm>
          <a:off x="7197948" y="3872334"/>
          <a:ext cx="242999" cy="336989"/>
        </p:xfrm>
        <a:graphic>
          <a:graphicData uri="http://schemas.openxmlformats.org/presentationml/2006/ole">
            <mc:AlternateContent xmlns:mc="http://schemas.openxmlformats.org/markup-compatibility/2006">
              <mc:Choice xmlns:v="urn:schemas-microsoft-com:vml" Requires="v">
                <p:oleObj spid="_x0000_s36931" name="Equation" r:id="rId16" imgW="177480" imgH="228600" progId="Equation.3">
                  <p:embed/>
                </p:oleObj>
              </mc:Choice>
              <mc:Fallback>
                <p:oleObj name="Equation" r:id="rId16" imgW="17748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97948" y="3872334"/>
                        <a:ext cx="242999"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6"/>
          <p:cNvGraphicFramePr>
            <a:graphicFrameLocks noChangeAspect="1"/>
          </p:cNvGraphicFramePr>
          <p:nvPr>
            <p:extLst>
              <p:ext uri="{D42A27DB-BD31-4B8C-83A1-F6EECF244321}">
                <p14:modId xmlns:p14="http://schemas.microsoft.com/office/powerpoint/2010/main" val="4146685578"/>
              </p:ext>
            </p:extLst>
          </p:nvPr>
        </p:nvGraphicFramePr>
        <p:xfrm>
          <a:off x="3972483" y="3186894"/>
          <a:ext cx="226952" cy="336989"/>
        </p:xfrm>
        <a:graphic>
          <a:graphicData uri="http://schemas.openxmlformats.org/presentationml/2006/ole">
            <mc:AlternateContent xmlns:mc="http://schemas.openxmlformats.org/markup-compatibility/2006">
              <mc:Choice xmlns:v="urn:schemas-microsoft-com:vml" Requires="v">
                <p:oleObj spid="_x0000_s36932" name="Equation" r:id="rId18" imgW="164880" imgH="228600" progId="Equation.3">
                  <p:embed/>
                </p:oleObj>
              </mc:Choice>
              <mc:Fallback>
                <p:oleObj name="Equation" r:id="rId18" imgW="164880" imgH="2286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72483" y="3186894"/>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7"/>
          <p:cNvGraphicFramePr>
            <a:graphicFrameLocks noChangeAspect="1"/>
          </p:cNvGraphicFramePr>
          <p:nvPr>
            <p:extLst>
              <p:ext uri="{D42A27DB-BD31-4B8C-83A1-F6EECF244321}">
                <p14:modId xmlns:p14="http://schemas.microsoft.com/office/powerpoint/2010/main" val="2059315603"/>
              </p:ext>
            </p:extLst>
          </p:nvPr>
        </p:nvGraphicFramePr>
        <p:xfrm>
          <a:off x="3016535" y="4357185"/>
          <a:ext cx="226952" cy="336989"/>
        </p:xfrm>
        <a:graphic>
          <a:graphicData uri="http://schemas.openxmlformats.org/presentationml/2006/ole">
            <mc:AlternateContent xmlns:mc="http://schemas.openxmlformats.org/markup-compatibility/2006">
              <mc:Choice xmlns:v="urn:schemas-microsoft-com:vml" Requires="v">
                <p:oleObj spid="_x0000_s36933" name="Equation" r:id="rId20" imgW="164880" imgH="228600" progId="Equation.3">
                  <p:embed/>
                </p:oleObj>
              </mc:Choice>
              <mc:Fallback>
                <p:oleObj name="Equation" r:id="rId20" imgW="164880" imgH="2286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16535" y="4357185"/>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18"/>
          <p:cNvGraphicFramePr>
            <a:graphicFrameLocks noChangeAspect="1"/>
          </p:cNvGraphicFramePr>
          <p:nvPr>
            <p:extLst>
              <p:ext uri="{D42A27DB-BD31-4B8C-83A1-F6EECF244321}">
                <p14:modId xmlns:p14="http://schemas.microsoft.com/office/powerpoint/2010/main" val="1294158045"/>
              </p:ext>
            </p:extLst>
          </p:nvPr>
        </p:nvGraphicFramePr>
        <p:xfrm>
          <a:off x="5485494" y="3698108"/>
          <a:ext cx="226952" cy="336989"/>
        </p:xfrm>
        <a:graphic>
          <a:graphicData uri="http://schemas.openxmlformats.org/presentationml/2006/ole">
            <mc:AlternateContent xmlns:mc="http://schemas.openxmlformats.org/markup-compatibility/2006">
              <mc:Choice xmlns:v="urn:schemas-microsoft-com:vml" Requires="v">
                <p:oleObj spid="_x0000_s36934" name="Equation" r:id="rId22" imgW="164880" imgH="228600" progId="Equation.3">
                  <p:embed/>
                </p:oleObj>
              </mc:Choice>
              <mc:Fallback>
                <p:oleObj name="Equation" r:id="rId22" imgW="164880" imgH="2286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85494" y="3698108"/>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 name="Object 19"/>
          <p:cNvGraphicFramePr>
            <a:graphicFrameLocks noChangeAspect="1"/>
          </p:cNvGraphicFramePr>
          <p:nvPr>
            <p:extLst>
              <p:ext uri="{D42A27DB-BD31-4B8C-83A1-F6EECF244321}">
                <p14:modId xmlns:p14="http://schemas.microsoft.com/office/powerpoint/2010/main" val="332545531"/>
              </p:ext>
            </p:extLst>
          </p:nvPr>
        </p:nvGraphicFramePr>
        <p:xfrm>
          <a:off x="3516287" y="3769174"/>
          <a:ext cx="225806" cy="336989"/>
        </p:xfrm>
        <a:graphic>
          <a:graphicData uri="http://schemas.openxmlformats.org/presentationml/2006/ole">
            <mc:AlternateContent xmlns:mc="http://schemas.openxmlformats.org/markup-compatibility/2006">
              <mc:Choice xmlns:v="urn:schemas-microsoft-com:vml" Requires="v">
                <p:oleObj spid="_x0000_s36935" name="Equation" r:id="rId24" imgW="164880" imgH="228600" progId="Equation.3">
                  <p:embed/>
                </p:oleObj>
              </mc:Choice>
              <mc:Fallback>
                <p:oleObj name="Equation" r:id="rId24" imgW="164880" imgH="2286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16287" y="3769174"/>
                        <a:ext cx="225806"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 name="Line 16"/>
          <p:cNvSpPr>
            <a:spLocks noChangeShapeType="1"/>
          </p:cNvSpPr>
          <p:nvPr/>
        </p:nvSpPr>
        <p:spPr bwMode="auto">
          <a:xfrm flipH="1" flipV="1">
            <a:off x="2321925" y="4727414"/>
            <a:ext cx="383984" cy="428686"/>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57" name="Line 16"/>
          <p:cNvSpPr>
            <a:spLocks noChangeShapeType="1"/>
          </p:cNvSpPr>
          <p:nvPr/>
        </p:nvSpPr>
        <p:spPr bwMode="auto">
          <a:xfrm flipH="1">
            <a:off x="2321925" y="3749688"/>
            <a:ext cx="383984" cy="42754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70" name="Rectangle 21" descr="Parchment"/>
          <p:cNvSpPr>
            <a:spLocks noChangeArrowheads="1"/>
          </p:cNvSpPr>
          <p:nvPr/>
        </p:nvSpPr>
        <p:spPr bwMode="auto">
          <a:xfrm>
            <a:off x="5410990" y="2841881"/>
            <a:ext cx="2348606" cy="731289"/>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r>
              <a:rPr lang="en-GB" dirty="0" smtClean="0">
                <a:solidFill>
                  <a:prstClr val="black"/>
                </a:solidFill>
                <a:latin typeface="Arial" pitchFamily="34" charset="0"/>
              </a:rPr>
              <a:t>Superficial Pyramidal </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74" name="Rectangle 20" descr="Newsprint"/>
          <p:cNvSpPr>
            <a:spLocks noChangeArrowheads="1"/>
          </p:cNvSpPr>
          <p:nvPr/>
        </p:nvSpPr>
        <p:spPr bwMode="auto">
          <a:xfrm>
            <a:off x="3813159" y="3985809"/>
            <a:ext cx="2792193" cy="977726"/>
          </a:xfrm>
          <a:prstGeom prst="rect">
            <a:avLst/>
          </a:prstGeom>
          <a:solidFill>
            <a:srgbClr val="E6D5F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Spiny Stellate Cells</a:t>
            </a:r>
            <a:endParaRPr lang="en-GB" dirty="0">
              <a:solidFill>
                <a:prstClr val="black"/>
              </a:solidFill>
              <a:latin typeface="Arial" pitchFamily="34" charset="0"/>
            </a:endParaRPr>
          </a:p>
        </p:txBody>
      </p:sp>
      <p:sp>
        <p:nvSpPr>
          <p:cNvPr id="75" name="Rectangle 21" descr="Parchment"/>
          <p:cNvSpPr>
            <a:spLocks noChangeArrowheads="1"/>
          </p:cNvSpPr>
          <p:nvPr/>
        </p:nvSpPr>
        <p:spPr bwMode="auto">
          <a:xfrm>
            <a:off x="3172421" y="5332620"/>
            <a:ext cx="2530855" cy="802354"/>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Deep Pyramidal</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76" name="Rectangle 22" descr="Parchment"/>
          <p:cNvSpPr>
            <a:spLocks noChangeArrowheads="1"/>
          </p:cNvSpPr>
          <p:nvPr/>
        </p:nvSpPr>
        <p:spPr bwMode="auto">
          <a:xfrm>
            <a:off x="2952347" y="1961584"/>
            <a:ext cx="2899938" cy="710657"/>
          </a:xfrm>
          <a:prstGeom prst="rect">
            <a:avLst/>
          </a:prstGeom>
          <a:solidFill>
            <a:srgbClr val="ABFFD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Inhibitory Interneurons </a:t>
            </a:r>
            <a:endParaRPr lang="en-GB" dirty="0">
              <a:solidFill>
                <a:prstClr val="black"/>
              </a:solidFill>
              <a:latin typeface="Arial" pitchFamily="34" charset="0"/>
            </a:endParaRPr>
          </a:p>
        </p:txBody>
      </p:sp>
    </p:spTree>
    <p:extLst>
      <p:ext uri="{BB962C8B-B14F-4D97-AF65-F5344CB8AC3E}">
        <p14:creationId xmlns:p14="http://schemas.microsoft.com/office/powerpoint/2010/main" val="82047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620688"/>
            <a:ext cx="8489950" cy="1296988"/>
          </a:xfrm>
        </p:spPr>
        <p:txBody>
          <a:bodyPr/>
          <a:lstStyle/>
          <a:p>
            <a:r>
              <a:rPr lang="en-GB" dirty="0" smtClean="0"/>
              <a:t>Canonical Microcircuit Model (‘CMC’)	</a:t>
            </a:r>
            <a:endParaRPr lang="en-GB" dirty="0"/>
          </a:p>
        </p:txBody>
      </p:sp>
      <p:cxnSp>
        <p:nvCxnSpPr>
          <p:cNvPr id="7" name="Straight Connector 6"/>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5" descr="Picture1"/>
          <p:cNvPicPr>
            <a:picLocks noChangeAspect="1" noChangeArrowheads="1"/>
          </p:cNvPicPr>
          <p:nvPr/>
        </p:nvPicPr>
        <p:blipFill>
          <a:blip r:embed="rId3" cstate="print"/>
          <a:srcRect l="27194" t="9099" r="57950" b="-61"/>
          <a:stretch>
            <a:fillRect/>
          </a:stretch>
        </p:blipFill>
        <p:spPr bwMode="auto">
          <a:xfrm>
            <a:off x="1228431" y="2710066"/>
            <a:ext cx="965118" cy="3424907"/>
          </a:xfrm>
          <a:prstGeom prst="rect">
            <a:avLst/>
          </a:prstGeom>
          <a:noFill/>
          <a:ln w="12700">
            <a:noFill/>
            <a:miter lim="800000"/>
            <a:headEnd/>
            <a:tailEnd/>
          </a:ln>
          <a:effectLst>
            <a:outerShdw dist="107763" dir="2700000" algn="ctr" rotWithShape="0">
              <a:srgbClr val="808080">
                <a:alpha val="50000"/>
              </a:srgbClr>
            </a:outerShdw>
          </a:effectLst>
        </p:spPr>
      </p:pic>
      <p:sp>
        <p:nvSpPr>
          <p:cNvPr id="11" name="Rectangle 7"/>
          <p:cNvSpPr>
            <a:spLocks noChangeArrowheads="1"/>
          </p:cNvSpPr>
          <p:nvPr/>
        </p:nvSpPr>
        <p:spPr bwMode="auto">
          <a:xfrm>
            <a:off x="1553958" y="3443647"/>
            <a:ext cx="770260" cy="2070074"/>
          </a:xfrm>
          <a:prstGeom prst="rect">
            <a:avLst/>
          </a:prstGeom>
          <a:gradFill rotWithShape="1">
            <a:gsLst>
              <a:gs pos="0">
                <a:srgbClr val="FF6600"/>
              </a:gs>
              <a:gs pos="100000">
                <a:srgbClr val="FF6600">
                  <a:gamma/>
                  <a:shade val="46275"/>
                  <a:invGamma/>
                </a:srgbClr>
              </a:gs>
            </a:gsLst>
            <a:path path="shape">
              <a:fillToRect l="50000" t="50000" r="50000" b="50000"/>
            </a:path>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2" name="Rectangle 8" descr="Newsprint"/>
          <p:cNvSpPr>
            <a:spLocks noChangeArrowheads="1"/>
          </p:cNvSpPr>
          <p:nvPr/>
        </p:nvSpPr>
        <p:spPr bwMode="auto">
          <a:xfrm>
            <a:off x="1553958" y="4178146"/>
            <a:ext cx="770260" cy="549864"/>
          </a:xfrm>
          <a:prstGeom prst="rect">
            <a:avLst/>
          </a:prstGeom>
          <a:blipFill dpi="0" rotWithShape="0">
            <a:blip r:embed="rId4" cstate="print"/>
            <a:srcRect/>
            <a:tile tx="0" ty="0" sx="100000" sy="100000" flip="none" algn="tl"/>
          </a:blipFill>
          <a:ln w="9525">
            <a:noFill/>
            <a:miter lim="800000"/>
            <a:headEnd/>
            <a:tailEnd/>
          </a:ln>
          <a:effectLst>
            <a:outerShdw dist="107763" dir="2700000" algn="ctr" rotWithShape="0">
              <a:schemeClr val="bg2">
                <a:alpha val="0"/>
              </a:schemeClr>
            </a:outerShdw>
          </a:effectLst>
        </p:spPr>
        <p:txBody>
          <a:bodyPr wrap="none" anchor="ctr"/>
          <a:lstStyle/>
          <a:p>
            <a:pPr>
              <a:defRPr/>
            </a:pPr>
            <a:endParaRPr lang="en-GB">
              <a:solidFill>
                <a:prstClr val="black"/>
              </a:solidFill>
              <a:latin typeface="Arial" pitchFamily="34" charset="0"/>
            </a:endParaRPr>
          </a:p>
        </p:txBody>
      </p:sp>
      <p:sp>
        <p:nvSpPr>
          <p:cNvPr id="13" name="Text Box 9"/>
          <p:cNvSpPr txBox="1">
            <a:spLocks noChangeArrowheads="1"/>
          </p:cNvSpPr>
          <p:nvPr/>
        </p:nvSpPr>
        <p:spPr bwMode="auto">
          <a:xfrm>
            <a:off x="1573084" y="4243839"/>
            <a:ext cx="787813" cy="461665"/>
          </a:xfrm>
          <a:prstGeom prst="rect">
            <a:avLst/>
          </a:prstGeom>
          <a:noFill/>
          <a:ln w="9525">
            <a:noFill/>
            <a:miter lim="800000"/>
            <a:headEnd/>
            <a:tailEnd/>
          </a:ln>
        </p:spPr>
        <p:txBody>
          <a:bodyPr wrap="square">
            <a:spAutoFit/>
          </a:bodyPr>
          <a:lstStyle/>
          <a:p>
            <a:pPr algn="ctr"/>
            <a:r>
              <a:rPr lang="en-GB" sz="1200" dirty="0">
                <a:solidFill>
                  <a:prstClr val="black"/>
                </a:solidFill>
              </a:rPr>
              <a:t>Granular</a:t>
            </a:r>
          </a:p>
          <a:p>
            <a:pPr algn="ctr"/>
            <a:r>
              <a:rPr lang="en-GB" sz="1200" dirty="0">
                <a:solidFill>
                  <a:prstClr val="black"/>
                </a:solidFill>
              </a:rPr>
              <a:t>Layer</a:t>
            </a:r>
          </a:p>
        </p:txBody>
      </p:sp>
      <p:sp>
        <p:nvSpPr>
          <p:cNvPr id="14" name="Text Box 10"/>
          <p:cNvSpPr txBox="1">
            <a:spLocks noChangeArrowheads="1"/>
          </p:cNvSpPr>
          <p:nvPr/>
        </p:nvSpPr>
        <p:spPr bwMode="auto">
          <a:xfrm>
            <a:off x="1513840" y="3525858"/>
            <a:ext cx="847057" cy="646331"/>
          </a:xfrm>
          <a:prstGeom prst="rect">
            <a:avLst/>
          </a:prstGeom>
          <a:noFill/>
          <a:ln w="9525">
            <a:noFill/>
            <a:miter lim="800000"/>
            <a:headEnd/>
            <a:tailEnd/>
          </a:ln>
        </p:spPr>
        <p:txBody>
          <a:bodyPr>
            <a:spAutoFit/>
          </a:bodyPr>
          <a:lstStyle/>
          <a:p>
            <a:pPr algn="ctr"/>
            <a:r>
              <a:rPr lang="en-GB" sz="1200" dirty="0" smtClean="0">
                <a:solidFill>
                  <a:srgbClr val="FFFFFF"/>
                </a:solidFill>
              </a:rPr>
              <a:t>Supra-granular</a:t>
            </a:r>
            <a:endParaRPr lang="en-GB" sz="1200" dirty="0">
              <a:solidFill>
                <a:srgbClr val="FFFFFF"/>
              </a:solidFill>
            </a:endParaRPr>
          </a:p>
          <a:p>
            <a:pPr algn="ctr"/>
            <a:r>
              <a:rPr lang="en-GB" sz="1200" dirty="0">
                <a:solidFill>
                  <a:srgbClr val="FFFFFF"/>
                </a:solidFill>
              </a:rPr>
              <a:t>Layer</a:t>
            </a:r>
          </a:p>
        </p:txBody>
      </p:sp>
      <p:sp>
        <p:nvSpPr>
          <p:cNvPr id="15" name="Text Box 11"/>
          <p:cNvSpPr txBox="1">
            <a:spLocks noChangeArrowheads="1"/>
          </p:cNvSpPr>
          <p:nvPr/>
        </p:nvSpPr>
        <p:spPr bwMode="auto">
          <a:xfrm>
            <a:off x="1573084" y="4798618"/>
            <a:ext cx="786307" cy="646331"/>
          </a:xfrm>
          <a:prstGeom prst="rect">
            <a:avLst/>
          </a:prstGeom>
          <a:noFill/>
          <a:ln w="9525">
            <a:noFill/>
            <a:miter lim="800000"/>
            <a:headEnd/>
            <a:tailEnd/>
          </a:ln>
        </p:spPr>
        <p:txBody>
          <a:bodyPr>
            <a:spAutoFit/>
          </a:bodyPr>
          <a:lstStyle/>
          <a:p>
            <a:pPr algn="ctr"/>
            <a:r>
              <a:rPr lang="en-GB" sz="1200" dirty="0" smtClean="0">
                <a:solidFill>
                  <a:srgbClr val="FFFFFF"/>
                </a:solidFill>
              </a:rPr>
              <a:t>Infra-granular</a:t>
            </a:r>
            <a:endParaRPr lang="en-GB" sz="1200" dirty="0">
              <a:solidFill>
                <a:srgbClr val="FFFFFF"/>
              </a:solidFill>
            </a:endParaRPr>
          </a:p>
          <a:p>
            <a:pPr algn="ctr"/>
            <a:r>
              <a:rPr lang="en-GB" sz="1200" dirty="0">
                <a:solidFill>
                  <a:srgbClr val="FFFFFF"/>
                </a:solidFill>
              </a:rPr>
              <a:t>Layer</a:t>
            </a:r>
          </a:p>
        </p:txBody>
      </p:sp>
      <p:sp>
        <p:nvSpPr>
          <p:cNvPr id="16" name="Line 16"/>
          <p:cNvSpPr>
            <a:spLocks noChangeShapeType="1"/>
          </p:cNvSpPr>
          <p:nvPr/>
        </p:nvSpPr>
        <p:spPr bwMode="auto">
          <a:xfrm flipH="1" flipV="1">
            <a:off x="2321925" y="5522891"/>
            <a:ext cx="855081" cy="85508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7" name="Line 17"/>
          <p:cNvSpPr>
            <a:spLocks noChangeShapeType="1"/>
          </p:cNvSpPr>
          <p:nvPr/>
        </p:nvSpPr>
        <p:spPr bwMode="auto">
          <a:xfrm flipV="1">
            <a:off x="2321925" y="1976485"/>
            <a:ext cx="623544" cy="1457992"/>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graphicFrame>
        <p:nvGraphicFramePr>
          <p:cNvPr id="21" name="Object 2"/>
          <p:cNvGraphicFramePr>
            <a:graphicFrameLocks noChangeAspect="1"/>
          </p:cNvGraphicFramePr>
          <p:nvPr>
            <p:extLst>
              <p:ext uri="{D42A27DB-BD31-4B8C-83A1-F6EECF244321}">
                <p14:modId xmlns:p14="http://schemas.microsoft.com/office/powerpoint/2010/main" val="2409550946"/>
              </p:ext>
            </p:extLst>
          </p:nvPr>
        </p:nvGraphicFramePr>
        <p:xfrm>
          <a:off x="4789739" y="2973697"/>
          <a:ext cx="242999" cy="318649"/>
        </p:xfrm>
        <a:graphic>
          <a:graphicData uri="http://schemas.openxmlformats.org/presentationml/2006/ole">
            <mc:AlternateContent xmlns:mc="http://schemas.openxmlformats.org/markup-compatibility/2006">
              <mc:Choice xmlns:v="urn:schemas-microsoft-com:vml" Requires="v">
                <p:oleObj spid="_x0000_s37962" name="Equation" r:id="rId5" imgW="177480" imgH="215640" progId="Equation.3">
                  <p:embed/>
                </p:oleObj>
              </mc:Choice>
              <mc:Fallback>
                <p:oleObj name="Equation" r:id="rId5" imgW="177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9739" y="2973697"/>
                        <a:ext cx="242999" cy="31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
          <p:cNvGraphicFramePr>
            <a:graphicFrameLocks noChangeAspect="1"/>
          </p:cNvGraphicFramePr>
          <p:nvPr>
            <p:extLst>
              <p:ext uri="{D42A27DB-BD31-4B8C-83A1-F6EECF244321}">
                <p14:modId xmlns:p14="http://schemas.microsoft.com/office/powerpoint/2010/main" val="381414469"/>
              </p:ext>
            </p:extLst>
          </p:nvPr>
        </p:nvGraphicFramePr>
        <p:xfrm>
          <a:off x="4373660" y="3440208"/>
          <a:ext cx="244145" cy="340428"/>
        </p:xfrm>
        <a:graphic>
          <a:graphicData uri="http://schemas.openxmlformats.org/presentationml/2006/ole">
            <mc:AlternateContent xmlns:mc="http://schemas.openxmlformats.org/markup-compatibility/2006">
              <mc:Choice xmlns:v="urn:schemas-microsoft-com:vml" Requires="v">
                <p:oleObj spid="_x0000_s37963" name="Equation" r:id="rId7" imgW="177480" imgH="228600" progId="Equation.3">
                  <p:embed/>
                </p:oleObj>
              </mc:Choice>
              <mc:Fallback>
                <p:oleObj name="Equation" r:id="rId7" imgW="1774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3660" y="3440208"/>
                        <a:ext cx="244145" cy="34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1150070894"/>
              </p:ext>
            </p:extLst>
          </p:nvPr>
        </p:nvGraphicFramePr>
        <p:xfrm>
          <a:off x="6898785" y="4207030"/>
          <a:ext cx="226952" cy="317503"/>
        </p:xfrm>
        <a:graphic>
          <a:graphicData uri="http://schemas.openxmlformats.org/presentationml/2006/ole">
            <mc:AlternateContent xmlns:mc="http://schemas.openxmlformats.org/markup-compatibility/2006">
              <mc:Choice xmlns:v="urn:schemas-microsoft-com:vml" Requires="v">
                <p:oleObj spid="_x0000_s37964" name="Equation" r:id="rId9" imgW="164880" imgH="215640" progId="Equation.3">
                  <p:embed/>
                </p:oleObj>
              </mc:Choice>
              <mc:Fallback>
                <p:oleObj name="Equation" r:id="rId9" imgW="1648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8785" y="4207030"/>
                        <a:ext cx="226952"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3046444914"/>
              </p:ext>
            </p:extLst>
          </p:nvPr>
        </p:nvGraphicFramePr>
        <p:xfrm>
          <a:off x="6262632" y="3676330"/>
          <a:ext cx="242999" cy="317503"/>
        </p:xfrm>
        <a:graphic>
          <a:graphicData uri="http://schemas.openxmlformats.org/presentationml/2006/ole">
            <mc:AlternateContent xmlns:mc="http://schemas.openxmlformats.org/markup-compatibility/2006">
              <mc:Choice xmlns:v="urn:schemas-microsoft-com:vml" Requires="v">
                <p:oleObj spid="_x0000_s37965" name="Equation" r:id="rId11" imgW="177480" imgH="215640" progId="Equation.3">
                  <p:embed/>
                </p:oleObj>
              </mc:Choice>
              <mc:Fallback>
                <p:oleObj name="Equation" r:id="rId11" imgW="1774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2632" y="3676330"/>
                        <a:ext cx="242999"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1690961453"/>
              </p:ext>
            </p:extLst>
          </p:nvPr>
        </p:nvGraphicFramePr>
        <p:xfrm>
          <a:off x="6086114" y="2046404"/>
          <a:ext cx="553625" cy="267070"/>
        </p:xfrm>
        <a:graphic>
          <a:graphicData uri="http://schemas.openxmlformats.org/presentationml/2006/ole">
            <mc:AlternateContent xmlns:mc="http://schemas.openxmlformats.org/markup-compatibility/2006">
              <mc:Choice xmlns:v="urn:schemas-microsoft-com:vml" Requires="v">
                <p:oleObj spid="_x0000_s37966" name="Equation" r:id="rId13" imgW="583920" imgH="241200" progId="Equation.3">
                  <p:embed/>
                </p:oleObj>
              </mc:Choice>
              <mc:Fallback>
                <p:oleObj name="Equation" r:id="rId13" imgW="58392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6114" y="2046404"/>
                        <a:ext cx="553625"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0" name="Straight Arrow Connector 29"/>
          <p:cNvCxnSpPr/>
          <p:nvPr/>
        </p:nvCxnSpPr>
        <p:spPr>
          <a:xfrm rot="16200000" flipV="1">
            <a:off x="1906994" y="4003003"/>
            <a:ext cx="2656939"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2182660" y="4000137"/>
            <a:ext cx="2656939"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536919" y="3324441"/>
            <a:ext cx="1305546" cy="5731"/>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708279" y="3320429"/>
            <a:ext cx="1291791" cy="0"/>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5484921" y="3775478"/>
            <a:ext cx="409201"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020779" y="3769174"/>
            <a:ext cx="402324"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5705569" y="5760159"/>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5830507" y="5596250"/>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10154" y="5444949"/>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6599621" y="4523387"/>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6724559" y="4359478"/>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04206" y="4209323"/>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nvGrpSpPr>
          <p:cNvPr id="42" name="Group 81"/>
          <p:cNvGrpSpPr>
            <a:grpSpLocks/>
          </p:cNvGrpSpPr>
          <p:nvPr/>
        </p:nvGrpSpPr>
        <p:grpSpPr bwMode="auto">
          <a:xfrm rot="5400000">
            <a:off x="4716381" y="2721529"/>
            <a:ext cx="381691" cy="262484"/>
            <a:chOff x="5420713" y="2409497"/>
            <a:chExt cx="449317" cy="394137"/>
          </a:xfrm>
        </p:grpSpPr>
        <p:cxnSp>
          <p:nvCxnSpPr>
            <p:cNvPr id="62" name="Straight Arrow Connector 61"/>
            <p:cNvCxnSpPr/>
            <p:nvPr/>
          </p:nvCxnSpPr>
          <p:spPr>
            <a:xfrm rot="10800000" flipV="1">
              <a:off x="5420713" y="2796750"/>
              <a:ext cx="449317" cy="8606"/>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5661072" y="2597099"/>
              <a:ext cx="385532"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28809" y="2418103"/>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pSp>
        <p:nvGrpSpPr>
          <p:cNvPr id="43" name="Group 82"/>
          <p:cNvGrpSpPr>
            <a:grpSpLocks/>
          </p:cNvGrpSpPr>
          <p:nvPr/>
        </p:nvGrpSpPr>
        <p:grpSpPr bwMode="auto">
          <a:xfrm rot="5400000">
            <a:off x="7118286" y="3626469"/>
            <a:ext cx="381691" cy="263631"/>
            <a:chOff x="5420713" y="2409497"/>
            <a:chExt cx="449317" cy="394137"/>
          </a:xfrm>
        </p:grpSpPr>
        <p:cxnSp>
          <p:nvCxnSpPr>
            <p:cNvPr id="59" name="Straight Arrow Connector 58"/>
            <p:cNvCxnSpPr/>
            <p:nvPr/>
          </p:nvCxnSpPr>
          <p:spPr>
            <a:xfrm rot="10800000" flipV="1">
              <a:off x="5420713" y="2801920"/>
              <a:ext cx="449317" cy="8569"/>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661054" y="2607422"/>
              <a:ext cx="38556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428809" y="2423207"/>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aphicFrame>
        <p:nvGraphicFramePr>
          <p:cNvPr id="44" name="Object 14"/>
          <p:cNvGraphicFramePr>
            <a:graphicFrameLocks noChangeAspect="1"/>
          </p:cNvGraphicFramePr>
          <p:nvPr>
            <p:extLst>
              <p:ext uri="{D42A27DB-BD31-4B8C-83A1-F6EECF244321}">
                <p14:modId xmlns:p14="http://schemas.microsoft.com/office/powerpoint/2010/main" val="872348937"/>
              </p:ext>
            </p:extLst>
          </p:nvPr>
        </p:nvGraphicFramePr>
        <p:xfrm>
          <a:off x="6019633" y="5438071"/>
          <a:ext cx="277385" cy="336989"/>
        </p:xfrm>
        <a:graphic>
          <a:graphicData uri="http://schemas.openxmlformats.org/presentationml/2006/ole">
            <mc:AlternateContent xmlns:mc="http://schemas.openxmlformats.org/markup-compatibility/2006">
              <mc:Choice xmlns:v="urn:schemas-microsoft-com:vml" Requires="v">
                <p:oleObj spid="_x0000_s37967" name="Equation" r:id="rId15" imgW="203040" imgH="228600" progId="Equation.3">
                  <p:embed/>
                </p:oleObj>
              </mc:Choice>
              <mc:Fallback>
                <p:oleObj name="Equation" r:id="rId15" imgW="20304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633" y="5438071"/>
                        <a:ext cx="277385"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5"/>
          <p:cNvGraphicFramePr>
            <a:graphicFrameLocks noChangeAspect="1"/>
          </p:cNvGraphicFramePr>
          <p:nvPr>
            <p:extLst>
              <p:ext uri="{D42A27DB-BD31-4B8C-83A1-F6EECF244321}">
                <p14:modId xmlns:p14="http://schemas.microsoft.com/office/powerpoint/2010/main" val="1562230933"/>
              </p:ext>
            </p:extLst>
          </p:nvPr>
        </p:nvGraphicFramePr>
        <p:xfrm>
          <a:off x="7197948" y="3872334"/>
          <a:ext cx="242999" cy="336989"/>
        </p:xfrm>
        <a:graphic>
          <a:graphicData uri="http://schemas.openxmlformats.org/presentationml/2006/ole">
            <mc:AlternateContent xmlns:mc="http://schemas.openxmlformats.org/markup-compatibility/2006">
              <mc:Choice xmlns:v="urn:schemas-microsoft-com:vml" Requires="v">
                <p:oleObj spid="_x0000_s37968" name="Equation" r:id="rId17" imgW="177480" imgH="228600" progId="Equation.3">
                  <p:embed/>
                </p:oleObj>
              </mc:Choice>
              <mc:Fallback>
                <p:oleObj name="Equation" r:id="rId17" imgW="17748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97948" y="3872334"/>
                        <a:ext cx="242999"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6"/>
          <p:cNvGraphicFramePr>
            <a:graphicFrameLocks noChangeAspect="1"/>
          </p:cNvGraphicFramePr>
          <p:nvPr>
            <p:extLst>
              <p:ext uri="{D42A27DB-BD31-4B8C-83A1-F6EECF244321}">
                <p14:modId xmlns:p14="http://schemas.microsoft.com/office/powerpoint/2010/main" val="4219191273"/>
              </p:ext>
            </p:extLst>
          </p:nvPr>
        </p:nvGraphicFramePr>
        <p:xfrm>
          <a:off x="3972483" y="3186894"/>
          <a:ext cx="226952" cy="336989"/>
        </p:xfrm>
        <a:graphic>
          <a:graphicData uri="http://schemas.openxmlformats.org/presentationml/2006/ole">
            <mc:AlternateContent xmlns:mc="http://schemas.openxmlformats.org/markup-compatibility/2006">
              <mc:Choice xmlns:v="urn:schemas-microsoft-com:vml" Requires="v">
                <p:oleObj spid="_x0000_s37969" name="Equation" r:id="rId19" imgW="164880" imgH="228600" progId="Equation.3">
                  <p:embed/>
                </p:oleObj>
              </mc:Choice>
              <mc:Fallback>
                <p:oleObj name="Equation" r:id="rId19" imgW="16488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72483" y="3186894"/>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7"/>
          <p:cNvGraphicFramePr>
            <a:graphicFrameLocks noChangeAspect="1"/>
          </p:cNvGraphicFramePr>
          <p:nvPr>
            <p:extLst>
              <p:ext uri="{D42A27DB-BD31-4B8C-83A1-F6EECF244321}">
                <p14:modId xmlns:p14="http://schemas.microsoft.com/office/powerpoint/2010/main" val="2762967332"/>
              </p:ext>
            </p:extLst>
          </p:nvPr>
        </p:nvGraphicFramePr>
        <p:xfrm>
          <a:off x="3016535" y="4357185"/>
          <a:ext cx="226952" cy="336989"/>
        </p:xfrm>
        <a:graphic>
          <a:graphicData uri="http://schemas.openxmlformats.org/presentationml/2006/ole">
            <mc:AlternateContent xmlns:mc="http://schemas.openxmlformats.org/markup-compatibility/2006">
              <mc:Choice xmlns:v="urn:schemas-microsoft-com:vml" Requires="v">
                <p:oleObj spid="_x0000_s37970" name="Equation" r:id="rId21" imgW="164880" imgH="228600" progId="Equation.3">
                  <p:embed/>
                </p:oleObj>
              </mc:Choice>
              <mc:Fallback>
                <p:oleObj name="Equation" r:id="rId21" imgW="16488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16535" y="4357185"/>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18"/>
          <p:cNvGraphicFramePr>
            <a:graphicFrameLocks noChangeAspect="1"/>
          </p:cNvGraphicFramePr>
          <p:nvPr>
            <p:extLst>
              <p:ext uri="{D42A27DB-BD31-4B8C-83A1-F6EECF244321}">
                <p14:modId xmlns:p14="http://schemas.microsoft.com/office/powerpoint/2010/main" val="4222232359"/>
              </p:ext>
            </p:extLst>
          </p:nvPr>
        </p:nvGraphicFramePr>
        <p:xfrm>
          <a:off x="5485494" y="3698108"/>
          <a:ext cx="226952" cy="336989"/>
        </p:xfrm>
        <a:graphic>
          <a:graphicData uri="http://schemas.openxmlformats.org/presentationml/2006/ole">
            <mc:AlternateContent xmlns:mc="http://schemas.openxmlformats.org/markup-compatibility/2006">
              <mc:Choice xmlns:v="urn:schemas-microsoft-com:vml" Requires="v">
                <p:oleObj spid="_x0000_s37971" name="Equation" r:id="rId23" imgW="164880" imgH="228600" progId="Equation.3">
                  <p:embed/>
                </p:oleObj>
              </mc:Choice>
              <mc:Fallback>
                <p:oleObj name="Equation" r:id="rId23" imgW="16488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85494" y="3698108"/>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 name="Object 19"/>
          <p:cNvGraphicFramePr>
            <a:graphicFrameLocks noChangeAspect="1"/>
          </p:cNvGraphicFramePr>
          <p:nvPr>
            <p:extLst>
              <p:ext uri="{D42A27DB-BD31-4B8C-83A1-F6EECF244321}">
                <p14:modId xmlns:p14="http://schemas.microsoft.com/office/powerpoint/2010/main" val="3299123863"/>
              </p:ext>
            </p:extLst>
          </p:nvPr>
        </p:nvGraphicFramePr>
        <p:xfrm>
          <a:off x="3516287" y="3769174"/>
          <a:ext cx="225806" cy="336989"/>
        </p:xfrm>
        <a:graphic>
          <a:graphicData uri="http://schemas.openxmlformats.org/presentationml/2006/ole">
            <mc:AlternateContent xmlns:mc="http://schemas.openxmlformats.org/markup-compatibility/2006">
              <mc:Choice xmlns:v="urn:schemas-microsoft-com:vml" Requires="v">
                <p:oleObj spid="_x0000_s37972" name="Equation" r:id="rId25" imgW="164880" imgH="228600" progId="Equation.3">
                  <p:embed/>
                </p:oleObj>
              </mc:Choice>
              <mc:Fallback>
                <p:oleObj name="Equation" r:id="rId25" imgW="164880" imgH="228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16287" y="3769174"/>
                        <a:ext cx="225806"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4" name="Straight Arrow Connector 53"/>
          <p:cNvCxnSpPr/>
          <p:nvPr/>
        </p:nvCxnSpPr>
        <p:spPr>
          <a:xfrm>
            <a:off x="5703276" y="5956162"/>
            <a:ext cx="718681"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5" name="Object 22"/>
          <p:cNvGraphicFramePr>
            <a:graphicFrameLocks noChangeAspect="1"/>
          </p:cNvGraphicFramePr>
          <p:nvPr>
            <p:extLst>
              <p:ext uri="{D42A27DB-BD31-4B8C-83A1-F6EECF244321}">
                <p14:modId xmlns:p14="http://schemas.microsoft.com/office/powerpoint/2010/main" val="1387043676"/>
              </p:ext>
            </p:extLst>
          </p:nvPr>
        </p:nvGraphicFramePr>
        <p:xfrm>
          <a:off x="6472391" y="5838348"/>
          <a:ext cx="552478" cy="267070"/>
        </p:xfrm>
        <a:graphic>
          <a:graphicData uri="http://schemas.openxmlformats.org/presentationml/2006/ole">
            <mc:AlternateContent xmlns:mc="http://schemas.openxmlformats.org/markup-compatibility/2006">
              <mc:Choice xmlns:v="urn:schemas-microsoft-com:vml" Requires="v">
                <p:oleObj spid="_x0000_s37973" name="Equation" r:id="rId27" imgW="583920" imgH="241200" progId="Equation.3">
                  <p:embed/>
                </p:oleObj>
              </mc:Choice>
              <mc:Fallback>
                <p:oleObj name="Equation" r:id="rId27" imgW="583920" imgH="2412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472391" y="5838348"/>
                        <a:ext cx="552478"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Line 16"/>
          <p:cNvSpPr>
            <a:spLocks noChangeShapeType="1"/>
          </p:cNvSpPr>
          <p:nvPr/>
        </p:nvSpPr>
        <p:spPr bwMode="auto">
          <a:xfrm flipH="1" flipV="1">
            <a:off x="2321925" y="4727414"/>
            <a:ext cx="383984" cy="428686"/>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57" name="Line 16"/>
          <p:cNvSpPr>
            <a:spLocks noChangeShapeType="1"/>
          </p:cNvSpPr>
          <p:nvPr/>
        </p:nvSpPr>
        <p:spPr bwMode="auto">
          <a:xfrm flipH="1">
            <a:off x="2321925" y="3749688"/>
            <a:ext cx="383984" cy="42754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cxnSp>
        <p:nvCxnSpPr>
          <p:cNvPr id="58" name="Straight Arrow Connector 57"/>
          <p:cNvCxnSpPr/>
          <p:nvPr/>
        </p:nvCxnSpPr>
        <p:spPr>
          <a:xfrm rot="16200000" flipV="1">
            <a:off x="6067202" y="2538706"/>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Rectangle 21" descr="Parchment"/>
          <p:cNvSpPr>
            <a:spLocks noChangeArrowheads="1"/>
          </p:cNvSpPr>
          <p:nvPr/>
        </p:nvSpPr>
        <p:spPr bwMode="auto">
          <a:xfrm>
            <a:off x="5410990" y="2841881"/>
            <a:ext cx="2348606" cy="731289"/>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r>
              <a:rPr lang="en-GB" dirty="0" smtClean="0">
                <a:solidFill>
                  <a:prstClr val="black"/>
                </a:solidFill>
                <a:latin typeface="Arial" pitchFamily="34" charset="0"/>
              </a:rPr>
              <a:t>Superficial Pyramidal </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74" name="Rectangle 20" descr="Newsprint"/>
          <p:cNvSpPr>
            <a:spLocks noChangeArrowheads="1"/>
          </p:cNvSpPr>
          <p:nvPr/>
        </p:nvSpPr>
        <p:spPr bwMode="auto">
          <a:xfrm>
            <a:off x="3813159" y="3985809"/>
            <a:ext cx="2792193" cy="977726"/>
          </a:xfrm>
          <a:prstGeom prst="rect">
            <a:avLst/>
          </a:prstGeom>
          <a:solidFill>
            <a:srgbClr val="E6D5F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Spiny Stellate Cells</a:t>
            </a:r>
            <a:endParaRPr lang="en-GB" dirty="0">
              <a:solidFill>
                <a:prstClr val="black"/>
              </a:solidFill>
              <a:latin typeface="Arial" pitchFamily="34" charset="0"/>
            </a:endParaRPr>
          </a:p>
        </p:txBody>
      </p:sp>
      <p:sp>
        <p:nvSpPr>
          <p:cNvPr id="75" name="Rectangle 21" descr="Parchment"/>
          <p:cNvSpPr>
            <a:spLocks noChangeArrowheads="1"/>
          </p:cNvSpPr>
          <p:nvPr/>
        </p:nvSpPr>
        <p:spPr bwMode="auto">
          <a:xfrm>
            <a:off x="3172421" y="5332620"/>
            <a:ext cx="2530855" cy="802354"/>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Deep Pyramidal</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76" name="Rectangle 22" descr="Parchment"/>
          <p:cNvSpPr>
            <a:spLocks noChangeArrowheads="1"/>
          </p:cNvSpPr>
          <p:nvPr/>
        </p:nvSpPr>
        <p:spPr bwMode="auto">
          <a:xfrm>
            <a:off x="2952347" y="1961584"/>
            <a:ext cx="2899938" cy="710657"/>
          </a:xfrm>
          <a:prstGeom prst="rect">
            <a:avLst/>
          </a:prstGeom>
          <a:solidFill>
            <a:srgbClr val="ABFFD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Inhibitory Interneurons </a:t>
            </a:r>
            <a:endParaRPr lang="en-GB" dirty="0">
              <a:solidFill>
                <a:prstClr val="black"/>
              </a:solidFill>
              <a:latin typeface="Arial" pitchFamily="34" charset="0"/>
            </a:endParaRPr>
          </a:p>
        </p:txBody>
      </p:sp>
    </p:spTree>
    <p:extLst>
      <p:ext uri="{BB962C8B-B14F-4D97-AF65-F5344CB8AC3E}">
        <p14:creationId xmlns:p14="http://schemas.microsoft.com/office/powerpoint/2010/main" val="218933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620688"/>
            <a:ext cx="8489950" cy="1296988"/>
          </a:xfrm>
        </p:spPr>
        <p:txBody>
          <a:bodyPr/>
          <a:lstStyle/>
          <a:p>
            <a:r>
              <a:rPr lang="en-GB" dirty="0" smtClean="0"/>
              <a:t>Canonical Microcircuit Model (‘CMC’)	</a:t>
            </a:r>
            <a:endParaRPr lang="en-GB" dirty="0"/>
          </a:p>
        </p:txBody>
      </p:sp>
      <p:cxnSp>
        <p:nvCxnSpPr>
          <p:cNvPr id="7" name="Straight Connector 6"/>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5" descr="Picture1"/>
          <p:cNvPicPr>
            <a:picLocks noChangeAspect="1" noChangeArrowheads="1"/>
          </p:cNvPicPr>
          <p:nvPr/>
        </p:nvPicPr>
        <p:blipFill>
          <a:blip r:embed="rId3" cstate="print"/>
          <a:srcRect l="27194" t="9099" r="57950" b="-61"/>
          <a:stretch>
            <a:fillRect/>
          </a:stretch>
        </p:blipFill>
        <p:spPr bwMode="auto">
          <a:xfrm>
            <a:off x="1228431" y="2710066"/>
            <a:ext cx="965118" cy="3424907"/>
          </a:xfrm>
          <a:prstGeom prst="rect">
            <a:avLst/>
          </a:prstGeom>
          <a:noFill/>
          <a:ln w="12700">
            <a:noFill/>
            <a:miter lim="800000"/>
            <a:headEnd/>
            <a:tailEnd/>
          </a:ln>
          <a:effectLst>
            <a:outerShdw dist="107763" dir="2700000" algn="ctr" rotWithShape="0">
              <a:srgbClr val="808080">
                <a:alpha val="50000"/>
              </a:srgbClr>
            </a:outerShdw>
          </a:effectLst>
        </p:spPr>
      </p:pic>
      <p:sp>
        <p:nvSpPr>
          <p:cNvPr id="11" name="Rectangle 7"/>
          <p:cNvSpPr>
            <a:spLocks noChangeArrowheads="1"/>
          </p:cNvSpPr>
          <p:nvPr/>
        </p:nvSpPr>
        <p:spPr bwMode="auto">
          <a:xfrm>
            <a:off x="1553958" y="3443647"/>
            <a:ext cx="770260" cy="2070074"/>
          </a:xfrm>
          <a:prstGeom prst="rect">
            <a:avLst/>
          </a:prstGeom>
          <a:gradFill rotWithShape="1">
            <a:gsLst>
              <a:gs pos="0">
                <a:srgbClr val="FF6600"/>
              </a:gs>
              <a:gs pos="100000">
                <a:srgbClr val="FF6600">
                  <a:gamma/>
                  <a:shade val="46275"/>
                  <a:invGamma/>
                </a:srgbClr>
              </a:gs>
            </a:gsLst>
            <a:path path="shape">
              <a:fillToRect l="50000" t="50000" r="50000" b="50000"/>
            </a:path>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2" name="Rectangle 8" descr="Newsprint"/>
          <p:cNvSpPr>
            <a:spLocks noChangeArrowheads="1"/>
          </p:cNvSpPr>
          <p:nvPr/>
        </p:nvSpPr>
        <p:spPr bwMode="auto">
          <a:xfrm>
            <a:off x="1553958" y="4178146"/>
            <a:ext cx="770260" cy="549864"/>
          </a:xfrm>
          <a:prstGeom prst="rect">
            <a:avLst/>
          </a:prstGeom>
          <a:blipFill dpi="0" rotWithShape="0">
            <a:blip r:embed="rId4" cstate="print"/>
            <a:srcRect/>
            <a:tile tx="0" ty="0" sx="100000" sy="100000" flip="none" algn="tl"/>
          </a:blipFill>
          <a:ln w="9525">
            <a:noFill/>
            <a:miter lim="800000"/>
            <a:headEnd/>
            <a:tailEnd/>
          </a:ln>
          <a:effectLst>
            <a:outerShdw dist="107763" dir="2700000" algn="ctr" rotWithShape="0">
              <a:schemeClr val="bg2">
                <a:alpha val="0"/>
              </a:schemeClr>
            </a:outerShdw>
          </a:effectLst>
        </p:spPr>
        <p:txBody>
          <a:bodyPr wrap="none" anchor="ctr"/>
          <a:lstStyle/>
          <a:p>
            <a:pPr>
              <a:defRPr/>
            </a:pPr>
            <a:endParaRPr lang="en-GB">
              <a:solidFill>
                <a:prstClr val="black"/>
              </a:solidFill>
              <a:latin typeface="Arial" pitchFamily="34" charset="0"/>
            </a:endParaRPr>
          </a:p>
        </p:txBody>
      </p:sp>
      <p:sp>
        <p:nvSpPr>
          <p:cNvPr id="13" name="Text Box 9"/>
          <p:cNvSpPr txBox="1">
            <a:spLocks noChangeArrowheads="1"/>
          </p:cNvSpPr>
          <p:nvPr/>
        </p:nvSpPr>
        <p:spPr bwMode="auto">
          <a:xfrm>
            <a:off x="1573084" y="4243839"/>
            <a:ext cx="787813" cy="461665"/>
          </a:xfrm>
          <a:prstGeom prst="rect">
            <a:avLst/>
          </a:prstGeom>
          <a:noFill/>
          <a:ln w="9525">
            <a:noFill/>
            <a:miter lim="800000"/>
            <a:headEnd/>
            <a:tailEnd/>
          </a:ln>
        </p:spPr>
        <p:txBody>
          <a:bodyPr wrap="square">
            <a:spAutoFit/>
          </a:bodyPr>
          <a:lstStyle/>
          <a:p>
            <a:pPr algn="ctr"/>
            <a:r>
              <a:rPr lang="en-GB" sz="1200" dirty="0">
                <a:solidFill>
                  <a:prstClr val="black"/>
                </a:solidFill>
              </a:rPr>
              <a:t>Granular</a:t>
            </a:r>
          </a:p>
          <a:p>
            <a:pPr algn="ctr"/>
            <a:r>
              <a:rPr lang="en-GB" sz="1200" dirty="0">
                <a:solidFill>
                  <a:prstClr val="black"/>
                </a:solidFill>
              </a:rPr>
              <a:t>Layer</a:t>
            </a:r>
          </a:p>
        </p:txBody>
      </p:sp>
      <p:sp>
        <p:nvSpPr>
          <p:cNvPr id="14" name="Text Box 10"/>
          <p:cNvSpPr txBox="1">
            <a:spLocks noChangeArrowheads="1"/>
          </p:cNvSpPr>
          <p:nvPr/>
        </p:nvSpPr>
        <p:spPr bwMode="auto">
          <a:xfrm>
            <a:off x="1513840" y="3525858"/>
            <a:ext cx="847057" cy="646331"/>
          </a:xfrm>
          <a:prstGeom prst="rect">
            <a:avLst/>
          </a:prstGeom>
          <a:noFill/>
          <a:ln w="9525">
            <a:noFill/>
            <a:miter lim="800000"/>
            <a:headEnd/>
            <a:tailEnd/>
          </a:ln>
        </p:spPr>
        <p:txBody>
          <a:bodyPr>
            <a:spAutoFit/>
          </a:bodyPr>
          <a:lstStyle/>
          <a:p>
            <a:pPr algn="ctr"/>
            <a:r>
              <a:rPr lang="en-GB" sz="1200" dirty="0" smtClean="0">
                <a:solidFill>
                  <a:srgbClr val="FFFFFF"/>
                </a:solidFill>
              </a:rPr>
              <a:t>Supra-granular</a:t>
            </a:r>
            <a:endParaRPr lang="en-GB" sz="1200" dirty="0">
              <a:solidFill>
                <a:srgbClr val="FFFFFF"/>
              </a:solidFill>
            </a:endParaRPr>
          </a:p>
          <a:p>
            <a:pPr algn="ctr"/>
            <a:r>
              <a:rPr lang="en-GB" sz="1200" dirty="0">
                <a:solidFill>
                  <a:srgbClr val="FFFFFF"/>
                </a:solidFill>
              </a:rPr>
              <a:t>Layer</a:t>
            </a:r>
          </a:p>
        </p:txBody>
      </p:sp>
      <p:sp>
        <p:nvSpPr>
          <p:cNvPr id="15" name="Text Box 11"/>
          <p:cNvSpPr txBox="1">
            <a:spLocks noChangeArrowheads="1"/>
          </p:cNvSpPr>
          <p:nvPr/>
        </p:nvSpPr>
        <p:spPr bwMode="auto">
          <a:xfrm>
            <a:off x="1573084" y="4798618"/>
            <a:ext cx="786307" cy="646331"/>
          </a:xfrm>
          <a:prstGeom prst="rect">
            <a:avLst/>
          </a:prstGeom>
          <a:noFill/>
          <a:ln w="9525">
            <a:noFill/>
            <a:miter lim="800000"/>
            <a:headEnd/>
            <a:tailEnd/>
          </a:ln>
        </p:spPr>
        <p:txBody>
          <a:bodyPr>
            <a:spAutoFit/>
          </a:bodyPr>
          <a:lstStyle/>
          <a:p>
            <a:pPr algn="ctr"/>
            <a:r>
              <a:rPr lang="en-GB" sz="1200" dirty="0" smtClean="0">
                <a:solidFill>
                  <a:srgbClr val="FFFFFF"/>
                </a:solidFill>
              </a:rPr>
              <a:t>Infra-granular</a:t>
            </a:r>
            <a:endParaRPr lang="en-GB" sz="1200" dirty="0">
              <a:solidFill>
                <a:srgbClr val="FFFFFF"/>
              </a:solidFill>
            </a:endParaRPr>
          </a:p>
          <a:p>
            <a:pPr algn="ctr"/>
            <a:r>
              <a:rPr lang="en-GB" sz="1200" dirty="0">
                <a:solidFill>
                  <a:srgbClr val="FFFFFF"/>
                </a:solidFill>
              </a:rPr>
              <a:t>Layer</a:t>
            </a:r>
          </a:p>
        </p:txBody>
      </p:sp>
      <p:sp>
        <p:nvSpPr>
          <p:cNvPr id="16" name="Line 16"/>
          <p:cNvSpPr>
            <a:spLocks noChangeShapeType="1"/>
          </p:cNvSpPr>
          <p:nvPr/>
        </p:nvSpPr>
        <p:spPr bwMode="auto">
          <a:xfrm flipH="1" flipV="1">
            <a:off x="2321925" y="5522891"/>
            <a:ext cx="855081" cy="85508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7" name="Line 17"/>
          <p:cNvSpPr>
            <a:spLocks noChangeShapeType="1"/>
          </p:cNvSpPr>
          <p:nvPr/>
        </p:nvSpPr>
        <p:spPr bwMode="auto">
          <a:xfrm flipV="1">
            <a:off x="2321925" y="1976485"/>
            <a:ext cx="623544" cy="1457992"/>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graphicFrame>
        <p:nvGraphicFramePr>
          <p:cNvPr id="21" name="Object 2"/>
          <p:cNvGraphicFramePr>
            <a:graphicFrameLocks noChangeAspect="1"/>
          </p:cNvGraphicFramePr>
          <p:nvPr>
            <p:extLst>
              <p:ext uri="{D42A27DB-BD31-4B8C-83A1-F6EECF244321}">
                <p14:modId xmlns:p14="http://schemas.microsoft.com/office/powerpoint/2010/main" val="3115655239"/>
              </p:ext>
            </p:extLst>
          </p:nvPr>
        </p:nvGraphicFramePr>
        <p:xfrm>
          <a:off x="4789739" y="2973697"/>
          <a:ext cx="242999" cy="318649"/>
        </p:xfrm>
        <a:graphic>
          <a:graphicData uri="http://schemas.openxmlformats.org/presentationml/2006/ole">
            <mc:AlternateContent xmlns:mc="http://schemas.openxmlformats.org/markup-compatibility/2006">
              <mc:Choice xmlns:v="urn:schemas-microsoft-com:vml" Requires="v">
                <p:oleObj spid="_x0000_s40034" name="Equation" r:id="rId5" imgW="177480" imgH="215640" progId="Equation.3">
                  <p:embed/>
                </p:oleObj>
              </mc:Choice>
              <mc:Fallback>
                <p:oleObj name="Equation" r:id="rId5" imgW="177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9739" y="2973697"/>
                        <a:ext cx="242999" cy="31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
          <p:cNvGraphicFramePr>
            <a:graphicFrameLocks noChangeAspect="1"/>
          </p:cNvGraphicFramePr>
          <p:nvPr>
            <p:extLst>
              <p:ext uri="{D42A27DB-BD31-4B8C-83A1-F6EECF244321}">
                <p14:modId xmlns:p14="http://schemas.microsoft.com/office/powerpoint/2010/main" val="2119863360"/>
              </p:ext>
            </p:extLst>
          </p:nvPr>
        </p:nvGraphicFramePr>
        <p:xfrm>
          <a:off x="4373660" y="3440208"/>
          <a:ext cx="244145" cy="340428"/>
        </p:xfrm>
        <a:graphic>
          <a:graphicData uri="http://schemas.openxmlformats.org/presentationml/2006/ole">
            <mc:AlternateContent xmlns:mc="http://schemas.openxmlformats.org/markup-compatibility/2006">
              <mc:Choice xmlns:v="urn:schemas-microsoft-com:vml" Requires="v">
                <p:oleObj spid="_x0000_s40035" name="Equation" r:id="rId7" imgW="177480" imgH="228600" progId="Equation.3">
                  <p:embed/>
                </p:oleObj>
              </mc:Choice>
              <mc:Fallback>
                <p:oleObj name="Equation" r:id="rId7" imgW="1774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3660" y="3440208"/>
                        <a:ext cx="244145" cy="34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3088346003"/>
              </p:ext>
            </p:extLst>
          </p:nvPr>
        </p:nvGraphicFramePr>
        <p:xfrm>
          <a:off x="6898785" y="4207030"/>
          <a:ext cx="226952" cy="317503"/>
        </p:xfrm>
        <a:graphic>
          <a:graphicData uri="http://schemas.openxmlformats.org/presentationml/2006/ole">
            <mc:AlternateContent xmlns:mc="http://schemas.openxmlformats.org/markup-compatibility/2006">
              <mc:Choice xmlns:v="urn:schemas-microsoft-com:vml" Requires="v">
                <p:oleObj spid="_x0000_s40036" name="Equation" r:id="rId9" imgW="164880" imgH="215640" progId="Equation.3">
                  <p:embed/>
                </p:oleObj>
              </mc:Choice>
              <mc:Fallback>
                <p:oleObj name="Equation" r:id="rId9" imgW="1648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8785" y="4207030"/>
                        <a:ext cx="226952"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469294875"/>
              </p:ext>
            </p:extLst>
          </p:nvPr>
        </p:nvGraphicFramePr>
        <p:xfrm>
          <a:off x="6262632" y="3676330"/>
          <a:ext cx="242999" cy="317503"/>
        </p:xfrm>
        <a:graphic>
          <a:graphicData uri="http://schemas.openxmlformats.org/presentationml/2006/ole">
            <mc:AlternateContent xmlns:mc="http://schemas.openxmlformats.org/markup-compatibility/2006">
              <mc:Choice xmlns:v="urn:schemas-microsoft-com:vml" Requires="v">
                <p:oleObj spid="_x0000_s40037" name="Equation" r:id="rId11" imgW="177480" imgH="215640" progId="Equation.3">
                  <p:embed/>
                </p:oleObj>
              </mc:Choice>
              <mc:Fallback>
                <p:oleObj name="Equation" r:id="rId11" imgW="1774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2632" y="3676330"/>
                        <a:ext cx="242999"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1582027257"/>
              </p:ext>
            </p:extLst>
          </p:nvPr>
        </p:nvGraphicFramePr>
        <p:xfrm>
          <a:off x="6086114" y="2046404"/>
          <a:ext cx="553625" cy="267070"/>
        </p:xfrm>
        <a:graphic>
          <a:graphicData uri="http://schemas.openxmlformats.org/presentationml/2006/ole">
            <mc:AlternateContent xmlns:mc="http://schemas.openxmlformats.org/markup-compatibility/2006">
              <mc:Choice xmlns:v="urn:schemas-microsoft-com:vml" Requires="v">
                <p:oleObj spid="_x0000_s40038" name="Equation" r:id="rId13" imgW="583920" imgH="241200" progId="Equation.3">
                  <p:embed/>
                </p:oleObj>
              </mc:Choice>
              <mc:Fallback>
                <p:oleObj name="Equation" r:id="rId13" imgW="58392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6114" y="2046404"/>
                        <a:ext cx="553625"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0" name="Straight Arrow Connector 29"/>
          <p:cNvCxnSpPr/>
          <p:nvPr/>
        </p:nvCxnSpPr>
        <p:spPr>
          <a:xfrm rot="16200000" flipV="1">
            <a:off x="1906994" y="4003003"/>
            <a:ext cx="2656939"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2182660" y="4000137"/>
            <a:ext cx="2656939"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536919" y="3324441"/>
            <a:ext cx="1305546" cy="5731"/>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708279" y="3320429"/>
            <a:ext cx="1291791" cy="0"/>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5484921" y="3775478"/>
            <a:ext cx="409201"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020779" y="3769174"/>
            <a:ext cx="402324"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5705569" y="5760159"/>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5830507" y="5596250"/>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10154" y="5444949"/>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6599621" y="4523387"/>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6724559" y="4359478"/>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04206" y="4209323"/>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nvGrpSpPr>
          <p:cNvPr id="42" name="Group 81"/>
          <p:cNvGrpSpPr>
            <a:grpSpLocks/>
          </p:cNvGrpSpPr>
          <p:nvPr/>
        </p:nvGrpSpPr>
        <p:grpSpPr bwMode="auto">
          <a:xfrm rot="5400000">
            <a:off x="4716381" y="2721529"/>
            <a:ext cx="381691" cy="262484"/>
            <a:chOff x="5420713" y="2409497"/>
            <a:chExt cx="449317" cy="394137"/>
          </a:xfrm>
        </p:grpSpPr>
        <p:cxnSp>
          <p:nvCxnSpPr>
            <p:cNvPr id="62" name="Straight Arrow Connector 61"/>
            <p:cNvCxnSpPr/>
            <p:nvPr/>
          </p:nvCxnSpPr>
          <p:spPr>
            <a:xfrm rot="10800000" flipV="1">
              <a:off x="5420713" y="2796750"/>
              <a:ext cx="449317" cy="8606"/>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5661072" y="2597099"/>
              <a:ext cx="385532"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28809" y="2418103"/>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pSp>
        <p:nvGrpSpPr>
          <p:cNvPr id="43" name="Group 82"/>
          <p:cNvGrpSpPr>
            <a:grpSpLocks/>
          </p:cNvGrpSpPr>
          <p:nvPr/>
        </p:nvGrpSpPr>
        <p:grpSpPr bwMode="auto">
          <a:xfrm rot="5400000">
            <a:off x="7118286" y="3626469"/>
            <a:ext cx="381691" cy="263631"/>
            <a:chOff x="5420713" y="2409497"/>
            <a:chExt cx="449317" cy="394137"/>
          </a:xfrm>
        </p:grpSpPr>
        <p:cxnSp>
          <p:nvCxnSpPr>
            <p:cNvPr id="59" name="Straight Arrow Connector 58"/>
            <p:cNvCxnSpPr/>
            <p:nvPr/>
          </p:nvCxnSpPr>
          <p:spPr>
            <a:xfrm rot="10800000" flipV="1">
              <a:off x="5420713" y="2801920"/>
              <a:ext cx="449317" cy="8569"/>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661054" y="2607422"/>
              <a:ext cx="38556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428809" y="2423207"/>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aphicFrame>
        <p:nvGraphicFramePr>
          <p:cNvPr id="44" name="Object 14"/>
          <p:cNvGraphicFramePr>
            <a:graphicFrameLocks noChangeAspect="1"/>
          </p:cNvGraphicFramePr>
          <p:nvPr>
            <p:extLst>
              <p:ext uri="{D42A27DB-BD31-4B8C-83A1-F6EECF244321}">
                <p14:modId xmlns:p14="http://schemas.microsoft.com/office/powerpoint/2010/main" val="953496086"/>
              </p:ext>
            </p:extLst>
          </p:nvPr>
        </p:nvGraphicFramePr>
        <p:xfrm>
          <a:off x="6019633" y="5438071"/>
          <a:ext cx="277385" cy="336989"/>
        </p:xfrm>
        <a:graphic>
          <a:graphicData uri="http://schemas.openxmlformats.org/presentationml/2006/ole">
            <mc:AlternateContent xmlns:mc="http://schemas.openxmlformats.org/markup-compatibility/2006">
              <mc:Choice xmlns:v="urn:schemas-microsoft-com:vml" Requires="v">
                <p:oleObj spid="_x0000_s40039" name="Equation" r:id="rId15" imgW="203040" imgH="228600" progId="Equation.3">
                  <p:embed/>
                </p:oleObj>
              </mc:Choice>
              <mc:Fallback>
                <p:oleObj name="Equation" r:id="rId15" imgW="20304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633" y="5438071"/>
                        <a:ext cx="277385"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5"/>
          <p:cNvGraphicFramePr>
            <a:graphicFrameLocks noChangeAspect="1"/>
          </p:cNvGraphicFramePr>
          <p:nvPr>
            <p:extLst>
              <p:ext uri="{D42A27DB-BD31-4B8C-83A1-F6EECF244321}">
                <p14:modId xmlns:p14="http://schemas.microsoft.com/office/powerpoint/2010/main" val="1867667273"/>
              </p:ext>
            </p:extLst>
          </p:nvPr>
        </p:nvGraphicFramePr>
        <p:xfrm>
          <a:off x="7197948" y="3872334"/>
          <a:ext cx="242999" cy="336989"/>
        </p:xfrm>
        <a:graphic>
          <a:graphicData uri="http://schemas.openxmlformats.org/presentationml/2006/ole">
            <mc:AlternateContent xmlns:mc="http://schemas.openxmlformats.org/markup-compatibility/2006">
              <mc:Choice xmlns:v="urn:schemas-microsoft-com:vml" Requires="v">
                <p:oleObj spid="_x0000_s40040" name="Equation" r:id="rId17" imgW="177480" imgH="228600" progId="Equation.3">
                  <p:embed/>
                </p:oleObj>
              </mc:Choice>
              <mc:Fallback>
                <p:oleObj name="Equation" r:id="rId17" imgW="17748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97948" y="3872334"/>
                        <a:ext cx="242999"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6"/>
          <p:cNvGraphicFramePr>
            <a:graphicFrameLocks noChangeAspect="1"/>
          </p:cNvGraphicFramePr>
          <p:nvPr>
            <p:extLst>
              <p:ext uri="{D42A27DB-BD31-4B8C-83A1-F6EECF244321}">
                <p14:modId xmlns:p14="http://schemas.microsoft.com/office/powerpoint/2010/main" val="3455598551"/>
              </p:ext>
            </p:extLst>
          </p:nvPr>
        </p:nvGraphicFramePr>
        <p:xfrm>
          <a:off x="3972483" y="3186894"/>
          <a:ext cx="226952" cy="336989"/>
        </p:xfrm>
        <a:graphic>
          <a:graphicData uri="http://schemas.openxmlformats.org/presentationml/2006/ole">
            <mc:AlternateContent xmlns:mc="http://schemas.openxmlformats.org/markup-compatibility/2006">
              <mc:Choice xmlns:v="urn:schemas-microsoft-com:vml" Requires="v">
                <p:oleObj spid="_x0000_s40041" name="Equation" r:id="rId19" imgW="164880" imgH="228600" progId="Equation.3">
                  <p:embed/>
                </p:oleObj>
              </mc:Choice>
              <mc:Fallback>
                <p:oleObj name="Equation" r:id="rId19" imgW="16488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72483" y="3186894"/>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7"/>
          <p:cNvGraphicFramePr>
            <a:graphicFrameLocks noChangeAspect="1"/>
          </p:cNvGraphicFramePr>
          <p:nvPr>
            <p:extLst>
              <p:ext uri="{D42A27DB-BD31-4B8C-83A1-F6EECF244321}">
                <p14:modId xmlns:p14="http://schemas.microsoft.com/office/powerpoint/2010/main" val="4013275270"/>
              </p:ext>
            </p:extLst>
          </p:nvPr>
        </p:nvGraphicFramePr>
        <p:xfrm>
          <a:off x="3016535" y="4357185"/>
          <a:ext cx="226952" cy="336989"/>
        </p:xfrm>
        <a:graphic>
          <a:graphicData uri="http://schemas.openxmlformats.org/presentationml/2006/ole">
            <mc:AlternateContent xmlns:mc="http://schemas.openxmlformats.org/markup-compatibility/2006">
              <mc:Choice xmlns:v="urn:schemas-microsoft-com:vml" Requires="v">
                <p:oleObj spid="_x0000_s40042" name="Equation" r:id="rId21" imgW="164880" imgH="228600" progId="Equation.3">
                  <p:embed/>
                </p:oleObj>
              </mc:Choice>
              <mc:Fallback>
                <p:oleObj name="Equation" r:id="rId21" imgW="16488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16535" y="4357185"/>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18"/>
          <p:cNvGraphicFramePr>
            <a:graphicFrameLocks noChangeAspect="1"/>
          </p:cNvGraphicFramePr>
          <p:nvPr>
            <p:extLst>
              <p:ext uri="{D42A27DB-BD31-4B8C-83A1-F6EECF244321}">
                <p14:modId xmlns:p14="http://schemas.microsoft.com/office/powerpoint/2010/main" val="2827000495"/>
              </p:ext>
            </p:extLst>
          </p:nvPr>
        </p:nvGraphicFramePr>
        <p:xfrm>
          <a:off x="5485494" y="3698108"/>
          <a:ext cx="226952" cy="336989"/>
        </p:xfrm>
        <a:graphic>
          <a:graphicData uri="http://schemas.openxmlformats.org/presentationml/2006/ole">
            <mc:AlternateContent xmlns:mc="http://schemas.openxmlformats.org/markup-compatibility/2006">
              <mc:Choice xmlns:v="urn:schemas-microsoft-com:vml" Requires="v">
                <p:oleObj spid="_x0000_s40043" name="Equation" r:id="rId23" imgW="164880" imgH="228600" progId="Equation.3">
                  <p:embed/>
                </p:oleObj>
              </mc:Choice>
              <mc:Fallback>
                <p:oleObj name="Equation" r:id="rId23" imgW="16488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85494" y="3698108"/>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 name="Object 19"/>
          <p:cNvGraphicFramePr>
            <a:graphicFrameLocks noChangeAspect="1"/>
          </p:cNvGraphicFramePr>
          <p:nvPr>
            <p:extLst>
              <p:ext uri="{D42A27DB-BD31-4B8C-83A1-F6EECF244321}">
                <p14:modId xmlns:p14="http://schemas.microsoft.com/office/powerpoint/2010/main" val="2227673673"/>
              </p:ext>
            </p:extLst>
          </p:nvPr>
        </p:nvGraphicFramePr>
        <p:xfrm>
          <a:off x="3516287" y="3769174"/>
          <a:ext cx="225806" cy="336989"/>
        </p:xfrm>
        <a:graphic>
          <a:graphicData uri="http://schemas.openxmlformats.org/presentationml/2006/ole">
            <mc:AlternateContent xmlns:mc="http://schemas.openxmlformats.org/markup-compatibility/2006">
              <mc:Choice xmlns:v="urn:schemas-microsoft-com:vml" Requires="v">
                <p:oleObj spid="_x0000_s40044" name="Equation" r:id="rId25" imgW="164880" imgH="228600" progId="Equation.3">
                  <p:embed/>
                </p:oleObj>
              </mc:Choice>
              <mc:Fallback>
                <p:oleObj name="Equation" r:id="rId25" imgW="164880" imgH="228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16287" y="3769174"/>
                        <a:ext cx="225806"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 name="Object 20"/>
          <p:cNvGraphicFramePr>
            <a:graphicFrameLocks noChangeAspect="1"/>
          </p:cNvGraphicFramePr>
          <p:nvPr>
            <p:extLst>
              <p:ext uri="{D42A27DB-BD31-4B8C-83A1-F6EECF244321}">
                <p14:modId xmlns:p14="http://schemas.microsoft.com/office/powerpoint/2010/main" val="3937035583"/>
              </p:ext>
            </p:extLst>
          </p:nvPr>
        </p:nvGraphicFramePr>
        <p:xfrm>
          <a:off x="6985898" y="2057867"/>
          <a:ext cx="551332" cy="267070"/>
        </p:xfrm>
        <a:graphic>
          <a:graphicData uri="http://schemas.openxmlformats.org/presentationml/2006/ole">
            <mc:AlternateContent xmlns:mc="http://schemas.openxmlformats.org/markup-compatibility/2006">
              <mc:Choice xmlns:v="urn:schemas-microsoft-com:vml" Requires="v">
                <p:oleObj spid="_x0000_s40045" name="Equation" r:id="rId27" imgW="583920" imgH="241200" progId="Equation.3">
                  <p:embed/>
                </p:oleObj>
              </mc:Choice>
              <mc:Fallback>
                <p:oleObj name="Equation" r:id="rId27" imgW="583920" imgH="2412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85898" y="2057867"/>
                        <a:ext cx="551332"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 name="Straight Arrow Connector 50"/>
          <p:cNvCxnSpPr/>
          <p:nvPr/>
        </p:nvCxnSpPr>
        <p:spPr>
          <a:xfrm rot="16200000" flipH="1">
            <a:off x="7026588" y="2567362"/>
            <a:ext cx="502045"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V="1">
            <a:off x="6287276" y="5257541"/>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21"/>
          <p:cNvGraphicFramePr>
            <a:graphicFrameLocks noChangeAspect="1"/>
          </p:cNvGraphicFramePr>
          <p:nvPr>
            <p:extLst>
              <p:ext uri="{D42A27DB-BD31-4B8C-83A1-F6EECF244321}">
                <p14:modId xmlns:p14="http://schemas.microsoft.com/office/powerpoint/2010/main" val="3247118855"/>
              </p:ext>
            </p:extLst>
          </p:nvPr>
        </p:nvGraphicFramePr>
        <p:xfrm>
          <a:off x="6607645" y="5243214"/>
          <a:ext cx="553624" cy="267069"/>
        </p:xfrm>
        <a:graphic>
          <a:graphicData uri="http://schemas.openxmlformats.org/presentationml/2006/ole">
            <mc:AlternateContent xmlns:mc="http://schemas.openxmlformats.org/markup-compatibility/2006">
              <mc:Choice xmlns:v="urn:schemas-microsoft-com:vml" Requires="v">
                <p:oleObj spid="_x0000_s40046" name="Equation" r:id="rId29" imgW="583920" imgH="241200" progId="Equation.3">
                  <p:embed/>
                </p:oleObj>
              </mc:Choice>
              <mc:Fallback>
                <p:oleObj name="Equation" r:id="rId29" imgW="583920" imgH="2412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607645" y="5243214"/>
                        <a:ext cx="553624" cy="2670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4" name="Straight Arrow Connector 53"/>
          <p:cNvCxnSpPr/>
          <p:nvPr/>
        </p:nvCxnSpPr>
        <p:spPr>
          <a:xfrm>
            <a:off x="5703276" y="5956162"/>
            <a:ext cx="718681"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5" name="Object 22"/>
          <p:cNvGraphicFramePr>
            <a:graphicFrameLocks noChangeAspect="1"/>
          </p:cNvGraphicFramePr>
          <p:nvPr>
            <p:extLst>
              <p:ext uri="{D42A27DB-BD31-4B8C-83A1-F6EECF244321}">
                <p14:modId xmlns:p14="http://schemas.microsoft.com/office/powerpoint/2010/main" val="1303701767"/>
              </p:ext>
            </p:extLst>
          </p:nvPr>
        </p:nvGraphicFramePr>
        <p:xfrm>
          <a:off x="6472391" y="5838348"/>
          <a:ext cx="552478" cy="267070"/>
        </p:xfrm>
        <a:graphic>
          <a:graphicData uri="http://schemas.openxmlformats.org/presentationml/2006/ole">
            <mc:AlternateContent xmlns:mc="http://schemas.openxmlformats.org/markup-compatibility/2006">
              <mc:Choice xmlns:v="urn:schemas-microsoft-com:vml" Requires="v">
                <p:oleObj spid="_x0000_s40047" name="Equation" r:id="rId31" imgW="583920" imgH="241200" progId="Equation.3">
                  <p:embed/>
                </p:oleObj>
              </mc:Choice>
              <mc:Fallback>
                <p:oleObj name="Equation" r:id="rId31" imgW="583920" imgH="2412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472391" y="5838348"/>
                        <a:ext cx="552478"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Line 16"/>
          <p:cNvSpPr>
            <a:spLocks noChangeShapeType="1"/>
          </p:cNvSpPr>
          <p:nvPr/>
        </p:nvSpPr>
        <p:spPr bwMode="auto">
          <a:xfrm flipH="1" flipV="1">
            <a:off x="2321925" y="4727414"/>
            <a:ext cx="383984" cy="428686"/>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57" name="Line 16"/>
          <p:cNvSpPr>
            <a:spLocks noChangeShapeType="1"/>
          </p:cNvSpPr>
          <p:nvPr/>
        </p:nvSpPr>
        <p:spPr bwMode="auto">
          <a:xfrm flipH="1">
            <a:off x="2321925" y="3749688"/>
            <a:ext cx="383984" cy="42754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cxnSp>
        <p:nvCxnSpPr>
          <p:cNvPr id="58" name="Straight Arrow Connector 57"/>
          <p:cNvCxnSpPr/>
          <p:nvPr/>
        </p:nvCxnSpPr>
        <p:spPr>
          <a:xfrm rot="16200000" flipV="1">
            <a:off x="6067202" y="2538706"/>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6200000" flipV="1">
            <a:off x="4110603" y="6423482"/>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1040935980"/>
              </p:ext>
            </p:extLst>
          </p:nvPr>
        </p:nvGraphicFramePr>
        <p:xfrm>
          <a:off x="4478699" y="6451934"/>
          <a:ext cx="554038" cy="266700"/>
        </p:xfrm>
        <a:graphic>
          <a:graphicData uri="http://schemas.openxmlformats.org/presentationml/2006/ole">
            <mc:AlternateContent xmlns:mc="http://schemas.openxmlformats.org/markup-compatibility/2006">
              <mc:Choice xmlns:v="urn:schemas-microsoft-com:vml" Requires="v">
                <p:oleObj spid="_x0000_s40048" name="Equation" r:id="rId33" imgW="583947" imgH="241195" progId="Equation.3">
                  <p:embed/>
                </p:oleObj>
              </mc:Choice>
              <mc:Fallback>
                <p:oleObj name="Equation" r:id="rId33" imgW="583947" imgH="241195"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478699" y="6451934"/>
                        <a:ext cx="5540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6" name="Straight Arrow Connector 65"/>
          <p:cNvCxnSpPr/>
          <p:nvPr/>
        </p:nvCxnSpPr>
        <p:spPr>
          <a:xfrm rot="16200000" flipH="1">
            <a:off x="4593283" y="1707696"/>
            <a:ext cx="502045"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763608693"/>
              </p:ext>
            </p:extLst>
          </p:nvPr>
        </p:nvGraphicFramePr>
        <p:xfrm>
          <a:off x="4585860" y="1224683"/>
          <a:ext cx="550862" cy="268287"/>
        </p:xfrm>
        <a:graphic>
          <a:graphicData uri="http://schemas.openxmlformats.org/presentationml/2006/ole">
            <mc:AlternateContent xmlns:mc="http://schemas.openxmlformats.org/markup-compatibility/2006">
              <mc:Choice xmlns:v="urn:schemas-microsoft-com:vml" Requires="v">
                <p:oleObj spid="_x0000_s40049" name="Equation" r:id="rId34" imgW="583947" imgH="241195" progId="Equation.3">
                  <p:embed/>
                </p:oleObj>
              </mc:Choice>
              <mc:Fallback>
                <p:oleObj name="Equation" r:id="rId34" imgW="583947" imgH="241195"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85860" y="1224683"/>
                        <a:ext cx="5508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 name="Rectangle 21" descr="Parchment"/>
          <p:cNvSpPr>
            <a:spLocks noChangeArrowheads="1"/>
          </p:cNvSpPr>
          <p:nvPr/>
        </p:nvSpPr>
        <p:spPr bwMode="auto">
          <a:xfrm>
            <a:off x="5410990" y="2841881"/>
            <a:ext cx="2348606" cy="731289"/>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r>
              <a:rPr lang="en-GB" dirty="0" smtClean="0">
                <a:solidFill>
                  <a:prstClr val="black"/>
                </a:solidFill>
                <a:latin typeface="Arial" pitchFamily="34" charset="0"/>
              </a:rPr>
              <a:t>Superficial Pyramidal </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74" name="Rectangle 20" descr="Newsprint"/>
          <p:cNvSpPr>
            <a:spLocks noChangeArrowheads="1"/>
          </p:cNvSpPr>
          <p:nvPr/>
        </p:nvSpPr>
        <p:spPr bwMode="auto">
          <a:xfrm>
            <a:off x="3813159" y="3985809"/>
            <a:ext cx="2792193" cy="977726"/>
          </a:xfrm>
          <a:prstGeom prst="rect">
            <a:avLst/>
          </a:prstGeom>
          <a:solidFill>
            <a:srgbClr val="E6D5F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Spiny Stellate Cells</a:t>
            </a:r>
            <a:endParaRPr lang="en-GB" dirty="0">
              <a:solidFill>
                <a:prstClr val="black"/>
              </a:solidFill>
              <a:latin typeface="Arial" pitchFamily="34" charset="0"/>
            </a:endParaRPr>
          </a:p>
        </p:txBody>
      </p:sp>
      <p:sp>
        <p:nvSpPr>
          <p:cNvPr id="75" name="Rectangle 21" descr="Parchment"/>
          <p:cNvSpPr>
            <a:spLocks noChangeArrowheads="1"/>
          </p:cNvSpPr>
          <p:nvPr/>
        </p:nvSpPr>
        <p:spPr bwMode="auto">
          <a:xfrm>
            <a:off x="3172421" y="5332620"/>
            <a:ext cx="2530855" cy="802354"/>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Deep Pyramidal</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76" name="Rectangle 22" descr="Parchment"/>
          <p:cNvSpPr>
            <a:spLocks noChangeArrowheads="1"/>
          </p:cNvSpPr>
          <p:nvPr/>
        </p:nvSpPr>
        <p:spPr bwMode="auto">
          <a:xfrm>
            <a:off x="2952347" y="1961584"/>
            <a:ext cx="2899938" cy="710657"/>
          </a:xfrm>
          <a:prstGeom prst="rect">
            <a:avLst/>
          </a:prstGeom>
          <a:solidFill>
            <a:srgbClr val="ABFFD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Inhibitory Interneurons </a:t>
            </a:r>
            <a:endParaRPr lang="en-GB" dirty="0">
              <a:solidFill>
                <a:prstClr val="black"/>
              </a:solidFill>
              <a:latin typeface="Arial" pitchFamily="34" charset="0"/>
            </a:endParaRPr>
          </a:p>
        </p:txBody>
      </p:sp>
    </p:spTree>
    <p:extLst>
      <p:ext uri="{BB962C8B-B14F-4D97-AF65-F5344CB8AC3E}">
        <p14:creationId xmlns:p14="http://schemas.microsoft.com/office/powerpoint/2010/main" val="4199478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620688"/>
            <a:ext cx="8489950" cy="1296988"/>
          </a:xfrm>
        </p:spPr>
        <p:txBody>
          <a:bodyPr/>
          <a:lstStyle/>
          <a:p>
            <a:r>
              <a:rPr lang="en-GB" dirty="0" smtClean="0"/>
              <a:t>Canonical Microcircuit Model (‘CMC’)	</a:t>
            </a:r>
            <a:endParaRPr lang="en-GB" dirty="0"/>
          </a:p>
        </p:txBody>
      </p:sp>
      <p:cxnSp>
        <p:nvCxnSpPr>
          <p:cNvPr id="7" name="Straight Connector 6"/>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5" descr="Picture1"/>
          <p:cNvPicPr>
            <a:picLocks noChangeAspect="1" noChangeArrowheads="1"/>
          </p:cNvPicPr>
          <p:nvPr/>
        </p:nvPicPr>
        <p:blipFill>
          <a:blip r:embed="rId3" cstate="print"/>
          <a:srcRect l="27194" t="9099" r="57950" b="-61"/>
          <a:stretch>
            <a:fillRect/>
          </a:stretch>
        </p:blipFill>
        <p:spPr bwMode="auto">
          <a:xfrm>
            <a:off x="1228431" y="2710066"/>
            <a:ext cx="965118" cy="3424907"/>
          </a:xfrm>
          <a:prstGeom prst="rect">
            <a:avLst/>
          </a:prstGeom>
          <a:noFill/>
          <a:ln w="12700">
            <a:noFill/>
            <a:miter lim="800000"/>
            <a:headEnd/>
            <a:tailEnd/>
          </a:ln>
          <a:effectLst>
            <a:outerShdw dist="107763" dir="2700000" algn="ctr" rotWithShape="0">
              <a:srgbClr val="808080">
                <a:alpha val="50000"/>
              </a:srgbClr>
            </a:outerShdw>
          </a:effectLst>
        </p:spPr>
      </p:pic>
      <p:sp>
        <p:nvSpPr>
          <p:cNvPr id="11" name="Rectangle 7"/>
          <p:cNvSpPr>
            <a:spLocks noChangeArrowheads="1"/>
          </p:cNvSpPr>
          <p:nvPr/>
        </p:nvSpPr>
        <p:spPr bwMode="auto">
          <a:xfrm>
            <a:off x="1553958" y="3443647"/>
            <a:ext cx="770260" cy="2070074"/>
          </a:xfrm>
          <a:prstGeom prst="rect">
            <a:avLst/>
          </a:prstGeom>
          <a:gradFill rotWithShape="1">
            <a:gsLst>
              <a:gs pos="0">
                <a:srgbClr val="FF6600"/>
              </a:gs>
              <a:gs pos="100000">
                <a:srgbClr val="FF6600">
                  <a:gamma/>
                  <a:shade val="46275"/>
                  <a:invGamma/>
                </a:srgbClr>
              </a:gs>
            </a:gsLst>
            <a:path path="shape">
              <a:fillToRect l="50000" t="50000" r="50000" b="50000"/>
            </a:path>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2" name="Rectangle 8" descr="Newsprint"/>
          <p:cNvSpPr>
            <a:spLocks noChangeArrowheads="1"/>
          </p:cNvSpPr>
          <p:nvPr/>
        </p:nvSpPr>
        <p:spPr bwMode="auto">
          <a:xfrm>
            <a:off x="1553958" y="4178146"/>
            <a:ext cx="770260" cy="549864"/>
          </a:xfrm>
          <a:prstGeom prst="rect">
            <a:avLst/>
          </a:prstGeom>
          <a:blipFill dpi="0" rotWithShape="0">
            <a:blip r:embed="rId4" cstate="print"/>
            <a:srcRect/>
            <a:tile tx="0" ty="0" sx="100000" sy="100000" flip="none" algn="tl"/>
          </a:blipFill>
          <a:ln w="9525">
            <a:noFill/>
            <a:miter lim="800000"/>
            <a:headEnd/>
            <a:tailEnd/>
          </a:ln>
          <a:effectLst>
            <a:outerShdw dist="107763" dir="2700000" algn="ctr" rotWithShape="0">
              <a:schemeClr val="bg2">
                <a:alpha val="0"/>
              </a:schemeClr>
            </a:outerShdw>
          </a:effectLst>
        </p:spPr>
        <p:txBody>
          <a:bodyPr wrap="none" anchor="ctr"/>
          <a:lstStyle/>
          <a:p>
            <a:pPr>
              <a:defRPr/>
            </a:pPr>
            <a:endParaRPr lang="en-GB">
              <a:solidFill>
                <a:prstClr val="black"/>
              </a:solidFill>
              <a:latin typeface="Arial" pitchFamily="34" charset="0"/>
            </a:endParaRPr>
          </a:p>
        </p:txBody>
      </p:sp>
      <p:sp>
        <p:nvSpPr>
          <p:cNvPr id="13" name="Text Box 9"/>
          <p:cNvSpPr txBox="1">
            <a:spLocks noChangeArrowheads="1"/>
          </p:cNvSpPr>
          <p:nvPr/>
        </p:nvSpPr>
        <p:spPr bwMode="auto">
          <a:xfrm>
            <a:off x="1573084" y="4243839"/>
            <a:ext cx="787813" cy="461665"/>
          </a:xfrm>
          <a:prstGeom prst="rect">
            <a:avLst/>
          </a:prstGeom>
          <a:noFill/>
          <a:ln w="9525">
            <a:noFill/>
            <a:miter lim="800000"/>
            <a:headEnd/>
            <a:tailEnd/>
          </a:ln>
        </p:spPr>
        <p:txBody>
          <a:bodyPr wrap="square">
            <a:spAutoFit/>
          </a:bodyPr>
          <a:lstStyle/>
          <a:p>
            <a:pPr algn="ctr"/>
            <a:r>
              <a:rPr lang="en-GB" sz="1200" dirty="0">
                <a:solidFill>
                  <a:prstClr val="black"/>
                </a:solidFill>
              </a:rPr>
              <a:t>Granular</a:t>
            </a:r>
          </a:p>
          <a:p>
            <a:pPr algn="ctr"/>
            <a:r>
              <a:rPr lang="en-GB" sz="1200" dirty="0">
                <a:solidFill>
                  <a:prstClr val="black"/>
                </a:solidFill>
              </a:rPr>
              <a:t>Layer</a:t>
            </a:r>
          </a:p>
        </p:txBody>
      </p:sp>
      <p:sp>
        <p:nvSpPr>
          <p:cNvPr id="14" name="Text Box 10"/>
          <p:cNvSpPr txBox="1">
            <a:spLocks noChangeArrowheads="1"/>
          </p:cNvSpPr>
          <p:nvPr/>
        </p:nvSpPr>
        <p:spPr bwMode="auto">
          <a:xfrm>
            <a:off x="1513840" y="3525858"/>
            <a:ext cx="847057" cy="646331"/>
          </a:xfrm>
          <a:prstGeom prst="rect">
            <a:avLst/>
          </a:prstGeom>
          <a:noFill/>
          <a:ln w="9525">
            <a:noFill/>
            <a:miter lim="800000"/>
            <a:headEnd/>
            <a:tailEnd/>
          </a:ln>
        </p:spPr>
        <p:txBody>
          <a:bodyPr>
            <a:spAutoFit/>
          </a:bodyPr>
          <a:lstStyle/>
          <a:p>
            <a:pPr algn="ctr"/>
            <a:r>
              <a:rPr lang="en-GB" sz="1200" dirty="0" smtClean="0">
                <a:solidFill>
                  <a:srgbClr val="FFFFFF"/>
                </a:solidFill>
              </a:rPr>
              <a:t>Supra-granular</a:t>
            </a:r>
            <a:endParaRPr lang="en-GB" sz="1200" dirty="0">
              <a:solidFill>
                <a:srgbClr val="FFFFFF"/>
              </a:solidFill>
            </a:endParaRPr>
          </a:p>
          <a:p>
            <a:pPr algn="ctr"/>
            <a:r>
              <a:rPr lang="en-GB" sz="1200" dirty="0">
                <a:solidFill>
                  <a:srgbClr val="FFFFFF"/>
                </a:solidFill>
              </a:rPr>
              <a:t>Layer</a:t>
            </a:r>
          </a:p>
        </p:txBody>
      </p:sp>
      <p:sp>
        <p:nvSpPr>
          <p:cNvPr id="15" name="Text Box 11"/>
          <p:cNvSpPr txBox="1">
            <a:spLocks noChangeArrowheads="1"/>
          </p:cNvSpPr>
          <p:nvPr/>
        </p:nvSpPr>
        <p:spPr bwMode="auto">
          <a:xfrm>
            <a:off x="1573084" y="4798618"/>
            <a:ext cx="786307" cy="646331"/>
          </a:xfrm>
          <a:prstGeom prst="rect">
            <a:avLst/>
          </a:prstGeom>
          <a:noFill/>
          <a:ln w="9525">
            <a:noFill/>
            <a:miter lim="800000"/>
            <a:headEnd/>
            <a:tailEnd/>
          </a:ln>
        </p:spPr>
        <p:txBody>
          <a:bodyPr>
            <a:spAutoFit/>
          </a:bodyPr>
          <a:lstStyle/>
          <a:p>
            <a:pPr algn="ctr"/>
            <a:r>
              <a:rPr lang="en-GB" sz="1200" dirty="0" smtClean="0">
                <a:solidFill>
                  <a:srgbClr val="FFFFFF"/>
                </a:solidFill>
              </a:rPr>
              <a:t>Infra-granular</a:t>
            </a:r>
            <a:endParaRPr lang="en-GB" sz="1200" dirty="0">
              <a:solidFill>
                <a:srgbClr val="FFFFFF"/>
              </a:solidFill>
            </a:endParaRPr>
          </a:p>
          <a:p>
            <a:pPr algn="ctr"/>
            <a:r>
              <a:rPr lang="en-GB" sz="1200" dirty="0">
                <a:solidFill>
                  <a:srgbClr val="FFFFFF"/>
                </a:solidFill>
              </a:rPr>
              <a:t>Layer</a:t>
            </a:r>
          </a:p>
        </p:txBody>
      </p:sp>
      <p:sp>
        <p:nvSpPr>
          <p:cNvPr id="16" name="Line 16"/>
          <p:cNvSpPr>
            <a:spLocks noChangeShapeType="1"/>
          </p:cNvSpPr>
          <p:nvPr/>
        </p:nvSpPr>
        <p:spPr bwMode="auto">
          <a:xfrm flipH="1" flipV="1">
            <a:off x="2321925" y="5522891"/>
            <a:ext cx="855081" cy="85508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7" name="Line 17"/>
          <p:cNvSpPr>
            <a:spLocks noChangeShapeType="1"/>
          </p:cNvSpPr>
          <p:nvPr/>
        </p:nvSpPr>
        <p:spPr bwMode="auto">
          <a:xfrm flipV="1">
            <a:off x="2321925" y="1976485"/>
            <a:ext cx="623544" cy="1457992"/>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graphicFrame>
        <p:nvGraphicFramePr>
          <p:cNvPr id="21" name="Object 2"/>
          <p:cNvGraphicFramePr>
            <a:graphicFrameLocks noChangeAspect="1"/>
          </p:cNvGraphicFramePr>
          <p:nvPr>
            <p:extLst>
              <p:ext uri="{D42A27DB-BD31-4B8C-83A1-F6EECF244321}">
                <p14:modId xmlns:p14="http://schemas.microsoft.com/office/powerpoint/2010/main" val="842814485"/>
              </p:ext>
            </p:extLst>
          </p:nvPr>
        </p:nvGraphicFramePr>
        <p:xfrm>
          <a:off x="4789739" y="2973697"/>
          <a:ext cx="242999" cy="318649"/>
        </p:xfrm>
        <a:graphic>
          <a:graphicData uri="http://schemas.openxmlformats.org/presentationml/2006/ole">
            <mc:AlternateContent xmlns:mc="http://schemas.openxmlformats.org/markup-compatibility/2006">
              <mc:Choice xmlns:v="urn:schemas-microsoft-com:vml" Requires="v">
                <p:oleObj spid="_x0000_s41064" name="Equation" r:id="rId5" imgW="177480" imgH="215640" progId="Equation.3">
                  <p:embed/>
                </p:oleObj>
              </mc:Choice>
              <mc:Fallback>
                <p:oleObj name="Equation" r:id="rId5" imgW="177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9739" y="2973697"/>
                        <a:ext cx="242999" cy="31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
          <p:cNvGraphicFramePr>
            <a:graphicFrameLocks noChangeAspect="1"/>
          </p:cNvGraphicFramePr>
          <p:nvPr>
            <p:extLst>
              <p:ext uri="{D42A27DB-BD31-4B8C-83A1-F6EECF244321}">
                <p14:modId xmlns:p14="http://schemas.microsoft.com/office/powerpoint/2010/main" val="4044740811"/>
              </p:ext>
            </p:extLst>
          </p:nvPr>
        </p:nvGraphicFramePr>
        <p:xfrm>
          <a:off x="4373660" y="3440208"/>
          <a:ext cx="244145" cy="340428"/>
        </p:xfrm>
        <a:graphic>
          <a:graphicData uri="http://schemas.openxmlformats.org/presentationml/2006/ole">
            <mc:AlternateContent xmlns:mc="http://schemas.openxmlformats.org/markup-compatibility/2006">
              <mc:Choice xmlns:v="urn:schemas-microsoft-com:vml" Requires="v">
                <p:oleObj spid="_x0000_s41065" name="Equation" r:id="rId7" imgW="177480" imgH="228600" progId="Equation.3">
                  <p:embed/>
                </p:oleObj>
              </mc:Choice>
              <mc:Fallback>
                <p:oleObj name="Equation" r:id="rId7" imgW="1774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3660" y="3440208"/>
                        <a:ext cx="244145" cy="34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699766381"/>
              </p:ext>
            </p:extLst>
          </p:nvPr>
        </p:nvGraphicFramePr>
        <p:xfrm>
          <a:off x="6898785" y="4207030"/>
          <a:ext cx="226952" cy="317503"/>
        </p:xfrm>
        <a:graphic>
          <a:graphicData uri="http://schemas.openxmlformats.org/presentationml/2006/ole">
            <mc:AlternateContent xmlns:mc="http://schemas.openxmlformats.org/markup-compatibility/2006">
              <mc:Choice xmlns:v="urn:schemas-microsoft-com:vml" Requires="v">
                <p:oleObj spid="_x0000_s41066" name="Equation" r:id="rId9" imgW="164880" imgH="215640" progId="Equation.3">
                  <p:embed/>
                </p:oleObj>
              </mc:Choice>
              <mc:Fallback>
                <p:oleObj name="Equation" r:id="rId9" imgW="1648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8785" y="4207030"/>
                        <a:ext cx="226952"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1481321262"/>
              </p:ext>
            </p:extLst>
          </p:nvPr>
        </p:nvGraphicFramePr>
        <p:xfrm>
          <a:off x="6262632" y="3676330"/>
          <a:ext cx="242999" cy="317503"/>
        </p:xfrm>
        <a:graphic>
          <a:graphicData uri="http://schemas.openxmlformats.org/presentationml/2006/ole">
            <mc:AlternateContent xmlns:mc="http://schemas.openxmlformats.org/markup-compatibility/2006">
              <mc:Choice xmlns:v="urn:schemas-microsoft-com:vml" Requires="v">
                <p:oleObj spid="_x0000_s41067" name="Equation" r:id="rId11" imgW="177480" imgH="215640" progId="Equation.3">
                  <p:embed/>
                </p:oleObj>
              </mc:Choice>
              <mc:Fallback>
                <p:oleObj name="Equation" r:id="rId11" imgW="1774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2632" y="3676330"/>
                        <a:ext cx="242999"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3087523666"/>
              </p:ext>
            </p:extLst>
          </p:nvPr>
        </p:nvGraphicFramePr>
        <p:xfrm>
          <a:off x="6086114" y="2046404"/>
          <a:ext cx="553625" cy="267070"/>
        </p:xfrm>
        <a:graphic>
          <a:graphicData uri="http://schemas.openxmlformats.org/presentationml/2006/ole">
            <mc:AlternateContent xmlns:mc="http://schemas.openxmlformats.org/markup-compatibility/2006">
              <mc:Choice xmlns:v="urn:schemas-microsoft-com:vml" Requires="v">
                <p:oleObj spid="_x0000_s41068" name="Equation" r:id="rId13" imgW="583920" imgH="241200" progId="Equation.3">
                  <p:embed/>
                </p:oleObj>
              </mc:Choice>
              <mc:Fallback>
                <p:oleObj name="Equation" r:id="rId13" imgW="58392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6114" y="2046404"/>
                        <a:ext cx="553625"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0" name="Straight Arrow Connector 29"/>
          <p:cNvCxnSpPr/>
          <p:nvPr/>
        </p:nvCxnSpPr>
        <p:spPr>
          <a:xfrm rot="16200000" flipV="1">
            <a:off x="1906994" y="4003003"/>
            <a:ext cx="2656939"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2182660" y="4000137"/>
            <a:ext cx="2656939"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536919" y="3324441"/>
            <a:ext cx="1305546" cy="5731"/>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708279" y="3320429"/>
            <a:ext cx="1291791" cy="0"/>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5484921" y="3775478"/>
            <a:ext cx="409201"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020779" y="3769174"/>
            <a:ext cx="402324"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5705569" y="5760159"/>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5830507" y="5596250"/>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10154" y="5444949"/>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6599621" y="4523387"/>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6724559" y="4359478"/>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04206" y="4209323"/>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nvGrpSpPr>
          <p:cNvPr id="42" name="Group 81"/>
          <p:cNvGrpSpPr>
            <a:grpSpLocks/>
          </p:cNvGrpSpPr>
          <p:nvPr/>
        </p:nvGrpSpPr>
        <p:grpSpPr bwMode="auto">
          <a:xfrm rot="5400000">
            <a:off x="4716381" y="2721529"/>
            <a:ext cx="381691" cy="262484"/>
            <a:chOff x="5420713" y="2409497"/>
            <a:chExt cx="449317" cy="394137"/>
          </a:xfrm>
        </p:grpSpPr>
        <p:cxnSp>
          <p:nvCxnSpPr>
            <p:cNvPr id="62" name="Straight Arrow Connector 61"/>
            <p:cNvCxnSpPr/>
            <p:nvPr/>
          </p:nvCxnSpPr>
          <p:spPr>
            <a:xfrm rot="10800000" flipV="1">
              <a:off x="5420713" y="2796750"/>
              <a:ext cx="449317" cy="8606"/>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5661072" y="2597099"/>
              <a:ext cx="385532"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28809" y="2418103"/>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pSp>
        <p:nvGrpSpPr>
          <p:cNvPr id="43" name="Group 82"/>
          <p:cNvGrpSpPr>
            <a:grpSpLocks/>
          </p:cNvGrpSpPr>
          <p:nvPr/>
        </p:nvGrpSpPr>
        <p:grpSpPr bwMode="auto">
          <a:xfrm rot="5400000">
            <a:off x="7118286" y="3626469"/>
            <a:ext cx="381691" cy="263631"/>
            <a:chOff x="5420713" y="2409497"/>
            <a:chExt cx="449317" cy="394137"/>
          </a:xfrm>
        </p:grpSpPr>
        <p:cxnSp>
          <p:nvCxnSpPr>
            <p:cNvPr id="59" name="Straight Arrow Connector 58"/>
            <p:cNvCxnSpPr/>
            <p:nvPr/>
          </p:nvCxnSpPr>
          <p:spPr>
            <a:xfrm rot="10800000" flipV="1">
              <a:off x="5420713" y="2801920"/>
              <a:ext cx="449317" cy="8569"/>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661054" y="2607422"/>
              <a:ext cx="38556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428809" y="2423207"/>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aphicFrame>
        <p:nvGraphicFramePr>
          <p:cNvPr id="44" name="Object 14"/>
          <p:cNvGraphicFramePr>
            <a:graphicFrameLocks noChangeAspect="1"/>
          </p:cNvGraphicFramePr>
          <p:nvPr>
            <p:extLst>
              <p:ext uri="{D42A27DB-BD31-4B8C-83A1-F6EECF244321}">
                <p14:modId xmlns:p14="http://schemas.microsoft.com/office/powerpoint/2010/main" val="956009244"/>
              </p:ext>
            </p:extLst>
          </p:nvPr>
        </p:nvGraphicFramePr>
        <p:xfrm>
          <a:off x="6019633" y="5438071"/>
          <a:ext cx="277385" cy="336989"/>
        </p:xfrm>
        <a:graphic>
          <a:graphicData uri="http://schemas.openxmlformats.org/presentationml/2006/ole">
            <mc:AlternateContent xmlns:mc="http://schemas.openxmlformats.org/markup-compatibility/2006">
              <mc:Choice xmlns:v="urn:schemas-microsoft-com:vml" Requires="v">
                <p:oleObj spid="_x0000_s41069" name="Equation" r:id="rId15" imgW="203040" imgH="228600" progId="Equation.3">
                  <p:embed/>
                </p:oleObj>
              </mc:Choice>
              <mc:Fallback>
                <p:oleObj name="Equation" r:id="rId15" imgW="20304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633" y="5438071"/>
                        <a:ext cx="277385"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5"/>
          <p:cNvGraphicFramePr>
            <a:graphicFrameLocks noChangeAspect="1"/>
          </p:cNvGraphicFramePr>
          <p:nvPr>
            <p:extLst>
              <p:ext uri="{D42A27DB-BD31-4B8C-83A1-F6EECF244321}">
                <p14:modId xmlns:p14="http://schemas.microsoft.com/office/powerpoint/2010/main" val="2077993732"/>
              </p:ext>
            </p:extLst>
          </p:nvPr>
        </p:nvGraphicFramePr>
        <p:xfrm>
          <a:off x="7197948" y="3872334"/>
          <a:ext cx="242999" cy="336989"/>
        </p:xfrm>
        <a:graphic>
          <a:graphicData uri="http://schemas.openxmlformats.org/presentationml/2006/ole">
            <mc:AlternateContent xmlns:mc="http://schemas.openxmlformats.org/markup-compatibility/2006">
              <mc:Choice xmlns:v="urn:schemas-microsoft-com:vml" Requires="v">
                <p:oleObj spid="_x0000_s41070" name="Equation" r:id="rId17" imgW="177480" imgH="228600" progId="Equation.3">
                  <p:embed/>
                </p:oleObj>
              </mc:Choice>
              <mc:Fallback>
                <p:oleObj name="Equation" r:id="rId17" imgW="17748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97948" y="3872334"/>
                        <a:ext cx="242999"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6"/>
          <p:cNvGraphicFramePr>
            <a:graphicFrameLocks noChangeAspect="1"/>
          </p:cNvGraphicFramePr>
          <p:nvPr>
            <p:extLst>
              <p:ext uri="{D42A27DB-BD31-4B8C-83A1-F6EECF244321}">
                <p14:modId xmlns:p14="http://schemas.microsoft.com/office/powerpoint/2010/main" val="1585077880"/>
              </p:ext>
            </p:extLst>
          </p:nvPr>
        </p:nvGraphicFramePr>
        <p:xfrm>
          <a:off x="3972483" y="3186894"/>
          <a:ext cx="226952" cy="336989"/>
        </p:xfrm>
        <a:graphic>
          <a:graphicData uri="http://schemas.openxmlformats.org/presentationml/2006/ole">
            <mc:AlternateContent xmlns:mc="http://schemas.openxmlformats.org/markup-compatibility/2006">
              <mc:Choice xmlns:v="urn:schemas-microsoft-com:vml" Requires="v">
                <p:oleObj spid="_x0000_s41071" name="Equation" r:id="rId19" imgW="164880" imgH="228600" progId="Equation.3">
                  <p:embed/>
                </p:oleObj>
              </mc:Choice>
              <mc:Fallback>
                <p:oleObj name="Equation" r:id="rId19" imgW="16488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72483" y="3186894"/>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7"/>
          <p:cNvGraphicFramePr>
            <a:graphicFrameLocks noChangeAspect="1"/>
          </p:cNvGraphicFramePr>
          <p:nvPr>
            <p:extLst>
              <p:ext uri="{D42A27DB-BD31-4B8C-83A1-F6EECF244321}">
                <p14:modId xmlns:p14="http://schemas.microsoft.com/office/powerpoint/2010/main" val="388158167"/>
              </p:ext>
            </p:extLst>
          </p:nvPr>
        </p:nvGraphicFramePr>
        <p:xfrm>
          <a:off x="3016535" y="4357185"/>
          <a:ext cx="226952" cy="336989"/>
        </p:xfrm>
        <a:graphic>
          <a:graphicData uri="http://schemas.openxmlformats.org/presentationml/2006/ole">
            <mc:AlternateContent xmlns:mc="http://schemas.openxmlformats.org/markup-compatibility/2006">
              <mc:Choice xmlns:v="urn:schemas-microsoft-com:vml" Requires="v">
                <p:oleObj spid="_x0000_s41072" name="Equation" r:id="rId21" imgW="164880" imgH="228600" progId="Equation.3">
                  <p:embed/>
                </p:oleObj>
              </mc:Choice>
              <mc:Fallback>
                <p:oleObj name="Equation" r:id="rId21" imgW="16488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16535" y="4357185"/>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18"/>
          <p:cNvGraphicFramePr>
            <a:graphicFrameLocks noChangeAspect="1"/>
          </p:cNvGraphicFramePr>
          <p:nvPr>
            <p:extLst>
              <p:ext uri="{D42A27DB-BD31-4B8C-83A1-F6EECF244321}">
                <p14:modId xmlns:p14="http://schemas.microsoft.com/office/powerpoint/2010/main" val="173724048"/>
              </p:ext>
            </p:extLst>
          </p:nvPr>
        </p:nvGraphicFramePr>
        <p:xfrm>
          <a:off x="5485494" y="3698108"/>
          <a:ext cx="226952" cy="336989"/>
        </p:xfrm>
        <a:graphic>
          <a:graphicData uri="http://schemas.openxmlformats.org/presentationml/2006/ole">
            <mc:AlternateContent xmlns:mc="http://schemas.openxmlformats.org/markup-compatibility/2006">
              <mc:Choice xmlns:v="urn:schemas-microsoft-com:vml" Requires="v">
                <p:oleObj spid="_x0000_s41073" name="Equation" r:id="rId23" imgW="164880" imgH="228600" progId="Equation.3">
                  <p:embed/>
                </p:oleObj>
              </mc:Choice>
              <mc:Fallback>
                <p:oleObj name="Equation" r:id="rId23" imgW="16488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85494" y="3698108"/>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 name="Object 19"/>
          <p:cNvGraphicFramePr>
            <a:graphicFrameLocks noChangeAspect="1"/>
          </p:cNvGraphicFramePr>
          <p:nvPr>
            <p:extLst>
              <p:ext uri="{D42A27DB-BD31-4B8C-83A1-F6EECF244321}">
                <p14:modId xmlns:p14="http://schemas.microsoft.com/office/powerpoint/2010/main" val="891377875"/>
              </p:ext>
            </p:extLst>
          </p:nvPr>
        </p:nvGraphicFramePr>
        <p:xfrm>
          <a:off x="3516287" y="3769174"/>
          <a:ext cx="225806" cy="336989"/>
        </p:xfrm>
        <a:graphic>
          <a:graphicData uri="http://schemas.openxmlformats.org/presentationml/2006/ole">
            <mc:AlternateContent xmlns:mc="http://schemas.openxmlformats.org/markup-compatibility/2006">
              <mc:Choice xmlns:v="urn:schemas-microsoft-com:vml" Requires="v">
                <p:oleObj spid="_x0000_s41074" name="Equation" r:id="rId25" imgW="164880" imgH="228600" progId="Equation.3">
                  <p:embed/>
                </p:oleObj>
              </mc:Choice>
              <mc:Fallback>
                <p:oleObj name="Equation" r:id="rId25" imgW="164880" imgH="228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16287" y="3769174"/>
                        <a:ext cx="225806"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 name="Object 20"/>
          <p:cNvGraphicFramePr>
            <a:graphicFrameLocks noChangeAspect="1"/>
          </p:cNvGraphicFramePr>
          <p:nvPr>
            <p:extLst>
              <p:ext uri="{D42A27DB-BD31-4B8C-83A1-F6EECF244321}">
                <p14:modId xmlns:p14="http://schemas.microsoft.com/office/powerpoint/2010/main" val="2367356420"/>
              </p:ext>
            </p:extLst>
          </p:nvPr>
        </p:nvGraphicFramePr>
        <p:xfrm>
          <a:off x="6985898" y="2057867"/>
          <a:ext cx="551332" cy="267070"/>
        </p:xfrm>
        <a:graphic>
          <a:graphicData uri="http://schemas.openxmlformats.org/presentationml/2006/ole">
            <mc:AlternateContent xmlns:mc="http://schemas.openxmlformats.org/markup-compatibility/2006">
              <mc:Choice xmlns:v="urn:schemas-microsoft-com:vml" Requires="v">
                <p:oleObj spid="_x0000_s41075" name="Equation" r:id="rId27" imgW="583920" imgH="241200" progId="Equation.3">
                  <p:embed/>
                </p:oleObj>
              </mc:Choice>
              <mc:Fallback>
                <p:oleObj name="Equation" r:id="rId27" imgW="583920" imgH="2412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85898" y="2057867"/>
                        <a:ext cx="551332"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 name="Straight Arrow Connector 50"/>
          <p:cNvCxnSpPr/>
          <p:nvPr/>
        </p:nvCxnSpPr>
        <p:spPr>
          <a:xfrm rot="16200000" flipH="1">
            <a:off x="7026588" y="2567362"/>
            <a:ext cx="502045"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V="1">
            <a:off x="6287276" y="5257541"/>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21"/>
          <p:cNvGraphicFramePr>
            <a:graphicFrameLocks noChangeAspect="1"/>
          </p:cNvGraphicFramePr>
          <p:nvPr>
            <p:extLst>
              <p:ext uri="{D42A27DB-BD31-4B8C-83A1-F6EECF244321}">
                <p14:modId xmlns:p14="http://schemas.microsoft.com/office/powerpoint/2010/main" val="3572830862"/>
              </p:ext>
            </p:extLst>
          </p:nvPr>
        </p:nvGraphicFramePr>
        <p:xfrm>
          <a:off x="6607645" y="5243214"/>
          <a:ext cx="553624" cy="267069"/>
        </p:xfrm>
        <a:graphic>
          <a:graphicData uri="http://schemas.openxmlformats.org/presentationml/2006/ole">
            <mc:AlternateContent xmlns:mc="http://schemas.openxmlformats.org/markup-compatibility/2006">
              <mc:Choice xmlns:v="urn:schemas-microsoft-com:vml" Requires="v">
                <p:oleObj spid="_x0000_s41076" name="Equation" r:id="rId29" imgW="583920" imgH="241200" progId="Equation.3">
                  <p:embed/>
                </p:oleObj>
              </mc:Choice>
              <mc:Fallback>
                <p:oleObj name="Equation" r:id="rId29" imgW="583920" imgH="2412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607645" y="5243214"/>
                        <a:ext cx="553624" cy="2670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4" name="Straight Arrow Connector 53"/>
          <p:cNvCxnSpPr/>
          <p:nvPr/>
        </p:nvCxnSpPr>
        <p:spPr>
          <a:xfrm>
            <a:off x="5703276" y="5956162"/>
            <a:ext cx="718681"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5" name="Object 22"/>
          <p:cNvGraphicFramePr>
            <a:graphicFrameLocks noChangeAspect="1"/>
          </p:cNvGraphicFramePr>
          <p:nvPr>
            <p:extLst>
              <p:ext uri="{D42A27DB-BD31-4B8C-83A1-F6EECF244321}">
                <p14:modId xmlns:p14="http://schemas.microsoft.com/office/powerpoint/2010/main" val="1770004041"/>
              </p:ext>
            </p:extLst>
          </p:nvPr>
        </p:nvGraphicFramePr>
        <p:xfrm>
          <a:off x="6472391" y="5838348"/>
          <a:ext cx="552478" cy="267070"/>
        </p:xfrm>
        <a:graphic>
          <a:graphicData uri="http://schemas.openxmlformats.org/presentationml/2006/ole">
            <mc:AlternateContent xmlns:mc="http://schemas.openxmlformats.org/markup-compatibility/2006">
              <mc:Choice xmlns:v="urn:schemas-microsoft-com:vml" Requires="v">
                <p:oleObj spid="_x0000_s41077" name="Equation" r:id="rId31" imgW="583920" imgH="241200" progId="Equation.3">
                  <p:embed/>
                </p:oleObj>
              </mc:Choice>
              <mc:Fallback>
                <p:oleObj name="Equation" r:id="rId31" imgW="583920" imgH="2412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472391" y="5838348"/>
                        <a:ext cx="552478"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Line 16"/>
          <p:cNvSpPr>
            <a:spLocks noChangeShapeType="1"/>
          </p:cNvSpPr>
          <p:nvPr/>
        </p:nvSpPr>
        <p:spPr bwMode="auto">
          <a:xfrm flipH="1" flipV="1">
            <a:off x="2321925" y="4727414"/>
            <a:ext cx="383984" cy="428686"/>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57" name="Line 16"/>
          <p:cNvSpPr>
            <a:spLocks noChangeShapeType="1"/>
          </p:cNvSpPr>
          <p:nvPr/>
        </p:nvSpPr>
        <p:spPr bwMode="auto">
          <a:xfrm flipH="1">
            <a:off x="2321925" y="3749688"/>
            <a:ext cx="383984" cy="42754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cxnSp>
        <p:nvCxnSpPr>
          <p:cNvPr id="58" name="Straight Arrow Connector 57"/>
          <p:cNvCxnSpPr/>
          <p:nvPr/>
        </p:nvCxnSpPr>
        <p:spPr>
          <a:xfrm rot="16200000" flipV="1">
            <a:off x="6067202" y="2538706"/>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6200000" flipV="1">
            <a:off x="4110603" y="6423482"/>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1087183041"/>
              </p:ext>
            </p:extLst>
          </p:nvPr>
        </p:nvGraphicFramePr>
        <p:xfrm>
          <a:off x="4478699" y="6451934"/>
          <a:ext cx="554038" cy="266700"/>
        </p:xfrm>
        <a:graphic>
          <a:graphicData uri="http://schemas.openxmlformats.org/presentationml/2006/ole">
            <mc:AlternateContent xmlns:mc="http://schemas.openxmlformats.org/markup-compatibility/2006">
              <mc:Choice xmlns:v="urn:schemas-microsoft-com:vml" Requires="v">
                <p:oleObj spid="_x0000_s41078" name="Equation" r:id="rId33" imgW="583947" imgH="241195" progId="Equation.3">
                  <p:embed/>
                </p:oleObj>
              </mc:Choice>
              <mc:Fallback>
                <p:oleObj name="Equation" r:id="rId33" imgW="583947" imgH="241195"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478699" y="6451934"/>
                        <a:ext cx="5540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6" name="Straight Arrow Connector 65"/>
          <p:cNvCxnSpPr/>
          <p:nvPr/>
        </p:nvCxnSpPr>
        <p:spPr>
          <a:xfrm rot="16200000" flipH="1">
            <a:off x="4593283" y="1707696"/>
            <a:ext cx="502045"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270977276"/>
              </p:ext>
            </p:extLst>
          </p:nvPr>
        </p:nvGraphicFramePr>
        <p:xfrm>
          <a:off x="4585860" y="1224683"/>
          <a:ext cx="550862" cy="268287"/>
        </p:xfrm>
        <a:graphic>
          <a:graphicData uri="http://schemas.openxmlformats.org/presentationml/2006/ole">
            <mc:AlternateContent xmlns:mc="http://schemas.openxmlformats.org/markup-compatibility/2006">
              <mc:Choice xmlns:v="urn:schemas-microsoft-com:vml" Requires="v">
                <p:oleObj spid="_x0000_s41079" name="Equation" r:id="rId34" imgW="583947" imgH="241195" progId="Equation.3">
                  <p:embed/>
                </p:oleObj>
              </mc:Choice>
              <mc:Fallback>
                <p:oleObj name="Equation" r:id="rId34" imgW="583947" imgH="241195"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85860" y="1224683"/>
                        <a:ext cx="5508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6604206" y="4792887"/>
            <a:ext cx="718681" cy="573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8" name="Object 67"/>
          <p:cNvGraphicFramePr>
            <a:graphicFrameLocks noChangeAspect="1"/>
          </p:cNvGraphicFramePr>
          <p:nvPr>
            <p:extLst>
              <p:ext uri="{D42A27DB-BD31-4B8C-83A1-F6EECF244321}">
                <p14:modId xmlns:p14="http://schemas.microsoft.com/office/powerpoint/2010/main" val="3526235847"/>
              </p:ext>
            </p:extLst>
          </p:nvPr>
        </p:nvGraphicFramePr>
        <p:xfrm>
          <a:off x="7373303" y="4712803"/>
          <a:ext cx="157162" cy="195262"/>
        </p:xfrm>
        <a:graphic>
          <a:graphicData uri="http://schemas.openxmlformats.org/presentationml/2006/ole">
            <mc:AlternateContent xmlns:mc="http://schemas.openxmlformats.org/markup-compatibility/2006">
              <mc:Choice xmlns:v="urn:schemas-microsoft-com:vml" Requires="v">
                <p:oleObj spid="_x0000_s41080" name="Equation" r:id="rId35" imgW="164880" imgH="177480" progId="Equation.3">
                  <p:embed/>
                </p:oleObj>
              </mc:Choice>
              <mc:Fallback>
                <p:oleObj name="Equation" r:id="rId35" imgW="164880" imgH="177480" progId="Equation.3">
                  <p:embed/>
                  <p:pic>
                    <p:nvPicPr>
                      <p:cNvPr id="0" name=""/>
                      <p:cNvPicPr>
                        <a:picLocks noChangeAspect="1" noChangeArrowheads="1"/>
                      </p:cNvPicPr>
                      <p:nvPr/>
                    </p:nvPicPr>
                    <p:blipFill>
                      <a:blip r:embed="rId36"/>
                      <a:srcRect/>
                      <a:stretch>
                        <a:fillRect/>
                      </a:stretch>
                    </p:blipFill>
                    <p:spPr bwMode="auto">
                      <a:xfrm>
                        <a:off x="7373303" y="4712803"/>
                        <a:ext cx="15716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 name="Rectangle 21" descr="Parchment"/>
          <p:cNvSpPr>
            <a:spLocks noChangeArrowheads="1"/>
          </p:cNvSpPr>
          <p:nvPr/>
        </p:nvSpPr>
        <p:spPr bwMode="auto">
          <a:xfrm>
            <a:off x="5410990" y="2841881"/>
            <a:ext cx="2348606" cy="731289"/>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r>
              <a:rPr lang="en-GB" dirty="0" smtClean="0">
                <a:solidFill>
                  <a:prstClr val="black"/>
                </a:solidFill>
                <a:latin typeface="Arial" pitchFamily="34" charset="0"/>
              </a:rPr>
              <a:t>Superficial Pyramidal </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74" name="Rectangle 20" descr="Newsprint"/>
          <p:cNvSpPr>
            <a:spLocks noChangeArrowheads="1"/>
          </p:cNvSpPr>
          <p:nvPr/>
        </p:nvSpPr>
        <p:spPr bwMode="auto">
          <a:xfrm>
            <a:off x="3813159" y="3985809"/>
            <a:ext cx="2792193" cy="977726"/>
          </a:xfrm>
          <a:prstGeom prst="rect">
            <a:avLst/>
          </a:prstGeom>
          <a:solidFill>
            <a:srgbClr val="E6D5F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Spiny Stellate Cells</a:t>
            </a:r>
            <a:endParaRPr lang="en-GB" dirty="0">
              <a:solidFill>
                <a:prstClr val="black"/>
              </a:solidFill>
              <a:latin typeface="Arial" pitchFamily="34" charset="0"/>
            </a:endParaRPr>
          </a:p>
        </p:txBody>
      </p:sp>
      <p:sp>
        <p:nvSpPr>
          <p:cNvPr id="75" name="Rectangle 21" descr="Parchment"/>
          <p:cNvSpPr>
            <a:spLocks noChangeArrowheads="1"/>
          </p:cNvSpPr>
          <p:nvPr/>
        </p:nvSpPr>
        <p:spPr bwMode="auto">
          <a:xfrm>
            <a:off x="3172421" y="5332620"/>
            <a:ext cx="2530855" cy="802354"/>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Deep Pyramidal</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76" name="Rectangle 22" descr="Parchment"/>
          <p:cNvSpPr>
            <a:spLocks noChangeArrowheads="1"/>
          </p:cNvSpPr>
          <p:nvPr/>
        </p:nvSpPr>
        <p:spPr bwMode="auto">
          <a:xfrm>
            <a:off x="2952347" y="1961584"/>
            <a:ext cx="2899938" cy="710657"/>
          </a:xfrm>
          <a:prstGeom prst="rect">
            <a:avLst/>
          </a:prstGeom>
          <a:solidFill>
            <a:srgbClr val="ABFFD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Inhibitory Interneurons </a:t>
            </a:r>
            <a:endParaRPr lang="en-GB" dirty="0">
              <a:solidFill>
                <a:prstClr val="black"/>
              </a:solidFill>
              <a:latin typeface="Arial" pitchFamily="34" charset="0"/>
            </a:endParaRPr>
          </a:p>
        </p:txBody>
      </p:sp>
    </p:spTree>
    <p:extLst>
      <p:ext uri="{BB962C8B-B14F-4D97-AF65-F5344CB8AC3E}">
        <p14:creationId xmlns:p14="http://schemas.microsoft.com/office/powerpoint/2010/main" val="277426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DCM analysis pathway</a:t>
            </a:r>
            <a:endParaRPr lang="en-GB" dirty="0"/>
          </a:p>
        </p:txBody>
      </p:sp>
      <p:pic>
        <p:nvPicPr>
          <p:cNvPr id="4" name="Picture 2" descr="http://flylib.com/books/2/528/1/html/2/images/figu175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44824"/>
            <a:ext cx="5400600" cy="447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56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620688"/>
            <a:ext cx="8489950" cy="1296988"/>
          </a:xfrm>
        </p:spPr>
        <p:txBody>
          <a:bodyPr/>
          <a:lstStyle/>
          <a:p>
            <a:r>
              <a:rPr lang="en-GB" dirty="0" smtClean="0"/>
              <a:t>Canonical Microcircuit Model (‘CMC’)	</a:t>
            </a:r>
            <a:endParaRPr lang="en-GB" dirty="0"/>
          </a:p>
        </p:txBody>
      </p:sp>
      <p:cxnSp>
        <p:nvCxnSpPr>
          <p:cNvPr id="7" name="Straight Connector 6"/>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5" descr="Picture1"/>
          <p:cNvPicPr>
            <a:picLocks noChangeAspect="1" noChangeArrowheads="1"/>
          </p:cNvPicPr>
          <p:nvPr/>
        </p:nvPicPr>
        <p:blipFill>
          <a:blip r:embed="rId3" cstate="print"/>
          <a:srcRect l="27194" t="9099" r="57950" b="-61"/>
          <a:stretch>
            <a:fillRect/>
          </a:stretch>
        </p:blipFill>
        <p:spPr bwMode="auto">
          <a:xfrm>
            <a:off x="1228431" y="2710066"/>
            <a:ext cx="965118" cy="3424907"/>
          </a:xfrm>
          <a:prstGeom prst="rect">
            <a:avLst/>
          </a:prstGeom>
          <a:noFill/>
          <a:ln w="12700">
            <a:noFill/>
            <a:miter lim="800000"/>
            <a:headEnd/>
            <a:tailEnd/>
          </a:ln>
          <a:effectLst>
            <a:outerShdw dist="107763" dir="2700000" algn="ctr" rotWithShape="0">
              <a:srgbClr val="808080">
                <a:alpha val="50000"/>
              </a:srgbClr>
            </a:outerShdw>
          </a:effectLst>
        </p:spPr>
      </p:pic>
      <p:sp>
        <p:nvSpPr>
          <p:cNvPr id="11" name="Rectangle 7"/>
          <p:cNvSpPr>
            <a:spLocks noChangeArrowheads="1"/>
          </p:cNvSpPr>
          <p:nvPr/>
        </p:nvSpPr>
        <p:spPr bwMode="auto">
          <a:xfrm>
            <a:off x="1553958" y="3443647"/>
            <a:ext cx="770260" cy="2070074"/>
          </a:xfrm>
          <a:prstGeom prst="rect">
            <a:avLst/>
          </a:prstGeom>
          <a:gradFill rotWithShape="1">
            <a:gsLst>
              <a:gs pos="0">
                <a:srgbClr val="FF6600"/>
              </a:gs>
              <a:gs pos="100000">
                <a:srgbClr val="FF6600">
                  <a:gamma/>
                  <a:shade val="46275"/>
                  <a:invGamma/>
                </a:srgbClr>
              </a:gs>
            </a:gsLst>
            <a:path path="shape">
              <a:fillToRect l="50000" t="50000" r="50000" b="50000"/>
            </a:path>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2" name="Rectangle 8" descr="Newsprint"/>
          <p:cNvSpPr>
            <a:spLocks noChangeArrowheads="1"/>
          </p:cNvSpPr>
          <p:nvPr/>
        </p:nvSpPr>
        <p:spPr bwMode="auto">
          <a:xfrm>
            <a:off x="1553958" y="4178146"/>
            <a:ext cx="770260" cy="549864"/>
          </a:xfrm>
          <a:prstGeom prst="rect">
            <a:avLst/>
          </a:prstGeom>
          <a:blipFill dpi="0" rotWithShape="0">
            <a:blip r:embed="rId4" cstate="print"/>
            <a:srcRect/>
            <a:tile tx="0" ty="0" sx="100000" sy="100000" flip="none" algn="tl"/>
          </a:blipFill>
          <a:ln w="9525">
            <a:noFill/>
            <a:miter lim="800000"/>
            <a:headEnd/>
            <a:tailEnd/>
          </a:ln>
          <a:effectLst>
            <a:outerShdw dist="107763" dir="2700000" algn="ctr" rotWithShape="0">
              <a:schemeClr val="bg2">
                <a:alpha val="0"/>
              </a:schemeClr>
            </a:outerShdw>
          </a:effectLst>
        </p:spPr>
        <p:txBody>
          <a:bodyPr wrap="none" anchor="ctr"/>
          <a:lstStyle/>
          <a:p>
            <a:pPr>
              <a:defRPr/>
            </a:pPr>
            <a:endParaRPr lang="en-GB">
              <a:solidFill>
                <a:prstClr val="black"/>
              </a:solidFill>
              <a:latin typeface="Arial" pitchFamily="34" charset="0"/>
            </a:endParaRPr>
          </a:p>
        </p:txBody>
      </p:sp>
      <p:sp>
        <p:nvSpPr>
          <p:cNvPr id="13" name="Text Box 9"/>
          <p:cNvSpPr txBox="1">
            <a:spLocks noChangeArrowheads="1"/>
          </p:cNvSpPr>
          <p:nvPr/>
        </p:nvSpPr>
        <p:spPr bwMode="auto">
          <a:xfrm>
            <a:off x="1573084" y="4243839"/>
            <a:ext cx="787813" cy="461665"/>
          </a:xfrm>
          <a:prstGeom prst="rect">
            <a:avLst/>
          </a:prstGeom>
          <a:noFill/>
          <a:ln w="9525">
            <a:noFill/>
            <a:miter lim="800000"/>
            <a:headEnd/>
            <a:tailEnd/>
          </a:ln>
        </p:spPr>
        <p:txBody>
          <a:bodyPr wrap="square">
            <a:spAutoFit/>
          </a:bodyPr>
          <a:lstStyle/>
          <a:p>
            <a:pPr algn="ctr"/>
            <a:r>
              <a:rPr lang="en-GB" sz="1200" dirty="0">
                <a:solidFill>
                  <a:prstClr val="black"/>
                </a:solidFill>
              </a:rPr>
              <a:t>Granular</a:t>
            </a:r>
          </a:p>
          <a:p>
            <a:pPr algn="ctr"/>
            <a:r>
              <a:rPr lang="en-GB" sz="1200" dirty="0">
                <a:solidFill>
                  <a:prstClr val="black"/>
                </a:solidFill>
              </a:rPr>
              <a:t>Layer</a:t>
            </a:r>
          </a:p>
        </p:txBody>
      </p:sp>
      <p:sp>
        <p:nvSpPr>
          <p:cNvPr id="14" name="Text Box 10"/>
          <p:cNvSpPr txBox="1">
            <a:spLocks noChangeArrowheads="1"/>
          </p:cNvSpPr>
          <p:nvPr/>
        </p:nvSpPr>
        <p:spPr bwMode="auto">
          <a:xfrm>
            <a:off x="1513840" y="3525858"/>
            <a:ext cx="847057" cy="646331"/>
          </a:xfrm>
          <a:prstGeom prst="rect">
            <a:avLst/>
          </a:prstGeom>
          <a:noFill/>
          <a:ln w="9525">
            <a:noFill/>
            <a:miter lim="800000"/>
            <a:headEnd/>
            <a:tailEnd/>
          </a:ln>
        </p:spPr>
        <p:txBody>
          <a:bodyPr>
            <a:spAutoFit/>
          </a:bodyPr>
          <a:lstStyle/>
          <a:p>
            <a:pPr algn="ctr"/>
            <a:r>
              <a:rPr lang="en-GB" sz="1200" dirty="0" smtClean="0">
                <a:solidFill>
                  <a:srgbClr val="FFFFFF"/>
                </a:solidFill>
              </a:rPr>
              <a:t>Supra-granular</a:t>
            </a:r>
            <a:endParaRPr lang="en-GB" sz="1200" dirty="0">
              <a:solidFill>
                <a:srgbClr val="FFFFFF"/>
              </a:solidFill>
            </a:endParaRPr>
          </a:p>
          <a:p>
            <a:pPr algn="ctr"/>
            <a:r>
              <a:rPr lang="en-GB" sz="1200" dirty="0">
                <a:solidFill>
                  <a:srgbClr val="FFFFFF"/>
                </a:solidFill>
              </a:rPr>
              <a:t>Layer</a:t>
            </a:r>
          </a:p>
        </p:txBody>
      </p:sp>
      <p:sp>
        <p:nvSpPr>
          <p:cNvPr id="15" name="Text Box 11"/>
          <p:cNvSpPr txBox="1">
            <a:spLocks noChangeArrowheads="1"/>
          </p:cNvSpPr>
          <p:nvPr/>
        </p:nvSpPr>
        <p:spPr bwMode="auto">
          <a:xfrm>
            <a:off x="1573084" y="4798618"/>
            <a:ext cx="786307" cy="646331"/>
          </a:xfrm>
          <a:prstGeom prst="rect">
            <a:avLst/>
          </a:prstGeom>
          <a:noFill/>
          <a:ln w="9525">
            <a:noFill/>
            <a:miter lim="800000"/>
            <a:headEnd/>
            <a:tailEnd/>
          </a:ln>
        </p:spPr>
        <p:txBody>
          <a:bodyPr>
            <a:spAutoFit/>
          </a:bodyPr>
          <a:lstStyle/>
          <a:p>
            <a:pPr algn="ctr"/>
            <a:r>
              <a:rPr lang="en-GB" sz="1200" dirty="0" smtClean="0">
                <a:solidFill>
                  <a:srgbClr val="FFFFFF"/>
                </a:solidFill>
              </a:rPr>
              <a:t>Infra-granular</a:t>
            </a:r>
            <a:endParaRPr lang="en-GB" sz="1200" dirty="0">
              <a:solidFill>
                <a:srgbClr val="FFFFFF"/>
              </a:solidFill>
            </a:endParaRPr>
          </a:p>
          <a:p>
            <a:pPr algn="ctr"/>
            <a:r>
              <a:rPr lang="en-GB" sz="1200" dirty="0">
                <a:solidFill>
                  <a:srgbClr val="FFFFFF"/>
                </a:solidFill>
              </a:rPr>
              <a:t>Layer</a:t>
            </a:r>
          </a:p>
        </p:txBody>
      </p:sp>
      <p:sp>
        <p:nvSpPr>
          <p:cNvPr id="16" name="Line 16"/>
          <p:cNvSpPr>
            <a:spLocks noChangeShapeType="1"/>
          </p:cNvSpPr>
          <p:nvPr/>
        </p:nvSpPr>
        <p:spPr bwMode="auto">
          <a:xfrm flipH="1" flipV="1">
            <a:off x="2321925" y="5522891"/>
            <a:ext cx="855081" cy="85508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7" name="Line 17"/>
          <p:cNvSpPr>
            <a:spLocks noChangeShapeType="1"/>
          </p:cNvSpPr>
          <p:nvPr/>
        </p:nvSpPr>
        <p:spPr bwMode="auto">
          <a:xfrm flipV="1">
            <a:off x="2321925" y="1976485"/>
            <a:ext cx="623544" cy="1457992"/>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graphicFrame>
        <p:nvGraphicFramePr>
          <p:cNvPr id="21" name="Object 2"/>
          <p:cNvGraphicFramePr>
            <a:graphicFrameLocks noChangeAspect="1"/>
          </p:cNvGraphicFramePr>
          <p:nvPr>
            <p:extLst>
              <p:ext uri="{D42A27DB-BD31-4B8C-83A1-F6EECF244321}">
                <p14:modId xmlns:p14="http://schemas.microsoft.com/office/powerpoint/2010/main" val="2999783686"/>
              </p:ext>
            </p:extLst>
          </p:nvPr>
        </p:nvGraphicFramePr>
        <p:xfrm>
          <a:off x="4789739" y="2973697"/>
          <a:ext cx="242999" cy="318649"/>
        </p:xfrm>
        <a:graphic>
          <a:graphicData uri="http://schemas.openxmlformats.org/presentationml/2006/ole">
            <mc:AlternateContent xmlns:mc="http://schemas.openxmlformats.org/markup-compatibility/2006">
              <mc:Choice xmlns:v="urn:schemas-microsoft-com:vml" Requires="v">
                <p:oleObj spid="_x0000_s42094" name="Equation" r:id="rId5" imgW="177480" imgH="215640" progId="Equation.3">
                  <p:embed/>
                </p:oleObj>
              </mc:Choice>
              <mc:Fallback>
                <p:oleObj name="Equation" r:id="rId5" imgW="177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9739" y="2973697"/>
                        <a:ext cx="242999" cy="31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
          <p:cNvGraphicFramePr>
            <a:graphicFrameLocks noChangeAspect="1"/>
          </p:cNvGraphicFramePr>
          <p:nvPr>
            <p:extLst>
              <p:ext uri="{D42A27DB-BD31-4B8C-83A1-F6EECF244321}">
                <p14:modId xmlns:p14="http://schemas.microsoft.com/office/powerpoint/2010/main" val="3992894998"/>
              </p:ext>
            </p:extLst>
          </p:nvPr>
        </p:nvGraphicFramePr>
        <p:xfrm>
          <a:off x="4373660" y="3440208"/>
          <a:ext cx="244145" cy="340428"/>
        </p:xfrm>
        <a:graphic>
          <a:graphicData uri="http://schemas.openxmlformats.org/presentationml/2006/ole">
            <mc:AlternateContent xmlns:mc="http://schemas.openxmlformats.org/markup-compatibility/2006">
              <mc:Choice xmlns:v="urn:schemas-microsoft-com:vml" Requires="v">
                <p:oleObj spid="_x0000_s42095" name="Equation" r:id="rId7" imgW="177480" imgH="228600" progId="Equation.3">
                  <p:embed/>
                </p:oleObj>
              </mc:Choice>
              <mc:Fallback>
                <p:oleObj name="Equation" r:id="rId7" imgW="1774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3660" y="3440208"/>
                        <a:ext cx="244145" cy="34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2343763065"/>
              </p:ext>
            </p:extLst>
          </p:nvPr>
        </p:nvGraphicFramePr>
        <p:xfrm>
          <a:off x="6898785" y="4207030"/>
          <a:ext cx="226952" cy="317503"/>
        </p:xfrm>
        <a:graphic>
          <a:graphicData uri="http://schemas.openxmlformats.org/presentationml/2006/ole">
            <mc:AlternateContent xmlns:mc="http://schemas.openxmlformats.org/markup-compatibility/2006">
              <mc:Choice xmlns:v="urn:schemas-microsoft-com:vml" Requires="v">
                <p:oleObj spid="_x0000_s42096" name="Equation" r:id="rId9" imgW="164880" imgH="215640" progId="Equation.3">
                  <p:embed/>
                </p:oleObj>
              </mc:Choice>
              <mc:Fallback>
                <p:oleObj name="Equation" r:id="rId9" imgW="1648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8785" y="4207030"/>
                        <a:ext cx="226952"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3393838909"/>
              </p:ext>
            </p:extLst>
          </p:nvPr>
        </p:nvGraphicFramePr>
        <p:xfrm>
          <a:off x="6262632" y="3676330"/>
          <a:ext cx="242999" cy="317503"/>
        </p:xfrm>
        <a:graphic>
          <a:graphicData uri="http://schemas.openxmlformats.org/presentationml/2006/ole">
            <mc:AlternateContent xmlns:mc="http://schemas.openxmlformats.org/markup-compatibility/2006">
              <mc:Choice xmlns:v="urn:schemas-microsoft-com:vml" Requires="v">
                <p:oleObj spid="_x0000_s42097" name="Equation" r:id="rId11" imgW="177480" imgH="215640" progId="Equation.3">
                  <p:embed/>
                </p:oleObj>
              </mc:Choice>
              <mc:Fallback>
                <p:oleObj name="Equation" r:id="rId11" imgW="1774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2632" y="3676330"/>
                        <a:ext cx="242999"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871205480"/>
              </p:ext>
            </p:extLst>
          </p:nvPr>
        </p:nvGraphicFramePr>
        <p:xfrm>
          <a:off x="6086114" y="2046404"/>
          <a:ext cx="553625" cy="267070"/>
        </p:xfrm>
        <a:graphic>
          <a:graphicData uri="http://schemas.openxmlformats.org/presentationml/2006/ole">
            <mc:AlternateContent xmlns:mc="http://schemas.openxmlformats.org/markup-compatibility/2006">
              <mc:Choice xmlns:v="urn:schemas-microsoft-com:vml" Requires="v">
                <p:oleObj spid="_x0000_s42098" name="Equation" r:id="rId13" imgW="583920" imgH="241200" progId="Equation.3">
                  <p:embed/>
                </p:oleObj>
              </mc:Choice>
              <mc:Fallback>
                <p:oleObj name="Equation" r:id="rId13" imgW="58392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6114" y="2046404"/>
                        <a:ext cx="553625"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0" name="Straight Arrow Connector 29"/>
          <p:cNvCxnSpPr/>
          <p:nvPr/>
        </p:nvCxnSpPr>
        <p:spPr>
          <a:xfrm rot="16200000" flipV="1">
            <a:off x="1906994" y="4003003"/>
            <a:ext cx="2656939"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2182660" y="4000137"/>
            <a:ext cx="2656939"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536919" y="3324441"/>
            <a:ext cx="1305546" cy="5731"/>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708279" y="3320429"/>
            <a:ext cx="1291791" cy="0"/>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5484921" y="3775478"/>
            <a:ext cx="409201"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020779" y="3769174"/>
            <a:ext cx="402324"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5705569" y="5760159"/>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5830507" y="5596250"/>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10154" y="5444949"/>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6599621" y="4523387"/>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6724559" y="4359478"/>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04206" y="4209323"/>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nvGrpSpPr>
          <p:cNvPr id="42" name="Group 81"/>
          <p:cNvGrpSpPr>
            <a:grpSpLocks/>
          </p:cNvGrpSpPr>
          <p:nvPr/>
        </p:nvGrpSpPr>
        <p:grpSpPr bwMode="auto">
          <a:xfrm rot="5400000">
            <a:off x="4716381" y="2721529"/>
            <a:ext cx="381691" cy="262484"/>
            <a:chOff x="5420713" y="2409497"/>
            <a:chExt cx="449317" cy="394137"/>
          </a:xfrm>
        </p:grpSpPr>
        <p:cxnSp>
          <p:nvCxnSpPr>
            <p:cNvPr id="62" name="Straight Arrow Connector 61"/>
            <p:cNvCxnSpPr/>
            <p:nvPr/>
          </p:nvCxnSpPr>
          <p:spPr>
            <a:xfrm rot="10800000" flipV="1">
              <a:off x="5420713" y="2796750"/>
              <a:ext cx="449317" cy="8606"/>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5661072" y="2597099"/>
              <a:ext cx="385532"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28809" y="2418103"/>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pSp>
        <p:nvGrpSpPr>
          <p:cNvPr id="43" name="Group 82"/>
          <p:cNvGrpSpPr>
            <a:grpSpLocks/>
          </p:cNvGrpSpPr>
          <p:nvPr/>
        </p:nvGrpSpPr>
        <p:grpSpPr bwMode="auto">
          <a:xfrm rot="5400000">
            <a:off x="7118286" y="3626469"/>
            <a:ext cx="381691" cy="263631"/>
            <a:chOff x="5420713" y="2409497"/>
            <a:chExt cx="449317" cy="394137"/>
          </a:xfrm>
        </p:grpSpPr>
        <p:cxnSp>
          <p:nvCxnSpPr>
            <p:cNvPr id="59" name="Straight Arrow Connector 58"/>
            <p:cNvCxnSpPr/>
            <p:nvPr/>
          </p:nvCxnSpPr>
          <p:spPr>
            <a:xfrm rot="10800000" flipV="1">
              <a:off x="5420713" y="2801920"/>
              <a:ext cx="449317" cy="8569"/>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661054" y="2607422"/>
              <a:ext cx="38556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428809" y="2423207"/>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aphicFrame>
        <p:nvGraphicFramePr>
          <p:cNvPr id="44" name="Object 14"/>
          <p:cNvGraphicFramePr>
            <a:graphicFrameLocks noChangeAspect="1"/>
          </p:cNvGraphicFramePr>
          <p:nvPr>
            <p:extLst>
              <p:ext uri="{D42A27DB-BD31-4B8C-83A1-F6EECF244321}">
                <p14:modId xmlns:p14="http://schemas.microsoft.com/office/powerpoint/2010/main" val="1343506599"/>
              </p:ext>
            </p:extLst>
          </p:nvPr>
        </p:nvGraphicFramePr>
        <p:xfrm>
          <a:off x="6019633" y="5438071"/>
          <a:ext cx="277385" cy="336989"/>
        </p:xfrm>
        <a:graphic>
          <a:graphicData uri="http://schemas.openxmlformats.org/presentationml/2006/ole">
            <mc:AlternateContent xmlns:mc="http://schemas.openxmlformats.org/markup-compatibility/2006">
              <mc:Choice xmlns:v="urn:schemas-microsoft-com:vml" Requires="v">
                <p:oleObj spid="_x0000_s42099" name="Equation" r:id="rId15" imgW="203040" imgH="228600" progId="Equation.3">
                  <p:embed/>
                </p:oleObj>
              </mc:Choice>
              <mc:Fallback>
                <p:oleObj name="Equation" r:id="rId15" imgW="20304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633" y="5438071"/>
                        <a:ext cx="277385"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5"/>
          <p:cNvGraphicFramePr>
            <a:graphicFrameLocks noChangeAspect="1"/>
          </p:cNvGraphicFramePr>
          <p:nvPr>
            <p:extLst>
              <p:ext uri="{D42A27DB-BD31-4B8C-83A1-F6EECF244321}">
                <p14:modId xmlns:p14="http://schemas.microsoft.com/office/powerpoint/2010/main" val="1549564633"/>
              </p:ext>
            </p:extLst>
          </p:nvPr>
        </p:nvGraphicFramePr>
        <p:xfrm>
          <a:off x="7197948" y="3872334"/>
          <a:ext cx="242999" cy="336989"/>
        </p:xfrm>
        <a:graphic>
          <a:graphicData uri="http://schemas.openxmlformats.org/presentationml/2006/ole">
            <mc:AlternateContent xmlns:mc="http://schemas.openxmlformats.org/markup-compatibility/2006">
              <mc:Choice xmlns:v="urn:schemas-microsoft-com:vml" Requires="v">
                <p:oleObj spid="_x0000_s42100" name="Equation" r:id="rId17" imgW="177480" imgH="228600" progId="Equation.3">
                  <p:embed/>
                </p:oleObj>
              </mc:Choice>
              <mc:Fallback>
                <p:oleObj name="Equation" r:id="rId17" imgW="17748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97948" y="3872334"/>
                        <a:ext cx="242999"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6"/>
          <p:cNvGraphicFramePr>
            <a:graphicFrameLocks noChangeAspect="1"/>
          </p:cNvGraphicFramePr>
          <p:nvPr>
            <p:extLst>
              <p:ext uri="{D42A27DB-BD31-4B8C-83A1-F6EECF244321}">
                <p14:modId xmlns:p14="http://schemas.microsoft.com/office/powerpoint/2010/main" val="2655483893"/>
              </p:ext>
            </p:extLst>
          </p:nvPr>
        </p:nvGraphicFramePr>
        <p:xfrm>
          <a:off x="3972483" y="3186894"/>
          <a:ext cx="226952" cy="336989"/>
        </p:xfrm>
        <a:graphic>
          <a:graphicData uri="http://schemas.openxmlformats.org/presentationml/2006/ole">
            <mc:AlternateContent xmlns:mc="http://schemas.openxmlformats.org/markup-compatibility/2006">
              <mc:Choice xmlns:v="urn:schemas-microsoft-com:vml" Requires="v">
                <p:oleObj spid="_x0000_s42101" name="Equation" r:id="rId19" imgW="164880" imgH="228600" progId="Equation.3">
                  <p:embed/>
                </p:oleObj>
              </mc:Choice>
              <mc:Fallback>
                <p:oleObj name="Equation" r:id="rId19" imgW="16488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72483" y="3186894"/>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7"/>
          <p:cNvGraphicFramePr>
            <a:graphicFrameLocks noChangeAspect="1"/>
          </p:cNvGraphicFramePr>
          <p:nvPr>
            <p:extLst>
              <p:ext uri="{D42A27DB-BD31-4B8C-83A1-F6EECF244321}">
                <p14:modId xmlns:p14="http://schemas.microsoft.com/office/powerpoint/2010/main" val="1838021611"/>
              </p:ext>
            </p:extLst>
          </p:nvPr>
        </p:nvGraphicFramePr>
        <p:xfrm>
          <a:off x="3016535" y="4357185"/>
          <a:ext cx="226952" cy="336989"/>
        </p:xfrm>
        <a:graphic>
          <a:graphicData uri="http://schemas.openxmlformats.org/presentationml/2006/ole">
            <mc:AlternateContent xmlns:mc="http://schemas.openxmlformats.org/markup-compatibility/2006">
              <mc:Choice xmlns:v="urn:schemas-microsoft-com:vml" Requires="v">
                <p:oleObj spid="_x0000_s42102" name="Equation" r:id="rId21" imgW="164880" imgH="228600" progId="Equation.3">
                  <p:embed/>
                </p:oleObj>
              </mc:Choice>
              <mc:Fallback>
                <p:oleObj name="Equation" r:id="rId21" imgW="16488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16535" y="4357185"/>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18"/>
          <p:cNvGraphicFramePr>
            <a:graphicFrameLocks noChangeAspect="1"/>
          </p:cNvGraphicFramePr>
          <p:nvPr>
            <p:extLst>
              <p:ext uri="{D42A27DB-BD31-4B8C-83A1-F6EECF244321}">
                <p14:modId xmlns:p14="http://schemas.microsoft.com/office/powerpoint/2010/main" val="708868850"/>
              </p:ext>
            </p:extLst>
          </p:nvPr>
        </p:nvGraphicFramePr>
        <p:xfrm>
          <a:off x="5485494" y="3698108"/>
          <a:ext cx="226952" cy="336989"/>
        </p:xfrm>
        <a:graphic>
          <a:graphicData uri="http://schemas.openxmlformats.org/presentationml/2006/ole">
            <mc:AlternateContent xmlns:mc="http://schemas.openxmlformats.org/markup-compatibility/2006">
              <mc:Choice xmlns:v="urn:schemas-microsoft-com:vml" Requires="v">
                <p:oleObj spid="_x0000_s42103" name="Equation" r:id="rId23" imgW="164880" imgH="228600" progId="Equation.3">
                  <p:embed/>
                </p:oleObj>
              </mc:Choice>
              <mc:Fallback>
                <p:oleObj name="Equation" r:id="rId23" imgW="16488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85494" y="3698108"/>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 name="Object 19"/>
          <p:cNvGraphicFramePr>
            <a:graphicFrameLocks noChangeAspect="1"/>
          </p:cNvGraphicFramePr>
          <p:nvPr>
            <p:extLst>
              <p:ext uri="{D42A27DB-BD31-4B8C-83A1-F6EECF244321}">
                <p14:modId xmlns:p14="http://schemas.microsoft.com/office/powerpoint/2010/main" val="3533123928"/>
              </p:ext>
            </p:extLst>
          </p:nvPr>
        </p:nvGraphicFramePr>
        <p:xfrm>
          <a:off x="3516287" y="3769174"/>
          <a:ext cx="225806" cy="336989"/>
        </p:xfrm>
        <a:graphic>
          <a:graphicData uri="http://schemas.openxmlformats.org/presentationml/2006/ole">
            <mc:AlternateContent xmlns:mc="http://schemas.openxmlformats.org/markup-compatibility/2006">
              <mc:Choice xmlns:v="urn:schemas-microsoft-com:vml" Requires="v">
                <p:oleObj spid="_x0000_s42104" name="Equation" r:id="rId25" imgW="164880" imgH="228600" progId="Equation.3">
                  <p:embed/>
                </p:oleObj>
              </mc:Choice>
              <mc:Fallback>
                <p:oleObj name="Equation" r:id="rId25" imgW="164880" imgH="228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16287" y="3769174"/>
                        <a:ext cx="225806"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 name="Object 20"/>
          <p:cNvGraphicFramePr>
            <a:graphicFrameLocks noChangeAspect="1"/>
          </p:cNvGraphicFramePr>
          <p:nvPr>
            <p:extLst>
              <p:ext uri="{D42A27DB-BD31-4B8C-83A1-F6EECF244321}">
                <p14:modId xmlns:p14="http://schemas.microsoft.com/office/powerpoint/2010/main" val="3665792628"/>
              </p:ext>
            </p:extLst>
          </p:nvPr>
        </p:nvGraphicFramePr>
        <p:xfrm>
          <a:off x="6985898" y="2057867"/>
          <a:ext cx="551332" cy="267070"/>
        </p:xfrm>
        <a:graphic>
          <a:graphicData uri="http://schemas.openxmlformats.org/presentationml/2006/ole">
            <mc:AlternateContent xmlns:mc="http://schemas.openxmlformats.org/markup-compatibility/2006">
              <mc:Choice xmlns:v="urn:schemas-microsoft-com:vml" Requires="v">
                <p:oleObj spid="_x0000_s42105" name="Equation" r:id="rId27" imgW="583920" imgH="241200" progId="Equation.3">
                  <p:embed/>
                </p:oleObj>
              </mc:Choice>
              <mc:Fallback>
                <p:oleObj name="Equation" r:id="rId27" imgW="583920" imgH="2412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85898" y="2057867"/>
                        <a:ext cx="551332"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 name="Straight Arrow Connector 50"/>
          <p:cNvCxnSpPr/>
          <p:nvPr/>
        </p:nvCxnSpPr>
        <p:spPr>
          <a:xfrm rot="16200000" flipH="1">
            <a:off x="7026588" y="2567362"/>
            <a:ext cx="502045"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V="1">
            <a:off x="6287276" y="5257541"/>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21"/>
          <p:cNvGraphicFramePr>
            <a:graphicFrameLocks noChangeAspect="1"/>
          </p:cNvGraphicFramePr>
          <p:nvPr>
            <p:extLst>
              <p:ext uri="{D42A27DB-BD31-4B8C-83A1-F6EECF244321}">
                <p14:modId xmlns:p14="http://schemas.microsoft.com/office/powerpoint/2010/main" val="4219853452"/>
              </p:ext>
            </p:extLst>
          </p:nvPr>
        </p:nvGraphicFramePr>
        <p:xfrm>
          <a:off x="6607645" y="5243214"/>
          <a:ext cx="553624" cy="267069"/>
        </p:xfrm>
        <a:graphic>
          <a:graphicData uri="http://schemas.openxmlformats.org/presentationml/2006/ole">
            <mc:AlternateContent xmlns:mc="http://schemas.openxmlformats.org/markup-compatibility/2006">
              <mc:Choice xmlns:v="urn:schemas-microsoft-com:vml" Requires="v">
                <p:oleObj spid="_x0000_s42106" name="Equation" r:id="rId29" imgW="583920" imgH="241200" progId="Equation.3">
                  <p:embed/>
                </p:oleObj>
              </mc:Choice>
              <mc:Fallback>
                <p:oleObj name="Equation" r:id="rId29" imgW="583920" imgH="2412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607645" y="5243214"/>
                        <a:ext cx="553624" cy="2670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4" name="Straight Arrow Connector 53"/>
          <p:cNvCxnSpPr/>
          <p:nvPr/>
        </p:nvCxnSpPr>
        <p:spPr>
          <a:xfrm>
            <a:off x="5703276" y="5956162"/>
            <a:ext cx="718681"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5" name="Object 22"/>
          <p:cNvGraphicFramePr>
            <a:graphicFrameLocks noChangeAspect="1"/>
          </p:cNvGraphicFramePr>
          <p:nvPr>
            <p:extLst>
              <p:ext uri="{D42A27DB-BD31-4B8C-83A1-F6EECF244321}">
                <p14:modId xmlns:p14="http://schemas.microsoft.com/office/powerpoint/2010/main" val="1021137311"/>
              </p:ext>
            </p:extLst>
          </p:nvPr>
        </p:nvGraphicFramePr>
        <p:xfrm>
          <a:off x="6472391" y="5838348"/>
          <a:ext cx="552478" cy="267070"/>
        </p:xfrm>
        <a:graphic>
          <a:graphicData uri="http://schemas.openxmlformats.org/presentationml/2006/ole">
            <mc:AlternateContent xmlns:mc="http://schemas.openxmlformats.org/markup-compatibility/2006">
              <mc:Choice xmlns:v="urn:schemas-microsoft-com:vml" Requires="v">
                <p:oleObj spid="_x0000_s42107" name="Equation" r:id="rId31" imgW="583920" imgH="241200" progId="Equation.3">
                  <p:embed/>
                </p:oleObj>
              </mc:Choice>
              <mc:Fallback>
                <p:oleObj name="Equation" r:id="rId31" imgW="583920" imgH="2412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472391" y="5838348"/>
                        <a:ext cx="552478"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Line 16"/>
          <p:cNvSpPr>
            <a:spLocks noChangeShapeType="1"/>
          </p:cNvSpPr>
          <p:nvPr/>
        </p:nvSpPr>
        <p:spPr bwMode="auto">
          <a:xfrm flipH="1" flipV="1">
            <a:off x="2321925" y="4727414"/>
            <a:ext cx="383984" cy="428686"/>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57" name="Line 16"/>
          <p:cNvSpPr>
            <a:spLocks noChangeShapeType="1"/>
          </p:cNvSpPr>
          <p:nvPr/>
        </p:nvSpPr>
        <p:spPr bwMode="auto">
          <a:xfrm flipH="1">
            <a:off x="2321925" y="3749688"/>
            <a:ext cx="383984" cy="42754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cxnSp>
        <p:nvCxnSpPr>
          <p:cNvPr id="58" name="Straight Arrow Connector 57"/>
          <p:cNvCxnSpPr/>
          <p:nvPr/>
        </p:nvCxnSpPr>
        <p:spPr>
          <a:xfrm rot="16200000" flipV="1">
            <a:off x="6067202" y="2538706"/>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6200000" flipV="1">
            <a:off x="4110603" y="6423482"/>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2783002260"/>
              </p:ext>
            </p:extLst>
          </p:nvPr>
        </p:nvGraphicFramePr>
        <p:xfrm>
          <a:off x="4478699" y="6451934"/>
          <a:ext cx="554038" cy="266700"/>
        </p:xfrm>
        <a:graphic>
          <a:graphicData uri="http://schemas.openxmlformats.org/presentationml/2006/ole">
            <mc:AlternateContent xmlns:mc="http://schemas.openxmlformats.org/markup-compatibility/2006">
              <mc:Choice xmlns:v="urn:schemas-microsoft-com:vml" Requires="v">
                <p:oleObj spid="_x0000_s42108" name="Equation" r:id="rId33" imgW="583947" imgH="241195" progId="Equation.3">
                  <p:embed/>
                </p:oleObj>
              </mc:Choice>
              <mc:Fallback>
                <p:oleObj name="Equation" r:id="rId33" imgW="583947" imgH="241195"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478699" y="6451934"/>
                        <a:ext cx="5540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6" name="Straight Arrow Connector 65"/>
          <p:cNvCxnSpPr/>
          <p:nvPr/>
        </p:nvCxnSpPr>
        <p:spPr>
          <a:xfrm rot="16200000" flipH="1">
            <a:off x="4593283" y="1707696"/>
            <a:ext cx="502045"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3075803902"/>
              </p:ext>
            </p:extLst>
          </p:nvPr>
        </p:nvGraphicFramePr>
        <p:xfrm>
          <a:off x="4585860" y="1224683"/>
          <a:ext cx="550862" cy="268287"/>
        </p:xfrm>
        <a:graphic>
          <a:graphicData uri="http://schemas.openxmlformats.org/presentationml/2006/ole">
            <mc:AlternateContent xmlns:mc="http://schemas.openxmlformats.org/markup-compatibility/2006">
              <mc:Choice xmlns:v="urn:schemas-microsoft-com:vml" Requires="v">
                <p:oleObj spid="_x0000_s42109" name="Equation" r:id="rId34" imgW="583947" imgH="241195" progId="Equation.3">
                  <p:embed/>
                </p:oleObj>
              </mc:Choice>
              <mc:Fallback>
                <p:oleObj name="Equation" r:id="rId34" imgW="583947" imgH="241195"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85860" y="1224683"/>
                        <a:ext cx="5508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9" name="Straight Arrow Connector 68"/>
          <p:cNvCxnSpPr/>
          <p:nvPr/>
        </p:nvCxnSpPr>
        <p:spPr>
          <a:xfrm flipH="1">
            <a:off x="7431778" y="3917227"/>
            <a:ext cx="9600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451884" y="3835466"/>
            <a:ext cx="163522" cy="16352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3" name="Object 72"/>
          <p:cNvGraphicFramePr>
            <a:graphicFrameLocks noChangeAspect="1"/>
          </p:cNvGraphicFramePr>
          <p:nvPr>
            <p:extLst>
              <p:ext uri="{D42A27DB-BD31-4B8C-83A1-F6EECF244321}">
                <p14:modId xmlns:p14="http://schemas.microsoft.com/office/powerpoint/2010/main" val="2715822775"/>
              </p:ext>
            </p:extLst>
          </p:nvPr>
        </p:nvGraphicFramePr>
        <p:xfrm>
          <a:off x="8403110" y="3827372"/>
          <a:ext cx="384175" cy="252412"/>
        </p:xfrm>
        <a:graphic>
          <a:graphicData uri="http://schemas.openxmlformats.org/presentationml/2006/ole">
            <mc:AlternateContent xmlns:mc="http://schemas.openxmlformats.org/markup-compatibility/2006">
              <mc:Choice xmlns:v="urn:schemas-microsoft-com:vml" Requires="v">
                <p:oleObj spid="_x0000_s42110" name="Equation" r:id="rId35" imgW="406080" imgH="228600" progId="Equation.3">
                  <p:embed/>
                </p:oleObj>
              </mc:Choice>
              <mc:Fallback>
                <p:oleObj name="Equation" r:id="rId35" imgW="406080" imgH="228600" progId="Equation.3">
                  <p:embed/>
                  <p:pic>
                    <p:nvPicPr>
                      <p:cNvPr id="0" name=""/>
                      <p:cNvPicPr>
                        <a:picLocks noChangeAspect="1" noChangeArrowheads="1"/>
                      </p:cNvPicPr>
                      <p:nvPr/>
                    </p:nvPicPr>
                    <p:blipFill>
                      <a:blip r:embed="rId36"/>
                      <a:srcRect/>
                      <a:stretch>
                        <a:fillRect/>
                      </a:stretch>
                    </p:blipFill>
                    <p:spPr bwMode="auto">
                      <a:xfrm>
                        <a:off x="8403110" y="3827372"/>
                        <a:ext cx="384175" cy="252412"/>
                      </a:xfrm>
                      <a:prstGeom prst="rect">
                        <a:avLst/>
                      </a:prstGeom>
                      <a:noFill/>
                      <a:ln>
                        <a:noFill/>
                      </a:ln>
                    </p:spPr>
                  </p:pic>
                </p:oleObj>
              </mc:Fallback>
            </mc:AlternateContent>
          </a:graphicData>
        </a:graphic>
      </p:graphicFrame>
      <p:cxnSp>
        <p:nvCxnSpPr>
          <p:cNvPr id="71" name="Straight Arrow Connector 70"/>
          <p:cNvCxnSpPr/>
          <p:nvPr/>
        </p:nvCxnSpPr>
        <p:spPr>
          <a:xfrm flipH="1">
            <a:off x="6604206" y="4792887"/>
            <a:ext cx="718681" cy="573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8" name="Object 67"/>
          <p:cNvGraphicFramePr>
            <a:graphicFrameLocks noChangeAspect="1"/>
          </p:cNvGraphicFramePr>
          <p:nvPr>
            <p:extLst>
              <p:ext uri="{D42A27DB-BD31-4B8C-83A1-F6EECF244321}">
                <p14:modId xmlns:p14="http://schemas.microsoft.com/office/powerpoint/2010/main" val="3679521894"/>
              </p:ext>
            </p:extLst>
          </p:nvPr>
        </p:nvGraphicFramePr>
        <p:xfrm>
          <a:off x="7373303" y="4712803"/>
          <a:ext cx="157162" cy="195262"/>
        </p:xfrm>
        <a:graphic>
          <a:graphicData uri="http://schemas.openxmlformats.org/presentationml/2006/ole">
            <mc:AlternateContent xmlns:mc="http://schemas.openxmlformats.org/markup-compatibility/2006">
              <mc:Choice xmlns:v="urn:schemas-microsoft-com:vml" Requires="v">
                <p:oleObj spid="_x0000_s42111" name="Equation" r:id="rId37" imgW="164880" imgH="177480" progId="Equation.3">
                  <p:embed/>
                </p:oleObj>
              </mc:Choice>
              <mc:Fallback>
                <p:oleObj name="Equation" r:id="rId37" imgW="164880" imgH="177480" progId="Equation.3">
                  <p:embed/>
                  <p:pic>
                    <p:nvPicPr>
                      <p:cNvPr id="0" name=""/>
                      <p:cNvPicPr>
                        <a:picLocks noChangeAspect="1" noChangeArrowheads="1"/>
                      </p:cNvPicPr>
                      <p:nvPr/>
                    </p:nvPicPr>
                    <p:blipFill>
                      <a:blip r:embed="rId38"/>
                      <a:srcRect/>
                      <a:stretch>
                        <a:fillRect/>
                      </a:stretch>
                    </p:blipFill>
                    <p:spPr bwMode="auto">
                      <a:xfrm>
                        <a:off x="7373303" y="4712803"/>
                        <a:ext cx="15716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 name="Rectangle 21" descr="Parchment"/>
          <p:cNvSpPr>
            <a:spLocks noChangeArrowheads="1"/>
          </p:cNvSpPr>
          <p:nvPr/>
        </p:nvSpPr>
        <p:spPr bwMode="auto">
          <a:xfrm>
            <a:off x="5410990" y="2841881"/>
            <a:ext cx="2348606" cy="731289"/>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r>
              <a:rPr lang="en-GB" dirty="0" smtClean="0">
                <a:solidFill>
                  <a:prstClr val="black"/>
                </a:solidFill>
                <a:latin typeface="Arial" pitchFamily="34" charset="0"/>
              </a:rPr>
              <a:t>Superficial Pyramidal </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74" name="Rectangle 20" descr="Newsprint"/>
          <p:cNvSpPr>
            <a:spLocks noChangeArrowheads="1"/>
          </p:cNvSpPr>
          <p:nvPr/>
        </p:nvSpPr>
        <p:spPr bwMode="auto">
          <a:xfrm>
            <a:off x="3813159" y="3985809"/>
            <a:ext cx="2792193" cy="977726"/>
          </a:xfrm>
          <a:prstGeom prst="rect">
            <a:avLst/>
          </a:prstGeom>
          <a:solidFill>
            <a:srgbClr val="E6D5F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Spiny Stellate Cells</a:t>
            </a:r>
            <a:endParaRPr lang="en-GB" dirty="0">
              <a:solidFill>
                <a:prstClr val="black"/>
              </a:solidFill>
              <a:latin typeface="Arial" pitchFamily="34" charset="0"/>
            </a:endParaRPr>
          </a:p>
        </p:txBody>
      </p:sp>
      <p:sp>
        <p:nvSpPr>
          <p:cNvPr id="75" name="Rectangle 21" descr="Parchment"/>
          <p:cNvSpPr>
            <a:spLocks noChangeArrowheads="1"/>
          </p:cNvSpPr>
          <p:nvPr/>
        </p:nvSpPr>
        <p:spPr bwMode="auto">
          <a:xfrm>
            <a:off x="3172421" y="5332620"/>
            <a:ext cx="2530855" cy="802354"/>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Deep Pyramidal</a:t>
            </a:r>
          </a:p>
          <a:p>
            <a:pPr algn="ctr">
              <a:defRPr/>
            </a:pPr>
            <a:r>
              <a:rPr lang="en-GB" dirty="0" smtClean="0">
                <a:solidFill>
                  <a:prstClr val="black"/>
                </a:solidFill>
                <a:latin typeface="Arial" pitchFamily="34" charset="0"/>
              </a:rPr>
              <a:t>Cells</a:t>
            </a:r>
            <a:endParaRPr lang="en-GB" dirty="0">
              <a:solidFill>
                <a:prstClr val="black"/>
              </a:solidFill>
              <a:latin typeface="Arial" pitchFamily="34" charset="0"/>
            </a:endParaRPr>
          </a:p>
        </p:txBody>
      </p:sp>
      <p:sp>
        <p:nvSpPr>
          <p:cNvPr id="76" name="Rectangle 22" descr="Parchment"/>
          <p:cNvSpPr>
            <a:spLocks noChangeArrowheads="1"/>
          </p:cNvSpPr>
          <p:nvPr/>
        </p:nvSpPr>
        <p:spPr bwMode="auto">
          <a:xfrm>
            <a:off x="2952347" y="1961584"/>
            <a:ext cx="2899938" cy="710657"/>
          </a:xfrm>
          <a:prstGeom prst="rect">
            <a:avLst/>
          </a:prstGeom>
          <a:solidFill>
            <a:srgbClr val="ABFFD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dirty="0" smtClean="0">
                <a:solidFill>
                  <a:prstClr val="black"/>
                </a:solidFill>
                <a:latin typeface="Arial" pitchFamily="34" charset="0"/>
              </a:rPr>
              <a:t>Inhibitory Interneurons </a:t>
            </a:r>
            <a:endParaRPr lang="en-GB" dirty="0">
              <a:solidFill>
                <a:prstClr val="black"/>
              </a:solidFill>
              <a:latin typeface="Arial" pitchFamily="34" charset="0"/>
            </a:endParaRPr>
          </a:p>
        </p:txBody>
      </p:sp>
    </p:spTree>
    <p:extLst>
      <p:ext uri="{BB962C8B-B14F-4D97-AF65-F5344CB8AC3E}">
        <p14:creationId xmlns:p14="http://schemas.microsoft.com/office/powerpoint/2010/main" val="297811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Canonical Microcircuit Model (‘CMC’)</a:t>
            </a:r>
            <a:endParaRPr lang="en-GB" dirty="0"/>
          </a:p>
        </p:txBody>
      </p:sp>
      <p:graphicFrame>
        <p:nvGraphicFramePr>
          <p:cNvPr id="65" name="Object 11"/>
          <p:cNvGraphicFramePr>
            <a:graphicFrameLocks noChangeAspect="1"/>
          </p:cNvGraphicFramePr>
          <p:nvPr>
            <p:extLst>
              <p:ext uri="{D42A27DB-BD31-4B8C-83A1-F6EECF244321}">
                <p14:modId xmlns:p14="http://schemas.microsoft.com/office/powerpoint/2010/main" val="896310172"/>
              </p:ext>
            </p:extLst>
          </p:nvPr>
        </p:nvGraphicFramePr>
        <p:xfrm>
          <a:off x="611560" y="2492896"/>
          <a:ext cx="8212583" cy="2711816"/>
        </p:xfrm>
        <a:graphic>
          <a:graphicData uri="http://schemas.openxmlformats.org/presentationml/2006/ole">
            <mc:AlternateContent xmlns:mc="http://schemas.openxmlformats.org/markup-compatibility/2006">
              <mc:Choice xmlns:v="urn:schemas-microsoft-com:vml" Requires="v">
                <p:oleObj spid="_x0000_s46088" name="Equation" r:id="rId3" imgW="3213000" imgH="901440" progId="Equation.3">
                  <p:embed/>
                </p:oleObj>
              </mc:Choice>
              <mc:Fallback>
                <p:oleObj name="Equation" r:id="rId3" imgW="3213000" imgH="901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92896"/>
                        <a:ext cx="8212583" cy="27118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1065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1" descr="Parchment"/>
          <p:cNvSpPr>
            <a:spLocks noChangeArrowheads="1"/>
          </p:cNvSpPr>
          <p:nvPr/>
        </p:nvSpPr>
        <p:spPr bwMode="auto">
          <a:xfrm>
            <a:off x="5410990" y="2841881"/>
            <a:ext cx="2348606" cy="731289"/>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graphicFrame>
        <p:nvGraphicFramePr>
          <p:cNvPr id="23" name="Object 4"/>
          <p:cNvGraphicFramePr>
            <a:graphicFrameLocks noChangeAspect="1"/>
          </p:cNvGraphicFramePr>
          <p:nvPr>
            <p:extLst>
              <p:ext uri="{D42A27DB-BD31-4B8C-83A1-F6EECF244321}">
                <p14:modId xmlns:p14="http://schemas.microsoft.com/office/powerpoint/2010/main" val="3962094543"/>
              </p:ext>
            </p:extLst>
          </p:nvPr>
        </p:nvGraphicFramePr>
        <p:xfrm>
          <a:off x="5398382" y="2876268"/>
          <a:ext cx="2373823" cy="765675"/>
        </p:xfrm>
        <a:graphic>
          <a:graphicData uri="http://schemas.openxmlformats.org/presentationml/2006/ole">
            <mc:AlternateContent xmlns:mc="http://schemas.openxmlformats.org/markup-compatibility/2006">
              <mc:Choice xmlns:v="urn:schemas-microsoft-com:vml" Requires="v">
                <p:oleObj spid="_x0000_s43165" name="Equation" r:id="rId3" imgW="3288960" imgH="901440" progId="Equation.3">
                  <p:embed/>
                </p:oleObj>
              </mc:Choice>
              <mc:Fallback>
                <p:oleObj name="Equation" r:id="rId3" imgW="3288960" imgH="901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382" y="2876268"/>
                        <a:ext cx="2373823" cy="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327025" y="620688"/>
            <a:ext cx="8489950" cy="1296988"/>
          </a:xfrm>
        </p:spPr>
        <p:txBody>
          <a:bodyPr/>
          <a:lstStyle/>
          <a:p>
            <a:r>
              <a:rPr lang="en-GB" dirty="0" smtClean="0"/>
              <a:t>Canonical Microcircuit Model (‘CMC’)	</a:t>
            </a:r>
            <a:endParaRPr lang="en-GB" dirty="0"/>
          </a:p>
        </p:txBody>
      </p:sp>
      <p:cxnSp>
        <p:nvCxnSpPr>
          <p:cNvPr id="7" name="Straight Connector 6"/>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5" descr="Picture1"/>
          <p:cNvPicPr>
            <a:picLocks noChangeAspect="1" noChangeArrowheads="1"/>
          </p:cNvPicPr>
          <p:nvPr/>
        </p:nvPicPr>
        <p:blipFill>
          <a:blip r:embed="rId5" cstate="print"/>
          <a:srcRect l="27194" t="9099" r="57950" b="-61"/>
          <a:stretch>
            <a:fillRect/>
          </a:stretch>
        </p:blipFill>
        <p:spPr bwMode="auto">
          <a:xfrm>
            <a:off x="1228431" y="2710066"/>
            <a:ext cx="965118" cy="3424907"/>
          </a:xfrm>
          <a:prstGeom prst="rect">
            <a:avLst/>
          </a:prstGeom>
          <a:noFill/>
          <a:ln w="12700">
            <a:noFill/>
            <a:miter lim="800000"/>
            <a:headEnd/>
            <a:tailEnd/>
          </a:ln>
          <a:effectLst>
            <a:outerShdw dist="107763" dir="2700000" algn="ctr" rotWithShape="0">
              <a:srgbClr val="808080">
                <a:alpha val="50000"/>
              </a:srgbClr>
            </a:outerShdw>
          </a:effectLst>
        </p:spPr>
      </p:pic>
      <p:sp>
        <p:nvSpPr>
          <p:cNvPr id="11" name="Rectangle 7"/>
          <p:cNvSpPr>
            <a:spLocks noChangeArrowheads="1"/>
          </p:cNvSpPr>
          <p:nvPr/>
        </p:nvSpPr>
        <p:spPr bwMode="auto">
          <a:xfrm>
            <a:off x="1553958" y="3443647"/>
            <a:ext cx="770260" cy="2070074"/>
          </a:xfrm>
          <a:prstGeom prst="rect">
            <a:avLst/>
          </a:prstGeom>
          <a:gradFill rotWithShape="1">
            <a:gsLst>
              <a:gs pos="0">
                <a:srgbClr val="FF6600"/>
              </a:gs>
              <a:gs pos="100000">
                <a:srgbClr val="FF6600">
                  <a:gamma/>
                  <a:shade val="46275"/>
                  <a:invGamma/>
                </a:srgbClr>
              </a:gs>
            </a:gsLst>
            <a:path path="shape">
              <a:fillToRect l="50000" t="50000" r="50000" b="50000"/>
            </a:path>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2" name="Rectangle 8" descr="Newsprint"/>
          <p:cNvSpPr>
            <a:spLocks noChangeArrowheads="1"/>
          </p:cNvSpPr>
          <p:nvPr/>
        </p:nvSpPr>
        <p:spPr bwMode="auto">
          <a:xfrm>
            <a:off x="1553958" y="4178146"/>
            <a:ext cx="770260" cy="549864"/>
          </a:xfrm>
          <a:prstGeom prst="rect">
            <a:avLst/>
          </a:prstGeom>
          <a:blipFill dpi="0" rotWithShape="0">
            <a:blip r:embed="rId6" cstate="print"/>
            <a:srcRect/>
            <a:tile tx="0" ty="0" sx="100000" sy="100000" flip="none" algn="tl"/>
          </a:blipFill>
          <a:ln w="9525">
            <a:noFill/>
            <a:miter lim="800000"/>
            <a:headEnd/>
            <a:tailEnd/>
          </a:ln>
          <a:effectLst>
            <a:outerShdw dist="107763" dir="2700000" algn="ctr" rotWithShape="0">
              <a:schemeClr val="bg2">
                <a:alpha val="0"/>
              </a:schemeClr>
            </a:outerShdw>
          </a:effectLst>
        </p:spPr>
        <p:txBody>
          <a:bodyPr wrap="none" anchor="ctr"/>
          <a:lstStyle/>
          <a:p>
            <a:pPr>
              <a:defRPr/>
            </a:pPr>
            <a:endParaRPr lang="en-GB">
              <a:solidFill>
                <a:prstClr val="black"/>
              </a:solidFill>
              <a:latin typeface="Arial" pitchFamily="34" charset="0"/>
            </a:endParaRPr>
          </a:p>
        </p:txBody>
      </p:sp>
      <p:sp>
        <p:nvSpPr>
          <p:cNvPr id="13" name="Text Box 9"/>
          <p:cNvSpPr txBox="1">
            <a:spLocks noChangeArrowheads="1"/>
          </p:cNvSpPr>
          <p:nvPr/>
        </p:nvSpPr>
        <p:spPr bwMode="auto">
          <a:xfrm>
            <a:off x="1573084" y="4243839"/>
            <a:ext cx="787813" cy="461665"/>
          </a:xfrm>
          <a:prstGeom prst="rect">
            <a:avLst/>
          </a:prstGeom>
          <a:noFill/>
          <a:ln w="9525">
            <a:noFill/>
            <a:miter lim="800000"/>
            <a:headEnd/>
            <a:tailEnd/>
          </a:ln>
        </p:spPr>
        <p:txBody>
          <a:bodyPr wrap="square">
            <a:spAutoFit/>
          </a:bodyPr>
          <a:lstStyle/>
          <a:p>
            <a:pPr algn="ctr"/>
            <a:r>
              <a:rPr lang="en-GB" sz="1200" dirty="0">
                <a:solidFill>
                  <a:prstClr val="black"/>
                </a:solidFill>
              </a:rPr>
              <a:t>Granular</a:t>
            </a:r>
          </a:p>
          <a:p>
            <a:pPr algn="ctr"/>
            <a:r>
              <a:rPr lang="en-GB" sz="1200" dirty="0">
                <a:solidFill>
                  <a:prstClr val="black"/>
                </a:solidFill>
              </a:rPr>
              <a:t>Layer</a:t>
            </a:r>
          </a:p>
        </p:txBody>
      </p:sp>
      <p:sp>
        <p:nvSpPr>
          <p:cNvPr id="14" name="Text Box 10"/>
          <p:cNvSpPr txBox="1">
            <a:spLocks noChangeArrowheads="1"/>
          </p:cNvSpPr>
          <p:nvPr/>
        </p:nvSpPr>
        <p:spPr bwMode="auto">
          <a:xfrm>
            <a:off x="1513840" y="3525858"/>
            <a:ext cx="847057" cy="646331"/>
          </a:xfrm>
          <a:prstGeom prst="rect">
            <a:avLst/>
          </a:prstGeom>
          <a:noFill/>
          <a:ln w="9525">
            <a:noFill/>
            <a:miter lim="800000"/>
            <a:headEnd/>
            <a:tailEnd/>
          </a:ln>
        </p:spPr>
        <p:txBody>
          <a:bodyPr>
            <a:spAutoFit/>
          </a:bodyPr>
          <a:lstStyle/>
          <a:p>
            <a:pPr algn="ctr"/>
            <a:r>
              <a:rPr lang="en-GB" sz="1200" dirty="0" smtClean="0">
                <a:solidFill>
                  <a:srgbClr val="FFFFFF"/>
                </a:solidFill>
              </a:rPr>
              <a:t>Supra-granular</a:t>
            </a:r>
            <a:endParaRPr lang="en-GB" sz="1200" dirty="0">
              <a:solidFill>
                <a:srgbClr val="FFFFFF"/>
              </a:solidFill>
            </a:endParaRPr>
          </a:p>
          <a:p>
            <a:pPr algn="ctr"/>
            <a:r>
              <a:rPr lang="en-GB" sz="1200" dirty="0">
                <a:solidFill>
                  <a:srgbClr val="FFFFFF"/>
                </a:solidFill>
              </a:rPr>
              <a:t>Layer</a:t>
            </a:r>
          </a:p>
        </p:txBody>
      </p:sp>
      <p:sp>
        <p:nvSpPr>
          <p:cNvPr id="15" name="Text Box 11"/>
          <p:cNvSpPr txBox="1">
            <a:spLocks noChangeArrowheads="1"/>
          </p:cNvSpPr>
          <p:nvPr/>
        </p:nvSpPr>
        <p:spPr bwMode="auto">
          <a:xfrm>
            <a:off x="1573084" y="4798618"/>
            <a:ext cx="786307" cy="646331"/>
          </a:xfrm>
          <a:prstGeom prst="rect">
            <a:avLst/>
          </a:prstGeom>
          <a:noFill/>
          <a:ln w="9525">
            <a:noFill/>
            <a:miter lim="800000"/>
            <a:headEnd/>
            <a:tailEnd/>
          </a:ln>
        </p:spPr>
        <p:txBody>
          <a:bodyPr>
            <a:spAutoFit/>
          </a:bodyPr>
          <a:lstStyle/>
          <a:p>
            <a:pPr algn="ctr"/>
            <a:r>
              <a:rPr lang="en-GB" sz="1200" dirty="0" smtClean="0">
                <a:solidFill>
                  <a:srgbClr val="FFFFFF"/>
                </a:solidFill>
              </a:rPr>
              <a:t>Infra-granular</a:t>
            </a:r>
            <a:endParaRPr lang="en-GB" sz="1200" dirty="0">
              <a:solidFill>
                <a:srgbClr val="FFFFFF"/>
              </a:solidFill>
            </a:endParaRPr>
          </a:p>
          <a:p>
            <a:pPr algn="ctr"/>
            <a:r>
              <a:rPr lang="en-GB" sz="1200" dirty="0">
                <a:solidFill>
                  <a:srgbClr val="FFFFFF"/>
                </a:solidFill>
              </a:rPr>
              <a:t>Layer</a:t>
            </a:r>
          </a:p>
        </p:txBody>
      </p:sp>
      <p:sp>
        <p:nvSpPr>
          <p:cNvPr id="16" name="Line 16"/>
          <p:cNvSpPr>
            <a:spLocks noChangeShapeType="1"/>
          </p:cNvSpPr>
          <p:nvPr/>
        </p:nvSpPr>
        <p:spPr bwMode="auto">
          <a:xfrm flipH="1" flipV="1">
            <a:off x="2321925" y="5522891"/>
            <a:ext cx="855081" cy="85508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7" name="Line 17"/>
          <p:cNvSpPr>
            <a:spLocks noChangeShapeType="1"/>
          </p:cNvSpPr>
          <p:nvPr/>
        </p:nvSpPr>
        <p:spPr bwMode="auto">
          <a:xfrm flipV="1">
            <a:off x="2321925" y="1976485"/>
            <a:ext cx="623544" cy="1457992"/>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8" name="Rectangle 20" descr="Newsprint"/>
          <p:cNvSpPr>
            <a:spLocks noChangeArrowheads="1"/>
          </p:cNvSpPr>
          <p:nvPr/>
        </p:nvSpPr>
        <p:spPr bwMode="auto">
          <a:xfrm>
            <a:off x="3813159" y="3985809"/>
            <a:ext cx="2792193" cy="977726"/>
          </a:xfrm>
          <a:prstGeom prst="rect">
            <a:avLst/>
          </a:prstGeom>
          <a:solidFill>
            <a:srgbClr val="E6D5F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9" name="Rectangle 21" descr="Parchment"/>
          <p:cNvSpPr>
            <a:spLocks noChangeArrowheads="1"/>
          </p:cNvSpPr>
          <p:nvPr/>
        </p:nvSpPr>
        <p:spPr bwMode="auto">
          <a:xfrm>
            <a:off x="3172421" y="5332620"/>
            <a:ext cx="2530855" cy="802354"/>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20" name="Rectangle 22" descr="Parchment"/>
          <p:cNvSpPr>
            <a:spLocks noChangeArrowheads="1"/>
          </p:cNvSpPr>
          <p:nvPr/>
        </p:nvSpPr>
        <p:spPr bwMode="auto">
          <a:xfrm>
            <a:off x="2952347" y="1961584"/>
            <a:ext cx="2899938" cy="710657"/>
          </a:xfrm>
          <a:prstGeom prst="rect">
            <a:avLst/>
          </a:prstGeom>
          <a:solidFill>
            <a:srgbClr val="ABFFD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graphicFrame>
        <p:nvGraphicFramePr>
          <p:cNvPr id="21" name="Object 2"/>
          <p:cNvGraphicFramePr>
            <a:graphicFrameLocks noChangeAspect="1"/>
          </p:cNvGraphicFramePr>
          <p:nvPr>
            <p:extLst>
              <p:ext uri="{D42A27DB-BD31-4B8C-83A1-F6EECF244321}">
                <p14:modId xmlns:p14="http://schemas.microsoft.com/office/powerpoint/2010/main" val="1362881781"/>
              </p:ext>
            </p:extLst>
          </p:nvPr>
        </p:nvGraphicFramePr>
        <p:xfrm>
          <a:off x="4789739" y="2973697"/>
          <a:ext cx="242999" cy="318649"/>
        </p:xfrm>
        <a:graphic>
          <a:graphicData uri="http://schemas.openxmlformats.org/presentationml/2006/ole">
            <mc:AlternateContent xmlns:mc="http://schemas.openxmlformats.org/markup-compatibility/2006">
              <mc:Choice xmlns:v="urn:schemas-microsoft-com:vml" Requires="v">
                <p:oleObj spid="_x0000_s43166" name="Equation" r:id="rId7" imgW="177480" imgH="215640" progId="Equation.3">
                  <p:embed/>
                </p:oleObj>
              </mc:Choice>
              <mc:Fallback>
                <p:oleObj name="Equation" r:id="rId7" imgW="1774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9739" y="2973697"/>
                        <a:ext cx="242999" cy="31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
          <p:cNvGraphicFramePr>
            <a:graphicFrameLocks noChangeAspect="1"/>
          </p:cNvGraphicFramePr>
          <p:nvPr>
            <p:extLst>
              <p:ext uri="{D42A27DB-BD31-4B8C-83A1-F6EECF244321}">
                <p14:modId xmlns:p14="http://schemas.microsoft.com/office/powerpoint/2010/main" val="3775510990"/>
              </p:ext>
            </p:extLst>
          </p:nvPr>
        </p:nvGraphicFramePr>
        <p:xfrm>
          <a:off x="4373660" y="3440208"/>
          <a:ext cx="244145" cy="340428"/>
        </p:xfrm>
        <a:graphic>
          <a:graphicData uri="http://schemas.openxmlformats.org/presentationml/2006/ole">
            <mc:AlternateContent xmlns:mc="http://schemas.openxmlformats.org/markup-compatibility/2006">
              <mc:Choice xmlns:v="urn:schemas-microsoft-com:vml" Requires="v">
                <p:oleObj spid="_x0000_s43167" name="Equation" r:id="rId9" imgW="177480" imgH="228600" progId="Equation.3">
                  <p:embed/>
                </p:oleObj>
              </mc:Choice>
              <mc:Fallback>
                <p:oleObj name="Equation" r:id="rId9" imgW="1774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3660" y="3440208"/>
                        <a:ext cx="244145" cy="34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501719276"/>
              </p:ext>
            </p:extLst>
          </p:nvPr>
        </p:nvGraphicFramePr>
        <p:xfrm>
          <a:off x="6898785" y="4207030"/>
          <a:ext cx="226952" cy="317503"/>
        </p:xfrm>
        <a:graphic>
          <a:graphicData uri="http://schemas.openxmlformats.org/presentationml/2006/ole">
            <mc:AlternateContent xmlns:mc="http://schemas.openxmlformats.org/markup-compatibility/2006">
              <mc:Choice xmlns:v="urn:schemas-microsoft-com:vml" Requires="v">
                <p:oleObj spid="_x0000_s43168" name="Equation" r:id="rId11" imgW="164880" imgH="215640" progId="Equation.3">
                  <p:embed/>
                </p:oleObj>
              </mc:Choice>
              <mc:Fallback>
                <p:oleObj name="Equation" r:id="rId11" imgW="1648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8785" y="4207030"/>
                        <a:ext cx="226952"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492976062"/>
              </p:ext>
            </p:extLst>
          </p:nvPr>
        </p:nvGraphicFramePr>
        <p:xfrm>
          <a:off x="6262632" y="3676330"/>
          <a:ext cx="242999" cy="317503"/>
        </p:xfrm>
        <a:graphic>
          <a:graphicData uri="http://schemas.openxmlformats.org/presentationml/2006/ole">
            <mc:AlternateContent xmlns:mc="http://schemas.openxmlformats.org/markup-compatibility/2006">
              <mc:Choice xmlns:v="urn:schemas-microsoft-com:vml" Requires="v">
                <p:oleObj spid="_x0000_s43169" name="Equation" r:id="rId13" imgW="177480" imgH="215640" progId="Equation.3">
                  <p:embed/>
                </p:oleObj>
              </mc:Choice>
              <mc:Fallback>
                <p:oleObj name="Equation" r:id="rId13" imgW="1774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62632" y="3676330"/>
                        <a:ext cx="242999"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22743768"/>
              </p:ext>
            </p:extLst>
          </p:nvPr>
        </p:nvGraphicFramePr>
        <p:xfrm>
          <a:off x="6086114" y="2046404"/>
          <a:ext cx="553625" cy="267070"/>
        </p:xfrm>
        <a:graphic>
          <a:graphicData uri="http://schemas.openxmlformats.org/presentationml/2006/ole">
            <mc:AlternateContent xmlns:mc="http://schemas.openxmlformats.org/markup-compatibility/2006">
              <mc:Choice xmlns:v="urn:schemas-microsoft-com:vml" Requires="v">
                <p:oleObj spid="_x0000_s43170" name="Equation" r:id="rId15" imgW="583920" imgH="241200" progId="Equation.3">
                  <p:embed/>
                </p:oleObj>
              </mc:Choice>
              <mc:Fallback>
                <p:oleObj name="Equation" r:id="rId15" imgW="58392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86114" y="2046404"/>
                        <a:ext cx="553625"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1"/>
          <p:cNvGraphicFramePr>
            <a:graphicFrameLocks noChangeAspect="1"/>
          </p:cNvGraphicFramePr>
          <p:nvPr>
            <p:extLst>
              <p:ext uri="{D42A27DB-BD31-4B8C-83A1-F6EECF244321}">
                <p14:modId xmlns:p14="http://schemas.microsoft.com/office/powerpoint/2010/main" val="1416716908"/>
              </p:ext>
            </p:extLst>
          </p:nvPr>
        </p:nvGraphicFramePr>
        <p:xfrm>
          <a:off x="3226294" y="5485066"/>
          <a:ext cx="2318804" cy="765675"/>
        </p:xfrm>
        <a:graphic>
          <a:graphicData uri="http://schemas.openxmlformats.org/presentationml/2006/ole">
            <mc:AlternateContent xmlns:mc="http://schemas.openxmlformats.org/markup-compatibility/2006">
              <mc:Choice xmlns:v="urn:schemas-microsoft-com:vml" Requires="v">
                <p:oleObj spid="_x0000_s43171" name="Equation" r:id="rId17" imgW="3213000" imgH="901440" progId="Equation.3">
                  <p:embed/>
                </p:oleObj>
              </mc:Choice>
              <mc:Fallback>
                <p:oleObj name="Equation" r:id="rId17" imgW="3213000" imgH="9014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26294" y="5485066"/>
                        <a:ext cx="2318804" cy="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12"/>
          <p:cNvGraphicFramePr>
            <a:graphicFrameLocks noChangeAspect="1"/>
          </p:cNvGraphicFramePr>
          <p:nvPr>
            <p:extLst>
              <p:ext uri="{D42A27DB-BD31-4B8C-83A1-F6EECF244321}">
                <p14:modId xmlns:p14="http://schemas.microsoft.com/office/powerpoint/2010/main" val="4293921854"/>
              </p:ext>
            </p:extLst>
          </p:nvPr>
        </p:nvGraphicFramePr>
        <p:xfrm>
          <a:off x="3031436" y="1973046"/>
          <a:ext cx="2787609" cy="765675"/>
        </p:xfrm>
        <a:graphic>
          <a:graphicData uri="http://schemas.openxmlformats.org/presentationml/2006/ole">
            <mc:AlternateContent xmlns:mc="http://schemas.openxmlformats.org/markup-compatibility/2006">
              <mc:Choice xmlns:v="urn:schemas-microsoft-com:vml" Requires="v">
                <p:oleObj spid="_x0000_s43172" name="Equation" r:id="rId19" imgW="3860640" imgH="901440" progId="Equation.3">
                  <p:embed/>
                </p:oleObj>
              </mc:Choice>
              <mc:Fallback>
                <p:oleObj name="Equation" r:id="rId19" imgW="3860640" imgH="9014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31436" y="1973046"/>
                        <a:ext cx="2787609" cy="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13"/>
          <p:cNvGraphicFramePr>
            <a:graphicFrameLocks noChangeAspect="1"/>
          </p:cNvGraphicFramePr>
          <p:nvPr>
            <p:extLst>
              <p:ext uri="{D42A27DB-BD31-4B8C-83A1-F6EECF244321}">
                <p14:modId xmlns:p14="http://schemas.microsoft.com/office/powerpoint/2010/main" val="208763712"/>
              </p:ext>
            </p:extLst>
          </p:nvPr>
        </p:nvGraphicFramePr>
        <p:xfrm>
          <a:off x="3846557" y="4155450"/>
          <a:ext cx="2697808" cy="561648"/>
        </p:xfrm>
        <a:graphic>
          <a:graphicData uri="http://schemas.openxmlformats.org/presentationml/2006/ole">
            <mc:AlternateContent xmlns:mc="http://schemas.openxmlformats.org/markup-compatibility/2006">
              <mc:Choice xmlns:v="urn:schemas-microsoft-com:vml" Requires="v">
                <p:oleObj spid="_x0000_s43173" name="Equation" r:id="rId21" imgW="3962160" imgH="660240" progId="Equation.3">
                  <p:embed/>
                </p:oleObj>
              </mc:Choice>
              <mc:Fallback>
                <p:oleObj name="Equation" r:id="rId21" imgW="3962160" imgH="6602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46557" y="4155450"/>
                        <a:ext cx="2697808" cy="56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0" name="Straight Arrow Connector 29"/>
          <p:cNvCxnSpPr/>
          <p:nvPr/>
        </p:nvCxnSpPr>
        <p:spPr>
          <a:xfrm rot="16200000" flipV="1">
            <a:off x="1906994" y="4003003"/>
            <a:ext cx="2656939"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2182660" y="4000137"/>
            <a:ext cx="2656939"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536919" y="3324441"/>
            <a:ext cx="1305546" cy="5731"/>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708279" y="3320429"/>
            <a:ext cx="1291791" cy="0"/>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5484921" y="3775478"/>
            <a:ext cx="409201"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020779" y="3769174"/>
            <a:ext cx="402324"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5705569" y="5760159"/>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5830507" y="5596250"/>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10154" y="5444949"/>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6599621" y="4523387"/>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6724559" y="4359478"/>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04206" y="4209323"/>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nvGrpSpPr>
          <p:cNvPr id="42" name="Group 81"/>
          <p:cNvGrpSpPr>
            <a:grpSpLocks/>
          </p:cNvGrpSpPr>
          <p:nvPr/>
        </p:nvGrpSpPr>
        <p:grpSpPr bwMode="auto">
          <a:xfrm rot="5400000">
            <a:off x="4716381" y="2721529"/>
            <a:ext cx="381691" cy="262484"/>
            <a:chOff x="5420713" y="2409497"/>
            <a:chExt cx="449317" cy="394137"/>
          </a:xfrm>
        </p:grpSpPr>
        <p:cxnSp>
          <p:nvCxnSpPr>
            <p:cNvPr id="62" name="Straight Arrow Connector 61"/>
            <p:cNvCxnSpPr/>
            <p:nvPr/>
          </p:nvCxnSpPr>
          <p:spPr>
            <a:xfrm rot="10800000" flipV="1">
              <a:off x="5420713" y="2796750"/>
              <a:ext cx="449317" cy="8606"/>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5661072" y="2597099"/>
              <a:ext cx="385532"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28809" y="2418103"/>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pSp>
        <p:nvGrpSpPr>
          <p:cNvPr id="43" name="Group 82"/>
          <p:cNvGrpSpPr>
            <a:grpSpLocks/>
          </p:cNvGrpSpPr>
          <p:nvPr/>
        </p:nvGrpSpPr>
        <p:grpSpPr bwMode="auto">
          <a:xfrm rot="5400000">
            <a:off x="7118286" y="3626469"/>
            <a:ext cx="381691" cy="263631"/>
            <a:chOff x="5420713" y="2409497"/>
            <a:chExt cx="449317" cy="394137"/>
          </a:xfrm>
        </p:grpSpPr>
        <p:cxnSp>
          <p:nvCxnSpPr>
            <p:cNvPr id="59" name="Straight Arrow Connector 58"/>
            <p:cNvCxnSpPr/>
            <p:nvPr/>
          </p:nvCxnSpPr>
          <p:spPr>
            <a:xfrm rot="10800000" flipV="1">
              <a:off x="5420713" y="2801920"/>
              <a:ext cx="449317" cy="8569"/>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661054" y="2607422"/>
              <a:ext cx="38556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428809" y="2423207"/>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aphicFrame>
        <p:nvGraphicFramePr>
          <p:cNvPr id="44" name="Object 14"/>
          <p:cNvGraphicFramePr>
            <a:graphicFrameLocks noChangeAspect="1"/>
          </p:cNvGraphicFramePr>
          <p:nvPr>
            <p:extLst>
              <p:ext uri="{D42A27DB-BD31-4B8C-83A1-F6EECF244321}">
                <p14:modId xmlns:p14="http://schemas.microsoft.com/office/powerpoint/2010/main" val="2830978211"/>
              </p:ext>
            </p:extLst>
          </p:nvPr>
        </p:nvGraphicFramePr>
        <p:xfrm>
          <a:off x="6019633" y="5438071"/>
          <a:ext cx="277385" cy="336989"/>
        </p:xfrm>
        <a:graphic>
          <a:graphicData uri="http://schemas.openxmlformats.org/presentationml/2006/ole">
            <mc:AlternateContent xmlns:mc="http://schemas.openxmlformats.org/markup-compatibility/2006">
              <mc:Choice xmlns:v="urn:schemas-microsoft-com:vml" Requires="v">
                <p:oleObj spid="_x0000_s43174" name="Equation" r:id="rId23" imgW="203040" imgH="228600" progId="Equation.3">
                  <p:embed/>
                </p:oleObj>
              </mc:Choice>
              <mc:Fallback>
                <p:oleObj name="Equation" r:id="rId23" imgW="20304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19633" y="5438071"/>
                        <a:ext cx="277385"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5"/>
          <p:cNvGraphicFramePr>
            <a:graphicFrameLocks noChangeAspect="1"/>
          </p:cNvGraphicFramePr>
          <p:nvPr>
            <p:extLst>
              <p:ext uri="{D42A27DB-BD31-4B8C-83A1-F6EECF244321}">
                <p14:modId xmlns:p14="http://schemas.microsoft.com/office/powerpoint/2010/main" val="2217733708"/>
              </p:ext>
            </p:extLst>
          </p:nvPr>
        </p:nvGraphicFramePr>
        <p:xfrm>
          <a:off x="7197948" y="3872334"/>
          <a:ext cx="242999" cy="336989"/>
        </p:xfrm>
        <a:graphic>
          <a:graphicData uri="http://schemas.openxmlformats.org/presentationml/2006/ole">
            <mc:AlternateContent xmlns:mc="http://schemas.openxmlformats.org/markup-compatibility/2006">
              <mc:Choice xmlns:v="urn:schemas-microsoft-com:vml" Requires="v">
                <p:oleObj spid="_x0000_s43175" name="Equation" r:id="rId25" imgW="177480" imgH="228600" progId="Equation.3">
                  <p:embed/>
                </p:oleObj>
              </mc:Choice>
              <mc:Fallback>
                <p:oleObj name="Equation" r:id="rId25" imgW="177480" imgH="228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197948" y="3872334"/>
                        <a:ext cx="242999"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6"/>
          <p:cNvGraphicFramePr>
            <a:graphicFrameLocks noChangeAspect="1"/>
          </p:cNvGraphicFramePr>
          <p:nvPr>
            <p:extLst>
              <p:ext uri="{D42A27DB-BD31-4B8C-83A1-F6EECF244321}">
                <p14:modId xmlns:p14="http://schemas.microsoft.com/office/powerpoint/2010/main" val="3979149515"/>
              </p:ext>
            </p:extLst>
          </p:nvPr>
        </p:nvGraphicFramePr>
        <p:xfrm>
          <a:off x="3972483" y="3186894"/>
          <a:ext cx="226952" cy="336989"/>
        </p:xfrm>
        <a:graphic>
          <a:graphicData uri="http://schemas.openxmlformats.org/presentationml/2006/ole">
            <mc:AlternateContent xmlns:mc="http://schemas.openxmlformats.org/markup-compatibility/2006">
              <mc:Choice xmlns:v="urn:schemas-microsoft-com:vml" Requires="v">
                <p:oleObj spid="_x0000_s43176" name="Equation" r:id="rId27" imgW="164880" imgH="228600" progId="Equation.3">
                  <p:embed/>
                </p:oleObj>
              </mc:Choice>
              <mc:Fallback>
                <p:oleObj name="Equation" r:id="rId27" imgW="164880" imgH="2286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72483" y="3186894"/>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7"/>
          <p:cNvGraphicFramePr>
            <a:graphicFrameLocks noChangeAspect="1"/>
          </p:cNvGraphicFramePr>
          <p:nvPr>
            <p:extLst>
              <p:ext uri="{D42A27DB-BD31-4B8C-83A1-F6EECF244321}">
                <p14:modId xmlns:p14="http://schemas.microsoft.com/office/powerpoint/2010/main" val="3032155076"/>
              </p:ext>
            </p:extLst>
          </p:nvPr>
        </p:nvGraphicFramePr>
        <p:xfrm>
          <a:off x="3016535" y="4357185"/>
          <a:ext cx="226952" cy="336989"/>
        </p:xfrm>
        <a:graphic>
          <a:graphicData uri="http://schemas.openxmlformats.org/presentationml/2006/ole">
            <mc:AlternateContent xmlns:mc="http://schemas.openxmlformats.org/markup-compatibility/2006">
              <mc:Choice xmlns:v="urn:schemas-microsoft-com:vml" Requires="v">
                <p:oleObj spid="_x0000_s43177" name="Equation" r:id="rId29" imgW="164880" imgH="228600" progId="Equation.3">
                  <p:embed/>
                </p:oleObj>
              </mc:Choice>
              <mc:Fallback>
                <p:oleObj name="Equation" r:id="rId29" imgW="164880" imgH="2286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16535" y="4357185"/>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18"/>
          <p:cNvGraphicFramePr>
            <a:graphicFrameLocks noChangeAspect="1"/>
          </p:cNvGraphicFramePr>
          <p:nvPr>
            <p:extLst>
              <p:ext uri="{D42A27DB-BD31-4B8C-83A1-F6EECF244321}">
                <p14:modId xmlns:p14="http://schemas.microsoft.com/office/powerpoint/2010/main" val="2693061753"/>
              </p:ext>
            </p:extLst>
          </p:nvPr>
        </p:nvGraphicFramePr>
        <p:xfrm>
          <a:off x="5485494" y="3698108"/>
          <a:ext cx="226952" cy="336989"/>
        </p:xfrm>
        <a:graphic>
          <a:graphicData uri="http://schemas.openxmlformats.org/presentationml/2006/ole">
            <mc:AlternateContent xmlns:mc="http://schemas.openxmlformats.org/markup-compatibility/2006">
              <mc:Choice xmlns:v="urn:schemas-microsoft-com:vml" Requires="v">
                <p:oleObj spid="_x0000_s43178" name="Equation" r:id="rId31" imgW="164880" imgH="228600" progId="Equation.3">
                  <p:embed/>
                </p:oleObj>
              </mc:Choice>
              <mc:Fallback>
                <p:oleObj name="Equation" r:id="rId31" imgW="164880" imgH="2286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485494" y="3698108"/>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 name="Object 19"/>
          <p:cNvGraphicFramePr>
            <a:graphicFrameLocks noChangeAspect="1"/>
          </p:cNvGraphicFramePr>
          <p:nvPr>
            <p:extLst>
              <p:ext uri="{D42A27DB-BD31-4B8C-83A1-F6EECF244321}">
                <p14:modId xmlns:p14="http://schemas.microsoft.com/office/powerpoint/2010/main" val="921060908"/>
              </p:ext>
            </p:extLst>
          </p:nvPr>
        </p:nvGraphicFramePr>
        <p:xfrm>
          <a:off x="3516287" y="3769174"/>
          <a:ext cx="225806" cy="336989"/>
        </p:xfrm>
        <a:graphic>
          <a:graphicData uri="http://schemas.openxmlformats.org/presentationml/2006/ole">
            <mc:AlternateContent xmlns:mc="http://schemas.openxmlformats.org/markup-compatibility/2006">
              <mc:Choice xmlns:v="urn:schemas-microsoft-com:vml" Requires="v">
                <p:oleObj spid="_x0000_s43179" name="Equation" r:id="rId33" imgW="164880" imgH="228600" progId="Equation.3">
                  <p:embed/>
                </p:oleObj>
              </mc:Choice>
              <mc:Fallback>
                <p:oleObj name="Equation" r:id="rId33" imgW="164880" imgH="22860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516287" y="3769174"/>
                        <a:ext cx="225806"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 name="Object 20"/>
          <p:cNvGraphicFramePr>
            <a:graphicFrameLocks noChangeAspect="1"/>
          </p:cNvGraphicFramePr>
          <p:nvPr>
            <p:extLst>
              <p:ext uri="{D42A27DB-BD31-4B8C-83A1-F6EECF244321}">
                <p14:modId xmlns:p14="http://schemas.microsoft.com/office/powerpoint/2010/main" val="3965529222"/>
              </p:ext>
            </p:extLst>
          </p:nvPr>
        </p:nvGraphicFramePr>
        <p:xfrm>
          <a:off x="6985898" y="2057867"/>
          <a:ext cx="551332" cy="267070"/>
        </p:xfrm>
        <a:graphic>
          <a:graphicData uri="http://schemas.openxmlformats.org/presentationml/2006/ole">
            <mc:AlternateContent xmlns:mc="http://schemas.openxmlformats.org/markup-compatibility/2006">
              <mc:Choice xmlns:v="urn:schemas-microsoft-com:vml" Requires="v">
                <p:oleObj spid="_x0000_s43180" name="Equation" r:id="rId35" imgW="583920" imgH="241200" progId="Equation.3">
                  <p:embed/>
                </p:oleObj>
              </mc:Choice>
              <mc:Fallback>
                <p:oleObj name="Equation" r:id="rId35" imgW="583920" imgH="24120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85898" y="2057867"/>
                        <a:ext cx="551332"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 name="Straight Arrow Connector 50"/>
          <p:cNvCxnSpPr/>
          <p:nvPr/>
        </p:nvCxnSpPr>
        <p:spPr>
          <a:xfrm rot="16200000" flipH="1">
            <a:off x="7026588" y="2567362"/>
            <a:ext cx="502045"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V="1">
            <a:off x="6287276" y="5257541"/>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21"/>
          <p:cNvGraphicFramePr>
            <a:graphicFrameLocks noChangeAspect="1"/>
          </p:cNvGraphicFramePr>
          <p:nvPr>
            <p:extLst>
              <p:ext uri="{D42A27DB-BD31-4B8C-83A1-F6EECF244321}">
                <p14:modId xmlns:p14="http://schemas.microsoft.com/office/powerpoint/2010/main" val="2902201496"/>
              </p:ext>
            </p:extLst>
          </p:nvPr>
        </p:nvGraphicFramePr>
        <p:xfrm>
          <a:off x="6607645" y="5243214"/>
          <a:ext cx="553624" cy="267069"/>
        </p:xfrm>
        <a:graphic>
          <a:graphicData uri="http://schemas.openxmlformats.org/presentationml/2006/ole">
            <mc:AlternateContent xmlns:mc="http://schemas.openxmlformats.org/markup-compatibility/2006">
              <mc:Choice xmlns:v="urn:schemas-microsoft-com:vml" Requires="v">
                <p:oleObj spid="_x0000_s43181" name="Equation" r:id="rId37" imgW="583920" imgH="241200" progId="Equation.3">
                  <p:embed/>
                </p:oleObj>
              </mc:Choice>
              <mc:Fallback>
                <p:oleObj name="Equation" r:id="rId37" imgW="583920" imgH="24120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07645" y="5243214"/>
                        <a:ext cx="553624" cy="2670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4" name="Straight Arrow Connector 53"/>
          <p:cNvCxnSpPr/>
          <p:nvPr/>
        </p:nvCxnSpPr>
        <p:spPr>
          <a:xfrm>
            <a:off x="5703276" y="5956162"/>
            <a:ext cx="718681"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5" name="Object 22"/>
          <p:cNvGraphicFramePr>
            <a:graphicFrameLocks noChangeAspect="1"/>
          </p:cNvGraphicFramePr>
          <p:nvPr>
            <p:extLst>
              <p:ext uri="{D42A27DB-BD31-4B8C-83A1-F6EECF244321}">
                <p14:modId xmlns:p14="http://schemas.microsoft.com/office/powerpoint/2010/main" val="1103322554"/>
              </p:ext>
            </p:extLst>
          </p:nvPr>
        </p:nvGraphicFramePr>
        <p:xfrm>
          <a:off x="6472391" y="5838348"/>
          <a:ext cx="552478" cy="267070"/>
        </p:xfrm>
        <a:graphic>
          <a:graphicData uri="http://schemas.openxmlformats.org/presentationml/2006/ole">
            <mc:AlternateContent xmlns:mc="http://schemas.openxmlformats.org/markup-compatibility/2006">
              <mc:Choice xmlns:v="urn:schemas-microsoft-com:vml" Requires="v">
                <p:oleObj spid="_x0000_s43182" name="Equation" r:id="rId39" imgW="583920" imgH="241200" progId="Equation.3">
                  <p:embed/>
                </p:oleObj>
              </mc:Choice>
              <mc:Fallback>
                <p:oleObj name="Equation" r:id="rId39" imgW="583920" imgH="24120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472391" y="5838348"/>
                        <a:ext cx="552478"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Line 16"/>
          <p:cNvSpPr>
            <a:spLocks noChangeShapeType="1"/>
          </p:cNvSpPr>
          <p:nvPr/>
        </p:nvSpPr>
        <p:spPr bwMode="auto">
          <a:xfrm flipH="1" flipV="1">
            <a:off x="2321925" y="4727414"/>
            <a:ext cx="383984" cy="428686"/>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57" name="Line 16"/>
          <p:cNvSpPr>
            <a:spLocks noChangeShapeType="1"/>
          </p:cNvSpPr>
          <p:nvPr/>
        </p:nvSpPr>
        <p:spPr bwMode="auto">
          <a:xfrm flipH="1">
            <a:off x="2321925" y="3749688"/>
            <a:ext cx="383984" cy="42754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cxnSp>
        <p:nvCxnSpPr>
          <p:cNvPr id="58" name="Straight Arrow Connector 57"/>
          <p:cNvCxnSpPr/>
          <p:nvPr/>
        </p:nvCxnSpPr>
        <p:spPr>
          <a:xfrm rot="16200000" flipV="1">
            <a:off x="6067202" y="2538706"/>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6200000" flipV="1">
            <a:off x="4110603" y="6423482"/>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1193243319"/>
              </p:ext>
            </p:extLst>
          </p:nvPr>
        </p:nvGraphicFramePr>
        <p:xfrm>
          <a:off x="4478699" y="6451934"/>
          <a:ext cx="554038" cy="266700"/>
        </p:xfrm>
        <a:graphic>
          <a:graphicData uri="http://schemas.openxmlformats.org/presentationml/2006/ole">
            <mc:AlternateContent xmlns:mc="http://schemas.openxmlformats.org/markup-compatibility/2006">
              <mc:Choice xmlns:v="urn:schemas-microsoft-com:vml" Requires="v">
                <p:oleObj spid="_x0000_s43183" name="Equation" r:id="rId41" imgW="583947" imgH="241195" progId="Equation.3">
                  <p:embed/>
                </p:oleObj>
              </mc:Choice>
              <mc:Fallback>
                <p:oleObj name="Equation" r:id="rId41" imgW="583947" imgH="241195"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78699" y="6451934"/>
                        <a:ext cx="5540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6" name="Straight Arrow Connector 65"/>
          <p:cNvCxnSpPr/>
          <p:nvPr/>
        </p:nvCxnSpPr>
        <p:spPr>
          <a:xfrm rot="16200000" flipH="1">
            <a:off x="4593283" y="1707696"/>
            <a:ext cx="502045"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3394320671"/>
              </p:ext>
            </p:extLst>
          </p:nvPr>
        </p:nvGraphicFramePr>
        <p:xfrm>
          <a:off x="4585860" y="1224683"/>
          <a:ext cx="550862" cy="268287"/>
        </p:xfrm>
        <a:graphic>
          <a:graphicData uri="http://schemas.openxmlformats.org/presentationml/2006/ole">
            <mc:AlternateContent xmlns:mc="http://schemas.openxmlformats.org/markup-compatibility/2006">
              <mc:Choice xmlns:v="urn:schemas-microsoft-com:vml" Requires="v">
                <p:oleObj spid="_x0000_s43184" name="Equation" r:id="rId42" imgW="583947" imgH="241195" progId="Equation.3">
                  <p:embed/>
                </p:oleObj>
              </mc:Choice>
              <mc:Fallback>
                <p:oleObj name="Equation" r:id="rId42" imgW="583947" imgH="241195"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585860" y="1224683"/>
                        <a:ext cx="5508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9" name="Straight Arrow Connector 68"/>
          <p:cNvCxnSpPr/>
          <p:nvPr/>
        </p:nvCxnSpPr>
        <p:spPr>
          <a:xfrm flipH="1">
            <a:off x="7431778" y="3917227"/>
            <a:ext cx="9600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451884" y="3835466"/>
            <a:ext cx="163522" cy="16352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3" name="Object 72"/>
          <p:cNvGraphicFramePr>
            <a:graphicFrameLocks noChangeAspect="1"/>
          </p:cNvGraphicFramePr>
          <p:nvPr>
            <p:extLst>
              <p:ext uri="{D42A27DB-BD31-4B8C-83A1-F6EECF244321}">
                <p14:modId xmlns:p14="http://schemas.microsoft.com/office/powerpoint/2010/main" val="2393021882"/>
              </p:ext>
            </p:extLst>
          </p:nvPr>
        </p:nvGraphicFramePr>
        <p:xfrm>
          <a:off x="8403110" y="3827372"/>
          <a:ext cx="384175" cy="252412"/>
        </p:xfrm>
        <a:graphic>
          <a:graphicData uri="http://schemas.openxmlformats.org/presentationml/2006/ole">
            <mc:AlternateContent xmlns:mc="http://schemas.openxmlformats.org/markup-compatibility/2006">
              <mc:Choice xmlns:v="urn:schemas-microsoft-com:vml" Requires="v">
                <p:oleObj spid="_x0000_s43185" name="Equation" r:id="rId43" imgW="406080" imgH="228600" progId="Equation.3">
                  <p:embed/>
                </p:oleObj>
              </mc:Choice>
              <mc:Fallback>
                <p:oleObj name="Equation" r:id="rId43" imgW="406080" imgH="228600" progId="Equation.3">
                  <p:embed/>
                  <p:pic>
                    <p:nvPicPr>
                      <p:cNvPr id="0" name=""/>
                      <p:cNvPicPr>
                        <a:picLocks noChangeAspect="1" noChangeArrowheads="1"/>
                      </p:cNvPicPr>
                      <p:nvPr/>
                    </p:nvPicPr>
                    <p:blipFill>
                      <a:blip r:embed="rId44"/>
                      <a:srcRect/>
                      <a:stretch>
                        <a:fillRect/>
                      </a:stretch>
                    </p:blipFill>
                    <p:spPr bwMode="auto">
                      <a:xfrm>
                        <a:off x="8403110" y="3827372"/>
                        <a:ext cx="384175" cy="252412"/>
                      </a:xfrm>
                      <a:prstGeom prst="rect">
                        <a:avLst/>
                      </a:prstGeom>
                      <a:noFill/>
                      <a:ln>
                        <a:noFill/>
                      </a:ln>
                    </p:spPr>
                  </p:pic>
                </p:oleObj>
              </mc:Fallback>
            </mc:AlternateContent>
          </a:graphicData>
        </a:graphic>
      </p:graphicFrame>
      <p:cxnSp>
        <p:nvCxnSpPr>
          <p:cNvPr id="71" name="Straight Arrow Connector 70"/>
          <p:cNvCxnSpPr/>
          <p:nvPr/>
        </p:nvCxnSpPr>
        <p:spPr>
          <a:xfrm flipH="1">
            <a:off x="6604206" y="4792887"/>
            <a:ext cx="718681" cy="573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8" name="Object 67"/>
          <p:cNvGraphicFramePr>
            <a:graphicFrameLocks noChangeAspect="1"/>
          </p:cNvGraphicFramePr>
          <p:nvPr>
            <p:extLst>
              <p:ext uri="{D42A27DB-BD31-4B8C-83A1-F6EECF244321}">
                <p14:modId xmlns:p14="http://schemas.microsoft.com/office/powerpoint/2010/main" val="1116357586"/>
              </p:ext>
            </p:extLst>
          </p:nvPr>
        </p:nvGraphicFramePr>
        <p:xfrm>
          <a:off x="7373303" y="4712803"/>
          <a:ext cx="157162" cy="195262"/>
        </p:xfrm>
        <a:graphic>
          <a:graphicData uri="http://schemas.openxmlformats.org/presentationml/2006/ole">
            <mc:AlternateContent xmlns:mc="http://schemas.openxmlformats.org/markup-compatibility/2006">
              <mc:Choice xmlns:v="urn:schemas-microsoft-com:vml" Requires="v">
                <p:oleObj spid="_x0000_s43186" name="Equation" r:id="rId45" imgW="164880" imgH="177480" progId="Equation.3">
                  <p:embed/>
                </p:oleObj>
              </mc:Choice>
              <mc:Fallback>
                <p:oleObj name="Equation" r:id="rId45" imgW="164880" imgH="177480" progId="Equation.3">
                  <p:embed/>
                  <p:pic>
                    <p:nvPicPr>
                      <p:cNvPr id="0" name=""/>
                      <p:cNvPicPr>
                        <a:picLocks noChangeAspect="1" noChangeArrowheads="1"/>
                      </p:cNvPicPr>
                      <p:nvPr/>
                    </p:nvPicPr>
                    <p:blipFill>
                      <a:blip r:embed="rId46"/>
                      <a:srcRect/>
                      <a:stretch>
                        <a:fillRect/>
                      </a:stretch>
                    </p:blipFill>
                    <p:spPr bwMode="auto">
                      <a:xfrm>
                        <a:off x="7373303" y="4712803"/>
                        <a:ext cx="15716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55878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1" descr="Parchment"/>
          <p:cNvSpPr>
            <a:spLocks noChangeArrowheads="1"/>
          </p:cNvSpPr>
          <p:nvPr/>
        </p:nvSpPr>
        <p:spPr bwMode="auto">
          <a:xfrm>
            <a:off x="5410990" y="2841881"/>
            <a:ext cx="2348606" cy="731289"/>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graphicFrame>
        <p:nvGraphicFramePr>
          <p:cNvPr id="23" name="Object 4"/>
          <p:cNvGraphicFramePr>
            <a:graphicFrameLocks noChangeAspect="1"/>
          </p:cNvGraphicFramePr>
          <p:nvPr>
            <p:extLst>
              <p:ext uri="{D42A27DB-BD31-4B8C-83A1-F6EECF244321}">
                <p14:modId xmlns:p14="http://schemas.microsoft.com/office/powerpoint/2010/main" val="531148174"/>
              </p:ext>
            </p:extLst>
          </p:nvPr>
        </p:nvGraphicFramePr>
        <p:xfrm>
          <a:off x="5398382" y="2876268"/>
          <a:ext cx="2373823" cy="765675"/>
        </p:xfrm>
        <a:graphic>
          <a:graphicData uri="http://schemas.openxmlformats.org/presentationml/2006/ole">
            <mc:AlternateContent xmlns:mc="http://schemas.openxmlformats.org/markup-compatibility/2006">
              <mc:Choice xmlns:v="urn:schemas-microsoft-com:vml" Requires="v">
                <p:oleObj spid="_x0000_s44172" name="Equation" r:id="rId3" imgW="3288960" imgH="901440" progId="Equation.3">
                  <p:embed/>
                </p:oleObj>
              </mc:Choice>
              <mc:Fallback>
                <p:oleObj name="Equation" r:id="rId3" imgW="3288960" imgH="901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382" y="2876268"/>
                        <a:ext cx="2373823" cy="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327025" y="620688"/>
            <a:ext cx="8489950" cy="1296988"/>
          </a:xfrm>
        </p:spPr>
        <p:txBody>
          <a:bodyPr/>
          <a:lstStyle/>
          <a:p>
            <a:r>
              <a:rPr lang="en-GB" dirty="0" smtClean="0"/>
              <a:t>Canonical Microcircuit Model (‘CMC’)	</a:t>
            </a:r>
            <a:endParaRPr lang="en-GB" dirty="0"/>
          </a:p>
        </p:txBody>
      </p:sp>
      <p:cxnSp>
        <p:nvCxnSpPr>
          <p:cNvPr id="7" name="Straight Connector 6"/>
          <p:cNvCxnSpPr/>
          <p:nvPr/>
        </p:nvCxnSpPr>
        <p:spPr>
          <a:xfrm>
            <a:off x="2705910" y="5154954"/>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5910" y="3749688"/>
            <a:ext cx="503878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5" descr="Picture1"/>
          <p:cNvPicPr>
            <a:picLocks noChangeAspect="1" noChangeArrowheads="1"/>
          </p:cNvPicPr>
          <p:nvPr/>
        </p:nvPicPr>
        <p:blipFill>
          <a:blip r:embed="rId5" cstate="print"/>
          <a:srcRect l="27194" t="9099" r="57950" b="-61"/>
          <a:stretch>
            <a:fillRect/>
          </a:stretch>
        </p:blipFill>
        <p:spPr bwMode="auto">
          <a:xfrm>
            <a:off x="1228431" y="2710066"/>
            <a:ext cx="965118" cy="3424907"/>
          </a:xfrm>
          <a:prstGeom prst="rect">
            <a:avLst/>
          </a:prstGeom>
          <a:noFill/>
          <a:ln w="12700">
            <a:noFill/>
            <a:miter lim="800000"/>
            <a:headEnd/>
            <a:tailEnd/>
          </a:ln>
          <a:effectLst>
            <a:outerShdw dist="107763" dir="2700000" algn="ctr" rotWithShape="0">
              <a:srgbClr val="808080">
                <a:alpha val="50000"/>
              </a:srgbClr>
            </a:outerShdw>
          </a:effectLst>
        </p:spPr>
      </p:pic>
      <p:sp>
        <p:nvSpPr>
          <p:cNvPr id="11" name="Rectangle 7"/>
          <p:cNvSpPr>
            <a:spLocks noChangeArrowheads="1"/>
          </p:cNvSpPr>
          <p:nvPr/>
        </p:nvSpPr>
        <p:spPr bwMode="auto">
          <a:xfrm>
            <a:off x="1553958" y="3443647"/>
            <a:ext cx="770260" cy="2070074"/>
          </a:xfrm>
          <a:prstGeom prst="rect">
            <a:avLst/>
          </a:prstGeom>
          <a:gradFill rotWithShape="1">
            <a:gsLst>
              <a:gs pos="0">
                <a:srgbClr val="FF6600"/>
              </a:gs>
              <a:gs pos="100000">
                <a:srgbClr val="FF6600">
                  <a:gamma/>
                  <a:shade val="46275"/>
                  <a:invGamma/>
                </a:srgbClr>
              </a:gs>
            </a:gsLst>
            <a:path path="shape">
              <a:fillToRect l="50000" t="50000" r="50000" b="50000"/>
            </a:path>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2" name="Rectangle 8" descr="Newsprint"/>
          <p:cNvSpPr>
            <a:spLocks noChangeArrowheads="1"/>
          </p:cNvSpPr>
          <p:nvPr/>
        </p:nvSpPr>
        <p:spPr bwMode="auto">
          <a:xfrm>
            <a:off x="1553958" y="4178146"/>
            <a:ext cx="770260" cy="549864"/>
          </a:xfrm>
          <a:prstGeom prst="rect">
            <a:avLst/>
          </a:prstGeom>
          <a:blipFill dpi="0" rotWithShape="0">
            <a:blip r:embed="rId6" cstate="print"/>
            <a:srcRect/>
            <a:tile tx="0" ty="0" sx="100000" sy="100000" flip="none" algn="tl"/>
          </a:blipFill>
          <a:ln w="9525">
            <a:noFill/>
            <a:miter lim="800000"/>
            <a:headEnd/>
            <a:tailEnd/>
          </a:ln>
          <a:effectLst>
            <a:outerShdw dist="107763" dir="2700000" algn="ctr" rotWithShape="0">
              <a:schemeClr val="bg2">
                <a:alpha val="0"/>
              </a:schemeClr>
            </a:outerShdw>
          </a:effectLst>
        </p:spPr>
        <p:txBody>
          <a:bodyPr wrap="none" anchor="ctr"/>
          <a:lstStyle/>
          <a:p>
            <a:pPr>
              <a:defRPr/>
            </a:pPr>
            <a:endParaRPr lang="en-GB">
              <a:solidFill>
                <a:prstClr val="black"/>
              </a:solidFill>
              <a:latin typeface="Arial" pitchFamily="34" charset="0"/>
            </a:endParaRPr>
          </a:p>
        </p:txBody>
      </p:sp>
      <p:sp>
        <p:nvSpPr>
          <p:cNvPr id="13" name="Text Box 9"/>
          <p:cNvSpPr txBox="1">
            <a:spLocks noChangeArrowheads="1"/>
          </p:cNvSpPr>
          <p:nvPr/>
        </p:nvSpPr>
        <p:spPr bwMode="auto">
          <a:xfrm>
            <a:off x="1573084" y="4243839"/>
            <a:ext cx="787813" cy="461665"/>
          </a:xfrm>
          <a:prstGeom prst="rect">
            <a:avLst/>
          </a:prstGeom>
          <a:noFill/>
          <a:ln w="9525">
            <a:noFill/>
            <a:miter lim="800000"/>
            <a:headEnd/>
            <a:tailEnd/>
          </a:ln>
        </p:spPr>
        <p:txBody>
          <a:bodyPr wrap="square">
            <a:spAutoFit/>
          </a:bodyPr>
          <a:lstStyle/>
          <a:p>
            <a:pPr algn="ctr"/>
            <a:r>
              <a:rPr lang="en-GB" sz="1200" dirty="0">
                <a:solidFill>
                  <a:prstClr val="black"/>
                </a:solidFill>
              </a:rPr>
              <a:t>Granular</a:t>
            </a:r>
          </a:p>
          <a:p>
            <a:pPr algn="ctr"/>
            <a:r>
              <a:rPr lang="en-GB" sz="1200" dirty="0">
                <a:solidFill>
                  <a:prstClr val="black"/>
                </a:solidFill>
              </a:rPr>
              <a:t>Layer</a:t>
            </a:r>
          </a:p>
        </p:txBody>
      </p:sp>
      <p:sp>
        <p:nvSpPr>
          <p:cNvPr id="14" name="Text Box 10"/>
          <p:cNvSpPr txBox="1">
            <a:spLocks noChangeArrowheads="1"/>
          </p:cNvSpPr>
          <p:nvPr/>
        </p:nvSpPr>
        <p:spPr bwMode="auto">
          <a:xfrm>
            <a:off x="1513840" y="3525858"/>
            <a:ext cx="847057" cy="646331"/>
          </a:xfrm>
          <a:prstGeom prst="rect">
            <a:avLst/>
          </a:prstGeom>
          <a:noFill/>
          <a:ln w="9525">
            <a:noFill/>
            <a:miter lim="800000"/>
            <a:headEnd/>
            <a:tailEnd/>
          </a:ln>
        </p:spPr>
        <p:txBody>
          <a:bodyPr>
            <a:spAutoFit/>
          </a:bodyPr>
          <a:lstStyle/>
          <a:p>
            <a:pPr algn="ctr"/>
            <a:r>
              <a:rPr lang="en-GB" sz="1200" dirty="0" smtClean="0">
                <a:solidFill>
                  <a:srgbClr val="FFFFFF"/>
                </a:solidFill>
              </a:rPr>
              <a:t>Supra-granular</a:t>
            </a:r>
            <a:endParaRPr lang="en-GB" sz="1200" dirty="0">
              <a:solidFill>
                <a:srgbClr val="FFFFFF"/>
              </a:solidFill>
            </a:endParaRPr>
          </a:p>
          <a:p>
            <a:pPr algn="ctr"/>
            <a:r>
              <a:rPr lang="en-GB" sz="1200" dirty="0">
                <a:solidFill>
                  <a:srgbClr val="FFFFFF"/>
                </a:solidFill>
              </a:rPr>
              <a:t>Layer</a:t>
            </a:r>
          </a:p>
        </p:txBody>
      </p:sp>
      <p:sp>
        <p:nvSpPr>
          <p:cNvPr id="15" name="Text Box 11"/>
          <p:cNvSpPr txBox="1">
            <a:spLocks noChangeArrowheads="1"/>
          </p:cNvSpPr>
          <p:nvPr/>
        </p:nvSpPr>
        <p:spPr bwMode="auto">
          <a:xfrm>
            <a:off x="1573084" y="4798618"/>
            <a:ext cx="786307" cy="646331"/>
          </a:xfrm>
          <a:prstGeom prst="rect">
            <a:avLst/>
          </a:prstGeom>
          <a:noFill/>
          <a:ln w="9525">
            <a:noFill/>
            <a:miter lim="800000"/>
            <a:headEnd/>
            <a:tailEnd/>
          </a:ln>
        </p:spPr>
        <p:txBody>
          <a:bodyPr>
            <a:spAutoFit/>
          </a:bodyPr>
          <a:lstStyle/>
          <a:p>
            <a:pPr algn="ctr"/>
            <a:r>
              <a:rPr lang="en-GB" sz="1200" dirty="0" smtClean="0">
                <a:solidFill>
                  <a:srgbClr val="FFFFFF"/>
                </a:solidFill>
              </a:rPr>
              <a:t>Infra-granular</a:t>
            </a:r>
            <a:endParaRPr lang="en-GB" sz="1200" dirty="0">
              <a:solidFill>
                <a:srgbClr val="FFFFFF"/>
              </a:solidFill>
            </a:endParaRPr>
          </a:p>
          <a:p>
            <a:pPr algn="ctr"/>
            <a:r>
              <a:rPr lang="en-GB" sz="1200" dirty="0">
                <a:solidFill>
                  <a:srgbClr val="FFFFFF"/>
                </a:solidFill>
              </a:rPr>
              <a:t>Layer</a:t>
            </a:r>
          </a:p>
        </p:txBody>
      </p:sp>
      <p:sp>
        <p:nvSpPr>
          <p:cNvPr id="16" name="Line 16"/>
          <p:cNvSpPr>
            <a:spLocks noChangeShapeType="1"/>
          </p:cNvSpPr>
          <p:nvPr/>
        </p:nvSpPr>
        <p:spPr bwMode="auto">
          <a:xfrm flipH="1" flipV="1">
            <a:off x="2321925" y="5522891"/>
            <a:ext cx="855081" cy="85508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7" name="Line 17"/>
          <p:cNvSpPr>
            <a:spLocks noChangeShapeType="1"/>
          </p:cNvSpPr>
          <p:nvPr/>
        </p:nvSpPr>
        <p:spPr bwMode="auto">
          <a:xfrm flipV="1">
            <a:off x="2321925" y="1976485"/>
            <a:ext cx="623544" cy="1457992"/>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18" name="Rectangle 20" descr="Newsprint"/>
          <p:cNvSpPr>
            <a:spLocks noChangeArrowheads="1"/>
          </p:cNvSpPr>
          <p:nvPr/>
        </p:nvSpPr>
        <p:spPr bwMode="auto">
          <a:xfrm>
            <a:off x="3813159" y="3985809"/>
            <a:ext cx="2792193" cy="977726"/>
          </a:xfrm>
          <a:prstGeom prst="rect">
            <a:avLst/>
          </a:prstGeom>
          <a:solidFill>
            <a:srgbClr val="E6D5F3"/>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19" name="Rectangle 21" descr="Parchment"/>
          <p:cNvSpPr>
            <a:spLocks noChangeArrowheads="1"/>
          </p:cNvSpPr>
          <p:nvPr/>
        </p:nvSpPr>
        <p:spPr bwMode="auto">
          <a:xfrm>
            <a:off x="3172421" y="5332620"/>
            <a:ext cx="2530855" cy="802354"/>
          </a:xfrm>
          <a:prstGeom prst="rect">
            <a:avLst/>
          </a:prstGeom>
          <a:solidFill>
            <a:schemeClr val="accent2">
              <a:lumMod val="50000"/>
              <a:lumOff val="5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sp>
        <p:nvSpPr>
          <p:cNvPr id="20" name="Rectangle 22" descr="Parchment"/>
          <p:cNvSpPr>
            <a:spLocks noChangeArrowheads="1"/>
          </p:cNvSpPr>
          <p:nvPr/>
        </p:nvSpPr>
        <p:spPr bwMode="auto">
          <a:xfrm>
            <a:off x="2952347" y="1961584"/>
            <a:ext cx="2899938" cy="710657"/>
          </a:xfrm>
          <a:prstGeom prst="rect">
            <a:avLst/>
          </a:prstGeom>
          <a:solidFill>
            <a:srgbClr val="ABFFD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GB">
              <a:solidFill>
                <a:prstClr val="black"/>
              </a:solidFill>
              <a:latin typeface="Arial" pitchFamily="34" charset="0"/>
            </a:endParaRPr>
          </a:p>
        </p:txBody>
      </p:sp>
      <p:graphicFrame>
        <p:nvGraphicFramePr>
          <p:cNvPr id="21" name="Object 2"/>
          <p:cNvGraphicFramePr>
            <a:graphicFrameLocks noChangeAspect="1"/>
          </p:cNvGraphicFramePr>
          <p:nvPr>
            <p:extLst>
              <p:ext uri="{D42A27DB-BD31-4B8C-83A1-F6EECF244321}">
                <p14:modId xmlns:p14="http://schemas.microsoft.com/office/powerpoint/2010/main" val="2932271823"/>
              </p:ext>
            </p:extLst>
          </p:nvPr>
        </p:nvGraphicFramePr>
        <p:xfrm>
          <a:off x="4789739" y="2973697"/>
          <a:ext cx="242999" cy="318649"/>
        </p:xfrm>
        <a:graphic>
          <a:graphicData uri="http://schemas.openxmlformats.org/presentationml/2006/ole">
            <mc:AlternateContent xmlns:mc="http://schemas.openxmlformats.org/markup-compatibility/2006">
              <mc:Choice xmlns:v="urn:schemas-microsoft-com:vml" Requires="v">
                <p:oleObj spid="_x0000_s44173" name="Equation" r:id="rId7" imgW="177480" imgH="215640" progId="Equation.3">
                  <p:embed/>
                </p:oleObj>
              </mc:Choice>
              <mc:Fallback>
                <p:oleObj name="Equation" r:id="rId7" imgW="1774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9739" y="2973697"/>
                        <a:ext cx="242999" cy="31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
          <p:cNvGraphicFramePr>
            <a:graphicFrameLocks noChangeAspect="1"/>
          </p:cNvGraphicFramePr>
          <p:nvPr>
            <p:extLst>
              <p:ext uri="{D42A27DB-BD31-4B8C-83A1-F6EECF244321}">
                <p14:modId xmlns:p14="http://schemas.microsoft.com/office/powerpoint/2010/main" val="436070318"/>
              </p:ext>
            </p:extLst>
          </p:nvPr>
        </p:nvGraphicFramePr>
        <p:xfrm>
          <a:off x="4373660" y="3440208"/>
          <a:ext cx="244145" cy="340428"/>
        </p:xfrm>
        <a:graphic>
          <a:graphicData uri="http://schemas.openxmlformats.org/presentationml/2006/ole">
            <mc:AlternateContent xmlns:mc="http://schemas.openxmlformats.org/markup-compatibility/2006">
              <mc:Choice xmlns:v="urn:schemas-microsoft-com:vml" Requires="v">
                <p:oleObj spid="_x0000_s44174" name="Equation" r:id="rId9" imgW="177480" imgH="228600" progId="Equation.3">
                  <p:embed/>
                </p:oleObj>
              </mc:Choice>
              <mc:Fallback>
                <p:oleObj name="Equation" r:id="rId9" imgW="1774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3660" y="3440208"/>
                        <a:ext cx="244145" cy="34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2662594264"/>
              </p:ext>
            </p:extLst>
          </p:nvPr>
        </p:nvGraphicFramePr>
        <p:xfrm>
          <a:off x="6898785" y="4207030"/>
          <a:ext cx="226952" cy="317503"/>
        </p:xfrm>
        <a:graphic>
          <a:graphicData uri="http://schemas.openxmlformats.org/presentationml/2006/ole">
            <mc:AlternateContent xmlns:mc="http://schemas.openxmlformats.org/markup-compatibility/2006">
              <mc:Choice xmlns:v="urn:schemas-microsoft-com:vml" Requires="v">
                <p:oleObj spid="_x0000_s44175" name="Equation" r:id="rId11" imgW="164880" imgH="215640" progId="Equation.3">
                  <p:embed/>
                </p:oleObj>
              </mc:Choice>
              <mc:Fallback>
                <p:oleObj name="Equation" r:id="rId11" imgW="1648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8785" y="4207030"/>
                        <a:ext cx="226952"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2295504751"/>
              </p:ext>
            </p:extLst>
          </p:nvPr>
        </p:nvGraphicFramePr>
        <p:xfrm>
          <a:off x="6262632" y="3676330"/>
          <a:ext cx="242999" cy="317503"/>
        </p:xfrm>
        <a:graphic>
          <a:graphicData uri="http://schemas.openxmlformats.org/presentationml/2006/ole">
            <mc:AlternateContent xmlns:mc="http://schemas.openxmlformats.org/markup-compatibility/2006">
              <mc:Choice xmlns:v="urn:schemas-microsoft-com:vml" Requires="v">
                <p:oleObj spid="_x0000_s44176" name="Equation" r:id="rId13" imgW="177480" imgH="215640" progId="Equation.3">
                  <p:embed/>
                </p:oleObj>
              </mc:Choice>
              <mc:Fallback>
                <p:oleObj name="Equation" r:id="rId13" imgW="1774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62632" y="3676330"/>
                        <a:ext cx="242999" cy="31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2546636389"/>
              </p:ext>
            </p:extLst>
          </p:nvPr>
        </p:nvGraphicFramePr>
        <p:xfrm>
          <a:off x="6086114" y="2046404"/>
          <a:ext cx="553625" cy="267070"/>
        </p:xfrm>
        <a:graphic>
          <a:graphicData uri="http://schemas.openxmlformats.org/presentationml/2006/ole">
            <mc:AlternateContent xmlns:mc="http://schemas.openxmlformats.org/markup-compatibility/2006">
              <mc:Choice xmlns:v="urn:schemas-microsoft-com:vml" Requires="v">
                <p:oleObj spid="_x0000_s44177" name="Equation" r:id="rId15" imgW="583920" imgH="241200" progId="Equation.3">
                  <p:embed/>
                </p:oleObj>
              </mc:Choice>
              <mc:Fallback>
                <p:oleObj name="Equation" r:id="rId15" imgW="58392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86114" y="2046404"/>
                        <a:ext cx="553625"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1"/>
          <p:cNvGraphicFramePr>
            <a:graphicFrameLocks noChangeAspect="1"/>
          </p:cNvGraphicFramePr>
          <p:nvPr>
            <p:extLst>
              <p:ext uri="{D42A27DB-BD31-4B8C-83A1-F6EECF244321}">
                <p14:modId xmlns:p14="http://schemas.microsoft.com/office/powerpoint/2010/main" val="1160680728"/>
              </p:ext>
            </p:extLst>
          </p:nvPr>
        </p:nvGraphicFramePr>
        <p:xfrm>
          <a:off x="3226294" y="5485066"/>
          <a:ext cx="2318804" cy="765675"/>
        </p:xfrm>
        <a:graphic>
          <a:graphicData uri="http://schemas.openxmlformats.org/presentationml/2006/ole">
            <mc:AlternateContent xmlns:mc="http://schemas.openxmlformats.org/markup-compatibility/2006">
              <mc:Choice xmlns:v="urn:schemas-microsoft-com:vml" Requires="v">
                <p:oleObj spid="_x0000_s44178" name="Equation" r:id="rId17" imgW="3213000" imgH="901440" progId="Equation.3">
                  <p:embed/>
                </p:oleObj>
              </mc:Choice>
              <mc:Fallback>
                <p:oleObj name="Equation" r:id="rId17" imgW="3213000" imgH="9014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26294" y="5485066"/>
                        <a:ext cx="2318804" cy="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12"/>
          <p:cNvGraphicFramePr>
            <a:graphicFrameLocks noChangeAspect="1"/>
          </p:cNvGraphicFramePr>
          <p:nvPr>
            <p:extLst>
              <p:ext uri="{D42A27DB-BD31-4B8C-83A1-F6EECF244321}">
                <p14:modId xmlns:p14="http://schemas.microsoft.com/office/powerpoint/2010/main" val="1614043406"/>
              </p:ext>
            </p:extLst>
          </p:nvPr>
        </p:nvGraphicFramePr>
        <p:xfrm>
          <a:off x="3031436" y="1973046"/>
          <a:ext cx="2787609" cy="765675"/>
        </p:xfrm>
        <a:graphic>
          <a:graphicData uri="http://schemas.openxmlformats.org/presentationml/2006/ole">
            <mc:AlternateContent xmlns:mc="http://schemas.openxmlformats.org/markup-compatibility/2006">
              <mc:Choice xmlns:v="urn:schemas-microsoft-com:vml" Requires="v">
                <p:oleObj spid="_x0000_s44179" name="Equation" r:id="rId19" imgW="3860640" imgH="901440" progId="Equation.3">
                  <p:embed/>
                </p:oleObj>
              </mc:Choice>
              <mc:Fallback>
                <p:oleObj name="Equation" r:id="rId19" imgW="3860640" imgH="9014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31436" y="1973046"/>
                        <a:ext cx="2787609" cy="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13"/>
          <p:cNvGraphicFramePr>
            <a:graphicFrameLocks noChangeAspect="1"/>
          </p:cNvGraphicFramePr>
          <p:nvPr>
            <p:extLst>
              <p:ext uri="{D42A27DB-BD31-4B8C-83A1-F6EECF244321}">
                <p14:modId xmlns:p14="http://schemas.microsoft.com/office/powerpoint/2010/main" val="3964134158"/>
              </p:ext>
            </p:extLst>
          </p:nvPr>
        </p:nvGraphicFramePr>
        <p:xfrm>
          <a:off x="3846557" y="4155450"/>
          <a:ext cx="2697808" cy="561648"/>
        </p:xfrm>
        <a:graphic>
          <a:graphicData uri="http://schemas.openxmlformats.org/presentationml/2006/ole">
            <mc:AlternateContent xmlns:mc="http://schemas.openxmlformats.org/markup-compatibility/2006">
              <mc:Choice xmlns:v="urn:schemas-microsoft-com:vml" Requires="v">
                <p:oleObj spid="_x0000_s44180" name="Equation" r:id="rId21" imgW="3962160" imgH="660240" progId="Equation.3">
                  <p:embed/>
                </p:oleObj>
              </mc:Choice>
              <mc:Fallback>
                <p:oleObj name="Equation" r:id="rId21" imgW="3962160" imgH="6602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46557" y="4155450"/>
                        <a:ext cx="2697808" cy="56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0" name="Straight Arrow Connector 29"/>
          <p:cNvCxnSpPr/>
          <p:nvPr/>
        </p:nvCxnSpPr>
        <p:spPr>
          <a:xfrm rot="16200000" flipV="1">
            <a:off x="1906994" y="4003003"/>
            <a:ext cx="2656939"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2182660" y="4000137"/>
            <a:ext cx="2656939"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536919" y="3324441"/>
            <a:ext cx="1305546" cy="5731"/>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708279" y="3320429"/>
            <a:ext cx="1291791" cy="0"/>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5484921" y="3775478"/>
            <a:ext cx="409201"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020779" y="3769174"/>
            <a:ext cx="402324" cy="5731"/>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5705569" y="5760159"/>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5830507" y="5596250"/>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10154" y="5444949"/>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6599621" y="4523387"/>
            <a:ext cx="299164" cy="6877"/>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6724559" y="4359478"/>
            <a:ext cx="32781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04206" y="4209323"/>
            <a:ext cx="288848"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nvGrpSpPr>
          <p:cNvPr id="42" name="Group 81"/>
          <p:cNvGrpSpPr>
            <a:grpSpLocks/>
          </p:cNvGrpSpPr>
          <p:nvPr/>
        </p:nvGrpSpPr>
        <p:grpSpPr bwMode="auto">
          <a:xfrm rot="5400000">
            <a:off x="4716381" y="2721529"/>
            <a:ext cx="381691" cy="262484"/>
            <a:chOff x="5420713" y="2409497"/>
            <a:chExt cx="449317" cy="394137"/>
          </a:xfrm>
        </p:grpSpPr>
        <p:cxnSp>
          <p:nvCxnSpPr>
            <p:cNvPr id="62" name="Straight Arrow Connector 61"/>
            <p:cNvCxnSpPr/>
            <p:nvPr/>
          </p:nvCxnSpPr>
          <p:spPr>
            <a:xfrm rot="10800000" flipV="1">
              <a:off x="5420713" y="2796750"/>
              <a:ext cx="449317" cy="8606"/>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5661072" y="2597099"/>
              <a:ext cx="385532"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28809" y="2418103"/>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pSp>
        <p:nvGrpSpPr>
          <p:cNvPr id="43" name="Group 82"/>
          <p:cNvGrpSpPr>
            <a:grpSpLocks/>
          </p:cNvGrpSpPr>
          <p:nvPr/>
        </p:nvGrpSpPr>
        <p:grpSpPr bwMode="auto">
          <a:xfrm rot="5400000">
            <a:off x="7118286" y="3626469"/>
            <a:ext cx="381691" cy="263631"/>
            <a:chOff x="5420713" y="2409497"/>
            <a:chExt cx="449317" cy="394137"/>
          </a:xfrm>
        </p:grpSpPr>
        <p:cxnSp>
          <p:nvCxnSpPr>
            <p:cNvPr id="59" name="Straight Arrow Connector 58"/>
            <p:cNvCxnSpPr/>
            <p:nvPr/>
          </p:nvCxnSpPr>
          <p:spPr>
            <a:xfrm rot="10800000" flipV="1">
              <a:off x="5420713" y="2801920"/>
              <a:ext cx="449317" cy="8569"/>
            </a:xfrm>
            <a:prstGeom prst="straightConnector1">
              <a:avLst/>
            </a:prstGeom>
            <a:ln w="38100">
              <a:solidFill>
                <a:srgbClr val="FF9F9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5661054" y="2607422"/>
              <a:ext cx="385569"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428809" y="2423207"/>
              <a:ext cx="433125" cy="0"/>
            </a:xfrm>
            <a:prstGeom prst="line">
              <a:avLst/>
            </a:prstGeom>
            <a:ln w="38100">
              <a:solidFill>
                <a:srgbClr val="FF9F9F"/>
              </a:solidFill>
            </a:ln>
          </p:spPr>
          <p:style>
            <a:lnRef idx="1">
              <a:schemeClr val="accent1"/>
            </a:lnRef>
            <a:fillRef idx="0">
              <a:schemeClr val="accent1"/>
            </a:fillRef>
            <a:effectRef idx="0">
              <a:schemeClr val="accent1"/>
            </a:effectRef>
            <a:fontRef idx="minor">
              <a:schemeClr val="tx1"/>
            </a:fontRef>
          </p:style>
        </p:cxnSp>
      </p:grpSp>
      <p:graphicFrame>
        <p:nvGraphicFramePr>
          <p:cNvPr id="44" name="Object 14"/>
          <p:cNvGraphicFramePr>
            <a:graphicFrameLocks noChangeAspect="1"/>
          </p:cNvGraphicFramePr>
          <p:nvPr>
            <p:extLst>
              <p:ext uri="{D42A27DB-BD31-4B8C-83A1-F6EECF244321}">
                <p14:modId xmlns:p14="http://schemas.microsoft.com/office/powerpoint/2010/main" val="2202227893"/>
              </p:ext>
            </p:extLst>
          </p:nvPr>
        </p:nvGraphicFramePr>
        <p:xfrm>
          <a:off x="6019633" y="5438071"/>
          <a:ext cx="277385" cy="336989"/>
        </p:xfrm>
        <a:graphic>
          <a:graphicData uri="http://schemas.openxmlformats.org/presentationml/2006/ole">
            <mc:AlternateContent xmlns:mc="http://schemas.openxmlformats.org/markup-compatibility/2006">
              <mc:Choice xmlns:v="urn:schemas-microsoft-com:vml" Requires="v">
                <p:oleObj spid="_x0000_s44181" name="Equation" r:id="rId23" imgW="203040" imgH="228600" progId="Equation.3">
                  <p:embed/>
                </p:oleObj>
              </mc:Choice>
              <mc:Fallback>
                <p:oleObj name="Equation" r:id="rId23" imgW="20304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19633" y="5438071"/>
                        <a:ext cx="277385"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5"/>
          <p:cNvGraphicFramePr>
            <a:graphicFrameLocks noChangeAspect="1"/>
          </p:cNvGraphicFramePr>
          <p:nvPr>
            <p:extLst>
              <p:ext uri="{D42A27DB-BD31-4B8C-83A1-F6EECF244321}">
                <p14:modId xmlns:p14="http://schemas.microsoft.com/office/powerpoint/2010/main" val="1142245201"/>
              </p:ext>
            </p:extLst>
          </p:nvPr>
        </p:nvGraphicFramePr>
        <p:xfrm>
          <a:off x="7197948" y="3872334"/>
          <a:ext cx="242999" cy="336989"/>
        </p:xfrm>
        <a:graphic>
          <a:graphicData uri="http://schemas.openxmlformats.org/presentationml/2006/ole">
            <mc:AlternateContent xmlns:mc="http://schemas.openxmlformats.org/markup-compatibility/2006">
              <mc:Choice xmlns:v="urn:schemas-microsoft-com:vml" Requires="v">
                <p:oleObj spid="_x0000_s44182" name="Equation" r:id="rId25" imgW="177480" imgH="228600" progId="Equation.3">
                  <p:embed/>
                </p:oleObj>
              </mc:Choice>
              <mc:Fallback>
                <p:oleObj name="Equation" r:id="rId25" imgW="177480" imgH="228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197948" y="3872334"/>
                        <a:ext cx="242999"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6"/>
          <p:cNvGraphicFramePr>
            <a:graphicFrameLocks noChangeAspect="1"/>
          </p:cNvGraphicFramePr>
          <p:nvPr>
            <p:extLst>
              <p:ext uri="{D42A27DB-BD31-4B8C-83A1-F6EECF244321}">
                <p14:modId xmlns:p14="http://schemas.microsoft.com/office/powerpoint/2010/main" val="396341742"/>
              </p:ext>
            </p:extLst>
          </p:nvPr>
        </p:nvGraphicFramePr>
        <p:xfrm>
          <a:off x="3972483" y="3186894"/>
          <a:ext cx="226952" cy="336989"/>
        </p:xfrm>
        <a:graphic>
          <a:graphicData uri="http://schemas.openxmlformats.org/presentationml/2006/ole">
            <mc:AlternateContent xmlns:mc="http://schemas.openxmlformats.org/markup-compatibility/2006">
              <mc:Choice xmlns:v="urn:schemas-microsoft-com:vml" Requires="v">
                <p:oleObj spid="_x0000_s44183" name="Equation" r:id="rId27" imgW="164880" imgH="228600" progId="Equation.3">
                  <p:embed/>
                </p:oleObj>
              </mc:Choice>
              <mc:Fallback>
                <p:oleObj name="Equation" r:id="rId27" imgW="164880" imgH="2286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72483" y="3186894"/>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7"/>
          <p:cNvGraphicFramePr>
            <a:graphicFrameLocks noChangeAspect="1"/>
          </p:cNvGraphicFramePr>
          <p:nvPr>
            <p:extLst>
              <p:ext uri="{D42A27DB-BD31-4B8C-83A1-F6EECF244321}">
                <p14:modId xmlns:p14="http://schemas.microsoft.com/office/powerpoint/2010/main" val="4238061157"/>
              </p:ext>
            </p:extLst>
          </p:nvPr>
        </p:nvGraphicFramePr>
        <p:xfrm>
          <a:off x="3016535" y="4357185"/>
          <a:ext cx="226952" cy="336989"/>
        </p:xfrm>
        <a:graphic>
          <a:graphicData uri="http://schemas.openxmlformats.org/presentationml/2006/ole">
            <mc:AlternateContent xmlns:mc="http://schemas.openxmlformats.org/markup-compatibility/2006">
              <mc:Choice xmlns:v="urn:schemas-microsoft-com:vml" Requires="v">
                <p:oleObj spid="_x0000_s44184" name="Equation" r:id="rId29" imgW="164880" imgH="228600" progId="Equation.3">
                  <p:embed/>
                </p:oleObj>
              </mc:Choice>
              <mc:Fallback>
                <p:oleObj name="Equation" r:id="rId29" imgW="164880" imgH="2286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16535" y="4357185"/>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18"/>
          <p:cNvGraphicFramePr>
            <a:graphicFrameLocks noChangeAspect="1"/>
          </p:cNvGraphicFramePr>
          <p:nvPr>
            <p:extLst>
              <p:ext uri="{D42A27DB-BD31-4B8C-83A1-F6EECF244321}">
                <p14:modId xmlns:p14="http://schemas.microsoft.com/office/powerpoint/2010/main" val="1951593108"/>
              </p:ext>
            </p:extLst>
          </p:nvPr>
        </p:nvGraphicFramePr>
        <p:xfrm>
          <a:off x="5485494" y="3698108"/>
          <a:ext cx="226952" cy="336989"/>
        </p:xfrm>
        <a:graphic>
          <a:graphicData uri="http://schemas.openxmlformats.org/presentationml/2006/ole">
            <mc:AlternateContent xmlns:mc="http://schemas.openxmlformats.org/markup-compatibility/2006">
              <mc:Choice xmlns:v="urn:schemas-microsoft-com:vml" Requires="v">
                <p:oleObj spid="_x0000_s44185" name="Equation" r:id="rId31" imgW="164880" imgH="228600" progId="Equation.3">
                  <p:embed/>
                </p:oleObj>
              </mc:Choice>
              <mc:Fallback>
                <p:oleObj name="Equation" r:id="rId31" imgW="164880" imgH="2286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485494" y="3698108"/>
                        <a:ext cx="226952"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 name="Object 19"/>
          <p:cNvGraphicFramePr>
            <a:graphicFrameLocks noChangeAspect="1"/>
          </p:cNvGraphicFramePr>
          <p:nvPr>
            <p:extLst>
              <p:ext uri="{D42A27DB-BD31-4B8C-83A1-F6EECF244321}">
                <p14:modId xmlns:p14="http://schemas.microsoft.com/office/powerpoint/2010/main" val="3582181886"/>
              </p:ext>
            </p:extLst>
          </p:nvPr>
        </p:nvGraphicFramePr>
        <p:xfrm>
          <a:off x="3516287" y="3769174"/>
          <a:ext cx="225806" cy="336989"/>
        </p:xfrm>
        <a:graphic>
          <a:graphicData uri="http://schemas.openxmlformats.org/presentationml/2006/ole">
            <mc:AlternateContent xmlns:mc="http://schemas.openxmlformats.org/markup-compatibility/2006">
              <mc:Choice xmlns:v="urn:schemas-microsoft-com:vml" Requires="v">
                <p:oleObj spid="_x0000_s44186" name="Equation" r:id="rId33" imgW="164880" imgH="228600" progId="Equation.3">
                  <p:embed/>
                </p:oleObj>
              </mc:Choice>
              <mc:Fallback>
                <p:oleObj name="Equation" r:id="rId33" imgW="164880" imgH="22860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516287" y="3769174"/>
                        <a:ext cx="225806" cy="33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 name="Object 20"/>
          <p:cNvGraphicFramePr>
            <a:graphicFrameLocks noChangeAspect="1"/>
          </p:cNvGraphicFramePr>
          <p:nvPr>
            <p:extLst>
              <p:ext uri="{D42A27DB-BD31-4B8C-83A1-F6EECF244321}">
                <p14:modId xmlns:p14="http://schemas.microsoft.com/office/powerpoint/2010/main" val="1104263029"/>
              </p:ext>
            </p:extLst>
          </p:nvPr>
        </p:nvGraphicFramePr>
        <p:xfrm>
          <a:off x="6985898" y="2057867"/>
          <a:ext cx="551332" cy="267070"/>
        </p:xfrm>
        <a:graphic>
          <a:graphicData uri="http://schemas.openxmlformats.org/presentationml/2006/ole">
            <mc:AlternateContent xmlns:mc="http://schemas.openxmlformats.org/markup-compatibility/2006">
              <mc:Choice xmlns:v="urn:schemas-microsoft-com:vml" Requires="v">
                <p:oleObj spid="_x0000_s44187" name="Equation" r:id="rId35" imgW="583920" imgH="241200" progId="Equation.3">
                  <p:embed/>
                </p:oleObj>
              </mc:Choice>
              <mc:Fallback>
                <p:oleObj name="Equation" r:id="rId35" imgW="583920" imgH="24120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85898" y="2057867"/>
                        <a:ext cx="551332"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 name="Straight Arrow Connector 50"/>
          <p:cNvCxnSpPr/>
          <p:nvPr/>
        </p:nvCxnSpPr>
        <p:spPr>
          <a:xfrm rot="16200000" flipH="1">
            <a:off x="7026588" y="2567362"/>
            <a:ext cx="502045"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V="1">
            <a:off x="6287276" y="5257541"/>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21"/>
          <p:cNvGraphicFramePr>
            <a:graphicFrameLocks noChangeAspect="1"/>
          </p:cNvGraphicFramePr>
          <p:nvPr>
            <p:extLst>
              <p:ext uri="{D42A27DB-BD31-4B8C-83A1-F6EECF244321}">
                <p14:modId xmlns:p14="http://schemas.microsoft.com/office/powerpoint/2010/main" val="2188716430"/>
              </p:ext>
            </p:extLst>
          </p:nvPr>
        </p:nvGraphicFramePr>
        <p:xfrm>
          <a:off x="6607645" y="5243214"/>
          <a:ext cx="553624" cy="267069"/>
        </p:xfrm>
        <a:graphic>
          <a:graphicData uri="http://schemas.openxmlformats.org/presentationml/2006/ole">
            <mc:AlternateContent xmlns:mc="http://schemas.openxmlformats.org/markup-compatibility/2006">
              <mc:Choice xmlns:v="urn:schemas-microsoft-com:vml" Requires="v">
                <p:oleObj spid="_x0000_s44188" name="Equation" r:id="rId37" imgW="583920" imgH="241200" progId="Equation.3">
                  <p:embed/>
                </p:oleObj>
              </mc:Choice>
              <mc:Fallback>
                <p:oleObj name="Equation" r:id="rId37" imgW="583920" imgH="24120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07645" y="5243214"/>
                        <a:ext cx="553624" cy="2670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4" name="Straight Arrow Connector 53"/>
          <p:cNvCxnSpPr/>
          <p:nvPr/>
        </p:nvCxnSpPr>
        <p:spPr>
          <a:xfrm>
            <a:off x="5703276" y="5956162"/>
            <a:ext cx="718681"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5" name="Object 22"/>
          <p:cNvGraphicFramePr>
            <a:graphicFrameLocks noChangeAspect="1"/>
          </p:cNvGraphicFramePr>
          <p:nvPr>
            <p:extLst>
              <p:ext uri="{D42A27DB-BD31-4B8C-83A1-F6EECF244321}">
                <p14:modId xmlns:p14="http://schemas.microsoft.com/office/powerpoint/2010/main" val="189971125"/>
              </p:ext>
            </p:extLst>
          </p:nvPr>
        </p:nvGraphicFramePr>
        <p:xfrm>
          <a:off x="6472391" y="5838348"/>
          <a:ext cx="552478" cy="267070"/>
        </p:xfrm>
        <a:graphic>
          <a:graphicData uri="http://schemas.openxmlformats.org/presentationml/2006/ole">
            <mc:AlternateContent xmlns:mc="http://schemas.openxmlformats.org/markup-compatibility/2006">
              <mc:Choice xmlns:v="urn:schemas-microsoft-com:vml" Requires="v">
                <p:oleObj spid="_x0000_s44189" name="Equation" r:id="rId39" imgW="583920" imgH="241200" progId="Equation.3">
                  <p:embed/>
                </p:oleObj>
              </mc:Choice>
              <mc:Fallback>
                <p:oleObj name="Equation" r:id="rId39" imgW="583920" imgH="24120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472391" y="5838348"/>
                        <a:ext cx="552478" cy="267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Line 16"/>
          <p:cNvSpPr>
            <a:spLocks noChangeShapeType="1"/>
          </p:cNvSpPr>
          <p:nvPr/>
        </p:nvSpPr>
        <p:spPr bwMode="auto">
          <a:xfrm flipH="1" flipV="1">
            <a:off x="2321925" y="4727414"/>
            <a:ext cx="383984" cy="428686"/>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sp>
        <p:nvSpPr>
          <p:cNvPr id="57" name="Line 16"/>
          <p:cNvSpPr>
            <a:spLocks noChangeShapeType="1"/>
          </p:cNvSpPr>
          <p:nvPr/>
        </p:nvSpPr>
        <p:spPr bwMode="auto">
          <a:xfrm flipH="1">
            <a:off x="2321925" y="3749688"/>
            <a:ext cx="383984" cy="427541"/>
          </a:xfrm>
          <a:prstGeom prst="line">
            <a:avLst/>
          </a:prstGeom>
          <a:noFill/>
          <a:ln w="9525" cap="rnd">
            <a:solidFill>
              <a:schemeClr val="tx1"/>
            </a:solidFill>
            <a:prstDash val="sysDot"/>
            <a:round/>
            <a:headEnd/>
            <a:tailEnd/>
          </a:ln>
        </p:spPr>
        <p:txBody>
          <a:bodyPr wrap="none" anchor="ctr"/>
          <a:lstStyle/>
          <a:p>
            <a:endParaRPr lang="en-GB">
              <a:solidFill>
                <a:prstClr val="black"/>
              </a:solidFill>
            </a:endParaRPr>
          </a:p>
        </p:txBody>
      </p:sp>
      <p:cxnSp>
        <p:nvCxnSpPr>
          <p:cNvPr id="58" name="Straight Arrow Connector 57"/>
          <p:cNvCxnSpPr/>
          <p:nvPr/>
        </p:nvCxnSpPr>
        <p:spPr>
          <a:xfrm rot="16200000" flipV="1">
            <a:off x="6067202" y="2538706"/>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6200000" flipV="1">
            <a:off x="4110603" y="6423482"/>
            <a:ext cx="586865" cy="34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extLst>
              <p:ext uri="{D42A27DB-BD31-4B8C-83A1-F6EECF244321}">
                <p14:modId xmlns:p14="http://schemas.microsoft.com/office/powerpoint/2010/main" val="1589776758"/>
              </p:ext>
            </p:extLst>
          </p:nvPr>
        </p:nvGraphicFramePr>
        <p:xfrm>
          <a:off x="4478699" y="6451934"/>
          <a:ext cx="554038" cy="266700"/>
        </p:xfrm>
        <a:graphic>
          <a:graphicData uri="http://schemas.openxmlformats.org/presentationml/2006/ole">
            <mc:AlternateContent xmlns:mc="http://schemas.openxmlformats.org/markup-compatibility/2006">
              <mc:Choice xmlns:v="urn:schemas-microsoft-com:vml" Requires="v">
                <p:oleObj spid="_x0000_s44190" name="Equation" r:id="rId41" imgW="583947" imgH="241195" progId="Equation.3">
                  <p:embed/>
                </p:oleObj>
              </mc:Choice>
              <mc:Fallback>
                <p:oleObj name="Equation" r:id="rId41" imgW="583947" imgH="241195"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78699" y="6451934"/>
                        <a:ext cx="5540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6" name="Straight Arrow Connector 65"/>
          <p:cNvCxnSpPr/>
          <p:nvPr/>
        </p:nvCxnSpPr>
        <p:spPr>
          <a:xfrm rot="16200000" flipH="1">
            <a:off x="4593283" y="1707696"/>
            <a:ext cx="502045" cy="5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3910498678"/>
              </p:ext>
            </p:extLst>
          </p:nvPr>
        </p:nvGraphicFramePr>
        <p:xfrm>
          <a:off x="4585860" y="1224683"/>
          <a:ext cx="550862" cy="268287"/>
        </p:xfrm>
        <a:graphic>
          <a:graphicData uri="http://schemas.openxmlformats.org/presentationml/2006/ole">
            <mc:AlternateContent xmlns:mc="http://schemas.openxmlformats.org/markup-compatibility/2006">
              <mc:Choice xmlns:v="urn:schemas-microsoft-com:vml" Requires="v">
                <p:oleObj spid="_x0000_s44191" name="Equation" r:id="rId42" imgW="583947" imgH="241195" progId="Equation.3">
                  <p:embed/>
                </p:oleObj>
              </mc:Choice>
              <mc:Fallback>
                <p:oleObj name="Equation" r:id="rId42" imgW="583947" imgH="241195"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585860" y="1224683"/>
                        <a:ext cx="5508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9" name="Straight Arrow Connector 68"/>
          <p:cNvCxnSpPr/>
          <p:nvPr/>
        </p:nvCxnSpPr>
        <p:spPr>
          <a:xfrm flipH="1">
            <a:off x="7431778" y="3917227"/>
            <a:ext cx="9600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451884" y="3835466"/>
            <a:ext cx="163522" cy="16352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3" name="Object 72"/>
          <p:cNvGraphicFramePr>
            <a:graphicFrameLocks noChangeAspect="1"/>
          </p:cNvGraphicFramePr>
          <p:nvPr>
            <p:extLst>
              <p:ext uri="{D42A27DB-BD31-4B8C-83A1-F6EECF244321}">
                <p14:modId xmlns:p14="http://schemas.microsoft.com/office/powerpoint/2010/main" val="65862646"/>
              </p:ext>
            </p:extLst>
          </p:nvPr>
        </p:nvGraphicFramePr>
        <p:xfrm>
          <a:off x="8403110" y="3827372"/>
          <a:ext cx="384175" cy="252412"/>
        </p:xfrm>
        <a:graphic>
          <a:graphicData uri="http://schemas.openxmlformats.org/presentationml/2006/ole">
            <mc:AlternateContent xmlns:mc="http://schemas.openxmlformats.org/markup-compatibility/2006">
              <mc:Choice xmlns:v="urn:schemas-microsoft-com:vml" Requires="v">
                <p:oleObj spid="_x0000_s44192" name="Equation" r:id="rId43" imgW="406080" imgH="228600" progId="Equation.3">
                  <p:embed/>
                </p:oleObj>
              </mc:Choice>
              <mc:Fallback>
                <p:oleObj name="Equation" r:id="rId43" imgW="406080" imgH="228600" progId="Equation.3">
                  <p:embed/>
                  <p:pic>
                    <p:nvPicPr>
                      <p:cNvPr id="0" name=""/>
                      <p:cNvPicPr>
                        <a:picLocks noChangeAspect="1" noChangeArrowheads="1"/>
                      </p:cNvPicPr>
                      <p:nvPr/>
                    </p:nvPicPr>
                    <p:blipFill>
                      <a:blip r:embed="rId44"/>
                      <a:srcRect/>
                      <a:stretch>
                        <a:fillRect/>
                      </a:stretch>
                    </p:blipFill>
                    <p:spPr bwMode="auto">
                      <a:xfrm>
                        <a:off x="8403110" y="3827372"/>
                        <a:ext cx="384175" cy="252412"/>
                      </a:xfrm>
                      <a:prstGeom prst="rect">
                        <a:avLst/>
                      </a:prstGeom>
                      <a:noFill/>
                      <a:ln>
                        <a:noFill/>
                      </a:ln>
                    </p:spPr>
                  </p:pic>
                </p:oleObj>
              </mc:Fallback>
            </mc:AlternateContent>
          </a:graphicData>
        </a:graphic>
      </p:graphicFrame>
      <p:cxnSp>
        <p:nvCxnSpPr>
          <p:cNvPr id="71" name="Straight Arrow Connector 70"/>
          <p:cNvCxnSpPr/>
          <p:nvPr/>
        </p:nvCxnSpPr>
        <p:spPr>
          <a:xfrm flipH="1">
            <a:off x="6604206" y="4792887"/>
            <a:ext cx="718681" cy="573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8" name="Object 67"/>
          <p:cNvGraphicFramePr>
            <a:graphicFrameLocks noChangeAspect="1"/>
          </p:cNvGraphicFramePr>
          <p:nvPr>
            <p:extLst>
              <p:ext uri="{D42A27DB-BD31-4B8C-83A1-F6EECF244321}">
                <p14:modId xmlns:p14="http://schemas.microsoft.com/office/powerpoint/2010/main" val="2458992448"/>
              </p:ext>
            </p:extLst>
          </p:nvPr>
        </p:nvGraphicFramePr>
        <p:xfrm>
          <a:off x="7373303" y="4712803"/>
          <a:ext cx="157162" cy="195262"/>
        </p:xfrm>
        <a:graphic>
          <a:graphicData uri="http://schemas.openxmlformats.org/presentationml/2006/ole">
            <mc:AlternateContent xmlns:mc="http://schemas.openxmlformats.org/markup-compatibility/2006">
              <mc:Choice xmlns:v="urn:schemas-microsoft-com:vml" Requires="v">
                <p:oleObj spid="_x0000_s44193" name="Equation" r:id="rId45" imgW="164880" imgH="177480" progId="Equation.3">
                  <p:embed/>
                </p:oleObj>
              </mc:Choice>
              <mc:Fallback>
                <p:oleObj name="Equation" r:id="rId45" imgW="164880" imgH="177480" progId="Equation.3">
                  <p:embed/>
                  <p:pic>
                    <p:nvPicPr>
                      <p:cNvPr id="0" name=""/>
                      <p:cNvPicPr>
                        <a:picLocks noChangeAspect="1" noChangeArrowheads="1"/>
                      </p:cNvPicPr>
                      <p:nvPr/>
                    </p:nvPicPr>
                    <p:blipFill>
                      <a:blip r:embed="rId46"/>
                      <a:srcRect/>
                      <a:stretch>
                        <a:fillRect/>
                      </a:stretch>
                    </p:blipFill>
                    <p:spPr bwMode="auto">
                      <a:xfrm>
                        <a:off x="7373303" y="4712803"/>
                        <a:ext cx="15716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00647433"/>
              </p:ext>
            </p:extLst>
          </p:nvPr>
        </p:nvGraphicFramePr>
        <p:xfrm>
          <a:off x="1217743" y="1909837"/>
          <a:ext cx="927100" cy="444500"/>
        </p:xfrm>
        <a:graphic>
          <a:graphicData uri="http://schemas.openxmlformats.org/presentationml/2006/ole">
            <mc:AlternateContent xmlns:mc="http://schemas.openxmlformats.org/markup-compatibility/2006">
              <mc:Choice xmlns:v="urn:schemas-microsoft-com:vml" Requires="v">
                <p:oleObj spid="_x0000_s44194" name="Equation" r:id="rId47" imgW="558720" imgH="228600" progId="Equation.3">
                  <p:embed/>
                </p:oleObj>
              </mc:Choice>
              <mc:Fallback>
                <p:oleObj name="Equation" r:id="rId47" imgW="558720" imgH="228600" progId="Equation.3">
                  <p:embed/>
                  <p:pic>
                    <p:nvPicPr>
                      <p:cNvPr id="0" name=""/>
                      <p:cNvPicPr>
                        <a:picLocks noChangeAspect="1" noChangeArrowheads="1"/>
                      </p:cNvPicPr>
                      <p:nvPr/>
                    </p:nvPicPr>
                    <p:blipFill>
                      <a:blip r:embed="rId48"/>
                      <a:srcRect/>
                      <a:stretch>
                        <a:fillRect/>
                      </a:stretch>
                    </p:blipFill>
                    <p:spPr bwMode="auto">
                      <a:xfrm>
                        <a:off x="1217743" y="1909837"/>
                        <a:ext cx="927100" cy="4445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808080"/>
                            </a:solidFill>
                            <a:miter lim="800000"/>
                            <a:headEnd/>
                            <a:tailEnd/>
                          </a14:hiddenLine>
                        </a:ext>
                      </a:extLst>
                    </p:spPr>
                  </p:pic>
                </p:oleObj>
              </mc:Fallback>
            </mc:AlternateContent>
          </a:graphicData>
        </a:graphic>
      </p:graphicFrame>
      <p:sp>
        <p:nvSpPr>
          <p:cNvPr id="6" name="TextBox 5"/>
          <p:cNvSpPr txBox="1"/>
          <p:nvPr/>
        </p:nvSpPr>
        <p:spPr>
          <a:xfrm>
            <a:off x="971600" y="1591432"/>
            <a:ext cx="1872208" cy="369332"/>
          </a:xfrm>
          <a:prstGeom prst="rect">
            <a:avLst/>
          </a:prstGeom>
          <a:noFill/>
        </p:spPr>
        <p:txBody>
          <a:bodyPr wrap="square" rtlCol="0">
            <a:spAutoFit/>
          </a:bodyPr>
          <a:lstStyle/>
          <a:p>
            <a:r>
              <a:rPr lang="en-GB" dirty="0" smtClean="0"/>
              <a:t>Output equation:</a:t>
            </a:r>
            <a:endParaRPr lang="en-GB" dirty="0"/>
          </a:p>
        </p:txBody>
      </p:sp>
    </p:spTree>
    <p:extLst>
      <p:ext uri="{BB962C8B-B14F-4D97-AF65-F5344CB8AC3E}">
        <p14:creationId xmlns:p14="http://schemas.microsoft.com/office/powerpoint/2010/main" val="1504097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199" y="4473116"/>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Collect data</a:t>
            </a:r>
            <a:endParaRPr lang="en-GB" dirty="0"/>
          </a:p>
        </p:txBody>
      </p:sp>
      <p:sp>
        <p:nvSpPr>
          <p:cNvPr id="6" name="Rounded Rectangle 5"/>
          <p:cNvSpPr/>
          <p:nvPr/>
        </p:nvSpPr>
        <p:spPr>
          <a:xfrm>
            <a:off x="133203" y="2168860"/>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Build model(s)</a:t>
            </a:r>
            <a:endParaRPr lang="en-GB" dirty="0"/>
          </a:p>
        </p:txBody>
      </p:sp>
      <p:sp>
        <p:nvSpPr>
          <p:cNvPr id="7" name="Rounded Rectangle 6"/>
          <p:cNvSpPr/>
          <p:nvPr/>
        </p:nvSpPr>
        <p:spPr>
          <a:xfrm>
            <a:off x="2365451" y="341075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Fit your model parameters to the data</a:t>
            </a:r>
            <a:endParaRPr lang="en-GB" dirty="0"/>
          </a:p>
        </p:txBody>
      </p:sp>
      <p:sp>
        <p:nvSpPr>
          <p:cNvPr id="8" name="Rounded Rectangle 7"/>
          <p:cNvSpPr/>
          <p:nvPr/>
        </p:nvSpPr>
        <p:spPr>
          <a:xfrm>
            <a:off x="4813723" y="341075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Pick the best model</a:t>
            </a:r>
            <a:endParaRPr lang="en-GB" dirty="0"/>
          </a:p>
        </p:txBody>
      </p:sp>
      <p:sp>
        <p:nvSpPr>
          <p:cNvPr id="9" name="Rounded Rectangle 8"/>
          <p:cNvSpPr/>
          <p:nvPr/>
        </p:nvSpPr>
        <p:spPr>
          <a:xfrm>
            <a:off x="7189987" y="3414846"/>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Make an inference (conclusion)</a:t>
            </a:r>
            <a:endParaRPr lang="en-GB" dirty="0"/>
          </a:p>
        </p:txBody>
      </p:sp>
      <p:cxnSp>
        <p:nvCxnSpPr>
          <p:cNvPr id="11" name="Straight Arrow Connector 10"/>
          <p:cNvCxnSpPr>
            <a:stCxn id="5" idx="0"/>
            <a:endCxn id="7" idx="1"/>
          </p:cNvCxnSpPr>
          <p:nvPr/>
        </p:nvCxnSpPr>
        <p:spPr>
          <a:xfrm flipV="1">
            <a:off x="1033303" y="3914806"/>
            <a:ext cx="1332148" cy="55831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7" idx="1"/>
          </p:cNvCxnSpPr>
          <p:nvPr/>
        </p:nvCxnSpPr>
        <p:spPr>
          <a:xfrm>
            <a:off x="1069307" y="3176972"/>
            <a:ext cx="1296144" cy="737834"/>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6685931" y="3914806"/>
            <a:ext cx="504056" cy="4096"/>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3"/>
            <a:endCxn id="8" idx="1"/>
          </p:cNvCxnSpPr>
          <p:nvPr/>
        </p:nvCxnSpPr>
        <p:spPr>
          <a:xfrm>
            <a:off x="4237659" y="3914806"/>
            <a:ext cx="576064" cy="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Double Bracket 26"/>
          <p:cNvSpPr/>
          <p:nvPr/>
        </p:nvSpPr>
        <p:spPr>
          <a:xfrm>
            <a:off x="4525691" y="3176972"/>
            <a:ext cx="2412268" cy="1512168"/>
          </a:xfrm>
          <a:prstGeom prst="bracketPair">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itle 27"/>
          <p:cNvSpPr>
            <a:spLocks noGrp="1"/>
          </p:cNvSpPr>
          <p:nvPr>
            <p:ph type="title"/>
          </p:nvPr>
        </p:nvSpPr>
        <p:spPr/>
        <p:txBody>
          <a:bodyPr/>
          <a:lstStyle/>
          <a:p>
            <a:r>
              <a:rPr lang="en-GB" dirty="0" smtClean="0"/>
              <a:t>The DCM analysis pathway</a:t>
            </a:r>
            <a:endParaRPr lang="en-GB" dirty="0"/>
          </a:p>
        </p:txBody>
      </p:sp>
      <p:cxnSp>
        <p:nvCxnSpPr>
          <p:cNvPr id="20" name="Straight Arrow Connector 19"/>
          <p:cNvCxnSpPr>
            <a:stCxn id="22" idx="1"/>
            <a:endCxn id="6" idx="3"/>
          </p:cNvCxnSpPr>
          <p:nvPr/>
        </p:nvCxnSpPr>
        <p:spPr>
          <a:xfrm flipH="1">
            <a:off x="2005411" y="2168860"/>
            <a:ext cx="828881" cy="504056"/>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34292" y="1664804"/>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‘hardwired’ model features</a:t>
            </a:r>
            <a:endParaRPr lang="en-GB" dirty="0"/>
          </a:p>
        </p:txBody>
      </p:sp>
    </p:spTree>
    <p:extLst>
      <p:ext uri="{BB962C8B-B14F-4D97-AF65-F5344CB8AC3E}">
        <p14:creationId xmlns:p14="http://schemas.microsoft.com/office/powerpoint/2010/main" val="3933002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7"/>
          <p:cNvSpPr>
            <a:spLocks noGrp="1"/>
          </p:cNvSpPr>
          <p:nvPr>
            <p:ph type="title"/>
          </p:nvPr>
        </p:nvSpPr>
        <p:spPr>
          <a:xfrm>
            <a:off x="327025" y="692696"/>
            <a:ext cx="8489950" cy="1296988"/>
          </a:xfrm>
        </p:spPr>
        <p:txBody>
          <a:bodyPr/>
          <a:lstStyle/>
          <a:p>
            <a:r>
              <a:rPr lang="en-GB" dirty="0" smtClean="0"/>
              <a:t>Designing your model</a:t>
            </a:r>
            <a:endParaRPr lang="en-GB" dirty="0"/>
          </a:p>
        </p:txBody>
      </p:sp>
      <p:sp>
        <p:nvSpPr>
          <p:cNvPr id="30786" name="Oval 30785"/>
          <p:cNvSpPr/>
          <p:nvPr/>
        </p:nvSpPr>
        <p:spPr>
          <a:xfrm>
            <a:off x="5004048"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1</a:t>
            </a:r>
            <a:endParaRPr lang="en-GB" dirty="0">
              <a:solidFill>
                <a:schemeClr val="accent2">
                  <a:lumMod val="75000"/>
                  <a:lumOff val="25000"/>
                </a:schemeClr>
              </a:solidFill>
            </a:endParaRPr>
          </a:p>
        </p:txBody>
      </p:sp>
      <p:sp>
        <p:nvSpPr>
          <p:cNvPr id="99" name="Oval 98"/>
          <p:cNvSpPr/>
          <p:nvPr/>
        </p:nvSpPr>
        <p:spPr>
          <a:xfrm>
            <a:off x="7253285"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2</a:t>
            </a:r>
            <a:endParaRPr lang="en-GB" dirty="0">
              <a:solidFill>
                <a:schemeClr val="accent2">
                  <a:lumMod val="75000"/>
                  <a:lumOff val="25000"/>
                </a:schemeClr>
              </a:solidFill>
            </a:endParaRPr>
          </a:p>
        </p:txBody>
      </p:sp>
      <p:sp>
        <p:nvSpPr>
          <p:cNvPr id="100" name="Oval 99"/>
          <p:cNvSpPr/>
          <p:nvPr/>
        </p:nvSpPr>
        <p:spPr>
          <a:xfrm>
            <a:off x="5026297" y="488427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3</a:t>
            </a:r>
            <a:endParaRPr lang="en-GB" dirty="0">
              <a:solidFill>
                <a:schemeClr val="accent2">
                  <a:lumMod val="75000"/>
                  <a:lumOff val="25000"/>
                </a:schemeClr>
              </a:solidFill>
            </a:endParaRPr>
          </a:p>
        </p:txBody>
      </p:sp>
      <p:sp>
        <p:nvSpPr>
          <p:cNvPr id="101" name="Oval 100"/>
          <p:cNvSpPr/>
          <p:nvPr/>
        </p:nvSpPr>
        <p:spPr>
          <a:xfrm>
            <a:off x="7267573" y="4869160"/>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4</a:t>
            </a:r>
            <a:endParaRPr lang="en-GB" dirty="0">
              <a:solidFill>
                <a:schemeClr val="accent2">
                  <a:lumMod val="75000"/>
                  <a:lumOff val="25000"/>
                </a:schemeClr>
              </a:solidFill>
            </a:endParaRPr>
          </a:p>
        </p:txBody>
      </p:sp>
      <p:pic>
        <p:nvPicPr>
          <p:cNvPr id="30816" name="Picture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9425"/>
            <a:ext cx="4024492" cy="460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504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7"/>
          <p:cNvSpPr>
            <a:spLocks noGrp="1"/>
          </p:cNvSpPr>
          <p:nvPr>
            <p:ph type="title"/>
          </p:nvPr>
        </p:nvSpPr>
        <p:spPr>
          <a:xfrm>
            <a:off x="327025" y="692696"/>
            <a:ext cx="8489950" cy="1296988"/>
          </a:xfrm>
        </p:spPr>
        <p:txBody>
          <a:bodyPr/>
          <a:lstStyle/>
          <a:p>
            <a:r>
              <a:rPr lang="en-GB" dirty="0" smtClean="0"/>
              <a:t>Designing your model</a:t>
            </a:r>
            <a:endParaRPr lang="en-GB" dirty="0"/>
          </a:p>
        </p:txBody>
      </p:sp>
      <p:grpSp>
        <p:nvGrpSpPr>
          <p:cNvPr id="30784" name="Group 30783"/>
          <p:cNvGrpSpPr/>
          <p:nvPr/>
        </p:nvGrpSpPr>
        <p:grpSpPr>
          <a:xfrm>
            <a:off x="5961060" y="1124450"/>
            <a:ext cx="1441451" cy="1555750"/>
            <a:chOff x="5106988" y="1189038"/>
            <a:chExt cx="1441451" cy="1555750"/>
          </a:xfrm>
        </p:grpSpPr>
        <p:sp>
          <p:nvSpPr>
            <p:cNvPr id="6" name="Rectangle 8"/>
            <p:cNvSpPr>
              <a:spLocks noChangeArrowheads="1"/>
            </p:cNvSpPr>
            <p:nvPr/>
          </p:nvSpPr>
          <p:spPr bwMode="auto">
            <a:xfrm>
              <a:off x="5162551" y="1274763"/>
              <a:ext cx="1333500" cy="1331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9"/>
            <p:cNvSpPr>
              <a:spLocks noChangeArrowheads="1"/>
            </p:cNvSpPr>
            <p:nvPr/>
          </p:nvSpPr>
          <p:spPr bwMode="auto">
            <a:xfrm>
              <a:off x="5162551" y="1274763"/>
              <a:ext cx="1333500" cy="13319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0"/>
            <p:cNvSpPr>
              <a:spLocks noChangeShapeType="1"/>
            </p:cNvSpPr>
            <p:nvPr/>
          </p:nvSpPr>
          <p:spPr bwMode="auto">
            <a:xfrm flipV="1">
              <a:off x="51625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1"/>
            <p:cNvSpPr>
              <a:spLocks noChangeShapeType="1"/>
            </p:cNvSpPr>
            <p:nvPr/>
          </p:nvSpPr>
          <p:spPr bwMode="auto">
            <a:xfrm flipV="1">
              <a:off x="5427663"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
            <p:cNvSpPr>
              <a:spLocks noChangeShapeType="1"/>
            </p:cNvSpPr>
            <p:nvPr/>
          </p:nvSpPr>
          <p:spPr bwMode="auto">
            <a:xfrm flipV="1">
              <a:off x="56959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3"/>
            <p:cNvSpPr>
              <a:spLocks noChangeShapeType="1"/>
            </p:cNvSpPr>
            <p:nvPr/>
          </p:nvSpPr>
          <p:spPr bwMode="auto">
            <a:xfrm flipV="1">
              <a:off x="5961063"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4"/>
            <p:cNvSpPr>
              <a:spLocks noChangeShapeType="1"/>
            </p:cNvSpPr>
            <p:nvPr/>
          </p:nvSpPr>
          <p:spPr bwMode="auto">
            <a:xfrm flipV="1">
              <a:off x="6230938"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5"/>
            <p:cNvSpPr>
              <a:spLocks noChangeShapeType="1"/>
            </p:cNvSpPr>
            <p:nvPr/>
          </p:nvSpPr>
          <p:spPr bwMode="auto">
            <a:xfrm flipV="1">
              <a:off x="64960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6"/>
            <p:cNvSpPr>
              <a:spLocks noChangeShapeType="1"/>
            </p:cNvSpPr>
            <p:nvPr/>
          </p:nvSpPr>
          <p:spPr bwMode="auto">
            <a:xfrm>
              <a:off x="5162551" y="26066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7"/>
            <p:cNvSpPr>
              <a:spLocks noChangeShapeType="1"/>
            </p:cNvSpPr>
            <p:nvPr/>
          </p:nvSpPr>
          <p:spPr bwMode="auto">
            <a:xfrm>
              <a:off x="5162551" y="24161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8"/>
            <p:cNvSpPr>
              <a:spLocks noChangeShapeType="1"/>
            </p:cNvSpPr>
            <p:nvPr/>
          </p:nvSpPr>
          <p:spPr bwMode="auto">
            <a:xfrm>
              <a:off x="5162551" y="22256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9"/>
            <p:cNvSpPr>
              <a:spLocks noChangeShapeType="1"/>
            </p:cNvSpPr>
            <p:nvPr/>
          </p:nvSpPr>
          <p:spPr bwMode="auto">
            <a:xfrm>
              <a:off x="5162551" y="2033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20"/>
            <p:cNvSpPr>
              <a:spLocks noChangeShapeType="1"/>
            </p:cNvSpPr>
            <p:nvPr/>
          </p:nvSpPr>
          <p:spPr bwMode="auto">
            <a:xfrm>
              <a:off x="5162551" y="18430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21"/>
            <p:cNvSpPr>
              <a:spLocks noChangeShapeType="1"/>
            </p:cNvSpPr>
            <p:nvPr/>
          </p:nvSpPr>
          <p:spPr bwMode="auto">
            <a:xfrm>
              <a:off x="5162551" y="1652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22"/>
            <p:cNvSpPr>
              <a:spLocks noChangeShapeType="1"/>
            </p:cNvSpPr>
            <p:nvPr/>
          </p:nvSpPr>
          <p:spPr bwMode="auto">
            <a:xfrm>
              <a:off x="5162551" y="14620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23"/>
            <p:cNvSpPr>
              <a:spLocks noChangeShapeType="1"/>
            </p:cNvSpPr>
            <p:nvPr/>
          </p:nvSpPr>
          <p:spPr bwMode="auto">
            <a:xfrm>
              <a:off x="5162551" y="1271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24"/>
            <p:cNvSpPr>
              <a:spLocks noChangeShapeType="1"/>
            </p:cNvSpPr>
            <p:nvPr/>
          </p:nvSpPr>
          <p:spPr bwMode="auto">
            <a:xfrm>
              <a:off x="5162551" y="1274763"/>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5"/>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6"/>
            <p:cNvSpPr>
              <a:spLocks noChangeShapeType="1"/>
            </p:cNvSpPr>
            <p:nvPr/>
          </p:nvSpPr>
          <p:spPr bwMode="auto">
            <a:xfrm flipV="1">
              <a:off x="64960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7"/>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8"/>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9"/>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30"/>
            <p:cNvSpPr>
              <a:spLocks noChangeShapeType="1"/>
            </p:cNvSpPr>
            <p:nvPr/>
          </p:nvSpPr>
          <p:spPr bwMode="auto">
            <a:xfrm flipV="1">
              <a:off x="51625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31"/>
            <p:cNvSpPr>
              <a:spLocks noChangeShapeType="1"/>
            </p:cNvSpPr>
            <p:nvPr/>
          </p:nvSpPr>
          <p:spPr bwMode="auto">
            <a:xfrm>
              <a:off x="51625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32"/>
            <p:cNvSpPr>
              <a:spLocks noChangeArrowheads="1"/>
            </p:cNvSpPr>
            <p:nvPr/>
          </p:nvSpPr>
          <p:spPr bwMode="auto">
            <a:xfrm>
              <a:off x="5153026" y="2617788"/>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33"/>
            <p:cNvSpPr>
              <a:spLocks noChangeShapeType="1"/>
            </p:cNvSpPr>
            <p:nvPr/>
          </p:nvSpPr>
          <p:spPr bwMode="auto">
            <a:xfrm flipV="1">
              <a:off x="5427663"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0" name="Line 34"/>
            <p:cNvSpPr>
              <a:spLocks noChangeShapeType="1"/>
            </p:cNvSpPr>
            <p:nvPr/>
          </p:nvSpPr>
          <p:spPr bwMode="auto">
            <a:xfrm>
              <a:off x="5427663"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1" name="Rectangle 35"/>
            <p:cNvSpPr>
              <a:spLocks noChangeArrowheads="1"/>
            </p:cNvSpPr>
            <p:nvPr/>
          </p:nvSpPr>
          <p:spPr bwMode="auto">
            <a:xfrm>
              <a:off x="5407026" y="2617788"/>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Line 36"/>
            <p:cNvSpPr>
              <a:spLocks noChangeShapeType="1"/>
            </p:cNvSpPr>
            <p:nvPr/>
          </p:nvSpPr>
          <p:spPr bwMode="auto">
            <a:xfrm flipV="1">
              <a:off x="56959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6" name="Line 37"/>
            <p:cNvSpPr>
              <a:spLocks noChangeShapeType="1"/>
            </p:cNvSpPr>
            <p:nvPr/>
          </p:nvSpPr>
          <p:spPr bwMode="auto">
            <a:xfrm>
              <a:off x="56959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7" name="Rectangle 38"/>
            <p:cNvSpPr>
              <a:spLocks noChangeArrowheads="1"/>
            </p:cNvSpPr>
            <p:nvPr/>
          </p:nvSpPr>
          <p:spPr bwMode="auto">
            <a:xfrm>
              <a:off x="5664201"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Line 39"/>
            <p:cNvSpPr>
              <a:spLocks noChangeShapeType="1"/>
            </p:cNvSpPr>
            <p:nvPr/>
          </p:nvSpPr>
          <p:spPr bwMode="auto">
            <a:xfrm flipV="1">
              <a:off x="5961063"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9" name="Line 40"/>
            <p:cNvSpPr>
              <a:spLocks noChangeShapeType="1"/>
            </p:cNvSpPr>
            <p:nvPr/>
          </p:nvSpPr>
          <p:spPr bwMode="auto">
            <a:xfrm>
              <a:off x="5961063"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0" name="Rectangle 41"/>
            <p:cNvSpPr>
              <a:spLocks noChangeArrowheads="1"/>
            </p:cNvSpPr>
            <p:nvPr/>
          </p:nvSpPr>
          <p:spPr bwMode="auto">
            <a:xfrm>
              <a:off x="5929313"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1" name="Line 42"/>
            <p:cNvSpPr>
              <a:spLocks noChangeShapeType="1"/>
            </p:cNvSpPr>
            <p:nvPr/>
          </p:nvSpPr>
          <p:spPr bwMode="auto">
            <a:xfrm flipV="1">
              <a:off x="6230938"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2" name="Line 43"/>
            <p:cNvSpPr>
              <a:spLocks noChangeShapeType="1"/>
            </p:cNvSpPr>
            <p:nvPr/>
          </p:nvSpPr>
          <p:spPr bwMode="auto">
            <a:xfrm>
              <a:off x="6230938"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3" name="Rectangle 44"/>
            <p:cNvSpPr>
              <a:spLocks noChangeArrowheads="1"/>
            </p:cNvSpPr>
            <p:nvPr/>
          </p:nvSpPr>
          <p:spPr bwMode="auto">
            <a:xfrm>
              <a:off x="6199188"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4" name="Line 45"/>
            <p:cNvSpPr>
              <a:spLocks noChangeShapeType="1"/>
            </p:cNvSpPr>
            <p:nvPr/>
          </p:nvSpPr>
          <p:spPr bwMode="auto">
            <a:xfrm flipV="1">
              <a:off x="64960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5" name="Line 46"/>
            <p:cNvSpPr>
              <a:spLocks noChangeShapeType="1"/>
            </p:cNvSpPr>
            <p:nvPr/>
          </p:nvSpPr>
          <p:spPr bwMode="auto">
            <a:xfrm>
              <a:off x="64960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6" name="Rectangle 47"/>
            <p:cNvSpPr>
              <a:spLocks noChangeArrowheads="1"/>
            </p:cNvSpPr>
            <p:nvPr/>
          </p:nvSpPr>
          <p:spPr bwMode="auto">
            <a:xfrm>
              <a:off x="6464301"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7" name="Line 48"/>
            <p:cNvSpPr>
              <a:spLocks noChangeShapeType="1"/>
            </p:cNvSpPr>
            <p:nvPr/>
          </p:nvSpPr>
          <p:spPr bwMode="auto">
            <a:xfrm>
              <a:off x="5162551" y="2606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8" name="Line 49"/>
            <p:cNvSpPr>
              <a:spLocks noChangeShapeType="1"/>
            </p:cNvSpPr>
            <p:nvPr/>
          </p:nvSpPr>
          <p:spPr bwMode="auto">
            <a:xfrm flipH="1">
              <a:off x="6481763" y="2606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9" name="Rectangle 50"/>
            <p:cNvSpPr>
              <a:spLocks noChangeArrowheads="1"/>
            </p:cNvSpPr>
            <p:nvPr/>
          </p:nvSpPr>
          <p:spPr bwMode="auto">
            <a:xfrm>
              <a:off x="5127626" y="2578100"/>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0" name="Line 51"/>
            <p:cNvSpPr>
              <a:spLocks noChangeShapeType="1"/>
            </p:cNvSpPr>
            <p:nvPr/>
          </p:nvSpPr>
          <p:spPr bwMode="auto">
            <a:xfrm>
              <a:off x="5162551" y="24161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1" name="Line 52"/>
            <p:cNvSpPr>
              <a:spLocks noChangeShapeType="1"/>
            </p:cNvSpPr>
            <p:nvPr/>
          </p:nvSpPr>
          <p:spPr bwMode="auto">
            <a:xfrm flipH="1">
              <a:off x="6481763" y="24161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2" name="Rectangle 53"/>
            <p:cNvSpPr>
              <a:spLocks noChangeArrowheads="1"/>
            </p:cNvSpPr>
            <p:nvPr/>
          </p:nvSpPr>
          <p:spPr bwMode="auto">
            <a:xfrm>
              <a:off x="5127626" y="2387600"/>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3" name="Line 54"/>
            <p:cNvSpPr>
              <a:spLocks noChangeShapeType="1"/>
            </p:cNvSpPr>
            <p:nvPr/>
          </p:nvSpPr>
          <p:spPr bwMode="auto">
            <a:xfrm>
              <a:off x="5162551" y="2225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4" name="Line 55"/>
            <p:cNvSpPr>
              <a:spLocks noChangeShapeType="1"/>
            </p:cNvSpPr>
            <p:nvPr/>
          </p:nvSpPr>
          <p:spPr bwMode="auto">
            <a:xfrm flipH="1">
              <a:off x="6481763" y="2225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5" name="Rectangle 56"/>
            <p:cNvSpPr>
              <a:spLocks noChangeArrowheads="1"/>
            </p:cNvSpPr>
            <p:nvPr/>
          </p:nvSpPr>
          <p:spPr bwMode="auto">
            <a:xfrm>
              <a:off x="5106988" y="2197100"/>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6" name="Line 57"/>
            <p:cNvSpPr>
              <a:spLocks noChangeShapeType="1"/>
            </p:cNvSpPr>
            <p:nvPr/>
          </p:nvSpPr>
          <p:spPr bwMode="auto">
            <a:xfrm>
              <a:off x="5162551" y="2033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7" name="Line 58"/>
            <p:cNvSpPr>
              <a:spLocks noChangeShapeType="1"/>
            </p:cNvSpPr>
            <p:nvPr/>
          </p:nvSpPr>
          <p:spPr bwMode="auto">
            <a:xfrm flipH="1">
              <a:off x="6481763" y="2033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8" name="Rectangle 59"/>
            <p:cNvSpPr>
              <a:spLocks noChangeArrowheads="1"/>
            </p:cNvSpPr>
            <p:nvPr/>
          </p:nvSpPr>
          <p:spPr bwMode="auto">
            <a:xfrm>
              <a:off x="5106988" y="2006600"/>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9" name="Line 60"/>
            <p:cNvSpPr>
              <a:spLocks noChangeShapeType="1"/>
            </p:cNvSpPr>
            <p:nvPr/>
          </p:nvSpPr>
          <p:spPr bwMode="auto">
            <a:xfrm>
              <a:off x="5162551" y="1843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0" name="Line 61"/>
            <p:cNvSpPr>
              <a:spLocks noChangeShapeType="1"/>
            </p:cNvSpPr>
            <p:nvPr/>
          </p:nvSpPr>
          <p:spPr bwMode="auto">
            <a:xfrm flipH="1">
              <a:off x="6481763" y="1843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1" name="Rectangle 62"/>
            <p:cNvSpPr>
              <a:spLocks noChangeArrowheads="1"/>
            </p:cNvSpPr>
            <p:nvPr/>
          </p:nvSpPr>
          <p:spPr bwMode="auto">
            <a:xfrm>
              <a:off x="5106988" y="18145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2" name="Line 63"/>
            <p:cNvSpPr>
              <a:spLocks noChangeShapeType="1"/>
            </p:cNvSpPr>
            <p:nvPr/>
          </p:nvSpPr>
          <p:spPr bwMode="auto">
            <a:xfrm>
              <a:off x="5162551" y="1652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3" name="Line 64"/>
            <p:cNvSpPr>
              <a:spLocks noChangeShapeType="1"/>
            </p:cNvSpPr>
            <p:nvPr/>
          </p:nvSpPr>
          <p:spPr bwMode="auto">
            <a:xfrm flipH="1">
              <a:off x="6481763" y="1652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4" name="Rectangle 65"/>
            <p:cNvSpPr>
              <a:spLocks noChangeArrowheads="1"/>
            </p:cNvSpPr>
            <p:nvPr/>
          </p:nvSpPr>
          <p:spPr bwMode="auto">
            <a:xfrm>
              <a:off x="5106988" y="16240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5" name="Line 66"/>
            <p:cNvSpPr>
              <a:spLocks noChangeShapeType="1"/>
            </p:cNvSpPr>
            <p:nvPr/>
          </p:nvSpPr>
          <p:spPr bwMode="auto">
            <a:xfrm>
              <a:off x="5162551" y="1462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6" name="Line 67"/>
            <p:cNvSpPr>
              <a:spLocks noChangeShapeType="1"/>
            </p:cNvSpPr>
            <p:nvPr/>
          </p:nvSpPr>
          <p:spPr bwMode="auto">
            <a:xfrm flipH="1">
              <a:off x="6481763" y="1462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7" name="Rectangle 68"/>
            <p:cNvSpPr>
              <a:spLocks noChangeArrowheads="1"/>
            </p:cNvSpPr>
            <p:nvPr/>
          </p:nvSpPr>
          <p:spPr bwMode="auto">
            <a:xfrm>
              <a:off x="5106988" y="14335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8" name="Line 69"/>
            <p:cNvSpPr>
              <a:spLocks noChangeShapeType="1"/>
            </p:cNvSpPr>
            <p:nvPr/>
          </p:nvSpPr>
          <p:spPr bwMode="auto">
            <a:xfrm>
              <a:off x="5162551" y="1271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9" name="Line 70"/>
            <p:cNvSpPr>
              <a:spLocks noChangeShapeType="1"/>
            </p:cNvSpPr>
            <p:nvPr/>
          </p:nvSpPr>
          <p:spPr bwMode="auto">
            <a:xfrm flipH="1">
              <a:off x="6481763" y="1271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0" name="Rectangle 71"/>
            <p:cNvSpPr>
              <a:spLocks noChangeArrowheads="1"/>
            </p:cNvSpPr>
            <p:nvPr/>
          </p:nvSpPr>
          <p:spPr bwMode="auto">
            <a:xfrm>
              <a:off x="5106988" y="12430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1" name="Line 72"/>
            <p:cNvSpPr>
              <a:spLocks noChangeShapeType="1"/>
            </p:cNvSpPr>
            <p:nvPr/>
          </p:nvSpPr>
          <p:spPr bwMode="auto">
            <a:xfrm>
              <a:off x="5162551" y="1274763"/>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2" name="Line 73"/>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3" name="Line 74"/>
            <p:cNvSpPr>
              <a:spLocks noChangeShapeType="1"/>
            </p:cNvSpPr>
            <p:nvPr/>
          </p:nvSpPr>
          <p:spPr bwMode="auto">
            <a:xfrm flipV="1">
              <a:off x="64960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4" name="Line 75"/>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5" name="Freeform 76"/>
            <p:cNvSpPr>
              <a:spLocks/>
            </p:cNvSpPr>
            <p:nvPr/>
          </p:nvSpPr>
          <p:spPr bwMode="auto">
            <a:xfrm>
              <a:off x="5349876" y="1390650"/>
              <a:ext cx="1063625" cy="1212850"/>
            </a:xfrm>
            <a:custGeom>
              <a:avLst/>
              <a:gdLst>
                <a:gd name="T0" fmla="*/ 0 w 670"/>
                <a:gd name="T1" fmla="*/ 762 h 764"/>
                <a:gd name="T2" fmla="*/ 16 w 670"/>
                <a:gd name="T3" fmla="*/ 757 h 764"/>
                <a:gd name="T4" fmla="*/ 34 w 670"/>
                <a:gd name="T5" fmla="*/ 746 h 764"/>
                <a:gd name="T6" fmla="*/ 49 w 670"/>
                <a:gd name="T7" fmla="*/ 726 h 764"/>
                <a:gd name="T8" fmla="*/ 67 w 670"/>
                <a:gd name="T9" fmla="*/ 693 h 764"/>
                <a:gd name="T10" fmla="*/ 83 w 670"/>
                <a:gd name="T11" fmla="*/ 635 h 764"/>
                <a:gd name="T12" fmla="*/ 100 w 670"/>
                <a:gd name="T13" fmla="*/ 552 h 764"/>
                <a:gd name="T14" fmla="*/ 118 w 670"/>
                <a:gd name="T15" fmla="*/ 445 h 764"/>
                <a:gd name="T16" fmla="*/ 134 w 670"/>
                <a:gd name="T17" fmla="*/ 319 h 764"/>
                <a:gd name="T18" fmla="*/ 152 w 670"/>
                <a:gd name="T19" fmla="*/ 189 h 764"/>
                <a:gd name="T20" fmla="*/ 167 w 670"/>
                <a:gd name="T21" fmla="*/ 78 h 764"/>
                <a:gd name="T22" fmla="*/ 185 w 670"/>
                <a:gd name="T23" fmla="*/ 11 h 764"/>
                <a:gd name="T24" fmla="*/ 201 w 670"/>
                <a:gd name="T25" fmla="*/ 0 h 764"/>
                <a:gd name="T26" fmla="*/ 218 w 670"/>
                <a:gd name="T27" fmla="*/ 49 h 764"/>
                <a:gd name="T28" fmla="*/ 234 w 670"/>
                <a:gd name="T29" fmla="*/ 147 h 764"/>
                <a:gd name="T30" fmla="*/ 252 w 670"/>
                <a:gd name="T31" fmla="*/ 272 h 764"/>
                <a:gd name="T32" fmla="*/ 267 w 670"/>
                <a:gd name="T33" fmla="*/ 401 h 764"/>
                <a:gd name="T34" fmla="*/ 285 w 670"/>
                <a:gd name="T35" fmla="*/ 517 h 764"/>
                <a:gd name="T36" fmla="*/ 303 w 670"/>
                <a:gd name="T37" fmla="*/ 610 h 764"/>
                <a:gd name="T38" fmla="*/ 319 w 670"/>
                <a:gd name="T39" fmla="*/ 675 h 764"/>
                <a:gd name="T40" fmla="*/ 336 w 670"/>
                <a:gd name="T41" fmla="*/ 717 h 764"/>
                <a:gd name="T42" fmla="*/ 352 w 670"/>
                <a:gd name="T43" fmla="*/ 742 h 764"/>
                <a:gd name="T44" fmla="*/ 370 w 670"/>
                <a:gd name="T45" fmla="*/ 755 h 764"/>
                <a:gd name="T46" fmla="*/ 385 w 670"/>
                <a:gd name="T47" fmla="*/ 759 h 764"/>
                <a:gd name="T48" fmla="*/ 403 w 670"/>
                <a:gd name="T49" fmla="*/ 764 h 764"/>
                <a:gd name="T50" fmla="*/ 419 w 670"/>
                <a:gd name="T51" fmla="*/ 764 h 764"/>
                <a:gd name="T52" fmla="*/ 437 w 670"/>
                <a:gd name="T53" fmla="*/ 764 h 764"/>
                <a:gd name="T54" fmla="*/ 452 w 670"/>
                <a:gd name="T55" fmla="*/ 764 h 764"/>
                <a:gd name="T56" fmla="*/ 470 w 670"/>
                <a:gd name="T57" fmla="*/ 764 h 764"/>
                <a:gd name="T58" fmla="*/ 486 w 670"/>
                <a:gd name="T59" fmla="*/ 764 h 764"/>
                <a:gd name="T60" fmla="*/ 503 w 670"/>
                <a:gd name="T61" fmla="*/ 764 h 764"/>
                <a:gd name="T62" fmla="*/ 521 w 670"/>
                <a:gd name="T63" fmla="*/ 764 h 764"/>
                <a:gd name="T64" fmla="*/ 537 w 670"/>
                <a:gd name="T65" fmla="*/ 764 h 764"/>
                <a:gd name="T66" fmla="*/ 555 w 670"/>
                <a:gd name="T67" fmla="*/ 764 h 764"/>
                <a:gd name="T68" fmla="*/ 570 w 670"/>
                <a:gd name="T69" fmla="*/ 764 h 764"/>
                <a:gd name="T70" fmla="*/ 588 w 670"/>
                <a:gd name="T71" fmla="*/ 764 h 764"/>
                <a:gd name="T72" fmla="*/ 604 w 670"/>
                <a:gd name="T73" fmla="*/ 764 h 764"/>
                <a:gd name="T74" fmla="*/ 621 w 670"/>
                <a:gd name="T75" fmla="*/ 764 h 764"/>
                <a:gd name="T76" fmla="*/ 637 w 670"/>
                <a:gd name="T77" fmla="*/ 764 h 764"/>
                <a:gd name="T78" fmla="*/ 655 w 670"/>
                <a:gd name="T79" fmla="*/ 764 h 764"/>
                <a:gd name="T80" fmla="*/ 670 w 670"/>
                <a:gd name="T8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0" h="764">
                  <a:moveTo>
                    <a:pt x="0" y="762"/>
                  </a:moveTo>
                  <a:lnTo>
                    <a:pt x="16" y="757"/>
                  </a:lnTo>
                  <a:lnTo>
                    <a:pt x="34" y="746"/>
                  </a:lnTo>
                  <a:lnTo>
                    <a:pt x="49" y="726"/>
                  </a:lnTo>
                  <a:lnTo>
                    <a:pt x="67" y="693"/>
                  </a:lnTo>
                  <a:lnTo>
                    <a:pt x="83" y="635"/>
                  </a:lnTo>
                  <a:lnTo>
                    <a:pt x="100" y="552"/>
                  </a:lnTo>
                  <a:lnTo>
                    <a:pt x="118" y="445"/>
                  </a:lnTo>
                  <a:lnTo>
                    <a:pt x="134" y="319"/>
                  </a:lnTo>
                  <a:lnTo>
                    <a:pt x="152" y="189"/>
                  </a:lnTo>
                  <a:lnTo>
                    <a:pt x="167" y="78"/>
                  </a:lnTo>
                  <a:lnTo>
                    <a:pt x="185" y="11"/>
                  </a:lnTo>
                  <a:lnTo>
                    <a:pt x="201" y="0"/>
                  </a:lnTo>
                  <a:lnTo>
                    <a:pt x="218" y="49"/>
                  </a:lnTo>
                  <a:lnTo>
                    <a:pt x="234" y="147"/>
                  </a:lnTo>
                  <a:lnTo>
                    <a:pt x="252" y="272"/>
                  </a:lnTo>
                  <a:lnTo>
                    <a:pt x="267" y="401"/>
                  </a:lnTo>
                  <a:lnTo>
                    <a:pt x="285" y="517"/>
                  </a:lnTo>
                  <a:lnTo>
                    <a:pt x="303" y="610"/>
                  </a:lnTo>
                  <a:lnTo>
                    <a:pt x="319" y="675"/>
                  </a:lnTo>
                  <a:lnTo>
                    <a:pt x="336" y="717"/>
                  </a:lnTo>
                  <a:lnTo>
                    <a:pt x="352" y="742"/>
                  </a:lnTo>
                  <a:lnTo>
                    <a:pt x="370" y="755"/>
                  </a:lnTo>
                  <a:lnTo>
                    <a:pt x="385" y="759"/>
                  </a:lnTo>
                  <a:lnTo>
                    <a:pt x="403" y="764"/>
                  </a:lnTo>
                  <a:lnTo>
                    <a:pt x="419" y="764"/>
                  </a:lnTo>
                  <a:lnTo>
                    <a:pt x="437" y="764"/>
                  </a:lnTo>
                  <a:lnTo>
                    <a:pt x="452" y="764"/>
                  </a:lnTo>
                  <a:lnTo>
                    <a:pt x="470" y="764"/>
                  </a:lnTo>
                  <a:lnTo>
                    <a:pt x="486" y="764"/>
                  </a:lnTo>
                  <a:lnTo>
                    <a:pt x="503" y="764"/>
                  </a:lnTo>
                  <a:lnTo>
                    <a:pt x="521" y="764"/>
                  </a:lnTo>
                  <a:lnTo>
                    <a:pt x="537" y="764"/>
                  </a:lnTo>
                  <a:lnTo>
                    <a:pt x="555" y="764"/>
                  </a:lnTo>
                  <a:lnTo>
                    <a:pt x="570" y="764"/>
                  </a:lnTo>
                  <a:lnTo>
                    <a:pt x="588" y="764"/>
                  </a:lnTo>
                  <a:lnTo>
                    <a:pt x="604" y="764"/>
                  </a:lnTo>
                  <a:lnTo>
                    <a:pt x="621" y="764"/>
                  </a:lnTo>
                  <a:lnTo>
                    <a:pt x="637" y="764"/>
                  </a:lnTo>
                  <a:lnTo>
                    <a:pt x="655" y="764"/>
                  </a:lnTo>
                  <a:lnTo>
                    <a:pt x="670" y="76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6" name="Rectangle 77"/>
            <p:cNvSpPr>
              <a:spLocks noChangeArrowheads="1"/>
            </p:cNvSpPr>
            <p:nvPr/>
          </p:nvSpPr>
          <p:spPr bwMode="auto">
            <a:xfrm>
              <a:off x="5753101" y="2678113"/>
              <a:ext cx="1841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7" name="Rectangle 78"/>
            <p:cNvSpPr>
              <a:spLocks noChangeArrowheads="1"/>
            </p:cNvSpPr>
            <p:nvPr/>
          </p:nvSpPr>
          <p:spPr bwMode="auto">
            <a:xfrm>
              <a:off x="5788026" y="1189038"/>
              <a:ext cx="10636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input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8" name="Rectangle 79"/>
            <p:cNvSpPr>
              <a:spLocks noChangeArrowheads="1"/>
            </p:cNvSpPr>
            <p:nvPr/>
          </p:nvSpPr>
          <p:spPr bwMode="auto">
            <a:xfrm>
              <a:off x="5156201" y="2571750"/>
              <a:ext cx="349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9" name="Rectangle 80"/>
            <p:cNvSpPr>
              <a:spLocks noChangeArrowheads="1"/>
            </p:cNvSpPr>
            <p:nvPr/>
          </p:nvSpPr>
          <p:spPr bwMode="auto">
            <a:xfrm>
              <a:off x="6491288" y="1231900"/>
              <a:ext cx="349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0" name="Rectangle 81"/>
            <p:cNvSpPr>
              <a:spLocks noChangeArrowheads="1"/>
            </p:cNvSpPr>
            <p:nvPr/>
          </p:nvSpPr>
          <p:spPr bwMode="auto">
            <a:xfrm>
              <a:off x="6130926" y="1295400"/>
              <a:ext cx="342900" cy="80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71" name="Rectangle 82"/>
            <p:cNvSpPr>
              <a:spLocks noChangeArrowheads="1"/>
            </p:cNvSpPr>
            <p:nvPr/>
          </p:nvSpPr>
          <p:spPr bwMode="auto">
            <a:xfrm>
              <a:off x="6130926" y="1295400"/>
              <a:ext cx="342900" cy="809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2" name="Line 83"/>
            <p:cNvSpPr>
              <a:spLocks noChangeShapeType="1"/>
            </p:cNvSpPr>
            <p:nvPr/>
          </p:nvSpPr>
          <p:spPr bwMode="auto">
            <a:xfrm>
              <a:off x="6130926" y="1295400"/>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3" name="Line 84"/>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4" name="Line 85"/>
            <p:cNvSpPr>
              <a:spLocks noChangeShapeType="1"/>
            </p:cNvSpPr>
            <p:nvPr/>
          </p:nvSpPr>
          <p:spPr bwMode="auto">
            <a:xfrm flipV="1">
              <a:off x="64738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5" name="Line 86"/>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6" name="Line 87"/>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7" name="Line 88"/>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8" name="Line 89"/>
            <p:cNvSpPr>
              <a:spLocks noChangeShapeType="1"/>
            </p:cNvSpPr>
            <p:nvPr/>
          </p:nvSpPr>
          <p:spPr bwMode="auto">
            <a:xfrm>
              <a:off x="6130926" y="1295400"/>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9" name="Line 90"/>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0" name="Line 91"/>
            <p:cNvSpPr>
              <a:spLocks noChangeShapeType="1"/>
            </p:cNvSpPr>
            <p:nvPr/>
          </p:nvSpPr>
          <p:spPr bwMode="auto">
            <a:xfrm flipV="1">
              <a:off x="64738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1" name="Line 92"/>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2" name="Rectangle 93"/>
            <p:cNvSpPr>
              <a:spLocks noChangeArrowheads="1"/>
            </p:cNvSpPr>
            <p:nvPr/>
          </p:nvSpPr>
          <p:spPr bwMode="auto">
            <a:xfrm>
              <a:off x="6318251" y="1309688"/>
              <a:ext cx="1619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input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83" name="Line 94"/>
            <p:cNvSpPr>
              <a:spLocks noChangeShapeType="1"/>
            </p:cNvSpPr>
            <p:nvPr/>
          </p:nvSpPr>
          <p:spPr bwMode="auto">
            <a:xfrm>
              <a:off x="6159501" y="1335088"/>
              <a:ext cx="141288"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0786" name="Oval 30785"/>
          <p:cNvSpPr/>
          <p:nvPr/>
        </p:nvSpPr>
        <p:spPr>
          <a:xfrm>
            <a:off x="5004048"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1</a:t>
            </a:r>
            <a:endParaRPr lang="en-GB" dirty="0">
              <a:solidFill>
                <a:schemeClr val="accent2">
                  <a:lumMod val="75000"/>
                  <a:lumOff val="25000"/>
                </a:schemeClr>
              </a:solidFill>
            </a:endParaRPr>
          </a:p>
        </p:txBody>
      </p:sp>
      <p:sp>
        <p:nvSpPr>
          <p:cNvPr id="99" name="Oval 98"/>
          <p:cNvSpPr/>
          <p:nvPr/>
        </p:nvSpPr>
        <p:spPr>
          <a:xfrm>
            <a:off x="7253285"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2</a:t>
            </a:r>
            <a:endParaRPr lang="en-GB" dirty="0">
              <a:solidFill>
                <a:schemeClr val="accent2">
                  <a:lumMod val="75000"/>
                  <a:lumOff val="25000"/>
                </a:schemeClr>
              </a:solidFill>
            </a:endParaRPr>
          </a:p>
        </p:txBody>
      </p:sp>
      <p:sp>
        <p:nvSpPr>
          <p:cNvPr id="100" name="Oval 99"/>
          <p:cNvSpPr/>
          <p:nvPr/>
        </p:nvSpPr>
        <p:spPr>
          <a:xfrm>
            <a:off x="5026297" y="488427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3</a:t>
            </a:r>
            <a:endParaRPr lang="en-GB" dirty="0">
              <a:solidFill>
                <a:schemeClr val="accent2">
                  <a:lumMod val="75000"/>
                  <a:lumOff val="25000"/>
                </a:schemeClr>
              </a:solidFill>
            </a:endParaRPr>
          </a:p>
        </p:txBody>
      </p:sp>
      <p:sp>
        <p:nvSpPr>
          <p:cNvPr id="101" name="Oval 100"/>
          <p:cNvSpPr/>
          <p:nvPr/>
        </p:nvSpPr>
        <p:spPr>
          <a:xfrm>
            <a:off x="7267573" y="4869160"/>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4</a:t>
            </a:r>
            <a:endParaRPr lang="en-GB" dirty="0">
              <a:solidFill>
                <a:schemeClr val="accent2">
                  <a:lumMod val="75000"/>
                  <a:lumOff val="25000"/>
                </a:schemeClr>
              </a:solidFill>
            </a:endParaRPr>
          </a:p>
        </p:txBody>
      </p:sp>
      <p:pic>
        <p:nvPicPr>
          <p:cNvPr id="30816" name="Picture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9425"/>
            <a:ext cx="4024492" cy="460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20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7"/>
          <p:cNvSpPr>
            <a:spLocks noGrp="1"/>
          </p:cNvSpPr>
          <p:nvPr>
            <p:ph type="title"/>
          </p:nvPr>
        </p:nvSpPr>
        <p:spPr>
          <a:xfrm>
            <a:off x="327025" y="692696"/>
            <a:ext cx="8489950" cy="1296988"/>
          </a:xfrm>
        </p:spPr>
        <p:txBody>
          <a:bodyPr/>
          <a:lstStyle/>
          <a:p>
            <a:r>
              <a:rPr lang="en-GB" dirty="0" smtClean="0"/>
              <a:t>Designing your model</a:t>
            </a:r>
            <a:endParaRPr lang="en-GB" dirty="0"/>
          </a:p>
        </p:txBody>
      </p:sp>
      <p:grpSp>
        <p:nvGrpSpPr>
          <p:cNvPr id="30784" name="Group 30783"/>
          <p:cNvGrpSpPr/>
          <p:nvPr/>
        </p:nvGrpSpPr>
        <p:grpSpPr>
          <a:xfrm>
            <a:off x="5961060" y="1124450"/>
            <a:ext cx="1441451" cy="1555750"/>
            <a:chOff x="5106988" y="1189038"/>
            <a:chExt cx="1441451" cy="1555750"/>
          </a:xfrm>
        </p:grpSpPr>
        <p:sp>
          <p:nvSpPr>
            <p:cNvPr id="6" name="Rectangle 8"/>
            <p:cNvSpPr>
              <a:spLocks noChangeArrowheads="1"/>
            </p:cNvSpPr>
            <p:nvPr/>
          </p:nvSpPr>
          <p:spPr bwMode="auto">
            <a:xfrm>
              <a:off x="5162551" y="1274763"/>
              <a:ext cx="1333500" cy="1331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9"/>
            <p:cNvSpPr>
              <a:spLocks noChangeArrowheads="1"/>
            </p:cNvSpPr>
            <p:nvPr/>
          </p:nvSpPr>
          <p:spPr bwMode="auto">
            <a:xfrm>
              <a:off x="5162551" y="1274763"/>
              <a:ext cx="1333500" cy="13319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0"/>
            <p:cNvSpPr>
              <a:spLocks noChangeShapeType="1"/>
            </p:cNvSpPr>
            <p:nvPr/>
          </p:nvSpPr>
          <p:spPr bwMode="auto">
            <a:xfrm flipV="1">
              <a:off x="51625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1"/>
            <p:cNvSpPr>
              <a:spLocks noChangeShapeType="1"/>
            </p:cNvSpPr>
            <p:nvPr/>
          </p:nvSpPr>
          <p:spPr bwMode="auto">
            <a:xfrm flipV="1">
              <a:off x="5427663"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
            <p:cNvSpPr>
              <a:spLocks noChangeShapeType="1"/>
            </p:cNvSpPr>
            <p:nvPr/>
          </p:nvSpPr>
          <p:spPr bwMode="auto">
            <a:xfrm flipV="1">
              <a:off x="56959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3"/>
            <p:cNvSpPr>
              <a:spLocks noChangeShapeType="1"/>
            </p:cNvSpPr>
            <p:nvPr/>
          </p:nvSpPr>
          <p:spPr bwMode="auto">
            <a:xfrm flipV="1">
              <a:off x="5961063"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4"/>
            <p:cNvSpPr>
              <a:spLocks noChangeShapeType="1"/>
            </p:cNvSpPr>
            <p:nvPr/>
          </p:nvSpPr>
          <p:spPr bwMode="auto">
            <a:xfrm flipV="1">
              <a:off x="6230938"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5"/>
            <p:cNvSpPr>
              <a:spLocks noChangeShapeType="1"/>
            </p:cNvSpPr>
            <p:nvPr/>
          </p:nvSpPr>
          <p:spPr bwMode="auto">
            <a:xfrm flipV="1">
              <a:off x="64960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6"/>
            <p:cNvSpPr>
              <a:spLocks noChangeShapeType="1"/>
            </p:cNvSpPr>
            <p:nvPr/>
          </p:nvSpPr>
          <p:spPr bwMode="auto">
            <a:xfrm>
              <a:off x="5162551" y="26066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7"/>
            <p:cNvSpPr>
              <a:spLocks noChangeShapeType="1"/>
            </p:cNvSpPr>
            <p:nvPr/>
          </p:nvSpPr>
          <p:spPr bwMode="auto">
            <a:xfrm>
              <a:off x="5162551" y="24161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8"/>
            <p:cNvSpPr>
              <a:spLocks noChangeShapeType="1"/>
            </p:cNvSpPr>
            <p:nvPr/>
          </p:nvSpPr>
          <p:spPr bwMode="auto">
            <a:xfrm>
              <a:off x="5162551" y="22256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9"/>
            <p:cNvSpPr>
              <a:spLocks noChangeShapeType="1"/>
            </p:cNvSpPr>
            <p:nvPr/>
          </p:nvSpPr>
          <p:spPr bwMode="auto">
            <a:xfrm>
              <a:off x="5162551" y="2033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20"/>
            <p:cNvSpPr>
              <a:spLocks noChangeShapeType="1"/>
            </p:cNvSpPr>
            <p:nvPr/>
          </p:nvSpPr>
          <p:spPr bwMode="auto">
            <a:xfrm>
              <a:off x="5162551" y="18430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21"/>
            <p:cNvSpPr>
              <a:spLocks noChangeShapeType="1"/>
            </p:cNvSpPr>
            <p:nvPr/>
          </p:nvSpPr>
          <p:spPr bwMode="auto">
            <a:xfrm>
              <a:off x="5162551" y="1652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22"/>
            <p:cNvSpPr>
              <a:spLocks noChangeShapeType="1"/>
            </p:cNvSpPr>
            <p:nvPr/>
          </p:nvSpPr>
          <p:spPr bwMode="auto">
            <a:xfrm>
              <a:off x="5162551" y="14620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23"/>
            <p:cNvSpPr>
              <a:spLocks noChangeShapeType="1"/>
            </p:cNvSpPr>
            <p:nvPr/>
          </p:nvSpPr>
          <p:spPr bwMode="auto">
            <a:xfrm>
              <a:off x="5162551" y="1271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24"/>
            <p:cNvSpPr>
              <a:spLocks noChangeShapeType="1"/>
            </p:cNvSpPr>
            <p:nvPr/>
          </p:nvSpPr>
          <p:spPr bwMode="auto">
            <a:xfrm>
              <a:off x="5162551" y="1274763"/>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5"/>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6"/>
            <p:cNvSpPr>
              <a:spLocks noChangeShapeType="1"/>
            </p:cNvSpPr>
            <p:nvPr/>
          </p:nvSpPr>
          <p:spPr bwMode="auto">
            <a:xfrm flipV="1">
              <a:off x="64960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7"/>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8"/>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9"/>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30"/>
            <p:cNvSpPr>
              <a:spLocks noChangeShapeType="1"/>
            </p:cNvSpPr>
            <p:nvPr/>
          </p:nvSpPr>
          <p:spPr bwMode="auto">
            <a:xfrm flipV="1">
              <a:off x="51625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31"/>
            <p:cNvSpPr>
              <a:spLocks noChangeShapeType="1"/>
            </p:cNvSpPr>
            <p:nvPr/>
          </p:nvSpPr>
          <p:spPr bwMode="auto">
            <a:xfrm>
              <a:off x="51625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32"/>
            <p:cNvSpPr>
              <a:spLocks noChangeArrowheads="1"/>
            </p:cNvSpPr>
            <p:nvPr/>
          </p:nvSpPr>
          <p:spPr bwMode="auto">
            <a:xfrm>
              <a:off x="5153026" y="2617788"/>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33"/>
            <p:cNvSpPr>
              <a:spLocks noChangeShapeType="1"/>
            </p:cNvSpPr>
            <p:nvPr/>
          </p:nvSpPr>
          <p:spPr bwMode="auto">
            <a:xfrm flipV="1">
              <a:off x="5427663"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0" name="Line 34"/>
            <p:cNvSpPr>
              <a:spLocks noChangeShapeType="1"/>
            </p:cNvSpPr>
            <p:nvPr/>
          </p:nvSpPr>
          <p:spPr bwMode="auto">
            <a:xfrm>
              <a:off x="5427663"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1" name="Rectangle 35"/>
            <p:cNvSpPr>
              <a:spLocks noChangeArrowheads="1"/>
            </p:cNvSpPr>
            <p:nvPr/>
          </p:nvSpPr>
          <p:spPr bwMode="auto">
            <a:xfrm>
              <a:off x="5407026" y="2617788"/>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Line 36"/>
            <p:cNvSpPr>
              <a:spLocks noChangeShapeType="1"/>
            </p:cNvSpPr>
            <p:nvPr/>
          </p:nvSpPr>
          <p:spPr bwMode="auto">
            <a:xfrm flipV="1">
              <a:off x="56959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6" name="Line 37"/>
            <p:cNvSpPr>
              <a:spLocks noChangeShapeType="1"/>
            </p:cNvSpPr>
            <p:nvPr/>
          </p:nvSpPr>
          <p:spPr bwMode="auto">
            <a:xfrm>
              <a:off x="56959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7" name="Rectangle 38"/>
            <p:cNvSpPr>
              <a:spLocks noChangeArrowheads="1"/>
            </p:cNvSpPr>
            <p:nvPr/>
          </p:nvSpPr>
          <p:spPr bwMode="auto">
            <a:xfrm>
              <a:off x="5664201"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Line 39"/>
            <p:cNvSpPr>
              <a:spLocks noChangeShapeType="1"/>
            </p:cNvSpPr>
            <p:nvPr/>
          </p:nvSpPr>
          <p:spPr bwMode="auto">
            <a:xfrm flipV="1">
              <a:off x="5961063"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9" name="Line 40"/>
            <p:cNvSpPr>
              <a:spLocks noChangeShapeType="1"/>
            </p:cNvSpPr>
            <p:nvPr/>
          </p:nvSpPr>
          <p:spPr bwMode="auto">
            <a:xfrm>
              <a:off x="5961063"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0" name="Rectangle 41"/>
            <p:cNvSpPr>
              <a:spLocks noChangeArrowheads="1"/>
            </p:cNvSpPr>
            <p:nvPr/>
          </p:nvSpPr>
          <p:spPr bwMode="auto">
            <a:xfrm>
              <a:off x="5929313"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1" name="Line 42"/>
            <p:cNvSpPr>
              <a:spLocks noChangeShapeType="1"/>
            </p:cNvSpPr>
            <p:nvPr/>
          </p:nvSpPr>
          <p:spPr bwMode="auto">
            <a:xfrm flipV="1">
              <a:off x="6230938"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2" name="Line 43"/>
            <p:cNvSpPr>
              <a:spLocks noChangeShapeType="1"/>
            </p:cNvSpPr>
            <p:nvPr/>
          </p:nvSpPr>
          <p:spPr bwMode="auto">
            <a:xfrm>
              <a:off x="6230938"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3" name="Rectangle 44"/>
            <p:cNvSpPr>
              <a:spLocks noChangeArrowheads="1"/>
            </p:cNvSpPr>
            <p:nvPr/>
          </p:nvSpPr>
          <p:spPr bwMode="auto">
            <a:xfrm>
              <a:off x="6199188"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4" name="Line 45"/>
            <p:cNvSpPr>
              <a:spLocks noChangeShapeType="1"/>
            </p:cNvSpPr>
            <p:nvPr/>
          </p:nvSpPr>
          <p:spPr bwMode="auto">
            <a:xfrm flipV="1">
              <a:off x="64960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5" name="Line 46"/>
            <p:cNvSpPr>
              <a:spLocks noChangeShapeType="1"/>
            </p:cNvSpPr>
            <p:nvPr/>
          </p:nvSpPr>
          <p:spPr bwMode="auto">
            <a:xfrm>
              <a:off x="64960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6" name="Rectangle 47"/>
            <p:cNvSpPr>
              <a:spLocks noChangeArrowheads="1"/>
            </p:cNvSpPr>
            <p:nvPr/>
          </p:nvSpPr>
          <p:spPr bwMode="auto">
            <a:xfrm>
              <a:off x="6464301"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7" name="Line 48"/>
            <p:cNvSpPr>
              <a:spLocks noChangeShapeType="1"/>
            </p:cNvSpPr>
            <p:nvPr/>
          </p:nvSpPr>
          <p:spPr bwMode="auto">
            <a:xfrm>
              <a:off x="5162551" y="2606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8" name="Line 49"/>
            <p:cNvSpPr>
              <a:spLocks noChangeShapeType="1"/>
            </p:cNvSpPr>
            <p:nvPr/>
          </p:nvSpPr>
          <p:spPr bwMode="auto">
            <a:xfrm flipH="1">
              <a:off x="6481763" y="2606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9" name="Rectangle 50"/>
            <p:cNvSpPr>
              <a:spLocks noChangeArrowheads="1"/>
            </p:cNvSpPr>
            <p:nvPr/>
          </p:nvSpPr>
          <p:spPr bwMode="auto">
            <a:xfrm>
              <a:off x="5127626" y="2578100"/>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0" name="Line 51"/>
            <p:cNvSpPr>
              <a:spLocks noChangeShapeType="1"/>
            </p:cNvSpPr>
            <p:nvPr/>
          </p:nvSpPr>
          <p:spPr bwMode="auto">
            <a:xfrm>
              <a:off x="5162551" y="24161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1" name="Line 52"/>
            <p:cNvSpPr>
              <a:spLocks noChangeShapeType="1"/>
            </p:cNvSpPr>
            <p:nvPr/>
          </p:nvSpPr>
          <p:spPr bwMode="auto">
            <a:xfrm flipH="1">
              <a:off x="6481763" y="24161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2" name="Rectangle 53"/>
            <p:cNvSpPr>
              <a:spLocks noChangeArrowheads="1"/>
            </p:cNvSpPr>
            <p:nvPr/>
          </p:nvSpPr>
          <p:spPr bwMode="auto">
            <a:xfrm>
              <a:off x="5127626" y="2387600"/>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3" name="Line 54"/>
            <p:cNvSpPr>
              <a:spLocks noChangeShapeType="1"/>
            </p:cNvSpPr>
            <p:nvPr/>
          </p:nvSpPr>
          <p:spPr bwMode="auto">
            <a:xfrm>
              <a:off x="5162551" y="2225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4" name="Line 55"/>
            <p:cNvSpPr>
              <a:spLocks noChangeShapeType="1"/>
            </p:cNvSpPr>
            <p:nvPr/>
          </p:nvSpPr>
          <p:spPr bwMode="auto">
            <a:xfrm flipH="1">
              <a:off x="6481763" y="2225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5" name="Rectangle 56"/>
            <p:cNvSpPr>
              <a:spLocks noChangeArrowheads="1"/>
            </p:cNvSpPr>
            <p:nvPr/>
          </p:nvSpPr>
          <p:spPr bwMode="auto">
            <a:xfrm>
              <a:off x="5106988" y="2197100"/>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6" name="Line 57"/>
            <p:cNvSpPr>
              <a:spLocks noChangeShapeType="1"/>
            </p:cNvSpPr>
            <p:nvPr/>
          </p:nvSpPr>
          <p:spPr bwMode="auto">
            <a:xfrm>
              <a:off x="5162551" y="2033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7" name="Line 58"/>
            <p:cNvSpPr>
              <a:spLocks noChangeShapeType="1"/>
            </p:cNvSpPr>
            <p:nvPr/>
          </p:nvSpPr>
          <p:spPr bwMode="auto">
            <a:xfrm flipH="1">
              <a:off x="6481763" y="2033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8" name="Rectangle 59"/>
            <p:cNvSpPr>
              <a:spLocks noChangeArrowheads="1"/>
            </p:cNvSpPr>
            <p:nvPr/>
          </p:nvSpPr>
          <p:spPr bwMode="auto">
            <a:xfrm>
              <a:off x="5106988" y="2006600"/>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9" name="Line 60"/>
            <p:cNvSpPr>
              <a:spLocks noChangeShapeType="1"/>
            </p:cNvSpPr>
            <p:nvPr/>
          </p:nvSpPr>
          <p:spPr bwMode="auto">
            <a:xfrm>
              <a:off x="5162551" y="1843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0" name="Line 61"/>
            <p:cNvSpPr>
              <a:spLocks noChangeShapeType="1"/>
            </p:cNvSpPr>
            <p:nvPr/>
          </p:nvSpPr>
          <p:spPr bwMode="auto">
            <a:xfrm flipH="1">
              <a:off x="6481763" y="1843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1" name="Rectangle 62"/>
            <p:cNvSpPr>
              <a:spLocks noChangeArrowheads="1"/>
            </p:cNvSpPr>
            <p:nvPr/>
          </p:nvSpPr>
          <p:spPr bwMode="auto">
            <a:xfrm>
              <a:off x="5106988" y="18145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2" name="Line 63"/>
            <p:cNvSpPr>
              <a:spLocks noChangeShapeType="1"/>
            </p:cNvSpPr>
            <p:nvPr/>
          </p:nvSpPr>
          <p:spPr bwMode="auto">
            <a:xfrm>
              <a:off x="5162551" y="1652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3" name="Line 64"/>
            <p:cNvSpPr>
              <a:spLocks noChangeShapeType="1"/>
            </p:cNvSpPr>
            <p:nvPr/>
          </p:nvSpPr>
          <p:spPr bwMode="auto">
            <a:xfrm flipH="1">
              <a:off x="6481763" y="1652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4" name="Rectangle 65"/>
            <p:cNvSpPr>
              <a:spLocks noChangeArrowheads="1"/>
            </p:cNvSpPr>
            <p:nvPr/>
          </p:nvSpPr>
          <p:spPr bwMode="auto">
            <a:xfrm>
              <a:off x="5106988" y="16240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5" name="Line 66"/>
            <p:cNvSpPr>
              <a:spLocks noChangeShapeType="1"/>
            </p:cNvSpPr>
            <p:nvPr/>
          </p:nvSpPr>
          <p:spPr bwMode="auto">
            <a:xfrm>
              <a:off x="5162551" y="1462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6" name="Line 67"/>
            <p:cNvSpPr>
              <a:spLocks noChangeShapeType="1"/>
            </p:cNvSpPr>
            <p:nvPr/>
          </p:nvSpPr>
          <p:spPr bwMode="auto">
            <a:xfrm flipH="1">
              <a:off x="6481763" y="1462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7" name="Rectangle 68"/>
            <p:cNvSpPr>
              <a:spLocks noChangeArrowheads="1"/>
            </p:cNvSpPr>
            <p:nvPr/>
          </p:nvSpPr>
          <p:spPr bwMode="auto">
            <a:xfrm>
              <a:off x="5106988" y="14335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8" name="Line 69"/>
            <p:cNvSpPr>
              <a:spLocks noChangeShapeType="1"/>
            </p:cNvSpPr>
            <p:nvPr/>
          </p:nvSpPr>
          <p:spPr bwMode="auto">
            <a:xfrm>
              <a:off x="5162551" y="1271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9" name="Line 70"/>
            <p:cNvSpPr>
              <a:spLocks noChangeShapeType="1"/>
            </p:cNvSpPr>
            <p:nvPr/>
          </p:nvSpPr>
          <p:spPr bwMode="auto">
            <a:xfrm flipH="1">
              <a:off x="6481763" y="1271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0" name="Rectangle 71"/>
            <p:cNvSpPr>
              <a:spLocks noChangeArrowheads="1"/>
            </p:cNvSpPr>
            <p:nvPr/>
          </p:nvSpPr>
          <p:spPr bwMode="auto">
            <a:xfrm>
              <a:off x="5106988" y="12430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1" name="Line 72"/>
            <p:cNvSpPr>
              <a:spLocks noChangeShapeType="1"/>
            </p:cNvSpPr>
            <p:nvPr/>
          </p:nvSpPr>
          <p:spPr bwMode="auto">
            <a:xfrm>
              <a:off x="5162551" y="1274763"/>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2" name="Line 73"/>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3" name="Line 74"/>
            <p:cNvSpPr>
              <a:spLocks noChangeShapeType="1"/>
            </p:cNvSpPr>
            <p:nvPr/>
          </p:nvSpPr>
          <p:spPr bwMode="auto">
            <a:xfrm flipV="1">
              <a:off x="64960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4" name="Line 75"/>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5" name="Freeform 76"/>
            <p:cNvSpPr>
              <a:spLocks/>
            </p:cNvSpPr>
            <p:nvPr/>
          </p:nvSpPr>
          <p:spPr bwMode="auto">
            <a:xfrm>
              <a:off x="5349876" y="1390650"/>
              <a:ext cx="1063625" cy="1212850"/>
            </a:xfrm>
            <a:custGeom>
              <a:avLst/>
              <a:gdLst>
                <a:gd name="T0" fmla="*/ 0 w 670"/>
                <a:gd name="T1" fmla="*/ 762 h 764"/>
                <a:gd name="T2" fmla="*/ 16 w 670"/>
                <a:gd name="T3" fmla="*/ 757 h 764"/>
                <a:gd name="T4" fmla="*/ 34 w 670"/>
                <a:gd name="T5" fmla="*/ 746 h 764"/>
                <a:gd name="T6" fmla="*/ 49 w 670"/>
                <a:gd name="T7" fmla="*/ 726 h 764"/>
                <a:gd name="T8" fmla="*/ 67 w 670"/>
                <a:gd name="T9" fmla="*/ 693 h 764"/>
                <a:gd name="T10" fmla="*/ 83 w 670"/>
                <a:gd name="T11" fmla="*/ 635 h 764"/>
                <a:gd name="T12" fmla="*/ 100 w 670"/>
                <a:gd name="T13" fmla="*/ 552 h 764"/>
                <a:gd name="T14" fmla="*/ 118 w 670"/>
                <a:gd name="T15" fmla="*/ 445 h 764"/>
                <a:gd name="T16" fmla="*/ 134 w 670"/>
                <a:gd name="T17" fmla="*/ 319 h 764"/>
                <a:gd name="T18" fmla="*/ 152 w 670"/>
                <a:gd name="T19" fmla="*/ 189 h 764"/>
                <a:gd name="T20" fmla="*/ 167 w 670"/>
                <a:gd name="T21" fmla="*/ 78 h 764"/>
                <a:gd name="T22" fmla="*/ 185 w 670"/>
                <a:gd name="T23" fmla="*/ 11 h 764"/>
                <a:gd name="T24" fmla="*/ 201 w 670"/>
                <a:gd name="T25" fmla="*/ 0 h 764"/>
                <a:gd name="T26" fmla="*/ 218 w 670"/>
                <a:gd name="T27" fmla="*/ 49 h 764"/>
                <a:gd name="T28" fmla="*/ 234 w 670"/>
                <a:gd name="T29" fmla="*/ 147 h 764"/>
                <a:gd name="T30" fmla="*/ 252 w 670"/>
                <a:gd name="T31" fmla="*/ 272 h 764"/>
                <a:gd name="T32" fmla="*/ 267 w 670"/>
                <a:gd name="T33" fmla="*/ 401 h 764"/>
                <a:gd name="T34" fmla="*/ 285 w 670"/>
                <a:gd name="T35" fmla="*/ 517 h 764"/>
                <a:gd name="T36" fmla="*/ 303 w 670"/>
                <a:gd name="T37" fmla="*/ 610 h 764"/>
                <a:gd name="T38" fmla="*/ 319 w 670"/>
                <a:gd name="T39" fmla="*/ 675 h 764"/>
                <a:gd name="T40" fmla="*/ 336 w 670"/>
                <a:gd name="T41" fmla="*/ 717 h 764"/>
                <a:gd name="T42" fmla="*/ 352 w 670"/>
                <a:gd name="T43" fmla="*/ 742 h 764"/>
                <a:gd name="T44" fmla="*/ 370 w 670"/>
                <a:gd name="T45" fmla="*/ 755 h 764"/>
                <a:gd name="T46" fmla="*/ 385 w 670"/>
                <a:gd name="T47" fmla="*/ 759 h 764"/>
                <a:gd name="T48" fmla="*/ 403 w 670"/>
                <a:gd name="T49" fmla="*/ 764 h 764"/>
                <a:gd name="T50" fmla="*/ 419 w 670"/>
                <a:gd name="T51" fmla="*/ 764 h 764"/>
                <a:gd name="T52" fmla="*/ 437 w 670"/>
                <a:gd name="T53" fmla="*/ 764 h 764"/>
                <a:gd name="T54" fmla="*/ 452 w 670"/>
                <a:gd name="T55" fmla="*/ 764 h 764"/>
                <a:gd name="T56" fmla="*/ 470 w 670"/>
                <a:gd name="T57" fmla="*/ 764 h 764"/>
                <a:gd name="T58" fmla="*/ 486 w 670"/>
                <a:gd name="T59" fmla="*/ 764 h 764"/>
                <a:gd name="T60" fmla="*/ 503 w 670"/>
                <a:gd name="T61" fmla="*/ 764 h 764"/>
                <a:gd name="T62" fmla="*/ 521 w 670"/>
                <a:gd name="T63" fmla="*/ 764 h 764"/>
                <a:gd name="T64" fmla="*/ 537 w 670"/>
                <a:gd name="T65" fmla="*/ 764 h 764"/>
                <a:gd name="T66" fmla="*/ 555 w 670"/>
                <a:gd name="T67" fmla="*/ 764 h 764"/>
                <a:gd name="T68" fmla="*/ 570 w 670"/>
                <a:gd name="T69" fmla="*/ 764 h 764"/>
                <a:gd name="T70" fmla="*/ 588 w 670"/>
                <a:gd name="T71" fmla="*/ 764 h 764"/>
                <a:gd name="T72" fmla="*/ 604 w 670"/>
                <a:gd name="T73" fmla="*/ 764 h 764"/>
                <a:gd name="T74" fmla="*/ 621 w 670"/>
                <a:gd name="T75" fmla="*/ 764 h 764"/>
                <a:gd name="T76" fmla="*/ 637 w 670"/>
                <a:gd name="T77" fmla="*/ 764 h 764"/>
                <a:gd name="T78" fmla="*/ 655 w 670"/>
                <a:gd name="T79" fmla="*/ 764 h 764"/>
                <a:gd name="T80" fmla="*/ 670 w 670"/>
                <a:gd name="T8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0" h="764">
                  <a:moveTo>
                    <a:pt x="0" y="762"/>
                  </a:moveTo>
                  <a:lnTo>
                    <a:pt x="16" y="757"/>
                  </a:lnTo>
                  <a:lnTo>
                    <a:pt x="34" y="746"/>
                  </a:lnTo>
                  <a:lnTo>
                    <a:pt x="49" y="726"/>
                  </a:lnTo>
                  <a:lnTo>
                    <a:pt x="67" y="693"/>
                  </a:lnTo>
                  <a:lnTo>
                    <a:pt x="83" y="635"/>
                  </a:lnTo>
                  <a:lnTo>
                    <a:pt x="100" y="552"/>
                  </a:lnTo>
                  <a:lnTo>
                    <a:pt x="118" y="445"/>
                  </a:lnTo>
                  <a:lnTo>
                    <a:pt x="134" y="319"/>
                  </a:lnTo>
                  <a:lnTo>
                    <a:pt x="152" y="189"/>
                  </a:lnTo>
                  <a:lnTo>
                    <a:pt x="167" y="78"/>
                  </a:lnTo>
                  <a:lnTo>
                    <a:pt x="185" y="11"/>
                  </a:lnTo>
                  <a:lnTo>
                    <a:pt x="201" y="0"/>
                  </a:lnTo>
                  <a:lnTo>
                    <a:pt x="218" y="49"/>
                  </a:lnTo>
                  <a:lnTo>
                    <a:pt x="234" y="147"/>
                  </a:lnTo>
                  <a:lnTo>
                    <a:pt x="252" y="272"/>
                  </a:lnTo>
                  <a:lnTo>
                    <a:pt x="267" y="401"/>
                  </a:lnTo>
                  <a:lnTo>
                    <a:pt x="285" y="517"/>
                  </a:lnTo>
                  <a:lnTo>
                    <a:pt x="303" y="610"/>
                  </a:lnTo>
                  <a:lnTo>
                    <a:pt x="319" y="675"/>
                  </a:lnTo>
                  <a:lnTo>
                    <a:pt x="336" y="717"/>
                  </a:lnTo>
                  <a:lnTo>
                    <a:pt x="352" y="742"/>
                  </a:lnTo>
                  <a:lnTo>
                    <a:pt x="370" y="755"/>
                  </a:lnTo>
                  <a:lnTo>
                    <a:pt x="385" y="759"/>
                  </a:lnTo>
                  <a:lnTo>
                    <a:pt x="403" y="764"/>
                  </a:lnTo>
                  <a:lnTo>
                    <a:pt x="419" y="764"/>
                  </a:lnTo>
                  <a:lnTo>
                    <a:pt x="437" y="764"/>
                  </a:lnTo>
                  <a:lnTo>
                    <a:pt x="452" y="764"/>
                  </a:lnTo>
                  <a:lnTo>
                    <a:pt x="470" y="764"/>
                  </a:lnTo>
                  <a:lnTo>
                    <a:pt x="486" y="764"/>
                  </a:lnTo>
                  <a:lnTo>
                    <a:pt x="503" y="764"/>
                  </a:lnTo>
                  <a:lnTo>
                    <a:pt x="521" y="764"/>
                  </a:lnTo>
                  <a:lnTo>
                    <a:pt x="537" y="764"/>
                  </a:lnTo>
                  <a:lnTo>
                    <a:pt x="555" y="764"/>
                  </a:lnTo>
                  <a:lnTo>
                    <a:pt x="570" y="764"/>
                  </a:lnTo>
                  <a:lnTo>
                    <a:pt x="588" y="764"/>
                  </a:lnTo>
                  <a:lnTo>
                    <a:pt x="604" y="764"/>
                  </a:lnTo>
                  <a:lnTo>
                    <a:pt x="621" y="764"/>
                  </a:lnTo>
                  <a:lnTo>
                    <a:pt x="637" y="764"/>
                  </a:lnTo>
                  <a:lnTo>
                    <a:pt x="655" y="764"/>
                  </a:lnTo>
                  <a:lnTo>
                    <a:pt x="670" y="76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6" name="Rectangle 77"/>
            <p:cNvSpPr>
              <a:spLocks noChangeArrowheads="1"/>
            </p:cNvSpPr>
            <p:nvPr/>
          </p:nvSpPr>
          <p:spPr bwMode="auto">
            <a:xfrm>
              <a:off x="5753101" y="2678113"/>
              <a:ext cx="1841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7" name="Rectangle 78"/>
            <p:cNvSpPr>
              <a:spLocks noChangeArrowheads="1"/>
            </p:cNvSpPr>
            <p:nvPr/>
          </p:nvSpPr>
          <p:spPr bwMode="auto">
            <a:xfrm>
              <a:off x="5788026" y="1189038"/>
              <a:ext cx="10636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input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8" name="Rectangle 79"/>
            <p:cNvSpPr>
              <a:spLocks noChangeArrowheads="1"/>
            </p:cNvSpPr>
            <p:nvPr/>
          </p:nvSpPr>
          <p:spPr bwMode="auto">
            <a:xfrm>
              <a:off x="5156201" y="2571750"/>
              <a:ext cx="349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9" name="Rectangle 80"/>
            <p:cNvSpPr>
              <a:spLocks noChangeArrowheads="1"/>
            </p:cNvSpPr>
            <p:nvPr/>
          </p:nvSpPr>
          <p:spPr bwMode="auto">
            <a:xfrm>
              <a:off x="6491288" y="1231900"/>
              <a:ext cx="349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0" name="Rectangle 81"/>
            <p:cNvSpPr>
              <a:spLocks noChangeArrowheads="1"/>
            </p:cNvSpPr>
            <p:nvPr/>
          </p:nvSpPr>
          <p:spPr bwMode="auto">
            <a:xfrm>
              <a:off x="6130926" y="1295400"/>
              <a:ext cx="342900" cy="80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71" name="Rectangle 82"/>
            <p:cNvSpPr>
              <a:spLocks noChangeArrowheads="1"/>
            </p:cNvSpPr>
            <p:nvPr/>
          </p:nvSpPr>
          <p:spPr bwMode="auto">
            <a:xfrm>
              <a:off x="6130926" y="1295400"/>
              <a:ext cx="342900" cy="809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2" name="Line 83"/>
            <p:cNvSpPr>
              <a:spLocks noChangeShapeType="1"/>
            </p:cNvSpPr>
            <p:nvPr/>
          </p:nvSpPr>
          <p:spPr bwMode="auto">
            <a:xfrm>
              <a:off x="6130926" y="1295400"/>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3" name="Line 84"/>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4" name="Line 85"/>
            <p:cNvSpPr>
              <a:spLocks noChangeShapeType="1"/>
            </p:cNvSpPr>
            <p:nvPr/>
          </p:nvSpPr>
          <p:spPr bwMode="auto">
            <a:xfrm flipV="1">
              <a:off x="64738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5" name="Line 86"/>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6" name="Line 87"/>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7" name="Line 88"/>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8" name="Line 89"/>
            <p:cNvSpPr>
              <a:spLocks noChangeShapeType="1"/>
            </p:cNvSpPr>
            <p:nvPr/>
          </p:nvSpPr>
          <p:spPr bwMode="auto">
            <a:xfrm>
              <a:off x="6130926" y="1295400"/>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9" name="Line 90"/>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0" name="Line 91"/>
            <p:cNvSpPr>
              <a:spLocks noChangeShapeType="1"/>
            </p:cNvSpPr>
            <p:nvPr/>
          </p:nvSpPr>
          <p:spPr bwMode="auto">
            <a:xfrm flipV="1">
              <a:off x="64738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1" name="Line 92"/>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2" name="Rectangle 93"/>
            <p:cNvSpPr>
              <a:spLocks noChangeArrowheads="1"/>
            </p:cNvSpPr>
            <p:nvPr/>
          </p:nvSpPr>
          <p:spPr bwMode="auto">
            <a:xfrm>
              <a:off x="6318251" y="1309688"/>
              <a:ext cx="1619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input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83" name="Line 94"/>
            <p:cNvSpPr>
              <a:spLocks noChangeShapeType="1"/>
            </p:cNvSpPr>
            <p:nvPr/>
          </p:nvSpPr>
          <p:spPr bwMode="auto">
            <a:xfrm>
              <a:off x="6159501" y="1335088"/>
              <a:ext cx="141288"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0786" name="Oval 30785"/>
          <p:cNvSpPr/>
          <p:nvPr/>
        </p:nvSpPr>
        <p:spPr>
          <a:xfrm>
            <a:off x="5004048"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1</a:t>
            </a:r>
            <a:endParaRPr lang="en-GB" dirty="0">
              <a:solidFill>
                <a:schemeClr val="accent2">
                  <a:lumMod val="75000"/>
                  <a:lumOff val="25000"/>
                </a:schemeClr>
              </a:solidFill>
            </a:endParaRPr>
          </a:p>
        </p:txBody>
      </p:sp>
      <p:sp>
        <p:nvSpPr>
          <p:cNvPr id="99" name="Oval 98"/>
          <p:cNvSpPr/>
          <p:nvPr/>
        </p:nvSpPr>
        <p:spPr>
          <a:xfrm>
            <a:off x="7253285"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2</a:t>
            </a:r>
            <a:endParaRPr lang="en-GB" dirty="0">
              <a:solidFill>
                <a:schemeClr val="accent2">
                  <a:lumMod val="75000"/>
                  <a:lumOff val="25000"/>
                </a:schemeClr>
              </a:solidFill>
            </a:endParaRPr>
          </a:p>
        </p:txBody>
      </p:sp>
      <p:sp>
        <p:nvSpPr>
          <p:cNvPr id="100" name="Oval 99"/>
          <p:cNvSpPr/>
          <p:nvPr/>
        </p:nvSpPr>
        <p:spPr>
          <a:xfrm>
            <a:off x="5026297" y="488427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3</a:t>
            </a:r>
            <a:endParaRPr lang="en-GB" dirty="0">
              <a:solidFill>
                <a:schemeClr val="accent2">
                  <a:lumMod val="75000"/>
                  <a:lumOff val="25000"/>
                </a:schemeClr>
              </a:solidFill>
            </a:endParaRPr>
          </a:p>
        </p:txBody>
      </p:sp>
      <p:sp>
        <p:nvSpPr>
          <p:cNvPr id="101" name="Oval 100"/>
          <p:cNvSpPr/>
          <p:nvPr/>
        </p:nvSpPr>
        <p:spPr>
          <a:xfrm>
            <a:off x="7267573" y="4869160"/>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4</a:t>
            </a:r>
            <a:endParaRPr lang="en-GB" dirty="0">
              <a:solidFill>
                <a:schemeClr val="accent2">
                  <a:lumMod val="75000"/>
                  <a:lumOff val="25000"/>
                </a:schemeClr>
              </a:solidFill>
            </a:endParaRPr>
          </a:p>
        </p:txBody>
      </p:sp>
      <p:cxnSp>
        <p:nvCxnSpPr>
          <p:cNvPr id="30793" name="Straight Arrow Connector 30792"/>
          <p:cNvCxnSpPr>
            <a:stCxn id="30786" idx="3"/>
            <a:endCxn id="100" idx="1"/>
          </p:cNvCxnSpPr>
          <p:nvPr/>
        </p:nvCxnSpPr>
        <p:spPr>
          <a:xfrm>
            <a:off x="5188139" y="3838148"/>
            <a:ext cx="22249" cy="114103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99" idx="3"/>
            <a:endCxn id="101" idx="1"/>
          </p:cNvCxnSpPr>
          <p:nvPr/>
        </p:nvCxnSpPr>
        <p:spPr>
          <a:xfrm>
            <a:off x="7437376" y="3838148"/>
            <a:ext cx="14288" cy="112592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0816" name="Picture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9425"/>
            <a:ext cx="4024492" cy="460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579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7"/>
          <p:cNvSpPr>
            <a:spLocks noGrp="1"/>
          </p:cNvSpPr>
          <p:nvPr>
            <p:ph type="title"/>
          </p:nvPr>
        </p:nvSpPr>
        <p:spPr>
          <a:xfrm>
            <a:off x="327025" y="692696"/>
            <a:ext cx="8489950" cy="1296988"/>
          </a:xfrm>
        </p:spPr>
        <p:txBody>
          <a:bodyPr/>
          <a:lstStyle/>
          <a:p>
            <a:r>
              <a:rPr lang="en-GB" dirty="0" smtClean="0"/>
              <a:t>Designing your model</a:t>
            </a:r>
            <a:endParaRPr lang="en-GB" dirty="0"/>
          </a:p>
        </p:txBody>
      </p:sp>
      <p:grpSp>
        <p:nvGrpSpPr>
          <p:cNvPr id="30784" name="Group 30783"/>
          <p:cNvGrpSpPr/>
          <p:nvPr/>
        </p:nvGrpSpPr>
        <p:grpSpPr>
          <a:xfrm>
            <a:off x="5961060" y="1124450"/>
            <a:ext cx="1441451" cy="1555750"/>
            <a:chOff x="5106988" y="1189038"/>
            <a:chExt cx="1441451" cy="1555750"/>
          </a:xfrm>
        </p:grpSpPr>
        <p:sp>
          <p:nvSpPr>
            <p:cNvPr id="6" name="Rectangle 8"/>
            <p:cNvSpPr>
              <a:spLocks noChangeArrowheads="1"/>
            </p:cNvSpPr>
            <p:nvPr/>
          </p:nvSpPr>
          <p:spPr bwMode="auto">
            <a:xfrm>
              <a:off x="5162551" y="1274763"/>
              <a:ext cx="1333500" cy="1331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9"/>
            <p:cNvSpPr>
              <a:spLocks noChangeArrowheads="1"/>
            </p:cNvSpPr>
            <p:nvPr/>
          </p:nvSpPr>
          <p:spPr bwMode="auto">
            <a:xfrm>
              <a:off x="5162551" y="1274763"/>
              <a:ext cx="1333500" cy="13319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0"/>
            <p:cNvSpPr>
              <a:spLocks noChangeShapeType="1"/>
            </p:cNvSpPr>
            <p:nvPr/>
          </p:nvSpPr>
          <p:spPr bwMode="auto">
            <a:xfrm flipV="1">
              <a:off x="51625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1"/>
            <p:cNvSpPr>
              <a:spLocks noChangeShapeType="1"/>
            </p:cNvSpPr>
            <p:nvPr/>
          </p:nvSpPr>
          <p:spPr bwMode="auto">
            <a:xfrm flipV="1">
              <a:off x="5427663"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
            <p:cNvSpPr>
              <a:spLocks noChangeShapeType="1"/>
            </p:cNvSpPr>
            <p:nvPr/>
          </p:nvSpPr>
          <p:spPr bwMode="auto">
            <a:xfrm flipV="1">
              <a:off x="56959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3"/>
            <p:cNvSpPr>
              <a:spLocks noChangeShapeType="1"/>
            </p:cNvSpPr>
            <p:nvPr/>
          </p:nvSpPr>
          <p:spPr bwMode="auto">
            <a:xfrm flipV="1">
              <a:off x="5961063"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4"/>
            <p:cNvSpPr>
              <a:spLocks noChangeShapeType="1"/>
            </p:cNvSpPr>
            <p:nvPr/>
          </p:nvSpPr>
          <p:spPr bwMode="auto">
            <a:xfrm flipV="1">
              <a:off x="6230938"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5"/>
            <p:cNvSpPr>
              <a:spLocks noChangeShapeType="1"/>
            </p:cNvSpPr>
            <p:nvPr/>
          </p:nvSpPr>
          <p:spPr bwMode="auto">
            <a:xfrm flipV="1">
              <a:off x="64960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6"/>
            <p:cNvSpPr>
              <a:spLocks noChangeShapeType="1"/>
            </p:cNvSpPr>
            <p:nvPr/>
          </p:nvSpPr>
          <p:spPr bwMode="auto">
            <a:xfrm>
              <a:off x="5162551" y="26066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7"/>
            <p:cNvSpPr>
              <a:spLocks noChangeShapeType="1"/>
            </p:cNvSpPr>
            <p:nvPr/>
          </p:nvSpPr>
          <p:spPr bwMode="auto">
            <a:xfrm>
              <a:off x="5162551" y="24161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8"/>
            <p:cNvSpPr>
              <a:spLocks noChangeShapeType="1"/>
            </p:cNvSpPr>
            <p:nvPr/>
          </p:nvSpPr>
          <p:spPr bwMode="auto">
            <a:xfrm>
              <a:off x="5162551" y="22256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9"/>
            <p:cNvSpPr>
              <a:spLocks noChangeShapeType="1"/>
            </p:cNvSpPr>
            <p:nvPr/>
          </p:nvSpPr>
          <p:spPr bwMode="auto">
            <a:xfrm>
              <a:off x="5162551" y="2033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20"/>
            <p:cNvSpPr>
              <a:spLocks noChangeShapeType="1"/>
            </p:cNvSpPr>
            <p:nvPr/>
          </p:nvSpPr>
          <p:spPr bwMode="auto">
            <a:xfrm>
              <a:off x="5162551" y="18430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21"/>
            <p:cNvSpPr>
              <a:spLocks noChangeShapeType="1"/>
            </p:cNvSpPr>
            <p:nvPr/>
          </p:nvSpPr>
          <p:spPr bwMode="auto">
            <a:xfrm>
              <a:off x="5162551" y="1652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22"/>
            <p:cNvSpPr>
              <a:spLocks noChangeShapeType="1"/>
            </p:cNvSpPr>
            <p:nvPr/>
          </p:nvSpPr>
          <p:spPr bwMode="auto">
            <a:xfrm>
              <a:off x="5162551" y="14620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23"/>
            <p:cNvSpPr>
              <a:spLocks noChangeShapeType="1"/>
            </p:cNvSpPr>
            <p:nvPr/>
          </p:nvSpPr>
          <p:spPr bwMode="auto">
            <a:xfrm>
              <a:off x="5162551" y="1271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24"/>
            <p:cNvSpPr>
              <a:spLocks noChangeShapeType="1"/>
            </p:cNvSpPr>
            <p:nvPr/>
          </p:nvSpPr>
          <p:spPr bwMode="auto">
            <a:xfrm>
              <a:off x="5162551" y="1274763"/>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5"/>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6"/>
            <p:cNvSpPr>
              <a:spLocks noChangeShapeType="1"/>
            </p:cNvSpPr>
            <p:nvPr/>
          </p:nvSpPr>
          <p:spPr bwMode="auto">
            <a:xfrm flipV="1">
              <a:off x="64960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7"/>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8"/>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9"/>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30"/>
            <p:cNvSpPr>
              <a:spLocks noChangeShapeType="1"/>
            </p:cNvSpPr>
            <p:nvPr/>
          </p:nvSpPr>
          <p:spPr bwMode="auto">
            <a:xfrm flipV="1">
              <a:off x="51625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31"/>
            <p:cNvSpPr>
              <a:spLocks noChangeShapeType="1"/>
            </p:cNvSpPr>
            <p:nvPr/>
          </p:nvSpPr>
          <p:spPr bwMode="auto">
            <a:xfrm>
              <a:off x="51625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32"/>
            <p:cNvSpPr>
              <a:spLocks noChangeArrowheads="1"/>
            </p:cNvSpPr>
            <p:nvPr/>
          </p:nvSpPr>
          <p:spPr bwMode="auto">
            <a:xfrm>
              <a:off x="5153026" y="2617788"/>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33"/>
            <p:cNvSpPr>
              <a:spLocks noChangeShapeType="1"/>
            </p:cNvSpPr>
            <p:nvPr/>
          </p:nvSpPr>
          <p:spPr bwMode="auto">
            <a:xfrm flipV="1">
              <a:off x="5427663"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0" name="Line 34"/>
            <p:cNvSpPr>
              <a:spLocks noChangeShapeType="1"/>
            </p:cNvSpPr>
            <p:nvPr/>
          </p:nvSpPr>
          <p:spPr bwMode="auto">
            <a:xfrm>
              <a:off x="5427663"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1" name="Rectangle 35"/>
            <p:cNvSpPr>
              <a:spLocks noChangeArrowheads="1"/>
            </p:cNvSpPr>
            <p:nvPr/>
          </p:nvSpPr>
          <p:spPr bwMode="auto">
            <a:xfrm>
              <a:off x="5407026" y="2617788"/>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Line 36"/>
            <p:cNvSpPr>
              <a:spLocks noChangeShapeType="1"/>
            </p:cNvSpPr>
            <p:nvPr/>
          </p:nvSpPr>
          <p:spPr bwMode="auto">
            <a:xfrm flipV="1">
              <a:off x="56959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6" name="Line 37"/>
            <p:cNvSpPr>
              <a:spLocks noChangeShapeType="1"/>
            </p:cNvSpPr>
            <p:nvPr/>
          </p:nvSpPr>
          <p:spPr bwMode="auto">
            <a:xfrm>
              <a:off x="56959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7" name="Rectangle 38"/>
            <p:cNvSpPr>
              <a:spLocks noChangeArrowheads="1"/>
            </p:cNvSpPr>
            <p:nvPr/>
          </p:nvSpPr>
          <p:spPr bwMode="auto">
            <a:xfrm>
              <a:off x="5664201"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Line 39"/>
            <p:cNvSpPr>
              <a:spLocks noChangeShapeType="1"/>
            </p:cNvSpPr>
            <p:nvPr/>
          </p:nvSpPr>
          <p:spPr bwMode="auto">
            <a:xfrm flipV="1">
              <a:off x="5961063"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9" name="Line 40"/>
            <p:cNvSpPr>
              <a:spLocks noChangeShapeType="1"/>
            </p:cNvSpPr>
            <p:nvPr/>
          </p:nvSpPr>
          <p:spPr bwMode="auto">
            <a:xfrm>
              <a:off x="5961063"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0" name="Rectangle 41"/>
            <p:cNvSpPr>
              <a:spLocks noChangeArrowheads="1"/>
            </p:cNvSpPr>
            <p:nvPr/>
          </p:nvSpPr>
          <p:spPr bwMode="auto">
            <a:xfrm>
              <a:off x="5929313"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1" name="Line 42"/>
            <p:cNvSpPr>
              <a:spLocks noChangeShapeType="1"/>
            </p:cNvSpPr>
            <p:nvPr/>
          </p:nvSpPr>
          <p:spPr bwMode="auto">
            <a:xfrm flipV="1">
              <a:off x="6230938"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2" name="Line 43"/>
            <p:cNvSpPr>
              <a:spLocks noChangeShapeType="1"/>
            </p:cNvSpPr>
            <p:nvPr/>
          </p:nvSpPr>
          <p:spPr bwMode="auto">
            <a:xfrm>
              <a:off x="6230938"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3" name="Rectangle 44"/>
            <p:cNvSpPr>
              <a:spLocks noChangeArrowheads="1"/>
            </p:cNvSpPr>
            <p:nvPr/>
          </p:nvSpPr>
          <p:spPr bwMode="auto">
            <a:xfrm>
              <a:off x="6199188"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4" name="Line 45"/>
            <p:cNvSpPr>
              <a:spLocks noChangeShapeType="1"/>
            </p:cNvSpPr>
            <p:nvPr/>
          </p:nvSpPr>
          <p:spPr bwMode="auto">
            <a:xfrm flipV="1">
              <a:off x="64960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5" name="Line 46"/>
            <p:cNvSpPr>
              <a:spLocks noChangeShapeType="1"/>
            </p:cNvSpPr>
            <p:nvPr/>
          </p:nvSpPr>
          <p:spPr bwMode="auto">
            <a:xfrm>
              <a:off x="64960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6" name="Rectangle 47"/>
            <p:cNvSpPr>
              <a:spLocks noChangeArrowheads="1"/>
            </p:cNvSpPr>
            <p:nvPr/>
          </p:nvSpPr>
          <p:spPr bwMode="auto">
            <a:xfrm>
              <a:off x="6464301"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7" name="Line 48"/>
            <p:cNvSpPr>
              <a:spLocks noChangeShapeType="1"/>
            </p:cNvSpPr>
            <p:nvPr/>
          </p:nvSpPr>
          <p:spPr bwMode="auto">
            <a:xfrm>
              <a:off x="5162551" y="2606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8" name="Line 49"/>
            <p:cNvSpPr>
              <a:spLocks noChangeShapeType="1"/>
            </p:cNvSpPr>
            <p:nvPr/>
          </p:nvSpPr>
          <p:spPr bwMode="auto">
            <a:xfrm flipH="1">
              <a:off x="6481763" y="2606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9" name="Rectangle 50"/>
            <p:cNvSpPr>
              <a:spLocks noChangeArrowheads="1"/>
            </p:cNvSpPr>
            <p:nvPr/>
          </p:nvSpPr>
          <p:spPr bwMode="auto">
            <a:xfrm>
              <a:off x="5127626" y="2578100"/>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0" name="Line 51"/>
            <p:cNvSpPr>
              <a:spLocks noChangeShapeType="1"/>
            </p:cNvSpPr>
            <p:nvPr/>
          </p:nvSpPr>
          <p:spPr bwMode="auto">
            <a:xfrm>
              <a:off x="5162551" y="24161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1" name="Line 52"/>
            <p:cNvSpPr>
              <a:spLocks noChangeShapeType="1"/>
            </p:cNvSpPr>
            <p:nvPr/>
          </p:nvSpPr>
          <p:spPr bwMode="auto">
            <a:xfrm flipH="1">
              <a:off x="6481763" y="24161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2" name="Rectangle 53"/>
            <p:cNvSpPr>
              <a:spLocks noChangeArrowheads="1"/>
            </p:cNvSpPr>
            <p:nvPr/>
          </p:nvSpPr>
          <p:spPr bwMode="auto">
            <a:xfrm>
              <a:off x="5127626" y="2387600"/>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3" name="Line 54"/>
            <p:cNvSpPr>
              <a:spLocks noChangeShapeType="1"/>
            </p:cNvSpPr>
            <p:nvPr/>
          </p:nvSpPr>
          <p:spPr bwMode="auto">
            <a:xfrm>
              <a:off x="5162551" y="2225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4" name="Line 55"/>
            <p:cNvSpPr>
              <a:spLocks noChangeShapeType="1"/>
            </p:cNvSpPr>
            <p:nvPr/>
          </p:nvSpPr>
          <p:spPr bwMode="auto">
            <a:xfrm flipH="1">
              <a:off x="6481763" y="2225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5" name="Rectangle 56"/>
            <p:cNvSpPr>
              <a:spLocks noChangeArrowheads="1"/>
            </p:cNvSpPr>
            <p:nvPr/>
          </p:nvSpPr>
          <p:spPr bwMode="auto">
            <a:xfrm>
              <a:off x="5106988" y="2197100"/>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6" name="Line 57"/>
            <p:cNvSpPr>
              <a:spLocks noChangeShapeType="1"/>
            </p:cNvSpPr>
            <p:nvPr/>
          </p:nvSpPr>
          <p:spPr bwMode="auto">
            <a:xfrm>
              <a:off x="5162551" y="2033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7" name="Line 58"/>
            <p:cNvSpPr>
              <a:spLocks noChangeShapeType="1"/>
            </p:cNvSpPr>
            <p:nvPr/>
          </p:nvSpPr>
          <p:spPr bwMode="auto">
            <a:xfrm flipH="1">
              <a:off x="6481763" y="2033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8" name="Rectangle 59"/>
            <p:cNvSpPr>
              <a:spLocks noChangeArrowheads="1"/>
            </p:cNvSpPr>
            <p:nvPr/>
          </p:nvSpPr>
          <p:spPr bwMode="auto">
            <a:xfrm>
              <a:off x="5106988" y="2006600"/>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9" name="Line 60"/>
            <p:cNvSpPr>
              <a:spLocks noChangeShapeType="1"/>
            </p:cNvSpPr>
            <p:nvPr/>
          </p:nvSpPr>
          <p:spPr bwMode="auto">
            <a:xfrm>
              <a:off x="5162551" y="1843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0" name="Line 61"/>
            <p:cNvSpPr>
              <a:spLocks noChangeShapeType="1"/>
            </p:cNvSpPr>
            <p:nvPr/>
          </p:nvSpPr>
          <p:spPr bwMode="auto">
            <a:xfrm flipH="1">
              <a:off x="6481763" y="1843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1" name="Rectangle 62"/>
            <p:cNvSpPr>
              <a:spLocks noChangeArrowheads="1"/>
            </p:cNvSpPr>
            <p:nvPr/>
          </p:nvSpPr>
          <p:spPr bwMode="auto">
            <a:xfrm>
              <a:off x="5106988" y="18145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2" name="Line 63"/>
            <p:cNvSpPr>
              <a:spLocks noChangeShapeType="1"/>
            </p:cNvSpPr>
            <p:nvPr/>
          </p:nvSpPr>
          <p:spPr bwMode="auto">
            <a:xfrm>
              <a:off x="5162551" y="1652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3" name="Line 64"/>
            <p:cNvSpPr>
              <a:spLocks noChangeShapeType="1"/>
            </p:cNvSpPr>
            <p:nvPr/>
          </p:nvSpPr>
          <p:spPr bwMode="auto">
            <a:xfrm flipH="1">
              <a:off x="6481763" y="1652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4" name="Rectangle 65"/>
            <p:cNvSpPr>
              <a:spLocks noChangeArrowheads="1"/>
            </p:cNvSpPr>
            <p:nvPr/>
          </p:nvSpPr>
          <p:spPr bwMode="auto">
            <a:xfrm>
              <a:off x="5106988" y="16240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5" name="Line 66"/>
            <p:cNvSpPr>
              <a:spLocks noChangeShapeType="1"/>
            </p:cNvSpPr>
            <p:nvPr/>
          </p:nvSpPr>
          <p:spPr bwMode="auto">
            <a:xfrm>
              <a:off x="5162551" y="1462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6" name="Line 67"/>
            <p:cNvSpPr>
              <a:spLocks noChangeShapeType="1"/>
            </p:cNvSpPr>
            <p:nvPr/>
          </p:nvSpPr>
          <p:spPr bwMode="auto">
            <a:xfrm flipH="1">
              <a:off x="6481763" y="1462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7" name="Rectangle 68"/>
            <p:cNvSpPr>
              <a:spLocks noChangeArrowheads="1"/>
            </p:cNvSpPr>
            <p:nvPr/>
          </p:nvSpPr>
          <p:spPr bwMode="auto">
            <a:xfrm>
              <a:off x="5106988" y="14335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8" name="Line 69"/>
            <p:cNvSpPr>
              <a:spLocks noChangeShapeType="1"/>
            </p:cNvSpPr>
            <p:nvPr/>
          </p:nvSpPr>
          <p:spPr bwMode="auto">
            <a:xfrm>
              <a:off x="5162551" y="1271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9" name="Line 70"/>
            <p:cNvSpPr>
              <a:spLocks noChangeShapeType="1"/>
            </p:cNvSpPr>
            <p:nvPr/>
          </p:nvSpPr>
          <p:spPr bwMode="auto">
            <a:xfrm flipH="1">
              <a:off x="6481763" y="1271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0" name="Rectangle 71"/>
            <p:cNvSpPr>
              <a:spLocks noChangeArrowheads="1"/>
            </p:cNvSpPr>
            <p:nvPr/>
          </p:nvSpPr>
          <p:spPr bwMode="auto">
            <a:xfrm>
              <a:off x="5106988" y="12430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1" name="Line 72"/>
            <p:cNvSpPr>
              <a:spLocks noChangeShapeType="1"/>
            </p:cNvSpPr>
            <p:nvPr/>
          </p:nvSpPr>
          <p:spPr bwMode="auto">
            <a:xfrm>
              <a:off x="5162551" y="1274763"/>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2" name="Line 73"/>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3" name="Line 74"/>
            <p:cNvSpPr>
              <a:spLocks noChangeShapeType="1"/>
            </p:cNvSpPr>
            <p:nvPr/>
          </p:nvSpPr>
          <p:spPr bwMode="auto">
            <a:xfrm flipV="1">
              <a:off x="64960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4" name="Line 75"/>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5" name="Freeform 76"/>
            <p:cNvSpPr>
              <a:spLocks/>
            </p:cNvSpPr>
            <p:nvPr/>
          </p:nvSpPr>
          <p:spPr bwMode="auto">
            <a:xfrm>
              <a:off x="5349876" y="1390650"/>
              <a:ext cx="1063625" cy="1212850"/>
            </a:xfrm>
            <a:custGeom>
              <a:avLst/>
              <a:gdLst>
                <a:gd name="T0" fmla="*/ 0 w 670"/>
                <a:gd name="T1" fmla="*/ 762 h 764"/>
                <a:gd name="T2" fmla="*/ 16 w 670"/>
                <a:gd name="T3" fmla="*/ 757 h 764"/>
                <a:gd name="T4" fmla="*/ 34 w 670"/>
                <a:gd name="T5" fmla="*/ 746 h 764"/>
                <a:gd name="T6" fmla="*/ 49 w 670"/>
                <a:gd name="T7" fmla="*/ 726 h 764"/>
                <a:gd name="T8" fmla="*/ 67 w 670"/>
                <a:gd name="T9" fmla="*/ 693 h 764"/>
                <a:gd name="T10" fmla="*/ 83 w 670"/>
                <a:gd name="T11" fmla="*/ 635 h 764"/>
                <a:gd name="T12" fmla="*/ 100 w 670"/>
                <a:gd name="T13" fmla="*/ 552 h 764"/>
                <a:gd name="T14" fmla="*/ 118 w 670"/>
                <a:gd name="T15" fmla="*/ 445 h 764"/>
                <a:gd name="T16" fmla="*/ 134 w 670"/>
                <a:gd name="T17" fmla="*/ 319 h 764"/>
                <a:gd name="T18" fmla="*/ 152 w 670"/>
                <a:gd name="T19" fmla="*/ 189 h 764"/>
                <a:gd name="T20" fmla="*/ 167 w 670"/>
                <a:gd name="T21" fmla="*/ 78 h 764"/>
                <a:gd name="T22" fmla="*/ 185 w 670"/>
                <a:gd name="T23" fmla="*/ 11 h 764"/>
                <a:gd name="T24" fmla="*/ 201 w 670"/>
                <a:gd name="T25" fmla="*/ 0 h 764"/>
                <a:gd name="T26" fmla="*/ 218 w 670"/>
                <a:gd name="T27" fmla="*/ 49 h 764"/>
                <a:gd name="T28" fmla="*/ 234 w 670"/>
                <a:gd name="T29" fmla="*/ 147 h 764"/>
                <a:gd name="T30" fmla="*/ 252 w 670"/>
                <a:gd name="T31" fmla="*/ 272 h 764"/>
                <a:gd name="T32" fmla="*/ 267 w 670"/>
                <a:gd name="T33" fmla="*/ 401 h 764"/>
                <a:gd name="T34" fmla="*/ 285 w 670"/>
                <a:gd name="T35" fmla="*/ 517 h 764"/>
                <a:gd name="T36" fmla="*/ 303 w 670"/>
                <a:gd name="T37" fmla="*/ 610 h 764"/>
                <a:gd name="T38" fmla="*/ 319 w 670"/>
                <a:gd name="T39" fmla="*/ 675 h 764"/>
                <a:gd name="T40" fmla="*/ 336 w 670"/>
                <a:gd name="T41" fmla="*/ 717 h 764"/>
                <a:gd name="T42" fmla="*/ 352 w 670"/>
                <a:gd name="T43" fmla="*/ 742 h 764"/>
                <a:gd name="T44" fmla="*/ 370 w 670"/>
                <a:gd name="T45" fmla="*/ 755 h 764"/>
                <a:gd name="T46" fmla="*/ 385 w 670"/>
                <a:gd name="T47" fmla="*/ 759 h 764"/>
                <a:gd name="T48" fmla="*/ 403 w 670"/>
                <a:gd name="T49" fmla="*/ 764 h 764"/>
                <a:gd name="T50" fmla="*/ 419 w 670"/>
                <a:gd name="T51" fmla="*/ 764 h 764"/>
                <a:gd name="T52" fmla="*/ 437 w 670"/>
                <a:gd name="T53" fmla="*/ 764 h 764"/>
                <a:gd name="T54" fmla="*/ 452 w 670"/>
                <a:gd name="T55" fmla="*/ 764 h 764"/>
                <a:gd name="T56" fmla="*/ 470 w 670"/>
                <a:gd name="T57" fmla="*/ 764 h 764"/>
                <a:gd name="T58" fmla="*/ 486 w 670"/>
                <a:gd name="T59" fmla="*/ 764 h 764"/>
                <a:gd name="T60" fmla="*/ 503 w 670"/>
                <a:gd name="T61" fmla="*/ 764 h 764"/>
                <a:gd name="T62" fmla="*/ 521 w 670"/>
                <a:gd name="T63" fmla="*/ 764 h 764"/>
                <a:gd name="T64" fmla="*/ 537 w 670"/>
                <a:gd name="T65" fmla="*/ 764 h 764"/>
                <a:gd name="T66" fmla="*/ 555 w 670"/>
                <a:gd name="T67" fmla="*/ 764 h 764"/>
                <a:gd name="T68" fmla="*/ 570 w 670"/>
                <a:gd name="T69" fmla="*/ 764 h 764"/>
                <a:gd name="T70" fmla="*/ 588 w 670"/>
                <a:gd name="T71" fmla="*/ 764 h 764"/>
                <a:gd name="T72" fmla="*/ 604 w 670"/>
                <a:gd name="T73" fmla="*/ 764 h 764"/>
                <a:gd name="T74" fmla="*/ 621 w 670"/>
                <a:gd name="T75" fmla="*/ 764 h 764"/>
                <a:gd name="T76" fmla="*/ 637 w 670"/>
                <a:gd name="T77" fmla="*/ 764 h 764"/>
                <a:gd name="T78" fmla="*/ 655 w 670"/>
                <a:gd name="T79" fmla="*/ 764 h 764"/>
                <a:gd name="T80" fmla="*/ 670 w 670"/>
                <a:gd name="T8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0" h="764">
                  <a:moveTo>
                    <a:pt x="0" y="762"/>
                  </a:moveTo>
                  <a:lnTo>
                    <a:pt x="16" y="757"/>
                  </a:lnTo>
                  <a:lnTo>
                    <a:pt x="34" y="746"/>
                  </a:lnTo>
                  <a:lnTo>
                    <a:pt x="49" y="726"/>
                  </a:lnTo>
                  <a:lnTo>
                    <a:pt x="67" y="693"/>
                  </a:lnTo>
                  <a:lnTo>
                    <a:pt x="83" y="635"/>
                  </a:lnTo>
                  <a:lnTo>
                    <a:pt x="100" y="552"/>
                  </a:lnTo>
                  <a:lnTo>
                    <a:pt x="118" y="445"/>
                  </a:lnTo>
                  <a:lnTo>
                    <a:pt x="134" y="319"/>
                  </a:lnTo>
                  <a:lnTo>
                    <a:pt x="152" y="189"/>
                  </a:lnTo>
                  <a:lnTo>
                    <a:pt x="167" y="78"/>
                  </a:lnTo>
                  <a:lnTo>
                    <a:pt x="185" y="11"/>
                  </a:lnTo>
                  <a:lnTo>
                    <a:pt x="201" y="0"/>
                  </a:lnTo>
                  <a:lnTo>
                    <a:pt x="218" y="49"/>
                  </a:lnTo>
                  <a:lnTo>
                    <a:pt x="234" y="147"/>
                  </a:lnTo>
                  <a:lnTo>
                    <a:pt x="252" y="272"/>
                  </a:lnTo>
                  <a:lnTo>
                    <a:pt x="267" y="401"/>
                  </a:lnTo>
                  <a:lnTo>
                    <a:pt x="285" y="517"/>
                  </a:lnTo>
                  <a:lnTo>
                    <a:pt x="303" y="610"/>
                  </a:lnTo>
                  <a:lnTo>
                    <a:pt x="319" y="675"/>
                  </a:lnTo>
                  <a:lnTo>
                    <a:pt x="336" y="717"/>
                  </a:lnTo>
                  <a:lnTo>
                    <a:pt x="352" y="742"/>
                  </a:lnTo>
                  <a:lnTo>
                    <a:pt x="370" y="755"/>
                  </a:lnTo>
                  <a:lnTo>
                    <a:pt x="385" y="759"/>
                  </a:lnTo>
                  <a:lnTo>
                    <a:pt x="403" y="764"/>
                  </a:lnTo>
                  <a:lnTo>
                    <a:pt x="419" y="764"/>
                  </a:lnTo>
                  <a:lnTo>
                    <a:pt x="437" y="764"/>
                  </a:lnTo>
                  <a:lnTo>
                    <a:pt x="452" y="764"/>
                  </a:lnTo>
                  <a:lnTo>
                    <a:pt x="470" y="764"/>
                  </a:lnTo>
                  <a:lnTo>
                    <a:pt x="486" y="764"/>
                  </a:lnTo>
                  <a:lnTo>
                    <a:pt x="503" y="764"/>
                  </a:lnTo>
                  <a:lnTo>
                    <a:pt x="521" y="764"/>
                  </a:lnTo>
                  <a:lnTo>
                    <a:pt x="537" y="764"/>
                  </a:lnTo>
                  <a:lnTo>
                    <a:pt x="555" y="764"/>
                  </a:lnTo>
                  <a:lnTo>
                    <a:pt x="570" y="764"/>
                  </a:lnTo>
                  <a:lnTo>
                    <a:pt x="588" y="764"/>
                  </a:lnTo>
                  <a:lnTo>
                    <a:pt x="604" y="764"/>
                  </a:lnTo>
                  <a:lnTo>
                    <a:pt x="621" y="764"/>
                  </a:lnTo>
                  <a:lnTo>
                    <a:pt x="637" y="764"/>
                  </a:lnTo>
                  <a:lnTo>
                    <a:pt x="655" y="764"/>
                  </a:lnTo>
                  <a:lnTo>
                    <a:pt x="670" y="76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6" name="Rectangle 77"/>
            <p:cNvSpPr>
              <a:spLocks noChangeArrowheads="1"/>
            </p:cNvSpPr>
            <p:nvPr/>
          </p:nvSpPr>
          <p:spPr bwMode="auto">
            <a:xfrm>
              <a:off x="5753101" y="2678113"/>
              <a:ext cx="1841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7" name="Rectangle 78"/>
            <p:cNvSpPr>
              <a:spLocks noChangeArrowheads="1"/>
            </p:cNvSpPr>
            <p:nvPr/>
          </p:nvSpPr>
          <p:spPr bwMode="auto">
            <a:xfrm>
              <a:off x="5788026" y="1189038"/>
              <a:ext cx="10636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input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8" name="Rectangle 79"/>
            <p:cNvSpPr>
              <a:spLocks noChangeArrowheads="1"/>
            </p:cNvSpPr>
            <p:nvPr/>
          </p:nvSpPr>
          <p:spPr bwMode="auto">
            <a:xfrm>
              <a:off x="5156201" y="2571750"/>
              <a:ext cx="349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9" name="Rectangle 80"/>
            <p:cNvSpPr>
              <a:spLocks noChangeArrowheads="1"/>
            </p:cNvSpPr>
            <p:nvPr/>
          </p:nvSpPr>
          <p:spPr bwMode="auto">
            <a:xfrm>
              <a:off x="6491288" y="1231900"/>
              <a:ext cx="349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0" name="Rectangle 81"/>
            <p:cNvSpPr>
              <a:spLocks noChangeArrowheads="1"/>
            </p:cNvSpPr>
            <p:nvPr/>
          </p:nvSpPr>
          <p:spPr bwMode="auto">
            <a:xfrm>
              <a:off x="6130926" y="1295400"/>
              <a:ext cx="342900" cy="80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71" name="Rectangle 82"/>
            <p:cNvSpPr>
              <a:spLocks noChangeArrowheads="1"/>
            </p:cNvSpPr>
            <p:nvPr/>
          </p:nvSpPr>
          <p:spPr bwMode="auto">
            <a:xfrm>
              <a:off x="6130926" y="1295400"/>
              <a:ext cx="342900" cy="809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2" name="Line 83"/>
            <p:cNvSpPr>
              <a:spLocks noChangeShapeType="1"/>
            </p:cNvSpPr>
            <p:nvPr/>
          </p:nvSpPr>
          <p:spPr bwMode="auto">
            <a:xfrm>
              <a:off x="6130926" y="1295400"/>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3" name="Line 84"/>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4" name="Line 85"/>
            <p:cNvSpPr>
              <a:spLocks noChangeShapeType="1"/>
            </p:cNvSpPr>
            <p:nvPr/>
          </p:nvSpPr>
          <p:spPr bwMode="auto">
            <a:xfrm flipV="1">
              <a:off x="64738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5" name="Line 86"/>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6" name="Line 87"/>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7" name="Line 88"/>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8" name="Line 89"/>
            <p:cNvSpPr>
              <a:spLocks noChangeShapeType="1"/>
            </p:cNvSpPr>
            <p:nvPr/>
          </p:nvSpPr>
          <p:spPr bwMode="auto">
            <a:xfrm>
              <a:off x="6130926" y="1295400"/>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9" name="Line 90"/>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0" name="Line 91"/>
            <p:cNvSpPr>
              <a:spLocks noChangeShapeType="1"/>
            </p:cNvSpPr>
            <p:nvPr/>
          </p:nvSpPr>
          <p:spPr bwMode="auto">
            <a:xfrm flipV="1">
              <a:off x="64738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1" name="Line 92"/>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2" name="Rectangle 93"/>
            <p:cNvSpPr>
              <a:spLocks noChangeArrowheads="1"/>
            </p:cNvSpPr>
            <p:nvPr/>
          </p:nvSpPr>
          <p:spPr bwMode="auto">
            <a:xfrm>
              <a:off x="6318251" y="1309688"/>
              <a:ext cx="1619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input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83" name="Line 94"/>
            <p:cNvSpPr>
              <a:spLocks noChangeShapeType="1"/>
            </p:cNvSpPr>
            <p:nvPr/>
          </p:nvSpPr>
          <p:spPr bwMode="auto">
            <a:xfrm>
              <a:off x="6159501" y="1335088"/>
              <a:ext cx="141288"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0786" name="Oval 30785"/>
          <p:cNvSpPr/>
          <p:nvPr/>
        </p:nvSpPr>
        <p:spPr>
          <a:xfrm>
            <a:off x="5004048"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1</a:t>
            </a:r>
            <a:endParaRPr lang="en-GB" dirty="0">
              <a:solidFill>
                <a:schemeClr val="accent2">
                  <a:lumMod val="75000"/>
                  <a:lumOff val="25000"/>
                </a:schemeClr>
              </a:solidFill>
            </a:endParaRPr>
          </a:p>
        </p:txBody>
      </p:sp>
      <p:sp>
        <p:nvSpPr>
          <p:cNvPr id="99" name="Oval 98"/>
          <p:cNvSpPr/>
          <p:nvPr/>
        </p:nvSpPr>
        <p:spPr>
          <a:xfrm>
            <a:off x="7253285"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2</a:t>
            </a:r>
            <a:endParaRPr lang="en-GB" dirty="0">
              <a:solidFill>
                <a:schemeClr val="accent2">
                  <a:lumMod val="75000"/>
                  <a:lumOff val="25000"/>
                </a:schemeClr>
              </a:solidFill>
            </a:endParaRPr>
          </a:p>
        </p:txBody>
      </p:sp>
      <p:sp>
        <p:nvSpPr>
          <p:cNvPr id="100" name="Oval 99"/>
          <p:cNvSpPr/>
          <p:nvPr/>
        </p:nvSpPr>
        <p:spPr>
          <a:xfrm>
            <a:off x="5026297" y="488427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3</a:t>
            </a:r>
            <a:endParaRPr lang="en-GB" dirty="0">
              <a:solidFill>
                <a:schemeClr val="accent2">
                  <a:lumMod val="75000"/>
                  <a:lumOff val="25000"/>
                </a:schemeClr>
              </a:solidFill>
            </a:endParaRPr>
          </a:p>
        </p:txBody>
      </p:sp>
      <p:sp>
        <p:nvSpPr>
          <p:cNvPr id="101" name="Oval 100"/>
          <p:cNvSpPr/>
          <p:nvPr/>
        </p:nvSpPr>
        <p:spPr>
          <a:xfrm>
            <a:off x="7267573" y="4869160"/>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4</a:t>
            </a:r>
            <a:endParaRPr lang="en-GB" dirty="0">
              <a:solidFill>
                <a:schemeClr val="accent2">
                  <a:lumMod val="75000"/>
                  <a:lumOff val="25000"/>
                </a:schemeClr>
              </a:solidFill>
            </a:endParaRPr>
          </a:p>
        </p:txBody>
      </p:sp>
      <p:cxnSp>
        <p:nvCxnSpPr>
          <p:cNvPr id="30793" name="Straight Arrow Connector 30792"/>
          <p:cNvCxnSpPr>
            <a:stCxn id="30786" idx="3"/>
            <a:endCxn id="100" idx="1"/>
          </p:cNvCxnSpPr>
          <p:nvPr/>
        </p:nvCxnSpPr>
        <p:spPr>
          <a:xfrm>
            <a:off x="5188139" y="3838148"/>
            <a:ext cx="22249" cy="114103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99" idx="3"/>
            <a:endCxn id="101" idx="1"/>
          </p:cNvCxnSpPr>
          <p:nvPr/>
        </p:nvCxnSpPr>
        <p:spPr>
          <a:xfrm>
            <a:off x="7437376" y="3838148"/>
            <a:ext cx="14288" cy="112592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801" name="Straight Arrow Connector 30800"/>
          <p:cNvCxnSpPr>
            <a:stCxn id="100" idx="7"/>
            <a:endCxn id="30786" idx="5"/>
          </p:cNvCxnSpPr>
          <p:nvPr/>
        </p:nvCxnSpPr>
        <p:spPr>
          <a:xfrm flipH="1" flipV="1">
            <a:off x="6077007" y="3838148"/>
            <a:ext cx="22249" cy="11410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01" idx="7"/>
            <a:endCxn id="99" idx="5"/>
          </p:cNvCxnSpPr>
          <p:nvPr/>
        </p:nvCxnSpPr>
        <p:spPr>
          <a:xfrm flipH="1" flipV="1">
            <a:off x="8326244" y="3838148"/>
            <a:ext cx="14288" cy="11259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816" name="Picture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9425"/>
            <a:ext cx="4024492" cy="460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055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7"/>
          <p:cNvSpPr>
            <a:spLocks noGrp="1"/>
          </p:cNvSpPr>
          <p:nvPr>
            <p:ph type="title"/>
          </p:nvPr>
        </p:nvSpPr>
        <p:spPr>
          <a:xfrm>
            <a:off x="327025" y="692696"/>
            <a:ext cx="8489950" cy="1296988"/>
          </a:xfrm>
        </p:spPr>
        <p:txBody>
          <a:bodyPr/>
          <a:lstStyle/>
          <a:p>
            <a:r>
              <a:rPr lang="en-GB" dirty="0" smtClean="0"/>
              <a:t>Designing your model</a:t>
            </a:r>
            <a:endParaRPr lang="en-GB" dirty="0"/>
          </a:p>
        </p:txBody>
      </p:sp>
      <p:grpSp>
        <p:nvGrpSpPr>
          <p:cNvPr id="30784" name="Group 30783"/>
          <p:cNvGrpSpPr/>
          <p:nvPr/>
        </p:nvGrpSpPr>
        <p:grpSpPr>
          <a:xfrm>
            <a:off x="5961060" y="1124450"/>
            <a:ext cx="1441451" cy="1555750"/>
            <a:chOff x="5106988" y="1189038"/>
            <a:chExt cx="1441451" cy="1555750"/>
          </a:xfrm>
        </p:grpSpPr>
        <p:sp>
          <p:nvSpPr>
            <p:cNvPr id="6" name="Rectangle 8"/>
            <p:cNvSpPr>
              <a:spLocks noChangeArrowheads="1"/>
            </p:cNvSpPr>
            <p:nvPr/>
          </p:nvSpPr>
          <p:spPr bwMode="auto">
            <a:xfrm>
              <a:off x="5162551" y="1274763"/>
              <a:ext cx="1333500" cy="1331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9"/>
            <p:cNvSpPr>
              <a:spLocks noChangeArrowheads="1"/>
            </p:cNvSpPr>
            <p:nvPr/>
          </p:nvSpPr>
          <p:spPr bwMode="auto">
            <a:xfrm>
              <a:off x="5162551" y="1274763"/>
              <a:ext cx="1333500" cy="13319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0"/>
            <p:cNvSpPr>
              <a:spLocks noChangeShapeType="1"/>
            </p:cNvSpPr>
            <p:nvPr/>
          </p:nvSpPr>
          <p:spPr bwMode="auto">
            <a:xfrm flipV="1">
              <a:off x="51625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1"/>
            <p:cNvSpPr>
              <a:spLocks noChangeShapeType="1"/>
            </p:cNvSpPr>
            <p:nvPr/>
          </p:nvSpPr>
          <p:spPr bwMode="auto">
            <a:xfrm flipV="1">
              <a:off x="5427663"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
            <p:cNvSpPr>
              <a:spLocks noChangeShapeType="1"/>
            </p:cNvSpPr>
            <p:nvPr/>
          </p:nvSpPr>
          <p:spPr bwMode="auto">
            <a:xfrm flipV="1">
              <a:off x="56959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3"/>
            <p:cNvSpPr>
              <a:spLocks noChangeShapeType="1"/>
            </p:cNvSpPr>
            <p:nvPr/>
          </p:nvSpPr>
          <p:spPr bwMode="auto">
            <a:xfrm flipV="1">
              <a:off x="5961063"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4"/>
            <p:cNvSpPr>
              <a:spLocks noChangeShapeType="1"/>
            </p:cNvSpPr>
            <p:nvPr/>
          </p:nvSpPr>
          <p:spPr bwMode="auto">
            <a:xfrm flipV="1">
              <a:off x="6230938"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5"/>
            <p:cNvSpPr>
              <a:spLocks noChangeShapeType="1"/>
            </p:cNvSpPr>
            <p:nvPr/>
          </p:nvSpPr>
          <p:spPr bwMode="auto">
            <a:xfrm flipV="1">
              <a:off x="64960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6"/>
            <p:cNvSpPr>
              <a:spLocks noChangeShapeType="1"/>
            </p:cNvSpPr>
            <p:nvPr/>
          </p:nvSpPr>
          <p:spPr bwMode="auto">
            <a:xfrm>
              <a:off x="5162551" y="26066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7"/>
            <p:cNvSpPr>
              <a:spLocks noChangeShapeType="1"/>
            </p:cNvSpPr>
            <p:nvPr/>
          </p:nvSpPr>
          <p:spPr bwMode="auto">
            <a:xfrm>
              <a:off x="5162551" y="24161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8"/>
            <p:cNvSpPr>
              <a:spLocks noChangeShapeType="1"/>
            </p:cNvSpPr>
            <p:nvPr/>
          </p:nvSpPr>
          <p:spPr bwMode="auto">
            <a:xfrm>
              <a:off x="5162551" y="22256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9"/>
            <p:cNvSpPr>
              <a:spLocks noChangeShapeType="1"/>
            </p:cNvSpPr>
            <p:nvPr/>
          </p:nvSpPr>
          <p:spPr bwMode="auto">
            <a:xfrm>
              <a:off x="5162551" y="2033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20"/>
            <p:cNvSpPr>
              <a:spLocks noChangeShapeType="1"/>
            </p:cNvSpPr>
            <p:nvPr/>
          </p:nvSpPr>
          <p:spPr bwMode="auto">
            <a:xfrm>
              <a:off x="5162551" y="18430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21"/>
            <p:cNvSpPr>
              <a:spLocks noChangeShapeType="1"/>
            </p:cNvSpPr>
            <p:nvPr/>
          </p:nvSpPr>
          <p:spPr bwMode="auto">
            <a:xfrm>
              <a:off x="5162551" y="1652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22"/>
            <p:cNvSpPr>
              <a:spLocks noChangeShapeType="1"/>
            </p:cNvSpPr>
            <p:nvPr/>
          </p:nvSpPr>
          <p:spPr bwMode="auto">
            <a:xfrm>
              <a:off x="5162551" y="14620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23"/>
            <p:cNvSpPr>
              <a:spLocks noChangeShapeType="1"/>
            </p:cNvSpPr>
            <p:nvPr/>
          </p:nvSpPr>
          <p:spPr bwMode="auto">
            <a:xfrm>
              <a:off x="5162551" y="1271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24"/>
            <p:cNvSpPr>
              <a:spLocks noChangeShapeType="1"/>
            </p:cNvSpPr>
            <p:nvPr/>
          </p:nvSpPr>
          <p:spPr bwMode="auto">
            <a:xfrm>
              <a:off x="5162551" y="1274763"/>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5"/>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6"/>
            <p:cNvSpPr>
              <a:spLocks noChangeShapeType="1"/>
            </p:cNvSpPr>
            <p:nvPr/>
          </p:nvSpPr>
          <p:spPr bwMode="auto">
            <a:xfrm flipV="1">
              <a:off x="64960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7"/>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8"/>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9"/>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30"/>
            <p:cNvSpPr>
              <a:spLocks noChangeShapeType="1"/>
            </p:cNvSpPr>
            <p:nvPr/>
          </p:nvSpPr>
          <p:spPr bwMode="auto">
            <a:xfrm flipV="1">
              <a:off x="51625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31"/>
            <p:cNvSpPr>
              <a:spLocks noChangeShapeType="1"/>
            </p:cNvSpPr>
            <p:nvPr/>
          </p:nvSpPr>
          <p:spPr bwMode="auto">
            <a:xfrm>
              <a:off x="51625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32"/>
            <p:cNvSpPr>
              <a:spLocks noChangeArrowheads="1"/>
            </p:cNvSpPr>
            <p:nvPr/>
          </p:nvSpPr>
          <p:spPr bwMode="auto">
            <a:xfrm>
              <a:off x="5153026" y="2617788"/>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33"/>
            <p:cNvSpPr>
              <a:spLocks noChangeShapeType="1"/>
            </p:cNvSpPr>
            <p:nvPr/>
          </p:nvSpPr>
          <p:spPr bwMode="auto">
            <a:xfrm flipV="1">
              <a:off x="5427663"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0" name="Line 34"/>
            <p:cNvSpPr>
              <a:spLocks noChangeShapeType="1"/>
            </p:cNvSpPr>
            <p:nvPr/>
          </p:nvSpPr>
          <p:spPr bwMode="auto">
            <a:xfrm>
              <a:off x="5427663"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1" name="Rectangle 35"/>
            <p:cNvSpPr>
              <a:spLocks noChangeArrowheads="1"/>
            </p:cNvSpPr>
            <p:nvPr/>
          </p:nvSpPr>
          <p:spPr bwMode="auto">
            <a:xfrm>
              <a:off x="5407026" y="2617788"/>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Line 36"/>
            <p:cNvSpPr>
              <a:spLocks noChangeShapeType="1"/>
            </p:cNvSpPr>
            <p:nvPr/>
          </p:nvSpPr>
          <p:spPr bwMode="auto">
            <a:xfrm flipV="1">
              <a:off x="56959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6" name="Line 37"/>
            <p:cNvSpPr>
              <a:spLocks noChangeShapeType="1"/>
            </p:cNvSpPr>
            <p:nvPr/>
          </p:nvSpPr>
          <p:spPr bwMode="auto">
            <a:xfrm>
              <a:off x="56959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7" name="Rectangle 38"/>
            <p:cNvSpPr>
              <a:spLocks noChangeArrowheads="1"/>
            </p:cNvSpPr>
            <p:nvPr/>
          </p:nvSpPr>
          <p:spPr bwMode="auto">
            <a:xfrm>
              <a:off x="5664201"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Line 39"/>
            <p:cNvSpPr>
              <a:spLocks noChangeShapeType="1"/>
            </p:cNvSpPr>
            <p:nvPr/>
          </p:nvSpPr>
          <p:spPr bwMode="auto">
            <a:xfrm flipV="1">
              <a:off x="5961063"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9" name="Line 40"/>
            <p:cNvSpPr>
              <a:spLocks noChangeShapeType="1"/>
            </p:cNvSpPr>
            <p:nvPr/>
          </p:nvSpPr>
          <p:spPr bwMode="auto">
            <a:xfrm>
              <a:off x="5961063"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0" name="Rectangle 41"/>
            <p:cNvSpPr>
              <a:spLocks noChangeArrowheads="1"/>
            </p:cNvSpPr>
            <p:nvPr/>
          </p:nvSpPr>
          <p:spPr bwMode="auto">
            <a:xfrm>
              <a:off x="5929313"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1" name="Line 42"/>
            <p:cNvSpPr>
              <a:spLocks noChangeShapeType="1"/>
            </p:cNvSpPr>
            <p:nvPr/>
          </p:nvSpPr>
          <p:spPr bwMode="auto">
            <a:xfrm flipV="1">
              <a:off x="6230938"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2" name="Line 43"/>
            <p:cNvSpPr>
              <a:spLocks noChangeShapeType="1"/>
            </p:cNvSpPr>
            <p:nvPr/>
          </p:nvSpPr>
          <p:spPr bwMode="auto">
            <a:xfrm>
              <a:off x="6230938"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3" name="Rectangle 44"/>
            <p:cNvSpPr>
              <a:spLocks noChangeArrowheads="1"/>
            </p:cNvSpPr>
            <p:nvPr/>
          </p:nvSpPr>
          <p:spPr bwMode="auto">
            <a:xfrm>
              <a:off x="6199188"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4" name="Line 45"/>
            <p:cNvSpPr>
              <a:spLocks noChangeShapeType="1"/>
            </p:cNvSpPr>
            <p:nvPr/>
          </p:nvSpPr>
          <p:spPr bwMode="auto">
            <a:xfrm flipV="1">
              <a:off x="64960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5" name="Line 46"/>
            <p:cNvSpPr>
              <a:spLocks noChangeShapeType="1"/>
            </p:cNvSpPr>
            <p:nvPr/>
          </p:nvSpPr>
          <p:spPr bwMode="auto">
            <a:xfrm>
              <a:off x="64960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6" name="Rectangle 47"/>
            <p:cNvSpPr>
              <a:spLocks noChangeArrowheads="1"/>
            </p:cNvSpPr>
            <p:nvPr/>
          </p:nvSpPr>
          <p:spPr bwMode="auto">
            <a:xfrm>
              <a:off x="6464301"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7" name="Line 48"/>
            <p:cNvSpPr>
              <a:spLocks noChangeShapeType="1"/>
            </p:cNvSpPr>
            <p:nvPr/>
          </p:nvSpPr>
          <p:spPr bwMode="auto">
            <a:xfrm>
              <a:off x="5162551" y="2606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8" name="Line 49"/>
            <p:cNvSpPr>
              <a:spLocks noChangeShapeType="1"/>
            </p:cNvSpPr>
            <p:nvPr/>
          </p:nvSpPr>
          <p:spPr bwMode="auto">
            <a:xfrm flipH="1">
              <a:off x="6481763" y="2606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9" name="Rectangle 50"/>
            <p:cNvSpPr>
              <a:spLocks noChangeArrowheads="1"/>
            </p:cNvSpPr>
            <p:nvPr/>
          </p:nvSpPr>
          <p:spPr bwMode="auto">
            <a:xfrm>
              <a:off x="5127626" y="2578100"/>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0" name="Line 51"/>
            <p:cNvSpPr>
              <a:spLocks noChangeShapeType="1"/>
            </p:cNvSpPr>
            <p:nvPr/>
          </p:nvSpPr>
          <p:spPr bwMode="auto">
            <a:xfrm>
              <a:off x="5162551" y="24161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1" name="Line 52"/>
            <p:cNvSpPr>
              <a:spLocks noChangeShapeType="1"/>
            </p:cNvSpPr>
            <p:nvPr/>
          </p:nvSpPr>
          <p:spPr bwMode="auto">
            <a:xfrm flipH="1">
              <a:off x="6481763" y="24161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2" name="Rectangle 53"/>
            <p:cNvSpPr>
              <a:spLocks noChangeArrowheads="1"/>
            </p:cNvSpPr>
            <p:nvPr/>
          </p:nvSpPr>
          <p:spPr bwMode="auto">
            <a:xfrm>
              <a:off x="5127626" y="2387600"/>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3" name="Line 54"/>
            <p:cNvSpPr>
              <a:spLocks noChangeShapeType="1"/>
            </p:cNvSpPr>
            <p:nvPr/>
          </p:nvSpPr>
          <p:spPr bwMode="auto">
            <a:xfrm>
              <a:off x="5162551" y="2225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4" name="Line 55"/>
            <p:cNvSpPr>
              <a:spLocks noChangeShapeType="1"/>
            </p:cNvSpPr>
            <p:nvPr/>
          </p:nvSpPr>
          <p:spPr bwMode="auto">
            <a:xfrm flipH="1">
              <a:off x="6481763" y="2225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5" name="Rectangle 56"/>
            <p:cNvSpPr>
              <a:spLocks noChangeArrowheads="1"/>
            </p:cNvSpPr>
            <p:nvPr/>
          </p:nvSpPr>
          <p:spPr bwMode="auto">
            <a:xfrm>
              <a:off x="5106988" y="2197100"/>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6" name="Line 57"/>
            <p:cNvSpPr>
              <a:spLocks noChangeShapeType="1"/>
            </p:cNvSpPr>
            <p:nvPr/>
          </p:nvSpPr>
          <p:spPr bwMode="auto">
            <a:xfrm>
              <a:off x="5162551" y="2033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7" name="Line 58"/>
            <p:cNvSpPr>
              <a:spLocks noChangeShapeType="1"/>
            </p:cNvSpPr>
            <p:nvPr/>
          </p:nvSpPr>
          <p:spPr bwMode="auto">
            <a:xfrm flipH="1">
              <a:off x="6481763" y="2033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8" name="Rectangle 59"/>
            <p:cNvSpPr>
              <a:spLocks noChangeArrowheads="1"/>
            </p:cNvSpPr>
            <p:nvPr/>
          </p:nvSpPr>
          <p:spPr bwMode="auto">
            <a:xfrm>
              <a:off x="5106988" y="2006600"/>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9" name="Line 60"/>
            <p:cNvSpPr>
              <a:spLocks noChangeShapeType="1"/>
            </p:cNvSpPr>
            <p:nvPr/>
          </p:nvSpPr>
          <p:spPr bwMode="auto">
            <a:xfrm>
              <a:off x="5162551" y="1843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0" name="Line 61"/>
            <p:cNvSpPr>
              <a:spLocks noChangeShapeType="1"/>
            </p:cNvSpPr>
            <p:nvPr/>
          </p:nvSpPr>
          <p:spPr bwMode="auto">
            <a:xfrm flipH="1">
              <a:off x="6481763" y="1843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1" name="Rectangle 62"/>
            <p:cNvSpPr>
              <a:spLocks noChangeArrowheads="1"/>
            </p:cNvSpPr>
            <p:nvPr/>
          </p:nvSpPr>
          <p:spPr bwMode="auto">
            <a:xfrm>
              <a:off x="5106988" y="18145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2" name="Line 63"/>
            <p:cNvSpPr>
              <a:spLocks noChangeShapeType="1"/>
            </p:cNvSpPr>
            <p:nvPr/>
          </p:nvSpPr>
          <p:spPr bwMode="auto">
            <a:xfrm>
              <a:off x="5162551" y="1652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3" name="Line 64"/>
            <p:cNvSpPr>
              <a:spLocks noChangeShapeType="1"/>
            </p:cNvSpPr>
            <p:nvPr/>
          </p:nvSpPr>
          <p:spPr bwMode="auto">
            <a:xfrm flipH="1">
              <a:off x="6481763" y="1652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4" name="Rectangle 65"/>
            <p:cNvSpPr>
              <a:spLocks noChangeArrowheads="1"/>
            </p:cNvSpPr>
            <p:nvPr/>
          </p:nvSpPr>
          <p:spPr bwMode="auto">
            <a:xfrm>
              <a:off x="5106988" y="16240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5" name="Line 66"/>
            <p:cNvSpPr>
              <a:spLocks noChangeShapeType="1"/>
            </p:cNvSpPr>
            <p:nvPr/>
          </p:nvSpPr>
          <p:spPr bwMode="auto">
            <a:xfrm>
              <a:off x="5162551" y="1462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6" name="Line 67"/>
            <p:cNvSpPr>
              <a:spLocks noChangeShapeType="1"/>
            </p:cNvSpPr>
            <p:nvPr/>
          </p:nvSpPr>
          <p:spPr bwMode="auto">
            <a:xfrm flipH="1">
              <a:off x="6481763" y="1462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7" name="Rectangle 68"/>
            <p:cNvSpPr>
              <a:spLocks noChangeArrowheads="1"/>
            </p:cNvSpPr>
            <p:nvPr/>
          </p:nvSpPr>
          <p:spPr bwMode="auto">
            <a:xfrm>
              <a:off x="5106988" y="14335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8" name="Line 69"/>
            <p:cNvSpPr>
              <a:spLocks noChangeShapeType="1"/>
            </p:cNvSpPr>
            <p:nvPr/>
          </p:nvSpPr>
          <p:spPr bwMode="auto">
            <a:xfrm>
              <a:off x="5162551" y="1271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9" name="Line 70"/>
            <p:cNvSpPr>
              <a:spLocks noChangeShapeType="1"/>
            </p:cNvSpPr>
            <p:nvPr/>
          </p:nvSpPr>
          <p:spPr bwMode="auto">
            <a:xfrm flipH="1">
              <a:off x="6481763" y="1271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0" name="Rectangle 71"/>
            <p:cNvSpPr>
              <a:spLocks noChangeArrowheads="1"/>
            </p:cNvSpPr>
            <p:nvPr/>
          </p:nvSpPr>
          <p:spPr bwMode="auto">
            <a:xfrm>
              <a:off x="5106988" y="12430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1" name="Line 72"/>
            <p:cNvSpPr>
              <a:spLocks noChangeShapeType="1"/>
            </p:cNvSpPr>
            <p:nvPr/>
          </p:nvSpPr>
          <p:spPr bwMode="auto">
            <a:xfrm>
              <a:off x="5162551" y="1274763"/>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2" name="Line 73"/>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3" name="Line 74"/>
            <p:cNvSpPr>
              <a:spLocks noChangeShapeType="1"/>
            </p:cNvSpPr>
            <p:nvPr/>
          </p:nvSpPr>
          <p:spPr bwMode="auto">
            <a:xfrm flipV="1">
              <a:off x="64960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4" name="Line 75"/>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5" name="Freeform 76"/>
            <p:cNvSpPr>
              <a:spLocks/>
            </p:cNvSpPr>
            <p:nvPr/>
          </p:nvSpPr>
          <p:spPr bwMode="auto">
            <a:xfrm>
              <a:off x="5349876" y="1390650"/>
              <a:ext cx="1063625" cy="1212850"/>
            </a:xfrm>
            <a:custGeom>
              <a:avLst/>
              <a:gdLst>
                <a:gd name="T0" fmla="*/ 0 w 670"/>
                <a:gd name="T1" fmla="*/ 762 h 764"/>
                <a:gd name="T2" fmla="*/ 16 w 670"/>
                <a:gd name="T3" fmla="*/ 757 h 764"/>
                <a:gd name="T4" fmla="*/ 34 w 670"/>
                <a:gd name="T5" fmla="*/ 746 h 764"/>
                <a:gd name="T6" fmla="*/ 49 w 670"/>
                <a:gd name="T7" fmla="*/ 726 h 764"/>
                <a:gd name="T8" fmla="*/ 67 w 670"/>
                <a:gd name="T9" fmla="*/ 693 h 764"/>
                <a:gd name="T10" fmla="*/ 83 w 670"/>
                <a:gd name="T11" fmla="*/ 635 h 764"/>
                <a:gd name="T12" fmla="*/ 100 w 670"/>
                <a:gd name="T13" fmla="*/ 552 h 764"/>
                <a:gd name="T14" fmla="*/ 118 w 670"/>
                <a:gd name="T15" fmla="*/ 445 h 764"/>
                <a:gd name="T16" fmla="*/ 134 w 670"/>
                <a:gd name="T17" fmla="*/ 319 h 764"/>
                <a:gd name="T18" fmla="*/ 152 w 670"/>
                <a:gd name="T19" fmla="*/ 189 h 764"/>
                <a:gd name="T20" fmla="*/ 167 w 670"/>
                <a:gd name="T21" fmla="*/ 78 h 764"/>
                <a:gd name="T22" fmla="*/ 185 w 670"/>
                <a:gd name="T23" fmla="*/ 11 h 764"/>
                <a:gd name="T24" fmla="*/ 201 w 670"/>
                <a:gd name="T25" fmla="*/ 0 h 764"/>
                <a:gd name="T26" fmla="*/ 218 w 670"/>
                <a:gd name="T27" fmla="*/ 49 h 764"/>
                <a:gd name="T28" fmla="*/ 234 w 670"/>
                <a:gd name="T29" fmla="*/ 147 h 764"/>
                <a:gd name="T30" fmla="*/ 252 w 670"/>
                <a:gd name="T31" fmla="*/ 272 h 764"/>
                <a:gd name="T32" fmla="*/ 267 w 670"/>
                <a:gd name="T33" fmla="*/ 401 h 764"/>
                <a:gd name="T34" fmla="*/ 285 w 670"/>
                <a:gd name="T35" fmla="*/ 517 h 764"/>
                <a:gd name="T36" fmla="*/ 303 w 670"/>
                <a:gd name="T37" fmla="*/ 610 h 764"/>
                <a:gd name="T38" fmla="*/ 319 w 670"/>
                <a:gd name="T39" fmla="*/ 675 h 764"/>
                <a:gd name="T40" fmla="*/ 336 w 670"/>
                <a:gd name="T41" fmla="*/ 717 h 764"/>
                <a:gd name="T42" fmla="*/ 352 w 670"/>
                <a:gd name="T43" fmla="*/ 742 h 764"/>
                <a:gd name="T44" fmla="*/ 370 w 670"/>
                <a:gd name="T45" fmla="*/ 755 h 764"/>
                <a:gd name="T46" fmla="*/ 385 w 670"/>
                <a:gd name="T47" fmla="*/ 759 h 764"/>
                <a:gd name="T48" fmla="*/ 403 w 670"/>
                <a:gd name="T49" fmla="*/ 764 h 764"/>
                <a:gd name="T50" fmla="*/ 419 w 670"/>
                <a:gd name="T51" fmla="*/ 764 h 764"/>
                <a:gd name="T52" fmla="*/ 437 w 670"/>
                <a:gd name="T53" fmla="*/ 764 h 764"/>
                <a:gd name="T54" fmla="*/ 452 w 670"/>
                <a:gd name="T55" fmla="*/ 764 h 764"/>
                <a:gd name="T56" fmla="*/ 470 w 670"/>
                <a:gd name="T57" fmla="*/ 764 h 764"/>
                <a:gd name="T58" fmla="*/ 486 w 670"/>
                <a:gd name="T59" fmla="*/ 764 h 764"/>
                <a:gd name="T60" fmla="*/ 503 w 670"/>
                <a:gd name="T61" fmla="*/ 764 h 764"/>
                <a:gd name="T62" fmla="*/ 521 w 670"/>
                <a:gd name="T63" fmla="*/ 764 h 764"/>
                <a:gd name="T64" fmla="*/ 537 w 670"/>
                <a:gd name="T65" fmla="*/ 764 h 764"/>
                <a:gd name="T66" fmla="*/ 555 w 670"/>
                <a:gd name="T67" fmla="*/ 764 h 764"/>
                <a:gd name="T68" fmla="*/ 570 w 670"/>
                <a:gd name="T69" fmla="*/ 764 h 764"/>
                <a:gd name="T70" fmla="*/ 588 w 670"/>
                <a:gd name="T71" fmla="*/ 764 h 764"/>
                <a:gd name="T72" fmla="*/ 604 w 670"/>
                <a:gd name="T73" fmla="*/ 764 h 764"/>
                <a:gd name="T74" fmla="*/ 621 w 670"/>
                <a:gd name="T75" fmla="*/ 764 h 764"/>
                <a:gd name="T76" fmla="*/ 637 w 670"/>
                <a:gd name="T77" fmla="*/ 764 h 764"/>
                <a:gd name="T78" fmla="*/ 655 w 670"/>
                <a:gd name="T79" fmla="*/ 764 h 764"/>
                <a:gd name="T80" fmla="*/ 670 w 670"/>
                <a:gd name="T8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0" h="764">
                  <a:moveTo>
                    <a:pt x="0" y="762"/>
                  </a:moveTo>
                  <a:lnTo>
                    <a:pt x="16" y="757"/>
                  </a:lnTo>
                  <a:lnTo>
                    <a:pt x="34" y="746"/>
                  </a:lnTo>
                  <a:lnTo>
                    <a:pt x="49" y="726"/>
                  </a:lnTo>
                  <a:lnTo>
                    <a:pt x="67" y="693"/>
                  </a:lnTo>
                  <a:lnTo>
                    <a:pt x="83" y="635"/>
                  </a:lnTo>
                  <a:lnTo>
                    <a:pt x="100" y="552"/>
                  </a:lnTo>
                  <a:lnTo>
                    <a:pt x="118" y="445"/>
                  </a:lnTo>
                  <a:lnTo>
                    <a:pt x="134" y="319"/>
                  </a:lnTo>
                  <a:lnTo>
                    <a:pt x="152" y="189"/>
                  </a:lnTo>
                  <a:lnTo>
                    <a:pt x="167" y="78"/>
                  </a:lnTo>
                  <a:lnTo>
                    <a:pt x="185" y="11"/>
                  </a:lnTo>
                  <a:lnTo>
                    <a:pt x="201" y="0"/>
                  </a:lnTo>
                  <a:lnTo>
                    <a:pt x="218" y="49"/>
                  </a:lnTo>
                  <a:lnTo>
                    <a:pt x="234" y="147"/>
                  </a:lnTo>
                  <a:lnTo>
                    <a:pt x="252" y="272"/>
                  </a:lnTo>
                  <a:lnTo>
                    <a:pt x="267" y="401"/>
                  </a:lnTo>
                  <a:lnTo>
                    <a:pt x="285" y="517"/>
                  </a:lnTo>
                  <a:lnTo>
                    <a:pt x="303" y="610"/>
                  </a:lnTo>
                  <a:lnTo>
                    <a:pt x="319" y="675"/>
                  </a:lnTo>
                  <a:lnTo>
                    <a:pt x="336" y="717"/>
                  </a:lnTo>
                  <a:lnTo>
                    <a:pt x="352" y="742"/>
                  </a:lnTo>
                  <a:lnTo>
                    <a:pt x="370" y="755"/>
                  </a:lnTo>
                  <a:lnTo>
                    <a:pt x="385" y="759"/>
                  </a:lnTo>
                  <a:lnTo>
                    <a:pt x="403" y="764"/>
                  </a:lnTo>
                  <a:lnTo>
                    <a:pt x="419" y="764"/>
                  </a:lnTo>
                  <a:lnTo>
                    <a:pt x="437" y="764"/>
                  </a:lnTo>
                  <a:lnTo>
                    <a:pt x="452" y="764"/>
                  </a:lnTo>
                  <a:lnTo>
                    <a:pt x="470" y="764"/>
                  </a:lnTo>
                  <a:lnTo>
                    <a:pt x="486" y="764"/>
                  </a:lnTo>
                  <a:lnTo>
                    <a:pt x="503" y="764"/>
                  </a:lnTo>
                  <a:lnTo>
                    <a:pt x="521" y="764"/>
                  </a:lnTo>
                  <a:lnTo>
                    <a:pt x="537" y="764"/>
                  </a:lnTo>
                  <a:lnTo>
                    <a:pt x="555" y="764"/>
                  </a:lnTo>
                  <a:lnTo>
                    <a:pt x="570" y="764"/>
                  </a:lnTo>
                  <a:lnTo>
                    <a:pt x="588" y="764"/>
                  </a:lnTo>
                  <a:lnTo>
                    <a:pt x="604" y="764"/>
                  </a:lnTo>
                  <a:lnTo>
                    <a:pt x="621" y="764"/>
                  </a:lnTo>
                  <a:lnTo>
                    <a:pt x="637" y="764"/>
                  </a:lnTo>
                  <a:lnTo>
                    <a:pt x="655" y="764"/>
                  </a:lnTo>
                  <a:lnTo>
                    <a:pt x="670" y="76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6" name="Rectangle 77"/>
            <p:cNvSpPr>
              <a:spLocks noChangeArrowheads="1"/>
            </p:cNvSpPr>
            <p:nvPr/>
          </p:nvSpPr>
          <p:spPr bwMode="auto">
            <a:xfrm>
              <a:off x="5753101" y="2678113"/>
              <a:ext cx="1841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7" name="Rectangle 78"/>
            <p:cNvSpPr>
              <a:spLocks noChangeArrowheads="1"/>
            </p:cNvSpPr>
            <p:nvPr/>
          </p:nvSpPr>
          <p:spPr bwMode="auto">
            <a:xfrm>
              <a:off x="5788026" y="1189038"/>
              <a:ext cx="10636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input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8" name="Rectangle 79"/>
            <p:cNvSpPr>
              <a:spLocks noChangeArrowheads="1"/>
            </p:cNvSpPr>
            <p:nvPr/>
          </p:nvSpPr>
          <p:spPr bwMode="auto">
            <a:xfrm>
              <a:off x="5156201" y="2571750"/>
              <a:ext cx="349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9" name="Rectangle 80"/>
            <p:cNvSpPr>
              <a:spLocks noChangeArrowheads="1"/>
            </p:cNvSpPr>
            <p:nvPr/>
          </p:nvSpPr>
          <p:spPr bwMode="auto">
            <a:xfrm>
              <a:off x="6491288" y="1231900"/>
              <a:ext cx="349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0" name="Rectangle 81"/>
            <p:cNvSpPr>
              <a:spLocks noChangeArrowheads="1"/>
            </p:cNvSpPr>
            <p:nvPr/>
          </p:nvSpPr>
          <p:spPr bwMode="auto">
            <a:xfrm>
              <a:off x="6130926" y="1295400"/>
              <a:ext cx="342900" cy="80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71" name="Rectangle 82"/>
            <p:cNvSpPr>
              <a:spLocks noChangeArrowheads="1"/>
            </p:cNvSpPr>
            <p:nvPr/>
          </p:nvSpPr>
          <p:spPr bwMode="auto">
            <a:xfrm>
              <a:off x="6130926" y="1295400"/>
              <a:ext cx="342900" cy="809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2" name="Line 83"/>
            <p:cNvSpPr>
              <a:spLocks noChangeShapeType="1"/>
            </p:cNvSpPr>
            <p:nvPr/>
          </p:nvSpPr>
          <p:spPr bwMode="auto">
            <a:xfrm>
              <a:off x="6130926" y="1295400"/>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3" name="Line 84"/>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4" name="Line 85"/>
            <p:cNvSpPr>
              <a:spLocks noChangeShapeType="1"/>
            </p:cNvSpPr>
            <p:nvPr/>
          </p:nvSpPr>
          <p:spPr bwMode="auto">
            <a:xfrm flipV="1">
              <a:off x="64738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5" name="Line 86"/>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6" name="Line 87"/>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7" name="Line 88"/>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8" name="Line 89"/>
            <p:cNvSpPr>
              <a:spLocks noChangeShapeType="1"/>
            </p:cNvSpPr>
            <p:nvPr/>
          </p:nvSpPr>
          <p:spPr bwMode="auto">
            <a:xfrm>
              <a:off x="6130926" y="1295400"/>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9" name="Line 90"/>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0" name="Line 91"/>
            <p:cNvSpPr>
              <a:spLocks noChangeShapeType="1"/>
            </p:cNvSpPr>
            <p:nvPr/>
          </p:nvSpPr>
          <p:spPr bwMode="auto">
            <a:xfrm flipV="1">
              <a:off x="64738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1" name="Line 92"/>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2" name="Rectangle 93"/>
            <p:cNvSpPr>
              <a:spLocks noChangeArrowheads="1"/>
            </p:cNvSpPr>
            <p:nvPr/>
          </p:nvSpPr>
          <p:spPr bwMode="auto">
            <a:xfrm>
              <a:off x="6318251" y="1309688"/>
              <a:ext cx="1619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input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83" name="Line 94"/>
            <p:cNvSpPr>
              <a:spLocks noChangeShapeType="1"/>
            </p:cNvSpPr>
            <p:nvPr/>
          </p:nvSpPr>
          <p:spPr bwMode="auto">
            <a:xfrm>
              <a:off x="6159501" y="1335088"/>
              <a:ext cx="141288"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0786" name="Oval 30785"/>
          <p:cNvSpPr/>
          <p:nvPr/>
        </p:nvSpPr>
        <p:spPr>
          <a:xfrm>
            <a:off x="5004048"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1</a:t>
            </a:r>
            <a:endParaRPr lang="en-GB" dirty="0">
              <a:solidFill>
                <a:schemeClr val="accent2">
                  <a:lumMod val="75000"/>
                  <a:lumOff val="25000"/>
                </a:schemeClr>
              </a:solidFill>
            </a:endParaRPr>
          </a:p>
        </p:txBody>
      </p:sp>
      <p:sp>
        <p:nvSpPr>
          <p:cNvPr id="99" name="Oval 98"/>
          <p:cNvSpPr/>
          <p:nvPr/>
        </p:nvSpPr>
        <p:spPr>
          <a:xfrm>
            <a:off x="7253285"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2</a:t>
            </a:r>
            <a:endParaRPr lang="en-GB" dirty="0">
              <a:solidFill>
                <a:schemeClr val="accent2">
                  <a:lumMod val="75000"/>
                  <a:lumOff val="25000"/>
                </a:schemeClr>
              </a:solidFill>
            </a:endParaRPr>
          </a:p>
        </p:txBody>
      </p:sp>
      <p:sp>
        <p:nvSpPr>
          <p:cNvPr id="100" name="Oval 99"/>
          <p:cNvSpPr/>
          <p:nvPr/>
        </p:nvSpPr>
        <p:spPr>
          <a:xfrm>
            <a:off x="5026297" y="488427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3</a:t>
            </a:r>
            <a:endParaRPr lang="en-GB" dirty="0">
              <a:solidFill>
                <a:schemeClr val="accent2">
                  <a:lumMod val="75000"/>
                  <a:lumOff val="25000"/>
                </a:schemeClr>
              </a:solidFill>
            </a:endParaRPr>
          </a:p>
        </p:txBody>
      </p:sp>
      <p:sp>
        <p:nvSpPr>
          <p:cNvPr id="101" name="Oval 100"/>
          <p:cNvSpPr/>
          <p:nvPr/>
        </p:nvSpPr>
        <p:spPr>
          <a:xfrm>
            <a:off x="7267573" y="4869160"/>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4</a:t>
            </a:r>
            <a:endParaRPr lang="en-GB" dirty="0">
              <a:solidFill>
                <a:schemeClr val="accent2">
                  <a:lumMod val="75000"/>
                  <a:lumOff val="25000"/>
                </a:schemeClr>
              </a:solidFill>
            </a:endParaRPr>
          </a:p>
        </p:txBody>
      </p:sp>
      <p:cxnSp>
        <p:nvCxnSpPr>
          <p:cNvPr id="30793" name="Straight Arrow Connector 30792"/>
          <p:cNvCxnSpPr>
            <a:stCxn id="30786" idx="3"/>
            <a:endCxn id="100" idx="1"/>
          </p:cNvCxnSpPr>
          <p:nvPr/>
        </p:nvCxnSpPr>
        <p:spPr>
          <a:xfrm>
            <a:off x="5188139" y="3838148"/>
            <a:ext cx="22249" cy="114103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99" idx="3"/>
            <a:endCxn id="101" idx="1"/>
          </p:cNvCxnSpPr>
          <p:nvPr/>
        </p:nvCxnSpPr>
        <p:spPr>
          <a:xfrm>
            <a:off x="7437376" y="3838148"/>
            <a:ext cx="14288" cy="112592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801" name="Straight Arrow Connector 30800"/>
          <p:cNvCxnSpPr>
            <a:stCxn id="100" idx="7"/>
            <a:endCxn id="30786" idx="5"/>
          </p:cNvCxnSpPr>
          <p:nvPr/>
        </p:nvCxnSpPr>
        <p:spPr>
          <a:xfrm flipH="1" flipV="1">
            <a:off x="6077007" y="3838148"/>
            <a:ext cx="22249" cy="11410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01" idx="7"/>
            <a:endCxn id="99" idx="5"/>
          </p:cNvCxnSpPr>
          <p:nvPr/>
        </p:nvCxnSpPr>
        <p:spPr>
          <a:xfrm flipH="1" flipV="1">
            <a:off x="8326244" y="3838148"/>
            <a:ext cx="14288" cy="11259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816" name="Picture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9425"/>
            <a:ext cx="4024492" cy="460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809" name="Curved Connector 30808"/>
          <p:cNvCxnSpPr>
            <a:stCxn id="100" idx="2"/>
            <a:endCxn id="30786" idx="2"/>
          </p:cNvCxnSpPr>
          <p:nvPr/>
        </p:nvCxnSpPr>
        <p:spPr>
          <a:xfrm rot="10800000">
            <a:off x="5004049" y="3609020"/>
            <a:ext cx="22249" cy="1599290"/>
          </a:xfrm>
          <a:prstGeom prst="curvedConnector3">
            <a:avLst>
              <a:gd name="adj1" fmla="val 201057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Curved Connector 130"/>
          <p:cNvCxnSpPr>
            <a:stCxn id="101" idx="6"/>
            <a:endCxn id="99" idx="6"/>
          </p:cNvCxnSpPr>
          <p:nvPr/>
        </p:nvCxnSpPr>
        <p:spPr>
          <a:xfrm flipH="1" flipV="1">
            <a:off x="8510335" y="3609020"/>
            <a:ext cx="14288" cy="1584176"/>
          </a:xfrm>
          <a:prstGeom prst="curvedConnector3">
            <a:avLst>
              <a:gd name="adj1" fmla="val -249908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14" name="Oval 30813"/>
          <p:cNvSpPr/>
          <p:nvPr/>
        </p:nvSpPr>
        <p:spPr>
          <a:xfrm>
            <a:off x="8525901" y="3537356"/>
            <a:ext cx="143328" cy="1433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4860032" y="3537356"/>
            <a:ext cx="143328" cy="1433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419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199" y="4473116"/>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Collect data</a:t>
            </a:r>
            <a:endParaRPr lang="en-GB" dirty="0"/>
          </a:p>
        </p:txBody>
      </p:sp>
      <p:sp>
        <p:nvSpPr>
          <p:cNvPr id="6" name="Rounded Rectangle 5"/>
          <p:cNvSpPr/>
          <p:nvPr/>
        </p:nvSpPr>
        <p:spPr>
          <a:xfrm>
            <a:off x="133203" y="2168860"/>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Build model(s)</a:t>
            </a:r>
            <a:endParaRPr lang="en-GB" dirty="0"/>
          </a:p>
        </p:txBody>
      </p:sp>
      <p:sp>
        <p:nvSpPr>
          <p:cNvPr id="7" name="Rounded Rectangle 6"/>
          <p:cNvSpPr/>
          <p:nvPr/>
        </p:nvSpPr>
        <p:spPr>
          <a:xfrm>
            <a:off x="2365451" y="3410750"/>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Fit your model parameters to the data</a:t>
            </a:r>
            <a:endParaRPr lang="en-GB" dirty="0"/>
          </a:p>
        </p:txBody>
      </p:sp>
      <p:sp>
        <p:nvSpPr>
          <p:cNvPr id="8" name="Rounded Rectangle 7"/>
          <p:cNvSpPr/>
          <p:nvPr/>
        </p:nvSpPr>
        <p:spPr>
          <a:xfrm>
            <a:off x="4813723" y="3410750"/>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Pick the best model</a:t>
            </a:r>
            <a:endParaRPr lang="en-GB" dirty="0"/>
          </a:p>
        </p:txBody>
      </p:sp>
      <p:sp>
        <p:nvSpPr>
          <p:cNvPr id="9" name="Rounded Rectangle 8"/>
          <p:cNvSpPr/>
          <p:nvPr/>
        </p:nvSpPr>
        <p:spPr>
          <a:xfrm>
            <a:off x="7189987" y="3414846"/>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Make an inference (conclusion)</a:t>
            </a:r>
            <a:endParaRPr lang="en-GB" dirty="0"/>
          </a:p>
        </p:txBody>
      </p:sp>
      <p:cxnSp>
        <p:nvCxnSpPr>
          <p:cNvPr id="11" name="Straight Arrow Connector 10"/>
          <p:cNvCxnSpPr>
            <a:stCxn id="5" idx="0"/>
            <a:endCxn id="7" idx="1"/>
          </p:cNvCxnSpPr>
          <p:nvPr/>
        </p:nvCxnSpPr>
        <p:spPr>
          <a:xfrm flipV="1">
            <a:off x="1033303" y="3914806"/>
            <a:ext cx="1332148" cy="558310"/>
          </a:xfrm>
          <a:prstGeom prst="straightConnector1">
            <a:avLst/>
          </a:prstGeom>
          <a:ln w="3810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7" idx="1"/>
          </p:cNvCxnSpPr>
          <p:nvPr/>
        </p:nvCxnSpPr>
        <p:spPr>
          <a:xfrm>
            <a:off x="1069307" y="3176972"/>
            <a:ext cx="1296144" cy="737834"/>
          </a:xfrm>
          <a:prstGeom prst="straightConnector1">
            <a:avLst/>
          </a:prstGeom>
          <a:ln w="3810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6685931" y="3914806"/>
            <a:ext cx="504056" cy="4096"/>
          </a:xfrm>
          <a:prstGeom prst="straightConnector1">
            <a:avLst/>
          </a:prstGeom>
          <a:ln w="3810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3"/>
            <a:endCxn id="8" idx="1"/>
          </p:cNvCxnSpPr>
          <p:nvPr/>
        </p:nvCxnSpPr>
        <p:spPr>
          <a:xfrm>
            <a:off x="4237659" y="3914806"/>
            <a:ext cx="576064" cy="0"/>
          </a:xfrm>
          <a:prstGeom prst="straightConnector1">
            <a:avLst/>
          </a:prstGeom>
          <a:ln w="38100"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Double Bracket 26"/>
          <p:cNvSpPr/>
          <p:nvPr/>
        </p:nvSpPr>
        <p:spPr>
          <a:xfrm>
            <a:off x="4525691" y="3176972"/>
            <a:ext cx="2412268" cy="1512168"/>
          </a:xfrm>
          <a:prstGeom prst="bracketPair">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itle 27"/>
          <p:cNvSpPr>
            <a:spLocks noGrp="1"/>
          </p:cNvSpPr>
          <p:nvPr>
            <p:ph type="title"/>
          </p:nvPr>
        </p:nvSpPr>
        <p:spPr/>
        <p:txBody>
          <a:bodyPr/>
          <a:lstStyle/>
          <a:p>
            <a:r>
              <a:rPr lang="en-GB" dirty="0" smtClean="0"/>
              <a:t>The DCM analysis pathway</a:t>
            </a:r>
            <a:endParaRPr lang="en-GB" dirty="0"/>
          </a:p>
        </p:txBody>
      </p:sp>
    </p:spTree>
    <p:extLst>
      <p:ext uri="{BB962C8B-B14F-4D97-AF65-F5344CB8AC3E}">
        <p14:creationId xmlns:p14="http://schemas.microsoft.com/office/powerpoint/2010/main" val="2241361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7"/>
          <p:cNvSpPr>
            <a:spLocks noGrp="1"/>
          </p:cNvSpPr>
          <p:nvPr>
            <p:ph type="title"/>
          </p:nvPr>
        </p:nvSpPr>
        <p:spPr>
          <a:xfrm>
            <a:off x="327025" y="692696"/>
            <a:ext cx="8489950" cy="1296988"/>
          </a:xfrm>
        </p:spPr>
        <p:txBody>
          <a:bodyPr/>
          <a:lstStyle/>
          <a:p>
            <a:r>
              <a:rPr lang="en-GB" dirty="0" smtClean="0"/>
              <a:t>Designing your model</a:t>
            </a:r>
            <a:endParaRPr lang="en-GB" dirty="0"/>
          </a:p>
        </p:txBody>
      </p:sp>
      <p:grpSp>
        <p:nvGrpSpPr>
          <p:cNvPr id="30784" name="Group 30783"/>
          <p:cNvGrpSpPr/>
          <p:nvPr/>
        </p:nvGrpSpPr>
        <p:grpSpPr>
          <a:xfrm>
            <a:off x="5961060" y="1124450"/>
            <a:ext cx="1441451" cy="1555750"/>
            <a:chOff x="5106988" y="1189038"/>
            <a:chExt cx="1441451" cy="1555750"/>
          </a:xfrm>
        </p:grpSpPr>
        <p:sp>
          <p:nvSpPr>
            <p:cNvPr id="6" name="Rectangle 8"/>
            <p:cNvSpPr>
              <a:spLocks noChangeArrowheads="1"/>
            </p:cNvSpPr>
            <p:nvPr/>
          </p:nvSpPr>
          <p:spPr bwMode="auto">
            <a:xfrm>
              <a:off x="5162551" y="1274763"/>
              <a:ext cx="1333500" cy="1331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9"/>
            <p:cNvSpPr>
              <a:spLocks noChangeArrowheads="1"/>
            </p:cNvSpPr>
            <p:nvPr/>
          </p:nvSpPr>
          <p:spPr bwMode="auto">
            <a:xfrm>
              <a:off x="5162551" y="1274763"/>
              <a:ext cx="1333500" cy="13319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0"/>
            <p:cNvSpPr>
              <a:spLocks noChangeShapeType="1"/>
            </p:cNvSpPr>
            <p:nvPr/>
          </p:nvSpPr>
          <p:spPr bwMode="auto">
            <a:xfrm flipV="1">
              <a:off x="51625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1"/>
            <p:cNvSpPr>
              <a:spLocks noChangeShapeType="1"/>
            </p:cNvSpPr>
            <p:nvPr/>
          </p:nvSpPr>
          <p:spPr bwMode="auto">
            <a:xfrm flipV="1">
              <a:off x="5427663"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
            <p:cNvSpPr>
              <a:spLocks noChangeShapeType="1"/>
            </p:cNvSpPr>
            <p:nvPr/>
          </p:nvSpPr>
          <p:spPr bwMode="auto">
            <a:xfrm flipV="1">
              <a:off x="56959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3"/>
            <p:cNvSpPr>
              <a:spLocks noChangeShapeType="1"/>
            </p:cNvSpPr>
            <p:nvPr/>
          </p:nvSpPr>
          <p:spPr bwMode="auto">
            <a:xfrm flipV="1">
              <a:off x="5961063"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4"/>
            <p:cNvSpPr>
              <a:spLocks noChangeShapeType="1"/>
            </p:cNvSpPr>
            <p:nvPr/>
          </p:nvSpPr>
          <p:spPr bwMode="auto">
            <a:xfrm flipV="1">
              <a:off x="6230938"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5"/>
            <p:cNvSpPr>
              <a:spLocks noChangeShapeType="1"/>
            </p:cNvSpPr>
            <p:nvPr/>
          </p:nvSpPr>
          <p:spPr bwMode="auto">
            <a:xfrm flipV="1">
              <a:off x="64960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6"/>
            <p:cNvSpPr>
              <a:spLocks noChangeShapeType="1"/>
            </p:cNvSpPr>
            <p:nvPr/>
          </p:nvSpPr>
          <p:spPr bwMode="auto">
            <a:xfrm>
              <a:off x="5162551" y="26066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7"/>
            <p:cNvSpPr>
              <a:spLocks noChangeShapeType="1"/>
            </p:cNvSpPr>
            <p:nvPr/>
          </p:nvSpPr>
          <p:spPr bwMode="auto">
            <a:xfrm>
              <a:off x="5162551" y="24161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8"/>
            <p:cNvSpPr>
              <a:spLocks noChangeShapeType="1"/>
            </p:cNvSpPr>
            <p:nvPr/>
          </p:nvSpPr>
          <p:spPr bwMode="auto">
            <a:xfrm>
              <a:off x="5162551" y="22256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9"/>
            <p:cNvSpPr>
              <a:spLocks noChangeShapeType="1"/>
            </p:cNvSpPr>
            <p:nvPr/>
          </p:nvSpPr>
          <p:spPr bwMode="auto">
            <a:xfrm>
              <a:off x="5162551" y="2033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20"/>
            <p:cNvSpPr>
              <a:spLocks noChangeShapeType="1"/>
            </p:cNvSpPr>
            <p:nvPr/>
          </p:nvSpPr>
          <p:spPr bwMode="auto">
            <a:xfrm>
              <a:off x="5162551" y="18430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21"/>
            <p:cNvSpPr>
              <a:spLocks noChangeShapeType="1"/>
            </p:cNvSpPr>
            <p:nvPr/>
          </p:nvSpPr>
          <p:spPr bwMode="auto">
            <a:xfrm>
              <a:off x="5162551" y="1652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22"/>
            <p:cNvSpPr>
              <a:spLocks noChangeShapeType="1"/>
            </p:cNvSpPr>
            <p:nvPr/>
          </p:nvSpPr>
          <p:spPr bwMode="auto">
            <a:xfrm>
              <a:off x="5162551" y="14620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23"/>
            <p:cNvSpPr>
              <a:spLocks noChangeShapeType="1"/>
            </p:cNvSpPr>
            <p:nvPr/>
          </p:nvSpPr>
          <p:spPr bwMode="auto">
            <a:xfrm>
              <a:off x="5162551" y="1271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24"/>
            <p:cNvSpPr>
              <a:spLocks noChangeShapeType="1"/>
            </p:cNvSpPr>
            <p:nvPr/>
          </p:nvSpPr>
          <p:spPr bwMode="auto">
            <a:xfrm>
              <a:off x="5162551" y="1274763"/>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5"/>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6"/>
            <p:cNvSpPr>
              <a:spLocks noChangeShapeType="1"/>
            </p:cNvSpPr>
            <p:nvPr/>
          </p:nvSpPr>
          <p:spPr bwMode="auto">
            <a:xfrm flipV="1">
              <a:off x="64960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7"/>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8"/>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9"/>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30"/>
            <p:cNvSpPr>
              <a:spLocks noChangeShapeType="1"/>
            </p:cNvSpPr>
            <p:nvPr/>
          </p:nvSpPr>
          <p:spPr bwMode="auto">
            <a:xfrm flipV="1">
              <a:off x="51625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31"/>
            <p:cNvSpPr>
              <a:spLocks noChangeShapeType="1"/>
            </p:cNvSpPr>
            <p:nvPr/>
          </p:nvSpPr>
          <p:spPr bwMode="auto">
            <a:xfrm>
              <a:off x="51625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32"/>
            <p:cNvSpPr>
              <a:spLocks noChangeArrowheads="1"/>
            </p:cNvSpPr>
            <p:nvPr/>
          </p:nvSpPr>
          <p:spPr bwMode="auto">
            <a:xfrm>
              <a:off x="5153026" y="2617788"/>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33"/>
            <p:cNvSpPr>
              <a:spLocks noChangeShapeType="1"/>
            </p:cNvSpPr>
            <p:nvPr/>
          </p:nvSpPr>
          <p:spPr bwMode="auto">
            <a:xfrm flipV="1">
              <a:off x="5427663"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0" name="Line 34"/>
            <p:cNvSpPr>
              <a:spLocks noChangeShapeType="1"/>
            </p:cNvSpPr>
            <p:nvPr/>
          </p:nvSpPr>
          <p:spPr bwMode="auto">
            <a:xfrm>
              <a:off x="5427663"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1" name="Rectangle 35"/>
            <p:cNvSpPr>
              <a:spLocks noChangeArrowheads="1"/>
            </p:cNvSpPr>
            <p:nvPr/>
          </p:nvSpPr>
          <p:spPr bwMode="auto">
            <a:xfrm>
              <a:off x="5407026" y="2617788"/>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Line 36"/>
            <p:cNvSpPr>
              <a:spLocks noChangeShapeType="1"/>
            </p:cNvSpPr>
            <p:nvPr/>
          </p:nvSpPr>
          <p:spPr bwMode="auto">
            <a:xfrm flipV="1">
              <a:off x="56959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6" name="Line 37"/>
            <p:cNvSpPr>
              <a:spLocks noChangeShapeType="1"/>
            </p:cNvSpPr>
            <p:nvPr/>
          </p:nvSpPr>
          <p:spPr bwMode="auto">
            <a:xfrm>
              <a:off x="56959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7" name="Rectangle 38"/>
            <p:cNvSpPr>
              <a:spLocks noChangeArrowheads="1"/>
            </p:cNvSpPr>
            <p:nvPr/>
          </p:nvSpPr>
          <p:spPr bwMode="auto">
            <a:xfrm>
              <a:off x="5664201"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Line 39"/>
            <p:cNvSpPr>
              <a:spLocks noChangeShapeType="1"/>
            </p:cNvSpPr>
            <p:nvPr/>
          </p:nvSpPr>
          <p:spPr bwMode="auto">
            <a:xfrm flipV="1">
              <a:off x="5961063"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9" name="Line 40"/>
            <p:cNvSpPr>
              <a:spLocks noChangeShapeType="1"/>
            </p:cNvSpPr>
            <p:nvPr/>
          </p:nvSpPr>
          <p:spPr bwMode="auto">
            <a:xfrm>
              <a:off x="5961063"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0" name="Rectangle 41"/>
            <p:cNvSpPr>
              <a:spLocks noChangeArrowheads="1"/>
            </p:cNvSpPr>
            <p:nvPr/>
          </p:nvSpPr>
          <p:spPr bwMode="auto">
            <a:xfrm>
              <a:off x="5929313"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1" name="Line 42"/>
            <p:cNvSpPr>
              <a:spLocks noChangeShapeType="1"/>
            </p:cNvSpPr>
            <p:nvPr/>
          </p:nvSpPr>
          <p:spPr bwMode="auto">
            <a:xfrm flipV="1">
              <a:off x="6230938"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2" name="Line 43"/>
            <p:cNvSpPr>
              <a:spLocks noChangeShapeType="1"/>
            </p:cNvSpPr>
            <p:nvPr/>
          </p:nvSpPr>
          <p:spPr bwMode="auto">
            <a:xfrm>
              <a:off x="6230938"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3" name="Rectangle 44"/>
            <p:cNvSpPr>
              <a:spLocks noChangeArrowheads="1"/>
            </p:cNvSpPr>
            <p:nvPr/>
          </p:nvSpPr>
          <p:spPr bwMode="auto">
            <a:xfrm>
              <a:off x="6199188"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4" name="Line 45"/>
            <p:cNvSpPr>
              <a:spLocks noChangeShapeType="1"/>
            </p:cNvSpPr>
            <p:nvPr/>
          </p:nvSpPr>
          <p:spPr bwMode="auto">
            <a:xfrm flipV="1">
              <a:off x="64960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5" name="Line 46"/>
            <p:cNvSpPr>
              <a:spLocks noChangeShapeType="1"/>
            </p:cNvSpPr>
            <p:nvPr/>
          </p:nvSpPr>
          <p:spPr bwMode="auto">
            <a:xfrm>
              <a:off x="64960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6" name="Rectangle 47"/>
            <p:cNvSpPr>
              <a:spLocks noChangeArrowheads="1"/>
            </p:cNvSpPr>
            <p:nvPr/>
          </p:nvSpPr>
          <p:spPr bwMode="auto">
            <a:xfrm>
              <a:off x="6464301"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7" name="Line 48"/>
            <p:cNvSpPr>
              <a:spLocks noChangeShapeType="1"/>
            </p:cNvSpPr>
            <p:nvPr/>
          </p:nvSpPr>
          <p:spPr bwMode="auto">
            <a:xfrm>
              <a:off x="5162551" y="2606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8" name="Line 49"/>
            <p:cNvSpPr>
              <a:spLocks noChangeShapeType="1"/>
            </p:cNvSpPr>
            <p:nvPr/>
          </p:nvSpPr>
          <p:spPr bwMode="auto">
            <a:xfrm flipH="1">
              <a:off x="6481763" y="2606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9" name="Rectangle 50"/>
            <p:cNvSpPr>
              <a:spLocks noChangeArrowheads="1"/>
            </p:cNvSpPr>
            <p:nvPr/>
          </p:nvSpPr>
          <p:spPr bwMode="auto">
            <a:xfrm>
              <a:off x="5127626" y="2578100"/>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0" name="Line 51"/>
            <p:cNvSpPr>
              <a:spLocks noChangeShapeType="1"/>
            </p:cNvSpPr>
            <p:nvPr/>
          </p:nvSpPr>
          <p:spPr bwMode="auto">
            <a:xfrm>
              <a:off x="5162551" y="24161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1" name="Line 52"/>
            <p:cNvSpPr>
              <a:spLocks noChangeShapeType="1"/>
            </p:cNvSpPr>
            <p:nvPr/>
          </p:nvSpPr>
          <p:spPr bwMode="auto">
            <a:xfrm flipH="1">
              <a:off x="6481763" y="24161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2" name="Rectangle 53"/>
            <p:cNvSpPr>
              <a:spLocks noChangeArrowheads="1"/>
            </p:cNvSpPr>
            <p:nvPr/>
          </p:nvSpPr>
          <p:spPr bwMode="auto">
            <a:xfrm>
              <a:off x="5127626" y="2387600"/>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3" name="Line 54"/>
            <p:cNvSpPr>
              <a:spLocks noChangeShapeType="1"/>
            </p:cNvSpPr>
            <p:nvPr/>
          </p:nvSpPr>
          <p:spPr bwMode="auto">
            <a:xfrm>
              <a:off x="5162551" y="2225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4" name="Line 55"/>
            <p:cNvSpPr>
              <a:spLocks noChangeShapeType="1"/>
            </p:cNvSpPr>
            <p:nvPr/>
          </p:nvSpPr>
          <p:spPr bwMode="auto">
            <a:xfrm flipH="1">
              <a:off x="6481763" y="2225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5" name="Rectangle 56"/>
            <p:cNvSpPr>
              <a:spLocks noChangeArrowheads="1"/>
            </p:cNvSpPr>
            <p:nvPr/>
          </p:nvSpPr>
          <p:spPr bwMode="auto">
            <a:xfrm>
              <a:off x="5106988" y="2197100"/>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6" name="Line 57"/>
            <p:cNvSpPr>
              <a:spLocks noChangeShapeType="1"/>
            </p:cNvSpPr>
            <p:nvPr/>
          </p:nvSpPr>
          <p:spPr bwMode="auto">
            <a:xfrm>
              <a:off x="5162551" y="2033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7" name="Line 58"/>
            <p:cNvSpPr>
              <a:spLocks noChangeShapeType="1"/>
            </p:cNvSpPr>
            <p:nvPr/>
          </p:nvSpPr>
          <p:spPr bwMode="auto">
            <a:xfrm flipH="1">
              <a:off x="6481763" y="2033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8" name="Rectangle 59"/>
            <p:cNvSpPr>
              <a:spLocks noChangeArrowheads="1"/>
            </p:cNvSpPr>
            <p:nvPr/>
          </p:nvSpPr>
          <p:spPr bwMode="auto">
            <a:xfrm>
              <a:off x="5106988" y="2006600"/>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9" name="Line 60"/>
            <p:cNvSpPr>
              <a:spLocks noChangeShapeType="1"/>
            </p:cNvSpPr>
            <p:nvPr/>
          </p:nvSpPr>
          <p:spPr bwMode="auto">
            <a:xfrm>
              <a:off x="5162551" y="1843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0" name="Line 61"/>
            <p:cNvSpPr>
              <a:spLocks noChangeShapeType="1"/>
            </p:cNvSpPr>
            <p:nvPr/>
          </p:nvSpPr>
          <p:spPr bwMode="auto">
            <a:xfrm flipH="1">
              <a:off x="6481763" y="1843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1" name="Rectangle 62"/>
            <p:cNvSpPr>
              <a:spLocks noChangeArrowheads="1"/>
            </p:cNvSpPr>
            <p:nvPr/>
          </p:nvSpPr>
          <p:spPr bwMode="auto">
            <a:xfrm>
              <a:off x="5106988" y="18145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2" name="Line 63"/>
            <p:cNvSpPr>
              <a:spLocks noChangeShapeType="1"/>
            </p:cNvSpPr>
            <p:nvPr/>
          </p:nvSpPr>
          <p:spPr bwMode="auto">
            <a:xfrm>
              <a:off x="5162551" y="1652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3" name="Line 64"/>
            <p:cNvSpPr>
              <a:spLocks noChangeShapeType="1"/>
            </p:cNvSpPr>
            <p:nvPr/>
          </p:nvSpPr>
          <p:spPr bwMode="auto">
            <a:xfrm flipH="1">
              <a:off x="6481763" y="1652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4" name="Rectangle 65"/>
            <p:cNvSpPr>
              <a:spLocks noChangeArrowheads="1"/>
            </p:cNvSpPr>
            <p:nvPr/>
          </p:nvSpPr>
          <p:spPr bwMode="auto">
            <a:xfrm>
              <a:off x="5106988" y="16240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5" name="Line 66"/>
            <p:cNvSpPr>
              <a:spLocks noChangeShapeType="1"/>
            </p:cNvSpPr>
            <p:nvPr/>
          </p:nvSpPr>
          <p:spPr bwMode="auto">
            <a:xfrm>
              <a:off x="5162551" y="1462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6" name="Line 67"/>
            <p:cNvSpPr>
              <a:spLocks noChangeShapeType="1"/>
            </p:cNvSpPr>
            <p:nvPr/>
          </p:nvSpPr>
          <p:spPr bwMode="auto">
            <a:xfrm flipH="1">
              <a:off x="6481763" y="1462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7" name="Rectangle 68"/>
            <p:cNvSpPr>
              <a:spLocks noChangeArrowheads="1"/>
            </p:cNvSpPr>
            <p:nvPr/>
          </p:nvSpPr>
          <p:spPr bwMode="auto">
            <a:xfrm>
              <a:off x="5106988" y="14335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8" name="Line 69"/>
            <p:cNvSpPr>
              <a:spLocks noChangeShapeType="1"/>
            </p:cNvSpPr>
            <p:nvPr/>
          </p:nvSpPr>
          <p:spPr bwMode="auto">
            <a:xfrm>
              <a:off x="5162551" y="1271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9" name="Line 70"/>
            <p:cNvSpPr>
              <a:spLocks noChangeShapeType="1"/>
            </p:cNvSpPr>
            <p:nvPr/>
          </p:nvSpPr>
          <p:spPr bwMode="auto">
            <a:xfrm flipH="1">
              <a:off x="6481763" y="1271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0" name="Rectangle 71"/>
            <p:cNvSpPr>
              <a:spLocks noChangeArrowheads="1"/>
            </p:cNvSpPr>
            <p:nvPr/>
          </p:nvSpPr>
          <p:spPr bwMode="auto">
            <a:xfrm>
              <a:off x="5106988" y="12430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1" name="Line 72"/>
            <p:cNvSpPr>
              <a:spLocks noChangeShapeType="1"/>
            </p:cNvSpPr>
            <p:nvPr/>
          </p:nvSpPr>
          <p:spPr bwMode="auto">
            <a:xfrm>
              <a:off x="5162551" y="1274763"/>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2" name="Line 73"/>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3" name="Line 74"/>
            <p:cNvSpPr>
              <a:spLocks noChangeShapeType="1"/>
            </p:cNvSpPr>
            <p:nvPr/>
          </p:nvSpPr>
          <p:spPr bwMode="auto">
            <a:xfrm flipV="1">
              <a:off x="64960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4" name="Line 75"/>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5" name="Freeform 76"/>
            <p:cNvSpPr>
              <a:spLocks/>
            </p:cNvSpPr>
            <p:nvPr/>
          </p:nvSpPr>
          <p:spPr bwMode="auto">
            <a:xfrm>
              <a:off x="5349876" y="1390650"/>
              <a:ext cx="1063625" cy="1212850"/>
            </a:xfrm>
            <a:custGeom>
              <a:avLst/>
              <a:gdLst>
                <a:gd name="T0" fmla="*/ 0 w 670"/>
                <a:gd name="T1" fmla="*/ 762 h 764"/>
                <a:gd name="T2" fmla="*/ 16 w 670"/>
                <a:gd name="T3" fmla="*/ 757 h 764"/>
                <a:gd name="T4" fmla="*/ 34 w 670"/>
                <a:gd name="T5" fmla="*/ 746 h 764"/>
                <a:gd name="T6" fmla="*/ 49 w 670"/>
                <a:gd name="T7" fmla="*/ 726 h 764"/>
                <a:gd name="T8" fmla="*/ 67 w 670"/>
                <a:gd name="T9" fmla="*/ 693 h 764"/>
                <a:gd name="T10" fmla="*/ 83 w 670"/>
                <a:gd name="T11" fmla="*/ 635 h 764"/>
                <a:gd name="T12" fmla="*/ 100 w 670"/>
                <a:gd name="T13" fmla="*/ 552 h 764"/>
                <a:gd name="T14" fmla="*/ 118 w 670"/>
                <a:gd name="T15" fmla="*/ 445 h 764"/>
                <a:gd name="T16" fmla="*/ 134 w 670"/>
                <a:gd name="T17" fmla="*/ 319 h 764"/>
                <a:gd name="T18" fmla="*/ 152 w 670"/>
                <a:gd name="T19" fmla="*/ 189 h 764"/>
                <a:gd name="T20" fmla="*/ 167 w 670"/>
                <a:gd name="T21" fmla="*/ 78 h 764"/>
                <a:gd name="T22" fmla="*/ 185 w 670"/>
                <a:gd name="T23" fmla="*/ 11 h 764"/>
                <a:gd name="T24" fmla="*/ 201 w 670"/>
                <a:gd name="T25" fmla="*/ 0 h 764"/>
                <a:gd name="T26" fmla="*/ 218 w 670"/>
                <a:gd name="T27" fmla="*/ 49 h 764"/>
                <a:gd name="T28" fmla="*/ 234 w 670"/>
                <a:gd name="T29" fmla="*/ 147 h 764"/>
                <a:gd name="T30" fmla="*/ 252 w 670"/>
                <a:gd name="T31" fmla="*/ 272 h 764"/>
                <a:gd name="T32" fmla="*/ 267 w 670"/>
                <a:gd name="T33" fmla="*/ 401 h 764"/>
                <a:gd name="T34" fmla="*/ 285 w 670"/>
                <a:gd name="T35" fmla="*/ 517 h 764"/>
                <a:gd name="T36" fmla="*/ 303 w 670"/>
                <a:gd name="T37" fmla="*/ 610 h 764"/>
                <a:gd name="T38" fmla="*/ 319 w 670"/>
                <a:gd name="T39" fmla="*/ 675 h 764"/>
                <a:gd name="T40" fmla="*/ 336 w 670"/>
                <a:gd name="T41" fmla="*/ 717 h 764"/>
                <a:gd name="T42" fmla="*/ 352 w 670"/>
                <a:gd name="T43" fmla="*/ 742 h 764"/>
                <a:gd name="T44" fmla="*/ 370 w 670"/>
                <a:gd name="T45" fmla="*/ 755 h 764"/>
                <a:gd name="T46" fmla="*/ 385 w 670"/>
                <a:gd name="T47" fmla="*/ 759 h 764"/>
                <a:gd name="T48" fmla="*/ 403 w 670"/>
                <a:gd name="T49" fmla="*/ 764 h 764"/>
                <a:gd name="T50" fmla="*/ 419 w 670"/>
                <a:gd name="T51" fmla="*/ 764 h 764"/>
                <a:gd name="T52" fmla="*/ 437 w 670"/>
                <a:gd name="T53" fmla="*/ 764 h 764"/>
                <a:gd name="T54" fmla="*/ 452 w 670"/>
                <a:gd name="T55" fmla="*/ 764 h 764"/>
                <a:gd name="T56" fmla="*/ 470 w 670"/>
                <a:gd name="T57" fmla="*/ 764 h 764"/>
                <a:gd name="T58" fmla="*/ 486 w 670"/>
                <a:gd name="T59" fmla="*/ 764 h 764"/>
                <a:gd name="T60" fmla="*/ 503 w 670"/>
                <a:gd name="T61" fmla="*/ 764 h 764"/>
                <a:gd name="T62" fmla="*/ 521 w 670"/>
                <a:gd name="T63" fmla="*/ 764 h 764"/>
                <a:gd name="T64" fmla="*/ 537 w 670"/>
                <a:gd name="T65" fmla="*/ 764 h 764"/>
                <a:gd name="T66" fmla="*/ 555 w 670"/>
                <a:gd name="T67" fmla="*/ 764 h 764"/>
                <a:gd name="T68" fmla="*/ 570 w 670"/>
                <a:gd name="T69" fmla="*/ 764 h 764"/>
                <a:gd name="T70" fmla="*/ 588 w 670"/>
                <a:gd name="T71" fmla="*/ 764 h 764"/>
                <a:gd name="T72" fmla="*/ 604 w 670"/>
                <a:gd name="T73" fmla="*/ 764 h 764"/>
                <a:gd name="T74" fmla="*/ 621 w 670"/>
                <a:gd name="T75" fmla="*/ 764 h 764"/>
                <a:gd name="T76" fmla="*/ 637 w 670"/>
                <a:gd name="T77" fmla="*/ 764 h 764"/>
                <a:gd name="T78" fmla="*/ 655 w 670"/>
                <a:gd name="T79" fmla="*/ 764 h 764"/>
                <a:gd name="T80" fmla="*/ 670 w 670"/>
                <a:gd name="T8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0" h="764">
                  <a:moveTo>
                    <a:pt x="0" y="762"/>
                  </a:moveTo>
                  <a:lnTo>
                    <a:pt x="16" y="757"/>
                  </a:lnTo>
                  <a:lnTo>
                    <a:pt x="34" y="746"/>
                  </a:lnTo>
                  <a:lnTo>
                    <a:pt x="49" y="726"/>
                  </a:lnTo>
                  <a:lnTo>
                    <a:pt x="67" y="693"/>
                  </a:lnTo>
                  <a:lnTo>
                    <a:pt x="83" y="635"/>
                  </a:lnTo>
                  <a:lnTo>
                    <a:pt x="100" y="552"/>
                  </a:lnTo>
                  <a:lnTo>
                    <a:pt x="118" y="445"/>
                  </a:lnTo>
                  <a:lnTo>
                    <a:pt x="134" y="319"/>
                  </a:lnTo>
                  <a:lnTo>
                    <a:pt x="152" y="189"/>
                  </a:lnTo>
                  <a:lnTo>
                    <a:pt x="167" y="78"/>
                  </a:lnTo>
                  <a:lnTo>
                    <a:pt x="185" y="11"/>
                  </a:lnTo>
                  <a:lnTo>
                    <a:pt x="201" y="0"/>
                  </a:lnTo>
                  <a:lnTo>
                    <a:pt x="218" y="49"/>
                  </a:lnTo>
                  <a:lnTo>
                    <a:pt x="234" y="147"/>
                  </a:lnTo>
                  <a:lnTo>
                    <a:pt x="252" y="272"/>
                  </a:lnTo>
                  <a:lnTo>
                    <a:pt x="267" y="401"/>
                  </a:lnTo>
                  <a:lnTo>
                    <a:pt x="285" y="517"/>
                  </a:lnTo>
                  <a:lnTo>
                    <a:pt x="303" y="610"/>
                  </a:lnTo>
                  <a:lnTo>
                    <a:pt x="319" y="675"/>
                  </a:lnTo>
                  <a:lnTo>
                    <a:pt x="336" y="717"/>
                  </a:lnTo>
                  <a:lnTo>
                    <a:pt x="352" y="742"/>
                  </a:lnTo>
                  <a:lnTo>
                    <a:pt x="370" y="755"/>
                  </a:lnTo>
                  <a:lnTo>
                    <a:pt x="385" y="759"/>
                  </a:lnTo>
                  <a:lnTo>
                    <a:pt x="403" y="764"/>
                  </a:lnTo>
                  <a:lnTo>
                    <a:pt x="419" y="764"/>
                  </a:lnTo>
                  <a:lnTo>
                    <a:pt x="437" y="764"/>
                  </a:lnTo>
                  <a:lnTo>
                    <a:pt x="452" y="764"/>
                  </a:lnTo>
                  <a:lnTo>
                    <a:pt x="470" y="764"/>
                  </a:lnTo>
                  <a:lnTo>
                    <a:pt x="486" y="764"/>
                  </a:lnTo>
                  <a:lnTo>
                    <a:pt x="503" y="764"/>
                  </a:lnTo>
                  <a:lnTo>
                    <a:pt x="521" y="764"/>
                  </a:lnTo>
                  <a:lnTo>
                    <a:pt x="537" y="764"/>
                  </a:lnTo>
                  <a:lnTo>
                    <a:pt x="555" y="764"/>
                  </a:lnTo>
                  <a:lnTo>
                    <a:pt x="570" y="764"/>
                  </a:lnTo>
                  <a:lnTo>
                    <a:pt x="588" y="764"/>
                  </a:lnTo>
                  <a:lnTo>
                    <a:pt x="604" y="764"/>
                  </a:lnTo>
                  <a:lnTo>
                    <a:pt x="621" y="764"/>
                  </a:lnTo>
                  <a:lnTo>
                    <a:pt x="637" y="764"/>
                  </a:lnTo>
                  <a:lnTo>
                    <a:pt x="655" y="764"/>
                  </a:lnTo>
                  <a:lnTo>
                    <a:pt x="670" y="76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6" name="Rectangle 77"/>
            <p:cNvSpPr>
              <a:spLocks noChangeArrowheads="1"/>
            </p:cNvSpPr>
            <p:nvPr/>
          </p:nvSpPr>
          <p:spPr bwMode="auto">
            <a:xfrm>
              <a:off x="5753101" y="2678113"/>
              <a:ext cx="1841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7" name="Rectangle 78"/>
            <p:cNvSpPr>
              <a:spLocks noChangeArrowheads="1"/>
            </p:cNvSpPr>
            <p:nvPr/>
          </p:nvSpPr>
          <p:spPr bwMode="auto">
            <a:xfrm>
              <a:off x="5788026" y="1189038"/>
              <a:ext cx="10636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input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8" name="Rectangle 79"/>
            <p:cNvSpPr>
              <a:spLocks noChangeArrowheads="1"/>
            </p:cNvSpPr>
            <p:nvPr/>
          </p:nvSpPr>
          <p:spPr bwMode="auto">
            <a:xfrm>
              <a:off x="5156201" y="2571750"/>
              <a:ext cx="349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9" name="Rectangle 80"/>
            <p:cNvSpPr>
              <a:spLocks noChangeArrowheads="1"/>
            </p:cNvSpPr>
            <p:nvPr/>
          </p:nvSpPr>
          <p:spPr bwMode="auto">
            <a:xfrm>
              <a:off x="6491288" y="1231900"/>
              <a:ext cx="349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0" name="Rectangle 81"/>
            <p:cNvSpPr>
              <a:spLocks noChangeArrowheads="1"/>
            </p:cNvSpPr>
            <p:nvPr/>
          </p:nvSpPr>
          <p:spPr bwMode="auto">
            <a:xfrm>
              <a:off x="6130926" y="1295400"/>
              <a:ext cx="342900" cy="80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71" name="Rectangle 82"/>
            <p:cNvSpPr>
              <a:spLocks noChangeArrowheads="1"/>
            </p:cNvSpPr>
            <p:nvPr/>
          </p:nvSpPr>
          <p:spPr bwMode="auto">
            <a:xfrm>
              <a:off x="6130926" y="1295400"/>
              <a:ext cx="342900" cy="809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2" name="Line 83"/>
            <p:cNvSpPr>
              <a:spLocks noChangeShapeType="1"/>
            </p:cNvSpPr>
            <p:nvPr/>
          </p:nvSpPr>
          <p:spPr bwMode="auto">
            <a:xfrm>
              <a:off x="6130926" y="1295400"/>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3" name="Line 84"/>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4" name="Line 85"/>
            <p:cNvSpPr>
              <a:spLocks noChangeShapeType="1"/>
            </p:cNvSpPr>
            <p:nvPr/>
          </p:nvSpPr>
          <p:spPr bwMode="auto">
            <a:xfrm flipV="1">
              <a:off x="64738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5" name="Line 86"/>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6" name="Line 87"/>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7" name="Line 88"/>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8" name="Line 89"/>
            <p:cNvSpPr>
              <a:spLocks noChangeShapeType="1"/>
            </p:cNvSpPr>
            <p:nvPr/>
          </p:nvSpPr>
          <p:spPr bwMode="auto">
            <a:xfrm>
              <a:off x="6130926" y="1295400"/>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9" name="Line 90"/>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0" name="Line 91"/>
            <p:cNvSpPr>
              <a:spLocks noChangeShapeType="1"/>
            </p:cNvSpPr>
            <p:nvPr/>
          </p:nvSpPr>
          <p:spPr bwMode="auto">
            <a:xfrm flipV="1">
              <a:off x="64738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1" name="Line 92"/>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2" name="Rectangle 93"/>
            <p:cNvSpPr>
              <a:spLocks noChangeArrowheads="1"/>
            </p:cNvSpPr>
            <p:nvPr/>
          </p:nvSpPr>
          <p:spPr bwMode="auto">
            <a:xfrm>
              <a:off x="6318251" y="1309688"/>
              <a:ext cx="1619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input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83" name="Line 94"/>
            <p:cNvSpPr>
              <a:spLocks noChangeShapeType="1"/>
            </p:cNvSpPr>
            <p:nvPr/>
          </p:nvSpPr>
          <p:spPr bwMode="auto">
            <a:xfrm>
              <a:off x="6159501" y="1335088"/>
              <a:ext cx="141288"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0786" name="Oval 30785"/>
          <p:cNvSpPr/>
          <p:nvPr/>
        </p:nvSpPr>
        <p:spPr>
          <a:xfrm>
            <a:off x="5004048"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1</a:t>
            </a:r>
            <a:endParaRPr lang="en-GB" dirty="0">
              <a:solidFill>
                <a:schemeClr val="accent2">
                  <a:lumMod val="75000"/>
                  <a:lumOff val="25000"/>
                </a:schemeClr>
              </a:solidFill>
            </a:endParaRPr>
          </a:p>
        </p:txBody>
      </p:sp>
      <p:sp>
        <p:nvSpPr>
          <p:cNvPr id="99" name="Oval 98"/>
          <p:cNvSpPr/>
          <p:nvPr/>
        </p:nvSpPr>
        <p:spPr>
          <a:xfrm>
            <a:off x="7253285"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2</a:t>
            </a:r>
            <a:endParaRPr lang="en-GB" dirty="0">
              <a:solidFill>
                <a:schemeClr val="accent2">
                  <a:lumMod val="75000"/>
                  <a:lumOff val="25000"/>
                </a:schemeClr>
              </a:solidFill>
            </a:endParaRPr>
          </a:p>
        </p:txBody>
      </p:sp>
      <p:sp>
        <p:nvSpPr>
          <p:cNvPr id="100" name="Oval 99"/>
          <p:cNvSpPr/>
          <p:nvPr/>
        </p:nvSpPr>
        <p:spPr>
          <a:xfrm>
            <a:off x="5026297" y="488427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3</a:t>
            </a:r>
            <a:endParaRPr lang="en-GB" dirty="0">
              <a:solidFill>
                <a:schemeClr val="accent2">
                  <a:lumMod val="75000"/>
                  <a:lumOff val="25000"/>
                </a:schemeClr>
              </a:solidFill>
            </a:endParaRPr>
          </a:p>
        </p:txBody>
      </p:sp>
      <p:sp>
        <p:nvSpPr>
          <p:cNvPr id="101" name="Oval 100"/>
          <p:cNvSpPr/>
          <p:nvPr/>
        </p:nvSpPr>
        <p:spPr>
          <a:xfrm>
            <a:off x="7267573" y="4869160"/>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4</a:t>
            </a:r>
            <a:endParaRPr lang="en-GB" dirty="0">
              <a:solidFill>
                <a:schemeClr val="accent2">
                  <a:lumMod val="75000"/>
                  <a:lumOff val="25000"/>
                </a:schemeClr>
              </a:solidFill>
            </a:endParaRPr>
          </a:p>
        </p:txBody>
      </p:sp>
      <p:cxnSp>
        <p:nvCxnSpPr>
          <p:cNvPr id="30788" name="Straight Arrow Connector 30787"/>
          <p:cNvCxnSpPr>
            <a:endCxn id="30786" idx="0"/>
          </p:cNvCxnSpPr>
          <p:nvPr/>
        </p:nvCxnSpPr>
        <p:spPr>
          <a:xfrm flipH="1">
            <a:off x="5632573" y="2680200"/>
            <a:ext cx="688559" cy="604784"/>
          </a:xfrm>
          <a:prstGeom prst="straightConnector1">
            <a:avLst/>
          </a:prstGeom>
          <a:ln w="25400">
            <a:solidFill>
              <a:schemeClr val="accent2">
                <a:lumMod val="10000"/>
                <a:lumOff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99" idx="0"/>
          </p:cNvCxnSpPr>
          <p:nvPr/>
        </p:nvCxnSpPr>
        <p:spPr>
          <a:xfrm>
            <a:off x="7172323" y="2680200"/>
            <a:ext cx="709487" cy="604784"/>
          </a:xfrm>
          <a:prstGeom prst="straightConnector1">
            <a:avLst/>
          </a:prstGeom>
          <a:ln w="25400">
            <a:solidFill>
              <a:schemeClr val="accent2">
                <a:lumMod val="10000"/>
                <a:lumOff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793" name="Straight Arrow Connector 30792"/>
          <p:cNvCxnSpPr>
            <a:stCxn id="30786" idx="3"/>
            <a:endCxn id="100" idx="1"/>
          </p:cNvCxnSpPr>
          <p:nvPr/>
        </p:nvCxnSpPr>
        <p:spPr>
          <a:xfrm>
            <a:off x="5188139" y="3838148"/>
            <a:ext cx="22249" cy="114103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99" idx="3"/>
            <a:endCxn id="101" idx="1"/>
          </p:cNvCxnSpPr>
          <p:nvPr/>
        </p:nvCxnSpPr>
        <p:spPr>
          <a:xfrm>
            <a:off x="7437376" y="3838148"/>
            <a:ext cx="14288" cy="112592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801" name="Straight Arrow Connector 30800"/>
          <p:cNvCxnSpPr>
            <a:stCxn id="100" idx="7"/>
            <a:endCxn id="30786" idx="5"/>
          </p:cNvCxnSpPr>
          <p:nvPr/>
        </p:nvCxnSpPr>
        <p:spPr>
          <a:xfrm flipH="1" flipV="1">
            <a:off x="6077007" y="3838148"/>
            <a:ext cx="22249" cy="11410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01" idx="7"/>
            <a:endCxn id="99" idx="5"/>
          </p:cNvCxnSpPr>
          <p:nvPr/>
        </p:nvCxnSpPr>
        <p:spPr>
          <a:xfrm flipH="1" flipV="1">
            <a:off x="8326244" y="3838148"/>
            <a:ext cx="14288" cy="11259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816" name="Picture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9425"/>
            <a:ext cx="4024492" cy="460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809" name="Curved Connector 30808"/>
          <p:cNvCxnSpPr>
            <a:stCxn id="100" idx="2"/>
            <a:endCxn id="30786" idx="2"/>
          </p:cNvCxnSpPr>
          <p:nvPr/>
        </p:nvCxnSpPr>
        <p:spPr>
          <a:xfrm rot="10800000">
            <a:off x="5004049" y="3609020"/>
            <a:ext cx="22249" cy="1599290"/>
          </a:xfrm>
          <a:prstGeom prst="curvedConnector3">
            <a:avLst>
              <a:gd name="adj1" fmla="val 201057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Curved Connector 130"/>
          <p:cNvCxnSpPr>
            <a:stCxn id="101" idx="6"/>
            <a:endCxn id="99" idx="6"/>
          </p:cNvCxnSpPr>
          <p:nvPr/>
        </p:nvCxnSpPr>
        <p:spPr>
          <a:xfrm flipH="1" flipV="1">
            <a:off x="8510335" y="3609020"/>
            <a:ext cx="14288" cy="1584176"/>
          </a:xfrm>
          <a:prstGeom prst="curvedConnector3">
            <a:avLst>
              <a:gd name="adj1" fmla="val -249908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14" name="Oval 30813"/>
          <p:cNvSpPr/>
          <p:nvPr/>
        </p:nvSpPr>
        <p:spPr>
          <a:xfrm>
            <a:off x="8525901" y="3537356"/>
            <a:ext cx="143328" cy="1433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4860032" y="3537356"/>
            <a:ext cx="143328" cy="1433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3412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7"/>
          <p:cNvSpPr>
            <a:spLocks noGrp="1"/>
          </p:cNvSpPr>
          <p:nvPr>
            <p:ph type="title"/>
          </p:nvPr>
        </p:nvSpPr>
        <p:spPr>
          <a:xfrm>
            <a:off x="327025" y="692696"/>
            <a:ext cx="8489950" cy="1296988"/>
          </a:xfrm>
        </p:spPr>
        <p:txBody>
          <a:bodyPr/>
          <a:lstStyle/>
          <a:p>
            <a:r>
              <a:rPr lang="en-GB" dirty="0" smtClean="0"/>
              <a:t>Designing your model</a:t>
            </a:r>
            <a:endParaRPr lang="en-GB" dirty="0"/>
          </a:p>
        </p:txBody>
      </p:sp>
      <p:grpSp>
        <p:nvGrpSpPr>
          <p:cNvPr id="30784" name="Group 30783"/>
          <p:cNvGrpSpPr/>
          <p:nvPr/>
        </p:nvGrpSpPr>
        <p:grpSpPr>
          <a:xfrm>
            <a:off x="5961060" y="1124450"/>
            <a:ext cx="1441451" cy="1555750"/>
            <a:chOff x="5106988" y="1189038"/>
            <a:chExt cx="1441451" cy="1555750"/>
          </a:xfrm>
        </p:grpSpPr>
        <p:sp>
          <p:nvSpPr>
            <p:cNvPr id="6" name="Rectangle 8"/>
            <p:cNvSpPr>
              <a:spLocks noChangeArrowheads="1"/>
            </p:cNvSpPr>
            <p:nvPr/>
          </p:nvSpPr>
          <p:spPr bwMode="auto">
            <a:xfrm>
              <a:off x="5162551" y="1274763"/>
              <a:ext cx="1333500" cy="1331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9"/>
            <p:cNvSpPr>
              <a:spLocks noChangeArrowheads="1"/>
            </p:cNvSpPr>
            <p:nvPr/>
          </p:nvSpPr>
          <p:spPr bwMode="auto">
            <a:xfrm>
              <a:off x="5162551" y="1274763"/>
              <a:ext cx="1333500" cy="13319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0"/>
            <p:cNvSpPr>
              <a:spLocks noChangeShapeType="1"/>
            </p:cNvSpPr>
            <p:nvPr/>
          </p:nvSpPr>
          <p:spPr bwMode="auto">
            <a:xfrm flipV="1">
              <a:off x="51625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1"/>
            <p:cNvSpPr>
              <a:spLocks noChangeShapeType="1"/>
            </p:cNvSpPr>
            <p:nvPr/>
          </p:nvSpPr>
          <p:spPr bwMode="auto">
            <a:xfrm flipV="1">
              <a:off x="5427663"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
            <p:cNvSpPr>
              <a:spLocks noChangeShapeType="1"/>
            </p:cNvSpPr>
            <p:nvPr/>
          </p:nvSpPr>
          <p:spPr bwMode="auto">
            <a:xfrm flipV="1">
              <a:off x="56959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3"/>
            <p:cNvSpPr>
              <a:spLocks noChangeShapeType="1"/>
            </p:cNvSpPr>
            <p:nvPr/>
          </p:nvSpPr>
          <p:spPr bwMode="auto">
            <a:xfrm flipV="1">
              <a:off x="5961063"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4"/>
            <p:cNvSpPr>
              <a:spLocks noChangeShapeType="1"/>
            </p:cNvSpPr>
            <p:nvPr/>
          </p:nvSpPr>
          <p:spPr bwMode="auto">
            <a:xfrm flipV="1">
              <a:off x="6230938"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5"/>
            <p:cNvSpPr>
              <a:spLocks noChangeShapeType="1"/>
            </p:cNvSpPr>
            <p:nvPr/>
          </p:nvSpPr>
          <p:spPr bwMode="auto">
            <a:xfrm flipV="1">
              <a:off x="6496051" y="1271588"/>
              <a:ext cx="0" cy="1335088"/>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6"/>
            <p:cNvSpPr>
              <a:spLocks noChangeShapeType="1"/>
            </p:cNvSpPr>
            <p:nvPr/>
          </p:nvSpPr>
          <p:spPr bwMode="auto">
            <a:xfrm>
              <a:off x="5162551" y="26066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7"/>
            <p:cNvSpPr>
              <a:spLocks noChangeShapeType="1"/>
            </p:cNvSpPr>
            <p:nvPr/>
          </p:nvSpPr>
          <p:spPr bwMode="auto">
            <a:xfrm>
              <a:off x="5162551" y="24161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8"/>
            <p:cNvSpPr>
              <a:spLocks noChangeShapeType="1"/>
            </p:cNvSpPr>
            <p:nvPr/>
          </p:nvSpPr>
          <p:spPr bwMode="auto">
            <a:xfrm>
              <a:off x="5162551" y="2225675"/>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9"/>
            <p:cNvSpPr>
              <a:spLocks noChangeShapeType="1"/>
            </p:cNvSpPr>
            <p:nvPr/>
          </p:nvSpPr>
          <p:spPr bwMode="auto">
            <a:xfrm>
              <a:off x="5162551" y="2033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20"/>
            <p:cNvSpPr>
              <a:spLocks noChangeShapeType="1"/>
            </p:cNvSpPr>
            <p:nvPr/>
          </p:nvSpPr>
          <p:spPr bwMode="auto">
            <a:xfrm>
              <a:off x="5162551" y="18430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21"/>
            <p:cNvSpPr>
              <a:spLocks noChangeShapeType="1"/>
            </p:cNvSpPr>
            <p:nvPr/>
          </p:nvSpPr>
          <p:spPr bwMode="auto">
            <a:xfrm>
              <a:off x="5162551" y="1652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22"/>
            <p:cNvSpPr>
              <a:spLocks noChangeShapeType="1"/>
            </p:cNvSpPr>
            <p:nvPr/>
          </p:nvSpPr>
          <p:spPr bwMode="auto">
            <a:xfrm>
              <a:off x="5162551" y="14620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23"/>
            <p:cNvSpPr>
              <a:spLocks noChangeShapeType="1"/>
            </p:cNvSpPr>
            <p:nvPr/>
          </p:nvSpPr>
          <p:spPr bwMode="auto">
            <a:xfrm>
              <a:off x="5162551" y="1271588"/>
              <a:ext cx="133350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24"/>
            <p:cNvSpPr>
              <a:spLocks noChangeShapeType="1"/>
            </p:cNvSpPr>
            <p:nvPr/>
          </p:nvSpPr>
          <p:spPr bwMode="auto">
            <a:xfrm>
              <a:off x="5162551" y="1274763"/>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5"/>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6"/>
            <p:cNvSpPr>
              <a:spLocks noChangeShapeType="1"/>
            </p:cNvSpPr>
            <p:nvPr/>
          </p:nvSpPr>
          <p:spPr bwMode="auto">
            <a:xfrm flipV="1">
              <a:off x="64960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7"/>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8"/>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9"/>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30"/>
            <p:cNvSpPr>
              <a:spLocks noChangeShapeType="1"/>
            </p:cNvSpPr>
            <p:nvPr/>
          </p:nvSpPr>
          <p:spPr bwMode="auto">
            <a:xfrm flipV="1">
              <a:off x="51625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31"/>
            <p:cNvSpPr>
              <a:spLocks noChangeShapeType="1"/>
            </p:cNvSpPr>
            <p:nvPr/>
          </p:nvSpPr>
          <p:spPr bwMode="auto">
            <a:xfrm>
              <a:off x="51625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32"/>
            <p:cNvSpPr>
              <a:spLocks noChangeArrowheads="1"/>
            </p:cNvSpPr>
            <p:nvPr/>
          </p:nvSpPr>
          <p:spPr bwMode="auto">
            <a:xfrm>
              <a:off x="5153026" y="2617788"/>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33"/>
            <p:cNvSpPr>
              <a:spLocks noChangeShapeType="1"/>
            </p:cNvSpPr>
            <p:nvPr/>
          </p:nvSpPr>
          <p:spPr bwMode="auto">
            <a:xfrm flipV="1">
              <a:off x="5427663"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0" name="Line 34"/>
            <p:cNvSpPr>
              <a:spLocks noChangeShapeType="1"/>
            </p:cNvSpPr>
            <p:nvPr/>
          </p:nvSpPr>
          <p:spPr bwMode="auto">
            <a:xfrm>
              <a:off x="5427663"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1" name="Rectangle 35"/>
            <p:cNvSpPr>
              <a:spLocks noChangeArrowheads="1"/>
            </p:cNvSpPr>
            <p:nvPr/>
          </p:nvSpPr>
          <p:spPr bwMode="auto">
            <a:xfrm>
              <a:off x="5407026" y="2617788"/>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Line 36"/>
            <p:cNvSpPr>
              <a:spLocks noChangeShapeType="1"/>
            </p:cNvSpPr>
            <p:nvPr/>
          </p:nvSpPr>
          <p:spPr bwMode="auto">
            <a:xfrm flipV="1">
              <a:off x="56959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6" name="Line 37"/>
            <p:cNvSpPr>
              <a:spLocks noChangeShapeType="1"/>
            </p:cNvSpPr>
            <p:nvPr/>
          </p:nvSpPr>
          <p:spPr bwMode="auto">
            <a:xfrm>
              <a:off x="56959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7" name="Rectangle 38"/>
            <p:cNvSpPr>
              <a:spLocks noChangeArrowheads="1"/>
            </p:cNvSpPr>
            <p:nvPr/>
          </p:nvSpPr>
          <p:spPr bwMode="auto">
            <a:xfrm>
              <a:off x="5664201"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Line 39"/>
            <p:cNvSpPr>
              <a:spLocks noChangeShapeType="1"/>
            </p:cNvSpPr>
            <p:nvPr/>
          </p:nvSpPr>
          <p:spPr bwMode="auto">
            <a:xfrm flipV="1">
              <a:off x="5961063"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29" name="Line 40"/>
            <p:cNvSpPr>
              <a:spLocks noChangeShapeType="1"/>
            </p:cNvSpPr>
            <p:nvPr/>
          </p:nvSpPr>
          <p:spPr bwMode="auto">
            <a:xfrm>
              <a:off x="5961063"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0" name="Rectangle 41"/>
            <p:cNvSpPr>
              <a:spLocks noChangeArrowheads="1"/>
            </p:cNvSpPr>
            <p:nvPr/>
          </p:nvSpPr>
          <p:spPr bwMode="auto">
            <a:xfrm>
              <a:off x="5929313"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1" name="Line 42"/>
            <p:cNvSpPr>
              <a:spLocks noChangeShapeType="1"/>
            </p:cNvSpPr>
            <p:nvPr/>
          </p:nvSpPr>
          <p:spPr bwMode="auto">
            <a:xfrm flipV="1">
              <a:off x="6230938"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2" name="Line 43"/>
            <p:cNvSpPr>
              <a:spLocks noChangeShapeType="1"/>
            </p:cNvSpPr>
            <p:nvPr/>
          </p:nvSpPr>
          <p:spPr bwMode="auto">
            <a:xfrm>
              <a:off x="6230938"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3" name="Rectangle 44"/>
            <p:cNvSpPr>
              <a:spLocks noChangeArrowheads="1"/>
            </p:cNvSpPr>
            <p:nvPr/>
          </p:nvSpPr>
          <p:spPr bwMode="auto">
            <a:xfrm>
              <a:off x="6199188"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4" name="Line 45"/>
            <p:cNvSpPr>
              <a:spLocks noChangeShapeType="1"/>
            </p:cNvSpPr>
            <p:nvPr/>
          </p:nvSpPr>
          <p:spPr bwMode="auto">
            <a:xfrm flipV="1">
              <a:off x="6496051" y="2592388"/>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5" name="Line 46"/>
            <p:cNvSpPr>
              <a:spLocks noChangeShapeType="1"/>
            </p:cNvSpPr>
            <p:nvPr/>
          </p:nvSpPr>
          <p:spPr bwMode="auto">
            <a:xfrm>
              <a:off x="6496051" y="1271588"/>
              <a:ext cx="0" cy="12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6" name="Rectangle 47"/>
            <p:cNvSpPr>
              <a:spLocks noChangeArrowheads="1"/>
            </p:cNvSpPr>
            <p:nvPr/>
          </p:nvSpPr>
          <p:spPr bwMode="auto">
            <a:xfrm>
              <a:off x="6464301" y="2617788"/>
              <a:ext cx="841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37" name="Line 48"/>
            <p:cNvSpPr>
              <a:spLocks noChangeShapeType="1"/>
            </p:cNvSpPr>
            <p:nvPr/>
          </p:nvSpPr>
          <p:spPr bwMode="auto">
            <a:xfrm>
              <a:off x="5162551" y="2606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8" name="Line 49"/>
            <p:cNvSpPr>
              <a:spLocks noChangeShapeType="1"/>
            </p:cNvSpPr>
            <p:nvPr/>
          </p:nvSpPr>
          <p:spPr bwMode="auto">
            <a:xfrm flipH="1">
              <a:off x="6481763" y="2606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39" name="Rectangle 50"/>
            <p:cNvSpPr>
              <a:spLocks noChangeArrowheads="1"/>
            </p:cNvSpPr>
            <p:nvPr/>
          </p:nvSpPr>
          <p:spPr bwMode="auto">
            <a:xfrm>
              <a:off x="5127626" y="2578100"/>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0" name="Line 51"/>
            <p:cNvSpPr>
              <a:spLocks noChangeShapeType="1"/>
            </p:cNvSpPr>
            <p:nvPr/>
          </p:nvSpPr>
          <p:spPr bwMode="auto">
            <a:xfrm>
              <a:off x="5162551" y="24161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1" name="Line 52"/>
            <p:cNvSpPr>
              <a:spLocks noChangeShapeType="1"/>
            </p:cNvSpPr>
            <p:nvPr/>
          </p:nvSpPr>
          <p:spPr bwMode="auto">
            <a:xfrm flipH="1">
              <a:off x="6481763" y="24161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2" name="Rectangle 53"/>
            <p:cNvSpPr>
              <a:spLocks noChangeArrowheads="1"/>
            </p:cNvSpPr>
            <p:nvPr/>
          </p:nvSpPr>
          <p:spPr bwMode="auto">
            <a:xfrm>
              <a:off x="5127626" y="2387600"/>
              <a:ext cx="381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3" name="Line 54"/>
            <p:cNvSpPr>
              <a:spLocks noChangeShapeType="1"/>
            </p:cNvSpPr>
            <p:nvPr/>
          </p:nvSpPr>
          <p:spPr bwMode="auto">
            <a:xfrm>
              <a:off x="5162551" y="2225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4" name="Line 55"/>
            <p:cNvSpPr>
              <a:spLocks noChangeShapeType="1"/>
            </p:cNvSpPr>
            <p:nvPr/>
          </p:nvSpPr>
          <p:spPr bwMode="auto">
            <a:xfrm flipH="1">
              <a:off x="6481763" y="222567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5" name="Rectangle 56"/>
            <p:cNvSpPr>
              <a:spLocks noChangeArrowheads="1"/>
            </p:cNvSpPr>
            <p:nvPr/>
          </p:nvSpPr>
          <p:spPr bwMode="auto">
            <a:xfrm>
              <a:off x="5106988" y="2197100"/>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6" name="Line 57"/>
            <p:cNvSpPr>
              <a:spLocks noChangeShapeType="1"/>
            </p:cNvSpPr>
            <p:nvPr/>
          </p:nvSpPr>
          <p:spPr bwMode="auto">
            <a:xfrm>
              <a:off x="5162551" y="2033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7" name="Line 58"/>
            <p:cNvSpPr>
              <a:spLocks noChangeShapeType="1"/>
            </p:cNvSpPr>
            <p:nvPr/>
          </p:nvSpPr>
          <p:spPr bwMode="auto">
            <a:xfrm flipH="1">
              <a:off x="6481763" y="2033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48" name="Rectangle 59"/>
            <p:cNvSpPr>
              <a:spLocks noChangeArrowheads="1"/>
            </p:cNvSpPr>
            <p:nvPr/>
          </p:nvSpPr>
          <p:spPr bwMode="auto">
            <a:xfrm>
              <a:off x="5106988" y="2006600"/>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49" name="Line 60"/>
            <p:cNvSpPr>
              <a:spLocks noChangeShapeType="1"/>
            </p:cNvSpPr>
            <p:nvPr/>
          </p:nvSpPr>
          <p:spPr bwMode="auto">
            <a:xfrm>
              <a:off x="5162551" y="1843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0" name="Line 61"/>
            <p:cNvSpPr>
              <a:spLocks noChangeShapeType="1"/>
            </p:cNvSpPr>
            <p:nvPr/>
          </p:nvSpPr>
          <p:spPr bwMode="auto">
            <a:xfrm flipH="1">
              <a:off x="6481763" y="1843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1" name="Rectangle 62"/>
            <p:cNvSpPr>
              <a:spLocks noChangeArrowheads="1"/>
            </p:cNvSpPr>
            <p:nvPr/>
          </p:nvSpPr>
          <p:spPr bwMode="auto">
            <a:xfrm>
              <a:off x="5106988" y="18145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2" name="Line 63"/>
            <p:cNvSpPr>
              <a:spLocks noChangeShapeType="1"/>
            </p:cNvSpPr>
            <p:nvPr/>
          </p:nvSpPr>
          <p:spPr bwMode="auto">
            <a:xfrm>
              <a:off x="5162551" y="1652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3" name="Line 64"/>
            <p:cNvSpPr>
              <a:spLocks noChangeShapeType="1"/>
            </p:cNvSpPr>
            <p:nvPr/>
          </p:nvSpPr>
          <p:spPr bwMode="auto">
            <a:xfrm flipH="1">
              <a:off x="6481763" y="1652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4" name="Rectangle 65"/>
            <p:cNvSpPr>
              <a:spLocks noChangeArrowheads="1"/>
            </p:cNvSpPr>
            <p:nvPr/>
          </p:nvSpPr>
          <p:spPr bwMode="auto">
            <a:xfrm>
              <a:off x="5106988" y="16240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5" name="Line 66"/>
            <p:cNvSpPr>
              <a:spLocks noChangeShapeType="1"/>
            </p:cNvSpPr>
            <p:nvPr/>
          </p:nvSpPr>
          <p:spPr bwMode="auto">
            <a:xfrm>
              <a:off x="5162551" y="1462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6" name="Line 67"/>
            <p:cNvSpPr>
              <a:spLocks noChangeShapeType="1"/>
            </p:cNvSpPr>
            <p:nvPr/>
          </p:nvSpPr>
          <p:spPr bwMode="auto">
            <a:xfrm flipH="1">
              <a:off x="6481763" y="14620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7" name="Rectangle 68"/>
            <p:cNvSpPr>
              <a:spLocks noChangeArrowheads="1"/>
            </p:cNvSpPr>
            <p:nvPr/>
          </p:nvSpPr>
          <p:spPr bwMode="auto">
            <a:xfrm>
              <a:off x="5106988" y="14335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58" name="Line 69"/>
            <p:cNvSpPr>
              <a:spLocks noChangeShapeType="1"/>
            </p:cNvSpPr>
            <p:nvPr/>
          </p:nvSpPr>
          <p:spPr bwMode="auto">
            <a:xfrm>
              <a:off x="5162551" y="1271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59" name="Line 70"/>
            <p:cNvSpPr>
              <a:spLocks noChangeShapeType="1"/>
            </p:cNvSpPr>
            <p:nvPr/>
          </p:nvSpPr>
          <p:spPr bwMode="auto">
            <a:xfrm flipH="1">
              <a:off x="6481763" y="1271588"/>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0" name="Rectangle 71"/>
            <p:cNvSpPr>
              <a:spLocks noChangeArrowheads="1"/>
            </p:cNvSpPr>
            <p:nvPr/>
          </p:nvSpPr>
          <p:spPr bwMode="auto">
            <a:xfrm>
              <a:off x="5106988" y="1243013"/>
              <a:ext cx="635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1" name="Line 72"/>
            <p:cNvSpPr>
              <a:spLocks noChangeShapeType="1"/>
            </p:cNvSpPr>
            <p:nvPr/>
          </p:nvSpPr>
          <p:spPr bwMode="auto">
            <a:xfrm>
              <a:off x="5162551" y="1274763"/>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2" name="Line 73"/>
            <p:cNvSpPr>
              <a:spLocks noChangeShapeType="1"/>
            </p:cNvSpPr>
            <p:nvPr/>
          </p:nvSpPr>
          <p:spPr bwMode="auto">
            <a:xfrm>
              <a:off x="5162551" y="2606675"/>
              <a:ext cx="133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3" name="Line 74"/>
            <p:cNvSpPr>
              <a:spLocks noChangeShapeType="1"/>
            </p:cNvSpPr>
            <p:nvPr/>
          </p:nvSpPr>
          <p:spPr bwMode="auto">
            <a:xfrm flipV="1">
              <a:off x="64960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4" name="Line 75"/>
            <p:cNvSpPr>
              <a:spLocks noChangeShapeType="1"/>
            </p:cNvSpPr>
            <p:nvPr/>
          </p:nvSpPr>
          <p:spPr bwMode="auto">
            <a:xfrm flipV="1">
              <a:off x="5162551" y="1274763"/>
              <a:ext cx="0" cy="13319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5" name="Freeform 76"/>
            <p:cNvSpPr>
              <a:spLocks/>
            </p:cNvSpPr>
            <p:nvPr/>
          </p:nvSpPr>
          <p:spPr bwMode="auto">
            <a:xfrm>
              <a:off x="5349876" y="1390650"/>
              <a:ext cx="1063625" cy="1212850"/>
            </a:xfrm>
            <a:custGeom>
              <a:avLst/>
              <a:gdLst>
                <a:gd name="T0" fmla="*/ 0 w 670"/>
                <a:gd name="T1" fmla="*/ 762 h 764"/>
                <a:gd name="T2" fmla="*/ 16 w 670"/>
                <a:gd name="T3" fmla="*/ 757 h 764"/>
                <a:gd name="T4" fmla="*/ 34 w 670"/>
                <a:gd name="T5" fmla="*/ 746 h 764"/>
                <a:gd name="T6" fmla="*/ 49 w 670"/>
                <a:gd name="T7" fmla="*/ 726 h 764"/>
                <a:gd name="T8" fmla="*/ 67 w 670"/>
                <a:gd name="T9" fmla="*/ 693 h 764"/>
                <a:gd name="T10" fmla="*/ 83 w 670"/>
                <a:gd name="T11" fmla="*/ 635 h 764"/>
                <a:gd name="T12" fmla="*/ 100 w 670"/>
                <a:gd name="T13" fmla="*/ 552 h 764"/>
                <a:gd name="T14" fmla="*/ 118 w 670"/>
                <a:gd name="T15" fmla="*/ 445 h 764"/>
                <a:gd name="T16" fmla="*/ 134 w 670"/>
                <a:gd name="T17" fmla="*/ 319 h 764"/>
                <a:gd name="T18" fmla="*/ 152 w 670"/>
                <a:gd name="T19" fmla="*/ 189 h 764"/>
                <a:gd name="T20" fmla="*/ 167 w 670"/>
                <a:gd name="T21" fmla="*/ 78 h 764"/>
                <a:gd name="T22" fmla="*/ 185 w 670"/>
                <a:gd name="T23" fmla="*/ 11 h 764"/>
                <a:gd name="T24" fmla="*/ 201 w 670"/>
                <a:gd name="T25" fmla="*/ 0 h 764"/>
                <a:gd name="T26" fmla="*/ 218 w 670"/>
                <a:gd name="T27" fmla="*/ 49 h 764"/>
                <a:gd name="T28" fmla="*/ 234 w 670"/>
                <a:gd name="T29" fmla="*/ 147 h 764"/>
                <a:gd name="T30" fmla="*/ 252 w 670"/>
                <a:gd name="T31" fmla="*/ 272 h 764"/>
                <a:gd name="T32" fmla="*/ 267 w 670"/>
                <a:gd name="T33" fmla="*/ 401 h 764"/>
                <a:gd name="T34" fmla="*/ 285 w 670"/>
                <a:gd name="T35" fmla="*/ 517 h 764"/>
                <a:gd name="T36" fmla="*/ 303 w 670"/>
                <a:gd name="T37" fmla="*/ 610 h 764"/>
                <a:gd name="T38" fmla="*/ 319 w 670"/>
                <a:gd name="T39" fmla="*/ 675 h 764"/>
                <a:gd name="T40" fmla="*/ 336 w 670"/>
                <a:gd name="T41" fmla="*/ 717 h 764"/>
                <a:gd name="T42" fmla="*/ 352 w 670"/>
                <a:gd name="T43" fmla="*/ 742 h 764"/>
                <a:gd name="T44" fmla="*/ 370 w 670"/>
                <a:gd name="T45" fmla="*/ 755 h 764"/>
                <a:gd name="T46" fmla="*/ 385 w 670"/>
                <a:gd name="T47" fmla="*/ 759 h 764"/>
                <a:gd name="T48" fmla="*/ 403 w 670"/>
                <a:gd name="T49" fmla="*/ 764 h 764"/>
                <a:gd name="T50" fmla="*/ 419 w 670"/>
                <a:gd name="T51" fmla="*/ 764 h 764"/>
                <a:gd name="T52" fmla="*/ 437 w 670"/>
                <a:gd name="T53" fmla="*/ 764 h 764"/>
                <a:gd name="T54" fmla="*/ 452 w 670"/>
                <a:gd name="T55" fmla="*/ 764 h 764"/>
                <a:gd name="T56" fmla="*/ 470 w 670"/>
                <a:gd name="T57" fmla="*/ 764 h 764"/>
                <a:gd name="T58" fmla="*/ 486 w 670"/>
                <a:gd name="T59" fmla="*/ 764 h 764"/>
                <a:gd name="T60" fmla="*/ 503 w 670"/>
                <a:gd name="T61" fmla="*/ 764 h 764"/>
                <a:gd name="T62" fmla="*/ 521 w 670"/>
                <a:gd name="T63" fmla="*/ 764 h 764"/>
                <a:gd name="T64" fmla="*/ 537 w 670"/>
                <a:gd name="T65" fmla="*/ 764 h 764"/>
                <a:gd name="T66" fmla="*/ 555 w 670"/>
                <a:gd name="T67" fmla="*/ 764 h 764"/>
                <a:gd name="T68" fmla="*/ 570 w 670"/>
                <a:gd name="T69" fmla="*/ 764 h 764"/>
                <a:gd name="T70" fmla="*/ 588 w 670"/>
                <a:gd name="T71" fmla="*/ 764 h 764"/>
                <a:gd name="T72" fmla="*/ 604 w 670"/>
                <a:gd name="T73" fmla="*/ 764 h 764"/>
                <a:gd name="T74" fmla="*/ 621 w 670"/>
                <a:gd name="T75" fmla="*/ 764 h 764"/>
                <a:gd name="T76" fmla="*/ 637 w 670"/>
                <a:gd name="T77" fmla="*/ 764 h 764"/>
                <a:gd name="T78" fmla="*/ 655 w 670"/>
                <a:gd name="T79" fmla="*/ 764 h 764"/>
                <a:gd name="T80" fmla="*/ 670 w 670"/>
                <a:gd name="T8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0" h="764">
                  <a:moveTo>
                    <a:pt x="0" y="762"/>
                  </a:moveTo>
                  <a:lnTo>
                    <a:pt x="16" y="757"/>
                  </a:lnTo>
                  <a:lnTo>
                    <a:pt x="34" y="746"/>
                  </a:lnTo>
                  <a:lnTo>
                    <a:pt x="49" y="726"/>
                  </a:lnTo>
                  <a:lnTo>
                    <a:pt x="67" y="693"/>
                  </a:lnTo>
                  <a:lnTo>
                    <a:pt x="83" y="635"/>
                  </a:lnTo>
                  <a:lnTo>
                    <a:pt x="100" y="552"/>
                  </a:lnTo>
                  <a:lnTo>
                    <a:pt x="118" y="445"/>
                  </a:lnTo>
                  <a:lnTo>
                    <a:pt x="134" y="319"/>
                  </a:lnTo>
                  <a:lnTo>
                    <a:pt x="152" y="189"/>
                  </a:lnTo>
                  <a:lnTo>
                    <a:pt x="167" y="78"/>
                  </a:lnTo>
                  <a:lnTo>
                    <a:pt x="185" y="11"/>
                  </a:lnTo>
                  <a:lnTo>
                    <a:pt x="201" y="0"/>
                  </a:lnTo>
                  <a:lnTo>
                    <a:pt x="218" y="49"/>
                  </a:lnTo>
                  <a:lnTo>
                    <a:pt x="234" y="147"/>
                  </a:lnTo>
                  <a:lnTo>
                    <a:pt x="252" y="272"/>
                  </a:lnTo>
                  <a:lnTo>
                    <a:pt x="267" y="401"/>
                  </a:lnTo>
                  <a:lnTo>
                    <a:pt x="285" y="517"/>
                  </a:lnTo>
                  <a:lnTo>
                    <a:pt x="303" y="610"/>
                  </a:lnTo>
                  <a:lnTo>
                    <a:pt x="319" y="675"/>
                  </a:lnTo>
                  <a:lnTo>
                    <a:pt x="336" y="717"/>
                  </a:lnTo>
                  <a:lnTo>
                    <a:pt x="352" y="742"/>
                  </a:lnTo>
                  <a:lnTo>
                    <a:pt x="370" y="755"/>
                  </a:lnTo>
                  <a:lnTo>
                    <a:pt x="385" y="759"/>
                  </a:lnTo>
                  <a:lnTo>
                    <a:pt x="403" y="764"/>
                  </a:lnTo>
                  <a:lnTo>
                    <a:pt x="419" y="764"/>
                  </a:lnTo>
                  <a:lnTo>
                    <a:pt x="437" y="764"/>
                  </a:lnTo>
                  <a:lnTo>
                    <a:pt x="452" y="764"/>
                  </a:lnTo>
                  <a:lnTo>
                    <a:pt x="470" y="764"/>
                  </a:lnTo>
                  <a:lnTo>
                    <a:pt x="486" y="764"/>
                  </a:lnTo>
                  <a:lnTo>
                    <a:pt x="503" y="764"/>
                  </a:lnTo>
                  <a:lnTo>
                    <a:pt x="521" y="764"/>
                  </a:lnTo>
                  <a:lnTo>
                    <a:pt x="537" y="764"/>
                  </a:lnTo>
                  <a:lnTo>
                    <a:pt x="555" y="764"/>
                  </a:lnTo>
                  <a:lnTo>
                    <a:pt x="570" y="764"/>
                  </a:lnTo>
                  <a:lnTo>
                    <a:pt x="588" y="764"/>
                  </a:lnTo>
                  <a:lnTo>
                    <a:pt x="604" y="764"/>
                  </a:lnTo>
                  <a:lnTo>
                    <a:pt x="621" y="764"/>
                  </a:lnTo>
                  <a:lnTo>
                    <a:pt x="637" y="764"/>
                  </a:lnTo>
                  <a:lnTo>
                    <a:pt x="655" y="764"/>
                  </a:lnTo>
                  <a:lnTo>
                    <a:pt x="670" y="76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66" name="Rectangle 77"/>
            <p:cNvSpPr>
              <a:spLocks noChangeArrowheads="1"/>
            </p:cNvSpPr>
            <p:nvPr/>
          </p:nvSpPr>
          <p:spPr bwMode="auto">
            <a:xfrm>
              <a:off x="5753101" y="2678113"/>
              <a:ext cx="1841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7" name="Rectangle 78"/>
            <p:cNvSpPr>
              <a:spLocks noChangeArrowheads="1"/>
            </p:cNvSpPr>
            <p:nvPr/>
          </p:nvSpPr>
          <p:spPr bwMode="auto">
            <a:xfrm>
              <a:off x="5788026" y="1189038"/>
              <a:ext cx="10636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input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8" name="Rectangle 79"/>
            <p:cNvSpPr>
              <a:spLocks noChangeArrowheads="1"/>
            </p:cNvSpPr>
            <p:nvPr/>
          </p:nvSpPr>
          <p:spPr bwMode="auto">
            <a:xfrm>
              <a:off x="5156201" y="2571750"/>
              <a:ext cx="349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69" name="Rectangle 80"/>
            <p:cNvSpPr>
              <a:spLocks noChangeArrowheads="1"/>
            </p:cNvSpPr>
            <p:nvPr/>
          </p:nvSpPr>
          <p:spPr bwMode="auto">
            <a:xfrm>
              <a:off x="6491288" y="1231900"/>
              <a:ext cx="349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0" name="Rectangle 81"/>
            <p:cNvSpPr>
              <a:spLocks noChangeArrowheads="1"/>
            </p:cNvSpPr>
            <p:nvPr/>
          </p:nvSpPr>
          <p:spPr bwMode="auto">
            <a:xfrm>
              <a:off x="6130926" y="1295400"/>
              <a:ext cx="342900" cy="80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71" name="Rectangle 82"/>
            <p:cNvSpPr>
              <a:spLocks noChangeArrowheads="1"/>
            </p:cNvSpPr>
            <p:nvPr/>
          </p:nvSpPr>
          <p:spPr bwMode="auto">
            <a:xfrm>
              <a:off x="6130926" y="1295400"/>
              <a:ext cx="342900" cy="809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2" name="Line 83"/>
            <p:cNvSpPr>
              <a:spLocks noChangeShapeType="1"/>
            </p:cNvSpPr>
            <p:nvPr/>
          </p:nvSpPr>
          <p:spPr bwMode="auto">
            <a:xfrm>
              <a:off x="6130926" y="1295400"/>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3" name="Line 84"/>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4" name="Line 85"/>
            <p:cNvSpPr>
              <a:spLocks noChangeShapeType="1"/>
            </p:cNvSpPr>
            <p:nvPr/>
          </p:nvSpPr>
          <p:spPr bwMode="auto">
            <a:xfrm flipV="1">
              <a:off x="64738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5" name="Line 86"/>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6" name="Line 87"/>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7" name="Line 88"/>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8" name="Line 89"/>
            <p:cNvSpPr>
              <a:spLocks noChangeShapeType="1"/>
            </p:cNvSpPr>
            <p:nvPr/>
          </p:nvSpPr>
          <p:spPr bwMode="auto">
            <a:xfrm>
              <a:off x="6130926" y="1295400"/>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79" name="Line 90"/>
            <p:cNvSpPr>
              <a:spLocks noChangeShapeType="1"/>
            </p:cNvSpPr>
            <p:nvPr/>
          </p:nvSpPr>
          <p:spPr bwMode="auto">
            <a:xfrm>
              <a:off x="6130926" y="1376363"/>
              <a:ext cx="342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0" name="Line 91"/>
            <p:cNvSpPr>
              <a:spLocks noChangeShapeType="1"/>
            </p:cNvSpPr>
            <p:nvPr/>
          </p:nvSpPr>
          <p:spPr bwMode="auto">
            <a:xfrm flipV="1">
              <a:off x="64738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1" name="Line 92"/>
            <p:cNvSpPr>
              <a:spLocks noChangeShapeType="1"/>
            </p:cNvSpPr>
            <p:nvPr/>
          </p:nvSpPr>
          <p:spPr bwMode="auto">
            <a:xfrm flipV="1">
              <a:off x="6130926" y="1295400"/>
              <a:ext cx="0" cy="80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82" name="Rectangle 93"/>
            <p:cNvSpPr>
              <a:spLocks noChangeArrowheads="1"/>
            </p:cNvSpPr>
            <p:nvPr/>
          </p:nvSpPr>
          <p:spPr bwMode="auto">
            <a:xfrm>
              <a:off x="6318251" y="1309688"/>
              <a:ext cx="1619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Narrow" pitchFamily="34" charset="0"/>
                  <a:cs typeface="Arial" pitchFamily="34" charset="0"/>
                </a:rPr>
                <a:t>input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83" name="Line 94"/>
            <p:cNvSpPr>
              <a:spLocks noChangeShapeType="1"/>
            </p:cNvSpPr>
            <p:nvPr/>
          </p:nvSpPr>
          <p:spPr bwMode="auto">
            <a:xfrm>
              <a:off x="6159501" y="1335088"/>
              <a:ext cx="141288"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0786" name="Oval 30785"/>
          <p:cNvSpPr/>
          <p:nvPr/>
        </p:nvSpPr>
        <p:spPr>
          <a:xfrm>
            <a:off x="5004048"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1</a:t>
            </a:r>
            <a:endParaRPr lang="en-GB" dirty="0">
              <a:solidFill>
                <a:schemeClr val="accent2">
                  <a:lumMod val="75000"/>
                  <a:lumOff val="25000"/>
                </a:schemeClr>
              </a:solidFill>
            </a:endParaRPr>
          </a:p>
        </p:txBody>
      </p:sp>
      <p:sp>
        <p:nvSpPr>
          <p:cNvPr id="99" name="Oval 98"/>
          <p:cNvSpPr/>
          <p:nvPr/>
        </p:nvSpPr>
        <p:spPr>
          <a:xfrm>
            <a:off x="7253285" y="328498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2</a:t>
            </a:r>
            <a:endParaRPr lang="en-GB" dirty="0">
              <a:solidFill>
                <a:schemeClr val="accent2">
                  <a:lumMod val="75000"/>
                  <a:lumOff val="25000"/>
                </a:schemeClr>
              </a:solidFill>
            </a:endParaRPr>
          </a:p>
        </p:txBody>
      </p:sp>
      <p:sp>
        <p:nvSpPr>
          <p:cNvPr id="100" name="Oval 99"/>
          <p:cNvSpPr/>
          <p:nvPr/>
        </p:nvSpPr>
        <p:spPr>
          <a:xfrm>
            <a:off x="5026297" y="4884274"/>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3</a:t>
            </a:r>
            <a:endParaRPr lang="en-GB" dirty="0">
              <a:solidFill>
                <a:schemeClr val="accent2">
                  <a:lumMod val="75000"/>
                  <a:lumOff val="25000"/>
                </a:schemeClr>
              </a:solidFill>
            </a:endParaRPr>
          </a:p>
        </p:txBody>
      </p:sp>
      <p:sp>
        <p:nvSpPr>
          <p:cNvPr id="101" name="Oval 100"/>
          <p:cNvSpPr/>
          <p:nvPr/>
        </p:nvSpPr>
        <p:spPr>
          <a:xfrm>
            <a:off x="7267573" y="4869160"/>
            <a:ext cx="1257050" cy="648072"/>
          </a:xfrm>
          <a:prstGeom prst="ellipse">
            <a:avLst/>
          </a:prstGeom>
          <a:solidFill>
            <a:schemeClr val="accent2">
              <a:lumMod val="10000"/>
              <a:lumOff val="90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75000"/>
                    <a:lumOff val="25000"/>
                  </a:schemeClr>
                </a:solidFill>
              </a:rPr>
              <a:t>Area 4</a:t>
            </a:r>
            <a:endParaRPr lang="en-GB" dirty="0">
              <a:solidFill>
                <a:schemeClr val="accent2">
                  <a:lumMod val="75000"/>
                  <a:lumOff val="25000"/>
                </a:schemeClr>
              </a:solidFill>
            </a:endParaRPr>
          </a:p>
        </p:txBody>
      </p:sp>
      <p:cxnSp>
        <p:nvCxnSpPr>
          <p:cNvPr id="30788" name="Straight Arrow Connector 30787"/>
          <p:cNvCxnSpPr>
            <a:endCxn id="30786" idx="0"/>
          </p:cNvCxnSpPr>
          <p:nvPr/>
        </p:nvCxnSpPr>
        <p:spPr>
          <a:xfrm flipH="1">
            <a:off x="5632573" y="2680200"/>
            <a:ext cx="688559" cy="604784"/>
          </a:xfrm>
          <a:prstGeom prst="straightConnector1">
            <a:avLst/>
          </a:prstGeom>
          <a:ln w="25400">
            <a:solidFill>
              <a:schemeClr val="accent2">
                <a:lumMod val="10000"/>
                <a:lumOff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99" idx="0"/>
          </p:cNvCxnSpPr>
          <p:nvPr/>
        </p:nvCxnSpPr>
        <p:spPr>
          <a:xfrm>
            <a:off x="7172323" y="2680200"/>
            <a:ext cx="709487" cy="604784"/>
          </a:xfrm>
          <a:prstGeom prst="straightConnector1">
            <a:avLst/>
          </a:prstGeom>
          <a:ln w="25400">
            <a:solidFill>
              <a:schemeClr val="accent2">
                <a:lumMod val="10000"/>
                <a:lumOff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793" name="Straight Arrow Connector 30792"/>
          <p:cNvCxnSpPr>
            <a:stCxn id="30786" idx="3"/>
            <a:endCxn id="100" idx="1"/>
          </p:cNvCxnSpPr>
          <p:nvPr/>
        </p:nvCxnSpPr>
        <p:spPr>
          <a:xfrm>
            <a:off x="5188139" y="3838148"/>
            <a:ext cx="22249" cy="114103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99" idx="3"/>
            <a:endCxn id="101" idx="1"/>
          </p:cNvCxnSpPr>
          <p:nvPr/>
        </p:nvCxnSpPr>
        <p:spPr>
          <a:xfrm>
            <a:off x="7437376" y="3838148"/>
            <a:ext cx="14288" cy="112592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801" name="Straight Arrow Connector 30800"/>
          <p:cNvCxnSpPr>
            <a:stCxn id="100" idx="7"/>
            <a:endCxn id="30786" idx="5"/>
          </p:cNvCxnSpPr>
          <p:nvPr/>
        </p:nvCxnSpPr>
        <p:spPr>
          <a:xfrm flipH="1" flipV="1">
            <a:off x="6077007" y="3838148"/>
            <a:ext cx="22249" cy="11410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01" idx="7"/>
            <a:endCxn id="99" idx="5"/>
          </p:cNvCxnSpPr>
          <p:nvPr/>
        </p:nvCxnSpPr>
        <p:spPr>
          <a:xfrm flipH="1" flipV="1">
            <a:off x="8326244" y="3838148"/>
            <a:ext cx="14288" cy="11259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816" name="Picture 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9425"/>
            <a:ext cx="4024492" cy="460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809" name="Curved Connector 30808"/>
          <p:cNvCxnSpPr>
            <a:stCxn id="100" idx="2"/>
            <a:endCxn id="30786" idx="2"/>
          </p:cNvCxnSpPr>
          <p:nvPr/>
        </p:nvCxnSpPr>
        <p:spPr>
          <a:xfrm rot="10800000">
            <a:off x="5004049" y="3609020"/>
            <a:ext cx="22249" cy="1599290"/>
          </a:xfrm>
          <a:prstGeom prst="curvedConnector3">
            <a:avLst>
              <a:gd name="adj1" fmla="val 201057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Curved Connector 130"/>
          <p:cNvCxnSpPr>
            <a:stCxn id="101" idx="6"/>
            <a:endCxn id="99" idx="6"/>
          </p:cNvCxnSpPr>
          <p:nvPr/>
        </p:nvCxnSpPr>
        <p:spPr>
          <a:xfrm flipH="1" flipV="1">
            <a:off x="8510335" y="3609020"/>
            <a:ext cx="14288" cy="1584176"/>
          </a:xfrm>
          <a:prstGeom prst="curvedConnector3">
            <a:avLst>
              <a:gd name="adj1" fmla="val -249908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14" name="Oval 30813"/>
          <p:cNvSpPr/>
          <p:nvPr/>
        </p:nvSpPr>
        <p:spPr>
          <a:xfrm>
            <a:off x="8525901" y="3537356"/>
            <a:ext cx="143328" cy="1433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4860032" y="3537356"/>
            <a:ext cx="143328" cy="1433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Isosceles Triangle 95"/>
          <p:cNvSpPr/>
          <p:nvPr/>
        </p:nvSpPr>
        <p:spPr>
          <a:xfrm>
            <a:off x="8243694" y="4369372"/>
            <a:ext cx="193675" cy="21602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Isosceles Triangle 137"/>
          <p:cNvSpPr/>
          <p:nvPr/>
        </p:nvSpPr>
        <p:spPr>
          <a:xfrm>
            <a:off x="5992810" y="4445496"/>
            <a:ext cx="193675" cy="21602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Isosceles Triangle 138"/>
          <p:cNvSpPr/>
          <p:nvPr/>
        </p:nvSpPr>
        <p:spPr>
          <a:xfrm>
            <a:off x="6164260" y="5104032"/>
            <a:ext cx="193675" cy="21602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Isosceles Triangle 139"/>
          <p:cNvSpPr/>
          <p:nvPr/>
        </p:nvSpPr>
        <p:spPr>
          <a:xfrm>
            <a:off x="7186610" y="5100298"/>
            <a:ext cx="193675" cy="21602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3761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199" y="4473116"/>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Collect data</a:t>
            </a:r>
          </a:p>
        </p:txBody>
      </p:sp>
      <p:sp>
        <p:nvSpPr>
          <p:cNvPr id="6" name="Rounded Rectangle 5"/>
          <p:cNvSpPr/>
          <p:nvPr/>
        </p:nvSpPr>
        <p:spPr>
          <a:xfrm>
            <a:off x="133203" y="216886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Build model(s)</a:t>
            </a:r>
          </a:p>
        </p:txBody>
      </p:sp>
      <p:sp>
        <p:nvSpPr>
          <p:cNvPr id="7" name="Rounded Rectangle 6"/>
          <p:cNvSpPr/>
          <p:nvPr/>
        </p:nvSpPr>
        <p:spPr>
          <a:xfrm>
            <a:off x="2365451" y="3410750"/>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Fit your model parameters to the data</a:t>
            </a:r>
          </a:p>
        </p:txBody>
      </p:sp>
      <p:sp>
        <p:nvSpPr>
          <p:cNvPr id="8" name="Rounded Rectangle 7"/>
          <p:cNvSpPr/>
          <p:nvPr/>
        </p:nvSpPr>
        <p:spPr>
          <a:xfrm>
            <a:off x="4813723" y="341075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Pick the best model</a:t>
            </a:r>
          </a:p>
        </p:txBody>
      </p:sp>
      <p:sp>
        <p:nvSpPr>
          <p:cNvPr id="9" name="Rounded Rectangle 8"/>
          <p:cNvSpPr/>
          <p:nvPr/>
        </p:nvSpPr>
        <p:spPr>
          <a:xfrm>
            <a:off x="7189987" y="3414846"/>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Make an inference (conclusion)</a:t>
            </a:r>
          </a:p>
        </p:txBody>
      </p:sp>
      <p:cxnSp>
        <p:nvCxnSpPr>
          <p:cNvPr id="11" name="Straight Arrow Connector 10"/>
          <p:cNvCxnSpPr>
            <a:stCxn id="5" idx="0"/>
            <a:endCxn id="7" idx="1"/>
          </p:cNvCxnSpPr>
          <p:nvPr/>
        </p:nvCxnSpPr>
        <p:spPr>
          <a:xfrm flipV="1">
            <a:off x="1033303" y="3914806"/>
            <a:ext cx="1332148" cy="55831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7" idx="1"/>
          </p:cNvCxnSpPr>
          <p:nvPr/>
        </p:nvCxnSpPr>
        <p:spPr>
          <a:xfrm>
            <a:off x="1069307" y="3176972"/>
            <a:ext cx="1296144" cy="737834"/>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6685931" y="3914806"/>
            <a:ext cx="504056" cy="4096"/>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3"/>
            <a:endCxn id="8" idx="1"/>
          </p:cNvCxnSpPr>
          <p:nvPr/>
        </p:nvCxnSpPr>
        <p:spPr>
          <a:xfrm>
            <a:off x="4237659" y="3914806"/>
            <a:ext cx="576064" cy="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Double Bracket 26"/>
          <p:cNvSpPr/>
          <p:nvPr/>
        </p:nvSpPr>
        <p:spPr>
          <a:xfrm>
            <a:off x="4525691" y="3176972"/>
            <a:ext cx="2412268" cy="1512168"/>
          </a:xfrm>
          <a:prstGeom prst="bracketPair">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8" name="Title 27"/>
          <p:cNvSpPr>
            <a:spLocks noGrp="1"/>
          </p:cNvSpPr>
          <p:nvPr>
            <p:ph type="title"/>
          </p:nvPr>
        </p:nvSpPr>
        <p:spPr/>
        <p:txBody>
          <a:bodyPr/>
          <a:lstStyle/>
          <a:p>
            <a:r>
              <a:rPr lang="en-GB" dirty="0" smtClean="0"/>
              <a:t>The DCM analysis pathway</a:t>
            </a:r>
            <a:endParaRPr lang="en-GB" dirty="0"/>
          </a:p>
        </p:txBody>
      </p:sp>
    </p:spTree>
    <p:extLst>
      <p:ext uri="{BB962C8B-B14F-4D97-AF65-F5344CB8AC3E}">
        <p14:creationId xmlns:p14="http://schemas.microsoft.com/office/powerpoint/2010/main" val="3794660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199" y="4473116"/>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Collect data</a:t>
            </a:r>
          </a:p>
        </p:txBody>
      </p:sp>
      <p:sp>
        <p:nvSpPr>
          <p:cNvPr id="6" name="Rounded Rectangle 5"/>
          <p:cNvSpPr/>
          <p:nvPr/>
        </p:nvSpPr>
        <p:spPr>
          <a:xfrm>
            <a:off x="133203" y="216886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Build model(s)</a:t>
            </a:r>
          </a:p>
        </p:txBody>
      </p:sp>
      <p:sp>
        <p:nvSpPr>
          <p:cNvPr id="7" name="Rounded Rectangle 6"/>
          <p:cNvSpPr/>
          <p:nvPr/>
        </p:nvSpPr>
        <p:spPr>
          <a:xfrm>
            <a:off x="2365451" y="3410750"/>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Fit your model parameters to the data</a:t>
            </a:r>
          </a:p>
        </p:txBody>
      </p:sp>
      <p:sp>
        <p:nvSpPr>
          <p:cNvPr id="8" name="Rounded Rectangle 7"/>
          <p:cNvSpPr/>
          <p:nvPr/>
        </p:nvSpPr>
        <p:spPr>
          <a:xfrm>
            <a:off x="4813723" y="341075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Pick the best model</a:t>
            </a:r>
          </a:p>
        </p:txBody>
      </p:sp>
      <p:sp>
        <p:nvSpPr>
          <p:cNvPr id="9" name="Rounded Rectangle 8"/>
          <p:cNvSpPr/>
          <p:nvPr/>
        </p:nvSpPr>
        <p:spPr>
          <a:xfrm>
            <a:off x="7189987" y="3414846"/>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Make an inference (conclusion)</a:t>
            </a:r>
          </a:p>
        </p:txBody>
      </p:sp>
      <p:cxnSp>
        <p:nvCxnSpPr>
          <p:cNvPr id="11" name="Straight Arrow Connector 10"/>
          <p:cNvCxnSpPr>
            <a:stCxn id="5" idx="0"/>
            <a:endCxn id="7" idx="1"/>
          </p:cNvCxnSpPr>
          <p:nvPr/>
        </p:nvCxnSpPr>
        <p:spPr>
          <a:xfrm flipV="1">
            <a:off x="1033303" y="3914806"/>
            <a:ext cx="1332148" cy="55831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7" idx="1"/>
          </p:cNvCxnSpPr>
          <p:nvPr/>
        </p:nvCxnSpPr>
        <p:spPr>
          <a:xfrm>
            <a:off x="1069307" y="3176972"/>
            <a:ext cx="1296144" cy="737834"/>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6685931" y="3914806"/>
            <a:ext cx="504056" cy="4096"/>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3"/>
            <a:endCxn id="8" idx="1"/>
          </p:cNvCxnSpPr>
          <p:nvPr/>
        </p:nvCxnSpPr>
        <p:spPr>
          <a:xfrm>
            <a:off x="4237659" y="3914806"/>
            <a:ext cx="576064" cy="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Double Bracket 26"/>
          <p:cNvSpPr/>
          <p:nvPr/>
        </p:nvSpPr>
        <p:spPr>
          <a:xfrm>
            <a:off x="4525691" y="3176972"/>
            <a:ext cx="2412268" cy="1512168"/>
          </a:xfrm>
          <a:prstGeom prst="bracketPair">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8" name="Title 27"/>
          <p:cNvSpPr>
            <a:spLocks noGrp="1"/>
          </p:cNvSpPr>
          <p:nvPr>
            <p:ph type="title"/>
          </p:nvPr>
        </p:nvSpPr>
        <p:spPr/>
        <p:txBody>
          <a:bodyPr/>
          <a:lstStyle/>
          <a:p>
            <a:r>
              <a:rPr lang="en-GB" dirty="0" smtClean="0"/>
              <a:t>The DCM analysis pathway</a:t>
            </a:r>
            <a:endParaRPr lang="en-GB" dirty="0"/>
          </a:p>
        </p:txBody>
      </p:sp>
      <p:cxnSp>
        <p:nvCxnSpPr>
          <p:cNvPr id="13" name="Straight Arrow Connector 12"/>
          <p:cNvCxnSpPr>
            <a:stCxn id="14" idx="2"/>
            <a:endCxn id="7" idx="0"/>
          </p:cNvCxnSpPr>
          <p:nvPr/>
        </p:nvCxnSpPr>
        <p:spPr>
          <a:xfrm flipH="1">
            <a:off x="3301555" y="2669831"/>
            <a:ext cx="1832" cy="740919"/>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367283" y="1661719"/>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t>
            </a:r>
            <a:r>
              <a:rPr lang="en-GB" dirty="0" smtClean="0"/>
              <a:t>ixed parameters</a:t>
            </a:r>
            <a:endParaRPr lang="en-GB" dirty="0"/>
          </a:p>
        </p:txBody>
      </p:sp>
    </p:spTree>
    <p:extLst>
      <p:ext uri="{BB962C8B-B14F-4D97-AF65-F5344CB8AC3E}">
        <p14:creationId xmlns:p14="http://schemas.microsoft.com/office/powerpoint/2010/main" val="1218202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Fitting DCMs to data</a:t>
            </a:r>
            <a:endParaRPr lang="en-GB"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484784"/>
            <a:ext cx="3024336" cy="528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292080" y="4365104"/>
            <a:ext cx="648072"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3826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kern="0" dirty="0" smtClean="0"/>
              <a:t>Fitting DCMs to data</a:t>
            </a:r>
            <a:endParaRPr lang="en-GB"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897953"/>
            <a:ext cx="4352961" cy="627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718" y="1130024"/>
            <a:ext cx="4331999" cy="624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152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kern="0" dirty="0" smtClean="0"/>
              <a:t>Fitting DCMs to data</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908720"/>
            <a:ext cx="4283596" cy="617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718" y="1146925"/>
            <a:ext cx="4257281" cy="613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772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kern="0" dirty="0" smtClean="0"/>
              <a:t>Fitting DCMs to data</a:t>
            </a:r>
            <a:endParaRPr lang="en-GB" dirty="0"/>
          </a:p>
        </p:txBody>
      </p:sp>
      <p:sp>
        <p:nvSpPr>
          <p:cNvPr id="3" name="Content Placeholder 2"/>
          <p:cNvSpPr>
            <a:spLocks noGrp="1"/>
          </p:cNvSpPr>
          <p:nvPr>
            <p:ph idx="1"/>
          </p:nvPr>
        </p:nvSpPr>
        <p:spPr>
          <a:xfrm>
            <a:off x="330200" y="1844825"/>
            <a:ext cx="8489950" cy="4321026"/>
          </a:xfrm>
        </p:spPr>
        <p:txBody>
          <a:bodyPr/>
          <a:lstStyle/>
          <a:p>
            <a:pPr marL="514350" indent="-514350">
              <a:buFont typeface="+mj-lt"/>
              <a:buAutoNum type="arabicPeriod"/>
            </a:pPr>
            <a:r>
              <a:rPr lang="en-GB" dirty="0" smtClean="0"/>
              <a:t>Check your data</a:t>
            </a:r>
          </a:p>
          <a:p>
            <a:pPr marL="514350" indent="-514350">
              <a:buFont typeface="+mj-lt"/>
              <a:buAutoNum type="arabicPeriod"/>
            </a:pPr>
            <a:endParaRPr lang="en-GB" dirty="0"/>
          </a:p>
          <a:p>
            <a:pPr marL="0" indent="0">
              <a:buNone/>
            </a:pPr>
            <a:endParaRPr lang="en-GB" dirty="0"/>
          </a:p>
          <a:p>
            <a:pPr marL="514350" indent="-514350">
              <a:buFont typeface="+mj-lt"/>
              <a:buAutoNum type="arabicPeriod"/>
            </a:pP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48680"/>
            <a:ext cx="4604952" cy="663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851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kern="0" dirty="0" smtClean="0"/>
              <a:t>Fitting DCMs to data</a:t>
            </a:r>
            <a:endParaRPr lang="en-GB" dirty="0"/>
          </a:p>
        </p:txBody>
      </p:sp>
      <p:sp>
        <p:nvSpPr>
          <p:cNvPr id="3" name="Content Placeholder 2"/>
          <p:cNvSpPr>
            <a:spLocks noGrp="1"/>
          </p:cNvSpPr>
          <p:nvPr>
            <p:ph idx="1"/>
          </p:nvPr>
        </p:nvSpPr>
        <p:spPr>
          <a:xfrm>
            <a:off x="330200" y="1844825"/>
            <a:ext cx="8489950" cy="4321026"/>
          </a:xfrm>
        </p:spPr>
        <p:txBody>
          <a:bodyPr/>
          <a:lstStyle/>
          <a:p>
            <a:pPr marL="514350" indent="-514350">
              <a:buFont typeface="+mj-lt"/>
              <a:buAutoNum type="arabicPeriod"/>
            </a:pPr>
            <a:r>
              <a:rPr lang="en-GB" dirty="0" smtClean="0"/>
              <a:t>Check your data</a:t>
            </a:r>
          </a:p>
          <a:p>
            <a:pPr marL="514350" indent="-514350">
              <a:buFont typeface="+mj-lt"/>
              <a:buAutoNum type="arabicPeriod"/>
            </a:pPr>
            <a:endParaRPr lang="en-GB" dirty="0" smtClean="0"/>
          </a:p>
          <a:p>
            <a:pPr marL="514350" indent="-514350">
              <a:buFont typeface="+mj-lt"/>
              <a:buAutoNum type="arabicPeriod"/>
            </a:pPr>
            <a:r>
              <a:rPr lang="en-GB" dirty="0" smtClean="0"/>
              <a:t>Check your sources</a:t>
            </a:r>
            <a:endParaRPr lang="en-GB" dirty="0"/>
          </a:p>
          <a:p>
            <a:pPr marL="0" indent="0">
              <a:buNone/>
            </a:pPr>
            <a:endParaRPr lang="en-GB" dirty="0"/>
          </a:p>
          <a:p>
            <a:pPr marL="514350" indent="-514350">
              <a:buFont typeface="+mj-lt"/>
              <a:buAutoNum type="arabicPeriod"/>
            </a:pPr>
            <a:endParaRPr lang="en-GB" dirty="0"/>
          </a:p>
        </p:txBody>
      </p:sp>
      <p:pic>
        <p:nvPicPr>
          <p:cNvPr id="5" name="Picture 285"/>
          <p:cNvPicPr>
            <a:picLocks noChangeAspect="1" noChangeArrowheads="1"/>
          </p:cNvPicPr>
          <p:nvPr/>
        </p:nvPicPr>
        <p:blipFill>
          <a:blip r:embed="rId3" cstate="print"/>
          <a:srcRect/>
          <a:stretch>
            <a:fillRect/>
          </a:stretch>
        </p:blipFill>
        <p:spPr bwMode="auto">
          <a:xfrm>
            <a:off x="5820614" y="3750679"/>
            <a:ext cx="2503488" cy="2273300"/>
          </a:xfrm>
          <a:prstGeom prst="rect">
            <a:avLst/>
          </a:prstGeom>
          <a:noFill/>
          <a:ln w="9525">
            <a:noFill/>
            <a:miter lim="800000"/>
            <a:headEnd/>
            <a:tailEnd/>
          </a:ln>
        </p:spPr>
      </p:pic>
      <p:pic>
        <p:nvPicPr>
          <p:cNvPr id="6" name="Picture 387"/>
          <p:cNvPicPr>
            <a:picLocks noChangeAspect="1" noChangeArrowheads="1"/>
          </p:cNvPicPr>
          <p:nvPr/>
        </p:nvPicPr>
        <p:blipFill>
          <a:blip r:embed="rId4" cstate="print"/>
          <a:srcRect/>
          <a:stretch>
            <a:fillRect/>
          </a:stretch>
        </p:blipFill>
        <p:spPr bwMode="auto">
          <a:xfrm>
            <a:off x="5820614" y="1019154"/>
            <a:ext cx="2503488" cy="2273300"/>
          </a:xfrm>
          <a:prstGeom prst="rect">
            <a:avLst/>
          </a:prstGeom>
          <a:noFill/>
          <a:ln w="9525">
            <a:noFill/>
            <a:miter lim="800000"/>
            <a:headEnd/>
            <a:tailEnd/>
          </a:ln>
        </p:spPr>
      </p:pic>
      <p:sp>
        <p:nvSpPr>
          <p:cNvPr id="16" name="Oval 15"/>
          <p:cNvSpPr/>
          <p:nvPr/>
        </p:nvSpPr>
        <p:spPr>
          <a:xfrm>
            <a:off x="6327837" y="3984900"/>
            <a:ext cx="127220" cy="143124"/>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313260" y="5147115"/>
            <a:ext cx="127220" cy="143124"/>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082678" y="4312226"/>
            <a:ext cx="127220" cy="14312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084003" y="5124584"/>
            <a:ext cx="127220" cy="14312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6101231" y="5634793"/>
            <a:ext cx="127220" cy="14312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6290731" y="5601665"/>
            <a:ext cx="127220" cy="143124"/>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054204" y="2583889"/>
            <a:ext cx="127220" cy="14312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047578" y="2720387"/>
            <a:ext cx="127220" cy="14312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048903" y="1441552"/>
            <a:ext cx="127220" cy="14312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950167" y="5491665"/>
            <a:ext cx="127220" cy="1431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951492" y="5310110"/>
            <a:ext cx="127220" cy="1431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944866" y="4452694"/>
            <a:ext cx="127220" cy="1431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508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844825"/>
            <a:ext cx="8489950" cy="4321026"/>
          </a:xfrm>
        </p:spPr>
        <p:txBody>
          <a:bodyPr/>
          <a:lstStyle/>
          <a:p>
            <a:pPr marL="514350" indent="-514350">
              <a:buFont typeface="+mj-lt"/>
              <a:buAutoNum type="arabicPeriod"/>
            </a:pPr>
            <a:r>
              <a:rPr lang="en-GB" dirty="0" smtClean="0"/>
              <a:t>Check your data</a:t>
            </a:r>
          </a:p>
          <a:p>
            <a:pPr marL="514350" indent="-514350">
              <a:buFont typeface="+mj-lt"/>
              <a:buAutoNum type="arabicPeriod"/>
            </a:pPr>
            <a:endParaRPr lang="en-GB" dirty="0" smtClean="0"/>
          </a:p>
          <a:p>
            <a:pPr marL="514350" indent="-514350">
              <a:buFont typeface="+mj-lt"/>
              <a:buAutoNum type="arabicPeriod"/>
            </a:pPr>
            <a:r>
              <a:rPr lang="en-GB" dirty="0" smtClean="0"/>
              <a:t>Check your sources</a:t>
            </a:r>
          </a:p>
          <a:p>
            <a:pPr marL="514350" indent="-514350">
              <a:buFont typeface="+mj-lt"/>
              <a:buAutoNum type="arabicPeriod"/>
            </a:pPr>
            <a:endParaRPr lang="en-GB" dirty="0" smtClean="0"/>
          </a:p>
          <a:p>
            <a:pPr marL="514350" indent="-514350">
              <a:buFont typeface="+mj-lt"/>
              <a:buAutoNum type="arabicPeriod"/>
            </a:pPr>
            <a:r>
              <a:rPr lang="en-GB" dirty="0" smtClean="0"/>
              <a:t>Check your model</a:t>
            </a:r>
            <a:endParaRPr lang="en-GB" dirty="0"/>
          </a:p>
          <a:p>
            <a:pPr marL="0" indent="0">
              <a:buNone/>
            </a:pPr>
            <a:endParaRPr lang="en-GB" dirty="0"/>
          </a:p>
          <a:p>
            <a:pPr marL="514350" indent="-514350">
              <a:buFont typeface="+mj-lt"/>
              <a:buAutoNum type="arabicPeriod"/>
            </a:pPr>
            <a:endParaRPr lang="en-GB" dirty="0"/>
          </a:p>
        </p:txBody>
      </p:sp>
      <p:grpSp>
        <p:nvGrpSpPr>
          <p:cNvPr id="28" name="Group 509"/>
          <p:cNvGrpSpPr>
            <a:grpSpLocks/>
          </p:cNvGrpSpPr>
          <p:nvPr/>
        </p:nvGrpSpPr>
        <p:grpSpPr bwMode="auto">
          <a:xfrm>
            <a:off x="5724128" y="626268"/>
            <a:ext cx="2970213" cy="2925763"/>
            <a:chOff x="259" y="204"/>
            <a:chExt cx="1723" cy="1843"/>
          </a:xfrm>
        </p:grpSpPr>
        <p:sp>
          <p:nvSpPr>
            <p:cNvPr id="29" name="Text Box 81"/>
            <p:cNvSpPr txBox="1">
              <a:spLocks noChangeArrowheads="1"/>
            </p:cNvSpPr>
            <p:nvPr/>
          </p:nvSpPr>
          <p:spPr bwMode="auto">
            <a:xfrm>
              <a:off x="814" y="1792"/>
              <a:ext cx="680" cy="231"/>
            </a:xfrm>
            <a:prstGeom prst="rect">
              <a:avLst/>
            </a:prstGeom>
            <a:noFill/>
            <a:ln w="9525">
              <a:noFill/>
              <a:miter lim="800000"/>
              <a:headEnd/>
              <a:tailEnd/>
            </a:ln>
            <a:effectLst/>
          </p:spPr>
          <p:txBody>
            <a:bodyPr>
              <a:spAutoFit/>
            </a:bodyPr>
            <a:lstStyle/>
            <a:p>
              <a:pPr>
                <a:spcBef>
                  <a:spcPct val="50000"/>
                </a:spcBef>
              </a:pPr>
              <a:r>
                <a:rPr lang="en-GB" b="0" dirty="0"/>
                <a:t>Model 1</a:t>
              </a:r>
            </a:p>
          </p:txBody>
        </p:sp>
        <p:sp>
          <p:nvSpPr>
            <p:cNvPr id="30" name="AutoShape 29"/>
            <p:cNvSpPr>
              <a:spLocks noChangeArrowheads="1"/>
            </p:cNvSpPr>
            <p:nvPr/>
          </p:nvSpPr>
          <p:spPr bwMode="auto">
            <a:xfrm>
              <a:off x="544" y="1540"/>
              <a:ext cx="340" cy="206"/>
            </a:xfrm>
            <a:prstGeom prst="roundRect">
              <a:avLst>
                <a:gd name="adj" fmla="val 16667"/>
              </a:avLst>
            </a:prstGeom>
            <a:solidFill>
              <a:srgbClr val="EAEAEA"/>
            </a:solidFill>
            <a:ln w="9525">
              <a:solidFill>
                <a:schemeClr val="tx1"/>
              </a:solidFill>
              <a:round/>
              <a:headEnd/>
              <a:tailEnd/>
            </a:ln>
            <a:effectLst/>
          </p:spPr>
          <p:txBody>
            <a:bodyPr wrap="none" anchor="ctr"/>
            <a:lstStyle/>
            <a:p>
              <a:pPr algn="ctr"/>
              <a:r>
                <a:rPr lang="en-GB" b="0"/>
                <a:t>V4</a:t>
              </a:r>
            </a:p>
          </p:txBody>
        </p:sp>
        <p:sp>
          <p:nvSpPr>
            <p:cNvPr id="31" name="AutoShape 30"/>
            <p:cNvSpPr>
              <a:spLocks noChangeArrowheads="1"/>
            </p:cNvSpPr>
            <p:nvPr/>
          </p:nvSpPr>
          <p:spPr bwMode="auto">
            <a:xfrm>
              <a:off x="758" y="885"/>
              <a:ext cx="340" cy="206"/>
            </a:xfrm>
            <a:prstGeom prst="roundRect">
              <a:avLst>
                <a:gd name="adj" fmla="val 16667"/>
              </a:avLst>
            </a:prstGeom>
            <a:solidFill>
              <a:srgbClr val="C0C0C0"/>
            </a:solidFill>
            <a:ln w="9525">
              <a:solidFill>
                <a:schemeClr val="tx1"/>
              </a:solidFill>
              <a:round/>
              <a:headEnd/>
              <a:tailEnd/>
            </a:ln>
            <a:effectLst/>
          </p:spPr>
          <p:txBody>
            <a:bodyPr wrap="none" anchor="ctr"/>
            <a:lstStyle/>
            <a:p>
              <a:pPr algn="ctr"/>
              <a:r>
                <a:rPr lang="en-GB" b="0"/>
                <a:t>IPL</a:t>
              </a:r>
            </a:p>
          </p:txBody>
        </p:sp>
        <p:sp>
          <p:nvSpPr>
            <p:cNvPr id="32" name="AutoShape 31"/>
            <p:cNvSpPr>
              <a:spLocks noChangeArrowheads="1"/>
            </p:cNvSpPr>
            <p:nvPr/>
          </p:nvSpPr>
          <p:spPr bwMode="auto">
            <a:xfrm>
              <a:off x="302" y="866"/>
              <a:ext cx="340" cy="207"/>
            </a:xfrm>
            <a:prstGeom prst="roundRect">
              <a:avLst>
                <a:gd name="adj" fmla="val 16667"/>
              </a:avLst>
            </a:prstGeom>
            <a:solidFill>
              <a:srgbClr val="969696"/>
            </a:solidFill>
            <a:ln w="9525">
              <a:solidFill>
                <a:schemeClr val="tx1"/>
              </a:solidFill>
              <a:round/>
              <a:headEnd/>
              <a:tailEnd/>
            </a:ln>
            <a:effectLst/>
          </p:spPr>
          <p:txBody>
            <a:bodyPr wrap="none" anchor="ctr"/>
            <a:lstStyle/>
            <a:p>
              <a:pPr algn="ctr"/>
              <a:r>
                <a:rPr lang="en-GB" b="0"/>
                <a:t>A19</a:t>
              </a:r>
            </a:p>
          </p:txBody>
        </p:sp>
        <p:sp>
          <p:nvSpPr>
            <p:cNvPr id="33" name="AutoShape 32"/>
            <p:cNvSpPr>
              <a:spLocks noChangeArrowheads="1"/>
            </p:cNvSpPr>
            <p:nvPr/>
          </p:nvSpPr>
          <p:spPr bwMode="auto">
            <a:xfrm>
              <a:off x="543" y="249"/>
              <a:ext cx="340" cy="206"/>
            </a:xfrm>
            <a:prstGeom prst="roundRect">
              <a:avLst>
                <a:gd name="adj" fmla="val 16667"/>
              </a:avLst>
            </a:prstGeom>
            <a:solidFill>
              <a:srgbClr val="808080"/>
            </a:solidFill>
            <a:ln w="9525">
              <a:solidFill>
                <a:schemeClr val="tx1"/>
              </a:solidFill>
              <a:round/>
              <a:headEnd/>
              <a:tailEnd/>
            </a:ln>
            <a:effectLst/>
          </p:spPr>
          <p:txBody>
            <a:bodyPr wrap="none" anchor="ctr"/>
            <a:lstStyle/>
            <a:p>
              <a:pPr algn="ctr"/>
              <a:r>
                <a:rPr lang="en-GB" b="0"/>
                <a:t>OFC</a:t>
              </a:r>
            </a:p>
          </p:txBody>
        </p:sp>
        <p:cxnSp>
          <p:nvCxnSpPr>
            <p:cNvPr id="34" name="AutoShape 130"/>
            <p:cNvCxnSpPr>
              <a:cxnSpLocks noChangeShapeType="1"/>
              <a:stCxn id="30" idx="0"/>
              <a:endCxn id="31" idx="2"/>
            </p:cNvCxnSpPr>
            <p:nvPr/>
          </p:nvCxnSpPr>
          <p:spPr bwMode="auto">
            <a:xfrm rot="16200000">
              <a:off x="596" y="1209"/>
              <a:ext cx="449" cy="214"/>
            </a:xfrm>
            <a:prstGeom prst="bentConnector3">
              <a:avLst>
                <a:gd name="adj1" fmla="val 49889"/>
              </a:avLst>
            </a:prstGeom>
            <a:noFill/>
            <a:ln w="9525">
              <a:solidFill>
                <a:schemeClr val="tx1"/>
              </a:solidFill>
              <a:miter lim="800000"/>
              <a:headEnd type="triangle" w="med" len="med"/>
              <a:tailEnd type="triangle" w="med" len="med"/>
            </a:ln>
            <a:effectLst/>
          </p:spPr>
        </p:cxnSp>
        <p:cxnSp>
          <p:nvCxnSpPr>
            <p:cNvPr id="35" name="AutoShape 131"/>
            <p:cNvCxnSpPr>
              <a:cxnSpLocks noChangeShapeType="1"/>
              <a:stCxn id="30" idx="0"/>
              <a:endCxn id="32" idx="2"/>
            </p:cNvCxnSpPr>
            <p:nvPr/>
          </p:nvCxnSpPr>
          <p:spPr bwMode="auto">
            <a:xfrm rot="5400000" flipH="1">
              <a:off x="359" y="1186"/>
              <a:ext cx="467" cy="242"/>
            </a:xfrm>
            <a:prstGeom prst="bentConnector3">
              <a:avLst>
                <a:gd name="adj1" fmla="val 47963"/>
              </a:avLst>
            </a:prstGeom>
            <a:noFill/>
            <a:ln w="9525">
              <a:solidFill>
                <a:schemeClr val="tx1"/>
              </a:solidFill>
              <a:miter lim="800000"/>
              <a:headEnd type="triangle" w="med" len="med"/>
              <a:tailEnd type="triangle" w="med" len="med"/>
            </a:ln>
            <a:effectLst/>
          </p:spPr>
        </p:cxnSp>
        <p:cxnSp>
          <p:nvCxnSpPr>
            <p:cNvPr id="36" name="AutoShape 132"/>
            <p:cNvCxnSpPr>
              <a:cxnSpLocks noChangeShapeType="1"/>
              <a:stCxn id="32" idx="0"/>
              <a:endCxn id="33" idx="2"/>
            </p:cNvCxnSpPr>
            <p:nvPr/>
          </p:nvCxnSpPr>
          <p:spPr bwMode="auto">
            <a:xfrm rot="16200000">
              <a:off x="387" y="540"/>
              <a:ext cx="411" cy="241"/>
            </a:xfrm>
            <a:prstGeom prst="bentConnector3">
              <a:avLst>
                <a:gd name="adj1" fmla="val 49880"/>
              </a:avLst>
            </a:prstGeom>
            <a:noFill/>
            <a:ln w="9525">
              <a:solidFill>
                <a:schemeClr val="tx1"/>
              </a:solidFill>
              <a:miter lim="800000"/>
              <a:headEnd type="triangle" w="med" len="med"/>
              <a:tailEnd type="triangle" w="med" len="med"/>
            </a:ln>
            <a:effectLst/>
          </p:spPr>
        </p:cxnSp>
        <p:cxnSp>
          <p:nvCxnSpPr>
            <p:cNvPr id="37" name="AutoShape 133"/>
            <p:cNvCxnSpPr>
              <a:cxnSpLocks noChangeShapeType="1"/>
              <a:stCxn id="31" idx="0"/>
              <a:endCxn id="33" idx="2"/>
            </p:cNvCxnSpPr>
            <p:nvPr/>
          </p:nvCxnSpPr>
          <p:spPr bwMode="auto">
            <a:xfrm rot="5400000" flipH="1">
              <a:off x="606" y="562"/>
              <a:ext cx="430" cy="215"/>
            </a:xfrm>
            <a:prstGeom prst="bentConnector3">
              <a:avLst>
                <a:gd name="adj1" fmla="val 51856"/>
              </a:avLst>
            </a:prstGeom>
            <a:noFill/>
            <a:ln w="9525">
              <a:solidFill>
                <a:schemeClr val="tx1"/>
              </a:solidFill>
              <a:miter lim="800000"/>
              <a:headEnd type="triangle" w="med" len="med"/>
              <a:tailEnd type="triangle" w="med" len="med"/>
            </a:ln>
            <a:effectLst/>
          </p:spPr>
        </p:cxnSp>
        <p:sp>
          <p:nvSpPr>
            <p:cNvPr id="38" name="AutoShape 175"/>
            <p:cNvSpPr>
              <a:spLocks noChangeArrowheads="1"/>
            </p:cNvSpPr>
            <p:nvPr/>
          </p:nvSpPr>
          <p:spPr bwMode="auto">
            <a:xfrm>
              <a:off x="1389" y="1540"/>
              <a:ext cx="340" cy="206"/>
            </a:xfrm>
            <a:prstGeom prst="roundRect">
              <a:avLst>
                <a:gd name="adj" fmla="val 16667"/>
              </a:avLst>
            </a:prstGeom>
            <a:solidFill>
              <a:srgbClr val="EAEAEA"/>
            </a:solidFill>
            <a:ln w="9525">
              <a:solidFill>
                <a:schemeClr val="tx1"/>
              </a:solidFill>
              <a:round/>
              <a:headEnd/>
              <a:tailEnd/>
            </a:ln>
            <a:effectLst/>
          </p:spPr>
          <p:txBody>
            <a:bodyPr wrap="none" anchor="ctr"/>
            <a:lstStyle/>
            <a:p>
              <a:pPr algn="ctr"/>
              <a:r>
                <a:rPr lang="en-GB" b="0"/>
                <a:t>V4</a:t>
              </a:r>
            </a:p>
          </p:txBody>
        </p:sp>
        <p:sp>
          <p:nvSpPr>
            <p:cNvPr id="39" name="AutoShape 176"/>
            <p:cNvSpPr>
              <a:spLocks noChangeArrowheads="1"/>
            </p:cNvSpPr>
            <p:nvPr/>
          </p:nvSpPr>
          <p:spPr bwMode="auto">
            <a:xfrm>
              <a:off x="1603" y="886"/>
              <a:ext cx="340" cy="206"/>
            </a:xfrm>
            <a:prstGeom prst="roundRect">
              <a:avLst>
                <a:gd name="adj" fmla="val 16667"/>
              </a:avLst>
            </a:prstGeom>
            <a:solidFill>
              <a:srgbClr val="C0C0C0"/>
            </a:solidFill>
            <a:ln w="9525">
              <a:solidFill>
                <a:schemeClr val="tx1"/>
              </a:solidFill>
              <a:round/>
              <a:headEnd/>
              <a:tailEnd/>
            </a:ln>
            <a:effectLst/>
          </p:spPr>
          <p:txBody>
            <a:bodyPr wrap="none" anchor="ctr"/>
            <a:lstStyle/>
            <a:p>
              <a:pPr algn="ctr"/>
              <a:r>
                <a:rPr lang="en-GB" b="0"/>
                <a:t>IPL</a:t>
              </a:r>
            </a:p>
          </p:txBody>
        </p:sp>
        <p:sp>
          <p:nvSpPr>
            <p:cNvPr id="40" name="AutoShape 177"/>
            <p:cNvSpPr>
              <a:spLocks noChangeArrowheads="1"/>
            </p:cNvSpPr>
            <p:nvPr/>
          </p:nvSpPr>
          <p:spPr bwMode="auto">
            <a:xfrm>
              <a:off x="1147" y="885"/>
              <a:ext cx="340" cy="207"/>
            </a:xfrm>
            <a:prstGeom prst="roundRect">
              <a:avLst>
                <a:gd name="adj" fmla="val 16667"/>
              </a:avLst>
            </a:prstGeom>
            <a:solidFill>
              <a:srgbClr val="969696"/>
            </a:solidFill>
            <a:ln w="9525">
              <a:solidFill>
                <a:schemeClr val="tx1"/>
              </a:solidFill>
              <a:round/>
              <a:headEnd/>
              <a:tailEnd/>
            </a:ln>
            <a:effectLst/>
          </p:spPr>
          <p:txBody>
            <a:bodyPr wrap="none" anchor="ctr"/>
            <a:lstStyle/>
            <a:p>
              <a:pPr algn="ctr"/>
              <a:r>
                <a:rPr lang="en-GB" b="0"/>
                <a:t>A19</a:t>
              </a:r>
            </a:p>
          </p:txBody>
        </p:sp>
        <p:sp>
          <p:nvSpPr>
            <p:cNvPr id="41" name="AutoShape 178"/>
            <p:cNvSpPr>
              <a:spLocks noChangeArrowheads="1"/>
            </p:cNvSpPr>
            <p:nvPr/>
          </p:nvSpPr>
          <p:spPr bwMode="auto">
            <a:xfrm>
              <a:off x="1388" y="249"/>
              <a:ext cx="340" cy="206"/>
            </a:xfrm>
            <a:prstGeom prst="roundRect">
              <a:avLst>
                <a:gd name="adj" fmla="val 16667"/>
              </a:avLst>
            </a:prstGeom>
            <a:solidFill>
              <a:srgbClr val="808080"/>
            </a:solidFill>
            <a:ln w="9525">
              <a:solidFill>
                <a:schemeClr val="tx1"/>
              </a:solidFill>
              <a:round/>
              <a:headEnd/>
              <a:tailEnd/>
            </a:ln>
            <a:effectLst/>
          </p:spPr>
          <p:txBody>
            <a:bodyPr wrap="none" anchor="ctr"/>
            <a:lstStyle/>
            <a:p>
              <a:pPr algn="ctr"/>
              <a:r>
                <a:rPr lang="en-GB" b="0"/>
                <a:t>OFC</a:t>
              </a:r>
            </a:p>
          </p:txBody>
        </p:sp>
        <p:cxnSp>
          <p:nvCxnSpPr>
            <p:cNvPr id="42" name="AutoShape 179"/>
            <p:cNvCxnSpPr>
              <a:cxnSpLocks noChangeShapeType="1"/>
              <a:stCxn id="38" idx="0"/>
              <a:endCxn id="39" idx="2"/>
            </p:cNvCxnSpPr>
            <p:nvPr/>
          </p:nvCxnSpPr>
          <p:spPr bwMode="auto">
            <a:xfrm rot="16200000">
              <a:off x="1442" y="1209"/>
              <a:ext cx="448" cy="214"/>
            </a:xfrm>
            <a:prstGeom prst="bentConnector3">
              <a:avLst>
                <a:gd name="adj1" fmla="val 50000"/>
              </a:avLst>
            </a:prstGeom>
            <a:noFill/>
            <a:ln w="9525">
              <a:solidFill>
                <a:schemeClr val="tx1"/>
              </a:solidFill>
              <a:miter lim="800000"/>
              <a:headEnd type="triangle" w="med" len="med"/>
              <a:tailEnd type="triangle" w="med" len="med"/>
            </a:ln>
            <a:effectLst/>
          </p:spPr>
        </p:cxnSp>
        <p:cxnSp>
          <p:nvCxnSpPr>
            <p:cNvPr id="43" name="AutoShape 180"/>
            <p:cNvCxnSpPr>
              <a:cxnSpLocks noChangeShapeType="1"/>
              <a:stCxn id="38" idx="0"/>
              <a:endCxn id="40" idx="2"/>
            </p:cNvCxnSpPr>
            <p:nvPr/>
          </p:nvCxnSpPr>
          <p:spPr bwMode="auto">
            <a:xfrm rot="5400000" flipH="1">
              <a:off x="1214" y="1195"/>
              <a:ext cx="448" cy="242"/>
            </a:xfrm>
            <a:prstGeom prst="bentConnector3">
              <a:avLst>
                <a:gd name="adj1" fmla="val 50000"/>
              </a:avLst>
            </a:prstGeom>
            <a:noFill/>
            <a:ln w="9525">
              <a:solidFill>
                <a:schemeClr val="tx1"/>
              </a:solidFill>
              <a:miter lim="800000"/>
              <a:headEnd type="triangle" w="med" len="med"/>
              <a:tailEnd type="triangle" w="med" len="med"/>
            </a:ln>
            <a:effectLst/>
          </p:spPr>
        </p:cxnSp>
        <p:cxnSp>
          <p:nvCxnSpPr>
            <p:cNvPr id="44" name="AutoShape 181"/>
            <p:cNvCxnSpPr>
              <a:cxnSpLocks noChangeShapeType="1"/>
              <a:stCxn id="40" idx="0"/>
              <a:endCxn id="41" idx="2"/>
            </p:cNvCxnSpPr>
            <p:nvPr/>
          </p:nvCxnSpPr>
          <p:spPr bwMode="auto">
            <a:xfrm rot="16200000">
              <a:off x="1223" y="549"/>
              <a:ext cx="430" cy="241"/>
            </a:xfrm>
            <a:prstGeom prst="bentConnector3">
              <a:avLst>
                <a:gd name="adj1" fmla="val 50000"/>
              </a:avLst>
            </a:prstGeom>
            <a:noFill/>
            <a:ln w="9525">
              <a:solidFill>
                <a:schemeClr val="tx1"/>
              </a:solidFill>
              <a:miter lim="800000"/>
              <a:headEnd type="triangle" w="med" len="med"/>
              <a:tailEnd type="triangle" w="med" len="med"/>
            </a:ln>
            <a:effectLst/>
          </p:spPr>
        </p:cxnSp>
        <p:cxnSp>
          <p:nvCxnSpPr>
            <p:cNvPr id="45" name="AutoShape 182"/>
            <p:cNvCxnSpPr>
              <a:cxnSpLocks noChangeShapeType="1"/>
              <a:stCxn id="39" idx="0"/>
              <a:endCxn id="41" idx="2"/>
            </p:cNvCxnSpPr>
            <p:nvPr/>
          </p:nvCxnSpPr>
          <p:spPr bwMode="auto">
            <a:xfrm rot="5400000" flipH="1">
              <a:off x="1450" y="563"/>
              <a:ext cx="431" cy="215"/>
            </a:xfrm>
            <a:prstGeom prst="bentConnector3">
              <a:avLst>
                <a:gd name="adj1" fmla="val 49884"/>
              </a:avLst>
            </a:prstGeom>
            <a:noFill/>
            <a:ln w="9525">
              <a:solidFill>
                <a:schemeClr val="tx1"/>
              </a:solidFill>
              <a:miter lim="800000"/>
              <a:headEnd type="triangle" w="med" len="med"/>
              <a:tailEnd type="triangle" w="med" len="med"/>
            </a:ln>
            <a:effectLst/>
          </p:spPr>
        </p:cxnSp>
        <p:cxnSp>
          <p:nvCxnSpPr>
            <p:cNvPr id="46" name="AutoShape 208"/>
            <p:cNvCxnSpPr>
              <a:cxnSpLocks noChangeShapeType="1"/>
              <a:stCxn id="30" idx="0"/>
              <a:endCxn id="40" idx="2"/>
            </p:cNvCxnSpPr>
            <p:nvPr/>
          </p:nvCxnSpPr>
          <p:spPr bwMode="auto">
            <a:xfrm flipV="1">
              <a:off x="714" y="1092"/>
              <a:ext cx="603" cy="448"/>
            </a:xfrm>
            <a:prstGeom prst="straightConnector1">
              <a:avLst/>
            </a:prstGeom>
            <a:noFill/>
            <a:ln w="9525">
              <a:solidFill>
                <a:schemeClr val="tx1"/>
              </a:solidFill>
              <a:round/>
              <a:headEnd type="triangle" w="med" len="med"/>
              <a:tailEnd type="triangle" w="med" len="med"/>
            </a:ln>
            <a:effectLst/>
          </p:spPr>
        </p:cxnSp>
        <p:cxnSp>
          <p:nvCxnSpPr>
            <p:cNvPr id="47" name="AutoShape 209"/>
            <p:cNvCxnSpPr>
              <a:cxnSpLocks noChangeShapeType="1"/>
              <a:stCxn id="30" idx="0"/>
              <a:endCxn id="39" idx="2"/>
            </p:cNvCxnSpPr>
            <p:nvPr/>
          </p:nvCxnSpPr>
          <p:spPr bwMode="auto">
            <a:xfrm flipV="1">
              <a:off x="714" y="1092"/>
              <a:ext cx="1059" cy="448"/>
            </a:xfrm>
            <a:prstGeom prst="straightConnector1">
              <a:avLst/>
            </a:prstGeom>
            <a:noFill/>
            <a:ln w="9525">
              <a:solidFill>
                <a:schemeClr val="tx1"/>
              </a:solidFill>
              <a:round/>
              <a:headEnd type="triangle" w="med" len="med"/>
              <a:tailEnd type="triangle" w="med" len="med"/>
            </a:ln>
            <a:effectLst/>
          </p:spPr>
        </p:cxnSp>
        <p:cxnSp>
          <p:nvCxnSpPr>
            <p:cNvPr id="48" name="AutoShape 210"/>
            <p:cNvCxnSpPr>
              <a:cxnSpLocks noChangeShapeType="1"/>
              <a:stCxn id="38" idx="0"/>
              <a:endCxn id="32" idx="2"/>
            </p:cNvCxnSpPr>
            <p:nvPr/>
          </p:nvCxnSpPr>
          <p:spPr bwMode="auto">
            <a:xfrm flipH="1" flipV="1">
              <a:off x="472" y="1073"/>
              <a:ext cx="1087" cy="467"/>
            </a:xfrm>
            <a:prstGeom prst="straightConnector1">
              <a:avLst/>
            </a:prstGeom>
            <a:noFill/>
            <a:ln w="9525">
              <a:solidFill>
                <a:schemeClr val="tx1"/>
              </a:solidFill>
              <a:round/>
              <a:headEnd type="triangle" w="med" len="med"/>
              <a:tailEnd type="triangle" w="med" len="med"/>
            </a:ln>
            <a:effectLst/>
          </p:spPr>
        </p:cxnSp>
        <p:cxnSp>
          <p:nvCxnSpPr>
            <p:cNvPr id="49" name="AutoShape 211"/>
            <p:cNvCxnSpPr>
              <a:cxnSpLocks noChangeShapeType="1"/>
              <a:stCxn id="38" idx="0"/>
              <a:endCxn id="31" idx="2"/>
            </p:cNvCxnSpPr>
            <p:nvPr/>
          </p:nvCxnSpPr>
          <p:spPr bwMode="auto">
            <a:xfrm flipH="1" flipV="1">
              <a:off x="928" y="1091"/>
              <a:ext cx="631" cy="449"/>
            </a:xfrm>
            <a:prstGeom prst="straightConnector1">
              <a:avLst/>
            </a:prstGeom>
            <a:noFill/>
            <a:ln w="9525">
              <a:solidFill>
                <a:schemeClr val="tx1"/>
              </a:solidFill>
              <a:round/>
              <a:headEnd type="triangle" w="med" len="med"/>
              <a:tailEnd type="triangle" w="med" len="med"/>
            </a:ln>
            <a:effectLst/>
          </p:spPr>
        </p:cxnSp>
        <p:cxnSp>
          <p:nvCxnSpPr>
            <p:cNvPr id="50" name="AutoShape 212"/>
            <p:cNvCxnSpPr>
              <a:cxnSpLocks noChangeShapeType="1"/>
              <a:stCxn id="32" idx="0"/>
              <a:endCxn id="41" idx="2"/>
            </p:cNvCxnSpPr>
            <p:nvPr/>
          </p:nvCxnSpPr>
          <p:spPr bwMode="auto">
            <a:xfrm flipV="1">
              <a:off x="472" y="455"/>
              <a:ext cx="1086" cy="411"/>
            </a:xfrm>
            <a:prstGeom prst="straightConnector1">
              <a:avLst/>
            </a:prstGeom>
            <a:noFill/>
            <a:ln w="9525">
              <a:solidFill>
                <a:schemeClr val="tx1"/>
              </a:solidFill>
              <a:round/>
              <a:headEnd type="triangle" w="med" len="med"/>
              <a:tailEnd type="triangle" w="med" len="med"/>
            </a:ln>
            <a:effectLst/>
          </p:spPr>
        </p:cxnSp>
        <p:cxnSp>
          <p:nvCxnSpPr>
            <p:cNvPr id="51" name="AutoShape 213"/>
            <p:cNvCxnSpPr>
              <a:cxnSpLocks noChangeShapeType="1"/>
              <a:stCxn id="40" idx="0"/>
              <a:endCxn id="33" idx="2"/>
            </p:cNvCxnSpPr>
            <p:nvPr/>
          </p:nvCxnSpPr>
          <p:spPr bwMode="auto">
            <a:xfrm flipH="1" flipV="1">
              <a:off x="713" y="455"/>
              <a:ext cx="604" cy="430"/>
            </a:xfrm>
            <a:prstGeom prst="straightConnector1">
              <a:avLst/>
            </a:prstGeom>
            <a:noFill/>
            <a:ln w="9525">
              <a:solidFill>
                <a:schemeClr val="tx1"/>
              </a:solidFill>
              <a:round/>
              <a:headEnd type="triangle" w="med" len="med"/>
              <a:tailEnd type="triangle" w="med" len="med"/>
            </a:ln>
            <a:effectLst/>
          </p:spPr>
        </p:cxnSp>
        <p:cxnSp>
          <p:nvCxnSpPr>
            <p:cNvPr id="52" name="AutoShape 214"/>
            <p:cNvCxnSpPr>
              <a:cxnSpLocks noChangeShapeType="1"/>
              <a:stCxn id="31" idx="0"/>
              <a:endCxn id="41" idx="2"/>
            </p:cNvCxnSpPr>
            <p:nvPr/>
          </p:nvCxnSpPr>
          <p:spPr bwMode="auto">
            <a:xfrm flipV="1">
              <a:off x="928" y="455"/>
              <a:ext cx="630" cy="430"/>
            </a:xfrm>
            <a:prstGeom prst="straightConnector1">
              <a:avLst/>
            </a:prstGeom>
            <a:noFill/>
            <a:ln w="9525">
              <a:solidFill>
                <a:schemeClr val="tx1"/>
              </a:solidFill>
              <a:round/>
              <a:headEnd type="triangle" w="med" len="med"/>
              <a:tailEnd type="triangle" w="med" len="med"/>
            </a:ln>
            <a:effectLst/>
          </p:spPr>
        </p:cxnSp>
        <p:cxnSp>
          <p:nvCxnSpPr>
            <p:cNvPr id="53" name="AutoShape 215"/>
            <p:cNvCxnSpPr>
              <a:cxnSpLocks noChangeShapeType="1"/>
              <a:stCxn id="39" idx="0"/>
              <a:endCxn id="33" idx="2"/>
            </p:cNvCxnSpPr>
            <p:nvPr/>
          </p:nvCxnSpPr>
          <p:spPr bwMode="auto">
            <a:xfrm flipH="1" flipV="1">
              <a:off x="713" y="455"/>
              <a:ext cx="1060" cy="431"/>
            </a:xfrm>
            <a:prstGeom prst="straightConnector1">
              <a:avLst/>
            </a:prstGeom>
            <a:noFill/>
            <a:ln w="9525">
              <a:solidFill>
                <a:schemeClr val="tx1"/>
              </a:solidFill>
              <a:round/>
              <a:headEnd type="triangle" w="med" len="med"/>
              <a:tailEnd type="triangle" w="med" len="med"/>
            </a:ln>
            <a:effectLst/>
          </p:spPr>
        </p:cxnSp>
        <p:sp>
          <p:nvSpPr>
            <p:cNvPr id="54" name="Rectangle 375"/>
            <p:cNvSpPr>
              <a:spLocks noChangeArrowheads="1"/>
            </p:cNvSpPr>
            <p:nvPr/>
          </p:nvSpPr>
          <p:spPr bwMode="auto">
            <a:xfrm>
              <a:off x="259" y="204"/>
              <a:ext cx="1723" cy="1843"/>
            </a:xfrm>
            <a:prstGeom prst="rect">
              <a:avLst/>
            </a:prstGeom>
            <a:noFill/>
            <a:ln w="9525">
              <a:solidFill>
                <a:schemeClr val="tx1"/>
              </a:solidFill>
              <a:miter lim="800000"/>
              <a:headEnd/>
              <a:tailEnd/>
            </a:ln>
            <a:effectLst/>
          </p:spPr>
          <p:txBody>
            <a:bodyPr wrap="none" anchor="ctr"/>
            <a:lstStyle/>
            <a:p>
              <a:endParaRPr lang="en-GB"/>
            </a:p>
          </p:txBody>
        </p:sp>
      </p:grpSp>
      <p:sp>
        <p:nvSpPr>
          <p:cNvPr id="68" name="AutoShape 307"/>
          <p:cNvSpPr>
            <a:spLocks noChangeArrowheads="1"/>
          </p:cNvSpPr>
          <p:nvPr/>
        </p:nvSpPr>
        <p:spPr bwMode="auto">
          <a:xfrm>
            <a:off x="6244849" y="5881688"/>
            <a:ext cx="584079" cy="327025"/>
          </a:xfrm>
          <a:prstGeom prst="roundRect">
            <a:avLst>
              <a:gd name="adj" fmla="val 16667"/>
            </a:avLst>
          </a:prstGeom>
          <a:solidFill>
            <a:srgbClr val="EAEAEA"/>
          </a:solidFill>
          <a:ln w="9525">
            <a:solidFill>
              <a:schemeClr val="tx1"/>
            </a:solidFill>
            <a:round/>
            <a:headEnd/>
            <a:tailEnd/>
          </a:ln>
          <a:effectLst/>
        </p:spPr>
        <p:txBody>
          <a:bodyPr wrap="none" anchor="ctr"/>
          <a:lstStyle/>
          <a:p>
            <a:pPr algn="ctr"/>
            <a:r>
              <a:rPr lang="en-GB" b="0"/>
              <a:t>V4</a:t>
            </a:r>
          </a:p>
        </p:txBody>
      </p:sp>
      <p:sp>
        <p:nvSpPr>
          <p:cNvPr id="69" name="AutoShape 308"/>
          <p:cNvSpPr>
            <a:spLocks noChangeArrowheads="1"/>
          </p:cNvSpPr>
          <p:nvPr/>
        </p:nvSpPr>
        <p:spPr bwMode="auto">
          <a:xfrm>
            <a:off x="6243990" y="4836475"/>
            <a:ext cx="584079" cy="327025"/>
          </a:xfrm>
          <a:prstGeom prst="roundRect">
            <a:avLst>
              <a:gd name="adj" fmla="val 16667"/>
            </a:avLst>
          </a:prstGeom>
          <a:solidFill>
            <a:srgbClr val="C0C0C0"/>
          </a:solidFill>
          <a:ln w="9525">
            <a:solidFill>
              <a:schemeClr val="tx1"/>
            </a:solidFill>
            <a:round/>
            <a:headEnd/>
            <a:tailEnd/>
          </a:ln>
          <a:effectLst/>
        </p:spPr>
        <p:txBody>
          <a:bodyPr wrap="none" anchor="ctr"/>
          <a:lstStyle/>
          <a:p>
            <a:pPr algn="ctr"/>
            <a:r>
              <a:rPr lang="en-GB" b="0" dirty="0"/>
              <a:t>IPL</a:t>
            </a:r>
          </a:p>
        </p:txBody>
      </p:sp>
      <p:cxnSp>
        <p:nvCxnSpPr>
          <p:cNvPr id="72" name="AutoShape 311"/>
          <p:cNvCxnSpPr>
            <a:cxnSpLocks noChangeShapeType="1"/>
            <a:stCxn id="68" idx="0"/>
            <a:endCxn id="69" idx="2"/>
          </p:cNvCxnSpPr>
          <p:nvPr/>
        </p:nvCxnSpPr>
        <p:spPr bwMode="auto">
          <a:xfrm rot="16200000" flipV="1">
            <a:off x="6177366" y="5522164"/>
            <a:ext cx="718188" cy="859"/>
          </a:xfrm>
          <a:prstGeom prst="bentConnector3">
            <a:avLst>
              <a:gd name="adj1" fmla="val 50000"/>
            </a:avLst>
          </a:prstGeom>
          <a:noFill/>
          <a:ln w="9525">
            <a:solidFill>
              <a:schemeClr val="tx1"/>
            </a:solidFill>
            <a:miter lim="800000"/>
            <a:headEnd type="triangle" w="med" len="med"/>
            <a:tailEnd type="triangle" w="med" len="med"/>
          </a:ln>
          <a:effectLst/>
        </p:spPr>
      </p:cxnSp>
      <p:sp>
        <p:nvSpPr>
          <p:cNvPr id="58" name="Rectangle 484"/>
          <p:cNvSpPr>
            <a:spLocks noChangeArrowheads="1"/>
          </p:cNvSpPr>
          <p:nvPr/>
        </p:nvSpPr>
        <p:spPr bwMode="auto">
          <a:xfrm>
            <a:off x="5724332" y="3741737"/>
            <a:ext cx="2970213" cy="2925763"/>
          </a:xfrm>
          <a:prstGeom prst="rect">
            <a:avLst/>
          </a:prstGeom>
          <a:noFill/>
          <a:ln w="9525">
            <a:solidFill>
              <a:schemeClr val="tx1"/>
            </a:solidFill>
            <a:miter lim="800000"/>
            <a:headEnd/>
            <a:tailEnd/>
          </a:ln>
          <a:effectLst/>
        </p:spPr>
        <p:txBody>
          <a:bodyPr wrap="none" anchor="ctr"/>
          <a:lstStyle/>
          <a:p>
            <a:endParaRPr lang="en-GB"/>
          </a:p>
        </p:txBody>
      </p:sp>
      <p:sp>
        <p:nvSpPr>
          <p:cNvPr id="59" name="Text Box 488"/>
          <p:cNvSpPr txBox="1">
            <a:spLocks noChangeArrowheads="1"/>
          </p:cNvSpPr>
          <p:nvPr/>
        </p:nvSpPr>
        <p:spPr bwMode="auto">
          <a:xfrm>
            <a:off x="6657140" y="6262687"/>
            <a:ext cx="1168158" cy="366713"/>
          </a:xfrm>
          <a:prstGeom prst="rect">
            <a:avLst/>
          </a:prstGeom>
          <a:noFill/>
          <a:ln w="9525">
            <a:noFill/>
            <a:miter lim="800000"/>
            <a:headEnd/>
            <a:tailEnd/>
          </a:ln>
          <a:effectLst/>
        </p:spPr>
        <p:txBody>
          <a:bodyPr>
            <a:spAutoFit/>
          </a:bodyPr>
          <a:lstStyle/>
          <a:p>
            <a:pPr>
              <a:spcBef>
                <a:spcPct val="50000"/>
              </a:spcBef>
            </a:pPr>
            <a:r>
              <a:rPr lang="en-GB" b="0"/>
              <a:t>Model 2</a:t>
            </a:r>
          </a:p>
        </p:txBody>
      </p:sp>
      <p:sp>
        <p:nvSpPr>
          <p:cNvPr id="76" name="AutoShape 307"/>
          <p:cNvSpPr>
            <a:spLocks noChangeArrowheads="1"/>
          </p:cNvSpPr>
          <p:nvPr/>
        </p:nvSpPr>
        <p:spPr bwMode="auto">
          <a:xfrm>
            <a:off x="7565522" y="5890085"/>
            <a:ext cx="584079" cy="327025"/>
          </a:xfrm>
          <a:prstGeom prst="roundRect">
            <a:avLst>
              <a:gd name="adj" fmla="val 16667"/>
            </a:avLst>
          </a:prstGeom>
          <a:solidFill>
            <a:srgbClr val="EAEAEA"/>
          </a:solidFill>
          <a:ln w="9525">
            <a:solidFill>
              <a:schemeClr val="tx1"/>
            </a:solidFill>
            <a:round/>
            <a:headEnd/>
            <a:tailEnd/>
          </a:ln>
          <a:effectLst/>
        </p:spPr>
        <p:txBody>
          <a:bodyPr wrap="none" anchor="ctr"/>
          <a:lstStyle/>
          <a:p>
            <a:pPr algn="ctr"/>
            <a:r>
              <a:rPr lang="en-GB" b="0" dirty="0"/>
              <a:t>V4</a:t>
            </a:r>
          </a:p>
        </p:txBody>
      </p:sp>
      <p:sp>
        <p:nvSpPr>
          <p:cNvPr id="77" name="AutoShape 308"/>
          <p:cNvSpPr>
            <a:spLocks noChangeArrowheads="1"/>
          </p:cNvSpPr>
          <p:nvPr/>
        </p:nvSpPr>
        <p:spPr bwMode="auto">
          <a:xfrm>
            <a:off x="7564663" y="4844872"/>
            <a:ext cx="584079" cy="327025"/>
          </a:xfrm>
          <a:prstGeom prst="roundRect">
            <a:avLst>
              <a:gd name="adj" fmla="val 16667"/>
            </a:avLst>
          </a:prstGeom>
          <a:solidFill>
            <a:srgbClr val="C0C0C0"/>
          </a:solidFill>
          <a:ln w="9525">
            <a:solidFill>
              <a:schemeClr val="tx1"/>
            </a:solidFill>
            <a:round/>
            <a:headEnd/>
            <a:tailEnd/>
          </a:ln>
          <a:effectLst/>
        </p:spPr>
        <p:txBody>
          <a:bodyPr wrap="none" anchor="ctr"/>
          <a:lstStyle/>
          <a:p>
            <a:pPr algn="ctr"/>
            <a:r>
              <a:rPr lang="en-GB" b="0" dirty="0"/>
              <a:t>IPL</a:t>
            </a:r>
          </a:p>
        </p:txBody>
      </p:sp>
      <p:cxnSp>
        <p:nvCxnSpPr>
          <p:cNvPr id="78" name="AutoShape 311"/>
          <p:cNvCxnSpPr>
            <a:cxnSpLocks noChangeShapeType="1"/>
            <a:stCxn id="76" idx="0"/>
            <a:endCxn id="77" idx="2"/>
          </p:cNvCxnSpPr>
          <p:nvPr/>
        </p:nvCxnSpPr>
        <p:spPr bwMode="auto">
          <a:xfrm rot="16200000" flipV="1">
            <a:off x="7498039" y="5530561"/>
            <a:ext cx="718188" cy="859"/>
          </a:xfrm>
          <a:prstGeom prst="bentConnector3">
            <a:avLst>
              <a:gd name="adj1" fmla="val 50000"/>
            </a:avLst>
          </a:prstGeom>
          <a:noFill/>
          <a:ln w="9525">
            <a:solidFill>
              <a:schemeClr val="tx1"/>
            </a:solidFill>
            <a:miter lim="800000"/>
            <a:headEnd type="triangle" w="med" len="med"/>
            <a:tailEnd type="triangle" w="med" len="med"/>
          </a:ln>
          <a:effectLst/>
        </p:spPr>
      </p:cxnSp>
      <p:sp>
        <p:nvSpPr>
          <p:cNvPr id="7" name="Oval 6"/>
          <p:cNvSpPr/>
          <p:nvPr/>
        </p:nvSpPr>
        <p:spPr>
          <a:xfrm>
            <a:off x="8109971" y="23195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6213705" y="23195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itle 1"/>
          <p:cNvSpPr txBox="1">
            <a:spLocks/>
          </p:cNvSpPr>
          <p:nvPr/>
        </p:nvSpPr>
        <p:spPr bwMode="auto">
          <a:xfrm>
            <a:off x="327025" y="802185"/>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r>
              <a:rPr lang="en-GB" kern="0" dirty="0" smtClean="0"/>
              <a:t>Fitting DCMs to data</a:t>
            </a:r>
            <a:endParaRPr lang="en-GB" kern="0" dirty="0"/>
          </a:p>
        </p:txBody>
      </p:sp>
    </p:spTree>
    <p:extLst>
      <p:ext uri="{BB962C8B-B14F-4D97-AF65-F5344CB8AC3E}">
        <p14:creationId xmlns:p14="http://schemas.microsoft.com/office/powerpoint/2010/main" val="117614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199" y="4473116"/>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Collect data</a:t>
            </a:r>
            <a:endParaRPr lang="en-GB" dirty="0"/>
          </a:p>
        </p:txBody>
      </p:sp>
      <p:sp>
        <p:nvSpPr>
          <p:cNvPr id="6" name="Rounded Rectangle 5"/>
          <p:cNvSpPr/>
          <p:nvPr/>
        </p:nvSpPr>
        <p:spPr>
          <a:xfrm>
            <a:off x="133203" y="216886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Build model(s)</a:t>
            </a:r>
            <a:endParaRPr lang="en-GB" dirty="0"/>
          </a:p>
        </p:txBody>
      </p:sp>
      <p:sp>
        <p:nvSpPr>
          <p:cNvPr id="7" name="Rounded Rectangle 6"/>
          <p:cNvSpPr/>
          <p:nvPr/>
        </p:nvSpPr>
        <p:spPr>
          <a:xfrm>
            <a:off x="2365451" y="341075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Fit your model parameters to the data</a:t>
            </a:r>
            <a:endParaRPr lang="en-GB" dirty="0"/>
          </a:p>
        </p:txBody>
      </p:sp>
      <p:sp>
        <p:nvSpPr>
          <p:cNvPr id="8" name="Rounded Rectangle 7"/>
          <p:cNvSpPr/>
          <p:nvPr/>
        </p:nvSpPr>
        <p:spPr>
          <a:xfrm>
            <a:off x="4813723" y="341075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Pick the best model</a:t>
            </a:r>
            <a:endParaRPr lang="en-GB" dirty="0"/>
          </a:p>
        </p:txBody>
      </p:sp>
      <p:sp>
        <p:nvSpPr>
          <p:cNvPr id="9" name="Rounded Rectangle 8"/>
          <p:cNvSpPr/>
          <p:nvPr/>
        </p:nvSpPr>
        <p:spPr>
          <a:xfrm>
            <a:off x="7189987" y="3414846"/>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Make an inference (conclusion)</a:t>
            </a:r>
            <a:endParaRPr lang="en-GB" dirty="0"/>
          </a:p>
        </p:txBody>
      </p:sp>
      <p:cxnSp>
        <p:nvCxnSpPr>
          <p:cNvPr id="11" name="Straight Arrow Connector 10"/>
          <p:cNvCxnSpPr>
            <a:stCxn id="5" idx="0"/>
            <a:endCxn id="7" idx="1"/>
          </p:cNvCxnSpPr>
          <p:nvPr/>
        </p:nvCxnSpPr>
        <p:spPr>
          <a:xfrm flipV="1">
            <a:off x="1033303" y="3914806"/>
            <a:ext cx="1332148" cy="55831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7" idx="1"/>
          </p:cNvCxnSpPr>
          <p:nvPr/>
        </p:nvCxnSpPr>
        <p:spPr>
          <a:xfrm>
            <a:off x="1069307" y="3176972"/>
            <a:ext cx="1296144" cy="737834"/>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6685931" y="3914806"/>
            <a:ext cx="504056" cy="4096"/>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3"/>
            <a:endCxn id="8" idx="1"/>
          </p:cNvCxnSpPr>
          <p:nvPr/>
        </p:nvCxnSpPr>
        <p:spPr>
          <a:xfrm>
            <a:off x="4237659" y="3914806"/>
            <a:ext cx="576064" cy="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Double Bracket 26"/>
          <p:cNvSpPr/>
          <p:nvPr/>
        </p:nvSpPr>
        <p:spPr>
          <a:xfrm>
            <a:off x="4525691" y="3176972"/>
            <a:ext cx="2412268" cy="1512168"/>
          </a:xfrm>
          <a:prstGeom prst="bracketPair">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itle 27"/>
          <p:cNvSpPr>
            <a:spLocks noGrp="1"/>
          </p:cNvSpPr>
          <p:nvPr>
            <p:ph type="title"/>
          </p:nvPr>
        </p:nvSpPr>
        <p:spPr/>
        <p:txBody>
          <a:bodyPr/>
          <a:lstStyle/>
          <a:p>
            <a:r>
              <a:rPr lang="en-GB" dirty="0" smtClean="0"/>
              <a:t>The DCM analysis pathway</a:t>
            </a:r>
            <a:endParaRPr lang="en-GB" dirty="0"/>
          </a:p>
        </p:txBody>
      </p:sp>
    </p:spTree>
    <p:extLst>
      <p:ext uri="{BB962C8B-B14F-4D97-AF65-F5344CB8AC3E}">
        <p14:creationId xmlns:p14="http://schemas.microsoft.com/office/powerpoint/2010/main" val="1782535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kern="0" dirty="0" smtClean="0"/>
              <a:t>Fitting DCMs to data</a:t>
            </a:r>
            <a:endParaRPr lang="en-GB" dirty="0"/>
          </a:p>
        </p:txBody>
      </p:sp>
      <p:sp>
        <p:nvSpPr>
          <p:cNvPr id="3" name="Content Placeholder 2"/>
          <p:cNvSpPr>
            <a:spLocks noGrp="1"/>
          </p:cNvSpPr>
          <p:nvPr>
            <p:ph idx="1"/>
          </p:nvPr>
        </p:nvSpPr>
        <p:spPr>
          <a:xfrm>
            <a:off x="330200" y="1844825"/>
            <a:ext cx="8489950" cy="4321026"/>
          </a:xfrm>
        </p:spPr>
        <p:txBody>
          <a:bodyPr/>
          <a:lstStyle/>
          <a:p>
            <a:pPr marL="514350" indent="-514350">
              <a:buFont typeface="+mj-lt"/>
              <a:buAutoNum type="arabicPeriod"/>
            </a:pPr>
            <a:r>
              <a:rPr lang="en-GB" dirty="0" smtClean="0"/>
              <a:t>Check your data</a:t>
            </a:r>
          </a:p>
          <a:p>
            <a:pPr marL="514350" indent="-514350">
              <a:buFont typeface="+mj-lt"/>
              <a:buAutoNum type="arabicPeriod"/>
            </a:pPr>
            <a:endParaRPr lang="en-GB" dirty="0" smtClean="0"/>
          </a:p>
          <a:p>
            <a:pPr marL="514350" indent="-514350">
              <a:buFont typeface="+mj-lt"/>
              <a:buAutoNum type="arabicPeriod"/>
            </a:pPr>
            <a:r>
              <a:rPr lang="en-GB" dirty="0" smtClean="0"/>
              <a:t>Check your sources</a:t>
            </a:r>
          </a:p>
          <a:p>
            <a:pPr marL="514350" indent="-514350">
              <a:buFont typeface="+mj-lt"/>
              <a:buAutoNum type="arabicPeriod"/>
            </a:pPr>
            <a:endParaRPr lang="en-GB" dirty="0" smtClean="0"/>
          </a:p>
          <a:p>
            <a:pPr marL="514350" indent="-514350">
              <a:buFont typeface="+mj-lt"/>
              <a:buAutoNum type="arabicPeriod"/>
            </a:pPr>
            <a:r>
              <a:rPr lang="en-GB" dirty="0" smtClean="0"/>
              <a:t>Check your model</a:t>
            </a:r>
          </a:p>
          <a:p>
            <a:pPr marL="514350" indent="-514350">
              <a:buFont typeface="+mj-lt"/>
              <a:buAutoNum type="arabicPeriod"/>
            </a:pPr>
            <a:endParaRPr lang="en-GB" dirty="0"/>
          </a:p>
          <a:p>
            <a:pPr marL="514350" indent="-514350">
              <a:buFont typeface="+mj-lt"/>
              <a:buAutoNum type="arabicPeriod"/>
            </a:pPr>
            <a:r>
              <a:rPr lang="en-GB" dirty="0" smtClean="0"/>
              <a:t>Re-run </a:t>
            </a:r>
            <a:r>
              <a:rPr lang="en-GB" dirty="0" smtClean="0"/>
              <a:t>model fitting</a:t>
            </a:r>
            <a:endParaRPr lang="en-GB" dirty="0"/>
          </a:p>
          <a:p>
            <a:pPr marL="0" indent="0">
              <a:buNone/>
            </a:pPr>
            <a:endParaRPr lang="en-GB" dirty="0"/>
          </a:p>
          <a:p>
            <a:pPr marL="514350" indent="-514350">
              <a:buFont typeface="+mj-lt"/>
              <a:buAutoNum type="arabicPeriod"/>
            </a:pPr>
            <a:endParaRPr lang="en-GB" dirty="0"/>
          </a:p>
        </p:txBody>
      </p:sp>
      <p:pic>
        <p:nvPicPr>
          <p:cNvPr id="6146" name="Picture 2" descr="http://www.lsbu.ac.uk/water/images/drysur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556792"/>
            <a:ext cx="3851304" cy="339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758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199" y="4473116"/>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Collect data</a:t>
            </a:r>
          </a:p>
        </p:txBody>
      </p:sp>
      <p:sp>
        <p:nvSpPr>
          <p:cNvPr id="6" name="Rounded Rectangle 5"/>
          <p:cNvSpPr/>
          <p:nvPr/>
        </p:nvSpPr>
        <p:spPr>
          <a:xfrm>
            <a:off x="133203" y="216886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Build model(s)</a:t>
            </a:r>
          </a:p>
        </p:txBody>
      </p:sp>
      <p:sp>
        <p:nvSpPr>
          <p:cNvPr id="7" name="Rounded Rectangle 6"/>
          <p:cNvSpPr/>
          <p:nvPr/>
        </p:nvSpPr>
        <p:spPr>
          <a:xfrm>
            <a:off x="2365451" y="341075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Fit your model parameters to the data</a:t>
            </a:r>
          </a:p>
        </p:txBody>
      </p:sp>
      <p:sp>
        <p:nvSpPr>
          <p:cNvPr id="8" name="Rounded Rectangle 7"/>
          <p:cNvSpPr/>
          <p:nvPr/>
        </p:nvSpPr>
        <p:spPr>
          <a:xfrm>
            <a:off x="4813723" y="3410750"/>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Pick the best model</a:t>
            </a:r>
          </a:p>
        </p:txBody>
      </p:sp>
      <p:sp>
        <p:nvSpPr>
          <p:cNvPr id="9" name="Rounded Rectangle 8"/>
          <p:cNvSpPr/>
          <p:nvPr/>
        </p:nvSpPr>
        <p:spPr>
          <a:xfrm>
            <a:off x="7189987" y="3414846"/>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Make an inference (conclusion)</a:t>
            </a:r>
          </a:p>
        </p:txBody>
      </p:sp>
      <p:cxnSp>
        <p:nvCxnSpPr>
          <p:cNvPr id="11" name="Straight Arrow Connector 10"/>
          <p:cNvCxnSpPr>
            <a:stCxn id="5" idx="0"/>
            <a:endCxn id="7" idx="1"/>
          </p:cNvCxnSpPr>
          <p:nvPr/>
        </p:nvCxnSpPr>
        <p:spPr>
          <a:xfrm flipV="1">
            <a:off x="1033303" y="3914806"/>
            <a:ext cx="1332148" cy="55831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7" idx="1"/>
          </p:cNvCxnSpPr>
          <p:nvPr/>
        </p:nvCxnSpPr>
        <p:spPr>
          <a:xfrm>
            <a:off x="1069307" y="3176972"/>
            <a:ext cx="1296144" cy="737834"/>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6685931" y="3914806"/>
            <a:ext cx="504056" cy="4096"/>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3"/>
            <a:endCxn id="8" idx="1"/>
          </p:cNvCxnSpPr>
          <p:nvPr/>
        </p:nvCxnSpPr>
        <p:spPr>
          <a:xfrm>
            <a:off x="4237659" y="3914806"/>
            <a:ext cx="576064" cy="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Double Bracket 26"/>
          <p:cNvSpPr/>
          <p:nvPr/>
        </p:nvSpPr>
        <p:spPr>
          <a:xfrm>
            <a:off x="4525691" y="3176972"/>
            <a:ext cx="2412268" cy="1512168"/>
          </a:xfrm>
          <a:prstGeom prst="bracketPair">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8" name="Title 27"/>
          <p:cNvSpPr>
            <a:spLocks noGrp="1"/>
          </p:cNvSpPr>
          <p:nvPr>
            <p:ph type="title"/>
          </p:nvPr>
        </p:nvSpPr>
        <p:spPr/>
        <p:txBody>
          <a:bodyPr/>
          <a:lstStyle/>
          <a:p>
            <a:r>
              <a:rPr lang="en-GB" dirty="0" smtClean="0"/>
              <a:t>The DCM analysis pathway</a:t>
            </a:r>
            <a:endParaRPr lang="en-GB" dirty="0"/>
          </a:p>
        </p:txBody>
      </p:sp>
    </p:spTree>
    <p:extLst>
      <p:ext uri="{BB962C8B-B14F-4D97-AF65-F5344CB8AC3E}">
        <p14:creationId xmlns:p14="http://schemas.microsoft.com/office/powerpoint/2010/main" val="898857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questions can I ask with DCM for ERPs?</a:t>
            </a:r>
            <a:endParaRPr lang="en-GB" dirty="0"/>
          </a:p>
        </p:txBody>
      </p:sp>
      <p:sp>
        <p:nvSpPr>
          <p:cNvPr id="3" name="Content Placeholder 2"/>
          <p:cNvSpPr>
            <a:spLocks noGrp="1"/>
          </p:cNvSpPr>
          <p:nvPr>
            <p:ph idx="1"/>
          </p:nvPr>
        </p:nvSpPr>
        <p:spPr>
          <a:xfrm>
            <a:off x="4932040" y="2132855"/>
            <a:ext cx="3888110" cy="4032995"/>
          </a:xfrm>
        </p:spPr>
        <p:txBody>
          <a:bodyPr/>
          <a:lstStyle/>
          <a:p>
            <a:pPr marL="0" indent="0">
              <a:buNone/>
            </a:pPr>
            <a:r>
              <a:rPr lang="en-GB" dirty="0" smtClean="0"/>
              <a:t>Questions about functional networks causing ERPs</a:t>
            </a:r>
            <a:endParaRPr lang="en-GB" dirty="0"/>
          </a:p>
          <a:p>
            <a:pPr marL="514350" indent="-514350">
              <a:buFont typeface="+mj-lt"/>
              <a:buAutoNum type="arabicPeriod"/>
            </a:pPr>
            <a:endParaRPr lang="en-GB"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09" y="2132856"/>
            <a:ext cx="3919749" cy="4196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84168" y="6329214"/>
            <a:ext cx="2736304" cy="369332"/>
          </a:xfrm>
          <a:prstGeom prst="rect">
            <a:avLst/>
          </a:prstGeom>
          <a:noFill/>
        </p:spPr>
        <p:txBody>
          <a:bodyPr wrap="square" rtlCol="0">
            <a:spAutoFit/>
          </a:bodyPr>
          <a:lstStyle/>
          <a:p>
            <a:r>
              <a:rPr lang="en-GB" dirty="0" err="1" smtClean="0"/>
              <a:t>Garrido</a:t>
            </a:r>
            <a:r>
              <a:rPr lang="en-GB" dirty="0" smtClean="0"/>
              <a:t> et al. (2008)</a:t>
            </a:r>
            <a:endParaRPr lang="en-GB" dirty="0"/>
          </a:p>
        </p:txBody>
      </p:sp>
    </p:spTree>
    <p:extLst>
      <p:ext uri="{BB962C8B-B14F-4D97-AF65-F5344CB8AC3E}">
        <p14:creationId xmlns:p14="http://schemas.microsoft.com/office/powerpoint/2010/main" val="2599117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questions can I ask with DCM for ERPs?</a:t>
            </a:r>
            <a:endParaRPr lang="en-GB" dirty="0"/>
          </a:p>
        </p:txBody>
      </p:sp>
      <p:sp>
        <p:nvSpPr>
          <p:cNvPr id="3" name="Content Placeholder 2"/>
          <p:cNvSpPr>
            <a:spLocks noGrp="1"/>
          </p:cNvSpPr>
          <p:nvPr>
            <p:ph idx="1"/>
          </p:nvPr>
        </p:nvSpPr>
        <p:spPr>
          <a:xfrm>
            <a:off x="251520" y="2132856"/>
            <a:ext cx="3888110" cy="4032995"/>
          </a:xfrm>
        </p:spPr>
        <p:txBody>
          <a:bodyPr/>
          <a:lstStyle/>
          <a:p>
            <a:pPr marL="0" indent="0">
              <a:buNone/>
            </a:pPr>
            <a:r>
              <a:rPr lang="en-GB" dirty="0" smtClean="0"/>
              <a:t>Questions about connectivity changes in different conditions or groups</a:t>
            </a:r>
            <a:endParaRPr lang="en-GB" dirty="0"/>
          </a:p>
          <a:p>
            <a:pPr marL="514350" indent="-514350">
              <a:buFont typeface="+mj-lt"/>
              <a:buAutoNum type="arabicPeriod"/>
            </a:pPr>
            <a:endParaRPr lang="en-GB" dirty="0"/>
          </a:p>
        </p:txBody>
      </p:sp>
      <p:sp>
        <p:nvSpPr>
          <p:cNvPr id="5" name="TextBox 4"/>
          <p:cNvSpPr txBox="1"/>
          <p:nvPr/>
        </p:nvSpPr>
        <p:spPr>
          <a:xfrm>
            <a:off x="6084168" y="6329214"/>
            <a:ext cx="2736304" cy="369332"/>
          </a:xfrm>
          <a:prstGeom prst="rect">
            <a:avLst/>
          </a:prstGeom>
          <a:noFill/>
        </p:spPr>
        <p:txBody>
          <a:bodyPr wrap="square" rtlCol="0">
            <a:spAutoFit/>
          </a:bodyPr>
          <a:lstStyle/>
          <a:p>
            <a:r>
              <a:rPr lang="en-GB" dirty="0" err="1" smtClean="0"/>
              <a:t>Boly</a:t>
            </a:r>
            <a:r>
              <a:rPr lang="en-GB" dirty="0" smtClean="0"/>
              <a:t> et al. (2011)</a:t>
            </a:r>
            <a:endParaRPr lang="en-GB" dirty="0"/>
          </a:p>
        </p:txBody>
      </p:sp>
      <p:pic>
        <p:nvPicPr>
          <p:cNvPr id="24578" name="Picture 2" descr="http://www.sciencemag.org/content/332/6031/858/F4.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772816"/>
            <a:ext cx="4449648" cy="2812998"/>
          </a:xfrm>
          <a:prstGeom prst="rect">
            <a:avLst/>
          </a:prstGeom>
          <a:noFill/>
          <a:extLst>
            <a:ext uri="{909E8E84-426E-40DD-AFC4-6F175D3DCCD1}">
              <a14:hiddenFill xmlns:a14="http://schemas.microsoft.com/office/drawing/2010/main">
                <a:solidFill>
                  <a:srgbClr val="FFFFFF"/>
                </a:solidFill>
              </a14:hiddenFill>
            </a:ext>
          </a:extLst>
        </p:spPr>
      </p:pic>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581" y="4005064"/>
            <a:ext cx="4178396" cy="263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270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questions can I ask with DCM for ERPs?</a:t>
            </a:r>
            <a:endParaRPr lang="en-GB" dirty="0"/>
          </a:p>
        </p:txBody>
      </p:sp>
      <p:sp>
        <p:nvSpPr>
          <p:cNvPr id="3" name="Content Placeholder 2"/>
          <p:cNvSpPr>
            <a:spLocks noGrp="1"/>
          </p:cNvSpPr>
          <p:nvPr>
            <p:ph idx="1"/>
          </p:nvPr>
        </p:nvSpPr>
        <p:spPr>
          <a:xfrm>
            <a:off x="323528" y="2204864"/>
            <a:ext cx="3737744" cy="3457575"/>
          </a:xfrm>
        </p:spPr>
        <p:txBody>
          <a:bodyPr/>
          <a:lstStyle/>
          <a:p>
            <a:pPr marL="0" indent="0">
              <a:buNone/>
            </a:pPr>
            <a:r>
              <a:rPr lang="en-GB" dirty="0" smtClean="0"/>
              <a:t>Questions about the neurobiological processes underlying ERPs</a:t>
            </a:r>
            <a:endParaRPr lang="en-GB" dirty="0"/>
          </a:p>
        </p:txBody>
      </p:sp>
      <p:sp>
        <p:nvSpPr>
          <p:cNvPr id="367" name="Rectangle 1000"/>
          <p:cNvSpPr>
            <a:spLocks noChangeArrowheads="1"/>
          </p:cNvSpPr>
          <p:nvPr/>
        </p:nvSpPr>
        <p:spPr bwMode="auto">
          <a:xfrm>
            <a:off x="7776965" y="3128895"/>
            <a:ext cx="194694" cy="799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mode 2</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368" name="Group 367"/>
          <p:cNvGrpSpPr/>
          <p:nvPr/>
        </p:nvGrpSpPr>
        <p:grpSpPr>
          <a:xfrm>
            <a:off x="5523821" y="1601817"/>
            <a:ext cx="1552696" cy="1489321"/>
            <a:chOff x="2407450" y="157396"/>
            <a:chExt cx="2043657" cy="2109943"/>
          </a:xfrm>
        </p:grpSpPr>
        <p:sp>
          <p:nvSpPr>
            <p:cNvPr id="369" name="Rectangle 1005"/>
            <p:cNvSpPr>
              <a:spLocks noChangeArrowheads="1"/>
            </p:cNvSpPr>
            <p:nvPr/>
          </p:nvSpPr>
          <p:spPr bwMode="auto">
            <a:xfrm>
              <a:off x="2491950" y="319976"/>
              <a:ext cx="1841795" cy="172246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0" name="Rectangle 1006"/>
            <p:cNvSpPr>
              <a:spLocks noChangeArrowheads="1"/>
            </p:cNvSpPr>
            <p:nvPr/>
          </p:nvSpPr>
          <p:spPr bwMode="auto">
            <a:xfrm>
              <a:off x="2491950" y="319976"/>
              <a:ext cx="1841795" cy="1722461"/>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1" name="Freeform 1007"/>
            <p:cNvSpPr>
              <a:spLocks/>
            </p:cNvSpPr>
            <p:nvPr/>
          </p:nvSpPr>
          <p:spPr bwMode="auto">
            <a:xfrm>
              <a:off x="2721980"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72" name="Freeform 1008"/>
            <p:cNvSpPr>
              <a:spLocks/>
            </p:cNvSpPr>
            <p:nvPr/>
          </p:nvSpPr>
          <p:spPr bwMode="auto">
            <a:xfrm>
              <a:off x="2952008"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73" name="Freeform 1009"/>
            <p:cNvSpPr>
              <a:spLocks/>
            </p:cNvSpPr>
            <p:nvPr/>
          </p:nvSpPr>
          <p:spPr bwMode="auto">
            <a:xfrm>
              <a:off x="3182037"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74" name="Freeform 1010"/>
            <p:cNvSpPr>
              <a:spLocks/>
            </p:cNvSpPr>
            <p:nvPr/>
          </p:nvSpPr>
          <p:spPr bwMode="auto">
            <a:xfrm>
              <a:off x="3412065"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75" name="Freeform 1011"/>
            <p:cNvSpPr>
              <a:spLocks/>
            </p:cNvSpPr>
            <p:nvPr/>
          </p:nvSpPr>
          <p:spPr bwMode="auto">
            <a:xfrm>
              <a:off x="3642095"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76" name="Freeform 1012"/>
            <p:cNvSpPr>
              <a:spLocks/>
            </p:cNvSpPr>
            <p:nvPr/>
          </p:nvSpPr>
          <p:spPr bwMode="auto">
            <a:xfrm>
              <a:off x="3872123"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77" name="Freeform 1013"/>
            <p:cNvSpPr>
              <a:spLocks/>
            </p:cNvSpPr>
            <p:nvPr/>
          </p:nvSpPr>
          <p:spPr bwMode="auto">
            <a:xfrm>
              <a:off x="4102152"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78" name="Freeform 1014"/>
            <p:cNvSpPr>
              <a:spLocks/>
            </p:cNvSpPr>
            <p:nvPr/>
          </p:nvSpPr>
          <p:spPr bwMode="auto">
            <a:xfrm>
              <a:off x="4333746"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79" name="Freeform 1015"/>
            <p:cNvSpPr>
              <a:spLocks/>
            </p:cNvSpPr>
            <p:nvPr/>
          </p:nvSpPr>
          <p:spPr bwMode="auto">
            <a:xfrm>
              <a:off x="2491950" y="2042437"/>
              <a:ext cx="1841795" cy="1464"/>
            </a:xfrm>
            <a:custGeom>
              <a:avLst/>
              <a:gdLst/>
              <a:ahLst/>
              <a:cxnLst>
                <a:cxn ang="0">
                  <a:pos x="0" y="0"/>
                </a:cxn>
                <a:cxn ang="0">
                  <a:pos x="480" y="0"/>
                </a:cxn>
                <a:cxn ang="0">
                  <a:pos x="480" y="0"/>
                </a:cxn>
              </a:cxnLst>
              <a:rect l="0" t="0" r="r" b="b"/>
              <a:pathLst>
                <a:path w="480">
                  <a:moveTo>
                    <a:pt x="0" y="0"/>
                  </a:moveTo>
                  <a:lnTo>
                    <a:pt x="480" y="0"/>
                  </a:lnTo>
                  <a:lnTo>
                    <a:pt x="48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80" name="Freeform 1016"/>
            <p:cNvSpPr>
              <a:spLocks/>
            </p:cNvSpPr>
            <p:nvPr/>
          </p:nvSpPr>
          <p:spPr bwMode="auto">
            <a:xfrm>
              <a:off x="2491950" y="1755360"/>
              <a:ext cx="1841795" cy="1464"/>
            </a:xfrm>
            <a:custGeom>
              <a:avLst/>
              <a:gdLst/>
              <a:ahLst/>
              <a:cxnLst>
                <a:cxn ang="0">
                  <a:pos x="0" y="0"/>
                </a:cxn>
                <a:cxn ang="0">
                  <a:pos x="480" y="0"/>
                </a:cxn>
                <a:cxn ang="0">
                  <a:pos x="480" y="0"/>
                </a:cxn>
              </a:cxnLst>
              <a:rect l="0" t="0" r="r" b="b"/>
              <a:pathLst>
                <a:path w="480">
                  <a:moveTo>
                    <a:pt x="0" y="0"/>
                  </a:moveTo>
                  <a:lnTo>
                    <a:pt x="480" y="0"/>
                  </a:lnTo>
                  <a:lnTo>
                    <a:pt x="48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81" name="Freeform 1017"/>
            <p:cNvSpPr>
              <a:spLocks/>
            </p:cNvSpPr>
            <p:nvPr/>
          </p:nvSpPr>
          <p:spPr bwMode="auto">
            <a:xfrm>
              <a:off x="2491950" y="1468283"/>
              <a:ext cx="1841795" cy="1464"/>
            </a:xfrm>
            <a:custGeom>
              <a:avLst/>
              <a:gdLst/>
              <a:ahLst/>
              <a:cxnLst>
                <a:cxn ang="0">
                  <a:pos x="0" y="0"/>
                </a:cxn>
                <a:cxn ang="0">
                  <a:pos x="480" y="0"/>
                </a:cxn>
                <a:cxn ang="0">
                  <a:pos x="480" y="0"/>
                </a:cxn>
              </a:cxnLst>
              <a:rect l="0" t="0" r="r" b="b"/>
              <a:pathLst>
                <a:path w="480">
                  <a:moveTo>
                    <a:pt x="0" y="0"/>
                  </a:moveTo>
                  <a:lnTo>
                    <a:pt x="480" y="0"/>
                  </a:lnTo>
                  <a:lnTo>
                    <a:pt x="48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82" name="Freeform 1018"/>
            <p:cNvSpPr>
              <a:spLocks/>
            </p:cNvSpPr>
            <p:nvPr/>
          </p:nvSpPr>
          <p:spPr bwMode="auto">
            <a:xfrm>
              <a:off x="2491950" y="1181206"/>
              <a:ext cx="1841795" cy="1464"/>
            </a:xfrm>
            <a:custGeom>
              <a:avLst/>
              <a:gdLst/>
              <a:ahLst/>
              <a:cxnLst>
                <a:cxn ang="0">
                  <a:pos x="0" y="0"/>
                </a:cxn>
                <a:cxn ang="0">
                  <a:pos x="480" y="0"/>
                </a:cxn>
                <a:cxn ang="0">
                  <a:pos x="480" y="0"/>
                </a:cxn>
              </a:cxnLst>
              <a:rect l="0" t="0" r="r" b="b"/>
              <a:pathLst>
                <a:path w="480">
                  <a:moveTo>
                    <a:pt x="0" y="0"/>
                  </a:moveTo>
                  <a:lnTo>
                    <a:pt x="480" y="0"/>
                  </a:lnTo>
                  <a:lnTo>
                    <a:pt x="48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83" name="Freeform 1019"/>
            <p:cNvSpPr>
              <a:spLocks/>
            </p:cNvSpPr>
            <p:nvPr/>
          </p:nvSpPr>
          <p:spPr bwMode="auto">
            <a:xfrm>
              <a:off x="2491950" y="894130"/>
              <a:ext cx="1841795" cy="1464"/>
            </a:xfrm>
            <a:custGeom>
              <a:avLst/>
              <a:gdLst/>
              <a:ahLst/>
              <a:cxnLst>
                <a:cxn ang="0">
                  <a:pos x="0" y="0"/>
                </a:cxn>
                <a:cxn ang="0">
                  <a:pos x="480" y="0"/>
                </a:cxn>
                <a:cxn ang="0">
                  <a:pos x="480" y="0"/>
                </a:cxn>
              </a:cxnLst>
              <a:rect l="0" t="0" r="r" b="b"/>
              <a:pathLst>
                <a:path w="480">
                  <a:moveTo>
                    <a:pt x="0" y="0"/>
                  </a:moveTo>
                  <a:lnTo>
                    <a:pt x="480" y="0"/>
                  </a:lnTo>
                  <a:lnTo>
                    <a:pt x="48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84" name="Freeform 1020"/>
            <p:cNvSpPr>
              <a:spLocks/>
            </p:cNvSpPr>
            <p:nvPr/>
          </p:nvSpPr>
          <p:spPr bwMode="auto">
            <a:xfrm>
              <a:off x="2491950" y="607053"/>
              <a:ext cx="1841795" cy="1464"/>
            </a:xfrm>
            <a:custGeom>
              <a:avLst/>
              <a:gdLst/>
              <a:ahLst/>
              <a:cxnLst>
                <a:cxn ang="0">
                  <a:pos x="0" y="0"/>
                </a:cxn>
                <a:cxn ang="0">
                  <a:pos x="480" y="0"/>
                </a:cxn>
                <a:cxn ang="0">
                  <a:pos x="480" y="0"/>
                </a:cxn>
              </a:cxnLst>
              <a:rect l="0" t="0" r="r" b="b"/>
              <a:pathLst>
                <a:path w="480">
                  <a:moveTo>
                    <a:pt x="0" y="0"/>
                  </a:moveTo>
                  <a:lnTo>
                    <a:pt x="480" y="0"/>
                  </a:lnTo>
                  <a:lnTo>
                    <a:pt x="48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 name="Freeform 1021"/>
            <p:cNvSpPr>
              <a:spLocks/>
            </p:cNvSpPr>
            <p:nvPr/>
          </p:nvSpPr>
          <p:spPr bwMode="auto">
            <a:xfrm>
              <a:off x="2491950" y="319976"/>
              <a:ext cx="1841795" cy="1464"/>
            </a:xfrm>
            <a:custGeom>
              <a:avLst/>
              <a:gdLst/>
              <a:ahLst/>
              <a:cxnLst>
                <a:cxn ang="0">
                  <a:pos x="0" y="0"/>
                </a:cxn>
                <a:cxn ang="0">
                  <a:pos x="480" y="0"/>
                </a:cxn>
                <a:cxn ang="0">
                  <a:pos x="480" y="0"/>
                </a:cxn>
              </a:cxnLst>
              <a:rect l="0" t="0" r="r" b="b"/>
              <a:pathLst>
                <a:path w="480">
                  <a:moveTo>
                    <a:pt x="0" y="0"/>
                  </a:moveTo>
                  <a:lnTo>
                    <a:pt x="480" y="0"/>
                  </a:lnTo>
                  <a:lnTo>
                    <a:pt x="48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386" name="Line 1022"/>
            <p:cNvSpPr>
              <a:spLocks noChangeShapeType="1"/>
            </p:cNvSpPr>
            <p:nvPr/>
          </p:nvSpPr>
          <p:spPr bwMode="auto">
            <a:xfrm>
              <a:off x="2491950" y="2042437"/>
              <a:ext cx="1841795"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7" name="Line 1023"/>
            <p:cNvSpPr>
              <a:spLocks noChangeShapeType="1"/>
            </p:cNvSpPr>
            <p:nvPr/>
          </p:nvSpPr>
          <p:spPr bwMode="auto">
            <a:xfrm flipV="1">
              <a:off x="2491950" y="319976"/>
              <a:ext cx="1565" cy="172246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8" name="Line 1024"/>
            <p:cNvSpPr>
              <a:spLocks noChangeShapeType="1"/>
            </p:cNvSpPr>
            <p:nvPr/>
          </p:nvSpPr>
          <p:spPr bwMode="auto">
            <a:xfrm flipV="1">
              <a:off x="2721980"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9" name="Rectangle 1025"/>
            <p:cNvSpPr>
              <a:spLocks noChangeArrowheads="1"/>
            </p:cNvSpPr>
            <p:nvPr/>
          </p:nvSpPr>
          <p:spPr bwMode="auto">
            <a:xfrm>
              <a:off x="2676599" y="2052689"/>
              <a:ext cx="137704"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390" name="Line 1026"/>
            <p:cNvSpPr>
              <a:spLocks noChangeShapeType="1"/>
            </p:cNvSpPr>
            <p:nvPr/>
          </p:nvSpPr>
          <p:spPr bwMode="auto">
            <a:xfrm flipV="1">
              <a:off x="2952008"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1" name="Rectangle 1027"/>
            <p:cNvSpPr>
              <a:spLocks noChangeArrowheads="1"/>
            </p:cNvSpPr>
            <p:nvPr/>
          </p:nvSpPr>
          <p:spPr bwMode="auto">
            <a:xfrm>
              <a:off x="2883156" y="2052689"/>
              <a:ext cx="187779"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392" name="Line 1028"/>
            <p:cNvSpPr>
              <a:spLocks noChangeShapeType="1"/>
            </p:cNvSpPr>
            <p:nvPr/>
          </p:nvSpPr>
          <p:spPr bwMode="auto">
            <a:xfrm flipV="1">
              <a:off x="3182037"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3" name="Rectangle 1029"/>
            <p:cNvSpPr>
              <a:spLocks noChangeArrowheads="1"/>
            </p:cNvSpPr>
            <p:nvPr/>
          </p:nvSpPr>
          <p:spPr bwMode="auto">
            <a:xfrm>
              <a:off x="3113185" y="2052689"/>
              <a:ext cx="187779"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394" name="Line 1030"/>
            <p:cNvSpPr>
              <a:spLocks noChangeShapeType="1"/>
            </p:cNvSpPr>
            <p:nvPr/>
          </p:nvSpPr>
          <p:spPr bwMode="auto">
            <a:xfrm flipV="1">
              <a:off x="3412065"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5" name="Rectangle 1031"/>
            <p:cNvSpPr>
              <a:spLocks noChangeArrowheads="1"/>
            </p:cNvSpPr>
            <p:nvPr/>
          </p:nvSpPr>
          <p:spPr bwMode="auto">
            <a:xfrm>
              <a:off x="3343213" y="2052689"/>
              <a:ext cx="187779"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396" name="Line 1032"/>
            <p:cNvSpPr>
              <a:spLocks noChangeShapeType="1"/>
            </p:cNvSpPr>
            <p:nvPr/>
          </p:nvSpPr>
          <p:spPr bwMode="auto">
            <a:xfrm flipV="1">
              <a:off x="3642095"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7" name="Rectangle 1033"/>
            <p:cNvSpPr>
              <a:spLocks noChangeArrowheads="1"/>
            </p:cNvSpPr>
            <p:nvPr/>
          </p:nvSpPr>
          <p:spPr bwMode="auto">
            <a:xfrm>
              <a:off x="3573242" y="2052689"/>
              <a:ext cx="187779"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250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398" name="Line 1034"/>
            <p:cNvSpPr>
              <a:spLocks noChangeShapeType="1"/>
            </p:cNvSpPr>
            <p:nvPr/>
          </p:nvSpPr>
          <p:spPr bwMode="auto">
            <a:xfrm flipV="1">
              <a:off x="3872123"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9" name="Rectangle 1035"/>
            <p:cNvSpPr>
              <a:spLocks noChangeArrowheads="1"/>
            </p:cNvSpPr>
            <p:nvPr/>
          </p:nvSpPr>
          <p:spPr bwMode="auto">
            <a:xfrm>
              <a:off x="3803271" y="2052689"/>
              <a:ext cx="187779"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00" name="Line 1036"/>
            <p:cNvSpPr>
              <a:spLocks noChangeShapeType="1"/>
            </p:cNvSpPr>
            <p:nvPr/>
          </p:nvSpPr>
          <p:spPr bwMode="auto">
            <a:xfrm flipV="1">
              <a:off x="4102152"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1" name="Rectangle 1037"/>
            <p:cNvSpPr>
              <a:spLocks noChangeArrowheads="1"/>
            </p:cNvSpPr>
            <p:nvPr/>
          </p:nvSpPr>
          <p:spPr bwMode="auto">
            <a:xfrm>
              <a:off x="4033300" y="2052689"/>
              <a:ext cx="187779"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350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02" name="Line 1038"/>
            <p:cNvSpPr>
              <a:spLocks noChangeShapeType="1"/>
            </p:cNvSpPr>
            <p:nvPr/>
          </p:nvSpPr>
          <p:spPr bwMode="auto">
            <a:xfrm flipV="1">
              <a:off x="4333746"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3" name="Rectangle 1039"/>
            <p:cNvSpPr>
              <a:spLocks noChangeArrowheads="1"/>
            </p:cNvSpPr>
            <p:nvPr/>
          </p:nvSpPr>
          <p:spPr bwMode="auto">
            <a:xfrm>
              <a:off x="4263328" y="2052689"/>
              <a:ext cx="187779"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04" name="Line 1040"/>
            <p:cNvSpPr>
              <a:spLocks noChangeShapeType="1"/>
            </p:cNvSpPr>
            <p:nvPr/>
          </p:nvSpPr>
          <p:spPr bwMode="auto">
            <a:xfrm>
              <a:off x="2491950" y="2042437"/>
              <a:ext cx="20343"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5" name="Rectangle 1041"/>
            <p:cNvSpPr>
              <a:spLocks noChangeArrowheads="1"/>
            </p:cNvSpPr>
            <p:nvPr/>
          </p:nvSpPr>
          <p:spPr bwMode="auto">
            <a:xfrm>
              <a:off x="2407450" y="1988244"/>
              <a:ext cx="118926"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06" name="Line 1042"/>
            <p:cNvSpPr>
              <a:spLocks noChangeShapeType="1"/>
            </p:cNvSpPr>
            <p:nvPr/>
          </p:nvSpPr>
          <p:spPr bwMode="auto">
            <a:xfrm>
              <a:off x="2491950" y="1755360"/>
              <a:ext cx="20343"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7" name="Rectangle 1043"/>
            <p:cNvSpPr>
              <a:spLocks noChangeArrowheads="1"/>
            </p:cNvSpPr>
            <p:nvPr/>
          </p:nvSpPr>
          <p:spPr bwMode="auto">
            <a:xfrm>
              <a:off x="2407450" y="1701167"/>
              <a:ext cx="118926"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08" name="Line 1044"/>
            <p:cNvSpPr>
              <a:spLocks noChangeShapeType="1"/>
            </p:cNvSpPr>
            <p:nvPr/>
          </p:nvSpPr>
          <p:spPr bwMode="auto">
            <a:xfrm>
              <a:off x="2491950" y="1468283"/>
              <a:ext cx="20343"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9" name="Rectangle 1045"/>
            <p:cNvSpPr>
              <a:spLocks noChangeArrowheads="1"/>
            </p:cNvSpPr>
            <p:nvPr/>
          </p:nvSpPr>
          <p:spPr bwMode="auto">
            <a:xfrm>
              <a:off x="2407450" y="1414090"/>
              <a:ext cx="118926"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10" name="Line 1046"/>
            <p:cNvSpPr>
              <a:spLocks noChangeShapeType="1"/>
            </p:cNvSpPr>
            <p:nvPr/>
          </p:nvSpPr>
          <p:spPr bwMode="auto">
            <a:xfrm>
              <a:off x="2491950" y="1181206"/>
              <a:ext cx="20343"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 name="Rectangle 1047"/>
            <p:cNvSpPr>
              <a:spLocks noChangeArrowheads="1"/>
            </p:cNvSpPr>
            <p:nvPr/>
          </p:nvSpPr>
          <p:spPr bwMode="auto">
            <a:xfrm>
              <a:off x="2435617" y="1127013"/>
              <a:ext cx="87630"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12" name="Line 1048"/>
            <p:cNvSpPr>
              <a:spLocks noChangeShapeType="1"/>
            </p:cNvSpPr>
            <p:nvPr/>
          </p:nvSpPr>
          <p:spPr bwMode="auto">
            <a:xfrm>
              <a:off x="2491950" y="894130"/>
              <a:ext cx="20343"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3" name="Rectangle 1049"/>
            <p:cNvSpPr>
              <a:spLocks noChangeArrowheads="1"/>
            </p:cNvSpPr>
            <p:nvPr/>
          </p:nvSpPr>
          <p:spPr bwMode="auto">
            <a:xfrm>
              <a:off x="2435617" y="839936"/>
              <a:ext cx="87630"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14" name="Line 1050"/>
            <p:cNvSpPr>
              <a:spLocks noChangeShapeType="1"/>
            </p:cNvSpPr>
            <p:nvPr/>
          </p:nvSpPr>
          <p:spPr bwMode="auto">
            <a:xfrm>
              <a:off x="2491950" y="607053"/>
              <a:ext cx="20343"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5" name="Rectangle 1051"/>
            <p:cNvSpPr>
              <a:spLocks noChangeArrowheads="1"/>
            </p:cNvSpPr>
            <p:nvPr/>
          </p:nvSpPr>
          <p:spPr bwMode="auto">
            <a:xfrm>
              <a:off x="2435617" y="552859"/>
              <a:ext cx="87630"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16" name="Line 1052"/>
            <p:cNvSpPr>
              <a:spLocks noChangeShapeType="1"/>
            </p:cNvSpPr>
            <p:nvPr/>
          </p:nvSpPr>
          <p:spPr bwMode="auto">
            <a:xfrm>
              <a:off x="2491950" y="319976"/>
              <a:ext cx="20343"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7" name="Rectangle 1053"/>
            <p:cNvSpPr>
              <a:spLocks noChangeArrowheads="1"/>
            </p:cNvSpPr>
            <p:nvPr/>
          </p:nvSpPr>
          <p:spPr bwMode="auto">
            <a:xfrm>
              <a:off x="2435617" y="265782"/>
              <a:ext cx="87630"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18" name="Rectangle 1054"/>
            <p:cNvSpPr>
              <a:spLocks noChangeArrowheads="1"/>
            </p:cNvSpPr>
            <p:nvPr/>
          </p:nvSpPr>
          <p:spPr bwMode="auto">
            <a:xfrm>
              <a:off x="2491950" y="208660"/>
              <a:ext cx="206556"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x 10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19" name="Rectangle 1055"/>
            <p:cNvSpPr>
              <a:spLocks noChangeArrowheads="1"/>
            </p:cNvSpPr>
            <p:nvPr/>
          </p:nvSpPr>
          <p:spPr bwMode="auto">
            <a:xfrm>
              <a:off x="2649998" y="176437"/>
              <a:ext cx="79806" cy="9666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Arial Narrow" pitchFamily="34" charset="0"/>
                  <a:cs typeface="Arial" pitchFamily="34" charset="0"/>
                </a:rPr>
                <a:t>-3</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420" name="Freeform 1056"/>
            <p:cNvSpPr>
              <a:spLocks/>
            </p:cNvSpPr>
            <p:nvPr/>
          </p:nvSpPr>
          <p:spPr bwMode="auto">
            <a:xfrm>
              <a:off x="2491950" y="788673"/>
              <a:ext cx="1841795" cy="675216"/>
            </a:xfrm>
            <a:custGeom>
              <a:avLst/>
              <a:gdLst/>
              <a:ahLst/>
              <a:cxnLst>
                <a:cxn ang="0">
                  <a:pos x="15" y="272"/>
                </a:cxn>
                <a:cxn ang="0">
                  <a:pos x="44" y="275"/>
                </a:cxn>
                <a:cxn ang="0">
                  <a:pos x="74" y="287"/>
                </a:cxn>
                <a:cxn ang="0">
                  <a:pos x="103" y="314"/>
                </a:cxn>
                <a:cxn ang="0">
                  <a:pos x="133" y="341"/>
                </a:cxn>
                <a:cxn ang="0">
                  <a:pos x="162" y="380"/>
                </a:cxn>
                <a:cxn ang="0">
                  <a:pos x="191" y="432"/>
                </a:cxn>
                <a:cxn ang="0">
                  <a:pos x="221" y="429"/>
                </a:cxn>
                <a:cxn ang="0">
                  <a:pos x="250" y="297"/>
                </a:cxn>
                <a:cxn ang="0">
                  <a:pos x="280" y="209"/>
                </a:cxn>
                <a:cxn ang="0">
                  <a:pos x="309" y="216"/>
                </a:cxn>
                <a:cxn ang="0">
                  <a:pos x="338" y="233"/>
                </a:cxn>
                <a:cxn ang="0">
                  <a:pos x="368" y="329"/>
                </a:cxn>
                <a:cxn ang="0">
                  <a:pos x="397" y="343"/>
                </a:cxn>
                <a:cxn ang="0">
                  <a:pos x="427" y="155"/>
                </a:cxn>
                <a:cxn ang="0">
                  <a:pos x="456" y="0"/>
                </a:cxn>
                <a:cxn ang="0">
                  <a:pos x="485" y="47"/>
                </a:cxn>
                <a:cxn ang="0">
                  <a:pos x="515" y="231"/>
                </a:cxn>
                <a:cxn ang="0">
                  <a:pos x="544" y="405"/>
                </a:cxn>
                <a:cxn ang="0">
                  <a:pos x="574" y="461"/>
                </a:cxn>
                <a:cxn ang="0">
                  <a:pos x="603" y="400"/>
                </a:cxn>
                <a:cxn ang="0">
                  <a:pos x="632" y="307"/>
                </a:cxn>
                <a:cxn ang="0">
                  <a:pos x="662" y="238"/>
                </a:cxn>
                <a:cxn ang="0">
                  <a:pos x="691" y="209"/>
                </a:cxn>
                <a:cxn ang="0">
                  <a:pos x="721" y="216"/>
                </a:cxn>
                <a:cxn ang="0">
                  <a:pos x="750" y="228"/>
                </a:cxn>
                <a:cxn ang="0">
                  <a:pos x="780" y="238"/>
                </a:cxn>
                <a:cxn ang="0">
                  <a:pos x="809" y="245"/>
                </a:cxn>
                <a:cxn ang="0">
                  <a:pos x="838" y="250"/>
                </a:cxn>
                <a:cxn ang="0">
                  <a:pos x="868" y="245"/>
                </a:cxn>
                <a:cxn ang="0">
                  <a:pos x="897" y="241"/>
                </a:cxn>
                <a:cxn ang="0">
                  <a:pos x="927" y="233"/>
                </a:cxn>
                <a:cxn ang="0">
                  <a:pos x="956" y="233"/>
                </a:cxn>
                <a:cxn ang="0">
                  <a:pos x="985" y="241"/>
                </a:cxn>
                <a:cxn ang="0">
                  <a:pos x="1015" y="248"/>
                </a:cxn>
                <a:cxn ang="0">
                  <a:pos x="1044" y="253"/>
                </a:cxn>
                <a:cxn ang="0">
                  <a:pos x="1074" y="253"/>
                </a:cxn>
                <a:cxn ang="0">
                  <a:pos x="1103" y="253"/>
                </a:cxn>
                <a:cxn ang="0">
                  <a:pos x="1132" y="255"/>
                </a:cxn>
                <a:cxn ang="0">
                  <a:pos x="1162" y="260"/>
                </a:cxn>
              </a:cxnLst>
              <a:rect l="0" t="0" r="r" b="b"/>
              <a:pathLst>
                <a:path w="1177" h="461">
                  <a:moveTo>
                    <a:pt x="0" y="270"/>
                  </a:moveTo>
                  <a:lnTo>
                    <a:pt x="15" y="272"/>
                  </a:lnTo>
                  <a:lnTo>
                    <a:pt x="30" y="272"/>
                  </a:lnTo>
                  <a:lnTo>
                    <a:pt x="44" y="275"/>
                  </a:lnTo>
                  <a:lnTo>
                    <a:pt x="59" y="280"/>
                  </a:lnTo>
                  <a:lnTo>
                    <a:pt x="74" y="287"/>
                  </a:lnTo>
                  <a:lnTo>
                    <a:pt x="88" y="299"/>
                  </a:lnTo>
                  <a:lnTo>
                    <a:pt x="103" y="314"/>
                  </a:lnTo>
                  <a:lnTo>
                    <a:pt x="118" y="329"/>
                  </a:lnTo>
                  <a:lnTo>
                    <a:pt x="133" y="341"/>
                  </a:lnTo>
                  <a:lnTo>
                    <a:pt x="147" y="358"/>
                  </a:lnTo>
                  <a:lnTo>
                    <a:pt x="162" y="380"/>
                  </a:lnTo>
                  <a:lnTo>
                    <a:pt x="177" y="407"/>
                  </a:lnTo>
                  <a:lnTo>
                    <a:pt x="191" y="432"/>
                  </a:lnTo>
                  <a:lnTo>
                    <a:pt x="206" y="446"/>
                  </a:lnTo>
                  <a:lnTo>
                    <a:pt x="221" y="429"/>
                  </a:lnTo>
                  <a:lnTo>
                    <a:pt x="236" y="373"/>
                  </a:lnTo>
                  <a:lnTo>
                    <a:pt x="250" y="297"/>
                  </a:lnTo>
                  <a:lnTo>
                    <a:pt x="265" y="233"/>
                  </a:lnTo>
                  <a:lnTo>
                    <a:pt x="280" y="209"/>
                  </a:lnTo>
                  <a:lnTo>
                    <a:pt x="294" y="211"/>
                  </a:lnTo>
                  <a:lnTo>
                    <a:pt x="309" y="216"/>
                  </a:lnTo>
                  <a:lnTo>
                    <a:pt x="324" y="219"/>
                  </a:lnTo>
                  <a:lnTo>
                    <a:pt x="338" y="233"/>
                  </a:lnTo>
                  <a:lnTo>
                    <a:pt x="353" y="275"/>
                  </a:lnTo>
                  <a:lnTo>
                    <a:pt x="368" y="329"/>
                  </a:lnTo>
                  <a:lnTo>
                    <a:pt x="383" y="361"/>
                  </a:lnTo>
                  <a:lnTo>
                    <a:pt x="397" y="343"/>
                  </a:lnTo>
                  <a:lnTo>
                    <a:pt x="412" y="265"/>
                  </a:lnTo>
                  <a:lnTo>
                    <a:pt x="427" y="155"/>
                  </a:lnTo>
                  <a:lnTo>
                    <a:pt x="441" y="54"/>
                  </a:lnTo>
                  <a:lnTo>
                    <a:pt x="456" y="0"/>
                  </a:lnTo>
                  <a:lnTo>
                    <a:pt x="471" y="0"/>
                  </a:lnTo>
                  <a:lnTo>
                    <a:pt x="485" y="47"/>
                  </a:lnTo>
                  <a:lnTo>
                    <a:pt x="500" y="133"/>
                  </a:lnTo>
                  <a:lnTo>
                    <a:pt x="515" y="231"/>
                  </a:lnTo>
                  <a:lnTo>
                    <a:pt x="530" y="329"/>
                  </a:lnTo>
                  <a:lnTo>
                    <a:pt x="544" y="405"/>
                  </a:lnTo>
                  <a:lnTo>
                    <a:pt x="559" y="451"/>
                  </a:lnTo>
                  <a:lnTo>
                    <a:pt x="574" y="461"/>
                  </a:lnTo>
                  <a:lnTo>
                    <a:pt x="588" y="439"/>
                  </a:lnTo>
                  <a:lnTo>
                    <a:pt x="603" y="400"/>
                  </a:lnTo>
                  <a:lnTo>
                    <a:pt x="618" y="351"/>
                  </a:lnTo>
                  <a:lnTo>
                    <a:pt x="632" y="307"/>
                  </a:lnTo>
                  <a:lnTo>
                    <a:pt x="647" y="268"/>
                  </a:lnTo>
                  <a:lnTo>
                    <a:pt x="662" y="238"/>
                  </a:lnTo>
                  <a:lnTo>
                    <a:pt x="677" y="219"/>
                  </a:lnTo>
                  <a:lnTo>
                    <a:pt x="691" y="209"/>
                  </a:lnTo>
                  <a:lnTo>
                    <a:pt x="706" y="211"/>
                  </a:lnTo>
                  <a:lnTo>
                    <a:pt x="721" y="216"/>
                  </a:lnTo>
                  <a:lnTo>
                    <a:pt x="735" y="223"/>
                  </a:lnTo>
                  <a:lnTo>
                    <a:pt x="750" y="228"/>
                  </a:lnTo>
                  <a:lnTo>
                    <a:pt x="765" y="233"/>
                  </a:lnTo>
                  <a:lnTo>
                    <a:pt x="780" y="238"/>
                  </a:lnTo>
                  <a:lnTo>
                    <a:pt x="794" y="243"/>
                  </a:lnTo>
                  <a:lnTo>
                    <a:pt x="809" y="245"/>
                  </a:lnTo>
                  <a:lnTo>
                    <a:pt x="824" y="248"/>
                  </a:lnTo>
                  <a:lnTo>
                    <a:pt x="838" y="250"/>
                  </a:lnTo>
                  <a:lnTo>
                    <a:pt x="853" y="248"/>
                  </a:lnTo>
                  <a:lnTo>
                    <a:pt x="868" y="245"/>
                  </a:lnTo>
                  <a:lnTo>
                    <a:pt x="882" y="243"/>
                  </a:lnTo>
                  <a:lnTo>
                    <a:pt x="897" y="241"/>
                  </a:lnTo>
                  <a:lnTo>
                    <a:pt x="912" y="236"/>
                  </a:lnTo>
                  <a:lnTo>
                    <a:pt x="927" y="233"/>
                  </a:lnTo>
                  <a:lnTo>
                    <a:pt x="941" y="233"/>
                  </a:lnTo>
                  <a:lnTo>
                    <a:pt x="956" y="233"/>
                  </a:lnTo>
                  <a:lnTo>
                    <a:pt x="971" y="236"/>
                  </a:lnTo>
                  <a:lnTo>
                    <a:pt x="985" y="241"/>
                  </a:lnTo>
                  <a:lnTo>
                    <a:pt x="1000" y="245"/>
                  </a:lnTo>
                  <a:lnTo>
                    <a:pt x="1015" y="248"/>
                  </a:lnTo>
                  <a:lnTo>
                    <a:pt x="1029" y="250"/>
                  </a:lnTo>
                  <a:lnTo>
                    <a:pt x="1044" y="253"/>
                  </a:lnTo>
                  <a:lnTo>
                    <a:pt x="1059" y="253"/>
                  </a:lnTo>
                  <a:lnTo>
                    <a:pt x="1074" y="253"/>
                  </a:lnTo>
                  <a:lnTo>
                    <a:pt x="1088" y="253"/>
                  </a:lnTo>
                  <a:lnTo>
                    <a:pt x="1103" y="253"/>
                  </a:lnTo>
                  <a:lnTo>
                    <a:pt x="1118" y="253"/>
                  </a:lnTo>
                  <a:lnTo>
                    <a:pt x="1132" y="255"/>
                  </a:lnTo>
                  <a:lnTo>
                    <a:pt x="1147" y="258"/>
                  </a:lnTo>
                  <a:lnTo>
                    <a:pt x="1162" y="260"/>
                  </a:lnTo>
                  <a:lnTo>
                    <a:pt x="1177" y="260"/>
                  </a:lnTo>
                </a:path>
              </a:pathLst>
            </a:custGeom>
            <a:noFill/>
            <a:ln w="7938"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1" name="Freeform 1057"/>
            <p:cNvSpPr>
              <a:spLocks/>
            </p:cNvSpPr>
            <p:nvPr/>
          </p:nvSpPr>
          <p:spPr bwMode="auto">
            <a:xfrm>
              <a:off x="2491950" y="778420"/>
              <a:ext cx="1841795" cy="667893"/>
            </a:xfrm>
            <a:custGeom>
              <a:avLst/>
              <a:gdLst/>
              <a:ahLst/>
              <a:cxnLst>
                <a:cxn ang="0">
                  <a:pos x="15" y="294"/>
                </a:cxn>
                <a:cxn ang="0">
                  <a:pos x="44" y="299"/>
                </a:cxn>
                <a:cxn ang="0">
                  <a:pos x="74" y="309"/>
                </a:cxn>
                <a:cxn ang="0">
                  <a:pos x="103" y="316"/>
                </a:cxn>
                <a:cxn ang="0">
                  <a:pos x="133" y="328"/>
                </a:cxn>
                <a:cxn ang="0">
                  <a:pos x="162" y="360"/>
                </a:cxn>
                <a:cxn ang="0">
                  <a:pos x="191" y="412"/>
                </a:cxn>
                <a:cxn ang="0">
                  <a:pos x="221" y="431"/>
                </a:cxn>
                <a:cxn ang="0">
                  <a:pos x="250" y="319"/>
                </a:cxn>
                <a:cxn ang="0">
                  <a:pos x="280" y="235"/>
                </a:cxn>
                <a:cxn ang="0">
                  <a:pos x="309" y="265"/>
                </a:cxn>
                <a:cxn ang="0">
                  <a:pos x="338" y="272"/>
                </a:cxn>
                <a:cxn ang="0">
                  <a:pos x="368" y="338"/>
                </a:cxn>
                <a:cxn ang="0">
                  <a:pos x="397" y="341"/>
                </a:cxn>
                <a:cxn ang="0">
                  <a:pos x="427" y="159"/>
                </a:cxn>
                <a:cxn ang="0">
                  <a:pos x="456" y="3"/>
                </a:cxn>
                <a:cxn ang="0">
                  <a:pos x="485" y="47"/>
                </a:cxn>
                <a:cxn ang="0">
                  <a:pos x="515" y="226"/>
                </a:cxn>
                <a:cxn ang="0">
                  <a:pos x="544" y="404"/>
                </a:cxn>
                <a:cxn ang="0">
                  <a:pos x="574" y="456"/>
                </a:cxn>
                <a:cxn ang="0">
                  <a:pos x="603" y="382"/>
                </a:cxn>
                <a:cxn ang="0">
                  <a:pos x="632" y="287"/>
                </a:cxn>
                <a:cxn ang="0">
                  <a:pos x="662" y="226"/>
                </a:cxn>
                <a:cxn ang="0">
                  <a:pos x="691" y="208"/>
                </a:cxn>
                <a:cxn ang="0">
                  <a:pos x="721" y="221"/>
                </a:cxn>
                <a:cxn ang="0">
                  <a:pos x="750" y="223"/>
                </a:cxn>
                <a:cxn ang="0">
                  <a:pos x="780" y="226"/>
                </a:cxn>
                <a:cxn ang="0">
                  <a:pos x="809" y="238"/>
                </a:cxn>
                <a:cxn ang="0">
                  <a:pos x="838" y="255"/>
                </a:cxn>
                <a:cxn ang="0">
                  <a:pos x="868" y="262"/>
                </a:cxn>
                <a:cxn ang="0">
                  <a:pos x="897" y="255"/>
                </a:cxn>
                <a:cxn ang="0">
                  <a:pos x="927" y="245"/>
                </a:cxn>
                <a:cxn ang="0">
                  <a:pos x="956" y="230"/>
                </a:cxn>
                <a:cxn ang="0">
                  <a:pos x="985" y="238"/>
                </a:cxn>
                <a:cxn ang="0">
                  <a:pos x="1015" y="255"/>
                </a:cxn>
                <a:cxn ang="0">
                  <a:pos x="1044" y="270"/>
                </a:cxn>
                <a:cxn ang="0">
                  <a:pos x="1074" y="277"/>
                </a:cxn>
                <a:cxn ang="0">
                  <a:pos x="1103" y="284"/>
                </a:cxn>
                <a:cxn ang="0">
                  <a:pos x="1132" y="289"/>
                </a:cxn>
                <a:cxn ang="0">
                  <a:pos x="1162" y="292"/>
                </a:cxn>
              </a:cxnLst>
              <a:rect l="0" t="0" r="r" b="b"/>
              <a:pathLst>
                <a:path w="1177" h="456">
                  <a:moveTo>
                    <a:pt x="0" y="292"/>
                  </a:moveTo>
                  <a:lnTo>
                    <a:pt x="15" y="294"/>
                  </a:lnTo>
                  <a:lnTo>
                    <a:pt x="30" y="297"/>
                  </a:lnTo>
                  <a:lnTo>
                    <a:pt x="44" y="299"/>
                  </a:lnTo>
                  <a:lnTo>
                    <a:pt x="59" y="304"/>
                  </a:lnTo>
                  <a:lnTo>
                    <a:pt x="74" y="309"/>
                  </a:lnTo>
                  <a:lnTo>
                    <a:pt x="88" y="314"/>
                  </a:lnTo>
                  <a:lnTo>
                    <a:pt x="103" y="316"/>
                  </a:lnTo>
                  <a:lnTo>
                    <a:pt x="118" y="321"/>
                  </a:lnTo>
                  <a:lnTo>
                    <a:pt x="133" y="328"/>
                  </a:lnTo>
                  <a:lnTo>
                    <a:pt x="147" y="341"/>
                  </a:lnTo>
                  <a:lnTo>
                    <a:pt x="162" y="360"/>
                  </a:lnTo>
                  <a:lnTo>
                    <a:pt x="177" y="385"/>
                  </a:lnTo>
                  <a:lnTo>
                    <a:pt x="191" y="412"/>
                  </a:lnTo>
                  <a:lnTo>
                    <a:pt x="206" y="434"/>
                  </a:lnTo>
                  <a:lnTo>
                    <a:pt x="221" y="431"/>
                  </a:lnTo>
                  <a:lnTo>
                    <a:pt x="236" y="390"/>
                  </a:lnTo>
                  <a:lnTo>
                    <a:pt x="250" y="319"/>
                  </a:lnTo>
                  <a:lnTo>
                    <a:pt x="265" y="257"/>
                  </a:lnTo>
                  <a:lnTo>
                    <a:pt x="280" y="235"/>
                  </a:lnTo>
                  <a:lnTo>
                    <a:pt x="294" y="250"/>
                  </a:lnTo>
                  <a:lnTo>
                    <a:pt x="309" y="265"/>
                  </a:lnTo>
                  <a:lnTo>
                    <a:pt x="324" y="267"/>
                  </a:lnTo>
                  <a:lnTo>
                    <a:pt x="338" y="272"/>
                  </a:lnTo>
                  <a:lnTo>
                    <a:pt x="353" y="299"/>
                  </a:lnTo>
                  <a:lnTo>
                    <a:pt x="368" y="338"/>
                  </a:lnTo>
                  <a:lnTo>
                    <a:pt x="383" y="363"/>
                  </a:lnTo>
                  <a:lnTo>
                    <a:pt x="397" y="341"/>
                  </a:lnTo>
                  <a:lnTo>
                    <a:pt x="412" y="265"/>
                  </a:lnTo>
                  <a:lnTo>
                    <a:pt x="427" y="159"/>
                  </a:lnTo>
                  <a:lnTo>
                    <a:pt x="441" y="61"/>
                  </a:lnTo>
                  <a:lnTo>
                    <a:pt x="456" y="3"/>
                  </a:lnTo>
                  <a:lnTo>
                    <a:pt x="471" y="0"/>
                  </a:lnTo>
                  <a:lnTo>
                    <a:pt x="485" y="47"/>
                  </a:lnTo>
                  <a:lnTo>
                    <a:pt x="500" y="128"/>
                  </a:lnTo>
                  <a:lnTo>
                    <a:pt x="515" y="226"/>
                  </a:lnTo>
                  <a:lnTo>
                    <a:pt x="530" y="324"/>
                  </a:lnTo>
                  <a:lnTo>
                    <a:pt x="544" y="404"/>
                  </a:lnTo>
                  <a:lnTo>
                    <a:pt x="559" y="448"/>
                  </a:lnTo>
                  <a:lnTo>
                    <a:pt x="574" y="456"/>
                  </a:lnTo>
                  <a:lnTo>
                    <a:pt x="588" y="426"/>
                  </a:lnTo>
                  <a:lnTo>
                    <a:pt x="603" y="382"/>
                  </a:lnTo>
                  <a:lnTo>
                    <a:pt x="618" y="333"/>
                  </a:lnTo>
                  <a:lnTo>
                    <a:pt x="632" y="287"/>
                  </a:lnTo>
                  <a:lnTo>
                    <a:pt x="647" y="250"/>
                  </a:lnTo>
                  <a:lnTo>
                    <a:pt x="662" y="226"/>
                  </a:lnTo>
                  <a:lnTo>
                    <a:pt x="677" y="213"/>
                  </a:lnTo>
                  <a:lnTo>
                    <a:pt x="691" y="208"/>
                  </a:lnTo>
                  <a:lnTo>
                    <a:pt x="706" y="213"/>
                  </a:lnTo>
                  <a:lnTo>
                    <a:pt x="721" y="221"/>
                  </a:lnTo>
                  <a:lnTo>
                    <a:pt x="735" y="223"/>
                  </a:lnTo>
                  <a:lnTo>
                    <a:pt x="750" y="223"/>
                  </a:lnTo>
                  <a:lnTo>
                    <a:pt x="765" y="223"/>
                  </a:lnTo>
                  <a:lnTo>
                    <a:pt x="780" y="226"/>
                  </a:lnTo>
                  <a:lnTo>
                    <a:pt x="794" y="233"/>
                  </a:lnTo>
                  <a:lnTo>
                    <a:pt x="809" y="238"/>
                  </a:lnTo>
                  <a:lnTo>
                    <a:pt x="824" y="248"/>
                  </a:lnTo>
                  <a:lnTo>
                    <a:pt x="838" y="255"/>
                  </a:lnTo>
                  <a:lnTo>
                    <a:pt x="853" y="262"/>
                  </a:lnTo>
                  <a:lnTo>
                    <a:pt x="868" y="262"/>
                  </a:lnTo>
                  <a:lnTo>
                    <a:pt x="882" y="260"/>
                  </a:lnTo>
                  <a:lnTo>
                    <a:pt x="897" y="255"/>
                  </a:lnTo>
                  <a:lnTo>
                    <a:pt x="912" y="250"/>
                  </a:lnTo>
                  <a:lnTo>
                    <a:pt x="927" y="245"/>
                  </a:lnTo>
                  <a:lnTo>
                    <a:pt x="941" y="235"/>
                  </a:lnTo>
                  <a:lnTo>
                    <a:pt x="956" y="230"/>
                  </a:lnTo>
                  <a:lnTo>
                    <a:pt x="971" y="233"/>
                  </a:lnTo>
                  <a:lnTo>
                    <a:pt x="985" y="238"/>
                  </a:lnTo>
                  <a:lnTo>
                    <a:pt x="1000" y="245"/>
                  </a:lnTo>
                  <a:lnTo>
                    <a:pt x="1015" y="255"/>
                  </a:lnTo>
                  <a:lnTo>
                    <a:pt x="1029" y="262"/>
                  </a:lnTo>
                  <a:lnTo>
                    <a:pt x="1044" y="270"/>
                  </a:lnTo>
                  <a:lnTo>
                    <a:pt x="1059" y="272"/>
                  </a:lnTo>
                  <a:lnTo>
                    <a:pt x="1074" y="277"/>
                  </a:lnTo>
                  <a:lnTo>
                    <a:pt x="1088" y="282"/>
                  </a:lnTo>
                  <a:lnTo>
                    <a:pt x="1103" y="284"/>
                  </a:lnTo>
                  <a:lnTo>
                    <a:pt x="1118" y="287"/>
                  </a:lnTo>
                  <a:lnTo>
                    <a:pt x="1132" y="289"/>
                  </a:lnTo>
                  <a:lnTo>
                    <a:pt x="1147" y="289"/>
                  </a:lnTo>
                  <a:lnTo>
                    <a:pt x="1162" y="292"/>
                  </a:lnTo>
                  <a:lnTo>
                    <a:pt x="1177" y="292"/>
                  </a:lnTo>
                </a:path>
              </a:pathLst>
            </a:custGeom>
            <a:noFill/>
            <a:ln w="0">
              <a:solidFill>
                <a:srgbClr val="0000FF"/>
              </a:solidFill>
              <a:prstDash val="sys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422" name="Freeform 1058"/>
            <p:cNvSpPr>
              <a:spLocks/>
            </p:cNvSpPr>
            <p:nvPr/>
          </p:nvSpPr>
          <p:spPr bwMode="auto">
            <a:xfrm>
              <a:off x="2491950" y="864836"/>
              <a:ext cx="1841795" cy="868554"/>
            </a:xfrm>
            <a:custGeom>
              <a:avLst/>
              <a:gdLst/>
              <a:ahLst/>
              <a:cxnLst>
                <a:cxn ang="0">
                  <a:pos x="15" y="218"/>
                </a:cxn>
                <a:cxn ang="0">
                  <a:pos x="44" y="223"/>
                </a:cxn>
                <a:cxn ang="0">
                  <a:pos x="74" y="235"/>
                </a:cxn>
                <a:cxn ang="0">
                  <a:pos x="103" y="262"/>
                </a:cxn>
                <a:cxn ang="0">
                  <a:pos x="133" y="294"/>
                </a:cxn>
                <a:cxn ang="0">
                  <a:pos x="162" y="331"/>
                </a:cxn>
                <a:cxn ang="0">
                  <a:pos x="191" y="377"/>
                </a:cxn>
                <a:cxn ang="0">
                  <a:pos x="221" y="360"/>
                </a:cxn>
                <a:cxn ang="0">
                  <a:pos x="250" y="225"/>
                </a:cxn>
                <a:cxn ang="0">
                  <a:pos x="280" y="144"/>
                </a:cxn>
                <a:cxn ang="0">
                  <a:pos x="309" y="154"/>
                </a:cxn>
                <a:cxn ang="0">
                  <a:pos x="338" y="159"/>
                </a:cxn>
                <a:cxn ang="0">
                  <a:pos x="368" y="233"/>
                </a:cxn>
                <a:cxn ang="0">
                  <a:pos x="397" y="245"/>
                </a:cxn>
                <a:cxn ang="0">
                  <a:pos x="427" y="95"/>
                </a:cxn>
                <a:cxn ang="0">
                  <a:pos x="456" y="0"/>
                </a:cxn>
                <a:cxn ang="0">
                  <a:pos x="485" y="103"/>
                </a:cxn>
                <a:cxn ang="0">
                  <a:pos x="515" y="318"/>
                </a:cxn>
                <a:cxn ang="0">
                  <a:pos x="544" y="514"/>
                </a:cxn>
                <a:cxn ang="0">
                  <a:pos x="574" y="593"/>
                </a:cxn>
                <a:cxn ang="0">
                  <a:pos x="603" y="544"/>
                </a:cxn>
                <a:cxn ang="0">
                  <a:pos x="632" y="446"/>
                </a:cxn>
                <a:cxn ang="0">
                  <a:pos x="662" y="343"/>
                </a:cxn>
                <a:cxn ang="0">
                  <a:pos x="691" y="257"/>
                </a:cxn>
                <a:cxn ang="0">
                  <a:pos x="721" y="189"/>
                </a:cxn>
                <a:cxn ang="0">
                  <a:pos x="750" y="125"/>
                </a:cxn>
                <a:cxn ang="0">
                  <a:pos x="780" y="69"/>
                </a:cxn>
                <a:cxn ang="0">
                  <a:pos x="809" y="32"/>
                </a:cxn>
                <a:cxn ang="0">
                  <a:pos x="838" y="15"/>
                </a:cxn>
                <a:cxn ang="0">
                  <a:pos x="868" y="15"/>
                </a:cxn>
                <a:cxn ang="0">
                  <a:pos x="897" y="32"/>
                </a:cxn>
                <a:cxn ang="0">
                  <a:pos x="927" y="59"/>
                </a:cxn>
                <a:cxn ang="0">
                  <a:pos x="956" y="95"/>
                </a:cxn>
                <a:cxn ang="0">
                  <a:pos x="985" y="132"/>
                </a:cxn>
                <a:cxn ang="0">
                  <a:pos x="1015" y="167"/>
                </a:cxn>
                <a:cxn ang="0">
                  <a:pos x="1044" y="189"/>
                </a:cxn>
                <a:cxn ang="0">
                  <a:pos x="1074" y="198"/>
                </a:cxn>
                <a:cxn ang="0">
                  <a:pos x="1103" y="206"/>
                </a:cxn>
                <a:cxn ang="0">
                  <a:pos x="1132" y="211"/>
                </a:cxn>
                <a:cxn ang="0">
                  <a:pos x="1162" y="216"/>
                </a:cxn>
              </a:cxnLst>
              <a:rect l="0" t="0" r="r" b="b"/>
              <a:pathLst>
                <a:path w="1177" h="593">
                  <a:moveTo>
                    <a:pt x="0" y="218"/>
                  </a:moveTo>
                  <a:lnTo>
                    <a:pt x="15" y="218"/>
                  </a:lnTo>
                  <a:lnTo>
                    <a:pt x="30" y="220"/>
                  </a:lnTo>
                  <a:lnTo>
                    <a:pt x="44" y="223"/>
                  </a:lnTo>
                  <a:lnTo>
                    <a:pt x="59" y="228"/>
                  </a:lnTo>
                  <a:lnTo>
                    <a:pt x="74" y="235"/>
                  </a:lnTo>
                  <a:lnTo>
                    <a:pt x="88" y="247"/>
                  </a:lnTo>
                  <a:lnTo>
                    <a:pt x="103" y="262"/>
                  </a:lnTo>
                  <a:lnTo>
                    <a:pt x="118" y="279"/>
                  </a:lnTo>
                  <a:lnTo>
                    <a:pt x="133" y="294"/>
                  </a:lnTo>
                  <a:lnTo>
                    <a:pt x="147" y="309"/>
                  </a:lnTo>
                  <a:lnTo>
                    <a:pt x="162" y="331"/>
                  </a:lnTo>
                  <a:lnTo>
                    <a:pt x="177" y="355"/>
                  </a:lnTo>
                  <a:lnTo>
                    <a:pt x="191" y="377"/>
                  </a:lnTo>
                  <a:lnTo>
                    <a:pt x="206" y="385"/>
                  </a:lnTo>
                  <a:lnTo>
                    <a:pt x="221" y="360"/>
                  </a:lnTo>
                  <a:lnTo>
                    <a:pt x="236" y="301"/>
                  </a:lnTo>
                  <a:lnTo>
                    <a:pt x="250" y="225"/>
                  </a:lnTo>
                  <a:lnTo>
                    <a:pt x="265" y="167"/>
                  </a:lnTo>
                  <a:lnTo>
                    <a:pt x="280" y="144"/>
                  </a:lnTo>
                  <a:lnTo>
                    <a:pt x="294" y="149"/>
                  </a:lnTo>
                  <a:lnTo>
                    <a:pt x="309" y="154"/>
                  </a:lnTo>
                  <a:lnTo>
                    <a:pt x="324" y="152"/>
                  </a:lnTo>
                  <a:lnTo>
                    <a:pt x="338" y="159"/>
                  </a:lnTo>
                  <a:lnTo>
                    <a:pt x="353" y="191"/>
                  </a:lnTo>
                  <a:lnTo>
                    <a:pt x="368" y="233"/>
                  </a:lnTo>
                  <a:lnTo>
                    <a:pt x="383" y="260"/>
                  </a:lnTo>
                  <a:lnTo>
                    <a:pt x="397" y="245"/>
                  </a:lnTo>
                  <a:lnTo>
                    <a:pt x="412" y="181"/>
                  </a:lnTo>
                  <a:lnTo>
                    <a:pt x="427" y="95"/>
                  </a:lnTo>
                  <a:lnTo>
                    <a:pt x="441" y="24"/>
                  </a:lnTo>
                  <a:lnTo>
                    <a:pt x="456" y="0"/>
                  </a:lnTo>
                  <a:lnTo>
                    <a:pt x="471" y="29"/>
                  </a:lnTo>
                  <a:lnTo>
                    <a:pt x="485" y="103"/>
                  </a:lnTo>
                  <a:lnTo>
                    <a:pt x="500" y="203"/>
                  </a:lnTo>
                  <a:lnTo>
                    <a:pt x="515" y="318"/>
                  </a:lnTo>
                  <a:lnTo>
                    <a:pt x="530" y="426"/>
                  </a:lnTo>
                  <a:lnTo>
                    <a:pt x="544" y="514"/>
                  </a:lnTo>
                  <a:lnTo>
                    <a:pt x="559" y="571"/>
                  </a:lnTo>
                  <a:lnTo>
                    <a:pt x="574" y="593"/>
                  </a:lnTo>
                  <a:lnTo>
                    <a:pt x="588" y="578"/>
                  </a:lnTo>
                  <a:lnTo>
                    <a:pt x="603" y="544"/>
                  </a:lnTo>
                  <a:lnTo>
                    <a:pt x="618" y="497"/>
                  </a:lnTo>
                  <a:lnTo>
                    <a:pt x="632" y="446"/>
                  </a:lnTo>
                  <a:lnTo>
                    <a:pt x="647" y="394"/>
                  </a:lnTo>
                  <a:lnTo>
                    <a:pt x="662" y="343"/>
                  </a:lnTo>
                  <a:lnTo>
                    <a:pt x="677" y="299"/>
                  </a:lnTo>
                  <a:lnTo>
                    <a:pt x="691" y="257"/>
                  </a:lnTo>
                  <a:lnTo>
                    <a:pt x="706" y="223"/>
                  </a:lnTo>
                  <a:lnTo>
                    <a:pt x="721" y="189"/>
                  </a:lnTo>
                  <a:lnTo>
                    <a:pt x="735" y="157"/>
                  </a:lnTo>
                  <a:lnTo>
                    <a:pt x="750" y="125"/>
                  </a:lnTo>
                  <a:lnTo>
                    <a:pt x="765" y="93"/>
                  </a:lnTo>
                  <a:lnTo>
                    <a:pt x="780" y="69"/>
                  </a:lnTo>
                  <a:lnTo>
                    <a:pt x="794" y="46"/>
                  </a:lnTo>
                  <a:lnTo>
                    <a:pt x="809" y="32"/>
                  </a:lnTo>
                  <a:lnTo>
                    <a:pt x="824" y="22"/>
                  </a:lnTo>
                  <a:lnTo>
                    <a:pt x="838" y="15"/>
                  </a:lnTo>
                  <a:lnTo>
                    <a:pt x="853" y="12"/>
                  </a:lnTo>
                  <a:lnTo>
                    <a:pt x="868" y="15"/>
                  </a:lnTo>
                  <a:lnTo>
                    <a:pt x="882" y="22"/>
                  </a:lnTo>
                  <a:lnTo>
                    <a:pt x="897" y="32"/>
                  </a:lnTo>
                  <a:lnTo>
                    <a:pt x="912" y="44"/>
                  </a:lnTo>
                  <a:lnTo>
                    <a:pt x="927" y="59"/>
                  </a:lnTo>
                  <a:lnTo>
                    <a:pt x="941" y="76"/>
                  </a:lnTo>
                  <a:lnTo>
                    <a:pt x="956" y="95"/>
                  </a:lnTo>
                  <a:lnTo>
                    <a:pt x="971" y="115"/>
                  </a:lnTo>
                  <a:lnTo>
                    <a:pt x="985" y="132"/>
                  </a:lnTo>
                  <a:lnTo>
                    <a:pt x="1000" y="149"/>
                  </a:lnTo>
                  <a:lnTo>
                    <a:pt x="1015" y="167"/>
                  </a:lnTo>
                  <a:lnTo>
                    <a:pt x="1029" y="179"/>
                  </a:lnTo>
                  <a:lnTo>
                    <a:pt x="1044" y="189"/>
                  </a:lnTo>
                  <a:lnTo>
                    <a:pt x="1059" y="193"/>
                  </a:lnTo>
                  <a:lnTo>
                    <a:pt x="1074" y="198"/>
                  </a:lnTo>
                  <a:lnTo>
                    <a:pt x="1088" y="203"/>
                  </a:lnTo>
                  <a:lnTo>
                    <a:pt x="1103" y="206"/>
                  </a:lnTo>
                  <a:lnTo>
                    <a:pt x="1118" y="208"/>
                  </a:lnTo>
                  <a:lnTo>
                    <a:pt x="1132" y="211"/>
                  </a:lnTo>
                  <a:lnTo>
                    <a:pt x="1147" y="213"/>
                  </a:lnTo>
                  <a:lnTo>
                    <a:pt x="1162" y="216"/>
                  </a:lnTo>
                  <a:lnTo>
                    <a:pt x="1177" y="216"/>
                  </a:lnTo>
                </a:path>
              </a:pathLst>
            </a:custGeom>
            <a:noFill/>
            <a:ln w="7938"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3" name="Freeform 1059"/>
            <p:cNvSpPr>
              <a:spLocks/>
            </p:cNvSpPr>
            <p:nvPr/>
          </p:nvSpPr>
          <p:spPr bwMode="auto">
            <a:xfrm>
              <a:off x="2491950" y="886806"/>
              <a:ext cx="1841795" cy="814361"/>
            </a:xfrm>
            <a:custGeom>
              <a:avLst/>
              <a:gdLst/>
              <a:ahLst/>
              <a:cxnLst>
                <a:cxn ang="0">
                  <a:pos x="15" y="198"/>
                </a:cxn>
                <a:cxn ang="0">
                  <a:pos x="44" y="205"/>
                </a:cxn>
                <a:cxn ang="0">
                  <a:pos x="74" y="218"/>
                </a:cxn>
                <a:cxn ang="0">
                  <a:pos x="103" y="227"/>
                </a:cxn>
                <a:cxn ang="0">
                  <a:pos x="133" y="242"/>
                </a:cxn>
                <a:cxn ang="0">
                  <a:pos x="162" y="284"/>
                </a:cxn>
                <a:cxn ang="0">
                  <a:pos x="191" y="338"/>
                </a:cxn>
                <a:cxn ang="0">
                  <a:pos x="221" y="357"/>
                </a:cxn>
                <a:cxn ang="0">
                  <a:pos x="250" y="247"/>
                </a:cxn>
                <a:cxn ang="0">
                  <a:pos x="280" y="176"/>
                </a:cxn>
                <a:cxn ang="0">
                  <a:pos x="309" y="193"/>
                </a:cxn>
                <a:cxn ang="0">
                  <a:pos x="338" y="174"/>
                </a:cxn>
                <a:cxn ang="0">
                  <a:pos x="368" y="237"/>
                </a:cxn>
                <a:cxn ang="0">
                  <a:pos x="397" y="225"/>
                </a:cxn>
                <a:cxn ang="0">
                  <a:pos x="427" y="66"/>
                </a:cxn>
                <a:cxn ang="0">
                  <a:pos x="456" y="0"/>
                </a:cxn>
                <a:cxn ang="0">
                  <a:pos x="485" y="132"/>
                </a:cxn>
                <a:cxn ang="0">
                  <a:pos x="515" y="330"/>
                </a:cxn>
                <a:cxn ang="0">
                  <a:pos x="544" y="492"/>
                </a:cxn>
                <a:cxn ang="0">
                  <a:pos x="574" y="556"/>
                </a:cxn>
                <a:cxn ang="0">
                  <a:pos x="603" y="526"/>
                </a:cxn>
                <a:cxn ang="0">
                  <a:pos x="632" y="450"/>
                </a:cxn>
                <a:cxn ang="0">
                  <a:pos x="662" y="350"/>
                </a:cxn>
                <a:cxn ang="0">
                  <a:pos x="691" y="245"/>
                </a:cxn>
                <a:cxn ang="0">
                  <a:pos x="721" y="159"/>
                </a:cxn>
                <a:cxn ang="0">
                  <a:pos x="750" y="98"/>
                </a:cxn>
                <a:cxn ang="0">
                  <a:pos x="780" y="44"/>
                </a:cxn>
                <a:cxn ang="0">
                  <a:pos x="809" y="9"/>
                </a:cxn>
                <a:cxn ang="0">
                  <a:pos x="838" y="2"/>
                </a:cxn>
                <a:cxn ang="0">
                  <a:pos x="868" y="7"/>
                </a:cxn>
                <a:cxn ang="0">
                  <a:pos x="897" y="27"/>
                </a:cxn>
                <a:cxn ang="0">
                  <a:pos x="927" y="46"/>
                </a:cxn>
                <a:cxn ang="0">
                  <a:pos x="956" y="71"/>
                </a:cxn>
                <a:cxn ang="0">
                  <a:pos x="985" y="98"/>
                </a:cxn>
                <a:cxn ang="0">
                  <a:pos x="1015" y="125"/>
                </a:cxn>
                <a:cxn ang="0">
                  <a:pos x="1044" y="149"/>
                </a:cxn>
                <a:cxn ang="0">
                  <a:pos x="1074" y="166"/>
                </a:cxn>
                <a:cxn ang="0">
                  <a:pos x="1103" y="178"/>
                </a:cxn>
                <a:cxn ang="0">
                  <a:pos x="1132" y="186"/>
                </a:cxn>
                <a:cxn ang="0">
                  <a:pos x="1162" y="193"/>
                </a:cxn>
              </a:cxnLst>
              <a:rect l="0" t="0" r="r" b="b"/>
              <a:pathLst>
                <a:path w="1177" h="556">
                  <a:moveTo>
                    <a:pt x="0" y="196"/>
                  </a:moveTo>
                  <a:lnTo>
                    <a:pt x="15" y="198"/>
                  </a:lnTo>
                  <a:lnTo>
                    <a:pt x="30" y="201"/>
                  </a:lnTo>
                  <a:lnTo>
                    <a:pt x="44" y="205"/>
                  </a:lnTo>
                  <a:lnTo>
                    <a:pt x="59" y="210"/>
                  </a:lnTo>
                  <a:lnTo>
                    <a:pt x="74" y="218"/>
                  </a:lnTo>
                  <a:lnTo>
                    <a:pt x="88" y="223"/>
                  </a:lnTo>
                  <a:lnTo>
                    <a:pt x="103" y="227"/>
                  </a:lnTo>
                  <a:lnTo>
                    <a:pt x="118" y="232"/>
                  </a:lnTo>
                  <a:lnTo>
                    <a:pt x="133" y="242"/>
                  </a:lnTo>
                  <a:lnTo>
                    <a:pt x="147" y="262"/>
                  </a:lnTo>
                  <a:lnTo>
                    <a:pt x="162" y="284"/>
                  </a:lnTo>
                  <a:lnTo>
                    <a:pt x="177" y="308"/>
                  </a:lnTo>
                  <a:lnTo>
                    <a:pt x="191" y="338"/>
                  </a:lnTo>
                  <a:lnTo>
                    <a:pt x="206" y="360"/>
                  </a:lnTo>
                  <a:lnTo>
                    <a:pt x="221" y="357"/>
                  </a:lnTo>
                  <a:lnTo>
                    <a:pt x="236" y="316"/>
                  </a:lnTo>
                  <a:lnTo>
                    <a:pt x="250" y="247"/>
                  </a:lnTo>
                  <a:lnTo>
                    <a:pt x="265" y="191"/>
                  </a:lnTo>
                  <a:lnTo>
                    <a:pt x="280" y="176"/>
                  </a:lnTo>
                  <a:lnTo>
                    <a:pt x="294" y="188"/>
                  </a:lnTo>
                  <a:lnTo>
                    <a:pt x="309" y="193"/>
                  </a:lnTo>
                  <a:lnTo>
                    <a:pt x="324" y="178"/>
                  </a:lnTo>
                  <a:lnTo>
                    <a:pt x="338" y="174"/>
                  </a:lnTo>
                  <a:lnTo>
                    <a:pt x="353" y="198"/>
                  </a:lnTo>
                  <a:lnTo>
                    <a:pt x="368" y="237"/>
                  </a:lnTo>
                  <a:lnTo>
                    <a:pt x="383" y="257"/>
                  </a:lnTo>
                  <a:lnTo>
                    <a:pt x="397" y="225"/>
                  </a:lnTo>
                  <a:lnTo>
                    <a:pt x="412" y="152"/>
                  </a:lnTo>
                  <a:lnTo>
                    <a:pt x="427" y="66"/>
                  </a:lnTo>
                  <a:lnTo>
                    <a:pt x="441" y="7"/>
                  </a:lnTo>
                  <a:lnTo>
                    <a:pt x="456" y="0"/>
                  </a:lnTo>
                  <a:lnTo>
                    <a:pt x="471" y="46"/>
                  </a:lnTo>
                  <a:lnTo>
                    <a:pt x="485" y="132"/>
                  </a:lnTo>
                  <a:lnTo>
                    <a:pt x="500" y="230"/>
                  </a:lnTo>
                  <a:lnTo>
                    <a:pt x="515" y="330"/>
                  </a:lnTo>
                  <a:lnTo>
                    <a:pt x="530" y="421"/>
                  </a:lnTo>
                  <a:lnTo>
                    <a:pt x="544" y="492"/>
                  </a:lnTo>
                  <a:lnTo>
                    <a:pt x="559" y="539"/>
                  </a:lnTo>
                  <a:lnTo>
                    <a:pt x="574" y="556"/>
                  </a:lnTo>
                  <a:lnTo>
                    <a:pt x="588" y="548"/>
                  </a:lnTo>
                  <a:lnTo>
                    <a:pt x="603" y="526"/>
                  </a:lnTo>
                  <a:lnTo>
                    <a:pt x="618" y="492"/>
                  </a:lnTo>
                  <a:lnTo>
                    <a:pt x="632" y="450"/>
                  </a:lnTo>
                  <a:lnTo>
                    <a:pt x="647" y="404"/>
                  </a:lnTo>
                  <a:lnTo>
                    <a:pt x="662" y="350"/>
                  </a:lnTo>
                  <a:lnTo>
                    <a:pt x="677" y="299"/>
                  </a:lnTo>
                  <a:lnTo>
                    <a:pt x="691" y="245"/>
                  </a:lnTo>
                  <a:lnTo>
                    <a:pt x="706" y="198"/>
                  </a:lnTo>
                  <a:lnTo>
                    <a:pt x="721" y="159"/>
                  </a:lnTo>
                  <a:lnTo>
                    <a:pt x="735" y="125"/>
                  </a:lnTo>
                  <a:lnTo>
                    <a:pt x="750" y="98"/>
                  </a:lnTo>
                  <a:lnTo>
                    <a:pt x="765" y="71"/>
                  </a:lnTo>
                  <a:lnTo>
                    <a:pt x="780" y="44"/>
                  </a:lnTo>
                  <a:lnTo>
                    <a:pt x="794" y="24"/>
                  </a:lnTo>
                  <a:lnTo>
                    <a:pt x="809" y="9"/>
                  </a:lnTo>
                  <a:lnTo>
                    <a:pt x="824" y="5"/>
                  </a:lnTo>
                  <a:lnTo>
                    <a:pt x="838" y="2"/>
                  </a:lnTo>
                  <a:lnTo>
                    <a:pt x="853" y="2"/>
                  </a:lnTo>
                  <a:lnTo>
                    <a:pt x="868" y="7"/>
                  </a:lnTo>
                  <a:lnTo>
                    <a:pt x="882" y="17"/>
                  </a:lnTo>
                  <a:lnTo>
                    <a:pt x="897" y="27"/>
                  </a:lnTo>
                  <a:lnTo>
                    <a:pt x="912" y="36"/>
                  </a:lnTo>
                  <a:lnTo>
                    <a:pt x="927" y="46"/>
                  </a:lnTo>
                  <a:lnTo>
                    <a:pt x="941" y="58"/>
                  </a:lnTo>
                  <a:lnTo>
                    <a:pt x="956" y="71"/>
                  </a:lnTo>
                  <a:lnTo>
                    <a:pt x="971" y="85"/>
                  </a:lnTo>
                  <a:lnTo>
                    <a:pt x="985" y="98"/>
                  </a:lnTo>
                  <a:lnTo>
                    <a:pt x="1000" y="112"/>
                  </a:lnTo>
                  <a:lnTo>
                    <a:pt x="1015" y="125"/>
                  </a:lnTo>
                  <a:lnTo>
                    <a:pt x="1029" y="137"/>
                  </a:lnTo>
                  <a:lnTo>
                    <a:pt x="1044" y="149"/>
                  </a:lnTo>
                  <a:lnTo>
                    <a:pt x="1059" y="159"/>
                  </a:lnTo>
                  <a:lnTo>
                    <a:pt x="1074" y="166"/>
                  </a:lnTo>
                  <a:lnTo>
                    <a:pt x="1088" y="171"/>
                  </a:lnTo>
                  <a:lnTo>
                    <a:pt x="1103" y="178"/>
                  </a:lnTo>
                  <a:lnTo>
                    <a:pt x="1118" y="183"/>
                  </a:lnTo>
                  <a:lnTo>
                    <a:pt x="1132" y="186"/>
                  </a:lnTo>
                  <a:lnTo>
                    <a:pt x="1147" y="191"/>
                  </a:lnTo>
                  <a:lnTo>
                    <a:pt x="1162" y="193"/>
                  </a:lnTo>
                  <a:lnTo>
                    <a:pt x="1177" y="196"/>
                  </a:lnTo>
                </a:path>
              </a:pathLst>
            </a:custGeom>
            <a:noFill/>
            <a:ln w="0">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424" name="Freeform 1060"/>
            <p:cNvSpPr>
              <a:spLocks/>
            </p:cNvSpPr>
            <p:nvPr/>
          </p:nvSpPr>
          <p:spPr bwMode="auto">
            <a:xfrm>
              <a:off x="2491950" y="545536"/>
              <a:ext cx="1841795" cy="1274270"/>
            </a:xfrm>
            <a:custGeom>
              <a:avLst/>
              <a:gdLst/>
              <a:ahLst/>
              <a:cxnLst>
                <a:cxn ang="0">
                  <a:pos x="15" y="438"/>
                </a:cxn>
                <a:cxn ang="0">
                  <a:pos x="44" y="443"/>
                </a:cxn>
                <a:cxn ang="0">
                  <a:pos x="74" y="458"/>
                </a:cxn>
                <a:cxn ang="0">
                  <a:pos x="103" y="490"/>
                </a:cxn>
                <a:cxn ang="0">
                  <a:pos x="133" y="534"/>
                </a:cxn>
                <a:cxn ang="0">
                  <a:pos x="162" y="593"/>
                </a:cxn>
                <a:cxn ang="0">
                  <a:pos x="191" y="659"/>
                </a:cxn>
                <a:cxn ang="0">
                  <a:pos x="221" y="652"/>
                </a:cxn>
                <a:cxn ang="0">
                  <a:pos x="250" y="497"/>
                </a:cxn>
                <a:cxn ang="0">
                  <a:pos x="280" y="343"/>
                </a:cxn>
                <a:cxn ang="0">
                  <a:pos x="309" y="282"/>
                </a:cxn>
                <a:cxn ang="0">
                  <a:pos x="338" y="311"/>
                </a:cxn>
                <a:cxn ang="0">
                  <a:pos x="368" y="541"/>
                </a:cxn>
                <a:cxn ang="0">
                  <a:pos x="397" y="781"/>
                </a:cxn>
                <a:cxn ang="0">
                  <a:pos x="427" y="843"/>
                </a:cxn>
                <a:cxn ang="0">
                  <a:pos x="456" y="828"/>
                </a:cxn>
                <a:cxn ang="0">
                  <a:pos x="485" y="845"/>
                </a:cxn>
                <a:cxn ang="0">
                  <a:pos x="515" y="865"/>
                </a:cxn>
                <a:cxn ang="0">
                  <a:pos x="544" y="860"/>
                </a:cxn>
                <a:cxn ang="0">
                  <a:pos x="574" y="774"/>
                </a:cxn>
                <a:cxn ang="0">
                  <a:pos x="603" y="595"/>
                </a:cxn>
                <a:cxn ang="0">
                  <a:pos x="632" y="380"/>
                </a:cxn>
                <a:cxn ang="0">
                  <a:pos x="662" y="181"/>
                </a:cxn>
                <a:cxn ang="0">
                  <a:pos x="691" y="49"/>
                </a:cxn>
                <a:cxn ang="0">
                  <a:pos x="721" y="0"/>
                </a:cxn>
                <a:cxn ang="0">
                  <a:pos x="750" y="7"/>
                </a:cxn>
                <a:cxn ang="0">
                  <a:pos x="780" y="42"/>
                </a:cxn>
                <a:cxn ang="0">
                  <a:pos x="809" y="86"/>
                </a:cxn>
                <a:cxn ang="0">
                  <a:pos x="838" y="127"/>
                </a:cxn>
                <a:cxn ang="0">
                  <a:pos x="868" y="166"/>
                </a:cxn>
                <a:cxn ang="0">
                  <a:pos x="897" y="213"/>
                </a:cxn>
                <a:cxn ang="0">
                  <a:pos x="927" y="262"/>
                </a:cxn>
                <a:cxn ang="0">
                  <a:pos x="956" y="306"/>
                </a:cxn>
                <a:cxn ang="0">
                  <a:pos x="985" y="345"/>
                </a:cxn>
                <a:cxn ang="0">
                  <a:pos x="1015" y="375"/>
                </a:cxn>
                <a:cxn ang="0">
                  <a:pos x="1044" y="402"/>
                </a:cxn>
                <a:cxn ang="0">
                  <a:pos x="1074" y="421"/>
                </a:cxn>
                <a:cxn ang="0">
                  <a:pos x="1103" y="438"/>
                </a:cxn>
                <a:cxn ang="0">
                  <a:pos x="1132" y="448"/>
                </a:cxn>
                <a:cxn ang="0">
                  <a:pos x="1162" y="453"/>
                </a:cxn>
              </a:cxnLst>
              <a:rect l="0" t="0" r="r" b="b"/>
              <a:pathLst>
                <a:path w="1177" h="870">
                  <a:moveTo>
                    <a:pt x="0" y="438"/>
                  </a:moveTo>
                  <a:lnTo>
                    <a:pt x="15" y="438"/>
                  </a:lnTo>
                  <a:lnTo>
                    <a:pt x="30" y="441"/>
                  </a:lnTo>
                  <a:lnTo>
                    <a:pt x="44" y="443"/>
                  </a:lnTo>
                  <a:lnTo>
                    <a:pt x="59" y="448"/>
                  </a:lnTo>
                  <a:lnTo>
                    <a:pt x="74" y="458"/>
                  </a:lnTo>
                  <a:lnTo>
                    <a:pt x="88" y="470"/>
                  </a:lnTo>
                  <a:lnTo>
                    <a:pt x="103" y="490"/>
                  </a:lnTo>
                  <a:lnTo>
                    <a:pt x="118" y="509"/>
                  </a:lnTo>
                  <a:lnTo>
                    <a:pt x="133" y="534"/>
                  </a:lnTo>
                  <a:lnTo>
                    <a:pt x="147" y="558"/>
                  </a:lnTo>
                  <a:lnTo>
                    <a:pt x="162" y="593"/>
                  </a:lnTo>
                  <a:lnTo>
                    <a:pt x="177" y="627"/>
                  </a:lnTo>
                  <a:lnTo>
                    <a:pt x="191" y="659"/>
                  </a:lnTo>
                  <a:lnTo>
                    <a:pt x="206" y="674"/>
                  </a:lnTo>
                  <a:lnTo>
                    <a:pt x="221" y="652"/>
                  </a:lnTo>
                  <a:lnTo>
                    <a:pt x="236" y="590"/>
                  </a:lnTo>
                  <a:lnTo>
                    <a:pt x="250" y="497"/>
                  </a:lnTo>
                  <a:lnTo>
                    <a:pt x="265" y="407"/>
                  </a:lnTo>
                  <a:lnTo>
                    <a:pt x="280" y="343"/>
                  </a:lnTo>
                  <a:lnTo>
                    <a:pt x="294" y="306"/>
                  </a:lnTo>
                  <a:lnTo>
                    <a:pt x="309" y="282"/>
                  </a:lnTo>
                  <a:lnTo>
                    <a:pt x="324" y="277"/>
                  </a:lnTo>
                  <a:lnTo>
                    <a:pt x="338" y="311"/>
                  </a:lnTo>
                  <a:lnTo>
                    <a:pt x="353" y="407"/>
                  </a:lnTo>
                  <a:lnTo>
                    <a:pt x="368" y="541"/>
                  </a:lnTo>
                  <a:lnTo>
                    <a:pt x="383" y="679"/>
                  </a:lnTo>
                  <a:lnTo>
                    <a:pt x="397" y="781"/>
                  </a:lnTo>
                  <a:lnTo>
                    <a:pt x="412" y="833"/>
                  </a:lnTo>
                  <a:lnTo>
                    <a:pt x="427" y="843"/>
                  </a:lnTo>
                  <a:lnTo>
                    <a:pt x="441" y="833"/>
                  </a:lnTo>
                  <a:lnTo>
                    <a:pt x="456" y="828"/>
                  </a:lnTo>
                  <a:lnTo>
                    <a:pt x="471" y="835"/>
                  </a:lnTo>
                  <a:lnTo>
                    <a:pt x="485" y="845"/>
                  </a:lnTo>
                  <a:lnTo>
                    <a:pt x="500" y="855"/>
                  </a:lnTo>
                  <a:lnTo>
                    <a:pt x="515" y="865"/>
                  </a:lnTo>
                  <a:lnTo>
                    <a:pt x="530" y="870"/>
                  </a:lnTo>
                  <a:lnTo>
                    <a:pt x="544" y="860"/>
                  </a:lnTo>
                  <a:lnTo>
                    <a:pt x="559" y="830"/>
                  </a:lnTo>
                  <a:lnTo>
                    <a:pt x="574" y="774"/>
                  </a:lnTo>
                  <a:lnTo>
                    <a:pt x="588" y="693"/>
                  </a:lnTo>
                  <a:lnTo>
                    <a:pt x="603" y="595"/>
                  </a:lnTo>
                  <a:lnTo>
                    <a:pt x="618" y="487"/>
                  </a:lnTo>
                  <a:lnTo>
                    <a:pt x="632" y="380"/>
                  </a:lnTo>
                  <a:lnTo>
                    <a:pt x="647" y="274"/>
                  </a:lnTo>
                  <a:lnTo>
                    <a:pt x="662" y="181"/>
                  </a:lnTo>
                  <a:lnTo>
                    <a:pt x="677" y="105"/>
                  </a:lnTo>
                  <a:lnTo>
                    <a:pt x="691" y="49"/>
                  </a:lnTo>
                  <a:lnTo>
                    <a:pt x="706" y="15"/>
                  </a:lnTo>
                  <a:lnTo>
                    <a:pt x="721" y="0"/>
                  </a:lnTo>
                  <a:lnTo>
                    <a:pt x="735" y="0"/>
                  </a:lnTo>
                  <a:lnTo>
                    <a:pt x="750" y="7"/>
                  </a:lnTo>
                  <a:lnTo>
                    <a:pt x="765" y="24"/>
                  </a:lnTo>
                  <a:lnTo>
                    <a:pt x="780" y="42"/>
                  </a:lnTo>
                  <a:lnTo>
                    <a:pt x="794" y="64"/>
                  </a:lnTo>
                  <a:lnTo>
                    <a:pt x="809" y="86"/>
                  </a:lnTo>
                  <a:lnTo>
                    <a:pt x="824" y="108"/>
                  </a:lnTo>
                  <a:lnTo>
                    <a:pt x="838" y="127"/>
                  </a:lnTo>
                  <a:lnTo>
                    <a:pt x="853" y="147"/>
                  </a:lnTo>
                  <a:lnTo>
                    <a:pt x="868" y="166"/>
                  </a:lnTo>
                  <a:lnTo>
                    <a:pt x="882" y="189"/>
                  </a:lnTo>
                  <a:lnTo>
                    <a:pt x="897" y="213"/>
                  </a:lnTo>
                  <a:lnTo>
                    <a:pt x="912" y="238"/>
                  </a:lnTo>
                  <a:lnTo>
                    <a:pt x="927" y="262"/>
                  </a:lnTo>
                  <a:lnTo>
                    <a:pt x="941" y="284"/>
                  </a:lnTo>
                  <a:lnTo>
                    <a:pt x="956" y="306"/>
                  </a:lnTo>
                  <a:lnTo>
                    <a:pt x="971" y="328"/>
                  </a:lnTo>
                  <a:lnTo>
                    <a:pt x="985" y="345"/>
                  </a:lnTo>
                  <a:lnTo>
                    <a:pt x="1000" y="360"/>
                  </a:lnTo>
                  <a:lnTo>
                    <a:pt x="1015" y="375"/>
                  </a:lnTo>
                  <a:lnTo>
                    <a:pt x="1029" y="389"/>
                  </a:lnTo>
                  <a:lnTo>
                    <a:pt x="1044" y="402"/>
                  </a:lnTo>
                  <a:lnTo>
                    <a:pt x="1059" y="411"/>
                  </a:lnTo>
                  <a:lnTo>
                    <a:pt x="1074" y="421"/>
                  </a:lnTo>
                  <a:lnTo>
                    <a:pt x="1088" y="431"/>
                  </a:lnTo>
                  <a:lnTo>
                    <a:pt x="1103" y="438"/>
                  </a:lnTo>
                  <a:lnTo>
                    <a:pt x="1118" y="443"/>
                  </a:lnTo>
                  <a:lnTo>
                    <a:pt x="1132" y="448"/>
                  </a:lnTo>
                  <a:lnTo>
                    <a:pt x="1147" y="451"/>
                  </a:lnTo>
                  <a:lnTo>
                    <a:pt x="1162" y="453"/>
                  </a:lnTo>
                  <a:lnTo>
                    <a:pt x="1177" y="453"/>
                  </a:lnTo>
                </a:path>
              </a:pathLst>
            </a:custGeom>
            <a:noFill/>
            <a:ln w="7938" cap="flat">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5" name="Freeform 1061"/>
            <p:cNvSpPr>
              <a:spLocks/>
            </p:cNvSpPr>
            <p:nvPr/>
          </p:nvSpPr>
          <p:spPr bwMode="auto">
            <a:xfrm>
              <a:off x="2491950" y="516243"/>
              <a:ext cx="1841795" cy="1291846"/>
            </a:xfrm>
            <a:custGeom>
              <a:avLst/>
              <a:gdLst/>
              <a:ahLst/>
              <a:cxnLst>
                <a:cxn ang="0">
                  <a:pos x="15" y="476"/>
                </a:cxn>
                <a:cxn ang="0">
                  <a:pos x="44" y="485"/>
                </a:cxn>
                <a:cxn ang="0">
                  <a:pos x="74" y="503"/>
                </a:cxn>
                <a:cxn ang="0">
                  <a:pos x="103" y="520"/>
                </a:cxn>
                <a:cxn ang="0">
                  <a:pos x="133" y="544"/>
                </a:cxn>
                <a:cxn ang="0">
                  <a:pos x="162" y="596"/>
                </a:cxn>
                <a:cxn ang="0">
                  <a:pos x="191" y="672"/>
                </a:cxn>
                <a:cxn ang="0">
                  <a:pos x="221" y="689"/>
                </a:cxn>
                <a:cxn ang="0">
                  <a:pos x="250" y="549"/>
                </a:cxn>
                <a:cxn ang="0">
                  <a:pos x="280" y="412"/>
                </a:cxn>
                <a:cxn ang="0">
                  <a:pos x="309" y="338"/>
                </a:cxn>
                <a:cxn ang="0">
                  <a:pos x="338" y="365"/>
                </a:cxn>
                <a:cxn ang="0">
                  <a:pos x="368" y="576"/>
                </a:cxn>
                <a:cxn ang="0">
                  <a:pos x="397" y="799"/>
                </a:cxn>
                <a:cxn ang="0">
                  <a:pos x="427" y="870"/>
                </a:cxn>
                <a:cxn ang="0">
                  <a:pos x="456" y="846"/>
                </a:cxn>
                <a:cxn ang="0">
                  <a:pos x="485" y="848"/>
                </a:cxn>
                <a:cxn ang="0">
                  <a:pos x="515" y="882"/>
                </a:cxn>
                <a:cxn ang="0">
                  <a:pos x="544" y="868"/>
                </a:cxn>
                <a:cxn ang="0">
                  <a:pos x="574" y="775"/>
                </a:cxn>
                <a:cxn ang="0">
                  <a:pos x="603" y="601"/>
                </a:cxn>
                <a:cxn ang="0">
                  <a:pos x="632" y="375"/>
                </a:cxn>
                <a:cxn ang="0">
                  <a:pos x="662" y="172"/>
                </a:cxn>
                <a:cxn ang="0">
                  <a:pos x="691" y="42"/>
                </a:cxn>
                <a:cxn ang="0">
                  <a:pos x="721" y="0"/>
                </a:cxn>
                <a:cxn ang="0">
                  <a:pos x="750" y="10"/>
                </a:cxn>
                <a:cxn ang="0">
                  <a:pos x="780" y="39"/>
                </a:cxn>
                <a:cxn ang="0">
                  <a:pos x="809" y="88"/>
                </a:cxn>
                <a:cxn ang="0">
                  <a:pos x="838" y="135"/>
                </a:cxn>
                <a:cxn ang="0">
                  <a:pos x="868" y="177"/>
                </a:cxn>
                <a:cxn ang="0">
                  <a:pos x="897" y="223"/>
                </a:cxn>
                <a:cxn ang="0">
                  <a:pos x="927" y="272"/>
                </a:cxn>
                <a:cxn ang="0">
                  <a:pos x="956" y="326"/>
                </a:cxn>
                <a:cxn ang="0">
                  <a:pos x="985" y="370"/>
                </a:cxn>
                <a:cxn ang="0">
                  <a:pos x="1015" y="407"/>
                </a:cxn>
                <a:cxn ang="0">
                  <a:pos x="1044" y="431"/>
                </a:cxn>
                <a:cxn ang="0">
                  <a:pos x="1074" y="451"/>
                </a:cxn>
                <a:cxn ang="0">
                  <a:pos x="1103" y="461"/>
                </a:cxn>
                <a:cxn ang="0">
                  <a:pos x="1132" y="468"/>
                </a:cxn>
                <a:cxn ang="0">
                  <a:pos x="1162" y="473"/>
                </a:cxn>
              </a:cxnLst>
              <a:rect l="0" t="0" r="r" b="b"/>
              <a:pathLst>
                <a:path w="1177" h="882">
                  <a:moveTo>
                    <a:pt x="0" y="473"/>
                  </a:moveTo>
                  <a:lnTo>
                    <a:pt x="15" y="476"/>
                  </a:lnTo>
                  <a:lnTo>
                    <a:pt x="30" y="480"/>
                  </a:lnTo>
                  <a:lnTo>
                    <a:pt x="44" y="485"/>
                  </a:lnTo>
                  <a:lnTo>
                    <a:pt x="59" y="493"/>
                  </a:lnTo>
                  <a:lnTo>
                    <a:pt x="74" y="503"/>
                  </a:lnTo>
                  <a:lnTo>
                    <a:pt x="88" y="510"/>
                  </a:lnTo>
                  <a:lnTo>
                    <a:pt x="103" y="520"/>
                  </a:lnTo>
                  <a:lnTo>
                    <a:pt x="118" y="529"/>
                  </a:lnTo>
                  <a:lnTo>
                    <a:pt x="133" y="544"/>
                  </a:lnTo>
                  <a:lnTo>
                    <a:pt x="147" y="566"/>
                  </a:lnTo>
                  <a:lnTo>
                    <a:pt x="162" y="596"/>
                  </a:lnTo>
                  <a:lnTo>
                    <a:pt x="177" y="632"/>
                  </a:lnTo>
                  <a:lnTo>
                    <a:pt x="191" y="672"/>
                  </a:lnTo>
                  <a:lnTo>
                    <a:pt x="206" y="699"/>
                  </a:lnTo>
                  <a:lnTo>
                    <a:pt x="221" y="689"/>
                  </a:lnTo>
                  <a:lnTo>
                    <a:pt x="236" y="632"/>
                  </a:lnTo>
                  <a:lnTo>
                    <a:pt x="250" y="549"/>
                  </a:lnTo>
                  <a:lnTo>
                    <a:pt x="265" y="468"/>
                  </a:lnTo>
                  <a:lnTo>
                    <a:pt x="280" y="412"/>
                  </a:lnTo>
                  <a:lnTo>
                    <a:pt x="294" y="370"/>
                  </a:lnTo>
                  <a:lnTo>
                    <a:pt x="309" y="338"/>
                  </a:lnTo>
                  <a:lnTo>
                    <a:pt x="324" y="331"/>
                  </a:lnTo>
                  <a:lnTo>
                    <a:pt x="338" y="365"/>
                  </a:lnTo>
                  <a:lnTo>
                    <a:pt x="353" y="454"/>
                  </a:lnTo>
                  <a:lnTo>
                    <a:pt x="368" y="576"/>
                  </a:lnTo>
                  <a:lnTo>
                    <a:pt x="383" y="701"/>
                  </a:lnTo>
                  <a:lnTo>
                    <a:pt x="397" y="799"/>
                  </a:lnTo>
                  <a:lnTo>
                    <a:pt x="412" y="855"/>
                  </a:lnTo>
                  <a:lnTo>
                    <a:pt x="427" y="870"/>
                  </a:lnTo>
                  <a:lnTo>
                    <a:pt x="441" y="860"/>
                  </a:lnTo>
                  <a:lnTo>
                    <a:pt x="456" y="846"/>
                  </a:lnTo>
                  <a:lnTo>
                    <a:pt x="471" y="841"/>
                  </a:lnTo>
                  <a:lnTo>
                    <a:pt x="485" y="848"/>
                  </a:lnTo>
                  <a:lnTo>
                    <a:pt x="500" y="865"/>
                  </a:lnTo>
                  <a:lnTo>
                    <a:pt x="515" y="882"/>
                  </a:lnTo>
                  <a:lnTo>
                    <a:pt x="530" y="882"/>
                  </a:lnTo>
                  <a:lnTo>
                    <a:pt x="544" y="868"/>
                  </a:lnTo>
                  <a:lnTo>
                    <a:pt x="559" y="831"/>
                  </a:lnTo>
                  <a:lnTo>
                    <a:pt x="574" y="775"/>
                  </a:lnTo>
                  <a:lnTo>
                    <a:pt x="588" y="696"/>
                  </a:lnTo>
                  <a:lnTo>
                    <a:pt x="603" y="601"/>
                  </a:lnTo>
                  <a:lnTo>
                    <a:pt x="618" y="490"/>
                  </a:lnTo>
                  <a:lnTo>
                    <a:pt x="632" y="375"/>
                  </a:lnTo>
                  <a:lnTo>
                    <a:pt x="647" y="267"/>
                  </a:lnTo>
                  <a:lnTo>
                    <a:pt x="662" y="172"/>
                  </a:lnTo>
                  <a:lnTo>
                    <a:pt x="677" y="96"/>
                  </a:lnTo>
                  <a:lnTo>
                    <a:pt x="691" y="42"/>
                  </a:lnTo>
                  <a:lnTo>
                    <a:pt x="706" y="13"/>
                  </a:lnTo>
                  <a:lnTo>
                    <a:pt x="721" y="0"/>
                  </a:lnTo>
                  <a:lnTo>
                    <a:pt x="735" y="3"/>
                  </a:lnTo>
                  <a:lnTo>
                    <a:pt x="750" y="10"/>
                  </a:lnTo>
                  <a:lnTo>
                    <a:pt x="765" y="22"/>
                  </a:lnTo>
                  <a:lnTo>
                    <a:pt x="780" y="39"/>
                  </a:lnTo>
                  <a:lnTo>
                    <a:pt x="794" y="62"/>
                  </a:lnTo>
                  <a:lnTo>
                    <a:pt x="809" y="88"/>
                  </a:lnTo>
                  <a:lnTo>
                    <a:pt x="824" y="113"/>
                  </a:lnTo>
                  <a:lnTo>
                    <a:pt x="838" y="135"/>
                  </a:lnTo>
                  <a:lnTo>
                    <a:pt x="853" y="157"/>
                  </a:lnTo>
                  <a:lnTo>
                    <a:pt x="868" y="177"/>
                  </a:lnTo>
                  <a:lnTo>
                    <a:pt x="882" y="199"/>
                  </a:lnTo>
                  <a:lnTo>
                    <a:pt x="897" y="223"/>
                  </a:lnTo>
                  <a:lnTo>
                    <a:pt x="912" y="248"/>
                  </a:lnTo>
                  <a:lnTo>
                    <a:pt x="927" y="272"/>
                  </a:lnTo>
                  <a:lnTo>
                    <a:pt x="941" y="299"/>
                  </a:lnTo>
                  <a:lnTo>
                    <a:pt x="956" y="326"/>
                  </a:lnTo>
                  <a:lnTo>
                    <a:pt x="971" y="351"/>
                  </a:lnTo>
                  <a:lnTo>
                    <a:pt x="985" y="370"/>
                  </a:lnTo>
                  <a:lnTo>
                    <a:pt x="1000" y="390"/>
                  </a:lnTo>
                  <a:lnTo>
                    <a:pt x="1015" y="407"/>
                  </a:lnTo>
                  <a:lnTo>
                    <a:pt x="1029" y="419"/>
                  </a:lnTo>
                  <a:lnTo>
                    <a:pt x="1044" y="431"/>
                  </a:lnTo>
                  <a:lnTo>
                    <a:pt x="1059" y="441"/>
                  </a:lnTo>
                  <a:lnTo>
                    <a:pt x="1074" y="451"/>
                  </a:lnTo>
                  <a:lnTo>
                    <a:pt x="1088" y="456"/>
                  </a:lnTo>
                  <a:lnTo>
                    <a:pt x="1103" y="461"/>
                  </a:lnTo>
                  <a:lnTo>
                    <a:pt x="1118" y="466"/>
                  </a:lnTo>
                  <a:lnTo>
                    <a:pt x="1132" y="468"/>
                  </a:lnTo>
                  <a:lnTo>
                    <a:pt x="1147" y="471"/>
                  </a:lnTo>
                  <a:lnTo>
                    <a:pt x="1162" y="473"/>
                  </a:lnTo>
                  <a:lnTo>
                    <a:pt x="1177" y="473"/>
                  </a:lnTo>
                </a:path>
              </a:pathLst>
            </a:custGeom>
            <a:noFill/>
            <a:ln w="0">
              <a:solidFill>
                <a:srgbClr val="00FF00"/>
              </a:solidFill>
              <a:prstDash val="sys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426" name="Rectangle 1062"/>
            <p:cNvSpPr>
              <a:spLocks noChangeArrowheads="1"/>
            </p:cNvSpPr>
            <p:nvPr/>
          </p:nvSpPr>
          <p:spPr bwMode="auto">
            <a:xfrm>
              <a:off x="3271231" y="157396"/>
              <a:ext cx="341131"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mode 1</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427" name="Rectangle 1063"/>
            <p:cNvSpPr>
              <a:spLocks noChangeArrowheads="1"/>
            </p:cNvSpPr>
            <p:nvPr/>
          </p:nvSpPr>
          <p:spPr bwMode="auto">
            <a:xfrm>
              <a:off x="2986434" y="2153753"/>
              <a:ext cx="839035"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grpSp>
      <p:sp>
        <p:nvSpPr>
          <p:cNvPr id="428" name="Rectangle 1098"/>
          <p:cNvSpPr>
            <a:spLocks noChangeArrowheads="1"/>
          </p:cNvSpPr>
          <p:nvPr/>
        </p:nvSpPr>
        <p:spPr bwMode="auto">
          <a:xfrm>
            <a:off x="8522869" y="2945968"/>
            <a:ext cx="132214" cy="10106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grpSp>
        <p:nvGrpSpPr>
          <p:cNvPr id="429" name="Group 428"/>
          <p:cNvGrpSpPr/>
          <p:nvPr/>
        </p:nvGrpSpPr>
        <p:grpSpPr>
          <a:xfrm>
            <a:off x="7108204" y="1601818"/>
            <a:ext cx="1464245" cy="1489321"/>
            <a:chOff x="4770330" y="157396"/>
            <a:chExt cx="1926296" cy="2109943"/>
          </a:xfrm>
        </p:grpSpPr>
        <p:sp>
          <p:nvSpPr>
            <p:cNvPr id="430" name="Rectangle 1064"/>
            <p:cNvSpPr>
              <a:spLocks noChangeArrowheads="1"/>
            </p:cNvSpPr>
            <p:nvPr/>
          </p:nvSpPr>
          <p:spPr bwMode="auto">
            <a:xfrm>
              <a:off x="4857960" y="319976"/>
              <a:ext cx="1837100" cy="172246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1" name="Rectangle 1065"/>
            <p:cNvSpPr>
              <a:spLocks noChangeArrowheads="1"/>
            </p:cNvSpPr>
            <p:nvPr/>
          </p:nvSpPr>
          <p:spPr bwMode="auto">
            <a:xfrm>
              <a:off x="4857960" y="319976"/>
              <a:ext cx="1837100" cy="1722461"/>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2" name="Freeform 1066"/>
            <p:cNvSpPr>
              <a:spLocks/>
            </p:cNvSpPr>
            <p:nvPr/>
          </p:nvSpPr>
          <p:spPr bwMode="auto">
            <a:xfrm>
              <a:off x="5084860"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33" name="Freeform 1067"/>
            <p:cNvSpPr>
              <a:spLocks/>
            </p:cNvSpPr>
            <p:nvPr/>
          </p:nvSpPr>
          <p:spPr bwMode="auto">
            <a:xfrm>
              <a:off x="5314888"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34" name="Freeform 1068"/>
            <p:cNvSpPr>
              <a:spLocks/>
            </p:cNvSpPr>
            <p:nvPr/>
          </p:nvSpPr>
          <p:spPr bwMode="auto">
            <a:xfrm>
              <a:off x="5544917"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35" name="Freeform 1069"/>
            <p:cNvSpPr>
              <a:spLocks/>
            </p:cNvSpPr>
            <p:nvPr/>
          </p:nvSpPr>
          <p:spPr bwMode="auto">
            <a:xfrm>
              <a:off x="5774946"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36" name="Freeform 1070"/>
            <p:cNvSpPr>
              <a:spLocks/>
            </p:cNvSpPr>
            <p:nvPr/>
          </p:nvSpPr>
          <p:spPr bwMode="auto">
            <a:xfrm>
              <a:off x="6004975"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37" name="Freeform 1071"/>
            <p:cNvSpPr>
              <a:spLocks/>
            </p:cNvSpPr>
            <p:nvPr/>
          </p:nvSpPr>
          <p:spPr bwMode="auto">
            <a:xfrm>
              <a:off x="6235003"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38" name="Freeform 1072"/>
            <p:cNvSpPr>
              <a:spLocks/>
            </p:cNvSpPr>
            <p:nvPr/>
          </p:nvSpPr>
          <p:spPr bwMode="auto">
            <a:xfrm>
              <a:off x="6465032"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39" name="Freeform 1073"/>
            <p:cNvSpPr>
              <a:spLocks/>
            </p:cNvSpPr>
            <p:nvPr/>
          </p:nvSpPr>
          <p:spPr bwMode="auto">
            <a:xfrm>
              <a:off x="6695061" y="319976"/>
              <a:ext cx="1565" cy="1722461"/>
            </a:xfrm>
            <a:custGeom>
              <a:avLst/>
              <a:gdLst/>
              <a:ahLst/>
              <a:cxnLst>
                <a:cxn ang="0">
                  <a:pos x="0" y="480"/>
                </a:cxn>
                <a:cxn ang="0">
                  <a:pos x="0" y="0"/>
                </a:cxn>
                <a:cxn ang="0">
                  <a:pos x="0" y="0"/>
                </a:cxn>
              </a:cxnLst>
              <a:rect l="0" t="0" r="r" b="b"/>
              <a:pathLst>
                <a:path h="480">
                  <a:moveTo>
                    <a:pt x="0" y="480"/>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40" name="Freeform 1074"/>
            <p:cNvSpPr>
              <a:spLocks/>
            </p:cNvSpPr>
            <p:nvPr/>
          </p:nvSpPr>
          <p:spPr bwMode="auto">
            <a:xfrm>
              <a:off x="4857960" y="2042437"/>
              <a:ext cx="1837100" cy="1464"/>
            </a:xfrm>
            <a:custGeom>
              <a:avLst/>
              <a:gdLst/>
              <a:ahLst/>
              <a:cxnLst>
                <a:cxn ang="0">
                  <a:pos x="0" y="0"/>
                </a:cxn>
                <a:cxn ang="0">
                  <a:pos x="479" y="0"/>
                </a:cxn>
                <a:cxn ang="0">
                  <a:pos x="479" y="0"/>
                </a:cxn>
              </a:cxnLst>
              <a:rect l="0" t="0" r="r" b="b"/>
              <a:pathLst>
                <a:path w="479">
                  <a:moveTo>
                    <a:pt x="0" y="0"/>
                  </a:moveTo>
                  <a:lnTo>
                    <a:pt x="479" y="0"/>
                  </a:lnTo>
                  <a:lnTo>
                    <a:pt x="47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41" name="Freeform 1075"/>
            <p:cNvSpPr>
              <a:spLocks/>
            </p:cNvSpPr>
            <p:nvPr/>
          </p:nvSpPr>
          <p:spPr bwMode="auto">
            <a:xfrm>
              <a:off x="4857960" y="1755360"/>
              <a:ext cx="1837100" cy="1464"/>
            </a:xfrm>
            <a:custGeom>
              <a:avLst/>
              <a:gdLst/>
              <a:ahLst/>
              <a:cxnLst>
                <a:cxn ang="0">
                  <a:pos x="0" y="0"/>
                </a:cxn>
                <a:cxn ang="0">
                  <a:pos x="479" y="0"/>
                </a:cxn>
                <a:cxn ang="0">
                  <a:pos x="479" y="0"/>
                </a:cxn>
              </a:cxnLst>
              <a:rect l="0" t="0" r="r" b="b"/>
              <a:pathLst>
                <a:path w="479">
                  <a:moveTo>
                    <a:pt x="0" y="0"/>
                  </a:moveTo>
                  <a:lnTo>
                    <a:pt x="479" y="0"/>
                  </a:lnTo>
                  <a:lnTo>
                    <a:pt x="47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42" name="Freeform 1076"/>
            <p:cNvSpPr>
              <a:spLocks/>
            </p:cNvSpPr>
            <p:nvPr/>
          </p:nvSpPr>
          <p:spPr bwMode="auto">
            <a:xfrm>
              <a:off x="4857960" y="1468283"/>
              <a:ext cx="1837100" cy="1464"/>
            </a:xfrm>
            <a:custGeom>
              <a:avLst/>
              <a:gdLst/>
              <a:ahLst/>
              <a:cxnLst>
                <a:cxn ang="0">
                  <a:pos x="0" y="0"/>
                </a:cxn>
                <a:cxn ang="0">
                  <a:pos x="479" y="0"/>
                </a:cxn>
                <a:cxn ang="0">
                  <a:pos x="479" y="0"/>
                </a:cxn>
              </a:cxnLst>
              <a:rect l="0" t="0" r="r" b="b"/>
              <a:pathLst>
                <a:path w="479">
                  <a:moveTo>
                    <a:pt x="0" y="0"/>
                  </a:moveTo>
                  <a:lnTo>
                    <a:pt x="479" y="0"/>
                  </a:lnTo>
                  <a:lnTo>
                    <a:pt x="47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43" name="Freeform 1077"/>
            <p:cNvSpPr>
              <a:spLocks/>
            </p:cNvSpPr>
            <p:nvPr/>
          </p:nvSpPr>
          <p:spPr bwMode="auto">
            <a:xfrm>
              <a:off x="4857960" y="1181206"/>
              <a:ext cx="1837100" cy="1464"/>
            </a:xfrm>
            <a:custGeom>
              <a:avLst/>
              <a:gdLst/>
              <a:ahLst/>
              <a:cxnLst>
                <a:cxn ang="0">
                  <a:pos x="0" y="0"/>
                </a:cxn>
                <a:cxn ang="0">
                  <a:pos x="479" y="0"/>
                </a:cxn>
                <a:cxn ang="0">
                  <a:pos x="479" y="0"/>
                </a:cxn>
              </a:cxnLst>
              <a:rect l="0" t="0" r="r" b="b"/>
              <a:pathLst>
                <a:path w="479">
                  <a:moveTo>
                    <a:pt x="0" y="0"/>
                  </a:moveTo>
                  <a:lnTo>
                    <a:pt x="479" y="0"/>
                  </a:lnTo>
                  <a:lnTo>
                    <a:pt x="47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44" name="Freeform 1078"/>
            <p:cNvSpPr>
              <a:spLocks/>
            </p:cNvSpPr>
            <p:nvPr/>
          </p:nvSpPr>
          <p:spPr bwMode="auto">
            <a:xfrm>
              <a:off x="4857960" y="894130"/>
              <a:ext cx="1837100" cy="1464"/>
            </a:xfrm>
            <a:custGeom>
              <a:avLst/>
              <a:gdLst/>
              <a:ahLst/>
              <a:cxnLst>
                <a:cxn ang="0">
                  <a:pos x="0" y="0"/>
                </a:cxn>
                <a:cxn ang="0">
                  <a:pos x="479" y="0"/>
                </a:cxn>
                <a:cxn ang="0">
                  <a:pos x="479" y="0"/>
                </a:cxn>
              </a:cxnLst>
              <a:rect l="0" t="0" r="r" b="b"/>
              <a:pathLst>
                <a:path w="479">
                  <a:moveTo>
                    <a:pt x="0" y="0"/>
                  </a:moveTo>
                  <a:lnTo>
                    <a:pt x="479" y="0"/>
                  </a:lnTo>
                  <a:lnTo>
                    <a:pt x="47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45" name="Freeform 1079"/>
            <p:cNvSpPr>
              <a:spLocks/>
            </p:cNvSpPr>
            <p:nvPr/>
          </p:nvSpPr>
          <p:spPr bwMode="auto">
            <a:xfrm>
              <a:off x="4857960" y="607053"/>
              <a:ext cx="1837100" cy="1464"/>
            </a:xfrm>
            <a:custGeom>
              <a:avLst/>
              <a:gdLst/>
              <a:ahLst/>
              <a:cxnLst>
                <a:cxn ang="0">
                  <a:pos x="0" y="0"/>
                </a:cxn>
                <a:cxn ang="0">
                  <a:pos x="479" y="0"/>
                </a:cxn>
                <a:cxn ang="0">
                  <a:pos x="479" y="0"/>
                </a:cxn>
              </a:cxnLst>
              <a:rect l="0" t="0" r="r" b="b"/>
              <a:pathLst>
                <a:path w="479">
                  <a:moveTo>
                    <a:pt x="0" y="0"/>
                  </a:moveTo>
                  <a:lnTo>
                    <a:pt x="479" y="0"/>
                  </a:lnTo>
                  <a:lnTo>
                    <a:pt x="47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46" name="Freeform 1080"/>
            <p:cNvSpPr>
              <a:spLocks/>
            </p:cNvSpPr>
            <p:nvPr/>
          </p:nvSpPr>
          <p:spPr bwMode="auto">
            <a:xfrm>
              <a:off x="4857960" y="319976"/>
              <a:ext cx="1837100" cy="1464"/>
            </a:xfrm>
            <a:custGeom>
              <a:avLst/>
              <a:gdLst/>
              <a:ahLst/>
              <a:cxnLst>
                <a:cxn ang="0">
                  <a:pos x="0" y="0"/>
                </a:cxn>
                <a:cxn ang="0">
                  <a:pos x="479" y="0"/>
                </a:cxn>
                <a:cxn ang="0">
                  <a:pos x="479" y="0"/>
                </a:cxn>
              </a:cxnLst>
              <a:rect l="0" t="0" r="r" b="b"/>
              <a:pathLst>
                <a:path w="479">
                  <a:moveTo>
                    <a:pt x="0" y="0"/>
                  </a:moveTo>
                  <a:lnTo>
                    <a:pt x="479" y="0"/>
                  </a:lnTo>
                  <a:lnTo>
                    <a:pt x="47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47" name="Line 1081"/>
            <p:cNvSpPr>
              <a:spLocks noChangeShapeType="1"/>
            </p:cNvSpPr>
            <p:nvPr/>
          </p:nvSpPr>
          <p:spPr bwMode="auto">
            <a:xfrm>
              <a:off x="4857960" y="2042437"/>
              <a:ext cx="1837100"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8" name="Line 1082"/>
            <p:cNvSpPr>
              <a:spLocks noChangeShapeType="1"/>
            </p:cNvSpPr>
            <p:nvPr/>
          </p:nvSpPr>
          <p:spPr bwMode="auto">
            <a:xfrm flipV="1">
              <a:off x="4857960" y="319976"/>
              <a:ext cx="1565" cy="172246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9" name="Line 1083"/>
            <p:cNvSpPr>
              <a:spLocks noChangeShapeType="1"/>
            </p:cNvSpPr>
            <p:nvPr/>
          </p:nvSpPr>
          <p:spPr bwMode="auto">
            <a:xfrm flipV="1">
              <a:off x="5084860"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0" name="Rectangle 1084"/>
            <p:cNvSpPr>
              <a:spLocks noChangeArrowheads="1"/>
            </p:cNvSpPr>
            <p:nvPr/>
          </p:nvSpPr>
          <p:spPr bwMode="auto">
            <a:xfrm>
              <a:off x="5037915" y="2052689"/>
              <a:ext cx="137704"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51" name="Line 1085"/>
            <p:cNvSpPr>
              <a:spLocks noChangeShapeType="1"/>
            </p:cNvSpPr>
            <p:nvPr/>
          </p:nvSpPr>
          <p:spPr bwMode="auto">
            <a:xfrm flipV="1">
              <a:off x="5314888"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2" name="Rectangle 1086"/>
            <p:cNvSpPr>
              <a:spLocks noChangeArrowheads="1"/>
            </p:cNvSpPr>
            <p:nvPr/>
          </p:nvSpPr>
          <p:spPr bwMode="auto">
            <a:xfrm>
              <a:off x="5246036" y="2052689"/>
              <a:ext cx="187779"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53" name="Line 1087"/>
            <p:cNvSpPr>
              <a:spLocks noChangeShapeType="1"/>
            </p:cNvSpPr>
            <p:nvPr/>
          </p:nvSpPr>
          <p:spPr bwMode="auto">
            <a:xfrm flipV="1">
              <a:off x="5544917"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4" name="Rectangle 1088"/>
            <p:cNvSpPr>
              <a:spLocks noChangeArrowheads="1"/>
            </p:cNvSpPr>
            <p:nvPr/>
          </p:nvSpPr>
          <p:spPr bwMode="auto">
            <a:xfrm>
              <a:off x="5476065" y="2052689"/>
              <a:ext cx="187779"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150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55" name="Line 1089"/>
            <p:cNvSpPr>
              <a:spLocks noChangeShapeType="1"/>
            </p:cNvSpPr>
            <p:nvPr/>
          </p:nvSpPr>
          <p:spPr bwMode="auto">
            <a:xfrm flipV="1">
              <a:off x="5774946"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6" name="Rectangle 1090"/>
            <p:cNvSpPr>
              <a:spLocks noChangeArrowheads="1"/>
            </p:cNvSpPr>
            <p:nvPr/>
          </p:nvSpPr>
          <p:spPr bwMode="auto">
            <a:xfrm>
              <a:off x="5706093" y="2052689"/>
              <a:ext cx="187779"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57" name="Line 1091"/>
            <p:cNvSpPr>
              <a:spLocks noChangeShapeType="1"/>
            </p:cNvSpPr>
            <p:nvPr/>
          </p:nvSpPr>
          <p:spPr bwMode="auto">
            <a:xfrm flipV="1">
              <a:off x="6004975"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8" name="Rectangle 1092"/>
            <p:cNvSpPr>
              <a:spLocks noChangeArrowheads="1"/>
            </p:cNvSpPr>
            <p:nvPr/>
          </p:nvSpPr>
          <p:spPr bwMode="auto">
            <a:xfrm>
              <a:off x="5936123" y="2052689"/>
              <a:ext cx="187779"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250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59" name="Line 1093"/>
            <p:cNvSpPr>
              <a:spLocks noChangeShapeType="1"/>
            </p:cNvSpPr>
            <p:nvPr/>
          </p:nvSpPr>
          <p:spPr bwMode="auto">
            <a:xfrm flipV="1">
              <a:off x="6235003"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0" name="Rectangle 1094"/>
            <p:cNvSpPr>
              <a:spLocks noChangeArrowheads="1"/>
            </p:cNvSpPr>
            <p:nvPr/>
          </p:nvSpPr>
          <p:spPr bwMode="auto">
            <a:xfrm>
              <a:off x="6166151" y="2052689"/>
              <a:ext cx="187779"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61" name="Line 1095"/>
            <p:cNvSpPr>
              <a:spLocks noChangeShapeType="1"/>
            </p:cNvSpPr>
            <p:nvPr/>
          </p:nvSpPr>
          <p:spPr bwMode="auto">
            <a:xfrm flipV="1">
              <a:off x="6465032"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2" name="Rectangle 1096"/>
            <p:cNvSpPr>
              <a:spLocks noChangeArrowheads="1"/>
            </p:cNvSpPr>
            <p:nvPr/>
          </p:nvSpPr>
          <p:spPr bwMode="auto">
            <a:xfrm>
              <a:off x="6396180" y="2052689"/>
              <a:ext cx="187779"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350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63" name="Line 1097"/>
            <p:cNvSpPr>
              <a:spLocks noChangeShapeType="1"/>
            </p:cNvSpPr>
            <p:nvPr/>
          </p:nvSpPr>
          <p:spPr bwMode="auto">
            <a:xfrm flipV="1">
              <a:off x="6695061" y="2023396"/>
              <a:ext cx="1565" cy="190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4" name="Line 1099"/>
            <p:cNvSpPr>
              <a:spLocks noChangeShapeType="1"/>
            </p:cNvSpPr>
            <p:nvPr/>
          </p:nvSpPr>
          <p:spPr bwMode="auto">
            <a:xfrm>
              <a:off x="4857960" y="2042437"/>
              <a:ext cx="15648"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5" name="Rectangle 1100"/>
            <p:cNvSpPr>
              <a:spLocks noChangeArrowheads="1"/>
            </p:cNvSpPr>
            <p:nvPr/>
          </p:nvSpPr>
          <p:spPr bwMode="auto">
            <a:xfrm>
              <a:off x="4770330" y="1988244"/>
              <a:ext cx="118926"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66" name="Line 1101"/>
            <p:cNvSpPr>
              <a:spLocks noChangeShapeType="1"/>
            </p:cNvSpPr>
            <p:nvPr/>
          </p:nvSpPr>
          <p:spPr bwMode="auto">
            <a:xfrm>
              <a:off x="4857960" y="1755360"/>
              <a:ext cx="15648"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7" name="Rectangle 1102"/>
            <p:cNvSpPr>
              <a:spLocks noChangeArrowheads="1"/>
            </p:cNvSpPr>
            <p:nvPr/>
          </p:nvSpPr>
          <p:spPr bwMode="auto">
            <a:xfrm>
              <a:off x="4770330" y="1701167"/>
              <a:ext cx="118926"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68" name="Line 1103"/>
            <p:cNvSpPr>
              <a:spLocks noChangeShapeType="1"/>
            </p:cNvSpPr>
            <p:nvPr/>
          </p:nvSpPr>
          <p:spPr bwMode="auto">
            <a:xfrm>
              <a:off x="4857960" y="1468283"/>
              <a:ext cx="15648"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9" name="Rectangle 1104"/>
            <p:cNvSpPr>
              <a:spLocks noChangeArrowheads="1"/>
            </p:cNvSpPr>
            <p:nvPr/>
          </p:nvSpPr>
          <p:spPr bwMode="auto">
            <a:xfrm>
              <a:off x="4770330" y="1414090"/>
              <a:ext cx="118926"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70" name="Line 1105"/>
            <p:cNvSpPr>
              <a:spLocks noChangeShapeType="1"/>
            </p:cNvSpPr>
            <p:nvPr/>
          </p:nvSpPr>
          <p:spPr bwMode="auto">
            <a:xfrm>
              <a:off x="4857960" y="1181206"/>
              <a:ext cx="15648"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1" name="Rectangle 1106"/>
            <p:cNvSpPr>
              <a:spLocks noChangeArrowheads="1"/>
            </p:cNvSpPr>
            <p:nvPr/>
          </p:nvSpPr>
          <p:spPr bwMode="auto">
            <a:xfrm>
              <a:off x="4796933" y="1127013"/>
              <a:ext cx="87630"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72" name="Line 1107"/>
            <p:cNvSpPr>
              <a:spLocks noChangeShapeType="1"/>
            </p:cNvSpPr>
            <p:nvPr/>
          </p:nvSpPr>
          <p:spPr bwMode="auto">
            <a:xfrm>
              <a:off x="4857960" y="894130"/>
              <a:ext cx="15648"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3" name="Rectangle 1108"/>
            <p:cNvSpPr>
              <a:spLocks noChangeArrowheads="1"/>
            </p:cNvSpPr>
            <p:nvPr/>
          </p:nvSpPr>
          <p:spPr bwMode="auto">
            <a:xfrm>
              <a:off x="4796933" y="839936"/>
              <a:ext cx="87630"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74" name="Line 1109"/>
            <p:cNvSpPr>
              <a:spLocks noChangeShapeType="1"/>
            </p:cNvSpPr>
            <p:nvPr/>
          </p:nvSpPr>
          <p:spPr bwMode="auto">
            <a:xfrm>
              <a:off x="4857960" y="607053"/>
              <a:ext cx="15648"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5" name="Rectangle 1110"/>
            <p:cNvSpPr>
              <a:spLocks noChangeArrowheads="1"/>
            </p:cNvSpPr>
            <p:nvPr/>
          </p:nvSpPr>
          <p:spPr bwMode="auto">
            <a:xfrm>
              <a:off x="4796933" y="552859"/>
              <a:ext cx="87630"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76" name="Line 1111"/>
            <p:cNvSpPr>
              <a:spLocks noChangeShapeType="1"/>
            </p:cNvSpPr>
            <p:nvPr/>
          </p:nvSpPr>
          <p:spPr bwMode="auto">
            <a:xfrm>
              <a:off x="4857960" y="319976"/>
              <a:ext cx="15648" cy="14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7" name="Rectangle 1112"/>
            <p:cNvSpPr>
              <a:spLocks noChangeArrowheads="1"/>
            </p:cNvSpPr>
            <p:nvPr/>
          </p:nvSpPr>
          <p:spPr bwMode="auto">
            <a:xfrm>
              <a:off x="4796933" y="265782"/>
              <a:ext cx="87630"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78" name="Rectangle 1113"/>
            <p:cNvSpPr>
              <a:spLocks noChangeArrowheads="1"/>
            </p:cNvSpPr>
            <p:nvPr/>
          </p:nvSpPr>
          <p:spPr bwMode="auto">
            <a:xfrm>
              <a:off x="4857960" y="208660"/>
              <a:ext cx="206556"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x 10</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79" name="Rectangle 1114"/>
            <p:cNvSpPr>
              <a:spLocks noChangeArrowheads="1"/>
            </p:cNvSpPr>
            <p:nvPr/>
          </p:nvSpPr>
          <p:spPr bwMode="auto">
            <a:xfrm>
              <a:off x="5016008" y="176437"/>
              <a:ext cx="79806" cy="9666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80" name="Freeform 1115"/>
            <p:cNvSpPr>
              <a:spLocks/>
            </p:cNvSpPr>
            <p:nvPr/>
          </p:nvSpPr>
          <p:spPr bwMode="auto">
            <a:xfrm>
              <a:off x="4857960" y="968828"/>
              <a:ext cx="1837100" cy="290006"/>
            </a:xfrm>
            <a:custGeom>
              <a:avLst/>
              <a:gdLst/>
              <a:ahLst/>
              <a:cxnLst>
                <a:cxn ang="0">
                  <a:pos x="12" y="142"/>
                </a:cxn>
                <a:cxn ang="0">
                  <a:pos x="42" y="142"/>
                </a:cxn>
                <a:cxn ang="0">
                  <a:pos x="71" y="145"/>
                </a:cxn>
                <a:cxn ang="0">
                  <a:pos x="101" y="147"/>
                </a:cxn>
                <a:cxn ang="0">
                  <a:pos x="130" y="149"/>
                </a:cxn>
                <a:cxn ang="0">
                  <a:pos x="160" y="162"/>
                </a:cxn>
                <a:cxn ang="0">
                  <a:pos x="189" y="179"/>
                </a:cxn>
                <a:cxn ang="0">
                  <a:pos x="218" y="152"/>
                </a:cxn>
                <a:cxn ang="0">
                  <a:pos x="248" y="76"/>
                </a:cxn>
                <a:cxn ang="0">
                  <a:pos x="277" y="44"/>
                </a:cxn>
                <a:cxn ang="0">
                  <a:pos x="307" y="76"/>
                </a:cxn>
                <a:cxn ang="0">
                  <a:pos x="336" y="127"/>
                </a:cxn>
                <a:cxn ang="0">
                  <a:pos x="365" y="186"/>
                </a:cxn>
                <a:cxn ang="0">
                  <a:pos x="395" y="184"/>
                </a:cxn>
                <a:cxn ang="0">
                  <a:pos x="424" y="93"/>
                </a:cxn>
                <a:cxn ang="0">
                  <a:pos x="454" y="10"/>
                </a:cxn>
                <a:cxn ang="0">
                  <a:pos x="483" y="10"/>
                </a:cxn>
                <a:cxn ang="0">
                  <a:pos x="512" y="71"/>
                </a:cxn>
                <a:cxn ang="0">
                  <a:pos x="542" y="142"/>
                </a:cxn>
                <a:cxn ang="0">
                  <a:pos x="571" y="184"/>
                </a:cxn>
                <a:cxn ang="0">
                  <a:pos x="601" y="186"/>
                </a:cxn>
                <a:cxn ang="0">
                  <a:pos x="630" y="181"/>
                </a:cxn>
                <a:cxn ang="0">
                  <a:pos x="659" y="181"/>
                </a:cxn>
                <a:cxn ang="0">
                  <a:pos x="689" y="186"/>
                </a:cxn>
                <a:cxn ang="0">
                  <a:pos x="718" y="196"/>
                </a:cxn>
                <a:cxn ang="0">
                  <a:pos x="748" y="198"/>
                </a:cxn>
                <a:cxn ang="0">
                  <a:pos x="777" y="194"/>
                </a:cxn>
                <a:cxn ang="0">
                  <a:pos x="806" y="191"/>
                </a:cxn>
                <a:cxn ang="0">
                  <a:pos x="836" y="184"/>
                </a:cxn>
                <a:cxn ang="0">
                  <a:pos x="865" y="176"/>
                </a:cxn>
                <a:cxn ang="0">
                  <a:pos x="895" y="167"/>
                </a:cxn>
                <a:cxn ang="0">
                  <a:pos x="924" y="159"/>
                </a:cxn>
                <a:cxn ang="0">
                  <a:pos x="953" y="154"/>
                </a:cxn>
                <a:cxn ang="0">
                  <a:pos x="983" y="152"/>
                </a:cxn>
                <a:cxn ang="0">
                  <a:pos x="1012" y="152"/>
                </a:cxn>
                <a:cxn ang="0">
                  <a:pos x="1042" y="147"/>
                </a:cxn>
                <a:cxn ang="0">
                  <a:pos x="1071" y="145"/>
                </a:cxn>
                <a:cxn ang="0">
                  <a:pos x="1101" y="140"/>
                </a:cxn>
                <a:cxn ang="0">
                  <a:pos x="1130" y="137"/>
                </a:cxn>
                <a:cxn ang="0">
                  <a:pos x="1159" y="137"/>
                </a:cxn>
              </a:cxnLst>
              <a:rect l="0" t="0" r="r" b="b"/>
              <a:pathLst>
                <a:path w="1174" h="198">
                  <a:moveTo>
                    <a:pt x="0" y="142"/>
                  </a:moveTo>
                  <a:lnTo>
                    <a:pt x="12" y="142"/>
                  </a:lnTo>
                  <a:lnTo>
                    <a:pt x="27" y="142"/>
                  </a:lnTo>
                  <a:lnTo>
                    <a:pt x="42" y="142"/>
                  </a:lnTo>
                  <a:lnTo>
                    <a:pt x="57" y="142"/>
                  </a:lnTo>
                  <a:lnTo>
                    <a:pt x="71" y="145"/>
                  </a:lnTo>
                  <a:lnTo>
                    <a:pt x="86" y="145"/>
                  </a:lnTo>
                  <a:lnTo>
                    <a:pt x="101" y="147"/>
                  </a:lnTo>
                  <a:lnTo>
                    <a:pt x="115" y="147"/>
                  </a:lnTo>
                  <a:lnTo>
                    <a:pt x="130" y="149"/>
                  </a:lnTo>
                  <a:lnTo>
                    <a:pt x="145" y="154"/>
                  </a:lnTo>
                  <a:lnTo>
                    <a:pt x="160" y="162"/>
                  </a:lnTo>
                  <a:lnTo>
                    <a:pt x="174" y="174"/>
                  </a:lnTo>
                  <a:lnTo>
                    <a:pt x="189" y="179"/>
                  </a:lnTo>
                  <a:lnTo>
                    <a:pt x="204" y="174"/>
                  </a:lnTo>
                  <a:lnTo>
                    <a:pt x="218" y="152"/>
                  </a:lnTo>
                  <a:lnTo>
                    <a:pt x="233" y="115"/>
                  </a:lnTo>
                  <a:lnTo>
                    <a:pt x="248" y="76"/>
                  </a:lnTo>
                  <a:lnTo>
                    <a:pt x="262" y="49"/>
                  </a:lnTo>
                  <a:lnTo>
                    <a:pt x="277" y="44"/>
                  </a:lnTo>
                  <a:lnTo>
                    <a:pt x="292" y="56"/>
                  </a:lnTo>
                  <a:lnTo>
                    <a:pt x="307" y="76"/>
                  </a:lnTo>
                  <a:lnTo>
                    <a:pt x="321" y="100"/>
                  </a:lnTo>
                  <a:lnTo>
                    <a:pt x="336" y="127"/>
                  </a:lnTo>
                  <a:lnTo>
                    <a:pt x="351" y="159"/>
                  </a:lnTo>
                  <a:lnTo>
                    <a:pt x="365" y="186"/>
                  </a:lnTo>
                  <a:lnTo>
                    <a:pt x="380" y="198"/>
                  </a:lnTo>
                  <a:lnTo>
                    <a:pt x="395" y="184"/>
                  </a:lnTo>
                  <a:lnTo>
                    <a:pt x="409" y="145"/>
                  </a:lnTo>
                  <a:lnTo>
                    <a:pt x="424" y="93"/>
                  </a:lnTo>
                  <a:lnTo>
                    <a:pt x="439" y="42"/>
                  </a:lnTo>
                  <a:lnTo>
                    <a:pt x="454" y="10"/>
                  </a:lnTo>
                  <a:lnTo>
                    <a:pt x="468" y="0"/>
                  </a:lnTo>
                  <a:lnTo>
                    <a:pt x="483" y="10"/>
                  </a:lnTo>
                  <a:lnTo>
                    <a:pt x="498" y="34"/>
                  </a:lnTo>
                  <a:lnTo>
                    <a:pt x="512" y="71"/>
                  </a:lnTo>
                  <a:lnTo>
                    <a:pt x="527" y="108"/>
                  </a:lnTo>
                  <a:lnTo>
                    <a:pt x="542" y="142"/>
                  </a:lnTo>
                  <a:lnTo>
                    <a:pt x="557" y="169"/>
                  </a:lnTo>
                  <a:lnTo>
                    <a:pt x="571" y="184"/>
                  </a:lnTo>
                  <a:lnTo>
                    <a:pt x="586" y="186"/>
                  </a:lnTo>
                  <a:lnTo>
                    <a:pt x="601" y="186"/>
                  </a:lnTo>
                  <a:lnTo>
                    <a:pt x="615" y="184"/>
                  </a:lnTo>
                  <a:lnTo>
                    <a:pt x="630" y="181"/>
                  </a:lnTo>
                  <a:lnTo>
                    <a:pt x="645" y="179"/>
                  </a:lnTo>
                  <a:lnTo>
                    <a:pt x="659" y="181"/>
                  </a:lnTo>
                  <a:lnTo>
                    <a:pt x="674" y="184"/>
                  </a:lnTo>
                  <a:lnTo>
                    <a:pt x="689" y="186"/>
                  </a:lnTo>
                  <a:lnTo>
                    <a:pt x="704" y="191"/>
                  </a:lnTo>
                  <a:lnTo>
                    <a:pt x="718" y="196"/>
                  </a:lnTo>
                  <a:lnTo>
                    <a:pt x="733" y="198"/>
                  </a:lnTo>
                  <a:lnTo>
                    <a:pt x="748" y="198"/>
                  </a:lnTo>
                  <a:lnTo>
                    <a:pt x="762" y="196"/>
                  </a:lnTo>
                  <a:lnTo>
                    <a:pt x="777" y="194"/>
                  </a:lnTo>
                  <a:lnTo>
                    <a:pt x="792" y="194"/>
                  </a:lnTo>
                  <a:lnTo>
                    <a:pt x="806" y="191"/>
                  </a:lnTo>
                  <a:lnTo>
                    <a:pt x="821" y="189"/>
                  </a:lnTo>
                  <a:lnTo>
                    <a:pt x="836" y="184"/>
                  </a:lnTo>
                  <a:lnTo>
                    <a:pt x="851" y="181"/>
                  </a:lnTo>
                  <a:lnTo>
                    <a:pt x="865" y="176"/>
                  </a:lnTo>
                  <a:lnTo>
                    <a:pt x="880" y="171"/>
                  </a:lnTo>
                  <a:lnTo>
                    <a:pt x="895" y="167"/>
                  </a:lnTo>
                  <a:lnTo>
                    <a:pt x="909" y="164"/>
                  </a:lnTo>
                  <a:lnTo>
                    <a:pt x="924" y="159"/>
                  </a:lnTo>
                  <a:lnTo>
                    <a:pt x="939" y="157"/>
                  </a:lnTo>
                  <a:lnTo>
                    <a:pt x="953" y="154"/>
                  </a:lnTo>
                  <a:lnTo>
                    <a:pt x="968" y="154"/>
                  </a:lnTo>
                  <a:lnTo>
                    <a:pt x="983" y="152"/>
                  </a:lnTo>
                  <a:lnTo>
                    <a:pt x="998" y="152"/>
                  </a:lnTo>
                  <a:lnTo>
                    <a:pt x="1012" y="152"/>
                  </a:lnTo>
                  <a:lnTo>
                    <a:pt x="1027" y="149"/>
                  </a:lnTo>
                  <a:lnTo>
                    <a:pt x="1042" y="147"/>
                  </a:lnTo>
                  <a:lnTo>
                    <a:pt x="1056" y="147"/>
                  </a:lnTo>
                  <a:lnTo>
                    <a:pt x="1071" y="145"/>
                  </a:lnTo>
                  <a:lnTo>
                    <a:pt x="1086" y="142"/>
                  </a:lnTo>
                  <a:lnTo>
                    <a:pt x="1101" y="140"/>
                  </a:lnTo>
                  <a:lnTo>
                    <a:pt x="1115" y="137"/>
                  </a:lnTo>
                  <a:lnTo>
                    <a:pt x="1130" y="137"/>
                  </a:lnTo>
                  <a:lnTo>
                    <a:pt x="1145" y="137"/>
                  </a:lnTo>
                  <a:lnTo>
                    <a:pt x="1159" y="137"/>
                  </a:lnTo>
                  <a:lnTo>
                    <a:pt x="1174" y="137"/>
                  </a:lnTo>
                </a:path>
              </a:pathLst>
            </a:custGeom>
            <a:noFill/>
            <a:ln w="7938"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1" name="Freeform 1116"/>
            <p:cNvSpPr>
              <a:spLocks/>
            </p:cNvSpPr>
            <p:nvPr/>
          </p:nvSpPr>
          <p:spPr bwMode="auto">
            <a:xfrm>
              <a:off x="4857960" y="936605"/>
              <a:ext cx="1837100" cy="358846"/>
            </a:xfrm>
            <a:custGeom>
              <a:avLst/>
              <a:gdLst/>
              <a:ahLst/>
              <a:cxnLst>
                <a:cxn ang="0">
                  <a:pos x="12" y="164"/>
                </a:cxn>
                <a:cxn ang="0">
                  <a:pos x="42" y="167"/>
                </a:cxn>
                <a:cxn ang="0">
                  <a:pos x="71" y="169"/>
                </a:cxn>
                <a:cxn ang="0">
                  <a:pos x="101" y="169"/>
                </a:cxn>
                <a:cxn ang="0">
                  <a:pos x="130" y="171"/>
                </a:cxn>
                <a:cxn ang="0">
                  <a:pos x="160" y="186"/>
                </a:cxn>
                <a:cxn ang="0">
                  <a:pos x="189" y="208"/>
                </a:cxn>
                <a:cxn ang="0">
                  <a:pos x="218" y="206"/>
                </a:cxn>
                <a:cxn ang="0">
                  <a:pos x="248" y="147"/>
                </a:cxn>
                <a:cxn ang="0">
                  <a:pos x="277" y="115"/>
                </a:cxn>
                <a:cxn ang="0">
                  <a:pos x="307" y="135"/>
                </a:cxn>
                <a:cxn ang="0">
                  <a:pos x="336" y="174"/>
                </a:cxn>
                <a:cxn ang="0">
                  <a:pos x="365" y="220"/>
                </a:cxn>
                <a:cxn ang="0">
                  <a:pos x="395" y="208"/>
                </a:cxn>
                <a:cxn ang="0">
                  <a:pos x="424" y="105"/>
                </a:cxn>
                <a:cxn ang="0">
                  <a:pos x="454" y="15"/>
                </a:cxn>
                <a:cxn ang="0">
                  <a:pos x="483" y="12"/>
                </a:cxn>
                <a:cxn ang="0">
                  <a:pos x="512" y="95"/>
                </a:cxn>
                <a:cxn ang="0">
                  <a:pos x="542" y="196"/>
                </a:cxn>
                <a:cxn ang="0">
                  <a:pos x="571" y="235"/>
                </a:cxn>
                <a:cxn ang="0">
                  <a:pos x="601" y="213"/>
                </a:cxn>
                <a:cxn ang="0">
                  <a:pos x="630" y="176"/>
                </a:cxn>
                <a:cxn ang="0">
                  <a:pos x="659" y="162"/>
                </a:cxn>
                <a:cxn ang="0">
                  <a:pos x="689" y="189"/>
                </a:cxn>
                <a:cxn ang="0">
                  <a:pos x="718" y="230"/>
                </a:cxn>
                <a:cxn ang="0">
                  <a:pos x="748" y="245"/>
                </a:cxn>
                <a:cxn ang="0">
                  <a:pos x="777" y="233"/>
                </a:cxn>
                <a:cxn ang="0">
                  <a:pos x="806" y="208"/>
                </a:cxn>
                <a:cxn ang="0">
                  <a:pos x="836" y="184"/>
                </a:cxn>
                <a:cxn ang="0">
                  <a:pos x="865" y="174"/>
                </a:cxn>
                <a:cxn ang="0">
                  <a:pos x="895" y="176"/>
                </a:cxn>
                <a:cxn ang="0">
                  <a:pos x="924" y="171"/>
                </a:cxn>
                <a:cxn ang="0">
                  <a:pos x="953" y="154"/>
                </a:cxn>
                <a:cxn ang="0">
                  <a:pos x="983" y="142"/>
                </a:cxn>
                <a:cxn ang="0">
                  <a:pos x="1012" y="137"/>
                </a:cxn>
                <a:cxn ang="0">
                  <a:pos x="1042" y="142"/>
                </a:cxn>
                <a:cxn ang="0">
                  <a:pos x="1071" y="149"/>
                </a:cxn>
                <a:cxn ang="0">
                  <a:pos x="1101" y="157"/>
                </a:cxn>
                <a:cxn ang="0">
                  <a:pos x="1130" y="159"/>
                </a:cxn>
                <a:cxn ang="0">
                  <a:pos x="1159" y="162"/>
                </a:cxn>
              </a:cxnLst>
              <a:rect l="0" t="0" r="r" b="b"/>
              <a:pathLst>
                <a:path w="1174" h="245">
                  <a:moveTo>
                    <a:pt x="0" y="164"/>
                  </a:moveTo>
                  <a:lnTo>
                    <a:pt x="12" y="164"/>
                  </a:lnTo>
                  <a:lnTo>
                    <a:pt x="27" y="164"/>
                  </a:lnTo>
                  <a:lnTo>
                    <a:pt x="42" y="167"/>
                  </a:lnTo>
                  <a:lnTo>
                    <a:pt x="57" y="167"/>
                  </a:lnTo>
                  <a:lnTo>
                    <a:pt x="71" y="169"/>
                  </a:lnTo>
                  <a:lnTo>
                    <a:pt x="86" y="169"/>
                  </a:lnTo>
                  <a:lnTo>
                    <a:pt x="101" y="169"/>
                  </a:lnTo>
                  <a:lnTo>
                    <a:pt x="115" y="169"/>
                  </a:lnTo>
                  <a:lnTo>
                    <a:pt x="130" y="171"/>
                  </a:lnTo>
                  <a:lnTo>
                    <a:pt x="145" y="176"/>
                  </a:lnTo>
                  <a:lnTo>
                    <a:pt x="160" y="186"/>
                  </a:lnTo>
                  <a:lnTo>
                    <a:pt x="174" y="196"/>
                  </a:lnTo>
                  <a:lnTo>
                    <a:pt x="189" y="208"/>
                  </a:lnTo>
                  <a:lnTo>
                    <a:pt x="204" y="216"/>
                  </a:lnTo>
                  <a:lnTo>
                    <a:pt x="218" y="206"/>
                  </a:lnTo>
                  <a:lnTo>
                    <a:pt x="233" y="179"/>
                  </a:lnTo>
                  <a:lnTo>
                    <a:pt x="248" y="147"/>
                  </a:lnTo>
                  <a:lnTo>
                    <a:pt x="262" y="122"/>
                  </a:lnTo>
                  <a:lnTo>
                    <a:pt x="277" y="115"/>
                  </a:lnTo>
                  <a:lnTo>
                    <a:pt x="292" y="120"/>
                  </a:lnTo>
                  <a:lnTo>
                    <a:pt x="307" y="135"/>
                  </a:lnTo>
                  <a:lnTo>
                    <a:pt x="321" y="152"/>
                  </a:lnTo>
                  <a:lnTo>
                    <a:pt x="336" y="174"/>
                  </a:lnTo>
                  <a:lnTo>
                    <a:pt x="351" y="198"/>
                  </a:lnTo>
                  <a:lnTo>
                    <a:pt x="365" y="220"/>
                  </a:lnTo>
                  <a:lnTo>
                    <a:pt x="380" y="228"/>
                  </a:lnTo>
                  <a:lnTo>
                    <a:pt x="395" y="208"/>
                  </a:lnTo>
                  <a:lnTo>
                    <a:pt x="409" y="164"/>
                  </a:lnTo>
                  <a:lnTo>
                    <a:pt x="424" y="105"/>
                  </a:lnTo>
                  <a:lnTo>
                    <a:pt x="439" y="51"/>
                  </a:lnTo>
                  <a:lnTo>
                    <a:pt x="454" y="15"/>
                  </a:lnTo>
                  <a:lnTo>
                    <a:pt x="468" y="0"/>
                  </a:lnTo>
                  <a:lnTo>
                    <a:pt x="483" y="12"/>
                  </a:lnTo>
                  <a:lnTo>
                    <a:pt x="498" y="46"/>
                  </a:lnTo>
                  <a:lnTo>
                    <a:pt x="512" y="95"/>
                  </a:lnTo>
                  <a:lnTo>
                    <a:pt x="527" y="149"/>
                  </a:lnTo>
                  <a:lnTo>
                    <a:pt x="542" y="196"/>
                  </a:lnTo>
                  <a:lnTo>
                    <a:pt x="557" y="228"/>
                  </a:lnTo>
                  <a:lnTo>
                    <a:pt x="571" y="235"/>
                  </a:lnTo>
                  <a:lnTo>
                    <a:pt x="586" y="228"/>
                  </a:lnTo>
                  <a:lnTo>
                    <a:pt x="601" y="213"/>
                  </a:lnTo>
                  <a:lnTo>
                    <a:pt x="615" y="193"/>
                  </a:lnTo>
                  <a:lnTo>
                    <a:pt x="630" y="176"/>
                  </a:lnTo>
                  <a:lnTo>
                    <a:pt x="645" y="164"/>
                  </a:lnTo>
                  <a:lnTo>
                    <a:pt x="659" y="162"/>
                  </a:lnTo>
                  <a:lnTo>
                    <a:pt x="674" y="171"/>
                  </a:lnTo>
                  <a:lnTo>
                    <a:pt x="689" y="189"/>
                  </a:lnTo>
                  <a:lnTo>
                    <a:pt x="704" y="211"/>
                  </a:lnTo>
                  <a:lnTo>
                    <a:pt x="718" y="230"/>
                  </a:lnTo>
                  <a:lnTo>
                    <a:pt x="733" y="242"/>
                  </a:lnTo>
                  <a:lnTo>
                    <a:pt x="748" y="245"/>
                  </a:lnTo>
                  <a:lnTo>
                    <a:pt x="762" y="242"/>
                  </a:lnTo>
                  <a:lnTo>
                    <a:pt x="777" y="233"/>
                  </a:lnTo>
                  <a:lnTo>
                    <a:pt x="792" y="220"/>
                  </a:lnTo>
                  <a:lnTo>
                    <a:pt x="806" y="208"/>
                  </a:lnTo>
                  <a:lnTo>
                    <a:pt x="821" y="196"/>
                  </a:lnTo>
                  <a:lnTo>
                    <a:pt x="836" y="184"/>
                  </a:lnTo>
                  <a:lnTo>
                    <a:pt x="851" y="176"/>
                  </a:lnTo>
                  <a:lnTo>
                    <a:pt x="865" y="174"/>
                  </a:lnTo>
                  <a:lnTo>
                    <a:pt x="880" y="174"/>
                  </a:lnTo>
                  <a:lnTo>
                    <a:pt x="895" y="176"/>
                  </a:lnTo>
                  <a:lnTo>
                    <a:pt x="909" y="174"/>
                  </a:lnTo>
                  <a:lnTo>
                    <a:pt x="924" y="171"/>
                  </a:lnTo>
                  <a:lnTo>
                    <a:pt x="939" y="162"/>
                  </a:lnTo>
                  <a:lnTo>
                    <a:pt x="953" y="154"/>
                  </a:lnTo>
                  <a:lnTo>
                    <a:pt x="968" y="147"/>
                  </a:lnTo>
                  <a:lnTo>
                    <a:pt x="983" y="142"/>
                  </a:lnTo>
                  <a:lnTo>
                    <a:pt x="998" y="140"/>
                  </a:lnTo>
                  <a:lnTo>
                    <a:pt x="1012" y="137"/>
                  </a:lnTo>
                  <a:lnTo>
                    <a:pt x="1027" y="140"/>
                  </a:lnTo>
                  <a:lnTo>
                    <a:pt x="1042" y="142"/>
                  </a:lnTo>
                  <a:lnTo>
                    <a:pt x="1056" y="144"/>
                  </a:lnTo>
                  <a:lnTo>
                    <a:pt x="1071" y="149"/>
                  </a:lnTo>
                  <a:lnTo>
                    <a:pt x="1086" y="152"/>
                  </a:lnTo>
                  <a:lnTo>
                    <a:pt x="1101" y="157"/>
                  </a:lnTo>
                  <a:lnTo>
                    <a:pt x="1115" y="159"/>
                  </a:lnTo>
                  <a:lnTo>
                    <a:pt x="1130" y="159"/>
                  </a:lnTo>
                  <a:lnTo>
                    <a:pt x="1145" y="162"/>
                  </a:lnTo>
                  <a:lnTo>
                    <a:pt x="1159" y="162"/>
                  </a:lnTo>
                  <a:lnTo>
                    <a:pt x="1174" y="164"/>
                  </a:lnTo>
                </a:path>
              </a:pathLst>
            </a:custGeom>
            <a:noFill/>
            <a:ln w="0">
              <a:solidFill>
                <a:srgbClr val="0000FF"/>
              </a:solidFill>
              <a:prstDash val="sys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482" name="Freeform 1117"/>
            <p:cNvSpPr>
              <a:spLocks/>
            </p:cNvSpPr>
            <p:nvPr/>
          </p:nvSpPr>
          <p:spPr bwMode="auto">
            <a:xfrm>
              <a:off x="4857960" y="983474"/>
              <a:ext cx="1837100" cy="366170"/>
            </a:xfrm>
            <a:custGeom>
              <a:avLst/>
              <a:gdLst/>
              <a:ahLst/>
              <a:cxnLst>
                <a:cxn ang="0">
                  <a:pos x="12" y="132"/>
                </a:cxn>
                <a:cxn ang="0">
                  <a:pos x="42" y="132"/>
                </a:cxn>
                <a:cxn ang="0">
                  <a:pos x="71" y="135"/>
                </a:cxn>
                <a:cxn ang="0">
                  <a:pos x="101" y="139"/>
                </a:cxn>
                <a:cxn ang="0">
                  <a:pos x="130" y="142"/>
                </a:cxn>
                <a:cxn ang="0">
                  <a:pos x="160" y="154"/>
                </a:cxn>
                <a:cxn ang="0">
                  <a:pos x="189" y="164"/>
                </a:cxn>
                <a:cxn ang="0">
                  <a:pos x="218" y="137"/>
                </a:cxn>
                <a:cxn ang="0">
                  <a:pos x="248" y="66"/>
                </a:cxn>
                <a:cxn ang="0">
                  <a:pos x="277" y="37"/>
                </a:cxn>
                <a:cxn ang="0">
                  <a:pos x="307" y="63"/>
                </a:cxn>
                <a:cxn ang="0">
                  <a:pos x="336" y="103"/>
                </a:cxn>
                <a:cxn ang="0">
                  <a:pos x="365" y="152"/>
                </a:cxn>
                <a:cxn ang="0">
                  <a:pos x="395" y="147"/>
                </a:cxn>
                <a:cxn ang="0">
                  <a:pos x="424" y="66"/>
                </a:cxn>
                <a:cxn ang="0">
                  <a:pos x="454" y="2"/>
                </a:cxn>
                <a:cxn ang="0">
                  <a:pos x="483" y="17"/>
                </a:cxn>
                <a:cxn ang="0">
                  <a:pos x="512" y="93"/>
                </a:cxn>
                <a:cxn ang="0">
                  <a:pos x="542" y="179"/>
                </a:cxn>
                <a:cxn ang="0">
                  <a:pos x="571" y="235"/>
                </a:cxn>
                <a:cxn ang="0">
                  <a:pos x="601" y="250"/>
                </a:cxn>
                <a:cxn ang="0">
                  <a:pos x="630" y="245"/>
                </a:cxn>
                <a:cxn ang="0">
                  <a:pos x="659" y="235"/>
                </a:cxn>
                <a:cxn ang="0">
                  <a:pos x="689" y="220"/>
                </a:cxn>
                <a:cxn ang="0">
                  <a:pos x="718" y="206"/>
                </a:cxn>
                <a:cxn ang="0">
                  <a:pos x="748" y="186"/>
                </a:cxn>
                <a:cxn ang="0">
                  <a:pos x="777" y="164"/>
                </a:cxn>
                <a:cxn ang="0">
                  <a:pos x="806" y="144"/>
                </a:cxn>
                <a:cxn ang="0">
                  <a:pos x="836" y="127"/>
                </a:cxn>
                <a:cxn ang="0">
                  <a:pos x="865" y="115"/>
                </a:cxn>
                <a:cxn ang="0">
                  <a:pos x="895" y="108"/>
                </a:cxn>
                <a:cxn ang="0">
                  <a:pos x="924" y="105"/>
                </a:cxn>
                <a:cxn ang="0">
                  <a:pos x="953" y="110"/>
                </a:cxn>
                <a:cxn ang="0">
                  <a:pos x="983" y="117"/>
                </a:cxn>
                <a:cxn ang="0">
                  <a:pos x="1012" y="122"/>
                </a:cxn>
                <a:cxn ang="0">
                  <a:pos x="1042" y="127"/>
                </a:cxn>
                <a:cxn ang="0">
                  <a:pos x="1071" y="127"/>
                </a:cxn>
                <a:cxn ang="0">
                  <a:pos x="1101" y="127"/>
                </a:cxn>
                <a:cxn ang="0">
                  <a:pos x="1130" y="127"/>
                </a:cxn>
                <a:cxn ang="0">
                  <a:pos x="1159" y="127"/>
                </a:cxn>
              </a:cxnLst>
              <a:rect l="0" t="0" r="r" b="b"/>
              <a:pathLst>
                <a:path w="1174" h="250">
                  <a:moveTo>
                    <a:pt x="0" y="132"/>
                  </a:moveTo>
                  <a:lnTo>
                    <a:pt x="12" y="132"/>
                  </a:lnTo>
                  <a:lnTo>
                    <a:pt x="27" y="132"/>
                  </a:lnTo>
                  <a:lnTo>
                    <a:pt x="42" y="132"/>
                  </a:lnTo>
                  <a:lnTo>
                    <a:pt x="57" y="135"/>
                  </a:lnTo>
                  <a:lnTo>
                    <a:pt x="71" y="135"/>
                  </a:lnTo>
                  <a:lnTo>
                    <a:pt x="86" y="137"/>
                  </a:lnTo>
                  <a:lnTo>
                    <a:pt x="101" y="139"/>
                  </a:lnTo>
                  <a:lnTo>
                    <a:pt x="115" y="139"/>
                  </a:lnTo>
                  <a:lnTo>
                    <a:pt x="130" y="142"/>
                  </a:lnTo>
                  <a:lnTo>
                    <a:pt x="145" y="144"/>
                  </a:lnTo>
                  <a:lnTo>
                    <a:pt x="160" y="154"/>
                  </a:lnTo>
                  <a:lnTo>
                    <a:pt x="174" y="161"/>
                  </a:lnTo>
                  <a:lnTo>
                    <a:pt x="189" y="164"/>
                  </a:lnTo>
                  <a:lnTo>
                    <a:pt x="204" y="159"/>
                  </a:lnTo>
                  <a:lnTo>
                    <a:pt x="218" y="137"/>
                  </a:lnTo>
                  <a:lnTo>
                    <a:pt x="233" y="103"/>
                  </a:lnTo>
                  <a:lnTo>
                    <a:pt x="248" y="66"/>
                  </a:lnTo>
                  <a:lnTo>
                    <a:pt x="262" y="41"/>
                  </a:lnTo>
                  <a:lnTo>
                    <a:pt x="277" y="37"/>
                  </a:lnTo>
                  <a:lnTo>
                    <a:pt x="292" y="49"/>
                  </a:lnTo>
                  <a:lnTo>
                    <a:pt x="307" y="63"/>
                  </a:lnTo>
                  <a:lnTo>
                    <a:pt x="321" y="81"/>
                  </a:lnTo>
                  <a:lnTo>
                    <a:pt x="336" y="103"/>
                  </a:lnTo>
                  <a:lnTo>
                    <a:pt x="351" y="130"/>
                  </a:lnTo>
                  <a:lnTo>
                    <a:pt x="365" y="152"/>
                  </a:lnTo>
                  <a:lnTo>
                    <a:pt x="380" y="159"/>
                  </a:lnTo>
                  <a:lnTo>
                    <a:pt x="395" y="147"/>
                  </a:lnTo>
                  <a:lnTo>
                    <a:pt x="409" y="112"/>
                  </a:lnTo>
                  <a:lnTo>
                    <a:pt x="424" y="66"/>
                  </a:lnTo>
                  <a:lnTo>
                    <a:pt x="439" y="27"/>
                  </a:lnTo>
                  <a:lnTo>
                    <a:pt x="454" y="2"/>
                  </a:lnTo>
                  <a:lnTo>
                    <a:pt x="468" y="0"/>
                  </a:lnTo>
                  <a:lnTo>
                    <a:pt x="483" y="17"/>
                  </a:lnTo>
                  <a:lnTo>
                    <a:pt x="498" y="51"/>
                  </a:lnTo>
                  <a:lnTo>
                    <a:pt x="512" y="93"/>
                  </a:lnTo>
                  <a:lnTo>
                    <a:pt x="527" y="137"/>
                  </a:lnTo>
                  <a:lnTo>
                    <a:pt x="542" y="179"/>
                  </a:lnTo>
                  <a:lnTo>
                    <a:pt x="557" y="213"/>
                  </a:lnTo>
                  <a:lnTo>
                    <a:pt x="571" y="235"/>
                  </a:lnTo>
                  <a:lnTo>
                    <a:pt x="586" y="247"/>
                  </a:lnTo>
                  <a:lnTo>
                    <a:pt x="601" y="250"/>
                  </a:lnTo>
                  <a:lnTo>
                    <a:pt x="615" y="250"/>
                  </a:lnTo>
                  <a:lnTo>
                    <a:pt x="630" y="245"/>
                  </a:lnTo>
                  <a:lnTo>
                    <a:pt x="645" y="240"/>
                  </a:lnTo>
                  <a:lnTo>
                    <a:pt x="659" y="235"/>
                  </a:lnTo>
                  <a:lnTo>
                    <a:pt x="674" y="228"/>
                  </a:lnTo>
                  <a:lnTo>
                    <a:pt x="689" y="220"/>
                  </a:lnTo>
                  <a:lnTo>
                    <a:pt x="704" y="213"/>
                  </a:lnTo>
                  <a:lnTo>
                    <a:pt x="718" y="206"/>
                  </a:lnTo>
                  <a:lnTo>
                    <a:pt x="733" y="196"/>
                  </a:lnTo>
                  <a:lnTo>
                    <a:pt x="748" y="186"/>
                  </a:lnTo>
                  <a:lnTo>
                    <a:pt x="762" y="174"/>
                  </a:lnTo>
                  <a:lnTo>
                    <a:pt x="777" y="164"/>
                  </a:lnTo>
                  <a:lnTo>
                    <a:pt x="792" y="152"/>
                  </a:lnTo>
                  <a:lnTo>
                    <a:pt x="806" y="144"/>
                  </a:lnTo>
                  <a:lnTo>
                    <a:pt x="821" y="135"/>
                  </a:lnTo>
                  <a:lnTo>
                    <a:pt x="836" y="127"/>
                  </a:lnTo>
                  <a:lnTo>
                    <a:pt x="851" y="120"/>
                  </a:lnTo>
                  <a:lnTo>
                    <a:pt x="865" y="115"/>
                  </a:lnTo>
                  <a:lnTo>
                    <a:pt x="880" y="110"/>
                  </a:lnTo>
                  <a:lnTo>
                    <a:pt x="895" y="108"/>
                  </a:lnTo>
                  <a:lnTo>
                    <a:pt x="909" y="105"/>
                  </a:lnTo>
                  <a:lnTo>
                    <a:pt x="924" y="105"/>
                  </a:lnTo>
                  <a:lnTo>
                    <a:pt x="939" y="108"/>
                  </a:lnTo>
                  <a:lnTo>
                    <a:pt x="953" y="110"/>
                  </a:lnTo>
                  <a:lnTo>
                    <a:pt x="968" y="112"/>
                  </a:lnTo>
                  <a:lnTo>
                    <a:pt x="983" y="117"/>
                  </a:lnTo>
                  <a:lnTo>
                    <a:pt x="998" y="120"/>
                  </a:lnTo>
                  <a:lnTo>
                    <a:pt x="1012" y="122"/>
                  </a:lnTo>
                  <a:lnTo>
                    <a:pt x="1027" y="125"/>
                  </a:lnTo>
                  <a:lnTo>
                    <a:pt x="1042" y="127"/>
                  </a:lnTo>
                  <a:lnTo>
                    <a:pt x="1056" y="127"/>
                  </a:lnTo>
                  <a:lnTo>
                    <a:pt x="1071" y="127"/>
                  </a:lnTo>
                  <a:lnTo>
                    <a:pt x="1086" y="127"/>
                  </a:lnTo>
                  <a:lnTo>
                    <a:pt x="1101" y="127"/>
                  </a:lnTo>
                  <a:lnTo>
                    <a:pt x="1115" y="127"/>
                  </a:lnTo>
                  <a:lnTo>
                    <a:pt x="1130" y="127"/>
                  </a:lnTo>
                  <a:lnTo>
                    <a:pt x="1145" y="127"/>
                  </a:lnTo>
                  <a:lnTo>
                    <a:pt x="1159" y="127"/>
                  </a:lnTo>
                  <a:lnTo>
                    <a:pt x="1174" y="127"/>
                  </a:lnTo>
                </a:path>
              </a:pathLst>
            </a:custGeom>
            <a:noFill/>
            <a:ln w="7938"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3" name="Freeform 1118"/>
            <p:cNvSpPr>
              <a:spLocks/>
            </p:cNvSpPr>
            <p:nvPr/>
          </p:nvSpPr>
          <p:spPr bwMode="auto">
            <a:xfrm>
              <a:off x="4857960" y="993728"/>
              <a:ext cx="1837100" cy="326623"/>
            </a:xfrm>
            <a:custGeom>
              <a:avLst/>
              <a:gdLst/>
              <a:ahLst/>
              <a:cxnLst>
                <a:cxn ang="0">
                  <a:pos x="12" y="120"/>
                </a:cxn>
                <a:cxn ang="0">
                  <a:pos x="42" y="123"/>
                </a:cxn>
                <a:cxn ang="0">
                  <a:pos x="71" y="128"/>
                </a:cxn>
                <a:cxn ang="0">
                  <a:pos x="101" y="132"/>
                </a:cxn>
                <a:cxn ang="0">
                  <a:pos x="130" y="135"/>
                </a:cxn>
                <a:cxn ang="0">
                  <a:pos x="160" y="142"/>
                </a:cxn>
                <a:cxn ang="0">
                  <a:pos x="189" y="154"/>
                </a:cxn>
                <a:cxn ang="0">
                  <a:pos x="218" y="145"/>
                </a:cxn>
                <a:cxn ang="0">
                  <a:pos x="248" y="83"/>
                </a:cxn>
                <a:cxn ang="0">
                  <a:pos x="277" y="59"/>
                </a:cxn>
                <a:cxn ang="0">
                  <a:pos x="307" y="83"/>
                </a:cxn>
                <a:cxn ang="0">
                  <a:pos x="336" y="123"/>
                </a:cxn>
                <a:cxn ang="0">
                  <a:pos x="365" y="181"/>
                </a:cxn>
                <a:cxn ang="0">
                  <a:pos x="395" y="162"/>
                </a:cxn>
                <a:cxn ang="0">
                  <a:pos x="424" y="59"/>
                </a:cxn>
                <a:cxn ang="0">
                  <a:pos x="454" y="0"/>
                </a:cxn>
                <a:cxn ang="0">
                  <a:pos x="483" y="22"/>
                </a:cxn>
                <a:cxn ang="0">
                  <a:pos x="512" y="86"/>
                </a:cxn>
                <a:cxn ang="0">
                  <a:pos x="542" y="154"/>
                </a:cxn>
                <a:cxn ang="0">
                  <a:pos x="571" y="201"/>
                </a:cxn>
                <a:cxn ang="0">
                  <a:pos x="601" y="216"/>
                </a:cxn>
                <a:cxn ang="0">
                  <a:pos x="630" y="223"/>
                </a:cxn>
                <a:cxn ang="0">
                  <a:pos x="659" y="208"/>
                </a:cxn>
                <a:cxn ang="0">
                  <a:pos x="689" y="181"/>
                </a:cxn>
                <a:cxn ang="0">
                  <a:pos x="718" y="174"/>
                </a:cxn>
                <a:cxn ang="0">
                  <a:pos x="748" y="179"/>
                </a:cxn>
                <a:cxn ang="0">
                  <a:pos x="777" y="179"/>
                </a:cxn>
                <a:cxn ang="0">
                  <a:pos x="806" y="169"/>
                </a:cxn>
                <a:cxn ang="0">
                  <a:pos x="836" y="147"/>
                </a:cxn>
                <a:cxn ang="0">
                  <a:pos x="865" y="123"/>
                </a:cxn>
                <a:cxn ang="0">
                  <a:pos x="895" y="96"/>
                </a:cxn>
                <a:cxn ang="0">
                  <a:pos x="924" y="86"/>
                </a:cxn>
                <a:cxn ang="0">
                  <a:pos x="953" y="88"/>
                </a:cxn>
                <a:cxn ang="0">
                  <a:pos x="983" y="88"/>
                </a:cxn>
                <a:cxn ang="0">
                  <a:pos x="1012" y="96"/>
                </a:cxn>
                <a:cxn ang="0">
                  <a:pos x="1042" y="103"/>
                </a:cxn>
                <a:cxn ang="0">
                  <a:pos x="1071" y="108"/>
                </a:cxn>
                <a:cxn ang="0">
                  <a:pos x="1101" y="113"/>
                </a:cxn>
                <a:cxn ang="0">
                  <a:pos x="1130" y="115"/>
                </a:cxn>
                <a:cxn ang="0">
                  <a:pos x="1159" y="118"/>
                </a:cxn>
              </a:cxnLst>
              <a:rect l="0" t="0" r="r" b="b"/>
              <a:pathLst>
                <a:path w="1174" h="223">
                  <a:moveTo>
                    <a:pt x="0" y="120"/>
                  </a:moveTo>
                  <a:lnTo>
                    <a:pt x="12" y="120"/>
                  </a:lnTo>
                  <a:lnTo>
                    <a:pt x="27" y="120"/>
                  </a:lnTo>
                  <a:lnTo>
                    <a:pt x="42" y="123"/>
                  </a:lnTo>
                  <a:lnTo>
                    <a:pt x="57" y="125"/>
                  </a:lnTo>
                  <a:lnTo>
                    <a:pt x="71" y="128"/>
                  </a:lnTo>
                  <a:lnTo>
                    <a:pt x="86" y="130"/>
                  </a:lnTo>
                  <a:lnTo>
                    <a:pt x="101" y="132"/>
                  </a:lnTo>
                  <a:lnTo>
                    <a:pt x="115" y="132"/>
                  </a:lnTo>
                  <a:lnTo>
                    <a:pt x="130" y="135"/>
                  </a:lnTo>
                  <a:lnTo>
                    <a:pt x="145" y="137"/>
                  </a:lnTo>
                  <a:lnTo>
                    <a:pt x="160" y="142"/>
                  </a:lnTo>
                  <a:lnTo>
                    <a:pt x="174" y="150"/>
                  </a:lnTo>
                  <a:lnTo>
                    <a:pt x="189" y="154"/>
                  </a:lnTo>
                  <a:lnTo>
                    <a:pt x="204" y="157"/>
                  </a:lnTo>
                  <a:lnTo>
                    <a:pt x="218" y="145"/>
                  </a:lnTo>
                  <a:lnTo>
                    <a:pt x="233" y="115"/>
                  </a:lnTo>
                  <a:lnTo>
                    <a:pt x="248" y="83"/>
                  </a:lnTo>
                  <a:lnTo>
                    <a:pt x="262" y="61"/>
                  </a:lnTo>
                  <a:lnTo>
                    <a:pt x="277" y="59"/>
                  </a:lnTo>
                  <a:lnTo>
                    <a:pt x="292" y="69"/>
                  </a:lnTo>
                  <a:lnTo>
                    <a:pt x="307" y="83"/>
                  </a:lnTo>
                  <a:lnTo>
                    <a:pt x="321" y="98"/>
                  </a:lnTo>
                  <a:lnTo>
                    <a:pt x="336" y="123"/>
                  </a:lnTo>
                  <a:lnTo>
                    <a:pt x="351" y="152"/>
                  </a:lnTo>
                  <a:lnTo>
                    <a:pt x="365" y="181"/>
                  </a:lnTo>
                  <a:lnTo>
                    <a:pt x="380" y="186"/>
                  </a:lnTo>
                  <a:lnTo>
                    <a:pt x="395" y="162"/>
                  </a:lnTo>
                  <a:lnTo>
                    <a:pt x="409" y="113"/>
                  </a:lnTo>
                  <a:lnTo>
                    <a:pt x="424" y="59"/>
                  </a:lnTo>
                  <a:lnTo>
                    <a:pt x="439" y="20"/>
                  </a:lnTo>
                  <a:lnTo>
                    <a:pt x="454" y="0"/>
                  </a:lnTo>
                  <a:lnTo>
                    <a:pt x="468" y="3"/>
                  </a:lnTo>
                  <a:lnTo>
                    <a:pt x="483" y="22"/>
                  </a:lnTo>
                  <a:lnTo>
                    <a:pt x="498" y="52"/>
                  </a:lnTo>
                  <a:lnTo>
                    <a:pt x="512" y="86"/>
                  </a:lnTo>
                  <a:lnTo>
                    <a:pt x="527" y="120"/>
                  </a:lnTo>
                  <a:lnTo>
                    <a:pt x="542" y="154"/>
                  </a:lnTo>
                  <a:lnTo>
                    <a:pt x="557" y="184"/>
                  </a:lnTo>
                  <a:lnTo>
                    <a:pt x="571" y="201"/>
                  </a:lnTo>
                  <a:lnTo>
                    <a:pt x="586" y="211"/>
                  </a:lnTo>
                  <a:lnTo>
                    <a:pt x="601" y="216"/>
                  </a:lnTo>
                  <a:lnTo>
                    <a:pt x="615" y="221"/>
                  </a:lnTo>
                  <a:lnTo>
                    <a:pt x="630" y="223"/>
                  </a:lnTo>
                  <a:lnTo>
                    <a:pt x="645" y="218"/>
                  </a:lnTo>
                  <a:lnTo>
                    <a:pt x="659" y="208"/>
                  </a:lnTo>
                  <a:lnTo>
                    <a:pt x="674" y="194"/>
                  </a:lnTo>
                  <a:lnTo>
                    <a:pt x="689" y="181"/>
                  </a:lnTo>
                  <a:lnTo>
                    <a:pt x="704" y="177"/>
                  </a:lnTo>
                  <a:lnTo>
                    <a:pt x="718" y="174"/>
                  </a:lnTo>
                  <a:lnTo>
                    <a:pt x="733" y="177"/>
                  </a:lnTo>
                  <a:lnTo>
                    <a:pt x="748" y="179"/>
                  </a:lnTo>
                  <a:lnTo>
                    <a:pt x="762" y="179"/>
                  </a:lnTo>
                  <a:lnTo>
                    <a:pt x="777" y="179"/>
                  </a:lnTo>
                  <a:lnTo>
                    <a:pt x="792" y="177"/>
                  </a:lnTo>
                  <a:lnTo>
                    <a:pt x="806" y="169"/>
                  </a:lnTo>
                  <a:lnTo>
                    <a:pt x="821" y="159"/>
                  </a:lnTo>
                  <a:lnTo>
                    <a:pt x="836" y="147"/>
                  </a:lnTo>
                  <a:lnTo>
                    <a:pt x="851" y="137"/>
                  </a:lnTo>
                  <a:lnTo>
                    <a:pt x="865" y="123"/>
                  </a:lnTo>
                  <a:lnTo>
                    <a:pt x="880" y="110"/>
                  </a:lnTo>
                  <a:lnTo>
                    <a:pt x="895" y="96"/>
                  </a:lnTo>
                  <a:lnTo>
                    <a:pt x="909" y="88"/>
                  </a:lnTo>
                  <a:lnTo>
                    <a:pt x="924" y="86"/>
                  </a:lnTo>
                  <a:lnTo>
                    <a:pt x="939" y="86"/>
                  </a:lnTo>
                  <a:lnTo>
                    <a:pt x="953" y="88"/>
                  </a:lnTo>
                  <a:lnTo>
                    <a:pt x="968" y="88"/>
                  </a:lnTo>
                  <a:lnTo>
                    <a:pt x="983" y="88"/>
                  </a:lnTo>
                  <a:lnTo>
                    <a:pt x="998" y="93"/>
                  </a:lnTo>
                  <a:lnTo>
                    <a:pt x="1012" y="96"/>
                  </a:lnTo>
                  <a:lnTo>
                    <a:pt x="1027" y="101"/>
                  </a:lnTo>
                  <a:lnTo>
                    <a:pt x="1042" y="103"/>
                  </a:lnTo>
                  <a:lnTo>
                    <a:pt x="1056" y="105"/>
                  </a:lnTo>
                  <a:lnTo>
                    <a:pt x="1071" y="108"/>
                  </a:lnTo>
                  <a:lnTo>
                    <a:pt x="1086" y="110"/>
                  </a:lnTo>
                  <a:lnTo>
                    <a:pt x="1101" y="113"/>
                  </a:lnTo>
                  <a:lnTo>
                    <a:pt x="1115" y="113"/>
                  </a:lnTo>
                  <a:lnTo>
                    <a:pt x="1130" y="115"/>
                  </a:lnTo>
                  <a:lnTo>
                    <a:pt x="1145" y="118"/>
                  </a:lnTo>
                  <a:lnTo>
                    <a:pt x="1159" y="118"/>
                  </a:lnTo>
                  <a:lnTo>
                    <a:pt x="1174" y="120"/>
                  </a:lnTo>
                </a:path>
              </a:pathLst>
            </a:custGeom>
            <a:noFill/>
            <a:ln w="0">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484" name="Freeform 1119"/>
            <p:cNvSpPr>
              <a:spLocks/>
            </p:cNvSpPr>
            <p:nvPr/>
          </p:nvSpPr>
          <p:spPr bwMode="auto">
            <a:xfrm>
              <a:off x="4857960" y="1055244"/>
              <a:ext cx="1837100" cy="369099"/>
            </a:xfrm>
            <a:custGeom>
              <a:avLst/>
              <a:gdLst/>
              <a:ahLst/>
              <a:cxnLst>
                <a:cxn ang="0">
                  <a:pos x="12" y="86"/>
                </a:cxn>
                <a:cxn ang="0">
                  <a:pos x="42" y="86"/>
                </a:cxn>
                <a:cxn ang="0">
                  <a:pos x="71" y="88"/>
                </a:cxn>
                <a:cxn ang="0">
                  <a:pos x="101" y="95"/>
                </a:cxn>
                <a:cxn ang="0">
                  <a:pos x="130" y="100"/>
                </a:cxn>
                <a:cxn ang="0">
                  <a:pos x="160" y="117"/>
                </a:cxn>
                <a:cxn ang="0">
                  <a:pos x="189" y="137"/>
                </a:cxn>
                <a:cxn ang="0">
                  <a:pos x="218" y="117"/>
                </a:cxn>
                <a:cxn ang="0">
                  <a:pos x="248" y="51"/>
                </a:cxn>
                <a:cxn ang="0">
                  <a:pos x="277" y="7"/>
                </a:cxn>
                <a:cxn ang="0">
                  <a:pos x="307" y="0"/>
                </a:cxn>
                <a:cxn ang="0">
                  <a:pos x="336" y="24"/>
                </a:cxn>
                <a:cxn ang="0">
                  <a:pos x="365" y="98"/>
                </a:cxn>
                <a:cxn ang="0">
                  <a:pos x="395" y="144"/>
                </a:cxn>
                <a:cxn ang="0">
                  <a:pos x="424" y="120"/>
                </a:cxn>
                <a:cxn ang="0">
                  <a:pos x="454" y="98"/>
                </a:cxn>
                <a:cxn ang="0">
                  <a:pos x="483" y="125"/>
                </a:cxn>
                <a:cxn ang="0">
                  <a:pos x="512" y="184"/>
                </a:cxn>
                <a:cxn ang="0">
                  <a:pos x="542" y="240"/>
                </a:cxn>
                <a:cxn ang="0">
                  <a:pos x="571" y="250"/>
                </a:cxn>
                <a:cxn ang="0">
                  <a:pos x="601" y="198"/>
                </a:cxn>
                <a:cxn ang="0">
                  <a:pos x="630" y="120"/>
                </a:cxn>
                <a:cxn ang="0">
                  <a:pos x="659" y="54"/>
                </a:cxn>
                <a:cxn ang="0">
                  <a:pos x="689" y="19"/>
                </a:cxn>
                <a:cxn ang="0">
                  <a:pos x="718" y="22"/>
                </a:cxn>
                <a:cxn ang="0">
                  <a:pos x="748" y="39"/>
                </a:cxn>
                <a:cxn ang="0">
                  <a:pos x="777" y="49"/>
                </a:cxn>
                <a:cxn ang="0">
                  <a:pos x="806" y="46"/>
                </a:cxn>
                <a:cxn ang="0">
                  <a:pos x="836" y="34"/>
                </a:cxn>
                <a:cxn ang="0">
                  <a:pos x="865" y="27"/>
                </a:cxn>
                <a:cxn ang="0">
                  <a:pos x="895" y="27"/>
                </a:cxn>
                <a:cxn ang="0">
                  <a:pos x="924" y="34"/>
                </a:cxn>
                <a:cxn ang="0">
                  <a:pos x="953" y="46"/>
                </a:cxn>
                <a:cxn ang="0">
                  <a:pos x="983" y="59"/>
                </a:cxn>
                <a:cxn ang="0">
                  <a:pos x="1012" y="66"/>
                </a:cxn>
                <a:cxn ang="0">
                  <a:pos x="1042" y="76"/>
                </a:cxn>
                <a:cxn ang="0">
                  <a:pos x="1071" y="81"/>
                </a:cxn>
                <a:cxn ang="0">
                  <a:pos x="1101" y="86"/>
                </a:cxn>
                <a:cxn ang="0">
                  <a:pos x="1130" y="88"/>
                </a:cxn>
                <a:cxn ang="0">
                  <a:pos x="1159" y="86"/>
                </a:cxn>
              </a:cxnLst>
              <a:rect l="0" t="0" r="r" b="b"/>
              <a:pathLst>
                <a:path w="1174" h="252">
                  <a:moveTo>
                    <a:pt x="0" y="86"/>
                  </a:moveTo>
                  <a:lnTo>
                    <a:pt x="12" y="86"/>
                  </a:lnTo>
                  <a:lnTo>
                    <a:pt x="27" y="86"/>
                  </a:lnTo>
                  <a:lnTo>
                    <a:pt x="42" y="86"/>
                  </a:lnTo>
                  <a:lnTo>
                    <a:pt x="57" y="88"/>
                  </a:lnTo>
                  <a:lnTo>
                    <a:pt x="71" y="88"/>
                  </a:lnTo>
                  <a:lnTo>
                    <a:pt x="86" y="90"/>
                  </a:lnTo>
                  <a:lnTo>
                    <a:pt x="101" y="95"/>
                  </a:lnTo>
                  <a:lnTo>
                    <a:pt x="115" y="98"/>
                  </a:lnTo>
                  <a:lnTo>
                    <a:pt x="130" y="100"/>
                  </a:lnTo>
                  <a:lnTo>
                    <a:pt x="145" y="108"/>
                  </a:lnTo>
                  <a:lnTo>
                    <a:pt x="160" y="117"/>
                  </a:lnTo>
                  <a:lnTo>
                    <a:pt x="174" y="130"/>
                  </a:lnTo>
                  <a:lnTo>
                    <a:pt x="189" y="137"/>
                  </a:lnTo>
                  <a:lnTo>
                    <a:pt x="204" y="132"/>
                  </a:lnTo>
                  <a:lnTo>
                    <a:pt x="218" y="117"/>
                  </a:lnTo>
                  <a:lnTo>
                    <a:pt x="233" y="88"/>
                  </a:lnTo>
                  <a:lnTo>
                    <a:pt x="248" y="51"/>
                  </a:lnTo>
                  <a:lnTo>
                    <a:pt x="262" y="22"/>
                  </a:lnTo>
                  <a:lnTo>
                    <a:pt x="277" y="7"/>
                  </a:lnTo>
                  <a:lnTo>
                    <a:pt x="292" y="0"/>
                  </a:lnTo>
                  <a:lnTo>
                    <a:pt x="307" y="0"/>
                  </a:lnTo>
                  <a:lnTo>
                    <a:pt x="321" y="7"/>
                  </a:lnTo>
                  <a:lnTo>
                    <a:pt x="336" y="24"/>
                  </a:lnTo>
                  <a:lnTo>
                    <a:pt x="351" y="59"/>
                  </a:lnTo>
                  <a:lnTo>
                    <a:pt x="365" y="98"/>
                  </a:lnTo>
                  <a:lnTo>
                    <a:pt x="380" y="130"/>
                  </a:lnTo>
                  <a:lnTo>
                    <a:pt x="395" y="144"/>
                  </a:lnTo>
                  <a:lnTo>
                    <a:pt x="409" y="137"/>
                  </a:lnTo>
                  <a:lnTo>
                    <a:pt x="424" y="120"/>
                  </a:lnTo>
                  <a:lnTo>
                    <a:pt x="439" y="103"/>
                  </a:lnTo>
                  <a:lnTo>
                    <a:pt x="454" y="98"/>
                  </a:lnTo>
                  <a:lnTo>
                    <a:pt x="468" y="105"/>
                  </a:lnTo>
                  <a:lnTo>
                    <a:pt x="483" y="125"/>
                  </a:lnTo>
                  <a:lnTo>
                    <a:pt x="498" y="152"/>
                  </a:lnTo>
                  <a:lnTo>
                    <a:pt x="512" y="184"/>
                  </a:lnTo>
                  <a:lnTo>
                    <a:pt x="527" y="215"/>
                  </a:lnTo>
                  <a:lnTo>
                    <a:pt x="542" y="240"/>
                  </a:lnTo>
                  <a:lnTo>
                    <a:pt x="557" y="252"/>
                  </a:lnTo>
                  <a:lnTo>
                    <a:pt x="571" y="250"/>
                  </a:lnTo>
                  <a:lnTo>
                    <a:pt x="586" y="230"/>
                  </a:lnTo>
                  <a:lnTo>
                    <a:pt x="601" y="198"/>
                  </a:lnTo>
                  <a:lnTo>
                    <a:pt x="615" y="161"/>
                  </a:lnTo>
                  <a:lnTo>
                    <a:pt x="630" y="120"/>
                  </a:lnTo>
                  <a:lnTo>
                    <a:pt x="645" y="83"/>
                  </a:lnTo>
                  <a:lnTo>
                    <a:pt x="659" y="54"/>
                  </a:lnTo>
                  <a:lnTo>
                    <a:pt x="674" y="32"/>
                  </a:lnTo>
                  <a:lnTo>
                    <a:pt x="689" y="19"/>
                  </a:lnTo>
                  <a:lnTo>
                    <a:pt x="704" y="19"/>
                  </a:lnTo>
                  <a:lnTo>
                    <a:pt x="718" y="22"/>
                  </a:lnTo>
                  <a:lnTo>
                    <a:pt x="733" y="32"/>
                  </a:lnTo>
                  <a:lnTo>
                    <a:pt x="748" y="39"/>
                  </a:lnTo>
                  <a:lnTo>
                    <a:pt x="762" y="44"/>
                  </a:lnTo>
                  <a:lnTo>
                    <a:pt x="777" y="49"/>
                  </a:lnTo>
                  <a:lnTo>
                    <a:pt x="792" y="49"/>
                  </a:lnTo>
                  <a:lnTo>
                    <a:pt x="806" y="46"/>
                  </a:lnTo>
                  <a:lnTo>
                    <a:pt x="821" y="41"/>
                  </a:lnTo>
                  <a:lnTo>
                    <a:pt x="836" y="34"/>
                  </a:lnTo>
                  <a:lnTo>
                    <a:pt x="851" y="29"/>
                  </a:lnTo>
                  <a:lnTo>
                    <a:pt x="865" y="27"/>
                  </a:lnTo>
                  <a:lnTo>
                    <a:pt x="880" y="24"/>
                  </a:lnTo>
                  <a:lnTo>
                    <a:pt x="895" y="27"/>
                  </a:lnTo>
                  <a:lnTo>
                    <a:pt x="909" y="29"/>
                  </a:lnTo>
                  <a:lnTo>
                    <a:pt x="924" y="34"/>
                  </a:lnTo>
                  <a:lnTo>
                    <a:pt x="939" y="39"/>
                  </a:lnTo>
                  <a:lnTo>
                    <a:pt x="953" y="46"/>
                  </a:lnTo>
                  <a:lnTo>
                    <a:pt x="968" y="51"/>
                  </a:lnTo>
                  <a:lnTo>
                    <a:pt x="983" y="59"/>
                  </a:lnTo>
                  <a:lnTo>
                    <a:pt x="998" y="63"/>
                  </a:lnTo>
                  <a:lnTo>
                    <a:pt x="1012" y="66"/>
                  </a:lnTo>
                  <a:lnTo>
                    <a:pt x="1027" y="71"/>
                  </a:lnTo>
                  <a:lnTo>
                    <a:pt x="1042" y="76"/>
                  </a:lnTo>
                  <a:lnTo>
                    <a:pt x="1056" y="78"/>
                  </a:lnTo>
                  <a:lnTo>
                    <a:pt x="1071" y="81"/>
                  </a:lnTo>
                  <a:lnTo>
                    <a:pt x="1086" y="83"/>
                  </a:lnTo>
                  <a:lnTo>
                    <a:pt x="1101" y="86"/>
                  </a:lnTo>
                  <a:lnTo>
                    <a:pt x="1115" y="88"/>
                  </a:lnTo>
                  <a:lnTo>
                    <a:pt x="1130" y="88"/>
                  </a:lnTo>
                  <a:lnTo>
                    <a:pt x="1145" y="86"/>
                  </a:lnTo>
                  <a:lnTo>
                    <a:pt x="1159" y="86"/>
                  </a:lnTo>
                  <a:lnTo>
                    <a:pt x="1174" y="86"/>
                  </a:lnTo>
                </a:path>
              </a:pathLst>
            </a:custGeom>
            <a:noFill/>
            <a:ln w="7938" cap="flat">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5" name="Freeform 1120"/>
            <p:cNvSpPr>
              <a:spLocks/>
            </p:cNvSpPr>
            <p:nvPr/>
          </p:nvSpPr>
          <p:spPr bwMode="auto">
            <a:xfrm>
              <a:off x="4857960" y="1087467"/>
              <a:ext cx="1837100" cy="329552"/>
            </a:xfrm>
            <a:custGeom>
              <a:avLst/>
              <a:gdLst/>
              <a:ahLst/>
              <a:cxnLst>
                <a:cxn ang="0">
                  <a:pos x="12" y="56"/>
                </a:cxn>
                <a:cxn ang="0">
                  <a:pos x="42" y="56"/>
                </a:cxn>
                <a:cxn ang="0">
                  <a:pos x="71" y="59"/>
                </a:cxn>
                <a:cxn ang="0">
                  <a:pos x="101" y="61"/>
                </a:cxn>
                <a:cxn ang="0">
                  <a:pos x="130" y="66"/>
                </a:cxn>
                <a:cxn ang="0">
                  <a:pos x="160" y="81"/>
                </a:cxn>
                <a:cxn ang="0">
                  <a:pos x="189" y="103"/>
                </a:cxn>
                <a:cxn ang="0">
                  <a:pos x="218" y="98"/>
                </a:cxn>
                <a:cxn ang="0">
                  <a:pos x="248" y="51"/>
                </a:cxn>
                <a:cxn ang="0">
                  <a:pos x="277" y="27"/>
                </a:cxn>
                <a:cxn ang="0">
                  <a:pos x="307" y="10"/>
                </a:cxn>
                <a:cxn ang="0">
                  <a:pos x="336" y="22"/>
                </a:cxn>
                <a:cxn ang="0">
                  <a:pos x="365" y="78"/>
                </a:cxn>
                <a:cxn ang="0">
                  <a:pos x="395" y="98"/>
                </a:cxn>
                <a:cxn ang="0">
                  <a:pos x="424" y="81"/>
                </a:cxn>
                <a:cxn ang="0">
                  <a:pos x="454" y="90"/>
                </a:cxn>
                <a:cxn ang="0">
                  <a:pos x="483" y="127"/>
                </a:cxn>
                <a:cxn ang="0">
                  <a:pos x="512" y="166"/>
                </a:cxn>
                <a:cxn ang="0">
                  <a:pos x="542" y="211"/>
                </a:cxn>
                <a:cxn ang="0">
                  <a:pos x="571" y="223"/>
                </a:cxn>
                <a:cxn ang="0">
                  <a:pos x="601" y="174"/>
                </a:cxn>
                <a:cxn ang="0">
                  <a:pos x="630" y="105"/>
                </a:cxn>
                <a:cxn ang="0">
                  <a:pos x="659" y="32"/>
                </a:cxn>
                <a:cxn ang="0">
                  <a:pos x="689" y="0"/>
                </a:cxn>
                <a:cxn ang="0">
                  <a:pos x="718" y="7"/>
                </a:cxn>
                <a:cxn ang="0">
                  <a:pos x="748" y="17"/>
                </a:cxn>
                <a:cxn ang="0">
                  <a:pos x="777" y="19"/>
                </a:cxn>
                <a:cxn ang="0">
                  <a:pos x="806" y="29"/>
                </a:cxn>
                <a:cxn ang="0">
                  <a:pos x="836" y="34"/>
                </a:cxn>
                <a:cxn ang="0">
                  <a:pos x="865" y="32"/>
                </a:cxn>
                <a:cxn ang="0">
                  <a:pos x="895" y="22"/>
                </a:cxn>
                <a:cxn ang="0">
                  <a:pos x="924" y="12"/>
                </a:cxn>
                <a:cxn ang="0">
                  <a:pos x="953" y="15"/>
                </a:cxn>
                <a:cxn ang="0">
                  <a:pos x="983" y="24"/>
                </a:cxn>
                <a:cxn ang="0">
                  <a:pos x="1012" y="32"/>
                </a:cxn>
                <a:cxn ang="0">
                  <a:pos x="1042" y="37"/>
                </a:cxn>
                <a:cxn ang="0">
                  <a:pos x="1071" y="44"/>
                </a:cxn>
                <a:cxn ang="0">
                  <a:pos x="1101" y="46"/>
                </a:cxn>
                <a:cxn ang="0">
                  <a:pos x="1130" y="51"/>
                </a:cxn>
                <a:cxn ang="0">
                  <a:pos x="1159" y="54"/>
                </a:cxn>
              </a:cxnLst>
              <a:rect l="0" t="0" r="r" b="b"/>
              <a:pathLst>
                <a:path w="1174" h="225">
                  <a:moveTo>
                    <a:pt x="0" y="54"/>
                  </a:moveTo>
                  <a:lnTo>
                    <a:pt x="12" y="56"/>
                  </a:lnTo>
                  <a:lnTo>
                    <a:pt x="27" y="56"/>
                  </a:lnTo>
                  <a:lnTo>
                    <a:pt x="42" y="56"/>
                  </a:lnTo>
                  <a:lnTo>
                    <a:pt x="57" y="59"/>
                  </a:lnTo>
                  <a:lnTo>
                    <a:pt x="71" y="59"/>
                  </a:lnTo>
                  <a:lnTo>
                    <a:pt x="86" y="59"/>
                  </a:lnTo>
                  <a:lnTo>
                    <a:pt x="101" y="61"/>
                  </a:lnTo>
                  <a:lnTo>
                    <a:pt x="115" y="64"/>
                  </a:lnTo>
                  <a:lnTo>
                    <a:pt x="130" y="66"/>
                  </a:lnTo>
                  <a:lnTo>
                    <a:pt x="145" y="73"/>
                  </a:lnTo>
                  <a:lnTo>
                    <a:pt x="160" y="81"/>
                  </a:lnTo>
                  <a:lnTo>
                    <a:pt x="174" y="90"/>
                  </a:lnTo>
                  <a:lnTo>
                    <a:pt x="189" y="103"/>
                  </a:lnTo>
                  <a:lnTo>
                    <a:pt x="204" y="108"/>
                  </a:lnTo>
                  <a:lnTo>
                    <a:pt x="218" y="98"/>
                  </a:lnTo>
                  <a:lnTo>
                    <a:pt x="233" y="76"/>
                  </a:lnTo>
                  <a:lnTo>
                    <a:pt x="248" y="51"/>
                  </a:lnTo>
                  <a:lnTo>
                    <a:pt x="262" y="34"/>
                  </a:lnTo>
                  <a:lnTo>
                    <a:pt x="277" y="27"/>
                  </a:lnTo>
                  <a:lnTo>
                    <a:pt x="292" y="19"/>
                  </a:lnTo>
                  <a:lnTo>
                    <a:pt x="307" y="10"/>
                  </a:lnTo>
                  <a:lnTo>
                    <a:pt x="321" y="7"/>
                  </a:lnTo>
                  <a:lnTo>
                    <a:pt x="336" y="22"/>
                  </a:lnTo>
                  <a:lnTo>
                    <a:pt x="351" y="49"/>
                  </a:lnTo>
                  <a:lnTo>
                    <a:pt x="365" y="78"/>
                  </a:lnTo>
                  <a:lnTo>
                    <a:pt x="380" y="95"/>
                  </a:lnTo>
                  <a:lnTo>
                    <a:pt x="395" y="98"/>
                  </a:lnTo>
                  <a:lnTo>
                    <a:pt x="409" y="88"/>
                  </a:lnTo>
                  <a:lnTo>
                    <a:pt x="424" y="81"/>
                  </a:lnTo>
                  <a:lnTo>
                    <a:pt x="439" y="81"/>
                  </a:lnTo>
                  <a:lnTo>
                    <a:pt x="454" y="90"/>
                  </a:lnTo>
                  <a:lnTo>
                    <a:pt x="468" y="108"/>
                  </a:lnTo>
                  <a:lnTo>
                    <a:pt x="483" y="127"/>
                  </a:lnTo>
                  <a:lnTo>
                    <a:pt x="498" y="147"/>
                  </a:lnTo>
                  <a:lnTo>
                    <a:pt x="512" y="166"/>
                  </a:lnTo>
                  <a:lnTo>
                    <a:pt x="527" y="188"/>
                  </a:lnTo>
                  <a:lnTo>
                    <a:pt x="542" y="211"/>
                  </a:lnTo>
                  <a:lnTo>
                    <a:pt x="557" y="225"/>
                  </a:lnTo>
                  <a:lnTo>
                    <a:pt x="571" y="223"/>
                  </a:lnTo>
                  <a:lnTo>
                    <a:pt x="586" y="203"/>
                  </a:lnTo>
                  <a:lnTo>
                    <a:pt x="601" y="174"/>
                  </a:lnTo>
                  <a:lnTo>
                    <a:pt x="615" y="139"/>
                  </a:lnTo>
                  <a:lnTo>
                    <a:pt x="630" y="105"/>
                  </a:lnTo>
                  <a:lnTo>
                    <a:pt x="645" y="66"/>
                  </a:lnTo>
                  <a:lnTo>
                    <a:pt x="659" y="32"/>
                  </a:lnTo>
                  <a:lnTo>
                    <a:pt x="674" y="7"/>
                  </a:lnTo>
                  <a:lnTo>
                    <a:pt x="689" y="0"/>
                  </a:lnTo>
                  <a:lnTo>
                    <a:pt x="704" y="2"/>
                  </a:lnTo>
                  <a:lnTo>
                    <a:pt x="718" y="7"/>
                  </a:lnTo>
                  <a:lnTo>
                    <a:pt x="733" y="15"/>
                  </a:lnTo>
                  <a:lnTo>
                    <a:pt x="748" y="17"/>
                  </a:lnTo>
                  <a:lnTo>
                    <a:pt x="762" y="17"/>
                  </a:lnTo>
                  <a:lnTo>
                    <a:pt x="777" y="19"/>
                  </a:lnTo>
                  <a:lnTo>
                    <a:pt x="792" y="24"/>
                  </a:lnTo>
                  <a:lnTo>
                    <a:pt x="806" y="29"/>
                  </a:lnTo>
                  <a:lnTo>
                    <a:pt x="821" y="34"/>
                  </a:lnTo>
                  <a:lnTo>
                    <a:pt x="836" y="34"/>
                  </a:lnTo>
                  <a:lnTo>
                    <a:pt x="851" y="34"/>
                  </a:lnTo>
                  <a:lnTo>
                    <a:pt x="865" y="32"/>
                  </a:lnTo>
                  <a:lnTo>
                    <a:pt x="880" y="27"/>
                  </a:lnTo>
                  <a:lnTo>
                    <a:pt x="895" y="22"/>
                  </a:lnTo>
                  <a:lnTo>
                    <a:pt x="909" y="17"/>
                  </a:lnTo>
                  <a:lnTo>
                    <a:pt x="924" y="12"/>
                  </a:lnTo>
                  <a:lnTo>
                    <a:pt x="939" y="12"/>
                  </a:lnTo>
                  <a:lnTo>
                    <a:pt x="953" y="15"/>
                  </a:lnTo>
                  <a:lnTo>
                    <a:pt x="968" y="19"/>
                  </a:lnTo>
                  <a:lnTo>
                    <a:pt x="983" y="24"/>
                  </a:lnTo>
                  <a:lnTo>
                    <a:pt x="998" y="29"/>
                  </a:lnTo>
                  <a:lnTo>
                    <a:pt x="1012" y="32"/>
                  </a:lnTo>
                  <a:lnTo>
                    <a:pt x="1027" y="34"/>
                  </a:lnTo>
                  <a:lnTo>
                    <a:pt x="1042" y="37"/>
                  </a:lnTo>
                  <a:lnTo>
                    <a:pt x="1056" y="41"/>
                  </a:lnTo>
                  <a:lnTo>
                    <a:pt x="1071" y="44"/>
                  </a:lnTo>
                  <a:lnTo>
                    <a:pt x="1086" y="46"/>
                  </a:lnTo>
                  <a:lnTo>
                    <a:pt x="1101" y="46"/>
                  </a:lnTo>
                  <a:lnTo>
                    <a:pt x="1115" y="49"/>
                  </a:lnTo>
                  <a:lnTo>
                    <a:pt x="1130" y="51"/>
                  </a:lnTo>
                  <a:lnTo>
                    <a:pt x="1145" y="51"/>
                  </a:lnTo>
                  <a:lnTo>
                    <a:pt x="1159" y="54"/>
                  </a:lnTo>
                  <a:lnTo>
                    <a:pt x="1174" y="54"/>
                  </a:lnTo>
                </a:path>
              </a:pathLst>
            </a:custGeom>
            <a:noFill/>
            <a:ln w="0">
              <a:solidFill>
                <a:srgbClr val="00FF00"/>
              </a:solidFill>
              <a:prstDash val="sys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486" name="Rectangle 1121"/>
            <p:cNvSpPr>
              <a:spLocks noChangeArrowheads="1"/>
            </p:cNvSpPr>
            <p:nvPr/>
          </p:nvSpPr>
          <p:spPr bwMode="auto">
            <a:xfrm>
              <a:off x="5637241" y="157396"/>
              <a:ext cx="341131" cy="1435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mode 2</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487" name="Rectangle 1122"/>
            <p:cNvSpPr>
              <a:spLocks noChangeArrowheads="1"/>
            </p:cNvSpPr>
            <p:nvPr/>
          </p:nvSpPr>
          <p:spPr bwMode="auto">
            <a:xfrm>
              <a:off x="5349314" y="2153753"/>
              <a:ext cx="839035"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peri-stimulus time (ms)</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grpSp>
      <p:grpSp>
        <p:nvGrpSpPr>
          <p:cNvPr id="488" name="Group 487"/>
          <p:cNvGrpSpPr/>
          <p:nvPr/>
        </p:nvGrpSpPr>
        <p:grpSpPr>
          <a:xfrm>
            <a:off x="5495453" y="3128895"/>
            <a:ext cx="1509146" cy="1525065"/>
            <a:chOff x="2338598" y="2295426"/>
            <a:chExt cx="2044987" cy="2166001"/>
          </a:xfrm>
        </p:grpSpPr>
        <p:sp>
          <p:nvSpPr>
            <p:cNvPr id="489" name="Rectangle 884"/>
            <p:cNvSpPr>
              <a:spLocks noChangeArrowheads="1"/>
            </p:cNvSpPr>
            <p:nvPr/>
          </p:nvSpPr>
          <p:spPr bwMode="auto">
            <a:xfrm>
              <a:off x="2443440" y="2449618"/>
              <a:ext cx="1885610" cy="17649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490" name="Rectangle 885"/>
            <p:cNvSpPr>
              <a:spLocks noChangeArrowheads="1"/>
            </p:cNvSpPr>
            <p:nvPr/>
          </p:nvSpPr>
          <p:spPr bwMode="auto">
            <a:xfrm>
              <a:off x="2443440" y="2449618"/>
              <a:ext cx="1885610" cy="1764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491" name="Freeform 886"/>
            <p:cNvSpPr>
              <a:spLocks/>
            </p:cNvSpPr>
            <p:nvPr/>
          </p:nvSpPr>
          <p:spPr bwMode="auto">
            <a:xfrm>
              <a:off x="2678164" y="2445223"/>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492" name="Freeform 887"/>
            <p:cNvSpPr>
              <a:spLocks/>
            </p:cNvSpPr>
            <p:nvPr/>
          </p:nvSpPr>
          <p:spPr bwMode="auto">
            <a:xfrm>
              <a:off x="2917582" y="2445223"/>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493" name="Freeform 888"/>
            <p:cNvSpPr>
              <a:spLocks/>
            </p:cNvSpPr>
            <p:nvPr/>
          </p:nvSpPr>
          <p:spPr bwMode="auto">
            <a:xfrm>
              <a:off x="3152305" y="2445223"/>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494" name="Freeform 889"/>
            <p:cNvSpPr>
              <a:spLocks/>
            </p:cNvSpPr>
            <p:nvPr/>
          </p:nvSpPr>
          <p:spPr bwMode="auto">
            <a:xfrm>
              <a:off x="3387028" y="2445223"/>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495" name="Freeform 890"/>
            <p:cNvSpPr>
              <a:spLocks/>
            </p:cNvSpPr>
            <p:nvPr/>
          </p:nvSpPr>
          <p:spPr bwMode="auto">
            <a:xfrm>
              <a:off x="3621751" y="2445223"/>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496" name="Freeform 891"/>
            <p:cNvSpPr>
              <a:spLocks/>
            </p:cNvSpPr>
            <p:nvPr/>
          </p:nvSpPr>
          <p:spPr bwMode="auto">
            <a:xfrm>
              <a:off x="3859604" y="2445223"/>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497" name="Freeform 892"/>
            <p:cNvSpPr>
              <a:spLocks/>
            </p:cNvSpPr>
            <p:nvPr/>
          </p:nvSpPr>
          <p:spPr bwMode="auto">
            <a:xfrm>
              <a:off x="4094328" y="2445223"/>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498" name="Freeform 893"/>
            <p:cNvSpPr>
              <a:spLocks/>
            </p:cNvSpPr>
            <p:nvPr/>
          </p:nvSpPr>
          <p:spPr bwMode="auto">
            <a:xfrm>
              <a:off x="4329051" y="2445223"/>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499" name="Freeform 894"/>
            <p:cNvSpPr>
              <a:spLocks/>
            </p:cNvSpPr>
            <p:nvPr/>
          </p:nvSpPr>
          <p:spPr bwMode="auto">
            <a:xfrm>
              <a:off x="2443440" y="4214554"/>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00" name="Freeform 895"/>
            <p:cNvSpPr>
              <a:spLocks/>
            </p:cNvSpPr>
            <p:nvPr/>
          </p:nvSpPr>
          <p:spPr bwMode="auto">
            <a:xfrm>
              <a:off x="2443440" y="3917225"/>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01" name="Freeform 896"/>
            <p:cNvSpPr>
              <a:spLocks/>
            </p:cNvSpPr>
            <p:nvPr/>
          </p:nvSpPr>
          <p:spPr bwMode="auto">
            <a:xfrm>
              <a:off x="2443440" y="3624290"/>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02" name="Freeform 897"/>
            <p:cNvSpPr>
              <a:spLocks/>
            </p:cNvSpPr>
            <p:nvPr/>
          </p:nvSpPr>
          <p:spPr bwMode="auto">
            <a:xfrm>
              <a:off x="2443440" y="3331354"/>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03" name="Freeform 898"/>
            <p:cNvSpPr>
              <a:spLocks/>
            </p:cNvSpPr>
            <p:nvPr/>
          </p:nvSpPr>
          <p:spPr bwMode="auto">
            <a:xfrm>
              <a:off x="2443440" y="3034024"/>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04" name="Freeform 899"/>
            <p:cNvSpPr>
              <a:spLocks/>
            </p:cNvSpPr>
            <p:nvPr/>
          </p:nvSpPr>
          <p:spPr bwMode="auto">
            <a:xfrm>
              <a:off x="2443440" y="2742553"/>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05" name="Freeform 900"/>
            <p:cNvSpPr>
              <a:spLocks/>
            </p:cNvSpPr>
            <p:nvPr/>
          </p:nvSpPr>
          <p:spPr bwMode="auto">
            <a:xfrm>
              <a:off x="2443440" y="2445223"/>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06" name="Line 901"/>
            <p:cNvSpPr>
              <a:spLocks noChangeShapeType="1"/>
            </p:cNvSpPr>
            <p:nvPr/>
          </p:nvSpPr>
          <p:spPr bwMode="auto">
            <a:xfrm>
              <a:off x="2443440" y="4214554"/>
              <a:ext cx="1885610"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07" name="Line 902"/>
            <p:cNvSpPr>
              <a:spLocks noChangeShapeType="1"/>
            </p:cNvSpPr>
            <p:nvPr/>
          </p:nvSpPr>
          <p:spPr bwMode="auto">
            <a:xfrm flipV="1">
              <a:off x="2443440" y="2449618"/>
              <a:ext cx="1565" cy="1764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08" name="Line 903"/>
            <p:cNvSpPr>
              <a:spLocks noChangeShapeType="1"/>
            </p:cNvSpPr>
            <p:nvPr/>
          </p:nvSpPr>
          <p:spPr bwMode="auto">
            <a:xfrm flipV="1">
              <a:off x="2678164" y="4192585"/>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09" name="Rectangle 904"/>
            <p:cNvSpPr>
              <a:spLocks noChangeArrowheads="1"/>
            </p:cNvSpPr>
            <p:nvPr/>
          </p:nvSpPr>
          <p:spPr bwMode="auto">
            <a:xfrm>
              <a:off x="2623395" y="4226272"/>
              <a:ext cx="91646"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50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10" name="Line 905"/>
            <p:cNvSpPr>
              <a:spLocks noChangeShapeType="1"/>
            </p:cNvSpPr>
            <p:nvPr/>
          </p:nvSpPr>
          <p:spPr bwMode="auto">
            <a:xfrm flipV="1">
              <a:off x="2917582" y="4192585"/>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11" name="Rectangle 906"/>
            <p:cNvSpPr>
              <a:spLocks noChangeArrowheads="1"/>
            </p:cNvSpPr>
            <p:nvPr/>
          </p:nvSpPr>
          <p:spPr bwMode="auto">
            <a:xfrm>
              <a:off x="2834646" y="4226272"/>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100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12" name="Line 907"/>
            <p:cNvSpPr>
              <a:spLocks noChangeShapeType="1"/>
            </p:cNvSpPr>
            <p:nvPr/>
          </p:nvSpPr>
          <p:spPr bwMode="auto">
            <a:xfrm flipV="1">
              <a:off x="3152305" y="4192585"/>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13" name="Rectangle 908"/>
            <p:cNvSpPr>
              <a:spLocks noChangeArrowheads="1"/>
            </p:cNvSpPr>
            <p:nvPr/>
          </p:nvSpPr>
          <p:spPr bwMode="auto">
            <a:xfrm>
              <a:off x="3069369" y="4226272"/>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150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14" name="Line 909"/>
            <p:cNvSpPr>
              <a:spLocks noChangeShapeType="1"/>
            </p:cNvSpPr>
            <p:nvPr/>
          </p:nvSpPr>
          <p:spPr bwMode="auto">
            <a:xfrm flipV="1">
              <a:off x="3387028" y="4192585"/>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15" name="Rectangle 910"/>
            <p:cNvSpPr>
              <a:spLocks noChangeArrowheads="1"/>
            </p:cNvSpPr>
            <p:nvPr/>
          </p:nvSpPr>
          <p:spPr bwMode="auto">
            <a:xfrm>
              <a:off x="3304092" y="4226272"/>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200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16" name="Line 911"/>
            <p:cNvSpPr>
              <a:spLocks noChangeShapeType="1"/>
            </p:cNvSpPr>
            <p:nvPr/>
          </p:nvSpPr>
          <p:spPr bwMode="auto">
            <a:xfrm flipV="1">
              <a:off x="3621751" y="4192585"/>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17" name="Rectangle 912"/>
            <p:cNvSpPr>
              <a:spLocks noChangeArrowheads="1"/>
            </p:cNvSpPr>
            <p:nvPr/>
          </p:nvSpPr>
          <p:spPr bwMode="auto">
            <a:xfrm>
              <a:off x="3538815" y="4226272"/>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250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18" name="Line 913"/>
            <p:cNvSpPr>
              <a:spLocks noChangeShapeType="1"/>
            </p:cNvSpPr>
            <p:nvPr/>
          </p:nvSpPr>
          <p:spPr bwMode="auto">
            <a:xfrm flipV="1">
              <a:off x="3859604" y="4192585"/>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19" name="Rectangle 914"/>
            <p:cNvSpPr>
              <a:spLocks noChangeArrowheads="1"/>
            </p:cNvSpPr>
            <p:nvPr/>
          </p:nvSpPr>
          <p:spPr bwMode="auto">
            <a:xfrm>
              <a:off x="3778234" y="4226272"/>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300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20" name="Line 915"/>
            <p:cNvSpPr>
              <a:spLocks noChangeShapeType="1"/>
            </p:cNvSpPr>
            <p:nvPr/>
          </p:nvSpPr>
          <p:spPr bwMode="auto">
            <a:xfrm flipV="1">
              <a:off x="4094328" y="4192585"/>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21" name="Rectangle 916"/>
            <p:cNvSpPr>
              <a:spLocks noChangeArrowheads="1"/>
            </p:cNvSpPr>
            <p:nvPr/>
          </p:nvSpPr>
          <p:spPr bwMode="auto">
            <a:xfrm>
              <a:off x="4011391" y="4226272"/>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350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22" name="Line 917"/>
            <p:cNvSpPr>
              <a:spLocks noChangeShapeType="1"/>
            </p:cNvSpPr>
            <p:nvPr/>
          </p:nvSpPr>
          <p:spPr bwMode="auto">
            <a:xfrm flipV="1">
              <a:off x="4329051" y="4192585"/>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23" name="Rectangle 918"/>
            <p:cNvSpPr>
              <a:spLocks noChangeArrowheads="1"/>
            </p:cNvSpPr>
            <p:nvPr/>
          </p:nvSpPr>
          <p:spPr bwMode="auto">
            <a:xfrm>
              <a:off x="4246115" y="4226272"/>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400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24" name="Line 919"/>
            <p:cNvSpPr>
              <a:spLocks noChangeShapeType="1"/>
            </p:cNvSpPr>
            <p:nvPr/>
          </p:nvSpPr>
          <p:spPr bwMode="auto">
            <a:xfrm>
              <a:off x="2443440" y="4214554"/>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25" name="Rectangle 920"/>
            <p:cNvSpPr>
              <a:spLocks noChangeArrowheads="1"/>
            </p:cNvSpPr>
            <p:nvPr/>
          </p:nvSpPr>
          <p:spPr bwMode="auto">
            <a:xfrm>
              <a:off x="2338598" y="4150109"/>
              <a:ext cx="72685"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26" name="Line 921"/>
            <p:cNvSpPr>
              <a:spLocks noChangeShapeType="1"/>
            </p:cNvSpPr>
            <p:nvPr/>
          </p:nvSpPr>
          <p:spPr bwMode="auto">
            <a:xfrm>
              <a:off x="2443440" y="3917225"/>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27" name="Rectangle 922"/>
            <p:cNvSpPr>
              <a:spLocks noChangeArrowheads="1"/>
            </p:cNvSpPr>
            <p:nvPr/>
          </p:nvSpPr>
          <p:spPr bwMode="auto">
            <a:xfrm>
              <a:off x="2338598" y="3852779"/>
              <a:ext cx="72685"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28" name="Line 923"/>
            <p:cNvSpPr>
              <a:spLocks noChangeShapeType="1"/>
            </p:cNvSpPr>
            <p:nvPr/>
          </p:nvSpPr>
          <p:spPr bwMode="auto">
            <a:xfrm>
              <a:off x="2443440" y="3624290"/>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29" name="Rectangle 924"/>
            <p:cNvSpPr>
              <a:spLocks noChangeArrowheads="1"/>
            </p:cNvSpPr>
            <p:nvPr/>
          </p:nvSpPr>
          <p:spPr bwMode="auto">
            <a:xfrm>
              <a:off x="2338598" y="3559844"/>
              <a:ext cx="72685"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30" name="Line 925"/>
            <p:cNvSpPr>
              <a:spLocks noChangeShapeType="1"/>
            </p:cNvSpPr>
            <p:nvPr/>
          </p:nvSpPr>
          <p:spPr bwMode="auto">
            <a:xfrm>
              <a:off x="2443440" y="3331354"/>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31" name="Rectangle 926"/>
            <p:cNvSpPr>
              <a:spLocks noChangeArrowheads="1"/>
            </p:cNvSpPr>
            <p:nvPr/>
          </p:nvSpPr>
          <p:spPr bwMode="auto">
            <a:xfrm>
              <a:off x="2369894" y="3266908"/>
              <a:ext cx="45824"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32" name="Line 927"/>
            <p:cNvSpPr>
              <a:spLocks noChangeShapeType="1"/>
            </p:cNvSpPr>
            <p:nvPr/>
          </p:nvSpPr>
          <p:spPr bwMode="auto">
            <a:xfrm>
              <a:off x="2443440" y="3034024"/>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33" name="Rectangle 928"/>
            <p:cNvSpPr>
              <a:spLocks noChangeArrowheads="1"/>
            </p:cNvSpPr>
            <p:nvPr/>
          </p:nvSpPr>
          <p:spPr bwMode="auto">
            <a:xfrm>
              <a:off x="2369894" y="2969578"/>
              <a:ext cx="45824"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34" name="Line 929"/>
            <p:cNvSpPr>
              <a:spLocks noChangeShapeType="1"/>
            </p:cNvSpPr>
            <p:nvPr/>
          </p:nvSpPr>
          <p:spPr bwMode="auto">
            <a:xfrm>
              <a:off x="2443440" y="2742553"/>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35" name="Rectangle 930"/>
            <p:cNvSpPr>
              <a:spLocks noChangeArrowheads="1"/>
            </p:cNvSpPr>
            <p:nvPr/>
          </p:nvSpPr>
          <p:spPr bwMode="auto">
            <a:xfrm>
              <a:off x="2369894" y="2676642"/>
              <a:ext cx="45824"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36" name="Line 931"/>
            <p:cNvSpPr>
              <a:spLocks noChangeShapeType="1"/>
            </p:cNvSpPr>
            <p:nvPr/>
          </p:nvSpPr>
          <p:spPr bwMode="auto">
            <a:xfrm>
              <a:off x="2443440" y="2445223"/>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37" name="Rectangle 932"/>
            <p:cNvSpPr>
              <a:spLocks noChangeArrowheads="1"/>
            </p:cNvSpPr>
            <p:nvPr/>
          </p:nvSpPr>
          <p:spPr bwMode="auto">
            <a:xfrm>
              <a:off x="2369894" y="2380777"/>
              <a:ext cx="45824"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38" name="Rectangle 933"/>
            <p:cNvSpPr>
              <a:spLocks noChangeArrowheads="1"/>
            </p:cNvSpPr>
            <p:nvPr/>
          </p:nvSpPr>
          <p:spPr bwMode="auto">
            <a:xfrm>
              <a:off x="2443440" y="2311938"/>
              <a:ext cx="156431"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x 10</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539" name="Freeform 935"/>
            <p:cNvSpPr>
              <a:spLocks/>
            </p:cNvSpPr>
            <p:nvPr/>
          </p:nvSpPr>
          <p:spPr bwMode="auto">
            <a:xfrm>
              <a:off x="2443440" y="2922708"/>
              <a:ext cx="1885610" cy="679611"/>
            </a:xfrm>
            <a:custGeom>
              <a:avLst/>
              <a:gdLst/>
              <a:ahLst/>
              <a:cxnLst>
                <a:cxn ang="0">
                  <a:pos x="15" y="306"/>
                </a:cxn>
                <a:cxn ang="0">
                  <a:pos x="44" y="306"/>
                </a:cxn>
                <a:cxn ang="0">
                  <a:pos x="77" y="309"/>
                </a:cxn>
                <a:cxn ang="0">
                  <a:pos x="106" y="323"/>
                </a:cxn>
                <a:cxn ang="0">
                  <a:pos x="136" y="338"/>
                </a:cxn>
                <a:cxn ang="0">
                  <a:pos x="165" y="370"/>
                </a:cxn>
                <a:cxn ang="0">
                  <a:pos x="197" y="429"/>
                </a:cxn>
                <a:cxn ang="0">
                  <a:pos x="227" y="444"/>
                </a:cxn>
                <a:cxn ang="0">
                  <a:pos x="256" y="329"/>
                </a:cxn>
                <a:cxn ang="0">
                  <a:pos x="285" y="250"/>
                </a:cxn>
                <a:cxn ang="0">
                  <a:pos x="318" y="276"/>
                </a:cxn>
                <a:cxn ang="0">
                  <a:pos x="347" y="282"/>
                </a:cxn>
                <a:cxn ang="0">
                  <a:pos x="377" y="350"/>
                </a:cxn>
                <a:cxn ang="0">
                  <a:pos x="406" y="353"/>
                </a:cxn>
                <a:cxn ang="0">
                  <a:pos x="438" y="162"/>
                </a:cxn>
                <a:cxn ang="0">
                  <a:pos x="468" y="6"/>
                </a:cxn>
                <a:cxn ang="0">
                  <a:pos x="497" y="44"/>
                </a:cxn>
                <a:cxn ang="0">
                  <a:pos x="526" y="238"/>
                </a:cxn>
                <a:cxn ang="0">
                  <a:pos x="559" y="423"/>
                </a:cxn>
                <a:cxn ang="0">
                  <a:pos x="588" y="464"/>
                </a:cxn>
                <a:cxn ang="0">
                  <a:pos x="618" y="385"/>
                </a:cxn>
                <a:cxn ang="0">
                  <a:pos x="647" y="291"/>
                </a:cxn>
                <a:cxn ang="0">
                  <a:pos x="679" y="229"/>
                </a:cxn>
                <a:cxn ang="0">
                  <a:pos x="709" y="206"/>
                </a:cxn>
                <a:cxn ang="0">
                  <a:pos x="738" y="209"/>
                </a:cxn>
                <a:cxn ang="0">
                  <a:pos x="767" y="220"/>
                </a:cxn>
                <a:cxn ang="0">
                  <a:pos x="800" y="226"/>
                </a:cxn>
                <a:cxn ang="0">
                  <a:pos x="829" y="229"/>
                </a:cxn>
                <a:cxn ang="0">
                  <a:pos x="858" y="235"/>
                </a:cxn>
                <a:cxn ang="0">
                  <a:pos x="888" y="244"/>
                </a:cxn>
                <a:cxn ang="0">
                  <a:pos x="920" y="250"/>
                </a:cxn>
                <a:cxn ang="0">
                  <a:pos x="950" y="247"/>
                </a:cxn>
                <a:cxn ang="0">
                  <a:pos x="979" y="247"/>
                </a:cxn>
                <a:cxn ang="0">
                  <a:pos x="1008" y="247"/>
                </a:cxn>
                <a:cxn ang="0">
                  <a:pos x="1041" y="253"/>
                </a:cxn>
                <a:cxn ang="0">
                  <a:pos x="1070" y="262"/>
                </a:cxn>
                <a:cxn ang="0">
                  <a:pos x="1099" y="270"/>
                </a:cxn>
                <a:cxn ang="0">
                  <a:pos x="1129" y="276"/>
                </a:cxn>
                <a:cxn ang="0">
                  <a:pos x="1161" y="285"/>
                </a:cxn>
                <a:cxn ang="0">
                  <a:pos x="1191" y="294"/>
                </a:cxn>
              </a:cxnLst>
              <a:rect l="0" t="0" r="r" b="b"/>
              <a:pathLst>
                <a:path w="1205" h="464">
                  <a:moveTo>
                    <a:pt x="0" y="303"/>
                  </a:moveTo>
                  <a:lnTo>
                    <a:pt x="15" y="306"/>
                  </a:lnTo>
                  <a:lnTo>
                    <a:pt x="30" y="303"/>
                  </a:lnTo>
                  <a:lnTo>
                    <a:pt x="44" y="306"/>
                  </a:lnTo>
                  <a:lnTo>
                    <a:pt x="62" y="309"/>
                  </a:lnTo>
                  <a:lnTo>
                    <a:pt x="77" y="309"/>
                  </a:lnTo>
                  <a:lnTo>
                    <a:pt x="92" y="317"/>
                  </a:lnTo>
                  <a:lnTo>
                    <a:pt x="106" y="323"/>
                  </a:lnTo>
                  <a:lnTo>
                    <a:pt x="121" y="329"/>
                  </a:lnTo>
                  <a:lnTo>
                    <a:pt x="136" y="338"/>
                  </a:lnTo>
                  <a:lnTo>
                    <a:pt x="150" y="347"/>
                  </a:lnTo>
                  <a:lnTo>
                    <a:pt x="165" y="370"/>
                  </a:lnTo>
                  <a:lnTo>
                    <a:pt x="183" y="400"/>
                  </a:lnTo>
                  <a:lnTo>
                    <a:pt x="197" y="429"/>
                  </a:lnTo>
                  <a:lnTo>
                    <a:pt x="212" y="447"/>
                  </a:lnTo>
                  <a:lnTo>
                    <a:pt x="227" y="444"/>
                  </a:lnTo>
                  <a:lnTo>
                    <a:pt x="241" y="406"/>
                  </a:lnTo>
                  <a:lnTo>
                    <a:pt x="256" y="329"/>
                  </a:lnTo>
                  <a:lnTo>
                    <a:pt x="271" y="264"/>
                  </a:lnTo>
                  <a:lnTo>
                    <a:pt x="285" y="250"/>
                  </a:lnTo>
                  <a:lnTo>
                    <a:pt x="303" y="262"/>
                  </a:lnTo>
                  <a:lnTo>
                    <a:pt x="318" y="276"/>
                  </a:lnTo>
                  <a:lnTo>
                    <a:pt x="332" y="276"/>
                  </a:lnTo>
                  <a:lnTo>
                    <a:pt x="347" y="282"/>
                  </a:lnTo>
                  <a:lnTo>
                    <a:pt x="362" y="306"/>
                  </a:lnTo>
                  <a:lnTo>
                    <a:pt x="377" y="350"/>
                  </a:lnTo>
                  <a:lnTo>
                    <a:pt x="391" y="376"/>
                  </a:lnTo>
                  <a:lnTo>
                    <a:pt x="406" y="353"/>
                  </a:lnTo>
                  <a:lnTo>
                    <a:pt x="424" y="270"/>
                  </a:lnTo>
                  <a:lnTo>
                    <a:pt x="438" y="162"/>
                  </a:lnTo>
                  <a:lnTo>
                    <a:pt x="453" y="62"/>
                  </a:lnTo>
                  <a:lnTo>
                    <a:pt x="468" y="6"/>
                  </a:lnTo>
                  <a:lnTo>
                    <a:pt x="482" y="0"/>
                  </a:lnTo>
                  <a:lnTo>
                    <a:pt x="497" y="44"/>
                  </a:lnTo>
                  <a:lnTo>
                    <a:pt x="512" y="129"/>
                  </a:lnTo>
                  <a:lnTo>
                    <a:pt x="526" y="238"/>
                  </a:lnTo>
                  <a:lnTo>
                    <a:pt x="544" y="344"/>
                  </a:lnTo>
                  <a:lnTo>
                    <a:pt x="559" y="423"/>
                  </a:lnTo>
                  <a:lnTo>
                    <a:pt x="573" y="464"/>
                  </a:lnTo>
                  <a:lnTo>
                    <a:pt x="588" y="464"/>
                  </a:lnTo>
                  <a:lnTo>
                    <a:pt x="603" y="432"/>
                  </a:lnTo>
                  <a:lnTo>
                    <a:pt x="618" y="385"/>
                  </a:lnTo>
                  <a:lnTo>
                    <a:pt x="632" y="335"/>
                  </a:lnTo>
                  <a:lnTo>
                    <a:pt x="647" y="291"/>
                  </a:lnTo>
                  <a:lnTo>
                    <a:pt x="665" y="256"/>
                  </a:lnTo>
                  <a:lnTo>
                    <a:pt x="679" y="229"/>
                  </a:lnTo>
                  <a:lnTo>
                    <a:pt x="694" y="212"/>
                  </a:lnTo>
                  <a:lnTo>
                    <a:pt x="709" y="206"/>
                  </a:lnTo>
                  <a:lnTo>
                    <a:pt x="723" y="206"/>
                  </a:lnTo>
                  <a:lnTo>
                    <a:pt x="738" y="209"/>
                  </a:lnTo>
                  <a:lnTo>
                    <a:pt x="753" y="215"/>
                  </a:lnTo>
                  <a:lnTo>
                    <a:pt x="767" y="220"/>
                  </a:lnTo>
                  <a:lnTo>
                    <a:pt x="785" y="223"/>
                  </a:lnTo>
                  <a:lnTo>
                    <a:pt x="800" y="226"/>
                  </a:lnTo>
                  <a:lnTo>
                    <a:pt x="814" y="229"/>
                  </a:lnTo>
                  <a:lnTo>
                    <a:pt x="829" y="229"/>
                  </a:lnTo>
                  <a:lnTo>
                    <a:pt x="844" y="232"/>
                  </a:lnTo>
                  <a:lnTo>
                    <a:pt x="858" y="235"/>
                  </a:lnTo>
                  <a:lnTo>
                    <a:pt x="873" y="238"/>
                  </a:lnTo>
                  <a:lnTo>
                    <a:pt x="888" y="244"/>
                  </a:lnTo>
                  <a:lnTo>
                    <a:pt x="905" y="247"/>
                  </a:lnTo>
                  <a:lnTo>
                    <a:pt x="920" y="250"/>
                  </a:lnTo>
                  <a:lnTo>
                    <a:pt x="935" y="250"/>
                  </a:lnTo>
                  <a:lnTo>
                    <a:pt x="950" y="247"/>
                  </a:lnTo>
                  <a:lnTo>
                    <a:pt x="964" y="247"/>
                  </a:lnTo>
                  <a:lnTo>
                    <a:pt x="979" y="247"/>
                  </a:lnTo>
                  <a:lnTo>
                    <a:pt x="994" y="244"/>
                  </a:lnTo>
                  <a:lnTo>
                    <a:pt x="1008" y="247"/>
                  </a:lnTo>
                  <a:lnTo>
                    <a:pt x="1026" y="250"/>
                  </a:lnTo>
                  <a:lnTo>
                    <a:pt x="1041" y="253"/>
                  </a:lnTo>
                  <a:lnTo>
                    <a:pt x="1055" y="256"/>
                  </a:lnTo>
                  <a:lnTo>
                    <a:pt x="1070" y="262"/>
                  </a:lnTo>
                  <a:lnTo>
                    <a:pt x="1085" y="264"/>
                  </a:lnTo>
                  <a:lnTo>
                    <a:pt x="1099" y="270"/>
                  </a:lnTo>
                  <a:lnTo>
                    <a:pt x="1114" y="273"/>
                  </a:lnTo>
                  <a:lnTo>
                    <a:pt x="1129" y="276"/>
                  </a:lnTo>
                  <a:lnTo>
                    <a:pt x="1146" y="282"/>
                  </a:lnTo>
                  <a:lnTo>
                    <a:pt x="1161" y="285"/>
                  </a:lnTo>
                  <a:lnTo>
                    <a:pt x="1176" y="291"/>
                  </a:lnTo>
                  <a:lnTo>
                    <a:pt x="1191" y="294"/>
                  </a:lnTo>
                  <a:lnTo>
                    <a:pt x="1205" y="300"/>
                  </a:lnTo>
                </a:path>
              </a:pathLst>
            </a:custGeom>
            <a:noFill/>
            <a:ln w="952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40" name="Freeform 936"/>
            <p:cNvSpPr>
              <a:spLocks/>
            </p:cNvSpPr>
            <p:nvPr/>
          </p:nvSpPr>
          <p:spPr bwMode="auto">
            <a:xfrm>
              <a:off x="2443440" y="2913920"/>
              <a:ext cx="1885610" cy="684005"/>
            </a:xfrm>
            <a:custGeom>
              <a:avLst/>
              <a:gdLst/>
              <a:ahLst/>
              <a:cxnLst>
                <a:cxn ang="0">
                  <a:pos x="15" y="303"/>
                </a:cxn>
                <a:cxn ang="0">
                  <a:pos x="44" y="309"/>
                </a:cxn>
                <a:cxn ang="0">
                  <a:pos x="77" y="320"/>
                </a:cxn>
                <a:cxn ang="0">
                  <a:pos x="106" y="326"/>
                </a:cxn>
                <a:cxn ang="0">
                  <a:pos x="136" y="338"/>
                </a:cxn>
                <a:cxn ang="0">
                  <a:pos x="165" y="373"/>
                </a:cxn>
                <a:cxn ang="0">
                  <a:pos x="197" y="426"/>
                </a:cxn>
                <a:cxn ang="0">
                  <a:pos x="227" y="444"/>
                </a:cxn>
                <a:cxn ang="0">
                  <a:pos x="256" y="329"/>
                </a:cxn>
                <a:cxn ang="0">
                  <a:pos x="285" y="244"/>
                </a:cxn>
                <a:cxn ang="0">
                  <a:pos x="318" y="273"/>
                </a:cxn>
                <a:cxn ang="0">
                  <a:pos x="347" y="282"/>
                </a:cxn>
                <a:cxn ang="0">
                  <a:pos x="377" y="350"/>
                </a:cxn>
                <a:cxn ang="0">
                  <a:pos x="406" y="350"/>
                </a:cxn>
                <a:cxn ang="0">
                  <a:pos x="438" y="165"/>
                </a:cxn>
                <a:cxn ang="0">
                  <a:pos x="468" y="3"/>
                </a:cxn>
                <a:cxn ang="0">
                  <a:pos x="497" y="50"/>
                </a:cxn>
                <a:cxn ang="0">
                  <a:pos x="526" y="232"/>
                </a:cxn>
                <a:cxn ang="0">
                  <a:pos x="559" y="414"/>
                </a:cxn>
                <a:cxn ang="0">
                  <a:pos x="588" y="467"/>
                </a:cxn>
                <a:cxn ang="0">
                  <a:pos x="618" y="394"/>
                </a:cxn>
                <a:cxn ang="0">
                  <a:pos x="647" y="297"/>
                </a:cxn>
                <a:cxn ang="0">
                  <a:pos x="679" y="232"/>
                </a:cxn>
                <a:cxn ang="0">
                  <a:pos x="709" y="218"/>
                </a:cxn>
                <a:cxn ang="0">
                  <a:pos x="738" y="226"/>
                </a:cxn>
                <a:cxn ang="0">
                  <a:pos x="767" y="229"/>
                </a:cxn>
                <a:cxn ang="0">
                  <a:pos x="800" y="235"/>
                </a:cxn>
                <a:cxn ang="0">
                  <a:pos x="829" y="247"/>
                </a:cxn>
                <a:cxn ang="0">
                  <a:pos x="858" y="265"/>
                </a:cxn>
                <a:cxn ang="0">
                  <a:pos x="888" y="270"/>
                </a:cxn>
                <a:cxn ang="0">
                  <a:pos x="920" y="265"/>
                </a:cxn>
                <a:cxn ang="0">
                  <a:pos x="950" y="253"/>
                </a:cxn>
                <a:cxn ang="0">
                  <a:pos x="979" y="238"/>
                </a:cxn>
                <a:cxn ang="0">
                  <a:pos x="1008" y="247"/>
                </a:cxn>
                <a:cxn ang="0">
                  <a:pos x="1041" y="262"/>
                </a:cxn>
                <a:cxn ang="0">
                  <a:pos x="1070" y="276"/>
                </a:cxn>
                <a:cxn ang="0">
                  <a:pos x="1099" y="285"/>
                </a:cxn>
                <a:cxn ang="0">
                  <a:pos x="1129" y="294"/>
                </a:cxn>
                <a:cxn ang="0">
                  <a:pos x="1161" y="297"/>
                </a:cxn>
                <a:cxn ang="0">
                  <a:pos x="1191" y="300"/>
                </a:cxn>
              </a:cxnLst>
              <a:rect l="0" t="0" r="r" b="b"/>
              <a:pathLst>
                <a:path w="1205" h="467">
                  <a:moveTo>
                    <a:pt x="0" y="303"/>
                  </a:moveTo>
                  <a:lnTo>
                    <a:pt x="15" y="303"/>
                  </a:lnTo>
                  <a:lnTo>
                    <a:pt x="30" y="306"/>
                  </a:lnTo>
                  <a:lnTo>
                    <a:pt x="44" y="309"/>
                  </a:lnTo>
                  <a:lnTo>
                    <a:pt x="62" y="315"/>
                  </a:lnTo>
                  <a:lnTo>
                    <a:pt x="77" y="320"/>
                  </a:lnTo>
                  <a:lnTo>
                    <a:pt x="92" y="323"/>
                  </a:lnTo>
                  <a:lnTo>
                    <a:pt x="106" y="326"/>
                  </a:lnTo>
                  <a:lnTo>
                    <a:pt x="121" y="332"/>
                  </a:lnTo>
                  <a:lnTo>
                    <a:pt x="136" y="338"/>
                  </a:lnTo>
                  <a:lnTo>
                    <a:pt x="150" y="353"/>
                  </a:lnTo>
                  <a:lnTo>
                    <a:pt x="165" y="373"/>
                  </a:lnTo>
                  <a:lnTo>
                    <a:pt x="183" y="397"/>
                  </a:lnTo>
                  <a:lnTo>
                    <a:pt x="197" y="426"/>
                  </a:lnTo>
                  <a:lnTo>
                    <a:pt x="212" y="447"/>
                  </a:lnTo>
                  <a:lnTo>
                    <a:pt x="227" y="444"/>
                  </a:lnTo>
                  <a:lnTo>
                    <a:pt x="241" y="400"/>
                  </a:lnTo>
                  <a:lnTo>
                    <a:pt x="256" y="329"/>
                  </a:lnTo>
                  <a:lnTo>
                    <a:pt x="271" y="265"/>
                  </a:lnTo>
                  <a:lnTo>
                    <a:pt x="285" y="244"/>
                  </a:lnTo>
                  <a:lnTo>
                    <a:pt x="303" y="259"/>
                  </a:lnTo>
                  <a:lnTo>
                    <a:pt x="318" y="273"/>
                  </a:lnTo>
                  <a:lnTo>
                    <a:pt x="332" y="276"/>
                  </a:lnTo>
                  <a:lnTo>
                    <a:pt x="347" y="282"/>
                  </a:lnTo>
                  <a:lnTo>
                    <a:pt x="362" y="309"/>
                  </a:lnTo>
                  <a:lnTo>
                    <a:pt x="377" y="350"/>
                  </a:lnTo>
                  <a:lnTo>
                    <a:pt x="391" y="373"/>
                  </a:lnTo>
                  <a:lnTo>
                    <a:pt x="406" y="350"/>
                  </a:lnTo>
                  <a:lnTo>
                    <a:pt x="424" y="273"/>
                  </a:lnTo>
                  <a:lnTo>
                    <a:pt x="438" y="165"/>
                  </a:lnTo>
                  <a:lnTo>
                    <a:pt x="453" y="65"/>
                  </a:lnTo>
                  <a:lnTo>
                    <a:pt x="468" y="3"/>
                  </a:lnTo>
                  <a:lnTo>
                    <a:pt x="482" y="0"/>
                  </a:lnTo>
                  <a:lnTo>
                    <a:pt x="497" y="50"/>
                  </a:lnTo>
                  <a:lnTo>
                    <a:pt x="512" y="132"/>
                  </a:lnTo>
                  <a:lnTo>
                    <a:pt x="526" y="232"/>
                  </a:lnTo>
                  <a:lnTo>
                    <a:pt x="544" y="332"/>
                  </a:lnTo>
                  <a:lnTo>
                    <a:pt x="559" y="414"/>
                  </a:lnTo>
                  <a:lnTo>
                    <a:pt x="573" y="464"/>
                  </a:lnTo>
                  <a:lnTo>
                    <a:pt x="588" y="467"/>
                  </a:lnTo>
                  <a:lnTo>
                    <a:pt x="603" y="441"/>
                  </a:lnTo>
                  <a:lnTo>
                    <a:pt x="618" y="394"/>
                  </a:lnTo>
                  <a:lnTo>
                    <a:pt x="632" y="344"/>
                  </a:lnTo>
                  <a:lnTo>
                    <a:pt x="647" y="297"/>
                  </a:lnTo>
                  <a:lnTo>
                    <a:pt x="665" y="259"/>
                  </a:lnTo>
                  <a:lnTo>
                    <a:pt x="679" y="232"/>
                  </a:lnTo>
                  <a:lnTo>
                    <a:pt x="694" y="221"/>
                  </a:lnTo>
                  <a:lnTo>
                    <a:pt x="709" y="218"/>
                  </a:lnTo>
                  <a:lnTo>
                    <a:pt x="723" y="221"/>
                  </a:lnTo>
                  <a:lnTo>
                    <a:pt x="738" y="226"/>
                  </a:lnTo>
                  <a:lnTo>
                    <a:pt x="753" y="229"/>
                  </a:lnTo>
                  <a:lnTo>
                    <a:pt x="767" y="229"/>
                  </a:lnTo>
                  <a:lnTo>
                    <a:pt x="785" y="229"/>
                  </a:lnTo>
                  <a:lnTo>
                    <a:pt x="800" y="235"/>
                  </a:lnTo>
                  <a:lnTo>
                    <a:pt x="814" y="241"/>
                  </a:lnTo>
                  <a:lnTo>
                    <a:pt x="829" y="247"/>
                  </a:lnTo>
                  <a:lnTo>
                    <a:pt x="844" y="256"/>
                  </a:lnTo>
                  <a:lnTo>
                    <a:pt x="858" y="265"/>
                  </a:lnTo>
                  <a:lnTo>
                    <a:pt x="873" y="270"/>
                  </a:lnTo>
                  <a:lnTo>
                    <a:pt x="888" y="270"/>
                  </a:lnTo>
                  <a:lnTo>
                    <a:pt x="905" y="268"/>
                  </a:lnTo>
                  <a:lnTo>
                    <a:pt x="920" y="265"/>
                  </a:lnTo>
                  <a:lnTo>
                    <a:pt x="935" y="259"/>
                  </a:lnTo>
                  <a:lnTo>
                    <a:pt x="950" y="253"/>
                  </a:lnTo>
                  <a:lnTo>
                    <a:pt x="964" y="244"/>
                  </a:lnTo>
                  <a:lnTo>
                    <a:pt x="979" y="238"/>
                  </a:lnTo>
                  <a:lnTo>
                    <a:pt x="994" y="241"/>
                  </a:lnTo>
                  <a:lnTo>
                    <a:pt x="1008" y="247"/>
                  </a:lnTo>
                  <a:lnTo>
                    <a:pt x="1026" y="256"/>
                  </a:lnTo>
                  <a:lnTo>
                    <a:pt x="1041" y="262"/>
                  </a:lnTo>
                  <a:lnTo>
                    <a:pt x="1055" y="270"/>
                  </a:lnTo>
                  <a:lnTo>
                    <a:pt x="1070" y="276"/>
                  </a:lnTo>
                  <a:lnTo>
                    <a:pt x="1085" y="282"/>
                  </a:lnTo>
                  <a:lnTo>
                    <a:pt x="1099" y="285"/>
                  </a:lnTo>
                  <a:lnTo>
                    <a:pt x="1114" y="291"/>
                  </a:lnTo>
                  <a:lnTo>
                    <a:pt x="1129" y="294"/>
                  </a:lnTo>
                  <a:lnTo>
                    <a:pt x="1146" y="297"/>
                  </a:lnTo>
                  <a:lnTo>
                    <a:pt x="1161" y="297"/>
                  </a:lnTo>
                  <a:lnTo>
                    <a:pt x="1176" y="300"/>
                  </a:lnTo>
                  <a:lnTo>
                    <a:pt x="1191" y="300"/>
                  </a:lnTo>
                  <a:lnTo>
                    <a:pt x="1205" y="303"/>
                  </a:lnTo>
                </a:path>
              </a:pathLst>
            </a:custGeom>
            <a:noFill/>
            <a:ln w="0">
              <a:solidFill>
                <a:srgbClr val="0000FF"/>
              </a:solidFill>
              <a:prstDash val="sysDash"/>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41" name="Freeform 937"/>
            <p:cNvSpPr>
              <a:spLocks/>
            </p:cNvSpPr>
            <p:nvPr/>
          </p:nvSpPr>
          <p:spPr bwMode="auto">
            <a:xfrm>
              <a:off x="2443440" y="3009125"/>
              <a:ext cx="1885610" cy="843655"/>
            </a:xfrm>
            <a:custGeom>
              <a:avLst/>
              <a:gdLst/>
              <a:ahLst/>
              <a:cxnLst>
                <a:cxn ang="0">
                  <a:pos x="15" y="238"/>
                </a:cxn>
                <a:cxn ang="0">
                  <a:pos x="44" y="238"/>
                </a:cxn>
                <a:cxn ang="0">
                  <a:pos x="77" y="244"/>
                </a:cxn>
                <a:cxn ang="0">
                  <a:pos x="106" y="258"/>
                </a:cxn>
                <a:cxn ang="0">
                  <a:pos x="136" y="270"/>
                </a:cxn>
                <a:cxn ang="0">
                  <a:pos x="165" y="297"/>
                </a:cxn>
                <a:cxn ang="0">
                  <a:pos x="197" y="358"/>
                </a:cxn>
                <a:cxn ang="0">
                  <a:pos x="227" y="373"/>
                </a:cxn>
                <a:cxn ang="0">
                  <a:pos x="256" y="255"/>
                </a:cxn>
                <a:cxn ang="0">
                  <a:pos x="285" y="191"/>
                </a:cxn>
                <a:cxn ang="0">
                  <a:pos x="318" y="197"/>
                </a:cxn>
                <a:cxn ang="0">
                  <a:pos x="347" y="185"/>
                </a:cxn>
                <a:cxn ang="0">
                  <a:pos x="377" y="250"/>
                </a:cxn>
                <a:cxn ang="0">
                  <a:pos x="406" y="244"/>
                </a:cxn>
                <a:cxn ang="0">
                  <a:pos x="438" y="79"/>
                </a:cxn>
                <a:cxn ang="0">
                  <a:pos x="468" y="0"/>
                </a:cxn>
                <a:cxn ang="0">
                  <a:pos x="497" y="129"/>
                </a:cxn>
                <a:cxn ang="0">
                  <a:pos x="526" y="347"/>
                </a:cxn>
                <a:cxn ang="0">
                  <a:pos x="559" y="517"/>
                </a:cxn>
                <a:cxn ang="0">
                  <a:pos x="588" y="576"/>
                </a:cxn>
                <a:cxn ang="0">
                  <a:pos x="618" y="552"/>
                </a:cxn>
                <a:cxn ang="0">
                  <a:pos x="647" y="485"/>
                </a:cxn>
                <a:cxn ang="0">
                  <a:pos x="679" y="382"/>
                </a:cxn>
                <a:cxn ang="0">
                  <a:pos x="709" y="270"/>
                </a:cxn>
                <a:cxn ang="0">
                  <a:pos x="738" y="176"/>
                </a:cxn>
                <a:cxn ang="0">
                  <a:pos x="767" y="106"/>
                </a:cxn>
                <a:cxn ang="0">
                  <a:pos x="800" y="56"/>
                </a:cxn>
                <a:cxn ang="0">
                  <a:pos x="829" y="35"/>
                </a:cxn>
                <a:cxn ang="0">
                  <a:pos x="858" y="29"/>
                </a:cxn>
                <a:cxn ang="0">
                  <a:pos x="888" y="38"/>
                </a:cxn>
                <a:cxn ang="0">
                  <a:pos x="920" y="50"/>
                </a:cxn>
                <a:cxn ang="0">
                  <a:pos x="950" y="64"/>
                </a:cxn>
                <a:cxn ang="0">
                  <a:pos x="979" y="85"/>
                </a:cxn>
                <a:cxn ang="0">
                  <a:pos x="1008" y="111"/>
                </a:cxn>
                <a:cxn ang="0">
                  <a:pos x="1041" y="135"/>
                </a:cxn>
                <a:cxn ang="0">
                  <a:pos x="1070" y="158"/>
                </a:cxn>
                <a:cxn ang="0">
                  <a:pos x="1099" y="176"/>
                </a:cxn>
                <a:cxn ang="0">
                  <a:pos x="1129" y="191"/>
                </a:cxn>
                <a:cxn ang="0">
                  <a:pos x="1161" y="200"/>
                </a:cxn>
                <a:cxn ang="0">
                  <a:pos x="1191" y="208"/>
                </a:cxn>
              </a:cxnLst>
              <a:rect l="0" t="0" r="r" b="b"/>
              <a:pathLst>
                <a:path w="1205" h="576">
                  <a:moveTo>
                    <a:pt x="0" y="235"/>
                  </a:moveTo>
                  <a:lnTo>
                    <a:pt x="15" y="238"/>
                  </a:lnTo>
                  <a:lnTo>
                    <a:pt x="30" y="235"/>
                  </a:lnTo>
                  <a:lnTo>
                    <a:pt x="44" y="238"/>
                  </a:lnTo>
                  <a:lnTo>
                    <a:pt x="62" y="241"/>
                  </a:lnTo>
                  <a:lnTo>
                    <a:pt x="77" y="244"/>
                  </a:lnTo>
                  <a:lnTo>
                    <a:pt x="92" y="250"/>
                  </a:lnTo>
                  <a:lnTo>
                    <a:pt x="106" y="258"/>
                  </a:lnTo>
                  <a:lnTo>
                    <a:pt x="121" y="264"/>
                  </a:lnTo>
                  <a:lnTo>
                    <a:pt x="136" y="270"/>
                  </a:lnTo>
                  <a:lnTo>
                    <a:pt x="150" y="279"/>
                  </a:lnTo>
                  <a:lnTo>
                    <a:pt x="165" y="297"/>
                  </a:lnTo>
                  <a:lnTo>
                    <a:pt x="183" y="326"/>
                  </a:lnTo>
                  <a:lnTo>
                    <a:pt x="197" y="358"/>
                  </a:lnTo>
                  <a:lnTo>
                    <a:pt x="212" y="379"/>
                  </a:lnTo>
                  <a:lnTo>
                    <a:pt x="227" y="373"/>
                  </a:lnTo>
                  <a:lnTo>
                    <a:pt x="241" y="326"/>
                  </a:lnTo>
                  <a:lnTo>
                    <a:pt x="256" y="255"/>
                  </a:lnTo>
                  <a:lnTo>
                    <a:pt x="271" y="205"/>
                  </a:lnTo>
                  <a:lnTo>
                    <a:pt x="285" y="191"/>
                  </a:lnTo>
                  <a:lnTo>
                    <a:pt x="303" y="197"/>
                  </a:lnTo>
                  <a:lnTo>
                    <a:pt x="318" y="197"/>
                  </a:lnTo>
                  <a:lnTo>
                    <a:pt x="332" y="188"/>
                  </a:lnTo>
                  <a:lnTo>
                    <a:pt x="347" y="185"/>
                  </a:lnTo>
                  <a:lnTo>
                    <a:pt x="362" y="208"/>
                  </a:lnTo>
                  <a:lnTo>
                    <a:pt x="377" y="250"/>
                  </a:lnTo>
                  <a:lnTo>
                    <a:pt x="391" y="273"/>
                  </a:lnTo>
                  <a:lnTo>
                    <a:pt x="406" y="244"/>
                  </a:lnTo>
                  <a:lnTo>
                    <a:pt x="424" y="170"/>
                  </a:lnTo>
                  <a:lnTo>
                    <a:pt x="438" y="79"/>
                  </a:lnTo>
                  <a:lnTo>
                    <a:pt x="453" y="14"/>
                  </a:lnTo>
                  <a:lnTo>
                    <a:pt x="468" y="0"/>
                  </a:lnTo>
                  <a:lnTo>
                    <a:pt x="482" y="44"/>
                  </a:lnTo>
                  <a:lnTo>
                    <a:pt x="497" y="129"/>
                  </a:lnTo>
                  <a:lnTo>
                    <a:pt x="512" y="235"/>
                  </a:lnTo>
                  <a:lnTo>
                    <a:pt x="526" y="347"/>
                  </a:lnTo>
                  <a:lnTo>
                    <a:pt x="544" y="444"/>
                  </a:lnTo>
                  <a:lnTo>
                    <a:pt x="559" y="517"/>
                  </a:lnTo>
                  <a:lnTo>
                    <a:pt x="573" y="558"/>
                  </a:lnTo>
                  <a:lnTo>
                    <a:pt x="588" y="576"/>
                  </a:lnTo>
                  <a:lnTo>
                    <a:pt x="603" y="570"/>
                  </a:lnTo>
                  <a:lnTo>
                    <a:pt x="618" y="552"/>
                  </a:lnTo>
                  <a:lnTo>
                    <a:pt x="632" y="523"/>
                  </a:lnTo>
                  <a:lnTo>
                    <a:pt x="647" y="485"/>
                  </a:lnTo>
                  <a:lnTo>
                    <a:pt x="665" y="435"/>
                  </a:lnTo>
                  <a:lnTo>
                    <a:pt x="679" y="382"/>
                  </a:lnTo>
                  <a:lnTo>
                    <a:pt x="694" y="326"/>
                  </a:lnTo>
                  <a:lnTo>
                    <a:pt x="709" y="270"/>
                  </a:lnTo>
                  <a:lnTo>
                    <a:pt x="723" y="220"/>
                  </a:lnTo>
                  <a:lnTo>
                    <a:pt x="738" y="176"/>
                  </a:lnTo>
                  <a:lnTo>
                    <a:pt x="753" y="138"/>
                  </a:lnTo>
                  <a:lnTo>
                    <a:pt x="767" y="106"/>
                  </a:lnTo>
                  <a:lnTo>
                    <a:pt x="785" y="76"/>
                  </a:lnTo>
                  <a:lnTo>
                    <a:pt x="800" y="56"/>
                  </a:lnTo>
                  <a:lnTo>
                    <a:pt x="814" y="44"/>
                  </a:lnTo>
                  <a:lnTo>
                    <a:pt x="829" y="35"/>
                  </a:lnTo>
                  <a:lnTo>
                    <a:pt x="844" y="29"/>
                  </a:lnTo>
                  <a:lnTo>
                    <a:pt x="858" y="29"/>
                  </a:lnTo>
                  <a:lnTo>
                    <a:pt x="873" y="32"/>
                  </a:lnTo>
                  <a:lnTo>
                    <a:pt x="888" y="38"/>
                  </a:lnTo>
                  <a:lnTo>
                    <a:pt x="905" y="44"/>
                  </a:lnTo>
                  <a:lnTo>
                    <a:pt x="920" y="50"/>
                  </a:lnTo>
                  <a:lnTo>
                    <a:pt x="935" y="56"/>
                  </a:lnTo>
                  <a:lnTo>
                    <a:pt x="950" y="64"/>
                  </a:lnTo>
                  <a:lnTo>
                    <a:pt x="964" y="73"/>
                  </a:lnTo>
                  <a:lnTo>
                    <a:pt x="979" y="85"/>
                  </a:lnTo>
                  <a:lnTo>
                    <a:pt x="994" y="97"/>
                  </a:lnTo>
                  <a:lnTo>
                    <a:pt x="1008" y="111"/>
                  </a:lnTo>
                  <a:lnTo>
                    <a:pt x="1026" y="123"/>
                  </a:lnTo>
                  <a:lnTo>
                    <a:pt x="1041" y="135"/>
                  </a:lnTo>
                  <a:lnTo>
                    <a:pt x="1055" y="147"/>
                  </a:lnTo>
                  <a:lnTo>
                    <a:pt x="1070" y="158"/>
                  </a:lnTo>
                  <a:lnTo>
                    <a:pt x="1085" y="167"/>
                  </a:lnTo>
                  <a:lnTo>
                    <a:pt x="1099" y="176"/>
                  </a:lnTo>
                  <a:lnTo>
                    <a:pt x="1114" y="185"/>
                  </a:lnTo>
                  <a:lnTo>
                    <a:pt x="1129" y="191"/>
                  </a:lnTo>
                  <a:lnTo>
                    <a:pt x="1146" y="197"/>
                  </a:lnTo>
                  <a:lnTo>
                    <a:pt x="1161" y="200"/>
                  </a:lnTo>
                  <a:lnTo>
                    <a:pt x="1176" y="205"/>
                  </a:lnTo>
                  <a:lnTo>
                    <a:pt x="1191" y="208"/>
                  </a:lnTo>
                  <a:lnTo>
                    <a:pt x="1205" y="214"/>
                  </a:lnTo>
                </a:path>
              </a:pathLst>
            </a:custGeom>
            <a:noFill/>
            <a:ln w="952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42" name="Freeform 938"/>
            <p:cNvSpPr>
              <a:spLocks/>
            </p:cNvSpPr>
            <p:nvPr/>
          </p:nvSpPr>
          <p:spPr bwMode="auto">
            <a:xfrm>
              <a:off x="2443440" y="3025236"/>
              <a:ext cx="1885610" cy="836332"/>
            </a:xfrm>
            <a:custGeom>
              <a:avLst/>
              <a:gdLst/>
              <a:ahLst/>
              <a:cxnLst>
                <a:cxn ang="0">
                  <a:pos x="15" y="203"/>
                </a:cxn>
                <a:cxn ang="0">
                  <a:pos x="44" y="212"/>
                </a:cxn>
                <a:cxn ang="0">
                  <a:pos x="77" y="224"/>
                </a:cxn>
                <a:cxn ang="0">
                  <a:pos x="106" y="236"/>
                </a:cxn>
                <a:cxn ang="0">
                  <a:pos x="136" y="250"/>
                </a:cxn>
                <a:cxn ang="0">
                  <a:pos x="165" y="294"/>
                </a:cxn>
                <a:cxn ang="0">
                  <a:pos x="197" y="347"/>
                </a:cxn>
                <a:cxn ang="0">
                  <a:pos x="227" y="368"/>
                </a:cxn>
                <a:cxn ang="0">
                  <a:pos x="256" y="256"/>
                </a:cxn>
                <a:cxn ang="0">
                  <a:pos x="285" y="183"/>
                </a:cxn>
                <a:cxn ang="0">
                  <a:pos x="318" y="200"/>
                </a:cxn>
                <a:cxn ang="0">
                  <a:pos x="347" y="180"/>
                </a:cxn>
                <a:cxn ang="0">
                  <a:pos x="377" y="244"/>
                </a:cxn>
                <a:cxn ang="0">
                  <a:pos x="406" y="233"/>
                </a:cxn>
                <a:cxn ang="0">
                  <a:pos x="438" y="71"/>
                </a:cxn>
                <a:cxn ang="0">
                  <a:pos x="468" y="0"/>
                </a:cxn>
                <a:cxn ang="0">
                  <a:pos x="497" y="136"/>
                </a:cxn>
                <a:cxn ang="0">
                  <a:pos x="526" y="341"/>
                </a:cxn>
                <a:cxn ang="0">
                  <a:pos x="559" y="506"/>
                </a:cxn>
                <a:cxn ang="0">
                  <a:pos x="588" y="571"/>
                </a:cxn>
                <a:cxn ang="0">
                  <a:pos x="618" y="541"/>
                </a:cxn>
                <a:cxn ang="0">
                  <a:pos x="647" y="465"/>
                </a:cxn>
                <a:cxn ang="0">
                  <a:pos x="679" y="362"/>
                </a:cxn>
                <a:cxn ang="0">
                  <a:pos x="709" y="253"/>
                </a:cxn>
                <a:cxn ang="0">
                  <a:pos x="738" y="165"/>
                </a:cxn>
                <a:cxn ang="0">
                  <a:pos x="767" y="100"/>
                </a:cxn>
                <a:cxn ang="0">
                  <a:pos x="800" y="48"/>
                </a:cxn>
                <a:cxn ang="0">
                  <a:pos x="829" y="12"/>
                </a:cxn>
                <a:cxn ang="0">
                  <a:pos x="858" y="3"/>
                </a:cxn>
                <a:cxn ang="0">
                  <a:pos x="888" y="9"/>
                </a:cxn>
                <a:cxn ang="0">
                  <a:pos x="920" y="27"/>
                </a:cxn>
                <a:cxn ang="0">
                  <a:pos x="950" y="50"/>
                </a:cxn>
                <a:cxn ang="0">
                  <a:pos x="979" y="74"/>
                </a:cxn>
                <a:cxn ang="0">
                  <a:pos x="1008" y="103"/>
                </a:cxn>
                <a:cxn ang="0">
                  <a:pos x="1041" y="130"/>
                </a:cxn>
                <a:cxn ang="0">
                  <a:pos x="1070" y="153"/>
                </a:cxn>
                <a:cxn ang="0">
                  <a:pos x="1099" y="171"/>
                </a:cxn>
                <a:cxn ang="0">
                  <a:pos x="1129" y="186"/>
                </a:cxn>
                <a:cxn ang="0">
                  <a:pos x="1161" y="194"/>
                </a:cxn>
                <a:cxn ang="0">
                  <a:pos x="1191" y="200"/>
                </a:cxn>
              </a:cxnLst>
              <a:rect l="0" t="0" r="r" b="b"/>
              <a:pathLst>
                <a:path w="1205" h="571">
                  <a:moveTo>
                    <a:pt x="0" y="203"/>
                  </a:moveTo>
                  <a:lnTo>
                    <a:pt x="15" y="203"/>
                  </a:lnTo>
                  <a:lnTo>
                    <a:pt x="30" y="206"/>
                  </a:lnTo>
                  <a:lnTo>
                    <a:pt x="44" y="212"/>
                  </a:lnTo>
                  <a:lnTo>
                    <a:pt x="62" y="218"/>
                  </a:lnTo>
                  <a:lnTo>
                    <a:pt x="77" y="224"/>
                  </a:lnTo>
                  <a:lnTo>
                    <a:pt x="92" y="230"/>
                  </a:lnTo>
                  <a:lnTo>
                    <a:pt x="106" y="236"/>
                  </a:lnTo>
                  <a:lnTo>
                    <a:pt x="121" y="241"/>
                  </a:lnTo>
                  <a:lnTo>
                    <a:pt x="136" y="250"/>
                  </a:lnTo>
                  <a:lnTo>
                    <a:pt x="150" y="268"/>
                  </a:lnTo>
                  <a:lnTo>
                    <a:pt x="165" y="294"/>
                  </a:lnTo>
                  <a:lnTo>
                    <a:pt x="183" y="321"/>
                  </a:lnTo>
                  <a:lnTo>
                    <a:pt x="197" y="347"/>
                  </a:lnTo>
                  <a:lnTo>
                    <a:pt x="212" y="371"/>
                  </a:lnTo>
                  <a:lnTo>
                    <a:pt x="227" y="368"/>
                  </a:lnTo>
                  <a:lnTo>
                    <a:pt x="241" y="327"/>
                  </a:lnTo>
                  <a:lnTo>
                    <a:pt x="256" y="256"/>
                  </a:lnTo>
                  <a:lnTo>
                    <a:pt x="271" y="197"/>
                  </a:lnTo>
                  <a:lnTo>
                    <a:pt x="285" y="183"/>
                  </a:lnTo>
                  <a:lnTo>
                    <a:pt x="303" y="194"/>
                  </a:lnTo>
                  <a:lnTo>
                    <a:pt x="318" y="200"/>
                  </a:lnTo>
                  <a:lnTo>
                    <a:pt x="332" y="186"/>
                  </a:lnTo>
                  <a:lnTo>
                    <a:pt x="347" y="180"/>
                  </a:lnTo>
                  <a:lnTo>
                    <a:pt x="362" y="203"/>
                  </a:lnTo>
                  <a:lnTo>
                    <a:pt x="377" y="244"/>
                  </a:lnTo>
                  <a:lnTo>
                    <a:pt x="391" y="265"/>
                  </a:lnTo>
                  <a:lnTo>
                    <a:pt x="406" y="233"/>
                  </a:lnTo>
                  <a:lnTo>
                    <a:pt x="424" y="159"/>
                  </a:lnTo>
                  <a:lnTo>
                    <a:pt x="438" y="71"/>
                  </a:lnTo>
                  <a:lnTo>
                    <a:pt x="453" y="9"/>
                  </a:lnTo>
                  <a:lnTo>
                    <a:pt x="468" y="0"/>
                  </a:lnTo>
                  <a:lnTo>
                    <a:pt x="482" y="50"/>
                  </a:lnTo>
                  <a:lnTo>
                    <a:pt x="497" y="136"/>
                  </a:lnTo>
                  <a:lnTo>
                    <a:pt x="512" y="239"/>
                  </a:lnTo>
                  <a:lnTo>
                    <a:pt x="526" y="341"/>
                  </a:lnTo>
                  <a:lnTo>
                    <a:pt x="544" y="433"/>
                  </a:lnTo>
                  <a:lnTo>
                    <a:pt x="559" y="506"/>
                  </a:lnTo>
                  <a:lnTo>
                    <a:pt x="573" y="553"/>
                  </a:lnTo>
                  <a:lnTo>
                    <a:pt x="588" y="571"/>
                  </a:lnTo>
                  <a:lnTo>
                    <a:pt x="603" y="565"/>
                  </a:lnTo>
                  <a:lnTo>
                    <a:pt x="618" y="541"/>
                  </a:lnTo>
                  <a:lnTo>
                    <a:pt x="632" y="509"/>
                  </a:lnTo>
                  <a:lnTo>
                    <a:pt x="647" y="465"/>
                  </a:lnTo>
                  <a:lnTo>
                    <a:pt x="665" y="415"/>
                  </a:lnTo>
                  <a:lnTo>
                    <a:pt x="679" y="362"/>
                  </a:lnTo>
                  <a:lnTo>
                    <a:pt x="694" y="306"/>
                  </a:lnTo>
                  <a:lnTo>
                    <a:pt x="709" y="253"/>
                  </a:lnTo>
                  <a:lnTo>
                    <a:pt x="723" y="206"/>
                  </a:lnTo>
                  <a:lnTo>
                    <a:pt x="738" y="165"/>
                  </a:lnTo>
                  <a:lnTo>
                    <a:pt x="753" y="130"/>
                  </a:lnTo>
                  <a:lnTo>
                    <a:pt x="767" y="100"/>
                  </a:lnTo>
                  <a:lnTo>
                    <a:pt x="785" y="74"/>
                  </a:lnTo>
                  <a:lnTo>
                    <a:pt x="800" y="48"/>
                  </a:lnTo>
                  <a:lnTo>
                    <a:pt x="814" y="27"/>
                  </a:lnTo>
                  <a:lnTo>
                    <a:pt x="829" y="12"/>
                  </a:lnTo>
                  <a:lnTo>
                    <a:pt x="844" y="6"/>
                  </a:lnTo>
                  <a:lnTo>
                    <a:pt x="858" y="3"/>
                  </a:lnTo>
                  <a:lnTo>
                    <a:pt x="873" y="6"/>
                  </a:lnTo>
                  <a:lnTo>
                    <a:pt x="888" y="9"/>
                  </a:lnTo>
                  <a:lnTo>
                    <a:pt x="905" y="18"/>
                  </a:lnTo>
                  <a:lnTo>
                    <a:pt x="920" y="27"/>
                  </a:lnTo>
                  <a:lnTo>
                    <a:pt x="935" y="39"/>
                  </a:lnTo>
                  <a:lnTo>
                    <a:pt x="950" y="50"/>
                  </a:lnTo>
                  <a:lnTo>
                    <a:pt x="964" y="62"/>
                  </a:lnTo>
                  <a:lnTo>
                    <a:pt x="979" y="74"/>
                  </a:lnTo>
                  <a:lnTo>
                    <a:pt x="994" y="89"/>
                  </a:lnTo>
                  <a:lnTo>
                    <a:pt x="1008" y="103"/>
                  </a:lnTo>
                  <a:lnTo>
                    <a:pt x="1026" y="115"/>
                  </a:lnTo>
                  <a:lnTo>
                    <a:pt x="1041" y="130"/>
                  </a:lnTo>
                  <a:lnTo>
                    <a:pt x="1055" y="142"/>
                  </a:lnTo>
                  <a:lnTo>
                    <a:pt x="1070" y="153"/>
                  </a:lnTo>
                  <a:lnTo>
                    <a:pt x="1085" y="165"/>
                  </a:lnTo>
                  <a:lnTo>
                    <a:pt x="1099" y="171"/>
                  </a:lnTo>
                  <a:lnTo>
                    <a:pt x="1114" y="180"/>
                  </a:lnTo>
                  <a:lnTo>
                    <a:pt x="1129" y="186"/>
                  </a:lnTo>
                  <a:lnTo>
                    <a:pt x="1146" y="189"/>
                  </a:lnTo>
                  <a:lnTo>
                    <a:pt x="1161" y="194"/>
                  </a:lnTo>
                  <a:lnTo>
                    <a:pt x="1176" y="197"/>
                  </a:lnTo>
                  <a:lnTo>
                    <a:pt x="1191" y="200"/>
                  </a:lnTo>
                  <a:lnTo>
                    <a:pt x="1205" y="200"/>
                  </a:lnTo>
                </a:path>
              </a:pathLst>
            </a:custGeom>
            <a:noFill/>
            <a:ln w="0">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43" name="Freeform 939"/>
            <p:cNvSpPr>
              <a:spLocks/>
            </p:cNvSpPr>
            <p:nvPr/>
          </p:nvSpPr>
          <p:spPr bwMode="auto">
            <a:xfrm>
              <a:off x="2443440" y="2651743"/>
              <a:ext cx="1885610" cy="1316746"/>
            </a:xfrm>
            <a:custGeom>
              <a:avLst/>
              <a:gdLst/>
              <a:ahLst/>
              <a:cxnLst>
                <a:cxn ang="0">
                  <a:pos x="15" y="482"/>
                </a:cxn>
                <a:cxn ang="0">
                  <a:pos x="44" y="482"/>
                </a:cxn>
                <a:cxn ang="0">
                  <a:pos x="77" y="488"/>
                </a:cxn>
                <a:cxn ang="0">
                  <a:pos x="106" y="505"/>
                </a:cxn>
                <a:cxn ang="0">
                  <a:pos x="136" y="541"/>
                </a:cxn>
                <a:cxn ang="0">
                  <a:pos x="165" y="602"/>
                </a:cxn>
                <a:cxn ang="0">
                  <a:pos x="197" y="693"/>
                </a:cxn>
                <a:cxn ang="0">
                  <a:pos x="227" y="699"/>
                </a:cxn>
                <a:cxn ang="0">
                  <a:pos x="256" y="567"/>
                </a:cxn>
                <a:cxn ang="0">
                  <a:pos x="285" y="420"/>
                </a:cxn>
                <a:cxn ang="0">
                  <a:pos x="318" y="350"/>
                </a:cxn>
                <a:cxn ang="0">
                  <a:pos x="347" y="385"/>
                </a:cxn>
                <a:cxn ang="0">
                  <a:pos x="377" y="588"/>
                </a:cxn>
                <a:cxn ang="0">
                  <a:pos x="406" y="820"/>
                </a:cxn>
                <a:cxn ang="0">
                  <a:pos x="438" y="887"/>
                </a:cxn>
                <a:cxn ang="0">
                  <a:pos x="468" y="873"/>
                </a:cxn>
                <a:cxn ang="0">
                  <a:pos x="497" y="884"/>
                </a:cxn>
                <a:cxn ang="0">
                  <a:pos x="526" y="899"/>
                </a:cxn>
                <a:cxn ang="0">
                  <a:pos x="559" y="884"/>
                </a:cxn>
                <a:cxn ang="0">
                  <a:pos x="588" y="793"/>
                </a:cxn>
                <a:cxn ang="0">
                  <a:pos x="618" y="611"/>
                </a:cxn>
                <a:cxn ang="0">
                  <a:pos x="647" y="388"/>
                </a:cxn>
                <a:cxn ang="0">
                  <a:pos x="679" y="185"/>
                </a:cxn>
                <a:cxn ang="0">
                  <a:pos x="709" y="50"/>
                </a:cxn>
                <a:cxn ang="0">
                  <a:pos x="738" y="0"/>
                </a:cxn>
                <a:cxn ang="0">
                  <a:pos x="767" y="14"/>
                </a:cxn>
                <a:cxn ang="0">
                  <a:pos x="800" y="53"/>
                </a:cxn>
                <a:cxn ang="0">
                  <a:pos x="829" y="94"/>
                </a:cxn>
                <a:cxn ang="0">
                  <a:pos x="858" y="135"/>
                </a:cxn>
                <a:cxn ang="0">
                  <a:pos x="888" y="176"/>
                </a:cxn>
                <a:cxn ang="0">
                  <a:pos x="920" y="229"/>
                </a:cxn>
                <a:cxn ang="0">
                  <a:pos x="950" y="285"/>
                </a:cxn>
                <a:cxn ang="0">
                  <a:pos x="979" y="341"/>
                </a:cxn>
                <a:cxn ang="0">
                  <a:pos x="1008" y="385"/>
                </a:cxn>
                <a:cxn ang="0">
                  <a:pos x="1041" y="417"/>
                </a:cxn>
                <a:cxn ang="0">
                  <a:pos x="1070" y="435"/>
                </a:cxn>
                <a:cxn ang="0">
                  <a:pos x="1099" y="449"/>
                </a:cxn>
                <a:cxn ang="0">
                  <a:pos x="1129" y="458"/>
                </a:cxn>
                <a:cxn ang="0">
                  <a:pos x="1161" y="470"/>
                </a:cxn>
                <a:cxn ang="0">
                  <a:pos x="1191" y="485"/>
                </a:cxn>
              </a:cxnLst>
              <a:rect l="0" t="0" r="r" b="b"/>
              <a:pathLst>
                <a:path w="1205" h="899">
                  <a:moveTo>
                    <a:pt x="0" y="479"/>
                  </a:moveTo>
                  <a:lnTo>
                    <a:pt x="15" y="482"/>
                  </a:lnTo>
                  <a:lnTo>
                    <a:pt x="30" y="479"/>
                  </a:lnTo>
                  <a:lnTo>
                    <a:pt x="44" y="482"/>
                  </a:lnTo>
                  <a:lnTo>
                    <a:pt x="62" y="485"/>
                  </a:lnTo>
                  <a:lnTo>
                    <a:pt x="77" y="488"/>
                  </a:lnTo>
                  <a:lnTo>
                    <a:pt x="92" y="496"/>
                  </a:lnTo>
                  <a:lnTo>
                    <a:pt x="106" y="505"/>
                  </a:lnTo>
                  <a:lnTo>
                    <a:pt x="121" y="517"/>
                  </a:lnTo>
                  <a:lnTo>
                    <a:pt x="136" y="541"/>
                  </a:lnTo>
                  <a:lnTo>
                    <a:pt x="150" y="564"/>
                  </a:lnTo>
                  <a:lnTo>
                    <a:pt x="165" y="602"/>
                  </a:lnTo>
                  <a:lnTo>
                    <a:pt x="183" y="649"/>
                  </a:lnTo>
                  <a:lnTo>
                    <a:pt x="197" y="693"/>
                  </a:lnTo>
                  <a:lnTo>
                    <a:pt x="212" y="714"/>
                  </a:lnTo>
                  <a:lnTo>
                    <a:pt x="227" y="699"/>
                  </a:lnTo>
                  <a:lnTo>
                    <a:pt x="241" y="646"/>
                  </a:lnTo>
                  <a:lnTo>
                    <a:pt x="256" y="567"/>
                  </a:lnTo>
                  <a:lnTo>
                    <a:pt x="271" y="488"/>
                  </a:lnTo>
                  <a:lnTo>
                    <a:pt x="285" y="420"/>
                  </a:lnTo>
                  <a:lnTo>
                    <a:pt x="303" y="376"/>
                  </a:lnTo>
                  <a:lnTo>
                    <a:pt x="318" y="350"/>
                  </a:lnTo>
                  <a:lnTo>
                    <a:pt x="332" y="347"/>
                  </a:lnTo>
                  <a:lnTo>
                    <a:pt x="347" y="385"/>
                  </a:lnTo>
                  <a:lnTo>
                    <a:pt x="362" y="467"/>
                  </a:lnTo>
                  <a:lnTo>
                    <a:pt x="377" y="588"/>
                  </a:lnTo>
                  <a:lnTo>
                    <a:pt x="391" y="717"/>
                  </a:lnTo>
                  <a:lnTo>
                    <a:pt x="406" y="820"/>
                  </a:lnTo>
                  <a:lnTo>
                    <a:pt x="424" y="873"/>
                  </a:lnTo>
                  <a:lnTo>
                    <a:pt x="438" y="887"/>
                  </a:lnTo>
                  <a:lnTo>
                    <a:pt x="453" y="879"/>
                  </a:lnTo>
                  <a:lnTo>
                    <a:pt x="468" y="873"/>
                  </a:lnTo>
                  <a:lnTo>
                    <a:pt x="482" y="876"/>
                  </a:lnTo>
                  <a:lnTo>
                    <a:pt x="497" y="884"/>
                  </a:lnTo>
                  <a:lnTo>
                    <a:pt x="512" y="893"/>
                  </a:lnTo>
                  <a:lnTo>
                    <a:pt x="526" y="899"/>
                  </a:lnTo>
                  <a:lnTo>
                    <a:pt x="544" y="899"/>
                  </a:lnTo>
                  <a:lnTo>
                    <a:pt x="559" y="884"/>
                  </a:lnTo>
                  <a:lnTo>
                    <a:pt x="573" y="852"/>
                  </a:lnTo>
                  <a:lnTo>
                    <a:pt x="588" y="793"/>
                  </a:lnTo>
                  <a:lnTo>
                    <a:pt x="603" y="711"/>
                  </a:lnTo>
                  <a:lnTo>
                    <a:pt x="618" y="611"/>
                  </a:lnTo>
                  <a:lnTo>
                    <a:pt x="632" y="499"/>
                  </a:lnTo>
                  <a:lnTo>
                    <a:pt x="647" y="388"/>
                  </a:lnTo>
                  <a:lnTo>
                    <a:pt x="665" y="279"/>
                  </a:lnTo>
                  <a:lnTo>
                    <a:pt x="679" y="185"/>
                  </a:lnTo>
                  <a:lnTo>
                    <a:pt x="694" y="106"/>
                  </a:lnTo>
                  <a:lnTo>
                    <a:pt x="709" y="50"/>
                  </a:lnTo>
                  <a:lnTo>
                    <a:pt x="723" y="14"/>
                  </a:lnTo>
                  <a:lnTo>
                    <a:pt x="738" y="0"/>
                  </a:lnTo>
                  <a:lnTo>
                    <a:pt x="753" y="3"/>
                  </a:lnTo>
                  <a:lnTo>
                    <a:pt x="767" y="14"/>
                  </a:lnTo>
                  <a:lnTo>
                    <a:pt x="785" y="32"/>
                  </a:lnTo>
                  <a:lnTo>
                    <a:pt x="800" y="53"/>
                  </a:lnTo>
                  <a:lnTo>
                    <a:pt x="814" y="73"/>
                  </a:lnTo>
                  <a:lnTo>
                    <a:pt x="829" y="94"/>
                  </a:lnTo>
                  <a:lnTo>
                    <a:pt x="844" y="114"/>
                  </a:lnTo>
                  <a:lnTo>
                    <a:pt x="858" y="135"/>
                  </a:lnTo>
                  <a:lnTo>
                    <a:pt x="873" y="156"/>
                  </a:lnTo>
                  <a:lnTo>
                    <a:pt x="888" y="176"/>
                  </a:lnTo>
                  <a:lnTo>
                    <a:pt x="905" y="203"/>
                  </a:lnTo>
                  <a:lnTo>
                    <a:pt x="920" y="229"/>
                  </a:lnTo>
                  <a:lnTo>
                    <a:pt x="935" y="255"/>
                  </a:lnTo>
                  <a:lnTo>
                    <a:pt x="950" y="285"/>
                  </a:lnTo>
                  <a:lnTo>
                    <a:pt x="964" y="314"/>
                  </a:lnTo>
                  <a:lnTo>
                    <a:pt x="979" y="341"/>
                  </a:lnTo>
                  <a:lnTo>
                    <a:pt x="994" y="364"/>
                  </a:lnTo>
                  <a:lnTo>
                    <a:pt x="1008" y="385"/>
                  </a:lnTo>
                  <a:lnTo>
                    <a:pt x="1026" y="402"/>
                  </a:lnTo>
                  <a:lnTo>
                    <a:pt x="1041" y="417"/>
                  </a:lnTo>
                  <a:lnTo>
                    <a:pt x="1055" y="426"/>
                  </a:lnTo>
                  <a:lnTo>
                    <a:pt x="1070" y="435"/>
                  </a:lnTo>
                  <a:lnTo>
                    <a:pt x="1085" y="444"/>
                  </a:lnTo>
                  <a:lnTo>
                    <a:pt x="1099" y="449"/>
                  </a:lnTo>
                  <a:lnTo>
                    <a:pt x="1114" y="455"/>
                  </a:lnTo>
                  <a:lnTo>
                    <a:pt x="1129" y="458"/>
                  </a:lnTo>
                  <a:lnTo>
                    <a:pt x="1146" y="464"/>
                  </a:lnTo>
                  <a:lnTo>
                    <a:pt x="1161" y="470"/>
                  </a:lnTo>
                  <a:lnTo>
                    <a:pt x="1176" y="479"/>
                  </a:lnTo>
                  <a:lnTo>
                    <a:pt x="1191" y="485"/>
                  </a:lnTo>
                  <a:lnTo>
                    <a:pt x="1205" y="491"/>
                  </a:lnTo>
                </a:path>
              </a:pathLst>
            </a:custGeom>
            <a:noFill/>
            <a:ln w="9525" cap="flat">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44" name="Freeform 940"/>
            <p:cNvSpPr>
              <a:spLocks/>
            </p:cNvSpPr>
            <p:nvPr/>
          </p:nvSpPr>
          <p:spPr bwMode="auto">
            <a:xfrm>
              <a:off x="2443440" y="2647349"/>
              <a:ext cx="1885610" cy="1329928"/>
            </a:xfrm>
            <a:custGeom>
              <a:avLst/>
              <a:gdLst/>
              <a:ahLst/>
              <a:cxnLst>
                <a:cxn ang="0">
                  <a:pos x="15" y="488"/>
                </a:cxn>
                <a:cxn ang="0">
                  <a:pos x="44" y="499"/>
                </a:cxn>
                <a:cxn ang="0">
                  <a:pos x="77" y="514"/>
                </a:cxn>
                <a:cxn ang="0">
                  <a:pos x="106" y="535"/>
                </a:cxn>
                <a:cxn ang="0">
                  <a:pos x="136" y="558"/>
                </a:cxn>
                <a:cxn ang="0">
                  <a:pos x="165" y="614"/>
                </a:cxn>
                <a:cxn ang="0">
                  <a:pos x="197" y="688"/>
                </a:cxn>
                <a:cxn ang="0">
                  <a:pos x="227" y="708"/>
                </a:cxn>
                <a:cxn ang="0">
                  <a:pos x="256" y="561"/>
                </a:cxn>
                <a:cxn ang="0">
                  <a:pos x="285" y="423"/>
                </a:cxn>
                <a:cxn ang="0">
                  <a:pos x="318" y="347"/>
                </a:cxn>
                <a:cxn ang="0">
                  <a:pos x="347" y="376"/>
                </a:cxn>
                <a:cxn ang="0">
                  <a:pos x="377" y="591"/>
                </a:cxn>
                <a:cxn ang="0">
                  <a:pos x="406" y="820"/>
                </a:cxn>
                <a:cxn ang="0">
                  <a:pos x="438" y="893"/>
                </a:cxn>
                <a:cxn ang="0">
                  <a:pos x="468" y="870"/>
                </a:cxn>
                <a:cxn ang="0">
                  <a:pos x="497" y="870"/>
                </a:cxn>
                <a:cxn ang="0">
                  <a:pos x="526" y="905"/>
                </a:cxn>
                <a:cxn ang="0">
                  <a:pos x="559" y="890"/>
                </a:cxn>
                <a:cxn ang="0">
                  <a:pos x="588" y="796"/>
                </a:cxn>
                <a:cxn ang="0">
                  <a:pos x="618" y="614"/>
                </a:cxn>
                <a:cxn ang="0">
                  <a:pos x="647" y="388"/>
                </a:cxn>
                <a:cxn ang="0">
                  <a:pos x="679" y="176"/>
                </a:cxn>
                <a:cxn ang="0">
                  <a:pos x="709" y="44"/>
                </a:cxn>
                <a:cxn ang="0">
                  <a:pos x="738" y="0"/>
                </a:cxn>
                <a:cxn ang="0">
                  <a:pos x="767" y="9"/>
                </a:cxn>
                <a:cxn ang="0">
                  <a:pos x="800" y="41"/>
                </a:cxn>
                <a:cxn ang="0">
                  <a:pos x="829" y="91"/>
                </a:cxn>
                <a:cxn ang="0">
                  <a:pos x="858" y="141"/>
                </a:cxn>
                <a:cxn ang="0">
                  <a:pos x="888" y="182"/>
                </a:cxn>
                <a:cxn ang="0">
                  <a:pos x="920" y="229"/>
                </a:cxn>
                <a:cxn ang="0">
                  <a:pos x="950" y="279"/>
                </a:cxn>
                <a:cxn ang="0">
                  <a:pos x="979" y="335"/>
                </a:cxn>
                <a:cxn ang="0">
                  <a:pos x="1008" y="382"/>
                </a:cxn>
                <a:cxn ang="0">
                  <a:pos x="1041" y="417"/>
                </a:cxn>
                <a:cxn ang="0">
                  <a:pos x="1070" y="444"/>
                </a:cxn>
                <a:cxn ang="0">
                  <a:pos x="1099" y="461"/>
                </a:cxn>
                <a:cxn ang="0">
                  <a:pos x="1129" y="473"/>
                </a:cxn>
                <a:cxn ang="0">
                  <a:pos x="1161" y="482"/>
                </a:cxn>
                <a:cxn ang="0">
                  <a:pos x="1191" y="485"/>
                </a:cxn>
              </a:cxnLst>
              <a:rect l="0" t="0" r="r" b="b"/>
              <a:pathLst>
                <a:path w="1205" h="908">
                  <a:moveTo>
                    <a:pt x="0" y="488"/>
                  </a:moveTo>
                  <a:lnTo>
                    <a:pt x="15" y="488"/>
                  </a:lnTo>
                  <a:lnTo>
                    <a:pt x="30" y="494"/>
                  </a:lnTo>
                  <a:lnTo>
                    <a:pt x="44" y="499"/>
                  </a:lnTo>
                  <a:lnTo>
                    <a:pt x="62" y="505"/>
                  </a:lnTo>
                  <a:lnTo>
                    <a:pt x="77" y="514"/>
                  </a:lnTo>
                  <a:lnTo>
                    <a:pt x="92" y="526"/>
                  </a:lnTo>
                  <a:lnTo>
                    <a:pt x="106" y="535"/>
                  </a:lnTo>
                  <a:lnTo>
                    <a:pt x="121" y="544"/>
                  </a:lnTo>
                  <a:lnTo>
                    <a:pt x="136" y="558"/>
                  </a:lnTo>
                  <a:lnTo>
                    <a:pt x="150" y="582"/>
                  </a:lnTo>
                  <a:lnTo>
                    <a:pt x="165" y="614"/>
                  </a:lnTo>
                  <a:lnTo>
                    <a:pt x="183" y="649"/>
                  </a:lnTo>
                  <a:lnTo>
                    <a:pt x="197" y="688"/>
                  </a:lnTo>
                  <a:lnTo>
                    <a:pt x="212" y="717"/>
                  </a:lnTo>
                  <a:lnTo>
                    <a:pt x="227" y="708"/>
                  </a:lnTo>
                  <a:lnTo>
                    <a:pt x="241" y="649"/>
                  </a:lnTo>
                  <a:lnTo>
                    <a:pt x="256" y="561"/>
                  </a:lnTo>
                  <a:lnTo>
                    <a:pt x="271" y="482"/>
                  </a:lnTo>
                  <a:lnTo>
                    <a:pt x="285" y="423"/>
                  </a:lnTo>
                  <a:lnTo>
                    <a:pt x="303" y="379"/>
                  </a:lnTo>
                  <a:lnTo>
                    <a:pt x="318" y="347"/>
                  </a:lnTo>
                  <a:lnTo>
                    <a:pt x="332" y="338"/>
                  </a:lnTo>
                  <a:lnTo>
                    <a:pt x="347" y="376"/>
                  </a:lnTo>
                  <a:lnTo>
                    <a:pt x="362" y="467"/>
                  </a:lnTo>
                  <a:lnTo>
                    <a:pt x="377" y="591"/>
                  </a:lnTo>
                  <a:lnTo>
                    <a:pt x="391" y="720"/>
                  </a:lnTo>
                  <a:lnTo>
                    <a:pt x="406" y="820"/>
                  </a:lnTo>
                  <a:lnTo>
                    <a:pt x="424" y="879"/>
                  </a:lnTo>
                  <a:lnTo>
                    <a:pt x="438" y="893"/>
                  </a:lnTo>
                  <a:lnTo>
                    <a:pt x="453" y="885"/>
                  </a:lnTo>
                  <a:lnTo>
                    <a:pt x="468" y="870"/>
                  </a:lnTo>
                  <a:lnTo>
                    <a:pt x="482" y="861"/>
                  </a:lnTo>
                  <a:lnTo>
                    <a:pt x="497" y="870"/>
                  </a:lnTo>
                  <a:lnTo>
                    <a:pt x="512" y="890"/>
                  </a:lnTo>
                  <a:lnTo>
                    <a:pt x="526" y="905"/>
                  </a:lnTo>
                  <a:lnTo>
                    <a:pt x="544" y="908"/>
                  </a:lnTo>
                  <a:lnTo>
                    <a:pt x="559" y="890"/>
                  </a:lnTo>
                  <a:lnTo>
                    <a:pt x="573" y="852"/>
                  </a:lnTo>
                  <a:lnTo>
                    <a:pt x="588" y="796"/>
                  </a:lnTo>
                  <a:lnTo>
                    <a:pt x="603" y="717"/>
                  </a:lnTo>
                  <a:lnTo>
                    <a:pt x="618" y="614"/>
                  </a:lnTo>
                  <a:lnTo>
                    <a:pt x="632" y="502"/>
                  </a:lnTo>
                  <a:lnTo>
                    <a:pt x="647" y="388"/>
                  </a:lnTo>
                  <a:lnTo>
                    <a:pt x="665" y="276"/>
                  </a:lnTo>
                  <a:lnTo>
                    <a:pt x="679" y="176"/>
                  </a:lnTo>
                  <a:lnTo>
                    <a:pt x="694" y="97"/>
                  </a:lnTo>
                  <a:lnTo>
                    <a:pt x="709" y="44"/>
                  </a:lnTo>
                  <a:lnTo>
                    <a:pt x="723" y="12"/>
                  </a:lnTo>
                  <a:lnTo>
                    <a:pt x="738" y="0"/>
                  </a:lnTo>
                  <a:lnTo>
                    <a:pt x="753" y="3"/>
                  </a:lnTo>
                  <a:lnTo>
                    <a:pt x="767" y="9"/>
                  </a:lnTo>
                  <a:lnTo>
                    <a:pt x="785" y="23"/>
                  </a:lnTo>
                  <a:lnTo>
                    <a:pt x="800" y="41"/>
                  </a:lnTo>
                  <a:lnTo>
                    <a:pt x="814" y="65"/>
                  </a:lnTo>
                  <a:lnTo>
                    <a:pt x="829" y="91"/>
                  </a:lnTo>
                  <a:lnTo>
                    <a:pt x="844" y="117"/>
                  </a:lnTo>
                  <a:lnTo>
                    <a:pt x="858" y="141"/>
                  </a:lnTo>
                  <a:lnTo>
                    <a:pt x="873" y="162"/>
                  </a:lnTo>
                  <a:lnTo>
                    <a:pt x="888" y="182"/>
                  </a:lnTo>
                  <a:lnTo>
                    <a:pt x="905" y="206"/>
                  </a:lnTo>
                  <a:lnTo>
                    <a:pt x="920" y="229"/>
                  </a:lnTo>
                  <a:lnTo>
                    <a:pt x="935" y="253"/>
                  </a:lnTo>
                  <a:lnTo>
                    <a:pt x="950" y="279"/>
                  </a:lnTo>
                  <a:lnTo>
                    <a:pt x="964" y="306"/>
                  </a:lnTo>
                  <a:lnTo>
                    <a:pt x="979" y="335"/>
                  </a:lnTo>
                  <a:lnTo>
                    <a:pt x="994" y="358"/>
                  </a:lnTo>
                  <a:lnTo>
                    <a:pt x="1008" y="382"/>
                  </a:lnTo>
                  <a:lnTo>
                    <a:pt x="1026" y="400"/>
                  </a:lnTo>
                  <a:lnTo>
                    <a:pt x="1041" y="417"/>
                  </a:lnTo>
                  <a:lnTo>
                    <a:pt x="1055" y="432"/>
                  </a:lnTo>
                  <a:lnTo>
                    <a:pt x="1070" y="444"/>
                  </a:lnTo>
                  <a:lnTo>
                    <a:pt x="1085" y="452"/>
                  </a:lnTo>
                  <a:lnTo>
                    <a:pt x="1099" y="461"/>
                  </a:lnTo>
                  <a:lnTo>
                    <a:pt x="1114" y="467"/>
                  </a:lnTo>
                  <a:lnTo>
                    <a:pt x="1129" y="473"/>
                  </a:lnTo>
                  <a:lnTo>
                    <a:pt x="1146" y="476"/>
                  </a:lnTo>
                  <a:lnTo>
                    <a:pt x="1161" y="482"/>
                  </a:lnTo>
                  <a:lnTo>
                    <a:pt x="1176" y="482"/>
                  </a:lnTo>
                  <a:lnTo>
                    <a:pt x="1191" y="485"/>
                  </a:lnTo>
                  <a:lnTo>
                    <a:pt x="1205" y="485"/>
                  </a:lnTo>
                </a:path>
              </a:pathLst>
            </a:custGeom>
            <a:noFill/>
            <a:ln w="0">
              <a:solidFill>
                <a:srgbClr val="00FF00"/>
              </a:solidFill>
              <a:prstDash val="sysDash"/>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45" name="Rectangle 941"/>
            <p:cNvSpPr>
              <a:spLocks noChangeArrowheads="1"/>
            </p:cNvSpPr>
            <p:nvPr/>
          </p:nvSpPr>
          <p:spPr bwMode="auto">
            <a:xfrm>
              <a:off x="3240312" y="2295426"/>
              <a:ext cx="276518"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mode 1</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546" name="Rectangle 942"/>
            <p:cNvSpPr>
              <a:spLocks noChangeArrowheads="1"/>
            </p:cNvSpPr>
            <p:nvPr/>
          </p:nvSpPr>
          <p:spPr bwMode="auto">
            <a:xfrm>
              <a:off x="2876896" y="4347841"/>
              <a:ext cx="839035"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rgbClr val="000000"/>
                  </a:solidFill>
                  <a:effectLst/>
                  <a:latin typeface="Arial Narrow" pitchFamily="34" charset="0"/>
                  <a:cs typeface="Arial" pitchFamily="34" charset="0"/>
                </a:rPr>
                <a:t>peri</a:t>
              </a:r>
              <a:r>
                <a:rPr kumimoji="0" lang="en-US" sz="800" b="0" i="0" u="none" strike="noStrike" cap="none" normalizeH="0" baseline="0" dirty="0" smtClean="0">
                  <a:ln>
                    <a:noFill/>
                  </a:ln>
                  <a:solidFill>
                    <a:srgbClr val="000000"/>
                  </a:solidFill>
                  <a:effectLst/>
                  <a:latin typeface="Arial Narrow" pitchFamily="34" charset="0"/>
                  <a:cs typeface="Arial" pitchFamily="34" charset="0"/>
                </a:rPr>
                <a:t>-stimulus time (ms)</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547" name="Rectangle 1055"/>
            <p:cNvSpPr>
              <a:spLocks noChangeArrowheads="1"/>
            </p:cNvSpPr>
            <p:nvPr/>
          </p:nvSpPr>
          <p:spPr bwMode="auto">
            <a:xfrm>
              <a:off x="2598359" y="2303150"/>
              <a:ext cx="79806" cy="9666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Arial Narrow" pitchFamily="34" charset="0"/>
                  <a:cs typeface="Arial" pitchFamily="34" charset="0"/>
                </a:rPr>
                <a:t>-3</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48" name="Group 547"/>
          <p:cNvGrpSpPr/>
          <p:nvPr/>
        </p:nvGrpSpPr>
        <p:grpSpPr>
          <a:xfrm>
            <a:off x="7111524" y="3128895"/>
            <a:ext cx="1503993" cy="1563853"/>
            <a:chOff x="4706527" y="2288029"/>
            <a:chExt cx="2046552" cy="2167065"/>
          </a:xfrm>
        </p:grpSpPr>
        <p:sp>
          <p:nvSpPr>
            <p:cNvPr id="549" name="Rectangle 943"/>
            <p:cNvSpPr>
              <a:spLocks noChangeArrowheads="1"/>
            </p:cNvSpPr>
            <p:nvPr/>
          </p:nvSpPr>
          <p:spPr bwMode="auto">
            <a:xfrm>
              <a:off x="4812935" y="2443285"/>
              <a:ext cx="1885610" cy="17649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550" name="Rectangle 944"/>
            <p:cNvSpPr>
              <a:spLocks noChangeArrowheads="1"/>
            </p:cNvSpPr>
            <p:nvPr/>
          </p:nvSpPr>
          <p:spPr bwMode="auto">
            <a:xfrm>
              <a:off x="4812935" y="2443285"/>
              <a:ext cx="1885610" cy="1764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551" name="Freeform 945"/>
            <p:cNvSpPr>
              <a:spLocks/>
            </p:cNvSpPr>
            <p:nvPr/>
          </p:nvSpPr>
          <p:spPr bwMode="auto">
            <a:xfrm>
              <a:off x="5047658" y="2438890"/>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52" name="Freeform 946"/>
            <p:cNvSpPr>
              <a:spLocks/>
            </p:cNvSpPr>
            <p:nvPr/>
          </p:nvSpPr>
          <p:spPr bwMode="auto">
            <a:xfrm>
              <a:off x="5282382" y="2438890"/>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53" name="Freeform 947"/>
            <p:cNvSpPr>
              <a:spLocks/>
            </p:cNvSpPr>
            <p:nvPr/>
          </p:nvSpPr>
          <p:spPr bwMode="auto">
            <a:xfrm>
              <a:off x="5517105" y="2438890"/>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54" name="Freeform 948"/>
            <p:cNvSpPr>
              <a:spLocks/>
            </p:cNvSpPr>
            <p:nvPr/>
          </p:nvSpPr>
          <p:spPr bwMode="auto">
            <a:xfrm>
              <a:off x="5754958" y="2438890"/>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55" name="Freeform 949"/>
            <p:cNvSpPr>
              <a:spLocks/>
            </p:cNvSpPr>
            <p:nvPr/>
          </p:nvSpPr>
          <p:spPr bwMode="auto">
            <a:xfrm>
              <a:off x="5989681" y="2438890"/>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56" name="Freeform 950"/>
            <p:cNvSpPr>
              <a:spLocks/>
            </p:cNvSpPr>
            <p:nvPr/>
          </p:nvSpPr>
          <p:spPr bwMode="auto">
            <a:xfrm>
              <a:off x="6224404" y="2438890"/>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57" name="Freeform 951"/>
            <p:cNvSpPr>
              <a:spLocks/>
            </p:cNvSpPr>
            <p:nvPr/>
          </p:nvSpPr>
          <p:spPr bwMode="auto">
            <a:xfrm>
              <a:off x="6459127" y="2438890"/>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58" name="Freeform 952"/>
            <p:cNvSpPr>
              <a:spLocks/>
            </p:cNvSpPr>
            <p:nvPr/>
          </p:nvSpPr>
          <p:spPr bwMode="auto">
            <a:xfrm>
              <a:off x="6698544" y="2438890"/>
              <a:ext cx="1565" cy="1769331"/>
            </a:xfrm>
            <a:custGeom>
              <a:avLst/>
              <a:gdLst/>
              <a:ahLst/>
              <a:cxnLst>
                <a:cxn ang="0">
                  <a:pos x="0" y="411"/>
                </a:cxn>
                <a:cxn ang="0">
                  <a:pos x="0" y="0"/>
                </a:cxn>
                <a:cxn ang="0">
                  <a:pos x="0" y="0"/>
                </a:cxn>
              </a:cxnLst>
              <a:rect l="0" t="0" r="r" b="b"/>
              <a:pathLst>
                <a:path h="411">
                  <a:moveTo>
                    <a:pt x="0" y="411"/>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59" name="Freeform 953"/>
            <p:cNvSpPr>
              <a:spLocks/>
            </p:cNvSpPr>
            <p:nvPr/>
          </p:nvSpPr>
          <p:spPr bwMode="auto">
            <a:xfrm>
              <a:off x="4812935" y="4208221"/>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60" name="Freeform 954"/>
            <p:cNvSpPr>
              <a:spLocks/>
            </p:cNvSpPr>
            <p:nvPr/>
          </p:nvSpPr>
          <p:spPr bwMode="auto">
            <a:xfrm>
              <a:off x="4812935" y="3910892"/>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61" name="Freeform 955"/>
            <p:cNvSpPr>
              <a:spLocks/>
            </p:cNvSpPr>
            <p:nvPr/>
          </p:nvSpPr>
          <p:spPr bwMode="auto">
            <a:xfrm>
              <a:off x="4812935" y="3617957"/>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62" name="Freeform 956"/>
            <p:cNvSpPr>
              <a:spLocks/>
            </p:cNvSpPr>
            <p:nvPr/>
          </p:nvSpPr>
          <p:spPr bwMode="auto">
            <a:xfrm>
              <a:off x="4812935" y="3325021"/>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63" name="Freeform 957"/>
            <p:cNvSpPr>
              <a:spLocks/>
            </p:cNvSpPr>
            <p:nvPr/>
          </p:nvSpPr>
          <p:spPr bwMode="auto">
            <a:xfrm>
              <a:off x="4812935" y="3027691"/>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64" name="Freeform 958"/>
            <p:cNvSpPr>
              <a:spLocks/>
            </p:cNvSpPr>
            <p:nvPr/>
          </p:nvSpPr>
          <p:spPr bwMode="auto">
            <a:xfrm>
              <a:off x="4812935" y="2736220"/>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65" name="Freeform 959"/>
            <p:cNvSpPr>
              <a:spLocks/>
            </p:cNvSpPr>
            <p:nvPr/>
          </p:nvSpPr>
          <p:spPr bwMode="auto">
            <a:xfrm>
              <a:off x="4812935" y="2438890"/>
              <a:ext cx="1885610" cy="1465"/>
            </a:xfrm>
            <a:custGeom>
              <a:avLst/>
              <a:gdLst/>
              <a:ahLst/>
              <a:cxnLst>
                <a:cxn ang="0">
                  <a:pos x="0" y="0"/>
                </a:cxn>
                <a:cxn ang="0">
                  <a:pos x="410" y="0"/>
                </a:cxn>
                <a:cxn ang="0">
                  <a:pos x="410" y="0"/>
                </a:cxn>
              </a:cxnLst>
              <a:rect l="0" t="0" r="r" b="b"/>
              <a:pathLst>
                <a:path w="410">
                  <a:moveTo>
                    <a:pt x="0" y="0"/>
                  </a:moveTo>
                  <a:lnTo>
                    <a:pt x="410" y="0"/>
                  </a:lnTo>
                  <a:lnTo>
                    <a:pt x="41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66" name="Line 960"/>
            <p:cNvSpPr>
              <a:spLocks noChangeShapeType="1"/>
            </p:cNvSpPr>
            <p:nvPr/>
          </p:nvSpPr>
          <p:spPr bwMode="auto">
            <a:xfrm>
              <a:off x="4812935" y="4208221"/>
              <a:ext cx="1885610"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67" name="Line 961"/>
            <p:cNvSpPr>
              <a:spLocks noChangeShapeType="1"/>
            </p:cNvSpPr>
            <p:nvPr/>
          </p:nvSpPr>
          <p:spPr bwMode="auto">
            <a:xfrm flipV="1">
              <a:off x="4812935" y="2443285"/>
              <a:ext cx="1565" cy="176493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68" name="Line 962"/>
            <p:cNvSpPr>
              <a:spLocks noChangeShapeType="1"/>
            </p:cNvSpPr>
            <p:nvPr/>
          </p:nvSpPr>
          <p:spPr bwMode="auto">
            <a:xfrm flipV="1">
              <a:off x="5047658" y="4186252"/>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69" name="Rectangle 963"/>
            <p:cNvSpPr>
              <a:spLocks noChangeArrowheads="1"/>
            </p:cNvSpPr>
            <p:nvPr/>
          </p:nvSpPr>
          <p:spPr bwMode="auto">
            <a:xfrm>
              <a:off x="4992889" y="4219939"/>
              <a:ext cx="91646"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50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70" name="Line 964"/>
            <p:cNvSpPr>
              <a:spLocks noChangeShapeType="1"/>
            </p:cNvSpPr>
            <p:nvPr/>
          </p:nvSpPr>
          <p:spPr bwMode="auto">
            <a:xfrm flipV="1">
              <a:off x="5282382" y="4186252"/>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71" name="Rectangle 965"/>
            <p:cNvSpPr>
              <a:spLocks noChangeArrowheads="1"/>
            </p:cNvSpPr>
            <p:nvPr/>
          </p:nvSpPr>
          <p:spPr bwMode="auto">
            <a:xfrm>
              <a:off x="5199446" y="4219939"/>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100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72" name="Line 966"/>
            <p:cNvSpPr>
              <a:spLocks noChangeShapeType="1"/>
            </p:cNvSpPr>
            <p:nvPr/>
          </p:nvSpPr>
          <p:spPr bwMode="auto">
            <a:xfrm flipV="1">
              <a:off x="5517105" y="4186252"/>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73" name="Rectangle 967"/>
            <p:cNvSpPr>
              <a:spLocks noChangeArrowheads="1"/>
            </p:cNvSpPr>
            <p:nvPr/>
          </p:nvSpPr>
          <p:spPr bwMode="auto">
            <a:xfrm>
              <a:off x="5434169" y="4219939"/>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150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74" name="Line 968"/>
            <p:cNvSpPr>
              <a:spLocks noChangeShapeType="1"/>
            </p:cNvSpPr>
            <p:nvPr/>
          </p:nvSpPr>
          <p:spPr bwMode="auto">
            <a:xfrm flipV="1">
              <a:off x="5754958" y="4186252"/>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75" name="Rectangle 969"/>
            <p:cNvSpPr>
              <a:spLocks noChangeArrowheads="1"/>
            </p:cNvSpPr>
            <p:nvPr/>
          </p:nvSpPr>
          <p:spPr bwMode="auto">
            <a:xfrm>
              <a:off x="5673587" y="4219939"/>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200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76" name="Line 970"/>
            <p:cNvSpPr>
              <a:spLocks noChangeShapeType="1"/>
            </p:cNvSpPr>
            <p:nvPr/>
          </p:nvSpPr>
          <p:spPr bwMode="auto">
            <a:xfrm flipV="1">
              <a:off x="5989681" y="4186252"/>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77" name="Rectangle 971"/>
            <p:cNvSpPr>
              <a:spLocks noChangeArrowheads="1"/>
            </p:cNvSpPr>
            <p:nvPr/>
          </p:nvSpPr>
          <p:spPr bwMode="auto">
            <a:xfrm>
              <a:off x="5906745" y="4219939"/>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250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78" name="Line 972"/>
            <p:cNvSpPr>
              <a:spLocks noChangeShapeType="1"/>
            </p:cNvSpPr>
            <p:nvPr/>
          </p:nvSpPr>
          <p:spPr bwMode="auto">
            <a:xfrm flipV="1">
              <a:off x="6224404" y="4186252"/>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79" name="Rectangle 973"/>
            <p:cNvSpPr>
              <a:spLocks noChangeArrowheads="1"/>
            </p:cNvSpPr>
            <p:nvPr/>
          </p:nvSpPr>
          <p:spPr bwMode="auto">
            <a:xfrm>
              <a:off x="6141468" y="4219939"/>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300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80" name="Line 974"/>
            <p:cNvSpPr>
              <a:spLocks noChangeShapeType="1"/>
            </p:cNvSpPr>
            <p:nvPr/>
          </p:nvSpPr>
          <p:spPr bwMode="auto">
            <a:xfrm flipV="1">
              <a:off x="6459127" y="4186252"/>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81" name="Rectangle 975"/>
            <p:cNvSpPr>
              <a:spLocks noChangeArrowheads="1"/>
            </p:cNvSpPr>
            <p:nvPr/>
          </p:nvSpPr>
          <p:spPr bwMode="auto">
            <a:xfrm>
              <a:off x="6376191" y="4219939"/>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350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82" name="Line 976"/>
            <p:cNvSpPr>
              <a:spLocks noChangeShapeType="1"/>
            </p:cNvSpPr>
            <p:nvPr/>
          </p:nvSpPr>
          <p:spPr bwMode="auto">
            <a:xfrm flipV="1">
              <a:off x="6698544" y="4186252"/>
              <a:ext cx="1565" cy="2197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83" name="Rectangle 977"/>
            <p:cNvSpPr>
              <a:spLocks noChangeArrowheads="1"/>
            </p:cNvSpPr>
            <p:nvPr/>
          </p:nvSpPr>
          <p:spPr bwMode="auto">
            <a:xfrm>
              <a:off x="6615609" y="4219939"/>
              <a:ext cx="137470"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400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84" name="Line 978"/>
            <p:cNvSpPr>
              <a:spLocks noChangeShapeType="1"/>
            </p:cNvSpPr>
            <p:nvPr/>
          </p:nvSpPr>
          <p:spPr bwMode="auto">
            <a:xfrm>
              <a:off x="4812935" y="4208221"/>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85" name="Rectangle 979"/>
            <p:cNvSpPr>
              <a:spLocks noChangeArrowheads="1"/>
            </p:cNvSpPr>
            <p:nvPr/>
          </p:nvSpPr>
          <p:spPr bwMode="auto">
            <a:xfrm>
              <a:off x="4706527" y="4143776"/>
              <a:ext cx="72685"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86" name="Line 980"/>
            <p:cNvSpPr>
              <a:spLocks noChangeShapeType="1"/>
            </p:cNvSpPr>
            <p:nvPr/>
          </p:nvSpPr>
          <p:spPr bwMode="auto">
            <a:xfrm>
              <a:off x="4812935" y="3910892"/>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87" name="Rectangle 981"/>
            <p:cNvSpPr>
              <a:spLocks noChangeArrowheads="1"/>
            </p:cNvSpPr>
            <p:nvPr/>
          </p:nvSpPr>
          <p:spPr bwMode="auto">
            <a:xfrm>
              <a:off x="4706527" y="3846446"/>
              <a:ext cx="72685"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88" name="Line 982"/>
            <p:cNvSpPr>
              <a:spLocks noChangeShapeType="1"/>
            </p:cNvSpPr>
            <p:nvPr/>
          </p:nvSpPr>
          <p:spPr bwMode="auto">
            <a:xfrm>
              <a:off x="4812935" y="3617957"/>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89" name="Rectangle 983"/>
            <p:cNvSpPr>
              <a:spLocks noChangeArrowheads="1"/>
            </p:cNvSpPr>
            <p:nvPr/>
          </p:nvSpPr>
          <p:spPr bwMode="auto">
            <a:xfrm>
              <a:off x="4706527" y="3553511"/>
              <a:ext cx="72685"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90" name="Line 984"/>
            <p:cNvSpPr>
              <a:spLocks noChangeShapeType="1"/>
            </p:cNvSpPr>
            <p:nvPr/>
          </p:nvSpPr>
          <p:spPr bwMode="auto">
            <a:xfrm>
              <a:off x="4812935" y="3325021"/>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91" name="Rectangle 985"/>
            <p:cNvSpPr>
              <a:spLocks noChangeArrowheads="1"/>
            </p:cNvSpPr>
            <p:nvPr/>
          </p:nvSpPr>
          <p:spPr bwMode="auto">
            <a:xfrm>
              <a:off x="4739388" y="3260575"/>
              <a:ext cx="45824"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92" name="Line 986"/>
            <p:cNvSpPr>
              <a:spLocks noChangeShapeType="1"/>
            </p:cNvSpPr>
            <p:nvPr/>
          </p:nvSpPr>
          <p:spPr bwMode="auto">
            <a:xfrm>
              <a:off x="4812935" y="3027691"/>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93" name="Rectangle 987"/>
            <p:cNvSpPr>
              <a:spLocks noChangeArrowheads="1"/>
            </p:cNvSpPr>
            <p:nvPr/>
          </p:nvSpPr>
          <p:spPr bwMode="auto">
            <a:xfrm>
              <a:off x="4739388" y="2963245"/>
              <a:ext cx="45824"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94" name="Line 988"/>
            <p:cNvSpPr>
              <a:spLocks noChangeShapeType="1"/>
            </p:cNvSpPr>
            <p:nvPr/>
          </p:nvSpPr>
          <p:spPr bwMode="auto">
            <a:xfrm>
              <a:off x="4812935" y="2736220"/>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95" name="Rectangle 989"/>
            <p:cNvSpPr>
              <a:spLocks noChangeArrowheads="1"/>
            </p:cNvSpPr>
            <p:nvPr/>
          </p:nvSpPr>
          <p:spPr bwMode="auto">
            <a:xfrm>
              <a:off x="4739388" y="2670309"/>
              <a:ext cx="45824"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96" name="Line 990"/>
            <p:cNvSpPr>
              <a:spLocks noChangeShapeType="1"/>
            </p:cNvSpPr>
            <p:nvPr/>
          </p:nvSpPr>
          <p:spPr bwMode="auto">
            <a:xfrm>
              <a:off x="4812935" y="2438890"/>
              <a:ext cx="18778" cy="146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597" name="Rectangle 991"/>
            <p:cNvSpPr>
              <a:spLocks noChangeArrowheads="1"/>
            </p:cNvSpPr>
            <p:nvPr/>
          </p:nvSpPr>
          <p:spPr bwMode="auto">
            <a:xfrm>
              <a:off x="4739388" y="2374444"/>
              <a:ext cx="45824"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98" name="Rectangle 992"/>
            <p:cNvSpPr>
              <a:spLocks noChangeArrowheads="1"/>
            </p:cNvSpPr>
            <p:nvPr/>
          </p:nvSpPr>
          <p:spPr bwMode="auto">
            <a:xfrm>
              <a:off x="4812935" y="2305605"/>
              <a:ext cx="156431"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x 10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599" name="Freeform 994"/>
            <p:cNvSpPr>
              <a:spLocks/>
            </p:cNvSpPr>
            <p:nvPr/>
          </p:nvSpPr>
          <p:spPr bwMode="auto">
            <a:xfrm>
              <a:off x="4812935" y="3062843"/>
              <a:ext cx="1885610" cy="374958"/>
            </a:xfrm>
            <a:custGeom>
              <a:avLst/>
              <a:gdLst/>
              <a:ahLst/>
              <a:cxnLst>
                <a:cxn ang="0">
                  <a:pos x="15" y="179"/>
                </a:cxn>
                <a:cxn ang="0">
                  <a:pos x="44" y="179"/>
                </a:cxn>
                <a:cxn ang="0">
                  <a:pos x="73" y="179"/>
                </a:cxn>
                <a:cxn ang="0">
                  <a:pos x="103" y="179"/>
                </a:cxn>
                <a:cxn ang="0">
                  <a:pos x="135" y="191"/>
                </a:cxn>
                <a:cxn ang="0">
                  <a:pos x="165" y="211"/>
                </a:cxn>
                <a:cxn ang="0">
                  <a:pos x="194" y="226"/>
                </a:cxn>
                <a:cxn ang="0">
                  <a:pos x="223" y="211"/>
                </a:cxn>
                <a:cxn ang="0">
                  <a:pos x="256" y="159"/>
                </a:cxn>
                <a:cxn ang="0">
                  <a:pos x="285" y="120"/>
                </a:cxn>
                <a:cxn ang="0">
                  <a:pos x="314" y="138"/>
                </a:cxn>
                <a:cxn ang="0">
                  <a:pos x="344" y="179"/>
                </a:cxn>
                <a:cxn ang="0">
                  <a:pos x="376" y="223"/>
                </a:cxn>
                <a:cxn ang="0">
                  <a:pos x="406" y="211"/>
                </a:cxn>
                <a:cxn ang="0">
                  <a:pos x="435" y="115"/>
                </a:cxn>
                <a:cxn ang="0">
                  <a:pos x="464" y="15"/>
                </a:cxn>
                <a:cxn ang="0">
                  <a:pos x="497" y="12"/>
                </a:cxn>
                <a:cxn ang="0">
                  <a:pos x="526" y="100"/>
                </a:cxn>
                <a:cxn ang="0">
                  <a:pos x="555" y="209"/>
                </a:cxn>
                <a:cxn ang="0">
                  <a:pos x="585" y="256"/>
                </a:cxn>
                <a:cxn ang="0">
                  <a:pos x="617" y="241"/>
                </a:cxn>
                <a:cxn ang="0">
                  <a:pos x="646" y="206"/>
                </a:cxn>
                <a:cxn ang="0">
                  <a:pos x="676" y="191"/>
                </a:cxn>
                <a:cxn ang="0">
                  <a:pos x="705" y="203"/>
                </a:cxn>
                <a:cxn ang="0">
                  <a:pos x="738" y="223"/>
                </a:cxn>
                <a:cxn ang="0">
                  <a:pos x="767" y="232"/>
                </a:cxn>
                <a:cxn ang="0">
                  <a:pos x="796" y="223"/>
                </a:cxn>
                <a:cxn ang="0">
                  <a:pos x="826" y="206"/>
                </a:cxn>
                <a:cxn ang="0">
                  <a:pos x="858" y="194"/>
                </a:cxn>
                <a:cxn ang="0">
                  <a:pos x="887" y="188"/>
                </a:cxn>
                <a:cxn ang="0">
                  <a:pos x="917" y="182"/>
                </a:cxn>
                <a:cxn ang="0">
                  <a:pos x="946" y="179"/>
                </a:cxn>
                <a:cxn ang="0">
                  <a:pos x="979" y="173"/>
                </a:cxn>
                <a:cxn ang="0">
                  <a:pos x="1008" y="167"/>
                </a:cxn>
                <a:cxn ang="0">
                  <a:pos x="1037" y="167"/>
                </a:cxn>
                <a:cxn ang="0">
                  <a:pos x="1067" y="167"/>
                </a:cxn>
                <a:cxn ang="0">
                  <a:pos x="1099" y="167"/>
                </a:cxn>
                <a:cxn ang="0">
                  <a:pos x="1128" y="170"/>
                </a:cxn>
                <a:cxn ang="0">
                  <a:pos x="1158" y="170"/>
                </a:cxn>
                <a:cxn ang="0">
                  <a:pos x="1187" y="170"/>
                </a:cxn>
              </a:cxnLst>
              <a:rect l="0" t="0" r="r" b="b"/>
              <a:pathLst>
                <a:path w="1205" h="256">
                  <a:moveTo>
                    <a:pt x="0" y="179"/>
                  </a:moveTo>
                  <a:lnTo>
                    <a:pt x="15" y="179"/>
                  </a:lnTo>
                  <a:lnTo>
                    <a:pt x="29" y="179"/>
                  </a:lnTo>
                  <a:lnTo>
                    <a:pt x="44" y="179"/>
                  </a:lnTo>
                  <a:lnTo>
                    <a:pt x="59" y="179"/>
                  </a:lnTo>
                  <a:lnTo>
                    <a:pt x="73" y="179"/>
                  </a:lnTo>
                  <a:lnTo>
                    <a:pt x="88" y="179"/>
                  </a:lnTo>
                  <a:lnTo>
                    <a:pt x="103" y="179"/>
                  </a:lnTo>
                  <a:lnTo>
                    <a:pt x="120" y="185"/>
                  </a:lnTo>
                  <a:lnTo>
                    <a:pt x="135" y="191"/>
                  </a:lnTo>
                  <a:lnTo>
                    <a:pt x="150" y="200"/>
                  </a:lnTo>
                  <a:lnTo>
                    <a:pt x="165" y="211"/>
                  </a:lnTo>
                  <a:lnTo>
                    <a:pt x="179" y="220"/>
                  </a:lnTo>
                  <a:lnTo>
                    <a:pt x="194" y="226"/>
                  </a:lnTo>
                  <a:lnTo>
                    <a:pt x="209" y="223"/>
                  </a:lnTo>
                  <a:lnTo>
                    <a:pt x="223" y="211"/>
                  </a:lnTo>
                  <a:lnTo>
                    <a:pt x="241" y="188"/>
                  </a:lnTo>
                  <a:lnTo>
                    <a:pt x="256" y="159"/>
                  </a:lnTo>
                  <a:lnTo>
                    <a:pt x="270" y="132"/>
                  </a:lnTo>
                  <a:lnTo>
                    <a:pt x="285" y="120"/>
                  </a:lnTo>
                  <a:lnTo>
                    <a:pt x="300" y="126"/>
                  </a:lnTo>
                  <a:lnTo>
                    <a:pt x="314" y="138"/>
                  </a:lnTo>
                  <a:lnTo>
                    <a:pt x="329" y="156"/>
                  </a:lnTo>
                  <a:lnTo>
                    <a:pt x="344" y="179"/>
                  </a:lnTo>
                  <a:lnTo>
                    <a:pt x="361" y="203"/>
                  </a:lnTo>
                  <a:lnTo>
                    <a:pt x="376" y="223"/>
                  </a:lnTo>
                  <a:lnTo>
                    <a:pt x="391" y="229"/>
                  </a:lnTo>
                  <a:lnTo>
                    <a:pt x="406" y="211"/>
                  </a:lnTo>
                  <a:lnTo>
                    <a:pt x="420" y="173"/>
                  </a:lnTo>
                  <a:lnTo>
                    <a:pt x="435" y="115"/>
                  </a:lnTo>
                  <a:lnTo>
                    <a:pt x="450" y="56"/>
                  </a:lnTo>
                  <a:lnTo>
                    <a:pt x="464" y="15"/>
                  </a:lnTo>
                  <a:lnTo>
                    <a:pt x="482" y="0"/>
                  </a:lnTo>
                  <a:lnTo>
                    <a:pt x="497" y="12"/>
                  </a:lnTo>
                  <a:lnTo>
                    <a:pt x="511" y="47"/>
                  </a:lnTo>
                  <a:lnTo>
                    <a:pt x="526" y="100"/>
                  </a:lnTo>
                  <a:lnTo>
                    <a:pt x="541" y="156"/>
                  </a:lnTo>
                  <a:lnTo>
                    <a:pt x="555" y="209"/>
                  </a:lnTo>
                  <a:lnTo>
                    <a:pt x="570" y="241"/>
                  </a:lnTo>
                  <a:lnTo>
                    <a:pt x="585" y="256"/>
                  </a:lnTo>
                  <a:lnTo>
                    <a:pt x="602" y="253"/>
                  </a:lnTo>
                  <a:lnTo>
                    <a:pt x="617" y="241"/>
                  </a:lnTo>
                  <a:lnTo>
                    <a:pt x="632" y="223"/>
                  </a:lnTo>
                  <a:lnTo>
                    <a:pt x="646" y="206"/>
                  </a:lnTo>
                  <a:lnTo>
                    <a:pt x="661" y="194"/>
                  </a:lnTo>
                  <a:lnTo>
                    <a:pt x="676" y="191"/>
                  </a:lnTo>
                  <a:lnTo>
                    <a:pt x="691" y="194"/>
                  </a:lnTo>
                  <a:lnTo>
                    <a:pt x="705" y="203"/>
                  </a:lnTo>
                  <a:lnTo>
                    <a:pt x="723" y="211"/>
                  </a:lnTo>
                  <a:lnTo>
                    <a:pt x="738" y="223"/>
                  </a:lnTo>
                  <a:lnTo>
                    <a:pt x="752" y="229"/>
                  </a:lnTo>
                  <a:lnTo>
                    <a:pt x="767" y="232"/>
                  </a:lnTo>
                  <a:lnTo>
                    <a:pt x="782" y="229"/>
                  </a:lnTo>
                  <a:lnTo>
                    <a:pt x="796" y="223"/>
                  </a:lnTo>
                  <a:lnTo>
                    <a:pt x="811" y="214"/>
                  </a:lnTo>
                  <a:lnTo>
                    <a:pt x="826" y="206"/>
                  </a:lnTo>
                  <a:lnTo>
                    <a:pt x="843" y="200"/>
                  </a:lnTo>
                  <a:lnTo>
                    <a:pt x="858" y="194"/>
                  </a:lnTo>
                  <a:lnTo>
                    <a:pt x="873" y="188"/>
                  </a:lnTo>
                  <a:lnTo>
                    <a:pt x="887" y="188"/>
                  </a:lnTo>
                  <a:lnTo>
                    <a:pt x="902" y="185"/>
                  </a:lnTo>
                  <a:lnTo>
                    <a:pt x="917" y="182"/>
                  </a:lnTo>
                  <a:lnTo>
                    <a:pt x="932" y="182"/>
                  </a:lnTo>
                  <a:lnTo>
                    <a:pt x="946" y="179"/>
                  </a:lnTo>
                  <a:lnTo>
                    <a:pt x="964" y="176"/>
                  </a:lnTo>
                  <a:lnTo>
                    <a:pt x="979" y="173"/>
                  </a:lnTo>
                  <a:lnTo>
                    <a:pt x="993" y="170"/>
                  </a:lnTo>
                  <a:lnTo>
                    <a:pt x="1008" y="167"/>
                  </a:lnTo>
                  <a:lnTo>
                    <a:pt x="1023" y="167"/>
                  </a:lnTo>
                  <a:lnTo>
                    <a:pt x="1037" y="167"/>
                  </a:lnTo>
                  <a:lnTo>
                    <a:pt x="1052" y="167"/>
                  </a:lnTo>
                  <a:lnTo>
                    <a:pt x="1067" y="167"/>
                  </a:lnTo>
                  <a:lnTo>
                    <a:pt x="1084" y="167"/>
                  </a:lnTo>
                  <a:lnTo>
                    <a:pt x="1099" y="167"/>
                  </a:lnTo>
                  <a:lnTo>
                    <a:pt x="1114" y="170"/>
                  </a:lnTo>
                  <a:lnTo>
                    <a:pt x="1128" y="170"/>
                  </a:lnTo>
                  <a:lnTo>
                    <a:pt x="1143" y="170"/>
                  </a:lnTo>
                  <a:lnTo>
                    <a:pt x="1158" y="170"/>
                  </a:lnTo>
                  <a:lnTo>
                    <a:pt x="1172" y="170"/>
                  </a:lnTo>
                  <a:lnTo>
                    <a:pt x="1187" y="170"/>
                  </a:lnTo>
                  <a:lnTo>
                    <a:pt x="1205" y="173"/>
                  </a:lnTo>
                </a:path>
              </a:pathLst>
            </a:custGeom>
            <a:noFill/>
            <a:ln w="952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600" name="Freeform 995"/>
            <p:cNvSpPr>
              <a:spLocks/>
            </p:cNvSpPr>
            <p:nvPr/>
          </p:nvSpPr>
          <p:spPr bwMode="auto">
            <a:xfrm>
              <a:off x="4812935" y="3076026"/>
              <a:ext cx="1885610" cy="366170"/>
            </a:xfrm>
            <a:custGeom>
              <a:avLst/>
              <a:gdLst/>
              <a:ahLst/>
              <a:cxnLst>
                <a:cxn ang="0">
                  <a:pos x="15" y="167"/>
                </a:cxn>
                <a:cxn ang="0">
                  <a:pos x="44" y="167"/>
                </a:cxn>
                <a:cxn ang="0">
                  <a:pos x="73" y="170"/>
                </a:cxn>
                <a:cxn ang="0">
                  <a:pos x="103" y="170"/>
                </a:cxn>
                <a:cxn ang="0">
                  <a:pos x="135" y="173"/>
                </a:cxn>
                <a:cxn ang="0">
                  <a:pos x="165" y="188"/>
                </a:cxn>
                <a:cxn ang="0">
                  <a:pos x="194" y="211"/>
                </a:cxn>
                <a:cxn ang="0">
                  <a:pos x="223" y="208"/>
                </a:cxn>
                <a:cxn ang="0">
                  <a:pos x="256" y="147"/>
                </a:cxn>
                <a:cxn ang="0">
                  <a:pos x="285" y="114"/>
                </a:cxn>
                <a:cxn ang="0">
                  <a:pos x="314" y="135"/>
                </a:cxn>
                <a:cxn ang="0">
                  <a:pos x="344" y="176"/>
                </a:cxn>
                <a:cxn ang="0">
                  <a:pos x="376" y="223"/>
                </a:cxn>
                <a:cxn ang="0">
                  <a:pos x="406" y="211"/>
                </a:cxn>
                <a:cxn ang="0">
                  <a:pos x="435" y="108"/>
                </a:cxn>
                <a:cxn ang="0">
                  <a:pos x="464" y="11"/>
                </a:cxn>
                <a:cxn ang="0">
                  <a:pos x="497" y="11"/>
                </a:cxn>
                <a:cxn ang="0">
                  <a:pos x="526" y="97"/>
                </a:cxn>
                <a:cxn ang="0">
                  <a:pos x="555" y="200"/>
                </a:cxn>
                <a:cxn ang="0">
                  <a:pos x="585" y="241"/>
                </a:cxn>
                <a:cxn ang="0">
                  <a:pos x="617" y="217"/>
                </a:cxn>
                <a:cxn ang="0">
                  <a:pos x="646" y="179"/>
                </a:cxn>
                <a:cxn ang="0">
                  <a:pos x="676" y="164"/>
                </a:cxn>
                <a:cxn ang="0">
                  <a:pos x="705" y="194"/>
                </a:cxn>
                <a:cxn ang="0">
                  <a:pos x="738" y="235"/>
                </a:cxn>
                <a:cxn ang="0">
                  <a:pos x="767" y="250"/>
                </a:cxn>
                <a:cxn ang="0">
                  <a:pos x="796" y="238"/>
                </a:cxn>
                <a:cxn ang="0">
                  <a:pos x="826" y="211"/>
                </a:cxn>
                <a:cxn ang="0">
                  <a:pos x="858" y="188"/>
                </a:cxn>
                <a:cxn ang="0">
                  <a:pos x="887" y="176"/>
                </a:cxn>
                <a:cxn ang="0">
                  <a:pos x="917" y="179"/>
                </a:cxn>
                <a:cxn ang="0">
                  <a:pos x="946" y="173"/>
                </a:cxn>
                <a:cxn ang="0">
                  <a:pos x="979" y="155"/>
                </a:cxn>
                <a:cxn ang="0">
                  <a:pos x="1008" y="144"/>
                </a:cxn>
                <a:cxn ang="0">
                  <a:pos x="1037" y="141"/>
                </a:cxn>
                <a:cxn ang="0">
                  <a:pos x="1067" y="144"/>
                </a:cxn>
                <a:cxn ang="0">
                  <a:pos x="1099" y="150"/>
                </a:cxn>
                <a:cxn ang="0">
                  <a:pos x="1128" y="158"/>
                </a:cxn>
                <a:cxn ang="0">
                  <a:pos x="1158" y="161"/>
                </a:cxn>
                <a:cxn ang="0">
                  <a:pos x="1187" y="164"/>
                </a:cxn>
              </a:cxnLst>
              <a:rect l="0" t="0" r="r" b="b"/>
              <a:pathLst>
                <a:path w="1205" h="250">
                  <a:moveTo>
                    <a:pt x="0" y="164"/>
                  </a:moveTo>
                  <a:lnTo>
                    <a:pt x="15" y="167"/>
                  </a:lnTo>
                  <a:lnTo>
                    <a:pt x="29" y="167"/>
                  </a:lnTo>
                  <a:lnTo>
                    <a:pt x="44" y="167"/>
                  </a:lnTo>
                  <a:lnTo>
                    <a:pt x="59" y="170"/>
                  </a:lnTo>
                  <a:lnTo>
                    <a:pt x="73" y="170"/>
                  </a:lnTo>
                  <a:lnTo>
                    <a:pt x="88" y="170"/>
                  </a:lnTo>
                  <a:lnTo>
                    <a:pt x="103" y="170"/>
                  </a:lnTo>
                  <a:lnTo>
                    <a:pt x="120" y="173"/>
                  </a:lnTo>
                  <a:lnTo>
                    <a:pt x="135" y="173"/>
                  </a:lnTo>
                  <a:lnTo>
                    <a:pt x="150" y="179"/>
                  </a:lnTo>
                  <a:lnTo>
                    <a:pt x="165" y="188"/>
                  </a:lnTo>
                  <a:lnTo>
                    <a:pt x="179" y="200"/>
                  </a:lnTo>
                  <a:lnTo>
                    <a:pt x="194" y="211"/>
                  </a:lnTo>
                  <a:lnTo>
                    <a:pt x="209" y="220"/>
                  </a:lnTo>
                  <a:lnTo>
                    <a:pt x="223" y="208"/>
                  </a:lnTo>
                  <a:lnTo>
                    <a:pt x="241" y="182"/>
                  </a:lnTo>
                  <a:lnTo>
                    <a:pt x="256" y="147"/>
                  </a:lnTo>
                  <a:lnTo>
                    <a:pt x="270" y="123"/>
                  </a:lnTo>
                  <a:lnTo>
                    <a:pt x="285" y="114"/>
                  </a:lnTo>
                  <a:lnTo>
                    <a:pt x="300" y="120"/>
                  </a:lnTo>
                  <a:lnTo>
                    <a:pt x="314" y="135"/>
                  </a:lnTo>
                  <a:lnTo>
                    <a:pt x="329" y="153"/>
                  </a:lnTo>
                  <a:lnTo>
                    <a:pt x="344" y="176"/>
                  </a:lnTo>
                  <a:lnTo>
                    <a:pt x="361" y="202"/>
                  </a:lnTo>
                  <a:lnTo>
                    <a:pt x="376" y="223"/>
                  </a:lnTo>
                  <a:lnTo>
                    <a:pt x="391" y="232"/>
                  </a:lnTo>
                  <a:lnTo>
                    <a:pt x="406" y="211"/>
                  </a:lnTo>
                  <a:lnTo>
                    <a:pt x="420" y="167"/>
                  </a:lnTo>
                  <a:lnTo>
                    <a:pt x="435" y="108"/>
                  </a:lnTo>
                  <a:lnTo>
                    <a:pt x="450" y="50"/>
                  </a:lnTo>
                  <a:lnTo>
                    <a:pt x="464" y="11"/>
                  </a:lnTo>
                  <a:lnTo>
                    <a:pt x="482" y="0"/>
                  </a:lnTo>
                  <a:lnTo>
                    <a:pt x="497" y="11"/>
                  </a:lnTo>
                  <a:lnTo>
                    <a:pt x="511" y="44"/>
                  </a:lnTo>
                  <a:lnTo>
                    <a:pt x="526" y="97"/>
                  </a:lnTo>
                  <a:lnTo>
                    <a:pt x="541" y="153"/>
                  </a:lnTo>
                  <a:lnTo>
                    <a:pt x="555" y="200"/>
                  </a:lnTo>
                  <a:lnTo>
                    <a:pt x="570" y="229"/>
                  </a:lnTo>
                  <a:lnTo>
                    <a:pt x="585" y="241"/>
                  </a:lnTo>
                  <a:lnTo>
                    <a:pt x="602" y="232"/>
                  </a:lnTo>
                  <a:lnTo>
                    <a:pt x="617" y="217"/>
                  </a:lnTo>
                  <a:lnTo>
                    <a:pt x="632" y="197"/>
                  </a:lnTo>
                  <a:lnTo>
                    <a:pt x="646" y="179"/>
                  </a:lnTo>
                  <a:lnTo>
                    <a:pt x="661" y="167"/>
                  </a:lnTo>
                  <a:lnTo>
                    <a:pt x="676" y="164"/>
                  </a:lnTo>
                  <a:lnTo>
                    <a:pt x="691" y="173"/>
                  </a:lnTo>
                  <a:lnTo>
                    <a:pt x="705" y="194"/>
                  </a:lnTo>
                  <a:lnTo>
                    <a:pt x="723" y="214"/>
                  </a:lnTo>
                  <a:lnTo>
                    <a:pt x="738" y="235"/>
                  </a:lnTo>
                  <a:lnTo>
                    <a:pt x="752" y="247"/>
                  </a:lnTo>
                  <a:lnTo>
                    <a:pt x="767" y="250"/>
                  </a:lnTo>
                  <a:lnTo>
                    <a:pt x="782" y="247"/>
                  </a:lnTo>
                  <a:lnTo>
                    <a:pt x="796" y="238"/>
                  </a:lnTo>
                  <a:lnTo>
                    <a:pt x="811" y="223"/>
                  </a:lnTo>
                  <a:lnTo>
                    <a:pt x="826" y="211"/>
                  </a:lnTo>
                  <a:lnTo>
                    <a:pt x="843" y="197"/>
                  </a:lnTo>
                  <a:lnTo>
                    <a:pt x="858" y="188"/>
                  </a:lnTo>
                  <a:lnTo>
                    <a:pt x="873" y="179"/>
                  </a:lnTo>
                  <a:lnTo>
                    <a:pt x="887" y="176"/>
                  </a:lnTo>
                  <a:lnTo>
                    <a:pt x="902" y="176"/>
                  </a:lnTo>
                  <a:lnTo>
                    <a:pt x="917" y="179"/>
                  </a:lnTo>
                  <a:lnTo>
                    <a:pt x="932" y="176"/>
                  </a:lnTo>
                  <a:lnTo>
                    <a:pt x="946" y="173"/>
                  </a:lnTo>
                  <a:lnTo>
                    <a:pt x="964" y="164"/>
                  </a:lnTo>
                  <a:lnTo>
                    <a:pt x="979" y="155"/>
                  </a:lnTo>
                  <a:lnTo>
                    <a:pt x="993" y="150"/>
                  </a:lnTo>
                  <a:lnTo>
                    <a:pt x="1008" y="144"/>
                  </a:lnTo>
                  <a:lnTo>
                    <a:pt x="1023" y="141"/>
                  </a:lnTo>
                  <a:lnTo>
                    <a:pt x="1037" y="141"/>
                  </a:lnTo>
                  <a:lnTo>
                    <a:pt x="1052" y="141"/>
                  </a:lnTo>
                  <a:lnTo>
                    <a:pt x="1067" y="144"/>
                  </a:lnTo>
                  <a:lnTo>
                    <a:pt x="1084" y="147"/>
                  </a:lnTo>
                  <a:lnTo>
                    <a:pt x="1099" y="150"/>
                  </a:lnTo>
                  <a:lnTo>
                    <a:pt x="1114" y="155"/>
                  </a:lnTo>
                  <a:lnTo>
                    <a:pt x="1128" y="158"/>
                  </a:lnTo>
                  <a:lnTo>
                    <a:pt x="1143" y="161"/>
                  </a:lnTo>
                  <a:lnTo>
                    <a:pt x="1158" y="161"/>
                  </a:lnTo>
                  <a:lnTo>
                    <a:pt x="1172" y="164"/>
                  </a:lnTo>
                  <a:lnTo>
                    <a:pt x="1187" y="164"/>
                  </a:lnTo>
                  <a:lnTo>
                    <a:pt x="1205" y="164"/>
                  </a:lnTo>
                </a:path>
              </a:pathLst>
            </a:custGeom>
            <a:noFill/>
            <a:ln w="0">
              <a:solidFill>
                <a:srgbClr val="0000FF"/>
              </a:solidFill>
              <a:prstDash val="sysDash"/>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601" name="Freeform 996"/>
            <p:cNvSpPr>
              <a:spLocks/>
            </p:cNvSpPr>
            <p:nvPr/>
          </p:nvSpPr>
          <p:spPr bwMode="auto">
            <a:xfrm>
              <a:off x="4812935" y="3140471"/>
              <a:ext cx="1885610" cy="301724"/>
            </a:xfrm>
            <a:custGeom>
              <a:avLst/>
              <a:gdLst/>
              <a:ahLst/>
              <a:cxnLst>
                <a:cxn ang="0">
                  <a:pos x="15" y="120"/>
                </a:cxn>
                <a:cxn ang="0">
                  <a:pos x="44" y="120"/>
                </a:cxn>
                <a:cxn ang="0">
                  <a:pos x="73" y="117"/>
                </a:cxn>
                <a:cxn ang="0">
                  <a:pos x="103" y="117"/>
                </a:cxn>
                <a:cxn ang="0">
                  <a:pos x="135" y="120"/>
                </a:cxn>
                <a:cxn ang="0">
                  <a:pos x="165" y="132"/>
                </a:cxn>
                <a:cxn ang="0">
                  <a:pos x="194" y="138"/>
                </a:cxn>
                <a:cxn ang="0">
                  <a:pos x="223" y="117"/>
                </a:cxn>
                <a:cxn ang="0">
                  <a:pos x="256" y="67"/>
                </a:cxn>
                <a:cxn ang="0">
                  <a:pos x="285" y="47"/>
                </a:cxn>
                <a:cxn ang="0">
                  <a:pos x="314" y="82"/>
                </a:cxn>
                <a:cxn ang="0">
                  <a:pos x="344" y="135"/>
                </a:cxn>
                <a:cxn ang="0">
                  <a:pos x="376" y="176"/>
                </a:cxn>
                <a:cxn ang="0">
                  <a:pos x="406" y="156"/>
                </a:cxn>
                <a:cxn ang="0">
                  <a:pos x="435" y="67"/>
                </a:cxn>
                <a:cxn ang="0">
                  <a:pos x="464" y="0"/>
                </a:cxn>
                <a:cxn ang="0">
                  <a:pos x="497" y="20"/>
                </a:cxn>
                <a:cxn ang="0">
                  <a:pos x="526" y="94"/>
                </a:cxn>
                <a:cxn ang="0">
                  <a:pos x="555" y="167"/>
                </a:cxn>
                <a:cxn ang="0">
                  <a:pos x="585" y="200"/>
                </a:cxn>
                <a:cxn ang="0">
                  <a:pos x="617" y="206"/>
                </a:cxn>
                <a:cxn ang="0">
                  <a:pos x="646" y="200"/>
                </a:cxn>
                <a:cxn ang="0">
                  <a:pos x="676" y="197"/>
                </a:cxn>
                <a:cxn ang="0">
                  <a:pos x="705" y="197"/>
                </a:cxn>
                <a:cxn ang="0">
                  <a:pos x="738" y="191"/>
                </a:cxn>
                <a:cxn ang="0">
                  <a:pos x="767" y="179"/>
                </a:cxn>
                <a:cxn ang="0">
                  <a:pos x="796" y="161"/>
                </a:cxn>
                <a:cxn ang="0">
                  <a:pos x="826" y="144"/>
                </a:cxn>
                <a:cxn ang="0">
                  <a:pos x="858" y="126"/>
                </a:cxn>
                <a:cxn ang="0">
                  <a:pos x="887" y="117"/>
                </a:cxn>
                <a:cxn ang="0">
                  <a:pos x="917" y="109"/>
                </a:cxn>
                <a:cxn ang="0">
                  <a:pos x="946" y="103"/>
                </a:cxn>
                <a:cxn ang="0">
                  <a:pos x="979" y="100"/>
                </a:cxn>
                <a:cxn ang="0">
                  <a:pos x="1008" y="100"/>
                </a:cxn>
                <a:cxn ang="0">
                  <a:pos x="1037" y="103"/>
                </a:cxn>
                <a:cxn ang="0">
                  <a:pos x="1067" y="109"/>
                </a:cxn>
                <a:cxn ang="0">
                  <a:pos x="1099" y="111"/>
                </a:cxn>
                <a:cxn ang="0">
                  <a:pos x="1128" y="114"/>
                </a:cxn>
                <a:cxn ang="0">
                  <a:pos x="1158" y="117"/>
                </a:cxn>
                <a:cxn ang="0">
                  <a:pos x="1187" y="117"/>
                </a:cxn>
              </a:cxnLst>
              <a:rect l="0" t="0" r="r" b="b"/>
              <a:pathLst>
                <a:path w="1205" h="206">
                  <a:moveTo>
                    <a:pt x="0" y="120"/>
                  </a:moveTo>
                  <a:lnTo>
                    <a:pt x="15" y="120"/>
                  </a:lnTo>
                  <a:lnTo>
                    <a:pt x="29" y="120"/>
                  </a:lnTo>
                  <a:lnTo>
                    <a:pt x="44" y="120"/>
                  </a:lnTo>
                  <a:lnTo>
                    <a:pt x="59" y="120"/>
                  </a:lnTo>
                  <a:lnTo>
                    <a:pt x="73" y="117"/>
                  </a:lnTo>
                  <a:lnTo>
                    <a:pt x="88" y="117"/>
                  </a:lnTo>
                  <a:lnTo>
                    <a:pt x="103" y="117"/>
                  </a:lnTo>
                  <a:lnTo>
                    <a:pt x="120" y="117"/>
                  </a:lnTo>
                  <a:lnTo>
                    <a:pt x="135" y="120"/>
                  </a:lnTo>
                  <a:lnTo>
                    <a:pt x="150" y="126"/>
                  </a:lnTo>
                  <a:lnTo>
                    <a:pt x="165" y="132"/>
                  </a:lnTo>
                  <a:lnTo>
                    <a:pt x="179" y="135"/>
                  </a:lnTo>
                  <a:lnTo>
                    <a:pt x="194" y="138"/>
                  </a:lnTo>
                  <a:lnTo>
                    <a:pt x="209" y="132"/>
                  </a:lnTo>
                  <a:lnTo>
                    <a:pt x="223" y="117"/>
                  </a:lnTo>
                  <a:lnTo>
                    <a:pt x="241" y="97"/>
                  </a:lnTo>
                  <a:lnTo>
                    <a:pt x="256" y="67"/>
                  </a:lnTo>
                  <a:lnTo>
                    <a:pt x="270" y="47"/>
                  </a:lnTo>
                  <a:lnTo>
                    <a:pt x="285" y="47"/>
                  </a:lnTo>
                  <a:lnTo>
                    <a:pt x="300" y="62"/>
                  </a:lnTo>
                  <a:lnTo>
                    <a:pt x="314" y="82"/>
                  </a:lnTo>
                  <a:lnTo>
                    <a:pt x="329" y="106"/>
                  </a:lnTo>
                  <a:lnTo>
                    <a:pt x="344" y="135"/>
                  </a:lnTo>
                  <a:lnTo>
                    <a:pt x="361" y="158"/>
                  </a:lnTo>
                  <a:lnTo>
                    <a:pt x="376" y="176"/>
                  </a:lnTo>
                  <a:lnTo>
                    <a:pt x="391" y="176"/>
                  </a:lnTo>
                  <a:lnTo>
                    <a:pt x="406" y="156"/>
                  </a:lnTo>
                  <a:lnTo>
                    <a:pt x="420" y="114"/>
                  </a:lnTo>
                  <a:lnTo>
                    <a:pt x="435" y="67"/>
                  </a:lnTo>
                  <a:lnTo>
                    <a:pt x="450" y="23"/>
                  </a:lnTo>
                  <a:lnTo>
                    <a:pt x="464" y="0"/>
                  </a:lnTo>
                  <a:lnTo>
                    <a:pt x="482" y="0"/>
                  </a:lnTo>
                  <a:lnTo>
                    <a:pt x="497" y="20"/>
                  </a:lnTo>
                  <a:lnTo>
                    <a:pt x="511" y="53"/>
                  </a:lnTo>
                  <a:lnTo>
                    <a:pt x="526" y="94"/>
                  </a:lnTo>
                  <a:lnTo>
                    <a:pt x="541" y="135"/>
                  </a:lnTo>
                  <a:lnTo>
                    <a:pt x="555" y="167"/>
                  </a:lnTo>
                  <a:lnTo>
                    <a:pt x="570" y="188"/>
                  </a:lnTo>
                  <a:lnTo>
                    <a:pt x="585" y="200"/>
                  </a:lnTo>
                  <a:lnTo>
                    <a:pt x="602" y="206"/>
                  </a:lnTo>
                  <a:lnTo>
                    <a:pt x="617" y="206"/>
                  </a:lnTo>
                  <a:lnTo>
                    <a:pt x="632" y="203"/>
                  </a:lnTo>
                  <a:lnTo>
                    <a:pt x="646" y="200"/>
                  </a:lnTo>
                  <a:lnTo>
                    <a:pt x="661" y="200"/>
                  </a:lnTo>
                  <a:lnTo>
                    <a:pt x="676" y="197"/>
                  </a:lnTo>
                  <a:lnTo>
                    <a:pt x="691" y="197"/>
                  </a:lnTo>
                  <a:lnTo>
                    <a:pt x="705" y="197"/>
                  </a:lnTo>
                  <a:lnTo>
                    <a:pt x="723" y="194"/>
                  </a:lnTo>
                  <a:lnTo>
                    <a:pt x="738" y="191"/>
                  </a:lnTo>
                  <a:lnTo>
                    <a:pt x="752" y="185"/>
                  </a:lnTo>
                  <a:lnTo>
                    <a:pt x="767" y="179"/>
                  </a:lnTo>
                  <a:lnTo>
                    <a:pt x="782" y="170"/>
                  </a:lnTo>
                  <a:lnTo>
                    <a:pt x="796" y="161"/>
                  </a:lnTo>
                  <a:lnTo>
                    <a:pt x="811" y="153"/>
                  </a:lnTo>
                  <a:lnTo>
                    <a:pt x="826" y="144"/>
                  </a:lnTo>
                  <a:lnTo>
                    <a:pt x="843" y="135"/>
                  </a:lnTo>
                  <a:lnTo>
                    <a:pt x="858" y="126"/>
                  </a:lnTo>
                  <a:lnTo>
                    <a:pt x="873" y="120"/>
                  </a:lnTo>
                  <a:lnTo>
                    <a:pt x="887" y="117"/>
                  </a:lnTo>
                  <a:lnTo>
                    <a:pt x="902" y="111"/>
                  </a:lnTo>
                  <a:lnTo>
                    <a:pt x="917" y="109"/>
                  </a:lnTo>
                  <a:lnTo>
                    <a:pt x="932" y="106"/>
                  </a:lnTo>
                  <a:lnTo>
                    <a:pt x="946" y="103"/>
                  </a:lnTo>
                  <a:lnTo>
                    <a:pt x="964" y="100"/>
                  </a:lnTo>
                  <a:lnTo>
                    <a:pt x="979" y="100"/>
                  </a:lnTo>
                  <a:lnTo>
                    <a:pt x="993" y="100"/>
                  </a:lnTo>
                  <a:lnTo>
                    <a:pt x="1008" y="100"/>
                  </a:lnTo>
                  <a:lnTo>
                    <a:pt x="1023" y="103"/>
                  </a:lnTo>
                  <a:lnTo>
                    <a:pt x="1037" y="103"/>
                  </a:lnTo>
                  <a:lnTo>
                    <a:pt x="1052" y="106"/>
                  </a:lnTo>
                  <a:lnTo>
                    <a:pt x="1067" y="109"/>
                  </a:lnTo>
                  <a:lnTo>
                    <a:pt x="1084" y="111"/>
                  </a:lnTo>
                  <a:lnTo>
                    <a:pt x="1099" y="111"/>
                  </a:lnTo>
                  <a:lnTo>
                    <a:pt x="1114" y="114"/>
                  </a:lnTo>
                  <a:lnTo>
                    <a:pt x="1128" y="114"/>
                  </a:lnTo>
                  <a:lnTo>
                    <a:pt x="1143" y="114"/>
                  </a:lnTo>
                  <a:lnTo>
                    <a:pt x="1158" y="117"/>
                  </a:lnTo>
                  <a:lnTo>
                    <a:pt x="1172" y="117"/>
                  </a:lnTo>
                  <a:lnTo>
                    <a:pt x="1187" y="117"/>
                  </a:lnTo>
                  <a:lnTo>
                    <a:pt x="1205" y="117"/>
                  </a:lnTo>
                </a:path>
              </a:pathLst>
            </a:custGeom>
            <a:noFill/>
            <a:ln w="9525"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602" name="Freeform 997"/>
            <p:cNvSpPr>
              <a:spLocks/>
            </p:cNvSpPr>
            <p:nvPr/>
          </p:nvSpPr>
          <p:spPr bwMode="auto">
            <a:xfrm>
              <a:off x="4812935" y="3131683"/>
              <a:ext cx="1885610" cy="335412"/>
            </a:xfrm>
            <a:custGeom>
              <a:avLst/>
              <a:gdLst/>
              <a:ahLst/>
              <a:cxnLst>
                <a:cxn ang="0">
                  <a:pos x="15" y="123"/>
                </a:cxn>
                <a:cxn ang="0">
                  <a:pos x="44" y="126"/>
                </a:cxn>
                <a:cxn ang="0">
                  <a:pos x="73" y="129"/>
                </a:cxn>
                <a:cxn ang="0">
                  <a:pos x="103" y="135"/>
                </a:cxn>
                <a:cxn ang="0">
                  <a:pos x="135" y="138"/>
                </a:cxn>
                <a:cxn ang="0">
                  <a:pos x="165" y="147"/>
                </a:cxn>
                <a:cxn ang="0">
                  <a:pos x="194" y="159"/>
                </a:cxn>
                <a:cxn ang="0">
                  <a:pos x="223" y="147"/>
                </a:cxn>
                <a:cxn ang="0">
                  <a:pos x="256" y="85"/>
                </a:cxn>
                <a:cxn ang="0">
                  <a:pos x="285" y="62"/>
                </a:cxn>
                <a:cxn ang="0">
                  <a:pos x="314" y="85"/>
                </a:cxn>
                <a:cxn ang="0">
                  <a:pos x="344" y="126"/>
                </a:cxn>
                <a:cxn ang="0">
                  <a:pos x="376" y="185"/>
                </a:cxn>
                <a:cxn ang="0">
                  <a:pos x="406" y="167"/>
                </a:cxn>
                <a:cxn ang="0">
                  <a:pos x="435" y="62"/>
                </a:cxn>
                <a:cxn ang="0">
                  <a:pos x="464" y="0"/>
                </a:cxn>
                <a:cxn ang="0">
                  <a:pos x="497" y="23"/>
                </a:cxn>
                <a:cxn ang="0">
                  <a:pos x="526" y="88"/>
                </a:cxn>
                <a:cxn ang="0">
                  <a:pos x="555" y="159"/>
                </a:cxn>
                <a:cxn ang="0">
                  <a:pos x="585" y="206"/>
                </a:cxn>
                <a:cxn ang="0">
                  <a:pos x="617" y="223"/>
                </a:cxn>
                <a:cxn ang="0">
                  <a:pos x="646" y="229"/>
                </a:cxn>
                <a:cxn ang="0">
                  <a:pos x="676" y="214"/>
                </a:cxn>
                <a:cxn ang="0">
                  <a:pos x="705" y="185"/>
                </a:cxn>
                <a:cxn ang="0">
                  <a:pos x="738" y="179"/>
                </a:cxn>
                <a:cxn ang="0">
                  <a:pos x="767" y="182"/>
                </a:cxn>
                <a:cxn ang="0">
                  <a:pos x="796" y="185"/>
                </a:cxn>
                <a:cxn ang="0">
                  <a:pos x="826" y="173"/>
                </a:cxn>
                <a:cxn ang="0">
                  <a:pos x="858" y="153"/>
                </a:cxn>
                <a:cxn ang="0">
                  <a:pos x="887" y="126"/>
                </a:cxn>
                <a:cxn ang="0">
                  <a:pos x="917" y="100"/>
                </a:cxn>
                <a:cxn ang="0">
                  <a:pos x="946" y="88"/>
                </a:cxn>
                <a:cxn ang="0">
                  <a:pos x="979" y="91"/>
                </a:cxn>
                <a:cxn ang="0">
                  <a:pos x="1008" y="91"/>
                </a:cxn>
                <a:cxn ang="0">
                  <a:pos x="1037" y="100"/>
                </a:cxn>
                <a:cxn ang="0">
                  <a:pos x="1067" y="106"/>
                </a:cxn>
                <a:cxn ang="0">
                  <a:pos x="1099" y="109"/>
                </a:cxn>
                <a:cxn ang="0">
                  <a:pos x="1128" y="115"/>
                </a:cxn>
                <a:cxn ang="0">
                  <a:pos x="1158" y="117"/>
                </a:cxn>
                <a:cxn ang="0">
                  <a:pos x="1187" y="120"/>
                </a:cxn>
              </a:cxnLst>
              <a:rect l="0" t="0" r="r" b="b"/>
              <a:pathLst>
                <a:path w="1205" h="229">
                  <a:moveTo>
                    <a:pt x="0" y="123"/>
                  </a:moveTo>
                  <a:lnTo>
                    <a:pt x="15" y="123"/>
                  </a:lnTo>
                  <a:lnTo>
                    <a:pt x="29" y="123"/>
                  </a:lnTo>
                  <a:lnTo>
                    <a:pt x="44" y="126"/>
                  </a:lnTo>
                  <a:lnTo>
                    <a:pt x="59" y="126"/>
                  </a:lnTo>
                  <a:lnTo>
                    <a:pt x="73" y="129"/>
                  </a:lnTo>
                  <a:lnTo>
                    <a:pt x="88" y="132"/>
                  </a:lnTo>
                  <a:lnTo>
                    <a:pt x="103" y="135"/>
                  </a:lnTo>
                  <a:lnTo>
                    <a:pt x="120" y="135"/>
                  </a:lnTo>
                  <a:lnTo>
                    <a:pt x="135" y="138"/>
                  </a:lnTo>
                  <a:lnTo>
                    <a:pt x="150" y="141"/>
                  </a:lnTo>
                  <a:lnTo>
                    <a:pt x="165" y="147"/>
                  </a:lnTo>
                  <a:lnTo>
                    <a:pt x="179" y="153"/>
                  </a:lnTo>
                  <a:lnTo>
                    <a:pt x="194" y="159"/>
                  </a:lnTo>
                  <a:lnTo>
                    <a:pt x="209" y="162"/>
                  </a:lnTo>
                  <a:lnTo>
                    <a:pt x="223" y="147"/>
                  </a:lnTo>
                  <a:lnTo>
                    <a:pt x="241" y="117"/>
                  </a:lnTo>
                  <a:lnTo>
                    <a:pt x="256" y="85"/>
                  </a:lnTo>
                  <a:lnTo>
                    <a:pt x="270" y="62"/>
                  </a:lnTo>
                  <a:lnTo>
                    <a:pt x="285" y="62"/>
                  </a:lnTo>
                  <a:lnTo>
                    <a:pt x="300" y="70"/>
                  </a:lnTo>
                  <a:lnTo>
                    <a:pt x="314" y="85"/>
                  </a:lnTo>
                  <a:lnTo>
                    <a:pt x="329" y="103"/>
                  </a:lnTo>
                  <a:lnTo>
                    <a:pt x="344" y="126"/>
                  </a:lnTo>
                  <a:lnTo>
                    <a:pt x="361" y="156"/>
                  </a:lnTo>
                  <a:lnTo>
                    <a:pt x="376" y="185"/>
                  </a:lnTo>
                  <a:lnTo>
                    <a:pt x="391" y="191"/>
                  </a:lnTo>
                  <a:lnTo>
                    <a:pt x="406" y="167"/>
                  </a:lnTo>
                  <a:lnTo>
                    <a:pt x="420" y="115"/>
                  </a:lnTo>
                  <a:lnTo>
                    <a:pt x="435" y="62"/>
                  </a:lnTo>
                  <a:lnTo>
                    <a:pt x="450" y="20"/>
                  </a:lnTo>
                  <a:lnTo>
                    <a:pt x="464" y="0"/>
                  </a:lnTo>
                  <a:lnTo>
                    <a:pt x="482" y="3"/>
                  </a:lnTo>
                  <a:lnTo>
                    <a:pt x="497" y="23"/>
                  </a:lnTo>
                  <a:lnTo>
                    <a:pt x="511" y="53"/>
                  </a:lnTo>
                  <a:lnTo>
                    <a:pt x="526" y="88"/>
                  </a:lnTo>
                  <a:lnTo>
                    <a:pt x="541" y="123"/>
                  </a:lnTo>
                  <a:lnTo>
                    <a:pt x="555" y="159"/>
                  </a:lnTo>
                  <a:lnTo>
                    <a:pt x="570" y="188"/>
                  </a:lnTo>
                  <a:lnTo>
                    <a:pt x="585" y="206"/>
                  </a:lnTo>
                  <a:lnTo>
                    <a:pt x="602" y="217"/>
                  </a:lnTo>
                  <a:lnTo>
                    <a:pt x="617" y="223"/>
                  </a:lnTo>
                  <a:lnTo>
                    <a:pt x="632" y="226"/>
                  </a:lnTo>
                  <a:lnTo>
                    <a:pt x="646" y="229"/>
                  </a:lnTo>
                  <a:lnTo>
                    <a:pt x="661" y="223"/>
                  </a:lnTo>
                  <a:lnTo>
                    <a:pt x="676" y="214"/>
                  </a:lnTo>
                  <a:lnTo>
                    <a:pt x="691" y="200"/>
                  </a:lnTo>
                  <a:lnTo>
                    <a:pt x="705" y="185"/>
                  </a:lnTo>
                  <a:lnTo>
                    <a:pt x="723" y="179"/>
                  </a:lnTo>
                  <a:lnTo>
                    <a:pt x="738" y="179"/>
                  </a:lnTo>
                  <a:lnTo>
                    <a:pt x="752" y="182"/>
                  </a:lnTo>
                  <a:lnTo>
                    <a:pt x="767" y="182"/>
                  </a:lnTo>
                  <a:lnTo>
                    <a:pt x="782" y="185"/>
                  </a:lnTo>
                  <a:lnTo>
                    <a:pt x="796" y="185"/>
                  </a:lnTo>
                  <a:lnTo>
                    <a:pt x="811" y="179"/>
                  </a:lnTo>
                  <a:lnTo>
                    <a:pt x="826" y="173"/>
                  </a:lnTo>
                  <a:lnTo>
                    <a:pt x="843" y="162"/>
                  </a:lnTo>
                  <a:lnTo>
                    <a:pt x="858" y="153"/>
                  </a:lnTo>
                  <a:lnTo>
                    <a:pt x="873" y="141"/>
                  </a:lnTo>
                  <a:lnTo>
                    <a:pt x="887" y="126"/>
                  </a:lnTo>
                  <a:lnTo>
                    <a:pt x="902" y="112"/>
                  </a:lnTo>
                  <a:lnTo>
                    <a:pt x="917" y="100"/>
                  </a:lnTo>
                  <a:lnTo>
                    <a:pt x="932" y="91"/>
                  </a:lnTo>
                  <a:lnTo>
                    <a:pt x="946" y="88"/>
                  </a:lnTo>
                  <a:lnTo>
                    <a:pt x="964" y="88"/>
                  </a:lnTo>
                  <a:lnTo>
                    <a:pt x="979" y="91"/>
                  </a:lnTo>
                  <a:lnTo>
                    <a:pt x="993" y="91"/>
                  </a:lnTo>
                  <a:lnTo>
                    <a:pt x="1008" y="91"/>
                  </a:lnTo>
                  <a:lnTo>
                    <a:pt x="1023" y="94"/>
                  </a:lnTo>
                  <a:lnTo>
                    <a:pt x="1037" y="100"/>
                  </a:lnTo>
                  <a:lnTo>
                    <a:pt x="1052" y="103"/>
                  </a:lnTo>
                  <a:lnTo>
                    <a:pt x="1067" y="106"/>
                  </a:lnTo>
                  <a:lnTo>
                    <a:pt x="1084" y="109"/>
                  </a:lnTo>
                  <a:lnTo>
                    <a:pt x="1099" y="109"/>
                  </a:lnTo>
                  <a:lnTo>
                    <a:pt x="1114" y="112"/>
                  </a:lnTo>
                  <a:lnTo>
                    <a:pt x="1128" y="115"/>
                  </a:lnTo>
                  <a:lnTo>
                    <a:pt x="1143" y="117"/>
                  </a:lnTo>
                  <a:lnTo>
                    <a:pt x="1158" y="117"/>
                  </a:lnTo>
                  <a:lnTo>
                    <a:pt x="1172" y="120"/>
                  </a:lnTo>
                  <a:lnTo>
                    <a:pt x="1187" y="120"/>
                  </a:lnTo>
                  <a:lnTo>
                    <a:pt x="1205" y="123"/>
                  </a:lnTo>
                </a:path>
              </a:pathLst>
            </a:custGeom>
            <a:noFill/>
            <a:ln w="0">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603" name="Freeform 998"/>
            <p:cNvSpPr>
              <a:spLocks/>
            </p:cNvSpPr>
            <p:nvPr/>
          </p:nvSpPr>
          <p:spPr bwMode="auto">
            <a:xfrm>
              <a:off x="4812935" y="3226887"/>
              <a:ext cx="1885610" cy="335412"/>
            </a:xfrm>
            <a:custGeom>
              <a:avLst/>
              <a:gdLst/>
              <a:ahLst/>
              <a:cxnLst>
                <a:cxn ang="0">
                  <a:pos x="15" y="58"/>
                </a:cxn>
                <a:cxn ang="0">
                  <a:pos x="44" y="58"/>
                </a:cxn>
                <a:cxn ang="0">
                  <a:pos x="73" y="55"/>
                </a:cxn>
                <a:cxn ang="0">
                  <a:pos x="103" y="52"/>
                </a:cxn>
                <a:cxn ang="0">
                  <a:pos x="135" y="55"/>
                </a:cxn>
                <a:cxn ang="0">
                  <a:pos x="165" y="73"/>
                </a:cxn>
                <a:cxn ang="0">
                  <a:pos x="194" y="102"/>
                </a:cxn>
                <a:cxn ang="0">
                  <a:pos x="223" y="108"/>
                </a:cxn>
                <a:cxn ang="0">
                  <a:pos x="256" y="73"/>
                </a:cxn>
                <a:cxn ang="0">
                  <a:pos x="285" y="26"/>
                </a:cxn>
                <a:cxn ang="0">
                  <a:pos x="314" y="8"/>
                </a:cxn>
                <a:cxn ang="0">
                  <a:pos x="344" y="23"/>
                </a:cxn>
                <a:cxn ang="0">
                  <a:pos x="376" y="73"/>
                </a:cxn>
                <a:cxn ang="0">
                  <a:pos x="406" y="108"/>
                </a:cxn>
                <a:cxn ang="0">
                  <a:pos x="435" y="99"/>
                </a:cxn>
                <a:cxn ang="0">
                  <a:pos x="464" y="85"/>
                </a:cxn>
                <a:cxn ang="0">
                  <a:pos x="497" y="111"/>
                </a:cxn>
                <a:cxn ang="0">
                  <a:pos x="526" y="167"/>
                </a:cxn>
                <a:cxn ang="0">
                  <a:pos x="555" y="217"/>
                </a:cxn>
                <a:cxn ang="0">
                  <a:pos x="585" y="223"/>
                </a:cxn>
                <a:cxn ang="0">
                  <a:pos x="617" y="176"/>
                </a:cxn>
                <a:cxn ang="0">
                  <a:pos x="646" y="102"/>
                </a:cxn>
                <a:cxn ang="0">
                  <a:pos x="676" y="38"/>
                </a:cxn>
                <a:cxn ang="0">
                  <a:pos x="705" y="5"/>
                </a:cxn>
                <a:cxn ang="0">
                  <a:pos x="738" y="3"/>
                </a:cxn>
                <a:cxn ang="0">
                  <a:pos x="767" y="11"/>
                </a:cxn>
                <a:cxn ang="0">
                  <a:pos x="796" y="20"/>
                </a:cxn>
                <a:cxn ang="0">
                  <a:pos x="826" y="17"/>
                </a:cxn>
                <a:cxn ang="0">
                  <a:pos x="858" y="11"/>
                </a:cxn>
                <a:cxn ang="0">
                  <a:pos x="887" y="11"/>
                </a:cxn>
                <a:cxn ang="0">
                  <a:pos x="917" y="17"/>
                </a:cxn>
                <a:cxn ang="0">
                  <a:pos x="946" y="29"/>
                </a:cxn>
                <a:cxn ang="0">
                  <a:pos x="979" y="41"/>
                </a:cxn>
                <a:cxn ang="0">
                  <a:pos x="1008" y="50"/>
                </a:cxn>
                <a:cxn ang="0">
                  <a:pos x="1037" y="52"/>
                </a:cxn>
                <a:cxn ang="0">
                  <a:pos x="1067" y="55"/>
                </a:cxn>
                <a:cxn ang="0">
                  <a:pos x="1099" y="52"/>
                </a:cxn>
                <a:cxn ang="0">
                  <a:pos x="1128" y="52"/>
                </a:cxn>
                <a:cxn ang="0">
                  <a:pos x="1158" y="52"/>
                </a:cxn>
                <a:cxn ang="0">
                  <a:pos x="1187" y="55"/>
                </a:cxn>
              </a:cxnLst>
              <a:rect l="0" t="0" r="r" b="b"/>
              <a:pathLst>
                <a:path w="1205" h="229">
                  <a:moveTo>
                    <a:pt x="0" y="58"/>
                  </a:moveTo>
                  <a:lnTo>
                    <a:pt x="15" y="58"/>
                  </a:lnTo>
                  <a:lnTo>
                    <a:pt x="29" y="58"/>
                  </a:lnTo>
                  <a:lnTo>
                    <a:pt x="44" y="58"/>
                  </a:lnTo>
                  <a:lnTo>
                    <a:pt x="59" y="55"/>
                  </a:lnTo>
                  <a:lnTo>
                    <a:pt x="73" y="55"/>
                  </a:lnTo>
                  <a:lnTo>
                    <a:pt x="88" y="55"/>
                  </a:lnTo>
                  <a:lnTo>
                    <a:pt x="103" y="52"/>
                  </a:lnTo>
                  <a:lnTo>
                    <a:pt x="120" y="52"/>
                  </a:lnTo>
                  <a:lnTo>
                    <a:pt x="135" y="55"/>
                  </a:lnTo>
                  <a:lnTo>
                    <a:pt x="150" y="61"/>
                  </a:lnTo>
                  <a:lnTo>
                    <a:pt x="165" y="73"/>
                  </a:lnTo>
                  <a:lnTo>
                    <a:pt x="179" y="88"/>
                  </a:lnTo>
                  <a:lnTo>
                    <a:pt x="194" y="102"/>
                  </a:lnTo>
                  <a:lnTo>
                    <a:pt x="209" y="108"/>
                  </a:lnTo>
                  <a:lnTo>
                    <a:pt x="223" y="108"/>
                  </a:lnTo>
                  <a:lnTo>
                    <a:pt x="241" y="94"/>
                  </a:lnTo>
                  <a:lnTo>
                    <a:pt x="256" y="73"/>
                  </a:lnTo>
                  <a:lnTo>
                    <a:pt x="270" y="47"/>
                  </a:lnTo>
                  <a:lnTo>
                    <a:pt x="285" y="26"/>
                  </a:lnTo>
                  <a:lnTo>
                    <a:pt x="300" y="11"/>
                  </a:lnTo>
                  <a:lnTo>
                    <a:pt x="314" y="8"/>
                  </a:lnTo>
                  <a:lnTo>
                    <a:pt x="329" y="11"/>
                  </a:lnTo>
                  <a:lnTo>
                    <a:pt x="344" y="23"/>
                  </a:lnTo>
                  <a:lnTo>
                    <a:pt x="361" y="47"/>
                  </a:lnTo>
                  <a:lnTo>
                    <a:pt x="376" y="73"/>
                  </a:lnTo>
                  <a:lnTo>
                    <a:pt x="391" y="97"/>
                  </a:lnTo>
                  <a:lnTo>
                    <a:pt x="406" y="108"/>
                  </a:lnTo>
                  <a:lnTo>
                    <a:pt x="420" y="108"/>
                  </a:lnTo>
                  <a:lnTo>
                    <a:pt x="435" y="99"/>
                  </a:lnTo>
                  <a:lnTo>
                    <a:pt x="450" y="91"/>
                  </a:lnTo>
                  <a:lnTo>
                    <a:pt x="464" y="85"/>
                  </a:lnTo>
                  <a:lnTo>
                    <a:pt x="482" y="94"/>
                  </a:lnTo>
                  <a:lnTo>
                    <a:pt x="497" y="111"/>
                  </a:lnTo>
                  <a:lnTo>
                    <a:pt x="511" y="138"/>
                  </a:lnTo>
                  <a:lnTo>
                    <a:pt x="526" y="167"/>
                  </a:lnTo>
                  <a:lnTo>
                    <a:pt x="541" y="196"/>
                  </a:lnTo>
                  <a:lnTo>
                    <a:pt x="555" y="217"/>
                  </a:lnTo>
                  <a:lnTo>
                    <a:pt x="570" y="229"/>
                  </a:lnTo>
                  <a:lnTo>
                    <a:pt x="585" y="223"/>
                  </a:lnTo>
                  <a:lnTo>
                    <a:pt x="602" y="205"/>
                  </a:lnTo>
                  <a:lnTo>
                    <a:pt x="617" y="176"/>
                  </a:lnTo>
                  <a:lnTo>
                    <a:pt x="632" y="141"/>
                  </a:lnTo>
                  <a:lnTo>
                    <a:pt x="646" y="102"/>
                  </a:lnTo>
                  <a:lnTo>
                    <a:pt x="661" y="67"/>
                  </a:lnTo>
                  <a:lnTo>
                    <a:pt x="676" y="38"/>
                  </a:lnTo>
                  <a:lnTo>
                    <a:pt x="691" y="17"/>
                  </a:lnTo>
                  <a:lnTo>
                    <a:pt x="705" y="5"/>
                  </a:lnTo>
                  <a:lnTo>
                    <a:pt x="723" y="0"/>
                  </a:lnTo>
                  <a:lnTo>
                    <a:pt x="738" y="3"/>
                  </a:lnTo>
                  <a:lnTo>
                    <a:pt x="752" y="5"/>
                  </a:lnTo>
                  <a:lnTo>
                    <a:pt x="767" y="11"/>
                  </a:lnTo>
                  <a:lnTo>
                    <a:pt x="782" y="17"/>
                  </a:lnTo>
                  <a:lnTo>
                    <a:pt x="796" y="20"/>
                  </a:lnTo>
                  <a:lnTo>
                    <a:pt x="811" y="20"/>
                  </a:lnTo>
                  <a:lnTo>
                    <a:pt x="826" y="17"/>
                  </a:lnTo>
                  <a:lnTo>
                    <a:pt x="843" y="14"/>
                  </a:lnTo>
                  <a:lnTo>
                    <a:pt x="858" y="11"/>
                  </a:lnTo>
                  <a:lnTo>
                    <a:pt x="873" y="11"/>
                  </a:lnTo>
                  <a:lnTo>
                    <a:pt x="887" y="11"/>
                  </a:lnTo>
                  <a:lnTo>
                    <a:pt x="902" y="11"/>
                  </a:lnTo>
                  <a:lnTo>
                    <a:pt x="917" y="17"/>
                  </a:lnTo>
                  <a:lnTo>
                    <a:pt x="932" y="23"/>
                  </a:lnTo>
                  <a:lnTo>
                    <a:pt x="946" y="29"/>
                  </a:lnTo>
                  <a:lnTo>
                    <a:pt x="964" y="35"/>
                  </a:lnTo>
                  <a:lnTo>
                    <a:pt x="979" y="41"/>
                  </a:lnTo>
                  <a:lnTo>
                    <a:pt x="993" y="47"/>
                  </a:lnTo>
                  <a:lnTo>
                    <a:pt x="1008" y="50"/>
                  </a:lnTo>
                  <a:lnTo>
                    <a:pt x="1023" y="52"/>
                  </a:lnTo>
                  <a:lnTo>
                    <a:pt x="1037" y="52"/>
                  </a:lnTo>
                  <a:lnTo>
                    <a:pt x="1052" y="55"/>
                  </a:lnTo>
                  <a:lnTo>
                    <a:pt x="1067" y="55"/>
                  </a:lnTo>
                  <a:lnTo>
                    <a:pt x="1084" y="52"/>
                  </a:lnTo>
                  <a:lnTo>
                    <a:pt x="1099" y="52"/>
                  </a:lnTo>
                  <a:lnTo>
                    <a:pt x="1114" y="52"/>
                  </a:lnTo>
                  <a:lnTo>
                    <a:pt x="1128" y="52"/>
                  </a:lnTo>
                  <a:lnTo>
                    <a:pt x="1143" y="52"/>
                  </a:lnTo>
                  <a:lnTo>
                    <a:pt x="1158" y="52"/>
                  </a:lnTo>
                  <a:lnTo>
                    <a:pt x="1172" y="55"/>
                  </a:lnTo>
                  <a:lnTo>
                    <a:pt x="1187" y="55"/>
                  </a:lnTo>
                  <a:lnTo>
                    <a:pt x="1205" y="55"/>
                  </a:lnTo>
                </a:path>
              </a:pathLst>
            </a:custGeom>
            <a:noFill/>
            <a:ln w="9525" cap="flat">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604" name="Freeform 999"/>
            <p:cNvSpPr>
              <a:spLocks/>
            </p:cNvSpPr>
            <p:nvPr/>
          </p:nvSpPr>
          <p:spPr bwMode="auto">
            <a:xfrm>
              <a:off x="4812935" y="3226887"/>
              <a:ext cx="1885610" cy="339805"/>
            </a:xfrm>
            <a:custGeom>
              <a:avLst/>
              <a:gdLst/>
              <a:ahLst/>
              <a:cxnLst>
                <a:cxn ang="0">
                  <a:pos x="15" y="58"/>
                </a:cxn>
                <a:cxn ang="0">
                  <a:pos x="44" y="58"/>
                </a:cxn>
                <a:cxn ang="0">
                  <a:pos x="73" y="61"/>
                </a:cxn>
                <a:cxn ang="0">
                  <a:pos x="103" y="64"/>
                </a:cxn>
                <a:cxn ang="0">
                  <a:pos x="135" y="67"/>
                </a:cxn>
                <a:cxn ang="0">
                  <a:pos x="165" y="82"/>
                </a:cxn>
                <a:cxn ang="0">
                  <a:pos x="194" y="105"/>
                </a:cxn>
                <a:cxn ang="0">
                  <a:pos x="223" y="102"/>
                </a:cxn>
                <a:cxn ang="0">
                  <a:pos x="256" y="52"/>
                </a:cxn>
                <a:cxn ang="0">
                  <a:pos x="285" y="29"/>
                </a:cxn>
                <a:cxn ang="0">
                  <a:pos x="314" y="11"/>
                </a:cxn>
                <a:cxn ang="0">
                  <a:pos x="344" y="23"/>
                </a:cxn>
                <a:cxn ang="0">
                  <a:pos x="376" y="79"/>
                </a:cxn>
                <a:cxn ang="0">
                  <a:pos x="406" y="99"/>
                </a:cxn>
                <a:cxn ang="0">
                  <a:pos x="435" y="85"/>
                </a:cxn>
                <a:cxn ang="0">
                  <a:pos x="464" y="94"/>
                </a:cxn>
                <a:cxn ang="0">
                  <a:pos x="497" y="132"/>
                </a:cxn>
                <a:cxn ang="0">
                  <a:pos x="526" y="170"/>
                </a:cxn>
                <a:cxn ang="0">
                  <a:pos x="555" y="217"/>
                </a:cxn>
                <a:cxn ang="0">
                  <a:pos x="585" y="229"/>
                </a:cxn>
                <a:cxn ang="0">
                  <a:pos x="617" y="179"/>
                </a:cxn>
                <a:cxn ang="0">
                  <a:pos x="646" y="108"/>
                </a:cxn>
                <a:cxn ang="0">
                  <a:pos x="676" y="32"/>
                </a:cxn>
                <a:cxn ang="0">
                  <a:pos x="705" y="0"/>
                </a:cxn>
                <a:cxn ang="0">
                  <a:pos x="738" y="8"/>
                </a:cxn>
                <a:cxn ang="0">
                  <a:pos x="767" y="17"/>
                </a:cxn>
                <a:cxn ang="0">
                  <a:pos x="796" y="20"/>
                </a:cxn>
                <a:cxn ang="0">
                  <a:pos x="826" y="32"/>
                </a:cxn>
                <a:cxn ang="0">
                  <a:pos x="858" y="38"/>
                </a:cxn>
                <a:cxn ang="0">
                  <a:pos x="887" y="32"/>
                </a:cxn>
                <a:cxn ang="0">
                  <a:pos x="917" y="23"/>
                </a:cxn>
                <a:cxn ang="0">
                  <a:pos x="946" y="14"/>
                </a:cxn>
                <a:cxn ang="0">
                  <a:pos x="979" y="17"/>
                </a:cxn>
                <a:cxn ang="0">
                  <a:pos x="1008" y="26"/>
                </a:cxn>
                <a:cxn ang="0">
                  <a:pos x="1037" y="32"/>
                </a:cxn>
                <a:cxn ang="0">
                  <a:pos x="1067" y="38"/>
                </a:cxn>
                <a:cxn ang="0">
                  <a:pos x="1099" y="44"/>
                </a:cxn>
                <a:cxn ang="0">
                  <a:pos x="1128" y="50"/>
                </a:cxn>
                <a:cxn ang="0">
                  <a:pos x="1158" y="52"/>
                </a:cxn>
                <a:cxn ang="0">
                  <a:pos x="1187" y="55"/>
                </a:cxn>
              </a:cxnLst>
              <a:rect l="0" t="0" r="r" b="b"/>
              <a:pathLst>
                <a:path w="1205" h="232">
                  <a:moveTo>
                    <a:pt x="0" y="55"/>
                  </a:moveTo>
                  <a:lnTo>
                    <a:pt x="15" y="58"/>
                  </a:lnTo>
                  <a:lnTo>
                    <a:pt x="29" y="58"/>
                  </a:lnTo>
                  <a:lnTo>
                    <a:pt x="44" y="58"/>
                  </a:lnTo>
                  <a:lnTo>
                    <a:pt x="59" y="61"/>
                  </a:lnTo>
                  <a:lnTo>
                    <a:pt x="73" y="61"/>
                  </a:lnTo>
                  <a:lnTo>
                    <a:pt x="88" y="61"/>
                  </a:lnTo>
                  <a:lnTo>
                    <a:pt x="103" y="64"/>
                  </a:lnTo>
                  <a:lnTo>
                    <a:pt x="120" y="64"/>
                  </a:lnTo>
                  <a:lnTo>
                    <a:pt x="135" y="67"/>
                  </a:lnTo>
                  <a:lnTo>
                    <a:pt x="150" y="76"/>
                  </a:lnTo>
                  <a:lnTo>
                    <a:pt x="165" y="82"/>
                  </a:lnTo>
                  <a:lnTo>
                    <a:pt x="179" y="94"/>
                  </a:lnTo>
                  <a:lnTo>
                    <a:pt x="194" y="105"/>
                  </a:lnTo>
                  <a:lnTo>
                    <a:pt x="209" y="111"/>
                  </a:lnTo>
                  <a:lnTo>
                    <a:pt x="223" y="102"/>
                  </a:lnTo>
                  <a:lnTo>
                    <a:pt x="241" y="79"/>
                  </a:lnTo>
                  <a:lnTo>
                    <a:pt x="256" y="52"/>
                  </a:lnTo>
                  <a:lnTo>
                    <a:pt x="270" y="35"/>
                  </a:lnTo>
                  <a:lnTo>
                    <a:pt x="285" y="29"/>
                  </a:lnTo>
                  <a:lnTo>
                    <a:pt x="300" y="20"/>
                  </a:lnTo>
                  <a:lnTo>
                    <a:pt x="314" y="11"/>
                  </a:lnTo>
                  <a:lnTo>
                    <a:pt x="329" y="8"/>
                  </a:lnTo>
                  <a:lnTo>
                    <a:pt x="344" y="23"/>
                  </a:lnTo>
                  <a:lnTo>
                    <a:pt x="361" y="50"/>
                  </a:lnTo>
                  <a:lnTo>
                    <a:pt x="376" y="79"/>
                  </a:lnTo>
                  <a:lnTo>
                    <a:pt x="391" y="97"/>
                  </a:lnTo>
                  <a:lnTo>
                    <a:pt x="406" y="99"/>
                  </a:lnTo>
                  <a:lnTo>
                    <a:pt x="420" y="91"/>
                  </a:lnTo>
                  <a:lnTo>
                    <a:pt x="435" y="85"/>
                  </a:lnTo>
                  <a:lnTo>
                    <a:pt x="450" y="85"/>
                  </a:lnTo>
                  <a:lnTo>
                    <a:pt x="464" y="94"/>
                  </a:lnTo>
                  <a:lnTo>
                    <a:pt x="482" y="111"/>
                  </a:lnTo>
                  <a:lnTo>
                    <a:pt x="497" y="132"/>
                  </a:lnTo>
                  <a:lnTo>
                    <a:pt x="511" y="149"/>
                  </a:lnTo>
                  <a:lnTo>
                    <a:pt x="526" y="170"/>
                  </a:lnTo>
                  <a:lnTo>
                    <a:pt x="541" y="194"/>
                  </a:lnTo>
                  <a:lnTo>
                    <a:pt x="555" y="217"/>
                  </a:lnTo>
                  <a:lnTo>
                    <a:pt x="570" y="232"/>
                  </a:lnTo>
                  <a:lnTo>
                    <a:pt x="585" y="229"/>
                  </a:lnTo>
                  <a:lnTo>
                    <a:pt x="602" y="208"/>
                  </a:lnTo>
                  <a:lnTo>
                    <a:pt x="617" y="179"/>
                  </a:lnTo>
                  <a:lnTo>
                    <a:pt x="632" y="144"/>
                  </a:lnTo>
                  <a:lnTo>
                    <a:pt x="646" y="108"/>
                  </a:lnTo>
                  <a:lnTo>
                    <a:pt x="661" y="67"/>
                  </a:lnTo>
                  <a:lnTo>
                    <a:pt x="676" y="32"/>
                  </a:lnTo>
                  <a:lnTo>
                    <a:pt x="691" y="8"/>
                  </a:lnTo>
                  <a:lnTo>
                    <a:pt x="705" y="0"/>
                  </a:lnTo>
                  <a:lnTo>
                    <a:pt x="723" y="3"/>
                  </a:lnTo>
                  <a:lnTo>
                    <a:pt x="738" y="8"/>
                  </a:lnTo>
                  <a:lnTo>
                    <a:pt x="752" y="14"/>
                  </a:lnTo>
                  <a:lnTo>
                    <a:pt x="767" y="17"/>
                  </a:lnTo>
                  <a:lnTo>
                    <a:pt x="782" y="17"/>
                  </a:lnTo>
                  <a:lnTo>
                    <a:pt x="796" y="20"/>
                  </a:lnTo>
                  <a:lnTo>
                    <a:pt x="811" y="26"/>
                  </a:lnTo>
                  <a:lnTo>
                    <a:pt x="826" y="32"/>
                  </a:lnTo>
                  <a:lnTo>
                    <a:pt x="843" y="35"/>
                  </a:lnTo>
                  <a:lnTo>
                    <a:pt x="858" y="38"/>
                  </a:lnTo>
                  <a:lnTo>
                    <a:pt x="873" y="35"/>
                  </a:lnTo>
                  <a:lnTo>
                    <a:pt x="887" y="32"/>
                  </a:lnTo>
                  <a:lnTo>
                    <a:pt x="902" y="29"/>
                  </a:lnTo>
                  <a:lnTo>
                    <a:pt x="917" y="23"/>
                  </a:lnTo>
                  <a:lnTo>
                    <a:pt x="932" y="17"/>
                  </a:lnTo>
                  <a:lnTo>
                    <a:pt x="946" y="14"/>
                  </a:lnTo>
                  <a:lnTo>
                    <a:pt x="964" y="14"/>
                  </a:lnTo>
                  <a:lnTo>
                    <a:pt x="979" y="17"/>
                  </a:lnTo>
                  <a:lnTo>
                    <a:pt x="993" y="20"/>
                  </a:lnTo>
                  <a:lnTo>
                    <a:pt x="1008" y="26"/>
                  </a:lnTo>
                  <a:lnTo>
                    <a:pt x="1023" y="29"/>
                  </a:lnTo>
                  <a:lnTo>
                    <a:pt x="1037" y="32"/>
                  </a:lnTo>
                  <a:lnTo>
                    <a:pt x="1052" y="35"/>
                  </a:lnTo>
                  <a:lnTo>
                    <a:pt x="1067" y="38"/>
                  </a:lnTo>
                  <a:lnTo>
                    <a:pt x="1084" y="41"/>
                  </a:lnTo>
                  <a:lnTo>
                    <a:pt x="1099" y="44"/>
                  </a:lnTo>
                  <a:lnTo>
                    <a:pt x="1114" y="47"/>
                  </a:lnTo>
                  <a:lnTo>
                    <a:pt x="1128" y="50"/>
                  </a:lnTo>
                  <a:lnTo>
                    <a:pt x="1143" y="52"/>
                  </a:lnTo>
                  <a:lnTo>
                    <a:pt x="1158" y="52"/>
                  </a:lnTo>
                  <a:lnTo>
                    <a:pt x="1172" y="55"/>
                  </a:lnTo>
                  <a:lnTo>
                    <a:pt x="1187" y="55"/>
                  </a:lnTo>
                  <a:lnTo>
                    <a:pt x="1205" y="55"/>
                  </a:lnTo>
                </a:path>
              </a:pathLst>
            </a:custGeom>
            <a:noFill/>
            <a:ln w="0">
              <a:solidFill>
                <a:srgbClr val="00FF00"/>
              </a:solidFill>
              <a:prstDash val="sysDash"/>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605" name="Rectangle 1001"/>
            <p:cNvSpPr>
              <a:spLocks noChangeArrowheads="1"/>
            </p:cNvSpPr>
            <p:nvPr/>
          </p:nvSpPr>
          <p:spPr bwMode="auto">
            <a:xfrm>
              <a:off x="5244826" y="4341508"/>
              <a:ext cx="839035" cy="1135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rgbClr val="000000"/>
                  </a:solidFill>
                  <a:effectLst/>
                  <a:latin typeface="Arial Narrow" pitchFamily="34" charset="0"/>
                  <a:cs typeface="Arial" pitchFamily="34" charset="0"/>
                </a:rPr>
                <a:t>peri</a:t>
              </a:r>
              <a:r>
                <a:rPr kumimoji="0" lang="en-US" sz="800" b="0" i="0" u="none" strike="noStrike" cap="none" normalizeH="0" baseline="0" dirty="0" smtClean="0">
                  <a:ln>
                    <a:noFill/>
                  </a:ln>
                  <a:solidFill>
                    <a:srgbClr val="000000"/>
                  </a:solidFill>
                  <a:effectLst/>
                  <a:latin typeface="Arial Narrow" pitchFamily="34" charset="0"/>
                  <a:cs typeface="Arial" pitchFamily="34" charset="0"/>
                </a:rPr>
                <a:t>-stimulus time (ms)</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606" name="Rectangle 1055"/>
            <p:cNvSpPr>
              <a:spLocks noChangeArrowheads="1"/>
            </p:cNvSpPr>
            <p:nvPr/>
          </p:nvSpPr>
          <p:spPr bwMode="auto">
            <a:xfrm>
              <a:off x="4974111" y="2288029"/>
              <a:ext cx="79806" cy="9666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Arial Narrow" pitchFamily="34" charset="0"/>
                  <a:cs typeface="Arial" pitchFamily="34" charset="0"/>
                </a:rPr>
                <a:t>-3</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27" name="TextBox 726"/>
          <p:cNvSpPr txBox="1"/>
          <p:nvPr/>
        </p:nvSpPr>
        <p:spPr>
          <a:xfrm>
            <a:off x="4069507" y="2114889"/>
            <a:ext cx="1425946" cy="738664"/>
          </a:xfrm>
          <a:prstGeom prst="rect">
            <a:avLst/>
          </a:prstGeom>
          <a:noFill/>
        </p:spPr>
        <p:txBody>
          <a:bodyPr wrap="square" rtlCol="0">
            <a:spAutoFit/>
          </a:bodyPr>
          <a:lstStyle/>
          <a:p>
            <a:r>
              <a:rPr lang="en-GB" sz="1400" dirty="0" smtClean="0"/>
              <a:t>Deep Pyramidal Cell gain changed </a:t>
            </a:r>
            <a:endParaRPr lang="en-GB" sz="1400" dirty="0"/>
          </a:p>
        </p:txBody>
      </p:sp>
      <p:sp>
        <p:nvSpPr>
          <p:cNvPr id="728" name="TextBox 727"/>
          <p:cNvSpPr txBox="1"/>
          <p:nvPr/>
        </p:nvSpPr>
        <p:spPr>
          <a:xfrm>
            <a:off x="4101195" y="3509147"/>
            <a:ext cx="1394258" cy="738664"/>
          </a:xfrm>
          <a:prstGeom prst="rect">
            <a:avLst/>
          </a:prstGeom>
          <a:noFill/>
        </p:spPr>
        <p:txBody>
          <a:bodyPr wrap="square" rtlCol="0">
            <a:spAutoFit/>
          </a:bodyPr>
          <a:lstStyle/>
          <a:p>
            <a:r>
              <a:rPr lang="en-GB" sz="1400" dirty="0" smtClean="0"/>
              <a:t>Superficial Pyramidal Cell gain changed</a:t>
            </a:r>
            <a:endParaRPr lang="en-GB" sz="1400" dirty="0"/>
          </a:p>
        </p:txBody>
      </p:sp>
      <p:grpSp>
        <p:nvGrpSpPr>
          <p:cNvPr id="730" name="Group 729"/>
          <p:cNvGrpSpPr/>
          <p:nvPr/>
        </p:nvGrpSpPr>
        <p:grpSpPr>
          <a:xfrm>
            <a:off x="5746045" y="4869160"/>
            <a:ext cx="2878196" cy="1713786"/>
            <a:chOff x="92431" y="847725"/>
            <a:chExt cx="8668982" cy="5161836"/>
          </a:xfrm>
        </p:grpSpPr>
        <p:sp>
          <p:nvSpPr>
            <p:cNvPr id="731" name="Rectangle 64"/>
            <p:cNvSpPr>
              <a:spLocks noChangeArrowheads="1"/>
            </p:cNvSpPr>
            <p:nvPr/>
          </p:nvSpPr>
          <p:spPr bwMode="auto">
            <a:xfrm rot="16200000">
              <a:off x="-224322" y="3222190"/>
              <a:ext cx="756617"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Parameter value</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32" name="Rectangle 6"/>
            <p:cNvSpPr>
              <a:spLocks noChangeArrowheads="1"/>
            </p:cNvSpPr>
            <p:nvPr/>
          </p:nvSpPr>
          <p:spPr bwMode="auto">
            <a:xfrm>
              <a:off x="628650" y="939801"/>
              <a:ext cx="8131176" cy="47783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733" name="Rectangle 7"/>
            <p:cNvSpPr>
              <a:spLocks noChangeArrowheads="1"/>
            </p:cNvSpPr>
            <p:nvPr/>
          </p:nvSpPr>
          <p:spPr bwMode="auto">
            <a:xfrm>
              <a:off x="628650" y="939801"/>
              <a:ext cx="8131176" cy="477837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734" name="Line 8"/>
            <p:cNvSpPr>
              <a:spLocks noChangeShapeType="1"/>
            </p:cNvSpPr>
            <p:nvPr/>
          </p:nvSpPr>
          <p:spPr bwMode="auto">
            <a:xfrm>
              <a:off x="628650" y="939801"/>
              <a:ext cx="8131176"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35" name="Line 9"/>
            <p:cNvSpPr>
              <a:spLocks noChangeShapeType="1"/>
            </p:cNvSpPr>
            <p:nvPr/>
          </p:nvSpPr>
          <p:spPr bwMode="auto">
            <a:xfrm>
              <a:off x="628650" y="5718176"/>
              <a:ext cx="8131176"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36" name="Line 10"/>
            <p:cNvSpPr>
              <a:spLocks noChangeShapeType="1"/>
            </p:cNvSpPr>
            <p:nvPr/>
          </p:nvSpPr>
          <p:spPr bwMode="auto">
            <a:xfrm flipV="1">
              <a:off x="8759825" y="939801"/>
              <a:ext cx="1588" cy="4778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37" name="Line 11"/>
            <p:cNvSpPr>
              <a:spLocks noChangeShapeType="1"/>
            </p:cNvSpPr>
            <p:nvPr/>
          </p:nvSpPr>
          <p:spPr bwMode="auto">
            <a:xfrm flipV="1">
              <a:off x="628650" y="939801"/>
              <a:ext cx="1588" cy="4778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38" name="Line 12"/>
            <p:cNvSpPr>
              <a:spLocks noChangeShapeType="1"/>
            </p:cNvSpPr>
            <p:nvPr/>
          </p:nvSpPr>
          <p:spPr bwMode="auto">
            <a:xfrm>
              <a:off x="628650" y="5718176"/>
              <a:ext cx="8131176"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39" name="Line 13"/>
            <p:cNvSpPr>
              <a:spLocks noChangeShapeType="1"/>
            </p:cNvSpPr>
            <p:nvPr/>
          </p:nvSpPr>
          <p:spPr bwMode="auto">
            <a:xfrm flipV="1">
              <a:off x="628650" y="939801"/>
              <a:ext cx="1588" cy="4778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40" name="Line 14"/>
            <p:cNvSpPr>
              <a:spLocks noChangeShapeType="1"/>
            </p:cNvSpPr>
            <p:nvPr/>
          </p:nvSpPr>
          <p:spPr bwMode="auto">
            <a:xfrm flipV="1">
              <a:off x="1644649" y="5635625"/>
              <a:ext cx="1588" cy="825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41" name="Line 15"/>
            <p:cNvSpPr>
              <a:spLocks noChangeShapeType="1"/>
            </p:cNvSpPr>
            <p:nvPr/>
          </p:nvSpPr>
          <p:spPr bwMode="auto">
            <a:xfrm>
              <a:off x="1644649" y="935038"/>
              <a:ext cx="1588" cy="825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42" name="Rectangle 16"/>
            <p:cNvSpPr>
              <a:spLocks noChangeArrowheads="1"/>
            </p:cNvSpPr>
            <p:nvPr/>
          </p:nvSpPr>
          <p:spPr bwMode="auto">
            <a:xfrm>
              <a:off x="1557337" y="5734050"/>
              <a:ext cx="12663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V4</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43" name="Line 17"/>
            <p:cNvSpPr>
              <a:spLocks noChangeShapeType="1"/>
            </p:cNvSpPr>
            <p:nvPr/>
          </p:nvSpPr>
          <p:spPr bwMode="auto">
            <a:xfrm flipV="1">
              <a:off x="3678238" y="5635625"/>
              <a:ext cx="1588" cy="825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44" name="Line 18"/>
            <p:cNvSpPr>
              <a:spLocks noChangeShapeType="1"/>
            </p:cNvSpPr>
            <p:nvPr/>
          </p:nvSpPr>
          <p:spPr bwMode="auto">
            <a:xfrm>
              <a:off x="3678238" y="935038"/>
              <a:ext cx="1588" cy="825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45" name="Rectangle 19"/>
            <p:cNvSpPr>
              <a:spLocks noChangeArrowheads="1"/>
            </p:cNvSpPr>
            <p:nvPr/>
          </p:nvSpPr>
          <p:spPr bwMode="auto">
            <a:xfrm>
              <a:off x="3568700" y="5734050"/>
              <a:ext cx="15549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IPL</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46" name="Line 20"/>
            <p:cNvSpPr>
              <a:spLocks noChangeShapeType="1"/>
            </p:cNvSpPr>
            <p:nvPr/>
          </p:nvSpPr>
          <p:spPr bwMode="auto">
            <a:xfrm flipV="1">
              <a:off x="5710237" y="5635625"/>
              <a:ext cx="1588" cy="825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47" name="Line 21"/>
            <p:cNvSpPr>
              <a:spLocks noChangeShapeType="1"/>
            </p:cNvSpPr>
            <p:nvPr/>
          </p:nvSpPr>
          <p:spPr bwMode="auto">
            <a:xfrm>
              <a:off x="5710237" y="935038"/>
              <a:ext cx="1588" cy="825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48" name="Rectangle 22"/>
            <p:cNvSpPr>
              <a:spLocks noChangeArrowheads="1"/>
            </p:cNvSpPr>
            <p:nvPr/>
          </p:nvSpPr>
          <p:spPr bwMode="auto">
            <a:xfrm>
              <a:off x="5454650" y="5734050"/>
              <a:ext cx="36227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Area 18</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49" name="Line 23"/>
            <p:cNvSpPr>
              <a:spLocks noChangeShapeType="1"/>
            </p:cNvSpPr>
            <p:nvPr/>
          </p:nvSpPr>
          <p:spPr bwMode="auto">
            <a:xfrm flipV="1">
              <a:off x="7743825" y="5635625"/>
              <a:ext cx="1588" cy="825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50" name="Line 24"/>
            <p:cNvSpPr>
              <a:spLocks noChangeShapeType="1"/>
            </p:cNvSpPr>
            <p:nvPr/>
          </p:nvSpPr>
          <p:spPr bwMode="auto">
            <a:xfrm>
              <a:off x="7743825" y="935038"/>
              <a:ext cx="1588" cy="8255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51" name="Rectangle 25"/>
            <p:cNvSpPr>
              <a:spLocks noChangeArrowheads="1"/>
            </p:cNvSpPr>
            <p:nvPr/>
          </p:nvSpPr>
          <p:spPr bwMode="auto">
            <a:xfrm>
              <a:off x="7580312" y="5734050"/>
              <a:ext cx="22923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SOG</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52" name="Line 26"/>
            <p:cNvSpPr>
              <a:spLocks noChangeShapeType="1"/>
            </p:cNvSpPr>
            <p:nvPr/>
          </p:nvSpPr>
          <p:spPr bwMode="auto">
            <a:xfrm>
              <a:off x="628650" y="5718176"/>
              <a:ext cx="7619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53" name="Line 27"/>
            <p:cNvSpPr>
              <a:spLocks noChangeShapeType="1"/>
            </p:cNvSpPr>
            <p:nvPr/>
          </p:nvSpPr>
          <p:spPr bwMode="auto">
            <a:xfrm flipH="1">
              <a:off x="8678863" y="5718176"/>
              <a:ext cx="809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54" name="Rectangle 28"/>
            <p:cNvSpPr>
              <a:spLocks noChangeArrowheads="1"/>
            </p:cNvSpPr>
            <p:nvPr/>
          </p:nvSpPr>
          <p:spPr bwMode="auto">
            <a:xfrm>
              <a:off x="349250" y="5630863"/>
              <a:ext cx="17793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-0.1</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55" name="Line 29"/>
            <p:cNvSpPr>
              <a:spLocks noChangeShapeType="1"/>
            </p:cNvSpPr>
            <p:nvPr/>
          </p:nvSpPr>
          <p:spPr bwMode="auto">
            <a:xfrm>
              <a:off x="628650" y="5033962"/>
              <a:ext cx="7619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56" name="Line 30"/>
            <p:cNvSpPr>
              <a:spLocks noChangeShapeType="1"/>
            </p:cNvSpPr>
            <p:nvPr/>
          </p:nvSpPr>
          <p:spPr bwMode="auto">
            <a:xfrm flipH="1">
              <a:off x="8678863" y="5033962"/>
              <a:ext cx="809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57" name="Rectangle 31"/>
            <p:cNvSpPr>
              <a:spLocks noChangeArrowheads="1"/>
            </p:cNvSpPr>
            <p:nvPr/>
          </p:nvSpPr>
          <p:spPr bwMode="auto">
            <a:xfrm>
              <a:off x="266700" y="4946651"/>
              <a:ext cx="23564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-0.05</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58" name="Line 32"/>
            <p:cNvSpPr>
              <a:spLocks noChangeShapeType="1"/>
            </p:cNvSpPr>
            <p:nvPr/>
          </p:nvSpPr>
          <p:spPr bwMode="auto">
            <a:xfrm>
              <a:off x="628650" y="4351337"/>
              <a:ext cx="7619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59" name="Line 33"/>
            <p:cNvSpPr>
              <a:spLocks noChangeShapeType="1"/>
            </p:cNvSpPr>
            <p:nvPr/>
          </p:nvSpPr>
          <p:spPr bwMode="auto">
            <a:xfrm flipH="1">
              <a:off x="8678863" y="4351337"/>
              <a:ext cx="809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60" name="Rectangle 34"/>
            <p:cNvSpPr>
              <a:spLocks noChangeArrowheads="1"/>
            </p:cNvSpPr>
            <p:nvPr/>
          </p:nvSpPr>
          <p:spPr bwMode="auto">
            <a:xfrm>
              <a:off x="523875" y="4264026"/>
              <a:ext cx="577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61" name="Line 35"/>
            <p:cNvSpPr>
              <a:spLocks noChangeShapeType="1"/>
            </p:cNvSpPr>
            <p:nvPr/>
          </p:nvSpPr>
          <p:spPr bwMode="auto">
            <a:xfrm>
              <a:off x="628650" y="3668712"/>
              <a:ext cx="7619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62" name="Line 36"/>
            <p:cNvSpPr>
              <a:spLocks noChangeShapeType="1"/>
            </p:cNvSpPr>
            <p:nvPr/>
          </p:nvSpPr>
          <p:spPr bwMode="auto">
            <a:xfrm flipH="1">
              <a:off x="8678863" y="3668712"/>
              <a:ext cx="809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63" name="Rectangle 37"/>
            <p:cNvSpPr>
              <a:spLocks noChangeArrowheads="1"/>
            </p:cNvSpPr>
            <p:nvPr/>
          </p:nvSpPr>
          <p:spPr bwMode="auto">
            <a:xfrm>
              <a:off x="315913" y="3579813"/>
              <a:ext cx="20197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0.05</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64" name="Line 38"/>
            <p:cNvSpPr>
              <a:spLocks noChangeShapeType="1"/>
            </p:cNvSpPr>
            <p:nvPr/>
          </p:nvSpPr>
          <p:spPr bwMode="auto">
            <a:xfrm>
              <a:off x="628650" y="2984500"/>
              <a:ext cx="7619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65" name="Line 39"/>
            <p:cNvSpPr>
              <a:spLocks noChangeShapeType="1"/>
            </p:cNvSpPr>
            <p:nvPr/>
          </p:nvSpPr>
          <p:spPr bwMode="auto">
            <a:xfrm flipH="1">
              <a:off x="8678863" y="2984500"/>
              <a:ext cx="809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66" name="Rectangle 40"/>
            <p:cNvSpPr>
              <a:spLocks noChangeArrowheads="1"/>
            </p:cNvSpPr>
            <p:nvPr/>
          </p:nvSpPr>
          <p:spPr bwMode="auto">
            <a:xfrm>
              <a:off x="398462" y="2897187"/>
              <a:ext cx="14427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0.1</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67" name="Line 41"/>
            <p:cNvSpPr>
              <a:spLocks noChangeShapeType="1"/>
            </p:cNvSpPr>
            <p:nvPr/>
          </p:nvSpPr>
          <p:spPr bwMode="auto">
            <a:xfrm>
              <a:off x="628650" y="2301875"/>
              <a:ext cx="7619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68" name="Line 42"/>
            <p:cNvSpPr>
              <a:spLocks noChangeShapeType="1"/>
            </p:cNvSpPr>
            <p:nvPr/>
          </p:nvSpPr>
          <p:spPr bwMode="auto">
            <a:xfrm flipH="1">
              <a:off x="8678863" y="2301875"/>
              <a:ext cx="809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69" name="Rectangle 43"/>
            <p:cNvSpPr>
              <a:spLocks noChangeArrowheads="1"/>
            </p:cNvSpPr>
            <p:nvPr/>
          </p:nvSpPr>
          <p:spPr bwMode="auto">
            <a:xfrm>
              <a:off x="315913" y="2214562"/>
              <a:ext cx="20197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0.15</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70" name="Line 44"/>
            <p:cNvSpPr>
              <a:spLocks noChangeShapeType="1"/>
            </p:cNvSpPr>
            <p:nvPr/>
          </p:nvSpPr>
          <p:spPr bwMode="auto">
            <a:xfrm>
              <a:off x="628650" y="1617663"/>
              <a:ext cx="7619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71" name="Line 45"/>
            <p:cNvSpPr>
              <a:spLocks noChangeShapeType="1"/>
            </p:cNvSpPr>
            <p:nvPr/>
          </p:nvSpPr>
          <p:spPr bwMode="auto">
            <a:xfrm flipH="1">
              <a:off x="8678863" y="1617663"/>
              <a:ext cx="809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72" name="Rectangle 46"/>
            <p:cNvSpPr>
              <a:spLocks noChangeArrowheads="1"/>
            </p:cNvSpPr>
            <p:nvPr/>
          </p:nvSpPr>
          <p:spPr bwMode="auto">
            <a:xfrm>
              <a:off x="398462" y="1530350"/>
              <a:ext cx="14427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0.2</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73" name="Line 47"/>
            <p:cNvSpPr>
              <a:spLocks noChangeShapeType="1"/>
            </p:cNvSpPr>
            <p:nvPr/>
          </p:nvSpPr>
          <p:spPr bwMode="auto">
            <a:xfrm>
              <a:off x="628650" y="935038"/>
              <a:ext cx="7619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74" name="Line 48"/>
            <p:cNvSpPr>
              <a:spLocks noChangeShapeType="1"/>
            </p:cNvSpPr>
            <p:nvPr/>
          </p:nvSpPr>
          <p:spPr bwMode="auto">
            <a:xfrm flipH="1">
              <a:off x="8678863" y="935038"/>
              <a:ext cx="8096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75" name="Rectangle 49"/>
            <p:cNvSpPr>
              <a:spLocks noChangeArrowheads="1"/>
            </p:cNvSpPr>
            <p:nvPr/>
          </p:nvSpPr>
          <p:spPr bwMode="auto">
            <a:xfrm>
              <a:off x="315913" y="847725"/>
              <a:ext cx="20197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0.25</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76" name="Line 50"/>
            <p:cNvSpPr>
              <a:spLocks noChangeShapeType="1"/>
            </p:cNvSpPr>
            <p:nvPr/>
          </p:nvSpPr>
          <p:spPr bwMode="auto">
            <a:xfrm>
              <a:off x="628650" y="939801"/>
              <a:ext cx="813117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77" name="Line 51"/>
            <p:cNvSpPr>
              <a:spLocks noChangeShapeType="1"/>
            </p:cNvSpPr>
            <p:nvPr/>
          </p:nvSpPr>
          <p:spPr bwMode="auto">
            <a:xfrm>
              <a:off x="628650" y="5718176"/>
              <a:ext cx="813117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78" name="Line 52"/>
            <p:cNvSpPr>
              <a:spLocks noChangeShapeType="1"/>
            </p:cNvSpPr>
            <p:nvPr/>
          </p:nvSpPr>
          <p:spPr bwMode="auto">
            <a:xfrm flipV="1">
              <a:off x="8759825" y="939801"/>
              <a:ext cx="1588" cy="4778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79" name="Line 53"/>
            <p:cNvSpPr>
              <a:spLocks noChangeShapeType="1"/>
            </p:cNvSpPr>
            <p:nvPr/>
          </p:nvSpPr>
          <p:spPr bwMode="auto">
            <a:xfrm flipV="1">
              <a:off x="628650" y="939801"/>
              <a:ext cx="1588" cy="477837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80" name="Rectangle 54"/>
            <p:cNvSpPr>
              <a:spLocks noChangeArrowheads="1"/>
            </p:cNvSpPr>
            <p:nvPr/>
          </p:nvSpPr>
          <p:spPr bwMode="auto">
            <a:xfrm>
              <a:off x="830262" y="1973263"/>
              <a:ext cx="1624014" cy="2378075"/>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781" name="Rectangle 55"/>
            <p:cNvSpPr>
              <a:spLocks noChangeArrowheads="1"/>
            </p:cNvSpPr>
            <p:nvPr/>
          </p:nvSpPr>
          <p:spPr bwMode="auto">
            <a:xfrm>
              <a:off x="830262" y="1973263"/>
              <a:ext cx="1624014" cy="23780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782" name="Rectangle 56"/>
            <p:cNvSpPr>
              <a:spLocks noChangeArrowheads="1"/>
            </p:cNvSpPr>
            <p:nvPr/>
          </p:nvSpPr>
          <p:spPr bwMode="auto">
            <a:xfrm>
              <a:off x="2863850" y="2957512"/>
              <a:ext cx="1622425" cy="1393825"/>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783" name="Rectangle 57"/>
            <p:cNvSpPr>
              <a:spLocks noChangeArrowheads="1"/>
            </p:cNvSpPr>
            <p:nvPr/>
          </p:nvSpPr>
          <p:spPr bwMode="auto">
            <a:xfrm>
              <a:off x="2863850" y="2957512"/>
              <a:ext cx="1622425" cy="13938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784" name="Rectangle 58"/>
            <p:cNvSpPr>
              <a:spLocks noChangeArrowheads="1"/>
            </p:cNvSpPr>
            <p:nvPr/>
          </p:nvSpPr>
          <p:spPr bwMode="auto">
            <a:xfrm>
              <a:off x="4895851" y="3033713"/>
              <a:ext cx="1624014" cy="1317625"/>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785" name="Rectangle 59"/>
            <p:cNvSpPr>
              <a:spLocks noChangeArrowheads="1"/>
            </p:cNvSpPr>
            <p:nvPr/>
          </p:nvSpPr>
          <p:spPr bwMode="auto">
            <a:xfrm>
              <a:off x="4895851" y="3033713"/>
              <a:ext cx="1624014" cy="13176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786" name="Rectangle 60"/>
            <p:cNvSpPr>
              <a:spLocks noChangeArrowheads="1"/>
            </p:cNvSpPr>
            <p:nvPr/>
          </p:nvSpPr>
          <p:spPr bwMode="auto">
            <a:xfrm>
              <a:off x="6929438" y="4351337"/>
              <a:ext cx="1624014" cy="180975"/>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787" name="Rectangle 61"/>
            <p:cNvSpPr>
              <a:spLocks noChangeArrowheads="1"/>
            </p:cNvSpPr>
            <p:nvPr/>
          </p:nvSpPr>
          <p:spPr bwMode="auto">
            <a:xfrm>
              <a:off x="6929438" y="4351337"/>
              <a:ext cx="1624014" cy="1809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788" name="Line 62"/>
            <p:cNvSpPr>
              <a:spLocks noChangeShapeType="1"/>
            </p:cNvSpPr>
            <p:nvPr/>
          </p:nvSpPr>
          <p:spPr bwMode="auto">
            <a:xfrm>
              <a:off x="628650" y="4351337"/>
              <a:ext cx="813117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89" name="Rectangle 63"/>
            <p:cNvSpPr>
              <a:spLocks noChangeArrowheads="1"/>
            </p:cNvSpPr>
            <p:nvPr/>
          </p:nvSpPr>
          <p:spPr bwMode="auto">
            <a:xfrm>
              <a:off x="4530724" y="5886450"/>
              <a:ext cx="21800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Area</a:t>
              </a:r>
              <a:endParaRPr kumimoji="0" lang="en-US" sz="800" b="1" i="0" u="none" strike="noStrike" cap="none" normalizeH="0" baseline="0" smtClean="0">
                <a:ln>
                  <a:noFill/>
                </a:ln>
                <a:solidFill>
                  <a:schemeClr val="tx1"/>
                </a:solidFill>
                <a:effectLst/>
                <a:latin typeface="Arial" pitchFamily="34" charset="0"/>
                <a:cs typeface="Arial" pitchFamily="34" charset="0"/>
              </a:endParaRPr>
            </a:p>
          </p:txBody>
        </p:sp>
        <p:sp>
          <p:nvSpPr>
            <p:cNvPr id="790" name="Freeform 65"/>
            <p:cNvSpPr>
              <a:spLocks/>
            </p:cNvSpPr>
            <p:nvPr/>
          </p:nvSpPr>
          <p:spPr bwMode="auto">
            <a:xfrm>
              <a:off x="1644649" y="1973263"/>
              <a:ext cx="6099175" cy="2559050"/>
            </a:xfrm>
            <a:custGeom>
              <a:avLst/>
              <a:gdLst/>
              <a:ahLst/>
              <a:cxnLst>
                <a:cxn ang="0">
                  <a:pos x="0" y="0"/>
                </a:cxn>
                <a:cxn ang="0">
                  <a:pos x="1281" y="620"/>
                </a:cxn>
                <a:cxn ang="0">
                  <a:pos x="2561" y="668"/>
                </a:cxn>
                <a:cxn ang="0">
                  <a:pos x="3842" y="1612"/>
                </a:cxn>
              </a:cxnLst>
              <a:rect l="0" t="0" r="r" b="b"/>
              <a:pathLst>
                <a:path w="3842" h="1612">
                  <a:moveTo>
                    <a:pt x="0" y="0"/>
                  </a:moveTo>
                  <a:lnTo>
                    <a:pt x="1281" y="620"/>
                  </a:lnTo>
                  <a:lnTo>
                    <a:pt x="2561" y="668"/>
                  </a:lnTo>
                  <a:lnTo>
                    <a:pt x="3842" y="1612"/>
                  </a:lnTo>
                </a:path>
              </a:pathLst>
            </a:custGeom>
            <a:noFill/>
            <a:ln w="269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p>
          </p:txBody>
        </p:sp>
        <p:sp>
          <p:nvSpPr>
            <p:cNvPr id="791" name="Rectangle 66"/>
            <p:cNvSpPr>
              <a:spLocks noChangeArrowheads="1"/>
            </p:cNvSpPr>
            <p:nvPr/>
          </p:nvSpPr>
          <p:spPr bwMode="auto">
            <a:xfrm>
              <a:off x="1622425" y="1951038"/>
              <a:ext cx="44451" cy="44451"/>
            </a:xfrm>
            <a:prstGeom prst="rect">
              <a:avLst/>
            </a:prstGeom>
            <a:solidFill>
              <a:srgbClr val="000000"/>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792" name="Rectangle 67"/>
            <p:cNvSpPr>
              <a:spLocks noChangeArrowheads="1"/>
            </p:cNvSpPr>
            <p:nvPr/>
          </p:nvSpPr>
          <p:spPr bwMode="auto">
            <a:xfrm>
              <a:off x="3656011" y="2935289"/>
              <a:ext cx="42863" cy="44451"/>
            </a:xfrm>
            <a:prstGeom prst="rect">
              <a:avLst/>
            </a:prstGeom>
            <a:solidFill>
              <a:srgbClr val="000000"/>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793" name="Rectangle 68"/>
            <p:cNvSpPr>
              <a:spLocks noChangeArrowheads="1"/>
            </p:cNvSpPr>
            <p:nvPr/>
          </p:nvSpPr>
          <p:spPr bwMode="auto">
            <a:xfrm>
              <a:off x="5689601" y="3011489"/>
              <a:ext cx="42863" cy="44451"/>
            </a:xfrm>
            <a:prstGeom prst="rect">
              <a:avLst/>
            </a:prstGeom>
            <a:solidFill>
              <a:srgbClr val="000000"/>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a:p>
          </p:txBody>
        </p:sp>
        <p:sp>
          <p:nvSpPr>
            <p:cNvPr id="794" name="Rectangle 69"/>
            <p:cNvSpPr>
              <a:spLocks noChangeArrowheads="1"/>
            </p:cNvSpPr>
            <p:nvPr/>
          </p:nvSpPr>
          <p:spPr bwMode="auto">
            <a:xfrm>
              <a:off x="7721543" y="4510069"/>
              <a:ext cx="44451" cy="42862"/>
            </a:xfrm>
            <a:prstGeom prst="rect">
              <a:avLst/>
            </a:prstGeom>
            <a:solidFill>
              <a:srgbClr val="000000"/>
            </a:solidFill>
            <a:ln w="2698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800"/>
            </a:p>
          </p:txBody>
        </p:sp>
      </p:grpSp>
    </p:spTree>
    <p:extLst>
      <p:ext uri="{BB962C8B-B14F-4D97-AF65-F5344CB8AC3E}">
        <p14:creationId xmlns:p14="http://schemas.microsoft.com/office/powerpoint/2010/main" val="1690490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How to use DCM for ERPs well</a:t>
            </a:r>
            <a:endParaRPr lang="en-GB" dirty="0"/>
          </a:p>
        </p:txBody>
      </p:sp>
      <p:sp>
        <p:nvSpPr>
          <p:cNvPr id="7" name="Content Placeholder 6"/>
          <p:cNvSpPr>
            <a:spLocks noGrp="1"/>
          </p:cNvSpPr>
          <p:nvPr>
            <p:ph idx="1"/>
          </p:nvPr>
        </p:nvSpPr>
        <p:spPr>
          <a:xfrm>
            <a:off x="327025" y="1916832"/>
            <a:ext cx="8489950" cy="4249018"/>
          </a:xfrm>
        </p:spPr>
        <p:txBody>
          <a:bodyPr/>
          <a:lstStyle/>
          <a:p>
            <a:pPr marL="0" indent="0">
              <a:buNone/>
            </a:pPr>
            <a:r>
              <a:rPr lang="en-GB" dirty="0" smtClean="0"/>
              <a:t>A DCM study is only as good as its hypotheses…</a:t>
            </a:r>
          </a:p>
        </p:txBody>
      </p:sp>
    </p:spTree>
    <p:extLst>
      <p:ext uri="{BB962C8B-B14F-4D97-AF65-F5344CB8AC3E}">
        <p14:creationId xmlns:p14="http://schemas.microsoft.com/office/powerpoint/2010/main" val="98678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Data for DCM for ERPs</a:t>
            </a:r>
            <a:endParaRPr lang="en-GB" dirty="0"/>
          </a:p>
        </p:txBody>
      </p:sp>
      <p:sp>
        <p:nvSpPr>
          <p:cNvPr id="5" name="Content Placeholder 4"/>
          <p:cNvSpPr>
            <a:spLocks noGrp="1"/>
          </p:cNvSpPr>
          <p:nvPr>
            <p:ph idx="1"/>
          </p:nvPr>
        </p:nvSpPr>
        <p:spPr>
          <a:xfrm>
            <a:off x="330200" y="1916833"/>
            <a:ext cx="4025776" cy="4249018"/>
          </a:xfrm>
        </p:spPr>
        <p:txBody>
          <a:bodyPr/>
          <a:lstStyle/>
          <a:p>
            <a:pPr marL="514350" indent="-514350">
              <a:buFont typeface="+mj-lt"/>
              <a:buAutoNum type="arabicPeriod"/>
            </a:pPr>
            <a:r>
              <a:rPr lang="en-GB" dirty="0" err="1" smtClean="0"/>
              <a:t>Downsample</a:t>
            </a:r>
            <a:endParaRPr lang="en-GB" dirty="0" smtClean="0"/>
          </a:p>
          <a:p>
            <a:pPr marL="514350" indent="-514350">
              <a:buFont typeface="+mj-lt"/>
              <a:buAutoNum type="arabicPeriod"/>
            </a:pPr>
            <a:r>
              <a:rPr lang="en-GB" dirty="0" smtClean="0"/>
              <a:t>Filter (1-40Hz)</a:t>
            </a:r>
          </a:p>
          <a:p>
            <a:pPr marL="514350" indent="-514350">
              <a:buFont typeface="+mj-lt"/>
              <a:buAutoNum type="arabicPeriod"/>
            </a:pPr>
            <a:r>
              <a:rPr lang="en-GB" dirty="0" smtClean="0"/>
              <a:t>Epoch</a:t>
            </a:r>
          </a:p>
          <a:p>
            <a:pPr marL="514350" indent="-514350">
              <a:buFont typeface="+mj-lt"/>
              <a:buAutoNum type="arabicPeriod"/>
            </a:pPr>
            <a:r>
              <a:rPr lang="en-GB" dirty="0" smtClean="0"/>
              <a:t>Remove artefacts</a:t>
            </a:r>
          </a:p>
          <a:p>
            <a:pPr marL="514350" indent="-514350">
              <a:buFont typeface="+mj-lt"/>
              <a:buAutoNum type="arabicPeriod"/>
            </a:pPr>
            <a:r>
              <a:rPr lang="en-GB" dirty="0" smtClean="0"/>
              <a:t>Average</a:t>
            </a:r>
          </a:p>
          <a:p>
            <a:pPr marL="514350" indent="-514350">
              <a:buFont typeface="+mj-lt"/>
              <a:buAutoNum type="arabicPeriod"/>
            </a:pPr>
            <a:endParaRPr lang="en-GB"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484784"/>
            <a:ext cx="4063516" cy="4908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93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199" y="4473116"/>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Collect data</a:t>
            </a:r>
            <a:endParaRPr lang="en-GB" dirty="0"/>
          </a:p>
        </p:txBody>
      </p:sp>
      <p:sp>
        <p:nvSpPr>
          <p:cNvPr id="6" name="Rounded Rectangle 5"/>
          <p:cNvSpPr/>
          <p:nvPr/>
        </p:nvSpPr>
        <p:spPr>
          <a:xfrm>
            <a:off x="133203" y="2168860"/>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Build model(s)</a:t>
            </a:r>
            <a:endParaRPr lang="en-GB" dirty="0"/>
          </a:p>
        </p:txBody>
      </p:sp>
      <p:sp>
        <p:nvSpPr>
          <p:cNvPr id="7" name="Rounded Rectangle 6"/>
          <p:cNvSpPr/>
          <p:nvPr/>
        </p:nvSpPr>
        <p:spPr>
          <a:xfrm>
            <a:off x="2365451" y="341075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Fit your model parameters to the data</a:t>
            </a:r>
            <a:endParaRPr lang="en-GB" dirty="0"/>
          </a:p>
        </p:txBody>
      </p:sp>
      <p:sp>
        <p:nvSpPr>
          <p:cNvPr id="8" name="Rounded Rectangle 7"/>
          <p:cNvSpPr/>
          <p:nvPr/>
        </p:nvSpPr>
        <p:spPr>
          <a:xfrm>
            <a:off x="4813723" y="341075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Pick the best model</a:t>
            </a:r>
            <a:endParaRPr lang="en-GB" dirty="0"/>
          </a:p>
        </p:txBody>
      </p:sp>
      <p:sp>
        <p:nvSpPr>
          <p:cNvPr id="9" name="Rounded Rectangle 8"/>
          <p:cNvSpPr/>
          <p:nvPr/>
        </p:nvSpPr>
        <p:spPr>
          <a:xfrm>
            <a:off x="7189987" y="3414846"/>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Make an inference (conclusion)</a:t>
            </a:r>
            <a:endParaRPr lang="en-GB" dirty="0"/>
          </a:p>
        </p:txBody>
      </p:sp>
      <p:cxnSp>
        <p:nvCxnSpPr>
          <p:cNvPr id="11" name="Straight Arrow Connector 10"/>
          <p:cNvCxnSpPr>
            <a:stCxn id="5" idx="0"/>
            <a:endCxn id="7" idx="1"/>
          </p:cNvCxnSpPr>
          <p:nvPr/>
        </p:nvCxnSpPr>
        <p:spPr>
          <a:xfrm flipV="1">
            <a:off x="1033303" y="3914806"/>
            <a:ext cx="1332148" cy="55831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7" idx="1"/>
          </p:cNvCxnSpPr>
          <p:nvPr/>
        </p:nvCxnSpPr>
        <p:spPr>
          <a:xfrm>
            <a:off x="1069307" y="3176972"/>
            <a:ext cx="1296144" cy="737834"/>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6685931" y="3914806"/>
            <a:ext cx="504056" cy="4096"/>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3"/>
            <a:endCxn id="8" idx="1"/>
          </p:cNvCxnSpPr>
          <p:nvPr/>
        </p:nvCxnSpPr>
        <p:spPr>
          <a:xfrm>
            <a:off x="4237659" y="3914806"/>
            <a:ext cx="576064" cy="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Double Bracket 26"/>
          <p:cNvSpPr/>
          <p:nvPr/>
        </p:nvSpPr>
        <p:spPr>
          <a:xfrm>
            <a:off x="4525691" y="3176972"/>
            <a:ext cx="2412268" cy="1512168"/>
          </a:xfrm>
          <a:prstGeom prst="bracketPair">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itle 27"/>
          <p:cNvSpPr>
            <a:spLocks noGrp="1"/>
          </p:cNvSpPr>
          <p:nvPr>
            <p:ph type="title"/>
          </p:nvPr>
        </p:nvSpPr>
        <p:spPr/>
        <p:txBody>
          <a:bodyPr/>
          <a:lstStyle/>
          <a:p>
            <a:r>
              <a:rPr lang="en-GB" dirty="0" smtClean="0"/>
              <a:t>The DCM analysis pathway</a:t>
            </a:r>
            <a:endParaRPr lang="en-GB" dirty="0"/>
          </a:p>
        </p:txBody>
      </p:sp>
    </p:spTree>
    <p:extLst>
      <p:ext uri="{BB962C8B-B14F-4D97-AF65-F5344CB8AC3E}">
        <p14:creationId xmlns:p14="http://schemas.microsoft.com/office/powerpoint/2010/main" val="325143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199" y="4473116"/>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Collect data</a:t>
            </a:r>
            <a:endParaRPr lang="en-GB" dirty="0"/>
          </a:p>
        </p:txBody>
      </p:sp>
      <p:sp>
        <p:nvSpPr>
          <p:cNvPr id="6" name="Rounded Rectangle 5"/>
          <p:cNvSpPr/>
          <p:nvPr/>
        </p:nvSpPr>
        <p:spPr>
          <a:xfrm>
            <a:off x="133203" y="2168860"/>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Build model(s)</a:t>
            </a:r>
            <a:endParaRPr lang="en-GB" dirty="0"/>
          </a:p>
        </p:txBody>
      </p:sp>
      <p:sp>
        <p:nvSpPr>
          <p:cNvPr id="7" name="Rounded Rectangle 6"/>
          <p:cNvSpPr/>
          <p:nvPr/>
        </p:nvSpPr>
        <p:spPr>
          <a:xfrm>
            <a:off x="2365451" y="341075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Fit your model parameters to the data</a:t>
            </a:r>
            <a:endParaRPr lang="en-GB" dirty="0"/>
          </a:p>
        </p:txBody>
      </p:sp>
      <p:sp>
        <p:nvSpPr>
          <p:cNvPr id="8" name="Rounded Rectangle 7"/>
          <p:cNvSpPr/>
          <p:nvPr/>
        </p:nvSpPr>
        <p:spPr>
          <a:xfrm>
            <a:off x="4813723" y="3410750"/>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Pick the best model</a:t>
            </a:r>
            <a:endParaRPr lang="en-GB" dirty="0"/>
          </a:p>
        </p:txBody>
      </p:sp>
      <p:sp>
        <p:nvSpPr>
          <p:cNvPr id="9" name="Rounded Rectangle 8"/>
          <p:cNvSpPr/>
          <p:nvPr/>
        </p:nvSpPr>
        <p:spPr>
          <a:xfrm>
            <a:off x="7189987" y="3414846"/>
            <a:ext cx="1872208" cy="1008112"/>
          </a:xfrm>
          <a:prstGeom prst="roundRect">
            <a:avLst/>
          </a:prstGeom>
          <a:solidFill>
            <a:schemeClr val="tx2">
              <a:lumMod val="60000"/>
              <a:lumOff val="40000"/>
              <a:alpha val="40000"/>
            </a:schemeClr>
          </a:solidFill>
          <a:ln>
            <a:solidFill>
              <a:schemeClr val="tx2">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Make an inference (conclusion)</a:t>
            </a:r>
            <a:endParaRPr lang="en-GB" dirty="0"/>
          </a:p>
        </p:txBody>
      </p:sp>
      <p:cxnSp>
        <p:nvCxnSpPr>
          <p:cNvPr id="11" name="Straight Arrow Connector 10"/>
          <p:cNvCxnSpPr>
            <a:stCxn id="5" idx="0"/>
            <a:endCxn id="7" idx="1"/>
          </p:cNvCxnSpPr>
          <p:nvPr/>
        </p:nvCxnSpPr>
        <p:spPr>
          <a:xfrm flipV="1">
            <a:off x="1033303" y="3914806"/>
            <a:ext cx="1332148" cy="55831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7" idx="1"/>
          </p:cNvCxnSpPr>
          <p:nvPr/>
        </p:nvCxnSpPr>
        <p:spPr>
          <a:xfrm>
            <a:off x="1069307" y="3176972"/>
            <a:ext cx="1296144" cy="737834"/>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6685931" y="3914806"/>
            <a:ext cx="504056" cy="4096"/>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3"/>
            <a:endCxn id="8" idx="1"/>
          </p:cNvCxnSpPr>
          <p:nvPr/>
        </p:nvCxnSpPr>
        <p:spPr>
          <a:xfrm>
            <a:off x="4237659" y="3914806"/>
            <a:ext cx="576064" cy="0"/>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Double Bracket 26"/>
          <p:cNvSpPr/>
          <p:nvPr/>
        </p:nvSpPr>
        <p:spPr>
          <a:xfrm>
            <a:off x="4525691" y="3176972"/>
            <a:ext cx="2412268" cy="1512168"/>
          </a:xfrm>
          <a:prstGeom prst="bracketPair">
            <a:avLst/>
          </a:prstGeom>
          <a:ln w="50800">
            <a:solidFill>
              <a:schemeClr val="tx1">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itle 27"/>
          <p:cNvSpPr>
            <a:spLocks noGrp="1"/>
          </p:cNvSpPr>
          <p:nvPr>
            <p:ph type="title"/>
          </p:nvPr>
        </p:nvSpPr>
        <p:spPr/>
        <p:txBody>
          <a:bodyPr/>
          <a:lstStyle/>
          <a:p>
            <a:r>
              <a:rPr lang="en-GB" dirty="0" smtClean="0"/>
              <a:t>The DCM analysis pathway</a:t>
            </a:r>
            <a:endParaRPr lang="en-GB" dirty="0"/>
          </a:p>
        </p:txBody>
      </p:sp>
      <p:cxnSp>
        <p:nvCxnSpPr>
          <p:cNvPr id="20" name="Straight Arrow Connector 19"/>
          <p:cNvCxnSpPr>
            <a:stCxn id="22" idx="1"/>
            <a:endCxn id="6" idx="3"/>
          </p:cNvCxnSpPr>
          <p:nvPr/>
        </p:nvCxnSpPr>
        <p:spPr>
          <a:xfrm flipH="1">
            <a:off x="2005411" y="2168860"/>
            <a:ext cx="828881" cy="504056"/>
          </a:xfrm>
          <a:prstGeom prst="straightConnector1">
            <a:avLst/>
          </a:prstGeom>
          <a:ln w="38100" cmpd="sng">
            <a:solidFill>
              <a:schemeClr val="tx2">
                <a:lumMod val="75000"/>
                <a:alpha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34292" y="1664804"/>
            <a:ext cx="1872208" cy="1008112"/>
          </a:xfrm>
          <a:prstGeom prst="round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‘hardwired’ model features</a:t>
            </a:r>
            <a:endParaRPr lang="en-GB" dirty="0"/>
          </a:p>
        </p:txBody>
      </p:sp>
    </p:spTree>
    <p:extLst>
      <p:ext uri="{BB962C8B-B14F-4D97-AF65-F5344CB8AC3E}">
        <p14:creationId xmlns:p14="http://schemas.microsoft.com/office/powerpoint/2010/main" val="384966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Models</a:t>
            </a:r>
            <a:endParaRPr lang="en-GB"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20" y="2060848"/>
            <a:ext cx="59340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18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 3-population model (‘ERP’)</a:t>
            </a:r>
            <a:endParaRPr lang="en-GB" dirty="0"/>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6381846" cy="427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566252"/>
      </p:ext>
    </p:extLst>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4B462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9C19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4B462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9C19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3076</TotalTime>
  <Words>1472</Words>
  <Application>Microsoft Office PowerPoint</Application>
  <PresentationFormat>On-screen Show (4:3)</PresentationFormat>
  <Paragraphs>531</Paragraphs>
  <Slides>45</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Custom Design</vt:lpstr>
      <vt:lpstr>Equation</vt:lpstr>
      <vt:lpstr>DCM for evoked responses</vt:lpstr>
      <vt:lpstr>The DCM analysis pathway</vt:lpstr>
      <vt:lpstr>The DCM analysis pathway</vt:lpstr>
      <vt:lpstr>The DCM analysis pathway</vt:lpstr>
      <vt:lpstr>Data for DCM for ERPs</vt:lpstr>
      <vt:lpstr>The DCM analysis pathway</vt:lpstr>
      <vt:lpstr>The DCM analysis pathway</vt:lpstr>
      <vt:lpstr>Models</vt:lpstr>
      <vt:lpstr>Standard 3-population model (‘ERP’)</vt:lpstr>
      <vt:lpstr>Canonical Microcircuit Model (‘CMC’) </vt:lpstr>
      <vt:lpstr>Canonical Microcircuit Model (‘CMC’) </vt:lpstr>
      <vt:lpstr>Canonical Microcircuit Model (‘CMC’) </vt:lpstr>
      <vt:lpstr>Canonical Microcircuit Model (‘CMC’) </vt:lpstr>
      <vt:lpstr>Canonical Microcircuit Model (‘CMC’) </vt:lpstr>
      <vt:lpstr>Canonical Microcircuit Model (‘CMC’) </vt:lpstr>
      <vt:lpstr>Canonical Microcircuit Model (‘CMC’) </vt:lpstr>
      <vt:lpstr>Canonical Microcircuit Model (‘CMC’) </vt:lpstr>
      <vt:lpstr>Canonical Microcircuit Model (‘CMC’) </vt:lpstr>
      <vt:lpstr>Canonical Microcircuit Model (‘CMC’) </vt:lpstr>
      <vt:lpstr>Canonical Microcircuit Model (‘CMC’) </vt:lpstr>
      <vt:lpstr>Canonical Microcircuit Model (‘CMC’)</vt:lpstr>
      <vt:lpstr>Canonical Microcircuit Model (‘CMC’) </vt:lpstr>
      <vt:lpstr>Canonical Microcircuit Model (‘CMC’) </vt:lpstr>
      <vt:lpstr>The DCM analysis pathway</vt:lpstr>
      <vt:lpstr>Designing your model</vt:lpstr>
      <vt:lpstr>Designing your model</vt:lpstr>
      <vt:lpstr>Designing your model</vt:lpstr>
      <vt:lpstr>Designing your model</vt:lpstr>
      <vt:lpstr>Designing your model</vt:lpstr>
      <vt:lpstr>Designing your model</vt:lpstr>
      <vt:lpstr>Designing your model</vt:lpstr>
      <vt:lpstr>The DCM analysis pathway</vt:lpstr>
      <vt:lpstr>The DCM analysis pathway</vt:lpstr>
      <vt:lpstr>Fitting DCMs to data</vt:lpstr>
      <vt:lpstr>Fitting DCMs to data</vt:lpstr>
      <vt:lpstr>Fitting DCMs to data</vt:lpstr>
      <vt:lpstr>Fitting DCMs to data</vt:lpstr>
      <vt:lpstr>Fitting DCMs to data</vt:lpstr>
      <vt:lpstr>PowerPoint Presentation</vt:lpstr>
      <vt:lpstr>Fitting DCMs to data</vt:lpstr>
      <vt:lpstr>The DCM analysis pathway</vt:lpstr>
      <vt:lpstr>What questions can I ask with DCM for ERPs?</vt:lpstr>
      <vt:lpstr>What questions can I ask with DCM for ERPs?</vt:lpstr>
      <vt:lpstr>What questions can I ask with DCM for ERPs?</vt:lpstr>
      <vt:lpstr>How to use DCM for ERPs well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DCM for evoked responses</dc:title>
  <dc:creator>Harriet Feldman</dc:creator>
  <cp:lastModifiedBy>Harriet Feldman</cp:lastModifiedBy>
  <cp:revision>41</cp:revision>
  <dcterms:created xsi:type="dcterms:W3CDTF">2013-05-08T11:43:00Z</dcterms:created>
  <dcterms:modified xsi:type="dcterms:W3CDTF">2013-05-14T11:24:08Z</dcterms:modified>
</cp:coreProperties>
</file>